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36"/>
  </p:notesMasterIdLst>
  <p:handoutMasterIdLst>
    <p:handoutMasterId r:id="rId37"/>
  </p:handoutMasterIdLst>
  <p:sldIdLst>
    <p:sldId id="256" r:id="rId2"/>
    <p:sldId id="325" r:id="rId3"/>
    <p:sldId id="326" r:id="rId4"/>
    <p:sldId id="327" r:id="rId5"/>
    <p:sldId id="328" r:id="rId6"/>
    <p:sldId id="329" r:id="rId7"/>
    <p:sldId id="285" r:id="rId8"/>
    <p:sldId id="303" r:id="rId9"/>
    <p:sldId id="304" r:id="rId10"/>
    <p:sldId id="305" r:id="rId11"/>
    <p:sldId id="330" r:id="rId12"/>
    <p:sldId id="331" r:id="rId13"/>
    <p:sldId id="306" r:id="rId14"/>
    <p:sldId id="307" r:id="rId15"/>
    <p:sldId id="308" r:id="rId16"/>
    <p:sldId id="309" r:id="rId17"/>
    <p:sldId id="310" r:id="rId18"/>
    <p:sldId id="311" r:id="rId19"/>
    <p:sldId id="316" r:id="rId20"/>
    <p:sldId id="313" r:id="rId21"/>
    <p:sldId id="333" r:id="rId22"/>
    <p:sldId id="332" r:id="rId23"/>
    <p:sldId id="315" r:id="rId24"/>
    <p:sldId id="319" r:id="rId25"/>
    <p:sldId id="317" r:id="rId26"/>
    <p:sldId id="318" r:id="rId27"/>
    <p:sldId id="320" r:id="rId28"/>
    <p:sldId id="334" r:id="rId29"/>
    <p:sldId id="321" r:id="rId30"/>
    <p:sldId id="322" r:id="rId31"/>
    <p:sldId id="323" r:id="rId32"/>
    <p:sldId id="324" r:id="rId33"/>
    <p:sldId id="275" r:id="rId34"/>
    <p:sldId id="335" r:id="rId3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1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164"/>
    <a:srgbClr val="225B5F"/>
    <a:srgbClr val="E6E6E6"/>
    <a:srgbClr val="0F1722"/>
    <a:srgbClr val="348151"/>
    <a:srgbClr val="1B24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8766" autoAdjust="0"/>
  </p:normalViewPr>
  <p:slideViewPr>
    <p:cSldViewPr snapToGrid="0" showGuides="1">
      <p:cViewPr varScale="1">
        <p:scale>
          <a:sx n="80" d="100"/>
          <a:sy n="80" d="100"/>
        </p:scale>
        <p:origin x="930" y="78"/>
      </p:cViewPr>
      <p:guideLst>
        <p:guide orient="horz" pos="2160"/>
        <p:guide pos="3840"/>
        <p:guide orient="horz" pos="3113"/>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4FC509-A25D-4AC1-956B-244FAC61AF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Date Placeholder 2">
            <a:extLst>
              <a:ext uri="{FF2B5EF4-FFF2-40B4-BE49-F238E27FC236}">
                <a16:creationId xmlns:a16="http://schemas.microsoft.com/office/drawing/2014/main" id="{F1EDCBDF-04F2-4646-A118-9A2CBABEDF9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DA3C146-E2BA-41EA-8AE9-0C67692768F2}" type="datetimeFigureOut">
              <a:rPr lang="ru-RU" smtClean="0"/>
              <a:t>05.04.2024</a:t>
            </a:fld>
            <a:endParaRPr lang="ru-RU" dirty="0"/>
          </a:p>
        </p:txBody>
      </p:sp>
      <p:sp>
        <p:nvSpPr>
          <p:cNvPr id="4" name="Footer Placeholder 3">
            <a:extLst>
              <a:ext uri="{FF2B5EF4-FFF2-40B4-BE49-F238E27FC236}">
                <a16:creationId xmlns:a16="http://schemas.microsoft.com/office/drawing/2014/main" id="{95BD4EF4-9023-4CAF-937E-F78CF009DB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5" name="Slide Number Placeholder 4">
            <a:extLst>
              <a:ext uri="{FF2B5EF4-FFF2-40B4-BE49-F238E27FC236}">
                <a16:creationId xmlns:a16="http://schemas.microsoft.com/office/drawing/2014/main" id="{C0300887-CA61-4CEF-BD28-E51D6F957D7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00C303-0EDA-42E1-9745-6C6A39A7B5C4}" type="slidenum">
              <a:rPr lang="ru-RU" smtClean="0"/>
              <a:t>‹#›</a:t>
            </a:fld>
            <a:endParaRPr lang="ru-RU" dirty="0"/>
          </a:p>
        </p:txBody>
      </p:sp>
    </p:spTree>
    <p:extLst>
      <p:ext uri="{BB962C8B-B14F-4D97-AF65-F5344CB8AC3E}">
        <p14:creationId xmlns:p14="http://schemas.microsoft.com/office/powerpoint/2010/main" val="3016766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D3EB6-8099-4744-9273-C8C1DD61A2EA}" type="datetimeFigureOut">
              <a:rPr lang="ru-RU" smtClean="0"/>
              <a:t>05.04.2024</a:t>
            </a:fld>
            <a:endParaRPr lang="ru-R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C40A10-6036-4879-816D-55C01FC94846}" type="slidenum">
              <a:rPr lang="ru-RU" smtClean="0"/>
              <a:t>‹#›</a:t>
            </a:fld>
            <a:endParaRPr lang="ru-RU" dirty="0"/>
          </a:p>
        </p:txBody>
      </p:sp>
    </p:spTree>
    <p:extLst>
      <p:ext uri="{BB962C8B-B14F-4D97-AF65-F5344CB8AC3E}">
        <p14:creationId xmlns:p14="http://schemas.microsoft.com/office/powerpoint/2010/main" val="765739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ncbi.nlm.nih.gov/pmc/articles/PMC3169869/#ref5"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Το ιονισμένο </a:t>
            </a:r>
            <a:r>
              <a:rPr lang="en-US" dirty="0"/>
              <a:t>Ca </a:t>
            </a:r>
            <a:r>
              <a:rPr lang="el-GR" dirty="0"/>
              <a:t>προτιμάται έναντι του ολικού </a:t>
            </a:r>
            <a:r>
              <a:rPr lang="en-US" dirty="0"/>
              <a:t>Ca </a:t>
            </a:r>
            <a:r>
              <a:rPr lang="el-GR" dirty="0"/>
              <a:t>επειδή το ιονισμένο δεν επηρεάζεται από τη συγκέντρωση των </a:t>
            </a:r>
            <a:r>
              <a:rPr lang="el-GR" dirty="0" err="1"/>
              <a:t>λευκωματινών</a:t>
            </a:r>
            <a:r>
              <a:rPr lang="el-GR" dirty="0"/>
              <a:t> στο αίμα (επειδή δεν είναι συνδεδεμένο με τις </a:t>
            </a:r>
            <a:r>
              <a:rPr lang="el-GR" dirty="0" err="1"/>
              <a:t>λευκωματίνες</a:t>
            </a:r>
            <a:r>
              <a:rPr lang="el-GR" dirty="0"/>
              <a:t>). </a:t>
            </a:r>
          </a:p>
        </p:txBody>
      </p:sp>
      <p:sp>
        <p:nvSpPr>
          <p:cNvPr id="4" name="Slide Number Placeholder 3"/>
          <p:cNvSpPr>
            <a:spLocks noGrp="1"/>
          </p:cNvSpPr>
          <p:nvPr>
            <p:ph type="sldNum" sz="quarter" idx="5"/>
          </p:nvPr>
        </p:nvSpPr>
        <p:spPr/>
        <p:txBody>
          <a:bodyPr/>
          <a:lstStyle/>
          <a:p>
            <a:fld id="{6FC40A10-6036-4879-816D-55C01FC94846}" type="slidenum">
              <a:rPr lang="ru-RU" smtClean="0"/>
              <a:t>8</a:t>
            </a:fld>
            <a:endParaRPr lang="ru-RU" dirty="0"/>
          </a:p>
        </p:txBody>
      </p:sp>
    </p:spTree>
    <p:extLst>
      <p:ext uri="{BB962C8B-B14F-4D97-AF65-F5344CB8AC3E}">
        <p14:creationId xmlns:p14="http://schemas.microsoft.com/office/powerpoint/2010/main" val="3310238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Στην παγκρεατίτιδα «δεσμεύεται» το </a:t>
            </a:r>
            <a:r>
              <a:rPr lang="en-US" dirty="0"/>
              <a:t>Ca++</a:t>
            </a:r>
            <a:r>
              <a:rPr lang="el-GR" dirty="0"/>
              <a:t> λόγω σαπωνοποίησης των λιπών</a:t>
            </a:r>
          </a:p>
        </p:txBody>
      </p:sp>
      <p:sp>
        <p:nvSpPr>
          <p:cNvPr id="4" name="Slide Number Placeholder 3"/>
          <p:cNvSpPr>
            <a:spLocks noGrp="1"/>
          </p:cNvSpPr>
          <p:nvPr>
            <p:ph type="sldNum" sz="quarter" idx="5"/>
          </p:nvPr>
        </p:nvSpPr>
        <p:spPr/>
        <p:txBody>
          <a:bodyPr/>
          <a:lstStyle/>
          <a:p>
            <a:fld id="{6FC40A10-6036-4879-816D-55C01FC94846}" type="slidenum">
              <a:rPr lang="ru-RU" smtClean="0"/>
              <a:t>23</a:t>
            </a:fld>
            <a:endParaRPr lang="ru-RU" dirty="0"/>
          </a:p>
        </p:txBody>
      </p:sp>
    </p:spTree>
    <p:extLst>
      <p:ext uri="{BB962C8B-B14F-4D97-AF65-F5344CB8AC3E}">
        <p14:creationId xmlns:p14="http://schemas.microsoft.com/office/powerpoint/2010/main" val="1560543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Στην </a:t>
            </a:r>
            <a:r>
              <a:rPr lang="el-GR" dirty="0" err="1"/>
              <a:t>τοξίκωση</a:t>
            </a:r>
            <a:r>
              <a:rPr lang="el-GR" dirty="0"/>
              <a:t> από </a:t>
            </a:r>
            <a:r>
              <a:rPr lang="el-GR" dirty="0" err="1"/>
              <a:t>αιθυλενική</a:t>
            </a:r>
            <a:r>
              <a:rPr lang="el-GR" dirty="0"/>
              <a:t> </a:t>
            </a:r>
            <a:r>
              <a:rPr lang="el-GR" dirty="0" err="1"/>
              <a:t>γλυκόλη</a:t>
            </a:r>
            <a:r>
              <a:rPr lang="el-GR" dirty="0"/>
              <a:t> το </a:t>
            </a:r>
            <a:r>
              <a:rPr lang="en-US" dirty="0"/>
              <a:t>Ca </a:t>
            </a:r>
            <a:r>
              <a:rPr lang="el-GR" dirty="0"/>
              <a:t>δεσμεύεται από οξαλικά που παράγονται (λόγω της  τοξίκωσης)</a:t>
            </a:r>
          </a:p>
        </p:txBody>
      </p:sp>
      <p:sp>
        <p:nvSpPr>
          <p:cNvPr id="4" name="Θέση αριθμού διαφάνειας 3"/>
          <p:cNvSpPr>
            <a:spLocks noGrp="1"/>
          </p:cNvSpPr>
          <p:nvPr>
            <p:ph type="sldNum" sz="quarter" idx="5"/>
          </p:nvPr>
        </p:nvSpPr>
        <p:spPr/>
        <p:txBody>
          <a:bodyPr/>
          <a:lstStyle/>
          <a:p>
            <a:fld id="{6FC40A10-6036-4879-816D-55C01FC94846}" type="slidenum">
              <a:rPr lang="ru-RU" smtClean="0"/>
              <a:t>25</a:t>
            </a:fld>
            <a:endParaRPr lang="ru-RU" dirty="0"/>
          </a:p>
        </p:txBody>
      </p:sp>
    </p:spTree>
    <p:extLst>
      <p:ext uri="{BB962C8B-B14F-4D97-AF65-F5344CB8AC3E}">
        <p14:creationId xmlns:p14="http://schemas.microsoft.com/office/powerpoint/2010/main" val="4155037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Η μειωμένη απέκκριση φωσφόρου στα ούρα αποτελεί το συχνότερο αίτιο </a:t>
            </a:r>
            <a:r>
              <a:rPr lang="el-GR" dirty="0" err="1"/>
              <a:t>υπερφωσφαταιμίας</a:t>
            </a:r>
            <a:r>
              <a:rPr lang="el-GR" dirty="0"/>
              <a:t> στην κλινική πράξη. </a:t>
            </a:r>
          </a:p>
        </p:txBody>
      </p:sp>
      <p:sp>
        <p:nvSpPr>
          <p:cNvPr id="4" name="Θέση αριθμού διαφάνειας 3"/>
          <p:cNvSpPr>
            <a:spLocks noGrp="1"/>
          </p:cNvSpPr>
          <p:nvPr>
            <p:ph type="sldNum" sz="quarter" idx="5"/>
          </p:nvPr>
        </p:nvSpPr>
        <p:spPr/>
        <p:txBody>
          <a:bodyPr/>
          <a:lstStyle/>
          <a:p>
            <a:fld id="{6FC40A10-6036-4879-816D-55C01FC94846}" type="slidenum">
              <a:rPr lang="ru-RU" smtClean="0"/>
              <a:t>29</a:t>
            </a:fld>
            <a:endParaRPr lang="ru-RU" dirty="0"/>
          </a:p>
        </p:txBody>
      </p:sp>
    </p:spTree>
    <p:extLst>
      <p:ext uri="{BB962C8B-B14F-4D97-AF65-F5344CB8AC3E}">
        <p14:creationId xmlns:p14="http://schemas.microsoft.com/office/powerpoint/2010/main" val="1972158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Hyperphosphatemia in hyperthyroidism has been explained on the basis of an enhanced tissue catabolism leading to an excess input of phosphorous to the plasma pool from bone and tissues and lower fractional clearance of phosphorous and increased renal tubular reabsorption of phosphorous.[</a:t>
            </a:r>
            <a:r>
              <a:rPr lang="en-US" dirty="0">
                <a:hlinkClick r:id="rId3"/>
              </a:rPr>
              <a:t>5</a:t>
            </a:r>
            <a:r>
              <a:rPr lang="en-US" dirty="0"/>
              <a:t>] The changes in serum phosphorous are due to suppressed PTH levels as well as direct effects of thyroid hormones on tissue phosphate metabolism and renal phosphate handling. These effects lead to increased filtered load of phosphorous in patients with hyperthyroidism. </a:t>
            </a:r>
            <a:r>
              <a:rPr lang="en-US"/>
              <a:t>Antithyroid treatment normalizes serum phosphorous concentration.</a:t>
            </a:r>
            <a:endParaRPr lang="el-GR" dirty="0"/>
          </a:p>
        </p:txBody>
      </p:sp>
      <p:sp>
        <p:nvSpPr>
          <p:cNvPr id="4" name="Θέση αριθμού διαφάνειας 3"/>
          <p:cNvSpPr>
            <a:spLocks noGrp="1"/>
          </p:cNvSpPr>
          <p:nvPr>
            <p:ph type="sldNum" sz="quarter" idx="5"/>
          </p:nvPr>
        </p:nvSpPr>
        <p:spPr/>
        <p:txBody>
          <a:bodyPr/>
          <a:lstStyle/>
          <a:p>
            <a:fld id="{6FC40A10-6036-4879-816D-55C01FC94846}" type="slidenum">
              <a:rPr lang="ru-RU" smtClean="0"/>
              <a:t>30</a:t>
            </a:fld>
            <a:endParaRPr lang="ru-RU" dirty="0"/>
          </a:p>
        </p:txBody>
      </p:sp>
    </p:spTree>
    <p:extLst>
      <p:ext uri="{BB962C8B-B14F-4D97-AF65-F5344CB8AC3E}">
        <p14:creationId xmlns:p14="http://schemas.microsoft.com/office/powerpoint/2010/main" val="21128646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Το συχνότερο αίτιο ψευδούς </a:t>
            </a:r>
            <a:r>
              <a:rPr lang="el-GR" dirty="0" err="1"/>
              <a:t>υπερφωσφαταιμίας</a:t>
            </a:r>
            <a:r>
              <a:rPr lang="el-GR" dirty="0"/>
              <a:t> είναι η </a:t>
            </a:r>
            <a:r>
              <a:rPr lang="el-GR" dirty="0" err="1"/>
              <a:t>αιμόλυση</a:t>
            </a:r>
            <a:r>
              <a:rPr lang="el-GR" dirty="0"/>
              <a:t>. </a:t>
            </a:r>
          </a:p>
        </p:txBody>
      </p:sp>
      <p:sp>
        <p:nvSpPr>
          <p:cNvPr id="4" name="Θέση αριθμού διαφάνειας 3"/>
          <p:cNvSpPr>
            <a:spLocks noGrp="1"/>
          </p:cNvSpPr>
          <p:nvPr>
            <p:ph type="sldNum" sz="quarter" idx="5"/>
          </p:nvPr>
        </p:nvSpPr>
        <p:spPr/>
        <p:txBody>
          <a:bodyPr/>
          <a:lstStyle/>
          <a:p>
            <a:fld id="{6FC40A10-6036-4879-816D-55C01FC94846}" type="slidenum">
              <a:rPr lang="ru-RU" smtClean="0"/>
              <a:t>31</a:t>
            </a:fld>
            <a:endParaRPr lang="ru-RU" dirty="0"/>
          </a:p>
        </p:txBody>
      </p:sp>
    </p:spTree>
    <p:extLst>
      <p:ext uri="{BB962C8B-B14F-4D97-AF65-F5344CB8AC3E}">
        <p14:creationId xmlns:p14="http://schemas.microsoft.com/office/powerpoint/2010/main" val="14661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FC40A10-6036-4879-816D-55C01FC94846}" type="slidenum">
              <a:rPr lang="ru-RU" smtClean="0"/>
              <a:t>32</a:t>
            </a:fld>
            <a:endParaRPr lang="ru-RU" dirty="0"/>
          </a:p>
        </p:txBody>
      </p:sp>
    </p:spTree>
    <p:extLst>
      <p:ext uri="{BB962C8B-B14F-4D97-AF65-F5344CB8AC3E}">
        <p14:creationId xmlns:p14="http://schemas.microsoft.com/office/powerpoint/2010/main" val="3873267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Η μέτρηση του διορθωμένου ασβεστίου ισχύει μόνο για το σκύλο και δεν χρησιμοποιείται στη γάτα επειδή για τη γάτα δεν έχει αποδειχθεί ακόμα ο βαθμός σύνδεσης των </a:t>
            </a:r>
            <a:r>
              <a:rPr lang="el-GR" dirty="0" err="1"/>
              <a:t>λευκωματινών</a:t>
            </a:r>
            <a:r>
              <a:rPr lang="el-GR" dirty="0"/>
              <a:t> με το ολικό ασβέστιο. Πρέπει να σημειωθεί όμως ότι ακόμα και έτσι η μέτρηση του ιονισμένου ασβεστίου στο σκύλο υπερτερεί του υπολογισμού του διορθωμένου ασβεστίου. </a:t>
            </a:r>
          </a:p>
        </p:txBody>
      </p:sp>
      <p:sp>
        <p:nvSpPr>
          <p:cNvPr id="4" name="Slide Number Placeholder 3"/>
          <p:cNvSpPr>
            <a:spLocks noGrp="1"/>
          </p:cNvSpPr>
          <p:nvPr>
            <p:ph type="sldNum" sz="quarter" idx="5"/>
          </p:nvPr>
        </p:nvSpPr>
        <p:spPr/>
        <p:txBody>
          <a:bodyPr/>
          <a:lstStyle/>
          <a:p>
            <a:fld id="{6FC40A10-6036-4879-816D-55C01FC94846}" type="slidenum">
              <a:rPr lang="ru-RU" smtClean="0"/>
              <a:t>9</a:t>
            </a:fld>
            <a:endParaRPr lang="ru-RU" dirty="0"/>
          </a:p>
        </p:txBody>
      </p:sp>
    </p:spTree>
    <p:extLst>
      <p:ext uri="{BB962C8B-B14F-4D97-AF65-F5344CB8AC3E}">
        <p14:creationId xmlns:p14="http://schemas.microsoft.com/office/powerpoint/2010/main" val="2710611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6FC40A10-6036-4879-816D-55C01FC94846}" type="slidenum">
              <a:rPr lang="ru-RU" smtClean="0"/>
              <a:t>10</a:t>
            </a:fld>
            <a:endParaRPr lang="ru-RU" dirty="0"/>
          </a:p>
        </p:txBody>
      </p:sp>
    </p:spTree>
    <p:extLst>
      <p:ext uri="{BB962C8B-B14F-4D97-AF65-F5344CB8AC3E}">
        <p14:creationId xmlns:p14="http://schemas.microsoft.com/office/powerpoint/2010/main" val="3353325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Η μέτρηση ιονισμένου ασβεστίου μπορεί να πιστοποιήσει την </a:t>
            </a:r>
            <a:r>
              <a:rPr lang="el-GR" sz="1200" kern="1200" dirty="0" err="1">
                <a:solidFill>
                  <a:schemeClr val="tx1"/>
                </a:solidFill>
                <a:effectLst/>
                <a:latin typeface="+mn-lt"/>
                <a:ea typeface="+mn-ea"/>
                <a:cs typeface="+mn-cs"/>
              </a:rPr>
              <a:t>υπερασβαιστιαιμία</a:t>
            </a:r>
            <a:r>
              <a:rPr lang="el-GR" sz="1200" kern="1200" dirty="0">
                <a:solidFill>
                  <a:schemeClr val="tx1"/>
                </a:solidFill>
                <a:effectLst/>
                <a:latin typeface="+mn-lt"/>
                <a:ea typeface="+mn-ea"/>
                <a:cs typeface="+mn-cs"/>
              </a:rPr>
              <a:t> λόγω ΧΝΝ, διότι η συγκέντρωση του ιονισμένου ασβεστίου σε αυτές τις περιπτώσεις είναι ΚΦ ή μειωμένη σε περιπτώσεις νεφρικής ανεπάρκειας, ενώ είναι αυξημένη σε περιπτώσεις </a:t>
            </a:r>
            <a:r>
              <a:rPr lang="el-GR" sz="1200" kern="1200" dirty="0" err="1">
                <a:solidFill>
                  <a:schemeClr val="tx1"/>
                </a:solidFill>
                <a:effectLst/>
                <a:latin typeface="+mn-lt"/>
                <a:ea typeface="+mn-ea"/>
                <a:cs typeface="+mn-cs"/>
              </a:rPr>
              <a:t>υπερασβεστιαιμίας</a:t>
            </a:r>
            <a:r>
              <a:rPr lang="el-GR" sz="1200" kern="1200" dirty="0">
                <a:solidFill>
                  <a:schemeClr val="tx1"/>
                </a:solidFill>
                <a:effectLst/>
                <a:latin typeface="+mn-lt"/>
                <a:ea typeface="+mn-ea"/>
                <a:cs typeface="+mn-cs"/>
              </a:rPr>
              <a:t> που δεν οφείλεται στη ΧΝΝ.  </a:t>
            </a:r>
          </a:p>
        </p:txBody>
      </p:sp>
      <p:sp>
        <p:nvSpPr>
          <p:cNvPr id="4" name="Slide Number Placeholder 3"/>
          <p:cNvSpPr>
            <a:spLocks noGrp="1"/>
          </p:cNvSpPr>
          <p:nvPr>
            <p:ph type="sldNum" sz="quarter" idx="5"/>
          </p:nvPr>
        </p:nvSpPr>
        <p:spPr/>
        <p:txBody>
          <a:bodyPr/>
          <a:lstStyle/>
          <a:p>
            <a:fld id="{6FC40A10-6036-4879-816D-55C01FC94846}" type="slidenum">
              <a:rPr lang="ru-RU" smtClean="0"/>
              <a:t>14</a:t>
            </a:fld>
            <a:endParaRPr lang="ru-RU" dirty="0"/>
          </a:p>
        </p:txBody>
      </p:sp>
    </p:spTree>
    <p:extLst>
      <p:ext uri="{BB962C8B-B14F-4D97-AF65-F5344CB8AC3E}">
        <p14:creationId xmlns:p14="http://schemas.microsoft.com/office/powerpoint/2010/main" val="3610290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l-GR"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FC40A10-6036-4879-816D-55C01FC94846}" type="slidenum">
              <a:rPr lang="ru-RU" smtClean="0"/>
              <a:t>15</a:t>
            </a:fld>
            <a:endParaRPr lang="ru-RU" dirty="0"/>
          </a:p>
        </p:txBody>
      </p:sp>
    </p:spTree>
    <p:extLst>
      <p:ext uri="{BB962C8B-B14F-4D97-AF65-F5344CB8AC3E}">
        <p14:creationId xmlns:p14="http://schemas.microsoft.com/office/powerpoint/2010/main" val="3505188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Το πολλαπλό </a:t>
            </a:r>
            <a:r>
              <a:rPr lang="el-GR" sz="1200" kern="1200" dirty="0" err="1">
                <a:solidFill>
                  <a:schemeClr val="tx1"/>
                </a:solidFill>
                <a:effectLst/>
                <a:latin typeface="+mn-lt"/>
                <a:ea typeface="+mn-ea"/>
                <a:cs typeface="+mn-cs"/>
              </a:rPr>
              <a:t>μυέλωμα</a:t>
            </a:r>
            <a:r>
              <a:rPr lang="el-GR" sz="1200" kern="1200" dirty="0">
                <a:solidFill>
                  <a:schemeClr val="tx1"/>
                </a:solidFill>
                <a:effectLst/>
                <a:latin typeface="+mn-lt"/>
                <a:ea typeface="+mn-ea"/>
                <a:cs typeface="+mn-cs"/>
              </a:rPr>
              <a:t> μπορεί να συνοδεύεται από </a:t>
            </a:r>
            <a:r>
              <a:rPr lang="el-GR" sz="1200" kern="1200" dirty="0" err="1">
                <a:solidFill>
                  <a:schemeClr val="tx1"/>
                </a:solidFill>
                <a:effectLst/>
                <a:latin typeface="+mn-lt"/>
                <a:ea typeface="+mn-ea"/>
                <a:cs typeface="+mn-cs"/>
              </a:rPr>
              <a:t>υπερπρωτεϊναιμία</a:t>
            </a:r>
            <a:r>
              <a:rPr lang="el-GR" sz="1200" kern="1200" dirty="0">
                <a:solidFill>
                  <a:schemeClr val="tx1"/>
                </a:solidFill>
                <a:effectLst/>
                <a:latin typeface="+mn-lt"/>
                <a:ea typeface="+mn-ea"/>
                <a:cs typeface="+mn-cs"/>
              </a:rPr>
              <a:t>, </a:t>
            </a:r>
            <a:r>
              <a:rPr lang="el-GR" sz="1200" kern="1200" dirty="0" err="1">
                <a:solidFill>
                  <a:schemeClr val="tx1"/>
                </a:solidFill>
                <a:effectLst/>
                <a:latin typeface="+mn-lt"/>
                <a:ea typeface="+mn-ea"/>
                <a:cs typeface="+mn-cs"/>
              </a:rPr>
              <a:t>πρωτεϊνουρία</a:t>
            </a:r>
            <a:r>
              <a:rPr lang="el-GR" sz="1200" kern="1200" dirty="0">
                <a:solidFill>
                  <a:schemeClr val="tx1"/>
                </a:solidFill>
                <a:effectLst/>
                <a:latin typeface="+mn-lt"/>
                <a:ea typeface="+mn-ea"/>
                <a:cs typeface="+mn-cs"/>
              </a:rPr>
              <a:t> και διήθηση του μυελού των οστών από </a:t>
            </a:r>
            <a:r>
              <a:rPr lang="el-GR" sz="1200" kern="1200" dirty="0" err="1">
                <a:solidFill>
                  <a:schemeClr val="tx1"/>
                </a:solidFill>
                <a:effectLst/>
                <a:latin typeface="+mn-lt"/>
                <a:ea typeface="+mn-ea"/>
                <a:cs typeface="+mn-cs"/>
              </a:rPr>
              <a:t>πλασμοκύτταρα</a:t>
            </a:r>
            <a:r>
              <a:rPr lang="el-GR"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6FC40A10-6036-4879-816D-55C01FC94846}" type="slidenum">
              <a:rPr lang="ru-RU" smtClean="0"/>
              <a:t>16</a:t>
            </a:fld>
            <a:endParaRPr lang="ru-RU" dirty="0"/>
          </a:p>
        </p:txBody>
      </p:sp>
    </p:spTree>
    <p:extLst>
      <p:ext uri="{BB962C8B-B14F-4D97-AF65-F5344CB8AC3E}">
        <p14:creationId xmlns:p14="http://schemas.microsoft.com/office/powerpoint/2010/main" val="1492840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Μερικές φορές μπορεί να συνυπάρχει ουρολιθίαση από λίθους οξαλικού ασβεστίου και μερικές φορές υποχωρεί (η </a:t>
            </a:r>
            <a:r>
              <a:rPr lang="el-GR" sz="1200" kern="1200" dirty="0" err="1">
                <a:solidFill>
                  <a:schemeClr val="tx1"/>
                </a:solidFill>
                <a:effectLst/>
                <a:latin typeface="+mn-lt"/>
                <a:ea typeface="+mn-ea"/>
                <a:cs typeface="+mn-cs"/>
              </a:rPr>
              <a:t>υπερασβεστιαιμία</a:t>
            </a:r>
            <a:r>
              <a:rPr lang="el-GR" sz="1200" kern="1200" dirty="0">
                <a:solidFill>
                  <a:schemeClr val="tx1"/>
                </a:solidFill>
                <a:effectLst/>
                <a:latin typeface="+mn-lt"/>
                <a:ea typeface="+mn-ea"/>
                <a:cs typeface="+mn-cs"/>
              </a:rPr>
              <a:t>) μετά την αλλαγή της διατροφής με ειδικές δίαιτες που προλαμβάνουν την επανεμφάνιση λίθων οξαλικού ασβεστίου, χωρίς όμως να γνωρίζουμε ακόμα για ποιο λόγο υποχωρεί αυτή η ιδιοπαθής </a:t>
            </a:r>
            <a:r>
              <a:rPr lang="el-GR" sz="1200" kern="1200" dirty="0" err="1">
                <a:solidFill>
                  <a:schemeClr val="tx1"/>
                </a:solidFill>
                <a:effectLst/>
                <a:latin typeface="+mn-lt"/>
                <a:ea typeface="+mn-ea"/>
                <a:cs typeface="+mn-cs"/>
              </a:rPr>
              <a:t>υπερασβεστιαιμία</a:t>
            </a:r>
            <a:r>
              <a:rPr lang="el-GR" sz="1200" kern="1200" dirty="0">
                <a:solidFill>
                  <a:schemeClr val="tx1"/>
                </a:solidFill>
                <a:effectLst/>
                <a:latin typeface="+mn-lt"/>
                <a:ea typeface="+mn-ea"/>
                <a:cs typeface="+mn-cs"/>
              </a:rPr>
              <a:t> με την αλλαγή της τροφής. </a:t>
            </a:r>
          </a:p>
        </p:txBody>
      </p:sp>
      <p:sp>
        <p:nvSpPr>
          <p:cNvPr id="4" name="Slide Number Placeholder 3"/>
          <p:cNvSpPr>
            <a:spLocks noGrp="1"/>
          </p:cNvSpPr>
          <p:nvPr>
            <p:ph type="sldNum" sz="quarter" idx="5"/>
          </p:nvPr>
        </p:nvSpPr>
        <p:spPr/>
        <p:txBody>
          <a:bodyPr/>
          <a:lstStyle/>
          <a:p>
            <a:fld id="{6FC40A10-6036-4879-816D-55C01FC94846}" type="slidenum">
              <a:rPr lang="ru-RU" smtClean="0"/>
              <a:t>17</a:t>
            </a:fld>
            <a:endParaRPr lang="ru-RU" dirty="0"/>
          </a:p>
        </p:txBody>
      </p:sp>
    </p:spTree>
    <p:extLst>
      <p:ext uri="{BB962C8B-B14F-4D97-AF65-F5344CB8AC3E}">
        <p14:creationId xmlns:p14="http://schemas.microsoft.com/office/powerpoint/2010/main" val="551110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FIP: </a:t>
            </a:r>
            <a:r>
              <a:rPr lang="el-GR" sz="1200" kern="1200" dirty="0">
                <a:solidFill>
                  <a:schemeClr val="tx1"/>
                </a:solidFill>
                <a:effectLst/>
                <a:latin typeface="+mn-lt"/>
                <a:ea typeface="+mn-ea"/>
                <a:cs typeface="+mn-cs"/>
              </a:rPr>
              <a:t>γενικά στις </a:t>
            </a:r>
            <a:r>
              <a:rPr lang="el-GR" sz="1200" kern="1200" dirty="0" err="1">
                <a:solidFill>
                  <a:schemeClr val="tx1"/>
                </a:solidFill>
                <a:effectLst/>
                <a:latin typeface="+mn-lt"/>
                <a:ea typeface="+mn-ea"/>
                <a:cs typeface="+mn-cs"/>
              </a:rPr>
              <a:t>κοκκιωματώδεις</a:t>
            </a:r>
            <a:r>
              <a:rPr lang="el-GR" sz="1200" kern="1200" dirty="0">
                <a:solidFill>
                  <a:schemeClr val="tx1"/>
                </a:solidFill>
                <a:effectLst/>
                <a:latin typeface="+mn-lt"/>
                <a:ea typeface="+mn-ea"/>
                <a:cs typeface="+mn-cs"/>
              </a:rPr>
              <a:t> φλεγμονές, τα </a:t>
            </a:r>
            <a:r>
              <a:rPr lang="el-GR" sz="1200" kern="1200" dirty="0" err="1">
                <a:solidFill>
                  <a:schemeClr val="tx1"/>
                </a:solidFill>
                <a:effectLst/>
                <a:latin typeface="+mn-lt"/>
                <a:ea typeface="+mn-ea"/>
                <a:cs typeface="+mn-cs"/>
              </a:rPr>
              <a:t>μακροφάγα</a:t>
            </a:r>
            <a:r>
              <a:rPr lang="el-GR" sz="1200" kern="1200" dirty="0">
                <a:solidFill>
                  <a:schemeClr val="tx1"/>
                </a:solidFill>
                <a:effectLst/>
                <a:latin typeface="+mn-lt"/>
                <a:ea typeface="+mn-ea"/>
                <a:cs typeface="+mn-cs"/>
              </a:rPr>
              <a:t> παράγουν </a:t>
            </a:r>
            <a:r>
              <a:rPr lang="el-GR" sz="1200" kern="1200" dirty="0" err="1">
                <a:solidFill>
                  <a:schemeClr val="tx1"/>
                </a:solidFill>
                <a:effectLst/>
                <a:latin typeface="+mn-lt"/>
                <a:ea typeface="+mn-ea"/>
                <a:cs typeface="+mn-cs"/>
              </a:rPr>
              <a:t>καλσιτριόλη</a:t>
            </a:r>
            <a:r>
              <a:rPr lang="el-GR" sz="1200" kern="1200" dirty="0">
                <a:solidFill>
                  <a:schemeClr val="tx1"/>
                </a:solidFill>
                <a:effectLst/>
                <a:latin typeface="+mn-lt"/>
                <a:ea typeface="+mn-ea"/>
                <a:cs typeface="+mn-cs"/>
              </a:rPr>
              <a:t> (ενεργή μορφή </a:t>
            </a:r>
            <a:r>
              <a:rPr lang="el-GR" sz="1200" kern="1200" dirty="0" err="1">
                <a:solidFill>
                  <a:schemeClr val="tx1"/>
                </a:solidFill>
                <a:effectLst/>
                <a:latin typeface="+mn-lt"/>
                <a:ea typeface="+mn-ea"/>
                <a:cs typeface="+mn-cs"/>
              </a:rPr>
              <a:t>βιτ</a:t>
            </a:r>
            <a:r>
              <a:rPr lang="el-GR"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D)</a:t>
            </a:r>
            <a:endParaRPr lang="el-GR"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FC40A10-6036-4879-816D-55C01FC94846}" type="slidenum">
              <a:rPr lang="ru-RU" smtClean="0"/>
              <a:t>18</a:t>
            </a:fld>
            <a:endParaRPr lang="ru-RU" dirty="0"/>
          </a:p>
        </p:txBody>
      </p:sp>
    </p:spTree>
    <p:extLst>
      <p:ext uri="{BB962C8B-B14F-4D97-AF65-F5344CB8AC3E}">
        <p14:creationId xmlns:p14="http://schemas.microsoft.com/office/powerpoint/2010/main" val="1856206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Η </a:t>
            </a:r>
            <a:r>
              <a:rPr lang="el-GR" dirty="0" err="1"/>
              <a:t>ακεταμινοφαίνη</a:t>
            </a:r>
            <a:r>
              <a:rPr lang="el-GR" dirty="0"/>
              <a:t> είναι η </a:t>
            </a:r>
            <a:r>
              <a:rPr lang="el-GR" dirty="0" err="1"/>
              <a:t>παρακεταμόλη</a:t>
            </a:r>
            <a:r>
              <a:rPr lang="el-GR" dirty="0"/>
              <a:t> ενώ η </a:t>
            </a:r>
            <a:r>
              <a:rPr lang="el-GR" dirty="0" err="1"/>
              <a:t>υδραλαζίνη</a:t>
            </a:r>
            <a:r>
              <a:rPr lang="el-GR" dirty="0"/>
              <a:t> αποτελεί φάρμακο για την αρτηριακή υπέρταση στο σκύλο. </a:t>
            </a:r>
          </a:p>
        </p:txBody>
      </p:sp>
      <p:sp>
        <p:nvSpPr>
          <p:cNvPr id="4" name="Slide Number Placeholder 3"/>
          <p:cNvSpPr>
            <a:spLocks noGrp="1"/>
          </p:cNvSpPr>
          <p:nvPr>
            <p:ph type="sldNum" sz="quarter" idx="5"/>
          </p:nvPr>
        </p:nvSpPr>
        <p:spPr/>
        <p:txBody>
          <a:bodyPr/>
          <a:lstStyle/>
          <a:p>
            <a:fld id="{6FC40A10-6036-4879-816D-55C01FC94846}" type="slidenum">
              <a:rPr lang="ru-RU" smtClean="0"/>
              <a:t>19</a:t>
            </a:fld>
            <a:endParaRPr lang="ru-RU" dirty="0"/>
          </a:p>
        </p:txBody>
      </p:sp>
    </p:spTree>
    <p:extLst>
      <p:ext uri="{BB962C8B-B14F-4D97-AF65-F5344CB8AC3E}">
        <p14:creationId xmlns:p14="http://schemas.microsoft.com/office/powerpoint/2010/main" val="37470323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Log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dirty="0"/>
              <a:t>CLICK TO EDIT MASTER TITLE STYLE</a:t>
            </a:r>
            <a:endParaRPr lang="ru-RU" dirty="0"/>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
        <p:nvSpPr>
          <p:cNvPr id="10" name="Picture Placeholder 9">
            <a:extLst>
              <a:ext uri="{FF2B5EF4-FFF2-40B4-BE49-F238E27FC236}">
                <a16:creationId xmlns:a16="http://schemas.microsoft.com/office/drawing/2014/main" id="{EA313B4B-5B98-4B33-885A-DF7669E72D7A}"/>
              </a:ext>
            </a:extLst>
          </p:cNvPr>
          <p:cNvSpPr>
            <a:spLocks noGrp="1"/>
          </p:cNvSpPr>
          <p:nvPr>
            <p:ph type="pic" sz="quarter" idx="13"/>
          </p:nvPr>
        </p:nvSpPr>
        <p:spPr>
          <a:xfrm>
            <a:off x="5355336" y="1172982"/>
            <a:ext cx="1481328" cy="758952"/>
          </a:xfrm>
        </p:spPr>
        <p:txBody>
          <a:bodyPr anchor="ctr" anchorCtr="0">
            <a:normAutofit/>
          </a:bodyPr>
          <a:lstStyle>
            <a:lvl1pPr marL="0" indent="0" algn="ctr">
              <a:buNone/>
              <a:defRPr sz="1400"/>
            </a:lvl1pPr>
          </a:lstStyle>
          <a:p>
            <a:r>
              <a:rPr lang="en-US"/>
              <a:t>Click icon to add picture</a:t>
            </a:r>
            <a:endParaRPr lang="ru-RU"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342463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mbers 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4292016" y="707529"/>
            <a:ext cx="7118056" cy="569086"/>
          </a:xfrm>
        </p:spPr>
        <p:txBody>
          <a:bodyPr lIns="0" tIns="0" rIns="0" bIns="0" anchor="b">
            <a:normAutofit/>
          </a:bodyPr>
          <a:lstStyle>
            <a:lvl1pPr algn="l">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292016" y="1625821"/>
            <a:ext cx="7096709"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314481" y="1375202"/>
            <a:ext cx="7877519" cy="100800"/>
            <a:chOff x="245550" y="3240138"/>
            <a:chExt cx="4015976" cy="100800"/>
          </a:xfrm>
        </p:grpSpPr>
        <p:cxnSp>
          <p:nvCxnSpPr>
            <p:cNvPr id="12" name="Straight Connector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783723" y="3301941"/>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dirty="0"/>
              <a:t>$12,345</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716329" y="3394494"/>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292016" y="3394494"/>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6" name="Text Placeholder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783723" y="4594663"/>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dirty="0"/>
              <a:t>$6,789</a:t>
            </a:r>
            <a:endParaRPr lang="ru-RU" dirty="0"/>
          </a:p>
        </p:txBody>
      </p:sp>
      <p:sp>
        <p:nvSpPr>
          <p:cNvPr id="27" name="Text Placeholder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5716329" y="4687216"/>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8" name="Text Placeholder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4292016" y="4687216"/>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4041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Layout with circl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3242645"/>
            <a:ext cx="446404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4872948"/>
            <a:ext cx="4443165"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4581382"/>
            <a:ext cx="4370400" cy="100800"/>
            <a:chOff x="-1228304" y="3240138"/>
            <a:chExt cx="4370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32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041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5533023" y="4551485"/>
            <a:ext cx="5855702" cy="1208079"/>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ADC059E4-36DE-4100-8F15-85A9F37E84FE}"/>
              </a:ext>
            </a:extLst>
          </p:cNvPr>
          <p:cNvSpPr/>
          <p:nvPr userDrawn="1"/>
        </p:nvSpPr>
        <p:spPr>
          <a:xfrm>
            <a:off x="3616960" y="859665"/>
            <a:ext cx="2121408"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1" name="Oval 20">
            <a:extLst>
              <a:ext uri="{FF2B5EF4-FFF2-40B4-BE49-F238E27FC236}">
                <a16:creationId xmlns:a16="http://schemas.microsoft.com/office/drawing/2014/main" id="{34E475F8-9B44-4A3E-9F99-CF0346C89B8E}"/>
              </a:ext>
            </a:extLst>
          </p:cNvPr>
          <p:cNvSpPr/>
          <p:nvPr userDrawn="1"/>
        </p:nvSpPr>
        <p:spPr>
          <a:xfrm>
            <a:off x="5522965" y="836613"/>
            <a:ext cx="2816352"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2" name="Oval 21">
            <a:extLst>
              <a:ext uri="{FF2B5EF4-FFF2-40B4-BE49-F238E27FC236}">
                <a16:creationId xmlns:a16="http://schemas.microsoft.com/office/drawing/2014/main" id="{EF5FAF95-28E9-4D03-884C-A89CBC8B61DC}"/>
              </a:ext>
            </a:extLst>
          </p:cNvPr>
          <p:cNvSpPr/>
          <p:nvPr userDrawn="1"/>
        </p:nvSpPr>
        <p:spPr>
          <a:xfrm>
            <a:off x="8123915" y="859665"/>
            <a:ext cx="3273552"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7" name="Text Placeholder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3851931" y="1382322"/>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$25</a:t>
            </a:r>
            <a:endParaRPr lang="ru-RU" dirty="0"/>
          </a:p>
        </p:txBody>
      </p:sp>
      <p:sp>
        <p:nvSpPr>
          <p:cNvPr id="28" name="Text Placeholder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3927524" y="2363691"/>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29" name="Text Placeholder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3806132" y="1185842"/>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
        <p:nvSpPr>
          <p:cNvPr id="30" name="Text Placeholder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6113495" y="1767897"/>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$50</a:t>
            </a:r>
            <a:endParaRPr lang="ru-RU" dirty="0"/>
          </a:p>
        </p:txBody>
      </p:sp>
      <p:sp>
        <p:nvSpPr>
          <p:cNvPr id="31" name="Text Placeholder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6189088" y="2753338"/>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32" name="Text Placeholder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6067696" y="1537655"/>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
        <p:nvSpPr>
          <p:cNvPr id="33" name="Text Placeholder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8714444" y="2049128"/>
            <a:ext cx="2010420"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$100</a:t>
            </a:r>
            <a:endParaRPr lang="ru-RU" dirty="0"/>
          </a:p>
        </p:txBody>
      </p:sp>
      <p:sp>
        <p:nvSpPr>
          <p:cNvPr id="34" name="Text Placeholder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8981735" y="3034569"/>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1</a:t>
            </a:r>
            <a:br>
              <a:rPr lang="en-US" dirty="0"/>
            </a:br>
            <a:r>
              <a:rPr lang="en-US" dirty="0"/>
              <a:t>Title</a:t>
            </a:r>
          </a:p>
        </p:txBody>
      </p:sp>
      <p:sp>
        <p:nvSpPr>
          <p:cNvPr id="35" name="Text Placeholder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9089050" y="1818886"/>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BILLION</a:t>
            </a:r>
          </a:p>
        </p:txBody>
      </p:sp>
    </p:spTree>
    <p:extLst>
      <p:ext uri="{BB962C8B-B14F-4D97-AF65-F5344CB8AC3E}">
        <p14:creationId xmlns:p14="http://schemas.microsoft.com/office/powerpoint/2010/main" val="3942925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1625821"/>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831851" y="3335524"/>
            <a:ext cx="4817836"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8826"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778086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06105" y="707529"/>
            <a:ext cx="3704150" cy="569086"/>
          </a:xfrm>
        </p:spPr>
        <p:txBody>
          <a:bodyPr lIns="0" tIns="0" rIns="0" bIns="0" anchor="b">
            <a:normAutofit/>
          </a:bodyPr>
          <a:lstStyle>
            <a:lvl1pPr algn="l">
              <a:defRPr sz="3600"/>
            </a:lvl1pPr>
          </a:lstStyle>
          <a:p>
            <a:r>
              <a:rPr lang="en-US" dirty="0"/>
              <a:t>CLICK TO EDIT</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a:off x="-6" y="1374243"/>
            <a:ext cx="4319045" cy="100800"/>
            <a:chOff x="646012" y="3239179"/>
            <a:chExt cx="220185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216563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2796480"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Picture Placeholder 11" descr="Competitors logos quadrant">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3928670" y="2872719"/>
            <a:ext cx="1772153" cy="777240"/>
          </a:xfrm>
          <a:noFill/>
        </p:spPr>
        <p:txBody>
          <a:bodyPr anchor="ctr" anchorCtr="0">
            <a:noAutofit/>
          </a:bodyPr>
          <a:lstStyle>
            <a:lvl1pPr marL="0" indent="0" algn="ctr">
              <a:buNone/>
              <a:defRPr sz="2000" i="1">
                <a:solidFill>
                  <a:schemeClr val="tx1"/>
                </a:solidFill>
              </a:defRPr>
            </a:lvl1pPr>
          </a:lstStyle>
          <a:p>
            <a:r>
              <a:rPr lang="en-US" dirty="0"/>
              <a:t>Competitor 2</a:t>
            </a:r>
          </a:p>
          <a:p>
            <a:r>
              <a:rPr lang="en-US" dirty="0"/>
              <a:t>Logo</a:t>
            </a:r>
            <a:endParaRPr lang="ru-RU" dirty="0"/>
          </a:p>
        </p:txBody>
      </p:sp>
      <p:sp>
        <p:nvSpPr>
          <p:cNvPr id="22" name="Picture Placeholder 11" descr="Competitors logos quadrant">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806105" y="2171148"/>
            <a:ext cx="1655064"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1</a:t>
            </a:r>
            <a:endParaRPr lang="en-US" dirty="0"/>
          </a:p>
          <a:p>
            <a:r>
              <a:rPr lang="en-US" dirty="0"/>
              <a:t>Logo</a:t>
            </a:r>
            <a:endParaRPr lang="ru-RU" dirty="0"/>
          </a:p>
        </p:txBody>
      </p:sp>
      <p:sp>
        <p:nvSpPr>
          <p:cNvPr id="25" name="Picture Placeholder 11" descr="Competitors logos quadrant">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729582" y="445626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3</a:t>
            </a:r>
            <a:endParaRPr lang="en-US" dirty="0"/>
          </a:p>
          <a:p>
            <a:r>
              <a:rPr lang="en-US" dirty="0"/>
              <a:t>Logo</a:t>
            </a:r>
            <a:endParaRPr lang="ru-RU" dirty="0"/>
          </a:p>
        </p:txBody>
      </p:sp>
      <p:sp>
        <p:nvSpPr>
          <p:cNvPr id="26" name="Picture Placeholder 11" descr="Competitors logos quadrant">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6829546" y="2770168"/>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4</a:t>
            </a:r>
            <a:endParaRPr lang="en-US" dirty="0"/>
          </a:p>
          <a:p>
            <a:r>
              <a:rPr lang="en-US" dirty="0"/>
              <a:t>Logo</a:t>
            </a:r>
            <a:r>
              <a:rPr lang="ru-RU" dirty="0"/>
              <a:t>я</a:t>
            </a:r>
          </a:p>
        </p:txBody>
      </p:sp>
      <p:sp>
        <p:nvSpPr>
          <p:cNvPr id="27" name="Picture Placeholder 11" descr="Competitors logos quadrant">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6610067" y="458883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5</a:t>
            </a:r>
            <a:endParaRPr lang="en-US" dirty="0"/>
          </a:p>
          <a:p>
            <a:r>
              <a:rPr lang="en-US" dirty="0"/>
              <a:t>Logo</a:t>
            </a:r>
            <a:endParaRPr lang="ru-RU" dirty="0"/>
          </a:p>
        </p:txBody>
      </p:sp>
      <p:sp>
        <p:nvSpPr>
          <p:cNvPr id="28" name="Picture Placeholder 11" descr="Competitors logos quadrant">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9571158" y="4977452"/>
            <a:ext cx="1772153" cy="777240"/>
          </a:xfrm>
          <a:noFill/>
        </p:spPr>
        <p:txBody>
          <a:bodyPr anchor="ctr" anchorCtr="0">
            <a:noAutofit/>
          </a:bodyPr>
          <a:lstStyle>
            <a:lvl1pPr marL="0" indent="0" algn="ctr">
              <a:buNone/>
              <a:defRPr sz="2000" i="1">
                <a:solidFill>
                  <a:schemeClr val="tx1"/>
                </a:solidFill>
              </a:defRPr>
            </a:lvl1pPr>
          </a:lstStyle>
          <a:p>
            <a:r>
              <a:rPr lang="en-US" dirty="0"/>
              <a:t>Competitor </a:t>
            </a:r>
            <a:r>
              <a:rPr lang="ru-RU" dirty="0"/>
              <a:t>6</a:t>
            </a:r>
            <a:endParaRPr lang="en-US" dirty="0"/>
          </a:p>
          <a:p>
            <a:r>
              <a:rPr lang="en-US" dirty="0"/>
              <a:t>Logo</a:t>
            </a:r>
            <a:endParaRPr lang="ru-RU" dirty="0"/>
          </a:p>
        </p:txBody>
      </p:sp>
      <p:sp>
        <p:nvSpPr>
          <p:cNvPr id="29" name="Text Placeholder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789869" y="3642757"/>
            <a:ext cx="2741612" cy="248888"/>
          </a:xfrm>
        </p:spPr>
        <p:txBody>
          <a:bodyPr wrap="square" lIns="0" tIns="0" rIns="0" bIns="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More expensive</a:t>
            </a:r>
          </a:p>
        </p:txBody>
      </p:sp>
      <p:sp>
        <p:nvSpPr>
          <p:cNvPr id="30" name="Text Placeholder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6315481" y="5884080"/>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Less convenient</a:t>
            </a:r>
          </a:p>
        </p:txBody>
      </p:sp>
      <p:sp>
        <p:nvSpPr>
          <p:cNvPr id="31" name="Text Placeholder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6315481" y="1343118"/>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More convenient</a:t>
            </a:r>
          </a:p>
        </p:txBody>
      </p:sp>
      <p:sp>
        <p:nvSpPr>
          <p:cNvPr id="32" name="Picture Placeholder 13">
            <a:extLst>
              <a:ext uri="{FF2B5EF4-FFF2-40B4-BE49-F238E27FC236}">
                <a16:creationId xmlns:a16="http://schemas.microsoft.com/office/drawing/2014/main" id="{61EF622D-8E08-41C3-BEBA-2274C2AB487A}"/>
              </a:ext>
            </a:extLst>
          </p:cNvPr>
          <p:cNvSpPr>
            <a:spLocks noGrp="1"/>
          </p:cNvSpPr>
          <p:nvPr>
            <p:ph type="pic" sz="quarter" idx="50"/>
          </p:nvPr>
        </p:nvSpPr>
        <p:spPr>
          <a:xfrm>
            <a:off x="9417999" y="1977257"/>
            <a:ext cx="1481328" cy="758952"/>
          </a:xfrm>
          <a:noFill/>
          <a:ln>
            <a:noFill/>
          </a:ln>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33" name="Text Placeholder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8651686" y="3642757"/>
            <a:ext cx="2741612" cy="248888"/>
          </a:xfrm>
        </p:spPr>
        <p:txBody>
          <a:bodyPr lIns="0" tIns="0" rIns="0" bIns="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dirty="0"/>
              <a:t>Less expensive</a:t>
            </a:r>
          </a:p>
        </p:txBody>
      </p:sp>
      <p:grpSp>
        <p:nvGrpSpPr>
          <p:cNvPr id="4" name="Group 3">
            <a:extLst>
              <a:ext uri="{FF2B5EF4-FFF2-40B4-BE49-F238E27FC236}">
                <a16:creationId xmlns:a16="http://schemas.microsoft.com/office/drawing/2014/main" id="{32193FB7-0142-40DD-9186-F3156B0AE4B0}"/>
              </a:ext>
            </a:extLst>
          </p:cNvPr>
          <p:cNvGrpSpPr/>
          <p:nvPr userDrawn="1"/>
        </p:nvGrpSpPr>
        <p:grpSpPr>
          <a:xfrm>
            <a:off x="6045600" y="1376748"/>
            <a:ext cx="100800" cy="5481252"/>
            <a:chOff x="6045600" y="1376748"/>
            <a:chExt cx="100800" cy="5481252"/>
          </a:xfrm>
        </p:grpSpPr>
        <p:cxnSp>
          <p:nvCxnSpPr>
            <p:cNvPr id="3" name="Straight Connector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grpSp>
        <p:nvGrpSpPr>
          <p:cNvPr id="37" name="Group 36">
            <a:extLst>
              <a:ext uri="{FF2B5EF4-FFF2-40B4-BE49-F238E27FC236}">
                <a16:creationId xmlns:a16="http://schemas.microsoft.com/office/drawing/2014/main" id="{41BD97BD-35F4-4534-8B74-24D44A99BC58}"/>
              </a:ext>
            </a:extLst>
          </p:cNvPr>
          <p:cNvGrpSpPr/>
          <p:nvPr userDrawn="1"/>
        </p:nvGrpSpPr>
        <p:grpSpPr>
          <a:xfrm rot="5400000">
            <a:off x="5669857" y="-1673474"/>
            <a:ext cx="100800" cy="11440514"/>
            <a:chOff x="6045600" y="1329588"/>
            <a:chExt cx="100800" cy="11440514"/>
          </a:xfrm>
        </p:grpSpPr>
        <p:cxnSp>
          <p:nvCxnSpPr>
            <p:cNvPr id="38" name="Straight Connector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2939558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Section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512271"/>
            <a:ext cx="2828198" cy="12868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148315"/>
            <a:ext cx="2216876"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97696"/>
            <a:ext cx="3360726" cy="100800"/>
            <a:chOff x="0" y="3240138"/>
            <a:chExt cx="3360726"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27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25992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4475261" y="2631676"/>
            <a:ext cx="978408" cy="978408"/>
          </a:xfrm>
          <a:prstGeom prst="ellipse">
            <a:avLst/>
          </a:prstGeom>
          <a:ln w="6350">
            <a:solidFill>
              <a:schemeClr val="tx1"/>
            </a:solidFill>
          </a:ln>
        </p:spPr>
        <p:txBody>
          <a:bodyPr lIns="0" tIns="72000" rIns="0" bIns="0" anchor="ctr" anchorCtr="0">
            <a:noAutofit/>
          </a:bodyPr>
          <a:lstStyle>
            <a:lvl1pPr marL="0" indent="0" algn="ctr">
              <a:buNone/>
              <a:defRPr sz="7000" b="1">
                <a:ln w="6350">
                  <a:solidFill>
                    <a:schemeClr val="tx1"/>
                  </a:solidFill>
                </a:ln>
                <a:noFill/>
                <a:latin typeface="+mj-lt"/>
              </a:defRPr>
            </a:lvl1pPr>
          </a:lstStyle>
          <a:p>
            <a:pPr lvl="0"/>
            <a:r>
              <a:rPr lang="en-US" dirty="0"/>
              <a:t>1</a:t>
            </a:r>
            <a:endParaRPr lang="ru-RU" dirty="0"/>
          </a:p>
        </p:txBody>
      </p:sp>
      <p:sp>
        <p:nvSpPr>
          <p:cNvPr id="22" name="Text Placeholder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7436251" y="2015540"/>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dirty="0"/>
              <a:t>2</a:t>
            </a:r>
            <a:endParaRPr lang="ru-RU" dirty="0"/>
          </a:p>
        </p:txBody>
      </p:sp>
      <p:sp>
        <p:nvSpPr>
          <p:cNvPr id="23" name="Text Placeholder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10397240" y="1239687"/>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dirty="0"/>
              <a:t>3</a:t>
            </a:r>
            <a:endParaRPr lang="ru-RU" dirty="0"/>
          </a:p>
        </p:txBody>
      </p:sp>
      <p:cxnSp>
        <p:nvCxnSpPr>
          <p:cNvPr id="24" name="Straight Connector 23">
            <a:extLst>
              <a:ext uri="{FF2B5EF4-FFF2-40B4-BE49-F238E27FC236}">
                <a16:creationId xmlns:a16="http://schemas.microsoft.com/office/drawing/2014/main" id="{56A6259C-432B-4405-9E82-995AF092FB7A}"/>
              </a:ext>
            </a:extLst>
          </p:cNvPr>
          <p:cNvCxnSpPr>
            <a:cxnSpLocks/>
          </p:cNvCxnSpPr>
          <p:nvPr userDrawn="1"/>
        </p:nvCxnSpPr>
        <p:spPr>
          <a:xfrm rot="16200000" flipV="1">
            <a:off x="4068065"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3BC485E-8BCE-479F-A7E9-7F9E193E6E96}"/>
              </a:ext>
            </a:extLst>
          </p:cNvPr>
          <p:cNvCxnSpPr>
            <a:cxnSpLocks/>
          </p:cNvCxnSpPr>
          <p:nvPr userDrawn="1"/>
        </p:nvCxnSpPr>
        <p:spPr>
          <a:xfrm>
            <a:off x="4964465" y="836613"/>
            <a:ext cx="592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5094BC6-BA16-4E05-868C-3AE971AF3DA4}"/>
              </a:ext>
            </a:extLst>
          </p:cNvPr>
          <p:cNvCxnSpPr>
            <a:cxnSpLocks/>
          </p:cNvCxnSpPr>
          <p:nvPr userDrawn="1"/>
        </p:nvCxnSpPr>
        <p:spPr>
          <a:xfrm rot="16200000" flipV="1">
            <a:off x="10688444"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9130EC6-4A8D-447F-862E-E5A693E68C8C}"/>
              </a:ext>
            </a:extLst>
          </p:cNvPr>
          <p:cNvCxnSpPr>
            <a:cxnSpLocks/>
          </p:cNvCxnSpPr>
          <p:nvPr userDrawn="1"/>
        </p:nvCxnSpPr>
        <p:spPr>
          <a:xfrm flipV="1">
            <a:off x="7925455" y="837355"/>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151266" y="4543170"/>
            <a:ext cx="2589369" cy="1280958"/>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151265" y="4246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151265" y="3883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3" name="Text Placeholder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6048861" y="3849559"/>
            <a:ext cx="2589369" cy="178695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4" name="Text Placeholder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6048860" y="355285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5" name="Text Placeholder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6048860" y="319029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6" name="Text Placeholder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8975159" y="3147170"/>
            <a:ext cx="2589369" cy="2311934"/>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7" name="Text Placeholder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8975158" y="2850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8" name="Text Placeholder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8975158" y="2487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Tree>
    <p:extLst>
      <p:ext uri="{BB962C8B-B14F-4D97-AF65-F5344CB8AC3E}">
        <p14:creationId xmlns:p14="http://schemas.microsoft.com/office/powerpoint/2010/main" val="3078273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and Chart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600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 name="Content Placeholder 2">
            <a:extLst>
              <a:ext uri="{FF2B5EF4-FFF2-40B4-BE49-F238E27FC236}">
                <a16:creationId xmlns:a16="http://schemas.microsoft.com/office/drawing/2014/main" id="{7D36F8EF-728B-45C1-87D8-4AD8FA8F3716}"/>
              </a:ext>
            </a:extLst>
          </p:cNvPr>
          <p:cNvSpPr>
            <a:spLocks noGrp="1"/>
          </p:cNvSpPr>
          <p:nvPr>
            <p:ph sz="quarter" idx="32"/>
          </p:nvPr>
        </p:nvSpPr>
        <p:spPr>
          <a:xfrm>
            <a:off x="803275"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
        <p:nvSpPr>
          <p:cNvPr id="22" name="Content Placeholder 2">
            <a:extLst>
              <a:ext uri="{FF2B5EF4-FFF2-40B4-BE49-F238E27FC236}">
                <a16:creationId xmlns:a16="http://schemas.microsoft.com/office/drawing/2014/main" id="{7395C5B4-6B03-4F70-96F8-3AE3A7817B52}"/>
              </a:ext>
            </a:extLst>
          </p:cNvPr>
          <p:cNvSpPr>
            <a:spLocks noGrp="1"/>
          </p:cNvSpPr>
          <p:nvPr>
            <p:ph sz="quarter" idx="33"/>
          </p:nvPr>
        </p:nvSpPr>
        <p:spPr>
          <a:xfrm>
            <a:off x="6096000"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Tree>
    <p:extLst>
      <p:ext uri="{BB962C8B-B14F-4D97-AF65-F5344CB8AC3E}">
        <p14:creationId xmlns:p14="http://schemas.microsoft.com/office/powerpoint/2010/main" val="778915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melin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736466" y="707529"/>
            <a:ext cx="2673606" cy="569086"/>
          </a:xfrm>
        </p:spPr>
        <p:txBody>
          <a:bodyPr lIns="0" tIns="0" rIns="0" bIns="0" anchor="b">
            <a:normAutofit/>
          </a:bodyPr>
          <a:lstStyle>
            <a:lvl1pPr algn="r">
              <a:defRPr sz="3600"/>
            </a:lvl1pPr>
          </a:lstStyle>
          <a:p>
            <a:r>
              <a:rPr lang="en-US" dirty="0"/>
              <a:t>TIMELINE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9147803" y="1625821"/>
            <a:ext cx="2262267" cy="2021536"/>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9186215" y="1375202"/>
            <a:ext cx="3005785" cy="100800"/>
            <a:chOff x="2729180" y="3240138"/>
            <a:chExt cx="153234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2729180" y="3290538"/>
              <a:ext cx="150492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2618284" y="685667"/>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930241" y="1079309"/>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5930241" y="786637"/>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4" name="Straight Connector 13">
            <a:extLst>
              <a:ext uri="{FF2B5EF4-FFF2-40B4-BE49-F238E27FC236}">
                <a16:creationId xmlns:a16="http://schemas.microsoft.com/office/drawing/2014/main" id="{1AD3A3AB-488E-4090-9FD5-E005D5A9ECF5}"/>
              </a:ext>
            </a:extLst>
          </p:cNvPr>
          <p:cNvCxnSpPr>
            <a:cxnSpLocks/>
          </p:cNvCxnSpPr>
          <p:nvPr userDrawn="1"/>
        </p:nvCxnSpPr>
        <p:spPr>
          <a:xfrm rot="16200000">
            <a:off x="2094269"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BD6729DC-C5B3-485B-B5CD-F06FC3CAFD9A}"/>
              </a:ext>
            </a:extLst>
          </p:cNvPr>
          <p:cNvSpPr/>
          <p:nvPr userDrawn="1"/>
        </p:nvSpPr>
        <p:spPr>
          <a:xfrm>
            <a:off x="5372392" y="959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9" name="Oval 28">
            <a:extLst>
              <a:ext uri="{FF2B5EF4-FFF2-40B4-BE49-F238E27FC236}">
                <a16:creationId xmlns:a16="http://schemas.microsoft.com/office/drawing/2014/main" id="{C4046DD7-8FB2-43D4-8E94-3D35DC3E2891}"/>
              </a:ext>
            </a:extLst>
          </p:cNvPr>
          <p:cNvSpPr/>
          <p:nvPr userDrawn="1"/>
        </p:nvSpPr>
        <p:spPr>
          <a:xfrm>
            <a:off x="5372392" y="5362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0" name="Oval 29">
            <a:extLst>
              <a:ext uri="{FF2B5EF4-FFF2-40B4-BE49-F238E27FC236}">
                <a16:creationId xmlns:a16="http://schemas.microsoft.com/office/drawing/2014/main" id="{A320A73A-D3CB-4E04-B7E2-F3696B8ACDEA}"/>
              </a:ext>
            </a:extLst>
          </p:cNvPr>
          <p:cNvSpPr/>
          <p:nvPr userDrawn="1"/>
        </p:nvSpPr>
        <p:spPr>
          <a:xfrm>
            <a:off x="5372392" y="2427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1" name="Oval 30">
            <a:extLst>
              <a:ext uri="{FF2B5EF4-FFF2-40B4-BE49-F238E27FC236}">
                <a16:creationId xmlns:a16="http://schemas.microsoft.com/office/drawing/2014/main" id="{3E2B01F0-78A8-41AE-95B8-811603402031}"/>
              </a:ext>
            </a:extLst>
          </p:cNvPr>
          <p:cNvSpPr/>
          <p:nvPr userDrawn="1"/>
        </p:nvSpPr>
        <p:spPr>
          <a:xfrm>
            <a:off x="5372392" y="3894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2" name="Text Placeholder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5930241" y="2532448"/>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3" name="Text Placeholder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5930241" y="2239776"/>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5" name="Text Placeholder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5930241" y="398558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7" name="Text Placeholder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5930241" y="369291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5930241" y="543872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9" name="Text Placeholder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5930241" y="514605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0" name="Text Placeholder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2618284" y="2153566"/>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41" name="Text Placeholder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2618284" y="3621465"/>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
        <p:nvSpPr>
          <p:cNvPr id="42" name="Text Placeholder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2618284" y="5089363"/>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20XX</a:t>
            </a:r>
            <a:endParaRPr lang="ru-RU" dirty="0"/>
          </a:p>
        </p:txBody>
      </p:sp>
    </p:spTree>
    <p:extLst>
      <p:ext uri="{BB962C8B-B14F-4D97-AF65-F5344CB8AC3E}">
        <p14:creationId xmlns:p14="http://schemas.microsoft.com/office/powerpoint/2010/main" val="362753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60000"/>
            <a:ext cx="391159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890303"/>
            <a:ext cx="3275463"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598737"/>
            <a:ext cx="3764756" cy="100800"/>
            <a:chOff x="-1228304" y="3240138"/>
            <a:chExt cx="3764756"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67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435652"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able Placeholder 9">
            <a:extLst>
              <a:ext uri="{FF2B5EF4-FFF2-40B4-BE49-F238E27FC236}">
                <a16:creationId xmlns:a16="http://schemas.microsoft.com/office/drawing/2014/main" id="{3F646CE6-E75B-4112-896D-5A26E1F1520E}"/>
              </a:ext>
            </a:extLst>
          </p:cNvPr>
          <p:cNvSpPr>
            <a:spLocks noGrp="1"/>
          </p:cNvSpPr>
          <p:nvPr>
            <p:ph type="tbl" sz="quarter" idx="14"/>
          </p:nvPr>
        </p:nvSpPr>
        <p:spPr>
          <a:xfrm>
            <a:off x="5518150" y="860425"/>
            <a:ext cx="5870575" cy="4867275"/>
          </a:xfrm>
        </p:spPr>
        <p:txBody>
          <a:bodyPr anchor="ctr" anchorCtr="0">
            <a:normAutofit/>
          </a:bodyPr>
          <a:lstStyle>
            <a:lvl1pPr marL="0" indent="0" algn="ctr">
              <a:buNone/>
              <a:defRPr sz="2000"/>
            </a:lvl1pPr>
          </a:lstStyle>
          <a:p>
            <a:r>
              <a:rPr lang="en-US"/>
              <a:t>Click icon to add table</a:t>
            </a:r>
            <a:endParaRPr lang="ru-RU" dirty="0"/>
          </a:p>
        </p:txBody>
      </p:sp>
    </p:spTree>
    <p:extLst>
      <p:ext uri="{BB962C8B-B14F-4D97-AF65-F5344CB8AC3E}">
        <p14:creationId xmlns:p14="http://schemas.microsoft.com/office/powerpoint/2010/main" val="318392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608523"/>
            <a:ext cx="2828198" cy="12868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244567"/>
            <a:ext cx="2828198"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2258048" cy="100800"/>
            <a:chOff x="0" y="3240138"/>
            <a:chExt cx="225804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216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15724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4128617" y="4355032"/>
            <a:ext cx="2066544"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4128616" y="4042831"/>
            <a:ext cx="2066544"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4128616" y="3428999"/>
            <a:ext cx="2066544"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9" name="Picture Placeholder 8">
            <a:extLst>
              <a:ext uri="{FF2B5EF4-FFF2-40B4-BE49-F238E27FC236}">
                <a16:creationId xmlns:a16="http://schemas.microsoft.com/office/drawing/2014/main" id="{B284A57B-147A-4287-AA6B-E508A9222F7F}"/>
              </a:ext>
            </a:extLst>
          </p:cNvPr>
          <p:cNvSpPr>
            <a:spLocks noGrp="1"/>
          </p:cNvSpPr>
          <p:nvPr>
            <p:ph type="pic" sz="quarter" idx="33"/>
          </p:nvPr>
        </p:nvSpPr>
        <p:spPr>
          <a:xfrm>
            <a:off x="4130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5" name="Picture Placeholder 8">
            <a:extLst>
              <a:ext uri="{FF2B5EF4-FFF2-40B4-BE49-F238E27FC236}">
                <a16:creationId xmlns:a16="http://schemas.microsoft.com/office/drawing/2014/main" id="{9DBE0996-CEA3-41C3-A75A-84DC3C2B5194}"/>
              </a:ext>
            </a:extLst>
          </p:cNvPr>
          <p:cNvSpPr>
            <a:spLocks noGrp="1"/>
          </p:cNvSpPr>
          <p:nvPr>
            <p:ph type="pic" sz="quarter" idx="34"/>
          </p:nvPr>
        </p:nvSpPr>
        <p:spPr>
          <a:xfrm>
            <a:off x="9128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6" name="Picture Placeholder 8">
            <a:extLst>
              <a:ext uri="{FF2B5EF4-FFF2-40B4-BE49-F238E27FC236}">
                <a16:creationId xmlns:a16="http://schemas.microsoft.com/office/drawing/2014/main" id="{F7B28261-CB14-4E4E-AA66-A0239B3DD28E}"/>
              </a:ext>
            </a:extLst>
          </p:cNvPr>
          <p:cNvSpPr>
            <a:spLocks noGrp="1"/>
          </p:cNvSpPr>
          <p:nvPr>
            <p:ph type="pic" sz="quarter" idx="35"/>
          </p:nvPr>
        </p:nvSpPr>
        <p:spPr>
          <a:xfrm>
            <a:off x="6629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37" name="Text Placeholder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9127048"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9127047"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9" name="Text Placeholder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9127047"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1" name="Text Placeholder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6629217"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2" name="Text Placeholder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6629216"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9" name="Text Placeholder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6627903"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cxnSp>
        <p:nvCxnSpPr>
          <p:cNvPr id="32" name="Straight Connector 31">
            <a:extLst>
              <a:ext uri="{FF2B5EF4-FFF2-40B4-BE49-F238E27FC236}">
                <a16:creationId xmlns:a16="http://schemas.microsoft.com/office/drawing/2014/main" id="{9A32EC27-ACD8-47C0-A3ED-E4ED58D88358}"/>
              </a:ext>
            </a:extLst>
          </p:cNvPr>
          <p:cNvCxnSpPr/>
          <p:nvPr userDrawn="1"/>
        </p:nvCxnSpPr>
        <p:spPr>
          <a:xfrm>
            <a:off x="6195160" y="2217849"/>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9E8819A-135C-4A5C-9F6A-A3BE05AA294F}"/>
              </a:ext>
            </a:extLst>
          </p:cNvPr>
          <p:cNvCxnSpPr/>
          <p:nvPr userDrawn="1"/>
        </p:nvCxnSpPr>
        <p:spPr>
          <a:xfrm>
            <a:off x="8703909" y="2216687"/>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9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Content Layout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395281" y="1375202"/>
            <a:ext cx="4796719" cy="100800"/>
            <a:chOff x="439494" y="3240138"/>
            <a:chExt cx="299490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9445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958968"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958968"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3" name="Picture Placeholder 2">
            <a:extLst>
              <a:ext uri="{FF2B5EF4-FFF2-40B4-BE49-F238E27FC236}">
                <a16:creationId xmlns:a16="http://schemas.microsoft.com/office/drawing/2014/main" id="{F6FF07C5-314A-4EA8-B78F-7A51C234D3A1}"/>
              </a:ext>
            </a:extLst>
          </p:cNvPr>
          <p:cNvSpPr>
            <a:spLocks noGrp="1"/>
          </p:cNvSpPr>
          <p:nvPr>
            <p:ph type="pic" sz="quarter" idx="33"/>
          </p:nvPr>
        </p:nvSpPr>
        <p:spPr>
          <a:xfrm>
            <a:off x="721841" y="2764036"/>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23" name="Straight Connector 22">
            <a:extLst>
              <a:ext uri="{FF2B5EF4-FFF2-40B4-BE49-F238E27FC236}">
                <a16:creationId xmlns:a16="http://schemas.microsoft.com/office/drawing/2014/main" id="{B691060D-E361-43B0-BFD7-43D7CC4E5CCD}"/>
              </a:ext>
            </a:extLst>
          </p:cNvPr>
          <p:cNvCxnSpPr>
            <a:cxnSpLocks/>
          </p:cNvCxnSpPr>
          <p:nvPr userDrawn="1"/>
        </p:nvCxnSpPr>
        <p:spPr>
          <a:xfrm>
            <a:off x="0" y="3288596"/>
            <a:ext cx="72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957127"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957127"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720000" y="4191893"/>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rot="16200000">
            <a:off x="1111670"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Text Placeholder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5708709"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5" name="Text Placeholder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5708709"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47" name="Text Placeholder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5704578"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8" name="Text Placeholder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5704578"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50" name="Text Placeholder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9453870"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1" name="Text Placeholder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9453870"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sp>
        <p:nvSpPr>
          <p:cNvPr id="53" name="Text Placeholder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9452029"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54" name="Text Placeholder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9452029"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a:t>
            </a:r>
          </a:p>
        </p:txBody>
      </p:sp>
      <p:cxnSp>
        <p:nvCxnSpPr>
          <p:cNvPr id="56" name="Straight Connector 55">
            <a:extLst>
              <a:ext uri="{FF2B5EF4-FFF2-40B4-BE49-F238E27FC236}">
                <a16:creationId xmlns:a16="http://schemas.microsoft.com/office/drawing/2014/main" id="{2E5E9742-C670-47AB-AA69-AE65D7915B06}"/>
              </a:ext>
            </a:extLst>
          </p:cNvPr>
          <p:cNvCxnSpPr>
            <a:cxnSpLocks/>
          </p:cNvCxnSpPr>
          <p:nvPr userDrawn="1"/>
        </p:nvCxnSpPr>
        <p:spPr>
          <a:xfrm rot="16200000">
            <a:off x="3531847"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8712DB-5183-45D8-9ABB-6E0795658012}"/>
              </a:ext>
            </a:extLst>
          </p:cNvPr>
          <p:cNvCxnSpPr>
            <a:cxnSpLocks/>
          </p:cNvCxnSpPr>
          <p:nvPr userDrawn="1"/>
        </p:nvCxnSpPr>
        <p:spPr>
          <a:xfrm rot="16200000">
            <a:off x="7274194"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Picture Placeholder 2">
            <a:extLst>
              <a:ext uri="{FF2B5EF4-FFF2-40B4-BE49-F238E27FC236}">
                <a16:creationId xmlns:a16="http://schemas.microsoft.com/office/drawing/2014/main" id="{417A32F4-3459-4A31-A90E-AA771FD4D491}"/>
              </a:ext>
            </a:extLst>
          </p:cNvPr>
          <p:cNvSpPr>
            <a:spLocks noGrp="1"/>
          </p:cNvSpPr>
          <p:nvPr>
            <p:ph type="pic" sz="quarter" idx="42"/>
          </p:nvPr>
        </p:nvSpPr>
        <p:spPr>
          <a:xfrm>
            <a:off x="4467451"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55" name="Picture Placeholder 2">
            <a:extLst>
              <a:ext uri="{FF2B5EF4-FFF2-40B4-BE49-F238E27FC236}">
                <a16:creationId xmlns:a16="http://schemas.microsoft.com/office/drawing/2014/main" id="{63549FA7-92E5-4DB1-92FA-15902DFD3753}"/>
              </a:ext>
            </a:extLst>
          </p:cNvPr>
          <p:cNvSpPr>
            <a:spLocks noGrp="1"/>
          </p:cNvSpPr>
          <p:nvPr>
            <p:ph type="pic" sz="quarter" idx="48"/>
          </p:nvPr>
        </p:nvSpPr>
        <p:spPr>
          <a:xfrm>
            <a:off x="8214902"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46" name="Picture Placeholder 2">
            <a:extLst>
              <a:ext uri="{FF2B5EF4-FFF2-40B4-BE49-F238E27FC236}">
                <a16:creationId xmlns:a16="http://schemas.microsoft.com/office/drawing/2014/main" id="{0F62D330-6A30-4A65-89DA-EDFE4AAD343E}"/>
              </a:ext>
            </a:extLst>
          </p:cNvPr>
          <p:cNvSpPr>
            <a:spLocks noGrp="1"/>
          </p:cNvSpPr>
          <p:nvPr>
            <p:ph type="pic" sz="quarter" idx="39"/>
          </p:nvPr>
        </p:nvSpPr>
        <p:spPr>
          <a:xfrm>
            <a:off x="4469292"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52" name="Picture Placeholder 2">
            <a:extLst>
              <a:ext uri="{FF2B5EF4-FFF2-40B4-BE49-F238E27FC236}">
                <a16:creationId xmlns:a16="http://schemas.microsoft.com/office/drawing/2014/main" id="{A3FC286B-05E7-4E48-A7FD-197800349118}"/>
              </a:ext>
            </a:extLst>
          </p:cNvPr>
          <p:cNvSpPr>
            <a:spLocks noGrp="1"/>
          </p:cNvSpPr>
          <p:nvPr>
            <p:ph type="pic" sz="quarter" idx="45"/>
          </p:nvPr>
        </p:nvSpPr>
        <p:spPr>
          <a:xfrm>
            <a:off x="8216743"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174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6083300" cy="6858000"/>
          </a:xfrm>
        </p:spPr>
        <p:txBody>
          <a:bodyPr anchor="ctr" anchorCtr="0">
            <a:normAutofit/>
          </a:bodyPr>
          <a:lstStyle>
            <a:lvl1pPr marL="0" indent="0" algn="ctr">
              <a:buNone/>
              <a:defRPr sz="1800"/>
            </a:lvl1pPr>
          </a:lstStyle>
          <a:p>
            <a:r>
              <a:rPr lang="en-US"/>
              <a:t>Click icon to add picture</a:t>
            </a:r>
            <a:endParaRPr lang="ru-RU" dirty="0"/>
          </a:p>
        </p:txBody>
      </p:sp>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dirty="0"/>
              <a:t>PITCH</a:t>
            </a:r>
            <a:br>
              <a:rPr lang="en-US" dirty="0"/>
            </a:br>
            <a:r>
              <a:rPr lang="en-US" dirty="0"/>
              <a:t>DECK</a:t>
            </a:r>
            <a:br>
              <a:rPr lang="en-US" dirty="0"/>
            </a:br>
            <a:r>
              <a:rPr lang="en-US" dirty="0"/>
              <a:t>TITLE</a:t>
            </a:r>
            <a:endParaRPr lang="ru-RU" dirty="0"/>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ru-RU" smtClean="0"/>
              <a:t>‹#›</a:t>
            </a:fld>
            <a:endParaRPr lang="ru-RU"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
        <p:nvSpPr>
          <p:cNvPr id="18" name="Picture Placeholder 9">
            <a:extLst>
              <a:ext uri="{FF2B5EF4-FFF2-40B4-BE49-F238E27FC236}">
                <a16:creationId xmlns:a16="http://schemas.microsoft.com/office/drawing/2014/main" id="{4293BA4F-7776-4C41-BE4F-7247935D5CCC}"/>
              </a:ext>
            </a:extLst>
          </p:cNvPr>
          <p:cNvSpPr>
            <a:spLocks noGrp="1"/>
          </p:cNvSpPr>
          <p:nvPr>
            <p:ph type="pic" sz="quarter" idx="13"/>
          </p:nvPr>
        </p:nvSpPr>
        <p:spPr>
          <a:xfrm>
            <a:off x="3706368" y="3079602"/>
            <a:ext cx="1481328" cy="758952"/>
          </a:xfrm>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907692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e Char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461974"/>
            <a:ext cx="4464049" cy="1177174"/>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092276"/>
            <a:ext cx="4443165" cy="1008841"/>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11097"/>
            <a:ext cx="3149152" cy="100800"/>
            <a:chOff x="-1228304" y="3250524"/>
            <a:chExt cx="3149152"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9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20048"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Text Placeholder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1262770"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37" name="Text Placeholder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1262769"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39" name="Text Placeholder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3193135"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0" name="Text Placeholder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3193134"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2" name="Text Placeholder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5123499" y="4142294"/>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3" name="Text Placeholder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5123498" y="4503655"/>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5" name="Text Placeholder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1262770"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6" name="Text Placeholder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1262769"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48" name="Text Placeholder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3193135"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49" name="Text Placeholder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3193134"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51" name="Text Placeholder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5123499" y="4830433"/>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$ 1,500,000</a:t>
            </a:r>
          </a:p>
        </p:txBody>
      </p:sp>
      <p:sp>
        <p:nvSpPr>
          <p:cNvPr id="52" name="Text Placeholder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5123498" y="5191794"/>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Category Title</a:t>
            </a:r>
          </a:p>
        </p:txBody>
      </p:sp>
      <p:sp>
        <p:nvSpPr>
          <p:cNvPr id="8" name="Oval 7">
            <a:extLst>
              <a:ext uri="{FF2B5EF4-FFF2-40B4-BE49-F238E27FC236}">
                <a16:creationId xmlns:a16="http://schemas.microsoft.com/office/drawing/2014/main" id="{FA01C659-0131-449B-BA07-5BC568F00BF0}"/>
              </a:ext>
            </a:extLst>
          </p:cNvPr>
          <p:cNvSpPr/>
          <p:nvPr userDrawn="1"/>
        </p:nvSpPr>
        <p:spPr>
          <a:xfrm>
            <a:off x="790959" y="4258650"/>
            <a:ext cx="384048"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4" name="Oval 53">
            <a:extLst>
              <a:ext uri="{FF2B5EF4-FFF2-40B4-BE49-F238E27FC236}">
                <a16:creationId xmlns:a16="http://schemas.microsoft.com/office/drawing/2014/main" id="{69CB80EA-A8D6-4099-9412-0C14095755FF}"/>
              </a:ext>
            </a:extLst>
          </p:cNvPr>
          <p:cNvSpPr/>
          <p:nvPr userDrawn="1"/>
        </p:nvSpPr>
        <p:spPr>
          <a:xfrm>
            <a:off x="790959" y="4965077"/>
            <a:ext cx="384048"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5" name="Oval 54">
            <a:extLst>
              <a:ext uri="{FF2B5EF4-FFF2-40B4-BE49-F238E27FC236}">
                <a16:creationId xmlns:a16="http://schemas.microsoft.com/office/drawing/2014/main" id="{2E20CCE5-B889-49FE-8FA6-A6F0F11A5D91}"/>
              </a:ext>
            </a:extLst>
          </p:cNvPr>
          <p:cNvSpPr/>
          <p:nvPr userDrawn="1"/>
        </p:nvSpPr>
        <p:spPr>
          <a:xfrm>
            <a:off x="2725217" y="4261982"/>
            <a:ext cx="384048"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6" name="Oval 55">
            <a:extLst>
              <a:ext uri="{FF2B5EF4-FFF2-40B4-BE49-F238E27FC236}">
                <a16:creationId xmlns:a16="http://schemas.microsoft.com/office/drawing/2014/main" id="{769A77E3-4AFB-45BB-8FDC-4AD084EA9D23}"/>
              </a:ext>
            </a:extLst>
          </p:cNvPr>
          <p:cNvSpPr/>
          <p:nvPr userDrawn="1"/>
        </p:nvSpPr>
        <p:spPr>
          <a:xfrm>
            <a:off x="2725217" y="4968409"/>
            <a:ext cx="384048"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7" name="Oval 56">
            <a:extLst>
              <a:ext uri="{FF2B5EF4-FFF2-40B4-BE49-F238E27FC236}">
                <a16:creationId xmlns:a16="http://schemas.microsoft.com/office/drawing/2014/main" id="{53A8B986-3280-4EAC-846B-9167ECC55646}"/>
              </a:ext>
            </a:extLst>
          </p:cNvPr>
          <p:cNvSpPr/>
          <p:nvPr userDrawn="1"/>
        </p:nvSpPr>
        <p:spPr>
          <a:xfrm>
            <a:off x="4660323" y="4257848"/>
            <a:ext cx="384048"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8" name="Oval 57">
            <a:extLst>
              <a:ext uri="{FF2B5EF4-FFF2-40B4-BE49-F238E27FC236}">
                <a16:creationId xmlns:a16="http://schemas.microsoft.com/office/drawing/2014/main" id="{0AE6D315-5EC0-4956-B7BF-B94D2AFE679B}"/>
              </a:ext>
            </a:extLst>
          </p:cNvPr>
          <p:cNvSpPr/>
          <p:nvPr userDrawn="1"/>
        </p:nvSpPr>
        <p:spPr>
          <a:xfrm>
            <a:off x="4660323" y="4964275"/>
            <a:ext cx="384048"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2" name="Chart Placeholder 11">
            <a:extLst>
              <a:ext uri="{FF2B5EF4-FFF2-40B4-BE49-F238E27FC236}">
                <a16:creationId xmlns:a16="http://schemas.microsoft.com/office/drawing/2014/main" id="{9ED8422E-0C74-45EF-B794-252146C6639A}"/>
              </a:ext>
            </a:extLst>
          </p:cNvPr>
          <p:cNvSpPr>
            <a:spLocks noGrp="1"/>
          </p:cNvSpPr>
          <p:nvPr>
            <p:ph type="chart" sz="quarter" idx="55"/>
          </p:nvPr>
        </p:nvSpPr>
        <p:spPr>
          <a:xfrm>
            <a:off x="6924675" y="860425"/>
            <a:ext cx="4483100" cy="4573588"/>
          </a:xfrm>
        </p:spPr>
        <p:txBody>
          <a:bodyPr anchor="ctr" anchorCtr="0">
            <a:normAutofit/>
          </a:bodyPr>
          <a:lstStyle>
            <a:lvl1pPr marL="0" indent="0" algn="ctr">
              <a:buNone/>
              <a:defRPr sz="1200"/>
            </a:lvl1pPr>
          </a:lstStyle>
          <a:p>
            <a:r>
              <a:rPr lang="en-US"/>
              <a:t>Click icon to add chart</a:t>
            </a:r>
            <a:endParaRPr lang="ru-RU" dirty="0"/>
          </a:p>
        </p:txBody>
      </p:sp>
      <p:sp>
        <p:nvSpPr>
          <p:cNvPr id="35" name="Oval 34">
            <a:extLst>
              <a:ext uri="{FF2B5EF4-FFF2-40B4-BE49-F238E27FC236}">
                <a16:creationId xmlns:a16="http://schemas.microsoft.com/office/drawing/2014/main" id="{E8B7C827-F016-49F6-B775-FAC0E6420466}"/>
              </a:ext>
            </a:extLst>
          </p:cNvPr>
          <p:cNvSpPr/>
          <p:nvPr userDrawn="1"/>
        </p:nvSpPr>
        <p:spPr>
          <a:xfrm>
            <a:off x="6905624" y="905669"/>
            <a:ext cx="4483100"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38" name="Oval 37">
            <a:extLst>
              <a:ext uri="{FF2B5EF4-FFF2-40B4-BE49-F238E27FC236}">
                <a16:creationId xmlns:a16="http://schemas.microsoft.com/office/drawing/2014/main" id="{C0F8D2C7-9093-4F92-B8A4-D819FEE69F1F}"/>
              </a:ext>
            </a:extLst>
          </p:cNvPr>
          <p:cNvSpPr/>
          <p:nvPr userDrawn="1"/>
        </p:nvSpPr>
        <p:spPr>
          <a:xfrm>
            <a:off x="8294757" y="2294802"/>
            <a:ext cx="1704834"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cxnSp>
        <p:nvCxnSpPr>
          <p:cNvPr id="41" name="Straight Connector 40">
            <a:extLst>
              <a:ext uri="{FF2B5EF4-FFF2-40B4-BE49-F238E27FC236}">
                <a16:creationId xmlns:a16="http://schemas.microsoft.com/office/drawing/2014/main" id="{0DE9D0C0-04C1-4621-8B2D-E65A25A8DCF3}"/>
              </a:ext>
            </a:extLst>
          </p:cNvPr>
          <p:cNvCxnSpPr>
            <a:cxnSpLocks/>
          </p:cNvCxnSpPr>
          <p:nvPr userDrawn="1"/>
        </p:nvCxnSpPr>
        <p:spPr>
          <a:xfrm rot="16200000">
            <a:off x="8675514"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9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411243"/>
            <a:ext cx="4494133" cy="804338"/>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564787"/>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2314168"/>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3189568"/>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Picture Placeholder 7">
            <a:extLst>
              <a:ext uri="{FF2B5EF4-FFF2-40B4-BE49-F238E27FC236}">
                <a16:creationId xmlns:a16="http://schemas.microsoft.com/office/drawing/2014/main" id="{CF430BFB-0A7C-4FB8-B93B-8DA19F3E634A}"/>
              </a:ext>
            </a:extLst>
          </p:cNvPr>
          <p:cNvSpPr>
            <a:spLocks noGrp="1"/>
          </p:cNvSpPr>
          <p:nvPr>
            <p:ph type="pic" sz="quarter" idx="15"/>
          </p:nvPr>
        </p:nvSpPr>
        <p:spPr>
          <a:xfrm>
            <a:off x="-3710" y="1792784"/>
            <a:ext cx="6073999" cy="3721608"/>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128697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ank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Picture Placeholder 2">
            <a:extLst>
              <a:ext uri="{FF2B5EF4-FFF2-40B4-BE49-F238E27FC236}">
                <a16:creationId xmlns:a16="http://schemas.microsoft.com/office/drawing/2014/main" id="{36EF099F-79D2-486F-A4B2-DD4F699752C8}"/>
              </a:ext>
            </a:extLst>
          </p:cNvPr>
          <p:cNvSpPr>
            <a:spLocks noGrp="1"/>
          </p:cNvSpPr>
          <p:nvPr>
            <p:ph type="pic" sz="quarter" idx="22"/>
          </p:nvPr>
        </p:nvSpPr>
        <p:spPr>
          <a:xfrm>
            <a:off x="6096000" y="0"/>
            <a:ext cx="6089650" cy="6858000"/>
          </a:xfrm>
        </p:spPr>
        <p:txBody>
          <a:bodyPr anchor="ctr" anchorCtr="0">
            <a:normAutofit/>
          </a:bodyPr>
          <a:lstStyle>
            <a:lvl1pPr marL="0" indent="0" algn="ctr">
              <a:buNone/>
              <a:defRPr sz="2000"/>
            </a:lvl1pPr>
          </a:lstStyle>
          <a:p>
            <a:r>
              <a:rPr lang="en-US"/>
              <a:t>Click icon to add picture</a:t>
            </a: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sp>
        <p:nvSpPr>
          <p:cNvPr id="21" name="Title 1">
            <a:extLst>
              <a:ext uri="{FF2B5EF4-FFF2-40B4-BE49-F238E27FC236}">
                <a16:creationId xmlns:a16="http://schemas.microsoft.com/office/drawing/2014/main" id="{1FF22294-F2E5-4C74-A30C-46BA988FD586}"/>
              </a:ext>
            </a:extLst>
          </p:cNvPr>
          <p:cNvSpPr>
            <a:spLocks noGrp="1"/>
          </p:cNvSpPr>
          <p:nvPr>
            <p:ph type="title" hasCustomPrompt="1"/>
          </p:nvPr>
        </p:nvSpPr>
        <p:spPr>
          <a:xfrm>
            <a:off x="809959" y="1546091"/>
            <a:ext cx="4846923" cy="1091078"/>
          </a:xfrm>
        </p:spPr>
        <p:txBody>
          <a:bodyPr lIns="0" tIns="0" rIns="0" bIns="0" anchor="b" anchorCtr="0">
            <a:noAutofit/>
          </a:bodyPr>
          <a:lstStyle>
            <a:lvl1pPr>
              <a:defRPr sz="5500"/>
            </a:lvl1pPr>
          </a:lstStyle>
          <a:p>
            <a:r>
              <a:rPr lang="en-US" dirty="0"/>
              <a:t>THANK YOU!</a:t>
            </a:r>
            <a:endParaRPr lang="ru-RU" dirty="0"/>
          </a:p>
        </p:txBody>
      </p:sp>
      <p:sp>
        <p:nvSpPr>
          <p:cNvPr id="22" name="Text Placeholder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825335" y="3083960"/>
            <a:ext cx="4586288" cy="509472"/>
          </a:xfrm>
        </p:spPr>
        <p:txBody>
          <a:bodyPr lIns="0" tIns="0" rIns="0" bIns="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August Bergqvist</a:t>
            </a:r>
            <a:endParaRPr lang="ru-RU" dirty="0"/>
          </a:p>
        </p:txBody>
      </p:sp>
      <p:sp>
        <p:nvSpPr>
          <p:cNvPr id="23" name="Text Placeholder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831850" y="3703834"/>
            <a:ext cx="4586288" cy="230941"/>
          </a:xfrm>
        </p:spPr>
        <p:txBody>
          <a:bodyPr lIns="0" tIns="0" rIns="0" bIns="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Phone:</a:t>
            </a:r>
            <a:endParaRPr lang="ru-RU" dirty="0"/>
          </a:p>
        </p:txBody>
      </p:sp>
      <p:sp>
        <p:nvSpPr>
          <p:cNvPr id="24" name="Text Placeholder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824950" y="3946707"/>
            <a:ext cx="4586288" cy="290167"/>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+7 888 999-000-11</a:t>
            </a:r>
            <a:endParaRPr lang="ru-RU" dirty="0"/>
          </a:p>
        </p:txBody>
      </p:sp>
      <p:sp>
        <p:nvSpPr>
          <p:cNvPr id="25" name="Text Placeholder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838750" y="4423954"/>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Email:</a:t>
            </a:r>
            <a:endParaRPr lang="ru-RU" dirty="0"/>
          </a:p>
        </p:txBody>
      </p:sp>
      <p:sp>
        <p:nvSpPr>
          <p:cNvPr id="26" name="Text Placeholder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831850" y="4650785"/>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Bergqvist@vanarsdelltd.com</a:t>
            </a:r>
            <a:endParaRPr lang="ru-RU" dirty="0"/>
          </a:p>
        </p:txBody>
      </p:sp>
      <p:sp>
        <p:nvSpPr>
          <p:cNvPr id="27" name="Text Placeholder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831850" y="5153025"/>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dirty="0"/>
              <a:t>Website:</a:t>
            </a:r>
            <a:endParaRPr lang="ru-RU" dirty="0"/>
          </a:p>
        </p:txBody>
      </p:sp>
      <p:sp>
        <p:nvSpPr>
          <p:cNvPr id="28" name="Text Placeholder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824950" y="5363814"/>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dirty="0"/>
              <a:t>www.vanarsdelltd.com</a:t>
            </a:r>
            <a:endParaRPr lang="ru-RU" dirty="0"/>
          </a:p>
        </p:txBody>
      </p:sp>
      <p:grpSp>
        <p:nvGrpSpPr>
          <p:cNvPr id="4" name="Group 3">
            <a:extLst>
              <a:ext uri="{FF2B5EF4-FFF2-40B4-BE49-F238E27FC236}">
                <a16:creationId xmlns:a16="http://schemas.microsoft.com/office/drawing/2014/main" id="{5F591C52-0202-44BA-A6BE-E2362516B893}"/>
              </a:ext>
            </a:extLst>
          </p:cNvPr>
          <p:cNvGrpSpPr/>
          <p:nvPr userDrawn="1"/>
        </p:nvGrpSpPr>
        <p:grpSpPr>
          <a:xfrm>
            <a:off x="801543" y="2750589"/>
            <a:ext cx="4569895" cy="100800"/>
            <a:chOff x="808548" y="2750589"/>
            <a:chExt cx="4569895"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808548" y="2750589"/>
              <a:ext cx="4505297" cy="100800"/>
              <a:chOff x="496859" y="3240138"/>
              <a:chExt cx="293754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9" name="Oval 28">
              <a:extLst>
                <a:ext uri="{FF2B5EF4-FFF2-40B4-BE49-F238E27FC236}">
                  <a16:creationId xmlns:a16="http://schemas.microsoft.com/office/drawing/2014/main" id="{BECBEDE0-51BB-48BD-AAAD-63B6F60C1D57}"/>
                </a:ext>
              </a:extLst>
            </p:cNvPr>
            <p:cNvSpPr/>
            <p:nvPr userDrawn="1"/>
          </p:nvSpPr>
          <p:spPr>
            <a:xfrm flipH="1">
              <a:off x="5277642"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grpSp>
        <p:nvGrpSpPr>
          <p:cNvPr id="32" name="Group 31">
            <a:extLst>
              <a:ext uri="{FF2B5EF4-FFF2-40B4-BE49-F238E27FC236}">
                <a16:creationId xmlns:a16="http://schemas.microsoft.com/office/drawing/2014/main" id="{63E1608D-F119-4C0D-8D91-7CB089C037C8}"/>
              </a:ext>
            </a:extLst>
          </p:cNvPr>
          <p:cNvGrpSpPr/>
          <p:nvPr userDrawn="1"/>
        </p:nvGrpSpPr>
        <p:grpSpPr>
          <a:xfrm>
            <a:off x="801543" y="1660573"/>
            <a:ext cx="4575417" cy="105664"/>
            <a:chOff x="808548" y="2745725"/>
            <a:chExt cx="4575417" cy="105664"/>
          </a:xfrm>
        </p:grpSpPr>
        <p:grpSp>
          <p:nvGrpSpPr>
            <p:cNvPr id="33" name="Group 32">
              <a:extLst>
                <a:ext uri="{FF2B5EF4-FFF2-40B4-BE49-F238E27FC236}">
                  <a16:creationId xmlns:a16="http://schemas.microsoft.com/office/drawing/2014/main" id="{EBDC0121-6865-4B65-A28B-1CEDB16AAD9E}"/>
                </a:ext>
              </a:extLst>
            </p:cNvPr>
            <p:cNvGrpSpPr/>
            <p:nvPr userDrawn="1"/>
          </p:nvGrpSpPr>
          <p:grpSpPr>
            <a:xfrm flipH="1">
              <a:off x="808548" y="2750589"/>
              <a:ext cx="4505297" cy="100800"/>
              <a:chOff x="496859" y="3240138"/>
              <a:chExt cx="2937541" cy="100800"/>
            </a:xfrm>
          </p:grpSpPr>
          <p:cxnSp>
            <p:nvCxnSpPr>
              <p:cNvPr id="35" name="Straight Connector 34">
                <a:extLst>
                  <a:ext uri="{FF2B5EF4-FFF2-40B4-BE49-F238E27FC236}">
                    <a16:creationId xmlns:a16="http://schemas.microsoft.com/office/drawing/2014/main" id="{386E3714-07DE-4318-B5BC-25F879B97D59}"/>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34" name="Oval 33">
              <a:extLst>
                <a:ext uri="{FF2B5EF4-FFF2-40B4-BE49-F238E27FC236}">
                  <a16:creationId xmlns:a16="http://schemas.microsoft.com/office/drawing/2014/main" id="{09817AEC-C67C-49A3-AC5A-669FD4D6D586}"/>
                </a:ext>
              </a:extLst>
            </p:cNvPr>
            <p:cNvSpPr/>
            <p:nvPr userDrawn="1"/>
          </p:nvSpPr>
          <p:spPr>
            <a:xfrm flipH="1">
              <a:off x="5283164"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278839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ppendix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Picture Placeholder 2">
            <a:extLst>
              <a:ext uri="{FF2B5EF4-FFF2-40B4-BE49-F238E27FC236}">
                <a16:creationId xmlns:a16="http://schemas.microsoft.com/office/drawing/2014/main" id="{96C5B5AA-0D95-4C33-8EBC-90401B51BDB4}"/>
              </a:ext>
            </a:extLst>
          </p:cNvPr>
          <p:cNvSpPr>
            <a:spLocks noGrp="1"/>
          </p:cNvSpPr>
          <p:nvPr>
            <p:ph type="pic" sz="quarter" idx="14"/>
          </p:nvPr>
        </p:nvSpPr>
        <p:spPr>
          <a:xfrm>
            <a:off x="6032" y="1912946"/>
            <a:ext cx="12185968" cy="3493008"/>
          </a:xfrm>
        </p:spPr>
        <p:txBody>
          <a:bodyPr anchor="ctr" anchorCtr="0">
            <a:normAutofit/>
          </a:bodyPr>
          <a:lstStyle>
            <a:lvl1pPr marL="0" indent="0" algn="ctr">
              <a:buNone/>
              <a:defRPr sz="1400"/>
            </a:lvl1pPr>
          </a:lstStyle>
          <a:p>
            <a:r>
              <a:rPr lang="en-US"/>
              <a:t>Click icon to add picture</a:t>
            </a: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3848934" y="457496"/>
            <a:ext cx="4494133" cy="804338"/>
          </a:xfrm>
        </p:spPr>
        <p:txBody>
          <a:bodyPr lIns="0" tIns="0" rIns="0" bIns="0" anchor="b">
            <a:normAutofit/>
          </a:bodyPr>
          <a:lstStyle>
            <a:lvl1pPr algn="ctr">
              <a:defRPr sz="3600"/>
            </a:lvl1pPr>
          </a:lstStyle>
          <a:p>
            <a:r>
              <a:rPr lang="en-US" dirty="0"/>
              <a:t>APPENDIX</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4" name="Group 3">
            <a:extLst>
              <a:ext uri="{FF2B5EF4-FFF2-40B4-BE49-F238E27FC236}">
                <a16:creationId xmlns:a16="http://schemas.microsoft.com/office/drawing/2014/main" id="{908B302A-0F76-466E-9FCE-DCEECCBCF6C9}"/>
              </a:ext>
            </a:extLst>
          </p:cNvPr>
          <p:cNvGrpSpPr/>
          <p:nvPr userDrawn="1"/>
        </p:nvGrpSpPr>
        <p:grpSpPr>
          <a:xfrm>
            <a:off x="4736152" y="1509426"/>
            <a:ext cx="2719696" cy="100800"/>
            <a:chOff x="4732222" y="1509426"/>
            <a:chExt cx="2719696"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732222" y="1509426"/>
              <a:ext cx="2669296" cy="100800"/>
              <a:chOff x="1693969" y="3240138"/>
              <a:chExt cx="174043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1693969" y="3290538"/>
                <a:ext cx="169003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1" name="Oval 20">
              <a:extLst>
                <a:ext uri="{FF2B5EF4-FFF2-40B4-BE49-F238E27FC236}">
                  <a16:creationId xmlns:a16="http://schemas.microsoft.com/office/drawing/2014/main" id="{427C0C4F-6341-4BE0-931E-AAA6EA2AF137}"/>
                </a:ext>
              </a:extLst>
            </p:cNvPr>
            <p:cNvSpPr/>
            <p:nvPr userDrawn="1"/>
          </p:nvSpPr>
          <p:spPr>
            <a:xfrm flipH="1">
              <a:off x="7351117"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2576448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stimonial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5104263" y="707529"/>
            <a:ext cx="6310887" cy="569086"/>
          </a:xfrm>
        </p:spPr>
        <p:txBody>
          <a:bodyPr lIns="0" tIns="0" rIns="0" bIns="0" anchor="b">
            <a:normAutofit/>
          </a:bodyPr>
          <a:lstStyle>
            <a:lvl1pPr algn="r">
              <a:defRPr sz="3600"/>
            </a:lvl1pPr>
          </a:lstStyle>
          <a:p>
            <a:r>
              <a:rPr lang="en-US" dirty="0"/>
              <a:t>TESTIMONIALS</a:t>
            </a:r>
            <a:endParaRPr lang="ru-RU"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773282" y="1375202"/>
            <a:ext cx="4418718" cy="100800"/>
            <a:chOff x="675503" y="3240138"/>
            <a:chExt cx="2758897"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75503" y="3290538"/>
              <a:ext cx="270849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822459"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822459"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2447783"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flipV="1">
            <a:off x="3000995"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F2D92A7B-1C40-4AEB-92C3-C35F8C01F1FA}"/>
              </a:ext>
            </a:extLst>
          </p:cNvPr>
          <p:cNvSpPr>
            <a:spLocks noGrp="1"/>
          </p:cNvSpPr>
          <p:nvPr>
            <p:ph type="body" sz="quarter" idx="49"/>
          </p:nvPr>
        </p:nvSpPr>
        <p:spPr>
          <a:xfrm>
            <a:off x="803253"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24" name="Oval 23">
            <a:extLst>
              <a:ext uri="{FF2B5EF4-FFF2-40B4-BE49-F238E27FC236}">
                <a16:creationId xmlns:a16="http://schemas.microsoft.com/office/drawing/2014/main" id="{F2E312F1-B417-47B6-97E4-7CCA31034F82}"/>
              </a:ext>
            </a:extLst>
          </p:cNvPr>
          <p:cNvSpPr/>
          <p:nvPr userDrawn="1"/>
        </p:nvSpPr>
        <p:spPr>
          <a:xfrm>
            <a:off x="2950595"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8" name="Text Placeholder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4586638"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59" name="Text Placeholder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4586638"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60" name="Picture Placeholder 2">
            <a:extLst>
              <a:ext uri="{FF2B5EF4-FFF2-40B4-BE49-F238E27FC236}">
                <a16:creationId xmlns:a16="http://schemas.microsoft.com/office/drawing/2014/main" id="{B44FD76B-D1AE-458B-AF32-E4AA246B0881}"/>
              </a:ext>
            </a:extLst>
          </p:cNvPr>
          <p:cNvSpPr>
            <a:spLocks noGrp="1"/>
          </p:cNvSpPr>
          <p:nvPr>
            <p:ph type="pic" sz="quarter" idx="52"/>
          </p:nvPr>
        </p:nvSpPr>
        <p:spPr>
          <a:xfrm>
            <a:off x="6211962"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61" name="Straight Connector 60">
            <a:extLst>
              <a:ext uri="{FF2B5EF4-FFF2-40B4-BE49-F238E27FC236}">
                <a16:creationId xmlns:a16="http://schemas.microsoft.com/office/drawing/2014/main" id="{07D22CD4-7F86-495D-B381-7D706058B916}"/>
              </a:ext>
            </a:extLst>
          </p:cNvPr>
          <p:cNvCxnSpPr>
            <a:cxnSpLocks/>
          </p:cNvCxnSpPr>
          <p:nvPr userDrawn="1"/>
        </p:nvCxnSpPr>
        <p:spPr>
          <a:xfrm flipV="1">
            <a:off x="6765174"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Text Placeholder 3">
            <a:extLst>
              <a:ext uri="{FF2B5EF4-FFF2-40B4-BE49-F238E27FC236}">
                <a16:creationId xmlns:a16="http://schemas.microsoft.com/office/drawing/2014/main" id="{1BA0EB90-BA97-4A18-AD3D-1E839B636DEB}"/>
              </a:ext>
            </a:extLst>
          </p:cNvPr>
          <p:cNvSpPr>
            <a:spLocks noGrp="1"/>
          </p:cNvSpPr>
          <p:nvPr>
            <p:ph type="body" sz="quarter" idx="53"/>
          </p:nvPr>
        </p:nvSpPr>
        <p:spPr>
          <a:xfrm>
            <a:off x="456743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63" name="Oval 62">
            <a:extLst>
              <a:ext uri="{FF2B5EF4-FFF2-40B4-BE49-F238E27FC236}">
                <a16:creationId xmlns:a16="http://schemas.microsoft.com/office/drawing/2014/main" id="{ED057A87-963C-4F8A-BD4C-959BF8AF699B}"/>
              </a:ext>
            </a:extLst>
          </p:cNvPr>
          <p:cNvSpPr/>
          <p:nvPr userDrawn="1"/>
        </p:nvSpPr>
        <p:spPr>
          <a:xfrm>
            <a:off x="6714774"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64" name="Text Placeholder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8350818" y="4992196"/>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Customer Title</a:t>
            </a:r>
          </a:p>
        </p:txBody>
      </p:sp>
      <p:sp>
        <p:nvSpPr>
          <p:cNvPr id="65" name="Text Placeholder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8350818" y="4187128"/>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a:t>
            </a:r>
            <a:br>
              <a:rPr lang="en-US" dirty="0"/>
            </a:br>
            <a:r>
              <a:rPr lang="en-US" dirty="0"/>
              <a:t>text</a:t>
            </a:r>
          </a:p>
        </p:txBody>
      </p:sp>
      <p:sp>
        <p:nvSpPr>
          <p:cNvPr id="66" name="Picture Placeholder 2">
            <a:extLst>
              <a:ext uri="{FF2B5EF4-FFF2-40B4-BE49-F238E27FC236}">
                <a16:creationId xmlns:a16="http://schemas.microsoft.com/office/drawing/2014/main" id="{ACA8732F-AB9E-4253-BB5A-5ADD5BA9B153}"/>
              </a:ext>
            </a:extLst>
          </p:cNvPr>
          <p:cNvSpPr>
            <a:spLocks noGrp="1"/>
          </p:cNvSpPr>
          <p:nvPr>
            <p:ph type="pic" sz="quarter" idx="56"/>
          </p:nvPr>
        </p:nvSpPr>
        <p:spPr>
          <a:xfrm>
            <a:off x="9976142" y="4430694"/>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a:t>Click icon to add picture</a:t>
            </a:r>
            <a:endParaRPr lang="ru-RU" dirty="0"/>
          </a:p>
        </p:txBody>
      </p:sp>
      <p:cxnSp>
        <p:nvCxnSpPr>
          <p:cNvPr id="67" name="Straight Connector 66">
            <a:extLst>
              <a:ext uri="{FF2B5EF4-FFF2-40B4-BE49-F238E27FC236}">
                <a16:creationId xmlns:a16="http://schemas.microsoft.com/office/drawing/2014/main" id="{BB9A566A-8C97-4AE6-B9EF-701587499889}"/>
              </a:ext>
            </a:extLst>
          </p:cNvPr>
          <p:cNvCxnSpPr>
            <a:cxnSpLocks/>
          </p:cNvCxnSpPr>
          <p:nvPr userDrawn="1"/>
        </p:nvCxnSpPr>
        <p:spPr>
          <a:xfrm flipV="1">
            <a:off x="10529354"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 Placeholder 3">
            <a:extLst>
              <a:ext uri="{FF2B5EF4-FFF2-40B4-BE49-F238E27FC236}">
                <a16:creationId xmlns:a16="http://schemas.microsoft.com/office/drawing/2014/main" id="{45B69021-5E85-4B37-B529-366AC57512FD}"/>
              </a:ext>
            </a:extLst>
          </p:cNvPr>
          <p:cNvSpPr>
            <a:spLocks noGrp="1"/>
          </p:cNvSpPr>
          <p:nvPr>
            <p:ph type="body" sz="quarter" idx="57"/>
          </p:nvPr>
        </p:nvSpPr>
        <p:spPr>
          <a:xfrm>
            <a:off x="833161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a:t>Click to edit Master text styles</a:t>
            </a:r>
          </a:p>
        </p:txBody>
      </p:sp>
      <p:sp>
        <p:nvSpPr>
          <p:cNvPr id="69" name="Oval 68">
            <a:extLst>
              <a:ext uri="{FF2B5EF4-FFF2-40B4-BE49-F238E27FC236}">
                <a16:creationId xmlns:a16="http://schemas.microsoft.com/office/drawing/2014/main" id="{E407CD49-808A-445A-96C0-E3083C9FB390}"/>
              </a:ext>
            </a:extLst>
          </p:cNvPr>
          <p:cNvSpPr/>
          <p:nvPr userDrawn="1"/>
        </p:nvSpPr>
        <p:spPr>
          <a:xfrm>
            <a:off x="10478954" y="3925610"/>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Tree>
    <p:extLst>
      <p:ext uri="{BB962C8B-B14F-4D97-AF65-F5344CB8AC3E}">
        <p14:creationId xmlns:p14="http://schemas.microsoft.com/office/powerpoint/2010/main" val="8641312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ase Study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980591"/>
            <a:ext cx="4187903" cy="1177174"/>
          </a:xfrm>
        </p:spPr>
        <p:txBody>
          <a:bodyPr lIns="0" tIns="0" rIns="0" bIns="0" anchor="b">
            <a:normAutofit/>
          </a:bodyPr>
          <a:lstStyle>
            <a:lvl1pPr>
              <a:defRPr sz="3600"/>
            </a:lvl1pPr>
          </a:lstStyle>
          <a:p>
            <a:r>
              <a:rPr lang="en-US" dirty="0"/>
              <a:t>CASE STUDY</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610893"/>
            <a:ext cx="4168311" cy="1897530"/>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319328"/>
            <a:ext cx="3866400" cy="100800"/>
            <a:chOff x="-1228304" y="3240138"/>
            <a:chExt cx="3866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81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537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Text Placeholder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5267325" y="1126345"/>
            <a:ext cx="6086475" cy="2662466"/>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5269967" y="3909256"/>
            <a:ext cx="6086475" cy="1822399"/>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205956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Mobile Phon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1294387"/>
            <a:ext cx="5314072" cy="569086"/>
          </a:xfrm>
        </p:spPr>
        <p:txBody>
          <a:bodyPr lIns="0" tIns="0" rIns="0" bIns="0" anchor="b">
            <a:normAutofit/>
          </a:bodyPr>
          <a:lstStyle>
            <a:lvl1pPr algn="l">
              <a:defRPr sz="3600"/>
            </a:lvl1pPr>
          </a:lstStyle>
          <a:p>
            <a:r>
              <a:rPr lang="en-US" dirty="0"/>
              <a:t>CLICK TO EDIT TITLE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2212679"/>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970230"/>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 name="Rectangle 2">
            <a:extLst>
              <a:ext uri="{FF2B5EF4-FFF2-40B4-BE49-F238E27FC236}">
                <a16:creationId xmlns:a16="http://schemas.microsoft.com/office/drawing/2014/main" id="{496B07E0-C579-4C5F-9AD4-6AF791562924}"/>
              </a:ext>
            </a:extLst>
          </p:cNvPr>
          <p:cNvSpPr/>
          <p:nvPr userDrawn="1"/>
        </p:nvSpPr>
        <p:spPr>
          <a:xfrm>
            <a:off x="963549" y="1819285"/>
            <a:ext cx="4306824" cy="3648456"/>
          </a:xfrm>
          <a:prstGeom prst="rect">
            <a:avLst/>
          </a:prstGeom>
          <a:blipFill>
            <a:blip r:embed="rId2">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1" name="Picture Placeholder 2">
            <a:extLst>
              <a:ext uri="{FF2B5EF4-FFF2-40B4-BE49-F238E27FC236}">
                <a16:creationId xmlns:a16="http://schemas.microsoft.com/office/drawing/2014/main" id="{D5639F99-011E-49CF-8ABD-A4DB4439FB47}"/>
              </a:ext>
            </a:extLst>
          </p:cNvPr>
          <p:cNvSpPr>
            <a:spLocks noGrp="1"/>
          </p:cNvSpPr>
          <p:nvPr>
            <p:ph type="pic" sz="quarter" idx="14"/>
          </p:nvPr>
        </p:nvSpPr>
        <p:spPr>
          <a:xfrm>
            <a:off x="3315505" y="1976894"/>
            <a:ext cx="1819656" cy="3108960"/>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
        <p:nvSpPr>
          <p:cNvPr id="22" name="Picture Placeholder 2">
            <a:extLst>
              <a:ext uri="{FF2B5EF4-FFF2-40B4-BE49-F238E27FC236}">
                <a16:creationId xmlns:a16="http://schemas.microsoft.com/office/drawing/2014/main" id="{028483B2-B562-448D-AEE1-556BC9366BBA}"/>
              </a:ext>
            </a:extLst>
          </p:cNvPr>
          <p:cNvSpPr>
            <a:spLocks noGrp="1"/>
          </p:cNvSpPr>
          <p:nvPr>
            <p:ph type="pic" sz="quarter" idx="31"/>
          </p:nvPr>
        </p:nvSpPr>
        <p:spPr>
          <a:xfrm>
            <a:off x="1102188" y="3517926"/>
            <a:ext cx="2057400" cy="1819656"/>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3195763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Manual">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2737603-04DB-411C-B2D9-BDFF9AEE89D6}"/>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1" name="Text Placeholder 3">
            <a:extLst>
              <a:ext uri="{FF2B5EF4-FFF2-40B4-BE49-F238E27FC236}">
                <a16:creationId xmlns:a16="http://schemas.microsoft.com/office/drawing/2014/main" id="{605A03A4-E79C-49C5-A546-FF8E2D42E9D2}"/>
              </a:ext>
            </a:extLst>
          </p:cNvPr>
          <p:cNvSpPr>
            <a:spLocks noGrp="1"/>
          </p:cNvSpPr>
          <p:nvPr>
            <p:ph type="body" sz="half" idx="2"/>
          </p:nvPr>
        </p:nvSpPr>
        <p:spPr>
          <a:xfrm>
            <a:off x="883319" y="3054194"/>
            <a:ext cx="1645920"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2" name="Text Placeholder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384584" y="2023761"/>
            <a:ext cx="2469965"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23" name="Text Placeholder 3">
            <a:extLst>
              <a:ext uri="{FF2B5EF4-FFF2-40B4-BE49-F238E27FC236}">
                <a16:creationId xmlns:a16="http://schemas.microsoft.com/office/drawing/2014/main" id="{6C0E2C30-6E91-49DE-B7A1-6E32A19EC81D}"/>
              </a:ext>
            </a:extLst>
          </p:cNvPr>
          <p:cNvSpPr>
            <a:spLocks noGrp="1"/>
          </p:cNvSpPr>
          <p:nvPr>
            <p:ph type="body" sz="half" idx="36"/>
          </p:nvPr>
        </p:nvSpPr>
        <p:spPr>
          <a:xfrm>
            <a:off x="2596444" y="3054194"/>
            <a:ext cx="1389888"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24" name="Picture Placeholder 12">
            <a:extLst>
              <a:ext uri="{FF2B5EF4-FFF2-40B4-BE49-F238E27FC236}">
                <a16:creationId xmlns:a16="http://schemas.microsoft.com/office/drawing/2014/main" id="{70BE5E73-C067-492F-BE30-5E3DADAD40EF}"/>
              </a:ext>
            </a:extLst>
          </p:cNvPr>
          <p:cNvSpPr>
            <a:spLocks noGrp="1"/>
          </p:cNvSpPr>
          <p:nvPr>
            <p:ph type="pic" sz="quarter" idx="37"/>
          </p:nvPr>
        </p:nvSpPr>
        <p:spPr>
          <a:xfrm>
            <a:off x="875852" y="3731781"/>
            <a:ext cx="1636776" cy="1618488"/>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5" name="Picture Placeholder 12">
            <a:extLst>
              <a:ext uri="{FF2B5EF4-FFF2-40B4-BE49-F238E27FC236}">
                <a16:creationId xmlns:a16="http://schemas.microsoft.com/office/drawing/2014/main" id="{36A9B448-4FDC-41F7-941E-5BF5A129057A}"/>
              </a:ext>
            </a:extLst>
          </p:cNvPr>
          <p:cNvSpPr>
            <a:spLocks noGrp="1"/>
          </p:cNvSpPr>
          <p:nvPr>
            <p:ph type="pic" sz="quarter" idx="38"/>
          </p:nvPr>
        </p:nvSpPr>
        <p:spPr>
          <a:xfrm>
            <a:off x="2499831" y="3731781"/>
            <a:ext cx="1636776" cy="1618488"/>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6" name="Text Placeholder 3">
            <a:extLst>
              <a:ext uri="{FF2B5EF4-FFF2-40B4-BE49-F238E27FC236}">
                <a16:creationId xmlns:a16="http://schemas.microsoft.com/office/drawing/2014/main" id="{90B3A413-8776-4B3B-931F-C132DAB3A425}"/>
              </a:ext>
            </a:extLst>
          </p:cNvPr>
          <p:cNvSpPr>
            <a:spLocks noGrp="1"/>
          </p:cNvSpPr>
          <p:nvPr>
            <p:ph type="body" sz="half" idx="39"/>
          </p:nvPr>
        </p:nvSpPr>
        <p:spPr>
          <a:xfrm>
            <a:off x="4940427" y="3054194"/>
            <a:ext cx="2113508"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27" name="Text Placeholder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5494328"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28" name="Picture Placeholder 12">
            <a:extLst>
              <a:ext uri="{FF2B5EF4-FFF2-40B4-BE49-F238E27FC236}">
                <a16:creationId xmlns:a16="http://schemas.microsoft.com/office/drawing/2014/main" id="{64125935-B0D3-4ABD-9BBA-A60E46D2C55C}"/>
              </a:ext>
            </a:extLst>
          </p:cNvPr>
          <p:cNvSpPr>
            <a:spLocks noGrp="1"/>
          </p:cNvSpPr>
          <p:nvPr>
            <p:ph type="pic" sz="quarter" idx="43"/>
          </p:nvPr>
        </p:nvSpPr>
        <p:spPr>
          <a:xfrm>
            <a:off x="4946407" y="3731781"/>
            <a:ext cx="2048256" cy="896112"/>
          </a:xfrm>
        </p:spPr>
        <p:txBody>
          <a:bodyPr anchor="ctr" anchorCtr="0">
            <a:noAutofit/>
          </a:bodyPr>
          <a:lstStyle>
            <a:lvl1pPr marL="0" indent="0" algn="ctr">
              <a:buNone/>
              <a:defRPr sz="1400">
                <a:solidFill>
                  <a:schemeClr val="tx1"/>
                </a:solidFill>
              </a:defRPr>
            </a:lvl1pPr>
          </a:lstStyle>
          <a:p>
            <a:r>
              <a:rPr lang="en-US"/>
              <a:t>Click icon to add picture</a:t>
            </a:r>
            <a:endParaRPr lang="ru-RU" dirty="0"/>
          </a:p>
        </p:txBody>
      </p:sp>
      <p:sp>
        <p:nvSpPr>
          <p:cNvPr id="29" name="Text Placeholder 3">
            <a:extLst>
              <a:ext uri="{FF2B5EF4-FFF2-40B4-BE49-F238E27FC236}">
                <a16:creationId xmlns:a16="http://schemas.microsoft.com/office/drawing/2014/main" id="{47D3BA4D-FA26-44C8-B927-E42CC8E67B79}"/>
              </a:ext>
            </a:extLst>
          </p:cNvPr>
          <p:cNvSpPr>
            <a:spLocks noGrp="1"/>
          </p:cNvSpPr>
          <p:nvPr>
            <p:ph type="body" sz="half" idx="45"/>
          </p:nvPr>
        </p:nvSpPr>
        <p:spPr>
          <a:xfrm>
            <a:off x="7900319" y="3054194"/>
            <a:ext cx="2197045"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0" name="Text Placeholder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8454220"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Master text</a:t>
            </a:r>
            <a:br>
              <a:rPr lang="en-US" dirty="0"/>
            </a:br>
            <a:r>
              <a:rPr lang="en-US" dirty="0"/>
              <a:t>styles</a:t>
            </a:r>
          </a:p>
        </p:txBody>
      </p:sp>
      <p:sp>
        <p:nvSpPr>
          <p:cNvPr id="32" name="Text Placeholder 3">
            <a:extLst>
              <a:ext uri="{FF2B5EF4-FFF2-40B4-BE49-F238E27FC236}">
                <a16:creationId xmlns:a16="http://schemas.microsoft.com/office/drawing/2014/main" id="{55D1A91B-BB99-4DC7-B8F5-55514B49A9D1}"/>
              </a:ext>
            </a:extLst>
          </p:cNvPr>
          <p:cNvSpPr>
            <a:spLocks noGrp="1"/>
          </p:cNvSpPr>
          <p:nvPr>
            <p:ph type="body" sz="half" idx="49"/>
          </p:nvPr>
        </p:nvSpPr>
        <p:spPr>
          <a:xfrm>
            <a:off x="7900319" y="4671712"/>
            <a:ext cx="2223939"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3" name="Text Placeholder 3">
            <a:extLst>
              <a:ext uri="{FF2B5EF4-FFF2-40B4-BE49-F238E27FC236}">
                <a16:creationId xmlns:a16="http://schemas.microsoft.com/office/drawing/2014/main" id="{FFAB2C75-BBBF-4A4D-A633-7CEFFABAFE32}"/>
              </a:ext>
            </a:extLst>
          </p:cNvPr>
          <p:cNvSpPr>
            <a:spLocks noGrp="1"/>
          </p:cNvSpPr>
          <p:nvPr>
            <p:ph type="body" sz="half" idx="51"/>
          </p:nvPr>
        </p:nvSpPr>
        <p:spPr>
          <a:xfrm>
            <a:off x="4940427" y="4830765"/>
            <a:ext cx="2048256"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a:t>Click to edit Master text styles</a:t>
            </a:r>
          </a:p>
        </p:txBody>
      </p:sp>
      <p:sp>
        <p:nvSpPr>
          <p:cNvPr id="34" name="Text Placeholder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823358" y="2023413"/>
            <a:ext cx="558402" cy="896112"/>
          </a:xfrm>
        </p:spPr>
        <p:txBody>
          <a:bodyPr lIns="0" tIns="0" rIns="0" bIns="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a:r>
              <a:rPr lang="en-US" dirty="0"/>
              <a:t>1</a:t>
            </a:r>
            <a:endParaRPr lang="ru-RU" dirty="0"/>
          </a:p>
        </p:txBody>
      </p:sp>
      <p:sp>
        <p:nvSpPr>
          <p:cNvPr id="36" name="Text Placeholder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4912823" y="1999493"/>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1</a:t>
            </a:r>
            <a:endParaRPr lang="ru-RU" dirty="0"/>
          </a:p>
        </p:txBody>
      </p:sp>
      <p:sp>
        <p:nvSpPr>
          <p:cNvPr id="37" name="Text Placeholder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7873424" y="2002966"/>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dirty="0"/>
              <a:t>1</a:t>
            </a:r>
            <a:endParaRPr lang="ru-RU" dirty="0"/>
          </a:p>
        </p:txBody>
      </p:sp>
      <p:sp>
        <p:nvSpPr>
          <p:cNvPr id="40" name="Text Placeholder 3">
            <a:extLst>
              <a:ext uri="{FF2B5EF4-FFF2-40B4-BE49-F238E27FC236}">
                <a16:creationId xmlns:a16="http://schemas.microsoft.com/office/drawing/2014/main" id="{315834F5-9ACD-4898-B96E-8C732881FF01}"/>
              </a:ext>
            </a:extLst>
          </p:cNvPr>
          <p:cNvSpPr>
            <a:spLocks noGrp="1"/>
          </p:cNvSpPr>
          <p:nvPr>
            <p:ph type="body" sz="half" idx="50"/>
          </p:nvPr>
        </p:nvSpPr>
        <p:spPr>
          <a:xfrm>
            <a:off x="2359124" y="5706529"/>
            <a:ext cx="8993089" cy="365122"/>
          </a:xfrm>
        </p:spPr>
        <p:txBody>
          <a:bodyPr lIns="0" tIns="0" rIns="0" bIns="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8" name="Title 1">
            <a:extLst>
              <a:ext uri="{FF2B5EF4-FFF2-40B4-BE49-F238E27FC236}">
                <a16:creationId xmlns:a16="http://schemas.microsoft.com/office/drawing/2014/main" id="{7E5CF6DE-4761-4BA5-A429-30AC8BBAD45B}"/>
              </a:ext>
            </a:extLst>
          </p:cNvPr>
          <p:cNvSpPr>
            <a:spLocks noGrp="1"/>
          </p:cNvSpPr>
          <p:nvPr>
            <p:ph type="title" hasCustomPrompt="1"/>
          </p:nvPr>
        </p:nvSpPr>
        <p:spPr>
          <a:xfrm>
            <a:off x="839789" y="780001"/>
            <a:ext cx="10512424" cy="606677"/>
          </a:xfrm>
        </p:spPr>
        <p:txBody>
          <a:bodyPr lIns="0" tIns="0" rIns="0" bIns="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r>
              <a:rPr lang="en-US" dirty="0"/>
              <a:t>HOW TO USE THIS TEMPLATE</a:t>
            </a:r>
            <a:endParaRPr lang="ru-RU" dirty="0"/>
          </a:p>
        </p:txBody>
      </p:sp>
      <p:sp>
        <p:nvSpPr>
          <p:cNvPr id="41" name="Picture Placeholder 9">
            <a:extLst>
              <a:ext uri="{FF2B5EF4-FFF2-40B4-BE49-F238E27FC236}">
                <a16:creationId xmlns:a16="http://schemas.microsoft.com/office/drawing/2014/main" id="{8A4896B5-1C5E-47F0-8F0C-4EF97E356C86}"/>
              </a:ext>
            </a:extLst>
          </p:cNvPr>
          <p:cNvSpPr>
            <a:spLocks noGrp="1"/>
          </p:cNvSpPr>
          <p:nvPr>
            <p:ph type="pic" sz="quarter" idx="13"/>
          </p:nvPr>
        </p:nvSpPr>
        <p:spPr>
          <a:xfrm>
            <a:off x="7900319" y="3779907"/>
            <a:ext cx="1481328" cy="758952"/>
          </a:xfrm>
        </p:spPr>
        <p:txBody>
          <a:bodyPr anchor="ctr" anchorCtr="0">
            <a:normAutofit/>
          </a:bodyPr>
          <a:lstStyle>
            <a:lvl1pPr marL="0" indent="0" algn="ctr">
              <a:buNone/>
              <a:defRPr sz="1400"/>
            </a:lvl1pPr>
          </a:lstStyle>
          <a:p>
            <a:r>
              <a:rPr lang="en-US"/>
              <a:t>Click icon to add picture</a:t>
            </a:r>
            <a:endParaRPr lang="ru-RU" dirty="0"/>
          </a:p>
        </p:txBody>
      </p:sp>
      <p:grpSp>
        <p:nvGrpSpPr>
          <p:cNvPr id="31" name="Group 30">
            <a:extLst>
              <a:ext uri="{FF2B5EF4-FFF2-40B4-BE49-F238E27FC236}">
                <a16:creationId xmlns:a16="http://schemas.microsoft.com/office/drawing/2014/main" id="{D87F4783-C8BA-411C-A188-4A4DAED10C02}"/>
              </a:ext>
            </a:extLst>
          </p:cNvPr>
          <p:cNvGrpSpPr/>
          <p:nvPr userDrawn="1"/>
        </p:nvGrpSpPr>
        <p:grpSpPr>
          <a:xfrm flipH="1">
            <a:off x="4416000" y="1375202"/>
            <a:ext cx="7776000" cy="100800"/>
            <a:chOff x="-322289" y="3240138"/>
            <a:chExt cx="5070122" cy="100800"/>
          </a:xfrm>
        </p:grpSpPr>
        <p:cxnSp>
          <p:nvCxnSpPr>
            <p:cNvPr id="39" name="Straight Connector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32535776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dirty="0"/>
              <a:t>CLICK TO EDIT MASTER TITLE STYLE</a:t>
            </a:r>
            <a:endParaRPr lang="ru-RU" dirty="0"/>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Tree>
    <p:extLst>
      <p:ext uri="{BB962C8B-B14F-4D97-AF65-F5344CB8AC3E}">
        <p14:creationId xmlns:p14="http://schemas.microsoft.com/office/powerpoint/2010/main" val="136418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dirty="0"/>
              <a:t>PITCH</a:t>
            </a:r>
            <a:br>
              <a:rPr lang="en-US" dirty="0"/>
            </a:br>
            <a:r>
              <a:rPr lang="en-US" dirty="0"/>
              <a:t>DECK</a:t>
            </a:r>
            <a:br>
              <a:rPr lang="en-US" dirty="0"/>
            </a:br>
            <a:r>
              <a:rPr lang="en-US" dirty="0"/>
              <a:t>TITLE</a:t>
            </a:r>
            <a:endParaRPr lang="ru-RU" dirty="0"/>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ru-RU" smtClean="0"/>
              <a:t>‹#›</a:t>
            </a:fld>
            <a:endParaRPr lang="ru-RU"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dirty="0"/>
          </a:p>
        </p:txBody>
      </p:sp>
    </p:spTree>
    <p:extLst>
      <p:ext uri="{BB962C8B-B14F-4D97-AF65-F5344CB8AC3E}">
        <p14:creationId xmlns:p14="http://schemas.microsoft.com/office/powerpoint/2010/main" val="379195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5021940" cy="8043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205904"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215201" cy="1328330"/>
          </a:xfrm>
        </p:spPr>
        <p:txBody>
          <a:bodyPr lIns="0" tIns="0" rIns="0" bIns="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Picture Placeholder 7">
            <a:extLst>
              <a:ext uri="{FF2B5EF4-FFF2-40B4-BE49-F238E27FC236}">
                <a16:creationId xmlns:a16="http://schemas.microsoft.com/office/drawing/2014/main" id="{DE71F7A0-F439-470D-A1B8-556C960D112C}"/>
              </a:ext>
            </a:extLst>
          </p:cNvPr>
          <p:cNvSpPr>
            <a:spLocks noGrp="1"/>
          </p:cNvSpPr>
          <p:nvPr>
            <p:ph type="pic" sz="quarter" idx="15"/>
          </p:nvPr>
        </p:nvSpPr>
        <p:spPr>
          <a:xfrm>
            <a:off x="6103003" y="2490534"/>
            <a:ext cx="6083300" cy="2587752"/>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253996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6" name="Content Placeholder 2">
            <a:extLst>
              <a:ext uri="{FF2B5EF4-FFF2-40B4-BE49-F238E27FC236}">
                <a16:creationId xmlns:a16="http://schemas.microsoft.com/office/drawing/2014/main" id="{DEA943F6-C418-4339-8C7E-A12127BDE29C}"/>
              </a:ext>
            </a:extLst>
          </p:cNvPr>
          <p:cNvSpPr>
            <a:spLocks noGrp="1"/>
          </p:cNvSpPr>
          <p:nvPr>
            <p:ph idx="1"/>
          </p:nvPr>
        </p:nvSpPr>
        <p:spPr>
          <a:xfrm>
            <a:off x="838200" y="1187777"/>
            <a:ext cx="10515600" cy="453429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844681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6FE9A2-5CE4-4652-97CE-3FF947D5485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7" name="Content Placeholder 2">
            <a:extLst>
              <a:ext uri="{FF2B5EF4-FFF2-40B4-BE49-F238E27FC236}">
                <a16:creationId xmlns:a16="http://schemas.microsoft.com/office/drawing/2014/main" id="{3FD6D4E1-CC57-4556-9CB7-31B375477219}"/>
              </a:ext>
            </a:extLst>
          </p:cNvPr>
          <p:cNvSpPr>
            <a:spLocks noGrp="1"/>
          </p:cNvSpPr>
          <p:nvPr>
            <p:ph sz="half" idx="1"/>
          </p:nvPr>
        </p:nvSpPr>
        <p:spPr>
          <a:xfrm>
            <a:off x="838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a:extLst>
              <a:ext uri="{FF2B5EF4-FFF2-40B4-BE49-F238E27FC236}">
                <a16:creationId xmlns:a16="http://schemas.microsoft.com/office/drawing/2014/main" id="{2AE7A31C-D605-4363-B037-1938B9304C13}"/>
              </a:ext>
            </a:extLst>
          </p:cNvPr>
          <p:cNvSpPr>
            <a:spLocks noGrp="1"/>
          </p:cNvSpPr>
          <p:nvPr>
            <p:ph sz="half" idx="2"/>
          </p:nvPr>
        </p:nvSpPr>
        <p:spPr>
          <a:xfrm>
            <a:off x="6172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4915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B5E40D-C1A5-4C5A-BBA0-C3E41F028D0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7" name="Text Placeholder 2">
            <a:extLst>
              <a:ext uri="{FF2B5EF4-FFF2-40B4-BE49-F238E27FC236}">
                <a16:creationId xmlns:a16="http://schemas.microsoft.com/office/drawing/2014/main" id="{85C650EE-495E-44EB-870B-AC85B18EBDB8}"/>
              </a:ext>
            </a:extLst>
          </p:cNvPr>
          <p:cNvSpPr>
            <a:spLocks noGrp="1"/>
          </p:cNvSpPr>
          <p:nvPr>
            <p:ph type="body" idx="1"/>
          </p:nvPr>
        </p:nvSpPr>
        <p:spPr>
          <a:xfrm>
            <a:off x="839788" y="1256955"/>
            <a:ext cx="5157787"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Content Placeholder 3">
            <a:extLst>
              <a:ext uri="{FF2B5EF4-FFF2-40B4-BE49-F238E27FC236}">
                <a16:creationId xmlns:a16="http://schemas.microsoft.com/office/drawing/2014/main" id="{77DCC2A5-8A6A-431F-BD6C-93E32539A0F4}"/>
              </a:ext>
            </a:extLst>
          </p:cNvPr>
          <p:cNvSpPr>
            <a:spLocks noGrp="1"/>
          </p:cNvSpPr>
          <p:nvPr>
            <p:ph sz="half" idx="2"/>
          </p:nvPr>
        </p:nvSpPr>
        <p:spPr>
          <a:xfrm>
            <a:off x="839788" y="2203414"/>
            <a:ext cx="5157787"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4">
            <a:extLst>
              <a:ext uri="{FF2B5EF4-FFF2-40B4-BE49-F238E27FC236}">
                <a16:creationId xmlns:a16="http://schemas.microsoft.com/office/drawing/2014/main" id="{7FE620E9-8AD3-4771-8897-E65B461E2801}"/>
              </a:ext>
            </a:extLst>
          </p:cNvPr>
          <p:cNvSpPr>
            <a:spLocks noGrp="1"/>
          </p:cNvSpPr>
          <p:nvPr>
            <p:ph type="body" sz="quarter" idx="3"/>
          </p:nvPr>
        </p:nvSpPr>
        <p:spPr>
          <a:xfrm>
            <a:off x="6172200" y="1256955"/>
            <a:ext cx="5183188"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B75F265B-9F81-4A64-A8D4-7D0A31CEA45A}"/>
              </a:ext>
            </a:extLst>
          </p:cNvPr>
          <p:cNvSpPr>
            <a:spLocks noGrp="1"/>
          </p:cNvSpPr>
          <p:nvPr>
            <p:ph sz="quarter" idx="4"/>
          </p:nvPr>
        </p:nvSpPr>
        <p:spPr>
          <a:xfrm>
            <a:off x="6172200" y="2203414"/>
            <a:ext cx="5183188"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408030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Content Placeholder 2">
            <a:extLst>
              <a:ext uri="{FF2B5EF4-FFF2-40B4-BE49-F238E27FC236}">
                <a16:creationId xmlns:a16="http://schemas.microsoft.com/office/drawing/2014/main" id="{3AE79E65-3D1E-4444-9BD4-8578BF0C6484}"/>
              </a:ext>
            </a:extLst>
          </p:cNvPr>
          <p:cNvSpPr>
            <a:spLocks noGrp="1"/>
          </p:cNvSpPr>
          <p:nvPr>
            <p:ph idx="1"/>
          </p:nvPr>
        </p:nvSpPr>
        <p:spPr>
          <a:xfrm>
            <a:off x="5183188" y="457201"/>
            <a:ext cx="6172200" cy="5403850"/>
          </a:xfrm>
        </p:spPr>
        <p:txBody>
          <a:bodyPr>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79995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Picture Placeholder 2">
            <a:extLst>
              <a:ext uri="{FF2B5EF4-FFF2-40B4-BE49-F238E27FC236}">
                <a16:creationId xmlns:a16="http://schemas.microsoft.com/office/drawing/2014/main" id="{1D23A006-AC57-4A0B-BC20-6D226A80CC78}"/>
              </a:ext>
            </a:extLst>
          </p:cNvPr>
          <p:cNvSpPr>
            <a:spLocks noGrp="1"/>
          </p:cNvSpPr>
          <p:nvPr>
            <p:ph type="pic" idx="1"/>
          </p:nvPr>
        </p:nvSpPr>
        <p:spPr>
          <a:xfrm>
            <a:off x="5183188" y="457201"/>
            <a:ext cx="6172200" cy="5403850"/>
          </a:xfrm>
        </p:spPr>
        <p:txBody>
          <a:bodyPr>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585305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Tree>
    <p:extLst>
      <p:ext uri="{BB962C8B-B14F-4D97-AF65-F5344CB8AC3E}">
        <p14:creationId xmlns:p14="http://schemas.microsoft.com/office/powerpoint/2010/main" val="883991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E60A5F-CE74-4F00-A5C2-F9742DDFFF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dirty="0"/>
              <a:t>MM.DD.20XX</a:t>
            </a:r>
            <a:endParaRPr lang="ru-RU" dirty="0"/>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dirty="0"/>
              <a:t>ADD A FOOTER</a:t>
            </a:r>
            <a:endParaRPr lang="ru-RU"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ru-RU" smtClean="0"/>
              <a:pPr/>
              <a:t>‹#›</a:t>
            </a:fld>
            <a:endParaRPr lang="ru-RU" dirty="0"/>
          </a:p>
        </p:txBody>
      </p:sp>
    </p:spTree>
    <p:extLst>
      <p:ext uri="{BB962C8B-B14F-4D97-AF65-F5344CB8AC3E}">
        <p14:creationId xmlns:p14="http://schemas.microsoft.com/office/powerpoint/2010/main" val="223171584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8556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090118"/>
            <a:ext cx="4494133" cy="804338"/>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243662"/>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1993043"/>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2868443"/>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Picture Placeholder 7">
            <a:extLst>
              <a:ext uri="{FF2B5EF4-FFF2-40B4-BE49-F238E27FC236}">
                <a16:creationId xmlns:a16="http://schemas.microsoft.com/office/drawing/2014/main" id="{F0861AA2-8248-462C-B6D8-FFD829F41ED0}"/>
              </a:ext>
            </a:extLst>
          </p:cNvPr>
          <p:cNvSpPr>
            <a:spLocks noGrp="1"/>
          </p:cNvSpPr>
          <p:nvPr>
            <p:ph type="pic" sz="quarter" idx="15"/>
          </p:nvPr>
        </p:nvSpPr>
        <p:spPr>
          <a:xfrm>
            <a:off x="2854411" y="1472184"/>
            <a:ext cx="3246204" cy="5385816"/>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12476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Layout v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19359"/>
            <a:ext cx="5021940" cy="804338"/>
          </a:xfrm>
        </p:spPr>
        <p:txBody>
          <a:bodyPr lIns="0" tIns="0" rIns="0" bIns="0" anchor="b">
            <a:normAutofit/>
          </a:bodyPr>
          <a:lstStyle>
            <a:lvl1pPr>
              <a:defRPr sz="3600"/>
            </a:lvl1pPr>
          </a:lstStyle>
          <a:p>
            <a:r>
              <a:rPr lang="en-US" dirty="0"/>
              <a:t>CLICK TO EDIT</a:t>
            </a:r>
            <a:endParaRPr lang="ru-RU" dirty="0"/>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122284"/>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815720" y="3392200"/>
            <a:ext cx="5009495" cy="221017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3" name="Picture Placeholder 7">
            <a:extLst>
              <a:ext uri="{FF2B5EF4-FFF2-40B4-BE49-F238E27FC236}">
                <a16:creationId xmlns:a16="http://schemas.microsoft.com/office/drawing/2014/main" id="{278C2B8F-0B29-449C-AFFD-42BB56FA1595}"/>
              </a:ext>
            </a:extLst>
          </p:cNvPr>
          <p:cNvSpPr>
            <a:spLocks noGrp="1"/>
          </p:cNvSpPr>
          <p:nvPr>
            <p:ph type="pic" sz="quarter" idx="15"/>
          </p:nvPr>
        </p:nvSpPr>
        <p:spPr>
          <a:xfrm>
            <a:off x="6108356" y="-20834"/>
            <a:ext cx="5245444" cy="5385816"/>
          </a:xfrm>
        </p:spPr>
        <p:txBody>
          <a:bodyPr anchor="ctr" anchorCtr="0">
            <a:normAutofit/>
          </a:bodyPr>
          <a:lstStyle>
            <a:lvl1pPr marL="0" indent="0" algn="ctr">
              <a:buNone/>
              <a:defRPr sz="1800"/>
            </a:lvl1pPr>
          </a:lstStyle>
          <a:p>
            <a:r>
              <a:rPr lang="en-US"/>
              <a:t>Click icon to add picture</a:t>
            </a:r>
            <a:endParaRPr lang="ru-RU" dirty="0"/>
          </a:p>
        </p:txBody>
      </p:sp>
    </p:spTree>
    <p:extLst>
      <p:ext uri="{BB962C8B-B14F-4D97-AF65-F5344CB8AC3E}">
        <p14:creationId xmlns:p14="http://schemas.microsoft.com/office/powerpoint/2010/main" val="231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con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400317" y="707529"/>
            <a:ext cx="4494133" cy="569086"/>
          </a:xfrm>
        </p:spPr>
        <p:txBody>
          <a:bodyPr lIns="0" tIns="0" rIns="0" bIns="0" anchor="b">
            <a:normAutofit/>
          </a:bodyPr>
          <a:lstStyle>
            <a:lvl1pPr>
              <a:defRPr sz="3600"/>
            </a:lvl1pPr>
          </a:lstStyle>
          <a:p>
            <a:r>
              <a:rPr lang="en-US" dirty="0"/>
              <a:t>CLICK TO EDIT</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400317" y="1625821"/>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430402" y="1375202"/>
            <a:ext cx="5761598" cy="100800"/>
            <a:chOff x="-322276" y="3240138"/>
            <a:chExt cx="375667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920469"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 name="Picture Placeholder 3">
            <a:extLst>
              <a:ext uri="{FF2B5EF4-FFF2-40B4-BE49-F238E27FC236}">
                <a16:creationId xmlns:a16="http://schemas.microsoft.com/office/drawing/2014/main" id="{1EDA47E0-9B2C-45BF-A34A-E7069690AEF4}"/>
              </a:ext>
            </a:extLst>
          </p:cNvPr>
          <p:cNvSpPr>
            <a:spLocks noGrp="1"/>
          </p:cNvSpPr>
          <p:nvPr>
            <p:ph type="pic" sz="quarter" idx="15"/>
          </p:nvPr>
        </p:nvSpPr>
        <p:spPr>
          <a:xfrm>
            <a:off x="2090460" y="3273552"/>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831850"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 styles</a:t>
            </a:r>
          </a:p>
        </p:txBody>
      </p:sp>
      <p:sp>
        <p:nvSpPr>
          <p:cNvPr id="23" name="Text Placeholder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920469"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4" name="Picture Placeholder 3">
            <a:extLst>
              <a:ext uri="{FF2B5EF4-FFF2-40B4-BE49-F238E27FC236}">
                <a16:creationId xmlns:a16="http://schemas.microsoft.com/office/drawing/2014/main" id="{7F406E84-6EA1-4D34-8016-6A41F065FF76}"/>
              </a:ext>
            </a:extLst>
          </p:cNvPr>
          <p:cNvSpPr>
            <a:spLocks noGrp="1"/>
          </p:cNvSpPr>
          <p:nvPr>
            <p:ph type="pic" sz="quarter" idx="18"/>
          </p:nvPr>
        </p:nvSpPr>
        <p:spPr>
          <a:xfrm>
            <a:off x="2090460" y="4409320"/>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5" name="Text Placeholder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831850"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 styles</a:t>
            </a:r>
          </a:p>
        </p:txBody>
      </p:sp>
      <p:sp>
        <p:nvSpPr>
          <p:cNvPr id="26" name="Text Placeholder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8549426"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27" name="Picture Placeholder 3">
            <a:extLst>
              <a:ext uri="{FF2B5EF4-FFF2-40B4-BE49-F238E27FC236}">
                <a16:creationId xmlns:a16="http://schemas.microsoft.com/office/drawing/2014/main" id="{D2C5C227-18EE-4D6A-AA31-30B8F7CD20AE}"/>
              </a:ext>
            </a:extLst>
          </p:cNvPr>
          <p:cNvSpPr>
            <a:spLocks noGrp="1"/>
          </p:cNvSpPr>
          <p:nvPr>
            <p:ph type="pic" sz="quarter" idx="21"/>
          </p:nvPr>
        </p:nvSpPr>
        <p:spPr>
          <a:xfrm>
            <a:off x="7719417" y="3273552"/>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28" name="Text Placeholder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6460807"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a:t>
            </a:r>
          </a:p>
        </p:txBody>
      </p:sp>
      <p:sp>
        <p:nvSpPr>
          <p:cNvPr id="29" name="Text Placeholder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8549426"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0" name="Picture Placeholder 3">
            <a:extLst>
              <a:ext uri="{FF2B5EF4-FFF2-40B4-BE49-F238E27FC236}">
                <a16:creationId xmlns:a16="http://schemas.microsoft.com/office/drawing/2014/main" id="{C550F6C4-BE33-415F-B0BC-B47EDC1BDACB}"/>
              </a:ext>
            </a:extLst>
          </p:cNvPr>
          <p:cNvSpPr>
            <a:spLocks noGrp="1"/>
          </p:cNvSpPr>
          <p:nvPr>
            <p:ph type="pic" sz="quarter" idx="24"/>
          </p:nvPr>
        </p:nvSpPr>
        <p:spPr>
          <a:xfrm>
            <a:off x="7719417" y="4409320"/>
            <a:ext cx="640080" cy="658368"/>
          </a:xfrm>
        </p:spPr>
        <p:txBody>
          <a:bodyPr anchor="ctr" anchorCtr="0">
            <a:normAutofit/>
          </a:bodyPr>
          <a:lstStyle>
            <a:lvl1pPr marL="0" indent="0" algn="ctr">
              <a:buNone/>
              <a:defRPr sz="900"/>
            </a:lvl1pPr>
          </a:lstStyle>
          <a:p>
            <a:r>
              <a:rPr lang="en-US"/>
              <a:t>Click icon to add picture</a:t>
            </a:r>
            <a:endParaRPr lang="ru-RU" dirty="0"/>
          </a:p>
        </p:txBody>
      </p:sp>
      <p:sp>
        <p:nvSpPr>
          <p:cNvPr id="31" name="Text Placeholder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6460807"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text</a:t>
            </a:r>
          </a:p>
        </p:txBody>
      </p:sp>
    </p:spTree>
    <p:extLst>
      <p:ext uri="{BB962C8B-B14F-4D97-AF65-F5344CB8AC3E}">
        <p14:creationId xmlns:p14="http://schemas.microsoft.com/office/powerpoint/2010/main" val="33114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onitor and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4464049" cy="804338"/>
          </a:xfrm>
        </p:spPr>
        <p:txBody>
          <a:bodyPr lIns="0" tIns="0" rIns="0" bIns="0" anchor="b">
            <a:normAutofit/>
          </a:bodyPr>
          <a:lstStyle>
            <a:lvl1pP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443165"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Rectangle 7">
            <a:extLst>
              <a:ext uri="{FF2B5EF4-FFF2-40B4-BE49-F238E27FC236}">
                <a16:creationId xmlns:a16="http://schemas.microsoft.com/office/drawing/2014/main" id="{4ACF4ED1-C6C8-4C5C-8C14-4FF197588C03}"/>
              </a:ext>
            </a:extLst>
          </p:cNvPr>
          <p:cNvSpPr/>
          <p:nvPr userDrawn="1"/>
        </p:nvSpPr>
        <p:spPr>
          <a:xfrm>
            <a:off x="6192163" y="1435133"/>
            <a:ext cx="5175504" cy="4187952"/>
          </a:xfrm>
          <a:prstGeom prst="rect">
            <a:avLst/>
          </a:prstGeom>
          <a:blipFill>
            <a:blip r:embed="rId2">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452987" cy="1328330"/>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Picture Placeholder 9">
            <a:extLst>
              <a:ext uri="{FF2B5EF4-FFF2-40B4-BE49-F238E27FC236}">
                <a16:creationId xmlns:a16="http://schemas.microsoft.com/office/drawing/2014/main" id="{6B8B3AB3-C02D-418C-A9E2-AA65DE78350D}"/>
              </a:ext>
            </a:extLst>
          </p:cNvPr>
          <p:cNvSpPr>
            <a:spLocks noGrp="1"/>
          </p:cNvSpPr>
          <p:nvPr>
            <p:ph type="pic" sz="quarter" idx="15"/>
          </p:nvPr>
        </p:nvSpPr>
        <p:spPr>
          <a:xfrm>
            <a:off x="6362829" y="1673942"/>
            <a:ext cx="4853962" cy="3141406"/>
          </a:xfrm>
          <a:ln w="25400">
            <a:solidFill>
              <a:schemeClr val="tx2"/>
            </a:solidFill>
          </a:ln>
        </p:spPr>
        <p:txBody>
          <a:bodyPr anchor="ctr" anchorCtr="0">
            <a:normAutofit/>
          </a:bodyPr>
          <a:lstStyle>
            <a:lvl1pPr marL="0" indent="0" algn="ctr">
              <a:buNone/>
              <a:defRPr sz="1400"/>
            </a:lvl1pPr>
          </a:lstStyle>
          <a:p>
            <a:r>
              <a:rPr lang="en-US"/>
              <a:t>Click icon to add picture</a:t>
            </a:r>
            <a:endParaRPr lang="ru-RU" dirty="0"/>
          </a:p>
        </p:txBody>
      </p:sp>
    </p:spTree>
    <p:extLst>
      <p:ext uri="{BB962C8B-B14F-4D97-AF65-F5344CB8AC3E}">
        <p14:creationId xmlns:p14="http://schemas.microsoft.com/office/powerpoint/2010/main" val="26988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Content Layout">
    <p:spTree>
      <p:nvGrpSpPr>
        <p:cNvPr id="1" name=""/>
        <p:cNvGrpSpPr/>
        <p:nvPr/>
      </p:nvGrpSpPr>
      <p:grpSpPr>
        <a:xfrm>
          <a:off x="0" y="0"/>
          <a:ext cx="0" cy="0"/>
          <a:chOff x="0" y="0"/>
          <a:chExt cx="0" cy="0"/>
        </a:xfrm>
      </p:grpSpPr>
      <p:sp>
        <p:nvSpPr>
          <p:cNvPr id="22" name="Picture Placeholder 7">
            <a:extLst>
              <a:ext uri="{FF2B5EF4-FFF2-40B4-BE49-F238E27FC236}">
                <a16:creationId xmlns:a16="http://schemas.microsoft.com/office/drawing/2014/main" id="{093DA11F-BC94-447C-B660-9C906BED01B1}"/>
              </a:ext>
            </a:extLst>
          </p:cNvPr>
          <p:cNvSpPr>
            <a:spLocks noGrp="1"/>
          </p:cNvSpPr>
          <p:nvPr>
            <p:ph type="pic" sz="quarter" idx="15"/>
          </p:nvPr>
        </p:nvSpPr>
        <p:spPr>
          <a:xfrm>
            <a:off x="0" y="1682496"/>
            <a:ext cx="12191999" cy="3493008"/>
          </a:xfrm>
        </p:spPr>
        <p:txBody>
          <a:bodyPr anchor="ctr" anchorCtr="0">
            <a:normAutofit/>
          </a:bodyPr>
          <a:lstStyle>
            <a:lvl1pPr marL="0" indent="0" algn="ctr">
              <a:buNone/>
              <a:defRPr sz="1800"/>
            </a:lvl1pPr>
          </a:lstStyle>
          <a:p>
            <a:r>
              <a:rPr lang="en-US"/>
              <a:t>Click icon to add picture</a:t>
            </a:r>
            <a:endParaRPr lang="ru-RU" dirty="0"/>
          </a:p>
        </p:txBody>
      </p:sp>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3863976" y="696584"/>
            <a:ext cx="4464049" cy="569086"/>
          </a:xfrm>
        </p:spPr>
        <p:txBody>
          <a:bodyPr lIns="0" tIns="0" rIns="0" bIns="0" anchor="b">
            <a:normAutofit/>
          </a:bodyPr>
          <a:lstStyle>
            <a:lvl1pPr algn="ctr">
              <a:defRPr sz="3600"/>
            </a:lvl1pPr>
          </a:lstStyle>
          <a:p>
            <a:r>
              <a:rPr lang="en-US" dirty="0"/>
              <a:t>CLICK TO EDIT</a:t>
            </a:r>
            <a:endParaRPr lang="ru-RU" dirty="0"/>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3884860" y="1983086"/>
            <a:ext cx="4443165" cy="569085"/>
          </a:xfrm>
        </p:spPr>
        <p:txBody>
          <a:bodyPr lIns="0" tIns="0" rIns="0" bIns="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dirty="0"/>
              <a:t>MM.DD.20XX</a:t>
            </a:r>
            <a:endParaRPr lang="ru-RU" dirty="0"/>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dirty="0"/>
              <a:t>ADD A FOOTER</a:t>
            </a:r>
            <a:endParaRPr lang="ru-RU" dirty="0"/>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8842051-6173-4CC2-8C4A-8AE31FE7BA54}"/>
              </a:ext>
            </a:extLst>
          </p:cNvPr>
          <p:cNvGrpSpPr/>
          <p:nvPr userDrawn="1"/>
        </p:nvGrpSpPr>
        <p:grpSpPr>
          <a:xfrm>
            <a:off x="5124396" y="1373283"/>
            <a:ext cx="1943208" cy="100800"/>
            <a:chOff x="3149478" y="1373283"/>
            <a:chExt cx="1943208" cy="100800"/>
          </a:xfrm>
        </p:grpSpPr>
        <p:grpSp>
          <p:nvGrpSpPr>
            <p:cNvPr id="15" name="Group 14">
              <a:extLst>
                <a:ext uri="{FF2B5EF4-FFF2-40B4-BE49-F238E27FC236}">
                  <a16:creationId xmlns:a16="http://schemas.microsoft.com/office/drawing/2014/main" id="{B7317392-EF87-4050-8BBE-32F74B0CF15A}"/>
                </a:ext>
              </a:extLst>
            </p:cNvPr>
            <p:cNvGrpSpPr/>
            <p:nvPr userDrawn="1"/>
          </p:nvGrpSpPr>
          <p:grpSpPr>
            <a:xfrm>
              <a:off x="3149478" y="1373283"/>
              <a:ext cx="1943208" cy="100800"/>
              <a:chOff x="0" y="3237441"/>
              <a:chExt cx="194320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18928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42408"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21" name="Oval 20">
              <a:extLst>
                <a:ext uri="{FF2B5EF4-FFF2-40B4-BE49-F238E27FC236}">
                  <a16:creationId xmlns:a16="http://schemas.microsoft.com/office/drawing/2014/main" id="{5D1C3636-C306-4492-8D46-194288459CAF}"/>
                </a:ext>
              </a:extLst>
            </p:cNvPr>
            <p:cNvSpPr/>
            <p:nvPr userDrawn="1"/>
          </p:nvSpPr>
          <p:spPr>
            <a:xfrm>
              <a:off x="3149478"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Tree>
    <p:extLst>
      <p:ext uri="{BB962C8B-B14F-4D97-AF65-F5344CB8AC3E}">
        <p14:creationId xmlns:p14="http://schemas.microsoft.com/office/powerpoint/2010/main" val="323502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dirty="0"/>
              <a:t>MM.DD.20XX</a:t>
            </a:r>
            <a:endParaRPr lang="ru-RU" dirty="0"/>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dirty="0"/>
              <a:t>ADD A FOOTER</a:t>
            </a:r>
            <a:endParaRPr lang="ru-RU" dirty="0"/>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ru-RU" smtClean="0"/>
              <a:t>‹#›</a:t>
            </a:fld>
            <a:endParaRPr lang="ru-RU"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a:t>Click to edit Master title style</a:t>
            </a:r>
            <a:endParaRPr lang="ru-RU" dirty="0"/>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a:t>Click icon to add picture</a:t>
            </a:r>
            <a:endParaRPr lang="ru-RU"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179281" y="1375202"/>
            <a:ext cx="5012719" cy="100800"/>
            <a:chOff x="304632" y="3240138"/>
            <a:chExt cx="3129768"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04632" y="3290538"/>
              <a:ext cx="307937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226927"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226927"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226927"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1</a:t>
            </a:r>
            <a:endParaRPr lang="ru-RU"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871314"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5" name="Text Placeholder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4871314"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2</a:t>
            </a:r>
            <a:endParaRPr lang="ru-RU"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871314"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7" name="Text Placeholder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8515702"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38" name="Text Placeholder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8515702"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dirty="0"/>
              <a:t>3</a:t>
            </a:r>
            <a:endParaRPr lang="ru-RU" dirty="0"/>
          </a:p>
        </p:txBody>
      </p:sp>
      <p:sp>
        <p:nvSpPr>
          <p:cNvPr id="39" name="Text Placeholder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8515702"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21" name="Straight Connector 20">
            <a:extLst>
              <a:ext uri="{FF2B5EF4-FFF2-40B4-BE49-F238E27FC236}">
                <a16:creationId xmlns:a16="http://schemas.microsoft.com/office/drawing/2014/main" id="{8E47DC43-D8A0-4F17-B897-D8B07A6F1B47}"/>
              </a:ext>
            </a:extLst>
          </p:cNvPr>
          <p:cNvCxnSpPr/>
          <p:nvPr userDrawn="1"/>
        </p:nvCxnSpPr>
        <p:spPr>
          <a:xfrm>
            <a:off x="2205335" y="3256107"/>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01F265-08ED-497A-BE5C-62220829348F}"/>
              </a:ext>
            </a:extLst>
          </p:cNvPr>
          <p:cNvCxnSpPr/>
          <p:nvPr userDrawn="1"/>
        </p:nvCxnSpPr>
        <p:spPr>
          <a:xfrm>
            <a:off x="5849839" y="3255785"/>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34403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67058B-89E0-4460-AB21-21747CB3A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dirty="0"/>
          </a:p>
        </p:txBody>
      </p:sp>
      <p:sp>
        <p:nvSpPr>
          <p:cNvPr id="3" name="Text Placeholder 2">
            <a:extLst>
              <a:ext uri="{FF2B5EF4-FFF2-40B4-BE49-F238E27FC236}">
                <a16:creationId xmlns:a16="http://schemas.microsoft.com/office/drawing/2014/main" id="{7201C5EB-04D6-4050-930C-5F6907528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dirty="0"/>
          </a:p>
        </p:txBody>
      </p:sp>
      <p:sp>
        <p:nvSpPr>
          <p:cNvPr id="4" name="Date Placeholder 3">
            <a:extLst>
              <a:ext uri="{FF2B5EF4-FFF2-40B4-BE49-F238E27FC236}">
                <a16:creationId xmlns:a16="http://schemas.microsoft.com/office/drawing/2014/main" id="{A732220F-109C-4A57-81E9-C6279EDA1374}"/>
              </a:ext>
            </a:extLst>
          </p:cNvPr>
          <p:cNvSpPr>
            <a:spLocks noGrp="1"/>
          </p:cNvSpPr>
          <p:nvPr>
            <p:ph type="dt" sz="half" idx="2"/>
          </p:nvPr>
        </p:nvSpPr>
        <p:spPr>
          <a:xfrm>
            <a:off x="10016836" y="5878720"/>
            <a:ext cx="1336964"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r>
              <a:rPr lang="en-US" dirty="0"/>
              <a:t>MM.DD.20XX</a:t>
            </a:r>
            <a:endParaRPr lang="ru-RU" dirty="0"/>
          </a:p>
        </p:txBody>
      </p:sp>
      <p:sp>
        <p:nvSpPr>
          <p:cNvPr id="5" name="Footer Placeholder 4">
            <a:extLst>
              <a:ext uri="{FF2B5EF4-FFF2-40B4-BE49-F238E27FC236}">
                <a16:creationId xmlns:a16="http://schemas.microsoft.com/office/drawing/2014/main" id="{0A25404F-F26F-42E5-BA15-C0373FC1CF2B}"/>
              </a:ext>
            </a:extLst>
          </p:cNvPr>
          <p:cNvSpPr>
            <a:spLocks noGrp="1"/>
          </p:cNvSpPr>
          <p:nvPr>
            <p:ph type="ftr" sz="quarter" idx="3"/>
          </p:nvPr>
        </p:nvSpPr>
        <p:spPr>
          <a:xfrm>
            <a:off x="1169960" y="5878720"/>
            <a:ext cx="2915733"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r>
              <a:rPr lang="en-US" dirty="0"/>
              <a:t>ADD A FOOTER</a:t>
            </a:r>
            <a:endParaRPr lang="ru-RU" dirty="0"/>
          </a:p>
        </p:txBody>
      </p:sp>
      <p:sp>
        <p:nvSpPr>
          <p:cNvPr id="6" name="Slide Number Placeholder 5">
            <a:extLst>
              <a:ext uri="{FF2B5EF4-FFF2-40B4-BE49-F238E27FC236}">
                <a16:creationId xmlns:a16="http://schemas.microsoft.com/office/drawing/2014/main" id="{41725174-FA04-488F-9F0C-3CD1D1483FA9}"/>
              </a:ext>
            </a:extLst>
          </p:cNvPr>
          <p:cNvSpPr>
            <a:spLocks noGrp="1"/>
          </p:cNvSpPr>
          <p:nvPr>
            <p:ph type="sldNum" sz="quarter" idx="4"/>
          </p:nvPr>
        </p:nvSpPr>
        <p:spPr>
          <a:xfrm>
            <a:off x="778643" y="5879656"/>
            <a:ext cx="354492" cy="297307"/>
          </a:xfrm>
          <a:prstGeom prst="rect">
            <a:avLst/>
          </a:prstGeom>
        </p:spPr>
        <p:txBody>
          <a:bodyPr vert="horz" lIns="91440" tIns="45720" rIns="91440" bIns="45720" rtlCol="0" anchor="ctr"/>
          <a:lstStyle>
            <a:lvl1pPr algn="ctr">
              <a:defRPr sz="1000">
                <a:solidFill>
                  <a:schemeClr val="bg2"/>
                </a:solidFill>
              </a:defRPr>
            </a:lvl1pPr>
          </a:lstStyle>
          <a:p>
            <a:fld id="{8D581BC7-E183-40DB-AC97-C19EA4EB8894}" type="slidenum">
              <a:rPr lang="ru-RU" smtClean="0"/>
              <a:pPr/>
              <a:t>‹#›</a:t>
            </a:fld>
            <a:endParaRPr lang="ru-RU" dirty="0"/>
          </a:p>
        </p:txBody>
      </p:sp>
      <p:sp>
        <p:nvSpPr>
          <p:cNvPr id="7" name="Oval 6">
            <a:extLst>
              <a:ext uri="{FF2B5EF4-FFF2-40B4-BE49-F238E27FC236}">
                <a16:creationId xmlns:a16="http://schemas.microsoft.com/office/drawing/2014/main" id="{7FEF1588-F385-48F3-800A-554A9423E77A}"/>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0" name="Straight Connector 9">
            <a:extLst>
              <a:ext uri="{FF2B5EF4-FFF2-40B4-BE49-F238E27FC236}">
                <a16:creationId xmlns:a16="http://schemas.microsoft.com/office/drawing/2014/main" id="{440B0943-F568-4674-8FA4-B435B1E466AF}"/>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2DE7FD5-7941-43A1-8663-42AE40546A4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3" name="Straight Connector 12">
            <a:extLst>
              <a:ext uri="{FF2B5EF4-FFF2-40B4-BE49-F238E27FC236}">
                <a16:creationId xmlns:a16="http://schemas.microsoft.com/office/drawing/2014/main" id="{97791EE5-EF06-4BF8-84C6-EC24114E73F5}"/>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861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 id="2147483675" r:id="rId20"/>
    <p:sldLayoutId id="2147483676" r:id="rId21"/>
    <p:sldLayoutId id="2147483677" r:id="rId22"/>
    <p:sldLayoutId id="2147483678" r:id="rId23"/>
    <p:sldLayoutId id="2147483679" r:id="rId24"/>
    <p:sldLayoutId id="2147483680" r:id="rId25"/>
    <p:sldLayoutId id="2147483681" r:id="rId26"/>
    <p:sldLayoutId id="2147483682" r:id="rId27"/>
    <p:sldLayoutId id="2147483683" r:id="rId28"/>
    <p:sldLayoutId id="2147483684" r:id="rId29"/>
    <p:sldLayoutId id="2147483685" r:id="rId30"/>
    <p:sldLayoutId id="2147483686" r:id="rId31"/>
    <p:sldLayoutId id="2147483687" r:id="rId32"/>
    <p:sldLayoutId id="2147483690" r:id="rId33"/>
    <p:sldLayoutId id="2147483691" r:id="rId34"/>
    <p:sldLayoutId id="2147483688" r:id="rId35"/>
    <p:sldLayoutId id="2147483689" r:id="rId36"/>
    <p:sldLayoutId id="2147483692" r:id="rId37"/>
  </p:sldLayoutIdLst>
  <p:hf hdr="0"/>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userDrawn="1">
          <p15:clr>
            <a:srgbClr val="F26B43"/>
          </p15:clr>
        </p15:guide>
        <p15:guide id="2" pos="7174" userDrawn="1">
          <p15:clr>
            <a:srgbClr val="F26B43"/>
          </p15:clr>
        </p15:guide>
        <p15:guide id="3" pos="506" userDrawn="1">
          <p15:clr>
            <a:srgbClr val="F26B43"/>
          </p15:clr>
        </p15:guide>
        <p15:guide id="4" orient="horz" pos="3793" userDrawn="1">
          <p15:clr>
            <a:srgbClr val="F26B43"/>
          </p15:clr>
        </p15:guide>
        <p15:guide id="5" pos="3840" userDrawn="1">
          <p15:clr>
            <a:srgbClr val="F26B43"/>
          </p15:clr>
        </p15:guide>
        <p15:guide id="6" orient="horz" pos="2160" userDrawn="1">
          <p15:clr>
            <a:srgbClr val="F26B43"/>
          </p15:clr>
        </p15:guide>
        <p15:guide id="7" pos="3318" userDrawn="1">
          <p15:clr>
            <a:srgbClr val="F26B43"/>
          </p15:clr>
        </p15:guide>
        <p15:guide id="8" pos="436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F6FF42-70E3-4A7F-B5D8-2928FCB71A74}"/>
              </a:ext>
            </a:extLst>
          </p:cNvPr>
          <p:cNvSpPr>
            <a:spLocks noGrp="1"/>
          </p:cNvSpPr>
          <p:nvPr>
            <p:ph type="ctrTitle"/>
          </p:nvPr>
        </p:nvSpPr>
        <p:spPr>
          <a:xfrm>
            <a:off x="1524000" y="2471949"/>
            <a:ext cx="9144000" cy="2371302"/>
          </a:xfrm>
        </p:spPr>
        <p:txBody>
          <a:bodyPr>
            <a:normAutofit/>
          </a:bodyPr>
          <a:lstStyle/>
          <a:p>
            <a:r>
              <a:rPr lang="el-GR" sz="5000" dirty="0">
                <a:effectLst>
                  <a:outerShdw blurRad="38100" dist="38100" dir="2700000" algn="tl">
                    <a:srgbClr val="000000">
                      <a:alpha val="43137"/>
                    </a:srgbClr>
                  </a:outerShdw>
                </a:effectLst>
                <a:latin typeface="Calibri" panose="020F0502020204030204" pitchFamily="34" charset="0"/>
              </a:rPr>
              <a:t>Ιεράρχηση παθολογικών και μη ευρημάτων των βιοχημικών εξετάσεων</a:t>
            </a:r>
            <a:endParaRPr lang="ru-RU" sz="5000" dirty="0">
              <a:effectLst>
                <a:outerShdw blurRad="38100" dist="38100" dir="2700000" algn="tl">
                  <a:srgbClr val="000000">
                    <a:alpha val="43137"/>
                  </a:srgbClr>
                </a:outerShdw>
              </a:effectLst>
              <a:latin typeface="Calibri" panose="020F0502020204030204" pitchFamily="34" charset="0"/>
            </a:endParaRPr>
          </a:p>
        </p:txBody>
      </p:sp>
      <p:sp>
        <p:nvSpPr>
          <p:cNvPr id="5" name="Subtitle 4">
            <a:extLst>
              <a:ext uri="{FF2B5EF4-FFF2-40B4-BE49-F238E27FC236}">
                <a16:creationId xmlns:a16="http://schemas.microsoft.com/office/drawing/2014/main" id="{F40A11AA-C85D-4AF4-92B2-0F4E36F4EC91}"/>
              </a:ext>
            </a:extLst>
          </p:cNvPr>
          <p:cNvSpPr>
            <a:spLocks noGrp="1"/>
          </p:cNvSpPr>
          <p:nvPr>
            <p:ph type="subTitle" idx="1"/>
          </p:nvPr>
        </p:nvSpPr>
        <p:spPr>
          <a:xfrm>
            <a:off x="2810239" y="5132717"/>
            <a:ext cx="9144000" cy="1570186"/>
          </a:xfrm>
        </p:spPr>
        <p:txBody>
          <a:bodyPr>
            <a:normAutofit fontScale="32500" lnSpcReduction="20000"/>
          </a:bodyPr>
          <a:lstStyle/>
          <a:p>
            <a:pPr algn="r">
              <a:spcAft>
                <a:spcPts val="600"/>
              </a:spcAft>
            </a:pPr>
            <a:r>
              <a:rPr lang="el-GR" sz="7100" dirty="0">
                <a:effectLst>
                  <a:outerShdw blurRad="38100" dist="38100" dir="2700000" algn="tl">
                    <a:srgbClr val="000000">
                      <a:alpha val="43137"/>
                    </a:srgbClr>
                  </a:outerShdw>
                </a:effectLst>
                <a:latin typeface="Calibri" panose="020F0502020204030204" pitchFamily="34" charset="0"/>
                <a:ea typeface="+mj-ea"/>
                <a:cs typeface="+mj-cs"/>
              </a:rPr>
              <a:t>Μανώλης Κ. Χατζής, </a:t>
            </a:r>
            <a:r>
              <a:rPr lang="en-US" sz="7100" dirty="0">
                <a:effectLst>
                  <a:outerShdw blurRad="38100" dist="38100" dir="2700000" algn="tl">
                    <a:srgbClr val="000000">
                      <a:alpha val="43137"/>
                    </a:srgbClr>
                  </a:outerShdw>
                </a:effectLst>
                <a:latin typeface="Calibri" panose="020F0502020204030204" pitchFamily="34" charset="0"/>
                <a:ea typeface="+mj-ea"/>
                <a:cs typeface="+mj-cs"/>
              </a:rPr>
              <a:t>DVM, PhD</a:t>
            </a:r>
            <a:endParaRPr lang="el-GR" sz="7100" dirty="0">
              <a:effectLst>
                <a:outerShdw blurRad="38100" dist="38100" dir="2700000" algn="tl">
                  <a:srgbClr val="000000">
                    <a:alpha val="43137"/>
                  </a:srgbClr>
                </a:outerShdw>
              </a:effectLst>
              <a:latin typeface="Calibri" panose="020F0502020204030204" pitchFamily="34" charset="0"/>
              <a:ea typeface="+mj-ea"/>
              <a:cs typeface="+mj-cs"/>
            </a:endParaRPr>
          </a:p>
          <a:p>
            <a:pPr algn="r">
              <a:spcAft>
                <a:spcPts val="600"/>
              </a:spcAft>
            </a:pPr>
            <a:r>
              <a:rPr lang="el-GR" sz="7100" dirty="0">
                <a:solidFill>
                  <a:schemeClr val="bg2"/>
                </a:solidFill>
                <a:effectLst>
                  <a:outerShdw blurRad="38100" dist="38100" dir="2700000" algn="tl">
                    <a:srgbClr val="000000">
                      <a:alpha val="43137"/>
                    </a:srgbClr>
                  </a:outerShdw>
                </a:effectLst>
                <a:latin typeface="Calibri" panose="020F0502020204030204" pitchFamily="34" charset="0"/>
                <a:ea typeface="+mj-ea"/>
                <a:cs typeface="+mj-cs"/>
              </a:rPr>
              <a:t>Κτηνίατρος, Πανεπιστημιακός Υπότροφος</a:t>
            </a:r>
          </a:p>
          <a:p>
            <a:pPr algn="r">
              <a:spcAft>
                <a:spcPts val="600"/>
              </a:spcAft>
            </a:pPr>
            <a:r>
              <a:rPr lang="el-GR" sz="7100" dirty="0">
                <a:solidFill>
                  <a:schemeClr val="bg2"/>
                </a:solidFill>
                <a:effectLst>
                  <a:outerShdw blurRad="38100" dist="38100" dir="2700000" algn="tl">
                    <a:srgbClr val="000000">
                      <a:alpha val="43137"/>
                    </a:srgbClr>
                  </a:outerShdw>
                </a:effectLst>
                <a:latin typeface="Calibri" panose="020F0502020204030204" pitchFamily="34" charset="0"/>
                <a:ea typeface="+mj-ea"/>
                <a:cs typeface="+mj-cs"/>
              </a:rPr>
              <a:t>Παθολογική Κλινική, Τμήμα Κτηνιατρικής</a:t>
            </a:r>
          </a:p>
          <a:p>
            <a:pPr algn="r">
              <a:spcAft>
                <a:spcPts val="600"/>
              </a:spcAft>
            </a:pPr>
            <a:r>
              <a:rPr lang="el-GR" sz="7100" dirty="0">
                <a:solidFill>
                  <a:schemeClr val="bg2"/>
                </a:solidFill>
                <a:effectLst>
                  <a:outerShdw blurRad="38100" dist="38100" dir="2700000" algn="tl">
                    <a:srgbClr val="000000">
                      <a:alpha val="43137"/>
                    </a:srgbClr>
                  </a:outerShdw>
                </a:effectLst>
                <a:latin typeface="Calibri" panose="020F0502020204030204" pitchFamily="34" charset="0"/>
                <a:ea typeface="+mj-ea"/>
                <a:cs typeface="+mj-cs"/>
              </a:rPr>
              <a:t>Πανεπιστήμιο Θεσσαλίας</a:t>
            </a:r>
            <a:endParaRPr lang="en-US" sz="7100" dirty="0">
              <a:solidFill>
                <a:schemeClr val="bg2"/>
              </a:solidFill>
              <a:effectLst>
                <a:outerShdw blurRad="38100" dist="38100" dir="2700000" algn="tl">
                  <a:srgbClr val="000000">
                    <a:alpha val="43137"/>
                  </a:srgbClr>
                </a:outerShdw>
              </a:effectLst>
              <a:latin typeface="Calibri" panose="020F0502020204030204" pitchFamily="34" charset="0"/>
              <a:ea typeface="+mj-ea"/>
              <a:cs typeface="+mj-cs"/>
            </a:endParaRPr>
          </a:p>
        </p:txBody>
      </p:sp>
      <p:pic>
        <p:nvPicPr>
          <p:cNvPr id="6" name="Picture 5">
            <a:extLst>
              <a:ext uri="{FF2B5EF4-FFF2-40B4-BE49-F238E27FC236}">
                <a16:creationId xmlns:a16="http://schemas.microsoft.com/office/drawing/2014/main" id="{D98A2D41-6D0C-454C-BE04-F113422820CF}"/>
              </a:ext>
            </a:extLst>
          </p:cNvPr>
          <p:cNvPicPr>
            <a:picLocks noChangeAspect="1"/>
          </p:cNvPicPr>
          <p:nvPr/>
        </p:nvPicPr>
        <p:blipFill>
          <a:blip r:embed="rId2"/>
          <a:stretch>
            <a:fillRect/>
          </a:stretch>
        </p:blipFill>
        <p:spPr>
          <a:xfrm>
            <a:off x="329880" y="307267"/>
            <a:ext cx="1527381" cy="1527381"/>
          </a:xfrm>
          <a:prstGeom prst="rect">
            <a:avLst/>
          </a:prstGeom>
        </p:spPr>
      </p:pic>
    </p:spTree>
    <p:extLst>
      <p:ext uri="{BB962C8B-B14F-4D97-AF65-F5344CB8AC3E}">
        <p14:creationId xmlns:p14="http://schemas.microsoft.com/office/powerpoint/2010/main" val="2104048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534253" y="718625"/>
            <a:ext cx="5204581"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ΦΥΣΙΟΛΟΓΙΚΕΣ ΤΙΜΕΣ</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10</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graphicFrame>
        <p:nvGraphicFramePr>
          <p:cNvPr id="8" name="Table 7">
            <a:extLst>
              <a:ext uri="{FF2B5EF4-FFF2-40B4-BE49-F238E27FC236}">
                <a16:creationId xmlns:a16="http://schemas.microsoft.com/office/drawing/2014/main" id="{95541069-D7B1-451B-9C17-CD335842E6F3}"/>
              </a:ext>
            </a:extLst>
          </p:cNvPr>
          <p:cNvGraphicFramePr>
            <a:graphicFrameLocks noGrp="1"/>
          </p:cNvGraphicFramePr>
          <p:nvPr>
            <p:extLst>
              <p:ext uri="{D42A27DB-BD31-4B8C-83A1-F6EECF244321}">
                <p14:modId xmlns:p14="http://schemas.microsoft.com/office/powerpoint/2010/main" val="3696523286"/>
              </p:ext>
            </p:extLst>
          </p:nvPr>
        </p:nvGraphicFramePr>
        <p:xfrm>
          <a:off x="1290828" y="2578608"/>
          <a:ext cx="9610344" cy="1700784"/>
        </p:xfrm>
        <a:graphic>
          <a:graphicData uri="http://schemas.openxmlformats.org/drawingml/2006/table">
            <a:tbl>
              <a:tblPr firstRow="1" bandRow="1">
                <a:tableStyleId>{0E3FDE45-AF77-4B5C-9715-49D594BDF05E}</a:tableStyleId>
              </a:tblPr>
              <a:tblGrid>
                <a:gridCol w="4805172">
                  <a:extLst>
                    <a:ext uri="{9D8B030D-6E8A-4147-A177-3AD203B41FA5}">
                      <a16:colId xmlns:a16="http://schemas.microsoft.com/office/drawing/2014/main" val="4286104096"/>
                    </a:ext>
                  </a:extLst>
                </a:gridCol>
                <a:gridCol w="4805172">
                  <a:extLst>
                    <a:ext uri="{9D8B030D-6E8A-4147-A177-3AD203B41FA5}">
                      <a16:colId xmlns:a16="http://schemas.microsoft.com/office/drawing/2014/main" val="1077498647"/>
                    </a:ext>
                  </a:extLst>
                </a:gridCol>
              </a:tblGrid>
              <a:tr h="850392">
                <a:tc>
                  <a:txBody>
                    <a:bodyPr/>
                    <a:lstStyle/>
                    <a:p>
                      <a:pPr>
                        <a:lnSpc>
                          <a:spcPct val="200000"/>
                        </a:lnSpc>
                      </a:pPr>
                      <a:r>
                        <a:rPr lang="el-GR" sz="2800" dirty="0">
                          <a:latin typeface="Calibri" panose="020F0502020204030204" pitchFamily="34" charset="0"/>
                        </a:rPr>
                        <a:t>Ολικό ασβέστιο</a:t>
                      </a:r>
                    </a:p>
                  </a:txBody>
                  <a:tcPr anchor="ctr">
                    <a:lnR w="12700" cap="flat" cmpd="sng" algn="ctr">
                      <a:solidFill>
                        <a:schemeClr val="tx1"/>
                      </a:solidFill>
                      <a:prstDash val="solid"/>
                      <a:round/>
                      <a:headEnd type="none" w="med" len="med"/>
                      <a:tailEnd type="none" w="med" len="med"/>
                    </a:lnR>
                  </a:tcPr>
                </a:tc>
                <a:tc>
                  <a:txBody>
                    <a:bodyPr/>
                    <a:lstStyle/>
                    <a:p>
                      <a:pPr algn="ctr">
                        <a:lnSpc>
                          <a:spcPct val="200000"/>
                        </a:lnSpc>
                      </a:pPr>
                      <a:r>
                        <a:rPr lang="en-US" sz="2800" dirty="0">
                          <a:latin typeface="Calibri" panose="020F0502020204030204" pitchFamily="34" charset="0"/>
                        </a:rPr>
                        <a:t>8-11 mg/dl </a:t>
                      </a:r>
                      <a:endParaRPr lang="el-GR" sz="2800"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88922068"/>
                  </a:ext>
                </a:extLst>
              </a:tr>
              <a:tr h="850392">
                <a:tc>
                  <a:txBody>
                    <a:bodyPr/>
                    <a:lstStyle/>
                    <a:p>
                      <a:pPr>
                        <a:lnSpc>
                          <a:spcPct val="200000"/>
                        </a:lnSpc>
                      </a:pPr>
                      <a:r>
                        <a:rPr lang="el-GR" sz="2800" dirty="0">
                          <a:latin typeface="Calibri" panose="020F0502020204030204" pitchFamily="34" charset="0"/>
                        </a:rPr>
                        <a:t>Ιονισμένο ασβέστιο</a:t>
                      </a:r>
                    </a:p>
                  </a:txBody>
                  <a:tcPr anchor="ctr">
                    <a:lnR w="12700" cap="flat" cmpd="sng" algn="ctr">
                      <a:solidFill>
                        <a:schemeClr val="tx1"/>
                      </a:solidFill>
                      <a:prstDash val="solid"/>
                      <a:round/>
                      <a:headEnd type="none" w="med" len="med"/>
                      <a:tailEnd type="none" w="med" len="med"/>
                    </a:lnR>
                  </a:tcPr>
                </a:tc>
                <a:tc>
                  <a:txBody>
                    <a:bodyPr/>
                    <a:lstStyle/>
                    <a:p>
                      <a:pPr algn="ctr">
                        <a:lnSpc>
                          <a:spcPct val="200000"/>
                        </a:lnSpc>
                      </a:pPr>
                      <a:r>
                        <a:rPr lang="en-US" sz="2800" dirty="0">
                          <a:latin typeface="Calibri" panose="020F0502020204030204" pitchFamily="34" charset="0"/>
                        </a:rPr>
                        <a:t>1,12-1,42 mmol/L</a:t>
                      </a:r>
                      <a:endParaRPr lang="el-GR" sz="2800"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79321943"/>
                  </a:ext>
                </a:extLst>
              </a:tr>
            </a:tbl>
          </a:graphicData>
        </a:graphic>
      </p:graphicFrame>
    </p:spTree>
    <p:extLst>
      <p:ext uri="{BB962C8B-B14F-4D97-AF65-F5344CB8AC3E}">
        <p14:creationId xmlns:p14="http://schemas.microsoft.com/office/powerpoint/2010/main" val="2210730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r>
              <a:rPr lang="el-GR" sz="2800" dirty="0">
                <a:solidFill>
                  <a:schemeClr val="tx1">
                    <a:lumMod val="60000"/>
                    <a:lumOff val="40000"/>
                  </a:schemeClr>
                </a:solidFill>
                <a:latin typeface="Calibri" panose="020F0502020204030204" pitchFamily="34" charset="0"/>
              </a:rPr>
              <a:t>Κλινικά συμπτώματα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Πολυουρία/πολυδιψία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Δυσκοιλιότητα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Οξεία νεφρική ανεπάρκεια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Καρδιακές αρρυθμίες</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11</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09085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endParaRPr lang="el-GR" sz="2800" dirty="0">
              <a:solidFill>
                <a:schemeClr val="bg2"/>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12</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pic>
        <p:nvPicPr>
          <p:cNvPr id="3" name="Picture 2" descr="A list of medical information&#10;&#10;Description automatically generated with medium confidence">
            <a:extLst>
              <a:ext uri="{FF2B5EF4-FFF2-40B4-BE49-F238E27FC236}">
                <a16:creationId xmlns:a16="http://schemas.microsoft.com/office/drawing/2014/main" id="{A79D2DBD-A7AC-A075-9033-31CDE1CAA8F4}"/>
              </a:ext>
            </a:extLst>
          </p:cNvPr>
          <p:cNvPicPr>
            <a:picLocks noChangeAspect="1"/>
          </p:cNvPicPr>
          <p:nvPr/>
        </p:nvPicPr>
        <p:blipFill>
          <a:blip r:embed="rId3"/>
          <a:stretch>
            <a:fillRect/>
          </a:stretch>
        </p:blipFill>
        <p:spPr>
          <a:xfrm>
            <a:off x="-1" y="0"/>
            <a:ext cx="3521259" cy="6858000"/>
          </a:xfrm>
          <a:prstGeom prst="rect">
            <a:avLst/>
          </a:prstGeom>
        </p:spPr>
      </p:pic>
      <p:pic>
        <p:nvPicPr>
          <p:cNvPr id="8" name="Picture 7" descr="A list of medical information&#10;&#10;Description automatically generated">
            <a:extLst>
              <a:ext uri="{FF2B5EF4-FFF2-40B4-BE49-F238E27FC236}">
                <a16:creationId xmlns:a16="http://schemas.microsoft.com/office/drawing/2014/main" id="{D83B75F9-4137-6656-5657-A905A5DB54E4}"/>
              </a:ext>
            </a:extLst>
          </p:cNvPr>
          <p:cNvPicPr>
            <a:picLocks noChangeAspect="1"/>
          </p:cNvPicPr>
          <p:nvPr/>
        </p:nvPicPr>
        <p:blipFill>
          <a:blip r:embed="rId4"/>
          <a:stretch>
            <a:fillRect/>
          </a:stretch>
        </p:blipFill>
        <p:spPr>
          <a:xfrm>
            <a:off x="3534203" y="0"/>
            <a:ext cx="3229484" cy="5991726"/>
          </a:xfrm>
          <a:prstGeom prst="rect">
            <a:avLst/>
          </a:prstGeom>
        </p:spPr>
      </p:pic>
    </p:spTree>
    <p:extLst>
      <p:ext uri="{BB962C8B-B14F-4D97-AF65-F5344CB8AC3E}">
        <p14:creationId xmlns:p14="http://schemas.microsoft.com/office/powerpoint/2010/main" val="3582962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r>
              <a:rPr lang="el-GR" sz="2800" dirty="0" err="1">
                <a:solidFill>
                  <a:schemeClr val="tx1">
                    <a:lumMod val="60000"/>
                    <a:lumOff val="40000"/>
                  </a:schemeClr>
                </a:solidFill>
                <a:latin typeface="Calibri" panose="020F0502020204030204" pitchFamily="34" charset="0"/>
              </a:rPr>
              <a:t>Υπερασβεστιαιμία</a:t>
            </a:r>
            <a:r>
              <a:rPr lang="el-GR" sz="2800" dirty="0">
                <a:solidFill>
                  <a:schemeClr val="tx1">
                    <a:lumMod val="60000"/>
                    <a:lumOff val="40000"/>
                  </a:schemeClr>
                </a:solidFill>
                <a:latin typeface="Calibri" panose="020F0502020204030204" pitchFamily="34" charset="0"/>
              </a:rPr>
              <a:t> της κακοήθειας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Λόγω υπερέκκρισης του </a:t>
            </a:r>
            <a:r>
              <a:rPr lang="el-GR" sz="2500" dirty="0" err="1">
                <a:solidFill>
                  <a:schemeClr val="bg2"/>
                </a:solidFill>
                <a:latin typeface="Calibri" panose="020F0502020204030204" pitchFamily="34" charset="0"/>
              </a:rPr>
              <a:t>PTHr</a:t>
            </a:r>
            <a:r>
              <a:rPr lang="en-US" sz="2500" dirty="0">
                <a:solidFill>
                  <a:schemeClr val="bg2"/>
                </a:solidFill>
                <a:latin typeface="Calibri" panose="020F0502020204030204" pitchFamily="34" charset="0"/>
              </a:rPr>
              <a:t>P</a:t>
            </a:r>
            <a:r>
              <a:rPr lang="el-GR" sz="2500" dirty="0">
                <a:solidFill>
                  <a:schemeClr val="bg2"/>
                </a:solidFill>
                <a:latin typeface="Calibri" panose="020F0502020204030204" pitchFamily="34" charset="0"/>
              </a:rPr>
              <a:t> πεπτιδίου  </a:t>
            </a:r>
            <a:r>
              <a:rPr lang="el-GR" sz="2300" dirty="0">
                <a:solidFill>
                  <a:srgbClr val="FFFF00"/>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Παράγεται συνήθως από καρκινικά κύτταρα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Λέμφωμα (συχνότερα)</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Αδενοκαρκίνωμα</a:t>
            </a:r>
            <a:r>
              <a:rPr lang="el-GR" sz="2500" dirty="0">
                <a:solidFill>
                  <a:schemeClr val="bg2"/>
                </a:solidFill>
                <a:latin typeface="Calibri" panose="020F0502020204030204" pitchFamily="34" charset="0"/>
              </a:rPr>
              <a:t> των </a:t>
            </a:r>
            <a:r>
              <a:rPr lang="el-GR" sz="2500" dirty="0" err="1">
                <a:solidFill>
                  <a:schemeClr val="bg2"/>
                </a:solidFill>
                <a:latin typeface="Calibri" panose="020F0502020204030204" pitchFamily="34" charset="0"/>
              </a:rPr>
              <a:t>αποκρινών</a:t>
            </a:r>
            <a:r>
              <a:rPr lang="el-GR" sz="2500" dirty="0">
                <a:solidFill>
                  <a:schemeClr val="bg2"/>
                </a:solidFill>
                <a:latin typeface="Calibri" panose="020F0502020204030204" pitchFamily="34" charset="0"/>
              </a:rPr>
              <a:t> αδένων </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Ακανθοκυτταρικό</a:t>
            </a:r>
            <a:r>
              <a:rPr lang="el-GR" sz="2500" dirty="0">
                <a:solidFill>
                  <a:schemeClr val="bg2"/>
                </a:solidFill>
                <a:latin typeface="Calibri" panose="020F0502020204030204" pitchFamily="34" charset="0"/>
              </a:rPr>
              <a:t> καρκίνωμα, καρκίνωμα μαστού, προστάτη, θυρεοειδή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13</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2156386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265012" y="1626757"/>
            <a:ext cx="11661975" cy="4252899"/>
          </a:xfrm>
        </p:spPr>
        <p:txBody>
          <a:bodyPr>
            <a:normAutofit fontScale="92500" lnSpcReduction="10000"/>
          </a:bodyPr>
          <a:lstStyle/>
          <a:p>
            <a:pPr>
              <a:lnSpc>
                <a:spcPct val="150000"/>
              </a:lnSpc>
            </a:pPr>
            <a:r>
              <a:rPr lang="el-GR" sz="2800" dirty="0">
                <a:solidFill>
                  <a:schemeClr val="tx1">
                    <a:lumMod val="60000"/>
                    <a:lumOff val="40000"/>
                  </a:schemeClr>
                </a:solidFill>
                <a:latin typeface="Calibri" panose="020F0502020204030204" pitchFamily="34" charset="0"/>
              </a:rPr>
              <a:t>Πρωτογενής </a:t>
            </a:r>
            <a:r>
              <a:rPr lang="el-GR" sz="2800" dirty="0" err="1">
                <a:solidFill>
                  <a:schemeClr val="tx1">
                    <a:lumMod val="60000"/>
                    <a:lumOff val="40000"/>
                  </a:schemeClr>
                </a:solidFill>
                <a:latin typeface="Calibri" panose="020F0502020204030204" pitchFamily="34" charset="0"/>
              </a:rPr>
              <a:t>υπερπαραθυρεοειδισμός</a:t>
            </a:r>
            <a:r>
              <a:rPr lang="el-GR" sz="2800" dirty="0">
                <a:solidFill>
                  <a:schemeClr val="tx1">
                    <a:lumMod val="60000"/>
                    <a:lumOff val="40000"/>
                  </a:schemeClr>
                </a:solidFill>
                <a:latin typeface="Calibri" panose="020F0502020204030204" pitchFamily="34" charset="0"/>
              </a:rPr>
              <a:t> </a:t>
            </a:r>
          </a:p>
          <a:p>
            <a:pPr>
              <a:lnSpc>
                <a:spcPct val="150000"/>
              </a:lnSpc>
            </a:pPr>
            <a:r>
              <a:rPr lang="el-GR" sz="2800" dirty="0">
                <a:solidFill>
                  <a:schemeClr val="tx1">
                    <a:lumMod val="60000"/>
                    <a:lumOff val="40000"/>
                  </a:schemeClr>
                </a:solidFill>
                <a:latin typeface="Calibri" panose="020F0502020204030204" pitchFamily="34" charset="0"/>
              </a:rPr>
              <a:t>Χρόνια νεφρική νόσος (σπάνια)</a:t>
            </a:r>
            <a:endParaRPr lang="el-GR"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Μέτρηση ιονισμένου ασβεστίου για διαφοροποίηση από ψευδής </a:t>
            </a:r>
            <a:r>
              <a:rPr lang="el-GR" sz="2500" dirty="0" err="1">
                <a:solidFill>
                  <a:schemeClr val="bg2"/>
                </a:solidFill>
                <a:latin typeface="Calibri" panose="020F0502020204030204" pitchFamily="34" charset="0"/>
              </a:rPr>
              <a:t>υπερασβεστιαμία</a:t>
            </a:r>
            <a:endParaRPr lang="el-GR"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Μειωμένη ή φυσιολογική συγκέντρωση ιονισμένου ασβεστίου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Πιο συχνά η υπερασβεστιαιμία να προκαλέσει ΝΑ παρά το ανάποδο, η ΧΝΑ επιλέγεται ως αίτιο </a:t>
            </a:r>
            <a:r>
              <a:rPr lang="el-GR" sz="2500" dirty="0" err="1">
                <a:solidFill>
                  <a:schemeClr val="bg2"/>
                </a:solidFill>
                <a:latin typeface="Calibri" panose="020F0502020204030204" pitchFamily="34" charset="0"/>
              </a:rPr>
              <a:t>υπερασβεστιαιμίας</a:t>
            </a:r>
            <a:r>
              <a:rPr lang="el-GR" sz="2500" dirty="0">
                <a:solidFill>
                  <a:schemeClr val="bg2"/>
                </a:solidFill>
                <a:latin typeface="Calibri" panose="020F0502020204030204" pitchFamily="34" charset="0"/>
              </a:rPr>
              <a:t> δια της εις </a:t>
            </a:r>
            <a:r>
              <a:rPr lang="el-GR" sz="2500" dirty="0" err="1">
                <a:solidFill>
                  <a:schemeClr val="bg2"/>
                </a:solidFill>
                <a:latin typeface="Calibri" panose="020F0502020204030204" pitchFamily="34" charset="0"/>
              </a:rPr>
              <a:t>άτοπον</a:t>
            </a:r>
            <a:r>
              <a:rPr lang="el-GR" sz="2500" dirty="0">
                <a:solidFill>
                  <a:schemeClr val="bg2"/>
                </a:solidFill>
                <a:latin typeface="Calibri" panose="020F0502020204030204" pitchFamily="34" charset="0"/>
              </a:rPr>
              <a:t> απαγωγής.</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Συχνότερα σε γάτες και σκύλους με </a:t>
            </a:r>
            <a:r>
              <a:rPr lang="el-GR" sz="2500" dirty="0" err="1">
                <a:solidFill>
                  <a:schemeClr val="bg2"/>
                </a:solidFill>
                <a:latin typeface="Calibri" panose="020F0502020204030204" pitchFamily="34" charset="0"/>
              </a:rPr>
              <a:t>τοξίκωση</a:t>
            </a:r>
            <a:r>
              <a:rPr lang="el-GR" sz="2500" dirty="0">
                <a:solidFill>
                  <a:schemeClr val="bg2"/>
                </a:solidFill>
                <a:latin typeface="Calibri" panose="020F0502020204030204" pitchFamily="34" charset="0"/>
              </a:rPr>
              <a:t> από σταφύλια</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14</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207776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7" y="1625821"/>
            <a:ext cx="11226799" cy="4252899"/>
          </a:xfrm>
        </p:spPr>
        <p:txBody>
          <a:bodyPr>
            <a:normAutofit/>
          </a:bodyPr>
          <a:lstStyle/>
          <a:p>
            <a:r>
              <a:rPr lang="el-GR" sz="2800" dirty="0" err="1">
                <a:solidFill>
                  <a:schemeClr val="tx1">
                    <a:lumMod val="60000"/>
                    <a:lumOff val="40000"/>
                  </a:schemeClr>
                </a:solidFill>
                <a:latin typeface="Calibri" panose="020F0502020204030204" pitchFamily="34" charset="0"/>
              </a:rPr>
              <a:t>Υποφλοιοεπινεφριδισμός</a:t>
            </a:r>
            <a:r>
              <a:rPr lang="el-GR" sz="2800" dirty="0">
                <a:solidFill>
                  <a:schemeClr val="tx1">
                    <a:lumMod val="60000"/>
                    <a:lumOff val="40000"/>
                  </a:schemeClr>
                </a:solidFill>
                <a:latin typeface="Calibri" panose="020F0502020204030204" pitchFamily="34" charset="0"/>
              </a:rPr>
              <a:t> (</a:t>
            </a:r>
            <a:r>
              <a:rPr lang="en-US" sz="2800" dirty="0">
                <a:solidFill>
                  <a:schemeClr val="tx1">
                    <a:lumMod val="60000"/>
                    <a:lumOff val="40000"/>
                  </a:schemeClr>
                </a:solidFill>
                <a:latin typeface="Calibri" panose="020F0502020204030204" pitchFamily="34" charset="0"/>
              </a:rPr>
              <a:t>Addison’s disease)</a:t>
            </a:r>
            <a:r>
              <a:rPr lang="el-GR" sz="2800" dirty="0">
                <a:solidFill>
                  <a:schemeClr val="tx1">
                    <a:lumMod val="60000"/>
                    <a:lumOff val="40000"/>
                  </a:schemeClr>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Σχετικά σπάνιο, άγνωστος μηχανισμός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Συνήθως μαζί με διαταραχές των </a:t>
            </a:r>
            <a:r>
              <a:rPr lang="en-US" sz="2500" dirty="0">
                <a:solidFill>
                  <a:schemeClr val="bg2"/>
                </a:solidFill>
                <a:latin typeface="Calibri" panose="020F0502020204030204" pitchFamily="34" charset="0"/>
              </a:rPr>
              <a:t>Na</a:t>
            </a:r>
            <a:r>
              <a:rPr lang="el-GR" sz="2500" dirty="0">
                <a:solidFill>
                  <a:schemeClr val="bg2"/>
                </a:solidFill>
                <a:latin typeface="Calibri" panose="020F0502020204030204" pitchFamily="34" charset="0"/>
              </a:rPr>
              <a:t> και </a:t>
            </a:r>
            <a:r>
              <a:rPr lang="en-US" sz="2500" dirty="0">
                <a:solidFill>
                  <a:schemeClr val="bg2"/>
                </a:solidFill>
                <a:latin typeface="Calibri" panose="020F0502020204030204" pitchFamily="34" charset="0"/>
              </a:rPr>
              <a:t>K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Ταυτόχρονα μέτρηση συγκέντρωσης ενδογενούς </a:t>
            </a:r>
            <a:r>
              <a:rPr lang="el-GR" sz="2500" dirty="0" err="1">
                <a:solidFill>
                  <a:schemeClr val="bg2"/>
                </a:solidFill>
                <a:latin typeface="Calibri" panose="020F0502020204030204" pitchFamily="34" charset="0"/>
              </a:rPr>
              <a:t>κορτιζόλης</a:t>
            </a:r>
            <a:r>
              <a:rPr lang="el-GR" sz="2500" dirty="0">
                <a:solidFill>
                  <a:schemeClr val="bg2"/>
                </a:solidFill>
                <a:latin typeface="Calibri" panose="020F0502020204030204" pitchFamily="34" charset="0"/>
              </a:rPr>
              <a:t> </a:t>
            </a:r>
          </a:p>
          <a:p>
            <a:r>
              <a:rPr lang="el-GR" sz="2800" dirty="0">
                <a:solidFill>
                  <a:schemeClr val="tx1">
                    <a:lumMod val="60000"/>
                    <a:lumOff val="40000"/>
                  </a:schemeClr>
                </a:solidFill>
                <a:latin typeface="Calibri" panose="020F0502020204030204" pitchFamily="34" charset="0"/>
              </a:rPr>
              <a:t>Υπερτροφική </a:t>
            </a:r>
            <a:r>
              <a:rPr lang="el-GR" sz="2800" dirty="0" err="1">
                <a:solidFill>
                  <a:schemeClr val="tx1">
                    <a:lumMod val="60000"/>
                    <a:lumOff val="40000"/>
                  </a:schemeClr>
                </a:solidFill>
                <a:latin typeface="Calibri" panose="020F0502020204030204" pitchFamily="34" charset="0"/>
              </a:rPr>
              <a:t>οστεοδυστροφία</a:t>
            </a:r>
            <a:r>
              <a:rPr lang="el-GR" sz="2800" dirty="0">
                <a:solidFill>
                  <a:schemeClr val="tx1">
                    <a:lumMod val="60000"/>
                    <a:lumOff val="40000"/>
                  </a:schemeClr>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Μη σηπτική (</a:t>
            </a:r>
            <a:r>
              <a:rPr lang="el-GR" sz="2500" dirty="0" err="1">
                <a:solidFill>
                  <a:schemeClr val="bg2"/>
                </a:solidFill>
                <a:latin typeface="Calibri" panose="020F0502020204030204" pitchFamily="34" charset="0"/>
              </a:rPr>
              <a:t>κοκκιωματώδης</a:t>
            </a:r>
            <a:r>
              <a:rPr lang="el-GR" sz="2500" dirty="0">
                <a:solidFill>
                  <a:schemeClr val="bg2"/>
                </a:solidFill>
                <a:latin typeface="Calibri" panose="020F0502020204030204" pitchFamily="34" charset="0"/>
              </a:rPr>
              <a:t>) φλεγμονή στις </a:t>
            </a:r>
            <a:r>
              <a:rPr lang="el-GR" sz="2500" dirty="0" err="1">
                <a:solidFill>
                  <a:schemeClr val="bg2"/>
                </a:solidFill>
                <a:latin typeface="Calibri" panose="020F0502020204030204" pitchFamily="34" charset="0"/>
              </a:rPr>
              <a:t>μεταφύσεις</a:t>
            </a:r>
            <a:r>
              <a:rPr lang="el-GR" sz="2500" dirty="0">
                <a:solidFill>
                  <a:schemeClr val="bg2"/>
                </a:solidFill>
                <a:latin typeface="Calibri" panose="020F0502020204030204" pitchFamily="34" charset="0"/>
              </a:rPr>
              <a:t> των μακρών οστών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15</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007587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7" y="1625821"/>
            <a:ext cx="11226799" cy="4252899"/>
          </a:xfrm>
        </p:spPr>
        <p:txBody>
          <a:bodyPr>
            <a:normAutofit/>
          </a:bodyPr>
          <a:lstStyle/>
          <a:p>
            <a:r>
              <a:rPr lang="el-GR" sz="2800" dirty="0">
                <a:solidFill>
                  <a:schemeClr val="tx1">
                    <a:lumMod val="60000"/>
                    <a:lumOff val="40000"/>
                  </a:schemeClr>
                </a:solidFill>
                <a:latin typeface="Calibri" panose="020F0502020204030204" pitchFamily="34" charset="0"/>
              </a:rPr>
              <a:t>Υπερβιταμίνωση </a:t>
            </a:r>
            <a:r>
              <a:rPr lang="en-US" sz="2800" dirty="0">
                <a:solidFill>
                  <a:schemeClr val="tx1">
                    <a:lumMod val="60000"/>
                    <a:lumOff val="40000"/>
                  </a:schemeClr>
                </a:solidFill>
                <a:latin typeface="Calibri" panose="020F0502020204030204" pitchFamily="34" charset="0"/>
              </a:rPr>
              <a:t>D</a:t>
            </a:r>
            <a:endParaRPr lang="el-GR" sz="28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Υπερβολική χορήγηση </a:t>
            </a:r>
            <a:r>
              <a:rPr lang="el-GR" sz="2500" dirty="0" err="1">
                <a:solidFill>
                  <a:schemeClr val="bg2"/>
                </a:solidFill>
                <a:latin typeface="Calibri" panose="020F0502020204030204" pitchFamily="34" charset="0"/>
              </a:rPr>
              <a:t>Vit</a:t>
            </a:r>
            <a:r>
              <a:rPr lang="el-GR" sz="2500" dirty="0">
                <a:solidFill>
                  <a:schemeClr val="bg2"/>
                </a:solidFill>
                <a:latin typeface="Calibri" panose="020F0502020204030204" pitchFamily="34" charset="0"/>
              </a:rPr>
              <a:t> D (διατροφή, συμπληρώματα διατροφής) </a:t>
            </a:r>
            <a:endParaRPr lang="en-US"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Τοξίκωση</a:t>
            </a:r>
            <a:r>
              <a:rPr lang="el-GR" sz="2500" dirty="0">
                <a:solidFill>
                  <a:schemeClr val="bg2"/>
                </a:solidFill>
                <a:latin typeface="Calibri" panose="020F0502020204030204" pitchFamily="34" charset="0"/>
              </a:rPr>
              <a:t> από </a:t>
            </a:r>
            <a:r>
              <a:rPr lang="el-GR" sz="2500" dirty="0" err="1">
                <a:solidFill>
                  <a:schemeClr val="bg2"/>
                </a:solidFill>
                <a:latin typeface="Calibri" panose="020F0502020204030204" pitchFamily="34" charset="0"/>
              </a:rPr>
              <a:t>μυοκτόνα</a:t>
            </a:r>
            <a:r>
              <a:rPr lang="el-GR" sz="2500" dirty="0">
                <a:solidFill>
                  <a:schemeClr val="bg2"/>
                </a:solidFill>
                <a:latin typeface="Calibri" panose="020F0502020204030204" pitchFamily="34" charset="0"/>
              </a:rPr>
              <a:t> που περιέχουν </a:t>
            </a:r>
            <a:r>
              <a:rPr lang="el-GR" sz="2500" dirty="0" err="1">
                <a:solidFill>
                  <a:schemeClr val="bg2"/>
                </a:solidFill>
                <a:latin typeface="Calibri" panose="020F0502020204030204" pitchFamily="34" charset="0"/>
              </a:rPr>
              <a:t>χολοκαλσιφερόλη</a:t>
            </a:r>
            <a:r>
              <a:rPr lang="el-GR" sz="2500" dirty="0">
                <a:solidFill>
                  <a:schemeClr val="bg2"/>
                </a:solidFill>
                <a:latin typeface="Calibri" panose="020F0502020204030204" pitchFamily="34" charset="0"/>
              </a:rPr>
              <a:t> </a:t>
            </a:r>
            <a:r>
              <a:rPr lang="en-US" sz="2500" dirty="0">
                <a:solidFill>
                  <a:schemeClr val="bg2"/>
                </a:solidFill>
                <a:latin typeface="Calibri" panose="020F0502020204030204" pitchFamily="34" charset="0"/>
              </a:rPr>
              <a:t> </a:t>
            </a:r>
            <a:endParaRPr lang="el-GR" sz="2500" dirty="0">
              <a:solidFill>
                <a:schemeClr val="bg2"/>
              </a:solidFill>
              <a:latin typeface="Calibri" panose="020F0502020204030204" pitchFamily="34" charset="0"/>
            </a:endParaRPr>
          </a:p>
          <a:p>
            <a:pPr lvl="0"/>
            <a:r>
              <a:rPr lang="el-GR" sz="2800" dirty="0">
                <a:solidFill>
                  <a:srgbClr val="00BBBB">
                    <a:lumMod val="60000"/>
                    <a:lumOff val="40000"/>
                  </a:srgbClr>
                </a:solidFill>
                <a:latin typeface="Calibri" panose="020F0502020204030204" pitchFamily="34" charset="0"/>
              </a:rPr>
              <a:t>Τοπική </a:t>
            </a:r>
            <a:r>
              <a:rPr lang="el-GR" sz="2800" dirty="0" err="1">
                <a:solidFill>
                  <a:srgbClr val="00BBBB">
                    <a:lumMod val="60000"/>
                    <a:lumOff val="40000"/>
                  </a:srgbClr>
                </a:solidFill>
                <a:latin typeface="Calibri" panose="020F0502020204030204" pitchFamily="34" charset="0"/>
              </a:rPr>
              <a:t>οστεόλυση</a:t>
            </a:r>
            <a:r>
              <a:rPr lang="el-GR" sz="2800" dirty="0">
                <a:solidFill>
                  <a:srgbClr val="00BBBB">
                    <a:lumMod val="60000"/>
                    <a:lumOff val="40000"/>
                  </a:srgbClr>
                </a:solidFill>
                <a:latin typeface="Calibri" panose="020F0502020204030204" pitchFamily="34" charset="0"/>
              </a:rPr>
              <a:t> </a:t>
            </a:r>
          </a:p>
          <a:p>
            <a:pPr marL="457200" lvl="0" indent="-457200">
              <a:lnSpc>
                <a:spcPct val="150000"/>
              </a:lnSpc>
              <a:buFont typeface="Arial" panose="020B0604020202020204" pitchFamily="34" charset="0"/>
              <a:buChar char="•"/>
            </a:pPr>
            <a:r>
              <a:rPr lang="el-GR" sz="2500" dirty="0">
                <a:solidFill>
                  <a:srgbClr val="FFFFFF"/>
                </a:solidFill>
                <a:latin typeface="Calibri" panose="020F0502020204030204" pitchFamily="34" charset="0"/>
              </a:rPr>
              <a:t>Οστεοσάρκωμα  </a:t>
            </a:r>
          </a:p>
          <a:p>
            <a:pPr marL="457200" lvl="0" indent="-457200">
              <a:lnSpc>
                <a:spcPct val="150000"/>
              </a:lnSpc>
              <a:buFont typeface="Arial" panose="020B0604020202020204" pitchFamily="34" charset="0"/>
              <a:buChar char="•"/>
            </a:pPr>
            <a:r>
              <a:rPr lang="el-GR" sz="2500" dirty="0">
                <a:solidFill>
                  <a:srgbClr val="FFFFFF"/>
                </a:solidFill>
                <a:latin typeface="Calibri" panose="020F0502020204030204" pitchFamily="34" charset="0"/>
              </a:rPr>
              <a:t>Πολλαπλό </a:t>
            </a:r>
            <a:r>
              <a:rPr lang="el-GR" sz="2500" dirty="0" err="1">
                <a:solidFill>
                  <a:srgbClr val="FFFFFF"/>
                </a:solidFill>
                <a:latin typeface="Calibri" panose="020F0502020204030204" pitchFamily="34" charset="0"/>
              </a:rPr>
              <a:t>μυέλωμα</a:t>
            </a:r>
            <a:r>
              <a:rPr lang="el-GR" sz="2500" dirty="0">
                <a:solidFill>
                  <a:srgbClr val="FFFFFF"/>
                </a:solidFill>
                <a:latin typeface="Calibri" panose="020F0502020204030204" pitchFamily="34" charset="0"/>
              </a:rPr>
              <a:t> </a:t>
            </a:r>
            <a:endParaRPr lang="en-US"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endParaRPr lang="el-GR" sz="2300" dirty="0">
              <a:solidFill>
                <a:srgbClr val="FFFF00"/>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16</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051343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4491077" y="694737"/>
            <a:ext cx="72477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 ΣΤΗ ΓΑΤΑ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7" y="1625821"/>
            <a:ext cx="11226799" cy="4252899"/>
          </a:xfrm>
        </p:spPr>
        <p:txBody>
          <a:bodyPr>
            <a:normAutofit/>
          </a:bodyPr>
          <a:lstStyle/>
          <a:p>
            <a:r>
              <a:rPr lang="el-GR" sz="2800" dirty="0">
                <a:solidFill>
                  <a:schemeClr val="tx1">
                    <a:lumMod val="60000"/>
                    <a:lumOff val="40000"/>
                  </a:schemeClr>
                </a:solidFill>
                <a:latin typeface="Calibri" panose="020F0502020204030204" pitchFamily="34" charset="0"/>
              </a:rPr>
              <a:t>Ιδιοπαθής </a:t>
            </a:r>
            <a:r>
              <a:rPr lang="el-GR" sz="2800" dirty="0" err="1">
                <a:solidFill>
                  <a:schemeClr val="tx1">
                    <a:lumMod val="60000"/>
                    <a:lumOff val="40000"/>
                  </a:schemeClr>
                </a:solidFill>
                <a:latin typeface="Calibri" panose="020F0502020204030204" pitchFamily="34" charset="0"/>
              </a:rPr>
              <a:t>υπερασβεστιαιμία</a:t>
            </a:r>
            <a:r>
              <a:rPr lang="el-GR" sz="2800" dirty="0">
                <a:solidFill>
                  <a:schemeClr val="tx1">
                    <a:lumMod val="60000"/>
                    <a:lumOff val="40000"/>
                  </a:schemeClr>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Αγνώστου αιτιολογίας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Αρκετά συχνή σε νεαρές και μεσήλικες γάτες </a:t>
            </a:r>
            <a:endParaRPr lang="en-US"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Πρόκειται για ήπιου βαθμού </a:t>
            </a:r>
            <a:r>
              <a:rPr lang="el-GR" sz="2500" dirty="0" err="1">
                <a:solidFill>
                  <a:schemeClr val="bg2"/>
                </a:solidFill>
                <a:latin typeface="Calibri" panose="020F0502020204030204" pitchFamily="34" charset="0"/>
              </a:rPr>
              <a:t>υπερασβεστιαιμία</a:t>
            </a:r>
            <a:r>
              <a:rPr lang="el-GR" sz="2500" dirty="0">
                <a:solidFill>
                  <a:schemeClr val="bg2"/>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Συνήθως είναι </a:t>
            </a:r>
            <a:r>
              <a:rPr lang="el-GR" sz="2500" dirty="0" err="1">
                <a:solidFill>
                  <a:schemeClr val="bg2"/>
                </a:solidFill>
                <a:latin typeface="Calibri" panose="020F0502020204030204" pitchFamily="34" charset="0"/>
              </a:rPr>
              <a:t>ασυμπτωματική</a:t>
            </a:r>
            <a:r>
              <a:rPr lang="el-GR" sz="2500" dirty="0">
                <a:solidFill>
                  <a:schemeClr val="bg2"/>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Μπορεί να συνυπάρχει με ουρολιθίαση από λίθους οξαλικού ασβεστίου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17</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2025994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4491077" y="694737"/>
            <a:ext cx="724775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 ΣΤΗ ΓΑΤΑ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7" y="1625821"/>
            <a:ext cx="11226799" cy="4252899"/>
          </a:xfrm>
        </p:spPr>
        <p:txBody>
          <a:bodyPr>
            <a:normAutofit/>
          </a:bodyPr>
          <a:lstStyle/>
          <a:p>
            <a:r>
              <a:rPr lang="el-GR" sz="2800" dirty="0" err="1">
                <a:solidFill>
                  <a:schemeClr val="tx1">
                    <a:lumMod val="60000"/>
                    <a:lumOff val="40000"/>
                  </a:schemeClr>
                </a:solidFill>
                <a:latin typeface="Calibri" panose="020F0502020204030204" pitchFamily="34" charset="0"/>
              </a:rPr>
              <a:t>Υπερασβεστιαιμία</a:t>
            </a:r>
            <a:r>
              <a:rPr lang="el-GR" sz="2800" dirty="0">
                <a:solidFill>
                  <a:schemeClr val="tx1">
                    <a:lumMod val="60000"/>
                    <a:lumOff val="40000"/>
                  </a:schemeClr>
                </a:solidFill>
                <a:latin typeface="Calibri" panose="020F0502020204030204" pitchFamily="34" charset="0"/>
              </a:rPr>
              <a:t> της κακοήθειας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Λέμφωμα, </a:t>
            </a:r>
            <a:r>
              <a:rPr lang="el-GR" sz="2500" dirty="0" err="1">
                <a:solidFill>
                  <a:schemeClr val="bg2"/>
                </a:solidFill>
                <a:latin typeface="Calibri" panose="020F0502020204030204" pitchFamily="34" charset="0"/>
              </a:rPr>
              <a:t>ακανθοκυτταρικό</a:t>
            </a:r>
            <a:r>
              <a:rPr lang="el-GR" sz="2500" dirty="0">
                <a:solidFill>
                  <a:schemeClr val="bg2"/>
                </a:solidFill>
                <a:latin typeface="Calibri" panose="020F0502020204030204" pitchFamily="34" charset="0"/>
              </a:rPr>
              <a:t> καρκίνωμα </a:t>
            </a:r>
          </a:p>
          <a:p>
            <a:pPr lvl="0">
              <a:lnSpc>
                <a:spcPct val="150000"/>
              </a:lnSpc>
            </a:pPr>
            <a:r>
              <a:rPr lang="el-GR" sz="2800" dirty="0">
                <a:solidFill>
                  <a:srgbClr val="00BBBB">
                    <a:lumMod val="60000"/>
                    <a:lumOff val="40000"/>
                  </a:srgbClr>
                </a:solidFill>
                <a:latin typeface="Calibri" panose="020F0502020204030204" pitchFamily="34" charset="0"/>
              </a:rPr>
              <a:t>Χρόνια νεφρική νόσο </a:t>
            </a:r>
            <a:endParaRPr lang="el-GR" sz="2500" dirty="0">
              <a:solidFill>
                <a:schemeClr val="bg2"/>
              </a:solidFill>
              <a:latin typeface="Calibri" panose="020F0502020204030204" pitchFamily="34" charset="0"/>
            </a:endParaRPr>
          </a:p>
          <a:p>
            <a:pPr lvl="0">
              <a:lnSpc>
                <a:spcPct val="150000"/>
              </a:lnSpc>
            </a:pPr>
            <a:r>
              <a:rPr lang="el-GR" sz="2800" dirty="0">
                <a:solidFill>
                  <a:schemeClr val="tx1">
                    <a:lumMod val="60000"/>
                    <a:lumOff val="40000"/>
                  </a:schemeClr>
                </a:solidFill>
                <a:latin typeface="Calibri" panose="020F0502020204030204" pitchFamily="34" charset="0"/>
              </a:rPr>
              <a:t>Πρωτογενής </a:t>
            </a:r>
            <a:r>
              <a:rPr lang="el-GR" sz="2800" dirty="0" err="1">
                <a:solidFill>
                  <a:schemeClr val="tx1">
                    <a:lumMod val="60000"/>
                    <a:lumOff val="40000"/>
                  </a:schemeClr>
                </a:solidFill>
                <a:latin typeface="Calibri" panose="020F0502020204030204" pitchFamily="34" charset="0"/>
              </a:rPr>
              <a:t>υπερπαραθυρεοειδισμός</a:t>
            </a:r>
            <a:r>
              <a:rPr lang="el-GR" sz="2800" dirty="0">
                <a:solidFill>
                  <a:schemeClr val="tx1">
                    <a:lumMod val="60000"/>
                    <a:lumOff val="40000"/>
                  </a:schemeClr>
                </a:solidFill>
                <a:latin typeface="Calibri" panose="020F0502020204030204" pitchFamily="34" charset="0"/>
              </a:rPr>
              <a:t> </a:t>
            </a:r>
          </a:p>
          <a:p>
            <a:pPr lvl="0">
              <a:lnSpc>
                <a:spcPct val="150000"/>
              </a:lnSpc>
            </a:pPr>
            <a:r>
              <a:rPr lang="el-GR" sz="2800" dirty="0">
                <a:solidFill>
                  <a:schemeClr val="tx1">
                    <a:lumMod val="60000"/>
                    <a:lumOff val="40000"/>
                  </a:schemeClr>
                </a:solidFill>
                <a:latin typeface="Calibri" panose="020F0502020204030204" pitchFamily="34" charset="0"/>
              </a:rPr>
              <a:t>Λοιμώδης περιτονίτιδα </a:t>
            </a:r>
            <a:r>
              <a:rPr lang="en-US" sz="2800" dirty="0">
                <a:solidFill>
                  <a:schemeClr val="tx1">
                    <a:lumMod val="60000"/>
                    <a:lumOff val="40000"/>
                  </a:schemeClr>
                </a:solidFill>
                <a:latin typeface="Calibri" panose="020F0502020204030204" pitchFamily="34" charset="0"/>
              </a:rPr>
              <a:t>(FIP)</a:t>
            </a:r>
            <a:endParaRPr lang="el-GR" sz="2800" dirty="0">
              <a:solidFill>
                <a:schemeClr val="tx1">
                  <a:lumMod val="60000"/>
                  <a:lumOff val="40000"/>
                </a:schemeClr>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18</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743528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fontScale="85000" lnSpcReduction="20000"/>
          </a:bodyPr>
          <a:lstStyle/>
          <a:p>
            <a:r>
              <a:rPr lang="el-GR" sz="2800" dirty="0">
                <a:solidFill>
                  <a:schemeClr val="tx1">
                    <a:lumMod val="60000"/>
                    <a:lumOff val="40000"/>
                  </a:schemeClr>
                </a:solidFill>
                <a:latin typeface="Calibri" panose="020F0502020204030204" pitchFamily="34" charset="0"/>
              </a:rPr>
              <a:t>Φάρμακα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Συνθετικά οιστρογόνα/προγεστερόνη/ανδρογόνα/αναβολικά στεροειδή </a:t>
            </a:r>
            <a:endParaRPr lang="el-GR" sz="2300" dirty="0">
              <a:solidFill>
                <a:srgbClr val="FFFF00"/>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Αντιόξινα</a:t>
            </a:r>
            <a:r>
              <a:rPr lang="el-GR" sz="2500" dirty="0">
                <a:solidFill>
                  <a:schemeClr val="bg2"/>
                </a:solidFill>
                <a:latin typeface="Calibri" panose="020F0502020204030204" pitchFamily="34" charset="0"/>
              </a:rPr>
              <a:t>/δεσμευτικά του Ρ</a:t>
            </a:r>
            <a:endParaRPr lang="en-US"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Διουρητικά (χρόνια)</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Θεοφυλλίνη</a:t>
            </a:r>
            <a:endParaRPr lang="el-GR"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Ακεταμινοφαίνη</a:t>
            </a:r>
            <a:r>
              <a:rPr lang="el-GR" sz="2500" dirty="0">
                <a:solidFill>
                  <a:schemeClr val="bg2"/>
                </a:solidFill>
                <a:latin typeface="Calibri" panose="020F0502020204030204" pitchFamily="34" charset="0"/>
              </a:rPr>
              <a:t> (</a:t>
            </a:r>
            <a:r>
              <a:rPr lang="el-GR" sz="2500" dirty="0" err="1">
                <a:solidFill>
                  <a:schemeClr val="bg2"/>
                </a:solidFill>
                <a:latin typeface="Calibri" panose="020F0502020204030204" pitchFamily="34" charset="0"/>
              </a:rPr>
              <a:t>παρακεταμόλη</a:t>
            </a:r>
            <a:r>
              <a:rPr lang="el-GR" sz="2500" dirty="0">
                <a:solidFill>
                  <a:schemeClr val="bg2"/>
                </a:solidFill>
                <a:latin typeface="Calibri" panose="020F0502020204030204" pitchFamily="34" charset="0"/>
              </a:rPr>
              <a:t>)</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Υδραλαζίνη</a:t>
            </a:r>
            <a:r>
              <a:rPr lang="el-GR" sz="2500" dirty="0">
                <a:solidFill>
                  <a:schemeClr val="bg2"/>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Προπρανολόνη</a:t>
            </a:r>
            <a:endParaRPr lang="el-GR" sz="2500" dirty="0">
              <a:solidFill>
                <a:schemeClr val="bg2"/>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19</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16891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a:bodyPr>
          <a:lstStyle/>
          <a:p>
            <a:r>
              <a:rPr lang="el-GR" sz="2800" dirty="0">
                <a:solidFill>
                  <a:schemeClr val="tx1">
                    <a:lumMod val="60000"/>
                    <a:lumOff val="40000"/>
                  </a:schemeClr>
                </a:solidFill>
                <a:latin typeface="Calibri" panose="020F0502020204030204" pitchFamily="34" charset="0"/>
              </a:rPr>
              <a:t>Γενικές πληροφορίες </a:t>
            </a:r>
            <a:endParaRPr lang="en-US" sz="2800" dirty="0">
              <a:solidFill>
                <a:schemeClr val="tx1">
                  <a:lumMod val="60000"/>
                  <a:lumOff val="40000"/>
                </a:schemeClr>
              </a:solidFill>
              <a:latin typeface="Calibri" panose="020F0502020204030204" pitchFamily="34" charset="0"/>
            </a:endParaRPr>
          </a:p>
          <a:p>
            <a:pPr marL="457200" indent="-457200">
              <a:buFont typeface="Arial" panose="020B0604020202020204" pitchFamily="34" charset="0"/>
              <a:buChar char="•"/>
            </a:pPr>
            <a:r>
              <a:rPr lang="el-GR" sz="2800" dirty="0">
                <a:solidFill>
                  <a:schemeClr val="bg2"/>
                </a:solidFill>
                <a:latin typeface="Calibri" panose="020F0502020204030204" pitchFamily="34" charset="0"/>
              </a:rPr>
              <a:t>Το ασβέστιο προσλαμβάνεται με την τροφή, απορροφάται από το πεπτικό, αποθηκεύεται στα οστά και απεκκρίνεται από τους νεφρούς και το απευθυσμένο</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Είναι δομικό συστατικό των οστών και συμμετέχει στη δημιουργία και μετάδοση των νευρικών ώσεων, στη σύσπαση των μυϊκών ινών, στο μηχανισμό πήξης του αίματος, στον τόνο των λείων μυϊκών ινών των αγγείων κ.α.</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735145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2960566-30D7-41F5-AFE7-F4EDD320DAB9}"/>
              </a:ext>
            </a:extLst>
          </p:cNvPr>
          <p:cNvSpPr txBox="1"/>
          <p:nvPr/>
        </p:nvSpPr>
        <p:spPr>
          <a:xfrm>
            <a:off x="4290762" y="82296"/>
            <a:ext cx="3610476"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Ιστορικό και Κλινική εξέταση</a:t>
            </a:r>
          </a:p>
        </p:txBody>
      </p:sp>
      <p:sp>
        <p:nvSpPr>
          <p:cNvPr id="6" name="TextBox 5">
            <a:extLst>
              <a:ext uri="{FF2B5EF4-FFF2-40B4-BE49-F238E27FC236}">
                <a16:creationId xmlns:a16="http://schemas.microsoft.com/office/drawing/2014/main" id="{A830AFEF-ACAF-4B76-B94D-479BCBC76919}"/>
              </a:ext>
            </a:extLst>
          </p:cNvPr>
          <p:cNvSpPr txBox="1"/>
          <p:nvPr/>
        </p:nvSpPr>
        <p:spPr>
          <a:xfrm>
            <a:off x="551926" y="1207263"/>
            <a:ext cx="2408480"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Τοξίνες / φάρμακα</a:t>
            </a:r>
          </a:p>
        </p:txBody>
      </p:sp>
      <p:sp>
        <p:nvSpPr>
          <p:cNvPr id="7" name="TextBox 6">
            <a:extLst>
              <a:ext uri="{FF2B5EF4-FFF2-40B4-BE49-F238E27FC236}">
                <a16:creationId xmlns:a16="http://schemas.microsoft.com/office/drawing/2014/main" id="{0577B978-3D22-46FB-BEA9-0C30B916ED66}"/>
              </a:ext>
            </a:extLst>
          </p:cNvPr>
          <p:cNvSpPr txBox="1"/>
          <p:nvPr/>
        </p:nvSpPr>
        <p:spPr>
          <a:xfrm>
            <a:off x="332586" y="2018031"/>
            <a:ext cx="2644955"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Διακοπή χορήγησης </a:t>
            </a:r>
          </a:p>
        </p:txBody>
      </p:sp>
      <p:sp>
        <p:nvSpPr>
          <p:cNvPr id="9" name="TextBox 8">
            <a:extLst>
              <a:ext uri="{FF2B5EF4-FFF2-40B4-BE49-F238E27FC236}">
                <a16:creationId xmlns:a16="http://schemas.microsoft.com/office/drawing/2014/main" id="{D6931A8D-99AB-41AD-A067-E1D002854EAC}"/>
              </a:ext>
            </a:extLst>
          </p:cNvPr>
          <p:cNvSpPr txBox="1"/>
          <p:nvPr/>
        </p:nvSpPr>
        <p:spPr>
          <a:xfrm>
            <a:off x="5100631" y="1202836"/>
            <a:ext cx="1990738" cy="800219"/>
          </a:xfrm>
          <a:prstGeom prst="rect">
            <a:avLst/>
          </a:prstGeom>
          <a:noFill/>
        </p:spPr>
        <p:txBody>
          <a:bodyPr wrap="none" rtlCol="0">
            <a:spAutoFit/>
          </a:bodyPr>
          <a:lstStyle/>
          <a:p>
            <a:pPr algn="ctr"/>
            <a:r>
              <a:rPr lang="el-GR" sz="2300" dirty="0">
                <a:solidFill>
                  <a:schemeClr val="bg2"/>
                </a:solidFill>
                <a:latin typeface="Calibri" panose="020F0502020204030204" pitchFamily="34" charset="0"/>
              </a:rPr>
              <a:t>Εργαστηριακές</a:t>
            </a:r>
            <a:br>
              <a:rPr lang="el-GR" sz="2300" dirty="0">
                <a:solidFill>
                  <a:schemeClr val="bg2"/>
                </a:solidFill>
                <a:latin typeface="Calibri" panose="020F0502020204030204" pitchFamily="34" charset="0"/>
              </a:rPr>
            </a:br>
            <a:r>
              <a:rPr lang="el-GR" sz="2300" dirty="0">
                <a:solidFill>
                  <a:schemeClr val="bg2"/>
                </a:solidFill>
                <a:latin typeface="Calibri" panose="020F0502020204030204" pitchFamily="34" charset="0"/>
              </a:rPr>
              <a:t>εξετάσεις </a:t>
            </a:r>
          </a:p>
        </p:txBody>
      </p:sp>
      <p:sp>
        <p:nvSpPr>
          <p:cNvPr id="10" name="TextBox 9">
            <a:extLst>
              <a:ext uri="{FF2B5EF4-FFF2-40B4-BE49-F238E27FC236}">
                <a16:creationId xmlns:a16="http://schemas.microsoft.com/office/drawing/2014/main" id="{98139250-B260-4732-B216-0B9E7AB1D5C0}"/>
              </a:ext>
            </a:extLst>
          </p:cNvPr>
          <p:cNvSpPr txBox="1"/>
          <p:nvPr/>
        </p:nvSpPr>
        <p:spPr>
          <a:xfrm>
            <a:off x="4866240" y="2483626"/>
            <a:ext cx="2459519" cy="1154162"/>
          </a:xfrm>
          <a:prstGeom prst="rect">
            <a:avLst/>
          </a:prstGeom>
          <a:noFill/>
        </p:spPr>
        <p:txBody>
          <a:bodyPr wrap="none" rtlCol="0">
            <a:spAutoFit/>
          </a:bodyPr>
          <a:lstStyle/>
          <a:p>
            <a:pPr algn="ctr"/>
            <a:r>
              <a:rPr lang="el-GR" sz="2300" dirty="0" err="1">
                <a:solidFill>
                  <a:schemeClr val="bg2"/>
                </a:solidFill>
                <a:latin typeface="Calibri" panose="020F0502020204030204" pitchFamily="34" charset="0"/>
              </a:rPr>
              <a:t>Υπερασβεστιαιμία</a:t>
            </a:r>
            <a:br>
              <a:rPr lang="el-GR" sz="2300" dirty="0">
                <a:solidFill>
                  <a:schemeClr val="bg2"/>
                </a:solidFill>
                <a:latin typeface="Calibri" panose="020F0502020204030204" pitchFamily="34" charset="0"/>
              </a:rPr>
            </a:br>
            <a:r>
              <a:rPr lang="el-GR" sz="2300" dirty="0">
                <a:solidFill>
                  <a:schemeClr val="bg2"/>
                </a:solidFill>
                <a:latin typeface="Calibri" panose="020F0502020204030204" pitchFamily="34" charset="0"/>
              </a:rPr>
              <a:t>+</a:t>
            </a:r>
            <a:br>
              <a:rPr lang="el-GR" sz="2300" dirty="0">
                <a:solidFill>
                  <a:schemeClr val="bg2"/>
                </a:solidFill>
                <a:latin typeface="Calibri" panose="020F0502020204030204" pitchFamily="34" charset="0"/>
              </a:rPr>
            </a:br>
            <a:r>
              <a:rPr lang="el-GR" sz="2300" dirty="0" err="1">
                <a:solidFill>
                  <a:schemeClr val="bg2"/>
                </a:solidFill>
                <a:latin typeface="Calibri" panose="020F0502020204030204" pitchFamily="34" charset="0"/>
              </a:rPr>
              <a:t>Υπερφωσφαταιμία</a:t>
            </a:r>
            <a:endParaRPr lang="el-GR" sz="2300" dirty="0">
              <a:solidFill>
                <a:schemeClr val="bg2"/>
              </a:solidFill>
              <a:latin typeface="Calibri" panose="020F0502020204030204" pitchFamily="34" charset="0"/>
            </a:endParaRPr>
          </a:p>
        </p:txBody>
      </p:sp>
      <p:sp>
        <p:nvSpPr>
          <p:cNvPr id="11" name="TextBox 10">
            <a:extLst>
              <a:ext uri="{FF2B5EF4-FFF2-40B4-BE49-F238E27FC236}">
                <a16:creationId xmlns:a16="http://schemas.microsoft.com/office/drawing/2014/main" id="{43423CFF-0C7C-4CFF-BA18-98E726737CFF}"/>
              </a:ext>
            </a:extLst>
          </p:cNvPr>
          <p:cNvSpPr txBox="1"/>
          <p:nvPr/>
        </p:nvSpPr>
        <p:spPr>
          <a:xfrm>
            <a:off x="922618" y="3676020"/>
            <a:ext cx="1464888" cy="446276"/>
          </a:xfrm>
          <a:prstGeom prst="rect">
            <a:avLst/>
          </a:prstGeom>
          <a:noFill/>
        </p:spPr>
        <p:txBody>
          <a:bodyPr wrap="none" rtlCol="0">
            <a:spAutoFit/>
          </a:bodyPr>
          <a:lstStyle/>
          <a:p>
            <a:r>
              <a:rPr lang="el-GR" sz="2300" dirty="0" err="1">
                <a:solidFill>
                  <a:schemeClr val="bg2"/>
                </a:solidFill>
                <a:latin typeface="Calibri" panose="020F0502020204030204" pitchFamily="34" charset="0"/>
              </a:rPr>
              <a:t>Αζωθαιμία</a:t>
            </a:r>
            <a:endParaRPr lang="el-GR" sz="2300" dirty="0">
              <a:solidFill>
                <a:schemeClr val="bg2"/>
              </a:solidFill>
              <a:latin typeface="Calibri" panose="020F0502020204030204" pitchFamily="34" charset="0"/>
            </a:endParaRPr>
          </a:p>
        </p:txBody>
      </p:sp>
      <p:sp>
        <p:nvSpPr>
          <p:cNvPr id="12" name="TextBox 11">
            <a:extLst>
              <a:ext uri="{FF2B5EF4-FFF2-40B4-BE49-F238E27FC236}">
                <a16:creationId xmlns:a16="http://schemas.microsoft.com/office/drawing/2014/main" id="{D9C02F0A-DD34-40A8-AF8F-79251DF50330}"/>
              </a:ext>
            </a:extLst>
          </p:cNvPr>
          <p:cNvSpPr txBox="1"/>
          <p:nvPr/>
        </p:nvSpPr>
        <p:spPr>
          <a:xfrm>
            <a:off x="9028640" y="3676020"/>
            <a:ext cx="2240742"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Χωρίς </a:t>
            </a:r>
            <a:r>
              <a:rPr lang="el-GR" sz="2300" dirty="0" err="1">
                <a:solidFill>
                  <a:schemeClr val="bg2"/>
                </a:solidFill>
                <a:latin typeface="Calibri" panose="020F0502020204030204" pitchFamily="34" charset="0"/>
              </a:rPr>
              <a:t>αζωθαιμία</a:t>
            </a:r>
            <a:endParaRPr lang="el-GR" sz="2300" dirty="0">
              <a:solidFill>
                <a:schemeClr val="bg2"/>
              </a:solidFill>
              <a:latin typeface="Calibri" panose="020F0502020204030204" pitchFamily="34" charset="0"/>
            </a:endParaRPr>
          </a:p>
        </p:txBody>
      </p:sp>
      <p:sp>
        <p:nvSpPr>
          <p:cNvPr id="13" name="TextBox 12">
            <a:extLst>
              <a:ext uri="{FF2B5EF4-FFF2-40B4-BE49-F238E27FC236}">
                <a16:creationId xmlns:a16="http://schemas.microsoft.com/office/drawing/2014/main" id="{5D712EBE-B5EB-46FB-B4B4-FF0E4A3EF942}"/>
              </a:ext>
            </a:extLst>
          </p:cNvPr>
          <p:cNvSpPr txBox="1"/>
          <p:nvPr/>
        </p:nvSpPr>
        <p:spPr>
          <a:xfrm>
            <a:off x="180446" y="4468367"/>
            <a:ext cx="4179927"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Ακτινογραφίες, υπέρηχος κοιλιάς</a:t>
            </a:r>
          </a:p>
        </p:txBody>
      </p:sp>
      <p:sp>
        <p:nvSpPr>
          <p:cNvPr id="14" name="TextBox 13">
            <a:extLst>
              <a:ext uri="{FF2B5EF4-FFF2-40B4-BE49-F238E27FC236}">
                <a16:creationId xmlns:a16="http://schemas.microsoft.com/office/drawing/2014/main" id="{9FE2E649-DC07-4390-9581-5555451ABC23}"/>
              </a:ext>
            </a:extLst>
          </p:cNvPr>
          <p:cNvSpPr txBox="1"/>
          <p:nvPr/>
        </p:nvSpPr>
        <p:spPr>
          <a:xfrm>
            <a:off x="783175" y="5295901"/>
            <a:ext cx="1945982"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Μικροί </a:t>
            </a:r>
            <a:r>
              <a:rPr lang="el-GR" sz="2300" dirty="0" err="1">
                <a:solidFill>
                  <a:schemeClr val="bg2"/>
                </a:solidFill>
                <a:latin typeface="Calibri" panose="020F0502020204030204" pitchFamily="34" charset="0"/>
              </a:rPr>
              <a:t>νεφροί</a:t>
            </a:r>
            <a:endParaRPr lang="el-GR" sz="2300" dirty="0">
              <a:solidFill>
                <a:schemeClr val="bg2"/>
              </a:solidFill>
              <a:latin typeface="Calibri" panose="020F0502020204030204" pitchFamily="34" charset="0"/>
            </a:endParaRPr>
          </a:p>
        </p:txBody>
      </p:sp>
      <p:sp>
        <p:nvSpPr>
          <p:cNvPr id="15" name="TextBox 14">
            <a:extLst>
              <a:ext uri="{FF2B5EF4-FFF2-40B4-BE49-F238E27FC236}">
                <a16:creationId xmlns:a16="http://schemas.microsoft.com/office/drawing/2014/main" id="{E2B0CF66-681A-485D-AF23-FD60864E405D}"/>
              </a:ext>
            </a:extLst>
          </p:cNvPr>
          <p:cNvSpPr txBox="1"/>
          <p:nvPr/>
        </p:nvSpPr>
        <p:spPr>
          <a:xfrm>
            <a:off x="223324" y="6089397"/>
            <a:ext cx="2863476" cy="446276"/>
          </a:xfrm>
          <a:prstGeom prst="rect">
            <a:avLst/>
          </a:prstGeom>
          <a:noFill/>
        </p:spPr>
        <p:txBody>
          <a:bodyPr wrap="none" rtlCol="0">
            <a:spAutoFit/>
          </a:bodyPr>
          <a:lstStyle/>
          <a:p>
            <a:r>
              <a:rPr lang="el-GR" sz="2300" dirty="0">
                <a:solidFill>
                  <a:schemeClr val="tx1">
                    <a:lumMod val="60000"/>
                    <a:lumOff val="40000"/>
                  </a:schemeClr>
                </a:solidFill>
                <a:latin typeface="Calibri" panose="020F0502020204030204" pitchFamily="34" charset="0"/>
                <a:cs typeface="Segoe UI Semibold" panose="020B0702040204020203" pitchFamily="34" charset="0"/>
              </a:rPr>
              <a:t>Χρόνια νεφρική νόσος</a:t>
            </a:r>
          </a:p>
        </p:txBody>
      </p:sp>
      <p:sp>
        <p:nvSpPr>
          <p:cNvPr id="16" name="TextBox 15">
            <a:extLst>
              <a:ext uri="{FF2B5EF4-FFF2-40B4-BE49-F238E27FC236}">
                <a16:creationId xmlns:a16="http://schemas.microsoft.com/office/drawing/2014/main" id="{E31C10BA-53C5-47F9-9057-F4DD3EB82135}"/>
              </a:ext>
            </a:extLst>
          </p:cNvPr>
          <p:cNvSpPr txBox="1"/>
          <p:nvPr/>
        </p:nvSpPr>
        <p:spPr>
          <a:xfrm>
            <a:off x="8774564" y="4468367"/>
            <a:ext cx="2748894" cy="800219"/>
          </a:xfrm>
          <a:prstGeom prst="rect">
            <a:avLst/>
          </a:prstGeom>
          <a:noFill/>
        </p:spPr>
        <p:txBody>
          <a:bodyPr wrap="none" rtlCol="0">
            <a:spAutoFit/>
          </a:bodyPr>
          <a:lstStyle/>
          <a:p>
            <a:pPr algn="ctr"/>
            <a:r>
              <a:rPr lang="el-GR" sz="2300" dirty="0">
                <a:solidFill>
                  <a:schemeClr val="tx1">
                    <a:lumMod val="60000"/>
                    <a:lumOff val="40000"/>
                  </a:schemeClr>
                </a:solidFill>
                <a:latin typeface="Calibri" panose="020F0502020204030204" pitchFamily="34" charset="0"/>
                <a:cs typeface="Segoe UI Semibold" panose="020B0702040204020203" pitchFamily="34" charset="0"/>
              </a:rPr>
              <a:t>Έλεγχος για </a:t>
            </a:r>
            <a:r>
              <a:rPr lang="el-GR" sz="2300" dirty="0" err="1">
                <a:solidFill>
                  <a:schemeClr val="tx1">
                    <a:lumMod val="60000"/>
                    <a:lumOff val="40000"/>
                  </a:schemeClr>
                </a:solidFill>
                <a:latin typeface="Calibri" panose="020F0502020204030204" pitchFamily="34" charset="0"/>
                <a:cs typeface="Segoe UI Semibold" panose="020B0702040204020203" pitchFamily="34" charset="0"/>
              </a:rPr>
              <a:t>τοξίκωση</a:t>
            </a:r>
            <a:br>
              <a:rPr lang="el-GR" sz="2300" dirty="0">
                <a:solidFill>
                  <a:schemeClr val="tx1">
                    <a:lumMod val="60000"/>
                    <a:lumOff val="40000"/>
                  </a:schemeClr>
                </a:solidFill>
                <a:latin typeface="Calibri" panose="020F0502020204030204" pitchFamily="34" charset="0"/>
                <a:cs typeface="Segoe UI Semibold" panose="020B0702040204020203" pitchFamily="34" charset="0"/>
              </a:rPr>
            </a:br>
            <a:r>
              <a:rPr lang="el-GR" sz="2300" dirty="0">
                <a:solidFill>
                  <a:schemeClr val="tx1">
                    <a:lumMod val="60000"/>
                    <a:lumOff val="40000"/>
                  </a:schemeClr>
                </a:solidFill>
                <a:latin typeface="Calibri" panose="020F0502020204030204" pitchFamily="34" charset="0"/>
                <a:cs typeface="Segoe UI Semibold" panose="020B0702040204020203" pitchFamily="34" charset="0"/>
              </a:rPr>
              <a:t>από βιταμίνη </a:t>
            </a:r>
            <a:r>
              <a:rPr lang="en-US" sz="2300" dirty="0">
                <a:solidFill>
                  <a:schemeClr val="tx1">
                    <a:lumMod val="60000"/>
                    <a:lumOff val="40000"/>
                  </a:schemeClr>
                </a:solidFill>
                <a:latin typeface="Calibri" panose="020F0502020204030204" pitchFamily="34" charset="0"/>
                <a:cs typeface="Segoe UI Semibold" panose="020B0702040204020203" pitchFamily="34" charset="0"/>
              </a:rPr>
              <a:t>D</a:t>
            </a:r>
            <a:endParaRPr lang="el-GR" sz="2300" dirty="0">
              <a:solidFill>
                <a:schemeClr val="tx1">
                  <a:lumMod val="60000"/>
                  <a:lumOff val="40000"/>
                </a:schemeClr>
              </a:solidFill>
              <a:latin typeface="Calibri" panose="020F0502020204030204" pitchFamily="34" charset="0"/>
              <a:cs typeface="Segoe UI Semibold" panose="020B0702040204020203" pitchFamily="34" charset="0"/>
            </a:endParaRPr>
          </a:p>
        </p:txBody>
      </p:sp>
      <p:sp>
        <p:nvSpPr>
          <p:cNvPr id="17" name="TextBox 16">
            <a:extLst>
              <a:ext uri="{FF2B5EF4-FFF2-40B4-BE49-F238E27FC236}">
                <a16:creationId xmlns:a16="http://schemas.microsoft.com/office/drawing/2014/main" id="{7AAE0612-65D0-41B7-827E-5FEE38836682}"/>
              </a:ext>
            </a:extLst>
          </p:cNvPr>
          <p:cNvSpPr txBox="1"/>
          <p:nvPr/>
        </p:nvSpPr>
        <p:spPr>
          <a:xfrm>
            <a:off x="9231594" y="1204097"/>
            <a:ext cx="2184317" cy="446276"/>
          </a:xfrm>
          <a:prstGeom prst="rect">
            <a:avLst/>
          </a:prstGeom>
          <a:noFill/>
        </p:spPr>
        <p:txBody>
          <a:bodyPr wrap="none" rtlCol="0">
            <a:spAutoFit/>
          </a:bodyPr>
          <a:lstStyle/>
          <a:p>
            <a:pPr algn="ctr"/>
            <a:r>
              <a:rPr lang="el-GR" sz="2300" dirty="0">
                <a:solidFill>
                  <a:schemeClr val="bg2"/>
                </a:solidFill>
                <a:latin typeface="Calibri" panose="020F0502020204030204" pitchFamily="34" charset="0"/>
              </a:rPr>
              <a:t>Παρουσία μάζας</a:t>
            </a:r>
          </a:p>
        </p:txBody>
      </p:sp>
      <p:sp>
        <p:nvSpPr>
          <p:cNvPr id="18" name="TextBox 17">
            <a:extLst>
              <a:ext uri="{FF2B5EF4-FFF2-40B4-BE49-F238E27FC236}">
                <a16:creationId xmlns:a16="http://schemas.microsoft.com/office/drawing/2014/main" id="{E9BA2415-E7DF-4015-86CD-BB0113EC2729}"/>
              </a:ext>
            </a:extLst>
          </p:cNvPr>
          <p:cNvSpPr txBox="1"/>
          <p:nvPr/>
        </p:nvSpPr>
        <p:spPr>
          <a:xfrm>
            <a:off x="9567959" y="1934299"/>
            <a:ext cx="1529522" cy="446276"/>
          </a:xfrm>
          <a:prstGeom prst="rect">
            <a:avLst/>
          </a:prstGeom>
          <a:noFill/>
        </p:spPr>
        <p:txBody>
          <a:bodyPr wrap="none" rtlCol="0">
            <a:spAutoFit/>
          </a:bodyPr>
          <a:lstStyle/>
          <a:p>
            <a:pPr algn="ctr"/>
            <a:r>
              <a:rPr lang="el-GR" sz="2300" dirty="0">
                <a:solidFill>
                  <a:schemeClr val="bg2"/>
                </a:solidFill>
                <a:latin typeface="Calibri" panose="020F0502020204030204" pitchFamily="34" charset="0"/>
              </a:rPr>
              <a:t>Νεοπλασία</a:t>
            </a:r>
          </a:p>
        </p:txBody>
      </p:sp>
      <p:sp>
        <p:nvSpPr>
          <p:cNvPr id="19" name="TextBox 18">
            <a:extLst>
              <a:ext uri="{FF2B5EF4-FFF2-40B4-BE49-F238E27FC236}">
                <a16:creationId xmlns:a16="http://schemas.microsoft.com/office/drawing/2014/main" id="{83066BEE-86DA-46BE-B770-D62DE7AF323C}"/>
              </a:ext>
            </a:extLst>
          </p:cNvPr>
          <p:cNvSpPr txBox="1"/>
          <p:nvPr/>
        </p:nvSpPr>
        <p:spPr>
          <a:xfrm>
            <a:off x="9134507" y="2691790"/>
            <a:ext cx="2396425" cy="800219"/>
          </a:xfrm>
          <a:prstGeom prst="rect">
            <a:avLst/>
          </a:prstGeom>
          <a:noFill/>
        </p:spPr>
        <p:txBody>
          <a:bodyPr wrap="none" rtlCol="0">
            <a:spAutoFit/>
          </a:bodyPr>
          <a:lstStyle/>
          <a:p>
            <a:pPr algn="ctr"/>
            <a:r>
              <a:rPr lang="el-GR" sz="2300" dirty="0" err="1">
                <a:solidFill>
                  <a:schemeClr val="tx1">
                    <a:lumMod val="60000"/>
                    <a:lumOff val="40000"/>
                  </a:schemeClr>
                </a:solidFill>
                <a:latin typeface="Calibri" panose="020F0502020204030204" pitchFamily="34" charset="0"/>
                <a:cs typeface="Segoe UI Semibold" panose="020B0702040204020203" pitchFamily="34" charset="0"/>
              </a:rPr>
              <a:t>Υπερασβεστιαιμία</a:t>
            </a:r>
            <a:br>
              <a:rPr lang="el-GR" sz="2300" dirty="0">
                <a:solidFill>
                  <a:schemeClr val="tx1">
                    <a:lumMod val="60000"/>
                    <a:lumOff val="40000"/>
                  </a:schemeClr>
                </a:solidFill>
                <a:latin typeface="Calibri" panose="020F0502020204030204" pitchFamily="34" charset="0"/>
                <a:cs typeface="Segoe UI Semibold" panose="020B0702040204020203" pitchFamily="34" charset="0"/>
              </a:rPr>
            </a:br>
            <a:r>
              <a:rPr lang="el-GR" sz="2300" dirty="0">
                <a:solidFill>
                  <a:schemeClr val="tx1">
                    <a:lumMod val="60000"/>
                    <a:lumOff val="40000"/>
                  </a:schemeClr>
                </a:solidFill>
                <a:latin typeface="Calibri" panose="020F0502020204030204" pitchFamily="34" charset="0"/>
                <a:cs typeface="Segoe UI Semibold" panose="020B0702040204020203" pitchFamily="34" charset="0"/>
              </a:rPr>
              <a:t>κακοήθειας</a:t>
            </a:r>
          </a:p>
        </p:txBody>
      </p:sp>
      <p:grpSp>
        <p:nvGrpSpPr>
          <p:cNvPr id="26" name="Group 25">
            <a:extLst>
              <a:ext uri="{FF2B5EF4-FFF2-40B4-BE49-F238E27FC236}">
                <a16:creationId xmlns:a16="http://schemas.microsoft.com/office/drawing/2014/main" id="{A3FFEEE5-83AC-4345-991C-441A27CD848D}"/>
              </a:ext>
            </a:extLst>
          </p:cNvPr>
          <p:cNvGrpSpPr/>
          <p:nvPr/>
        </p:nvGrpSpPr>
        <p:grpSpPr>
          <a:xfrm>
            <a:off x="1655064" y="528572"/>
            <a:ext cx="4440936" cy="678691"/>
            <a:chOff x="1655064" y="528572"/>
            <a:chExt cx="4440936" cy="678691"/>
          </a:xfrm>
        </p:grpSpPr>
        <p:cxnSp>
          <p:nvCxnSpPr>
            <p:cNvPr id="21" name="Straight Connector 20">
              <a:extLst>
                <a:ext uri="{FF2B5EF4-FFF2-40B4-BE49-F238E27FC236}">
                  <a16:creationId xmlns:a16="http://schemas.microsoft.com/office/drawing/2014/main" id="{45A74CDA-7BC2-40C5-A083-F1A10DF45275}"/>
                </a:ext>
              </a:extLst>
            </p:cNvPr>
            <p:cNvCxnSpPr>
              <a:stCxn id="5" idx="2"/>
            </p:cNvCxnSpPr>
            <p:nvPr/>
          </p:nvCxnSpPr>
          <p:spPr>
            <a:xfrm>
              <a:off x="6096000" y="528572"/>
              <a:ext cx="0" cy="271782"/>
            </a:xfrm>
            <a:prstGeom prst="line">
              <a:avLst/>
            </a:prstGeom>
          </p:spPr>
          <p:style>
            <a:lnRef idx="3">
              <a:schemeClr val="accent3"/>
            </a:lnRef>
            <a:fillRef idx="0">
              <a:schemeClr val="accent3"/>
            </a:fillRef>
            <a:effectRef idx="2">
              <a:schemeClr val="accent3"/>
            </a:effectRef>
            <a:fontRef idx="minor">
              <a:schemeClr val="tx1"/>
            </a:fontRef>
          </p:style>
        </p:cxnSp>
        <p:cxnSp>
          <p:nvCxnSpPr>
            <p:cNvPr id="23" name="Straight Connector 22">
              <a:extLst>
                <a:ext uri="{FF2B5EF4-FFF2-40B4-BE49-F238E27FC236}">
                  <a16:creationId xmlns:a16="http://schemas.microsoft.com/office/drawing/2014/main" id="{B94C4D5C-6414-43CB-8D98-AF424831DA2E}"/>
                </a:ext>
              </a:extLst>
            </p:cNvPr>
            <p:cNvCxnSpPr/>
            <p:nvPr/>
          </p:nvCxnSpPr>
          <p:spPr>
            <a:xfrm flipH="1">
              <a:off x="1655064" y="800354"/>
              <a:ext cx="4440936"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25" name="Straight Arrow Connector 24">
              <a:extLst>
                <a:ext uri="{FF2B5EF4-FFF2-40B4-BE49-F238E27FC236}">
                  <a16:creationId xmlns:a16="http://schemas.microsoft.com/office/drawing/2014/main" id="{59739BAE-A4D8-482C-A8E4-5DA3B7E74614}"/>
                </a:ext>
              </a:extLst>
            </p:cNvPr>
            <p:cNvCxnSpPr/>
            <p:nvPr/>
          </p:nvCxnSpPr>
          <p:spPr>
            <a:xfrm>
              <a:off x="1655064" y="800354"/>
              <a:ext cx="0" cy="40690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grpSp>
      <p:grpSp>
        <p:nvGrpSpPr>
          <p:cNvPr id="31" name="Group 30">
            <a:extLst>
              <a:ext uri="{FF2B5EF4-FFF2-40B4-BE49-F238E27FC236}">
                <a16:creationId xmlns:a16="http://schemas.microsoft.com/office/drawing/2014/main" id="{4EAA6096-D98B-4321-B93C-89256780CD89}"/>
              </a:ext>
            </a:extLst>
          </p:cNvPr>
          <p:cNvGrpSpPr/>
          <p:nvPr/>
        </p:nvGrpSpPr>
        <p:grpSpPr>
          <a:xfrm>
            <a:off x="6096000" y="800354"/>
            <a:ext cx="4236720" cy="403743"/>
            <a:chOff x="6096000" y="800354"/>
            <a:chExt cx="4236720" cy="403743"/>
          </a:xfrm>
        </p:grpSpPr>
        <p:cxnSp>
          <p:nvCxnSpPr>
            <p:cNvPr id="28" name="Straight Connector 27">
              <a:extLst>
                <a:ext uri="{FF2B5EF4-FFF2-40B4-BE49-F238E27FC236}">
                  <a16:creationId xmlns:a16="http://schemas.microsoft.com/office/drawing/2014/main" id="{C6764581-11D0-4F85-8945-5D688400FC6F}"/>
                </a:ext>
              </a:extLst>
            </p:cNvPr>
            <p:cNvCxnSpPr/>
            <p:nvPr/>
          </p:nvCxnSpPr>
          <p:spPr>
            <a:xfrm>
              <a:off x="6096000" y="800354"/>
              <a:ext cx="4236720"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30" name="Straight Arrow Connector 29">
              <a:extLst>
                <a:ext uri="{FF2B5EF4-FFF2-40B4-BE49-F238E27FC236}">
                  <a16:creationId xmlns:a16="http://schemas.microsoft.com/office/drawing/2014/main" id="{FA987D4E-889D-481C-B5FE-9A77E372E467}"/>
                </a:ext>
              </a:extLst>
            </p:cNvPr>
            <p:cNvCxnSpPr>
              <a:endCxn id="17" idx="0"/>
            </p:cNvCxnSpPr>
            <p:nvPr/>
          </p:nvCxnSpPr>
          <p:spPr>
            <a:xfrm>
              <a:off x="10323752" y="800354"/>
              <a:ext cx="1" cy="403743"/>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grpSp>
      <p:cxnSp>
        <p:nvCxnSpPr>
          <p:cNvPr id="33" name="Straight Arrow Connector 32">
            <a:extLst>
              <a:ext uri="{FF2B5EF4-FFF2-40B4-BE49-F238E27FC236}">
                <a16:creationId xmlns:a16="http://schemas.microsoft.com/office/drawing/2014/main" id="{6BE2A69D-D350-4684-B935-A724B3B0C18D}"/>
              </a:ext>
            </a:extLst>
          </p:cNvPr>
          <p:cNvCxnSpPr>
            <a:endCxn id="9" idx="0"/>
          </p:cNvCxnSpPr>
          <p:nvPr/>
        </p:nvCxnSpPr>
        <p:spPr>
          <a:xfrm>
            <a:off x="6096000" y="800354"/>
            <a:ext cx="0" cy="40248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34" name="TextBox 33">
            <a:extLst>
              <a:ext uri="{FF2B5EF4-FFF2-40B4-BE49-F238E27FC236}">
                <a16:creationId xmlns:a16="http://schemas.microsoft.com/office/drawing/2014/main" id="{57149BD5-25E7-4EAB-81AB-7BEEBDF7F166}"/>
              </a:ext>
            </a:extLst>
          </p:cNvPr>
          <p:cNvSpPr txBox="1"/>
          <p:nvPr/>
        </p:nvSpPr>
        <p:spPr>
          <a:xfrm>
            <a:off x="180446" y="2748161"/>
            <a:ext cx="4016677" cy="446276"/>
          </a:xfrm>
          <a:prstGeom prst="rect">
            <a:avLst/>
          </a:prstGeom>
          <a:noFill/>
        </p:spPr>
        <p:txBody>
          <a:bodyPr wrap="none" rtlCol="0">
            <a:spAutoFit/>
          </a:bodyPr>
          <a:lstStyle/>
          <a:p>
            <a:r>
              <a:rPr lang="el-GR" sz="2300" dirty="0">
                <a:solidFill>
                  <a:schemeClr val="tx1">
                    <a:lumMod val="60000"/>
                    <a:lumOff val="40000"/>
                  </a:schemeClr>
                </a:solidFill>
                <a:latin typeface="Calibri" panose="020F0502020204030204" pitchFamily="34" charset="0"/>
                <a:cs typeface="Segoe UI Semibold" panose="020B0702040204020203" pitchFamily="34" charset="0"/>
              </a:rPr>
              <a:t>Υποχώρηση </a:t>
            </a:r>
            <a:r>
              <a:rPr lang="el-GR" sz="2300" dirty="0" err="1">
                <a:solidFill>
                  <a:schemeClr val="tx1">
                    <a:lumMod val="60000"/>
                    <a:lumOff val="40000"/>
                  </a:schemeClr>
                </a:solidFill>
                <a:latin typeface="Calibri" panose="020F0502020204030204" pitchFamily="34" charset="0"/>
                <a:cs typeface="Segoe UI Semibold" panose="020B0702040204020203" pitchFamily="34" charset="0"/>
              </a:rPr>
              <a:t>υπερασβεστιαιμίας</a:t>
            </a:r>
            <a:endParaRPr lang="el-GR" sz="2300" dirty="0">
              <a:solidFill>
                <a:schemeClr val="tx1">
                  <a:lumMod val="60000"/>
                  <a:lumOff val="40000"/>
                </a:schemeClr>
              </a:solidFill>
              <a:latin typeface="Calibri" panose="020F0502020204030204" pitchFamily="34" charset="0"/>
              <a:cs typeface="Segoe UI Semibold" panose="020B0702040204020203" pitchFamily="34" charset="0"/>
            </a:endParaRPr>
          </a:p>
        </p:txBody>
      </p:sp>
      <p:cxnSp>
        <p:nvCxnSpPr>
          <p:cNvPr id="36" name="Straight Arrow Connector 35">
            <a:extLst>
              <a:ext uri="{FF2B5EF4-FFF2-40B4-BE49-F238E27FC236}">
                <a16:creationId xmlns:a16="http://schemas.microsoft.com/office/drawing/2014/main" id="{BCAF6A13-0CCC-4DD6-8419-36FBCF4BA47C}"/>
              </a:ext>
            </a:extLst>
          </p:cNvPr>
          <p:cNvCxnSpPr>
            <a:cxnSpLocks/>
            <a:endCxn id="7" idx="0"/>
          </p:cNvCxnSpPr>
          <p:nvPr/>
        </p:nvCxnSpPr>
        <p:spPr>
          <a:xfrm>
            <a:off x="1655064" y="1653539"/>
            <a:ext cx="0" cy="36449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40" name="Straight Arrow Connector 39">
            <a:extLst>
              <a:ext uri="{FF2B5EF4-FFF2-40B4-BE49-F238E27FC236}">
                <a16:creationId xmlns:a16="http://schemas.microsoft.com/office/drawing/2014/main" id="{469C355D-C545-4345-AC0F-EE06A4E72C69}"/>
              </a:ext>
            </a:extLst>
          </p:cNvPr>
          <p:cNvCxnSpPr>
            <a:cxnSpLocks/>
            <a:stCxn id="7" idx="2"/>
          </p:cNvCxnSpPr>
          <p:nvPr/>
        </p:nvCxnSpPr>
        <p:spPr>
          <a:xfrm>
            <a:off x="1655064" y="2464307"/>
            <a:ext cx="0" cy="38862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45" name="Straight Arrow Connector 44">
            <a:extLst>
              <a:ext uri="{FF2B5EF4-FFF2-40B4-BE49-F238E27FC236}">
                <a16:creationId xmlns:a16="http://schemas.microsoft.com/office/drawing/2014/main" id="{4364F9A0-294E-4D1F-98D2-F5E876DA986F}"/>
              </a:ext>
            </a:extLst>
          </p:cNvPr>
          <p:cNvCxnSpPr>
            <a:stCxn id="9" idx="2"/>
            <a:endCxn id="10" idx="0"/>
          </p:cNvCxnSpPr>
          <p:nvPr/>
        </p:nvCxnSpPr>
        <p:spPr>
          <a:xfrm>
            <a:off x="6096000" y="2003055"/>
            <a:ext cx="0" cy="48057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grpSp>
        <p:nvGrpSpPr>
          <p:cNvPr id="67" name="Group 66">
            <a:extLst>
              <a:ext uri="{FF2B5EF4-FFF2-40B4-BE49-F238E27FC236}">
                <a16:creationId xmlns:a16="http://schemas.microsoft.com/office/drawing/2014/main" id="{804EE877-CF05-49A1-BE82-10B7FA752F23}"/>
              </a:ext>
            </a:extLst>
          </p:cNvPr>
          <p:cNvGrpSpPr/>
          <p:nvPr/>
        </p:nvGrpSpPr>
        <p:grpSpPr>
          <a:xfrm>
            <a:off x="2387507" y="3637788"/>
            <a:ext cx="6641133" cy="303276"/>
            <a:chOff x="2387507" y="3637788"/>
            <a:chExt cx="6641133" cy="303276"/>
          </a:xfrm>
        </p:grpSpPr>
        <p:grpSp>
          <p:nvGrpSpPr>
            <p:cNvPr id="66" name="Group 65">
              <a:extLst>
                <a:ext uri="{FF2B5EF4-FFF2-40B4-BE49-F238E27FC236}">
                  <a16:creationId xmlns:a16="http://schemas.microsoft.com/office/drawing/2014/main" id="{2B263335-0672-4B0E-90B4-79B5199A1435}"/>
                </a:ext>
              </a:extLst>
            </p:cNvPr>
            <p:cNvGrpSpPr/>
            <p:nvPr/>
          </p:nvGrpSpPr>
          <p:grpSpPr>
            <a:xfrm>
              <a:off x="2387507" y="3637788"/>
              <a:ext cx="3708493" cy="303276"/>
              <a:chOff x="2387507" y="3637788"/>
              <a:chExt cx="3708493" cy="303276"/>
            </a:xfrm>
          </p:grpSpPr>
          <p:cxnSp>
            <p:nvCxnSpPr>
              <p:cNvPr id="48" name="Straight Connector 47">
                <a:extLst>
                  <a:ext uri="{FF2B5EF4-FFF2-40B4-BE49-F238E27FC236}">
                    <a16:creationId xmlns:a16="http://schemas.microsoft.com/office/drawing/2014/main" id="{01A563A1-DE46-49D4-A22D-4A25FDAAD9A3}"/>
                  </a:ext>
                </a:extLst>
              </p:cNvPr>
              <p:cNvCxnSpPr>
                <a:stCxn id="10" idx="2"/>
              </p:cNvCxnSpPr>
              <p:nvPr/>
            </p:nvCxnSpPr>
            <p:spPr>
              <a:xfrm flipH="1">
                <a:off x="6095999" y="3637788"/>
                <a:ext cx="1" cy="303276"/>
              </a:xfrm>
              <a:prstGeom prst="line">
                <a:avLst/>
              </a:prstGeom>
            </p:spPr>
            <p:style>
              <a:lnRef idx="3">
                <a:schemeClr val="accent3"/>
              </a:lnRef>
              <a:fillRef idx="0">
                <a:schemeClr val="accent3"/>
              </a:fillRef>
              <a:effectRef idx="2">
                <a:schemeClr val="accent3"/>
              </a:effectRef>
              <a:fontRef idx="minor">
                <a:schemeClr val="tx1"/>
              </a:fontRef>
            </p:style>
          </p:cxnSp>
          <p:cxnSp>
            <p:nvCxnSpPr>
              <p:cNvPr id="52" name="Straight Arrow Connector 51">
                <a:extLst>
                  <a:ext uri="{FF2B5EF4-FFF2-40B4-BE49-F238E27FC236}">
                    <a16:creationId xmlns:a16="http://schemas.microsoft.com/office/drawing/2014/main" id="{90F990B8-CA00-4D1F-9495-FCDC55CBAFE5}"/>
                  </a:ext>
                </a:extLst>
              </p:cNvPr>
              <p:cNvCxnSpPr/>
              <p:nvPr/>
            </p:nvCxnSpPr>
            <p:spPr>
              <a:xfrm flipH="1">
                <a:off x="2387507" y="3941064"/>
                <a:ext cx="3708492"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grpSp>
        <p:cxnSp>
          <p:nvCxnSpPr>
            <p:cNvPr id="54" name="Straight Arrow Connector 53">
              <a:extLst>
                <a:ext uri="{FF2B5EF4-FFF2-40B4-BE49-F238E27FC236}">
                  <a16:creationId xmlns:a16="http://schemas.microsoft.com/office/drawing/2014/main" id="{16BA9B61-6BD9-47C9-B388-6710FC6FCDF5}"/>
                </a:ext>
              </a:extLst>
            </p:cNvPr>
            <p:cNvCxnSpPr/>
            <p:nvPr/>
          </p:nvCxnSpPr>
          <p:spPr>
            <a:xfrm>
              <a:off x="6095999" y="3941064"/>
              <a:ext cx="2932641"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grpSp>
      <p:cxnSp>
        <p:nvCxnSpPr>
          <p:cNvPr id="56" name="Straight Arrow Connector 55">
            <a:extLst>
              <a:ext uri="{FF2B5EF4-FFF2-40B4-BE49-F238E27FC236}">
                <a16:creationId xmlns:a16="http://schemas.microsoft.com/office/drawing/2014/main" id="{AF7B7509-2FC3-404D-AFBA-B572792E8FDB}"/>
              </a:ext>
            </a:extLst>
          </p:cNvPr>
          <p:cNvCxnSpPr>
            <a:cxnSpLocks/>
            <a:stCxn id="11" idx="2"/>
          </p:cNvCxnSpPr>
          <p:nvPr/>
        </p:nvCxnSpPr>
        <p:spPr>
          <a:xfrm>
            <a:off x="1655062" y="4122296"/>
            <a:ext cx="0" cy="40398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0" name="Straight Arrow Connector 59">
            <a:extLst>
              <a:ext uri="{FF2B5EF4-FFF2-40B4-BE49-F238E27FC236}">
                <a16:creationId xmlns:a16="http://schemas.microsoft.com/office/drawing/2014/main" id="{BE8CC6A3-3454-43E0-B58C-E145D62B7CEE}"/>
              </a:ext>
            </a:extLst>
          </p:cNvPr>
          <p:cNvCxnSpPr>
            <a:cxnSpLocks/>
          </p:cNvCxnSpPr>
          <p:nvPr/>
        </p:nvCxnSpPr>
        <p:spPr>
          <a:xfrm>
            <a:off x="1655062" y="4914643"/>
            <a:ext cx="0" cy="40398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1" name="Straight Arrow Connector 60">
            <a:extLst>
              <a:ext uri="{FF2B5EF4-FFF2-40B4-BE49-F238E27FC236}">
                <a16:creationId xmlns:a16="http://schemas.microsoft.com/office/drawing/2014/main" id="{787D97C8-419D-4B9A-B1B7-B5721D8873B9}"/>
              </a:ext>
            </a:extLst>
          </p:cNvPr>
          <p:cNvCxnSpPr>
            <a:cxnSpLocks/>
          </p:cNvCxnSpPr>
          <p:nvPr/>
        </p:nvCxnSpPr>
        <p:spPr>
          <a:xfrm>
            <a:off x="1655062" y="5742177"/>
            <a:ext cx="0" cy="40398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3" name="Straight Arrow Connector 62">
            <a:extLst>
              <a:ext uri="{FF2B5EF4-FFF2-40B4-BE49-F238E27FC236}">
                <a16:creationId xmlns:a16="http://schemas.microsoft.com/office/drawing/2014/main" id="{B238F75E-C98D-456A-9F51-D42C8ED6CE3F}"/>
              </a:ext>
            </a:extLst>
          </p:cNvPr>
          <p:cNvCxnSpPr>
            <a:stCxn id="12" idx="2"/>
          </p:cNvCxnSpPr>
          <p:nvPr/>
        </p:nvCxnSpPr>
        <p:spPr>
          <a:xfrm>
            <a:off x="10149011" y="4122296"/>
            <a:ext cx="0" cy="40398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4" name="Straight Arrow Connector 63">
            <a:extLst>
              <a:ext uri="{FF2B5EF4-FFF2-40B4-BE49-F238E27FC236}">
                <a16:creationId xmlns:a16="http://schemas.microsoft.com/office/drawing/2014/main" id="{372EDEFB-1709-4F3C-B803-A3EAA4C46369}"/>
              </a:ext>
            </a:extLst>
          </p:cNvPr>
          <p:cNvCxnSpPr>
            <a:cxnSpLocks/>
          </p:cNvCxnSpPr>
          <p:nvPr/>
        </p:nvCxnSpPr>
        <p:spPr>
          <a:xfrm>
            <a:off x="10332720" y="1614047"/>
            <a:ext cx="0" cy="40398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5" name="Straight Arrow Connector 64">
            <a:extLst>
              <a:ext uri="{FF2B5EF4-FFF2-40B4-BE49-F238E27FC236}">
                <a16:creationId xmlns:a16="http://schemas.microsoft.com/office/drawing/2014/main" id="{49779BF0-38F6-4226-AEAC-BA733DF4D2E7}"/>
              </a:ext>
            </a:extLst>
          </p:cNvPr>
          <p:cNvCxnSpPr>
            <a:cxnSpLocks/>
          </p:cNvCxnSpPr>
          <p:nvPr/>
        </p:nvCxnSpPr>
        <p:spPr>
          <a:xfrm>
            <a:off x="10332719" y="2380575"/>
            <a:ext cx="0" cy="40398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921249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fade">
                                      <p:cBhvr>
                                        <p:cTn id="15" dur="500"/>
                                        <p:tgtEl>
                                          <p:spTgt spid="3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0"/>
                                        </p:tgtEl>
                                        <p:attrNameLst>
                                          <p:attrName>style.visibility</p:attrName>
                                        </p:attrNameLst>
                                      </p:cBhvr>
                                      <p:to>
                                        <p:strVal val="visible"/>
                                      </p:to>
                                    </p:set>
                                    <p:animEffect transition="in" filter="fade">
                                      <p:cBhvr>
                                        <p:cTn id="23" dur="500"/>
                                        <p:tgtEl>
                                          <p:spTgt spid="40"/>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fade">
                                      <p:cBhvr>
                                        <p:cTn id="26" dur="500"/>
                                        <p:tgtEl>
                                          <p:spTgt spid="34"/>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nodeType="clickEffect">
                                  <p:stCondLst>
                                    <p:cond delay="0"/>
                                  </p:stCondLst>
                                  <p:childTnLst>
                                    <p:anim calcmode="lin" valueType="num">
                                      <p:cBhvr additive="base">
                                        <p:cTn id="30" dur="500"/>
                                        <p:tgtEl>
                                          <p:spTgt spid="26"/>
                                        </p:tgtEl>
                                        <p:attrNameLst>
                                          <p:attrName>ppt_x</p:attrName>
                                        </p:attrNameLst>
                                      </p:cBhvr>
                                      <p:tavLst>
                                        <p:tav tm="0">
                                          <p:val>
                                            <p:strVal val="ppt_x"/>
                                          </p:val>
                                        </p:tav>
                                        <p:tav tm="100000">
                                          <p:val>
                                            <p:strVal val="ppt_x"/>
                                          </p:val>
                                        </p:tav>
                                      </p:tavLst>
                                    </p:anim>
                                    <p:anim calcmode="lin" valueType="num">
                                      <p:cBhvr additive="base">
                                        <p:cTn id="31" dur="500"/>
                                        <p:tgtEl>
                                          <p:spTgt spid="26"/>
                                        </p:tgtEl>
                                        <p:attrNameLst>
                                          <p:attrName>ppt_y</p:attrName>
                                        </p:attrNameLst>
                                      </p:cBhvr>
                                      <p:tavLst>
                                        <p:tav tm="0">
                                          <p:val>
                                            <p:strVal val="ppt_y"/>
                                          </p:val>
                                        </p:tav>
                                        <p:tav tm="100000">
                                          <p:val>
                                            <p:strVal val="1+ppt_h/2"/>
                                          </p:val>
                                        </p:tav>
                                      </p:tavLst>
                                    </p:anim>
                                    <p:set>
                                      <p:cBhvr>
                                        <p:cTn id="32" dur="1" fill="hold">
                                          <p:stCondLst>
                                            <p:cond delay="499"/>
                                          </p:stCondLst>
                                        </p:cTn>
                                        <p:tgtEl>
                                          <p:spTgt spid="26"/>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6"/>
                                        </p:tgtEl>
                                        <p:attrNameLst>
                                          <p:attrName>ppt_x</p:attrName>
                                        </p:attrNameLst>
                                      </p:cBhvr>
                                      <p:tavLst>
                                        <p:tav tm="0">
                                          <p:val>
                                            <p:strVal val="ppt_x"/>
                                          </p:val>
                                        </p:tav>
                                        <p:tav tm="100000">
                                          <p:val>
                                            <p:strVal val="ppt_x"/>
                                          </p:val>
                                        </p:tav>
                                      </p:tavLst>
                                    </p:anim>
                                    <p:anim calcmode="lin" valueType="num">
                                      <p:cBhvr additive="base">
                                        <p:cTn id="35" dur="500"/>
                                        <p:tgtEl>
                                          <p:spTgt spid="6"/>
                                        </p:tgtEl>
                                        <p:attrNameLst>
                                          <p:attrName>ppt_y</p:attrName>
                                        </p:attrNameLst>
                                      </p:cBhvr>
                                      <p:tavLst>
                                        <p:tav tm="0">
                                          <p:val>
                                            <p:strVal val="ppt_y"/>
                                          </p:val>
                                        </p:tav>
                                        <p:tav tm="100000">
                                          <p:val>
                                            <p:strVal val="1+ppt_h/2"/>
                                          </p:val>
                                        </p:tav>
                                      </p:tavLst>
                                    </p:anim>
                                    <p:set>
                                      <p:cBhvr>
                                        <p:cTn id="36" dur="1" fill="hold">
                                          <p:stCondLst>
                                            <p:cond delay="499"/>
                                          </p:stCondLst>
                                        </p:cTn>
                                        <p:tgtEl>
                                          <p:spTgt spid="6"/>
                                        </p:tgtEl>
                                        <p:attrNameLst>
                                          <p:attrName>style.visibility</p:attrName>
                                        </p:attrNameLst>
                                      </p:cBhvr>
                                      <p:to>
                                        <p:strVal val="hidden"/>
                                      </p:to>
                                    </p:set>
                                  </p:childTnLst>
                                </p:cTn>
                              </p:par>
                              <p:par>
                                <p:cTn id="37" presetID="2" presetClass="exit" presetSubtype="4" fill="hold" nodeType="withEffect">
                                  <p:stCondLst>
                                    <p:cond delay="0"/>
                                  </p:stCondLst>
                                  <p:childTnLst>
                                    <p:anim calcmode="lin" valueType="num">
                                      <p:cBhvr additive="base">
                                        <p:cTn id="38" dur="500"/>
                                        <p:tgtEl>
                                          <p:spTgt spid="36"/>
                                        </p:tgtEl>
                                        <p:attrNameLst>
                                          <p:attrName>ppt_x</p:attrName>
                                        </p:attrNameLst>
                                      </p:cBhvr>
                                      <p:tavLst>
                                        <p:tav tm="0">
                                          <p:val>
                                            <p:strVal val="ppt_x"/>
                                          </p:val>
                                        </p:tav>
                                        <p:tav tm="100000">
                                          <p:val>
                                            <p:strVal val="ppt_x"/>
                                          </p:val>
                                        </p:tav>
                                      </p:tavLst>
                                    </p:anim>
                                    <p:anim calcmode="lin" valueType="num">
                                      <p:cBhvr additive="base">
                                        <p:cTn id="39" dur="500"/>
                                        <p:tgtEl>
                                          <p:spTgt spid="36"/>
                                        </p:tgtEl>
                                        <p:attrNameLst>
                                          <p:attrName>ppt_y</p:attrName>
                                        </p:attrNameLst>
                                      </p:cBhvr>
                                      <p:tavLst>
                                        <p:tav tm="0">
                                          <p:val>
                                            <p:strVal val="ppt_y"/>
                                          </p:val>
                                        </p:tav>
                                        <p:tav tm="100000">
                                          <p:val>
                                            <p:strVal val="1+ppt_h/2"/>
                                          </p:val>
                                        </p:tav>
                                      </p:tavLst>
                                    </p:anim>
                                    <p:set>
                                      <p:cBhvr>
                                        <p:cTn id="40" dur="1" fill="hold">
                                          <p:stCondLst>
                                            <p:cond delay="499"/>
                                          </p:stCondLst>
                                        </p:cTn>
                                        <p:tgtEl>
                                          <p:spTgt spid="36"/>
                                        </p:tgtEl>
                                        <p:attrNameLst>
                                          <p:attrName>style.visibility</p:attrName>
                                        </p:attrNameLst>
                                      </p:cBhvr>
                                      <p:to>
                                        <p:strVal val="hidden"/>
                                      </p:to>
                                    </p:set>
                                  </p:childTnLst>
                                </p:cTn>
                              </p:par>
                              <p:par>
                                <p:cTn id="41" presetID="2" presetClass="exit" presetSubtype="4" fill="hold" grpId="1" nodeType="withEffect">
                                  <p:stCondLst>
                                    <p:cond delay="0"/>
                                  </p:stCondLst>
                                  <p:childTnLst>
                                    <p:anim calcmode="lin" valueType="num">
                                      <p:cBhvr additive="base">
                                        <p:cTn id="42" dur="500"/>
                                        <p:tgtEl>
                                          <p:spTgt spid="7"/>
                                        </p:tgtEl>
                                        <p:attrNameLst>
                                          <p:attrName>ppt_x</p:attrName>
                                        </p:attrNameLst>
                                      </p:cBhvr>
                                      <p:tavLst>
                                        <p:tav tm="0">
                                          <p:val>
                                            <p:strVal val="ppt_x"/>
                                          </p:val>
                                        </p:tav>
                                        <p:tav tm="100000">
                                          <p:val>
                                            <p:strVal val="ppt_x"/>
                                          </p:val>
                                        </p:tav>
                                      </p:tavLst>
                                    </p:anim>
                                    <p:anim calcmode="lin" valueType="num">
                                      <p:cBhvr additive="base">
                                        <p:cTn id="43" dur="500"/>
                                        <p:tgtEl>
                                          <p:spTgt spid="7"/>
                                        </p:tgtEl>
                                        <p:attrNameLst>
                                          <p:attrName>ppt_y</p:attrName>
                                        </p:attrNameLst>
                                      </p:cBhvr>
                                      <p:tavLst>
                                        <p:tav tm="0">
                                          <p:val>
                                            <p:strVal val="ppt_y"/>
                                          </p:val>
                                        </p:tav>
                                        <p:tav tm="100000">
                                          <p:val>
                                            <p:strVal val="1+ppt_h/2"/>
                                          </p:val>
                                        </p:tav>
                                      </p:tavLst>
                                    </p:anim>
                                    <p:set>
                                      <p:cBhvr>
                                        <p:cTn id="44" dur="1" fill="hold">
                                          <p:stCondLst>
                                            <p:cond delay="499"/>
                                          </p:stCondLst>
                                        </p:cTn>
                                        <p:tgtEl>
                                          <p:spTgt spid="7"/>
                                        </p:tgtEl>
                                        <p:attrNameLst>
                                          <p:attrName>style.visibility</p:attrName>
                                        </p:attrNameLst>
                                      </p:cBhvr>
                                      <p:to>
                                        <p:strVal val="hidden"/>
                                      </p:to>
                                    </p:set>
                                  </p:childTnLst>
                                </p:cTn>
                              </p:par>
                              <p:par>
                                <p:cTn id="45" presetID="2" presetClass="exit" presetSubtype="4" fill="hold" nodeType="withEffect">
                                  <p:stCondLst>
                                    <p:cond delay="0"/>
                                  </p:stCondLst>
                                  <p:childTnLst>
                                    <p:anim calcmode="lin" valueType="num">
                                      <p:cBhvr additive="base">
                                        <p:cTn id="46" dur="500"/>
                                        <p:tgtEl>
                                          <p:spTgt spid="40"/>
                                        </p:tgtEl>
                                        <p:attrNameLst>
                                          <p:attrName>ppt_x</p:attrName>
                                        </p:attrNameLst>
                                      </p:cBhvr>
                                      <p:tavLst>
                                        <p:tav tm="0">
                                          <p:val>
                                            <p:strVal val="ppt_x"/>
                                          </p:val>
                                        </p:tav>
                                        <p:tav tm="100000">
                                          <p:val>
                                            <p:strVal val="ppt_x"/>
                                          </p:val>
                                        </p:tav>
                                      </p:tavLst>
                                    </p:anim>
                                    <p:anim calcmode="lin" valueType="num">
                                      <p:cBhvr additive="base">
                                        <p:cTn id="47" dur="500"/>
                                        <p:tgtEl>
                                          <p:spTgt spid="40"/>
                                        </p:tgtEl>
                                        <p:attrNameLst>
                                          <p:attrName>ppt_y</p:attrName>
                                        </p:attrNameLst>
                                      </p:cBhvr>
                                      <p:tavLst>
                                        <p:tav tm="0">
                                          <p:val>
                                            <p:strVal val="ppt_y"/>
                                          </p:val>
                                        </p:tav>
                                        <p:tav tm="100000">
                                          <p:val>
                                            <p:strVal val="1+ppt_h/2"/>
                                          </p:val>
                                        </p:tav>
                                      </p:tavLst>
                                    </p:anim>
                                    <p:set>
                                      <p:cBhvr>
                                        <p:cTn id="48" dur="1" fill="hold">
                                          <p:stCondLst>
                                            <p:cond delay="499"/>
                                          </p:stCondLst>
                                        </p:cTn>
                                        <p:tgtEl>
                                          <p:spTgt spid="40"/>
                                        </p:tgtEl>
                                        <p:attrNameLst>
                                          <p:attrName>style.visibility</p:attrName>
                                        </p:attrNameLst>
                                      </p:cBhvr>
                                      <p:to>
                                        <p:strVal val="hidden"/>
                                      </p:to>
                                    </p:set>
                                  </p:childTnLst>
                                </p:cTn>
                              </p:par>
                              <p:par>
                                <p:cTn id="49" presetID="2" presetClass="exit" presetSubtype="4" fill="hold" grpId="1" nodeType="withEffect">
                                  <p:stCondLst>
                                    <p:cond delay="0"/>
                                  </p:stCondLst>
                                  <p:childTnLst>
                                    <p:anim calcmode="lin" valueType="num">
                                      <p:cBhvr additive="base">
                                        <p:cTn id="50" dur="500"/>
                                        <p:tgtEl>
                                          <p:spTgt spid="34"/>
                                        </p:tgtEl>
                                        <p:attrNameLst>
                                          <p:attrName>ppt_x</p:attrName>
                                        </p:attrNameLst>
                                      </p:cBhvr>
                                      <p:tavLst>
                                        <p:tav tm="0">
                                          <p:val>
                                            <p:strVal val="ppt_x"/>
                                          </p:val>
                                        </p:tav>
                                        <p:tav tm="100000">
                                          <p:val>
                                            <p:strVal val="ppt_x"/>
                                          </p:val>
                                        </p:tav>
                                      </p:tavLst>
                                    </p:anim>
                                    <p:anim calcmode="lin" valueType="num">
                                      <p:cBhvr additive="base">
                                        <p:cTn id="51" dur="500"/>
                                        <p:tgtEl>
                                          <p:spTgt spid="34"/>
                                        </p:tgtEl>
                                        <p:attrNameLst>
                                          <p:attrName>ppt_y</p:attrName>
                                        </p:attrNameLst>
                                      </p:cBhvr>
                                      <p:tavLst>
                                        <p:tav tm="0">
                                          <p:val>
                                            <p:strVal val="ppt_y"/>
                                          </p:val>
                                        </p:tav>
                                        <p:tav tm="100000">
                                          <p:val>
                                            <p:strVal val="1+ppt_h/2"/>
                                          </p:val>
                                        </p:tav>
                                      </p:tavLst>
                                    </p:anim>
                                    <p:set>
                                      <p:cBhvr>
                                        <p:cTn id="52" dur="1" fill="hold">
                                          <p:stCondLst>
                                            <p:cond delay="499"/>
                                          </p:stCondLst>
                                        </p:cTn>
                                        <p:tgtEl>
                                          <p:spTgt spid="34"/>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fade">
                                      <p:cBhvr>
                                        <p:cTn id="57" dur="500"/>
                                        <p:tgtEl>
                                          <p:spTgt spid="33"/>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fade">
                                      <p:cBhvr>
                                        <p:cTn id="60" dur="500"/>
                                        <p:tgtEl>
                                          <p:spTgt spid="9"/>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5"/>
                                        </p:tgtEl>
                                        <p:attrNameLst>
                                          <p:attrName>style.visibility</p:attrName>
                                        </p:attrNameLst>
                                      </p:cBhvr>
                                      <p:to>
                                        <p:strVal val="visible"/>
                                      </p:to>
                                    </p:set>
                                    <p:animEffect transition="in" filter="fade">
                                      <p:cBhvr>
                                        <p:cTn id="65" dur="500"/>
                                        <p:tgtEl>
                                          <p:spTgt spid="45"/>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0"/>
                                        </p:tgtEl>
                                        <p:attrNameLst>
                                          <p:attrName>style.visibility</p:attrName>
                                        </p:attrNameLst>
                                      </p:cBhvr>
                                      <p:to>
                                        <p:strVal val="visible"/>
                                      </p:to>
                                    </p:set>
                                    <p:animEffect transition="in" filter="fade">
                                      <p:cBhvr>
                                        <p:cTn id="68" dur="500"/>
                                        <p:tgtEl>
                                          <p:spTgt spid="10"/>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67"/>
                                        </p:tgtEl>
                                        <p:attrNameLst>
                                          <p:attrName>style.visibility</p:attrName>
                                        </p:attrNameLst>
                                      </p:cBhvr>
                                      <p:to>
                                        <p:strVal val="visible"/>
                                      </p:to>
                                    </p:set>
                                    <p:animEffect transition="in" filter="fade">
                                      <p:cBhvr>
                                        <p:cTn id="73" dur="500"/>
                                        <p:tgtEl>
                                          <p:spTgt spid="67"/>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11"/>
                                        </p:tgtEl>
                                        <p:attrNameLst>
                                          <p:attrName>style.visibility</p:attrName>
                                        </p:attrNameLst>
                                      </p:cBhvr>
                                      <p:to>
                                        <p:strVal val="visible"/>
                                      </p:to>
                                    </p:set>
                                    <p:animEffect transition="in" filter="fade">
                                      <p:cBhvr>
                                        <p:cTn id="76" dur="500"/>
                                        <p:tgtEl>
                                          <p:spTgt spid="11"/>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12"/>
                                        </p:tgtEl>
                                        <p:attrNameLst>
                                          <p:attrName>style.visibility</p:attrName>
                                        </p:attrNameLst>
                                      </p:cBhvr>
                                      <p:to>
                                        <p:strVal val="visible"/>
                                      </p:to>
                                    </p:set>
                                    <p:animEffect transition="in" filter="fade">
                                      <p:cBhvr>
                                        <p:cTn id="79" dur="500"/>
                                        <p:tgtEl>
                                          <p:spTgt spid="12"/>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56"/>
                                        </p:tgtEl>
                                        <p:attrNameLst>
                                          <p:attrName>style.visibility</p:attrName>
                                        </p:attrNameLst>
                                      </p:cBhvr>
                                      <p:to>
                                        <p:strVal val="visible"/>
                                      </p:to>
                                    </p:set>
                                    <p:animEffect transition="in" filter="fade">
                                      <p:cBhvr>
                                        <p:cTn id="84" dur="500"/>
                                        <p:tgtEl>
                                          <p:spTgt spid="56"/>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fade">
                                      <p:cBhvr>
                                        <p:cTn id="87" dur="500"/>
                                        <p:tgtEl>
                                          <p:spTgt spid="13"/>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60"/>
                                        </p:tgtEl>
                                        <p:attrNameLst>
                                          <p:attrName>style.visibility</p:attrName>
                                        </p:attrNameLst>
                                      </p:cBhvr>
                                      <p:to>
                                        <p:strVal val="visible"/>
                                      </p:to>
                                    </p:set>
                                    <p:animEffect transition="in" filter="fade">
                                      <p:cBhvr>
                                        <p:cTn id="92" dur="500"/>
                                        <p:tgtEl>
                                          <p:spTgt spid="60"/>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14"/>
                                        </p:tgtEl>
                                        <p:attrNameLst>
                                          <p:attrName>style.visibility</p:attrName>
                                        </p:attrNameLst>
                                      </p:cBhvr>
                                      <p:to>
                                        <p:strVal val="visible"/>
                                      </p:to>
                                    </p:set>
                                    <p:animEffect transition="in" filter="fade">
                                      <p:cBhvr>
                                        <p:cTn id="95" dur="500"/>
                                        <p:tgtEl>
                                          <p:spTgt spid="14"/>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61"/>
                                        </p:tgtEl>
                                        <p:attrNameLst>
                                          <p:attrName>style.visibility</p:attrName>
                                        </p:attrNameLst>
                                      </p:cBhvr>
                                      <p:to>
                                        <p:strVal val="visible"/>
                                      </p:to>
                                    </p:set>
                                    <p:animEffect transition="in" filter="fade">
                                      <p:cBhvr>
                                        <p:cTn id="100" dur="500"/>
                                        <p:tgtEl>
                                          <p:spTgt spid="61"/>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15"/>
                                        </p:tgtEl>
                                        <p:attrNameLst>
                                          <p:attrName>style.visibility</p:attrName>
                                        </p:attrNameLst>
                                      </p:cBhvr>
                                      <p:to>
                                        <p:strVal val="visible"/>
                                      </p:to>
                                    </p:set>
                                    <p:animEffect transition="in" filter="fade">
                                      <p:cBhvr>
                                        <p:cTn id="103" dur="500"/>
                                        <p:tgtEl>
                                          <p:spTgt spid="15"/>
                                        </p:tgtEl>
                                      </p:cBhvr>
                                    </p:animEffec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nodeType="clickEffect">
                                  <p:stCondLst>
                                    <p:cond delay="0"/>
                                  </p:stCondLst>
                                  <p:childTnLst>
                                    <p:set>
                                      <p:cBhvr>
                                        <p:cTn id="107" dur="1" fill="hold">
                                          <p:stCondLst>
                                            <p:cond delay="0"/>
                                          </p:stCondLst>
                                        </p:cTn>
                                        <p:tgtEl>
                                          <p:spTgt spid="63"/>
                                        </p:tgtEl>
                                        <p:attrNameLst>
                                          <p:attrName>style.visibility</p:attrName>
                                        </p:attrNameLst>
                                      </p:cBhvr>
                                      <p:to>
                                        <p:strVal val="visible"/>
                                      </p:to>
                                    </p:set>
                                    <p:animEffect transition="in" filter="fade">
                                      <p:cBhvr>
                                        <p:cTn id="108" dur="500"/>
                                        <p:tgtEl>
                                          <p:spTgt spid="63"/>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16"/>
                                        </p:tgtEl>
                                        <p:attrNameLst>
                                          <p:attrName>style.visibility</p:attrName>
                                        </p:attrNameLst>
                                      </p:cBhvr>
                                      <p:to>
                                        <p:strVal val="visible"/>
                                      </p:to>
                                    </p:set>
                                    <p:animEffect transition="in" filter="fade">
                                      <p:cBhvr>
                                        <p:cTn id="111" dur="500"/>
                                        <p:tgtEl>
                                          <p:spTgt spid="16"/>
                                        </p:tgtEl>
                                      </p:cBhvr>
                                    </p:animEffect>
                                  </p:childTnLst>
                                </p:cTn>
                              </p:par>
                            </p:childTnLst>
                          </p:cTn>
                        </p:par>
                      </p:childTnLst>
                    </p:cTn>
                  </p:par>
                  <p:par>
                    <p:cTn id="112" fill="hold">
                      <p:stCondLst>
                        <p:cond delay="indefinite"/>
                      </p:stCondLst>
                      <p:childTnLst>
                        <p:par>
                          <p:cTn id="113" fill="hold">
                            <p:stCondLst>
                              <p:cond delay="0"/>
                            </p:stCondLst>
                            <p:childTnLst>
                              <p:par>
                                <p:cTn id="114" presetID="2" presetClass="exit" presetSubtype="4" fill="hold" nodeType="clickEffect">
                                  <p:stCondLst>
                                    <p:cond delay="0"/>
                                  </p:stCondLst>
                                  <p:childTnLst>
                                    <p:anim calcmode="lin" valueType="num">
                                      <p:cBhvr additive="base">
                                        <p:cTn id="115" dur="500"/>
                                        <p:tgtEl>
                                          <p:spTgt spid="33"/>
                                        </p:tgtEl>
                                        <p:attrNameLst>
                                          <p:attrName>ppt_x</p:attrName>
                                        </p:attrNameLst>
                                      </p:cBhvr>
                                      <p:tavLst>
                                        <p:tav tm="0">
                                          <p:val>
                                            <p:strVal val="ppt_x"/>
                                          </p:val>
                                        </p:tav>
                                        <p:tav tm="100000">
                                          <p:val>
                                            <p:strVal val="ppt_x"/>
                                          </p:val>
                                        </p:tav>
                                      </p:tavLst>
                                    </p:anim>
                                    <p:anim calcmode="lin" valueType="num">
                                      <p:cBhvr additive="base">
                                        <p:cTn id="116" dur="500"/>
                                        <p:tgtEl>
                                          <p:spTgt spid="33"/>
                                        </p:tgtEl>
                                        <p:attrNameLst>
                                          <p:attrName>ppt_y</p:attrName>
                                        </p:attrNameLst>
                                      </p:cBhvr>
                                      <p:tavLst>
                                        <p:tav tm="0">
                                          <p:val>
                                            <p:strVal val="ppt_y"/>
                                          </p:val>
                                        </p:tav>
                                        <p:tav tm="100000">
                                          <p:val>
                                            <p:strVal val="1+ppt_h/2"/>
                                          </p:val>
                                        </p:tav>
                                      </p:tavLst>
                                    </p:anim>
                                    <p:set>
                                      <p:cBhvr>
                                        <p:cTn id="117" dur="1" fill="hold">
                                          <p:stCondLst>
                                            <p:cond delay="499"/>
                                          </p:stCondLst>
                                        </p:cTn>
                                        <p:tgtEl>
                                          <p:spTgt spid="33"/>
                                        </p:tgtEl>
                                        <p:attrNameLst>
                                          <p:attrName>style.visibility</p:attrName>
                                        </p:attrNameLst>
                                      </p:cBhvr>
                                      <p:to>
                                        <p:strVal val="hidden"/>
                                      </p:to>
                                    </p:set>
                                  </p:childTnLst>
                                </p:cTn>
                              </p:par>
                              <p:par>
                                <p:cTn id="118" presetID="2" presetClass="exit" presetSubtype="4" fill="hold" grpId="1" nodeType="withEffect">
                                  <p:stCondLst>
                                    <p:cond delay="0"/>
                                  </p:stCondLst>
                                  <p:childTnLst>
                                    <p:anim calcmode="lin" valueType="num">
                                      <p:cBhvr additive="base">
                                        <p:cTn id="119" dur="500"/>
                                        <p:tgtEl>
                                          <p:spTgt spid="9"/>
                                        </p:tgtEl>
                                        <p:attrNameLst>
                                          <p:attrName>ppt_x</p:attrName>
                                        </p:attrNameLst>
                                      </p:cBhvr>
                                      <p:tavLst>
                                        <p:tav tm="0">
                                          <p:val>
                                            <p:strVal val="ppt_x"/>
                                          </p:val>
                                        </p:tav>
                                        <p:tav tm="100000">
                                          <p:val>
                                            <p:strVal val="ppt_x"/>
                                          </p:val>
                                        </p:tav>
                                      </p:tavLst>
                                    </p:anim>
                                    <p:anim calcmode="lin" valueType="num">
                                      <p:cBhvr additive="base">
                                        <p:cTn id="120" dur="500"/>
                                        <p:tgtEl>
                                          <p:spTgt spid="9"/>
                                        </p:tgtEl>
                                        <p:attrNameLst>
                                          <p:attrName>ppt_y</p:attrName>
                                        </p:attrNameLst>
                                      </p:cBhvr>
                                      <p:tavLst>
                                        <p:tav tm="0">
                                          <p:val>
                                            <p:strVal val="ppt_y"/>
                                          </p:val>
                                        </p:tav>
                                        <p:tav tm="100000">
                                          <p:val>
                                            <p:strVal val="1+ppt_h/2"/>
                                          </p:val>
                                        </p:tav>
                                      </p:tavLst>
                                    </p:anim>
                                    <p:set>
                                      <p:cBhvr>
                                        <p:cTn id="121" dur="1" fill="hold">
                                          <p:stCondLst>
                                            <p:cond delay="499"/>
                                          </p:stCondLst>
                                        </p:cTn>
                                        <p:tgtEl>
                                          <p:spTgt spid="9"/>
                                        </p:tgtEl>
                                        <p:attrNameLst>
                                          <p:attrName>style.visibility</p:attrName>
                                        </p:attrNameLst>
                                      </p:cBhvr>
                                      <p:to>
                                        <p:strVal val="hidden"/>
                                      </p:to>
                                    </p:set>
                                  </p:childTnLst>
                                </p:cTn>
                              </p:par>
                              <p:par>
                                <p:cTn id="122" presetID="2" presetClass="exit" presetSubtype="4" fill="hold" nodeType="withEffect">
                                  <p:stCondLst>
                                    <p:cond delay="0"/>
                                  </p:stCondLst>
                                  <p:childTnLst>
                                    <p:anim calcmode="lin" valueType="num">
                                      <p:cBhvr additive="base">
                                        <p:cTn id="123" dur="500"/>
                                        <p:tgtEl>
                                          <p:spTgt spid="45"/>
                                        </p:tgtEl>
                                        <p:attrNameLst>
                                          <p:attrName>ppt_x</p:attrName>
                                        </p:attrNameLst>
                                      </p:cBhvr>
                                      <p:tavLst>
                                        <p:tav tm="0">
                                          <p:val>
                                            <p:strVal val="ppt_x"/>
                                          </p:val>
                                        </p:tav>
                                        <p:tav tm="100000">
                                          <p:val>
                                            <p:strVal val="ppt_x"/>
                                          </p:val>
                                        </p:tav>
                                      </p:tavLst>
                                    </p:anim>
                                    <p:anim calcmode="lin" valueType="num">
                                      <p:cBhvr additive="base">
                                        <p:cTn id="124" dur="500"/>
                                        <p:tgtEl>
                                          <p:spTgt spid="45"/>
                                        </p:tgtEl>
                                        <p:attrNameLst>
                                          <p:attrName>ppt_y</p:attrName>
                                        </p:attrNameLst>
                                      </p:cBhvr>
                                      <p:tavLst>
                                        <p:tav tm="0">
                                          <p:val>
                                            <p:strVal val="ppt_y"/>
                                          </p:val>
                                        </p:tav>
                                        <p:tav tm="100000">
                                          <p:val>
                                            <p:strVal val="1+ppt_h/2"/>
                                          </p:val>
                                        </p:tav>
                                      </p:tavLst>
                                    </p:anim>
                                    <p:set>
                                      <p:cBhvr>
                                        <p:cTn id="125" dur="1" fill="hold">
                                          <p:stCondLst>
                                            <p:cond delay="499"/>
                                          </p:stCondLst>
                                        </p:cTn>
                                        <p:tgtEl>
                                          <p:spTgt spid="45"/>
                                        </p:tgtEl>
                                        <p:attrNameLst>
                                          <p:attrName>style.visibility</p:attrName>
                                        </p:attrNameLst>
                                      </p:cBhvr>
                                      <p:to>
                                        <p:strVal val="hidden"/>
                                      </p:to>
                                    </p:set>
                                  </p:childTnLst>
                                </p:cTn>
                              </p:par>
                              <p:par>
                                <p:cTn id="126" presetID="2" presetClass="exit" presetSubtype="4" fill="hold" grpId="1" nodeType="withEffect">
                                  <p:stCondLst>
                                    <p:cond delay="0"/>
                                  </p:stCondLst>
                                  <p:childTnLst>
                                    <p:anim calcmode="lin" valueType="num">
                                      <p:cBhvr additive="base">
                                        <p:cTn id="127" dur="500"/>
                                        <p:tgtEl>
                                          <p:spTgt spid="10"/>
                                        </p:tgtEl>
                                        <p:attrNameLst>
                                          <p:attrName>ppt_x</p:attrName>
                                        </p:attrNameLst>
                                      </p:cBhvr>
                                      <p:tavLst>
                                        <p:tav tm="0">
                                          <p:val>
                                            <p:strVal val="ppt_x"/>
                                          </p:val>
                                        </p:tav>
                                        <p:tav tm="100000">
                                          <p:val>
                                            <p:strVal val="ppt_x"/>
                                          </p:val>
                                        </p:tav>
                                      </p:tavLst>
                                    </p:anim>
                                    <p:anim calcmode="lin" valueType="num">
                                      <p:cBhvr additive="base">
                                        <p:cTn id="128" dur="500"/>
                                        <p:tgtEl>
                                          <p:spTgt spid="10"/>
                                        </p:tgtEl>
                                        <p:attrNameLst>
                                          <p:attrName>ppt_y</p:attrName>
                                        </p:attrNameLst>
                                      </p:cBhvr>
                                      <p:tavLst>
                                        <p:tav tm="0">
                                          <p:val>
                                            <p:strVal val="ppt_y"/>
                                          </p:val>
                                        </p:tav>
                                        <p:tav tm="100000">
                                          <p:val>
                                            <p:strVal val="1+ppt_h/2"/>
                                          </p:val>
                                        </p:tav>
                                      </p:tavLst>
                                    </p:anim>
                                    <p:set>
                                      <p:cBhvr>
                                        <p:cTn id="129" dur="1" fill="hold">
                                          <p:stCondLst>
                                            <p:cond delay="499"/>
                                          </p:stCondLst>
                                        </p:cTn>
                                        <p:tgtEl>
                                          <p:spTgt spid="10"/>
                                        </p:tgtEl>
                                        <p:attrNameLst>
                                          <p:attrName>style.visibility</p:attrName>
                                        </p:attrNameLst>
                                      </p:cBhvr>
                                      <p:to>
                                        <p:strVal val="hidden"/>
                                      </p:to>
                                    </p:set>
                                  </p:childTnLst>
                                </p:cTn>
                              </p:par>
                              <p:par>
                                <p:cTn id="130" presetID="2" presetClass="exit" presetSubtype="4" fill="hold" nodeType="withEffect">
                                  <p:stCondLst>
                                    <p:cond delay="0"/>
                                  </p:stCondLst>
                                  <p:childTnLst>
                                    <p:anim calcmode="lin" valueType="num">
                                      <p:cBhvr additive="base">
                                        <p:cTn id="131" dur="500"/>
                                        <p:tgtEl>
                                          <p:spTgt spid="67"/>
                                        </p:tgtEl>
                                        <p:attrNameLst>
                                          <p:attrName>ppt_x</p:attrName>
                                        </p:attrNameLst>
                                      </p:cBhvr>
                                      <p:tavLst>
                                        <p:tav tm="0">
                                          <p:val>
                                            <p:strVal val="ppt_x"/>
                                          </p:val>
                                        </p:tav>
                                        <p:tav tm="100000">
                                          <p:val>
                                            <p:strVal val="ppt_x"/>
                                          </p:val>
                                        </p:tav>
                                      </p:tavLst>
                                    </p:anim>
                                    <p:anim calcmode="lin" valueType="num">
                                      <p:cBhvr additive="base">
                                        <p:cTn id="132" dur="500"/>
                                        <p:tgtEl>
                                          <p:spTgt spid="67"/>
                                        </p:tgtEl>
                                        <p:attrNameLst>
                                          <p:attrName>ppt_y</p:attrName>
                                        </p:attrNameLst>
                                      </p:cBhvr>
                                      <p:tavLst>
                                        <p:tav tm="0">
                                          <p:val>
                                            <p:strVal val="ppt_y"/>
                                          </p:val>
                                        </p:tav>
                                        <p:tav tm="100000">
                                          <p:val>
                                            <p:strVal val="1+ppt_h/2"/>
                                          </p:val>
                                        </p:tav>
                                      </p:tavLst>
                                    </p:anim>
                                    <p:set>
                                      <p:cBhvr>
                                        <p:cTn id="133" dur="1" fill="hold">
                                          <p:stCondLst>
                                            <p:cond delay="499"/>
                                          </p:stCondLst>
                                        </p:cTn>
                                        <p:tgtEl>
                                          <p:spTgt spid="67"/>
                                        </p:tgtEl>
                                        <p:attrNameLst>
                                          <p:attrName>style.visibility</p:attrName>
                                        </p:attrNameLst>
                                      </p:cBhvr>
                                      <p:to>
                                        <p:strVal val="hidden"/>
                                      </p:to>
                                    </p:set>
                                  </p:childTnLst>
                                </p:cTn>
                              </p:par>
                              <p:par>
                                <p:cTn id="134" presetID="2" presetClass="exit" presetSubtype="4" fill="hold" grpId="1" nodeType="withEffect">
                                  <p:stCondLst>
                                    <p:cond delay="0"/>
                                  </p:stCondLst>
                                  <p:childTnLst>
                                    <p:anim calcmode="lin" valueType="num">
                                      <p:cBhvr additive="base">
                                        <p:cTn id="135" dur="500"/>
                                        <p:tgtEl>
                                          <p:spTgt spid="11"/>
                                        </p:tgtEl>
                                        <p:attrNameLst>
                                          <p:attrName>ppt_x</p:attrName>
                                        </p:attrNameLst>
                                      </p:cBhvr>
                                      <p:tavLst>
                                        <p:tav tm="0">
                                          <p:val>
                                            <p:strVal val="ppt_x"/>
                                          </p:val>
                                        </p:tav>
                                        <p:tav tm="100000">
                                          <p:val>
                                            <p:strVal val="ppt_x"/>
                                          </p:val>
                                        </p:tav>
                                      </p:tavLst>
                                    </p:anim>
                                    <p:anim calcmode="lin" valueType="num">
                                      <p:cBhvr additive="base">
                                        <p:cTn id="136" dur="500"/>
                                        <p:tgtEl>
                                          <p:spTgt spid="11"/>
                                        </p:tgtEl>
                                        <p:attrNameLst>
                                          <p:attrName>ppt_y</p:attrName>
                                        </p:attrNameLst>
                                      </p:cBhvr>
                                      <p:tavLst>
                                        <p:tav tm="0">
                                          <p:val>
                                            <p:strVal val="ppt_y"/>
                                          </p:val>
                                        </p:tav>
                                        <p:tav tm="100000">
                                          <p:val>
                                            <p:strVal val="1+ppt_h/2"/>
                                          </p:val>
                                        </p:tav>
                                      </p:tavLst>
                                    </p:anim>
                                    <p:set>
                                      <p:cBhvr>
                                        <p:cTn id="137" dur="1" fill="hold">
                                          <p:stCondLst>
                                            <p:cond delay="499"/>
                                          </p:stCondLst>
                                        </p:cTn>
                                        <p:tgtEl>
                                          <p:spTgt spid="11"/>
                                        </p:tgtEl>
                                        <p:attrNameLst>
                                          <p:attrName>style.visibility</p:attrName>
                                        </p:attrNameLst>
                                      </p:cBhvr>
                                      <p:to>
                                        <p:strVal val="hidden"/>
                                      </p:to>
                                    </p:set>
                                  </p:childTnLst>
                                </p:cTn>
                              </p:par>
                              <p:par>
                                <p:cTn id="138" presetID="2" presetClass="exit" presetSubtype="4" fill="hold" grpId="1" nodeType="withEffect">
                                  <p:stCondLst>
                                    <p:cond delay="0"/>
                                  </p:stCondLst>
                                  <p:childTnLst>
                                    <p:anim calcmode="lin" valueType="num">
                                      <p:cBhvr additive="base">
                                        <p:cTn id="139" dur="500"/>
                                        <p:tgtEl>
                                          <p:spTgt spid="12"/>
                                        </p:tgtEl>
                                        <p:attrNameLst>
                                          <p:attrName>ppt_x</p:attrName>
                                        </p:attrNameLst>
                                      </p:cBhvr>
                                      <p:tavLst>
                                        <p:tav tm="0">
                                          <p:val>
                                            <p:strVal val="ppt_x"/>
                                          </p:val>
                                        </p:tav>
                                        <p:tav tm="100000">
                                          <p:val>
                                            <p:strVal val="ppt_x"/>
                                          </p:val>
                                        </p:tav>
                                      </p:tavLst>
                                    </p:anim>
                                    <p:anim calcmode="lin" valueType="num">
                                      <p:cBhvr additive="base">
                                        <p:cTn id="140" dur="500"/>
                                        <p:tgtEl>
                                          <p:spTgt spid="12"/>
                                        </p:tgtEl>
                                        <p:attrNameLst>
                                          <p:attrName>ppt_y</p:attrName>
                                        </p:attrNameLst>
                                      </p:cBhvr>
                                      <p:tavLst>
                                        <p:tav tm="0">
                                          <p:val>
                                            <p:strVal val="ppt_y"/>
                                          </p:val>
                                        </p:tav>
                                        <p:tav tm="100000">
                                          <p:val>
                                            <p:strVal val="1+ppt_h/2"/>
                                          </p:val>
                                        </p:tav>
                                      </p:tavLst>
                                    </p:anim>
                                    <p:set>
                                      <p:cBhvr>
                                        <p:cTn id="141" dur="1" fill="hold">
                                          <p:stCondLst>
                                            <p:cond delay="499"/>
                                          </p:stCondLst>
                                        </p:cTn>
                                        <p:tgtEl>
                                          <p:spTgt spid="12"/>
                                        </p:tgtEl>
                                        <p:attrNameLst>
                                          <p:attrName>style.visibility</p:attrName>
                                        </p:attrNameLst>
                                      </p:cBhvr>
                                      <p:to>
                                        <p:strVal val="hidden"/>
                                      </p:to>
                                    </p:set>
                                  </p:childTnLst>
                                </p:cTn>
                              </p:par>
                              <p:par>
                                <p:cTn id="142" presetID="2" presetClass="exit" presetSubtype="4" fill="hold" nodeType="withEffect">
                                  <p:stCondLst>
                                    <p:cond delay="0"/>
                                  </p:stCondLst>
                                  <p:childTnLst>
                                    <p:anim calcmode="lin" valueType="num">
                                      <p:cBhvr additive="base">
                                        <p:cTn id="143" dur="500"/>
                                        <p:tgtEl>
                                          <p:spTgt spid="56"/>
                                        </p:tgtEl>
                                        <p:attrNameLst>
                                          <p:attrName>ppt_x</p:attrName>
                                        </p:attrNameLst>
                                      </p:cBhvr>
                                      <p:tavLst>
                                        <p:tav tm="0">
                                          <p:val>
                                            <p:strVal val="ppt_x"/>
                                          </p:val>
                                        </p:tav>
                                        <p:tav tm="100000">
                                          <p:val>
                                            <p:strVal val="ppt_x"/>
                                          </p:val>
                                        </p:tav>
                                      </p:tavLst>
                                    </p:anim>
                                    <p:anim calcmode="lin" valueType="num">
                                      <p:cBhvr additive="base">
                                        <p:cTn id="144" dur="500"/>
                                        <p:tgtEl>
                                          <p:spTgt spid="56"/>
                                        </p:tgtEl>
                                        <p:attrNameLst>
                                          <p:attrName>ppt_y</p:attrName>
                                        </p:attrNameLst>
                                      </p:cBhvr>
                                      <p:tavLst>
                                        <p:tav tm="0">
                                          <p:val>
                                            <p:strVal val="ppt_y"/>
                                          </p:val>
                                        </p:tav>
                                        <p:tav tm="100000">
                                          <p:val>
                                            <p:strVal val="1+ppt_h/2"/>
                                          </p:val>
                                        </p:tav>
                                      </p:tavLst>
                                    </p:anim>
                                    <p:set>
                                      <p:cBhvr>
                                        <p:cTn id="145" dur="1" fill="hold">
                                          <p:stCondLst>
                                            <p:cond delay="499"/>
                                          </p:stCondLst>
                                        </p:cTn>
                                        <p:tgtEl>
                                          <p:spTgt spid="56"/>
                                        </p:tgtEl>
                                        <p:attrNameLst>
                                          <p:attrName>style.visibility</p:attrName>
                                        </p:attrNameLst>
                                      </p:cBhvr>
                                      <p:to>
                                        <p:strVal val="hidden"/>
                                      </p:to>
                                    </p:set>
                                  </p:childTnLst>
                                </p:cTn>
                              </p:par>
                              <p:par>
                                <p:cTn id="146" presetID="2" presetClass="exit" presetSubtype="4" fill="hold" grpId="1" nodeType="withEffect">
                                  <p:stCondLst>
                                    <p:cond delay="0"/>
                                  </p:stCondLst>
                                  <p:childTnLst>
                                    <p:anim calcmode="lin" valueType="num">
                                      <p:cBhvr additive="base">
                                        <p:cTn id="147" dur="500"/>
                                        <p:tgtEl>
                                          <p:spTgt spid="13"/>
                                        </p:tgtEl>
                                        <p:attrNameLst>
                                          <p:attrName>ppt_x</p:attrName>
                                        </p:attrNameLst>
                                      </p:cBhvr>
                                      <p:tavLst>
                                        <p:tav tm="0">
                                          <p:val>
                                            <p:strVal val="ppt_x"/>
                                          </p:val>
                                        </p:tav>
                                        <p:tav tm="100000">
                                          <p:val>
                                            <p:strVal val="ppt_x"/>
                                          </p:val>
                                        </p:tav>
                                      </p:tavLst>
                                    </p:anim>
                                    <p:anim calcmode="lin" valueType="num">
                                      <p:cBhvr additive="base">
                                        <p:cTn id="148" dur="500"/>
                                        <p:tgtEl>
                                          <p:spTgt spid="13"/>
                                        </p:tgtEl>
                                        <p:attrNameLst>
                                          <p:attrName>ppt_y</p:attrName>
                                        </p:attrNameLst>
                                      </p:cBhvr>
                                      <p:tavLst>
                                        <p:tav tm="0">
                                          <p:val>
                                            <p:strVal val="ppt_y"/>
                                          </p:val>
                                        </p:tav>
                                        <p:tav tm="100000">
                                          <p:val>
                                            <p:strVal val="1+ppt_h/2"/>
                                          </p:val>
                                        </p:tav>
                                      </p:tavLst>
                                    </p:anim>
                                    <p:set>
                                      <p:cBhvr>
                                        <p:cTn id="149" dur="1" fill="hold">
                                          <p:stCondLst>
                                            <p:cond delay="499"/>
                                          </p:stCondLst>
                                        </p:cTn>
                                        <p:tgtEl>
                                          <p:spTgt spid="13"/>
                                        </p:tgtEl>
                                        <p:attrNameLst>
                                          <p:attrName>style.visibility</p:attrName>
                                        </p:attrNameLst>
                                      </p:cBhvr>
                                      <p:to>
                                        <p:strVal val="hidden"/>
                                      </p:to>
                                    </p:set>
                                  </p:childTnLst>
                                </p:cTn>
                              </p:par>
                              <p:par>
                                <p:cTn id="150" presetID="2" presetClass="exit" presetSubtype="4" fill="hold" nodeType="withEffect">
                                  <p:stCondLst>
                                    <p:cond delay="0"/>
                                  </p:stCondLst>
                                  <p:childTnLst>
                                    <p:anim calcmode="lin" valueType="num">
                                      <p:cBhvr additive="base">
                                        <p:cTn id="151" dur="500"/>
                                        <p:tgtEl>
                                          <p:spTgt spid="60"/>
                                        </p:tgtEl>
                                        <p:attrNameLst>
                                          <p:attrName>ppt_x</p:attrName>
                                        </p:attrNameLst>
                                      </p:cBhvr>
                                      <p:tavLst>
                                        <p:tav tm="0">
                                          <p:val>
                                            <p:strVal val="ppt_x"/>
                                          </p:val>
                                        </p:tav>
                                        <p:tav tm="100000">
                                          <p:val>
                                            <p:strVal val="ppt_x"/>
                                          </p:val>
                                        </p:tav>
                                      </p:tavLst>
                                    </p:anim>
                                    <p:anim calcmode="lin" valueType="num">
                                      <p:cBhvr additive="base">
                                        <p:cTn id="152" dur="500"/>
                                        <p:tgtEl>
                                          <p:spTgt spid="60"/>
                                        </p:tgtEl>
                                        <p:attrNameLst>
                                          <p:attrName>ppt_y</p:attrName>
                                        </p:attrNameLst>
                                      </p:cBhvr>
                                      <p:tavLst>
                                        <p:tav tm="0">
                                          <p:val>
                                            <p:strVal val="ppt_y"/>
                                          </p:val>
                                        </p:tav>
                                        <p:tav tm="100000">
                                          <p:val>
                                            <p:strVal val="1+ppt_h/2"/>
                                          </p:val>
                                        </p:tav>
                                      </p:tavLst>
                                    </p:anim>
                                    <p:set>
                                      <p:cBhvr>
                                        <p:cTn id="153" dur="1" fill="hold">
                                          <p:stCondLst>
                                            <p:cond delay="499"/>
                                          </p:stCondLst>
                                        </p:cTn>
                                        <p:tgtEl>
                                          <p:spTgt spid="60"/>
                                        </p:tgtEl>
                                        <p:attrNameLst>
                                          <p:attrName>style.visibility</p:attrName>
                                        </p:attrNameLst>
                                      </p:cBhvr>
                                      <p:to>
                                        <p:strVal val="hidden"/>
                                      </p:to>
                                    </p:set>
                                  </p:childTnLst>
                                </p:cTn>
                              </p:par>
                              <p:par>
                                <p:cTn id="154" presetID="2" presetClass="exit" presetSubtype="4" fill="hold" grpId="1" nodeType="withEffect">
                                  <p:stCondLst>
                                    <p:cond delay="0"/>
                                  </p:stCondLst>
                                  <p:childTnLst>
                                    <p:anim calcmode="lin" valueType="num">
                                      <p:cBhvr additive="base">
                                        <p:cTn id="155" dur="500"/>
                                        <p:tgtEl>
                                          <p:spTgt spid="14"/>
                                        </p:tgtEl>
                                        <p:attrNameLst>
                                          <p:attrName>ppt_x</p:attrName>
                                        </p:attrNameLst>
                                      </p:cBhvr>
                                      <p:tavLst>
                                        <p:tav tm="0">
                                          <p:val>
                                            <p:strVal val="ppt_x"/>
                                          </p:val>
                                        </p:tav>
                                        <p:tav tm="100000">
                                          <p:val>
                                            <p:strVal val="ppt_x"/>
                                          </p:val>
                                        </p:tav>
                                      </p:tavLst>
                                    </p:anim>
                                    <p:anim calcmode="lin" valueType="num">
                                      <p:cBhvr additive="base">
                                        <p:cTn id="156" dur="500"/>
                                        <p:tgtEl>
                                          <p:spTgt spid="14"/>
                                        </p:tgtEl>
                                        <p:attrNameLst>
                                          <p:attrName>ppt_y</p:attrName>
                                        </p:attrNameLst>
                                      </p:cBhvr>
                                      <p:tavLst>
                                        <p:tav tm="0">
                                          <p:val>
                                            <p:strVal val="ppt_y"/>
                                          </p:val>
                                        </p:tav>
                                        <p:tav tm="100000">
                                          <p:val>
                                            <p:strVal val="1+ppt_h/2"/>
                                          </p:val>
                                        </p:tav>
                                      </p:tavLst>
                                    </p:anim>
                                    <p:set>
                                      <p:cBhvr>
                                        <p:cTn id="157" dur="1" fill="hold">
                                          <p:stCondLst>
                                            <p:cond delay="499"/>
                                          </p:stCondLst>
                                        </p:cTn>
                                        <p:tgtEl>
                                          <p:spTgt spid="14"/>
                                        </p:tgtEl>
                                        <p:attrNameLst>
                                          <p:attrName>style.visibility</p:attrName>
                                        </p:attrNameLst>
                                      </p:cBhvr>
                                      <p:to>
                                        <p:strVal val="hidden"/>
                                      </p:to>
                                    </p:set>
                                  </p:childTnLst>
                                </p:cTn>
                              </p:par>
                              <p:par>
                                <p:cTn id="158" presetID="2" presetClass="exit" presetSubtype="4" fill="hold" nodeType="withEffect">
                                  <p:stCondLst>
                                    <p:cond delay="0"/>
                                  </p:stCondLst>
                                  <p:childTnLst>
                                    <p:anim calcmode="lin" valueType="num">
                                      <p:cBhvr additive="base">
                                        <p:cTn id="159" dur="500"/>
                                        <p:tgtEl>
                                          <p:spTgt spid="61"/>
                                        </p:tgtEl>
                                        <p:attrNameLst>
                                          <p:attrName>ppt_x</p:attrName>
                                        </p:attrNameLst>
                                      </p:cBhvr>
                                      <p:tavLst>
                                        <p:tav tm="0">
                                          <p:val>
                                            <p:strVal val="ppt_x"/>
                                          </p:val>
                                        </p:tav>
                                        <p:tav tm="100000">
                                          <p:val>
                                            <p:strVal val="ppt_x"/>
                                          </p:val>
                                        </p:tav>
                                      </p:tavLst>
                                    </p:anim>
                                    <p:anim calcmode="lin" valueType="num">
                                      <p:cBhvr additive="base">
                                        <p:cTn id="160" dur="500"/>
                                        <p:tgtEl>
                                          <p:spTgt spid="61"/>
                                        </p:tgtEl>
                                        <p:attrNameLst>
                                          <p:attrName>ppt_y</p:attrName>
                                        </p:attrNameLst>
                                      </p:cBhvr>
                                      <p:tavLst>
                                        <p:tav tm="0">
                                          <p:val>
                                            <p:strVal val="ppt_y"/>
                                          </p:val>
                                        </p:tav>
                                        <p:tav tm="100000">
                                          <p:val>
                                            <p:strVal val="1+ppt_h/2"/>
                                          </p:val>
                                        </p:tav>
                                      </p:tavLst>
                                    </p:anim>
                                    <p:set>
                                      <p:cBhvr>
                                        <p:cTn id="161" dur="1" fill="hold">
                                          <p:stCondLst>
                                            <p:cond delay="499"/>
                                          </p:stCondLst>
                                        </p:cTn>
                                        <p:tgtEl>
                                          <p:spTgt spid="61"/>
                                        </p:tgtEl>
                                        <p:attrNameLst>
                                          <p:attrName>style.visibility</p:attrName>
                                        </p:attrNameLst>
                                      </p:cBhvr>
                                      <p:to>
                                        <p:strVal val="hidden"/>
                                      </p:to>
                                    </p:set>
                                  </p:childTnLst>
                                </p:cTn>
                              </p:par>
                              <p:par>
                                <p:cTn id="162" presetID="2" presetClass="exit" presetSubtype="4" fill="hold" grpId="1" nodeType="withEffect">
                                  <p:stCondLst>
                                    <p:cond delay="0"/>
                                  </p:stCondLst>
                                  <p:childTnLst>
                                    <p:anim calcmode="lin" valueType="num">
                                      <p:cBhvr additive="base">
                                        <p:cTn id="163" dur="500"/>
                                        <p:tgtEl>
                                          <p:spTgt spid="15"/>
                                        </p:tgtEl>
                                        <p:attrNameLst>
                                          <p:attrName>ppt_x</p:attrName>
                                        </p:attrNameLst>
                                      </p:cBhvr>
                                      <p:tavLst>
                                        <p:tav tm="0">
                                          <p:val>
                                            <p:strVal val="ppt_x"/>
                                          </p:val>
                                        </p:tav>
                                        <p:tav tm="100000">
                                          <p:val>
                                            <p:strVal val="ppt_x"/>
                                          </p:val>
                                        </p:tav>
                                      </p:tavLst>
                                    </p:anim>
                                    <p:anim calcmode="lin" valueType="num">
                                      <p:cBhvr additive="base">
                                        <p:cTn id="164" dur="500"/>
                                        <p:tgtEl>
                                          <p:spTgt spid="15"/>
                                        </p:tgtEl>
                                        <p:attrNameLst>
                                          <p:attrName>ppt_y</p:attrName>
                                        </p:attrNameLst>
                                      </p:cBhvr>
                                      <p:tavLst>
                                        <p:tav tm="0">
                                          <p:val>
                                            <p:strVal val="ppt_y"/>
                                          </p:val>
                                        </p:tav>
                                        <p:tav tm="100000">
                                          <p:val>
                                            <p:strVal val="1+ppt_h/2"/>
                                          </p:val>
                                        </p:tav>
                                      </p:tavLst>
                                    </p:anim>
                                    <p:set>
                                      <p:cBhvr>
                                        <p:cTn id="165" dur="1" fill="hold">
                                          <p:stCondLst>
                                            <p:cond delay="499"/>
                                          </p:stCondLst>
                                        </p:cTn>
                                        <p:tgtEl>
                                          <p:spTgt spid="15"/>
                                        </p:tgtEl>
                                        <p:attrNameLst>
                                          <p:attrName>style.visibility</p:attrName>
                                        </p:attrNameLst>
                                      </p:cBhvr>
                                      <p:to>
                                        <p:strVal val="hidden"/>
                                      </p:to>
                                    </p:set>
                                  </p:childTnLst>
                                </p:cTn>
                              </p:par>
                              <p:par>
                                <p:cTn id="166" presetID="2" presetClass="exit" presetSubtype="4" fill="hold" nodeType="withEffect">
                                  <p:stCondLst>
                                    <p:cond delay="0"/>
                                  </p:stCondLst>
                                  <p:childTnLst>
                                    <p:anim calcmode="lin" valueType="num">
                                      <p:cBhvr additive="base">
                                        <p:cTn id="167" dur="500"/>
                                        <p:tgtEl>
                                          <p:spTgt spid="63"/>
                                        </p:tgtEl>
                                        <p:attrNameLst>
                                          <p:attrName>ppt_x</p:attrName>
                                        </p:attrNameLst>
                                      </p:cBhvr>
                                      <p:tavLst>
                                        <p:tav tm="0">
                                          <p:val>
                                            <p:strVal val="ppt_x"/>
                                          </p:val>
                                        </p:tav>
                                        <p:tav tm="100000">
                                          <p:val>
                                            <p:strVal val="ppt_x"/>
                                          </p:val>
                                        </p:tav>
                                      </p:tavLst>
                                    </p:anim>
                                    <p:anim calcmode="lin" valueType="num">
                                      <p:cBhvr additive="base">
                                        <p:cTn id="168" dur="500"/>
                                        <p:tgtEl>
                                          <p:spTgt spid="63"/>
                                        </p:tgtEl>
                                        <p:attrNameLst>
                                          <p:attrName>ppt_y</p:attrName>
                                        </p:attrNameLst>
                                      </p:cBhvr>
                                      <p:tavLst>
                                        <p:tav tm="0">
                                          <p:val>
                                            <p:strVal val="ppt_y"/>
                                          </p:val>
                                        </p:tav>
                                        <p:tav tm="100000">
                                          <p:val>
                                            <p:strVal val="1+ppt_h/2"/>
                                          </p:val>
                                        </p:tav>
                                      </p:tavLst>
                                    </p:anim>
                                    <p:set>
                                      <p:cBhvr>
                                        <p:cTn id="169" dur="1" fill="hold">
                                          <p:stCondLst>
                                            <p:cond delay="499"/>
                                          </p:stCondLst>
                                        </p:cTn>
                                        <p:tgtEl>
                                          <p:spTgt spid="63"/>
                                        </p:tgtEl>
                                        <p:attrNameLst>
                                          <p:attrName>style.visibility</p:attrName>
                                        </p:attrNameLst>
                                      </p:cBhvr>
                                      <p:to>
                                        <p:strVal val="hidden"/>
                                      </p:to>
                                    </p:set>
                                  </p:childTnLst>
                                </p:cTn>
                              </p:par>
                              <p:par>
                                <p:cTn id="170" presetID="2" presetClass="exit" presetSubtype="4" fill="hold" grpId="1" nodeType="withEffect">
                                  <p:stCondLst>
                                    <p:cond delay="0"/>
                                  </p:stCondLst>
                                  <p:childTnLst>
                                    <p:anim calcmode="lin" valueType="num">
                                      <p:cBhvr additive="base">
                                        <p:cTn id="171" dur="500"/>
                                        <p:tgtEl>
                                          <p:spTgt spid="16"/>
                                        </p:tgtEl>
                                        <p:attrNameLst>
                                          <p:attrName>ppt_x</p:attrName>
                                        </p:attrNameLst>
                                      </p:cBhvr>
                                      <p:tavLst>
                                        <p:tav tm="0">
                                          <p:val>
                                            <p:strVal val="ppt_x"/>
                                          </p:val>
                                        </p:tav>
                                        <p:tav tm="100000">
                                          <p:val>
                                            <p:strVal val="ppt_x"/>
                                          </p:val>
                                        </p:tav>
                                      </p:tavLst>
                                    </p:anim>
                                    <p:anim calcmode="lin" valueType="num">
                                      <p:cBhvr additive="base">
                                        <p:cTn id="172" dur="500"/>
                                        <p:tgtEl>
                                          <p:spTgt spid="16"/>
                                        </p:tgtEl>
                                        <p:attrNameLst>
                                          <p:attrName>ppt_y</p:attrName>
                                        </p:attrNameLst>
                                      </p:cBhvr>
                                      <p:tavLst>
                                        <p:tav tm="0">
                                          <p:val>
                                            <p:strVal val="ppt_y"/>
                                          </p:val>
                                        </p:tav>
                                        <p:tav tm="100000">
                                          <p:val>
                                            <p:strVal val="1+ppt_h/2"/>
                                          </p:val>
                                        </p:tav>
                                      </p:tavLst>
                                    </p:anim>
                                    <p:set>
                                      <p:cBhvr>
                                        <p:cTn id="173" dur="1" fill="hold">
                                          <p:stCondLst>
                                            <p:cond delay="499"/>
                                          </p:stCondLst>
                                        </p:cTn>
                                        <p:tgtEl>
                                          <p:spTgt spid="16"/>
                                        </p:tgtEl>
                                        <p:attrNameLst>
                                          <p:attrName>style.visibility</p:attrName>
                                        </p:attrNameLst>
                                      </p:cBhvr>
                                      <p:to>
                                        <p:strVal val="hidden"/>
                                      </p:to>
                                    </p:set>
                                  </p:childTnLst>
                                </p:cTn>
                              </p:par>
                            </p:childTnLst>
                          </p:cTn>
                        </p:par>
                      </p:childTnLst>
                    </p:cTn>
                  </p:par>
                  <p:par>
                    <p:cTn id="174" fill="hold">
                      <p:stCondLst>
                        <p:cond delay="indefinite"/>
                      </p:stCondLst>
                      <p:childTnLst>
                        <p:par>
                          <p:cTn id="175" fill="hold">
                            <p:stCondLst>
                              <p:cond delay="0"/>
                            </p:stCondLst>
                            <p:childTnLst>
                              <p:par>
                                <p:cTn id="176" presetID="10" presetClass="entr" presetSubtype="0" fill="hold" nodeType="clickEffect">
                                  <p:stCondLst>
                                    <p:cond delay="0"/>
                                  </p:stCondLst>
                                  <p:childTnLst>
                                    <p:set>
                                      <p:cBhvr>
                                        <p:cTn id="177" dur="1" fill="hold">
                                          <p:stCondLst>
                                            <p:cond delay="0"/>
                                          </p:stCondLst>
                                        </p:cTn>
                                        <p:tgtEl>
                                          <p:spTgt spid="31"/>
                                        </p:tgtEl>
                                        <p:attrNameLst>
                                          <p:attrName>style.visibility</p:attrName>
                                        </p:attrNameLst>
                                      </p:cBhvr>
                                      <p:to>
                                        <p:strVal val="visible"/>
                                      </p:to>
                                    </p:set>
                                    <p:animEffect transition="in" filter="fade">
                                      <p:cBhvr>
                                        <p:cTn id="178" dur="500"/>
                                        <p:tgtEl>
                                          <p:spTgt spid="31"/>
                                        </p:tgtEl>
                                      </p:cBhvr>
                                    </p:animEffect>
                                  </p:childTnLst>
                                </p:cTn>
                              </p:par>
                              <p:par>
                                <p:cTn id="179" presetID="10" presetClass="entr" presetSubtype="0" fill="hold" grpId="0" nodeType="withEffect">
                                  <p:stCondLst>
                                    <p:cond delay="0"/>
                                  </p:stCondLst>
                                  <p:childTnLst>
                                    <p:set>
                                      <p:cBhvr>
                                        <p:cTn id="180" dur="1" fill="hold">
                                          <p:stCondLst>
                                            <p:cond delay="0"/>
                                          </p:stCondLst>
                                        </p:cTn>
                                        <p:tgtEl>
                                          <p:spTgt spid="17"/>
                                        </p:tgtEl>
                                        <p:attrNameLst>
                                          <p:attrName>style.visibility</p:attrName>
                                        </p:attrNameLst>
                                      </p:cBhvr>
                                      <p:to>
                                        <p:strVal val="visible"/>
                                      </p:to>
                                    </p:set>
                                    <p:animEffect transition="in" filter="fade">
                                      <p:cBhvr>
                                        <p:cTn id="181" dur="500"/>
                                        <p:tgtEl>
                                          <p:spTgt spid="17"/>
                                        </p:tgtEl>
                                      </p:cBhvr>
                                    </p:animEffect>
                                  </p:childTnLst>
                                </p:cTn>
                              </p:par>
                            </p:childTnLst>
                          </p:cTn>
                        </p:par>
                      </p:childTnLst>
                    </p:cTn>
                  </p:par>
                  <p:par>
                    <p:cTn id="182" fill="hold">
                      <p:stCondLst>
                        <p:cond delay="indefinite"/>
                      </p:stCondLst>
                      <p:childTnLst>
                        <p:par>
                          <p:cTn id="183" fill="hold">
                            <p:stCondLst>
                              <p:cond delay="0"/>
                            </p:stCondLst>
                            <p:childTnLst>
                              <p:par>
                                <p:cTn id="184" presetID="10" presetClass="entr" presetSubtype="0" fill="hold" nodeType="clickEffect">
                                  <p:stCondLst>
                                    <p:cond delay="0"/>
                                  </p:stCondLst>
                                  <p:childTnLst>
                                    <p:set>
                                      <p:cBhvr>
                                        <p:cTn id="185" dur="1" fill="hold">
                                          <p:stCondLst>
                                            <p:cond delay="0"/>
                                          </p:stCondLst>
                                        </p:cTn>
                                        <p:tgtEl>
                                          <p:spTgt spid="64"/>
                                        </p:tgtEl>
                                        <p:attrNameLst>
                                          <p:attrName>style.visibility</p:attrName>
                                        </p:attrNameLst>
                                      </p:cBhvr>
                                      <p:to>
                                        <p:strVal val="visible"/>
                                      </p:to>
                                    </p:set>
                                    <p:animEffect transition="in" filter="fade">
                                      <p:cBhvr>
                                        <p:cTn id="186" dur="500"/>
                                        <p:tgtEl>
                                          <p:spTgt spid="64"/>
                                        </p:tgtEl>
                                      </p:cBhvr>
                                    </p:animEffect>
                                  </p:childTnLst>
                                </p:cTn>
                              </p:par>
                              <p:par>
                                <p:cTn id="187" presetID="10" presetClass="entr" presetSubtype="0" fill="hold" grpId="0" nodeType="withEffect">
                                  <p:stCondLst>
                                    <p:cond delay="0"/>
                                  </p:stCondLst>
                                  <p:childTnLst>
                                    <p:set>
                                      <p:cBhvr>
                                        <p:cTn id="188" dur="1" fill="hold">
                                          <p:stCondLst>
                                            <p:cond delay="0"/>
                                          </p:stCondLst>
                                        </p:cTn>
                                        <p:tgtEl>
                                          <p:spTgt spid="18"/>
                                        </p:tgtEl>
                                        <p:attrNameLst>
                                          <p:attrName>style.visibility</p:attrName>
                                        </p:attrNameLst>
                                      </p:cBhvr>
                                      <p:to>
                                        <p:strVal val="visible"/>
                                      </p:to>
                                    </p:set>
                                    <p:animEffect transition="in" filter="fade">
                                      <p:cBhvr>
                                        <p:cTn id="189" dur="500"/>
                                        <p:tgtEl>
                                          <p:spTgt spid="18"/>
                                        </p:tgtEl>
                                      </p:cBhvr>
                                    </p:animEffect>
                                  </p:childTnLst>
                                </p:cTn>
                              </p:par>
                            </p:childTnLst>
                          </p:cTn>
                        </p:par>
                      </p:childTnLst>
                    </p:cTn>
                  </p:par>
                  <p:par>
                    <p:cTn id="190" fill="hold">
                      <p:stCondLst>
                        <p:cond delay="indefinite"/>
                      </p:stCondLst>
                      <p:childTnLst>
                        <p:par>
                          <p:cTn id="191" fill="hold">
                            <p:stCondLst>
                              <p:cond delay="0"/>
                            </p:stCondLst>
                            <p:childTnLst>
                              <p:par>
                                <p:cTn id="192" presetID="10" presetClass="entr" presetSubtype="0" fill="hold" nodeType="clickEffect">
                                  <p:stCondLst>
                                    <p:cond delay="0"/>
                                  </p:stCondLst>
                                  <p:childTnLst>
                                    <p:set>
                                      <p:cBhvr>
                                        <p:cTn id="193" dur="1" fill="hold">
                                          <p:stCondLst>
                                            <p:cond delay="0"/>
                                          </p:stCondLst>
                                        </p:cTn>
                                        <p:tgtEl>
                                          <p:spTgt spid="65"/>
                                        </p:tgtEl>
                                        <p:attrNameLst>
                                          <p:attrName>style.visibility</p:attrName>
                                        </p:attrNameLst>
                                      </p:cBhvr>
                                      <p:to>
                                        <p:strVal val="visible"/>
                                      </p:to>
                                    </p:set>
                                    <p:animEffect transition="in" filter="fade">
                                      <p:cBhvr>
                                        <p:cTn id="194" dur="500"/>
                                        <p:tgtEl>
                                          <p:spTgt spid="65"/>
                                        </p:tgtEl>
                                      </p:cBhvr>
                                    </p:animEffect>
                                  </p:childTnLst>
                                </p:cTn>
                              </p:par>
                              <p:par>
                                <p:cTn id="195" presetID="10" presetClass="entr" presetSubtype="0" fill="hold" grpId="0" nodeType="withEffect">
                                  <p:stCondLst>
                                    <p:cond delay="0"/>
                                  </p:stCondLst>
                                  <p:childTnLst>
                                    <p:set>
                                      <p:cBhvr>
                                        <p:cTn id="196" dur="1" fill="hold">
                                          <p:stCondLst>
                                            <p:cond delay="0"/>
                                          </p:stCondLst>
                                        </p:cTn>
                                        <p:tgtEl>
                                          <p:spTgt spid="19"/>
                                        </p:tgtEl>
                                        <p:attrNameLst>
                                          <p:attrName>style.visibility</p:attrName>
                                        </p:attrNameLst>
                                      </p:cBhvr>
                                      <p:to>
                                        <p:strVal val="visible"/>
                                      </p:to>
                                    </p:set>
                                    <p:animEffect transition="in" filter="fade">
                                      <p:cBhvr>
                                        <p:cTn id="19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P spid="16" grpId="1"/>
      <p:bldP spid="17" grpId="0"/>
      <p:bldP spid="18" grpId="0"/>
      <p:bldP spid="19" grpId="0"/>
      <p:bldP spid="34" grpId="0"/>
      <p:bldP spid="34"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r>
              <a:rPr lang="el-GR" sz="2800" dirty="0">
                <a:solidFill>
                  <a:schemeClr val="bg2"/>
                </a:solidFill>
                <a:latin typeface="Calibri" panose="020F0502020204030204" pitchFamily="34" charset="0"/>
              </a:rPr>
              <a:t>Η υπασβεστιαιμία είναι σπάνια και συχνά ψευδής, σε περιπτώσεις όπου </a:t>
            </a:r>
            <a:r>
              <a:rPr lang="el-GR" sz="2800" dirty="0" err="1">
                <a:solidFill>
                  <a:schemeClr val="bg2"/>
                </a:solidFill>
                <a:latin typeface="Calibri" panose="020F0502020204030204" pitchFamily="34" charset="0"/>
              </a:rPr>
              <a:t>μετράται</a:t>
            </a:r>
            <a:r>
              <a:rPr lang="el-GR" sz="2800" dirty="0">
                <a:solidFill>
                  <a:schemeClr val="bg2"/>
                </a:solidFill>
                <a:latin typeface="Calibri" panose="020F0502020204030204" pitchFamily="34" charset="0"/>
              </a:rPr>
              <a:t> ολικό ασβέστιο με ταυτόχρονη υπαλβουμιναιμία</a:t>
            </a:r>
          </a:p>
          <a:p>
            <a:r>
              <a:rPr lang="el-GR" sz="2800" dirty="0">
                <a:solidFill>
                  <a:schemeClr val="bg2"/>
                </a:solidFill>
                <a:latin typeface="Calibri" panose="020F0502020204030204" pitchFamily="34" charset="0"/>
              </a:rPr>
              <a:t>Η γνήσια υπασβεστιαιμία, με εξαίρεση την </a:t>
            </a:r>
            <a:r>
              <a:rPr lang="el-GR" sz="2800" dirty="0" err="1">
                <a:solidFill>
                  <a:schemeClr val="bg2"/>
                </a:solidFill>
                <a:latin typeface="Calibri" panose="020F0502020204030204" pitchFamily="34" charset="0"/>
              </a:rPr>
              <a:t>επιλόχιο</a:t>
            </a:r>
            <a:r>
              <a:rPr lang="el-GR" sz="2800" dirty="0">
                <a:solidFill>
                  <a:schemeClr val="bg2"/>
                </a:solidFill>
                <a:latin typeface="Calibri" panose="020F0502020204030204" pitchFamily="34" charset="0"/>
              </a:rPr>
              <a:t> υπασβεστιαιμία (εκλαμψία), συνήθως είναι ήπια και </a:t>
            </a:r>
            <a:r>
              <a:rPr lang="el-GR" sz="2800" dirty="0" err="1">
                <a:solidFill>
                  <a:schemeClr val="bg2"/>
                </a:solidFill>
                <a:latin typeface="Calibri" panose="020F0502020204030204" pitchFamily="34" charset="0"/>
              </a:rPr>
              <a:t>ασυμπτωματική</a:t>
            </a:r>
            <a:r>
              <a:rPr lang="el-GR" sz="2800" dirty="0">
                <a:solidFill>
                  <a:schemeClr val="bg2"/>
                </a:solidFill>
                <a:latin typeface="Calibri" panose="020F0502020204030204" pitchFamily="34" charset="0"/>
              </a:rPr>
              <a:t> (τυχαίο εύρημα κατά τον βιοχημικό έλεγχο)</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21</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709606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r>
              <a:rPr lang="el-GR" sz="2800" dirty="0">
                <a:solidFill>
                  <a:schemeClr val="tx1">
                    <a:lumMod val="60000"/>
                    <a:lumOff val="40000"/>
                  </a:schemeClr>
                </a:solidFill>
                <a:latin typeface="Calibri" panose="020F0502020204030204" pitchFamily="34" charset="0"/>
              </a:rPr>
              <a:t>Κλινικά συμπτώματα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Μυϊκοί σπασμοί/μυϊκός τρόμος/δυσκαμψία/πάρεση</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Επιληπτικές κρίσεις</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Ταχυκαρδία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Υπόταση</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Αναπνευστική ανακοπή</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22</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318654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fontScale="85000" lnSpcReduction="10000"/>
          </a:bodyPr>
          <a:lstStyle/>
          <a:p>
            <a:pPr>
              <a:lnSpc>
                <a:spcPct val="150000"/>
              </a:lnSpc>
            </a:pPr>
            <a:r>
              <a:rPr lang="el-GR" sz="2800" dirty="0">
                <a:solidFill>
                  <a:schemeClr val="tx1">
                    <a:lumMod val="60000"/>
                    <a:lumOff val="40000"/>
                  </a:schemeClr>
                </a:solidFill>
                <a:latin typeface="Calibri" panose="020F0502020204030204" pitchFamily="34" charset="0"/>
              </a:rPr>
              <a:t>Εκλαμψία </a:t>
            </a:r>
          </a:p>
          <a:p>
            <a:pPr lvl="0">
              <a:lnSpc>
                <a:spcPct val="150000"/>
              </a:lnSpc>
            </a:pPr>
            <a:r>
              <a:rPr lang="el-GR" sz="2800" dirty="0">
                <a:solidFill>
                  <a:srgbClr val="00BBBB">
                    <a:lumMod val="60000"/>
                    <a:lumOff val="40000"/>
                  </a:srgbClr>
                </a:solidFill>
                <a:latin typeface="Calibri" panose="020F0502020204030204" pitchFamily="34" charset="0"/>
              </a:rPr>
              <a:t>Οξεία νεφρική βλάβη (συχνότερα) (λόγω ↑Ρ)</a:t>
            </a:r>
            <a:endParaRPr lang="el-GR" sz="2500" dirty="0">
              <a:solidFill>
                <a:srgbClr val="FFFFFF"/>
              </a:solidFill>
              <a:latin typeface="Calibri" panose="020F0502020204030204" pitchFamily="34" charset="0"/>
            </a:endParaRPr>
          </a:p>
          <a:p>
            <a:pPr lvl="0">
              <a:lnSpc>
                <a:spcPct val="150000"/>
              </a:lnSpc>
            </a:pPr>
            <a:r>
              <a:rPr lang="el-GR" sz="2800" dirty="0">
                <a:solidFill>
                  <a:srgbClr val="00BBBB">
                    <a:lumMod val="60000"/>
                    <a:lumOff val="40000"/>
                  </a:srgbClr>
                </a:solidFill>
                <a:latin typeface="Calibri" panose="020F0502020204030204" pitchFamily="34" charset="0"/>
              </a:rPr>
              <a:t>Χρόνια νεφρική ανεπάρκεια (πιο σπάνια)</a:t>
            </a:r>
          </a:p>
          <a:p>
            <a:pPr>
              <a:lnSpc>
                <a:spcPct val="150000"/>
              </a:lnSpc>
            </a:pPr>
            <a:r>
              <a:rPr lang="el-GR" sz="2800" dirty="0">
                <a:solidFill>
                  <a:schemeClr val="tx1">
                    <a:lumMod val="60000"/>
                    <a:lumOff val="40000"/>
                  </a:schemeClr>
                </a:solidFill>
                <a:latin typeface="Calibri" panose="020F0502020204030204" pitchFamily="34" charset="0"/>
              </a:rPr>
              <a:t>Πρωτογενής </a:t>
            </a:r>
            <a:r>
              <a:rPr lang="el-GR" sz="2800" dirty="0" err="1">
                <a:solidFill>
                  <a:schemeClr val="tx1">
                    <a:lumMod val="60000"/>
                    <a:lumOff val="40000"/>
                  </a:schemeClr>
                </a:solidFill>
                <a:latin typeface="Calibri" panose="020F0502020204030204" pitchFamily="34" charset="0"/>
              </a:rPr>
              <a:t>υποπαραθυρεοειδισμός</a:t>
            </a:r>
            <a:r>
              <a:rPr lang="el-GR" sz="2800" dirty="0">
                <a:solidFill>
                  <a:schemeClr val="tx1">
                    <a:lumMod val="60000"/>
                    <a:lumOff val="40000"/>
                  </a:schemeClr>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Μετά από θυρεοειδεκτομή σε γάτες με υπερθυρεοειδισμό </a:t>
            </a:r>
          </a:p>
          <a:p>
            <a:pPr lvl="0">
              <a:lnSpc>
                <a:spcPct val="150000"/>
              </a:lnSpc>
            </a:pPr>
            <a:r>
              <a:rPr lang="el-GR" sz="2800" dirty="0" err="1">
                <a:solidFill>
                  <a:srgbClr val="00BBBB">
                    <a:lumMod val="60000"/>
                    <a:lumOff val="40000"/>
                  </a:srgbClr>
                </a:solidFill>
                <a:latin typeface="Calibri" panose="020F0502020204030204" pitchFamily="34" charset="0"/>
              </a:rPr>
              <a:t>Δυσαπορρόφηση</a:t>
            </a:r>
            <a:r>
              <a:rPr lang="el-GR" sz="2800" dirty="0">
                <a:solidFill>
                  <a:srgbClr val="00BBBB">
                    <a:lumMod val="60000"/>
                    <a:lumOff val="40000"/>
                  </a:srgbClr>
                </a:solidFill>
                <a:latin typeface="Calibri" panose="020F0502020204030204" pitchFamily="34" charset="0"/>
              </a:rPr>
              <a:t> από το έντερο </a:t>
            </a:r>
          </a:p>
          <a:p>
            <a:pPr lvl="0">
              <a:lnSpc>
                <a:spcPct val="150000"/>
              </a:lnSpc>
            </a:pPr>
            <a:r>
              <a:rPr lang="el-GR" sz="2800" dirty="0">
                <a:solidFill>
                  <a:srgbClr val="00BBBB">
                    <a:lumMod val="60000"/>
                    <a:lumOff val="40000"/>
                  </a:srgbClr>
                </a:solidFill>
                <a:latin typeface="Calibri" panose="020F0502020204030204" pitchFamily="34" charset="0"/>
              </a:rPr>
              <a:t>Σήψη/παγκρεατίτιδα</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23</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483726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ΥΠΑΣΒΕΣΤΙΑΙΜΙΑ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pPr>
              <a:lnSpc>
                <a:spcPct val="150000"/>
              </a:lnSpc>
            </a:pPr>
            <a:r>
              <a:rPr lang="el-GR" sz="2800" dirty="0">
                <a:solidFill>
                  <a:schemeClr val="tx1">
                    <a:lumMod val="60000"/>
                    <a:lumOff val="40000"/>
                  </a:schemeClr>
                </a:solidFill>
                <a:latin typeface="Calibri" panose="020F0502020204030204" pitchFamily="34" charset="0"/>
              </a:rPr>
              <a:t>Φάρμακα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Αντιεπιληπτικά φάρμακα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Χορήγηση </a:t>
            </a:r>
            <a:r>
              <a:rPr lang="el-GR" sz="2500" dirty="0" err="1">
                <a:solidFill>
                  <a:schemeClr val="bg2"/>
                </a:solidFill>
                <a:latin typeface="Calibri" panose="020F0502020204030204" pitchFamily="34" charset="0"/>
              </a:rPr>
              <a:t>διττανθρακικών</a:t>
            </a:r>
            <a:r>
              <a:rPr lang="el-GR" sz="2500" dirty="0">
                <a:solidFill>
                  <a:schemeClr val="bg2"/>
                </a:solidFill>
                <a:latin typeface="Calibri" panose="020F0502020204030204" pitchFamily="34" charset="0"/>
              </a:rPr>
              <a:t>  </a:t>
            </a:r>
          </a:p>
          <a:p>
            <a:pPr>
              <a:lnSpc>
                <a:spcPct val="150000"/>
              </a:lnSpc>
            </a:pPr>
            <a:r>
              <a:rPr lang="el-GR" sz="2800" dirty="0">
                <a:solidFill>
                  <a:schemeClr val="tx1">
                    <a:lumMod val="60000"/>
                    <a:lumOff val="40000"/>
                  </a:schemeClr>
                </a:solidFill>
                <a:latin typeface="Calibri" panose="020F0502020204030204" pitchFamily="34" charset="0"/>
              </a:rPr>
              <a:t>Ψευδής </a:t>
            </a:r>
            <a:r>
              <a:rPr lang="el-GR" sz="2800" dirty="0" err="1">
                <a:solidFill>
                  <a:schemeClr val="tx1">
                    <a:lumMod val="60000"/>
                    <a:lumOff val="40000"/>
                  </a:schemeClr>
                </a:solidFill>
                <a:latin typeface="Calibri" panose="020F0502020204030204" pitchFamily="34" charset="0"/>
              </a:rPr>
              <a:t>υπασβεστιαιμία</a:t>
            </a:r>
            <a:r>
              <a:rPr lang="el-GR" sz="2800" dirty="0">
                <a:solidFill>
                  <a:schemeClr val="tx1">
                    <a:lumMod val="60000"/>
                    <a:lumOff val="40000"/>
                  </a:schemeClr>
                </a:solidFill>
                <a:latin typeface="Calibri" panose="020F0502020204030204" pitchFamily="34" charset="0"/>
              </a:rPr>
              <a:t> </a:t>
            </a:r>
            <a:r>
              <a:rPr lang="el-GR" sz="3200" dirty="0">
                <a:solidFill>
                  <a:schemeClr val="tx1">
                    <a:lumMod val="60000"/>
                    <a:lumOff val="40000"/>
                  </a:schemeClr>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Μέτρηση συγκέντρωσης ασβεστίου από αίμα σε φιαλίδιο με </a:t>
            </a:r>
            <a:r>
              <a:rPr lang="en-US" sz="2500" dirty="0">
                <a:solidFill>
                  <a:schemeClr val="bg2"/>
                </a:solidFill>
                <a:latin typeface="Calibri" panose="020F0502020204030204" pitchFamily="34" charset="0"/>
              </a:rPr>
              <a:t>EDTA</a:t>
            </a:r>
            <a:endParaRPr lang="el-GR"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Ταυτόχρονη αύξηση της συγκέντρωσης της ολικής </a:t>
            </a:r>
            <a:r>
              <a:rPr lang="el-GR" sz="2500" dirty="0" err="1">
                <a:solidFill>
                  <a:schemeClr val="bg2"/>
                </a:solidFill>
                <a:latin typeface="Calibri" panose="020F0502020204030204" pitchFamily="34" charset="0"/>
              </a:rPr>
              <a:t>χολερυθρίνης</a:t>
            </a:r>
            <a:r>
              <a:rPr lang="el-GR" sz="2500" dirty="0">
                <a:solidFill>
                  <a:schemeClr val="bg2"/>
                </a:solidFill>
                <a:latin typeface="Calibri" panose="020F0502020204030204" pitchFamily="34" charset="0"/>
              </a:rPr>
              <a:t> </a:t>
            </a:r>
            <a:r>
              <a:rPr lang="en-US" sz="2500" dirty="0">
                <a:solidFill>
                  <a:schemeClr val="bg2"/>
                </a:solidFill>
                <a:latin typeface="Calibri" panose="020F0502020204030204" pitchFamily="34" charset="0"/>
              </a:rPr>
              <a:t> </a:t>
            </a:r>
            <a:endParaRPr lang="el-GR" sz="2500" dirty="0">
              <a:solidFill>
                <a:srgbClr val="00BBBB">
                  <a:lumMod val="60000"/>
                  <a:lumOff val="40000"/>
                </a:srgbClr>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24</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2698133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7F6D06-22B0-411E-8F9F-BF5680D80C04}"/>
              </a:ext>
            </a:extLst>
          </p:cNvPr>
          <p:cNvSpPr txBox="1"/>
          <p:nvPr/>
        </p:nvSpPr>
        <p:spPr>
          <a:xfrm>
            <a:off x="4493316" y="148717"/>
            <a:ext cx="2108206" cy="446276"/>
          </a:xfrm>
          <a:prstGeom prst="rect">
            <a:avLst/>
          </a:prstGeom>
          <a:noFill/>
        </p:spPr>
        <p:txBody>
          <a:bodyPr wrap="none" rtlCol="0">
            <a:spAutoFit/>
          </a:bodyPr>
          <a:lstStyle/>
          <a:p>
            <a:r>
              <a:rPr lang="el-GR" sz="2300" dirty="0" err="1">
                <a:solidFill>
                  <a:schemeClr val="bg2"/>
                </a:solidFill>
                <a:latin typeface="Calibri" panose="020F0502020204030204" pitchFamily="34" charset="0"/>
              </a:rPr>
              <a:t>Υπασβεστιαιμία</a:t>
            </a:r>
            <a:endParaRPr lang="el-GR" sz="2300" dirty="0">
              <a:solidFill>
                <a:schemeClr val="bg2"/>
              </a:solidFill>
              <a:latin typeface="Calibri" panose="020F0502020204030204" pitchFamily="34" charset="0"/>
            </a:endParaRPr>
          </a:p>
        </p:txBody>
      </p:sp>
      <p:sp>
        <p:nvSpPr>
          <p:cNvPr id="6" name="TextBox 5">
            <a:extLst>
              <a:ext uri="{FF2B5EF4-FFF2-40B4-BE49-F238E27FC236}">
                <a16:creationId xmlns:a16="http://schemas.microsoft.com/office/drawing/2014/main" id="{55DE311E-0694-4336-8406-4BD6845E1BE4}"/>
              </a:ext>
            </a:extLst>
          </p:cNvPr>
          <p:cNvSpPr txBox="1"/>
          <p:nvPr/>
        </p:nvSpPr>
        <p:spPr>
          <a:xfrm>
            <a:off x="4151653" y="845620"/>
            <a:ext cx="2791534" cy="415498"/>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Απουσία συμπτωμάτων</a:t>
            </a:r>
          </a:p>
        </p:txBody>
      </p:sp>
      <p:sp>
        <p:nvSpPr>
          <p:cNvPr id="7" name="TextBox 6">
            <a:extLst>
              <a:ext uri="{FF2B5EF4-FFF2-40B4-BE49-F238E27FC236}">
                <a16:creationId xmlns:a16="http://schemas.microsoft.com/office/drawing/2014/main" id="{0128D66B-898E-4E86-A308-4276A0D02F58}"/>
              </a:ext>
            </a:extLst>
          </p:cNvPr>
          <p:cNvSpPr txBox="1"/>
          <p:nvPr/>
        </p:nvSpPr>
        <p:spPr>
          <a:xfrm>
            <a:off x="4114398" y="1483034"/>
            <a:ext cx="2866042" cy="738664"/>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Μέτρηση συγκέντρωσης</a:t>
            </a:r>
          </a:p>
          <a:p>
            <a:pPr algn="ctr"/>
            <a:r>
              <a:rPr lang="el-GR" sz="2100" dirty="0" err="1">
                <a:solidFill>
                  <a:schemeClr val="bg2"/>
                </a:solidFill>
                <a:latin typeface="Calibri" panose="020F0502020204030204" pitchFamily="34" charset="0"/>
                <a:cs typeface="Calibri" panose="020F0502020204030204" pitchFamily="34" charset="0"/>
              </a:rPr>
              <a:t>λευκωματινών</a:t>
            </a:r>
            <a:r>
              <a:rPr lang="el-GR" sz="2100" dirty="0">
                <a:solidFill>
                  <a:schemeClr val="bg2"/>
                </a:solidFill>
                <a:latin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53DA4B6A-F124-415B-AACC-94BC4458E423}"/>
              </a:ext>
            </a:extLst>
          </p:cNvPr>
          <p:cNvSpPr txBox="1"/>
          <p:nvPr/>
        </p:nvSpPr>
        <p:spPr>
          <a:xfrm>
            <a:off x="364770" y="1993073"/>
            <a:ext cx="2496133" cy="415498"/>
          </a:xfrm>
          <a:prstGeom prst="rect">
            <a:avLst/>
          </a:prstGeom>
          <a:noFill/>
        </p:spPr>
        <p:txBody>
          <a:bodyPr wrap="none" rtlCol="0">
            <a:spAutoFit/>
          </a:bodyPr>
          <a:lstStyle/>
          <a:p>
            <a:pPr algn="ctr"/>
            <a:r>
              <a:rPr lang="el-GR" sz="2100" dirty="0" err="1">
                <a:solidFill>
                  <a:schemeClr val="bg2"/>
                </a:solidFill>
                <a:latin typeface="Calibri" panose="020F0502020204030204" pitchFamily="34" charset="0"/>
                <a:cs typeface="Calibri" panose="020F0502020204030204" pitchFamily="34" charset="0"/>
              </a:rPr>
              <a:t>Υπολευκωματιναιμία</a:t>
            </a:r>
            <a:endParaRPr lang="el-GR" sz="2100" dirty="0">
              <a:solidFill>
                <a:schemeClr val="bg2"/>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D00026C6-A38D-4A3F-A210-507CE61310B8}"/>
              </a:ext>
            </a:extLst>
          </p:cNvPr>
          <p:cNvSpPr txBox="1"/>
          <p:nvPr/>
        </p:nvSpPr>
        <p:spPr>
          <a:xfrm>
            <a:off x="133616" y="2799918"/>
            <a:ext cx="2958439" cy="738664"/>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Διορθωμένο ολικό </a:t>
            </a:r>
            <a:r>
              <a:rPr lang="en-US" sz="2100" dirty="0">
                <a:solidFill>
                  <a:schemeClr val="bg2"/>
                </a:solidFill>
                <a:latin typeface="Calibri" panose="020F0502020204030204" pitchFamily="34" charset="0"/>
                <a:cs typeface="Calibri" panose="020F0502020204030204" pitchFamily="34" charset="0"/>
              </a:rPr>
              <a:t>Ca</a:t>
            </a:r>
            <a:br>
              <a:rPr lang="en-US" sz="2100" dirty="0">
                <a:solidFill>
                  <a:schemeClr val="bg2"/>
                </a:solidFill>
                <a:latin typeface="Calibri" panose="020F0502020204030204" pitchFamily="34" charset="0"/>
                <a:cs typeface="Calibri" panose="020F0502020204030204" pitchFamily="34" charset="0"/>
              </a:rPr>
            </a:br>
            <a:r>
              <a:rPr lang="el-GR" sz="2100" dirty="0">
                <a:solidFill>
                  <a:schemeClr val="bg2"/>
                </a:solidFill>
                <a:latin typeface="Calibri" panose="020F0502020204030204" pitchFamily="34" charset="0"/>
                <a:cs typeface="Calibri" panose="020F0502020204030204" pitchFamily="34" charset="0"/>
              </a:rPr>
              <a:t>ή μέτρηση ιονισμένου </a:t>
            </a:r>
            <a:r>
              <a:rPr lang="en-US" sz="2100" dirty="0">
                <a:solidFill>
                  <a:schemeClr val="bg2"/>
                </a:solidFill>
                <a:latin typeface="Calibri" panose="020F0502020204030204" pitchFamily="34" charset="0"/>
                <a:cs typeface="Calibri" panose="020F0502020204030204" pitchFamily="34" charset="0"/>
              </a:rPr>
              <a:t>Ca</a:t>
            </a:r>
            <a:endParaRPr lang="el-GR" sz="2100" dirty="0">
              <a:solidFill>
                <a:schemeClr val="bg2"/>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140DC781-1B28-4449-910D-A3AFC99691FC}"/>
              </a:ext>
            </a:extLst>
          </p:cNvPr>
          <p:cNvSpPr txBox="1"/>
          <p:nvPr/>
        </p:nvSpPr>
        <p:spPr>
          <a:xfrm>
            <a:off x="408531" y="3915037"/>
            <a:ext cx="2408608" cy="415498"/>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ΚΦ συγκέντρωση </a:t>
            </a:r>
            <a:r>
              <a:rPr lang="en-US" sz="2100" dirty="0">
                <a:solidFill>
                  <a:schemeClr val="bg2"/>
                </a:solidFill>
                <a:latin typeface="Calibri" panose="020F0502020204030204" pitchFamily="34" charset="0"/>
                <a:cs typeface="Calibri" panose="020F0502020204030204" pitchFamily="34" charset="0"/>
              </a:rPr>
              <a:t>Ca</a:t>
            </a:r>
            <a:endParaRPr lang="el-GR" sz="2100" dirty="0">
              <a:solidFill>
                <a:schemeClr val="bg2"/>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3571B87A-CCF3-433D-8E08-E38377363085}"/>
              </a:ext>
            </a:extLst>
          </p:cNvPr>
          <p:cNvSpPr txBox="1"/>
          <p:nvPr/>
        </p:nvSpPr>
        <p:spPr>
          <a:xfrm>
            <a:off x="171318" y="4759876"/>
            <a:ext cx="2883033" cy="415498"/>
          </a:xfrm>
          <a:prstGeom prst="rect">
            <a:avLst/>
          </a:prstGeom>
          <a:noFill/>
        </p:spPr>
        <p:txBody>
          <a:bodyPr wrap="none" rtlCol="0">
            <a:spAutoFit/>
          </a:bodyPr>
          <a:lstStyle/>
          <a:p>
            <a:pPr algn="ctr"/>
            <a:r>
              <a:rPr lang="el-GR" sz="2100" dirty="0">
                <a:solidFill>
                  <a:schemeClr val="tx1">
                    <a:lumMod val="60000"/>
                    <a:lumOff val="40000"/>
                  </a:schemeClr>
                </a:solidFill>
                <a:latin typeface="Calibri" panose="020F0502020204030204" pitchFamily="34" charset="0"/>
                <a:cs typeface="Segoe UI Semibold" panose="020B0702040204020203" pitchFamily="34" charset="0"/>
              </a:rPr>
              <a:t>Ψευδής </a:t>
            </a:r>
            <a:r>
              <a:rPr lang="el-GR" sz="2100" dirty="0" err="1">
                <a:solidFill>
                  <a:schemeClr val="tx1">
                    <a:lumMod val="60000"/>
                    <a:lumOff val="40000"/>
                  </a:schemeClr>
                </a:solidFill>
                <a:latin typeface="Calibri" panose="020F0502020204030204" pitchFamily="34" charset="0"/>
                <a:cs typeface="Segoe UI Semibold" panose="020B0702040204020203" pitchFamily="34" charset="0"/>
              </a:rPr>
              <a:t>υπασβεστιαιμία</a:t>
            </a:r>
            <a:endParaRPr lang="el-GR" sz="2100" dirty="0">
              <a:solidFill>
                <a:schemeClr val="tx1">
                  <a:lumMod val="60000"/>
                  <a:lumOff val="40000"/>
                </a:schemeClr>
              </a:solidFill>
              <a:latin typeface="Calibri" panose="020F0502020204030204" pitchFamily="34" charset="0"/>
              <a:cs typeface="Segoe UI Semibold" panose="020B0702040204020203" pitchFamily="34" charset="0"/>
            </a:endParaRPr>
          </a:p>
        </p:txBody>
      </p:sp>
      <p:sp>
        <p:nvSpPr>
          <p:cNvPr id="13" name="TextBox 12">
            <a:extLst>
              <a:ext uri="{FF2B5EF4-FFF2-40B4-BE49-F238E27FC236}">
                <a16:creationId xmlns:a16="http://schemas.microsoft.com/office/drawing/2014/main" id="{73E267C0-3F10-4D49-9DE1-0CB2AFE62436}"/>
              </a:ext>
            </a:extLst>
          </p:cNvPr>
          <p:cNvSpPr txBox="1"/>
          <p:nvPr/>
        </p:nvSpPr>
        <p:spPr>
          <a:xfrm>
            <a:off x="8128102" y="1957490"/>
            <a:ext cx="3732560" cy="415498"/>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ΚΦ συγκέντρωση </a:t>
            </a:r>
            <a:r>
              <a:rPr lang="el-GR" sz="2100" dirty="0" err="1">
                <a:solidFill>
                  <a:schemeClr val="bg2"/>
                </a:solidFill>
                <a:latin typeface="Calibri" panose="020F0502020204030204" pitchFamily="34" charset="0"/>
                <a:cs typeface="Calibri" panose="020F0502020204030204" pitchFamily="34" charset="0"/>
              </a:rPr>
              <a:t>λευκωματινών</a:t>
            </a:r>
            <a:endParaRPr lang="el-GR" sz="2100" dirty="0">
              <a:solidFill>
                <a:schemeClr val="bg2"/>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E3A6CE90-B130-4495-A991-10531AB0B8C4}"/>
              </a:ext>
            </a:extLst>
          </p:cNvPr>
          <p:cNvSpPr txBox="1"/>
          <p:nvPr/>
        </p:nvSpPr>
        <p:spPr>
          <a:xfrm>
            <a:off x="9108909" y="2690336"/>
            <a:ext cx="2115195" cy="738664"/>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Έλεγχος νεφρικής</a:t>
            </a:r>
            <a:br>
              <a:rPr lang="el-GR" sz="2100" dirty="0">
                <a:solidFill>
                  <a:schemeClr val="bg2"/>
                </a:solidFill>
                <a:latin typeface="Calibri" panose="020F0502020204030204" pitchFamily="34" charset="0"/>
                <a:cs typeface="Calibri" panose="020F0502020204030204" pitchFamily="34" charset="0"/>
              </a:rPr>
            </a:br>
            <a:r>
              <a:rPr lang="el-GR" sz="2100" dirty="0">
                <a:solidFill>
                  <a:schemeClr val="bg2"/>
                </a:solidFill>
                <a:latin typeface="Calibri" panose="020F0502020204030204" pitchFamily="34" charset="0"/>
                <a:cs typeface="Calibri" panose="020F0502020204030204" pitchFamily="34" charset="0"/>
              </a:rPr>
              <a:t>λειτουργίας</a:t>
            </a:r>
          </a:p>
        </p:txBody>
      </p:sp>
      <p:sp>
        <p:nvSpPr>
          <p:cNvPr id="15" name="TextBox 14">
            <a:extLst>
              <a:ext uri="{FF2B5EF4-FFF2-40B4-BE49-F238E27FC236}">
                <a16:creationId xmlns:a16="http://schemas.microsoft.com/office/drawing/2014/main" id="{C534751A-585D-4798-AE30-B4E037459096}"/>
              </a:ext>
            </a:extLst>
          </p:cNvPr>
          <p:cNvSpPr txBox="1"/>
          <p:nvPr/>
        </p:nvSpPr>
        <p:spPr>
          <a:xfrm>
            <a:off x="9489750" y="3759430"/>
            <a:ext cx="1353512" cy="415498"/>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Αζωθαιμία</a:t>
            </a:r>
          </a:p>
        </p:txBody>
      </p:sp>
      <p:sp>
        <p:nvSpPr>
          <p:cNvPr id="17" name="TextBox 16">
            <a:extLst>
              <a:ext uri="{FF2B5EF4-FFF2-40B4-BE49-F238E27FC236}">
                <a16:creationId xmlns:a16="http://schemas.microsoft.com/office/drawing/2014/main" id="{7CC7951C-8860-4DC4-9F35-2A5A66765442}"/>
              </a:ext>
            </a:extLst>
          </p:cNvPr>
          <p:cNvSpPr txBox="1"/>
          <p:nvPr/>
        </p:nvSpPr>
        <p:spPr>
          <a:xfrm>
            <a:off x="9204064" y="4644459"/>
            <a:ext cx="2262799" cy="1061829"/>
          </a:xfrm>
          <a:prstGeom prst="rect">
            <a:avLst/>
          </a:prstGeom>
          <a:noFill/>
        </p:spPr>
        <p:txBody>
          <a:bodyPr wrap="none" rtlCol="0">
            <a:spAutoFit/>
          </a:bodyPr>
          <a:lstStyle/>
          <a:p>
            <a:pPr algn="ctr"/>
            <a:r>
              <a:rPr lang="en-US" sz="2100" dirty="0">
                <a:solidFill>
                  <a:schemeClr val="bg2"/>
                </a:solidFill>
                <a:latin typeface="Calibri" panose="020F0502020204030204" pitchFamily="34" charset="0"/>
                <a:cs typeface="Calibri" panose="020F0502020204030204" pitchFamily="34" charset="0"/>
              </a:rPr>
              <a:t>X-rays </a:t>
            </a:r>
            <a:r>
              <a:rPr lang="el-GR" sz="2100" dirty="0">
                <a:solidFill>
                  <a:schemeClr val="bg2"/>
                </a:solidFill>
                <a:latin typeface="Calibri" panose="020F0502020204030204" pitchFamily="34" charset="0"/>
                <a:cs typeface="Calibri" panose="020F0502020204030204" pitchFamily="34" charset="0"/>
              </a:rPr>
              <a:t>νεφρών</a:t>
            </a:r>
          </a:p>
          <a:p>
            <a:pPr algn="ctr"/>
            <a:r>
              <a:rPr lang="el-GR" sz="2100" dirty="0">
                <a:solidFill>
                  <a:schemeClr val="bg2"/>
                </a:solidFill>
                <a:latin typeface="Calibri" panose="020F0502020204030204" pitchFamily="34" charset="0"/>
                <a:cs typeface="Calibri" panose="020F0502020204030204" pitchFamily="34" charset="0"/>
              </a:rPr>
              <a:t>Ίζημα ούρων για</a:t>
            </a:r>
            <a:br>
              <a:rPr lang="el-GR" sz="2100" dirty="0">
                <a:solidFill>
                  <a:schemeClr val="bg2"/>
                </a:solidFill>
                <a:latin typeface="Calibri" panose="020F0502020204030204" pitchFamily="34" charset="0"/>
                <a:cs typeface="Calibri" panose="020F0502020204030204" pitchFamily="34" charset="0"/>
              </a:rPr>
            </a:br>
            <a:r>
              <a:rPr lang="el-GR" sz="2100" dirty="0">
                <a:solidFill>
                  <a:schemeClr val="bg2"/>
                </a:solidFill>
                <a:latin typeface="Calibri" panose="020F0502020204030204" pitchFamily="34" charset="0"/>
                <a:cs typeface="Calibri" panose="020F0502020204030204" pitchFamily="34" charset="0"/>
              </a:rPr>
              <a:t>κρυστάλλους </a:t>
            </a:r>
            <a:r>
              <a:rPr lang="en-US" sz="2100" dirty="0" err="1">
                <a:solidFill>
                  <a:schemeClr val="bg2"/>
                </a:solidFill>
                <a:latin typeface="Calibri" panose="020F0502020204030204" pitchFamily="34" charset="0"/>
                <a:cs typeface="Calibri" panose="020F0502020204030204" pitchFamily="34" charset="0"/>
              </a:rPr>
              <a:t>CaOx</a:t>
            </a:r>
            <a:endParaRPr lang="el-GR" sz="2100" dirty="0">
              <a:solidFill>
                <a:schemeClr val="bg2"/>
              </a:solidFill>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425D0547-DF26-4B17-A427-6B911D0420B9}"/>
              </a:ext>
            </a:extLst>
          </p:cNvPr>
          <p:cNvSpPr txBox="1"/>
          <p:nvPr/>
        </p:nvSpPr>
        <p:spPr>
          <a:xfrm>
            <a:off x="8846721" y="5961625"/>
            <a:ext cx="2977483" cy="738664"/>
          </a:xfrm>
          <a:prstGeom prst="rect">
            <a:avLst/>
          </a:prstGeom>
          <a:noFill/>
        </p:spPr>
        <p:txBody>
          <a:bodyPr wrap="none" rtlCol="0">
            <a:spAutoFit/>
          </a:bodyPr>
          <a:lstStyle/>
          <a:p>
            <a:pPr algn="ctr"/>
            <a:r>
              <a:rPr lang="el-GR" sz="2100" dirty="0" err="1">
                <a:solidFill>
                  <a:schemeClr val="tx1">
                    <a:lumMod val="60000"/>
                    <a:lumOff val="40000"/>
                  </a:schemeClr>
                </a:solidFill>
                <a:latin typeface="Calibri" panose="020F0502020204030204" pitchFamily="34" charset="0"/>
                <a:cs typeface="Segoe UI Semibold" panose="020B0702040204020203" pitchFamily="34" charset="0"/>
              </a:rPr>
              <a:t>Τοξίκωση</a:t>
            </a:r>
            <a:r>
              <a:rPr lang="el-GR" sz="2100" dirty="0">
                <a:solidFill>
                  <a:schemeClr val="tx1">
                    <a:lumMod val="60000"/>
                    <a:lumOff val="40000"/>
                  </a:schemeClr>
                </a:solidFill>
                <a:latin typeface="Calibri" panose="020F0502020204030204" pitchFamily="34" charset="0"/>
                <a:cs typeface="Segoe UI Semibold" panose="020B0702040204020203" pitchFamily="34" charset="0"/>
              </a:rPr>
              <a:t> από </a:t>
            </a:r>
            <a:r>
              <a:rPr lang="el-GR" sz="2100" dirty="0" err="1">
                <a:solidFill>
                  <a:schemeClr val="tx1">
                    <a:lumMod val="60000"/>
                    <a:lumOff val="40000"/>
                  </a:schemeClr>
                </a:solidFill>
                <a:latin typeface="Calibri" panose="020F0502020204030204" pitchFamily="34" charset="0"/>
                <a:cs typeface="Segoe UI Semibold" panose="020B0702040204020203" pitchFamily="34" charset="0"/>
              </a:rPr>
              <a:t>αιθυλενική</a:t>
            </a:r>
            <a:br>
              <a:rPr lang="el-GR" sz="2100" dirty="0">
                <a:solidFill>
                  <a:schemeClr val="tx1">
                    <a:lumMod val="60000"/>
                    <a:lumOff val="40000"/>
                  </a:schemeClr>
                </a:solidFill>
                <a:latin typeface="Calibri" panose="020F0502020204030204" pitchFamily="34" charset="0"/>
                <a:cs typeface="Segoe UI Semibold" panose="020B0702040204020203" pitchFamily="34" charset="0"/>
              </a:rPr>
            </a:br>
            <a:r>
              <a:rPr lang="el-GR" sz="2100" dirty="0" err="1">
                <a:solidFill>
                  <a:schemeClr val="tx1">
                    <a:lumMod val="60000"/>
                    <a:lumOff val="40000"/>
                  </a:schemeClr>
                </a:solidFill>
                <a:latin typeface="Calibri" panose="020F0502020204030204" pitchFamily="34" charset="0"/>
                <a:cs typeface="Segoe UI Semibold" panose="020B0702040204020203" pitchFamily="34" charset="0"/>
              </a:rPr>
              <a:t>γλυκόλη</a:t>
            </a:r>
            <a:endParaRPr lang="el-GR" sz="2100" dirty="0">
              <a:solidFill>
                <a:schemeClr val="tx1">
                  <a:lumMod val="60000"/>
                  <a:lumOff val="40000"/>
                </a:schemeClr>
              </a:solidFill>
              <a:latin typeface="Calibri" panose="020F0502020204030204" pitchFamily="34" charset="0"/>
              <a:cs typeface="Segoe UI Semibold" panose="020B0702040204020203" pitchFamily="34" charset="0"/>
            </a:endParaRPr>
          </a:p>
        </p:txBody>
      </p:sp>
      <p:sp>
        <p:nvSpPr>
          <p:cNvPr id="19" name="TextBox 18">
            <a:extLst>
              <a:ext uri="{FF2B5EF4-FFF2-40B4-BE49-F238E27FC236}">
                <a16:creationId xmlns:a16="http://schemas.microsoft.com/office/drawing/2014/main" id="{D410CF34-689B-48E5-8843-5174F35EC7D2}"/>
              </a:ext>
            </a:extLst>
          </p:cNvPr>
          <p:cNvSpPr txBox="1"/>
          <p:nvPr/>
        </p:nvSpPr>
        <p:spPr>
          <a:xfrm>
            <a:off x="6759711" y="3575813"/>
            <a:ext cx="1460913" cy="738664"/>
          </a:xfrm>
          <a:prstGeom prst="rect">
            <a:avLst/>
          </a:prstGeom>
          <a:noFill/>
        </p:spPr>
        <p:txBody>
          <a:bodyPr wrap="none" rtlCol="0">
            <a:spAutoFit/>
          </a:bodyPr>
          <a:lstStyle/>
          <a:p>
            <a:pPr algn="ctr"/>
            <a:r>
              <a:rPr lang="el-GR" sz="2100" dirty="0">
                <a:solidFill>
                  <a:schemeClr val="bg2"/>
                </a:solidFill>
                <a:latin typeface="Calibri" panose="020F0502020204030204" pitchFamily="34" charset="0"/>
                <a:cs typeface="Calibri" panose="020F0502020204030204" pitchFamily="34" charset="0"/>
              </a:rPr>
              <a:t>Απουσία</a:t>
            </a:r>
            <a:br>
              <a:rPr lang="el-GR" sz="2100" dirty="0">
                <a:solidFill>
                  <a:schemeClr val="bg2"/>
                </a:solidFill>
                <a:latin typeface="Calibri" panose="020F0502020204030204" pitchFamily="34" charset="0"/>
                <a:cs typeface="Calibri" panose="020F0502020204030204" pitchFamily="34" charset="0"/>
              </a:rPr>
            </a:br>
            <a:r>
              <a:rPr lang="el-GR" sz="2100" dirty="0" err="1">
                <a:solidFill>
                  <a:schemeClr val="bg2"/>
                </a:solidFill>
                <a:latin typeface="Calibri" panose="020F0502020204030204" pitchFamily="34" charset="0"/>
                <a:cs typeface="Calibri" panose="020F0502020204030204" pitchFamily="34" charset="0"/>
              </a:rPr>
              <a:t>αζωθαιμίας</a:t>
            </a:r>
            <a:endParaRPr lang="el-GR" sz="2100" dirty="0">
              <a:solidFill>
                <a:schemeClr val="bg2"/>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FA88AC00-DF98-430F-A523-67638926AD5D}"/>
              </a:ext>
            </a:extLst>
          </p:cNvPr>
          <p:cNvSpPr txBox="1"/>
          <p:nvPr/>
        </p:nvSpPr>
        <p:spPr>
          <a:xfrm>
            <a:off x="5972668" y="4607510"/>
            <a:ext cx="3034997" cy="1061829"/>
          </a:xfrm>
          <a:prstGeom prst="rect">
            <a:avLst/>
          </a:prstGeom>
          <a:noFill/>
        </p:spPr>
        <p:txBody>
          <a:bodyPr wrap="none" rtlCol="0">
            <a:spAutoFit/>
          </a:bodyPr>
          <a:lstStyle/>
          <a:p>
            <a:pPr algn="ctr"/>
            <a:r>
              <a:rPr lang="el-GR" sz="2100" dirty="0">
                <a:solidFill>
                  <a:schemeClr val="tx1">
                    <a:lumMod val="60000"/>
                    <a:lumOff val="40000"/>
                  </a:schemeClr>
                </a:solidFill>
                <a:latin typeface="Calibri" panose="020F0502020204030204" pitchFamily="34" charset="0"/>
                <a:cs typeface="Segoe UI Semibold" panose="020B0702040204020203" pitchFamily="34" charset="0"/>
              </a:rPr>
              <a:t>2γενής </a:t>
            </a:r>
            <a:br>
              <a:rPr lang="el-GR" sz="2100" dirty="0">
                <a:solidFill>
                  <a:schemeClr val="tx1">
                    <a:lumMod val="60000"/>
                    <a:lumOff val="40000"/>
                  </a:schemeClr>
                </a:solidFill>
                <a:latin typeface="Calibri" panose="020F0502020204030204" pitchFamily="34" charset="0"/>
                <a:cs typeface="Segoe UI Semibold" panose="020B0702040204020203" pitchFamily="34" charset="0"/>
              </a:rPr>
            </a:br>
            <a:r>
              <a:rPr lang="el-GR" sz="2100" dirty="0" err="1">
                <a:solidFill>
                  <a:schemeClr val="tx1">
                    <a:lumMod val="60000"/>
                    <a:lumOff val="40000"/>
                  </a:schemeClr>
                </a:solidFill>
                <a:latin typeface="Calibri" panose="020F0502020204030204" pitchFamily="34" charset="0"/>
                <a:cs typeface="Segoe UI Semibold" panose="020B0702040204020203" pitchFamily="34" charset="0"/>
              </a:rPr>
              <a:t>υπερπαραθυρεοειδισμός</a:t>
            </a:r>
            <a:r>
              <a:rPr lang="el-GR" sz="2100" dirty="0">
                <a:solidFill>
                  <a:schemeClr val="tx1">
                    <a:lumMod val="60000"/>
                    <a:lumOff val="40000"/>
                  </a:schemeClr>
                </a:solidFill>
                <a:latin typeface="Calibri" panose="020F0502020204030204" pitchFamily="34" charset="0"/>
                <a:cs typeface="Segoe UI Semibold" panose="020B0702040204020203" pitchFamily="34" charset="0"/>
              </a:rPr>
              <a:t>,</a:t>
            </a:r>
            <a:br>
              <a:rPr lang="el-GR" sz="2100" dirty="0">
                <a:solidFill>
                  <a:schemeClr val="tx1">
                    <a:lumMod val="60000"/>
                    <a:lumOff val="40000"/>
                  </a:schemeClr>
                </a:solidFill>
                <a:latin typeface="Calibri" panose="020F0502020204030204" pitchFamily="34" charset="0"/>
                <a:cs typeface="Segoe UI Semibold" panose="020B0702040204020203" pitchFamily="34" charset="0"/>
              </a:rPr>
            </a:br>
            <a:r>
              <a:rPr lang="el-GR" sz="2100" dirty="0" err="1">
                <a:solidFill>
                  <a:schemeClr val="tx1">
                    <a:lumMod val="60000"/>
                    <a:lumOff val="40000"/>
                  </a:schemeClr>
                </a:solidFill>
                <a:latin typeface="Calibri" panose="020F0502020204030204" pitchFamily="34" charset="0"/>
                <a:cs typeface="Segoe UI Semibold" panose="020B0702040204020203" pitchFamily="34" charset="0"/>
              </a:rPr>
              <a:t>Υπόπαραθυρεοειδισμός</a:t>
            </a:r>
            <a:endParaRPr lang="el-GR" sz="2100" dirty="0">
              <a:solidFill>
                <a:schemeClr val="tx1">
                  <a:lumMod val="60000"/>
                  <a:lumOff val="40000"/>
                </a:schemeClr>
              </a:solidFill>
              <a:latin typeface="Calibri" panose="020F0502020204030204" pitchFamily="34" charset="0"/>
              <a:cs typeface="Segoe UI Semibold" panose="020B0702040204020203" pitchFamily="34" charset="0"/>
            </a:endParaRPr>
          </a:p>
        </p:txBody>
      </p:sp>
      <p:cxnSp>
        <p:nvCxnSpPr>
          <p:cNvPr id="22" name="Ευθύγραμμο βέλος σύνδεσης 21">
            <a:extLst>
              <a:ext uri="{FF2B5EF4-FFF2-40B4-BE49-F238E27FC236}">
                <a16:creationId xmlns:a16="http://schemas.microsoft.com/office/drawing/2014/main" id="{60509957-08B1-490E-A8EC-95CD67B21BE3}"/>
              </a:ext>
            </a:extLst>
          </p:cNvPr>
          <p:cNvCxnSpPr>
            <a:stCxn id="5" idx="2"/>
            <a:endCxn id="6" idx="0"/>
          </p:cNvCxnSpPr>
          <p:nvPr/>
        </p:nvCxnSpPr>
        <p:spPr>
          <a:xfrm>
            <a:off x="5547419" y="594993"/>
            <a:ext cx="1" cy="25062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3" name="Ευθύγραμμο βέλος σύνδεσης 22">
            <a:extLst>
              <a:ext uri="{FF2B5EF4-FFF2-40B4-BE49-F238E27FC236}">
                <a16:creationId xmlns:a16="http://schemas.microsoft.com/office/drawing/2014/main" id="{A17160D5-4245-4059-BC36-EC85DA8FFACF}"/>
              </a:ext>
            </a:extLst>
          </p:cNvPr>
          <p:cNvCxnSpPr>
            <a:cxnSpLocks/>
            <a:stCxn id="6" idx="2"/>
          </p:cNvCxnSpPr>
          <p:nvPr/>
        </p:nvCxnSpPr>
        <p:spPr>
          <a:xfrm>
            <a:off x="5547420" y="1261118"/>
            <a:ext cx="0" cy="30630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6" name="Ευθεία γραμμή σύνδεσης 25">
            <a:extLst>
              <a:ext uri="{FF2B5EF4-FFF2-40B4-BE49-F238E27FC236}">
                <a16:creationId xmlns:a16="http://schemas.microsoft.com/office/drawing/2014/main" id="{8DA8F8B2-2FF3-44F4-B75F-CD0DD1E0B5BF}"/>
              </a:ext>
            </a:extLst>
          </p:cNvPr>
          <p:cNvCxnSpPr>
            <a:cxnSpLocks/>
          </p:cNvCxnSpPr>
          <p:nvPr/>
        </p:nvCxnSpPr>
        <p:spPr>
          <a:xfrm flipH="1">
            <a:off x="1612837" y="1725756"/>
            <a:ext cx="2538816"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30" name="Ευθύγραμμο βέλος σύνδεσης 29">
            <a:extLst>
              <a:ext uri="{FF2B5EF4-FFF2-40B4-BE49-F238E27FC236}">
                <a16:creationId xmlns:a16="http://schemas.microsoft.com/office/drawing/2014/main" id="{FDCBFC5B-97A3-4EA1-B03B-25A18D539B86}"/>
              </a:ext>
            </a:extLst>
          </p:cNvPr>
          <p:cNvCxnSpPr>
            <a:endCxn id="8" idx="0"/>
          </p:cNvCxnSpPr>
          <p:nvPr/>
        </p:nvCxnSpPr>
        <p:spPr>
          <a:xfrm>
            <a:off x="1612837" y="1725756"/>
            <a:ext cx="0" cy="26731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2" name="Ευθεία γραμμή σύνδεσης 31">
            <a:extLst>
              <a:ext uri="{FF2B5EF4-FFF2-40B4-BE49-F238E27FC236}">
                <a16:creationId xmlns:a16="http://schemas.microsoft.com/office/drawing/2014/main" id="{9903A56A-86B3-49F0-A541-A09BE5C5F38A}"/>
              </a:ext>
            </a:extLst>
          </p:cNvPr>
          <p:cNvCxnSpPr/>
          <p:nvPr/>
        </p:nvCxnSpPr>
        <p:spPr>
          <a:xfrm>
            <a:off x="6980440" y="1725756"/>
            <a:ext cx="3186067"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34" name="Ευθύγραμμο βέλος σύνδεσης 33">
            <a:extLst>
              <a:ext uri="{FF2B5EF4-FFF2-40B4-BE49-F238E27FC236}">
                <a16:creationId xmlns:a16="http://schemas.microsoft.com/office/drawing/2014/main" id="{DAE08B0E-5070-488F-954E-CBCF27584A02}"/>
              </a:ext>
            </a:extLst>
          </p:cNvPr>
          <p:cNvCxnSpPr/>
          <p:nvPr/>
        </p:nvCxnSpPr>
        <p:spPr>
          <a:xfrm>
            <a:off x="10166507" y="1725756"/>
            <a:ext cx="0" cy="26731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6" name="Ευθύγραμμο βέλος σύνδεσης 35">
            <a:extLst>
              <a:ext uri="{FF2B5EF4-FFF2-40B4-BE49-F238E27FC236}">
                <a16:creationId xmlns:a16="http://schemas.microsoft.com/office/drawing/2014/main" id="{F59E5FB0-1CB6-4A8D-A5FB-ED581ACBD05F}"/>
              </a:ext>
            </a:extLst>
          </p:cNvPr>
          <p:cNvCxnSpPr>
            <a:stCxn id="8" idx="2"/>
            <a:endCxn id="9" idx="0"/>
          </p:cNvCxnSpPr>
          <p:nvPr/>
        </p:nvCxnSpPr>
        <p:spPr>
          <a:xfrm flipH="1">
            <a:off x="1612836" y="2408571"/>
            <a:ext cx="1" cy="39134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7" name="Ευθύγραμμο βέλος σύνδεσης 36">
            <a:extLst>
              <a:ext uri="{FF2B5EF4-FFF2-40B4-BE49-F238E27FC236}">
                <a16:creationId xmlns:a16="http://schemas.microsoft.com/office/drawing/2014/main" id="{AAF74769-FC52-4559-A55C-C20A329EBE5F}"/>
              </a:ext>
            </a:extLst>
          </p:cNvPr>
          <p:cNvCxnSpPr/>
          <p:nvPr/>
        </p:nvCxnSpPr>
        <p:spPr>
          <a:xfrm flipH="1">
            <a:off x="1641504" y="3508799"/>
            <a:ext cx="1" cy="39134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8" name="Ευθύγραμμο βέλος σύνδεσης 37">
            <a:extLst>
              <a:ext uri="{FF2B5EF4-FFF2-40B4-BE49-F238E27FC236}">
                <a16:creationId xmlns:a16="http://schemas.microsoft.com/office/drawing/2014/main" id="{666F2531-C4E6-4ADF-B974-0812E06DE865}"/>
              </a:ext>
            </a:extLst>
          </p:cNvPr>
          <p:cNvCxnSpPr/>
          <p:nvPr/>
        </p:nvCxnSpPr>
        <p:spPr>
          <a:xfrm flipH="1">
            <a:off x="1641503" y="4411837"/>
            <a:ext cx="1" cy="39134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54" name="Ευθύγραμμο βέλος σύνδεσης 53">
            <a:extLst>
              <a:ext uri="{FF2B5EF4-FFF2-40B4-BE49-F238E27FC236}">
                <a16:creationId xmlns:a16="http://schemas.microsoft.com/office/drawing/2014/main" id="{B535910F-40ED-467B-BE7A-70EC722186A4}"/>
              </a:ext>
            </a:extLst>
          </p:cNvPr>
          <p:cNvCxnSpPr/>
          <p:nvPr/>
        </p:nvCxnSpPr>
        <p:spPr>
          <a:xfrm>
            <a:off x="10166506" y="2372988"/>
            <a:ext cx="0" cy="42693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56" name="Ευθύγραμμο βέλος σύνδεσης 55">
            <a:extLst>
              <a:ext uri="{FF2B5EF4-FFF2-40B4-BE49-F238E27FC236}">
                <a16:creationId xmlns:a16="http://schemas.microsoft.com/office/drawing/2014/main" id="{313551B1-C85B-4971-A955-D2BF686B6D73}"/>
              </a:ext>
            </a:extLst>
          </p:cNvPr>
          <p:cNvCxnSpPr>
            <a:stCxn id="14" idx="1"/>
            <a:endCxn id="19" idx="0"/>
          </p:cNvCxnSpPr>
          <p:nvPr/>
        </p:nvCxnSpPr>
        <p:spPr>
          <a:xfrm flipH="1">
            <a:off x="7490168" y="3059668"/>
            <a:ext cx="1618741" cy="516145"/>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59" name="Ευθύγραμμο βέλος σύνδεσης 58">
            <a:extLst>
              <a:ext uri="{FF2B5EF4-FFF2-40B4-BE49-F238E27FC236}">
                <a16:creationId xmlns:a16="http://schemas.microsoft.com/office/drawing/2014/main" id="{33246703-9B4B-4DC5-8D20-AE5A1E58E522}"/>
              </a:ext>
            </a:extLst>
          </p:cNvPr>
          <p:cNvCxnSpPr>
            <a:stCxn id="19" idx="2"/>
            <a:endCxn id="20" idx="0"/>
          </p:cNvCxnSpPr>
          <p:nvPr/>
        </p:nvCxnSpPr>
        <p:spPr>
          <a:xfrm flipH="1">
            <a:off x="7490167" y="4314477"/>
            <a:ext cx="1" cy="293033"/>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1" name="Ευθύγραμμο βέλος σύνδεσης 60">
            <a:extLst>
              <a:ext uri="{FF2B5EF4-FFF2-40B4-BE49-F238E27FC236}">
                <a16:creationId xmlns:a16="http://schemas.microsoft.com/office/drawing/2014/main" id="{DFD0B2BA-4868-484F-9EA9-13D7ABDA74B6}"/>
              </a:ext>
            </a:extLst>
          </p:cNvPr>
          <p:cNvCxnSpPr>
            <a:stCxn id="14" idx="2"/>
            <a:endCxn id="15" idx="0"/>
          </p:cNvCxnSpPr>
          <p:nvPr/>
        </p:nvCxnSpPr>
        <p:spPr>
          <a:xfrm flipH="1">
            <a:off x="10166506" y="3429000"/>
            <a:ext cx="1" cy="33043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3" name="Ευθύγραμμο βέλος σύνδεσης 62">
            <a:extLst>
              <a:ext uri="{FF2B5EF4-FFF2-40B4-BE49-F238E27FC236}">
                <a16:creationId xmlns:a16="http://schemas.microsoft.com/office/drawing/2014/main" id="{9A9EFDF5-0002-4819-B2E6-6D529BD0391C}"/>
              </a:ext>
            </a:extLst>
          </p:cNvPr>
          <p:cNvCxnSpPr>
            <a:stCxn id="15" idx="2"/>
          </p:cNvCxnSpPr>
          <p:nvPr/>
        </p:nvCxnSpPr>
        <p:spPr>
          <a:xfrm>
            <a:off x="10166506" y="4174928"/>
            <a:ext cx="0" cy="52225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65" name="Ευθύγραμμο βέλος σύνδεσης 64">
            <a:extLst>
              <a:ext uri="{FF2B5EF4-FFF2-40B4-BE49-F238E27FC236}">
                <a16:creationId xmlns:a16="http://schemas.microsoft.com/office/drawing/2014/main" id="{B53A4F13-5027-42E5-9661-B90085F7A7F2}"/>
              </a:ext>
            </a:extLst>
          </p:cNvPr>
          <p:cNvCxnSpPr/>
          <p:nvPr/>
        </p:nvCxnSpPr>
        <p:spPr>
          <a:xfrm>
            <a:off x="10166506" y="5640904"/>
            <a:ext cx="0" cy="436339"/>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72368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500"/>
                                        <p:tgtEl>
                                          <p:spTgt spid="26"/>
                                        </p:tgtEl>
                                      </p:cBhvr>
                                    </p:animEffect>
                                  </p:childTnLst>
                                </p:cTn>
                              </p:par>
                              <p:par>
                                <p:cTn id="16" presetID="10" presetClass="entr" presetSubtype="0" fill="hold" nodeType="with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fade">
                                      <p:cBhvr>
                                        <p:cTn id="18" dur="500"/>
                                        <p:tgtEl>
                                          <p:spTgt spid="3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6"/>
                                        </p:tgtEl>
                                        <p:attrNameLst>
                                          <p:attrName>style.visibility</p:attrName>
                                        </p:attrNameLst>
                                      </p:cBhvr>
                                      <p:to>
                                        <p:strVal val="visible"/>
                                      </p:to>
                                    </p:set>
                                    <p:animEffect transition="in" filter="fade">
                                      <p:cBhvr>
                                        <p:cTn id="26" dur="500"/>
                                        <p:tgtEl>
                                          <p:spTgt spid="3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animEffect transition="in" filter="fade">
                                      <p:cBhvr>
                                        <p:cTn id="34" dur="500"/>
                                        <p:tgtEl>
                                          <p:spTgt spid="3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fade">
                                      <p:cBhvr>
                                        <p:cTn id="42" dur="500"/>
                                        <p:tgtEl>
                                          <p:spTgt spid="3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5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xit" presetSubtype="4" fill="hold" grpId="1" nodeType="clickEffect">
                                  <p:stCondLst>
                                    <p:cond delay="0"/>
                                  </p:stCondLst>
                                  <p:childTnLst>
                                    <p:anim calcmode="lin" valueType="num">
                                      <p:cBhvr additive="base">
                                        <p:cTn id="49" dur="500"/>
                                        <p:tgtEl>
                                          <p:spTgt spid="7"/>
                                        </p:tgtEl>
                                        <p:attrNameLst>
                                          <p:attrName>ppt_x</p:attrName>
                                        </p:attrNameLst>
                                      </p:cBhvr>
                                      <p:tavLst>
                                        <p:tav tm="0">
                                          <p:val>
                                            <p:strVal val="ppt_x"/>
                                          </p:val>
                                        </p:tav>
                                        <p:tav tm="100000">
                                          <p:val>
                                            <p:strVal val="ppt_x"/>
                                          </p:val>
                                        </p:tav>
                                      </p:tavLst>
                                    </p:anim>
                                    <p:anim calcmode="lin" valueType="num">
                                      <p:cBhvr additive="base">
                                        <p:cTn id="50" dur="500"/>
                                        <p:tgtEl>
                                          <p:spTgt spid="7"/>
                                        </p:tgtEl>
                                        <p:attrNameLst>
                                          <p:attrName>ppt_y</p:attrName>
                                        </p:attrNameLst>
                                      </p:cBhvr>
                                      <p:tavLst>
                                        <p:tav tm="0">
                                          <p:val>
                                            <p:strVal val="ppt_y"/>
                                          </p:val>
                                        </p:tav>
                                        <p:tav tm="100000">
                                          <p:val>
                                            <p:strVal val="1+ppt_h/2"/>
                                          </p:val>
                                        </p:tav>
                                      </p:tavLst>
                                    </p:anim>
                                    <p:set>
                                      <p:cBhvr>
                                        <p:cTn id="51" dur="1" fill="hold">
                                          <p:stCondLst>
                                            <p:cond delay="499"/>
                                          </p:stCondLst>
                                        </p:cTn>
                                        <p:tgtEl>
                                          <p:spTgt spid="7"/>
                                        </p:tgtEl>
                                        <p:attrNameLst>
                                          <p:attrName>style.visibility</p:attrName>
                                        </p:attrNameLst>
                                      </p:cBhvr>
                                      <p:to>
                                        <p:strVal val="hidden"/>
                                      </p:to>
                                    </p:set>
                                  </p:childTnLst>
                                </p:cTn>
                              </p:par>
                              <p:par>
                                <p:cTn id="52" presetID="2" presetClass="exit" presetSubtype="4" fill="hold" nodeType="withEffect">
                                  <p:stCondLst>
                                    <p:cond delay="0"/>
                                  </p:stCondLst>
                                  <p:childTnLst>
                                    <p:anim calcmode="lin" valueType="num">
                                      <p:cBhvr additive="base">
                                        <p:cTn id="53" dur="500"/>
                                        <p:tgtEl>
                                          <p:spTgt spid="26"/>
                                        </p:tgtEl>
                                        <p:attrNameLst>
                                          <p:attrName>ppt_x</p:attrName>
                                        </p:attrNameLst>
                                      </p:cBhvr>
                                      <p:tavLst>
                                        <p:tav tm="0">
                                          <p:val>
                                            <p:strVal val="ppt_x"/>
                                          </p:val>
                                        </p:tav>
                                        <p:tav tm="100000">
                                          <p:val>
                                            <p:strVal val="ppt_x"/>
                                          </p:val>
                                        </p:tav>
                                      </p:tavLst>
                                    </p:anim>
                                    <p:anim calcmode="lin" valueType="num">
                                      <p:cBhvr additive="base">
                                        <p:cTn id="54" dur="500"/>
                                        <p:tgtEl>
                                          <p:spTgt spid="26"/>
                                        </p:tgtEl>
                                        <p:attrNameLst>
                                          <p:attrName>ppt_y</p:attrName>
                                        </p:attrNameLst>
                                      </p:cBhvr>
                                      <p:tavLst>
                                        <p:tav tm="0">
                                          <p:val>
                                            <p:strVal val="ppt_y"/>
                                          </p:val>
                                        </p:tav>
                                        <p:tav tm="100000">
                                          <p:val>
                                            <p:strVal val="1+ppt_h/2"/>
                                          </p:val>
                                        </p:tav>
                                      </p:tavLst>
                                    </p:anim>
                                    <p:set>
                                      <p:cBhvr>
                                        <p:cTn id="55" dur="1" fill="hold">
                                          <p:stCondLst>
                                            <p:cond delay="499"/>
                                          </p:stCondLst>
                                        </p:cTn>
                                        <p:tgtEl>
                                          <p:spTgt spid="26"/>
                                        </p:tgtEl>
                                        <p:attrNameLst>
                                          <p:attrName>style.visibility</p:attrName>
                                        </p:attrNameLst>
                                      </p:cBhvr>
                                      <p:to>
                                        <p:strVal val="hidden"/>
                                      </p:to>
                                    </p:set>
                                  </p:childTnLst>
                                </p:cTn>
                              </p:par>
                              <p:par>
                                <p:cTn id="56" presetID="2" presetClass="exit" presetSubtype="4" fill="hold" nodeType="withEffect">
                                  <p:stCondLst>
                                    <p:cond delay="0"/>
                                  </p:stCondLst>
                                  <p:childTnLst>
                                    <p:anim calcmode="lin" valueType="num">
                                      <p:cBhvr additive="base">
                                        <p:cTn id="57" dur="500"/>
                                        <p:tgtEl>
                                          <p:spTgt spid="30"/>
                                        </p:tgtEl>
                                        <p:attrNameLst>
                                          <p:attrName>ppt_x</p:attrName>
                                        </p:attrNameLst>
                                      </p:cBhvr>
                                      <p:tavLst>
                                        <p:tav tm="0">
                                          <p:val>
                                            <p:strVal val="ppt_x"/>
                                          </p:val>
                                        </p:tav>
                                        <p:tav tm="100000">
                                          <p:val>
                                            <p:strVal val="ppt_x"/>
                                          </p:val>
                                        </p:tav>
                                      </p:tavLst>
                                    </p:anim>
                                    <p:anim calcmode="lin" valueType="num">
                                      <p:cBhvr additive="base">
                                        <p:cTn id="58" dur="500"/>
                                        <p:tgtEl>
                                          <p:spTgt spid="30"/>
                                        </p:tgtEl>
                                        <p:attrNameLst>
                                          <p:attrName>ppt_y</p:attrName>
                                        </p:attrNameLst>
                                      </p:cBhvr>
                                      <p:tavLst>
                                        <p:tav tm="0">
                                          <p:val>
                                            <p:strVal val="ppt_y"/>
                                          </p:val>
                                        </p:tav>
                                        <p:tav tm="100000">
                                          <p:val>
                                            <p:strVal val="1+ppt_h/2"/>
                                          </p:val>
                                        </p:tav>
                                      </p:tavLst>
                                    </p:anim>
                                    <p:set>
                                      <p:cBhvr>
                                        <p:cTn id="59" dur="1" fill="hold">
                                          <p:stCondLst>
                                            <p:cond delay="499"/>
                                          </p:stCondLst>
                                        </p:cTn>
                                        <p:tgtEl>
                                          <p:spTgt spid="30"/>
                                        </p:tgtEl>
                                        <p:attrNameLst>
                                          <p:attrName>style.visibility</p:attrName>
                                        </p:attrNameLst>
                                      </p:cBhvr>
                                      <p:to>
                                        <p:strVal val="hidden"/>
                                      </p:to>
                                    </p:set>
                                  </p:childTnLst>
                                </p:cTn>
                              </p:par>
                              <p:par>
                                <p:cTn id="60" presetID="2" presetClass="exit" presetSubtype="4" fill="hold" grpId="1" nodeType="withEffect">
                                  <p:stCondLst>
                                    <p:cond delay="0"/>
                                  </p:stCondLst>
                                  <p:childTnLst>
                                    <p:anim calcmode="lin" valueType="num">
                                      <p:cBhvr additive="base">
                                        <p:cTn id="61" dur="500"/>
                                        <p:tgtEl>
                                          <p:spTgt spid="8"/>
                                        </p:tgtEl>
                                        <p:attrNameLst>
                                          <p:attrName>ppt_x</p:attrName>
                                        </p:attrNameLst>
                                      </p:cBhvr>
                                      <p:tavLst>
                                        <p:tav tm="0">
                                          <p:val>
                                            <p:strVal val="ppt_x"/>
                                          </p:val>
                                        </p:tav>
                                        <p:tav tm="100000">
                                          <p:val>
                                            <p:strVal val="ppt_x"/>
                                          </p:val>
                                        </p:tav>
                                      </p:tavLst>
                                    </p:anim>
                                    <p:anim calcmode="lin" valueType="num">
                                      <p:cBhvr additive="base">
                                        <p:cTn id="62" dur="500"/>
                                        <p:tgtEl>
                                          <p:spTgt spid="8"/>
                                        </p:tgtEl>
                                        <p:attrNameLst>
                                          <p:attrName>ppt_y</p:attrName>
                                        </p:attrNameLst>
                                      </p:cBhvr>
                                      <p:tavLst>
                                        <p:tav tm="0">
                                          <p:val>
                                            <p:strVal val="ppt_y"/>
                                          </p:val>
                                        </p:tav>
                                        <p:tav tm="100000">
                                          <p:val>
                                            <p:strVal val="1+ppt_h/2"/>
                                          </p:val>
                                        </p:tav>
                                      </p:tavLst>
                                    </p:anim>
                                    <p:set>
                                      <p:cBhvr>
                                        <p:cTn id="63" dur="1" fill="hold">
                                          <p:stCondLst>
                                            <p:cond delay="499"/>
                                          </p:stCondLst>
                                        </p:cTn>
                                        <p:tgtEl>
                                          <p:spTgt spid="8"/>
                                        </p:tgtEl>
                                        <p:attrNameLst>
                                          <p:attrName>style.visibility</p:attrName>
                                        </p:attrNameLst>
                                      </p:cBhvr>
                                      <p:to>
                                        <p:strVal val="hidden"/>
                                      </p:to>
                                    </p:set>
                                  </p:childTnLst>
                                </p:cTn>
                              </p:par>
                              <p:par>
                                <p:cTn id="64" presetID="2" presetClass="exit" presetSubtype="4" fill="hold" nodeType="withEffect">
                                  <p:stCondLst>
                                    <p:cond delay="0"/>
                                  </p:stCondLst>
                                  <p:childTnLst>
                                    <p:anim calcmode="lin" valueType="num">
                                      <p:cBhvr additive="base">
                                        <p:cTn id="65" dur="500"/>
                                        <p:tgtEl>
                                          <p:spTgt spid="36"/>
                                        </p:tgtEl>
                                        <p:attrNameLst>
                                          <p:attrName>ppt_x</p:attrName>
                                        </p:attrNameLst>
                                      </p:cBhvr>
                                      <p:tavLst>
                                        <p:tav tm="0">
                                          <p:val>
                                            <p:strVal val="ppt_x"/>
                                          </p:val>
                                        </p:tav>
                                        <p:tav tm="100000">
                                          <p:val>
                                            <p:strVal val="ppt_x"/>
                                          </p:val>
                                        </p:tav>
                                      </p:tavLst>
                                    </p:anim>
                                    <p:anim calcmode="lin" valueType="num">
                                      <p:cBhvr additive="base">
                                        <p:cTn id="66" dur="500"/>
                                        <p:tgtEl>
                                          <p:spTgt spid="36"/>
                                        </p:tgtEl>
                                        <p:attrNameLst>
                                          <p:attrName>ppt_y</p:attrName>
                                        </p:attrNameLst>
                                      </p:cBhvr>
                                      <p:tavLst>
                                        <p:tav tm="0">
                                          <p:val>
                                            <p:strVal val="ppt_y"/>
                                          </p:val>
                                        </p:tav>
                                        <p:tav tm="100000">
                                          <p:val>
                                            <p:strVal val="1+ppt_h/2"/>
                                          </p:val>
                                        </p:tav>
                                      </p:tavLst>
                                    </p:anim>
                                    <p:set>
                                      <p:cBhvr>
                                        <p:cTn id="67" dur="1" fill="hold">
                                          <p:stCondLst>
                                            <p:cond delay="499"/>
                                          </p:stCondLst>
                                        </p:cTn>
                                        <p:tgtEl>
                                          <p:spTgt spid="36"/>
                                        </p:tgtEl>
                                        <p:attrNameLst>
                                          <p:attrName>style.visibility</p:attrName>
                                        </p:attrNameLst>
                                      </p:cBhvr>
                                      <p:to>
                                        <p:strVal val="hidden"/>
                                      </p:to>
                                    </p:set>
                                  </p:childTnLst>
                                </p:cTn>
                              </p:par>
                              <p:par>
                                <p:cTn id="68" presetID="2" presetClass="exit" presetSubtype="4" fill="hold" grpId="1" nodeType="withEffect">
                                  <p:stCondLst>
                                    <p:cond delay="0"/>
                                  </p:stCondLst>
                                  <p:childTnLst>
                                    <p:anim calcmode="lin" valueType="num">
                                      <p:cBhvr additive="base">
                                        <p:cTn id="69" dur="500"/>
                                        <p:tgtEl>
                                          <p:spTgt spid="9"/>
                                        </p:tgtEl>
                                        <p:attrNameLst>
                                          <p:attrName>ppt_x</p:attrName>
                                        </p:attrNameLst>
                                      </p:cBhvr>
                                      <p:tavLst>
                                        <p:tav tm="0">
                                          <p:val>
                                            <p:strVal val="ppt_x"/>
                                          </p:val>
                                        </p:tav>
                                        <p:tav tm="100000">
                                          <p:val>
                                            <p:strVal val="ppt_x"/>
                                          </p:val>
                                        </p:tav>
                                      </p:tavLst>
                                    </p:anim>
                                    <p:anim calcmode="lin" valueType="num">
                                      <p:cBhvr additive="base">
                                        <p:cTn id="70" dur="500"/>
                                        <p:tgtEl>
                                          <p:spTgt spid="9"/>
                                        </p:tgtEl>
                                        <p:attrNameLst>
                                          <p:attrName>ppt_y</p:attrName>
                                        </p:attrNameLst>
                                      </p:cBhvr>
                                      <p:tavLst>
                                        <p:tav tm="0">
                                          <p:val>
                                            <p:strVal val="ppt_y"/>
                                          </p:val>
                                        </p:tav>
                                        <p:tav tm="100000">
                                          <p:val>
                                            <p:strVal val="1+ppt_h/2"/>
                                          </p:val>
                                        </p:tav>
                                      </p:tavLst>
                                    </p:anim>
                                    <p:set>
                                      <p:cBhvr>
                                        <p:cTn id="71" dur="1" fill="hold">
                                          <p:stCondLst>
                                            <p:cond delay="499"/>
                                          </p:stCondLst>
                                        </p:cTn>
                                        <p:tgtEl>
                                          <p:spTgt spid="9"/>
                                        </p:tgtEl>
                                        <p:attrNameLst>
                                          <p:attrName>style.visibility</p:attrName>
                                        </p:attrNameLst>
                                      </p:cBhvr>
                                      <p:to>
                                        <p:strVal val="hidden"/>
                                      </p:to>
                                    </p:set>
                                  </p:childTnLst>
                                </p:cTn>
                              </p:par>
                              <p:par>
                                <p:cTn id="72" presetID="2" presetClass="exit" presetSubtype="4" fill="hold" nodeType="withEffect">
                                  <p:stCondLst>
                                    <p:cond delay="0"/>
                                  </p:stCondLst>
                                  <p:childTnLst>
                                    <p:anim calcmode="lin" valueType="num">
                                      <p:cBhvr additive="base">
                                        <p:cTn id="73" dur="500"/>
                                        <p:tgtEl>
                                          <p:spTgt spid="37"/>
                                        </p:tgtEl>
                                        <p:attrNameLst>
                                          <p:attrName>ppt_x</p:attrName>
                                        </p:attrNameLst>
                                      </p:cBhvr>
                                      <p:tavLst>
                                        <p:tav tm="0">
                                          <p:val>
                                            <p:strVal val="ppt_x"/>
                                          </p:val>
                                        </p:tav>
                                        <p:tav tm="100000">
                                          <p:val>
                                            <p:strVal val="ppt_x"/>
                                          </p:val>
                                        </p:tav>
                                      </p:tavLst>
                                    </p:anim>
                                    <p:anim calcmode="lin" valueType="num">
                                      <p:cBhvr additive="base">
                                        <p:cTn id="74" dur="500"/>
                                        <p:tgtEl>
                                          <p:spTgt spid="37"/>
                                        </p:tgtEl>
                                        <p:attrNameLst>
                                          <p:attrName>ppt_y</p:attrName>
                                        </p:attrNameLst>
                                      </p:cBhvr>
                                      <p:tavLst>
                                        <p:tav tm="0">
                                          <p:val>
                                            <p:strVal val="ppt_y"/>
                                          </p:val>
                                        </p:tav>
                                        <p:tav tm="100000">
                                          <p:val>
                                            <p:strVal val="1+ppt_h/2"/>
                                          </p:val>
                                        </p:tav>
                                      </p:tavLst>
                                    </p:anim>
                                    <p:set>
                                      <p:cBhvr>
                                        <p:cTn id="75" dur="1" fill="hold">
                                          <p:stCondLst>
                                            <p:cond delay="499"/>
                                          </p:stCondLst>
                                        </p:cTn>
                                        <p:tgtEl>
                                          <p:spTgt spid="37"/>
                                        </p:tgtEl>
                                        <p:attrNameLst>
                                          <p:attrName>style.visibility</p:attrName>
                                        </p:attrNameLst>
                                      </p:cBhvr>
                                      <p:to>
                                        <p:strVal val="hidden"/>
                                      </p:to>
                                    </p:set>
                                  </p:childTnLst>
                                </p:cTn>
                              </p:par>
                              <p:par>
                                <p:cTn id="76" presetID="2" presetClass="exit" presetSubtype="4" fill="hold" grpId="1" nodeType="withEffect">
                                  <p:stCondLst>
                                    <p:cond delay="0"/>
                                  </p:stCondLst>
                                  <p:childTnLst>
                                    <p:anim calcmode="lin" valueType="num">
                                      <p:cBhvr additive="base">
                                        <p:cTn id="77" dur="500"/>
                                        <p:tgtEl>
                                          <p:spTgt spid="10"/>
                                        </p:tgtEl>
                                        <p:attrNameLst>
                                          <p:attrName>ppt_x</p:attrName>
                                        </p:attrNameLst>
                                      </p:cBhvr>
                                      <p:tavLst>
                                        <p:tav tm="0">
                                          <p:val>
                                            <p:strVal val="ppt_x"/>
                                          </p:val>
                                        </p:tav>
                                        <p:tav tm="100000">
                                          <p:val>
                                            <p:strVal val="ppt_x"/>
                                          </p:val>
                                        </p:tav>
                                      </p:tavLst>
                                    </p:anim>
                                    <p:anim calcmode="lin" valueType="num">
                                      <p:cBhvr additive="base">
                                        <p:cTn id="78" dur="500"/>
                                        <p:tgtEl>
                                          <p:spTgt spid="10"/>
                                        </p:tgtEl>
                                        <p:attrNameLst>
                                          <p:attrName>ppt_y</p:attrName>
                                        </p:attrNameLst>
                                      </p:cBhvr>
                                      <p:tavLst>
                                        <p:tav tm="0">
                                          <p:val>
                                            <p:strVal val="ppt_y"/>
                                          </p:val>
                                        </p:tav>
                                        <p:tav tm="100000">
                                          <p:val>
                                            <p:strVal val="1+ppt_h/2"/>
                                          </p:val>
                                        </p:tav>
                                      </p:tavLst>
                                    </p:anim>
                                    <p:set>
                                      <p:cBhvr>
                                        <p:cTn id="79" dur="1" fill="hold">
                                          <p:stCondLst>
                                            <p:cond delay="499"/>
                                          </p:stCondLst>
                                        </p:cTn>
                                        <p:tgtEl>
                                          <p:spTgt spid="10"/>
                                        </p:tgtEl>
                                        <p:attrNameLst>
                                          <p:attrName>style.visibility</p:attrName>
                                        </p:attrNameLst>
                                      </p:cBhvr>
                                      <p:to>
                                        <p:strVal val="hidden"/>
                                      </p:to>
                                    </p:set>
                                  </p:childTnLst>
                                </p:cTn>
                              </p:par>
                              <p:par>
                                <p:cTn id="80" presetID="2" presetClass="exit" presetSubtype="4" fill="hold" nodeType="withEffect">
                                  <p:stCondLst>
                                    <p:cond delay="0"/>
                                  </p:stCondLst>
                                  <p:childTnLst>
                                    <p:anim calcmode="lin" valueType="num">
                                      <p:cBhvr additive="base">
                                        <p:cTn id="81" dur="500"/>
                                        <p:tgtEl>
                                          <p:spTgt spid="38"/>
                                        </p:tgtEl>
                                        <p:attrNameLst>
                                          <p:attrName>ppt_x</p:attrName>
                                        </p:attrNameLst>
                                      </p:cBhvr>
                                      <p:tavLst>
                                        <p:tav tm="0">
                                          <p:val>
                                            <p:strVal val="ppt_x"/>
                                          </p:val>
                                        </p:tav>
                                        <p:tav tm="100000">
                                          <p:val>
                                            <p:strVal val="ppt_x"/>
                                          </p:val>
                                        </p:tav>
                                      </p:tavLst>
                                    </p:anim>
                                    <p:anim calcmode="lin" valueType="num">
                                      <p:cBhvr additive="base">
                                        <p:cTn id="82" dur="500"/>
                                        <p:tgtEl>
                                          <p:spTgt spid="38"/>
                                        </p:tgtEl>
                                        <p:attrNameLst>
                                          <p:attrName>ppt_y</p:attrName>
                                        </p:attrNameLst>
                                      </p:cBhvr>
                                      <p:tavLst>
                                        <p:tav tm="0">
                                          <p:val>
                                            <p:strVal val="ppt_y"/>
                                          </p:val>
                                        </p:tav>
                                        <p:tav tm="100000">
                                          <p:val>
                                            <p:strVal val="1+ppt_h/2"/>
                                          </p:val>
                                        </p:tav>
                                      </p:tavLst>
                                    </p:anim>
                                    <p:set>
                                      <p:cBhvr>
                                        <p:cTn id="83" dur="1" fill="hold">
                                          <p:stCondLst>
                                            <p:cond delay="499"/>
                                          </p:stCondLst>
                                        </p:cTn>
                                        <p:tgtEl>
                                          <p:spTgt spid="38"/>
                                        </p:tgtEl>
                                        <p:attrNameLst>
                                          <p:attrName>style.visibility</p:attrName>
                                        </p:attrNameLst>
                                      </p:cBhvr>
                                      <p:to>
                                        <p:strVal val="hidden"/>
                                      </p:to>
                                    </p:set>
                                  </p:childTnLst>
                                </p:cTn>
                              </p:par>
                              <p:par>
                                <p:cTn id="84" presetID="2" presetClass="exit" presetSubtype="4" fill="hold" grpId="1" nodeType="withEffect">
                                  <p:stCondLst>
                                    <p:cond delay="0"/>
                                  </p:stCondLst>
                                  <p:childTnLst>
                                    <p:anim calcmode="lin" valueType="num">
                                      <p:cBhvr additive="base">
                                        <p:cTn id="85" dur="500"/>
                                        <p:tgtEl>
                                          <p:spTgt spid="11"/>
                                        </p:tgtEl>
                                        <p:attrNameLst>
                                          <p:attrName>ppt_x</p:attrName>
                                        </p:attrNameLst>
                                      </p:cBhvr>
                                      <p:tavLst>
                                        <p:tav tm="0">
                                          <p:val>
                                            <p:strVal val="ppt_x"/>
                                          </p:val>
                                        </p:tav>
                                        <p:tav tm="100000">
                                          <p:val>
                                            <p:strVal val="ppt_x"/>
                                          </p:val>
                                        </p:tav>
                                      </p:tavLst>
                                    </p:anim>
                                    <p:anim calcmode="lin" valueType="num">
                                      <p:cBhvr additive="base">
                                        <p:cTn id="86" dur="500"/>
                                        <p:tgtEl>
                                          <p:spTgt spid="11"/>
                                        </p:tgtEl>
                                        <p:attrNameLst>
                                          <p:attrName>ppt_y</p:attrName>
                                        </p:attrNameLst>
                                      </p:cBhvr>
                                      <p:tavLst>
                                        <p:tav tm="0">
                                          <p:val>
                                            <p:strVal val="ppt_y"/>
                                          </p:val>
                                        </p:tav>
                                        <p:tav tm="100000">
                                          <p:val>
                                            <p:strVal val="1+ppt_h/2"/>
                                          </p:val>
                                        </p:tav>
                                      </p:tavLst>
                                    </p:anim>
                                    <p:set>
                                      <p:cBhvr>
                                        <p:cTn id="87" dur="1" fill="hold">
                                          <p:stCondLst>
                                            <p:cond delay="499"/>
                                          </p:stCondLst>
                                        </p:cTn>
                                        <p:tgtEl>
                                          <p:spTgt spid="1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32"/>
                                        </p:tgtEl>
                                        <p:attrNameLst>
                                          <p:attrName>style.visibility</p:attrName>
                                        </p:attrNameLst>
                                      </p:cBhvr>
                                      <p:to>
                                        <p:strVal val="visible"/>
                                      </p:to>
                                    </p:set>
                                    <p:animEffect transition="in" filter="fade">
                                      <p:cBhvr>
                                        <p:cTn id="92" dur="500"/>
                                        <p:tgtEl>
                                          <p:spTgt spid="32"/>
                                        </p:tgtEl>
                                      </p:cBhvr>
                                    </p:animEffect>
                                  </p:childTnLst>
                                </p:cTn>
                              </p:par>
                              <p:par>
                                <p:cTn id="93" presetID="10" presetClass="entr" presetSubtype="0" fill="hold" nodeType="with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fade">
                                      <p:cBhvr>
                                        <p:cTn id="95" dur="500"/>
                                        <p:tgtEl>
                                          <p:spTgt spid="34"/>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13"/>
                                        </p:tgtEl>
                                        <p:attrNameLst>
                                          <p:attrName>style.visibility</p:attrName>
                                        </p:attrNameLst>
                                      </p:cBhvr>
                                      <p:to>
                                        <p:strVal val="visible"/>
                                      </p:to>
                                    </p:set>
                                    <p:animEffect transition="in" filter="fade">
                                      <p:cBhvr>
                                        <p:cTn id="98" dur="500"/>
                                        <p:tgtEl>
                                          <p:spTgt spid="13"/>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nodeType="clickEffect">
                                  <p:stCondLst>
                                    <p:cond delay="0"/>
                                  </p:stCondLst>
                                  <p:childTnLst>
                                    <p:set>
                                      <p:cBhvr>
                                        <p:cTn id="102" dur="1" fill="hold">
                                          <p:stCondLst>
                                            <p:cond delay="0"/>
                                          </p:stCondLst>
                                        </p:cTn>
                                        <p:tgtEl>
                                          <p:spTgt spid="54"/>
                                        </p:tgtEl>
                                        <p:attrNameLst>
                                          <p:attrName>style.visibility</p:attrName>
                                        </p:attrNameLst>
                                      </p:cBhvr>
                                      <p:to>
                                        <p:strVal val="visible"/>
                                      </p:to>
                                    </p:set>
                                    <p:animEffect transition="in" filter="fade">
                                      <p:cBhvr>
                                        <p:cTn id="103" dur="500"/>
                                        <p:tgtEl>
                                          <p:spTgt spid="54"/>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14"/>
                                        </p:tgtEl>
                                        <p:attrNameLst>
                                          <p:attrName>style.visibility</p:attrName>
                                        </p:attrNameLst>
                                      </p:cBhvr>
                                      <p:to>
                                        <p:strVal val="visible"/>
                                      </p:to>
                                    </p:set>
                                    <p:animEffect transition="in" filter="fade">
                                      <p:cBhvr>
                                        <p:cTn id="106" dur="500"/>
                                        <p:tgtEl>
                                          <p:spTgt spid="14"/>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nodeType="clickEffect">
                                  <p:stCondLst>
                                    <p:cond delay="0"/>
                                  </p:stCondLst>
                                  <p:childTnLst>
                                    <p:set>
                                      <p:cBhvr>
                                        <p:cTn id="110" dur="1" fill="hold">
                                          <p:stCondLst>
                                            <p:cond delay="0"/>
                                          </p:stCondLst>
                                        </p:cTn>
                                        <p:tgtEl>
                                          <p:spTgt spid="56"/>
                                        </p:tgtEl>
                                        <p:attrNameLst>
                                          <p:attrName>style.visibility</p:attrName>
                                        </p:attrNameLst>
                                      </p:cBhvr>
                                      <p:to>
                                        <p:strVal val="visible"/>
                                      </p:to>
                                    </p:set>
                                    <p:animEffect transition="in" filter="fade">
                                      <p:cBhvr>
                                        <p:cTn id="111" dur="500"/>
                                        <p:tgtEl>
                                          <p:spTgt spid="56"/>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19"/>
                                        </p:tgtEl>
                                        <p:attrNameLst>
                                          <p:attrName>style.visibility</p:attrName>
                                        </p:attrNameLst>
                                      </p:cBhvr>
                                      <p:to>
                                        <p:strVal val="visible"/>
                                      </p:to>
                                    </p:set>
                                    <p:animEffect transition="in" filter="fade">
                                      <p:cBhvr>
                                        <p:cTn id="114" dur="500"/>
                                        <p:tgtEl>
                                          <p:spTgt spid="19"/>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59"/>
                                        </p:tgtEl>
                                        <p:attrNameLst>
                                          <p:attrName>style.visibility</p:attrName>
                                        </p:attrNameLst>
                                      </p:cBhvr>
                                      <p:to>
                                        <p:strVal val="visible"/>
                                      </p:to>
                                    </p:set>
                                    <p:animEffect transition="in" filter="fade">
                                      <p:cBhvr>
                                        <p:cTn id="119" dur="500"/>
                                        <p:tgtEl>
                                          <p:spTgt spid="59"/>
                                        </p:tgtEl>
                                      </p:cBhvr>
                                    </p:animEffect>
                                  </p:childTnLst>
                                </p:cTn>
                              </p:par>
                              <p:par>
                                <p:cTn id="120" presetID="10" presetClass="entr" presetSubtype="0" fill="hold" grpId="0" nodeType="withEffect">
                                  <p:stCondLst>
                                    <p:cond delay="0"/>
                                  </p:stCondLst>
                                  <p:childTnLst>
                                    <p:set>
                                      <p:cBhvr>
                                        <p:cTn id="121" dur="1" fill="hold">
                                          <p:stCondLst>
                                            <p:cond delay="0"/>
                                          </p:stCondLst>
                                        </p:cTn>
                                        <p:tgtEl>
                                          <p:spTgt spid="20"/>
                                        </p:tgtEl>
                                        <p:attrNameLst>
                                          <p:attrName>style.visibility</p:attrName>
                                        </p:attrNameLst>
                                      </p:cBhvr>
                                      <p:to>
                                        <p:strVal val="visible"/>
                                      </p:to>
                                    </p:set>
                                    <p:animEffect transition="in" filter="fade">
                                      <p:cBhvr>
                                        <p:cTn id="122" dur="500"/>
                                        <p:tgtEl>
                                          <p:spTgt spid="20"/>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61"/>
                                        </p:tgtEl>
                                        <p:attrNameLst>
                                          <p:attrName>style.visibility</p:attrName>
                                        </p:attrNameLst>
                                      </p:cBhvr>
                                      <p:to>
                                        <p:strVal val="visible"/>
                                      </p:to>
                                    </p:set>
                                    <p:animEffect transition="in" filter="fade">
                                      <p:cBhvr>
                                        <p:cTn id="127" dur="500"/>
                                        <p:tgtEl>
                                          <p:spTgt spid="61"/>
                                        </p:tgtEl>
                                      </p:cBhvr>
                                    </p:animEffect>
                                  </p:childTnLst>
                                </p:cTn>
                              </p:par>
                              <p:par>
                                <p:cTn id="128" presetID="10" presetClass="entr" presetSubtype="0" fill="hold" grpId="0" nodeType="withEffect">
                                  <p:stCondLst>
                                    <p:cond delay="0"/>
                                  </p:stCondLst>
                                  <p:childTnLst>
                                    <p:set>
                                      <p:cBhvr>
                                        <p:cTn id="129" dur="1" fill="hold">
                                          <p:stCondLst>
                                            <p:cond delay="0"/>
                                          </p:stCondLst>
                                        </p:cTn>
                                        <p:tgtEl>
                                          <p:spTgt spid="15"/>
                                        </p:tgtEl>
                                        <p:attrNameLst>
                                          <p:attrName>style.visibility</p:attrName>
                                        </p:attrNameLst>
                                      </p:cBhvr>
                                      <p:to>
                                        <p:strVal val="visible"/>
                                      </p:to>
                                    </p:set>
                                    <p:animEffect transition="in" filter="fade">
                                      <p:cBhvr>
                                        <p:cTn id="130" dur="500"/>
                                        <p:tgtEl>
                                          <p:spTgt spid="15"/>
                                        </p:tgtEl>
                                      </p:cBhvr>
                                    </p:animEffect>
                                  </p:childTnLst>
                                </p:cTn>
                              </p:par>
                            </p:childTnLst>
                          </p:cTn>
                        </p:par>
                      </p:childTnLst>
                    </p:cTn>
                  </p:par>
                  <p:par>
                    <p:cTn id="131" fill="hold">
                      <p:stCondLst>
                        <p:cond delay="indefinite"/>
                      </p:stCondLst>
                      <p:childTnLst>
                        <p:par>
                          <p:cTn id="132" fill="hold">
                            <p:stCondLst>
                              <p:cond delay="0"/>
                            </p:stCondLst>
                            <p:childTnLst>
                              <p:par>
                                <p:cTn id="133" presetID="10" presetClass="entr" presetSubtype="0" fill="hold" nodeType="clickEffect">
                                  <p:stCondLst>
                                    <p:cond delay="0"/>
                                  </p:stCondLst>
                                  <p:childTnLst>
                                    <p:set>
                                      <p:cBhvr>
                                        <p:cTn id="134" dur="1" fill="hold">
                                          <p:stCondLst>
                                            <p:cond delay="0"/>
                                          </p:stCondLst>
                                        </p:cTn>
                                        <p:tgtEl>
                                          <p:spTgt spid="63"/>
                                        </p:tgtEl>
                                        <p:attrNameLst>
                                          <p:attrName>style.visibility</p:attrName>
                                        </p:attrNameLst>
                                      </p:cBhvr>
                                      <p:to>
                                        <p:strVal val="visible"/>
                                      </p:to>
                                    </p:set>
                                    <p:animEffect transition="in" filter="fade">
                                      <p:cBhvr>
                                        <p:cTn id="135" dur="500"/>
                                        <p:tgtEl>
                                          <p:spTgt spid="63"/>
                                        </p:tgtEl>
                                      </p:cBhvr>
                                    </p:animEffect>
                                  </p:childTnLst>
                                </p:cTn>
                              </p:par>
                              <p:par>
                                <p:cTn id="136" presetID="10" presetClass="entr" presetSubtype="0" fill="hold" grpId="0" nodeType="withEffect">
                                  <p:stCondLst>
                                    <p:cond delay="0"/>
                                  </p:stCondLst>
                                  <p:childTnLst>
                                    <p:set>
                                      <p:cBhvr>
                                        <p:cTn id="137" dur="1" fill="hold">
                                          <p:stCondLst>
                                            <p:cond delay="0"/>
                                          </p:stCondLst>
                                        </p:cTn>
                                        <p:tgtEl>
                                          <p:spTgt spid="17"/>
                                        </p:tgtEl>
                                        <p:attrNameLst>
                                          <p:attrName>style.visibility</p:attrName>
                                        </p:attrNameLst>
                                      </p:cBhvr>
                                      <p:to>
                                        <p:strVal val="visible"/>
                                      </p:to>
                                    </p:set>
                                    <p:animEffect transition="in" filter="fade">
                                      <p:cBhvr>
                                        <p:cTn id="138" dur="500"/>
                                        <p:tgtEl>
                                          <p:spTgt spid="17"/>
                                        </p:tgtEl>
                                      </p:cBhvr>
                                    </p:animEffect>
                                  </p:childTnLst>
                                </p:cTn>
                              </p:par>
                            </p:childTnLst>
                          </p:cTn>
                        </p:par>
                      </p:childTnLst>
                    </p:cTn>
                  </p:par>
                  <p:par>
                    <p:cTn id="139" fill="hold">
                      <p:stCondLst>
                        <p:cond delay="indefinite"/>
                      </p:stCondLst>
                      <p:childTnLst>
                        <p:par>
                          <p:cTn id="140" fill="hold">
                            <p:stCondLst>
                              <p:cond delay="0"/>
                            </p:stCondLst>
                            <p:childTnLst>
                              <p:par>
                                <p:cTn id="141" presetID="10" presetClass="entr" presetSubtype="0" fill="hold" nodeType="clickEffect">
                                  <p:stCondLst>
                                    <p:cond delay="0"/>
                                  </p:stCondLst>
                                  <p:childTnLst>
                                    <p:set>
                                      <p:cBhvr>
                                        <p:cTn id="142" dur="1" fill="hold">
                                          <p:stCondLst>
                                            <p:cond delay="0"/>
                                          </p:stCondLst>
                                        </p:cTn>
                                        <p:tgtEl>
                                          <p:spTgt spid="65"/>
                                        </p:tgtEl>
                                        <p:attrNameLst>
                                          <p:attrName>style.visibility</p:attrName>
                                        </p:attrNameLst>
                                      </p:cBhvr>
                                      <p:to>
                                        <p:strVal val="visible"/>
                                      </p:to>
                                    </p:set>
                                    <p:animEffect transition="in" filter="fade">
                                      <p:cBhvr>
                                        <p:cTn id="143" dur="500"/>
                                        <p:tgtEl>
                                          <p:spTgt spid="65"/>
                                        </p:tgtEl>
                                      </p:cBhvr>
                                    </p:animEffect>
                                  </p:childTnLst>
                                </p:cTn>
                              </p:par>
                              <p:par>
                                <p:cTn id="144" presetID="10" presetClass="entr" presetSubtype="0" fill="hold" grpId="0" nodeType="withEffect">
                                  <p:stCondLst>
                                    <p:cond delay="0"/>
                                  </p:stCondLst>
                                  <p:childTnLst>
                                    <p:set>
                                      <p:cBhvr>
                                        <p:cTn id="145" dur="1" fill="hold">
                                          <p:stCondLst>
                                            <p:cond delay="0"/>
                                          </p:stCondLst>
                                        </p:cTn>
                                        <p:tgtEl>
                                          <p:spTgt spid="18"/>
                                        </p:tgtEl>
                                        <p:attrNameLst>
                                          <p:attrName>style.visibility</p:attrName>
                                        </p:attrNameLst>
                                      </p:cBhvr>
                                      <p:to>
                                        <p:strVal val="visible"/>
                                      </p:to>
                                    </p:set>
                                    <p:animEffect transition="in" filter="fade">
                                      <p:cBhvr>
                                        <p:cTn id="14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P spid="9" grpId="1"/>
      <p:bldP spid="10" grpId="0"/>
      <p:bldP spid="10" grpId="1"/>
      <p:bldP spid="11" grpId="0"/>
      <p:bldP spid="11" grpId="1"/>
      <p:bldP spid="13" grpId="0"/>
      <p:bldP spid="14" grpId="0"/>
      <p:bldP spid="15" grpId="0"/>
      <p:bldP spid="17" grpId="0"/>
      <p:bldP spid="18" grpId="0"/>
      <p:bldP spid="19" grpId="0"/>
      <p:bldP spid="2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6C4CE25-4C8A-40EB-95A5-2A2D4FEAFCA7}"/>
              </a:ext>
            </a:extLst>
          </p:cNvPr>
          <p:cNvSpPr txBox="1"/>
          <p:nvPr/>
        </p:nvSpPr>
        <p:spPr>
          <a:xfrm>
            <a:off x="4493316" y="190921"/>
            <a:ext cx="2108206" cy="446276"/>
          </a:xfrm>
          <a:prstGeom prst="rect">
            <a:avLst/>
          </a:prstGeom>
          <a:noFill/>
        </p:spPr>
        <p:txBody>
          <a:bodyPr wrap="none" rtlCol="0">
            <a:spAutoFit/>
          </a:bodyPr>
          <a:lstStyle/>
          <a:p>
            <a:r>
              <a:rPr lang="el-GR" sz="2300" dirty="0" err="1">
                <a:solidFill>
                  <a:schemeClr val="bg2"/>
                </a:solidFill>
                <a:latin typeface="Calibri" panose="020F0502020204030204" pitchFamily="34" charset="0"/>
              </a:rPr>
              <a:t>Υπασβεστιαιμία</a:t>
            </a:r>
            <a:endParaRPr lang="el-GR" sz="2300" dirty="0">
              <a:solidFill>
                <a:schemeClr val="bg2"/>
              </a:solidFill>
              <a:latin typeface="Calibri" panose="020F0502020204030204" pitchFamily="34" charset="0"/>
            </a:endParaRPr>
          </a:p>
        </p:txBody>
      </p:sp>
      <p:sp>
        <p:nvSpPr>
          <p:cNvPr id="9" name="TextBox 8">
            <a:extLst>
              <a:ext uri="{FF2B5EF4-FFF2-40B4-BE49-F238E27FC236}">
                <a16:creationId xmlns:a16="http://schemas.microsoft.com/office/drawing/2014/main" id="{A7ECFE76-B5B6-4B82-B165-ADA52D064142}"/>
              </a:ext>
            </a:extLst>
          </p:cNvPr>
          <p:cNvSpPr txBox="1"/>
          <p:nvPr/>
        </p:nvSpPr>
        <p:spPr>
          <a:xfrm>
            <a:off x="2277273" y="1631500"/>
            <a:ext cx="1301959"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Διάρροια</a:t>
            </a:r>
          </a:p>
        </p:txBody>
      </p:sp>
      <p:sp>
        <p:nvSpPr>
          <p:cNvPr id="10" name="TextBox 9">
            <a:extLst>
              <a:ext uri="{FF2B5EF4-FFF2-40B4-BE49-F238E27FC236}">
                <a16:creationId xmlns:a16="http://schemas.microsoft.com/office/drawing/2014/main" id="{30C68239-8F15-459F-8D65-E29EF9D0530C}"/>
              </a:ext>
            </a:extLst>
          </p:cNvPr>
          <p:cNvSpPr txBox="1"/>
          <p:nvPr/>
        </p:nvSpPr>
        <p:spPr>
          <a:xfrm>
            <a:off x="7935211" y="1454529"/>
            <a:ext cx="1979516" cy="800219"/>
          </a:xfrm>
          <a:prstGeom prst="rect">
            <a:avLst/>
          </a:prstGeom>
          <a:noFill/>
        </p:spPr>
        <p:txBody>
          <a:bodyPr wrap="none" rtlCol="0">
            <a:spAutoFit/>
          </a:bodyPr>
          <a:lstStyle/>
          <a:p>
            <a:pPr algn="ctr"/>
            <a:r>
              <a:rPr lang="el-GR" sz="2300" dirty="0">
                <a:solidFill>
                  <a:schemeClr val="bg2"/>
                </a:solidFill>
                <a:latin typeface="Calibri" panose="020F0502020204030204" pitchFamily="34" charset="0"/>
              </a:rPr>
              <a:t>Εμετοί ή/και</a:t>
            </a:r>
            <a:br>
              <a:rPr lang="el-GR" sz="2300" dirty="0">
                <a:solidFill>
                  <a:schemeClr val="bg2"/>
                </a:solidFill>
                <a:latin typeface="Calibri" panose="020F0502020204030204" pitchFamily="34" charset="0"/>
              </a:rPr>
            </a:br>
            <a:r>
              <a:rPr lang="el-GR" sz="2300" dirty="0">
                <a:solidFill>
                  <a:schemeClr val="bg2"/>
                </a:solidFill>
                <a:latin typeface="Calibri" panose="020F0502020204030204" pitchFamily="34" charset="0"/>
              </a:rPr>
              <a:t>κοιλιακό άλγος</a:t>
            </a:r>
          </a:p>
        </p:txBody>
      </p:sp>
      <p:sp>
        <p:nvSpPr>
          <p:cNvPr id="11" name="TextBox 10">
            <a:extLst>
              <a:ext uri="{FF2B5EF4-FFF2-40B4-BE49-F238E27FC236}">
                <a16:creationId xmlns:a16="http://schemas.microsoft.com/office/drawing/2014/main" id="{602F288E-1B26-4F77-8FE6-A4A7C119A6F7}"/>
              </a:ext>
            </a:extLst>
          </p:cNvPr>
          <p:cNvSpPr txBox="1"/>
          <p:nvPr/>
        </p:nvSpPr>
        <p:spPr>
          <a:xfrm>
            <a:off x="1335765" y="2777596"/>
            <a:ext cx="3184974"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Έλεγχος για τυχόν ↓ </a:t>
            </a:r>
            <a:r>
              <a:rPr lang="en-US" sz="2300" dirty="0">
                <a:solidFill>
                  <a:schemeClr val="bg2"/>
                </a:solidFill>
                <a:latin typeface="Calibri" panose="020F0502020204030204" pitchFamily="34" charset="0"/>
              </a:rPr>
              <a:t>ALB</a:t>
            </a:r>
            <a:endParaRPr lang="el-GR" sz="2300" dirty="0">
              <a:solidFill>
                <a:schemeClr val="bg2"/>
              </a:solidFill>
              <a:latin typeface="Calibri" panose="020F0502020204030204" pitchFamily="34" charset="0"/>
            </a:endParaRPr>
          </a:p>
        </p:txBody>
      </p:sp>
      <p:sp>
        <p:nvSpPr>
          <p:cNvPr id="12" name="TextBox 11">
            <a:extLst>
              <a:ext uri="{FF2B5EF4-FFF2-40B4-BE49-F238E27FC236}">
                <a16:creationId xmlns:a16="http://schemas.microsoft.com/office/drawing/2014/main" id="{AE740DD1-48EB-4BB6-A025-10552609384C}"/>
              </a:ext>
            </a:extLst>
          </p:cNvPr>
          <p:cNvSpPr txBox="1"/>
          <p:nvPr/>
        </p:nvSpPr>
        <p:spPr>
          <a:xfrm>
            <a:off x="1058766" y="3857266"/>
            <a:ext cx="3738972" cy="800219"/>
          </a:xfrm>
          <a:prstGeom prst="rect">
            <a:avLst/>
          </a:prstGeom>
          <a:noFill/>
        </p:spPr>
        <p:txBody>
          <a:bodyPr wrap="none" rtlCol="0">
            <a:spAutoFit/>
          </a:bodyPr>
          <a:lstStyle/>
          <a:p>
            <a:pPr algn="ctr"/>
            <a:r>
              <a:rPr lang="el-GR" sz="2300" dirty="0">
                <a:solidFill>
                  <a:schemeClr val="tx1">
                    <a:lumMod val="60000"/>
                    <a:lumOff val="40000"/>
                  </a:schemeClr>
                </a:solidFill>
                <a:latin typeface="Calibri" panose="020F0502020204030204" pitchFamily="34" charset="0"/>
                <a:cs typeface="Segoe UI Semibold" panose="020B0702040204020203" pitchFamily="34" charset="0"/>
              </a:rPr>
              <a:t>Πιθανότατα </a:t>
            </a:r>
            <a:r>
              <a:rPr lang="el-GR" sz="2300" dirty="0" err="1">
                <a:solidFill>
                  <a:schemeClr val="tx1">
                    <a:lumMod val="60000"/>
                    <a:lumOff val="40000"/>
                  </a:schemeClr>
                </a:solidFill>
                <a:latin typeface="Calibri" panose="020F0502020204030204" pitchFamily="34" charset="0"/>
                <a:cs typeface="Segoe UI Semibold" panose="020B0702040204020203" pitchFamily="34" charset="0"/>
              </a:rPr>
              <a:t>εντεροπάθεια</a:t>
            </a:r>
            <a:r>
              <a:rPr lang="el-GR" sz="2300" dirty="0">
                <a:solidFill>
                  <a:schemeClr val="tx1">
                    <a:lumMod val="60000"/>
                    <a:lumOff val="40000"/>
                  </a:schemeClr>
                </a:solidFill>
                <a:latin typeface="Calibri" panose="020F0502020204030204" pitchFamily="34" charset="0"/>
                <a:cs typeface="Segoe UI Semibold" panose="020B0702040204020203" pitchFamily="34" charset="0"/>
              </a:rPr>
              <a:t> με</a:t>
            </a:r>
            <a:br>
              <a:rPr lang="el-GR" sz="2300" dirty="0">
                <a:solidFill>
                  <a:schemeClr val="tx1">
                    <a:lumMod val="60000"/>
                    <a:lumOff val="40000"/>
                  </a:schemeClr>
                </a:solidFill>
                <a:latin typeface="Calibri" panose="020F0502020204030204" pitchFamily="34" charset="0"/>
                <a:cs typeface="Segoe UI Semibold" panose="020B0702040204020203" pitchFamily="34" charset="0"/>
              </a:rPr>
            </a:br>
            <a:r>
              <a:rPr lang="el-GR" sz="2300" dirty="0">
                <a:solidFill>
                  <a:schemeClr val="tx1">
                    <a:lumMod val="60000"/>
                    <a:lumOff val="40000"/>
                  </a:schemeClr>
                </a:solidFill>
                <a:latin typeface="Calibri" panose="020F0502020204030204" pitchFamily="34" charset="0"/>
                <a:cs typeface="Segoe UI Semibold" panose="020B0702040204020203" pitchFamily="34" charset="0"/>
              </a:rPr>
              <a:t>απώλεια πρωτεϊνών</a:t>
            </a:r>
          </a:p>
        </p:txBody>
      </p:sp>
      <p:sp>
        <p:nvSpPr>
          <p:cNvPr id="13" name="TextBox 12">
            <a:extLst>
              <a:ext uri="{FF2B5EF4-FFF2-40B4-BE49-F238E27FC236}">
                <a16:creationId xmlns:a16="http://schemas.microsoft.com/office/drawing/2014/main" id="{C22B32AD-76E1-40A0-8824-E73DE438D2FC}"/>
              </a:ext>
            </a:extLst>
          </p:cNvPr>
          <p:cNvSpPr txBox="1"/>
          <p:nvPr/>
        </p:nvSpPr>
        <p:spPr>
          <a:xfrm>
            <a:off x="7170064" y="2777596"/>
            <a:ext cx="3509807" cy="446276"/>
          </a:xfrm>
          <a:prstGeom prst="rect">
            <a:avLst/>
          </a:prstGeom>
          <a:noFill/>
        </p:spPr>
        <p:txBody>
          <a:bodyPr wrap="none" rtlCol="0">
            <a:spAutoFit/>
          </a:bodyPr>
          <a:lstStyle/>
          <a:p>
            <a:r>
              <a:rPr lang="en-US" sz="2300" dirty="0">
                <a:solidFill>
                  <a:schemeClr val="bg2"/>
                </a:solidFill>
                <a:latin typeface="Calibri" panose="020F0502020204030204" pitchFamily="34" charset="0"/>
              </a:rPr>
              <a:t>X-rays </a:t>
            </a:r>
            <a:r>
              <a:rPr lang="el-GR" sz="2300" dirty="0">
                <a:solidFill>
                  <a:schemeClr val="bg2"/>
                </a:solidFill>
                <a:latin typeface="Calibri" panose="020F0502020204030204" pitchFamily="34" charset="0"/>
              </a:rPr>
              <a:t>και υπέρηχος κοιλιάς</a:t>
            </a:r>
          </a:p>
        </p:txBody>
      </p:sp>
      <p:sp>
        <p:nvSpPr>
          <p:cNvPr id="14" name="TextBox 13">
            <a:extLst>
              <a:ext uri="{FF2B5EF4-FFF2-40B4-BE49-F238E27FC236}">
                <a16:creationId xmlns:a16="http://schemas.microsoft.com/office/drawing/2014/main" id="{2A4E8DAA-4C93-4300-AF7A-62BE40F6BAC5}"/>
              </a:ext>
            </a:extLst>
          </p:cNvPr>
          <p:cNvSpPr txBox="1"/>
          <p:nvPr/>
        </p:nvSpPr>
        <p:spPr>
          <a:xfrm>
            <a:off x="7288237" y="3811099"/>
            <a:ext cx="3273460" cy="446276"/>
          </a:xfrm>
          <a:prstGeom prst="rect">
            <a:avLst/>
          </a:prstGeom>
          <a:noFill/>
        </p:spPr>
        <p:txBody>
          <a:bodyPr wrap="none" rtlCol="0">
            <a:spAutoFit/>
          </a:bodyPr>
          <a:lstStyle/>
          <a:p>
            <a:r>
              <a:rPr lang="el-GR" sz="2300" dirty="0">
                <a:solidFill>
                  <a:schemeClr val="bg2"/>
                </a:solidFill>
                <a:latin typeface="Calibri" panose="020F0502020204030204" pitchFamily="34" charset="0"/>
              </a:rPr>
              <a:t>Ενδείξεις παγκρεατίτιδας</a:t>
            </a:r>
          </a:p>
        </p:txBody>
      </p:sp>
      <p:sp>
        <p:nvSpPr>
          <p:cNvPr id="15" name="TextBox 14">
            <a:extLst>
              <a:ext uri="{FF2B5EF4-FFF2-40B4-BE49-F238E27FC236}">
                <a16:creationId xmlns:a16="http://schemas.microsoft.com/office/drawing/2014/main" id="{ED56920D-8C3A-4C46-966F-0394C7559557}"/>
              </a:ext>
            </a:extLst>
          </p:cNvPr>
          <p:cNvSpPr txBox="1"/>
          <p:nvPr/>
        </p:nvSpPr>
        <p:spPr>
          <a:xfrm>
            <a:off x="6868472" y="4657485"/>
            <a:ext cx="4112989" cy="800219"/>
          </a:xfrm>
          <a:prstGeom prst="rect">
            <a:avLst/>
          </a:prstGeom>
          <a:noFill/>
        </p:spPr>
        <p:txBody>
          <a:bodyPr wrap="square" rtlCol="0">
            <a:spAutoFit/>
          </a:bodyPr>
          <a:lstStyle/>
          <a:p>
            <a:pPr algn="ctr"/>
            <a:r>
              <a:rPr lang="el-GR" sz="2300" dirty="0">
                <a:solidFill>
                  <a:schemeClr val="tx1">
                    <a:lumMod val="60000"/>
                    <a:lumOff val="40000"/>
                  </a:schemeClr>
                </a:solidFill>
                <a:latin typeface="Calibri" panose="020F0502020204030204" pitchFamily="34" charset="0"/>
                <a:cs typeface="Segoe UI Semibold" panose="020B0702040204020203" pitchFamily="34" charset="0"/>
              </a:rPr>
              <a:t>Μέτρηση παγκρεατικής </a:t>
            </a:r>
            <a:r>
              <a:rPr lang="el-GR" sz="2300" dirty="0" err="1">
                <a:solidFill>
                  <a:schemeClr val="tx1">
                    <a:lumMod val="60000"/>
                    <a:lumOff val="40000"/>
                  </a:schemeClr>
                </a:solidFill>
                <a:latin typeface="Calibri" panose="020F0502020204030204" pitchFamily="34" charset="0"/>
                <a:cs typeface="Segoe UI Semibold" panose="020B0702040204020203" pitchFamily="34" charset="0"/>
              </a:rPr>
              <a:t>λιπάσης</a:t>
            </a:r>
            <a:r>
              <a:rPr lang="el-GR" sz="2300" dirty="0">
                <a:solidFill>
                  <a:schemeClr val="tx1">
                    <a:lumMod val="60000"/>
                    <a:lumOff val="40000"/>
                  </a:schemeClr>
                </a:solidFill>
                <a:latin typeface="Calibri" panose="020F0502020204030204" pitchFamily="34" charset="0"/>
                <a:cs typeface="Segoe UI Semibold" panose="020B0702040204020203" pitchFamily="34" charset="0"/>
              </a:rPr>
              <a:t> (</a:t>
            </a:r>
            <a:r>
              <a:rPr lang="en-US" sz="2300" dirty="0" err="1">
                <a:solidFill>
                  <a:schemeClr val="tx1">
                    <a:lumMod val="60000"/>
                    <a:lumOff val="40000"/>
                  </a:schemeClr>
                </a:solidFill>
                <a:latin typeface="Calibri" panose="020F0502020204030204" pitchFamily="34" charset="0"/>
                <a:cs typeface="Segoe UI Semibold" panose="020B0702040204020203" pitchFamily="34" charset="0"/>
              </a:rPr>
              <a:t>cPLi</a:t>
            </a:r>
            <a:r>
              <a:rPr lang="en-US" sz="2300" dirty="0">
                <a:solidFill>
                  <a:schemeClr val="tx1">
                    <a:lumMod val="60000"/>
                    <a:lumOff val="40000"/>
                  </a:schemeClr>
                </a:solidFill>
                <a:latin typeface="Calibri" panose="020F0502020204030204" pitchFamily="34" charset="0"/>
                <a:cs typeface="Segoe UI Semibold" panose="020B0702040204020203" pitchFamily="34" charset="0"/>
              </a:rPr>
              <a:t>)</a:t>
            </a:r>
            <a:endParaRPr lang="el-GR" sz="2300" dirty="0">
              <a:solidFill>
                <a:schemeClr val="tx1">
                  <a:lumMod val="60000"/>
                  <a:lumOff val="40000"/>
                </a:schemeClr>
              </a:solidFill>
              <a:latin typeface="Calibri" panose="020F0502020204030204" pitchFamily="34" charset="0"/>
              <a:cs typeface="Segoe UI Semibold" panose="020B0702040204020203" pitchFamily="34" charset="0"/>
            </a:endParaRPr>
          </a:p>
        </p:txBody>
      </p:sp>
      <p:cxnSp>
        <p:nvCxnSpPr>
          <p:cNvPr id="17" name="Ευθύγραμμο βέλος σύνδεσης 16">
            <a:extLst>
              <a:ext uri="{FF2B5EF4-FFF2-40B4-BE49-F238E27FC236}">
                <a16:creationId xmlns:a16="http://schemas.microsoft.com/office/drawing/2014/main" id="{60B80C72-D2FE-48E3-A158-73C4811D6E94}"/>
              </a:ext>
            </a:extLst>
          </p:cNvPr>
          <p:cNvCxnSpPr>
            <a:stCxn id="8" idx="2"/>
            <a:endCxn id="9" idx="0"/>
          </p:cNvCxnSpPr>
          <p:nvPr/>
        </p:nvCxnSpPr>
        <p:spPr>
          <a:xfrm flipH="1">
            <a:off x="2928253" y="637197"/>
            <a:ext cx="2619166" cy="994303"/>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9" name="Ευθύγραμμο βέλος σύνδεσης 18">
            <a:extLst>
              <a:ext uri="{FF2B5EF4-FFF2-40B4-BE49-F238E27FC236}">
                <a16:creationId xmlns:a16="http://schemas.microsoft.com/office/drawing/2014/main" id="{ECF4C000-C84E-428A-943B-2E7A023AB2B3}"/>
              </a:ext>
            </a:extLst>
          </p:cNvPr>
          <p:cNvCxnSpPr>
            <a:stCxn id="8" idx="2"/>
            <a:endCxn id="10" idx="0"/>
          </p:cNvCxnSpPr>
          <p:nvPr/>
        </p:nvCxnSpPr>
        <p:spPr>
          <a:xfrm>
            <a:off x="5547419" y="637197"/>
            <a:ext cx="3377550" cy="817332"/>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1" name="Ευθύγραμμο βέλος σύνδεσης 20">
            <a:extLst>
              <a:ext uri="{FF2B5EF4-FFF2-40B4-BE49-F238E27FC236}">
                <a16:creationId xmlns:a16="http://schemas.microsoft.com/office/drawing/2014/main" id="{9994B716-B8FA-442C-8FE8-39FF29921419}"/>
              </a:ext>
            </a:extLst>
          </p:cNvPr>
          <p:cNvCxnSpPr>
            <a:stCxn id="9" idx="2"/>
            <a:endCxn id="11" idx="0"/>
          </p:cNvCxnSpPr>
          <p:nvPr/>
        </p:nvCxnSpPr>
        <p:spPr>
          <a:xfrm flipH="1">
            <a:off x="2928252" y="2077776"/>
            <a:ext cx="1" cy="69982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3" name="Ευθύγραμμο βέλος σύνδεσης 22">
            <a:extLst>
              <a:ext uri="{FF2B5EF4-FFF2-40B4-BE49-F238E27FC236}">
                <a16:creationId xmlns:a16="http://schemas.microsoft.com/office/drawing/2014/main" id="{774B2804-2CDA-47F7-A1EB-1E0008944AC7}"/>
              </a:ext>
            </a:extLst>
          </p:cNvPr>
          <p:cNvCxnSpPr>
            <a:stCxn id="11" idx="2"/>
            <a:endCxn id="12" idx="0"/>
          </p:cNvCxnSpPr>
          <p:nvPr/>
        </p:nvCxnSpPr>
        <p:spPr>
          <a:xfrm>
            <a:off x="2928252" y="3223872"/>
            <a:ext cx="0" cy="63339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5" name="Ευθύγραμμο βέλος σύνδεσης 24">
            <a:extLst>
              <a:ext uri="{FF2B5EF4-FFF2-40B4-BE49-F238E27FC236}">
                <a16:creationId xmlns:a16="http://schemas.microsoft.com/office/drawing/2014/main" id="{7214325C-CEB1-49C9-A294-CEE998753288}"/>
              </a:ext>
            </a:extLst>
          </p:cNvPr>
          <p:cNvCxnSpPr>
            <a:stCxn id="10" idx="2"/>
            <a:endCxn id="13" idx="0"/>
          </p:cNvCxnSpPr>
          <p:nvPr/>
        </p:nvCxnSpPr>
        <p:spPr>
          <a:xfrm flipH="1">
            <a:off x="8924968" y="2254748"/>
            <a:ext cx="1" cy="522848"/>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7" name="Ευθύγραμμο βέλος σύνδεσης 26">
            <a:extLst>
              <a:ext uri="{FF2B5EF4-FFF2-40B4-BE49-F238E27FC236}">
                <a16:creationId xmlns:a16="http://schemas.microsoft.com/office/drawing/2014/main" id="{C7A1531F-1071-4EAE-9CB7-31A633609637}"/>
              </a:ext>
            </a:extLst>
          </p:cNvPr>
          <p:cNvCxnSpPr>
            <a:stCxn id="13" idx="2"/>
            <a:endCxn id="14" idx="0"/>
          </p:cNvCxnSpPr>
          <p:nvPr/>
        </p:nvCxnSpPr>
        <p:spPr>
          <a:xfrm flipH="1">
            <a:off x="8924967" y="3223872"/>
            <a:ext cx="1" cy="58722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29" name="Ευθύγραμμο βέλος σύνδεσης 28">
            <a:extLst>
              <a:ext uri="{FF2B5EF4-FFF2-40B4-BE49-F238E27FC236}">
                <a16:creationId xmlns:a16="http://schemas.microsoft.com/office/drawing/2014/main" id="{94EA357E-32A2-42B5-A035-D43D285572DF}"/>
              </a:ext>
            </a:extLst>
          </p:cNvPr>
          <p:cNvCxnSpPr>
            <a:stCxn id="14" idx="2"/>
            <a:endCxn id="15" idx="0"/>
          </p:cNvCxnSpPr>
          <p:nvPr/>
        </p:nvCxnSpPr>
        <p:spPr>
          <a:xfrm>
            <a:off x="8924967" y="4257375"/>
            <a:ext cx="0" cy="40011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069991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500"/>
                                        <p:tgtEl>
                                          <p:spTgt spid="2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500"/>
                                        <p:tgtEl>
                                          <p:spTgt spid="2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500"/>
                                        <p:tgtEl>
                                          <p:spTgt spid="27"/>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fade">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fade">
                                      <p:cBhvr>
                                        <p:cTn id="55" dur="500"/>
                                        <p:tgtEl>
                                          <p:spTgt spid="29"/>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ΦΩΣΦΟΡΟΣ</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pPr>
              <a:lnSpc>
                <a:spcPct val="150000"/>
              </a:lnSpc>
            </a:pPr>
            <a:r>
              <a:rPr lang="el-GR" sz="2800" dirty="0">
                <a:solidFill>
                  <a:schemeClr val="tx1">
                    <a:lumMod val="60000"/>
                    <a:lumOff val="40000"/>
                  </a:schemeClr>
                </a:solidFill>
                <a:latin typeface="Calibri" panose="020F0502020204030204" pitchFamily="34" charset="0"/>
              </a:rPr>
              <a:t>Γενικές πληροφορίες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Συνήθως </a:t>
            </a:r>
            <a:r>
              <a:rPr lang="el-GR" sz="2500" dirty="0" err="1">
                <a:solidFill>
                  <a:schemeClr val="bg2"/>
                </a:solidFill>
                <a:latin typeface="Calibri" panose="020F0502020204030204" pitchFamily="34" charset="0"/>
              </a:rPr>
              <a:t>μετράται</a:t>
            </a:r>
            <a:r>
              <a:rPr lang="el-GR" sz="2500" dirty="0">
                <a:solidFill>
                  <a:schemeClr val="bg2"/>
                </a:solidFill>
                <a:latin typeface="Calibri" panose="020F0502020204030204" pitchFamily="34" charset="0"/>
              </a:rPr>
              <a:t> η συγκέντρωσή του σε ζώα με χρόνια νεφρική νόσο </a:t>
            </a:r>
          </a:p>
          <a:p>
            <a:pPr>
              <a:lnSpc>
                <a:spcPct val="150000"/>
              </a:lnSpc>
            </a:pPr>
            <a:r>
              <a:rPr lang="el-GR" sz="2800" dirty="0">
                <a:solidFill>
                  <a:schemeClr val="tx1">
                    <a:lumMod val="60000"/>
                    <a:lumOff val="40000"/>
                  </a:schemeClr>
                </a:solidFill>
                <a:latin typeface="Calibri" panose="020F0502020204030204" pitchFamily="34" charset="0"/>
              </a:rPr>
              <a:t>Φυσιολογικές τιμές </a:t>
            </a:r>
            <a:endParaRPr lang="el-GR" sz="32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Σκύλος: 2,5-6,8</a:t>
            </a:r>
            <a:r>
              <a:rPr lang="en-US" sz="2500" dirty="0">
                <a:solidFill>
                  <a:schemeClr val="bg2"/>
                </a:solidFill>
                <a:latin typeface="Calibri" panose="020F0502020204030204" pitchFamily="34" charset="0"/>
              </a:rPr>
              <a:t>mg/dl </a:t>
            </a:r>
            <a:endParaRPr lang="el-GR"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Γάτα: 3-7,5</a:t>
            </a:r>
            <a:r>
              <a:rPr lang="en-US" sz="2500" dirty="0">
                <a:solidFill>
                  <a:schemeClr val="bg2"/>
                </a:solidFill>
                <a:latin typeface="Calibri" panose="020F0502020204030204" pitchFamily="34" charset="0"/>
              </a:rPr>
              <a:t>mg/dl </a:t>
            </a:r>
            <a:endParaRPr lang="el-GR" sz="2500" dirty="0">
              <a:solidFill>
                <a:srgbClr val="00BBBB">
                  <a:lumMod val="60000"/>
                  <a:lumOff val="40000"/>
                </a:srgbClr>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27</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2287999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722533" y="694737"/>
            <a:ext cx="4690824"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ΦΩΣΦΟΡΟΣ</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lnSpcReduction="10000"/>
          </a:bodyPr>
          <a:lstStyle/>
          <a:p>
            <a:pPr>
              <a:lnSpc>
                <a:spcPct val="150000"/>
              </a:lnSpc>
            </a:pPr>
            <a:r>
              <a:rPr lang="el-GR" sz="2800" dirty="0">
                <a:solidFill>
                  <a:schemeClr val="tx1">
                    <a:lumMod val="60000"/>
                    <a:lumOff val="40000"/>
                  </a:schemeClr>
                </a:solidFill>
                <a:latin typeface="Calibri" panose="020F0502020204030204" pitchFamily="34" charset="0"/>
              </a:rPr>
              <a:t>Γενικές πληροφορίες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Είναι κυρίως ενδοκυτταρικό ιόν (όπως το </a:t>
            </a:r>
            <a:r>
              <a:rPr lang="en-US" sz="2500" dirty="0">
                <a:solidFill>
                  <a:schemeClr val="bg2"/>
                </a:solidFill>
                <a:latin typeface="Calibri" panose="020F0502020204030204" pitchFamily="34" charset="0"/>
              </a:rPr>
              <a:t>Ca</a:t>
            </a:r>
            <a:r>
              <a:rPr lang="en-US" sz="2500" baseline="30000" dirty="0">
                <a:solidFill>
                  <a:schemeClr val="bg2"/>
                </a:solidFill>
                <a:latin typeface="Calibri" panose="020F0502020204030204" pitchFamily="34" charset="0"/>
              </a:rPr>
              <a:t>++</a:t>
            </a:r>
            <a:r>
              <a:rPr lang="en-US" sz="2500" dirty="0">
                <a:solidFill>
                  <a:schemeClr val="bg2"/>
                </a:solidFill>
                <a:latin typeface="Calibri" panose="020F0502020204030204" pitchFamily="34" charset="0"/>
              </a:rPr>
              <a:t>) </a:t>
            </a:r>
            <a:r>
              <a:rPr lang="el-GR" sz="2500" dirty="0">
                <a:solidFill>
                  <a:schemeClr val="bg2"/>
                </a:solidFill>
                <a:latin typeface="Calibri" panose="020F0502020204030204" pitchFamily="34" charset="0"/>
              </a:rPr>
              <a:t>και η συγκέντρωσή του στο αίμα δεν είναι ακριβώς ενδεικτική του συνολικού φωσφόρου στον οργανισμό</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Η συγκέντρωσή του συνδέεται στενά με το ασβέστιο και σε πολλές περιπτώσεις η διαταραχή του ασβεστίου εξηγεί και τη διαταραχή στο φώσφορο</a:t>
            </a:r>
            <a:endParaRPr lang="el-GR" sz="2500" dirty="0">
              <a:solidFill>
                <a:srgbClr val="00BBBB">
                  <a:lumMod val="60000"/>
                  <a:lumOff val="40000"/>
                </a:srgbClr>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28</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584929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92240" y="694737"/>
            <a:ext cx="492111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ΥΠΕΡΦΩΣΦΑΤΑΙΜΙΑ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pPr>
              <a:lnSpc>
                <a:spcPct val="150000"/>
              </a:lnSpc>
            </a:pPr>
            <a:r>
              <a:rPr lang="el-GR" sz="2800" dirty="0">
                <a:solidFill>
                  <a:schemeClr val="tx1">
                    <a:lumMod val="60000"/>
                    <a:lumOff val="40000"/>
                  </a:schemeClr>
                </a:solidFill>
                <a:latin typeface="Calibri" panose="020F0502020204030204" pitchFamily="34" charset="0"/>
              </a:rPr>
              <a:t>Μειωμένη απέκκριση φωσφόρου στα ούρα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Συνήθως λόγω χρόνιας νεφρικής νόσου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Συνήθως ταυτόχρονα υπάρχει αζωθαιμία </a:t>
            </a:r>
          </a:p>
          <a:p>
            <a:pPr>
              <a:lnSpc>
                <a:spcPct val="150000"/>
              </a:lnSpc>
            </a:pPr>
            <a:r>
              <a:rPr lang="el-GR" sz="2800" dirty="0">
                <a:solidFill>
                  <a:schemeClr val="tx1">
                    <a:lumMod val="60000"/>
                    <a:lumOff val="40000"/>
                  </a:schemeClr>
                </a:solidFill>
                <a:latin typeface="Calibri" panose="020F0502020204030204" pitchFamily="34" charset="0"/>
              </a:rPr>
              <a:t>Αυξημένη απορρόφηση φωσφόρου από το έντερο (υπερβιταμίνωση </a:t>
            </a:r>
            <a:r>
              <a:rPr lang="en-US" sz="2800" dirty="0">
                <a:solidFill>
                  <a:schemeClr val="tx1">
                    <a:lumMod val="60000"/>
                    <a:lumOff val="40000"/>
                  </a:schemeClr>
                </a:solidFill>
                <a:latin typeface="Calibri" panose="020F0502020204030204" pitchFamily="34" charset="0"/>
              </a:rPr>
              <a:t>D)</a:t>
            </a:r>
            <a:endParaRPr lang="el-GR" sz="32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Σκύλος: 2,5-6,8</a:t>
            </a:r>
            <a:r>
              <a:rPr lang="en-US" sz="2500" dirty="0">
                <a:solidFill>
                  <a:schemeClr val="bg2"/>
                </a:solidFill>
                <a:latin typeface="Calibri" panose="020F0502020204030204" pitchFamily="34" charset="0"/>
              </a:rPr>
              <a:t>mg/dl </a:t>
            </a:r>
            <a:endParaRPr lang="el-GR" sz="2500" dirty="0">
              <a:solidFill>
                <a:schemeClr val="bg2"/>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Γάτα: 3-7,5</a:t>
            </a:r>
            <a:r>
              <a:rPr lang="en-US" sz="2500" dirty="0">
                <a:solidFill>
                  <a:schemeClr val="bg2"/>
                </a:solidFill>
                <a:latin typeface="Calibri" panose="020F0502020204030204" pitchFamily="34" charset="0"/>
              </a:rPr>
              <a:t>mg/dl </a:t>
            </a:r>
            <a:endParaRPr lang="el-GR" sz="2500" dirty="0">
              <a:solidFill>
                <a:srgbClr val="00BBBB">
                  <a:lumMod val="60000"/>
                  <a:lumOff val="40000"/>
                </a:srgbClr>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29</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099365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a:bodyPr>
          <a:lstStyle/>
          <a:p>
            <a:r>
              <a:rPr lang="el-GR" sz="2800" dirty="0">
                <a:solidFill>
                  <a:schemeClr val="tx1">
                    <a:lumMod val="60000"/>
                    <a:lumOff val="40000"/>
                  </a:schemeClr>
                </a:solidFill>
                <a:latin typeface="Calibri" panose="020F0502020204030204" pitchFamily="34" charset="0"/>
              </a:rPr>
              <a:t>Γενικές πληροφορίες </a:t>
            </a:r>
            <a:endParaRPr lang="en-US" sz="2800" dirty="0">
              <a:solidFill>
                <a:schemeClr val="tx1">
                  <a:lumMod val="60000"/>
                  <a:lumOff val="40000"/>
                </a:schemeClr>
              </a:solidFill>
              <a:latin typeface="Calibri" panose="020F0502020204030204" pitchFamily="34" charset="0"/>
            </a:endParaRPr>
          </a:p>
          <a:p>
            <a:pPr marL="457200" indent="-457200">
              <a:buFont typeface="Arial" panose="020B0604020202020204" pitchFamily="34" charset="0"/>
              <a:buChar char="•"/>
            </a:pPr>
            <a:r>
              <a:rPr lang="el-GR" sz="2800" dirty="0">
                <a:solidFill>
                  <a:schemeClr val="bg2"/>
                </a:solidFill>
                <a:latin typeface="Calibri" panose="020F0502020204030204" pitchFamily="34" charset="0"/>
              </a:rPr>
              <a:t>Η συγκέντρωσή του ρυθμίζεται από την </a:t>
            </a:r>
            <a:r>
              <a:rPr lang="el-GR" sz="2800" dirty="0" err="1">
                <a:solidFill>
                  <a:schemeClr val="bg2"/>
                </a:solidFill>
                <a:latin typeface="Calibri" panose="020F0502020204030204" pitchFamily="34" charset="0"/>
              </a:rPr>
              <a:t>παραθορμόνη</a:t>
            </a:r>
            <a:r>
              <a:rPr lang="el-GR" sz="2800" dirty="0">
                <a:solidFill>
                  <a:schemeClr val="bg2"/>
                </a:solidFill>
                <a:latin typeface="Calibri" panose="020F0502020204030204" pitchFamily="34" charset="0"/>
              </a:rPr>
              <a:t>, την </a:t>
            </a:r>
            <a:r>
              <a:rPr lang="el-GR" sz="2800" dirty="0" err="1">
                <a:solidFill>
                  <a:schemeClr val="bg2"/>
                </a:solidFill>
                <a:latin typeface="Calibri" panose="020F0502020204030204" pitchFamily="34" charset="0"/>
              </a:rPr>
              <a:t>καλσιτονίνη</a:t>
            </a:r>
            <a:r>
              <a:rPr lang="el-GR" sz="2800" dirty="0">
                <a:solidFill>
                  <a:schemeClr val="bg2"/>
                </a:solidFill>
                <a:latin typeface="Calibri" panose="020F0502020204030204" pitchFamily="34" charset="0"/>
              </a:rPr>
              <a:t> και τη βιταμίνη </a:t>
            </a:r>
            <a:r>
              <a:rPr lang="en-US" sz="2800" dirty="0">
                <a:solidFill>
                  <a:schemeClr val="bg2"/>
                </a:solidFill>
                <a:latin typeface="Calibri" panose="020F0502020204030204" pitchFamily="34" charset="0"/>
              </a:rPr>
              <a:t>D (</a:t>
            </a:r>
            <a:r>
              <a:rPr lang="el-GR" sz="2800" dirty="0">
                <a:solidFill>
                  <a:schemeClr val="bg2"/>
                </a:solidFill>
                <a:latin typeface="Calibri" panose="020F0502020204030204" pitchFamily="34" charset="0"/>
              </a:rPr>
              <a:t>την οποία </a:t>
            </a:r>
            <a:r>
              <a:rPr lang="el-GR" sz="2800" u="sng" dirty="0">
                <a:solidFill>
                  <a:schemeClr val="bg2"/>
                </a:solidFill>
                <a:latin typeface="Calibri" panose="020F0502020204030204" pitchFamily="34" charset="0"/>
              </a:rPr>
              <a:t>δεν</a:t>
            </a:r>
            <a:r>
              <a:rPr lang="el-GR" sz="2800" dirty="0">
                <a:solidFill>
                  <a:schemeClr val="bg2"/>
                </a:solidFill>
                <a:latin typeface="Calibri" panose="020F0502020204030204" pitchFamily="34" charset="0"/>
              </a:rPr>
              <a:t> μπορούν να συνθέσουν τα κατοικίδια σαρκοφάγα)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Η συγκέντρωσή του επηρεάζεται από την οξεοβασική ισορροπία (υπέρ- στην οξέωση, υπό- στην αλκάλωση), τις πρωτεΐνες του πλάσματος του αίματος (</a:t>
            </a:r>
            <a:r>
              <a:rPr lang="el-GR" sz="2800" dirty="0" err="1">
                <a:solidFill>
                  <a:schemeClr val="bg2"/>
                </a:solidFill>
                <a:latin typeface="Calibri" panose="020F0502020204030204" pitchFamily="34" charset="0"/>
              </a:rPr>
              <a:t>αλβουμίνες</a:t>
            </a:r>
            <a:r>
              <a:rPr lang="el-GR" sz="2800" dirty="0">
                <a:solidFill>
                  <a:schemeClr val="bg2"/>
                </a:solidFill>
                <a:latin typeface="Calibri" panose="020F0502020204030204" pitchFamily="34" charset="0"/>
              </a:rPr>
              <a:t>) και τη συγκέντρωση του Ρ</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Η μέτρησή του επηρεάζεται από την επιλογή του αντιπηκτικού, την </a:t>
            </a:r>
            <a:r>
              <a:rPr lang="el-GR" sz="2800" dirty="0" err="1">
                <a:solidFill>
                  <a:schemeClr val="bg2"/>
                </a:solidFill>
                <a:latin typeface="Calibri" panose="020F0502020204030204" pitchFamily="34" charset="0"/>
              </a:rPr>
              <a:t>υπερλιπιδιαμία</a:t>
            </a:r>
            <a:r>
              <a:rPr lang="el-GR" sz="2800" dirty="0">
                <a:solidFill>
                  <a:schemeClr val="bg2"/>
                </a:solidFill>
                <a:latin typeface="Calibri" panose="020F0502020204030204" pitchFamily="34" charset="0"/>
              </a:rPr>
              <a:t>, την αιμόλυση και την </a:t>
            </a:r>
            <a:r>
              <a:rPr lang="el-GR" sz="2800" dirty="0" err="1">
                <a:solidFill>
                  <a:schemeClr val="bg2"/>
                </a:solidFill>
                <a:latin typeface="Calibri" panose="020F0502020204030204" pitchFamily="34" charset="0"/>
              </a:rPr>
              <a:t>υπερχολοστερολαιμία</a:t>
            </a:r>
            <a:endParaRPr lang="el-GR" sz="2800" dirty="0">
              <a:solidFill>
                <a:schemeClr val="bg2"/>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3</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4206183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92240" y="694737"/>
            <a:ext cx="492111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ΥΠΕΡΦΩΣΦΑΤΑΙΜΙΑ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pPr>
              <a:lnSpc>
                <a:spcPct val="150000"/>
              </a:lnSpc>
            </a:pPr>
            <a:r>
              <a:rPr lang="el-GR" sz="2800" dirty="0">
                <a:solidFill>
                  <a:schemeClr val="tx1">
                    <a:lumMod val="60000"/>
                    <a:lumOff val="40000"/>
                  </a:schemeClr>
                </a:solidFill>
                <a:latin typeface="Calibri" panose="020F0502020204030204" pitchFamily="34" charset="0"/>
              </a:rPr>
              <a:t>Πρωτογενής </a:t>
            </a:r>
            <a:r>
              <a:rPr lang="el-GR" sz="2800" dirty="0" err="1">
                <a:solidFill>
                  <a:schemeClr val="tx1">
                    <a:lumMod val="60000"/>
                    <a:lumOff val="40000"/>
                  </a:schemeClr>
                </a:solidFill>
                <a:latin typeface="Calibri" panose="020F0502020204030204" pitchFamily="34" charset="0"/>
              </a:rPr>
              <a:t>υποπαραθυρεοειδισμός</a:t>
            </a:r>
            <a:r>
              <a:rPr lang="el-GR" sz="2800" dirty="0">
                <a:solidFill>
                  <a:schemeClr val="tx1">
                    <a:lumMod val="60000"/>
                    <a:lumOff val="40000"/>
                  </a:schemeClr>
                </a:solidFill>
                <a:latin typeface="Calibri" panose="020F0502020204030204" pitchFamily="34" charset="0"/>
              </a:rPr>
              <a:t> </a:t>
            </a:r>
            <a:r>
              <a:rPr lang="el-GR" sz="2500" dirty="0">
                <a:solidFill>
                  <a:schemeClr val="bg2"/>
                </a:solidFill>
                <a:latin typeface="Calibri" panose="020F0502020204030204" pitchFamily="34" charset="0"/>
              </a:rPr>
              <a:t> </a:t>
            </a:r>
          </a:p>
          <a:p>
            <a:pPr>
              <a:lnSpc>
                <a:spcPct val="150000"/>
              </a:lnSpc>
            </a:pPr>
            <a:r>
              <a:rPr lang="el-GR" sz="2800" dirty="0">
                <a:solidFill>
                  <a:schemeClr val="tx1">
                    <a:lumMod val="60000"/>
                    <a:lumOff val="40000"/>
                  </a:schemeClr>
                </a:solidFill>
                <a:latin typeface="Calibri" panose="020F0502020204030204" pitchFamily="34" charset="0"/>
              </a:rPr>
              <a:t>Υπερθυρεοειδισμός (στη γάτα) </a:t>
            </a:r>
            <a:r>
              <a:rPr lang="el-GR" sz="3200" dirty="0">
                <a:solidFill>
                  <a:schemeClr val="tx1">
                    <a:lumMod val="60000"/>
                    <a:lumOff val="40000"/>
                  </a:schemeClr>
                </a:solidFill>
                <a:latin typeface="Calibri" panose="020F0502020204030204" pitchFamily="34" charset="0"/>
              </a:rPr>
              <a:t> </a:t>
            </a:r>
            <a:endParaRPr lang="el-GR" sz="36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Υπερφωσφαταιμία</a:t>
            </a:r>
            <a:r>
              <a:rPr lang="el-GR" sz="2500" dirty="0">
                <a:solidFill>
                  <a:schemeClr val="bg2"/>
                </a:solidFill>
                <a:latin typeface="Calibri" panose="020F0502020204030204" pitchFamily="34" charset="0"/>
              </a:rPr>
              <a:t> χωρίς ταυτόχρονη  χρόνια νεφρική νόσο  </a:t>
            </a:r>
            <a:endParaRPr lang="el-GR" sz="2500" dirty="0">
              <a:solidFill>
                <a:schemeClr val="tx1">
                  <a:lumMod val="60000"/>
                  <a:lumOff val="40000"/>
                </a:schemeClr>
              </a:solidFill>
              <a:latin typeface="Calibri" panose="020F0502020204030204" pitchFamily="34" charset="0"/>
            </a:endParaRPr>
          </a:p>
          <a:p>
            <a:pPr>
              <a:lnSpc>
                <a:spcPct val="150000"/>
              </a:lnSpc>
            </a:pPr>
            <a:r>
              <a:rPr lang="el-GR" sz="2500" dirty="0">
                <a:solidFill>
                  <a:schemeClr val="bg2"/>
                </a:solidFill>
                <a:latin typeface="Calibri" panose="020F0502020204030204" pitchFamily="34" charset="0"/>
              </a:rPr>
              <a:t> </a:t>
            </a:r>
            <a:r>
              <a:rPr lang="el-GR" sz="2800" dirty="0">
                <a:solidFill>
                  <a:schemeClr val="tx1">
                    <a:lumMod val="60000"/>
                    <a:lumOff val="40000"/>
                  </a:schemeClr>
                </a:solidFill>
                <a:latin typeface="Calibri" panose="020F0502020204030204" pitchFamily="34" charset="0"/>
              </a:rPr>
              <a:t>Ψευδής </a:t>
            </a:r>
            <a:r>
              <a:rPr lang="el-GR" sz="2800" dirty="0" err="1">
                <a:solidFill>
                  <a:schemeClr val="tx1">
                    <a:lumMod val="60000"/>
                    <a:lumOff val="40000"/>
                  </a:schemeClr>
                </a:solidFill>
                <a:latin typeface="Calibri" panose="020F0502020204030204" pitchFamily="34" charset="0"/>
              </a:rPr>
              <a:t>υπερφωσφαταιμία</a:t>
            </a:r>
            <a:r>
              <a:rPr lang="el-GR" sz="2800" dirty="0">
                <a:solidFill>
                  <a:schemeClr val="tx1">
                    <a:lumMod val="60000"/>
                    <a:lumOff val="40000"/>
                  </a:schemeClr>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Αιμόλυση</a:t>
            </a:r>
            <a:r>
              <a:rPr lang="el-GR" sz="2400" dirty="0">
                <a:solidFill>
                  <a:schemeClr val="bg2"/>
                </a:solidFill>
                <a:latin typeface="Calibri" panose="020F0502020204030204" pitchFamily="34" charset="0"/>
              </a:rPr>
              <a:t>   </a:t>
            </a:r>
            <a:endParaRPr lang="el-GR" sz="2400" dirty="0">
              <a:solidFill>
                <a:schemeClr val="tx1">
                  <a:lumMod val="60000"/>
                  <a:lumOff val="40000"/>
                </a:schemeClr>
              </a:solidFill>
              <a:latin typeface="Calibri" panose="020F0502020204030204" pitchFamily="34" charset="0"/>
            </a:endParaRPr>
          </a:p>
          <a:p>
            <a:pPr>
              <a:lnSpc>
                <a:spcPct val="150000"/>
              </a:lnSpc>
            </a:pPr>
            <a:endParaRPr lang="el-GR" sz="2500" dirty="0">
              <a:solidFill>
                <a:schemeClr val="bg2"/>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30</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473143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492240" y="694737"/>
            <a:ext cx="492111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ΥΠΕΡΦΩΣΦΑΤΑΙΜΙΑ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pPr>
              <a:lnSpc>
                <a:spcPct val="150000"/>
              </a:lnSpc>
            </a:pPr>
            <a:r>
              <a:rPr lang="el-GR" sz="2500" dirty="0">
                <a:solidFill>
                  <a:schemeClr val="bg2"/>
                </a:solidFill>
                <a:latin typeface="Calibri" panose="020F0502020204030204" pitchFamily="34" charset="0"/>
              </a:rPr>
              <a:t> </a:t>
            </a:r>
            <a:endParaRPr lang="el-GR" sz="2500" dirty="0">
              <a:solidFill>
                <a:schemeClr val="tx1">
                  <a:lumMod val="60000"/>
                  <a:lumOff val="40000"/>
                </a:schemeClr>
              </a:solidFill>
              <a:latin typeface="Calibri" panose="020F0502020204030204" pitchFamily="34" charset="0"/>
            </a:endParaRPr>
          </a:p>
          <a:p>
            <a:pPr>
              <a:lnSpc>
                <a:spcPct val="150000"/>
              </a:lnSpc>
            </a:pPr>
            <a:r>
              <a:rPr lang="el-GR" sz="2800" dirty="0">
                <a:solidFill>
                  <a:schemeClr val="tx1">
                    <a:lumMod val="60000"/>
                    <a:lumOff val="40000"/>
                  </a:schemeClr>
                </a:solidFill>
                <a:latin typeface="Calibri" panose="020F0502020204030204" pitchFamily="34" charset="0"/>
              </a:rPr>
              <a:t>Μυοπάθειες  </a:t>
            </a:r>
            <a:endParaRPr lang="el-GR" sz="32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Νέκρωση μυών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Έντονοι τραυματισμοί μυών – </a:t>
            </a:r>
            <a:r>
              <a:rPr lang="el-GR" sz="2500" dirty="0" err="1">
                <a:solidFill>
                  <a:schemeClr val="bg2"/>
                </a:solidFill>
                <a:latin typeface="Calibri" panose="020F0502020204030204" pitchFamily="34" charset="0"/>
              </a:rPr>
              <a:t>Ραβδομυόλυση</a:t>
            </a:r>
            <a:endParaRPr lang="el-GR" sz="2500" dirty="0">
              <a:solidFill>
                <a:schemeClr val="bg2"/>
              </a:solidFill>
              <a:latin typeface="Calibri" panose="020F0502020204030204" pitchFamily="34" charset="0"/>
            </a:endParaRPr>
          </a:p>
          <a:p>
            <a:pPr>
              <a:lnSpc>
                <a:spcPct val="150000"/>
              </a:lnSpc>
            </a:pPr>
            <a:r>
              <a:rPr lang="en-US" sz="2800" dirty="0">
                <a:solidFill>
                  <a:schemeClr val="tx1">
                    <a:lumMod val="60000"/>
                    <a:lumOff val="40000"/>
                  </a:schemeClr>
                </a:solidFill>
                <a:latin typeface="Calibri" panose="020F0502020204030204" pitchFamily="34" charset="0"/>
              </a:rPr>
              <a:t>TLS</a:t>
            </a:r>
            <a:r>
              <a:rPr lang="el-GR" sz="2800" dirty="0">
                <a:solidFill>
                  <a:schemeClr val="tx1">
                    <a:lumMod val="60000"/>
                    <a:lumOff val="40000"/>
                  </a:schemeClr>
                </a:solidFill>
                <a:latin typeface="Calibri" panose="020F0502020204030204" pitchFamily="34" charset="0"/>
              </a:rPr>
              <a:t>  </a:t>
            </a:r>
            <a:r>
              <a:rPr lang="el-GR" sz="2500" dirty="0">
                <a:solidFill>
                  <a:schemeClr val="bg2"/>
                </a:solidFill>
                <a:latin typeface="Calibri" panose="020F0502020204030204" pitchFamily="34" charset="0"/>
              </a:rPr>
              <a:t>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31</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711637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6817717" y="694737"/>
            <a:ext cx="4921117"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ΥΠΟΦΩΣΦΑΤΑΙΜΙΑ</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252899"/>
          </a:xfrm>
        </p:spPr>
        <p:txBody>
          <a:bodyPr>
            <a:normAutofit/>
          </a:bodyPr>
          <a:lstStyle/>
          <a:p>
            <a:pPr>
              <a:lnSpc>
                <a:spcPct val="150000"/>
              </a:lnSpc>
            </a:pPr>
            <a:r>
              <a:rPr lang="el-GR" sz="2800" dirty="0">
                <a:solidFill>
                  <a:schemeClr val="tx1">
                    <a:lumMod val="60000"/>
                    <a:lumOff val="40000"/>
                  </a:schemeClr>
                </a:solidFill>
                <a:latin typeface="Calibri" panose="020F0502020204030204" pitchFamily="34" charset="0"/>
              </a:rPr>
              <a:t>Μειωμένη απορρόφηση από το έντερο </a:t>
            </a:r>
            <a:endParaRPr lang="el-GR" sz="36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Αβιταμίνωση </a:t>
            </a:r>
            <a:r>
              <a:rPr lang="en-US" sz="2500" dirty="0">
                <a:solidFill>
                  <a:schemeClr val="bg2"/>
                </a:solidFill>
                <a:latin typeface="Calibri" panose="020F0502020204030204" pitchFamily="34" charset="0"/>
              </a:rPr>
              <a:t>D</a:t>
            </a:r>
            <a:r>
              <a:rPr lang="el-GR" sz="2500" dirty="0">
                <a:solidFill>
                  <a:schemeClr val="bg2"/>
                </a:solidFill>
                <a:latin typeface="Calibri" panose="020F0502020204030204" pitchFamily="34" charset="0"/>
              </a:rPr>
              <a:t> </a:t>
            </a:r>
            <a:endParaRPr lang="el-GR" sz="2500" dirty="0">
              <a:solidFill>
                <a:schemeClr val="tx1">
                  <a:lumMod val="60000"/>
                  <a:lumOff val="40000"/>
                </a:schemeClr>
              </a:solidFill>
              <a:latin typeface="Calibri" panose="020F0502020204030204" pitchFamily="34" charset="0"/>
            </a:endParaRPr>
          </a:p>
          <a:p>
            <a:pPr>
              <a:lnSpc>
                <a:spcPct val="150000"/>
              </a:lnSpc>
            </a:pPr>
            <a:r>
              <a:rPr lang="el-GR" sz="2800" dirty="0">
                <a:solidFill>
                  <a:schemeClr val="tx1">
                    <a:lumMod val="60000"/>
                    <a:lumOff val="40000"/>
                  </a:schemeClr>
                </a:solidFill>
                <a:latin typeface="Calibri" panose="020F0502020204030204" pitchFamily="34" charset="0"/>
              </a:rPr>
              <a:t>Αυξημένη απέκκριση από τους </a:t>
            </a:r>
            <a:r>
              <a:rPr lang="el-GR" sz="2800" dirty="0" err="1">
                <a:solidFill>
                  <a:schemeClr val="tx1">
                    <a:lumMod val="60000"/>
                    <a:lumOff val="40000"/>
                  </a:schemeClr>
                </a:solidFill>
                <a:latin typeface="Calibri" panose="020F0502020204030204" pitchFamily="34" charset="0"/>
              </a:rPr>
              <a:t>νεφρούς</a:t>
            </a:r>
            <a:r>
              <a:rPr lang="el-GR" sz="2800" dirty="0">
                <a:solidFill>
                  <a:schemeClr val="tx1">
                    <a:lumMod val="60000"/>
                    <a:lumOff val="40000"/>
                  </a:schemeClr>
                </a:solidFill>
                <a:latin typeface="Calibri" panose="020F0502020204030204" pitchFamily="34" charset="0"/>
              </a:rPr>
              <a:t> στα ούρα </a:t>
            </a:r>
            <a:endParaRPr lang="el-GR" sz="32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Υπερασβεστιαιμία της κακοήθειας</a:t>
            </a:r>
            <a:endParaRPr lang="en-US" sz="2500" dirty="0">
              <a:solidFill>
                <a:schemeClr val="bg2"/>
              </a:solidFill>
              <a:latin typeface="Calibri" panose="020F0502020204030204" pitchFamily="34" charset="0"/>
            </a:endParaRPr>
          </a:p>
          <a:p>
            <a:pPr>
              <a:lnSpc>
                <a:spcPct val="150000"/>
              </a:lnSpc>
            </a:pPr>
            <a:r>
              <a:rPr lang="el-GR" sz="2800" dirty="0">
                <a:solidFill>
                  <a:schemeClr val="tx1">
                    <a:lumMod val="60000"/>
                    <a:lumOff val="40000"/>
                  </a:schemeClr>
                </a:solidFill>
                <a:latin typeface="Calibri" panose="020F0502020204030204" pitchFamily="34" charset="0"/>
              </a:rPr>
              <a:t>Μετακίνηση φωσφόρου ενδοκυτταρικά </a:t>
            </a:r>
          </a:p>
          <a:p>
            <a:pPr marL="457200" indent="-457200">
              <a:lnSpc>
                <a:spcPct val="150000"/>
              </a:lnSpc>
              <a:buFont typeface="Arial" panose="020B0604020202020204" pitchFamily="34" charset="0"/>
              <a:buChar char="•"/>
            </a:pPr>
            <a:r>
              <a:rPr lang="el-GR" sz="2400" dirty="0">
                <a:solidFill>
                  <a:schemeClr val="bg2"/>
                </a:solidFill>
                <a:latin typeface="Calibri" panose="020F0502020204030204" pitchFamily="34" charset="0"/>
              </a:rPr>
              <a:t>Ινσουλίνη, γλυκόζη</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32</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5915700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89EAE0-D5A7-4FEB-85F9-12420873777B}"/>
              </a:ext>
            </a:extLst>
          </p:cNvPr>
          <p:cNvSpPr>
            <a:spLocks noGrp="1"/>
          </p:cNvSpPr>
          <p:nvPr>
            <p:ph type="title"/>
          </p:nvPr>
        </p:nvSpPr>
        <p:spPr>
          <a:xfrm>
            <a:off x="1790700" y="3113678"/>
            <a:ext cx="8610600" cy="1293028"/>
          </a:xfrm>
        </p:spPr>
        <p:txBody>
          <a:bodyPr>
            <a:normAutofit/>
          </a:bodyPr>
          <a:lstStyle/>
          <a:p>
            <a:pPr algn="ctr"/>
            <a:r>
              <a:rPr lang="el-GR" sz="4800" cap="none" dirty="0">
                <a:solidFill>
                  <a:srgbClr val="94FFFF"/>
                </a:solidFill>
              </a:rPr>
              <a:t>Κλινικό παράδειγμα</a:t>
            </a:r>
          </a:p>
        </p:txBody>
      </p:sp>
    </p:spTree>
    <p:extLst>
      <p:ext uri="{BB962C8B-B14F-4D97-AF65-F5344CB8AC3E}">
        <p14:creationId xmlns:p14="http://schemas.microsoft.com/office/powerpoint/2010/main" val="4142077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B5AA7-F5E7-2148-6790-9624BD2C93B0}"/>
              </a:ext>
            </a:extLst>
          </p:cNvPr>
          <p:cNvSpPr>
            <a:spLocks noGrp="1"/>
          </p:cNvSpPr>
          <p:nvPr>
            <p:ph type="title"/>
          </p:nvPr>
        </p:nvSpPr>
        <p:spPr>
          <a:xfrm>
            <a:off x="838200" y="680480"/>
            <a:ext cx="10515600" cy="1325563"/>
          </a:xfrm>
        </p:spPr>
        <p:txBody>
          <a:bodyPr>
            <a:normAutofit fontScale="90000"/>
          </a:bodyPr>
          <a:lstStyle/>
          <a:p>
            <a:r>
              <a:rPr lang="el-GR" dirty="0"/>
              <a:t>Σκύλος, ενήλικος, αρσενικός, προσκομίζεται για εξαγωγή σπασμένου κυνόδοντα</a:t>
            </a:r>
            <a:br>
              <a:rPr lang="el-GR" dirty="0"/>
            </a:br>
            <a:r>
              <a:rPr lang="el-GR" dirty="0"/>
              <a:t>Κλινική εξέταση ΚΦ</a:t>
            </a:r>
            <a:br>
              <a:rPr lang="el-GR" dirty="0"/>
            </a:br>
            <a:endParaRPr lang="el-GR" dirty="0"/>
          </a:p>
        </p:txBody>
      </p:sp>
      <p:sp>
        <p:nvSpPr>
          <p:cNvPr id="3" name="Date Placeholder 2">
            <a:extLst>
              <a:ext uri="{FF2B5EF4-FFF2-40B4-BE49-F238E27FC236}">
                <a16:creationId xmlns:a16="http://schemas.microsoft.com/office/drawing/2014/main" id="{20100D33-6807-25AF-3E90-9877507FCF13}"/>
              </a:ext>
            </a:extLst>
          </p:cNvPr>
          <p:cNvSpPr>
            <a:spLocks noGrp="1"/>
          </p:cNvSpPr>
          <p:nvPr>
            <p:ph type="dt" sz="half" idx="10"/>
          </p:nvPr>
        </p:nvSpPr>
        <p:spPr/>
        <p:txBody>
          <a:bodyPr/>
          <a:lstStyle/>
          <a:p>
            <a:fld id="{C90505BB-A071-4BA5-A24D-8BE6122C10A0}" type="datetime1">
              <a:rPr lang="en-US" smtClean="0"/>
              <a:t>4/5/2024</a:t>
            </a:fld>
            <a:endParaRPr lang="en-US" dirty="0"/>
          </a:p>
        </p:txBody>
      </p:sp>
      <p:sp>
        <p:nvSpPr>
          <p:cNvPr id="4" name="Footer Placeholder 3">
            <a:extLst>
              <a:ext uri="{FF2B5EF4-FFF2-40B4-BE49-F238E27FC236}">
                <a16:creationId xmlns:a16="http://schemas.microsoft.com/office/drawing/2014/main" id="{8C7E2D83-175E-9592-AA67-C427C78FB8F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30F7E98-63D1-7B7E-6D2B-13AB8589BD06}"/>
              </a:ext>
            </a:extLst>
          </p:cNvPr>
          <p:cNvSpPr>
            <a:spLocks noGrp="1"/>
          </p:cNvSpPr>
          <p:nvPr>
            <p:ph type="sldNum" sz="quarter" idx="12"/>
          </p:nvPr>
        </p:nvSpPr>
        <p:spPr/>
        <p:txBody>
          <a:bodyPr/>
          <a:lstStyle/>
          <a:p>
            <a:fld id="{6D22F896-40B5-4ADD-8801-0D06FADFA095}" type="slidenum">
              <a:rPr lang="en-US" smtClean="0"/>
              <a:t>34</a:t>
            </a:fld>
            <a:endParaRPr lang="en-US" dirty="0"/>
          </a:p>
        </p:txBody>
      </p:sp>
      <p:pic>
        <p:nvPicPr>
          <p:cNvPr id="9" name="Picture 8" descr="A table of blood tests&#10;&#10;Description automatically generated with medium confidence">
            <a:extLst>
              <a:ext uri="{FF2B5EF4-FFF2-40B4-BE49-F238E27FC236}">
                <a16:creationId xmlns:a16="http://schemas.microsoft.com/office/drawing/2014/main" id="{1DD13224-817D-61B7-F5F2-808607401FEC}"/>
              </a:ext>
            </a:extLst>
          </p:cNvPr>
          <p:cNvPicPr>
            <a:picLocks noChangeAspect="1"/>
          </p:cNvPicPr>
          <p:nvPr/>
        </p:nvPicPr>
        <p:blipFill>
          <a:blip r:embed="rId2"/>
          <a:stretch>
            <a:fillRect/>
          </a:stretch>
        </p:blipFill>
        <p:spPr>
          <a:xfrm>
            <a:off x="1034716" y="1817700"/>
            <a:ext cx="4896852" cy="4874990"/>
          </a:xfrm>
          <a:prstGeom prst="rect">
            <a:avLst/>
          </a:prstGeom>
        </p:spPr>
      </p:pic>
      <p:pic>
        <p:nvPicPr>
          <p:cNvPr id="11" name="Picture 10" descr="A table of blood sugar&#10;&#10;Description automatically generated with medium confidence">
            <a:extLst>
              <a:ext uri="{FF2B5EF4-FFF2-40B4-BE49-F238E27FC236}">
                <a16:creationId xmlns:a16="http://schemas.microsoft.com/office/drawing/2014/main" id="{D31A8571-74BE-AD84-DCFE-3205DF105C42}"/>
              </a:ext>
            </a:extLst>
          </p:cNvPr>
          <p:cNvPicPr>
            <a:picLocks noChangeAspect="1"/>
          </p:cNvPicPr>
          <p:nvPr/>
        </p:nvPicPr>
        <p:blipFill>
          <a:blip r:embed="rId3"/>
          <a:stretch>
            <a:fillRect/>
          </a:stretch>
        </p:blipFill>
        <p:spPr>
          <a:xfrm>
            <a:off x="6382166" y="1817700"/>
            <a:ext cx="4971634" cy="2850553"/>
          </a:xfrm>
          <a:prstGeom prst="rect">
            <a:avLst/>
          </a:prstGeom>
        </p:spPr>
      </p:pic>
    </p:spTree>
    <p:extLst>
      <p:ext uri="{BB962C8B-B14F-4D97-AF65-F5344CB8AC3E}">
        <p14:creationId xmlns:p14="http://schemas.microsoft.com/office/powerpoint/2010/main" val="483212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a:bodyPr>
          <a:lstStyle/>
          <a:p>
            <a:endParaRPr lang="el-GR" sz="2800" dirty="0">
              <a:solidFill>
                <a:schemeClr val="bg2"/>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4</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pic>
        <p:nvPicPr>
          <p:cNvPr id="3" name="Picture 2" descr="A diagram of a structure&#10;&#10;Description automatically generated">
            <a:extLst>
              <a:ext uri="{FF2B5EF4-FFF2-40B4-BE49-F238E27FC236}">
                <a16:creationId xmlns:a16="http://schemas.microsoft.com/office/drawing/2014/main" id="{48C80E72-5DC3-17B8-0F2A-C99221C8B171}"/>
              </a:ext>
            </a:extLst>
          </p:cNvPr>
          <p:cNvPicPr>
            <a:picLocks noChangeAspect="1"/>
          </p:cNvPicPr>
          <p:nvPr/>
        </p:nvPicPr>
        <p:blipFill>
          <a:blip r:embed="rId3"/>
          <a:stretch>
            <a:fillRect/>
          </a:stretch>
        </p:blipFill>
        <p:spPr>
          <a:xfrm>
            <a:off x="592668" y="0"/>
            <a:ext cx="6662374" cy="6882296"/>
          </a:xfrm>
          <a:prstGeom prst="rect">
            <a:avLst/>
          </a:prstGeom>
        </p:spPr>
      </p:pic>
    </p:spTree>
    <p:extLst>
      <p:ext uri="{BB962C8B-B14F-4D97-AF65-F5344CB8AC3E}">
        <p14:creationId xmlns:p14="http://schemas.microsoft.com/office/powerpoint/2010/main" val="383015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lnSpcReduction="10000"/>
          </a:bodyPr>
          <a:lstStyle/>
          <a:p>
            <a:r>
              <a:rPr lang="el-GR" sz="2800" dirty="0">
                <a:solidFill>
                  <a:schemeClr val="tx1">
                    <a:lumMod val="60000"/>
                    <a:lumOff val="40000"/>
                  </a:schemeClr>
                </a:solidFill>
                <a:latin typeface="Calibri" panose="020F0502020204030204" pitchFamily="34" charset="0"/>
              </a:rPr>
              <a:t>Ρύθμιση</a:t>
            </a:r>
            <a:endParaRPr lang="en-US" sz="2800" dirty="0">
              <a:solidFill>
                <a:schemeClr val="tx1">
                  <a:lumMod val="60000"/>
                  <a:lumOff val="40000"/>
                </a:schemeClr>
              </a:solidFill>
              <a:latin typeface="Calibri" panose="020F0502020204030204" pitchFamily="34" charset="0"/>
            </a:endParaRPr>
          </a:p>
          <a:p>
            <a:pPr marL="457200" indent="-457200">
              <a:buFont typeface="Arial" panose="020B0604020202020204" pitchFamily="34" charset="0"/>
              <a:buChar char="•"/>
            </a:pPr>
            <a:r>
              <a:rPr lang="el-GR" sz="2800" dirty="0">
                <a:solidFill>
                  <a:schemeClr val="bg2"/>
                </a:solidFill>
                <a:latin typeface="Calibri" panose="020F0502020204030204" pitchFamily="34" charset="0"/>
              </a:rPr>
              <a:t>Η έκκριση </a:t>
            </a:r>
            <a:r>
              <a:rPr lang="el-GR" sz="2800" dirty="0" err="1">
                <a:solidFill>
                  <a:schemeClr val="bg2"/>
                </a:solidFill>
                <a:latin typeface="Calibri" panose="020F0502020204030204" pitchFamily="34" charset="0"/>
              </a:rPr>
              <a:t>παραθορμόνης</a:t>
            </a:r>
            <a:r>
              <a:rPr lang="el-GR" sz="2800" dirty="0">
                <a:solidFill>
                  <a:schemeClr val="bg2"/>
                </a:solidFill>
                <a:latin typeface="Calibri" panose="020F0502020204030204" pitchFamily="34" charset="0"/>
              </a:rPr>
              <a:t> (από τους παραθυρεοειδείς) διεγείρεται από την υπασβεστιαιμία. Η </a:t>
            </a:r>
            <a:r>
              <a:rPr lang="el-GR" sz="2800" dirty="0" err="1">
                <a:solidFill>
                  <a:srgbClr val="FFFF00"/>
                </a:solidFill>
                <a:latin typeface="Calibri" panose="020F0502020204030204" pitchFamily="34" charset="0"/>
              </a:rPr>
              <a:t>παραθορμόνη</a:t>
            </a:r>
            <a:r>
              <a:rPr lang="el-GR" sz="2800" dirty="0">
                <a:solidFill>
                  <a:schemeClr val="bg2"/>
                </a:solidFill>
                <a:latin typeface="Calibri" panose="020F0502020204030204" pitchFamily="34" charset="0"/>
              </a:rPr>
              <a:t> αυξάνει την αποδέσμευση ασβεστίου από τα οστά καθώς και την απορρόφησή του από το λ. έντερο και την </a:t>
            </a:r>
            <a:r>
              <a:rPr lang="el-GR" sz="2800" dirty="0" err="1">
                <a:solidFill>
                  <a:schemeClr val="bg2"/>
                </a:solidFill>
                <a:latin typeface="Calibri" panose="020F0502020204030204" pitchFamily="34" charset="0"/>
              </a:rPr>
              <a:t>επαναρρόφησή</a:t>
            </a:r>
            <a:r>
              <a:rPr lang="el-GR" sz="2800" dirty="0">
                <a:solidFill>
                  <a:schemeClr val="bg2"/>
                </a:solidFill>
                <a:latin typeface="Calibri" panose="020F0502020204030204" pitchFamily="34" charset="0"/>
              </a:rPr>
              <a:t> του από τα νεφρικά σωληνάρια</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Η </a:t>
            </a:r>
            <a:r>
              <a:rPr lang="el-GR" sz="2800" dirty="0">
                <a:solidFill>
                  <a:srgbClr val="FFFF00"/>
                </a:solidFill>
                <a:latin typeface="Calibri" panose="020F0502020204030204" pitchFamily="34" charset="0"/>
              </a:rPr>
              <a:t>βιταμίνη </a:t>
            </a:r>
            <a:r>
              <a:rPr lang="en-US" sz="2800" dirty="0">
                <a:solidFill>
                  <a:srgbClr val="FFFF00"/>
                </a:solidFill>
                <a:latin typeface="Calibri" panose="020F0502020204030204" pitchFamily="34" charset="0"/>
              </a:rPr>
              <a:t>D</a:t>
            </a:r>
            <a:r>
              <a:rPr lang="en-US" sz="2800" dirty="0">
                <a:solidFill>
                  <a:schemeClr val="bg2"/>
                </a:solidFill>
                <a:latin typeface="Calibri" panose="020F0502020204030204" pitchFamily="34" charset="0"/>
              </a:rPr>
              <a:t> </a:t>
            </a:r>
            <a:r>
              <a:rPr lang="el-GR" sz="2800" dirty="0">
                <a:solidFill>
                  <a:schemeClr val="bg2"/>
                </a:solidFill>
                <a:latin typeface="Calibri" panose="020F0502020204030204" pitchFamily="34" charset="0"/>
              </a:rPr>
              <a:t>αυξάνει την απορρόφηση ασβεστίου από το λ. έντερο και ενισχύει τη δράση της </a:t>
            </a:r>
            <a:r>
              <a:rPr lang="el-GR" sz="2800" dirty="0" err="1">
                <a:solidFill>
                  <a:schemeClr val="bg2"/>
                </a:solidFill>
                <a:latin typeface="Calibri" panose="020F0502020204030204" pitchFamily="34" charset="0"/>
              </a:rPr>
              <a:t>παραθορμόνης</a:t>
            </a:r>
            <a:r>
              <a:rPr lang="el-GR" sz="2800" dirty="0">
                <a:solidFill>
                  <a:schemeClr val="bg2"/>
                </a:solidFill>
                <a:latin typeface="Calibri" panose="020F0502020204030204" pitchFamily="34" charset="0"/>
              </a:rPr>
              <a:t> στα οστά</a:t>
            </a:r>
          </a:p>
          <a:p>
            <a:pPr marL="457200" indent="-457200">
              <a:buFont typeface="Arial" panose="020B0604020202020204" pitchFamily="34" charset="0"/>
              <a:buChar char="•"/>
            </a:pPr>
            <a:r>
              <a:rPr lang="el-GR" sz="2800" dirty="0">
                <a:solidFill>
                  <a:schemeClr val="bg2"/>
                </a:solidFill>
                <a:latin typeface="Calibri" panose="020F0502020204030204" pitchFamily="34" charset="0"/>
              </a:rPr>
              <a:t>Η </a:t>
            </a:r>
            <a:r>
              <a:rPr lang="el-GR" sz="2800" dirty="0" err="1">
                <a:solidFill>
                  <a:srgbClr val="FFFF00"/>
                </a:solidFill>
                <a:latin typeface="Calibri" panose="020F0502020204030204" pitchFamily="34" charset="0"/>
              </a:rPr>
              <a:t>καλσιτονίνη</a:t>
            </a:r>
            <a:r>
              <a:rPr lang="el-GR" sz="2800" dirty="0">
                <a:solidFill>
                  <a:schemeClr val="bg2"/>
                </a:solidFill>
                <a:latin typeface="Calibri" panose="020F0502020204030204" pitchFamily="34" charset="0"/>
              </a:rPr>
              <a:t> εκκρίνεται από το θυρεοειδή εν όψει </a:t>
            </a:r>
            <a:r>
              <a:rPr lang="el-GR" sz="2800" dirty="0" err="1">
                <a:solidFill>
                  <a:schemeClr val="bg2"/>
                </a:solidFill>
                <a:latin typeface="Calibri" panose="020F0502020204030204" pitchFamily="34" charset="0"/>
              </a:rPr>
              <a:t>υπερασβεστιαιμίας</a:t>
            </a:r>
            <a:r>
              <a:rPr lang="el-GR" sz="2800" dirty="0">
                <a:solidFill>
                  <a:schemeClr val="bg2"/>
                </a:solidFill>
                <a:latin typeface="Calibri" panose="020F0502020204030204" pitchFamily="34" charset="0"/>
              </a:rPr>
              <a:t>, ανταγωνίζεται τη δράση της </a:t>
            </a:r>
            <a:r>
              <a:rPr lang="el-GR" sz="2800" dirty="0" err="1">
                <a:solidFill>
                  <a:schemeClr val="bg2"/>
                </a:solidFill>
                <a:latin typeface="Calibri" panose="020F0502020204030204" pitchFamily="34" charset="0"/>
              </a:rPr>
              <a:t>παραθορμόνης</a:t>
            </a:r>
            <a:r>
              <a:rPr lang="el-GR" sz="2800" dirty="0">
                <a:solidFill>
                  <a:schemeClr val="bg2"/>
                </a:solidFill>
                <a:latin typeface="Calibri" panose="020F0502020204030204" pitchFamily="34" charset="0"/>
              </a:rPr>
              <a:t> στα οστά και μειώνει τη </a:t>
            </a:r>
            <a:r>
              <a:rPr lang="el-GR" sz="2800" dirty="0" err="1">
                <a:solidFill>
                  <a:schemeClr val="bg2"/>
                </a:solidFill>
                <a:latin typeface="Calibri" panose="020F0502020204030204" pitchFamily="34" charset="0"/>
              </a:rPr>
              <a:t>επαναρρόφησή</a:t>
            </a:r>
            <a:r>
              <a:rPr lang="el-GR" sz="2800" dirty="0">
                <a:solidFill>
                  <a:schemeClr val="bg2"/>
                </a:solidFill>
                <a:latin typeface="Calibri" panose="020F0502020204030204" pitchFamily="34" charset="0"/>
              </a:rPr>
              <a:t> του από τα νεφρικά σωληνάρια</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5</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2"/>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3777620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88149A-965C-03B7-EE1C-F81F9A8D714D}"/>
              </a:ext>
            </a:extLst>
          </p:cNvPr>
          <p:cNvSpPr>
            <a:spLocks noGrp="1"/>
          </p:cNvSpPr>
          <p:nvPr>
            <p:ph type="dt" sz="half" idx="10"/>
          </p:nvPr>
        </p:nvSpPr>
        <p:spPr/>
        <p:txBody>
          <a:bodyPr/>
          <a:lstStyle/>
          <a:p>
            <a:r>
              <a:rPr lang="en-US"/>
              <a:t>MM.DD.20XX</a:t>
            </a:r>
            <a:endParaRPr lang="ru-RU" dirty="0"/>
          </a:p>
        </p:txBody>
      </p:sp>
      <p:sp>
        <p:nvSpPr>
          <p:cNvPr id="3" name="Footer Placeholder 2">
            <a:extLst>
              <a:ext uri="{FF2B5EF4-FFF2-40B4-BE49-F238E27FC236}">
                <a16:creationId xmlns:a16="http://schemas.microsoft.com/office/drawing/2014/main" id="{EF9E13E5-6801-98CA-4A33-590E84A8AB91}"/>
              </a:ext>
            </a:extLst>
          </p:cNvPr>
          <p:cNvSpPr>
            <a:spLocks noGrp="1"/>
          </p:cNvSpPr>
          <p:nvPr>
            <p:ph type="ftr" sz="quarter" idx="11"/>
          </p:nvPr>
        </p:nvSpPr>
        <p:spPr/>
        <p:txBody>
          <a:bodyPr/>
          <a:lstStyle/>
          <a:p>
            <a:r>
              <a:rPr lang="en-US"/>
              <a:t>ADD A FOOTER</a:t>
            </a:r>
            <a:endParaRPr lang="ru-RU" dirty="0"/>
          </a:p>
        </p:txBody>
      </p:sp>
      <p:sp>
        <p:nvSpPr>
          <p:cNvPr id="4" name="Slide Number Placeholder 3">
            <a:extLst>
              <a:ext uri="{FF2B5EF4-FFF2-40B4-BE49-F238E27FC236}">
                <a16:creationId xmlns:a16="http://schemas.microsoft.com/office/drawing/2014/main" id="{13E2B366-19C2-A496-BD6F-C168DCD85640}"/>
              </a:ext>
            </a:extLst>
          </p:cNvPr>
          <p:cNvSpPr>
            <a:spLocks noGrp="1"/>
          </p:cNvSpPr>
          <p:nvPr>
            <p:ph type="sldNum" sz="quarter" idx="12"/>
          </p:nvPr>
        </p:nvSpPr>
        <p:spPr/>
        <p:txBody>
          <a:bodyPr/>
          <a:lstStyle/>
          <a:p>
            <a:fld id="{8D581BC7-E183-40DB-AC97-C19EA4EB8894}" type="slidenum">
              <a:rPr lang="ru-RU" smtClean="0"/>
              <a:t>6</a:t>
            </a:fld>
            <a:endParaRPr lang="ru-RU" dirty="0"/>
          </a:p>
        </p:txBody>
      </p:sp>
      <p:sp>
        <p:nvSpPr>
          <p:cNvPr id="5" name="Title 4">
            <a:extLst>
              <a:ext uri="{FF2B5EF4-FFF2-40B4-BE49-F238E27FC236}">
                <a16:creationId xmlns:a16="http://schemas.microsoft.com/office/drawing/2014/main" id="{27EBD770-2ECD-9B6C-95A0-BCBFE05E2D2F}"/>
              </a:ext>
            </a:extLst>
          </p:cNvPr>
          <p:cNvSpPr>
            <a:spLocks noGrp="1"/>
          </p:cNvSpPr>
          <p:nvPr>
            <p:ph type="title"/>
          </p:nvPr>
        </p:nvSpPr>
        <p:spPr/>
        <p:txBody>
          <a:bodyPr/>
          <a:lstStyle/>
          <a:p>
            <a:endParaRPr lang="el-GR"/>
          </a:p>
        </p:txBody>
      </p:sp>
      <p:sp>
        <p:nvSpPr>
          <p:cNvPr id="6" name="Text Placeholder 5">
            <a:extLst>
              <a:ext uri="{FF2B5EF4-FFF2-40B4-BE49-F238E27FC236}">
                <a16:creationId xmlns:a16="http://schemas.microsoft.com/office/drawing/2014/main" id="{2DD62924-4FFC-74F6-E68B-F19FD614B67A}"/>
              </a:ext>
            </a:extLst>
          </p:cNvPr>
          <p:cNvSpPr>
            <a:spLocks noGrp="1"/>
          </p:cNvSpPr>
          <p:nvPr>
            <p:ph type="body" idx="1"/>
          </p:nvPr>
        </p:nvSpPr>
        <p:spPr/>
        <p:txBody>
          <a:bodyPr/>
          <a:lstStyle/>
          <a:p>
            <a:endParaRPr lang="el-GR"/>
          </a:p>
        </p:txBody>
      </p:sp>
      <p:sp>
        <p:nvSpPr>
          <p:cNvPr id="7" name="Picture Placeholder 6">
            <a:extLst>
              <a:ext uri="{FF2B5EF4-FFF2-40B4-BE49-F238E27FC236}">
                <a16:creationId xmlns:a16="http://schemas.microsoft.com/office/drawing/2014/main" id="{5FEE88AF-73BE-D086-E15A-73B34F4142D1}"/>
              </a:ext>
            </a:extLst>
          </p:cNvPr>
          <p:cNvSpPr>
            <a:spLocks noGrp="1"/>
          </p:cNvSpPr>
          <p:nvPr>
            <p:ph type="pic" sz="quarter" idx="13"/>
          </p:nvPr>
        </p:nvSpPr>
        <p:spPr/>
        <p:txBody>
          <a:bodyPr/>
          <a:lstStyle/>
          <a:p>
            <a:endParaRPr lang="el-GR"/>
          </a:p>
        </p:txBody>
      </p:sp>
      <p:sp>
        <p:nvSpPr>
          <p:cNvPr id="8" name="Text Placeholder 7">
            <a:extLst>
              <a:ext uri="{FF2B5EF4-FFF2-40B4-BE49-F238E27FC236}">
                <a16:creationId xmlns:a16="http://schemas.microsoft.com/office/drawing/2014/main" id="{938D3162-B8F2-F0D8-4234-D82E7ACD6E4F}"/>
              </a:ext>
            </a:extLst>
          </p:cNvPr>
          <p:cNvSpPr>
            <a:spLocks noGrp="1"/>
          </p:cNvSpPr>
          <p:nvPr>
            <p:ph type="body" idx="27"/>
          </p:nvPr>
        </p:nvSpPr>
        <p:spPr>
          <a:xfrm>
            <a:off x="831851" y="1408305"/>
            <a:ext cx="10959096" cy="4176065"/>
          </a:xfrm>
        </p:spPr>
        <p:txBody>
          <a:bodyPr/>
          <a:lstStyle/>
          <a:p>
            <a:endParaRPr lang="el-GR" dirty="0"/>
          </a:p>
        </p:txBody>
      </p:sp>
      <p:sp>
        <p:nvSpPr>
          <p:cNvPr id="9" name="Text Placeholder 8">
            <a:extLst>
              <a:ext uri="{FF2B5EF4-FFF2-40B4-BE49-F238E27FC236}">
                <a16:creationId xmlns:a16="http://schemas.microsoft.com/office/drawing/2014/main" id="{0E99A680-7C5D-E161-4DAB-3CD69938C5AF}"/>
              </a:ext>
            </a:extLst>
          </p:cNvPr>
          <p:cNvSpPr>
            <a:spLocks noGrp="1"/>
          </p:cNvSpPr>
          <p:nvPr>
            <p:ph type="body" idx="29"/>
          </p:nvPr>
        </p:nvSpPr>
        <p:spPr/>
        <p:txBody>
          <a:bodyPr/>
          <a:lstStyle/>
          <a:p>
            <a:endParaRPr lang="el-GR"/>
          </a:p>
        </p:txBody>
      </p:sp>
      <p:sp>
        <p:nvSpPr>
          <p:cNvPr id="10" name="Text Placeholder 9">
            <a:extLst>
              <a:ext uri="{FF2B5EF4-FFF2-40B4-BE49-F238E27FC236}">
                <a16:creationId xmlns:a16="http://schemas.microsoft.com/office/drawing/2014/main" id="{0544A7BD-EA8E-87FA-DDD6-48D2E14B5120}"/>
              </a:ext>
            </a:extLst>
          </p:cNvPr>
          <p:cNvSpPr>
            <a:spLocks noGrp="1"/>
          </p:cNvSpPr>
          <p:nvPr>
            <p:ph type="body" idx="30"/>
          </p:nvPr>
        </p:nvSpPr>
        <p:spPr/>
        <p:txBody>
          <a:bodyPr/>
          <a:lstStyle/>
          <a:p>
            <a:endParaRPr lang="el-GR"/>
          </a:p>
        </p:txBody>
      </p:sp>
      <p:sp>
        <p:nvSpPr>
          <p:cNvPr id="11" name="Text Placeholder 10">
            <a:extLst>
              <a:ext uri="{FF2B5EF4-FFF2-40B4-BE49-F238E27FC236}">
                <a16:creationId xmlns:a16="http://schemas.microsoft.com/office/drawing/2014/main" id="{C0486174-6180-D5EF-79AC-343681E519CA}"/>
              </a:ext>
            </a:extLst>
          </p:cNvPr>
          <p:cNvSpPr>
            <a:spLocks noGrp="1"/>
          </p:cNvSpPr>
          <p:nvPr>
            <p:ph type="body" idx="31"/>
          </p:nvPr>
        </p:nvSpPr>
        <p:spPr/>
        <p:txBody>
          <a:bodyPr/>
          <a:lstStyle/>
          <a:p>
            <a:endParaRPr lang="el-GR"/>
          </a:p>
        </p:txBody>
      </p:sp>
      <p:graphicFrame>
        <p:nvGraphicFramePr>
          <p:cNvPr id="12" name="Table 11">
            <a:extLst>
              <a:ext uri="{FF2B5EF4-FFF2-40B4-BE49-F238E27FC236}">
                <a16:creationId xmlns:a16="http://schemas.microsoft.com/office/drawing/2014/main" id="{F29CF354-D13C-F812-3802-F18DE98740EF}"/>
              </a:ext>
            </a:extLst>
          </p:cNvPr>
          <p:cNvGraphicFramePr>
            <a:graphicFrameLocks noGrp="1"/>
          </p:cNvGraphicFramePr>
          <p:nvPr>
            <p:extLst>
              <p:ext uri="{D42A27DB-BD31-4B8C-83A1-F6EECF244321}">
                <p14:modId xmlns:p14="http://schemas.microsoft.com/office/powerpoint/2010/main" val="571125496"/>
              </p:ext>
            </p:extLst>
          </p:nvPr>
        </p:nvGraphicFramePr>
        <p:xfrm>
          <a:off x="831851" y="1428478"/>
          <a:ext cx="10959096" cy="4166364"/>
        </p:xfrm>
        <a:graphic>
          <a:graphicData uri="http://schemas.openxmlformats.org/drawingml/2006/table">
            <a:tbl>
              <a:tblPr firstRow="1" bandRow="1">
                <a:tableStyleId>{B301B821-A1FF-4177-AEE7-76D212191A09}</a:tableStyleId>
              </a:tblPr>
              <a:tblGrid>
                <a:gridCol w="3653032">
                  <a:extLst>
                    <a:ext uri="{9D8B030D-6E8A-4147-A177-3AD203B41FA5}">
                      <a16:colId xmlns:a16="http://schemas.microsoft.com/office/drawing/2014/main" val="3467388300"/>
                    </a:ext>
                  </a:extLst>
                </a:gridCol>
                <a:gridCol w="3653032">
                  <a:extLst>
                    <a:ext uri="{9D8B030D-6E8A-4147-A177-3AD203B41FA5}">
                      <a16:colId xmlns:a16="http://schemas.microsoft.com/office/drawing/2014/main" val="1032690045"/>
                    </a:ext>
                  </a:extLst>
                </a:gridCol>
                <a:gridCol w="3653032">
                  <a:extLst>
                    <a:ext uri="{9D8B030D-6E8A-4147-A177-3AD203B41FA5}">
                      <a16:colId xmlns:a16="http://schemas.microsoft.com/office/drawing/2014/main" val="2361770556"/>
                    </a:ext>
                  </a:extLst>
                </a:gridCol>
              </a:tblGrid>
              <a:tr h="1041591">
                <a:tc>
                  <a:txBody>
                    <a:bodyPr/>
                    <a:lstStyle/>
                    <a:p>
                      <a:endParaRPr lang="el-GR"/>
                    </a:p>
                  </a:txBody>
                  <a:tcPr/>
                </a:tc>
                <a:tc>
                  <a:txBody>
                    <a:bodyPr/>
                    <a:lstStyle/>
                    <a:p>
                      <a:r>
                        <a:rPr lang="el-GR" sz="3200" dirty="0"/>
                        <a:t>Ασβέστιο</a:t>
                      </a:r>
                    </a:p>
                  </a:txBody>
                  <a:tcPr/>
                </a:tc>
                <a:tc>
                  <a:txBody>
                    <a:bodyPr/>
                    <a:lstStyle/>
                    <a:p>
                      <a:r>
                        <a:rPr lang="el-GR" sz="3200" dirty="0"/>
                        <a:t>Φώσφορος</a:t>
                      </a:r>
                      <a:endParaRPr lang="el-GR" dirty="0"/>
                    </a:p>
                  </a:txBody>
                  <a:tcPr/>
                </a:tc>
                <a:extLst>
                  <a:ext uri="{0D108BD9-81ED-4DB2-BD59-A6C34878D82A}">
                    <a16:rowId xmlns:a16="http://schemas.microsoft.com/office/drawing/2014/main" val="1943959117"/>
                  </a:ext>
                </a:extLst>
              </a:tr>
              <a:tr h="1041591">
                <a:tc>
                  <a:txBody>
                    <a:bodyPr/>
                    <a:lstStyle/>
                    <a:p>
                      <a:r>
                        <a:rPr lang="el-GR" sz="2800" dirty="0" err="1"/>
                        <a:t>Παραθορμόνη</a:t>
                      </a:r>
                      <a:r>
                        <a:rPr lang="el-GR" sz="2800" dirty="0"/>
                        <a:t> (</a:t>
                      </a:r>
                      <a:r>
                        <a:rPr lang="en-US" sz="2800" dirty="0"/>
                        <a:t>PTH)</a:t>
                      </a:r>
                      <a:endParaRPr lang="el-GR" sz="2800"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val="3102870267"/>
                  </a:ext>
                </a:extLst>
              </a:tr>
              <a:tr h="1041591">
                <a:tc>
                  <a:txBody>
                    <a:bodyPr/>
                    <a:lstStyle/>
                    <a:p>
                      <a:r>
                        <a:rPr lang="el-GR" sz="2800" dirty="0" err="1"/>
                        <a:t>Καλσιτονίνη</a:t>
                      </a:r>
                      <a:endParaRPr lang="el-GR" sz="2800"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val="202128369"/>
                  </a:ext>
                </a:extLst>
              </a:tr>
              <a:tr h="1041591">
                <a:tc>
                  <a:txBody>
                    <a:bodyPr/>
                    <a:lstStyle/>
                    <a:p>
                      <a:r>
                        <a:rPr lang="el-GR" sz="2800" dirty="0"/>
                        <a:t>Βιταμίνη </a:t>
                      </a:r>
                      <a:r>
                        <a:rPr lang="en-US" sz="2800" dirty="0"/>
                        <a:t>D</a:t>
                      </a:r>
                      <a:endParaRPr lang="el-GR" sz="2800"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val="4272161231"/>
                  </a:ext>
                </a:extLst>
              </a:tr>
            </a:tbl>
          </a:graphicData>
        </a:graphic>
      </p:graphicFrame>
      <p:sp>
        <p:nvSpPr>
          <p:cNvPr id="13" name="Arrow: Up 12">
            <a:extLst>
              <a:ext uri="{FF2B5EF4-FFF2-40B4-BE49-F238E27FC236}">
                <a16:creationId xmlns:a16="http://schemas.microsoft.com/office/drawing/2014/main" id="{BE69B8B8-3EED-025C-7504-B8E727F9D0CB}"/>
              </a:ext>
            </a:extLst>
          </p:cNvPr>
          <p:cNvSpPr/>
          <p:nvPr/>
        </p:nvSpPr>
        <p:spPr>
          <a:xfrm>
            <a:off x="4668253" y="2502568"/>
            <a:ext cx="469231" cy="978407"/>
          </a:xfrm>
          <a:prstGeom prst="upArrow">
            <a:avLst/>
          </a:prstGeom>
          <a:solidFill>
            <a:schemeClr val="tx1">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a:p>
        </p:txBody>
      </p:sp>
      <p:sp>
        <p:nvSpPr>
          <p:cNvPr id="14" name="Arrow: Up 13">
            <a:extLst>
              <a:ext uri="{FF2B5EF4-FFF2-40B4-BE49-F238E27FC236}">
                <a16:creationId xmlns:a16="http://schemas.microsoft.com/office/drawing/2014/main" id="{C5EA9F13-03D7-C34F-14AD-BA16AFEFB128}"/>
              </a:ext>
            </a:extLst>
          </p:cNvPr>
          <p:cNvSpPr/>
          <p:nvPr/>
        </p:nvSpPr>
        <p:spPr>
          <a:xfrm>
            <a:off x="4668253" y="4588481"/>
            <a:ext cx="469231" cy="978408"/>
          </a:xfrm>
          <a:prstGeom prst="upArrow">
            <a:avLst/>
          </a:prstGeom>
          <a:solidFill>
            <a:schemeClr val="tx1">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a:p>
        </p:txBody>
      </p:sp>
      <p:sp>
        <p:nvSpPr>
          <p:cNvPr id="15" name="Arrow: Up 14">
            <a:extLst>
              <a:ext uri="{FF2B5EF4-FFF2-40B4-BE49-F238E27FC236}">
                <a16:creationId xmlns:a16="http://schemas.microsoft.com/office/drawing/2014/main" id="{F8002F9C-C99A-4DFD-857F-442AE881DE5E}"/>
              </a:ext>
            </a:extLst>
          </p:cNvPr>
          <p:cNvSpPr/>
          <p:nvPr/>
        </p:nvSpPr>
        <p:spPr>
          <a:xfrm>
            <a:off x="8731570" y="4588481"/>
            <a:ext cx="484632" cy="978408"/>
          </a:xfrm>
          <a:prstGeom prst="upArrow">
            <a:avLst/>
          </a:prstGeom>
          <a:solidFill>
            <a:schemeClr val="tx1">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a:p>
        </p:txBody>
      </p:sp>
      <p:sp>
        <p:nvSpPr>
          <p:cNvPr id="16" name="Arrow: Down 15">
            <a:extLst>
              <a:ext uri="{FF2B5EF4-FFF2-40B4-BE49-F238E27FC236}">
                <a16:creationId xmlns:a16="http://schemas.microsoft.com/office/drawing/2014/main" id="{0556F5DA-DBE3-D662-9ECF-AE5377B93E5B}"/>
              </a:ext>
            </a:extLst>
          </p:cNvPr>
          <p:cNvSpPr/>
          <p:nvPr/>
        </p:nvSpPr>
        <p:spPr>
          <a:xfrm>
            <a:off x="8720364" y="2510142"/>
            <a:ext cx="484632" cy="978408"/>
          </a:xfrm>
          <a:prstGeom prst="downArrow">
            <a:avLst/>
          </a:prstGeom>
          <a:solidFill>
            <a:schemeClr val="tx1">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a:p>
        </p:txBody>
      </p:sp>
      <p:sp>
        <p:nvSpPr>
          <p:cNvPr id="17" name="Arrow: Down 16">
            <a:extLst>
              <a:ext uri="{FF2B5EF4-FFF2-40B4-BE49-F238E27FC236}">
                <a16:creationId xmlns:a16="http://schemas.microsoft.com/office/drawing/2014/main" id="{8ED691A9-DD59-CE09-6D99-4793E3233B06}"/>
              </a:ext>
            </a:extLst>
          </p:cNvPr>
          <p:cNvSpPr/>
          <p:nvPr/>
        </p:nvSpPr>
        <p:spPr>
          <a:xfrm>
            <a:off x="4668253" y="3545524"/>
            <a:ext cx="484632" cy="978408"/>
          </a:xfrm>
          <a:prstGeom prst="downArrow">
            <a:avLst/>
          </a:prstGeom>
          <a:solidFill>
            <a:schemeClr val="tx1">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a:p>
        </p:txBody>
      </p:sp>
      <p:sp>
        <p:nvSpPr>
          <p:cNvPr id="18" name="Arrow: Down 17">
            <a:extLst>
              <a:ext uri="{FF2B5EF4-FFF2-40B4-BE49-F238E27FC236}">
                <a16:creationId xmlns:a16="http://schemas.microsoft.com/office/drawing/2014/main" id="{19E1B2AA-A7EE-61B1-8A52-F7B93E44B70B}"/>
              </a:ext>
            </a:extLst>
          </p:cNvPr>
          <p:cNvSpPr/>
          <p:nvPr/>
        </p:nvSpPr>
        <p:spPr>
          <a:xfrm>
            <a:off x="8746971" y="3576080"/>
            <a:ext cx="484632" cy="978408"/>
          </a:xfrm>
          <a:prstGeom prst="downArrow">
            <a:avLst/>
          </a:prstGeom>
          <a:solidFill>
            <a:schemeClr val="tx1">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l-GR"/>
          </a:p>
        </p:txBody>
      </p:sp>
    </p:spTree>
    <p:extLst>
      <p:ext uri="{BB962C8B-B14F-4D97-AF65-F5344CB8AC3E}">
        <p14:creationId xmlns:p14="http://schemas.microsoft.com/office/powerpoint/2010/main" val="452485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fontScale="92500" lnSpcReduction="10000"/>
          </a:bodyPr>
          <a:lstStyle/>
          <a:p>
            <a:r>
              <a:rPr lang="el-GR" sz="2800" dirty="0">
                <a:solidFill>
                  <a:schemeClr val="tx1">
                    <a:lumMod val="60000"/>
                    <a:lumOff val="40000"/>
                  </a:schemeClr>
                </a:solidFill>
                <a:latin typeface="Calibri" panose="020F0502020204030204" pitchFamily="34" charset="0"/>
              </a:rPr>
              <a:t>Γενικές πληροφορίες </a:t>
            </a:r>
          </a:p>
          <a:p>
            <a:pPr marL="457200" indent="-457200">
              <a:lnSpc>
                <a:spcPct val="150000"/>
              </a:lnSpc>
              <a:buFont typeface="Arial" panose="020B0604020202020204" pitchFamily="34" charset="0"/>
              <a:buChar char="•"/>
            </a:pPr>
            <a:r>
              <a:rPr lang="el-GR" sz="2700" dirty="0">
                <a:solidFill>
                  <a:schemeClr val="bg2"/>
                </a:solidFill>
                <a:latin typeface="Calibri" panose="020F0502020204030204" pitchFamily="34" charset="0"/>
              </a:rPr>
              <a:t>Μέτρηση στον ορό και πλάσμα αίματος</a:t>
            </a:r>
          </a:p>
          <a:p>
            <a:pPr marL="914400" lvl="1" indent="-457200">
              <a:lnSpc>
                <a:spcPct val="150000"/>
              </a:lnSpc>
              <a:buFont typeface="Arial" panose="020B0604020202020204" pitchFamily="34" charset="0"/>
              <a:buChar char="•"/>
            </a:pPr>
            <a:r>
              <a:rPr lang="el-GR" sz="2500" dirty="0">
                <a:solidFill>
                  <a:srgbClr val="FFFF00"/>
                </a:solidFill>
                <a:latin typeface="Calibri" panose="020F0502020204030204" pitchFamily="34" charset="0"/>
              </a:rPr>
              <a:t>Μετά από 12ωρη νηστεία </a:t>
            </a:r>
          </a:p>
          <a:p>
            <a:pPr marL="914400" lvl="1" indent="-457200">
              <a:lnSpc>
                <a:spcPct val="150000"/>
              </a:lnSpc>
              <a:buFont typeface="Arial" panose="020B0604020202020204" pitchFamily="34" charset="0"/>
              <a:buChar char="•"/>
            </a:pPr>
            <a:r>
              <a:rPr lang="el-GR" sz="2500" dirty="0">
                <a:solidFill>
                  <a:srgbClr val="FFFF00"/>
                </a:solidFill>
                <a:latin typeface="Calibri" panose="020F0502020204030204" pitchFamily="34" charset="0"/>
              </a:rPr>
              <a:t>Επανάληψη εάν ο ορός αίματος είναι </a:t>
            </a:r>
            <a:r>
              <a:rPr lang="el-GR" sz="2500" dirty="0" err="1">
                <a:solidFill>
                  <a:srgbClr val="FFFF00"/>
                </a:solidFill>
                <a:latin typeface="Calibri" panose="020F0502020204030204" pitchFamily="34" charset="0"/>
              </a:rPr>
              <a:t>λιπαιμικός</a:t>
            </a:r>
            <a:r>
              <a:rPr lang="el-GR" sz="2500" dirty="0">
                <a:solidFill>
                  <a:srgbClr val="FFFF00"/>
                </a:solidFill>
                <a:latin typeface="Calibri" panose="020F0502020204030204" pitchFamily="34" charset="0"/>
              </a:rPr>
              <a:t> μετά τη </a:t>
            </a:r>
            <a:r>
              <a:rPr lang="el-GR" sz="2500" dirty="0" err="1">
                <a:solidFill>
                  <a:srgbClr val="FFFF00"/>
                </a:solidFill>
                <a:latin typeface="Calibri" panose="020F0502020204030204" pitchFamily="34" charset="0"/>
              </a:rPr>
              <a:t>φυγοκέντρηση</a:t>
            </a:r>
            <a:r>
              <a:rPr lang="el-GR" sz="2500" dirty="0">
                <a:solidFill>
                  <a:srgbClr val="FFFF00"/>
                </a:solidFill>
                <a:latin typeface="Calibri" panose="020F0502020204030204" pitchFamily="34" charset="0"/>
              </a:rPr>
              <a:t> </a:t>
            </a:r>
          </a:p>
          <a:p>
            <a:pPr marL="457200" indent="-457200">
              <a:lnSpc>
                <a:spcPct val="150000"/>
              </a:lnSpc>
              <a:buFont typeface="Arial" panose="020B0604020202020204" pitchFamily="34" charset="0"/>
              <a:buChar char="•"/>
            </a:pPr>
            <a:r>
              <a:rPr lang="el-GR" sz="2700" dirty="0">
                <a:solidFill>
                  <a:schemeClr val="bg2"/>
                </a:solidFill>
                <a:latin typeface="Calibri" panose="020F0502020204030204" pitchFamily="34" charset="0"/>
              </a:rPr>
              <a:t>Χρήση φιαλιδίων χωρίς </a:t>
            </a:r>
            <a:r>
              <a:rPr lang="en-US" sz="2700" dirty="0">
                <a:solidFill>
                  <a:schemeClr val="bg2"/>
                </a:solidFill>
                <a:latin typeface="Calibri" panose="020F0502020204030204" pitchFamily="34" charset="0"/>
              </a:rPr>
              <a:t>EDTA </a:t>
            </a:r>
            <a:r>
              <a:rPr lang="el-GR" sz="2700" dirty="0">
                <a:solidFill>
                  <a:schemeClr val="bg2"/>
                </a:solidFill>
                <a:latin typeface="Calibri" panose="020F0502020204030204" pitchFamily="34" charset="0"/>
              </a:rPr>
              <a:t>ως αντιπηκτικό </a:t>
            </a:r>
          </a:p>
          <a:p>
            <a:pPr marL="914400" lvl="1" indent="-457200">
              <a:lnSpc>
                <a:spcPct val="150000"/>
              </a:lnSpc>
              <a:buFont typeface="Arial" panose="020B0604020202020204" pitchFamily="34" charset="0"/>
              <a:buChar char="•"/>
            </a:pPr>
            <a:r>
              <a:rPr lang="el-GR" sz="2500" dirty="0">
                <a:solidFill>
                  <a:srgbClr val="FFFF00"/>
                </a:solidFill>
                <a:latin typeface="Calibri" panose="020F0502020204030204" pitchFamily="34" charset="0"/>
              </a:rPr>
              <a:t>Σύνδεση ασβεστίου με το </a:t>
            </a:r>
            <a:r>
              <a:rPr lang="en-US" sz="2500" dirty="0">
                <a:solidFill>
                  <a:srgbClr val="FFFF00"/>
                </a:solidFill>
                <a:latin typeface="Calibri" panose="020F0502020204030204" pitchFamily="34" charset="0"/>
              </a:rPr>
              <a:t>EDTA </a:t>
            </a:r>
            <a:endParaRPr lang="el-GR" sz="2500" dirty="0">
              <a:solidFill>
                <a:srgbClr val="FFFF00"/>
              </a:solidFill>
              <a:latin typeface="Calibri" panose="020F0502020204030204" pitchFamily="34" charset="0"/>
            </a:endParaRPr>
          </a:p>
          <a:p>
            <a:pPr marL="914400" lvl="1" indent="-457200">
              <a:lnSpc>
                <a:spcPct val="150000"/>
              </a:lnSpc>
              <a:buFont typeface="Arial" panose="020B0604020202020204" pitchFamily="34" charset="0"/>
              <a:buChar char="•"/>
            </a:pPr>
            <a:r>
              <a:rPr lang="el-GR" sz="2500" dirty="0">
                <a:solidFill>
                  <a:srgbClr val="FFFF00"/>
                </a:solidFill>
                <a:latin typeface="Calibri" panose="020F0502020204030204" pitchFamily="34" charset="0"/>
              </a:rPr>
              <a:t>Ψευδής </a:t>
            </a:r>
            <a:r>
              <a:rPr lang="el-GR" sz="2500" dirty="0" err="1">
                <a:solidFill>
                  <a:srgbClr val="FFFF00"/>
                </a:solidFill>
                <a:latin typeface="Calibri" panose="020F0502020204030204" pitchFamily="34" charset="0"/>
              </a:rPr>
              <a:t>υπασβεστιαιμία</a:t>
            </a:r>
            <a:r>
              <a:rPr lang="el-GR" sz="2500" dirty="0">
                <a:solidFill>
                  <a:srgbClr val="FFFF00"/>
                </a:solidFill>
                <a:latin typeface="Calibri" panose="020F0502020204030204" pitchFamily="34" charset="0"/>
              </a:rPr>
              <a:t> </a:t>
            </a:r>
            <a:endParaRPr lang="el-GR" sz="2500" dirty="0">
              <a:solidFill>
                <a:schemeClr val="bg2"/>
              </a:solidFill>
              <a:latin typeface="Calibri" panose="020F0502020204030204" pitchFamily="34" charset="0"/>
            </a:endParaRPr>
          </a:p>
          <a:p>
            <a:pPr marL="914400" lvl="1" indent="-457200">
              <a:lnSpc>
                <a:spcPct val="150000"/>
              </a:lnSpc>
              <a:buFont typeface="Arial" panose="020B0604020202020204" pitchFamily="34" charset="0"/>
              <a:buChar char="•"/>
            </a:pPr>
            <a:r>
              <a:rPr lang="el-GR" sz="2500" dirty="0">
                <a:solidFill>
                  <a:srgbClr val="FFFF00"/>
                </a:solidFill>
                <a:latin typeface="Calibri" panose="020F0502020204030204" pitchFamily="34" charset="0"/>
              </a:rPr>
              <a:t>Χρήση φιαλιδίων με ηπαρίνη ως αντιπηκτικό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7</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418630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1"/>
            <a:ext cx="10820690" cy="4482361"/>
          </a:xfrm>
        </p:spPr>
        <p:txBody>
          <a:bodyPr>
            <a:normAutofit/>
          </a:bodyPr>
          <a:lstStyle/>
          <a:p>
            <a:r>
              <a:rPr lang="el-GR" sz="2800" dirty="0">
                <a:solidFill>
                  <a:schemeClr val="tx1">
                    <a:lumMod val="60000"/>
                    <a:lumOff val="40000"/>
                  </a:schemeClr>
                </a:solidFill>
                <a:latin typeface="Calibri" panose="020F0502020204030204" pitchFamily="34" charset="0"/>
              </a:rPr>
              <a:t>Ολικό ασβέστιο (</a:t>
            </a:r>
            <a:r>
              <a:rPr lang="en-US" sz="2800" dirty="0">
                <a:solidFill>
                  <a:schemeClr val="tx1">
                    <a:lumMod val="60000"/>
                    <a:lumOff val="40000"/>
                  </a:schemeClr>
                </a:solidFill>
                <a:latin typeface="Calibri" panose="020F0502020204030204" pitchFamily="34" charset="0"/>
              </a:rPr>
              <a:t>total Ca)</a:t>
            </a:r>
            <a:endParaRPr lang="el-GR" sz="2800" dirty="0">
              <a:solidFill>
                <a:schemeClr val="tx1">
                  <a:lumMod val="60000"/>
                  <a:lumOff val="40000"/>
                </a:schemeClr>
              </a:solidFill>
              <a:latin typeface="Calibri" panose="020F0502020204030204" pitchFamily="34" charset="0"/>
            </a:endParaRPr>
          </a:p>
          <a:p>
            <a:pPr marL="457200" indent="-457200">
              <a:lnSpc>
                <a:spcPct val="150000"/>
              </a:lnSpc>
              <a:buFont typeface="Arial" panose="020B0604020202020204" pitchFamily="34" charset="0"/>
              <a:buChar char="•"/>
            </a:pPr>
            <a:r>
              <a:rPr lang="el-GR" sz="2500" dirty="0" err="1">
                <a:solidFill>
                  <a:schemeClr val="bg2"/>
                </a:solidFill>
                <a:latin typeface="Calibri" panose="020F0502020204030204" pitchFamily="34" charset="0"/>
              </a:rPr>
              <a:t>Μετράται</a:t>
            </a:r>
            <a:r>
              <a:rPr lang="el-GR" sz="2500" dirty="0">
                <a:solidFill>
                  <a:schemeClr val="bg2"/>
                </a:solidFill>
                <a:latin typeface="Calibri" panose="020F0502020204030204" pitchFamily="34" charset="0"/>
              </a:rPr>
              <a:t> συχνότερα στην κλινική πράξη </a:t>
            </a: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Βιολογικά ενεργό ιονισμένο ασβέστιο (55%)</a:t>
            </a:r>
            <a:r>
              <a:rPr lang="en-US" sz="2300" dirty="0">
                <a:solidFill>
                  <a:srgbClr val="FFFF00"/>
                </a:solidFill>
                <a:latin typeface="Calibri" panose="020F0502020204030204" pitchFamily="34" charset="0"/>
              </a:rPr>
              <a:t> </a:t>
            </a:r>
            <a:endParaRPr lang="el-GR" sz="2300" dirty="0">
              <a:solidFill>
                <a:srgbClr val="FFFF00"/>
              </a:solidFill>
              <a:latin typeface="Calibri" panose="020F0502020204030204" pitchFamily="34" charset="0"/>
            </a:endParaRP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Ασβέστιο συνδεδεμένο με </a:t>
            </a:r>
            <a:r>
              <a:rPr lang="el-GR" sz="2300" dirty="0" err="1">
                <a:solidFill>
                  <a:srgbClr val="FFFF00"/>
                </a:solidFill>
                <a:latin typeface="Calibri" panose="020F0502020204030204" pitchFamily="34" charset="0"/>
              </a:rPr>
              <a:t>λευκωματίνες</a:t>
            </a:r>
            <a:r>
              <a:rPr lang="el-GR" sz="2300" dirty="0">
                <a:solidFill>
                  <a:srgbClr val="FFFF00"/>
                </a:solidFill>
                <a:latin typeface="Calibri" panose="020F0502020204030204" pitchFamily="34" charset="0"/>
              </a:rPr>
              <a:t> και πρωτεΐνες πλάσματος (35%) </a:t>
            </a:r>
            <a:endParaRPr lang="el-GR" sz="2500" dirty="0">
              <a:solidFill>
                <a:schemeClr val="bg2"/>
              </a:solidFill>
              <a:latin typeface="Calibri" panose="020F0502020204030204" pitchFamily="34" charset="0"/>
            </a:endParaRPr>
          </a:p>
          <a:p>
            <a:pPr marL="914400" lvl="1" indent="-457200">
              <a:lnSpc>
                <a:spcPct val="150000"/>
              </a:lnSpc>
              <a:buFont typeface="Arial" panose="020B0604020202020204" pitchFamily="34" charset="0"/>
              <a:buChar char="•"/>
            </a:pPr>
            <a:r>
              <a:rPr lang="el-GR" sz="2300" dirty="0">
                <a:solidFill>
                  <a:srgbClr val="FFFF00"/>
                </a:solidFill>
                <a:latin typeface="Calibri" panose="020F0502020204030204" pitchFamily="34" charset="0"/>
              </a:rPr>
              <a:t>Διάφορα άλλα συμπλέγματα ασβεστίου (10%) </a:t>
            </a:r>
          </a:p>
          <a:p>
            <a:pPr lvl="0"/>
            <a:r>
              <a:rPr lang="el-GR" sz="2800" dirty="0">
                <a:solidFill>
                  <a:srgbClr val="00BBBB">
                    <a:lumMod val="60000"/>
                    <a:lumOff val="40000"/>
                  </a:srgbClr>
                </a:solidFill>
                <a:latin typeface="Calibri" panose="020F0502020204030204" pitchFamily="34" charset="0"/>
              </a:rPr>
              <a:t>Ιονισμένο ασβέστιο (</a:t>
            </a:r>
            <a:r>
              <a:rPr lang="en-US" sz="2800" dirty="0">
                <a:solidFill>
                  <a:srgbClr val="00BBBB">
                    <a:lumMod val="60000"/>
                    <a:lumOff val="40000"/>
                  </a:srgbClr>
                </a:solidFill>
                <a:latin typeface="Calibri" panose="020F0502020204030204" pitchFamily="34" charset="0"/>
              </a:rPr>
              <a:t>ionized Ca)</a:t>
            </a:r>
            <a:endParaRPr lang="el-GR" sz="2800" dirty="0">
              <a:solidFill>
                <a:srgbClr val="00BBBB">
                  <a:lumMod val="60000"/>
                  <a:lumOff val="40000"/>
                </a:srgbClr>
              </a:solidFill>
              <a:latin typeface="Calibri" panose="020F0502020204030204" pitchFamily="34" charset="0"/>
            </a:endParaRPr>
          </a:p>
          <a:p>
            <a:pPr marL="457200" lvl="0" indent="-457200">
              <a:lnSpc>
                <a:spcPct val="150000"/>
              </a:lnSpc>
              <a:buFont typeface="Arial" panose="020B0604020202020204" pitchFamily="34" charset="0"/>
              <a:buChar char="•"/>
            </a:pPr>
            <a:r>
              <a:rPr lang="el-GR" sz="2500" dirty="0">
                <a:solidFill>
                  <a:srgbClr val="FFFFFF"/>
                </a:solidFill>
                <a:latin typeface="Calibri" panose="020F0502020204030204" pitchFamily="34" charset="0"/>
              </a:rPr>
              <a:t>Προτιμάται έναντι του ολικού ασβεστίου </a:t>
            </a: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8</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Tree>
    <p:extLst>
      <p:ext uri="{BB962C8B-B14F-4D97-AF65-F5344CB8AC3E}">
        <p14:creationId xmlns:p14="http://schemas.microsoft.com/office/powerpoint/2010/main" val="1758252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A634A5-7FE6-42E8-939A-FEBD82600891}"/>
              </a:ext>
            </a:extLst>
          </p:cNvPr>
          <p:cNvSpPr>
            <a:spLocks noGrp="1"/>
          </p:cNvSpPr>
          <p:nvPr>
            <p:ph type="title"/>
          </p:nvPr>
        </p:nvSpPr>
        <p:spPr>
          <a:xfrm>
            <a:off x="7582619" y="709481"/>
            <a:ext cx="3830738" cy="569086"/>
          </a:xfrm>
        </p:spPr>
        <p:txBody>
          <a:bodyPr>
            <a:noAutofit/>
          </a:bodyPr>
          <a:lstStyle/>
          <a:p>
            <a:pPr algn="ctr"/>
            <a:r>
              <a:rPr lang="el-GR" sz="4400" dirty="0">
                <a:effectLst>
                  <a:outerShdw blurRad="38100" dist="38100" dir="2700000" algn="tl">
                    <a:srgbClr val="000000">
                      <a:alpha val="43137"/>
                    </a:srgbClr>
                  </a:outerShdw>
                </a:effectLst>
                <a:latin typeface="Calibri" panose="020F0502020204030204" pitchFamily="34" charset="0"/>
              </a:rPr>
              <a:t>ΑΣΒΕΣΤΙΟ</a:t>
            </a:r>
            <a:endParaRPr lang="ru-RU" sz="4400" dirty="0">
              <a:effectLst>
                <a:outerShdw blurRad="38100" dist="38100" dir="2700000" algn="tl">
                  <a:srgbClr val="000000">
                    <a:alpha val="43137"/>
                  </a:srgbClr>
                </a:outerShdw>
              </a:effectLst>
              <a:latin typeface="Calibri" panose="020F0502020204030204" pitchFamily="34" charset="0"/>
            </a:endParaRPr>
          </a:p>
        </p:txBody>
      </p:sp>
      <p:sp>
        <p:nvSpPr>
          <p:cNvPr id="6" name="Text Placeholder 5">
            <a:extLst>
              <a:ext uri="{FF2B5EF4-FFF2-40B4-BE49-F238E27FC236}">
                <a16:creationId xmlns:a16="http://schemas.microsoft.com/office/drawing/2014/main" id="{F7F2EF20-4914-4F8B-9D4E-F7DF9977D6D1}"/>
              </a:ext>
            </a:extLst>
          </p:cNvPr>
          <p:cNvSpPr>
            <a:spLocks noGrp="1"/>
          </p:cNvSpPr>
          <p:nvPr>
            <p:ph type="body" idx="1"/>
          </p:nvPr>
        </p:nvSpPr>
        <p:spPr>
          <a:xfrm>
            <a:off x="592668" y="1625822"/>
            <a:ext cx="10820690" cy="2556712"/>
          </a:xfrm>
        </p:spPr>
        <p:txBody>
          <a:bodyPr>
            <a:normAutofit/>
          </a:bodyPr>
          <a:lstStyle/>
          <a:p>
            <a:r>
              <a:rPr lang="el-GR" sz="2800" dirty="0">
                <a:solidFill>
                  <a:schemeClr val="tx1">
                    <a:lumMod val="60000"/>
                    <a:lumOff val="40000"/>
                  </a:schemeClr>
                </a:solidFill>
                <a:latin typeface="Calibri" panose="020F0502020204030204" pitchFamily="34" charset="0"/>
              </a:rPr>
              <a:t>Διορθωμένο ασβέστιο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Εναλλακτική σε αδυναμία μέτρησης του ιονισμένου ασβεστίου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Υπολογισμός ανεξάρτητα από τη συγκέντρωση των </a:t>
            </a:r>
            <a:r>
              <a:rPr lang="el-GR" sz="2500" dirty="0" err="1">
                <a:solidFill>
                  <a:schemeClr val="bg2"/>
                </a:solidFill>
                <a:latin typeface="Calibri" panose="020F0502020204030204" pitchFamily="34" charset="0"/>
              </a:rPr>
              <a:t>λευκωματινών</a:t>
            </a:r>
            <a:r>
              <a:rPr lang="el-GR" sz="2500" dirty="0">
                <a:solidFill>
                  <a:schemeClr val="bg2"/>
                </a:solidFill>
                <a:latin typeface="Calibri" panose="020F0502020204030204" pitchFamily="34" charset="0"/>
              </a:rPr>
              <a:t> </a:t>
            </a:r>
          </a:p>
          <a:p>
            <a:pPr marL="457200" indent="-457200">
              <a:lnSpc>
                <a:spcPct val="150000"/>
              </a:lnSpc>
              <a:buFont typeface="Arial" panose="020B0604020202020204" pitchFamily="34" charset="0"/>
              <a:buChar char="•"/>
            </a:pPr>
            <a:r>
              <a:rPr lang="el-GR" sz="2500" dirty="0">
                <a:solidFill>
                  <a:schemeClr val="bg2"/>
                </a:solidFill>
                <a:latin typeface="Calibri" panose="020F0502020204030204" pitchFamily="34" charset="0"/>
              </a:rPr>
              <a:t>Μπορεί να οδηγήσει επίσης σε εσφαλμένα συμπεράσματα </a:t>
            </a:r>
          </a:p>
          <a:p>
            <a:pPr>
              <a:lnSpc>
                <a:spcPct val="150000"/>
              </a:lnSpc>
            </a:pPr>
            <a:endParaRPr lang="el-GR" sz="2300" dirty="0">
              <a:solidFill>
                <a:srgbClr val="FFFF00"/>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670F84A1-DCA9-4894-82EA-A83237ACA8B7}"/>
              </a:ext>
            </a:extLst>
          </p:cNvPr>
          <p:cNvSpPr>
            <a:spLocks noGrp="1"/>
          </p:cNvSpPr>
          <p:nvPr>
            <p:ph type="sldNum" sz="quarter" idx="12"/>
          </p:nvPr>
        </p:nvSpPr>
        <p:spPr/>
        <p:txBody>
          <a:bodyPr/>
          <a:lstStyle/>
          <a:p>
            <a:fld id="{8D581BC7-E183-40DB-AC97-C19EA4EB8894}" type="slidenum">
              <a:rPr lang="ru-RU" smtClean="0"/>
              <a:t>9</a:t>
            </a:fld>
            <a:endParaRPr lang="ru-RU" dirty="0"/>
          </a:p>
        </p:txBody>
      </p:sp>
      <p:pic>
        <p:nvPicPr>
          <p:cNvPr id="22" name="Picture 21">
            <a:extLst>
              <a:ext uri="{FF2B5EF4-FFF2-40B4-BE49-F238E27FC236}">
                <a16:creationId xmlns:a16="http://schemas.microsoft.com/office/drawing/2014/main" id="{93683053-B963-4A5A-8901-0B257D08097C}"/>
              </a:ext>
            </a:extLst>
          </p:cNvPr>
          <p:cNvPicPr>
            <a:picLocks noChangeAspect="1"/>
          </p:cNvPicPr>
          <p:nvPr/>
        </p:nvPicPr>
        <p:blipFill>
          <a:blip r:embed="rId3"/>
          <a:stretch>
            <a:fillRect/>
          </a:stretch>
        </p:blipFill>
        <p:spPr>
          <a:xfrm>
            <a:off x="11413357" y="6108182"/>
            <a:ext cx="650954" cy="650954"/>
          </a:xfrm>
          <a:prstGeom prst="rect">
            <a:avLst/>
          </a:prstGeom>
        </p:spPr>
      </p:pic>
      <p:sp>
        <p:nvSpPr>
          <p:cNvPr id="7" name="Text Placeholder 5">
            <a:extLst>
              <a:ext uri="{FF2B5EF4-FFF2-40B4-BE49-F238E27FC236}">
                <a16:creationId xmlns:a16="http://schemas.microsoft.com/office/drawing/2014/main" id="{8EB94020-A2E1-4010-B0E8-4699BE1AD57C}"/>
              </a:ext>
            </a:extLst>
          </p:cNvPr>
          <p:cNvSpPr txBox="1">
            <a:spLocks/>
          </p:cNvSpPr>
          <p:nvPr/>
        </p:nvSpPr>
        <p:spPr>
          <a:xfrm>
            <a:off x="592667" y="4493002"/>
            <a:ext cx="10820690" cy="1645496"/>
          </a:xfrm>
          <a:prstGeom prst="rect">
            <a:avLst/>
          </a:prstGeom>
        </p:spPr>
        <p:txBody>
          <a:bodyPr vert="horz" lIns="0" tIns="0" rIns="0" bIns="0" rtlCol="0">
            <a:noAutofit/>
          </a:bodyPr>
          <a:lstStyle>
            <a:lvl1pPr marL="0" indent="0" algn="l" defTabSz="914400" rtl="0" eaLnBrk="1" latinLnBrk="0" hangingPunct="1">
              <a:lnSpc>
                <a:spcPct val="100000"/>
              </a:lnSpc>
              <a:spcBef>
                <a:spcPts val="1000"/>
              </a:spcBef>
              <a:buFont typeface="Arial" panose="020B0604020202020204" pitchFamily="34" charset="0"/>
              <a:buNone/>
              <a:defRPr sz="1800" b="1" kern="1200">
                <a:solidFill>
                  <a:schemeClr val="tx1"/>
                </a:solidFill>
                <a:latin typeface="+mn-lt"/>
                <a:ea typeface="+mn-ea"/>
                <a:cs typeface="Segoe UI Semibold" panose="020B0702040204020203"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lnSpc>
                <a:spcPct val="150000"/>
              </a:lnSpc>
            </a:pPr>
            <a:r>
              <a:rPr lang="el-GR" sz="3200" dirty="0">
                <a:solidFill>
                  <a:srgbClr val="FFFF00"/>
                </a:solidFill>
                <a:latin typeface="Calibri" panose="020F0502020204030204" pitchFamily="34" charset="0"/>
              </a:rPr>
              <a:t>Διορθωμένο </a:t>
            </a:r>
            <a:r>
              <a:rPr lang="en-US" sz="3200" dirty="0">
                <a:solidFill>
                  <a:srgbClr val="FFFF00"/>
                </a:solidFill>
                <a:latin typeface="Calibri" panose="020F0502020204030204" pitchFamily="34" charset="0"/>
              </a:rPr>
              <a:t>Ca = </a:t>
            </a:r>
            <a:r>
              <a:rPr lang="el-GR" sz="3200" dirty="0">
                <a:solidFill>
                  <a:srgbClr val="FFFF00"/>
                </a:solidFill>
                <a:latin typeface="Calibri" panose="020F0502020204030204" pitchFamily="34" charset="0"/>
              </a:rPr>
              <a:t>συγκέντρωση ολικού </a:t>
            </a:r>
            <a:r>
              <a:rPr lang="en-US" sz="3200" dirty="0">
                <a:solidFill>
                  <a:srgbClr val="FFFF00"/>
                </a:solidFill>
                <a:latin typeface="Calibri" panose="020F0502020204030204" pitchFamily="34" charset="0"/>
              </a:rPr>
              <a:t>Ca – </a:t>
            </a:r>
            <a:r>
              <a:rPr lang="el-GR" sz="3200" dirty="0">
                <a:solidFill>
                  <a:srgbClr val="FFFF00"/>
                </a:solidFill>
                <a:latin typeface="Calibri" panose="020F0502020204030204" pitchFamily="34" charset="0"/>
              </a:rPr>
              <a:t>συγκέντρωση </a:t>
            </a:r>
            <a:r>
              <a:rPr lang="el-GR" sz="3200" dirty="0" err="1">
                <a:solidFill>
                  <a:srgbClr val="FFFF00"/>
                </a:solidFill>
                <a:latin typeface="Calibri" panose="020F0502020204030204" pitchFamily="34" charset="0"/>
              </a:rPr>
              <a:t>λευκωματινών</a:t>
            </a:r>
            <a:r>
              <a:rPr lang="el-GR" sz="3200" dirty="0">
                <a:solidFill>
                  <a:srgbClr val="FFFF00"/>
                </a:solidFill>
                <a:latin typeface="Calibri" panose="020F0502020204030204" pitchFamily="34" charset="0"/>
              </a:rPr>
              <a:t> + 3,5</a:t>
            </a:r>
          </a:p>
        </p:txBody>
      </p:sp>
    </p:spTree>
    <p:extLst>
      <p:ext uri="{BB962C8B-B14F-4D97-AF65-F5344CB8AC3E}">
        <p14:creationId xmlns:p14="http://schemas.microsoft.com/office/powerpoint/2010/main" val="3462183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Generic-Futuristic_PitchDeck_MO - v5.potx" id="{FE2E2762-1D65-4476-8021-C030968F4989}" vid="{C15C105D-FED3-43CD-B6CC-0305C7A12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Futuristic pitch deck</Template>
  <TotalTime>0</TotalTime>
  <Words>1509</Words>
  <Application>Microsoft Office PowerPoint</Application>
  <PresentationFormat>Widescreen</PresentationFormat>
  <Paragraphs>271</Paragraphs>
  <Slides>34</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 New</vt:lpstr>
      <vt:lpstr>Gill Sans MT</vt:lpstr>
      <vt:lpstr>Segoe UI Light</vt:lpstr>
      <vt:lpstr>Office Theme</vt:lpstr>
      <vt:lpstr>Ιεράρχηση παθολογικών και μη ευρημάτων των βιοχημικών εξετάσεων</vt:lpstr>
      <vt:lpstr>ΑΣΒΕΣΤΙΟ</vt:lpstr>
      <vt:lpstr>ΑΣΒΕΣΤΙΟ</vt:lpstr>
      <vt:lpstr>ΑΣΒΕΣΤΙΟ</vt:lpstr>
      <vt:lpstr>ΑΣΒΕΣΤΙΟ</vt:lpstr>
      <vt:lpstr>PowerPoint Presentation</vt:lpstr>
      <vt:lpstr>ΑΣΒΕΣΤΙΟ</vt:lpstr>
      <vt:lpstr>ΑΣΒΕΣΤΙΟ</vt:lpstr>
      <vt:lpstr>ΑΣΒΕΣΤΙΟ</vt:lpstr>
      <vt:lpstr>ΦΥΣΙΟΛΟΓΙΚΕΣ ΤΙΜΕΣ</vt:lpstr>
      <vt:lpstr>ΥΠΕΡΑΣΒΕΣΤΙΑΙΜΙΑ</vt:lpstr>
      <vt:lpstr>ΥΠΕΡΑΣΒΕΣΤΙΑΙΜΙΑ</vt:lpstr>
      <vt:lpstr>ΥΠΕΡΑΣΒΕΣΤΙΑΙΜΙΑ</vt:lpstr>
      <vt:lpstr>ΥΠΕΡΑΣΒΕΣΤΙΑΙΜΙΑ</vt:lpstr>
      <vt:lpstr>ΥΠΕΡΑΣΒΕΣΤΙΑΙΜΙΑ</vt:lpstr>
      <vt:lpstr>ΥΠΕΡΑΣΒΕΣΤΙΑΙΜΙΑ</vt:lpstr>
      <vt:lpstr>ΥΠΕΡΑΣΒΕΣΤΙΑΙΜΙΑ ΣΤΗ ΓΑΤΑ</vt:lpstr>
      <vt:lpstr>ΥΠΕΡΑΣΒΕΣΤΙΑΙΜΙΑ ΣΤΗ ΓΑΤΑ</vt:lpstr>
      <vt:lpstr>ΥΠΕΡΑΣΒΕΣΤΙΑΙΜΙΑ</vt:lpstr>
      <vt:lpstr>PowerPoint Presentation</vt:lpstr>
      <vt:lpstr>ΥΠΑΣΒΕΣΤΙΑΙΜΙΑ</vt:lpstr>
      <vt:lpstr>ΥΠΑΣΒΕΣΤΙΑΙΜΙΑ</vt:lpstr>
      <vt:lpstr>ΥΠΑΣΒΕΣΤΙΑΙΜΙΑ</vt:lpstr>
      <vt:lpstr>ΥΠΑΣΒΕΣΤΙΑΙΜΙΑ</vt:lpstr>
      <vt:lpstr>PowerPoint Presentation</vt:lpstr>
      <vt:lpstr>PowerPoint Presentation</vt:lpstr>
      <vt:lpstr>ΦΩΣΦΟΡΟΣ</vt:lpstr>
      <vt:lpstr>ΦΩΣΦΟΡΟΣ</vt:lpstr>
      <vt:lpstr>ΥΠΕΡΦΩΣΦΑΤΑΙΜΙΑ</vt:lpstr>
      <vt:lpstr>ΥΠΕΡΦΩΣΦΑΤΑΙΜΙΑ</vt:lpstr>
      <vt:lpstr>ΥΠΕΡΦΩΣΦΑΤΑΙΜΙΑ</vt:lpstr>
      <vt:lpstr>ΥΠΟΦΩΣΦΑΤΑΙΜΙΑ</vt:lpstr>
      <vt:lpstr>Κλινικό παράδειγμα</vt:lpstr>
      <vt:lpstr>Σκύλος, ενήλικος, αρσενικός, προσκομίζεται για εξαγωγή σπασμένου κυνόδοντα Κλινική εξέταση ΚΦ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2019-03-26T18:04:59Z</dcterms:created>
  <dcterms:modified xsi:type="dcterms:W3CDTF">2024-04-05T08:32:26Z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v-abdarl@microsoft.com</vt:lpwstr>
  </property>
  <property fmtid="{D5CDD505-2E9C-101B-9397-08002B2CF9AE}" pid="5" name="MSIP_Label_f42aa342-8706-4288-bd11-ebb85995028c_SetDate">
    <vt:lpwstr>2018-08-01T18:26:16.5139576Z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