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1"/>
  </p:notesMasterIdLst>
  <p:handoutMasterIdLst>
    <p:handoutMasterId r:id="rId22"/>
  </p:handoutMasterIdLst>
  <p:sldIdLst>
    <p:sldId id="424" r:id="rId2"/>
    <p:sldId id="362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40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1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91B"/>
    <a:srgbClr val="4C7816"/>
    <a:srgbClr val="528218"/>
    <a:srgbClr val="B6CEAA"/>
    <a:srgbClr val="ADC8A0"/>
    <a:srgbClr val="077C97"/>
    <a:srgbClr val="CD801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8" autoAdjust="0"/>
    <p:restoredTop sz="96260" autoAdjust="0"/>
  </p:normalViewPr>
  <p:slideViewPr>
    <p:cSldViewPr showGuides="1">
      <p:cViewPr varScale="1">
        <p:scale>
          <a:sx n="121" d="100"/>
          <a:sy n="121" d="100"/>
        </p:scale>
        <p:origin x="2472" y="168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-14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7AC50-FFC4-964F-860D-16466A89856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7F11F-C1B9-EC41-AC70-0F134D49C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09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56E6B44-8A3D-42B0-8575-35E554F000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7359719-5B68-46BD-8666-59D493961A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2B6215A-9BEA-400E-B0B0-F6EA4610EB8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18E7424-B306-44E8-A1FE-27B0ACB922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0493936-FF81-4EC0-BA5D-6334FE0CC1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57195D3-2732-4AE5-BD65-E18EC6600D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ED9302-98DA-4AA7-BC62-8CE943C1E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0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09451F-DB51-474D-926B-50808F8920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56311-45EE-48F5-BB05-DA34ACE8418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04B89D70-88E7-4880-B7AD-190BD80FA1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3F329153-3390-4CBE-9345-A3B02B738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110D83-2CD0-48C3-8441-3470B9A04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FC8A7-C3C7-4A6C-98D0-37976EB40A3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D439C372-AEA4-45BF-A9A3-061ECBAE72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64E45283-9698-435A-BBF5-517B3BBE2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96" name="Line 12">
            <a:extLst>
              <a:ext uri="{FF2B5EF4-FFF2-40B4-BE49-F238E27FC236}">
                <a16:creationId xmlns:a16="http://schemas.microsoft.com/office/drawing/2014/main" id="{B84257A7-576D-44F1-B51A-999DC5765DD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98" name="Text Box 14">
            <a:extLst>
              <a:ext uri="{FF2B5EF4-FFF2-40B4-BE49-F238E27FC236}">
                <a16:creationId xmlns:a16="http://schemas.microsoft.com/office/drawing/2014/main" id="{B75CC244-DB0F-4E79-98E0-53FA44D08C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200" b="1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05199" name="Text Box 15">
            <a:extLst>
              <a:ext uri="{FF2B5EF4-FFF2-40B4-BE49-F238E27FC236}">
                <a16:creationId xmlns:a16="http://schemas.microsoft.com/office/drawing/2014/main" id="{ACE237E9-4352-4992-9FB5-E1C69E382E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>
                <a:solidFill>
                  <a:srgbClr val="CD8019"/>
                </a:solidFill>
                <a:latin typeface="Arial" panose="020B0604020202020204" pitchFamily="34" charset="0"/>
              </a:rPr>
              <a:t>1.5</a:t>
            </a:r>
          </a:p>
        </p:txBody>
      </p:sp>
      <p:sp>
        <p:nvSpPr>
          <p:cNvPr id="605200" name="Rectangle 16">
            <a:extLst>
              <a:ext uri="{FF2B5EF4-FFF2-40B4-BE49-F238E27FC236}">
                <a16:creationId xmlns:a16="http://schemas.microsoft.com/office/drawing/2014/main" id="{F799C041-FD7F-4A6A-A899-8E9D62A3C65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>
            <a:extLst>
              <a:ext uri="{FF2B5EF4-FFF2-40B4-BE49-F238E27FC236}">
                <a16:creationId xmlns:a16="http://schemas.microsoft.com/office/drawing/2014/main" id="{4A68C1FF-062C-4E97-B30B-7A556F3FA18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05205" name="Line 21">
            <a:extLst>
              <a:ext uri="{FF2B5EF4-FFF2-40B4-BE49-F238E27FC236}">
                <a16:creationId xmlns:a16="http://schemas.microsoft.com/office/drawing/2014/main" id="{9B92C65B-87C5-45F9-A074-168EF68D5549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7" name="Line 23">
            <a:extLst>
              <a:ext uri="{FF2B5EF4-FFF2-40B4-BE49-F238E27FC236}">
                <a16:creationId xmlns:a16="http://schemas.microsoft.com/office/drawing/2014/main" id="{111A1B50-073F-449F-8FB6-5BECF4B735D9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8" name="Line 24">
            <a:extLst>
              <a:ext uri="{FF2B5EF4-FFF2-40B4-BE49-F238E27FC236}">
                <a16:creationId xmlns:a16="http://schemas.microsoft.com/office/drawing/2014/main" id="{F09F7178-7853-46C1-8AF2-97467885F801}"/>
              </a:ext>
            </a:extLst>
          </p:cNvPr>
          <p:cNvSpPr>
            <a:spLocks noChangeShapeType="1"/>
          </p:cNvSpPr>
          <p:nvPr userDrawn="1"/>
        </p:nvSpPr>
        <p:spPr bwMode="auto">
          <a:xfrm rot="-54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15" name="Freeform 31">
            <a:extLst>
              <a:ext uri="{FF2B5EF4-FFF2-40B4-BE49-F238E27FC236}">
                <a16:creationId xmlns:a16="http://schemas.microsoft.com/office/drawing/2014/main" id="{77C1CC2E-83B6-4332-8434-5C244EF3581D}"/>
              </a:ext>
            </a:extLst>
          </p:cNvPr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96 w 96"/>
              <a:gd name="T3" fmla="*/ 0 h 192"/>
              <a:gd name="T4" fmla="*/ 96 w 96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5" descr="Lay Linear Algebra 6e co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E1CA-AC34-44C7-84DC-6217627F0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D5A57-4166-45BF-8476-E46431E69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E54BE-E3E0-44E3-9735-6CE00AA1D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1.5- </a:t>
            </a:r>
            <a:fld id="{68AB615F-EF3C-4ED2-B508-2CDB773477D0}" type="slidenum">
              <a:rPr lang="en-US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98544669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2815-076B-4B84-A46C-B1B76A8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8091C-8B5B-47FC-A72F-017E074A3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922C-61E4-41D5-B3AB-FCFF3BD64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C28F8-970D-43F5-BBF4-B95916331A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1.5- </a:t>
            </a:r>
            <a:fld id="{06C5AFAC-9194-4C0D-8955-8F87972D1C9F}" type="slidenum">
              <a:rPr lang="en-US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1082405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2F251E-2B02-1611-31E8-956277C0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1FAD08B-96D2-C9E1-5C5B-38F9B50A5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1.5- </a:t>
            </a:r>
            <a:fld id="{A3758152-117B-48AD-9A3E-9B9F32A02EA3}" type="slidenum">
              <a:rPr lang="en-US" altLang="en-US" smtClean="0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60408406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9373C3C9-F39B-4AE7-B196-0D875534AC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anose="020B0604020202020204" pitchFamily="34" charset="0"/>
              </a:defRPr>
            </a:lvl1pPr>
          </a:lstStyle>
          <a:p>
            <a:r>
              <a:rPr lang="en-US" altLang="en-US" dirty="0"/>
              <a:t>1.5- </a:t>
            </a:r>
            <a:fld id="{A3758152-117B-48AD-9A3E-9B9F32A02EA3}" type="slidenum">
              <a:rPr lang="en-US" altLang="en-US"/>
              <a:pPr/>
              <a:t>‹#›</a:t>
            </a:fld>
            <a:endParaRPr lang="en-CA" altLang="en-US" dirty="0"/>
          </a:p>
        </p:txBody>
      </p:sp>
      <p:sp>
        <p:nvSpPr>
          <p:cNvPr id="451589" name="Rectangle 5">
            <a:extLst>
              <a:ext uri="{FF2B5EF4-FFF2-40B4-BE49-F238E27FC236}">
                <a16:creationId xmlns:a16="http://schemas.microsoft.com/office/drawing/2014/main" id="{11048E79-A0B6-4E37-AC62-FD76A59F8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51590" name="Rectangle 6">
            <a:extLst>
              <a:ext uri="{FF2B5EF4-FFF2-40B4-BE49-F238E27FC236}">
                <a16:creationId xmlns:a16="http://schemas.microsoft.com/office/drawing/2014/main" id="{200F3D1E-79C3-4151-B616-6F3F3A63C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1597" name="Line 13">
            <a:extLst>
              <a:ext uri="{FF2B5EF4-FFF2-40B4-BE49-F238E27FC236}">
                <a16:creationId xmlns:a16="http://schemas.microsoft.com/office/drawing/2014/main" id="{FB1FD7FC-F86F-4C4B-99F3-D0FB38B6A501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5" r:id="rId3"/>
    <p:sldLayoutId id="2147483726" r:id="rId4"/>
  </p:sldLayoutIdLst>
  <p:transition spd="med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5.emf"/><Relationship Id="rId2" Type="http://schemas.openxmlformats.org/officeDocument/2006/relationships/image" Target="../media/image40.png"/><Relationship Id="rId16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1.e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3.emf"/><Relationship Id="rId12" Type="http://schemas.openxmlformats.org/officeDocument/2006/relationships/oleObject" Target="../embeddings/oleObject58.bin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4.emf"/><Relationship Id="rId14" Type="http://schemas.openxmlformats.org/officeDocument/2006/relationships/oleObject" Target="../embeddings/oleObject5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6.w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e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1.e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>
            <a:extLst>
              <a:ext uri="{FF2B5EF4-FFF2-40B4-BE49-F238E27FC236}">
                <a16:creationId xmlns:a16="http://schemas.microsoft.com/office/drawing/2014/main" id="{AF923647-2764-497B-94DD-E99BE68FA8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b="0" dirty="0">
                <a:effectLst/>
                <a:latin typeface="Segoe UI Web (Greek)"/>
              </a:rPr>
              <a:t>Γραμμικές Εξισώσεις</a:t>
            </a:r>
            <a:br>
              <a:rPr lang="el-GR" b="0" dirty="0">
                <a:effectLst/>
                <a:latin typeface="Segoe UI Web (Greek)"/>
              </a:rPr>
            </a:br>
            <a:r>
              <a:rPr lang="el-GR" b="0" dirty="0">
                <a:effectLst/>
                <a:latin typeface="Segoe UI Web (Greek)"/>
              </a:rPr>
              <a:t>στη Γραμμική Άλγεβρα</a:t>
            </a:r>
            <a:endParaRPr lang="en-US" altLang="en-US" dirty="0"/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6B07EFCF-1929-47B4-8DE6-7E12AC8048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n-US" dirty="0"/>
              <a:t>ΣΥΝΟΛΟ ΛΥΣΕΩΝ ΓΡΑΜΜΙΚΟΥ ΣΥΣΤΗΜΑΤΟΣ</a:t>
            </a:r>
            <a:endParaRPr lang="en-US" alt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>
            <a:extLst>
              <a:ext uri="{FF2B5EF4-FFF2-40B4-BE49-F238E27FC236}">
                <a16:creationId xmlns:a16="http://schemas.microsoft.com/office/drawing/2014/main" id="{9C37F96E-F4DF-437F-8FE5-4E3E63996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ΛΥΣΕΙΣ ΜΗ-ΟΜΟΓΕΝΩΝ ΣΥΣΤΗΜΑΤΩΝ</a:t>
            </a:r>
            <a:endParaRPr lang="en-US" altLang="en-US" dirty="0"/>
          </a:p>
        </p:txBody>
      </p:sp>
      <p:sp>
        <p:nvSpPr>
          <p:cNvPr id="665603" name="Rectangle 3">
            <a:extLst>
              <a:ext uri="{FF2B5EF4-FFF2-40B4-BE49-F238E27FC236}">
                <a16:creationId xmlns:a16="http://schemas.microsoft.com/office/drawing/2014/main" id="{0E5C4104-08B7-44E9-AB64-BF0B51CD7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r>
              <a:rPr lang="el-GR" altLang="en-US" sz="2800" dirty="0"/>
              <a:t>Η γενική λύση του               μπορεί να εκφραστεί στην εξής μορφή διανύσματος </a:t>
            </a:r>
          </a:p>
        </p:txBody>
      </p:sp>
      <p:graphicFrame>
        <p:nvGraphicFramePr>
          <p:cNvPr id="665604" name="Object 4">
            <a:extLst>
              <a:ext uri="{FF2B5EF4-FFF2-40B4-BE49-F238E27FC236}">
                <a16:creationId xmlns:a16="http://schemas.microsoft.com/office/drawing/2014/main" id="{932440FD-63D5-45BE-A247-F130FBF332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102345"/>
              </p:ext>
            </p:extLst>
          </p:nvPr>
        </p:nvGraphicFramePr>
        <p:xfrm>
          <a:off x="3492500" y="1211332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342900" progId="Equation.3">
                  <p:embed/>
                </p:oleObj>
              </mc:Choice>
              <mc:Fallback>
                <p:oleObj name="Equation" r:id="rId2" imgW="11557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211332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5" name="Object 5">
            <a:extLst>
              <a:ext uri="{FF2B5EF4-FFF2-40B4-BE49-F238E27FC236}">
                <a16:creationId xmlns:a16="http://schemas.microsoft.com/office/drawing/2014/main" id="{23F4B88A-A751-4761-B062-4AFF1FADA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88042"/>
              </p:ext>
            </p:extLst>
          </p:nvPr>
        </p:nvGraphicFramePr>
        <p:xfrm>
          <a:off x="292100" y="2362200"/>
          <a:ext cx="8636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5680" imgH="2743200" progId="Equation.DSMT4">
                  <p:embed/>
                </p:oleObj>
              </mc:Choice>
              <mc:Fallback>
                <p:oleObj name="Equation" r:id="rId4" imgW="8635680" imgH="274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2362200"/>
                        <a:ext cx="86360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06" name="Line 6">
            <a:extLst>
              <a:ext uri="{FF2B5EF4-FFF2-40B4-BE49-F238E27FC236}">
                <a16:creationId xmlns:a16="http://schemas.microsoft.com/office/drawing/2014/main" id="{02D80D25-952C-405F-A46E-8F4232C814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648200"/>
            <a:ext cx="0" cy="9144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07" name="Line 7">
            <a:extLst>
              <a:ext uri="{FF2B5EF4-FFF2-40B4-BE49-F238E27FC236}">
                <a16:creationId xmlns:a16="http://schemas.microsoft.com/office/drawing/2014/main" id="{02CC8ACB-94C0-47DA-AD74-CB7B8C6BAB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5105400"/>
            <a:ext cx="0" cy="4572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09" name="Text Box 9">
            <a:extLst>
              <a:ext uri="{FF2B5EF4-FFF2-40B4-BE49-F238E27FC236}">
                <a16:creationId xmlns:a16="http://schemas.microsoft.com/office/drawing/2014/main" id="{3E403184-E900-4177-B317-1AE013EC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86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99FF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665610" name="Text Box 10">
            <a:extLst>
              <a:ext uri="{FF2B5EF4-FFF2-40B4-BE49-F238E27FC236}">
                <a16:creationId xmlns:a16="http://schemas.microsoft.com/office/drawing/2014/main" id="{DAFB4350-3F66-4C57-84EB-A942C4119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486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99FF"/>
                </a:solidFill>
                <a:latin typeface="Times New Roman" panose="02020603050405020304" pitchFamily="18" charset="0"/>
              </a:rP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6" grpId="0" animBg="1"/>
      <p:bldP spid="665607" grpId="0" animBg="1"/>
      <p:bldP spid="665609" grpId="0"/>
      <p:bldP spid="6656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>
            <a:extLst>
              <a:ext uri="{FF2B5EF4-FFF2-40B4-BE49-F238E27FC236}">
                <a16:creationId xmlns:a16="http://schemas.microsoft.com/office/drawing/2014/main" id="{9C37F96E-F4DF-437F-8FE5-4E3E63996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REASONABLE ANSWERS</a:t>
            </a:r>
          </a:p>
        </p:txBody>
      </p:sp>
      <p:sp>
        <p:nvSpPr>
          <p:cNvPr id="665603" name="Rectangle 3">
            <a:extLst>
              <a:ext uri="{FF2B5EF4-FFF2-40B4-BE49-F238E27FC236}">
                <a16:creationId xmlns:a16="http://schemas.microsoft.com/office/drawing/2014/main" id="{0E5C4104-08B7-44E9-AB64-BF0B51CD7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r>
              <a:rPr lang="el-GR" altLang="en-US" sz="2800" dirty="0"/>
              <a:t>Επιβεβαίωσε ότι πράγματι βρήκες τις σωστές λύσεις</a:t>
            </a:r>
            <a:r>
              <a:rPr lang="en-US" altLang="en-US" sz="2800" dirty="0"/>
              <a:t>:</a:t>
            </a:r>
          </a:p>
        </p:txBody>
      </p:sp>
      <p:graphicFrame>
        <p:nvGraphicFramePr>
          <p:cNvPr id="665605" name="Object 5">
            <a:extLst>
              <a:ext uri="{FF2B5EF4-FFF2-40B4-BE49-F238E27FC236}">
                <a16:creationId xmlns:a16="http://schemas.microsoft.com/office/drawing/2014/main" id="{23F4B88A-A751-4761-B062-4AFF1FADA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874111"/>
              </p:ext>
            </p:extLst>
          </p:nvPr>
        </p:nvGraphicFramePr>
        <p:xfrm>
          <a:off x="1000125" y="1768475"/>
          <a:ext cx="66294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29400" imgH="1993900" progId="Equation.3">
                  <p:embed/>
                </p:oleObj>
              </mc:Choice>
              <mc:Fallback>
                <p:oleObj name="Equation" r:id="rId2" imgW="6629400" imgH="1993900" progId="Equation.3">
                  <p:embed/>
                  <p:pic>
                    <p:nvPicPr>
                      <p:cNvPr id="665605" name="Object 5">
                        <a:extLst>
                          <a:ext uri="{FF2B5EF4-FFF2-40B4-BE49-F238E27FC236}">
                            <a16:creationId xmlns:a16="http://schemas.microsoft.com/office/drawing/2014/main" id="{23F4B88A-A751-4761-B062-4AFF1FADAC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768475"/>
                        <a:ext cx="66294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23CEE53-E326-4AFA-8169-53D593071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304962"/>
              </p:ext>
            </p:extLst>
          </p:nvPr>
        </p:nvGraphicFramePr>
        <p:xfrm>
          <a:off x="996950" y="4038600"/>
          <a:ext cx="71501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49960" imgH="1777680" progId="Equation.DSMT4">
                  <p:embed/>
                </p:oleObj>
              </mc:Choice>
              <mc:Fallback>
                <p:oleObj name="Equation" r:id="rId4" imgW="7149960" imgH="1777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6950" y="4038600"/>
                        <a:ext cx="7150100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361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>
            <a:extLst>
              <a:ext uri="{FF2B5EF4-FFF2-40B4-BE49-F238E27FC236}">
                <a16:creationId xmlns:a16="http://schemas.microsoft.com/office/drawing/2014/main" id="{42FFF526-AAC4-417A-A4B2-A5AEE8887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ΛΥΣΕΙΣ ΜΗ-ΟΜΟΓΕΝΩΝ ΣΥΣΤΗΜΑΤΩΝ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6627" name="Rectangle 3">
                <a:extLst>
                  <a:ext uri="{FF2B5EF4-FFF2-40B4-BE49-F238E27FC236}">
                    <a16:creationId xmlns:a16="http://schemas.microsoft.com/office/drawing/2014/main" id="{8461C489-584F-42F9-B5AA-3F7BDCC57D3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66800"/>
                <a:ext cx="8229600" cy="5410200"/>
              </a:xfrm>
            </p:spPr>
            <p:txBody>
              <a:bodyPr/>
              <a:lstStyle/>
              <a:p>
                <a:r>
                  <a:rPr lang="el-GR" altLang="en-US" sz="2800" dirty="0"/>
                  <a:t>Η εξίσωση                  </a:t>
                </a:r>
                <a:r>
                  <a:rPr lang="en-US" altLang="en-US" sz="2800" dirty="0"/>
                  <a:t>, </a:t>
                </a:r>
                <a:r>
                  <a:rPr lang="en-US" altLang="en-US" sz="2800" dirty="0" err="1"/>
                  <a:t>ή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δηλώνοντας το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σαν μια γενική παράμετρο</a:t>
                </a:r>
                <a:r>
                  <a:rPr lang="en-US" altLang="en-US" sz="2800" dirty="0"/>
                  <a:t>,</a:t>
                </a:r>
                <a:r>
                  <a:rPr lang="el-GR" altLang="en-US" sz="2800"/>
                  <a:t> η</a:t>
                </a:r>
                <a:endParaRPr lang="en-US" altLang="en-US" sz="2800" dirty="0"/>
              </a:p>
              <a:p>
                <a:pPr>
                  <a:buNone/>
                </a:pPr>
                <a:r>
                  <a:rPr lang="en-US" altLang="en-US" sz="2800" dirty="0"/>
                  <a:t> </a:t>
                </a:r>
                <a:r>
                  <a:rPr lang="el-GR" altLang="en-US" sz="2800" dirty="0"/>
                  <a:t>                                           </a:t>
                </a:r>
                <a:r>
                  <a:rPr lang="en-US" altLang="en-US" sz="2800" dirty="0"/>
                  <a:t>(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800" dirty="0"/>
                  <a:t>), </a:t>
                </a:r>
                <a:r>
                  <a:rPr lang="el-GR" altLang="en-US" sz="2800" dirty="0"/>
                  <a:t>          </a:t>
                </a:r>
                <a:r>
                  <a:rPr lang="en-US" altLang="en-US" sz="2800" dirty="0"/>
                  <a:t>----(1)</a:t>
                </a:r>
              </a:p>
              <a:p>
                <a:pPr>
                  <a:buNone/>
                </a:pPr>
                <a:r>
                  <a:rPr lang="en-US" altLang="en-US" sz="2800" dirty="0"/>
                  <a:t>	</a:t>
                </a:r>
                <a:r>
                  <a:rPr lang="el-GR" altLang="en-US" sz="2800" dirty="0"/>
                  <a:t>περιγράφει το σύνολο λύσεων του                σε παραμετρική διανυσματική μορφή</a:t>
                </a:r>
                <a:r>
                  <a:rPr lang="en-US" altLang="en-US" sz="2800" dirty="0"/>
                  <a:t>.</a:t>
                </a:r>
              </a:p>
              <a:p>
                <a:r>
                  <a:rPr lang="el-GR" altLang="en-US" sz="2800" dirty="0"/>
                  <a:t>Το σύνολο λύσεων του              έχει την εξής παραμετρική διανυσματική εξίσωση                                            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             </a:t>
                </a:r>
              </a:p>
              <a:p>
                <a:pPr marL="0" indent="0">
                  <a:buNone/>
                </a:pPr>
                <a:r>
                  <a:rPr lang="el-GR" altLang="en-US" sz="2800" dirty="0"/>
                  <a:t>                                           </a:t>
                </a:r>
                <a:r>
                  <a:rPr lang="en-US" altLang="en-US" sz="2800" dirty="0"/>
                  <a:t>(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800" dirty="0"/>
                  <a:t>), </a:t>
                </a:r>
                <a:r>
                  <a:rPr lang="el-GR" altLang="en-US" sz="2800" dirty="0"/>
                  <a:t>            </a:t>
                </a:r>
                <a:r>
                  <a:rPr lang="en-US" altLang="en-US" sz="2800" dirty="0"/>
                  <a:t>----(2)</a:t>
                </a:r>
              </a:p>
              <a:p>
                <a:pPr>
                  <a:buNone/>
                </a:pPr>
                <a:r>
                  <a:rPr lang="en-US" altLang="en-US" sz="2800" dirty="0"/>
                  <a:t>	(</a:t>
                </a:r>
                <a:r>
                  <a:rPr lang="el-GR" altLang="en-US" sz="2800" dirty="0"/>
                  <a:t>με το ίδιο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που εμφανίζεται στο</a:t>
                </a:r>
                <a:r>
                  <a:rPr lang="en-US" altLang="en-US" sz="2800" dirty="0"/>
                  <a:t> (1)). </a:t>
                </a:r>
              </a:p>
              <a:p>
                <a:r>
                  <a:rPr lang="el-GR" altLang="en-US" sz="2800" dirty="0"/>
                  <a:t>Έτσι οι λύσεις του               λαμβάνονται προσθέτοντας το διάνυσμα </a:t>
                </a:r>
                <a:r>
                  <a:rPr lang="en-US" altLang="en-US" sz="2800" b="1" dirty="0"/>
                  <a:t>p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στις λύσεις του            </a:t>
                </a:r>
                <a:r>
                  <a:rPr lang="en-US" altLang="en-US" sz="2800" dirty="0"/>
                  <a:t>.</a:t>
                </a:r>
              </a:p>
            </p:txBody>
          </p:sp>
        </mc:Choice>
        <mc:Fallback>
          <p:sp>
            <p:nvSpPr>
              <p:cNvPr id="666627" name="Rectangle 3">
                <a:extLst>
                  <a:ext uri="{FF2B5EF4-FFF2-40B4-BE49-F238E27FC236}">
                    <a16:creationId xmlns:a16="http://schemas.microsoft.com/office/drawing/2014/main" id="{8461C489-584F-42F9-B5AA-3F7BDCC57D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66800"/>
                <a:ext cx="8229600" cy="5410200"/>
              </a:xfrm>
              <a:blipFill>
                <a:blip r:embed="rId2"/>
                <a:stretch>
                  <a:fillRect l="-1389" t="-1405" r="-18673" b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6628" name="Object 4">
            <a:extLst>
              <a:ext uri="{FF2B5EF4-FFF2-40B4-BE49-F238E27FC236}">
                <a16:creationId xmlns:a16="http://schemas.microsoft.com/office/drawing/2014/main" id="{292AB34F-F9A4-49B9-AE67-15EE658FEF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243249"/>
              </p:ext>
            </p:extLst>
          </p:nvPr>
        </p:nvGraphicFramePr>
        <p:xfrm>
          <a:off x="2493818" y="1117600"/>
          <a:ext cx="16224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8000" imgH="558800" progId="Equation.3">
                  <p:embed/>
                </p:oleObj>
              </mc:Choice>
              <mc:Fallback>
                <p:oleObj name="Equation" r:id="rId3" imgW="1778000" imgH="558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818" y="1117600"/>
                        <a:ext cx="16224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29" name="Object 5">
            <a:extLst>
              <a:ext uri="{FF2B5EF4-FFF2-40B4-BE49-F238E27FC236}">
                <a16:creationId xmlns:a16="http://schemas.microsoft.com/office/drawing/2014/main" id="{9A272F0F-1F3E-41AD-9A97-A57F52DCB9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272875"/>
              </p:ext>
            </p:extLst>
          </p:nvPr>
        </p:nvGraphicFramePr>
        <p:xfrm>
          <a:off x="2419350" y="2133600"/>
          <a:ext cx="157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800" imgH="368300" progId="Equation.3">
                  <p:embed/>
                </p:oleObj>
              </mc:Choice>
              <mc:Fallback>
                <p:oleObj name="Equation" r:id="rId5" imgW="15748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133600"/>
                        <a:ext cx="157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31" name="Object 7">
            <a:extLst>
              <a:ext uri="{FF2B5EF4-FFF2-40B4-BE49-F238E27FC236}">
                <a16:creationId xmlns:a16="http://schemas.microsoft.com/office/drawing/2014/main" id="{DDAF31FA-2529-4B35-A758-70E18F88EB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774318"/>
              </p:ext>
            </p:extLst>
          </p:nvPr>
        </p:nvGraphicFramePr>
        <p:xfrm>
          <a:off x="6019800" y="2590800"/>
          <a:ext cx="10779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55700" imgH="342900" progId="Equation.3">
                  <p:embed/>
                </p:oleObj>
              </mc:Choice>
              <mc:Fallback>
                <p:oleObj name="Equation" r:id="rId7" imgW="1155700" imgH="342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90800"/>
                        <a:ext cx="10779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32" name="Object 8">
            <a:extLst>
              <a:ext uri="{FF2B5EF4-FFF2-40B4-BE49-F238E27FC236}">
                <a16:creationId xmlns:a16="http://schemas.microsoft.com/office/drawing/2014/main" id="{758FB548-6C42-45FD-A7B5-EEBA583894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946505"/>
              </p:ext>
            </p:extLst>
          </p:nvPr>
        </p:nvGraphicFramePr>
        <p:xfrm>
          <a:off x="4294886" y="3559175"/>
          <a:ext cx="9906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30300" imgH="342900" progId="Equation.3">
                  <p:embed/>
                </p:oleObj>
              </mc:Choice>
              <mc:Fallback>
                <p:oleObj name="Equation" r:id="rId9" imgW="1130300" imgH="342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886" y="3559175"/>
                        <a:ext cx="9906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33" name="Object 9">
            <a:extLst>
              <a:ext uri="{FF2B5EF4-FFF2-40B4-BE49-F238E27FC236}">
                <a16:creationId xmlns:a16="http://schemas.microsoft.com/office/drawing/2014/main" id="{3623E0C9-AAAA-4AD4-A653-0D10CD723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133586"/>
              </p:ext>
            </p:extLst>
          </p:nvPr>
        </p:nvGraphicFramePr>
        <p:xfrm>
          <a:off x="2508250" y="4533900"/>
          <a:ext cx="977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900" imgH="292100" progId="Equation.3">
                  <p:embed/>
                </p:oleObj>
              </mc:Choice>
              <mc:Fallback>
                <p:oleObj name="Equation" r:id="rId11" imgW="977900" imgH="292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4533900"/>
                        <a:ext cx="977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35" name="Object 11">
            <a:extLst>
              <a:ext uri="{FF2B5EF4-FFF2-40B4-BE49-F238E27FC236}">
                <a16:creationId xmlns:a16="http://schemas.microsoft.com/office/drawing/2014/main" id="{763E29D5-7342-4386-9B9A-5F1E8EDDA9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181619"/>
              </p:ext>
            </p:extLst>
          </p:nvPr>
        </p:nvGraphicFramePr>
        <p:xfrm>
          <a:off x="3577287" y="5553837"/>
          <a:ext cx="10779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55700" imgH="342900" progId="Equation.3">
                  <p:embed/>
                </p:oleObj>
              </mc:Choice>
              <mc:Fallback>
                <p:oleObj name="Equation" r:id="rId13" imgW="1155700" imgH="342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287" y="5553837"/>
                        <a:ext cx="10779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36" name="Object 12">
            <a:extLst>
              <a:ext uri="{FF2B5EF4-FFF2-40B4-BE49-F238E27FC236}">
                <a16:creationId xmlns:a16="http://schemas.microsoft.com/office/drawing/2014/main" id="{F0D55D64-8AD1-42C4-94E1-9636B633B6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847113"/>
              </p:ext>
            </p:extLst>
          </p:nvPr>
        </p:nvGraphicFramePr>
        <p:xfrm>
          <a:off x="7315200" y="5943600"/>
          <a:ext cx="9906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30300" imgH="342900" progId="Equation.3">
                  <p:embed/>
                </p:oleObj>
              </mc:Choice>
              <mc:Fallback>
                <p:oleObj name="Equation" r:id="rId15" imgW="1130300" imgH="342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943600"/>
                        <a:ext cx="9906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>
            <a:extLst>
              <a:ext uri="{FF2B5EF4-FFF2-40B4-BE49-F238E27FC236}">
                <a16:creationId xmlns:a16="http://schemas.microsoft.com/office/drawing/2014/main" id="{51EC5F9D-04BE-4858-A11F-486F82B95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ΛΥΣΕΙΣ ΜΗ-ΟΜΟΓΕΝΩΝ ΣΥΣΤΗΜΑΤΩΝ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7651" name="Rectangle 3">
                <a:extLst>
                  <a:ext uri="{FF2B5EF4-FFF2-40B4-BE49-F238E27FC236}">
                    <a16:creationId xmlns:a16="http://schemas.microsoft.com/office/drawing/2014/main" id="{E7FE0157-945A-4921-8EC6-4AAD5906F5F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305800" cy="5029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Το διάνυσμα </a:t>
                </a:r>
                <a:r>
                  <a:rPr lang="en-US" altLang="en-US" sz="2800" b="1" dirty="0"/>
                  <a:t>p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μόνο μία συγκεκριμένη λύση του</a:t>
                </a:r>
                <a:r>
                  <a:rPr lang="en-US" altLang="en-US" sz="2800" dirty="0"/>
                  <a:t>                  </a:t>
                </a:r>
                <a:endParaRPr lang="el-GR" altLang="en-US" sz="28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l-GR" altLang="en-US" sz="2800" dirty="0"/>
              </a:p>
              <a:p>
                <a:pPr>
                  <a:lnSpc>
                    <a:spcPct val="90000"/>
                  </a:lnSpc>
                </a:pPr>
                <a:endParaRPr lang="el-GR" alt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Τώρα, για να περιγράψουμε τη λύση του</a:t>
                </a:r>
                <a:r>
                  <a:rPr lang="en-US" altLang="en-US" sz="2800" dirty="0"/>
                  <a:t>        </a:t>
                </a:r>
                <a:r>
                  <a:rPr lang="el-GR" altLang="en-US" sz="2800" dirty="0"/>
                  <a:t>γ</a:t>
                </a:r>
                <a:r>
                  <a:rPr lang="el-GR" altLang="en-US" sz="2800" i="1" dirty="0"/>
                  <a:t>εωμετρικά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Μπορούμε να σκεφτούμε τη διανυσματική πρόσθεση ως </a:t>
                </a:r>
                <a:r>
                  <a:rPr lang="el-GR" altLang="en-US" sz="2800" i="1" dirty="0"/>
                  <a:t>μεταφορά</a:t>
                </a:r>
                <a:r>
                  <a:rPr lang="en-US" alt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στω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p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στο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l-GR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800" dirty="0"/>
                  <a:t> ή</a:t>
                </a:r>
                <a:r>
                  <a:rPr lang="el-GR" altLang="en-US" sz="2800" dirty="0"/>
                  <a:t> στο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l-GR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en-US" sz="2800" dirty="0"/>
                  <a:t>, </a:t>
                </a:r>
                <a:r>
                  <a:rPr lang="el-GR" altLang="en-US" sz="2800" dirty="0"/>
                  <a:t>το αποτέλεσμα της προσθήκης </a:t>
                </a:r>
                <a:r>
                  <a:rPr lang="en-US" altLang="en-US" sz="2800" b="1" dirty="0"/>
                  <a:t>p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στο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η</a:t>
                </a:r>
                <a:r>
                  <a:rPr lang="en-US" altLang="en-US" sz="2800" dirty="0"/>
                  <a:t> </a:t>
                </a:r>
                <a:r>
                  <a:rPr lang="el-GR" altLang="en-US" sz="2800" i="1" dirty="0"/>
                  <a:t>μετακίνηση </a:t>
                </a:r>
                <a:r>
                  <a:rPr lang="el-GR" altLang="en-US" sz="2800" dirty="0"/>
                  <a:t>του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σε</a:t>
                </a:r>
                <a:r>
                  <a:rPr lang="el-GR" altLang="en-US" sz="2800" i="1" dirty="0"/>
                  <a:t> </a:t>
                </a:r>
                <a:r>
                  <a:rPr lang="el-GR" altLang="en-US" sz="2800" dirty="0"/>
                  <a:t>μια κατεύθυνση παράλληλη στην ευθεία που διέρχεται από το </a:t>
                </a:r>
                <a:r>
                  <a:rPr lang="en-US" altLang="en-US" sz="2800" b="1" dirty="0"/>
                  <a:t>p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 το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0</a:t>
                </a:r>
                <a:r>
                  <a:rPr lang="en-US" altLang="en-US" sz="2800" dirty="0"/>
                  <a:t>. 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800" dirty="0"/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 </a:t>
                </a:r>
              </a:p>
            </p:txBody>
          </p:sp>
        </mc:Choice>
        <mc:Fallback xmlns="">
          <p:sp>
            <p:nvSpPr>
              <p:cNvPr id="667651" name="Rectangle 3">
                <a:extLst>
                  <a:ext uri="{FF2B5EF4-FFF2-40B4-BE49-F238E27FC236}">
                    <a16:creationId xmlns:a16="http://schemas.microsoft.com/office/drawing/2014/main" id="{E7FE0157-945A-4921-8EC6-4AAD5906F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305800" cy="5029200"/>
              </a:xfrm>
              <a:blipFill>
                <a:blip r:embed="rId2"/>
                <a:stretch>
                  <a:fillRect l="-1374" t="-2015" r="-611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7652" name="Object 4">
            <a:extLst>
              <a:ext uri="{FF2B5EF4-FFF2-40B4-BE49-F238E27FC236}">
                <a16:creationId xmlns:a16="http://schemas.microsoft.com/office/drawing/2014/main" id="{D85EA142-42A2-4F37-B122-E21C49D33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320589"/>
              </p:ext>
            </p:extLst>
          </p:nvPr>
        </p:nvGraphicFramePr>
        <p:xfrm>
          <a:off x="2057400" y="1827212"/>
          <a:ext cx="1143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342720" progId="Equation.DSMT4">
                  <p:embed/>
                </p:oleObj>
              </mc:Choice>
              <mc:Fallback>
                <p:oleObj name="Equation" r:id="rId3" imgW="114300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27212"/>
                        <a:ext cx="1143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3" name="Object 5">
            <a:extLst>
              <a:ext uri="{FF2B5EF4-FFF2-40B4-BE49-F238E27FC236}">
                <a16:creationId xmlns:a16="http://schemas.microsoft.com/office/drawing/2014/main" id="{809CC8D8-E2C0-4D8D-AA46-B710BA013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841500"/>
          <a:ext cx="6858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160" imgH="342720" progId="Equation.DSMT4">
                  <p:embed/>
                </p:oleObj>
              </mc:Choice>
              <mc:Fallback>
                <p:oleObj name="Equation" r:id="rId5" imgW="74916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41500"/>
                        <a:ext cx="6858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4" name="Object 6">
            <a:extLst>
              <a:ext uri="{FF2B5EF4-FFF2-40B4-BE49-F238E27FC236}">
                <a16:creationId xmlns:a16="http://schemas.microsoft.com/office/drawing/2014/main" id="{073AB0F1-981D-4F7C-BF2F-4825F2F27D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371520" progId="Equation.DSMT4">
                  <p:embed/>
                </p:oleObj>
              </mc:Choice>
              <mc:Fallback>
                <p:oleObj name="Equation" r:id="rId7" imgW="914400" imgH="3715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5" name="Object 7">
            <a:extLst>
              <a:ext uri="{FF2B5EF4-FFF2-40B4-BE49-F238E27FC236}">
                <a16:creationId xmlns:a16="http://schemas.microsoft.com/office/drawing/2014/main" id="{CE108914-765B-4E77-AE60-253E0CE35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820715"/>
              </p:ext>
            </p:extLst>
          </p:nvPr>
        </p:nvGraphicFramePr>
        <p:xfrm>
          <a:off x="6858000" y="2743200"/>
          <a:ext cx="1001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55700" imgH="342900" progId="Equation.3">
                  <p:embed/>
                </p:oleObj>
              </mc:Choice>
              <mc:Fallback>
                <p:oleObj name="Equation" r:id="rId9" imgW="1155700" imgH="342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743200"/>
                        <a:ext cx="100171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>
            <a:extLst>
              <a:ext uri="{FF2B5EF4-FFF2-40B4-BE49-F238E27FC236}">
                <a16:creationId xmlns:a16="http://schemas.microsoft.com/office/drawing/2014/main" id="{5F4E12EF-700B-47B3-AD83-084F87089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ΛΥΣΕΙΣ ΜΗ-ΟΜΟΓΕΝΩΝ ΣΥΣΤΗΜΑΤΩΝ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8675" name="Rectangle 3">
                <a:extLst>
                  <a:ext uri="{FF2B5EF4-FFF2-40B4-BE49-F238E27FC236}">
                    <a16:creationId xmlns:a16="http://schemas.microsoft.com/office/drawing/2014/main" id="{F5B82643-3870-49C4-A1DB-636A26241F0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229600" cy="5257800"/>
              </a:xfrm>
            </p:spPr>
            <p:txBody>
              <a:bodyPr/>
              <a:lstStyle/>
              <a:p>
                <a:r>
                  <a:rPr lang="el-GR" altLang="en-US" sz="2800" dirty="0"/>
                  <a:t>Λέμε ότι το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is </a:t>
                </a:r>
                <a:r>
                  <a:rPr lang="el-GR" altLang="en-US" sz="2800" b="1" dirty="0"/>
                  <a:t>μετακινείτε</a:t>
                </a:r>
                <a:r>
                  <a:rPr lang="en-US" altLang="en-US" sz="2800" b="1" dirty="0"/>
                  <a:t> </a:t>
                </a:r>
                <a:r>
                  <a:rPr lang="el-GR" altLang="en-US" sz="2800" b="1" dirty="0"/>
                  <a:t>κατά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p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στο</a:t>
                </a:r>
                <a:r>
                  <a:rPr lang="en-US" altLang="en-US" sz="2800" dirty="0"/>
                  <a:t>         . </a:t>
                </a:r>
                <a:r>
                  <a:rPr lang="el-GR" altLang="en-US" sz="2800" dirty="0"/>
                  <a:t>Δείτε στο σχήμα</a:t>
                </a:r>
                <a:r>
                  <a:rPr lang="en-US" altLang="en-US" sz="2800" dirty="0"/>
                  <a:t>.</a:t>
                </a:r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altLang="en-US" sz="2000" dirty="0"/>
              </a:p>
              <a:p>
                <a:r>
                  <a:rPr lang="el-GR" altLang="en-US" sz="2800" dirty="0"/>
                  <a:t>Εάν κάθε σημείο σε μια γραμμή </a:t>
                </a:r>
                <a:r>
                  <a:rPr lang="en-US" altLang="en-US" sz="2800" i="1" dirty="0"/>
                  <a:t>L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στο </a:t>
                </a:r>
                <a14:m>
                  <m:oMath xmlns:m="http://schemas.openxmlformats.org/officeDocument/2006/math"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l-GR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800" dirty="0"/>
                  <a:t> ή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στο</m:t>
                    </m:r>
                    <m:r>
                      <a:rPr lang="el-GR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l-GR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μετακινείτε κατά ένα διάνυσμα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p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το αποτέλεσμα είναι η ευθεία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L</a:t>
                </a:r>
                <a:r>
                  <a:rPr lang="en-US" altLang="en-US" sz="2800" dirty="0"/>
                  <a:t>. </a:t>
                </a:r>
                <a:r>
                  <a:rPr lang="el-GR" altLang="en-US" sz="2800" dirty="0"/>
                  <a:t>Δείτε στο σχήμα</a:t>
                </a:r>
                <a:r>
                  <a:rPr lang="en-US" altLang="en-US" sz="2800" dirty="0"/>
                  <a:t>.</a:t>
                </a:r>
              </a:p>
              <a:p>
                <a:endParaRPr lang="en-US" altLang="en-US" sz="2800" dirty="0"/>
              </a:p>
            </p:txBody>
          </p:sp>
        </mc:Choice>
        <mc:Fallback xmlns="">
          <p:sp>
            <p:nvSpPr>
              <p:cNvPr id="668675" name="Rectangle 3">
                <a:extLst>
                  <a:ext uri="{FF2B5EF4-FFF2-40B4-BE49-F238E27FC236}">
                    <a16:creationId xmlns:a16="http://schemas.microsoft.com/office/drawing/2014/main" id="{F5B82643-3870-49C4-A1DB-636A26241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229600" cy="5257800"/>
              </a:xfrm>
              <a:blipFill>
                <a:blip r:embed="rId2"/>
                <a:stretch>
                  <a:fillRect l="-1389" t="-1446" r="-7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8676" name="Object 4">
            <a:extLst>
              <a:ext uri="{FF2B5EF4-FFF2-40B4-BE49-F238E27FC236}">
                <a16:creationId xmlns:a16="http://schemas.microsoft.com/office/drawing/2014/main" id="{4D451708-D500-4AC8-A817-995CDC09ED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686288"/>
              </p:ext>
            </p:extLst>
          </p:nvPr>
        </p:nvGraphicFramePr>
        <p:xfrm>
          <a:off x="6781800" y="1295400"/>
          <a:ext cx="7651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900" imgH="368300" progId="Equation.3">
                  <p:embed/>
                </p:oleObj>
              </mc:Choice>
              <mc:Fallback>
                <p:oleObj name="Equation" r:id="rId3" imgW="8509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295400"/>
                        <a:ext cx="7651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8682" name="Picture 10">
            <a:extLst>
              <a:ext uri="{FF2B5EF4-FFF2-40B4-BE49-F238E27FC236}">
                <a16:creationId xmlns:a16="http://schemas.microsoft.com/office/drawing/2014/main" id="{556E471E-94AC-44CB-A6DC-CF6A4E302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84687"/>
            <a:ext cx="2667000" cy="2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8681" name="Picture 9">
            <a:extLst>
              <a:ext uri="{FF2B5EF4-FFF2-40B4-BE49-F238E27FC236}">
                <a16:creationId xmlns:a16="http://schemas.microsoft.com/office/drawing/2014/main" id="{D7732B2B-377E-4595-B359-30204739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2971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>
            <a:extLst>
              <a:ext uri="{FF2B5EF4-FFF2-40B4-BE49-F238E27FC236}">
                <a16:creationId xmlns:a16="http://schemas.microsoft.com/office/drawing/2014/main" id="{0448A54D-FF97-49CE-8BCB-CD649FB0C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ΛΥΣΕΙΣ ΜΗ-ΟΜΟΓΕΝΩΝ ΣΥΣΤΗΜΑΤΩΝ</a:t>
            </a:r>
            <a:endParaRPr lang="en-US" altLang="en-US" dirty="0"/>
          </a:p>
        </p:txBody>
      </p:sp>
      <p:sp>
        <p:nvSpPr>
          <p:cNvPr id="669699" name="Rectangle 3">
            <a:extLst>
              <a:ext uri="{FF2B5EF4-FFF2-40B4-BE49-F238E27FC236}">
                <a16:creationId xmlns:a16="http://schemas.microsoft.com/office/drawing/2014/main" id="{7E27E960-991B-447C-9A94-232D94542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l-GR" altLang="en-US" sz="2800" dirty="0"/>
              <a:t>Ας υποθέσουμε ότι </a:t>
            </a:r>
            <a:r>
              <a:rPr lang="en-US" altLang="en-US" sz="2800" i="1" dirty="0"/>
              <a:t>L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η γραμμή μέσω </a:t>
            </a:r>
            <a:r>
              <a:rPr lang="el-GR" altLang="en-US" sz="2800" b="1" dirty="0"/>
              <a:t>0</a:t>
            </a:r>
            <a:r>
              <a:rPr lang="el-GR" altLang="en-US" sz="2800" dirty="0"/>
              <a:t> και </a:t>
            </a:r>
            <a:r>
              <a:rPr lang="en-US" altLang="en-US" sz="2800" b="1" dirty="0"/>
              <a:t>v</a:t>
            </a:r>
            <a:r>
              <a:rPr lang="en-US" altLang="en-US" sz="2800" dirty="0"/>
              <a:t>, </a:t>
            </a:r>
            <a:r>
              <a:rPr lang="el-GR" altLang="en-US" sz="2800" dirty="0"/>
              <a:t>που περιγράφεται από την εξίσωση (2).</a:t>
            </a:r>
          </a:p>
          <a:p>
            <a:r>
              <a:rPr lang="el-GR" altLang="en-US" sz="2800" dirty="0"/>
              <a:t>Η προσθήκη </a:t>
            </a:r>
            <a:r>
              <a:rPr lang="en-US" altLang="en-US" sz="2800" b="1" dirty="0"/>
              <a:t>p</a:t>
            </a:r>
            <a:r>
              <a:rPr lang="en-US" altLang="en-US" sz="2800" dirty="0"/>
              <a:t> </a:t>
            </a:r>
            <a:r>
              <a:rPr lang="el-GR" altLang="en-US" sz="2800" dirty="0"/>
              <a:t>σε κάθε σημείο του </a:t>
            </a:r>
            <a:r>
              <a:rPr lang="en-US" altLang="en-US" sz="2800" i="1" dirty="0"/>
              <a:t>L</a:t>
            </a:r>
            <a:r>
              <a:rPr lang="en-US" altLang="en-US" sz="2800" dirty="0"/>
              <a:t> </a:t>
            </a:r>
            <a:r>
              <a:rPr lang="el-GR" altLang="en-US" sz="2800" dirty="0"/>
              <a:t>παράγει τη γραμμή που περιγράφεται από την εξίσωση (1).</a:t>
            </a:r>
          </a:p>
          <a:p>
            <a:r>
              <a:rPr lang="el-GR" altLang="en-US" sz="2800" dirty="0"/>
              <a:t>Ονομάζουμε (1) την εξίσωση της γραμμής μέσω </a:t>
            </a:r>
            <a:r>
              <a:rPr lang="en-US" altLang="en-US" sz="2800" b="1" dirty="0"/>
              <a:t>p</a:t>
            </a:r>
            <a:r>
              <a:rPr lang="en-US" altLang="en-US" sz="2800" dirty="0"/>
              <a:t> </a:t>
            </a:r>
            <a:r>
              <a:rPr lang="el-GR" altLang="en-US" sz="2800" dirty="0"/>
              <a:t>παράλληλη προς το </a:t>
            </a:r>
            <a:r>
              <a:rPr lang="en-US" altLang="en-US" sz="2800" b="1" dirty="0"/>
              <a:t>v</a:t>
            </a:r>
            <a:r>
              <a:rPr lang="en-US" altLang="en-US" sz="2800" dirty="0"/>
              <a:t>.</a:t>
            </a:r>
            <a:endParaRPr lang="el-GR" altLang="en-US" sz="2800" dirty="0"/>
          </a:p>
          <a:p>
            <a:r>
              <a:rPr lang="el-GR" altLang="en-US" sz="2800" dirty="0"/>
              <a:t>Έτσι, το σύνολο λύσεων του              </a:t>
            </a:r>
            <a:r>
              <a:rPr lang="el-GR" altLang="en-US" sz="2800" i="1" dirty="0"/>
              <a:t>είναι μια ευθεία </a:t>
            </a:r>
            <a:r>
              <a:rPr lang="en-US" altLang="en-US" sz="2800" b="1" dirty="0"/>
              <a:t>p</a:t>
            </a:r>
            <a:r>
              <a:rPr lang="en-US" altLang="en-US" sz="2800" dirty="0"/>
              <a:t> </a:t>
            </a:r>
            <a:r>
              <a:rPr lang="el-GR" altLang="en-US" sz="2800" i="1" dirty="0"/>
              <a:t>παράλληλη</a:t>
            </a:r>
            <a:r>
              <a:rPr lang="el-GR" altLang="en-US" sz="2800" dirty="0"/>
              <a:t> στο σύνολο των λύσεων του            </a:t>
            </a:r>
            <a:r>
              <a:rPr lang="en-US" altLang="en-US" sz="2800" dirty="0"/>
              <a:t>. </a:t>
            </a:r>
            <a:endParaRPr lang="el-GR" altLang="en-US" sz="2800" dirty="0"/>
          </a:p>
          <a:p>
            <a:r>
              <a:rPr lang="el-GR" altLang="en-US" sz="2800" dirty="0"/>
              <a:t>Το σχήμα στην επόμενη διαφάνεια απεικονίζει αυτή την περίπτωση</a:t>
            </a:r>
            <a:r>
              <a:rPr lang="en-US" altLang="en-US" sz="2800" dirty="0"/>
              <a:t>.</a:t>
            </a:r>
          </a:p>
        </p:txBody>
      </p:sp>
      <p:graphicFrame>
        <p:nvGraphicFramePr>
          <p:cNvPr id="669700" name="Object 4">
            <a:extLst>
              <a:ext uri="{FF2B5EF4-FFF2-40B4-BE49-F238E27FC236}">
                <a16:creationId xmlns:a16="http://schemas.microsoft.com/office/drawing/2014/main" id="{C6642B7A-3982-4D77-83AF-F671E7B97F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683098"/>
              </p:ext>
            </p:extLst>
          </p:nvPr>
        </p:nvGraphicFramePr>
        <p:xfrm>
          <a:off x="5029200" y="4191000"/>
          <a:ext cx="1001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342900" progId="Equation.3">
                  <p:embed/>
                </p:oleObj>
              </mc:Choice>
              <mc:Fallback>
                <p:oleObj name="Equation" r:id="rId2" imgW="11557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91000"/>
                        <a:ext cx="100171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1" name="Object 5">
            <a:extLst>
              <a:ext uri="{FF2B5EF4-FFF2-40B4-BE49-F238E27FC236}">
                <a16:creationId xmlns:a16="http://schemas.microsoft.com/office/drawing/2014/main" id="{6AB41FC2-D299-4AB3-A2E9-13EECFB20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429040"/>
              </p:ext>
            </p:extLst>
          </p:nvPr>
        </p:nvGraphicFramePr>
        <p:xfrm>
          <a:off x="6934200" y="4648200"/>
          <a:ext cx="9906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300" imgH="342900" progId="Equation.3">
                  <p:embed/>
                </p:oleObj>
              </mc:Choice>
              <mc:Fallback>
                <p:oleObj name="Equation" r:id="rId4" imgW="1130300" imgH="342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48200"/>
                        <a:ext cx="9906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>
            <a:extLst>
              <a:ext uri="{FF2B5EF4-FFF2-40B4-BE49-F238E27FC236}">
                <a16:creationId xmlns:a16="http://schemas.microsoft.com/office/drawing/2014/main" id="{D97412B5-7C8A-4D39-9B05-0B5E7DD60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ΛΥΣΕΙΣ ΜΗ-ΟΜΟΓΕΝΩΝ ΣΥΣΤΗΜΑΤΩΝ</a:t>
            </a:r>
            <a:endParaRPr lang="en-US" altLang="en-US" dirty="0"/>
          </a:p>
        </p:txBody>
      </p:sp>
      <p:sp>
        <p:nvSpPr>
          <p:cNvPr id="670723" name="Rectangle 3">
            <a:extLst>
              <a:ext uri="{FF2B5EF4-FFF2-40B4-BE49-F238E27FC236}">
                <a16:creationId xmlns:a16="http://schemas.microsoft.com/office/drawing/2014/main" id="{0F057BC0-8BDC-4069-A9FF-CC90BE6D9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91600" cy="54102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1200" dirty="0"/>
          </a:p>
          <a:p>
            <a:pPr>
              <a:spcBef>
                <a:spcPts val="0"/>
              </a:spcBef>
            </a:pPr>
            <a:r>
              <a:rPr lang="el-GR" altLang="en-US" sz="2800" dirty="0"/>
              <a:t>Η σχέση μεταξύ των συνόλων λύσεων του</a:t>
            </a:r>
            <a:r>
              <a:rPr lang="en-US" altLang="en-US" sz="2800" dirty="0"/>
              <a:t>               </a:t>
            </a:r>
            <a:r>
              <a:rPr lang="el-GR" altLang="en-US" sz="2800" dirty="0"/>
              <a:t>και του</a:t>
            </a:r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dirty="0"/>
              <a:t>              </a:t>
            </a:r>
            <a:r>
              <a:rPr lang="el-GR" altLang="en-US" sz="2800" dirty="0"/>
              <a:t>που φαίνεται στο παραπάνω σχήμα γενικεύεται σε οποιαδήποτε συνεπή εξίσωση</a:t>
            </a:r>
            <a:r>
              <a:rPr lang="en-US" altLang="en-US" sz="2800" dirty="0"/>
              <a:t>,</a:t>
            </a:r>
            <a:r>
              <a:rPr lang="el-GR" altLang="en-US" sz="2800" dirty="0"/>
              <a:t>             </a:t>
            </a:r>
            <a:r>
              <a:rPr lang="en-US" altLang="en-US" sz="2800" dirty="0"/>
              <a:t> </a:t>
            </a:r>
            <a:r>
              <a:rPr lang="el-GR" altLang="en-US" sz="2800" dirty="0"/>
              <a:t>αν και το σύνολο των λύσεων θα είναι μεγαλύτερο από μια γραμμή όταν υπάρχουν πολλές ελεύθερες μεταβλητές.</a:t>
            </a:r>
            <a:endParaRPr lang="en-US" altLang="en-US" sz="2800" dirty="0"/>
          </a:p>
        </p:txBody>
      </p:sp>
      <p:graphicFrame>
        <p:nvGraphicFramePr>
          <p:cNvPr id="670724" name="Object 4">
            <a:extLst>
              <a:ext uri="{FF2B5EF4-FFF2-40B4-BE49-F238E27FC236}">
                <a16:creationId xmlns:a16="http://schemas.microsoft.com/office/drawing/2014/main" id="{57510A4D-4B52-4974-A7A7-D90CC90EC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711652"/>
              </p:ext>
            </p:extLst>
          </p:nvPr>
        </p:nvGraphicFramePr>
        <p:xfrm>
          <a:off x="6553200" y="4254149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342900" progId="Equation.3">
                  <p:embed/>
                </p:oleObj>
              </mc:Choice>
              <mc:Fallback>
                <p:oleObj name="Equation" r:id="rId2" imgW="11557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254149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0725" name="Object 5">
            <a:extLst>
              <a:ext uri="{FF2B5EF4-FFF2-40B4-BE49-F238E27FC236}">
                <a16:creationId xmlns:a16="http://schemas.microsoft.com/office/drawing/2014/main" id="{F3F74CAA-8917-4903-B731-1C0894215A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368986"/>
              </p:ext>
            </p:extLst>
          </p:nvPr>
        </p:nvGraphicFramePr>
        <p:xfrm>
          <a:off x="431800" y="4724400"/>
          <a:ext cx="11176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300" imgH="342900" progId="Equation.3">
                  <p:embed/>
                </p:oleObj>
              </mc:Choice>
              <mc:Fallback>
                <p:oleObj name="Equation" r:id="rId4" imgW="1130300" imgH="342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724400"/>
                        <a:ext cx="11176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0726" name="Object 6">
            <a:extLst>
              <a:ext uri="{FF2B5EF4-FFF2-40B4-BE49-F238E27FC236}">
                <a16:creationId xmlns:a16="http://schemas.microsoft.com/office/drawing/2014/main" id="{BD1E81C9-C693-4280-9870-B5C9A73F07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3063"/>
              </p:ext>
            </p:extLst>
          </p:nvPr>
        </p:nvGraphicFramePr>
        <p:xfrm>
          <a:off x="4800600" y="5142345"/>
          <a:ext cx="1098262" cy="32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342900" progId="Equation.3">
                  <p:embed/>
                </p:oleObj>
              </mc:Choice>
              <mc:Fallback>
                <p:oleObj name="Equation" r:id="rId6" imgW="1155700" imgH="342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42345"/>
                        <a:ext cx="1098262" cy="326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0729" name="Picture 9">
            <a:extLst>
              <a:ext uri="{FF2B5EF4-FFF2-40B4-BE49-F238E27FC236}">
                <a16:creationId xmlns:a16="http://schemas.microsoft.com/office/drawing/2014/main" id="{D679ABD2-BE87-4B8D-BD38-886C3808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858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>
            <a:extLst>
              <a:ext uri="{FF2B5EF4-FFF2-40B4-BE49-F238E27FC236}">
                <a16:creationId xmlns:a16="http://schemas.microsoft.com/office/drawing/2014/main" id="{0B0C0E9F-1E39-4E59-9705-37981EE6E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ΛΥΣΕΙΣ ΜΗ-ΟΜΟΓΕΝΩΝ ΣΥΣΤΗΜΑΤΩΝ</a:t>
            </a:r>
            <a:endParaRPr lang="en-US" altLang="en-US" dirty="0"/>
          </a:p>
        </p:txBody>
      </p:sp>
      <p:sp>
        <p:nvSpPr>
          <p:cNvPr id="671747" name="Rectangle 3">
            <a:extLst>
              <a:ext uri="{FF2B5EF4-FFF2-40B4-BE49-F238E27FC236}">
                <a16:creationId xmlns:a16="http://schemas.microsoft.com/office/drawing/2014/main" id="{EEBEB02F-8F73-4B4B-BC71-F8315B5FC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l-GR" altLang="en-US" sz="2800" b="1" dirty="0"/>
              <a:t>Θεώρημα</a:t>
            </a:r>
            <a:r>
              <a:rPr lang="en-US" altLang="en-US" sz="2800" b="1" dirty="0"/>
              <a:t> 6:</a:t>
            </a:r>
            <a:r>
              <a:rPr lang="en-US" altLang="en-US" sz="2800" dirty="0"/>
              <a:t> </a:t>
            </a:r>
            <a:r>
              <a:rPr lang="el-GR" altLang="en-US" sz="2800" dirty="0"/>
              <a:t>Ας υποθέσουμε ότι η εξίσωση           είναι συνεπής για κάποιο δεδομένο </a:t>
            </a:r>
            <a:r>
              <a:rPr lang="en-US" altLang="en-US" sz="2800" b="1" dirty="0"/>
              <a:t>b</a:t>
            </a:r>
            <a:r>
              <a:rPr lang="en-US" altLang="en-US" sz="2800" dirty="0"/>
              <a:t>, </a:t>
            </a:r>
            <a:r>
              <a:rPr lang="el-GR" altLang="en-US" sz="2800" dirty="0"/>
              <a:t>και έστω ότι το </a:t>
            </a:r>
            <a:r>
              <a:rPr lang="en-US" altLang="en-US" sz="2800" b="1" dirty="0"/>
              <a:t>p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μια λύση. Στη συνέχεια, το σύνολο λύσεων του            είναι το σύνολο όλων των διανυσμάτων της μορφής                  , όπου </a:t>
            </a:r>
            <a:r>
              <a:rPr lang="en-US" altLang="en-US" sz="2800" b="1" dirty="0" err="1"/>
              <a:t>v</a:t>
            </a:r>
            <a:r>
              <a:rPr lang="en-US" altLang="en-US" sz="2800" baseline="-25000" dirty="0" err="1"/>
              <a:t>h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οποιαδήποτε λύση της ομογενούς εξίσωσης            .</a:t>
            </a:r>
            <a:endParaRPr lang="en-US" altLang="en-US" sz="2800" dirty="0"/>
          </a:p>
          <a:p>
            <a:r>
              <a:rPr lang="el-GR" altLang="en-US" sz="2800" dirty="0"/>
              <a:t>Αυτό το θεώρημα λέει ότι αν το            έχει μια λύση, τότε το σύνολο λύσεων του λαμβάνεται εκφράζοντάς το  συναρτήσει του συνόλου των λύσεων του           , και προσθέτοντας μια οποιαδήποτε συγκεκριμένη λύση </a:t>
            </a:r>
            <a:r>
              <a:rPr lang="en-US" altLang="en-US" sz="2800" b="1" dirty="0"/>
              <a:t>p</a:t>
            </a:r>
            <a:r>
              <a:rPr lang="en-US" altLang="en-US" sz="2800" dirty="0"/>
              <a:t> </a:t>
            </a:r>
            <a:r>
              <a:rPr lang="el-GR" altLang="en-US" sz="2800" dirty="0"/>
              <a:t>του            .</a:t>
            </a:r>
            <a:endParaRPr lang="en-US" altLang="en-US" sz="2800" dirty="0"/>
          </a:p>
        </p:txBody>
      </p:sp>
      <p:graphicFrame>
        <p:nvGraphicFramePr>
          <p:cNvPr id="671748" name="Object 4">
            <a:extLst>
              <a:ext uri="{FF2B5EF4-FFF2-40B4-BE49-F238E27FC236}">
                <a16:creationId xmlns:a16="http://schemas.microsoft.com/office/drawing/2014/main" id="{B59E3D85-A6A3-41BD-9B10-F8799AB129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52994"/>
              </p:ext>
            </p:extLst>
          </p:nvPr>
        </p:nvGraphicFramePr>
        <p:xfrm>
          <a:off x="7239000" y="1409883"/>
          <a:ext cx="1001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342900" progId="Equation.3">
                  <p:embed/>
                </p:oleObj>
              </mc:Choice>
              <mc:Fallback>
                <p:oleObj name="Equation" r:id="rId2" imgW="11557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409883"/>
                        <a:ext cx="100171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49" name="Object 5">
            <a:extLst>
              <a:ext uri="{FF2B5EF4-FFF2-40B4-BE49-F238E27FC236}">
                <a16:creationId xmlns:a16="http://schemas.microsoft.com/office/drawing/2014/main" id="{86D265DC-DFE5-4C6D-90B6-511281881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56470"/>
              </p:ext>
            </p:extLst>
          </p:nvPr>
        </p:nvGraphicFramePr>
        <p:xfrm>
          <a:off x="1447800" y="2677754"/>
          <a:ext cx="1001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342900" progId="Equation.3">
                  <p:embed/>
                </p:oleObj>
              </mc:Choice>
              <mc:Fallback>
                <p:oleObj name="Equation" r:id="rId4" imgW="1155700" imgH="342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77754"/>
                        <a:ext cx="100171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50" name="Object 6">
            <a:extLst>
              <a:ext uri="{FF2B5EF4-FFF2-40B4-BE49-F238E27FC236}">
                <a16:creationId xmlns:a16="http://schemas.microsoft.com/office/drawing/2014/main" id="{4D6754C0-9512-411A-89EE-095FD2246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639497"/>
              </p:ext>
            </p:extLst>
          </p:nvPr>
        </p:nvGraphicFramePr>
        <p:xfrm>
          <a:off x="2539567" y="3032125"/>
          <a:ext cx="15462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9100" imgH="558800" progId="Equation.3">
                  <p:embed/>
                </p:oleObj>
              </mc:Choice>
              <mc:Fallback>
                <p:oleObj name="Equation" r:id="rId6" imgW="16891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567" y="3032125"/>
                        <a:ext cx="15462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51" name="Object 7">
            <a:extLst>
              <a:ext uri="{FF2B5EF4-FFF2-40B4-BE49-F238E27FC236}">
                <a16:creationId xmlns:a16="http://schemas.microsoft.com/office/drawing/2014/main" id="{2958B675-48AA-4042-B4F2-CFE6957E86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319533"/>
              </p:ext>
            </p:extLst>
          </p:nvPr>
        </p:nvGraphicFramePr>
        <p:xfrm>
          <a:off x="5257800" y="3586162"/>
          <a:ext cx="9906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300" imgH="342900" progId="Equation.3">
                  <p:embed/>
                </p:oleObj>
              </mc:Choice>
              <mc:Fallback>
                <p:oleObj name="Equation" r:id="rId8" imgW="1130300" imgH="342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86162"/>
                        <a:ext cx="9906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52" name="Object 8">
            <a:extLst>
              <a:ext uri="{FF2B5EF4-FFF2-40B4-BE49-F238E27FC236}">
                <a16:creationId xmlns:a16="http://schemas.microsoft.com/office/drawing/2014/main" id="{B6EB6F2D-E62B-4CF9-B7ED-7776EDB913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820170"/>
              </p:ext>
            </p:extLst>
          </p:nvPr>
        </p:nvGraphicFramePr>
        <p:xfrm>
          <a:off x="5486400" y="4104409"/>
          <a:ext cx="1001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55700" imgH="342900" progId="Equation.3">
                  <p:embed/>
                </p:oleObj>
              </mc:Choice>
              <mc:Fallback>
                <p:oleObj name="Equation" r:id="rId10" imgW="1155700" imgH="342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04409"/>
                        <a:ext cx="100171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53" name="Object 9">
            <a:extLst>
              <a:ext uri="{FF2B5EF4-FFF2-40B4-BE49-F238E27FC236}">
                <a16:creationId xmlns:a16="http://schemas.microsoft.com/office/drawing/2014/main" id="{FEA77BA4-79C5-4773-AA76-43D3C33DF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593341"/>
              </p:ext>
            </p:extLst>
          </p:nvPr>
        </p:nvGraphicFramePr>
        <p:xfrm>
          <a:off x="7364412" y="4876800"/>
          <a:ext cx="9906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30300" imgH="342900" progId="Equation.3">
                  <p:embed/>
                </p:oleObj>
              </mc:Choice>
              <mc:Fallback>
                <p:oleObj name="Equation" r:id="rId12" imgW="1130300" imgH="342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412" y="4876800"/>
                        <a:ext cx="9906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54" name="Object 10">
            <a:extLst>
              <a:ext uri="{FF2B5EF4-FFF2-40B4-BE49-F238E27FC236}">
                <a16:creationId xmlns:a16="http://schemas.microsoft.com/office/drawing/2014/main" id="{D9C5EB5E-3B2D-4773-8C7E-11C958F42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465491"/>
              </p:ext>
            </p:extLst>
          </p:nvPr>
        </p:nvGraphicFramePr>
        <p:xfrm>
          <a:off x="2514600" y="5791200"/>
          <a:ext cx="10017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55700" imgH="342900" progId="Equation.3">
                  <p:embed/>
                </p:oleObj>
              </mc:Choice>
              <mc:Fallback>
                <p:oleObj name="Equation" r:id="rId14" imgW="1155700" imgH="342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00171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B5497746-2629-4734-BB79-8943FA80D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066800"/>
          </a:xfrm>
        </p:spPr>
        <p:txBody>
          <a:bodyPr/>
          <a:lstStyle/>
          <a:p>
            <a:r>
              <a:rPr lang="el-GR" altLang="en-US" sz="2800" dirty="0"/>
              <a:t>ΈΚΦΡΑΣΗ ΕΝΌΣ ΣΥΝΌΛΟΥ ΛΎΣΕΩΝ (ΕΝΌΣ ΣΥΝΕΠΟΎΣ ΣΥΣΤΉΜΑΤΟΣ) ΣΕ ΠΑΡΑΜΕΤΡΙΚΉ ΔΙΑΝΥΣΜΑΤΙΚΉ ΜΟΡΦΉ</a:t>
            </a:r>
            <a:endParaRPr lang="en-US" altLang="en-US" sz="2800" dirty="0"/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996BB92D-8DEB-4853-AECB-58C044929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0292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l-GR" altLang="en-US" sz="2800" dirty="0"/>
              <a:t>Με μείωση γραμμών μετατρέψτε έναν επαυξημένο πίνακα σε </a:t>
            </a:r>
            <a:r>
              <a:rPr lang="el-GR" altLang="en-US" sz="2800" dirty="0" err="1"/>
              <a:t>ανηγμένη</a:t>
            </a:r>
            <a:r>
              <a:rPr lang="el-GR" altLang="en-US" sz="2800" dirty="0"/>
              <a:t> κλιμακωτή μορφή</a:t>
            </a:r>
            <a:r>
              <a:rPr lang="en-US" altLang="en-US" sz="2800" dirty="0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l-GR" altLang="en-US" sz="2800" dirty="0"/>
              <a:t>Εκφράστε κάθε βασική μεταβλητή με όρους οποιονδήποτε ελεύθερων μεταβλητών που εμφανίζονται σε μια εξίσωση</a:t>
            </a:r>
            <a:r>
              <a:rPr lang="en-US" altLang="en-US" sz="2800" dirty="0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l-GR" altLang="en-US" sz="2800" dirty="0"/>
              <a:t>Γράψτε μια τυπική λύση 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  <a:r>
              <a:rPr lang="el-GR" altLang="en-US" sz="2800" dirty="0"/>
              <a:t>ως διάνυσμα του οποίου τα στοιχεία εξαρτώνται από τις ελεύθερες μεταβλητές, εάν υπάρχουν.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l-GR" altLang="en-US" sz="2800" dirty="0"/>
              <a:t>Αποσυνθέστε το 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  <a:r>
              <a:rPr lang="el-GR" altLang="en-US" sz="2800" dirty="0"/>
              <a:t>σε έναν γραμμικό συνδυασμό διανυσμάτων χρησιμοποιώντας τις ελεύθερες μεταβλητές ως παραμέτρους.</a:t>
            </a:r>
            <a:endParaRPr lang="en-US" alt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B54C-FC15-CD43-65FB-16EB237C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</a:t>
            </a:r>
            <a:r>
              <a:rPr lang="en-GR" dirty="0"/>
              <a:t>ά</a:t>
            </a:r>
            <a:r>
              <a:rPr lang="el-GR" dirty="0" err="1"/>
              <a:t>δειγμα</a:t>
            </a:r>
            <a:endParaRPr lang="en-GR" dirty="0"/>
          </a:p>
        </p:txBody>
      </p:sp>
      <p:pic>
        <p:nvPicPr>
          <p:cNvPr id="5" name="Content Placeholder 4" descr="A number on a white background&#10;&#10;Description automatically generated">
            <a:extLst>
              <a:ext uri="{FF2B5EF4-FFF2-40B4-BE49-F238E27FC236}">
                <a16:creationId xmlns:a16="http://schemas.microsoft.com/office/drawing/2014/main" id="{4C4EA341-6CB4-1D42-9879-8C61C8878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99611"/>
            <a:ext cx="2667000" cy="86757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9551E0-0F4E-C9AE-E8E0-A8B24778C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0" y="1896315"/>
            <a:ext cx="8914440" cy="1014756"/>
          </a:xfrm>
          <a:prstGeom prst="rect">
            <a:avLst/>
          </a:prstGeom>
        </p:spPr>
      </p:pic>
      <p:pic>
        <p:nvPicPr>
          <p:cNvPr id="9" name="Picture 8" descr="A number and numbers on a white background&#10;&#10;Description automatically generated">
            <a:extLst>
              <a:ext uri="{FF2B5EF4-FFF2-40B4-BE49-F238E27FC236}">
                <a16:creationId xmlns:a16="http://schemas.microsoft.com/office/drawing/2014/main" id="{CBCDB05F-E810-58B0-4771-7A9657ECD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" y="3740586"/>
            <a:ext cx="8833710" cy="193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34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FB59CCF9-708E-42A4-BEC2-3A102D598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ΟΜΟΓΕΝΗ ΓΡΑΜΜΙΚΑ ΣΥΣΤΗΜΑΤΑ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33AAD486-02D3-4CE9-86C2-8A4D5A9B754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610600" cy="4953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Ένα σύστημα γραμμικών εξισώσεων λέγεται ότι είναι </a:t>
                </a:r>
                <a:r>
                  <a:rPr lang="el-GR" altLang="en-US" sz="2800" b="1" dirty="0"/>
                  <a:t>ομογενές</a:t>
                </a:r>
                <a:r>
                  <a:rPr lang="el-GR" altLang="en-US" sz="2800" dirty="0"/>
                  <a:t> αν μπορεί να γραφτεί με τη μορφή             , όπου </a:t>
                </a:r>
                <a:r>
                  <a:rPr lang="en-US" altLang="en-US" sz="2800" dirty="0"/>
                  <a:t>A </a:t>
                </a:r>
                <a:r>
                  <a:rPr lang="el-GR" altLang="en-US" sz="2800" dirty="0"/>
                  <a:t>είναι ένας            πίνακας και </a:t>
                </a:r>
                <a:r>
                  <a:rPr lang="el-GR" altLang="en-US" sz="2800" b="1" dirty="0"/>
                  <a:t>0</a:t>
                </a:r>
                <a:r>
                  <a:rPr lang="el-GR" altLang="en-US" sz="2800" dirty="0"/>
                  <a:t> είναι το μηδενικό διάνυσμα του </a:t>
                </a:r>
                <a14:m>
                  <m:oMath xmlns:m="http://schemas.openxmlformats.org/officeDocument/2006/math"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Το               έχει πάντα τουλάχιστον μία λύση, </a:t>
                </a:r>
                <a:r>
                  <a:rPr lang="el-GR" altLang="en-US" sz="2800" dirty="0" err="1"/>
                  <a:t>δλδ</a:t>
                </a:r>
                <a:r>
                  <a:rPr lang="el-GR" altLang="en-US" sz="2800" dirty="0"/>
                  <a:t> το           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l-GR" altLang="en-US" sz="2800" dirty="0"/>
                  <a:t>             , (το μηδενικό διάνυσμα του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/>
                  <a:t>).</a:t>
                </a:r>
              </a:p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Η λύση αυτή ονομάζεται συνήθως </a:t>
                </a:r>
                <a:r>
                  <a:rPr lang="el-GR" altLang="en-US" sz="2800" b="1" dirty="0"/>
                  <a:t>τετριμμένη λύση</a:t>
                </a:r>
                <a:r>
                  <a:rPr lang="el-GR" alt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Η ομογενής εξίσωση               έχει μια μη</a:t>
                </a:r>
                <a:r>
                  <a:rPr lang="en-US" altLang="en-US" sz="2800" dirty="0"/>
                  <a:t>-</a:t>
                </a:r>
                <a:r>
                  <a:rPr lang="el-GR" altLang="en-US" sz="2800" dirty="0"/>
                  <a:t>τετριμμένη λύση ανν η εξίσωση έχει τουλάχιστον μία ελεύθερη μεταβλητή.</a:t>
                </a:r>
                <a:endParaRPr lang="en-US" altLang="en-US" sz="2800" dirty="0"/>
              </a:p>
            </p:txBody>
          </p:sp>
        </mc:Choice>
        <mc:Fallback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33AAD486-02D3-4CE9-86C2-8A4D5A9B7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610600" cy="4953000"/>
              </a:xfrm>
              <a:blipFill>
                <a:blip r:embed="rId3"/>
                <a:stretch>
                  <a:fillRect l="-1325" t="-2051" r="-4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6432" name="Object 16">
            <a:extLst>
              <a:ext uri="{FF2B5EF4-FFF2-40B4-BE49-F238E27FC236}">
                <a16:creationId xmlns:a16="http://schemas.microsoft.com/office/drawing/2014/main" id="{A3BFAC24-E2CF-47F8-AFA6-08D58DE43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225630"/>
              </p:ext>
            </p:extLst>
          </p:nvPr>
        </p:nvGraphicFramePr>
        <p:xfrm>
          <a:off x="7239000" y="2057400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300" imgH="342900" progId="Equation.3">
                  <p:embed/>
                </p:oleObj>
              </mc:Choice>
              <mc:Fallback>
                <p:oleObj name="Equation" r:id="rId4" imgW="1130300" imgH="3429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057400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3" name="Object 17">
            <a:extLst>
              <a:ext uri="{FF2B5EF4-FFF2-40B4-BE49-F238E27FC236}">
                <a16:creationId xmlns:a16="http://schemas.microsoft.com/office/drawing/2014/main" id="{3D535B7D-74B9-40CD-B390-2810B47029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567809"/>
              </p:ext>
            </p:extLst>
          </p:nvPr>
        </p:nvGraphicFramePr>
        <p:xfrm>
          <a:off x="3540414" y="2489200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253800" progId="Equation.DSMT4">
                  <p:embed/>
                </p:oleObj>
              </mc:Choice>
              <mc:Fallback>
                <p:oleObj name="Equation" r:id="rId6" imgW="86328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414" y="2489200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5" name="Object 19">
            <a:extLst>
              <a:ext uri="{FF2B5EF4-FFF2-40B4-BE49-F238E27FC236}">
                <a16:creationId xmlns:a16="http://schemas.microsoft.com/office/drawing/2014/main" id="{4E2AD8EA-42D1-4007-92AD-2C53F62CEF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320030"/>
              </p:ext>
            </p:extLst>
          </p:nvPr>
        </p:nvGraphicFramePr>
        <p:xfrm>
          <a:off x="1295400" y="3257550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300" imgH="342900" progId="Equation.3">
                  <p:embed/>
                </p:oleObj>
              </mc:Choice>
              <mc:Fallback>
                <p:oleObj name="Equation" r:id="rId8" imgW="1130300" imgH="3429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57550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6" name="Object 20">
            <a:extLst>
              <a:ext uri="{FF2B5EF4-FFF2-40B4-BE49-F238E27FC236}">
                <a16:creationId xmlns:a16="http://schemas.microsoft.com/office/drawing/2014/main" id="{2E440740-934E-4500-8315-BAA900DA5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439935"/>
              </p:ext>
            </p:extLst>
          </p:nvPr>
        </p:nvGraphicFramePr>
        <p:xfrm>
          <a:off x="869950" y="3769929"/>
          <a:ext cx="850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900" imgH="342900" progId="Equation.3">
                  <p:embed/>
                </p:oleObj>
              </mc:Choice>
              <mc:Fallback>
                <p:oleObj name="Equation" r:id="rId10" imgW="850900" imgH="3429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769929"/>
                        <a:ext cx="850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8" name="Object 22">
            <a:extLst>
              <a:ext uri="{FF2B5EF4-FFF2-40B4-BE49-F238E27FC236}">
                <a16:creationId xmlns:a16="http://schemas.microsoft.com/office/drawing/2014/main" id="{54FD9C8A-1026-4665-BBC7-C12C8DA40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34434"/>
              </p:ext>
            </p:extLst>
          </p:nvPr>
        </p:nvGraphicFramePr>
        <p:xfrm>
          <a:off x="3972214" y="4724400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30300" imgH="342900" progId="Equation.3">
                  <p:embed/>
                </p:oleObj>
              </mc:Choice>
              <mc:Fallback>
                <p:oleObj name="Equation" r:id="rId12" imgW="1130300" imgH="3429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214" y="4724400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5A415B92-B5CB-4818-8002-1258722CD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ΟΜΟΓΕΝΗ ΓΡΑΜΜΙΚΑ ΣΥΣΤΗΜΑΤΑ</a:t>
            </a:r>
            <a:endParaRPr lang="en-US" altLang="en-US" dirty="0"/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0A50B41F-2505-41ED-88F9-8B6C01E7E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648200"/>
          </a:xfrm>
        </p:spPr>
        <p:txBody>
          <a:bodyPr/>
          <a:lstStyle/>
          <a:p>
            <a:r>
              <a:rPr lang="el-GR" altLang="en-US" sz="2800" b="1" dirty="0"/>
              <a:t>Παράδειγμα 1: </a:t>
            </a:r>
            <a:r>
              <a:rPr lang="el-GR" altLang="en-US" sz="2800" dirty="0"/>
              <a:t>Προσδιορίστε εάν το ακόλουθο ομογενές σύστημα έχει μια μη τετριμμένη λύση. Στη συνέχεια, περιγράψτε το σύνολο των λύσεων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4000" dirty="0"/>
          </a:p>
          <a:p>
            <a:r>
              <a:rPr lang="el-GR" altLang="en-US" sz="2800" b="1" dirty="0"/>
              <a:t>Λύση: </a:t>
            </a:r>
            <a:r>
              <a:rPr lang="el-GR" altLang="en-US" sz="2800" dirty="0"/>
              <a:t>Έστω ότι ο </a:t>
            </a:r>
            <a:r>
              <a:rPr lang="en-US" altLang="en-US" sz="2800" dirty="0"/>
              <a:t>A </a:t>
            </a:r>
            <a:r>
              <a:rPr lang="el-GR" altLang="en-US" sz="2800" dirty="0"/>
              <a:t>είναι ο πίνακας των συντελεστών του συστήματος και έστω ο επαυξημένος πίνακας σε κλιμακωτή μορφή</a:t>
            </a:r>
            <a:r>
              <a:rPr lang="en-US" altLang="en-US" sz="2800" dirty="0"/>
              <a:t>:</a:t>
            </a:r>
          </a:p>
          <a:p>
            <a:endParaRPr lang="en-US" altLang="en-US" sz="2800" dirty="0"/>
          </a:p>
        </p:txBody>
      </p:sp>
      <p:graphicFrame>
        <p:nvGraphicFramePr>
          <p:cNvPr id="653316" name="Object 4">
            <a:extLst>
              <a:ext uri="{FF2B5EF4-FFF2-40B4-BE49-F238E27FC236}">
                <a16:creationId xmlns:a16="http://schemas.microsoft.com/office/drawing/2014/main" id="{9D6E5F06-6B2C-4B07-A814-072DFEC3F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25488"/>
              </p:ext>
            </p:extLst>
          </p:nvPr>
        </p:nvGraphicFramePr>
        <p:xfrm>
          <a:off x="2990850" y="2984500"/>
          <a:ext cx="31623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62240" imgH="1726920" progId="Equation.DSMT4">
                  <p:embed/>
                </p:oleObj>
              </mc:Choice>
              <mc:Fallback>
                <p:oleObj name="Equation" r:id="rId2" imgW="3162240" imgH="1726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2984500"/>
                        <a:ext cx="31623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20" name="Object 8">
            <a:extLst>
              <a:ext uri="{FF2B5EF4-FFF2-40B4-BE49-F238E27FC236}">
                <a16:creationId xmlns:a16="http://schemas.microsoft.com/office/drawing/2014/main" id="{28196AEA-6936-461E-B2F6-0AB7AC20A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563455"/>
              </p:ext>
            </p:extLst>
          </p:nvPr>
        </p:nvGraphicFramePr>
        <p:xfrm>
          <a:off x="3733800" y="5562600"/>
          <a:ext cx="12652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500" imgH="635000" progId="Equation.3">
                  <p:embed/>
                </p:oleObj>
              </mc:Choice>
              <mc:Fallback>
                <p:oleObj name="Equation" r:id="rId4" imgW="1460500" imgH="635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562600"/>
                        <a:ext cx="12652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>
            <a:extLst>
              <a:ext uri="{FF2B5EF4-FFF2-40B4-BE49-F238E27FC236}">
                <a16:creationId xmlns:a16="http://schemas.microsoft.com/office/drawing/2014/main" id="{C1E299F9-AB3B-4610-AA8C-37F5898C1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ΟΜΟΓΕΝΗ ΓΡΑΜΜΙΚΑ ΣΥΣΤΗΜΑΤΑ</a:t>
            </a:r>
            <a:endParaRPr lang="en-US" altLang="en-US" dirty="0"/>
          </a:p>
        </p:txBody>
      </p:sp>
      <p:graphicFrame>
        <p:nvGraphicFramePr>
          <p:cNvPr id="657414" name="Object 6">
            <a:extLst>
              <a:ext uri="{FF2B5EF4-FFF2-40B4-BE49-F238E27FC236}">
                <a16:creationId xmlns:a16="http://schemas.microsoft.com/office/drawing/2014/main" id="{03330778-CE84-4D3B-982D-7B49B3E7D36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295400"/>
          <a:ext cx="822960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34160" imgH="1663560" progId="Equation.DSMT4">
                  <p:embed/>
                </p:oleObj>
              </mc:Choice>
              <mc:Fallback>
                <p:oleObj name="Equation" r:id="rId2" imgW="8534160" imgH="1663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8229600" cy="160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7416" name="Rectangle 8">
            <a:extLst>
              <a:ext uri="{FF2B5EF4-FFF2-40B4-BE49-F238E27FC236}">
                <a16:creationId xmlns:a16="http://schemas.microsoft.com/office/drawing/2014/main" id="{A941CD2D-974B-4A78-9933-15E367D812F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048000"/>
            <a:ext cx="8229600" cy="3429000"/>
          </a:xfrm>
        </p:spPr>
        <p:txBody>
          <a:bodyPr/>
          <a:lstStyle/>
          <a:p>
            <a:r>
              <a:rPr lang="el-GR" altLang="en-US" sz="2800" dirty="0"/>
              <a:t>Επειδή η</a:t>
            </a:r>
            <a:r>
              <a:rPr lang="en-US" altLang="en-US" sz="2800" dirty="0"/>
              <a:t>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ελεύθερη μεταβλητή</a:t>
            </a:r>
            <a:r>
              <a:rPr lang="en-US" altLang="en-US" sz="2800" dirty="0"/>
              <a:t>, </a:t>
            </a:r>
            <a:r>
              <a:rPr lang="el-GR" altLang="en-US" sz="2800" dirty="0"/>
              <a:t>το </a:t>
            </a:r>
            <a:r>
              <a:rPr lang="en-US" altLang="en-US" sz="2800" dirty="0"/>
              <a:t>            </a:t>
            </a:r>
            <a:r>
              <a:rPr lang="en-US" altLang="en-US" sz="2800" dirty="0" err="1"/>
              <a:t>έ</a:t>
            </a:r>
            <a:r>
              <a:rPr lang="el-GR" altLang="en-US" sz="2800" dirty="0" err="1"/>
              <a:t>χει</a:t>
            </a:r>
            <a:r>
              <a:rPr lang="el-GR" altLang="en-US" sz="2800" dirty="0"/>
              <a:t> μη-τετριμμένες λύσεις</a:t>
            </a:r>
            <a:r>
              <a:rPr lang="en-US" altLang="en-US" sz="2800" dirty="0"/>
              <a:t> (</a:t>
            </a:r>
            <a:r>
              <a:rPr lang="el-GR" altLang="en-US" sz="2800" dirty="0"/>
              <a:t>μια για κάθε επιλογή 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.)</a:t>
            </a:r>
          </a:p>
          <a:p>
            <a:r>
              <a:rPr lang="el-GR" altLang="en-US" sz="2800" dirty="0"/>
              <a:t>Συνεχίστε με μείωση της σειράς για να δώστε την ανηγμένη κλιμακωτή μορφή            :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graphicFrame>
        <p:nvGraphicFramePr>
          <p:cNvPr id="657417" name="Object 9">
            <a:extLst>
              <a:ext uri="{FF2B5EF4-FFF2-40B4-BE49-F238E27FC236}">
                <a16:creationId xmlns:a16="http://schemas.microsoft.com/office/drawing/2014/main" id="{482C8B0B-3245-40D0-99D1-A7202C497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500305"/>
              </p:ext>
            </p:extLst>
          </p:nvPr>
        </p:nvGraphicFramePr>
        <p:xfrm>
          <a:off x="6858000" y="3128963"/>
          <a:ext cx="1066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800" imgH="330200" progId="Equation.3">
                  <p:embed/>
                </p:oleObj>
              </mc:Choice>
              <mc:Fallback>
                <p:oleObj name="Equation" r:id="rId4" imgW="1066800" imgH="330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128963"/>
                        <a:ext cx="1066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8" name="Object 10">
            <a:extLst>
              <a:ext uri="{FF2B5EF4-FFF2-40B4-BE49-F238E27FC236}">
                <a16:creationId xmlns:a16="http://schemas.microsoft.com/office/drawing/2014/main" id="{72EC23DC-EE3A-4501-8016-45A03B766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706417"/>
              </p:ext>
            </p:extLst>
          </p:nvPr>
        </p:nvGraphicFramePr>
        <p:xfrm>
          <a:off x="5094288" y="4459288"/>
          <a:ext cx="914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520560" progId="Equation.DSMT4">
                  <p:embed/>
                </p:oleObj>
              </mc:Choice>
              <mc:Fallback>
                <p:oleObj name="Equation" r:id="rId6" imgW="1079280" imgH="520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4459288"/>
                        <a:ext cx="9144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9" name="Object 11">
            <a:extLst>
              <a:ext uri="{FF2B5EF4-FFF2-40B4-BE49-F238E27FC236}">
                <a16:creationId xmlns:a16="http://schemas.microsoft.com/office/drawing/2014/main" id="{7F326A27-7B4B-4A0E-8057-83612DF73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285382"/>
              </p:ext>
            </p:extLst>
          </p:nvPr>
        </p:nvGraphicFramePr>
        <p:xfrm>
          <a:off x="2253557" y="4953000"/>
          <a:ext cx="2878138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62300" imgH="1905000" progId="Equation.3">
                  <p:embed/>
                </p:oleObj>
              </mc:Choice>
              <mc:Fallback>
                <p:oleObj name="Equation" r:id="rId8" imgW="3162300" imgH="1905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557" y="4953000"/>
                        <a:ext cx="2878138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20" name="Object 12">
            <a:extLst>
              <a:ext uri="{FF2B5EF4-FFF2-40B4-BE49-F238E27FC236}">
                <a16:creationId xmlns:a16="http://schemas.microsoft.com/office/drawing/2014/main" id="{A3F79C31-EDC4-48C2-8C33-0289275E7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366456"/>
              </p:ext>
            </p:extLst>
          </p:nvPr>
        </p:nvGraphicFramePr>
        <p:xfrm>
          <a:off x="5334000" y="4911697"/>
          <a:ext cx="2159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9000" imgH="1625600" progId="Equation.3">
                  <p:embed/>
                </p:oleObj>
              </mc:Choice>
              <mc:Fallback>
                <p:oleObj name="Equation" r:id="rId10" imgW="2159000" imgH="1625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11697"/>
                        <a:ext cx="21590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FB9E03A5-038B-4613-87EA-AA3D522ED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ΟΜΟΓΕΝΗ ΓΡΑΜΜΙΚΑ ΣΥΣΤΗΜΑΤΑ</a:t>
            </a:r>
            <a:endParaRPr lang="en-US" altLang="en-US" dirty="0"/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CA99D74C-1445-4425-8459-9A408F094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257800"/>
          </a:xfrm>
        </p:spPr>
        <p:txBody>
          <a:bodyPr/>
          <a:lstStyle/>
          <a:p>
            <a:endParaRPr lang="en-US" altLang="en-US" sz="2800" dirty="0"/>
          </a:p>
          <a:p>
            <a:r>
              <a:rPr lang="el-GR" altLang="en-US" sz="2800" dirty="0"/>
              <a:t>Επιλύστε για τις βασικές μεταβλητές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</a:t>
            </a:r>
            <a:r>
              <a:rPr lang="el-GR" altLang="en-US" sz="2800" dirty="0"/>
              <a:t>και </a:t>
            </a:r>
            <a:r>
              <a:rPr lang="en-US" altLang="en-US" sz="2800" dirty="0"/>
              <a:t>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</a:t>
            </a:r>
            <a:r>
              <a:rPr lang="el-GR" altLang="en-US" sz="2800" dirty="0"/>
              <a:t>και να λάβετε</a:t>
            </a:r>
            <a:r>
              <a:rPr lang="en-US" altLang="en-US" sz="2800" dirty="0"/>
              <a:t>,</a:t>
            </a:r>
            <a:r>
              <a:rPr lang="el-GR" altLang="en-US" sz="2800" dirty="0"/>
              <a:t>                         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ό</a:t>
            </a:r>
            <a:r>
              <a:rPr lang="el-GR" altLang="en-US" sz="2800" dirty="0"/>
              <a:t>που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</a:t>
            </a:r>
            <a:r>
              <a:rPr lang="el-GR" altLang="en-US" sz="2800" dirty="0"/>
              <a:t>ελεύθερη</a:t>
            </a:r>
            <a:r>
              <a:rPr lang="en-US" altLang="en-US" sz="2800" dirty="0"/>
              <a:t>. </a:t>
            </a:r>
          </a:p>
          <a:p>
            <a:r>
              <a:rPr lang="el-GR" altLang="en-US" sz="2800" dirty="0"/>
              <a:t>Η γενικευμένη λύση του             έχει την ακόλουθη διανυσματική μορφή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, </a:t>
            </a:r>
            <a:r>
              <a:rPr lang="en-US" altLang="en-US" sz="2800" dirty="0" err="1"/>
              <a:t>ό</a:t>
            </a:r>
            <a:r>
              <a:rPr lang="el-GR" altLang="en-US" sz="2800" dirty="0"/>
              <a:t>που</a:t>
            </a:r>
            <a:r>
              <a:rPr lang="en-US" altLang="en-US" sz="28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660484" name="Object 4">
            <a:extLst>
              <a:ext uri="{FF2B5EF4-FFF2-40B4-BE49-F238E27FC236}">
                <a16:creationId xmlns:a16="http://schemas.microsoft.com/office/drawing/2014/main" id="{DC54924D-7E3E-487A-82A8-28059A525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165301"/>
              </p:ext>
            </p:extLst>
          </p:nvPr>
        </p:nvGraphicFramePr>
        <p:xfrm>
          <a:off x="2133600" y="2083601"/>
          <a:ext cx="1054100" cy="746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888840" progId="Equation.DSMT4">
                  <p:embed/>
                </p:oleObj>
              </mc:Choice>
              <mc:Fallback>
                <p:oleObj name="Equation" r:id="rId2" imgW="125712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83601"/>
                        <a:ext cx="1054100" cy="746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5" name="Object 5">
            <a:extLst>
              <a:ext uri="{FF2B5EF4-FFF2-40B4-BE49-F238E27FC236}">
                <a16:creationId xmlns:a16="http://schemas.microsoft.com/office/drawing/2014/main" id="{07F832C2-1DBC-4BCD-84D3-D51B4912BF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458260"/>
              </p:ext>
            </p:extLst>
          </p:nvPr>
        </p:nvGraphicFramePr>
        <p:xfrm>
          <a:off x="3388591" y="2218487"/>
          <a:ext cx="8382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444240" progId="Equation.DSMT4">
                  <p:embed/>
                </p:oleObj>
              </mc:Choice>
              <mc:Fallback>
                <p:oleObj name="Equation" r:id="rId4" imgW="91440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591" y="2218487"/>
                        <a:ext cx="8382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6" name="Object 6">
            <a:extLst>
              <a:ext uri="{FF2B5EF4-FFF2-40B4-BE49-F238E27FC236}">
                <a16:creationId xmlns:a16="http://schemas.microsoft.com/office/drawing/2014/main" id="{76ED52E7-15E5-4449-86A4-77ED8634D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7786"/>
              </p:ext>
            </p:extLst>
          </p:nvPr>
        </p:nvGraphicFramePr>
        <p:xfrm>
          <a:off x="4419600" y="2797579"/>
          <a:ext cx="1066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800" imgH="330200" progId="Equation.3">
                  <p:embed/>
                </p:oleObj>
              </mc:Choice>
              <mc:Fallback>
                <p:oleObj name="Equation" r:id="rId6" imgW="1066800" imgH="330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797579"/>
                        <a:ext cx="1066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7" name="Object 7">
            <a:extLst>
              <a:ext uri="{FF2B5EF4-FFF2-40B4-BE49-F238E27FC236}">
                <a16:creationId xmlns:a16="http://schemas.microsoft.com/office/drawing/2014/main" id="{12A41894-A14D-4C03-AD62-F8D0117DC0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321931"/>
              </p:ext>
            </p:extLst>
          </p:nvPr>
        </p:nvGraphicFramePr>
        <p:xfrm>
          <a:off x="152400" y="3886200"/>
          <a:ext cx="563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638800" imgH="2057400" progId="Equation.3">
                  <p:embed/>
                </p:oleObj>
              </mc:Choice>
              <mc:Fallback>
                <p:oleObj name="Equation" r:id="rId8" imgW="5638800" imgH="2057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563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8" name="Object 8">
            <a:extLst>
              <a:ext uri="{FF2B5EF4-FFF2-40B4-BE49-F238E27FC236}">
                <a16:creationId xmlns:a16="http://schemas.microsoft.com/office/drawing/2014/main" id="{F61B4FC9-8DCF-4DBA-A86A-C0436BEF1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845154"/>
              </p:ext>
            </p:extLst>
          </p:nvPr>
        </p:nvGraphicFramePr>
        <p:xfrm>
          <a:off x="7239000" y="4178300"/>
          <a:ext cx="14732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73120" imgH="1663560" progId="Equation.DSMT4">
                  <p:embed/>
                </p:oleObj>
              </mc:Choice>
              <mc:Fallback>
                <p:oleObj name="Equation" r:id="rId10" imgW="1473120" imgH="1663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178300"/>
                        <a:ext cx="14732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>
            <a:extLst>
              <a:ext uri="{FF2B5EF4-FFF2-40B4-BE49-F238E27FC236}">
                <a16:creationId xmlns:a16="http://schemas.microsoft.com/office/drawing/2014/main" id="{4DE2965F-3D94-412A-9656-E5992820C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ΟΜΟΓΕΝΗ ΓΡΑΜΜΙΚΑ ΣΥΣΤΗΜΑΤΑ</a:t>
            </a:r>
            <a:endParaRPr lang="en-US" altLang="en-US" dirty="0"/>
          </a:p>
        </p:txBody>
      </p:sp>
      <p:sp>
        <p:nvSpPr>
          <p:cNvPr id="661507" name="Rectangle 3">
            <a:extLst>
              <a:ext uri="{FF2B5EF4-FFF2-40B4-BE49-F238E27FC236}">
                <a16:creationId xmlns:a16="http://schemas.microsoft.com/office/drawing/2014/main" id="{E29091D9-B28B-4D1C-9B49-6073E1B22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5257800"/>
          </a:xfrm>
        </p:spPr>
        <p:txBody>
          <a:bodyPr/>
          <a:lstStyle/>
          <a:p>
            <a:r>
              <a:rPr lang="el-GR" altLang="en-US" sz="2800" dirty="0"/>
              <a:t>Εδώ μπορούμε βγάλουμε το 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</a:t>
            </a:r>
            <a:r>
              <a:rPr lang="el-GR" altLang="en-US" sz="2800" dirty="0"/>
              <a:t>κοινό παράγοντα στο διάνυσμα της γενικής λύσης</a:t>
            </a:r>
          </a:p>
          <a:p>
            <a:r>
              <a:rPr lang="el-GR" altLang="en-US" sz="2800" dirty="0"/>
              <a:t>Αυτό δείχνει ότι κάθε λύση του             σε αυτή την περίπτωση είναι ένα </a:t>
            </a:r>
            <a:r>
              <a:rPr lang="el-GR" altLang="en-US" sz="2800" i="1" dirty="0" err="1"/>
              <a:t>βαθμωτό</a:t>
            </a:r>
            <a:r>
              <a:rPr lang="el-GR" altLang="en-US" sz="2800" dirty="0"/>
              <a:t> πολλαπλάσιο του </a:t>
            </a:r>
            <a:r>
              <a:rPr lang="en-US" altLang="en-US" sz="2800" b="1" dirty="0"/>
              <a:t>v</a:t>
            </a:r>
            <a:r>
              <a:rPr lang="en-US" altLang="en-US" sz="2800" dirty="0"/>
              <a:t>.</a:t>
            </a:r>
            <a:endParaRPr lang="el-GR" altLang="en-US" sz="2800" dirty="0"/>
          </a:p>
          <a:p>
            <a:r>
              <a:rPr lang="el-GR" altLang="en-US" sz="2800" dirty="0"/>
              <a:t>Η τετριμμένη λύση λαμβάνεται επιλέγοντας</a:t>
            </a:r>
            <a:r>
              <a:rPr lang="en-US" altLang="en-US" sz="2800" dirty="0"/>
              <a:t> </a:t>
            </a:r>
            <a:r>
              <a:rPr lang="el-GR" altLang="en-US" sz="2800" dirty="0"/>
              <a:t> </a:t>
            </a:r>
            <a:r>
              <a:rPr lang="en-US" altLang="en-US" sz="2800" dirty="0"/>
              <a:t>          .</a:t>
            </a:r>
          </a:p>
          <a:p>
            <a:r>
              <a:rPr lang="el-GR" altLang="en-US" sz="2800" dirty="0"/>
              <a:t>Γεωμετρικά, το σύνολο λύσεων είναι η ευθεία που περνά από το  </a:t>
            </a:r>
            <a:r>
              <a:rPr lang="el-GR" altLang="en-US" sz="2800" b="1" dirty="0"/>
              <a:t>0</a:t>
            </a:r>
            <a:r>
              <a:rPr lang="en-US" altLang="en-US" sz="2800" dirty="0"/>
              <a:t>. </a:t>
            </a:r>
          </a:p>
          <a:p>
            <a:endParaRPr lang="en-US" altLang="en-US" sz="2800" dirty="0"/>
          </a:p>
        </p:txBody>
      </p:sp>
      <p:graphicFrame>
        <p:nvGraphicFramePr>
          <p:cNvPr id="661508" name="Object 4">
            <a:extLst>
              <a:ext uri="{FF2B5EF4-FFF2-40B4-BE49-F238E27FC236}">
                <a16:creationId xmlns:a16="http://schemas.microsoft.com/office/drawing/2014/main" id="{DF1AF82D-63E8-4CAD-B5D5-95C8DA89C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047859"/>
              </p:ext>
            </p:extLst>
          </p:nvPr>
        </p:nvGraphicFramePr>
        <p:xfrm>
          <a:off x="5410200" y="2155536"/>
          <a:ext cx="1066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" imgH="330200" progId="Equation.3">
                  <p:embed/>
                </p:oleObj>
              </mc:Choice>
              <mc:Fallback>
                <p:oleObj name="Equation" r:id="rId2" imgW="1066800" imgH="33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155536"/>
                        <a:ext cx="1066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09" name="Object 5">
            <a:extLst>
              <a:ext uri="{FF2B5EF4-FFF2-40B4-BE49-F238E27FC236}">
                <a16:creationId xmlns:a16="http://schemas.microsoft.com/office/drawing/2014/main" id="{618FE6AF-F8AD-48D5-8327-775BE30B2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04339"/>
              </p:ext>
            </p:extLst>
          </p:nvPr>
        </p:nvGraphicFramePr>
        <p:xfrm>
          <a:off x="7239000" y="3104284"/>
          <a:ext cx="914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444240" progId="Equation.DSMT4">
                  <p:embed/>
                </p:oleObj>
              </mc:Choice>
              <mc:Fallback>
                <p:oleObj name="Equation" r:id="rId4" imgW="9014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104284"/>
                        <a:ext cx="9144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10" name="Object 6">
            <a:extLst>
              <a:ext uri="{FF2B5EF4-FFF2-40B4-BE49-F238E27FC236}">
                <a16:creationId xmlns:a16="http://schemas.microsoft.com/office/drawing/2014/main" id="{C0D16146-1C27-4F4A-9125-ADA09CA12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692714"/>
              </p:ext>
            </p:extLst>
          </p:nvPr>
        </p:nvGraphicFramePr>
        <p:xfrm>
          <a:off x="8382000" y="5149850"/>
          <a:ext cx="419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040" imgH="368280" progId="Equation.DSMT4">
                  <p:embed/>
                </p:oleObj>
              </mc:Choice>
              <mc:Fallback>
                <p:oleObj name="Equation" r:id="rId6" imgW="41904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149850"/>
                        <a:ext cx="419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1513" name="Picture 9">
            <a:extLst>
              <a:ext uri="{FF2B5EF4-FFF2-40B4-BE49-F238E27FC236}">
                <a16:creationId xmlns:a16="http://schemas.microsoft.com/office/drawing/2014/main" id="{1DDD5696-D13E-4C44-BB16-B925E4E8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73682"/>
            <a:ext cx="21764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>
            <a:extLst>
              <a:ext uri="{FF2B5EF4-FFF2-40B4-BE49-F238E27FC236}">
                <a16:creationId xmlns:a16="http://schemas.microsoft.com/office/drawing/2014/main" id="{25788F11-00C7-4F63-A66C-787E43590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ΠΑΡΑΜΕΤΡΙΚΉ ΔΙΑΝΥΣΜΑΤΙΚΉ ΜΟΡΦΉ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2531" name="Rectangle 3">
                <a:extLst>
                  <a:ext uri="{FF2B5EF4-FFF2-40B4-BE49-F238E27FC236}">
                    <a16:creationId xmlns:a16="http://schemas.microsoft.com/office/drawing/2014/main" id="{6DAD691A-B63F-4ABA-ABA8-11F728C9B00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Η εξίσωση                      </a:t>
                </a:r>
                <a:r>
                  <a:rPr lang="en-US" altLang="en-US" sz="2800" dirty="0"/>
                  <a:t>(</a:t>
                </a:r>
                <a:r>
                  <a:rPr lang="en-US" altLang="en-US" sz="2800" i="1" dirty="0"/>
                  <a:t>s</a:t>
                </a:r>
                <a:r>
                  <a:rPr lang="en-US" altLang="en-US" sz="2800" dirty="0"/>
                  <a:t>,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800" dirty="0"/>
                  <a:t>) </a:t>
                </a:r>
                <a:r>
                  <a:rPr lang="el-GR" altLang="en-US" sz="2800" dirty="0"/>
                  <a:t>ονομάζεται παραμετρική διανυσματική εξίσωση του επιπέδου</a:t>
                </a:r>
                <a:r>
                  <a:rPr lang="en-US" alt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Στο παράδειγμα </a:t>
                </a:r>
                <a:r>
                  <a:rPr lang="en-US" altLang="en-US" sz="2800" dirty="0"/>
                  <a:t>1, </a:t>
                </a:r>
                <a:r>
                  <a:rPr lang="el-GR" altLang="en-US" sz="2800" dirty="0"/>
                  <a:t>η εξίσωση  </a:t>
                </a:r>
                <a:r>
                  <a:rPr lang="en-US" altLang="en-US" sz="2800" dirty="0"/>
                  <a:t>             (</a:t>
                </a:r>
                <a:r>
                  <a:rPr lang="el-GR" altLang="en-US" sz="2800" dirty="0"/>
                  <a:t>με την </a:t>
                </a:r>
                <a:r>
                  <a:rPr lang="en-US" altLang="en-US" sz="2800" i="1" dirty="0"/>
                  <a:t>x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ελεύθερη</a:t>
                </a:r>
                <a:r>
                  <a:rPr lang="en-US" altLang="en-US" sz="2800" dirty="0"/>
                  <a:t>), </a:t>
                </a:r>
                <a:r>
                  <a:rPr lang="en-US" altLang="en-US" sz="2800" dirty="0" err="1"/>
                  <a:t>ή</a:t>
                </a:r>
                <a:r>
                  <a:rPr lang="el-GR" altLang="en-US" sz="2800" dirty="0"/>
                  <a:t>            </a:t>
                </a:r>
                <a:r>
                  <a:rPr lang="en-US" altLang="en-US" sz="2800" dirty="0"/>
                  <a:t>(</a:t>
                </a:r>
                <a:r>
                  <a:rPr lang="el-GR" altLang="en-US" sz="2800" dirty="0"/>
                  <a:t>με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800" dirty="0"/>
                  <a:t>), </a:t>
                </a:r>
                <a:r>
                  <a:rPr lang="el-GR" altLang="en-US" sz="2800" dirty="0"/>
                  <a:t>είναι μια παραμετρική διανυσματική εξίσωση μιας γραμμής.</a:t>
                </a:r>
                <a:endParaRPr lang="en-US" altLang="en-US" sz="2800" dirty="0"/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Κάθε φορά που ένα σύνολο λύσεων περιγράφεται ρητά με διανύσματα όπως στο Παράδειγμα 1, λέμε ότι η λύση είναι σε </a:t>
                </a:r>
                <a:r>
                  <a:rPr lang="el-GR" altLang="en-US" sz="2800" i="1" dirty="0"/>
                  <a:t>παραμετρική διανυσματική μορφή</a:t>
                </a:r>
                <a:r>
                  <a:rPr lang="en-US" altLang="en-US" sz="2800" dirty="0"/>
                  <a:t>.    </a:t>
                </a:r>
              </a:p>
            </p:txBody>
          </p:sp>
        </mc:Choice>
        <mc:Fallback xmlns="">
          <p:sp>
            <p:nvSpPr>
              <p:cNvPr id="662531" name="Rectangle 3">
                <a:extLst>
                  <a:ext uri="{FF2B5EF4-FFF2-40B4-BE49-F238E27FC236}">
                    <a16:creationId xmlns:a16="http://schemas.microsoft.com/office/drawing/2014/main" id="{6DAD691A-B63F-4ABA-ABA8-11F728C9B0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2216" r="-5093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2534" name="Object 6">
            <a:extLst>
              <a:ext uri="{FF2B5EF4-FFF2-40B4-BE49-F238E27FC236}">
                <a16:creationId xmlns:a16="http://schemas.microsoft.com/office/drawing/2014/main" id="{6B6F669D-D206-4721-98D3-8B32579F7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395462"/>
              </p:ext>
            </p:extLst>
          </p:nvPr>
        </p:nvGraphicFramePr>
        <p:xfrm>
          <a:off x="5257800" y="2407227"/>
          <a:ext cx="11414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1100" imgH="558800" progId="Equation.3">
                  <p:embed/>
                </p:oleObj>
              </mc:Choice>
              <mc:Fallback>
                <p:oleObj name="Equation" r:id="rId3" imgW="11811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07227"/>
                        <a:ext cx="11414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5" name="Object 7">
            <a:extLst>
              <a:ext uri="{FF2B5EF4-FFF2-40B4-BE49-F238E27FC236}">
                <a16:creationId xmlns:a16="http://schemas.microsoft.com/office/drawing/2014/main" id="{6B9B5D58-AFBD-421F-9881-0BF30D566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382718"/>
              </p:ext>
            </p:extLst>
          </p:nvPr>
        </p:nvGraphicFramePr>
        <p:xfrm>
          <a:off x="2787650" y="2946977"/>
          <a:ext cx="977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900" imgH="292100" progId="Equation.3">
                  <p:embed/>
                </p:oleObj>
              </mc:Choice>
              <mc:Fallback>
                <p:oleObj name="Equation" r:id="rId5" imgW="977900" imgH="292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2946977"/>
                        <a:ext cx="977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84F4A66B-675F-EBFD-C019-E2EF3AB4D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132564"/>
              </p:ext>
            </p:extLst>
          </p:nvPr>
        </p:nvGraphicFramePr>
        <p:xfrm>
          <a:off x="2571750" y="1676400"/>
          <a:ext cx="173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39900" imgH="292100" progId="Equation.3">
                  <p:embed/>
                </p:oleObj>
              </mc:Choice>
              <mc:Fallback>
                <p:oleObj name="Equation" r:id="rId7" imgW="1739900" imgH="292100" progId="Equation.3">
                  <p:embed/>
                  <p:pic>
                    <p:nvPicPr>
                      <p:cNvPr id="662532" name="Object 4">
                        <a:extLst>
                          <a:ext uri="{FF2B5EF4-FFF2-40B4-BE49-F238E27FC236}">
                            <a16:creationId xmlns:a16="http://schemas.microsoft.com/office/drawing/2014/main" id="{0F46C473-9E28-49B5-BB64-7A2A23F4A7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676400"/>
                        <a:ext cx="173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>
            <a:extLst>
              <a:ext uri="{FF2B5EF4-FFF2-40B4-BE49-F238E27FC236}">
                <a16:creationId xmlns:a16="http://schemas.microsoft.com/office/drawing/2014/main" id="{F04CF2AA-A966-4E2B-81D1-1B5B144A4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ΛΥΣΕΙΣ ΜΗ-ΟΜΟΓΕΝΩΝ ΣΥΣΤΗΜΑΤΩΝ</a:t>
            </a:r>
            <a:endParaRPr lang="en-US" altLang="en-US" dirty="0"/>
          </a:p>
        </p:txBody>
      </p:sp>
      <p:sp>
        <p:nvSpPr>
          <p:cNvPr id="663555" name="Rectangle 3">
            <a:extLst>
              <a:ext uri="{FF2B5EF4-FFF2-40B4-BE49-F238E27FC236}">
                <a16:creationId xmlns:a16="http://schemas.microsoft.com/office/drawing/2014/main" id="{5F8E42A1-9871-44EC-BBA4-FD105EC20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r>
              <a:rPr lang="el-GR" altLang="en-US" sz="2800" dirty="0"/>
              <a:t>Όταν ένα μη ομογενές γραμμικό σύστημα έχει πολλές λύσεις, η γενική λύση μπορεί να γραφτεί σε παραμετρική διανυσματική μορφή ως ένα διάνυσμα συν έναν αυθαίρετο γραμμικό συνδυασμό διανυσμάτων που ικανοποιούν το αντίστοιχο ομογενές σύστημα</a:t>
            </a:r>
            <a:r>
              <a:rPr lang="en-US" altLang="en-US" sz="2800" dirty="0"/>
              <a:t>.</a:t>
            </a:r>
          </a:p>
          <a:p>
            <a:pPr>
              <a:spcBef>
                <a:spcPts val="0"/>
              </a:spcBef>
            </a:pPr>
            <a:endParaRPr lang="en-US" altLang="en-US" sz="2800" dirty="0"/>
          </a:p>
          <a:p>
            <a:r>
              <a:rPr lang="el-GR" altLang="en-US" sz="2800" b="1" dirty="0"/>
              <a:t>Παράδειγμα</a:t>
            </a:r>
            <a:r>
              <a:rPr lang="en-US" altLang="en-US" sz="2800" b="1" dirty="0"/>
              <a:t> 2:</a:t>
            </a:r>
            <a:r>
              <a:rPr lang="en-US" altLang="en-US" sz="2800" dirty="0"/>
              <a:t> </a:t>
            </a:r>
            <a:r>
              <a:rPr lang="el-GR" altLang="en-US" sz="2800" dirty="0"/>
              <a:t>Περιέγραψε όλες τις λύσεις του</a:t>
            </a:r>
            <a:endParaRPr lang="en-US" altLang="en-US" sz="2800" dirty="0"/>
          </a:p>
          <a:p>
            <a:endParaRPr lang="en-US" altLang="en-US" sz="28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800" dirty="0"/>
              <a:t>         </a:t>
            </a:r>
            <a:r>
              <a:rPr lang="el-GR" altLang="en-US" sz="2800" dirty="0"/>
              <a:t>     όπου</a:t>
            </a:r>
            <a:r>
              <a:rPr lang="en-US" altLang="en-US" sz="2800" dirty="0"/>
              <a:t>                                   </a:t>
            </a:r>
            <a:r>
              <a:rPr lang="el-GR" altLang="en-US" sz="2800" dirty="0"/>
              <a:t>      και</a:t>
            </a:r>
            <a:r>
              <a:rPr lang="en-US" altLang="en-US" sz="2800" dirty="0"/>
              <a:t>                 .  </a:t>
            </a:r>
          </a:p>
        </p:txBody>
      </p:sp>
      <p:graphicFrame>
        <p:nvGraphicFramePr>
          <p:cNvPr id="663556" name="Object 4">
            <a:extLst>
              <a:ext uri="{FF2B5EF4-FFF2-40B4-BE49-F238E27FC236}">
                <a16:creationId xmlns:a16="http://schemas.microsoft.com/office/drawing/2014/main" id="{34947DD7-872C-4372-BC38-ED286AB45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727736"/>
              </p:ext>
            </p:extLst>
          </p:nvPr>
        </p:nvGraphicFramePr>
        <p:xfrm>
          <a:off x="7575550" y="3928343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342900" progId="Equation.3">
                  <p:embed/>
                </p:oleObj>
              </mc:Choice>
              <mc:Fallback>
                <p:oleObj name="Equation" r:id="rId2" imgW="11557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550" y="3928343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57" name="Object 5">
            <a:extLst>
              <a:ext uri="{FF2B5EF4-FFF2-40B4-BE49-F238E27FC236}">
                <a16:creationId xmlns:a16="http://schemas.microsoft.com/office/drawing/2014/main" id="{76C58616-AF5D-4BDF-BACE-34940CBA2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415079"/>
              </p:ext>
            </p:extLst>
          </p:nvPr>
        </p:nvGraphicFramePr>
        <p:xfrm>
          <a:off x="2419350" y="4470748"/>
          <a:ext cx="3098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98520" imgH="1777680" progId="Equation.DSMT4">
                  <p:embed/>
                </p:oleObj>
              </mc:Choice>
              <mc:Fallback>
                <p:oleObj name="Equation" r:id="rId4" imgW="3098520" imgH="1777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470748"/>
                        <a:ext cx="30988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58" name="Object 6">
            <a:extLst>
              <a:ext uri="{FF2B5EF4-FFF2-40B4-BE49-F238E27FC236}">
                <a16:creationId xmlns:a16="http://schemas.microsoft.com/office/drawing/2014/main" id="{32324647-CE3A-4472-9DCB-BA7187E31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04545"/>
              </p:ext>
            </p:extLst>
          </p:nvPr>
        </p:nvGraphicFramePr>
        <p:xfrm>
          <a:off x="6705600" y="4470748"/>
          <a:ext cx="1447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1777680" progId="Equation.DSMT4">
                  <p:embed/>
                </p:oleObj>
              </mc:Choice>
              <mc:Fallback>
                <p:oleObj name="Equation" r:id="rId6" imgW="1447560" imgH="1777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70748"/>
                        <a:ext cx="14478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>
            <a:extLst>
              <a:ext uri="{FF2B5EF4-FFF2-40B4-BE49-F238E27FC236}">
                <a16:creationId xmlns:a16="http://schemas.microsoft.com/office/drawing/2014/main" id="{C81C5A71-4CC2-478D-8DFF-805DE22B1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ΛΥΣΕΙΣ ΜΗ-ΟΜΟΓΕΝΩΝ ΣΥΣΤΗΜΑΤΩΝ</a:t>
            </a:r>
            <a:endParaRPr lang="en-US" altLang="en-US" dirty="0"/>
          </a:p>
        </p:txBody>
      </p:sp>
      <p:sp>
        <p:nvSpPr>
          <p:cNvPr id="664579" name="Rectangle 3">
            <a:extLst>
              <a:ext uri="{FF2B5EF4-FFF2-40B4-BE49-F238E27FC236}">
                <a16:creationId xmlns:a16="http://schemas.microsoft.com/office/drawing/2014/main" id="{6A9FFFB8-3053-4B8B-8B0F-62A30FDF5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4953000"/>
          </a:xfrm>
        </p:spPr>
        <p:txBody>
          <a:bodyPr/>
          <a:lstStyle/>
          <a:p>
            <a:r>
              <a:rPr lang="el-GR" altLang="en-US" sz="2800" b="1" dirty="0"/>
              <a:t>Λύση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l-GR" altLang="en-US" sz="2800" dirty="0"/>
              <a:t>Με πράξεις στις γραμμές του               έχουμε ότι</a:t>
            </a:r>
            <a:endParaRPr lang="en-US" altLang="en-US" sz="2800" dirty="0"/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 ,                        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 err="1"/>
              <a:t>Ά</a:t>
            </a:r>
            <a:r>
              <a:rPr lang="el-GR" altLang="en-US" sz="2800" dirty="0" err="1"/>
              <a:t>ρα</a:t>
            </a:r>
            <a:r>
              <a:rPr lang="en-US" altLang="en-US" sz="2800" dirty="0"/>
              <a:t>                        ,            ,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</a:t>
            </a:r>
            <a:r>
              <a:rPr lang="el-GR" altLang="en-US" sz="2800" dirty="0"/>
              <a:t>ελεύθερη μεταβλητή</a:t>
            </a:r>
            <a:r>
              <a:rPr lang="en-US" altLang="en-US" sz="28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664580" name="Object 4">
            <a:extLst>
              <a:ext uri="{FF2B5EF4-FFF2-40B4-BE49-F238E27FC236}">
                <a16:creationId xmlns:a16="http://schemas.microsoft.com/office/drawing/2014/main" id="{F60A281C-FDCA-4333-A9AD-FB99C3E99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455154"/>
              </p:ext>
            </p:extLst>
          </p:nvPr>
        </p:nvGraphicFramePr>
        <p:xfrm>
          <a:off x="6019800" y="1397690"/>
          <a:ext cx="10906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300" imgH="635000" progId="Equation.3">
                  <p:embed/>
                </p:oleObj>
              </mc:Choice>
              <mc:Fallback>
                <p:oleObj name="Equation" r:id="rId2" imgW="1257300" imgH="63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397690"/>
                        <a:ext cx="109061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81" name="Object 5">
            <a:extLst>
              <a:ext uri="{FF2B5EF4-FFF2-40B4-BE49-F238E27FC236}">
                <a16:creationId xmlns:a16="http://schemas.microsoft.com/office/drawing/2014/main" id="{F7A8409C-BEE3-4A9A-ACA3-14AC3829C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390807"/>
              </p:ext>
            </p:extLst>
          </p:nvPr>
        </p:nvGraphicFramePr>
        <p:xfrm>
          <a:off x="368300" y="2382837"/>
          <a:ext cx="6324600" cy="26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64160" imgH="2743200" progId="Equation.DSMT4">
                  <p:embed/>
                </p:oleObj>
              </mc:Choice>
              <mc:Fallback>
                <p:oleObj name="Equation" r:id="rId4" imgW="6464160" imgH="274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2382837"/>
                        <a:ext cx="6324600" cy="268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82" name="Object 6">
            <a:extLst>
              <a:ext uri="{FF2B5EF4-FFF2-40B4-BE49-F238E27FC236}">
                <a16:creationId xmlns:a16="http://schemas.microsoft.com/office/drawing/2014/main" id="{4ACB8962-B118-4B3E-A492-144591530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443767"/>
              </p:ext>
            </p:extLst>
          </p:nvPr>
        </p:nvGraphicFramePr>
        <p:xfrm>
          <a:off x="6943587" y="2590800"/>
          <a:ext cx="196850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2095200" progId="Equation.DSMT4">
                  <p:embed/>
                </p:oleObj>
              </mc:Choice>
              <mc:Fallback>
                <p:oleObj name="Equation" r:id="rId6" imgW="2120760" imgH="2095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587" y="2590800"/>
                        <a:ext cx="1968500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83" name="Object 7">
            <a:extLst>
              <a:ext uri="{FF2B5EF4-FFF2-40B4-BE49-F238E27FC236}">
                <a16:creationId xmlns:a16="http://schemas.microsoft.com/office/drawing/2014/main" id="{5E2641F6-B0C8-4FD5-BCDA-772CD7CAD6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283200"/>
          <a:ext cx="19812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5200" imgH="952200" progId="Equation.DSMT4">
                  <p:embed/>
                </p:oleObj>
              </mc:Choice>
              <mc:Fallback>
                <p:oleObj name="Equation" r:id="rId8" imgW="2095200" imgH="952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83200"/>
                        <a:ext cx="19812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84" name="Object 8">
            <a:extLst>
              <a:ext uri="{FF2B5EF4-FFF2-40B4-BE49-F238E27FC236}">
                <a16:creationId xmlns:a16="http://schemas.microsoft.com/office/drawing/2014/main" id="{345AB338-3111-4D7A-B388-970EAEF12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5524500"/>
          <a:ext cx="914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482400" progId="Equation.DSMT4">
                  <p:embed/>
                </p:oleObj>
              </mc:Choice>
              <mc:Fallback>
                <p:oleObj name="Equation" r:id="rId10" imgW="97776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24500"/>
                        <a:ext cx="9144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15430</TotalTime>
  <Words>928</Words>
  <Application>Microsoft Macintosh PowerPoint</Application>
  <PresentationFormat>On-screen Show (4:3)</PresentationFormat>
  <Paragraphs>104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Bookshelf Symbol 2</vt:lpstr>
      <vt:lpstr>Cambria Math</vt:lpstr>
      <vt:lpstr>Segoe UI Web (Greek)</vt:lpstr>
      <vt:lpstr>Times New Roman</vt:lpstr>
      <vt:lpstr>Wingdings</vt:lpstr>
      <vt:lpstr>Blends</vt:lpstr>
      <vt:lpstr>Equation</vt:lpstr>
      <vt:lpstr>Γραμμικές Εξισώσεις στη Γραμμική Άλγεβρα</vt:lpstr>
      <vt:lpstr>ΟΜΟΓΕΝΗ ΓΡΑΜΜΙΚΑ ΣΥΣΤΗΜΑΤΑ</vt:lpstr>
      <vt:lpstr>ΟΜΟΓΕΝΗ ΓΡΑΜΜΙΚΑ ΣΥΣΤΗΜΑΤΑ</vt:lpstr>
      <vt:lpstr>ΟΜΟΓΕΝΗ ΓΡΑΜΜΙΚΑ ΣΥΣΤΗΜΑΤΑ</vt:lpstr>
      <vt:lpstr>ΟΜΟΓΕΝΗ ΓΡΑΜΜΙΚΑ ΣΥΣΤΗΜΑΤΑ</vt:lpstr>
      <vt:lpstr>ΟΜΟΓΕΝΗ ΓΡΑΜΜΙΚΑ ΣΥΣΤΗΜΑΤΑ</vt:lpstr>
      <vt:lpstr>ΠΑΡΑΜΕΤΡΙΚΉ ΔΙΑΝΥΣΜΑΤΙΚΉ ΜΟΡΦΉ</vt:lpstr>
      <vt:lpstr>ΛΥΣΕΙΣ ΜΗ-ΟΜΟΓΕΝΩΝ ΣΥΣΤΗΜΑΤΩΝ</vt:lpstr>
      <vt:lpstr>ΛΥΣΕΙΣ ΜΗ-ΟΜΟΓΕΝΩΝ ΣΥΣΤΗΜΑΤΩΝ</vt:lpstr>
      <vt:lpstr>ΛΥΣΕΙΣ ΜΗ-ΟΜΟΓΕΝΩΝ ΣΥΣΤΗΜΑΤΩΝ</vt:lpstr>
      <vt:lpstr>REASONABLE ANSWERS</vt:lpstr>
      <vt:lpstr>ΛΥΣΕΙΣ ΜΗ-ΟΜΟΓΕΝΩΝ ΣΥΣΤΗΜΑΤΩΝ</vt:lpstr>
      <vt:lpstr>ΛΥΣΕΙΣ ΜΗ-ΟΜΟΓΕΝΩΝ ΣΥΣΤΗΜΑΤΩΝ</vt:lpstr>
      <vt:lpstr>ΛΥΣΕΙΣ ΜΗ-ΟΜΟΓΕΝΩΝ ΣΥΣΤΗΜΑΤΩΝ</vt:lpstr>
      <vt:lpstr>ΛΥΣΕΙΣ ΜΗ-ΟΜΟΓΕΝΩΝ ΣΥΣΤΗΜΑΤΩΝ</vt:lpstr>
      <vt:lpstr>ΛΥΣΕΙΣ ΜΗ-ΟΜΟΓΕΝΩΝ ΣΥΣΤΗΜΑΤΩΝ</vt:lpstr>
      <vt:lpstr>ΛΥΣΕΙΣ ΜΗ-ΟΜΟΓΕΝΩΝ ΣΥΣΤΗΜΑΤΩΝ</vt:lpstr>
      <vt:lpstr>ΈΚΦΡΑΣΗ ΕΝΌΣ ΣΥΝΌΛΟΥ ΛΎΣΕΩΝ (ΕΝΌΣ ΣΥΝΕΠΟΎΣ ΣΥΣΤΉΜΑΤΟΣ) ΣΕ ΠΑΡΑΜΕΤΡΙΚΉ ΔΙΑΝΥΣΜΑΤΙΚΉ ΜΟΡΦΉ</vt:lpstr>
      <vt:lpstr>Παράδειγμα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856</cp:revision>
  <dcterms:created xsi:type="dcterms:W3CDTF">2005-10-22T18:34:54Z</dcterms:created>
  <dcterms:modified xsi:type="dcterms:W3CDTF">2025-10-10T12:25:16Z</dcterms:modified>
</cp:coreProperties>
</file>