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67" r:id="rId2"/>
    <p:sldId id="376" r:id="rId3"/>
    <p:sldId id="259" r:id="rId4"/>
    <p:sldId id="261" r:id="rId5"/>
    <p:sldId id="298" r:id="rId6"/>
    <p:sldId id="282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7" r:id="rId25"/>
    <p:sldId id="318" r:id="rId26"/>
    <p:sldId id="319" r:id="rId27"/>
    <p:sldId id="325" r:id="rId28"/>
    <p:sldId id="326" r:id="rId29"/>
    <p:sldId id="327" r:id="rId30"/>
    <p:sldId id="328" r:id="rId31"/>
    <p:sldId id="324" r:id="rId32"/>
    <p:sldId id="329" r:id="rId33"/>
    <p:sldId id="330" r:id="rId34"/>
    <p:sldId id="331" r:id="rId35"/>
    <p:sldId id="273" r:id="rId36"/>
    <p:sldId id="272" r:id="rId37"/>
    <p:sldId id="274" r:id="rId38"/>
    <p:sldId id="370" r:id="rId39"/>
    <p:sldId id="371" r:id="rId40"/>
    <p:sldId id="271" r:id="rId41"/>
    <p:sldId id="364" r:id="rId42"/>
    <p:sldId id="365" r:id="rId43"/>
    <p:sldId id="366" r:id="rId44"/>
    <p:sldId id="270" r:id="rId45"/>
    <p:sldId id="276" r:id="rId46"/>
    <p:sldId id="277" r:id="rId47"/>
    <p:sldId id="278" r:id="rId48"/>
    <p:sldId id="368" r:id="rId49"/>
    <p:sldId id="369" r:id="rId50"/>
    <p:sldId id="375" r:id="rId51"/>
    <p:sldId id="332" r:id="rId52"/>
    <p:sldId id="333" r:id="rId53"/>
    <p:sldId id="346" r:id="rId54"/>
    <p:sldId id="334" r:id="rId55"/>
    <p:sldId id="373" r:id="rId5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2147E-5C8C-48B7-937D-D82C3D641301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1D59D-DA30-4ACA-A504-53C9272E0F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40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742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470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664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628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3C18E2-920E-48A2-85B7-F242F23DA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DFA31A-E671-4880-8F53-C7A92B5B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201FB2B-FC7A-4BC6-B7A2-8E6DFD69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ED62-3EA6-449F-9333-AA004EB63B94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D96F94-695D-44AD-811D-76FA268D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5A7E7A-4E8B-4D6F-9064-EB4274A6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9EA8-6326-495B-A328-29AB8BD9A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45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799C49-EE80-4CBA-A090-4B309F6F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FBDB6AA-3311-482C-8344-EC23257AB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751103-EAD9-4AAE-A66A-24106AE8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ED62-3EA6-449F-9333-AA004EB63B94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D480E1-B385-4180-8050-4544BD52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8F6292-95A9-401E-8920-139CB8B8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9EA8-6326-495B-A328-29AB8BD9A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84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8430954-21CC-49C2-A5F6-77E6E50B4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548BFFD-8822-4CD0-9905-F2F0B4348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9143441-1EC7-44FC-8F8A-A128616A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ED62-3EA6-449F-9333-AA004EB63B94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7E580C-4A89-438C-9F58-F0949C47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EE4AF1-33C8-49DF-B975-8250B8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9EA8-6326-495B-A328-29AB8BD9A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655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E90705-1F6B-4503-B5B9-A8B827F3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101960-2EA7-4350-8783-08F291E8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5A1CC6-EEAC-4AC8-AC19-2A2EFA5F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ED62-3EA6-449F-9333-AA004EB63B94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5C778E-3E2C-4422-ACCB-6D61B026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2BC6FC-95BA-4AB8-A4A3-12F4135B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9EA8-6326-495B-A328-29AB8BD9A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08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4EC3FA-7760-4B71-A55B-29B52FE0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C0A39C-EE21-43E3-86C3-740FDDC57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8AF272-19F3-41A3-BE51-D14F0E6A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ED62-3EA6-449F-9333-AA004EB63B94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A1218C-90CF-4A40-B3B6-CEC87128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54CFCC-C0CF-4DDB-90F8-5421B20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9EA8-6326-495B-A328-29AB8BD9A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021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F77194-1377-4966-BC73-F5B47D4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5E5D7A-101F-4E87-B99B-FE36D1D6E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2C353C8-FA0E-4B76-814C-0971157C6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15073DB-E1E0-48C5-AF0A-021BA25B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ED62-3EA6-449F-9333-AA004EB63B94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46AB9BA-1ABE-4466-BFA4-2EEEF58F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C75DFD0-194E-4282-B135-3F0D5980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9EA8-6326-495B-A328-29AB8BD9A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00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525469-E935-4E44-B9F2-93E22171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54DDAA7-5314-4D82-A6AC-912FDAEED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24C34FC-F07F-4AF7-AE2B-233E0BD6B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25B5FA0-DB1E-4922-AD91-68E559EC2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615E310-B3F5-409F-BD32-751D1456B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FBBC55D-54D7-44A7-B2F9-00B8AA7C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ED62-3EA6-449F-9333-AA004EB63B94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DF5F61C-B684-4C81-AE9D-AFDA104D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1F23EB5-5951-43DF-B481-E10A2AF6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9EA8-6326-495B-A328-29AB8BD9A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99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4B1649-EB73-4197-A284-C64E4BC6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6F9B30D-EED5-44CE-BE73-9B5EB5F7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ED62-3EA6-449F-9333-AA004EB63B94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6181EA6-02DA-4BC5-AB05-71C04940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8AD7766-80EB-4C7E-910F-CFA365E5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9EA8-6326-495B-A328-29AB8BD9A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035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C400431-E2FC-4564-B7BC-465FE18D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ED62-3EA6-449F-9333-AA004EB63B94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AF8E16A-28AC-4EBE-B383-5DB616A9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66F225F-5614-4193-AF0C-03692F4F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9EA8-6326-495B-A328-29AB8BD9A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13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8DEF83-4C2B-4680-A452-05AAA5F5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17B67B-ABE7-4529-B69A-5958B03BB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035DA28-866C-4EBE-942C-E134844BF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6BA83CD-BE10-4DC6-8FD4-D733AA03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ED62-3EA6-449F-9333-AA004EB63B94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08CFFA-3644-4A75-8F86-EB447D7D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9517162-755B-4E19-B3A3-516EC6A3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9EA8-6326-495B-A328-29AB8BD9A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674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D42447-E8FE-467A-A4CA-FFF34320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E85CA09-3446-4F77-85EA-B18608A49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4595692-70DF-460C-9110-C0888D116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27472B5-5510-4ED4-B9B7-57D800CE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ED62-3EA6-449F-9333-AA004EB63B94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C2D923A-2712-479C-A05E-6E34C214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9E1F092-E852-40F6-8A3C-58F5426D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D9EA8-6326-495B-A328-29AB8BD9A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847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EC9B14F-DC99-44AC-B5D0-48F7E0CD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5E12B2B-2D56-4945-B42D-F19248B61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BBBAB15-6F1A-40A7-B03E-E6B32C04C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ED62-3EA6-449F-9333-AA004EB63B94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F43591-1265-4FD9-83E9-584478E22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15AA39-FF56-48A1-9104-97D9E986A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D9EA8-6326-495B-A328-29AB8BD9A4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294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how.com/" TargetMode="External"/><Relationship Id="rId5" Type="http://schemas.openxmlformats.org/officeDocument/2006/relationships/hyperlink" Target="http://pad1.whstatic.com/images/thumb/3/3f/Breathe-Step-3-Version-3.jpg/550px-Breathe-Step-3-Version-3.jpg" TargetMode="External"/><Relationship Id="rId4" Type="http://schemas.openxmlformats.org/officeDocument/2006/relationships/hyperlink" Target="http://pad3.whstatic.com/images/thumb/a/a4/Breathe-Step-2-Version-3.jpg/550px-Breathe-Step-2-Version-3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tgsuperstarwallpaper.blogspot.gr/2012/10/shortness-of-breath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Bruurs+ML&amp;cauthor_id=2333306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?term=Bruurs+ML&amp;cauthor_id=23333065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Jaakkola+JJK&amp;cauthor_id=3142762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Jaakkola+JJK&amp;cauthor_id=3142762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Jaakkola+JJK&amp;cauthor_id=3142762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dameducation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?term=Mart%C3%ADnez-Garc%C3%ADa+M%C3%81&amp;cauthor_id=29128129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458017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6458017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6458017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hyperlink" Target="https://pubmed.ncbi.nlm.nih.gov/?term=S%C3%A1nchez+Bayle+M&amp;cauthor_id=22281403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digitalphotos.net/images/agree-terms.php?id=1007419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digitalphotos.net/images/Medical_Equipment_g280-Oxygen_Mask_Medical_Supply_p13939.html" TargetMode="External"/><Relationship Id="rId4" Type="http://schemas.openxmlformats.org/officeDocument/2006/relationships/hyperlink" Target="http://www.freedigitalphotos.net/images/view_photog.php?photogid=1449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teacher-10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publicdomain/zero/1.0/" TargetMode="External"/><Relationship Id="rId4" Type="http://schemas.openxmlformats.org/officeDocument/2006/relationships/hyperlink" Target="http://www.clker.com/profile-154940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57189C0-A26E-4AF9-90E5-4497F61FA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628927"/>
              </p:ext>
            </p:extLst>
          </p:nvPr>
        </p:nvGraphicFramePr>
        <p:xfrm>
          <a:off x="2948473" y="173329"/>
          <a:ext cx="6307494" cy="16414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07494">
                  <a:extLst>
                    <a:ext uri="{9D8B030D-6E8A-4147-A177-3AD203B41FA5}">
                      <a16:colId xmlns:a16="http://schemas.microsoft.com/office/drawing/2014/main" val="3665719854"/>
                    </a:ext>
                  </a:extLst>
                </a:gridCol>
              </a:tblGrid>
              <a:tr h="164147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ΠΑΝΕΠΙΣΤΗΜΙΟ ΘΕΣΣΑΛΙΑΣ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ΣΧΟΛΗ ΕΠΙΣΤΗΜΩΝ ΥΓΕΙΑΣ- ΤΜΗΜΑ ΙΑΤΡΙΚΗΣ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cap="all" dirty="0">
                          <a:effectLst/>
                        </a:rPr>
                        <a:t>Σχολή Επιστήμης Φυσικής Αγωγής και Αθλητισμού-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ΤΜΗΜΑ ΕΠΙΣΤΗΜΗΣ ΦΥΣΙΚΗΣ ΑΓΩΓΗΣ ΚΑΙ ΑΘΛΗΤΙΣΜΟΥ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dirty="0">
                          <a:effectLst/>
                        </a:rPr>
                        <a:t>ΔΙΑΤΜΗΜΑΤΙΚΟ ΠΡΟΓΡΑΜΜΑ ΜΕΤΑΠΤΥΧΙΑΚΩΝ ΣΠΟΥΔΩΝ</a:t>
                      </a:r>
                      <a:endParaRPr lang="el-GR" sz="1100" dirty="0">
                        <a:effectLst/>
                      </a:endParaRPr>
                    </a:p>
                    <a:p>
                      <a:pPr algn="ctr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l-GR" sz="1200" cap="all" dirty="0">
                          <a:effectLst/>
                        </a:rPr>
                        <a:t>«Άσκηση, </a:t>
                      </a:r>
                      <a:r>
                        <a:rPr lang="el-GR" sz="1200" cap="all" dirty="0" err="1">
                          <a:effectLst/>
                        </a:rPr>
                        <a:t>Εργοσπιρομετρία</a:t>
                      </a:r>
                      <a:r>
                        <a:rPr lang="el-GR" sz="1200" cap="all" dirty="0">
                          <a:effectLst/>
                        </a:rPr>
                        <a:t> και Αποκατάσταση»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2644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1F2FF0-13F1-4710-9712-82E7E053173F}"/>
              </a:ext>
            </a:extLst>
          </p:cNvPr>
          <p:cNvSpPr txBox="1"/>
          <p:nvPr/>
        </p:nvSpPr>
        <p:spPr>
          <a:xfrm>
            <a:off x="3047223" y="305966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ΠΝΕΥΣΤΙΚΗ ΦΥΣΙΚΟΘΕΡΑΠΕΙΑ»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E36FE-02AB-47DB-BB2C-B5949E7CA94D}"/>
              </a:ext>
            </a:extLst>
          </p:cNvPr>
          <p:cNvSpPr txBox="1"/>
          <p:nvPr/>
        </p:nvSpPr>
        <p:spPr>
          <a:xfrm>
            <a:off x="4491989" y="3901773"/>
            <a:ext cx="3208021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Σάββατο 02 Απριλίου 2022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443AF-5D69-4135-AC6E-C0DEA4DD02C6}"/>
              </a:ext>
            </a:extLst>
          </p:cNvPr>
          <p:cNvSpPr txBox="1"/>
          <p:nvPr/>
        </p:nvSpPr>
        <p:spPr>
          <a:xfrm>
            <a:off x="2479805" y="4598485"/>
            <a:ext cx="7659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Αναπνευστική φυσιοθεραπεία σε δ</a:t>
            </a:r>
            <a:r>
              <a:rPr lang="el-GR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ιαταραχές αποφρακτικού τύπου</a:t>
            </a:r>
            <a:endParaRPr lang="el-GR" b="1" dirty="0"/>
          </a:p>
        </p:txBody>
      </p:sp>
      <p:pic>
        <p:nvPicPr>
          <p:cNvPr id="1025" name="Εικόνα 2">
            <a:extLst>
              <a:ext uri="{FF2B5EF4-FFF2-40B4-BE49-F238E27FC236}">
                <a16:creationId xmlns:a16="http://schemas.microsoft.com/office/drawing/2014/main" id="{FD38A243-4D4A-4DF2-9BAC-AF0613CA5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4" y="173330"/>
            <a:ext cx="2030963" cy="16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Εικόνα 3" descr="sim1">
            <a:extLst>
              <a:ext uri="{FF2B5EF4-FFF2-40B4-BE49-F238E27FC236}">
                <a16:creationId xmlns:a16="http://schemas.microsoft.com/office/drawing/2014/main" id="{1EA8218D-F04F-4797-96BA-E31C8D06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1" y="173330"/>
            <a:ext cx="2108719" cy="164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FBE5DD-AB7F-4FAF-8EB1-B84549A892E7}"/>
              </a:ext>
            </a:extLst>
          </p:cNvPr>
          <p:cNvSpPr txBox="1"/>
          <p:nvPr/>
        </p:nvSpPr>
        <p:spPr>
          <a:xfrm>
            <a:off x="4815747" y="5207945"/>
            <a:ext cx="2560503" cy="92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l-G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Ευαγγελία </a:t>
            </a:r>
            <a:r>
              <a:rPr lang="el-GR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Κουτσιούμπα</a:t>
            </a:r>
            <a:endParaRPr lang="el-GR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l-G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Φυσικοθεραπεύτρια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l-G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</a:p>
          <a:p>
            <a:pPr algn="just">
              <a:lnSpc>
                <a:spcPct val="115000"/>
              </a:lnSpc>
            </a:pPr>
            <a:r>
              <a:rPr lang="el-G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ΜΕΘ ΠΓΝΛ</a:t>
            </a:r>
            <a:endParaRPr lang="en-US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5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899"/>
            <a:ext cx="10515600" cy="1325563"/>
          </a:xfrm>
        </p:spPr>
        <p:txBody>
          <a:bodyPr/>
          <a:lstStyle/>
          <a:p>
            <a:r>
              <a:rPr lang="el-GR" dirty="0">
                <a:cs typeface="Times New Roman" pitchFamily="18" charset="0"/>
              </a:rPr>
              <a:t>Φυσικοθεραπεία </a:t>
            </a:r>
            <a:endParaRPr lang="el-GR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185193"/>
            <a:ext cx="10881852" cy="904863"/>
          </a:xfrm>
          <a:prstGeom prst="rect">
            <a:avLst/>
          </a:prstGeom>
          <a:noFill/>
          <a:ln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Βραχυπρόθεσμος στόχος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: Ανακούφιση από τη δύσπνοια</a:t>
            </a:r>
          </a:p>
          <a:p>
            <a:pPr marL="342900" indent="-342900">
              <a:spcBef>
                <a:spcPct val="20000"/>
              </a:spcBef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Μακροπρόθεσμος στόχος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: Λειτουργική επανένταξη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9363"/>
            <a:ext cx="6048673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ΤΕΧΝΙΚΕΣ Φ/Θ:</a:t>
            </a:r>
          </a:p>
          <a:p>
            <a:pPr lvl="0">
              <a:buNone/>
            </a:pPr>
            <a:r>
              <a:rPr lang="el-GR" sz="2400" b="1" dirty="0">
                <a:solidFill>
                  <a:schemeClr val="tx2"/>
                </a:solidFill>
              </a:rPr>
              <a:t> </a:t>
            </a:r>
          </a:p>
          <a:p>
            <a:pPr lvl="0">
              <a:buNone/>
            </a:pPr>
            <a:r>
              <a:rPr lang="el-GR" sz="2400" b="1" dirty="0">
                <a:solidFill>
                  <a:schemeClr val="tx2"/>
                </a:solidFill>
              </a:rPr>
              <a:t>1. </a:t>
            </a:r>
            <a:r>
              <a:rPr lang="el-GR" sz="2400" b="1" u="sng" dirty="0">
                <a:solidFill>
                  <a:schemeClr val="tx2"/>
                </a:solidFill>
              </a:rPr>
              <a:t>Θέση σώματος</a:t>
            </a:r>
            <a:r>
              <a:rPr lang="el-GR" sz="2400" b="1" dirty="0">
                <a:solidFill>
                  <a:schemeClr val="tx2"/>
                </a:solidFill>
              </a:rPr>
              <a:t>: κλίση του κορμού εμπρός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488668"/>
            <a:ext cx="761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Calibri"/>
              </a:rPr>
              <a:t>(GOLD, 2006; Pryor &amp; Prasad, 2002; Frownfelter &amp; Dean, 1996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AACVPR, 2011)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296" y="3644560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3651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</a:rPr>
              <a:t>Βελτιώνει τη διαφραγματική λειτουργία</a:t>
            </a:r>
          </a:p>
          <a:p>
            <a:pPr marL="719138" indent="-3651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</a:rPr>
              <a:t>Βελτιώνει τον αερισμό των πνευμονικών βάσεων</a:t>
            </a:r>
            <a:endParaRPr lang="en-US" sz="2400" dirty="0">
              <a:solidFill>
                <a:prstClr val="black"/>
              </a:solidFill>
            </a:endParaRPr>
          </a:p>
          <a:p>
            <a:pPr marL="719138" indent="-3651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</a:rPr>
              <a:t>Βελτιώνει την κινητικότητα του θώρακα</a:t>
            </a:r>
          </a:p>
          <a:p>
            <a:pPr marL="719138" indent="-3651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</a:rPr>
              <a:t>Μειώνει την ενεργοποίηση των επικουρικών μυών </a:t>
            </a:r>
          </a:p>
          <a:p>
            <a:pPr marL="719138" indent="-3651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</a:rPr>
              <a:t>Μειώνει τη δύσπνοια</a:t>
            </a:r>
            <a:endParaRPr lang="el-GR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46574" cy="1237533"/>
          </a:xfrm>
        </p:spPr>
        <p:txBody>
          <a:bodyPr/>
          <a:lstStyle/>
          <a:p>
            <a:r>
              <a:rPr lang="el-GR" dirty="0">
                <a:cs typeface="Times New Roman" pitchFamily="18" charset="0"/>
              </a:rPr>
              <a:t>Φυσικοθεραπεία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5110"/>
            <a:ext cx="9372600" cy="4624250"/>
          </a:xfrm>
        </p:spPr>
        <p:txBody>
          <a:bodyPr/>
          <a:lstStyle/>
          <a:p>
            <a:pPr marL="609600" indent="-609600">
              <a:spcAft>
                <a:spcPts val="1200"/>
              </a:spcAft>
              <a:buNone/>
              <a:defRPr/>
            </a:pPr>
            <a:r>
              <a:rPr lang="el-GR" sz="2600" b="1" dirty="0">
                <a:solidFill>
                  <a:srgbClr val="820000"/>
                </a:solidFill>
              </a:rPr>
              <a:t>Τεχνικές βρογχικής παροχέτευσης</a:t>
            </a:r>
            <a:r>
              <a:rPr lang="en-US" sz="2600" b="1" dirty="0">
                <a:solidFill>
                  <a:srgbClr val="820000"/>
                </a:solidFill>
              </a:rPr>
              <a:t> </a:t>
            </a:r>
            <a:r>
              <a:rPr lang="el-GR" sz="2600" b="1" dirty="0">
                <a:solidFill>
                  <a:srgbClr val="820000"/>
                </a:solidFill>
              </a:rPr>
              <a:t>στη ΧΑΠ</a:t>
            </a:r>
          </a:p>
          <a:p>
            <a:pPr marL="450850" lvl="1" indent="-4508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b="1" dirty="0">
                <a:solidFill>
                  <a:srgbClr val="004A82"/>
                </a:solidFill>
              </a:rPr>
              <a:t>Ειδικές θέσεις παροχέτευσης </a:t>
            </a:r>
            <a:r>
              <a:rPr lang="el-GR" dirty="0"/>
              <a:t>σε συνδυασμό με τεχνικές με τα χέρια του φυσ/τή [διαφραγματική αναπνοή(</a:t>
            </a:r>
            <a:r>
              <a:rPr lang="en-US" dirty="0"/>
              <a:t>relaxed T</a:t>
            </a:r>
            <a:r>
              <a:rPr lang="el-GR" dirty="0"/>
              <a:t>.</a:t>
            </a:r>
            <a:r>
              <a:rPr lang="en-US" dirty="0"/>
              <a:t>V</a:t>
            </a:r>
            <a:r>
              <a:rPr lang="el-GR" dirty="0"/>
              <a:t>.</a:t>
            </a:r>
            <a:r>
              <a:rPr lang="en-US" dirty="0"/>
              <a:t>)</a:t>
            </a:r>
            <a:r>
              <a:rPr lang="el-GR" dirty="0"/>
              <a:t>, τοπική θωρακική έκπτυξη, πλήξεις, δονήσεις]</a:t>
            </a:r>
            <a:endParaRPr lang="en-US" dirty="0"/>
          </a:p>
          <a:p>
            <a:pPr marL="450850" lvl="1" indent="-4508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b="1" dirty="0">
                <a:solidFill>
                  <a:srgbClr val="004A82"/>
                </a:solidFill>
              </a:rPr>
              <a:t>Δυναμική εκπνευστική προσπάθεια </a:t>
            </a:r>
            <a:r>
              <a:rPr lang="el-GR" dirty="0"/>
              <a:t>(</a:t>
            </a:r>
            <a:r>
              <a:rPr lang="en-US" dirty="0"/>
              <a:t>F</a:t>
            </a:r>
            <a:r>
              <a:rPr lang="el-GR" dirty="0"/>
              <a:t>.</a:t>
            </a:r>
            <a:r>
              <a:rPr lang="en-US" dirty="0"/>
              <a:t>E</a:t>
            </a:r>
            <a:r>
              <a:rPr lang="el-GR" dirty="0"/>
              <a:t>.</a:t>
            </a:r>
            <a:r>
              <a:rPr lang="en-US" dirty="0"/>
              <a:t>T</a:t>
            </a:r>
            <a:r>
              <a:rPr lang="el-GR" dirty="0"/>
              <a:t>.</a:t>
            </a:r>
            <a:r>
              <a:rPr lang="en-US" dirty="0"/>
              <a:t>)</a:t>
            </a:r>
          </a:p>
          <a:p>
            <a:pPr marL="450850" lvl="1" indent="-4508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b="1" dirty="0">
                <a:solidFill>
                  <a:srgbClr val="004A82"/>
                </a:solidFill>
              </a:rPr>
              <a:t>Ενεργητικός κύκλος αναπνευστικών τεχνικών </a:t>
            </a:r>
            <a:r>
              <a:rPr lang="el-GR" dirty="0"/>
              <a:t>(</a:t>
            </a:r>
            <a:r>
              <a:rPr lang="en-US" dirty="0"/>
              <a:t>A</a:t>
            </a:r>
            <a:r>
              <a:rPr lang="el-GR" dirty="0"/>
              <a:t>.</a:t>
            </a:r>
            <a:r>
              <a:rPr lang="en-US" dirty="0"/>
              <a:t>C</a:t>
            </a:r>
            <a:r>
              <a:rPr lang="el-GR" dirty="0"/>
              <a:t>.</a:t>
            </a:r>
            <a:r>
              <a:rPr lang="en-US" dirty="0"/>
              <a:t>B</a:t>
            </a:r>
            <a:r>
              <a:rPr lang="el-GR" dirty="0"/>
              <a:t>.</a:t>
            </a:r>
            <a:r>
              <a:rPr lang="en-US" dirty="0"/>
              <a:t>T</a:t>
            </a:r>
            <a:r>
              <a:rPr lang="el-GR" dirty="0"/>
              <a:t>.)</a:t>
            </a:r>
            <a:endParaRPr lang="en-US" dirty="0"/>
          </a:p>
          <a:p>
            <a:pPr marL="450850" lvl="1" indent="-4508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b="1" dirty="0">
                <a:solidFill>
                  <a:srgbClr val="004A82"/>
                </a:solidFill>
              </a:rPr>
              <a:t>Αυτογενής παροχέτευση </a:t>
            </a:r>
            <a:r>
              <a:rPr lang="el-GR" dirty="0"/>
              <a:t>(Α.</a:t>
            </a:r>
            <a:r>
              <a:rPr lang="en-US" dirty="0"/>
              <a:t>D.)</a:t>
            </a:r>
          </a:p>
          <a:p>
            <a:pPr marL="450850" lvl="1" indent="-4508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b="1" dirty="0">
                <a:solidFill>
                  <a:srgbClr val="004A82"/>
                </a:solidFill>
              </a:rPr>
              <a:t>Άσκηση</a:t>
            </a:r>
            <a:endParaRPr lang="en-US" b="1" dirty="0">
              <a:solidFill>
                <a:srgbClr val="004A82"/>
              </a:solidFill>
            </a:endParaRPr>
          </a:p>
          <a:p>
            <a:pPr marL="450850" lvl="1" indent="-4508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b="1" dirty="0">
                <a:solidFill>
                  <a:srgbClr val="004A82"/>
                </a:solidFill>
              </a:rPr>
              <a:t>Συνδυασμός</a:t>
            </a:r>
            <a:endParaRPr lang="en-US" b="1" dirty="0">
              <a:solidFill>
                <a:srgbClr val="004A82"/>
              </a:solidFill>
            </a:endParaRPr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905544" y="6344305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Mcllwaine,2007)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276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668" y="365125"/>
            <a:ext cx="10693132" cy="1325563"/>
          </a:xfrm>
        </p:spPr>
        <p:txBody>
          <a:bodyPr/>
          <a:lstStyle/>
          <a:p>
            <a:r>
              <a:rPr lang="el-GR" b="1" dirty="0">
                <a:cs typeface="Times New Roman" pitchFamily="18" charset="0"/>
              </a:rPr>
              <a:t>Φυσικοθεραπεία 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68" y="2258658"/>
            <a:ext cx="9611032" cy="3240360"/>
          </a:xfrm>
        </p:spPr>
        <p:txBody>
          <a:bodyPr/>
          <a:lstStyle/>
          <a:p>
            <a:pPr lvl="0">
              <a:buNone/>
            </a:pPr>
            <a:r>
              <a:rPr lang="el-GR" sz="2600" b="1" dirty="0">
                <a:solidFill>
                  <a:srgbClr val="820000"/>
                </a:solidFill>
              </a:rPr>
              <a:t>2. Επανεκπαίδευση αναπνοής</a:t>
            </a:r>
            <a:endParaRPr lang="el-GR" sz="2600" dirty="0">
              <a:solidFill>
                <a:srgbClr val="820000"/>
              </a:solidFill>
            </a:endParaRPr>
          </a:p>
          <a:p>
            <a:pPr lvl="0"/>
            <a:r>
              <a:rPr lang="el-GR" sz="2400" b="1" dirty="0">
                <a:solidFill>
                  <a:prstClr val="black"/>
                </a:solidFill>
              </a:rPr>
              <a:t>Η αργή και βαθιά αναπνοή </a:t>
            </a:r>
            <a:r>
              <a:rPr lang="el-GR" sz="2400" dirty="0">
                <a:solidFill>
                  <a:prstClr val="black"/>
                </a:solidFill>
              </a:rPr>
              <a:t>βελτιώνει τον </a:t>
            </a:r>
            <a:r>
              <a:rPr lang="en-US" sz="2400" dirty="0">
                <a:solidFill>
                  <a:prstClr val="black"/>
                </a:solidFill>
              </a:rPr>
              <a:t>SatO</a:t>
            </a:r>
            <a:r>
              <a:rPr lang="en-US" sz="2400" baseline="-25000" dirty="0">
                <a:solidFill>
                  <a:prstClr val="black"/>
                </a:solidFill>
              </a:rPr>
              <a:t>2 </a:t>
            </a:r>
            <a:r>
              <a:rPr lang="el-GR" sz="2400" dirty="0">
                <a:solidFill>
                  <a:prstClr val="black"/>
                </a:solidFill>
              </a:rPr>
              <a:t>στην ηρεμία</a:t>
            </a:r>
          </a:p>
          <a:p>
            <a:pPr lvl="0"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pPr lvl="0"/>
            <a:r>
              <a:rPr lang="el-GR" sz="2400" b="1" dirty="0">
                <a:solidFill>
                  <a:prstClr val="black"/>
                </a:solidFill>
              </a:rPr>
              <a:t>1 /3 : χρόνος εισπνοής/εκπνοής </a:t>
            </a:r>
          </a:p>
          <a:p>
            <a:pPr lvl="0">
              <a:buNone/>
            </a:pPr>
            <a:r>
              <a:rPr lang="el-GR" sz="2400" dirty="0">
                <a:solidFill>
                  <a:prstClr val="black"/>
                </a:solidFill>
              </a:rPr>
              <a:t>	 περισσότερος χρόνος για την εκπνοή (άδειασμα των πνευμόνων και χαλάρωση των εισπνευστικών μυών)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211669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(GOLD, 2006; Pryor &amp; Prasad, 2002; Frownfelter &amp; Dean, 1996</a:t>
            </a:r>
            <a:r>
              <a:rPr lang="el-GR" dirty="0"/>
              <a:t>; </a:t>
            </a:r>
            <a:r>
              <a:rPr lang="en-US" dirty="0"/>
              <a:t>AACVPR, 2011)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22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cs typeface="Times New Roman" pitchFamily="18" charset="0"/>
              </a:rPr>
              <a:t>ΑΝ Φυσικοθεραπεία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8464"/>
            <a:ext cx="9372600" cy="395679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l-GR" sz="2600" b="1" dirty="0">
                <a:solidFill>
                  <a:srgbClr val="820000"/>
                </a:solidFill>
              </a:rPr>
              <a:t>3. Ενεργητική εκπνοή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solidFill>
                  <a:prstClr val="black"/>
                </a:solidFill>
              </a:rPr>
              <a:t>Είναι φυσιολογική απάντηση σε αυξημένες αναπνευστικές απαιτήσεις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solidFill>
                  <a:prstClr val="black"/>
                </a:solidFill>
              </a:rPr>
              <a:t>Στη ΧΑΠ, η ενεργοποίηση των κοιλιακών εξαρτάται από την απόφραξη των αεραγωγών και συμβαίνει συχνά στην ηρεμία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solidFill>
                  <a:prstClr val="black"/>
                </a:solidFill>
              </a:rPr>
              <a:t>Έχει ευεργετική επίδραση στην υπερδιάταση των βάσεων και στη λειτουργία των εισπνευστικών μυών, αλλά όχι στη δύσπνοια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en-US" sz="1700" dirty="0">
                <a:solidFill>
                  <a:prstClr val="black"/>
                </a:solidFill>
              </a:rPr>
              <a:t>	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021289"/>
            <a:ext cx="8028384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(GOLD, 2006; Pryor &amp; Prasad, 2002; Frownfelter &amp; Dean, 1996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AACVPR, 2011)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endParaRPr lang="en-GB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099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cs typeface="Times New Roman" pitchFamily="18" charset="0"/>
              </a:rPr>
              <a:t>Φυσικοθεραπεία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3485"/>
            <a:ext cx="6840827" cy="3096344"/>
          </a:xfrm>
        </p:spPr>
        <p:txBody>
          <a:bodyPr/>
          <a:lstStyle/>
          <a:p>
            <a:pPr lvl="0">
              <a:buNone/>
            </a:pPr>
            <a:r>
              <a:rPr lang="el-GR" sz="2600" b="1" dirty="0">
                <a:solidFill>
                  <a:srgbClr val="820000"/>
                </a:solidFill>
              </a:rPr>
              <a:t>4. Εκπνοή με μισόκλειστα χείλη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solidFill>
                  <a:prstClr val="black"/>
                </a:solidFill>
              </a:rPr>
              <a:t>Βελτιώνει τον κυψελιδικό αερισμό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solidFill>
                  <a:prstClr val="black"/>
                </a:solidFill>
              </a:rPr>
              <a:t>Βελτιώνει την ανταλλαγή των αερίων αίματος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solidFill>
                  <a:prstClr val="black"/>
                </a:solidFill>
              </a:rPr>
              <a:t>Αυξάνει ενεργητικά την </a:t>
            </a:r>
            <a:r>
              <a:rPr lang="en-US" sz="2400" dirty="0">
                <a:solidFill>
                  <a:prstClr val="black"/>
                </a:solidFill>
              </a:rPr>
              <a:t>PEEP</a:t>
            </a:r>
            <a:endParaRPr lang="el-GR" sz="240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r>
              <a:rPr lang="el-GR" sz="2400" dirty="0">
                <a:solidFill>
                  <a:prstClr val="black"/>
                </a:solidFill>
              </a:rPr>
              <a:t>Μειώνει τη δύσπνοια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273225"/>
            <a:ext cx="6876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(GOLD, 2006; Pryor &amp; Prasad, 2002; Frownfelter &amp; Dean, 1996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AACVPR, 2011)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46" y="1377522"/>
            <a:ext cx="1903175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36" y="3429000"/>
            <a:ext cx="1903175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51475" y="5152627"/>
            <a:ext cx="27505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550px-Breathe-Step-2-Version-3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”, 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550px-Breathe-Step-3-Version-3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www.wikihow.com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διαθέσιμο  </a:t>
            </a:r>
          </a:p>
          <a:p>
            <a:pPr algn="ctr"/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 άδεια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>
                <a:hlinkClick r:id="rId7"/>
              </a:rPr>
              <a:t>CC BY-NC-SA 3.0</a:t>
            </a:r>
            <a:endParaRPr lang="en-US" sz="1200" dirty="0"/>
          </a:p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9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cs typeface="Times New Roman" pitchFamily="18" charset="0"/>
              </a:rPr>
              <a:t>Φυσικοθεραπεία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8147248" cy="3744416"/>
          </a:xfrm>
        </p:spPr>
        <p:txBody>
          <a:bodyPr/>
          <a:lstStyle/>
          <a:p>
            <a:pPr lvl="0">
              <a:buNone/>
            </a:pPr>
            <a:r>
              <a:rPr lang="el-GR" sz="2600" b="1" dirty="0">
                <a:solidFill>
                  <a:srgbClr val="820000"/>
                </a:solidFill>
              </a:rPr>
              <a:t>5. Χαλάρωση (Σ.Σ. σε έκταση, κάμψη ισχίων)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400" dirty="0">
                <a:solidFill>
                  <a:prstClr val="black"/>
                </a:solidFill>
              </a:rPr>
              <a:t>Τα προγράμματα χαλάρωσης στη ΧΑΠ έχουν δείξει μια τάση μείωσης: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Του καρδιακού ρυθμού 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Της αναπνευστικής συχνότητας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Του άγχους</a:t>
            </a:r>
          </a:p>
          <a:p>
            <a:pPr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Της δύσπνοιας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223980"/>
            <a:ext cx="810039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(GOLD, 2006; Pryor &amp; Prasad, 2002; Frownfelter &amp; Dean, 1996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AACVPR, 2011)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endParaRPr lang="en-GB" sz="1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875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cs typeface="Times New Roman" pitchFamily="18" charset="0"/>
              </a:rPr>
              <a:t>Φυσικοθεραπεία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8964488" cy="460828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None/>
            </a:pPr>
            <a:r>
              <a:rPr lang="el-GR" b="1" dirty="0">
                <a:solidFill>
                  <a:srgbClr val="820000"/>
                </a:solidFill>
              </a:rPr>
              <a:t>6. Άσκηση των αναπνευστικών μυών</a:t>
            </a:r>
          </a:p>
          <a:p>
            <a:pPr>
              <a:lnSpc>
                <a:spcPct val="95000"/>
              </a:lnSpc>
              <a:spcBef>
                <a:spcPts val="888"/>
              </a:spcBef>
              <a:buNone/>
            </a:pPr>
            <a:r>
              <a:rPr lang="el-GR" sz="2400" b="1" dirty="0">
                <a:solidFill>
                  <a:prstClr val="black"/>
                </a:solidFill>
              </a:rPr>
              <a:t>Βελτιώνει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el-GR" sz="2400" b="1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95000"/>
              </a:lnSpc>
              <a:spcBef>
                <a:spcPts val="888"/>
              </a:spcBef>
              <a:buFont typeface="Wingdings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Τη δύναμη </a:t>
            </a:r>
          </a:p>
          <a:p>
            <a:pPr>
              <a:lnSpc>
                <a:spcPct val="95000"/>
              </a:lnSpc>
              <a:spcBef>
                <a:spcPts val="888"/>
              </a:spcBef>
              <a:buFont typeface="Wingdings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Την αντοχή </a:t>
            </a:r>
          </a:p>
          <a:p>
            <a:pPr>
              <a:lnSpc>
                <a:spcPct val="95000"/>
              </a:lnSpc>
              <a:spcBef>
                <a:spcPts val="888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Τη λειτουργικότητα των αναπνευστικών μυών</a:t>
            </a:r>
          </a:p>
          <a:p>
            <a:pPr>
              <a:lnSpc>
                <a:spcPct val="95000"/>
              </a:lnSpc>
              <a:spcBef>
                <a:spcPts val="888"/>
              </a:spcBef>
              <a:spcAft>
                <a:spcPts val="1200"/>
              </a:spcAft>
              <a:buNone/>
            </a:pPr>
            <a:r>
              <a:rPr lang="el-GR" sz="2400" b="1" dirty="0"/>
              <a:t>Μειώνει</a:t>
            </a:r>
            <a:r>
              <a:rPr lang="el-GR" sz="2400" dirty="0"/>
              <a:t> τη δύσπνοια και το χρόνου του υπνικού αποκορεσμού</a:t>
            </a:r>
          </a:p>
          <a:p>
            <a:pPr>
              <a:lnSpc>
                <a:spcPct val="90000"/>
              </a:lnSpc>
              <a:buNone/>
            </a:pPr>
            <a:endParaRPr lang="el-GR" sz="2400" dirty="0"/>
          </a:p>
          <a:p>
            <a:pPr>
              <a:lnSpc>
                <a:spcPct val="90000"/>
              </a:lnSpc>
              <a:buNone/>
            </a:pPr>
            <a:r>
              <a:rPr lang="el-GR" sz="2400" b="1" dirty="0">
                <a:solidFill>
                  <a:srgbClr val="004A82"/>
                </a:solidFill>
              </a:rPr>
              <a:t>Αντίσταση: </a:t>
            </a:r>
            <a:r>
              <a:rPr lang="el-GR" sz="2400" dirty="0">
                <a:sym typeface="Wingdings 3" pitchFamily="18" charset="2"/>
              </a:rPr>
              <a:t>τουλάχιστον στο 30% της </a:t>
            </a:r>
            <a:r>
              <a:rPr lang="en-US" sz="2400" dirty="0">
                <a:sym typeface="Wingdings 3" pitchFamily="18" charset="2"/>
              </a:rPr>
              <a:t>PImax</a:t>
            </a:r>
            <a:r>
              <a:rPr lang="el-GR" sz="2400" dirty="0">
                <a:sym typeface="Wingdings 3" pitchFamily="18" charset="2"/>
              </a:rPr>
              <a:t> για 30 λεπτά ημερησίως</a:t>
            </a:r>
            <a:endParaRPr lang="en-US" sz="2400" dirty="0">
              <a:sym typeface="Wingdings 3" pitchFamily="18" charset="2"/>
            </a:endParaRPr>
          </a:p>
          <a:p>
            <a:pPr>
              <a:lnSpc>
                <a:spcPct val="95000"/>
              </a:lnSpc>
              <a:spcBef>
                <a:spcPts val="888"/>
              </a:spcBef>
            </a:pPr>
            <a:endParaRPr lang="el-GR" sz="2400" dirty="0">
              <a:solidFill>
                <a:prstClr val="black"/>
              </a:solidFill>
            </a:endParaRPr>
          </a:p>
          <a:p>
            <a:pPr>
              <a:lnSpc>
                <a:spcPct val="95000"/>
              </a:lnSpc>
              <a:spcBef>
                <a:spcPts val="888"/>
              </a:spcBef>
            </a:pP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377869"/>
            <a:ext cx="802838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(GOLD, 2006; Pryor &amp; Prasad, 2002; Frownfelter &amp; Dean, 1996</a:t>
            </a:r>
            <a:r>
              <a:rPr lang="el-GR" sz="14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AACVPR, 2011)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5753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776" y="221599"/>
            <a:ext cx="9144000" cy="1080120"/>
          </a:xfrm>
        </p:spPr>
        <p:txBody>
          <a:bodyPr>
            <a:noAutofit/>
          </a:bodyPr>
          <a:lstStyle/>
          <a:p>
            <a:r>
              <a:rPr lang="el-GR" sz="2400" b="1" dirty="0"/>
              <a:t>Αξιολόγηση της δύναμης και της αντοχής των αναπνευστικών μυών ΧΑΠ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776" y="1658964"/>
            <a:ext cx="8229600" cy="2016224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888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Αξιολόγηση:</a:t>
            </a:r>
          </a:p>
          <a:p>
            <a:pPr>
              <a:lnSpc>
                <a:spcPct val="95000"/>
              </a:lnSpc>
              <a:spcBef>
                <a:spcPts val="888"/>
              </a:spcBef>
            </a:pPr>
            <a:r>
              <a:rPr lang="el-GR" sz="2400" dirty="0">
                <a:solidFill>
                  <a:prstClr val="black"/>
                </a:solidFill>
              </a:rPr>
              <a:t>Της δύναμης: </a:t>
            </a:r>
            <a:r>
              <a:rPr lang="en-US" sz="2400" dirty="0">
                <a:solidFill>
                  <a:prstClr val="black"/>
                </a:solidFill>
              </a:rPr>
              <a:t>PImax</a:t>
            </a:r>
            <a:r>
              <a:rPr lang="el-GR" sz="2400" dirty="0">
                <a:solidFill>
                  <a:prstClr val="black"/>
                </a:solidFill>
              </a:rPr>
              <a:t>, </a:t>
            </a:r>
            <a:r>
              <a:rPr lang="en-US" sz="2400" dirty="0">
                <a:solidFill>
                  <a:prstClr val="black"/>
                </a:solidFill>
              </a:rPr>
              <a:t>P</a:t>
            </a:r>
            <a:r>
              <a:rPr lang="el-GR" sz="2400" dirty="0">
                <a:solidFill>
                  <a:prstClr val="black"/>
                </a:solidFill>
              </a:rPr>
              <a:t>Ε</a:t>
            </a:r>
            <a:r>
              <a:rPr lang="en-US" sz="2400" dirty="0">
                <a:solidFill>
                  <a:prstClr val="black"/>
                </a:solidFill>
              </a:rPr>
              <a:t>max</a:t>
            </a:r>
            <a:endParaRPr lang="el-GR" sz="2400" dirty="0">
              <a:solidFill>
                <a:prstClr val="black"/>
              </a:solidFill>
            </a:endParaRPr>
          </a:p>
          <a:p>
            <a:pPr>
              <a:lnSpc>
                <a:spcPct val="95000"/>
              </a:lnSpc>
              <a:spcBef>
                <a:spcPts val="888"/>
              </a:spcBef>
            </a:pPr>
            <a:r>
              <a:rPr lang="el-GR" sz="2400" dirty="0">
                <a:solidFill>
                  <a:prstClr val="black"/>
                </a:solidFill>
              </a:rPr>
              <a:t>Της έντασης της δύσπνοιας: </a:t>
            </a:r>
            <a:r>
              <a:rPr lang="en-US" sz="2400" dirty="0">
                <a:solidFill>
                  <a:prstClr val="black"/>
                </a:solidFill>
              </a:rPr>
              <a:t>Borg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scale</a:t>
            </a:r>
            <a:endParaRPr lang="el-GR" sz="2400" dirty="0">
              <a:solidFill>
                <a:prstClr val="black"/>
              </a:solidFill>
            </a:endParaRPr>
          </a:p>
          <a:p>
            <a:pPr>
              <a:lnSpc>
                <a:spcPct val="95000"/>
              </a:lnSpc>
              <a:spcBef>
                <a:spcPts val="888"/>
              </a:spcBef>
            </a:pPr>
            <a:r>
              <a:rPr lang="el-GR" sz="2400" dirty="0">
                <a:solidFill>
                  <a:prstClr val="black"/>
                </a:solidFill>
                <a:sym typeface="Wingdings 3" pitchFamily="18" charset="2"/>
              </a:rPr>
              <a:t>Της αναπνευστικής αντοχής:</a:t>
            </a:r>
          </a:p>
          <a:p>
            <a:pPr>
              <a:lnSpc>
                <a:spcPct val="95000"/>
              </a:lnSpc>
              <a:spcBef>
                <a:spcPts val="888"/>
              </a:spcBef>
              <a:buNone/>
            </a:pPr>
            <a:endParaRPr lang="el-GR" sz="2400" i="1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1524000" y="3675188"/>
            <a:ext cx="8136904" cy="1842043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spcBef>
                <a:spcPts val="888"/>
              </a:spcBef>
              <a:buFont typeface="Courier New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</a:rPr>
              <a:t>10 </a:t>
            </a:r>
            <a:r>
              <a:rPr lang="en-US" sz="2400" dirty="0">
                <a:solidFill>
                  <a:prstClr val="black"/>
                </a:solidFill>
              </a:rPr>
              <a:t>min </a:t>
            </a:r>
            <a:r>
              <a:rPr lang="el-GR" sz="2400" dirty="0">
                <a:solidFill>
                  <a:prstClr val="black"/>
                </a:solidFill>
              </a:rPr>
              <a:t>αναπνευστική προσπάθεια στο 60% της </a:t>
            </a:r>
            <a:r>
              <a:rPr lang="en-US" sz="2400" dirty="0">
                <a:solidFill>
                  <a:prstClr val="black"/>
                </a:solidFill>
              </a:rPr>
              <a:t>PImax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lnSpc>
                <a:spcPct val="95000"/>
              </a:lnSpc>
              <a:spcBef>
                <a:spcPts val="888"/>
              </a:spcBef>
              <a:buFont typeface="Courier New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</a:rPr>
              <a:t>2 </a:t>
            </a:r>
            <a:r>
              <a:rPr lang="en-US" sz="2400" dirty="0">
                <a:solidFill>
                  <a:prstClr val="black"/>
                </a:solidFill>
              </a:rPr>
              <a:t>min </a:t>
            </a:r>
            <a:r>
              <a:rPr lang="el-GR" sz="2400" dirty="0">
                <a:solidFill>
                  <a:prstClr val="black"/>
                </a:solidFill>
              </a:rPr>
              <a:t>αναπνευστική προσπάθεια στο 75-80% της </a:t>
            </a:r>
            <a:r>
              <a:rPr lang="en-US" sz="2400" dirty="0">
                <a:solidFill>
                  <a:prstClr val="black"/>
                </a:solidFill>
              </a:rPr>
              <a:t>Pimax</a:t>
            </a:r>
            <a:endParaRPr lang="el-GR" sz="2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95000"/>
              </a:lnSpc>
              <a:spcBef>
                <a:spcPts val="888"/>
              </a:spcBef>
              <a:buFont typeface="Courier New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sym typeface="Wingdings 3" pitchFamily="18" charset="2"/>
              </a:rPr>
              <a:t>POD</a:t>
            </a:r>
            <a:r>
              <a:rPr lang="el-GR" sz="2400" dirty="0">
                <a:solidFill>
                  <a:prstClr val="black"/>
                </a:solidFill>
                <a:sym typeface="Wingdings 3" pitchFamily="18" charset="2"/>
              </a:rPr>
              <a:t> </a:t>
            </a:r>
            <a:r>
              <a:rPr lang="en-US" sz="2400" dirty="0">
                <a:solidFill>
                  <a:prstClr val="black"/>
                </a:solidFill>
                <a:sym typeface="Wingdings 3" pitchFamily="18" charset="2"/>
              </a:rPr>
              <a:t>index </a:t>
            </a:r>
            <a:endParaRPr lang="el-GR" sz="2400" dirty="0">
              <a:solidFill>
                <a:prstClr val="black"/>
              </a:solidFill>
              <a:sym typeface="Wingdings 3" pitchFamily="18" charset="2"/>
            </a:endParaRPr>
          </a:p>
          <a:p>
            <a:pPr marL="285750" indent="-285750">
              <a:lnSpc>
                <a:spcPct val="95000"/>
              </a:lnSpc>
              <a:spcBef>
                <a:spcPts val="888"/>
              </a:spcBef>
              <a:buFont typeface="Courier New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  <a:sym typeface="Wingdings 3" pitchFamily="18" charset="2"/>
              </a:rPr>
              <a:t>6MWT</a:t>
            </a:r>
            <a:endParaRPr lang="el-GR" sz="24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322469"/>
            <a:ext cx="795637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(GOLD, 2006; Pryor &amp; Prasad, 2002; Frownfelter &amp; Dean, 1996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AACVPR, 2011)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2771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728" y="136525"/>
            <a:ext cx="9144000" cy="1080120"/>
          </a:xfrm>
        </p:spPr>
        <p:txBody>
          <a:bodyPr>
            <a:noAutofit/>
          </a:bodyPr>
          <a:lstStyle/>
          <a:p>
            <a:r>
              <a:rPr lang="el-GR" sz="2400" b="1" dirty="0"/>
              <a:t>Αξιολόγηση της δύναμης και της αντοχής των αναπνευστικών μυών ΧΑΠ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28" y="1619006"/>
            <a:ext cx="10849496" cy="41519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l-GR" sz="2400" dirty="0"/>
              <a:t>Η μέτρηση της δύναμης των αναπνευστικών μυών είναι υπόθεση ρουτίνας στην κλινική πρακτική (έγκυρα και αξιόπιστα εργαλεία)</a:t>
            </a:r>
            <a:endParaRPr lang="en-US" sz="2400" dirty="0"/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l-GR" sz="2400" b="1" dirty="0">
                <a:solidFill>
                  <a:srgbClr val="820000"/>
                </a:solidFill>
              </a:rPr>
              <a:t>Η δύναμη των αναπνευστικών μυών αξιολογείται έμμεσα </a:t>
            </a:r>
            <a:r>
              <a:rPr lang="el-GR" sz="2400" dirty="0"/>
              <a:t>με την </a:t>
            </a:r>
            <a:r>
              <a:rPr lang="en-US" sz="2400" dirty="0"/>
              <a:t>PImax, Pemax </a:t>
            </a:r>
            <a:r>
              <a:rPr lang="el-GR" sz="2400" dirty="0"/>
              <a:t>σε </a:t>
            </a:r>
            <a:r>
              <a:rPr lang="en-US" sz="2400" dirty="0"/>
              <a:t>kPa</a:t>
            </a:r>
            <a:r>
              <a:rPr lang="el-GR" sz="2400" dirty="0"/>
              <a:t> ή </a:t>
            </a:r>
            <a:r>
              <a:rPr lang="en-US" sz="2400" dirty="0"/>
              <a:t>cm H</a:t>
            </a:r>
            <a:r>
              <a:rPr lang="el-GR" sz="2400" baseline="-25000" dirty="0"/>
              <a:t>2</a:t>
            </a:r>
            <a:r>
              <a:rPr lang="en-US" sz="2400" dirty="0"/>
              <a:t>O</a:t>
            </a:r>
            <a:r>
              <a:rPr lang="el-GR" sz="2400" dirty="0"/>
              <a:t> (1</a:t>
            </a:r>
            <a:r>
              <a:rPr lang="en-US" sz="2400" dirty="0"/>
              <a:t>kPa</a:t>
            </a:r>
            <a:r>
              <a:rPr lang="el-GR" sz="2400" dirty="0"/>
              <a:t> = 10.2 </a:t>
            </a:r>
            <a:r>
              <a:rPr lang="en-US" sz="2400" dirty="0"/>
              <a:t>cm H</a:t>
            </a:r>
            <a:r>
              <a:rPr lang="el-GR" sz="2400" baseline="-25000" dirty="0"/>
              <a:t>2</a:t>
            </a:r>
            <a:r>
              <a:rPr lang="en-US" sz="2400" dirty="0"/>
              <a:t>O</a:t>
            </a:r>
            <a:r>
              <a:rPr lang="el-GR" sz="2400" dirty="0"/>
              <a:t>)</a:t>
            </a:r>
            <a:endParaRPr lang="en-US" sz="2400" dirty="0"/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endParaRPr lang="el-GR" sz="2400" dirty="0"/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l-GR" sz="2400" dirty="0"/>
              <a:t>Οι </a:t>
            </a:r>
            <a:r>
              <a:rPr lang="en-US" sz="2400" dirty="0"/>
              <a:t>PImax </a:t>
            </a:r>
            <a:r>
              <a:rPr lang="el-GR" sz="2400" dirty="0"/>
              <a:t>και </a:t>
            </a:r>
            <a:r>
              <a:rPr lang="en-US" sz="2400" dirty="0"/>
              <a:t>PEmax </a:t>
            </a:r>
            <a:r>
              <a:rPr lang="el-GR" sz="2400" dirty="0"/>
              <a:t>αφορούν στις αλλαγές πίεσης συγκριτικά με την ατμοσφαιρική και αναπτύσσονται με την ενεργοποίηση </a:t>
            </a:r>
            <a:r>
              <a:rPr lang="el-GR" sz="2400" b="1" dirty="0"/>
              <a:t>όλων των αναπνευστικών μυών και όχι ενός συγκεκριμένου μυ</a:t>
            </a:r>
            <a:endParaRPr lang="en-US" sz="2400" b="1" dirty="0"/>
          </a:p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l-GR" sz="2400" dirty="0"/>
              <a:t>Οι </a:t>
            </a:r>
            <a:r>
              <a:rPr lang="en-US" sz="2400" dirty="0"/>
              <a:t>PImax </a:t>
            </a:r>
            <a:r>
              <a:rPr lang="el-GR" sz="2400" dirty="0"/>
              <a:t>και </a:t>
            </a:r>
            <a:r>
              <a:rPr lang="en-US" sz="2400" dirty="0"/>
              <a:t>PEmax </a:t>
            </a:r>
            <a:r>
              <a:rPr lang="el-GR" sz="2400" dirty="0"/>
              <a:t>μπορούν να μετρηθούν στη μύτη, στο στόμα, στον οισοφάγο ή στο διάφραγμα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519446"/>
            <a:ext cx="4392488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(Troosters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et al.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2005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19536" y="3573016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91544" y="638132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53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7" y="116632"/>
            <a:ext cx="10196053" cy="1080120"/>
          </a:xfrm>
        </p:spPr>
        <p:txBody>
          <a:bodyPr>
            <a:noAutofit/>
          </a:bodyPr>
          <a:lstStyle/>
          <a:p>
            <a:r>
              <a:rPr lang="el-GR" sz="2800" b="1" dirty="0"/>
              <a:t>Αξιολόγηση της δύναμης και της αντοχής των αναπνευστικών μυών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7" y="1720647"/>
            <a:ext cx="11080955" cy="379525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l-GR" sz="2200" b="1" dirty="0">
                <a:solidFill>
                  <a:srgbClr val="820000"/>
                </a:solidFill>
              </a:rPr>
              <a:t>Οι μετρούμενες </a:t>
            </a:r>
            <a:r>
              <a:rPr lang="en-US" sz="2200" b="1" dirty="0">
                <a:solidFill>
                  <a:srgbClr val="820000"/>
                </a:solidFill>
              </a:rPr>
              <a:t>Pimax </a:t>
            </a:r>
            <a:r>
              <a:rPr lang="el-GR" sz="2200" b="1" dirty="0">
                <a:solidFill>
                  <a:srgbClr val="820000"/>
                </a:solidFill>
              </a:rPr>
              <a:t>και </a:t>
            </a:r>
            <a:r>
              <a:rPr lang="en-US" sz="2200" b="1" dirty="0">
                <a:solidFill>
                  <a:srgbClr val="820000"/>
                </a:solidFill>
              </a:rPr>
              <a:t>PEmax</a:t>
            </a:r>
            <a:r>
              <a:rPr lang="el-GR" sz="2200" b="1" dirty="0">
                <a:solidFill>
                  <a:srgbClr val="820000"/>
                </a:solidFill>
              </a:rPr>
              <a:t> εξαρτώνται</a:t>
            </a:r>
            <a:r>
              <a:rPr lang="en-US" sz="2200" b="1" dirty="0">
                <a:solidFill>
                  <a:srgbClr val="820000"/>
                </a:solidFill>
              </a:rPr>
              <a:t>:</a:t>
            </a:r>
            <a:r>
              <a:rPr lang="el-GR" sz="2200" b="1" dirty="0">
                <a:solidFill>
                  <a:srgbClr val="820000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200" dirty="0">
                <a:solidFill>
                  <a:prstClr val="black"/>
                </a:solidFill>
              </a:rPr>
              <a:t>Από τις διαστάσεις του θωρακικού κλωβού</a:t>
            </a: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200" dirty="0">
                <a:solidFill>
                  <a:prstClr val="black"/>
                </a:solidFill>
              </a:rPr>
              <a:t>Το μήκος του διαφράγματος</a:t>
            </a: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200" dirty="0">
                <a:solidFill>
                  <a:prstClr val="black"/>
                </a:solidFill>
              </a:rPr>
              <a:t>Τους πνευμονικούς όγκους</a:t>
            </a: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200" dirty="0">
                <a:solidFill>
                  <a:prstClr val="black"/>
                </a:solidFill>
              </a:rPr>
              <a:t>Την ενδοτικότητα του πνευμονικού παρεγχύματος και του θωρακικού κλωβού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200" dirty="0">
                <a:solidFill>
                  <a:prstClr val="black"/>
                </a:solidFill>
              </a:rPr>
              <a:t>Όταν οι πιέσεις μετρώνται στην </a:t>
            </a:r>
            <a:r>
              <a:rPr lang="en-US" sz="2200" dirty="0">
                <a:solidFill>
                  <a:prstClr val="black"/>
                </a:solidFill>
              </a:rPr>
              <a:t>T</a:t>
            </a:r>
            <a:r>
              <a:rPr lang="el-GR" sz="2200" dirty="0">
                <a:solidFill>
                  <a:prstClr val="black"/>
                </a:solidFill>
              </a:rPr>
              <a:t>.</a:t>
            </a:r>
            <a:r>
              <a:rPr lang="en-US" sz="2200" dirty="0">
                <a:solidFill>
                  <a:prstClr val="black"/>
                </a:solidFill>
              </a:rPr>
              <a:t>L</a:t>
            </a:r>
            <a:r>
              <a:rPr lang="el-GR" sz="2200" dirty="0">
                <a:solidFill>
                  <a:prstClr val="black"/>
                </a:solidFill>
              </a:rPr>
              <a:t>.</a:t>
            </a:r>
            <a:r>
              <a:rPr lang="en-US" sz="2200" dirty="0">
                <a:solidFill>
                  <a:prstClr val="black"/>
                </a:solidFill>
              </a:rPr>
              <a:t>C</a:t>
            </a:r>
            <a:r>
              <a:rPr lang="el-GR" sz="2200" dirty="0">
                <a:solidFill>
                  <a:prstClr val="black"/>
                </a:solidFill>
              </a:rPr>
              <a:t>., τότε είναι το αποτέλεσμα της λειτουργίας των </a:t>
            </a:r>
            <a:r>
              <a:rPr lang="el-GR" sz="2200" u="sng" dirty="0">
                <a:solidFill>
                  <a:prstClr val="black"/>
                </a:solidFill>
              </a:rPr>
              <a:t>εκπνευστικών</a:t>
            </a:r>
            <a:r>
              <a:rPr lang="el-GR" sz="2200" dirty="0">
                <a:solidFill>
                  <a:prstClr val="black"/>
                </a:solidFill>
              </a:rPr>
              <a:t> μυών και της ενδοτικότητας του παρεγχύματος στον όγκο αυτό</a:t>
            </a: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200" dirty="0">
                <a:solidFill>
                  <a:prstClr val="black"/>
                </a:solidFill>
              </a:rPr>
              <a:t>Όταν οι πιέσεις μετρώνται στην </a:t>
            </a:r>
            <a:r>
              <a:rPr lang="en-US" sz="2200" dirty="0">
                <a:solidFill>
                  <a:prstClr val="black"/>
                </a:solidFill>
              </a:rPr>
              <a:t>R</a:t>
            </a:r>
            <a:r>
              <a:rPr lang="el-GR" sz="2200" dirty="0">
                <a:solidFill>
                  <a:prstClr val="black"/>
                </a:solidFill>
              </a:rPr>
              <a:t>.</a:t>
            </a:r>
            <a:r>
              <a:rPr lang="en-US" sz="2200" dirty="0">
                <a:solidFill>
                  <a:prstClr val="black"/>
                </a:solidFill>
              </a:rPr>
              <a:t>V</a:t>
            </a:r>
            <a:r>
              <a:rPr lang="el-GR" sz="2200" dirty="0">
                <a:solidFill>
                  <a:prstClr val="black"/>
                </a:solidFill>
              </a:rPr>
              <a:t>.</a:t>
            </a:r>
            <a:r>
              <a:rPr lang="en-US" sz="2200" dirty="0">
                <a:solidFill>
                  <a:prstClr val="black"/>
                </a:solidFill>
              </a:rPr>
              <a:t>C</a:t>
            </a:r>
            <a:r>
              <a:rPr lang="el-GR" sz="2200" dirty="0">
                <a:solidFill>
                  <a:prstClr val="black"/>
                </a:solidFill>
              </a:rPr>
              <a:t>.,  τότε είναι το αποτέλεσμα της λειτουργίας των εισπνευστικών μυών και της ενδοτικότητας του θωρακικού κλωβού</a:t>
            </a:r>
            <a:endParaRPr lang="el-GR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538554"/>
            <a:ext cx="3816424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(Troosters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et al.,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2005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63552" y="3933056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63552" y="6453336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80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343498-1F37-4E5A-A2ED-D595FEF20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solidFill>
                  <a:srgbClr val="4F5254"/>
                </a:solidFill>
                <a:latin typeface="+mn-lt"/>
              </a:rPr>
              <a:t>ΠΕΡΙΕΧΟΜΕΝΑ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AC1870-1B7E-4530-87E3-3A0B1E41A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ΧΑΠ</a:t>
            </a:r>
          </a:p>
          <a:p>
            <a:r>
              <a:rPr lang="el-GR" dirty="0"/>
              <a:t>ΑΣΘΜΑ</a:t>
            </a:r>
          </a:p>
          <a:p>
            <a:r>
              <a:rPr lang="el-GR" dirty="0"/>
              <a:t>ΒΡΟΓΧΙΕΚΤΑΣΙΕΣ </a:t>
            </a:r>
          </a:p>
          <a:p>
            <a:r>
              <a:rPr lang="el-GR" dirty="0"/>
              <a:t>ΚΥΣΤΙΚΗ ΙΝΩΣΗ</a:t>
            </a:r>
          </a:p>
          <a:p>
            <a:r>
              <a:rPr lang="el-GR" dirty="0"/>
              <a:t>ΣΑΡΚΟΕΙΔΩΣΗ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9437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2" y="295188"/>
            <a:ext cx="10884309" cy="1080120"/>
          </a:xfrm>
        </p:spPr>
        <p:txBody>
          <a:bodyPr>
            <a:noAutofit/>
          </a:bodyPr>
          <a:lstStyle/>
          <a:p>
            <a:r>
              <a:rPr lang="el-GR" sz="2800" b="1" dirty="0"/>
              <a:t>Αξιολόγηση της δύναμης και της αντοχής των αναπνευστικών μυών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32" y="2379307"/>
            <a:ext cx="10884309" cy="311294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Μέτρηση της αντοχής των αναπνευστικών μυών</a:t>
            </a:r>
            <a:endParaRPr lang="en-US" sz="2400" b="1" dirty="0">
              <a:solidFill>
                <a:srgbClr val="820000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l-GR" sz="2400" b="1" dirty="0"/>
              <a:t>Μέτρηση του αυξανόμενου οριακού φορτίου</a:t>
            </a:r>
          </a:p>
          <a:p>
            <a:pPr marL="0" indent="0">
              <a:buNone/>
              <a:defRPr/>
            </a:pPr>
            <a:r>
              <a:rPr lang="el-GR" sz="2400" dirty="0"/>
              <a:t>Δηλ. του φορτίου που μπορεί να αντέξει ο ασθενής για &gt; 10 λεπτά</a:t>
            </a:r>
          </a:p>
          <a:p>
            <a:pPr>
              <a:lnSpc>
                <a:spcPct val="90000"/>
              </a:lnSpc>
              <a:buNone/>
              <a:defRPr/>
            </a:pPr>
            <a:endParaRPr lang="el-GR" sz="2400" b="1" dirty="0"/>
          </a:p>
          <a:p>
            <a:pPr>
              <a:lnSpc>
                <a:spcPct val="90000"/>
              </a:lnSpc>
              <a:buNone/>
              <a:defRPr/>
            </a:pPr>
            <a:r>
              <a:rPr lang="el-GR" sz="2400" dirty="0"/>
              <a:t>Το αυξανόμενο εκπνευστικό οριακό φορτίο </a:t>
            </a:r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Σε υγιείς αφορά στο </a:t>
            </a:r>
            <a:r>
              <a:rPr lang="el-GR" sz="2400" b="1" dirty="0">
                <a:solidFill>
                  <a:srgbClr val="820000"/>
                </a:solidFill>
              </a:rPr>
              <a:t>87%</a:t>
            </a:r>
            <a:r>
              <a:rPr lang="el-GR" sz="2400" dirty="0"/>
              <a:t> της </a:t>
            </a:r>
            <a:r>
              <a:rPr lang="en-US" sz="2400" dirty="0"/>
              <a:t>PEmax</a:t>
            </a: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Σε ασθενείς με ΧΑΠ μόνο στο </a:t>
            </a:r>
            <a:r>
              <a:rPr lang="el-GR" sz="2400" b="1" dirty="0">
                <a:solidFill>
                  <a:srgbClr val="820000"/>
                </a:solidFill>
              </a:rPr>
              <a:t>44%</a:t>
            </a:r>
            <a:endParaRPr lang="en-US" sz="2400" b="1" dirty="0">
              <a:solidFill>
                <a:srgbClr val="82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b="1" dirty="0"/>
          </a:p>
          <a:p>
            <a:pPr lvl="0"/>
            <a:endParaRPr lang="el-GR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63552" y="206084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/>
          <p:cNvSpPr txBox="1"/>
          <p:nvPr/>
        </p:nvSpPr>
        <p:spPr>
          <a:xfrm>
            <a:off x="1524000" y="6538554"/>
            <a:ext cx="3816424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(Troosters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et al.,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2005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03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19" y="116632"/>
            <a:ext cx="9930581" cy="1080120"/>
          </a:xfrm>
        </p:spPr>
        <p:txBody>
          <a:bodyPr>
            <a:noAutofit/>
          </a:bodyPr>
          <a:lstStyle/>
          <a:p>
            <a:r>
              <a:rPr lang="el-GR" sz="2800" b="1" dirty="0"/>
              <a:t>Αξιολόγηση της δύναμης και της αντοχής των αναπνευστικών μυών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19" y="2211354"/>
            <a:ext cx="9483725" cy="3233869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l-GR" sz="2400" b="1" dirty="0">
                <a:solidFill>
                  <a:srgbClr val="820000"/>
                </a:solidFill>
              </a:rPr>
              <a:t>Μέτρηση του χρόνου αντοχής σε καθορισμένο όριο έντασης </a:t>
            </a:r>
          </a:p>
          <a:p>
            <a:pPr lvl="0">
              <a:buNone/>
            </a:pPr>
            <a:r>
              <a:rPr lang="el-GR" sz="2400" b="1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Όταν οι ασθενείς αδυνατούν να αναπνέουν ενάντια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Στο 60% της  </a:t>
            </a:r>
            <a:r>
              <a:rPr lang="en-US" sz="2400" dirty="0">
                <a:solidFill>
                  <a:prstClr val="black"/>
                </a:solidFill>
              </a:rPr>
              <a:t>PImax</a:t>
            </a:r>
            <a:r>
              <a:rPr lang="el-GR" sz="2400" dirty="0">
                <a:solidFill>
                  <a:prstClr val="black"/>
                </a:solidFill>
              </a:rPr>
              <a:t> για 10 λεπτά ή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Στο 75-80% της  </a:t>
            </a:r>
            <a:r>
              <a:rPr lang="en-US" sz="2400" dirty="0">
                <a:solidFill>
                  <a:prstClr val="black"/>
                </a:solidFill>
              </a:rPr>
              <a:t>PImax</a:t>
            </a:r>
            <a:r>
              <a:rPr lang="el-GR" sz="2400" dirty="0">
                <a:solidFill>
                  <a:prstClr val="black"/>
                </a:solidFill>
              </a:rPr>
              <a:t> για 2 λεπτά 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l-GR" sz="2400" b="1" dirty="0">
                <a:solidFill>
                  <a:srgbClr val="820000"/>
                </a:solidFill>
              </a:rPr>
              <a:t>→</a:t>
            </a:r>
            <a:r>
              <a:rPr lang="en-US" sz="2400" b="1" dirty="0">
                <a:solidFill>
                  <a:srgbClr val="820000"/>
                </a:solidFill>
              </a:rPr>
              <a:t>	</a:t>
            </a:r>
            <a:r>
              <a:rPr lang="el-GR" sz="2400" b="1" dirty="0">
                <a:solidFill>
                  <a:srgbClr val="820000"/>
                </a:solidFill>
              </a:rPr>
              <a:t>έχει επηρεασθεί η αντοχή των αναπνευστικών</a:t>
            </a:r>
            <a:r>
              <a:rPr lang="en-US" sz="2400" b="1" dirty="0">
                <a:solidFill>
                  <a:srgbClr val="820000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μυών</a:t>
            </a:r>
            <a:endParaRPr lang="en-US" sz="2400" b="1" dirty="0">
              <a:solidFill>
                <a:srgbClr val="820000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63552" y="206084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/>
          <p:nvPr/>
        </p:nvSpPr>
        <p:spPr>
          <a:xfrm>
            <a:off x="1524000" y="6519446"/>
            <a:ext cx="4392488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(Troosters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et al.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2005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287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97" y="116632"/>
            <a:ext cx="11562735" cy="1008112"/>
          </a:xfrm>
        </p:spPr>
        <p:txBody>
          <a:bodyPr>
            <a:noAutofit/>
          </a:bodyPr>
          <a:lstStyle/>
          <a:p>
            <a:r>
              <a:rPr lang="el-GR" sz="2800" b="1" dirty="0">
                <a:cs typeface="Times New Roman" pitchFamily="18" charset="0"/>
              </a:rPr>
              <a:t>Πνευμονική υπερδιάταση και δύναμη αναπνευστικών μυών στη</a:t>
            </a:r>
            <a:r>
              <a:rPr lang="en-US" sz="2800" b="1" dirty="0">
                <a:cs typeface="Times New Roman" pitchFamily="18" charset="0"/>
              </a:rPr>
              <a:t> XA</a:t>
            </a:r>
            <a:r>
              <a:rPr lang="el-GR" sz="2800" b="1" dirty="0">
                <a:cs typeface="Times New Roman" pitchFamily="18" charset="0"/>
              </a:rPr>
              <a:t>Π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l-GR" sz="2800" b="1" dirty="0">
                <a:cs typeface="Times New Roman" pitchFamily="18" charset="0"/>
              </a:rPr>
              <a:t>(1 από 4)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97" y="1484784"/>
            <a:ext cx="9886847" cy="45365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srgbClr val="820000"/>
                </a:solidFill>
              </a:rPr>
              <a:t>Μηχανισμός πρόκλησης της αδυναμίας των αναπνευστικών μυών: </a:t>
            </a:r>
          </a:p>
          <a:p>
            <a:pPr marL="696913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4A82"/>
                </a:solidFill>
              </a:rPr>
              <a:t>Η πνευμονική υπερδιάταση </a:t>
            </a:r>
            <a:r>
              <a:rPr lang="el-GR" sz="2400" dirty="0"/>
              <a:t>προκαλεί </a:t>
            </a:r>
            <a:r>
              <a:rPr lang="el-GR" sz="2400" u="sng" dirty="0"/>
              <a:t>ενδογενή</a:t>
            </a:r>
            <a:r>
              <a:rPr lang="el-GR" sz="2400" dirty="0"/>
              <a:t> θετική τελοεκπνευστική πίεση, με συνέπεια </a:t>
            </a:r>
            <a:r>
              <a:rPr lang="el-GR" sz="2400" b="1" dirty="0"/>
              <a:t>τη μείωση της σχέσης μήκους - τάσης των αναπνευστικών μυών και τελικά την κόπωση</a:t>
            </a:r>
          </a:p>
          <a:p>
            <a:pPr marL="696913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4A82"/>
                </a:solidFill>
              </a:rPr>
              <a:t>Η πνευμονική υπερδιάταση </a:t>
            </a:r>
            <a:r>
              <a:rPr lang="el-GR" sz="2400" b="1" dirty="0">
                <a:solidFill>
                  <a:prstClr val="black"/>
                </a:solidFill>
              </a:rPr>
              <a:t>φέρνει τις πλευρές σε οριζόντια θέση, αναγκάζοντας τους έξω μεσοπλεύριους μύες να ενεργήσουν πλέον ως εκπνευστικοί μύες </a:t>
            </a:r>
          </a:p>
          <a:p>
            <a:pPr marL="696913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l-GR" sz="2400" dirty="0"/>
          </a:p>
          <a:p>
            <a:pPr marL="696913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l-GR" dirty="0"/>
          </a:p>
        </p:txBody>
      </p:sp>
      <p:sp>
        <p:nvSpPr>
          <p:cNvPr id="7" name="TextBox 4"/>
          <p:cNvSpPr txBox="1"/>
          <p:nvPr/>
        </p:nvSpPr>
        <p:spPr>
          <a:xfrm>
            <a:off x="1524000" y="6519446"/>
            <a:ext cx="4392488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(Troosters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et al.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2005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254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4" y="116632"/>
            <a:ext cx="9910916" cy="100811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cs typeface="Times New Roman" pitchFamily="18" charset="0"/>
              </a:rPr>
              <a:t>Πνευμονική υπερδιάταση και δύναμη αναπνευστικών μυών στη</a:t>
            </a:r>
            <a:r>
              <a:rPr lang="en-US" sz="2800" b="1" dirty="0">
                <a:cs typeface="Times New Roman" pitchFamily="18" charset="0"/>
              </a:rPr>
              <a:t> XA</a:t>
            </a:r>
            <a:r>
              <a:rPr lang="el-GR" sz="2800" b="1" dirty="0">
                <a:cs typeface="Times New Roman" pitchFamily="18" charset="0"/>
              </a:rPr>
              <a:t>Π</a:t>
            </a:r>
            <a:r>
              <a:rPr lang="en-US" sz="2800" b="1" dirty="0"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084" y="1933600"/>
            <a:ext cx="11326761" cy="396044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600" b="1" dirty="0">
                <a:solidFill>
                  <a:srgbClr val="004A82"/>
                </a:solidFill>
              </a:rPr>
              <a:t>Η πνευμονική υπερδιάταση </a:t>
            </a:r>
            <a:r>
              <a:rPr lang="el-GR" sz="2600" dirty="0">
                <a:solidFill>
                  <a:prstClr val="black"/>
                </a:solidFill>
              </a:rPr>
              <a:t>θεωρείται ότι </a:t>
            </a:r>
            <a:r>
              <a:rPr lang="el-GR" sz="2600" b="1" dirty="0"/>
              <a:t>είναι το αποτέλεσμα της αδυναμίας εκτέλεσης πλήρους εκπνοής, λόγω σύγκλισης και στένωσης των αεραγωγών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prstClr val="black"/>
                </a:solidFill>
              </a:rPr>
              <a:t>Επομένως, οι ασθενείς με ΧΑΠ στην περίπτωση αυτή αναπνέουν σε υψηλούς αναπνευστικούς όγκους, με πολύ μεγάλο εισπνευστικό φορτίο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600" dirty="0">
                <a:solidFill>
                  <a:prstClr val="black"/>
                </a:solidFill>
              </a:rPr>
              <a:t>Η αυξημένη εισπνευστική προσπάθεια σε υψηλούς αναπνευστικούς όγκους οδηγεί σε αδυναμία των εισπνευστικών μυών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l-GR" dirty="0"/>
          </a:p>
        </p:txBody>
      </p:sp>
      <p:sp>
        <p:nvSpPr>
          <p:cNvPr id="6" name="TextBox 4"/>
          <p:cNvSpPr txBox="1"/>
          <p:nvPr/>
        </p:nvSpPr>
        <p:spPr>
          <a:xfrm>
            <a:off x="1524000" y="6519446"/>
            <a:ext cx="4392488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(Troosters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et al.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2005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846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2" y="116632"/>
            <a:ext cx="10225548" cy="100811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cs typeface="Times New Roman" pitchFamily="18" charset="0"/>
              </a:rPr>
              <a:t>Πνευμονική υπερδιάταση και δύναμη αναπνευστικών μυών στη</a:t>
            </a:r>
            <a:r>
              <a:rPr lang="en-US" sz="2800" b="1" dirty="0">
                <a:cs typeface="Times New Roman" pitchFamily="18" charset="0"/>
              </a:rPr>
              <a:t> XA</a:t>
            </a:r>
            <a:r>
              <a:rPr lang="el-GR" sz="2800" b="1" dirty="0">
                <a:cs typeface="Times New Roman" pitchFamily="18" charset="0"/>
              </a:rPr>
              <a:t>Π</a:t>
            </a:r>
            <a:r>
              <a:rPr lang="en-US" sz="2800" b="1" dirty="0"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2" y="1799302"/>
            <a:ext cx="11130116" cy="445036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Όταν η</a:t>
            </a:r>
            <a:r>
              <a:rPr lang="el-GR" sz="2400" dirty="0">
                <a:solidFill>
                  <a:srgbClr val="820000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αδυναμία</a:t>
            </a:r>
            <a:r>
              <a:rPr lang="el-GR" sz="2400" dirty="0">
                <a:solidFill>
                  <a:srgbClr val="820000"/>
                </a:solidFill>
              </a:rPr>
              <a:t> </a:t>
            </a:r>
            <a:r>
              <a:rPr lang="el-GR" sz="2400" dirty="0"/>
              <a:t>των αναπνευστικών μυών είναι </a:t>
            </a:r>
            <a:r>
              <a:rPr lang="el-GR" sz="2400" b="1" dirty="0">
                <a:solidFill>
                  <a:srgbClr val="820000"/>
                </a:solidFill>
              </a:rPr>
              <a:t>μέτρια ή σοβαρή</a:t>
            </a:r>
            <a:r>
              <a:rPr lang="el-GR" sz="2400" dirty="0"/>
              <a:t>, </a:t>
            </a:r>
            <a:r>
              <a:rPr lang="el-GR" sz="2400" dirty="0">
                <a:solidFill>
                  <a:prstClr val="black"/>
                </a:solidFill>
              </a:rPr>
              <a:t>τότε τα κλινικά συμπτώματα είναι διακριτά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Όταν η </a:t>
            </a:r>
            <a:r>
              <a:rPr lang="el-GR" sz="2400" b="1" dirty="0">
                <a:solidFill>
                  <a:srgbClr val="820000"/>
                </a:solidFill>
              </a:rPr>
              <a:t>αδυναμία</a:t>
            </a:r>
            <a:r>
              <a:rPr lang="el-GR" sz="2400" dirty="0">
                <a:solidFill>
                  <a:srgbClr val="820000"/>
                </a:solidFill>
              </a:rPr>
              <a:t> </a:t>
            </a:r>
            <a:r>
              <a:rPr lang="el-GR" sz="2400" dirty="0"/>
              <a:t>των αναπνευστικών μυών είναι </a:t>
            </a:r>
            <a:r>
              <a:rPr lang="el-GR" sz="2400" dirty="0">
                <a:solidFill>
                  <a:srgbClr val="820000"/>
                </a:solidFill>
              </a:rPr>
              <a:t>π</a:t>
            </a:r>
            <a:r>
              <a:rPr lang="el-GR" sz="2400" b="1" dirty="0">
                <a:solidFill>
                  <a:srgbClr val="820000"/>
                </a:solidFill>
              </a:rPr>
              <a:t>ροφανής</a:t>
            </a:r>
            <a:r>
              <a:rPr lang="el-GR" sz="2400" dirty="0"/>
              <a:t>,</a:t>
            </a:r>
            <a:r>
              <a:rPr lang="el-GR" sz="2400" dirty="0">
                <a:solidFill>
                  <a:srgbClr val="820000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τα κλινικά συμπτώματα μπορούν να εκδηλώνονται </a:t>
            </a:r>
            <a:r>
              <a:rPr lang="el-GR" sz="2400" dirty="0">
                <a:solidFill>
                  <a:srgbClr val="820000"/>
                </a:solidFill>
              </a:rPr>
              <a:t>στην ηρεμία, </a:t>
            </a:r>
            <a:r>
              <a:rPr lang="el-GR" sz="2400" dirty="0">
                <a:solidFill>
                  <a:prstClr val="black"/>
                </a:solidFill>
              </a:rPr>
              <a:t>να υπάρχει </a:t>
            </a:r>
            <a:r>
              <a:rPr lang="el-GR" sz="2400" dirty="0"/>
              <a:t>δύσπνοια, υπερκαπνία καθώς και/ή προβλήματα στην ομιλία και ο ασθενής να αισθάνεται πως έχει περιορισμένες δυνατότητες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Σε περίπτωση σοβαρής αδυναμίας των εκπνευστικών μυών είναι μειωμένη η ικανότητα για βήχα</a:t>
            </a:r>
            <a:endParaRPr lang="el-GR" dirty="0"/>
          </a:p>
        </p:txBody>
      </p:sp>
      <p:sp>
        <p:nvSpPr>
          <p:cNvPr id="6" name="TextBox 4"/>
          <p:cNvSpPr txBox="1"/>
          <p:nvPr/>
        </p:nvSpPr>
        <p:spPr>
          <a:xfrm>
            <a:off x="1524000" y="6519446"/>
            <a:ext cx="4392488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(Troosters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et al.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2005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48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39" y="188640"/>
            <a:ext cx="11759380" cy="1196752"/>
          </a:xfrm>
        </p:spPr>
        <p:txBody>
          <a:bodyPr>
            <a:noAutofit/>
          </a:bodyPr>
          <a:lstStyle/>
          <a:p>
            <a:r>
              <a:rPr lang="el-GR" sz="3200" b="1" dirty="0"/>
              <a:t>Κλινικά σημεία της αδυναμίας των αναπνευστικών μυών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39" y="1556792"/>
            <a:ext cx="11444949" cy="4536504"/>
          </a:xfrm>
        </p:spPr>
        <p:txBody>
          <a:bodyPr>
            <a:normAutofit fontScale="25000" lnSpcReduction="20000"/>
          </a:bodyPr>
          <a:lstStyle/>
          <a:p>
            <a:pPr marL="627063" indent="-6270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9600" dirty="0">
                <a:solidFill>
                  <a:prstClr val="black"/>
                </a:solidFill>
              </a:rPr>
              <a:t>Μείωση της Ζ.Χ. </a:t>
            </a:r>
          </a:p>
          <a:p>
            <a:pPr marL="627063" indent="-6270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9600" dirty="0">
                <a:solidFill>
                  <a:prstClr val="black"/>
                </a:solidFill>
              </a:rPr>
              <a:t>Κατακράτηση </a:t>
            </a:r>
            <a:r>
              <a:rPr lang="en-US" sz="9600" dirty="0">
                <a:solidFill>
                  <a:prstClr val="black"/>
                </a:solidFill>
              </a:rPr>
              <a:t>CO</a:t>
            </a:r>
            <a:r>
              <a:rPr lang="el-GR" sz="9600" dirty="0">
                <a:solidFill>
                  <a:prstClr val="black"/>
                </a:solidFill>
              </a:rPr>
              <a:t>2</a:t>
            </a:r>
          </a:p>
          <a:p>
            <a:pPr marL="627063" indent="-6270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9600" b="1" dirty="0">
                <a:solidFill>
                  <a:prstClr val="black"/>
                </a:solidFill>
              </a:rPr>
              <a:t>Περιορισμός της αναπνοής </a:t>
            </a:r>
          </a:p>
          <a:p>
            <a:pPr marL="627063" indent="-6270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9600" b="1" dirty="0">
                <a:solidFill>
                  <a:prstClr val="black"/>
                </a:solidFill>
              </a:rPr>
              <a:t>Ορθόπνοια ή δύσπνοια κατά την άσκηση </a:t>
            </a:r>
          </a:p>
          <a:p>
            <a:pPr marL="627063" indent="-6270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9600" b="1" dirty="0">
                <a:solidFill>
                  <a:prstClr val="black"/>
                </a:solidFill>
              </a:rPr>
              <a:t>Σύντομες προτάσεις στην ομιλία </a:t>
            </a:r>
          </a:p>
          <a:p>
            <a:pPr marL="627063" indent="-6270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9600" dirty="0">
                <a:solidFill>
                  <a:prstClr val="black"/>
                </a:solidFill>
              </a:rPr>
              <a:t>Ταχύπνοια </a:t>
            </a:r>
          </a:p>
          <a:p>
            <a:pPr marL="627063" indent="-6270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9600" b="1" dirty="0">
                <a:solidFill>
                  <a:prstClr val="black"/>
                </a:solidFill>
              </a:rPr>
              <a:t>Παράδοξη κίνηση στο θωρακικό ή κοιλιακό τοίχωμα,</a:t>
            </a:r>
          </a:p>
          <a:p>
            <a:pPr marL="627063" indent="-6270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9600" b="1" dirty="0">
                <a:solidFill>
                  <a:prstClr val="black"/>
                </a:solidFill>
              </a:rPr>
              <a:t>Προβλήματα στο βήχα, με συνέπεια λοιμώξεις</a:t>
            </a:r>
          </a:p>
          <a:p>
            <a:pPr marL="627063" indent="-6270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9600" b="1" dirty="0">
                <a:solidFill>
                  <a:prstClr val="black"/>
                </a:solidFill>
              </a:rPr>
              <a:t>Γενικευμένη μυϊκή αδυναμία</a:t>
            </a:r>
            <a:endParaRPr lang="en-US" sz="9600" b="1" dirty="0">
              <a:solidFill>
                <a:prstClr val="black"/>
              </a:solidFill>
            </a:endParaRPr>
          </a:p>
          <a:p>
            <a:pPr marL="627063" indent="-627063">
              <a:lnSpc>
                <a:spcPct val="120000"/>
              </a:lnSpc>
              <a:spcBef>
                <a:spcPts val="600"/>
              </a:spcBef>
            </a:pPr>
            <a:endParaRPr lang="el-GR" dirty="0"/>
          </a:p>
        </p:txBody>
      </p:sp>
      <p:sp>
        <p:nvSpPr>
          <p:cNvPr id="7" name="TextBox 4"/>
          <p:cNvSpPr txBox="1"/>
          <p:nvPr/>
        </p:nvSpPr>
        <p:spPr>
          <a:xfrm>
            <a:off x="1524000" y="6519446"/>
            <a:ext cx="4392488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(Troosters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et al.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2005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281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03" y="0"/>
            <a:ext cx="9935497" cy="1196752"/>
          </a:xfrm>
        </p:spPr>
        <p:txBody>
          <a:bodyPr>
            <a:noAutofit/>
          </a:bodyPr>
          <a:lstStyle/>
          <a:p>
            <a:r>
              <a:rPr lang="el-GR" sz="3600" b="1" dirty="0"/>
              <a:t>Δύσπνοια</a:t>
            </a:r>
            <a:r>
              <a:rPr lang="en-US" sz="3600" b="1" dirty="0"/>
              <a:t> </a:t>
            </a:r>
            <a:r>
              <a:rPr lang="el-GR" sz="3600" b="1" dirty="0"/>
              <a:t>στη ΧΑΠ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519446"/>
            <a:ext cx="5472608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(ATS, 2006; Troosters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et al.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2005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5303" y="1714783"/>
            <a:ext cx="11592232" cy="39604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b="1" dirty="0">
                <a:solidFill>
                  <a:srgbClr val="820000"/>
                </a:solidFill>
              </a:rPr>
              <a:t>Η δύσπνοια</a:t>
            </a:r>
            <a:r>
              <a:rPr lang="el-GR" sz="2400" dirty="0"/>
              <a:t>,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ως εκτίμηση της αυξημένης αναπνευστικής προσπάθειας και δυσανεξίας, συνδέεται με την αναπηρία που βιώνει ο ασθενής με ΧΑΠ</a:t>
            </a: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>
                <a:solidFill>
                  <a:prstClr val="black"/>
                </a:solidFill>
              </a:rPr>
              <a:t>Πιθανολογείται ότι οφείλεται σε δυσλειτουργία της νευρομυϊκής συναρμογής μεταξύ του </a:t>
            </a:r>
            <a:r>
              <a:rPr lang="el-GR" sz="2400" i="1" dirty="0">
                <a:solidFill>
                  <a:prstClr val="black"/>
                </a:solidFill>
              </a:rPr>
              <a:t>κινητικού κέντρου των αναπνευστικών μυών και των περιφερικών αισθητικών ώσεων από υποδοχείς που βρίσκονται στους αεραγωγούς, πνεύμονες, αναπνευστικούς μυς και δομές του θωρακικού τοιχώματος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6596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1" y="0"/>
            <a:ext cx="9640529" cy="1196752"/>
          </a:xfrm>
        </p:spPr>
        <p:txBody>
          <a:bodyPr>
            <a:noAutofit/>
          </a:bodyPr>
          <a:lstStyle/>
          <a:p>
            <a:r>
              <a:rPr lang="el-GR" dirty="0"/>
              <a:t>Δύσπνοια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730" y="1809815"/>
            <a:ext cx="6514499" cy="27010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Η δύσπνοια προκύπτει όταν: 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Οι ασθενείς αντιμετωπίζουν υψηλά αναπνευστικά φορτία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Αλλάζει το αναπνευστικό πρότυπο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Υπάρχουν διαταραχές στα αέρια αίματος και στη λειτουργία των αναπνευστικών μυών</a:t>
            </a:r>
            <a:endParaRPr lang="en-US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879" y="1809815"/>
            <a:ext cx="2742349" cy="270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90021" y="3327241"/>
            <a:ext cx="2276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itgsuperstarwallpaper.blogspot.gr</a:t>
            </a:r>
            <a:endParaRPr lang="el-GR" sz="1200" dirty="0"/>
          </a:p>
        </p:txBody>
      </p:sp>
      <p:sp>
        <p:nvSpPr>
          <p:cNvPr id="9" name="TextBox 5"/>
          <p:cNvSpPr txBox="1"/>
          <p:nvPr/>
        </p:nvSpPr>
        <p:spPr>
          <a:xfrm>
            <a:off x="1524000" y="6519446"/>
            <a:ext cx="5472608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(ATS, 2006; Troosters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et al.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2005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705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12" y="48989"/>
            <a:ext cx="10515600" cy="1325563"/>
          </a:xfrm>
        </p:spPr>
        <p:txBody>
          <a:bodyPr>
            <a:normAutofit/>
          </a:bodyPr>
          <a:lstStyle/>
          <a:p>
            <a:r>
              <a:rPr lang="el-GR" sz="4000" b="1" dirty="0">
                <a:cs typeface="Times New Roman" pitchFamily="18" charset="0"/>
              </a:rPr>
              <a:t>Γιατί Φυσική Άσκηση στη ΧΑΠ?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210" y="1167514"/>
            <a:ext cx="8219256" cy="2592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400" b="1" dirty="0">
                <a:solidFill>
                  <a:srgbClr val="820000"/>
                </a:solidFill>
              </a:rPr>
              <a:t>Η άσκηση αποτελεί τον ακρογωνιαίο λίθο της Πνευμονικής</a:t>
            </a:r>
          </a:p>
          <a:p>
            <a:pPr>
              <a:buNone/>
            </a:pPr>
            <a:r>
              <a:rPr lang="el-GR" altLang="el-GR" sz="2400" b="1" dirty="0">
                <a:solidFill>
                  <a:srgbClr val="820000"/>
                </a:solidFill>
              </a:rPr>
              <a:t>Αποκατάστασης, διότι:</a:t>
            </a:r>
          </a:p>
          <a:p>
            <a:pPr>
              <a:buFont typeface="Wingdings" pitchFamily="2" charset="2"/>
              <a:buChar char="ü"/>
            </a:pPr>
            <a:r>
              <a:rPr lang="el-GR" altLang="el-GR" sz="2400" dirty="0">
                <a:sym typeface="Wingdings" pitchFamily="2" charset="2"/>
              </a:rPr>
              <a:t>Βελτιώνει την ικανότητα για άσκηση</a:t>
            </a:r>
          </a:p>
          <a:p>
            <a:pPr>
              <a:buFont typeface="Wingdings" pitchFamily="2" charset="2"/>
              <a:buChar char="ü"/>
            </a:pPr>
            <a:r>
              <a:rPr lang="el-GR" altLang="el-GR" sz="2400" dirty="0">
                <a:sym typeface="Wingdings" pitchFamily="2" charset="2"/>
              </a:rPr>
              <a:t>Αυξάνει τη μυϊκή μάζα</a:t>
            </a:r>
          </a:p>
          <a:p>
            <a:pPr>
              <a:buFont typeface="Wingdings" pitchFamily="2" charset="2"/>
              <a:buChar char="ü"/>
            </a:pPr>
            <a:r>
              <a:rPr lang="el-GR" altLang="el-GR" sz="2400" dirty="0">
                <a:sym typeface="Wingdings" pitchFamily="2" charset="2"/>
              </a:rPr>
              <a:t>Αυξάνει τη λειτουργική ικανότητα των μυών</a:t>
            </a:r>
          </a:p>
          <a:p>
            <a:pPr>
              <a:buFont typeface="Wingdings" pitchFamily="2" charset="2"/>
              <a:buChar char="ü"/>
            </a:pPr>
            <a:r>
              <a:rPr lang="el-GR" altLang="el-GR" sz="2400" dirty="0">
                <a:sym typeface="Wingdings" pitchFamily="2" charset="2"/>
              </a:rPr>
              <a:t>Βελτιώνει την ποιότητα ζωής</a:t>
            </a:r>
          </a:p>
          <a:p>
            <a:endParaRPr lang="el-GR" sz="24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336360" y="2204864"/>
            <a:ext cx="629232" cy="2592288"/>
          </a:xfrm>
          <a:prstGeom prst="curvedLeftArrow">
            <a:avLst>
              <a:gd name="adj1" fmla="val 87930"/>
              <a:gd name="adj2" fmla="val 175859"/>
              <a:gd name="adj3" fmla="val 33333"/>
            </a:avLst>
          </a:prstGeom>
          <a:solidFill>
            <a:srgbClr val="004A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22210" y="3976880"/>
            <a:ext cx="6408712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80000"/>
              <a:defRPr/>
            </a:pPr>
            <a:r>
              <a:rPr lang="el-GR" sz="2400" b="1" dirty="0">
                <a:solidFill>
                  <a:srgbClr val="004A82"/>
                </a:solidFill>
                <a:latin typeface="Calibri"/>
              </a:rPr>
              <a:t>Στοχεύει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: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</a:t>
            </a:r>
          </a:p>
          <a:p>
            <a:pPr marL="342900" indent="-3429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Στη βελτιστοποίηση της σωματικής απόδοσης </a:t>
            </a:r>
          </a:p>
          <a:p>
            <a:pPr marL="342900" indent="-3429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Στην κοινωνική επανένταξη</a:t>
            </a:r>
          </a:p>
          <a:p>
            <a:pPr marL="342900" indent="-3429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Στην αυτονομία του ασθενή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210" y="6021289"/>
            <a:ext cx="11320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(American Thoracic Society, 1999; Guidelines for Pulmonary Rehabilitation Programs, American Association of Cardiovascular and Pulmonary Rehabilitation, 2004)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9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92" y="224507"/>
            <a:ext cx="8445624" cy="908720"/>
          </a:xfrm>
        </p:spPr>
        <p:txBody>
          <a:bodyPr>
            <a:noAutofit/>
          </a:bodyPr>
          <a:lstStyle/>
          <a:p>
            <a:r>
              <a:rPr lang="el-GR" sz="3600" b="1" dirty="0"/>
              <a:t>Αερόβια άσκηση στη ΧΑΠ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92" y="1764805"/>
            <a:ext cx="11736416" cy="3328389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  <a:buClr>
                <a:schemeClr val="tx1"/>
              </a:buClr>
              <a:buSzPct val="100000"/>
              <a:buNone/>
            </a:pPr>
            <a:r>
              <a:rPr lang="el-GR" sz="2400" b="1" dirty="0">
                <a:solidFill>
                  <a:srgbClr val="004A82"/>
                </a:solidFill>
              </a:rPr>
              <a:t>Συνεχής άσκηση: </a:t>
            </a:r>
            <a:r>
              <a:rPr lang="el-GR" sz="2400" dirty="0">
                <a:solidFill>
                  <a:prstClr val="black"/>
                </a:solidFill>
              </a:rPr>
              <a:t>50 – 80 % μέγιστου έργου</a:t>
            </a:r>
            <a:r>
              <a:rPr lang="en-US" sz="2400" dirty="0">
                <a:solidFill>
                  <a:prstClr val="black"/>
                </a:solidFill>
              </a:rPr>
              <a:t>, 20 </a:t>
            </a:r>
            <a:r>
              <a:rPr lang="el-GR" sz="2400" dirty="0">
                <a:solidFill>
                  <a:prstClr val="black"/>
                </a:solidFill>
              </a:rPr>
              <a:t>- 30 λεπτά </a:t>
            </a:r>
          </a:p>
          <a:p>
            <a:pPr>
              <a:lnSpc>
                <a:spcPct val="140000"/>
              </a:lnSpc>
              <a:buClr>
                <a:schemeClr val="tx1"/>
              </a:buClr>
              <a:buSzPct val="100000"/>
              <a:buNone/>
            </a:pPr>
            <a:r>
              <a:rPr lang="el-GR" sz="2400" b="1" dirty="0" err="1">
                <a:solidFill>
                  <a:srgbClr val="820000"/>
                </a:solidFill>
              </a:rPr>
              <a:t>Διαλειμματική</a:t>
            </a:r>
            <a:r>
              <a:rPr lang="el-GR" sz="2400" b="1" dirty="0">
                <a:solidFill>
                  <a:srgbClr val="820000"/>
                </a:solidFill>
              </a:rPr>
              <a:t> άσκηση: </a:t>
            </a:r>
            <a:r>
              <a:rPr lang="el-GR" sz="2400" dirty="0">
                <a:solidFill>
                  <a:prstClr val="black"/>
                </a:solidFill>
              </a:rPr>
              <a:t>100% μέγιστου έργου, 45 λεπτά: 30</a:t>
            </a:r>
            <a:r>
              <a:rPr lang="en-US" sz="2400" dirty="0">
                <a:solidFill>
                  <a:prstClr val="black"/>
                </a:solidFill>
              </a:rPr>
              <a:t> sec </a:t>
            </a:r>
            <a:r>
              <a:rPr lang="el-GR" sz="2400" dirty="0">
                <a:solidFill>
                  <a:prstClr val="black"/>
                </a:solidFill>
              </a:rPr>
              <a:t>άσκηση και 30</a:t>
            </a:r>
            <a:r>
              <a:rPr lang="en-US" sz="2400" dirty="0">
                <a:solidFill>
                  <a:prstClr val="black"/>
                </a:solidFill>
              </a:rPr>
              <a:t> sec</a:t>
            </a:r>
            <a:r>
              <a:rPr lang="el-GR" sz="2400" dirty="0">
                <a:solidFill>
                  <a:prstClr val="black"/>
                </a:solidFill>
              </a:rPr>
              <a:t> διάλειμμα </a:t>
            </a:r>
          </a:p>
          <a:p>
            <a:pPr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/>
              <a:t>Δύσπνοια</a:t>
            </a:r>
            <a:r>
              <a:rPr lang="el-GR" sz="2400" dirty="0"/>
              <a:t>: Μέτρια προς αυξημένη (4) στην κλίμακα </a:t>
            </a:r>
            <a:r>
              <a:rPr lang="en-GB" sz="2400" dirty="0"/>
              <a:t>Borg</a:t>
            </a:r>
            <a:r>
              <a:rPr lang="el-GR" sz="2400" dirty="0"/>
              <a:t>  </a:t>
            </a:r>
          </a:p>
          <a:p>
            <a:pPr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/>
              <a:t>Μυϊκή κόπωση</a:t>
            </a:r>
            <a:r>
              <a:rPr lang="el-GR" sz="2400" dirty="0"/>
              <a:t>: Μέτρια προς αυξημένη (4) στην κλίμακα </a:t>
            </a:r>
            <a:r>
              <a:rPr lang="en-GB" sz="2400" dirty="0"/>
              <a:t>Borg</a:t>
            </a:r>
            <a:r>
              <a:rPr lang="el-GR" sz="2400" dirty="0"/>
              <a:t> </a:t>
            </a:r>
          </a:p>
          <a:p>
            <a:pPr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/>
              <a:t>Κορεσμός αιμοσφαιρίνης </a:t>
            </a:r>
            <a:r>
              <a:rPr lang="el-GR" sz="2400" dirty="0">
                <a:solidFill>
                  <a:prstClr val="black"/>
                </a:solidFill>
              </a:rPr>
              <a:t>&gt; 90%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63894" y="6273226"/>
            <a:ext cx="857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(American Thoracic Society, 1999; Guidelines for Pulmonary Rehabilitation Programs, American Association of Cardiovascular and Pulmonary Rehabilitation, 2004)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40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της ΧΑΠ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151" y="1784581"/>
            <a:ext cx="11010122" cy="3744416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l-GR" sz="2400" b="1" dirty="0">
                <a:solidFill>
                  <a:srgbClr val="820000"/>
                </a:solidFill>
              </a:rPr>
              <a:t>Η Χρόνια Αποφρακτική Πνευμονοπάθεια </a:t>
            </a:r>
            <a:r>
              <a:rPr lang="en-US" sz="2400" b="1" dirty="0">
                <a:solidFill>
                  <a:srgbClr val="820000"/>
                </a:solidFill>
              </a:rPr>
              <a:t>(</a:t>
            </a:r>
            <a:r>
              <a:rPr lang="el-GR" sz="2400" b="1" dirty="0">
                <a:solidFill>
                  <a:srgbClr val="820000"/>
                </a:solidFill>
              </a:rPr>
              <a:t>ΧΑΠ</a:t>
            </a:r>
            <a:r>
              <a:rPr lang="en-US" sz="2400" b="1" dirty="0">
                <a:solidFill>
                  <a:srgbClr val="820000"/>
                </a:solidFill>
              </a:rPr>
              <a:t>) </a:t>
            </a:r>
            <a:r>
              <a:rPr lang="el-GR" sz="2400" dirty="0">
                <a:solidFill>
                  <a:prstClr val="black"/>
                </a:solidFill>
              </a:rPr>
              <a:t>περιλαμβάνει  μία ομάδα νοσημάτων όπως </a:t>
            </a:r>
            <a:r>
              <a:rPr lang="el-GR" sz="2400" b="1" dirty="0">
                <a:solidFill>
                  <a:srgbClr val="004A82"/>
                </a:solidFill>
              </a:rPr>
              <a:t>η χρόνια  βρογχίτιδα</a:t>
            </a:r>
            <a:r>
              <a:rPr lang="el-GR" sz="2400" b="1" dirty="0">
                <a:solidFill>
                  <a:srgbClr val="0070C0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και</a:t>
            </a:r>
            <a:r>
              <a:rPr lang="el-GR" sz="2400" b="1" dirty="0">
                <a:solidFill>
                  <a:prstClr val="black"/>
                </a:solidFill>
              </a:rPr>
              <a:t> </a:t>
            </a:r>
            <a:r>
              <a:rPr lang="el-GR" sz="2400" b="1" dirty="0">
                <a:solidFill>
                  <a:schemeClr val="tx2"/>
                </a:solidFill>
              </a:rPr>
              <a:t>το εμφύσημα </a:t>
            </a:r>
            <a:r>
              <a:rPr lang="el-GR" sz="2400" dirty="0">
                <a:solidFill>
                  <a:prstClr val="black"/>
                </a:solidFill>
              </a:rPr>
              <a:t>και χαρακτηρίζεται </a:t>
            </a:r>
            <a:r>
              <a:rPr lang="el-GR" sz="2400" b="1" dirty="0">
                <a:solidFill>
                  <a:prstClr val="black"/>
                </a:solidFill>
              </a:rPr>
              <a:t>από μη αναστρέψιμο περιορισμό της ροής του αέρα </a:t>
            </a:r>
          </a:p>
          <a:p>
            <a:pPr marL="0" indent="0">
              <a:spcBef>
                <a:spcPct val="0"/>
              </a:spcBef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>
                <a:solidFill>
                  <a:prstClr val="black"/>
                </a:solidFill>
              </a:rPr>
              <a:t>Ο περιορισμός της ροής είναι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</a:p>
          <a:p>
            <a:pPr>
              <a:spcBef>
                <a:spcPct val="0"/>
              </a:spcBef>
            </a:pPr>
            <a:r>
              <a:rPr lang="el-GR" sz="2400" dirty="0">
                <a:solidFill>
                  <a:prstClr val="black"/>
                </a:solidFill>
              </a:rPr>
              <a:t>Συνήθως προοδευτικός και </a:t>
            </a:r>
          </a:p>
          <a:p>
            <a:pPr>
              <a:spcBef>
                <a:spcPct val="0"/>
              </a:spcBef>
            </a:pPr>
            <a:r>
              <a:rPr lang="el-GR" sz="2400" dirty="0">
                <a:solidFill>
                  <a:prstClr val="black"/>
                </a:solidFill>
              </a:rPr>
              <a:t>Σχετιζόμενος με διαταραγμένη φλεγμονώδη απάντηση των πνευμόνων σε βλαπτικά σωματίδια ή αέρια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45789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GOLD (2006)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63552" y="2996952"/>
            <a:ext cx="7344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453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81" y="116632"/>
            <a:ext cx="9739363" cy="1080120"/>
          </a:xfrm>
        </p:spPr>
        <p:txBody>
          <a:bodyPr>
            <a:noAutofit/>
          </a:bodyPr>
          <a:lstStyle/>
          <a:p>
            <a:r>
              <a:rPr lang="el-GR" sz="2800" b="1" dirty="0"/>
              <a:t>Ασκήσεις μυϊκής ενδυνάμωσης άνω και κάτω άκρων στη ΧΑΠ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81" y="1710764"/>
            <a:ext cx="9729019" cy="3795301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40000"/>
              </a:lnSpc>
              <a:buSzPct val="100000"/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Επιβάρυνση:</a:t>
            </a:r>
            <a:r>
              <a:rPr lang="el-GR" sz="2400" b="1" dirty="0">
                <a:solidFill>
                  <a:prstClr val="black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60 – 80 % </a:t>
            </a:r>
            <a:r>
              <a:rPr lang="el-GR" sz="2400" dirty="0">
                <a:solidFill>
                  <a:prstClr val="black"/>
                </a:solidFill>
              </a:rPr>
              <a:t>μέγιστης δύναμης (1 </a:t>
            </a:r>
            <a:r>
              <a:rPr lang="en-GB" sz="2400" dirty="0">
                <a:solidFill>
                  <a:prstClr val="black"/>
                </a:solidFill>
              </a:rPr>
              <a:t>RPM)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</a:p>
          <a:p>
            <a:pPr lvl="0" algn="just">
              <a:lnSpc>
                <a:spcPct val="140000"/>
              </a:lnSpc>
              <a:buSzPct val="100000"/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Επαναλήψεις: </a:t>
            </a:r>
            <a:r>
              <a:rPr lang="el-GR" sz="2400" b="1" dirty="0">
                <a:solidFill>
                  <a:srgbClr val="820000"/>
                </a:solidFill>
              </a:rPr>
              <a:t>8 – 15</a:t>
            </a:r>
          </a:p>
          <a:p>
            <a:pPr lvl="0" algn="just">
              <a:lnSpc>
                <a:spcPct val="140000"/>
              </a:lnSpc>
              <a:buSzPct val="100000"/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Σειρές:</a:t>
            </a:r>
            <a:r>
              <a:rPr lang="el-GR" sz="2400" b="1" dirty="0">
                <a:solidFill>
                  <a:prstClr val="black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3 με 5, </a:t>
            </a:r>
            <a:r>
              <a:rPr lang="el-GR" sz="2400" dirty="0">
                <a:solidFill>
                  <a:prstClr val="black"/>
                </a:solidFill>
              </a:rPr>
              <a:t>8-10 ασκήσεις μεγάλων μυϊκών ομάδων</a:t>
            </a:r>
          </a:p>
          <a:p>
            <a:pPr lvl="0" algn="just">
              <a:lnSpc>
                <a:spcPct val="140000"/>
              </a:lnSpc>
              <a:buSzPct val="100000"/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Συχνότητα</a:t>
            </a:r>
            <a:r>
              <a:rPr lang="el-GR" sz="2400" dirty="0">
                <a:solidFill>
                  <a:schemeClr val="tx2"/>
                </a:solidFill>
              </a:rPr>
              <a:t>: </a:t>
            </a:r>
            <a:r>
              <a:rPr lang="el-GR" sz="2400" b="1" dirty="0">
                <a:solidFill>
                  <a:srgbClr val="820000"/>
                </a:solidFill>
              </a:rPr>
              <a:t>2 με 3 φορές </a:t>
            </a:r>
            <a:r>
              <a:rPr lang="el-GR" sz="2400" dirty="0">
                <a:solidFill>
                  <a:prstClr val="black"/>
                </a:solidFill>
              </a:rPr>
              <a:t>την εβδομάδα</a:t>
            </a:r>
          </a:p>
          <a:p>
            <a:pPr lvl="0" algn="just">
              <a:lnSpc>
                <a:spcPct val="140000"/>
              </a:lnSpc>
              <a:buSzPct val="100000"/>
              <a:buFont typeface="Wingdings" pitchFamily="2" charset="2"/>
              <a:buChar char="§"/>
            </a:pPr>
            <a:r>
              <a:rPr lang="el-GR" sz="2400" b="1" dirty="0">
                <a:solidFill>
                  <a:prstClr val="black"/>
                </a:solidFill>
              </a:rPr>
              <a:t>Συγχρονισμός άσκησης και αναπνοής</a:t>
            </a:r>
          </a:p>
          <a:p>
            <a:pPr lvl="0" algn="just">
              <a:lnSpc>
                <a:spcPct val="140000"/>
              </a:lnSpc>
              <a:buSzPct val="100000"/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Προσαρμογή και εξατομίκευση</a:t>
            </a:r>
            <a:endParaRPr lang="en-GB" sz="2400" dirty="0">
              <a:solidFill>
                <a:prstClr val="black"/>
              </a:solidFill>
            </a:endParaRPr>
          </a:p>
          <a:p>
            <a:pPr algn="just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80103" y="5842338"/>
            <a:ext cx="1104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defRPr/>
            </a:pPr>
            <a:r>
              <a:rPr lang="el-GR" sz="12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American Association of Cardiovascular and Pulmonary Rehabilitation, 1999, 2007; 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American College of Sports Medicine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2000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American Heart Association, 1995; 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Troosters et al., 2000; Pollock et al., 2000; O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’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Shea et a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., 2004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)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807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8784976" cy="908720"/>
          </a:xfrm>
        </p:spPr>
        <p:txBody>
          <a:bodyPr>
            <a:noAutofit/>
          </a:bodyPr>
          <a:lstStyle/>
          <a:p>
            <a:r>
              <a:rPr lang="el-GR" sz="3600" b="1" dirty="0"/>
              <a:t>Ιδανικό πρόγραμμα άσκησης στη ΧΑΠ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9716" y="5661024"/>
            <a:ext cx="1157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defRPr/>
            </a:pPr>
            <a:r>
              <a:rPr lang="el-GR" sz="14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American Association of Cardiovascular and Pulmonary Rehabilitation, 1999, 2007;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American College of Sports Medicine</a:t>
            </a:r>
            <a:r>
              <a:rPr lang="el-GR" sz="14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400" dirty="0">
                <a:solidFill>
                  <a:prstClr val="black"/>
                </a:solidFill>
                <a:latin typeface="Calibri"/>
              </a:rPr>
              <a:t>2000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American Heart Association, 1995;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Troosters et al., 2000; Pollock et al., 2000; O</a:t>
            </a:r>
            <a:r>
              <a:rPr lang="el-GR" sz="1400" dirty="0">
                <a:solidFill>
                  <a:prstClr val="black"/>
                </a:solidFill>
                <a:latin typeface="Calibri"/>
              </a:rPr>
              <a:t>’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Shea et a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., 2004</a:t>
            </a:r>
            <a:r>
              <a:rPr lang="el-GR" sz="1400" dirty="0">
                <a:solidFill>
                  <a:prstClr val="black"/>
                </a:solidFill>
                <a:latin typeface="Calibri"/>
              </a:rPr>
              <a:t>)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3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44262"/>
              </p:ext>
            </p:extLst>
          </p:nvPr>
        </p:nvGraphicFramePr>
        <p:xfrm>
          <a:off x="717755" y="1196976"/>
          <a:ext cx="9266033" cy="3724275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422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Αερόβια άσκηση:</a:t>
                      </a:r>
                      <a:endParaRPr kumimoji="0" lang="en-GB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Συνεχής: 60 – </a:t>
                      </a: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el-G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0%</a:t>
                      </a:r>
                      <a:r>
                        <a:rPr kumimoji="0" lang="en-GB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Διαλειμματική: 100%</a:t>
                      </a:r>
                      <a:r>
                        <a:rPr kumimoji="0" lang="en-GB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max</a:t>
                      </a:r>
                      <a:endParaRPr kumimoji="0" lang="en-GB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Ασκήσεις ενδυνάμωσης:</a:t>
                      </a:r>
                      <a:endParaRPr kumimoji="0" lang="en-GB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σειρές </a:t>
                      </a:r>
                      <a:r>
                        <a:rPr kumimoji="0" lang="en-GB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</a:t>
                      </a:r>
                      <a:r>
                        <a:rPr kumimoji="0" lang="el-G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10 επαναλήψεων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60 – 80 % μέγιστης δύναμης</a:t>
                      </a:r>
                      <a:endParaRPr kumimoji="0" lang="en-GB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Διάρκεια συνεδρίας:</a:t>
                      </a:r>
                      <a:endParaRPr kumimoji="0" lang="en-GB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60 – 90 λεπτά συνολικά</a:t>
                      </a:r>
                      <a:endParaRPr kumimoji="0" lang="en-GB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Συχνότητα:</a:t>
                      </a:r>
                      <a:endParaRPr kumimoji="0" lang="en-GB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φορές εβδομαδιαίως</a:t>
                      </a:r>
                      <a:endParaRPr kumimoji="0" lang="en-GB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Διάρκεια προγράμματος:</a:t>
                      </a:r>
                      <a:endParaRPr kumimoji="0" lang="en-GB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 – 12 εβδομάδες</a:t>
                      </a:r>
                      <a:endParaRPr kumimoji="0" lang="en-GB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772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2" y="116632"/>
            <a:ext cx="10029554" cy="908720"/>
          </a:xfrm>
        </p:spPr>
        <p:txBody>
          <a:bodyPr>
            <a:noAutofit/>
          </a:bodyPr>
          <a:lstStyle/>
          <a:p>
            <a:r>
              <a:rPr lang="el-GR" sz="3600" b="1" dirty="0">
                <a:cs typeface="Times New Roman" pitchFamily="18" charset="0"/>
              </a:rPr>
              <a:t>Εκπαιδευτικές συνεδρίες στη ΧΑΠ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7" y="1730476"/>
            <a:ext cx="10282011" cy="3786755"/>
          </a:xfrm>
        </p:spPr>
        <p:txBody>
          <a:bodyPr>
            <a:normAutofit fontScale="92500" lnSpcReduction="10000"/>
          </a:bodyPr>
          <a:lstStyle/>
          <a:p>
            <a:pPr marL="450850" indent="-45085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820000"/>
                </a:solidFill>
              </a:rPr>
              <a:t>Οι ασθενείς με χρόνιες παθήσεις καθημερινά </a:t>
            </a:r>
            <a:r>
              <a:rPr lang="el-GR" sz="2400" dirty="0">
                <a:solidFill>
                  <a:prstClr val="black"/>
                </a:solidFill>
              </a:rPr>
              <a:t>πρέπει να λαμβάνουν αποφάσεις για τη διαχείριση της πάθησής τους</a:t>
            </a:r>
          </a:p>
          <a:p>
            <a:pPr marL="450850" indent="-45085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None/>
            </a:pPr>
            <a:endParaRPr lang="el-GR" sz="2400" b="1" dirty="0">
              <a:solidFill>
                <a:prstClr val="black"/>
              </a:solidFill>
            </a:endParaRPr>
          </a:p>
          <a:p>
            <a:pPr marL="450850" indent="-45085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004A82"/>
                </a:solidFill>
              </a:rPr>
              <a:t>Στόχος της αυτοδιαχείρισης της πάθησης </a:t>
            </a:r>
            <a:r>
              <a:rPr lang="el-GR" sz="2400" dirty="0">
                <a:solidFill>
                  <a:prstClr val="black"/>
                </a:solidFill>
              </a:rPr>
              <a:t>μέσα από  κατάλληλη εκπαίδευση είναι η </a:t>
            </a:r>
            <a:r>
              <a:rPr lang="el-GR" sz="2400" b="1" dirty="0">
                <a:solidFill>
                  <a:prstClr val="black"/>
                </a:solidFill>
              </a:rPr>
              <a:t>απόκτηση γνώσεων </a:t>
            </a:r>
            <a:r>
              <a:rPr lang="el-GR" sz="2400" dirty="0">
                <a:solidFill>
                  <a:prstClr val="black"/>
                </a:solidFill>
              </a:rPr>
              <a:t>για την πάθησή τους και δεξιοτήτων για την καθημερινή αυτοδιαχείριση των συμπτωμάτων τους</a:t>
            </a:r>
          </a:p>
          <a:p>
            <a:pPr marL="450850" indent="-45085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None/>
            </a:pPr>
            <a:endParaRPr lang="el-GR" sz="2400" b="1" dirty="0">
              <a:solidFill>
                <a:prstClr val="black"/>
              </a:solidFill>
            </a:endParaRPr>
          </a:p>
          <a:p>
            <a:pPr marL="450850" indent="-450850" algn="just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004A82"/>
                </a:solidFill>
              </a:rPr>
              <a:t>Μακροπρόθεσμα</a:t>
            </a:r>
            <a:r>
              <a:rPr lang="el-GR" sz="2400" dirty="0"/>
              <a:t>,</a:t>
            </a:r>
            <a:r>
              <a:rPr lang="el-GR" sz="2400" dirty="0">
                <a:solidFill>
                  <a:prstClr val="black"/>
                </a:solidFill>
              </a:rPr>
              <a:t> οι ασθενείς πρέπει </a:t>
            </a:r>
            <a:r>
              <a:rPr lang="el-GR" sz="2400" b="1" dirty="0">
                <a:solidFill>
                  <a:srgbClr val="004A82"/>
                </a:solidFill>
              </a:rPr>
              <a:t>να υιοθετήσουν </a:t>
            </a:r>
            <a:r>
              <a:rPr lang="el-GR" sz="2400" dirty="0">
                <a:solidFill>
                  <a:prstClr val="black"/>
                </a:solidFill>
              </a:rPr>
              <a:t>κατάλληλη συμπεριφορά, για την πρόληψη και τη διαχείριση της </a:t>
            </a:r>
            <a:r>
              <a:rPr lang="el-GR" sz="2400" b="1" dirty="0">
                <a:solidFill>
                  <a:prstClr val="black"/>
                </a:solidFill>
              </a:rPr>
              <a:t>συμπτωματολογίας</a:t>
            </a:r>
            <a:r>
              <a:rPr lang="el-GR" sz="2400" dirty="0">
                <a:solidFill>
                  <a:prstClr val="black"/>
                </a:solidFill>
              </a:rPr>
              <a:t> και των επιπτώσεων της πάθησης</a:t>
            </a:r>
          </a:p>
          <a:p>
            <a:pPr algn="just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98089" y="6027004"/>
            <a:ext cx="10282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>
              <a:defRPr/>
            </a:pPr>
            <a:r>
              <a:rPr lang="el-GR" sz="12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American Association of Cardiovascular and Pulmonary Rehabilitation, 1999, 2007; 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American College of Sports Medicine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2000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American Heart Association, 1995; 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Troosters et al., 2000; Pollock et al., 2000; O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’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Shea et a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GB" sz="1200" dirty="0">
                <a:solidFill>
                  <a:prstClr val="black"/>
                </a:solidFill>
                <a:latin typeface="Calibri"/>
              </a:rPr>
              <a:t>., 2004</a:t>
            </a:r>
            <a:r>
              <a:rPr lang="el-GR" sz="1200" dirty="0">
                <a:solidFill>
                  <a:prstClr val="black"/>
                </a:solidFill>
                <a:latin typeface="Calibri"/>
              </a:rPr>
              <a:t>)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274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3" y="116632"/>
            <a:ext cx="10215263" cy="908720"/>
          </a:xfrm>
        </p:spPr>
        <p:txBody>
          <a:bodyPr>
            <a:noAutofit/>
          </a:bodyPr>
          <a:lstStyle/>
          <a:p>
            <a:r>
              <a:rPr lang="el-GR" sz="3200" b="1" dirty="0"/>
              <a:t>ΑΠΟΤΕΛΕΣΜΑΤΑ  ΑΝ ΦΘ στη ΧΑΠ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19" y="1598559"/>
            <a:ext cx="10903975" cy="3384376"/>
          </a:xfrm>
        </p:spPr>
        <p:txBody>
          <a:bodyPr>
            <a:normAutofit fontScale="92500" lnSpcReduction="10000"/>
          </a:bodyPr>
          <a:lstStyle/>
          <a:p>
            <a:pPr marL="450850" indent="-450850"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Αυξάνει τη δύναμη και αντοχή των αναπνευστικών μυών</a:t>
            </a:r>
          </a:p>
          <a:p>
            <a:pPr marL="450850" indent="-450850"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Μειώνει τη δύσπνοια</a:t>
            </a:r>
          </a:p>
          <a:p>
            <a:pPr marL="450850" indent="-450850"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Βελτιώνει την ποιότητα ζωής</a:t>
            </a:r>
          </a:p>
          <a:p>
            <a:pPr marL="450850" indent="-450850"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Μειώνει το χρόνο νοσηλείας</a:t>
            </a:r>
          </a:p>
          <a:p>
            <a:pPr marL="450850" indent="-450850"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Μειώνει το άγχος και την κατάθλιψη</a:t>
            </a:r>
          </a:p>
          <a:p>
            <a:pPr marL="450850" indent="-450850"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Δεν επιδρά στην πνευμονική λειτουργία</a:t>
            </a:r>
          </a:p>
          <a:p>
            <a:pPr marL="450850" indent="-450850"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Δεν επιδρά στην οξεοβασική ισορροπία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37419" y="5556142"/>
            <a:ext cx="9963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(GOLD, 2006; Gosselink et al, 2005; Pryor &amp; Prasad, 2002; Hough, 199</a:t>
            </a:r>
            <a:r>
              <a:rPr lang="el-GR" sz="1100" dirty="0">
                <a:solidFill>
                  <a:prstClr val="black"/>
                </a:solidFill>
                <a:latin typeface="Calibri"/>
              </a:rPr>
              <a:t>7;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American Association of Cardiovascular and Pulmonary Rehabilitation, 1999, 2007; 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American College of Sports Medicine</a:t>
            </a:r>
            <a:r>
              <a:rPr lang="el-GR" sz="11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100" dirty="0">
                <a:solidFill>
                  <a:prstClr val="black"/>
                </a:solidFill>
                <a:latin typeface="Calibri"/>
              </a:rPr>
              <a:t>2000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American Heart Association, 1995; 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Troosters et al., 2000; Pollock et al., 2000; O</a:t>
            </a:r>
            <a:r>
              <a:rPr lang="el-GR" sz="1100" dirty="0">
                <a:solidFill>
                  <a:prstClr val="black"/>
                </a:solidFill>
                <a:latin typeface="Calibri"/>
              </a:rPr>
              <a:t>’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Shea et a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GB" sz="1100" dirty="0">
                <a:solidFill>
                  <a:prstClr val="black"/>
                </a:solidFill>
                <a:latin typeface="Calibri"/>
              </a:rPr>
              <a:t>., 2004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)</a:t>
            </a:r>
            <a:endParaRPr lang="el-GR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159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81" y="116632"/>
            <a:ext cx="10078715" cy="1080120"/>
          </a:xfrm>
        </p:spPr>
        <p:txBody>
          <a:bodyPr>
            <a:noAutofit/>
          </a:bodyPr>
          <a:lstStyle/>
          <a:p>
            <a:br>
              <a:rPr lang="el-GR" sz="2800" b="1" dirty="0"/>
            </a:br>
            <a:r>
              <a:rPr lang="el-GR" sz="2800" b="1" dirty="0"/>
              <a:t>Διατροφική αντιμετώπιση της ΧΑΠ</a:t>
            </a:r>
            <a:br>
              <a:rPr lang="el-GR" sz="2800" b="1" dirty="0"/>
            </a:b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1412776"/>
            <a:ext cx="10422194" cy="468052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b="1" dirty="0"/>
              <a:t>Οι ασθενείς με ΧΑΠ </a:t>
            </a:r>
            <a:r>
              <a:rPr lang="en-US" sz="2400" b="1" dirty="0">
                <a:solidFill>
                  <a:srgbClr val="820000"/>
                </a:solidFill>
              </a:rPr>
              <a:t>VS</a:t>
            </a:r>
            <a:r>
              <a:rPr lang="el-GR" sz="2400" b="1" dirty="0"/>
              <a:t> άτομα χωρίς ΧΑΠ καταναλώνουν </a:t>
            </a:r>
            <a:r>
              <a:rPr lang="en-US" sz="2400" b="1" dirty="0"/>
              <a:t>50%</a:t>
            </a:r>
            <a:r>
              <a:rPr lang="el-GR" sz="2400" b="1" dirty="0"/>
              <a:t>  περισσότερη ενέργεια για να αναπνέουν</a:t>
            </a:r>
          </a:p>
          <a:p>
            <a:pPr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b="1" dirty="0"/>
              <a:t>Οι αναπνευστικοί μύες των ασθενών ΧΑΠ </a:t>
            </a:r>
            <a:r>
              <a:rPr lang="en-US" sz="2400" b="1" dirty="0">
                <a:solidFill>
                  <a:srgbClr val="820000"/>
                </a:solidFill>
              </a:rPr>
              <a:t>VS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/>
              <a:t>άτομα χωρίς ΧΑΠ χρειάζονται 10 φορές περισσότερες θερμίδες </a:t>
            </a:r>
          </a:p>
          <a:p>
            <a:pPr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Με την επιδείνωση της πάθησης,  συμπτώματα όπως δύσπνοια, απώλεια γεύσης λόγω ξηροστομίας, κόπωση, πρώιμο αίσθημα πληρότητας στομάχου κ.λ.π. μπορεί να συντελέσουν στη μείωση της πρόσληψης τροφής</a:t>
            </a:r>
          </a:p>
          <a:p>
            <a:pPr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Η μακροχρόνια μείωση της πρόσληψης τροφής μπορεί να οδηγήσει σε σημαντική μείωση </a:t>
            </a:r>
            <a:r>
              <a:rPr lang="el-GR" sz="2400" b="1" dirty="0"/>
              <a:t>βάρους </a:t>
            </a:r>
            <a:r>
              <a:rPr lang="el-GR" sz="2400" dirty="0"/>
              <a:t>και </a:t>
            </a:r>
            <a:r>
              <a:rPr lang="el-GR" sz="2400" b="1" dirty="0"/>
              <a:t>υποσιτισμό</a:t>
            </a:r>
          </a:p>
          <a:p>
            <a:pPr lvl="0">
              <a:lnSpc>
                <a:spcPct val="90000"/>
              </a:lnSpc>
              <a:buNone/>
            </a:pPr>
            <a:endParaRPr lang="el-GR" sz="22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73626" y="6427436"/>
            <a:ext cx="432048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600" dirty="0"/>
              <a:t>(</a:t>
            </a:r>
            <a:r>
              <a:rPr lang="en-US" sz="1600" dirty="0"/>
              <a:t>Cockburn &amp; Johnson, 2009</a:t>
            </a:r>
            <a:r>
              <a:rPr lang="el-GR" sz="1600" dirty="0"/>
              <a:t>; </a:t>
            </a:r>
            <a:r>
              <a:rPr lang="en-US" sz="1600" dirty="0"/>
              <a:t>Ferreira</a:t>
            </a:r>
            <a:r>
              <a:rPr lang="el-GR" sz="1600" dirty="0"/>
              <a:t> </a:t>
            </a:r>
            <a:r>
              <a:rPr lang="en-US" sz="1600" dirty="0"/>
              <a:t>et al</a:t>
            </a:r>
            <a:r>
              <a:rPr lang="el-GR" sz="1600" dirty="0"/>
              <a:t>., 2000</a:t>
            </a:r>
            <a:r>
              <a:rPr lang="en-US" sz="1600" dirty="0"/>
              <a:t>)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734723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5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20F10CF-8F6E-4745-971E-991D82DD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ΑΣΘΜΑ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Βρογχικό Άσθμα">
            <a:extLst>
              <a:ext uri="{FF2B5EF4-FFF2-40B4-BE49-F238E27FC236}">
                <a16:creationId xmlns:a16="http://schemas.microsoft.com/office/drawing/2014/main" id="{F63FBADF-7D21-499F-BD28-C9FAABBF93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r="-2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6EAB0E-26A3-45E8-A750-4E20EDA3D800}"/>
              </a:ext>
            </a:extLst>
          </p:cNvPr>
          <p:cNvSpPr txBox="1"/>
          <p:nvPr/>
        </p:nvSpPr>
        <p:spPr>
          <a:xfrm>
            <a:off x="493354" y="6283840"/>
            <a:ext cx="81290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0" i="0" dirty="0">
                <a:effectLst/>
                <a:latin typeface="Open Sans" panose="020B0606030504020204" pitchFamily="34" charset="0"/>
              </a:rPr>
              <a:t> </a:t>
            </a:r>
            <a:r>
              <a:rPr lang="el-GR" sz="1400" b="0" i="0" dirty="0" err="1">
                <a:effectLst/>
                <a:latin typeface="Open Sans" panose="020B0606030504020204" pitchFamily="34" charset="0"/>
              </a:rPr>
              <a:t>υπεραντιδραστικότητα</a:t>
            </a:r>
            <a:r>
              <a:rPr lang="el-GR" sz="1400" b="0" i="0" dirty="0">
                <a:effectLst/>
                <a:latin typeface="Open Sans" panose="020B0606030504020204" pitchFamily="34" charset="0"/>
              </a:rPr>
              <a:t> των αεραγωγών και φλεγμονώδη αποφρακτική διαταραχή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213186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5D1153B-06EC-4976-8B5F-184F0784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120445"/>
            <a:ext cx="8013291" cy="6005078"/>
          </a:xfrm>
          <a:prstGeom prst="rect">
            <a:avLst/>
          </a:prstGeom>
        </p:spPr>
      </p:pic>
      <p:sp>
        <p:nvSpPr>
          <p:cNvPr id="7" name="Τίτλος 6">
            <a:extLst>
              <a:ext uri="{FF2B5EF4-FFF2-40B4-BE49-F238E27FC236}">
                <a16:creationId xmlns:a16="http://schemas.microsoft.com/office/drawing/2014/main" id="{D4B54FE3-38CF-4195-97DE-3E585ABDC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885937"/>
            <a:ext cx="6044381" cy="972063"/>
          </a:xfrm>
        </p:spPr>
        <p:txBody>
          <a:bodyPr>
            <a:noAutofit/>
          </a:bodyPr>
          <a:lstStyle/>
          <a:p>
            <a:r>
              <a:rPr lang="en-US" sz="1200" b="0" i="0" u="none" strike="noStrike" dirty="0" err="1">
                <a:solidFill>
                  <a:srgbClr val="205493"/>
                </a:solidFill>
                <a:effectLst/>
                <a:latin typeface="BlinkMacSystemFont"/>
                <a:hlinkClick r:id="rId3"/>
              </a:rPr>
              <a:t>Marjolein</a:t>
            </a:r>
            <a:r>
              <a:rPr lang="en-US" sz="1200" b="0" i="0" u="none" strike="noStrike" dirty="0">
                <a:solidFill>
                  <a:srgbClr val="205493"/>
                </a:solidFill>
                <a:effectLst/>
                <a:latin typeface="BlinkMacSystemFont"/>
                <a:hlinkClick r:id="rId3"/>
              </a:rPr>
              <a:t> L J </a:t>
            </a:r>
            <a:r>
              <a:rPr lang="en-US" sz="1200" b="0" i="0" u="none" strike="noStrike" dirty="0" err="1">
                <a:solidFill>
                  <a:srgbClr val="205493"/>
                </a:solidFill>
                <a:effectLst/>
                <a:latin typeface="BlinkMacSystemFont"/>
                <a:hlinkClick r:id="rId3"/>
              </a:rPr>
              <a:t>Bruurs</a:t>
            </a:r>
            <a:r>
              <a:rPr lang="en-US" sz="1200" b="0" i="0" u="none" strike="noStrike" dirty="0">
                <a:solidFill>
                  <a:srgbClr val="205493"/>
                </a:solidFill>
                <a:effectLst/>
                <a:latin typeface="BlinkMacSystemFont"/>
              </a:rPr>
              <a:t> et al,</a:t>
            </a:r>
            <a:br>
              <a:rPr lang="en-US" sz="1200" dirty="0"/>
            </a:br>
            <a:r>
              <a:rPr lang="en-US" sz="1200" b="1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The effectiveness of physiotherapy in patients with asthma: a systematic review of the literature Respir Med, 2013 Apr</a:t>
            </a:r>
            <a:endParaRPr lang="el-GR" sz="12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F45A4174-2821-4002-945C-D84A6509D0AD}"/>
              </a:ext>
            </a:extLst>
          </p:cNvPr>
          <p:cNvSpPr/>
          <p:nvPr/>
        </p:nvSpPr>
        <p:spPr>
          <a:xfrm>
            <a:off x="7521678" y="2715266"/>
            <a:ext cx="4670322" cy="2563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0" dirty="0">
                <a:solidFill>
                  <a:schemeClr val="bg2"/>
                </a:solidFill>
                <a:effectLst/>
                <a:latin typeface="Helvetica" panose="020B0604020202020204" pitchFamily="34" charset="0"/>
              </a:rPr>
              <a:t>The aim of the present study was to investigate, through a review of the literature, whether physiotherapy </a:t>
            </a:r>
            <a:r>
              <a:rPr lang="en-US" sz="1600" b="1" i="0" u="sng" dirty="0">
                <a:solidFill>
                  <a:schemeClr val="bg2"/>
                </a:solidFill>
                <a:effectLst/>
                <a:latin typeface="Helvetica" panose="020B0604020202020204" pitchFamily="34" charset="0"/>
              </a:rPr>
              <a:t>can play a role in the treatment of patients with asthma</a:t>
            </a:r>
            <a:endParaRPr lang="el-GR" sz="1600" b="1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08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42D892-3F54-4A5E-98BA-74747E75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6412"/>
            <a:ext cx="10390239" cy="698091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Αναπνευστικές ασκήσεις και άσθμα</a:t>
            </a:r>
            <a:br>
              <a:rPr lang="en-US" b="1" dirty="0"/>
            </a:b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817505-0430-4AA3-A5D8-B0322F6DC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βελτίωση στην ποιότητα ζωής </a:t>
            </a:r>
            <a:endParaRPr lang="en-US" dirty="0"/>
          </a:p>
          <a:p>
            <a:r>
              <a:rPr lang="el-GR" dirty="0"/>
              <a:t>και μείωση της χρήσης φαρμάκων </a:t>
            </a:r>
            <a:endParaRPr lang="en-US" dirty="0"/>
          </a:p>
          <a:p>
            <a:r>
              <a:rPr lang="el-GR" dirty="0"/>
              <a:t>και του αναπνευστικού ρυθμού </a:t>
            </a:r>
            <a:endParaRPr lang="en-US" dirty="0"/>
          </a:p>
          <a:p>
            <a:r>
              <a:rPr lang="el-GR" b="1" dirty="0"/>
              <a:t>Επιπλέον διαπιστώθηκε ότι οι ασκήσεις αναπνοής: </a:t>
            </a:r>
          </a:p>
          <a:p>
            <a:r>
              <a:rPr lang="el-GR" dirty="0"/>
              <a:t>μπορούν να μειώσουν τα συμπτώματα</a:t>
            </a:r>
          </a:p>
          <a:p>
            <a:r>
              <a:rPr lang="el-GR" dirty="0"/>
              <a:t>τον υπεραερισμό</a:t>
            </a:r>
          </a:p>
          <a:p>
            <a:r>
              <a:rPr lang="el-GR" dirty="0"/>
              <a:t>το άγχος </a:t>
            </a:r>
          </a:p>
          <a:p>
            <a:r>
              <a:rPr lang="el-GR" dirty="0"/>
              <a:t>και την κατάθλιψη</a:t>
            </a:r>
          </a:p>
        </p:txBody>
      </p:sp>
      <p:sp>
        <p:nvSpPr>
          <p:cNvPr id="4" name="Τίτλος 6">
            <a:extLst>
              <a:ext uri="{FF2B5EF4-FFF2-40B4-BE49-F238E27FC236}">
                <a16:creationId xmlns:a16="http://schemas.microsoft.com/office/drawing/2014/main" id="{7B765B4D-7A82-45E5-8B18-BADB5DD80A16}"/>
              </a:ext>
            </a:extLst>
          </p:cNvPr>
          <p:cNvSpPr txBox="1">
            <a:spLocks/>
          </p:cNvSpPr>
          <p:nvPr/>
        </p:nvSpPr>
        <p:spPr>
          <a:xfrm>
            <a:off x="3382298" y="6061588"/>
            <a:ext cx="8681884" cy="66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err="1">
                <a:solidFill>
                  <a:srgbClr val="205493"/>
                </a:solidFill>
                <a:latin typeface="BlinkMacSystemFont"/>
                <a:hlinkClick r:id="rId2"/>
              </a:rPr>
              <a:t>Marjolein</a:t>
            </a:r>
            <a:r>
              <a:rPr lang="en-US" sz="1100" dirty="0">
                <a:solidFill>
                  <a:srgbClr val="205493"/>
                </a:solidFill>
                <a:latin typeface="BlinkMacSystemFont"/>
                <a:hlinkClick r:id="rId2"/>
              </a:rPr>
              <a:t> L J </a:t>
            </a:r>
            <a:r>
              <a:rPr lang="en-US" sz="1100" dirty="0" err="1">
                <a:solidFill>
                  <a:srgbClr val="205493"/>
                </a:solidFill>
                <a:latin typeface="BlinkMacSystemFont"/>
                <a:hlinkClick r:id="rId2"/>
              </a:rPr>
              <a:t>Bruurs</a:t>
            </a:r>
            <a:r>
              <a:rPr lang="en-US" sz="1100" dirty="0">
                <a:solidFill>
                  <a:srgbClr val="205493"/>
                </a:solidFill>
                <a:latin typeface="BlinkMacSystemFont"/>
              </a:rPr>
              <a:t> et al,</a:t>
            </a:r>
            <a:br>
              <a:rPr lang="en-US" sz="1100" dirty="0"/>
            </a:br>
            <a:r>
              <a:rPr lang="en-US" sz="1100" b="1" dirty="0">
                <a:solidFill>
                  <a:srgbClr val="212121"/>
                </a:solidFill>
                <a:latin typeface="Merriweather" panose="00000500000000000000" pitchFamily="2" charset="0"/>
              </a:rPr>
              <a:t>The effectiveness of physiotherapy in patients with asthma: a systematic review of the literature Respir Med, 2013 Apr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717859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4BA35B-DF8C-4274-81C0-84E2922C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1" y="65908"/>
            <a:ext cx="6830149" cy="598436"/>
          </a:xfrm>
        </p:spPr>
        <p:txBody>
          <a:bodyPr>
            <a:normAutofit/>
          </a:bodyPr>
          <a:lstStyle/>
          <a:p>
            <a:r>
              <a:rPr lang="el-GR" sz="3200" b="1" dirty="0"/>
              <a:t>ΑΣΘΜΑ - ΑΝ ΑΣΚΗΣΗ - ΑΠΟΤΕΛΕΣΜΑΤΑ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7985C9C-5A0B-45A0-AE5D-B9BE4D224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91" y="839326"/>
            <a:ext cx="6830149" cy="5653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E1976D-EEEE-4212-83FC-30D51656D62D}"/>
              </a:ext>
            </a:extLst>
          </p:cNvPr>
          <p:cNvSpPr txBox="1"/>
          <p:nvPr/>
        </p:nvSpPr>
        <p:spPr>
          <a:xfrm>
            <a:off x="6918640" y="5934670"/>
            <a:ext cx="51643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Regular exercise improves asthma control in adults: A randomized controlled trial</a:t>
            </a:r>
          </a:p>
          <a:p>
            <a:pPr algn="l"/>
            <a:r>
              <a:rPr lang="en-US" b="0" i="0" u="none" strike="noStrike" dirty="0" err="1"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Jouni</a:t>
            </a:r>
            <a:r>
              <a:rPr lang="en-US" b="0" i="0" u="none" strike="noStrike" dirty="0"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 J K </a:t>
            </a:r>
            <a:r>
              <a:rPr lang="en-US" b="0" i="0" u="none" strike="noStrike" dirty="0" err="1"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Jaakkola</a:t>
            </a:r>
            <a:r>
              <a:rPr lang="en-US" u="none" strike="noStrike" dirty="0">
                <a:solidFill>
                  <a:srgbClr val="5B616B"/>
                </a:solidFill>
                <a:latin typeface="BlinkMacSystemFont"/>
              </a:rPr>
              <a:t> Sci Rep 2019 Aug</a:t>
            </a:r>
            <a:r>
              <a:rPr lang="en-US" u="none" strike="noStrike" baseline="30000" dirty="0">
                <a:solidFill>
                  <a:srgbClr val="5B616B"/>
                </a:solidFill>
                <a:latin typeface="BlinkMacSystemFont"/>
              </a:rPr>
              <a:t> </a:t>
            </a:r>
            <a:endParaRPr lang="en-US" b="0" i="0" dirty="0">
              <a:solidFill>
                <a:srgbClr val="5B616B"/>
              </a:solidFill>
              <a:effectLst/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val="2005137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>
            <a:extLst>
              <a:ext uri="{FF2B5EF4-FFF2-40B4-BE49-F238E27FC236}">
                <a16:creationId xmlns:a16="http://schemas.microsoft.com/office/drawing/2014/main" id="{C3C9543D-DFBD-47F9-AC37-68ED125620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7612" y="209623"/>
            <a:ext cx="10515600" cy="7870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0" marR="30480" indent="0" algn="just">
              <a:lnSpc>
                <a:spcPts val="1000"/>
              </a:lnSpc>
              <a:spcBef>
                <a:spcPts val="200"/>
              </a:spcBef>
              <a:buNone/>
            </a:pPr>
            <a:r>
              <a:rPr sz="800" b="1" spc="5" dirty="0">
                <a:latin typeface="Times New Roman"/>
                <a:cs typeface="Times New Roman"/>
              </a:rPr>
              <a:t> </a:t>
            </a:r>
            <a:r>
              <a:rPr sz="800" spc="-20" dirty="0">
                <a:latin typeface="Times New Roman"/>
                <a:cs typeface="Times New Roman"/>
              </a:rPr>
              <a:t>The </a:t>
            </a:r>
            <a:r>
              <a:rPr sz="800" spc="-25" dirty="0">
                <a:latin typeface="Times New Roman"/>
                <a:cs typeface="Times New Roman"/>
              </a:rPr>
              <a:t>effects </a:t>
            </a:r>
            <a:r>
              <a:rPr sz="800" spc="-20" dirty="0">
                <a:latin typeface="Times New Roman"/>
                <a:cs typeface="Times New Roman"/>
              </a:rPr>
              <a:t>of </a:t>
            </a:r>
            <a:r>
              <a:rPr sz="800" spc="10" dirty="0">
                <a:latin typeface="Times New Roman"/>
                <a:cs typeface="Times New Roman"/>
              </a:rPr>
              <a:t>the </a:t>
            </a:r>
            <a:r>
              <a:rPr sz="800" spc="15" dirty="0">
                <a:latin typeface="Times New Roman"/>
                <a:cs typeface="Times New Roman"/>
              </a:rPr>
              <a:t>6-month </a:t>
            </a:r>
            <a:r>
              <a:rPr sz="800" spc="-15" dirty="0">
                <a:latin typeface="Times New Roman"/>
                <a:cs typeface="Times New Roman"/>
              </a:rPr>
              <a:t>exercise </a:t>
            </a:r>
            <a:r>
              <a:rPr sz="800" spc="5" dirty="0">
                <a:latin typeface="Times New Roman"/>
                <a:cs typeface="Times New Roman"/>
              </a:rPr>
              <a:t>intervention </a:t>
            </a:r>
            <a:r>
              <a:rPr sz="800" spc="15" dirty="0">
                <a:latin typeface="Times New Roman"/>
                <a:cs typeface="Times New Roman"/>
              </a:rPr>
              <a:t>on </a:t>
            </a:r>
            <a:r>
              <a:rPr sz="800" spc="5" dirty="0">
                <a:latin typeface="Times New Roman"/>
                <a:cs typeface="Times New Roman"/>
              </a:rPr>
              <a:t>asthma </a:t>
            </a:r>
            <a:r>
              <a:rPr sz="800" spc="-5" dirty="0">
                <a:latin typeface="Times New Roman"/>
                <a:cs typeface="Times New Roman"/>
              </a:rPr>
              <a:t>control. </a:t>
            </a:r>
            <a:r>
              <a:rPr sz="800" spc="-25" dirty="0">
                <a:latin typeface="Times New Roman"/>
                <a:cs typeface="Times New Roman"/>
              </a:rPr>
              <a:t>Risk </a:t>
            </a:r>
            <a:r>
              <a:rPr sz="800" spc="-15" dirty="0">
                <a:latin typeface="Times New Roman"/>
                <a:cs typeface="Times New Roman"/>
              </a:rPr>
              <a:t>Differences </a:t>
            </a:r>
            <a:r>
              <a:rPr sz="800" spc="-5" dirty="0">
                <a:latin typeface="Times New Roman"/>
                <a:cs typeface="Times New Roman"/>
              </a:rPr>
              <a:t>(RD) </a:t>
            </a:r>
            <a:r>
              <a:rPr sz="800" dirty="0">
                <a:latin typeface="Times New Roman"/>
                <a:cs typeface="Times New Roman"/>
              </a:rPr>
              <a:t>estimated </a:t>
            </a:r>
            <a:r>
              <a:rPr sz="800" spc="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for </a:t>
            </a:r>
            <a:r>
              <a:rPr sz="800" spc="10" dirty="0">
                <a:latin typeface="Times New Roman"/>
                <a:cs typeface="Times New Roman"/>
              </a:rPr>
              <a:t>the </a:t>
            </a:r>
            <a:r>
              <a:rPr sz="800" spc="-5" dirty="0">
                <a:latin typeface="Times New Roman"/>
                <a:cs typeface="Times New Roman"/>
              </a:rPr>
              <a:t>probability </a:t>
            </a:r>
            <a:r>
              <a:rPr sz="800" spc="-20" dirty="0">
                <a:latin typeface="Times New Roman"/>
                <a:cs typeface="Times New Roman"/>
              </a:rPr>
              <a:t>of </a:t>
            </a:r>
            <a:r>
              <a:rPr sz="800" dirty="0">
                <a:latin typeface="Times New Roman"/>
                <a:cs typeface="Times New Roman"/>
              </a:rPr>
              <a:t>improvement. </a:t>
            </a:r>
            <a:r>
              <a:rPr sz="800" spc="-20" dirty="0">
                <a:latin typeface="Times New Roman"/>
                <a:cs typeface="Times New Roman"/>
              </a:rPr>
              <a:t>The </a:t>
            </a:r>
            <a:r>
              <a:rPr sz="800" spc="-10" dirty="0">
                <a:latin typeface="Times New Roman"/>
                <a:cs typeface="Times New Roman"/>
              </a:rPr>
              <a:t>Regular </a:t>
            </a:r>
            <a:r>
              <a:rPr sz="800" spc="-20" dirty="0">
                <a:latin typeface="Times New Roman"/>
                <a:cs typeface="Times New Roman"/>
              </a:rPr>
              <a:t>Exercise </a:t>
            </a:r>
            <a:r>
              <a:rPr sz="800" spc="15" dirty="0">
                <a:latin typeface="Times New Roman"/>
                <a:cs typeface="Times New Roman"/>
              </a:rPr>
              <a:t>and </a:t>
            </a:r>
            <a:r>
              <a:rPr sz="800" dirty="0">
                <a:latin typeface="Times New Roman"/>
                <a:cs typeface="Times New Roman"/>
              </a:rPr>
              <a:t>Asthma </a:t>
            </a:r>
            <a:r>
              <a:rPr sz="800" spc="5" dirty="0">
                <a:latin typeface="Times New Roman"/>
                <a:cs typeface="Times New Roman"/>
              </a:rPr>
              <a:t>Control </a:t>
            </a:r>
            <a:r>
              <a:rPr sz="800" spc="-15" dirty="0">
                <a:latin typeface="Times New Roman"/>
                <a:cs typeface="Times New Roman"/>
              </a:rPr>
              <a:t>Trial </a:t>
            </a:r>
            <a:r>
              <a:rPr sz="800" spc="-20" dirty="0">
                <a:latin typeface="Times New Roman"/>
                <a:cs typeface="Times New Roman"/>
              </a:rPr>
              <a:t>[REACT]. </a:t>
            </a:r>
            <a:r>
              <a:rPr sz="800" spc="22" baseline="30303" dirty="0">
                <a:latin typeface="Times New Roman"/>
                <a:cs typeface="Times New Roman"/>
              </a:rPr>
              <a:t>a</a:t>
            </a:r>
            <a:r>
              <a:rPr sz="800" spc="15" dirty="0">
                <a:latin typeface="Times New Roman"/>
                <a:cs typeface="Times New Roman"/>
              </a:rPr>
              <a:t>In </a:t>
            </a:r>
            <a:r>
              <a:rPr sz="800" spc="10" dirty="0">
                <a:latin typeface="Times New Roman"/>
                <a:cs typeface="Times New Roman"/>
              </a:rPr>
              <a:t>the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past </a:t>
            </a:r>
            <a:r>
              <a:rPr sz="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 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weeks</a:t>
            </a:r>
            <a:r>
              <a:rPr sz="800" spc="-25" dirty="0">
                <a:latin typeface="Times New Roman"/>
                <a:cs typeface="Times New Roman"/>
              </a:rPr>
              <a:t>,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how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much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20" dirty="0">
                <a:latin typeface="Times New Roman"/>
                <a:cs typeface="Times New Roman"/>
              </a:rPr>
              <a:t>of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the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time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did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your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asthma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keep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you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from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getting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15" dirty="0">
                <a:latin typeface="Times New Roman"/>
                <a:cs typeface="Times New Roman"/>
              </a:rPr>
              <a:t>as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much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done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at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work,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school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or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at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home? 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All </a:t>
            </a:r>
            <a:r>
              <a:rPr sz="800" spc="-20" dirty="0">
                <a:latin typeface="Times New Roman"/>
                <a:cs typeface="Times New Roman"/>
              </a:rPr>
              <a:t>of </a:t>
            </a:r>
            <a:r>
              <a:rPr sz="800" spc="10" dirty="0">
                <a:latin typeface="Times New Roman"/>
                <a:cs typeface="Times New Roman"/>
              </a:rPr>
              <a:t>the </a:t>
            </a:r>
            <a:r>
              <a:rPr sz="800" spc="5" dirty="0">
                <a:latin typeface="Times New Roman"/>
                <a:cs typeface="Times New Roman"/>
              </a:rPr>
              <a:t>time </a:t>
            </a:r>
            <a:r>
              <a:rPr sz="800" spc="-5" dirty="0">
                <a:latin typeface="Times New Roman"/>
                <a:cs typeface="Times New Roman"/>
              </a:rPr>
              <a:t>(1 </a:t>
            </a:r>
            <a:r>
              <a:rPr sz="800" dirty="0">
                <a:latin typeface="Times New Roman"/>
                <a:cs typeface="Times New Roman"/>
              </a:rPr>
              <a:t>point); </a:t>
            </a:r>
            <a:r>
              <a:rPr sz="800" spc="-5" dirty="0">
                <a:latin typeface="Times New Roman"/>
                <a:cs typeface="Times New Roman"/>
              </a:rPr>
              <a:t>Most </a:t>
            </a:r>
            <a:r>
              <a:rPr sz="800" spc="-20" dirty="0">
                <a:latin typeface="Times New Roman"/>
                <a:cs typeface="Times New Roman"/>
              </a:rPr>
              <a:t>of </a:t>
            </a:r>
            <a:r>
              <a:rPr sz="800" spc="10" dirty="0">
                <a:latin typeface="Times New Roman"/>
                <a:cs typeface="Times New Roman"/>
              </a:rPr>
              <a:t>the </a:t>
            </a:r>
            <a:r>
              <a:rPr sz="800" spc="5" dirty="0">
                <a:latin typeface="Times New Roman"/>
                <a:cs typeface="Times New Roman"/>
              </a:rPr>
              <a:t>time </a:t>
            </a:r>
            <a:r>
              <a:rPr sz="800" spc="-10" dirty="0">
                <a:latin typeface="Times New Roman"/>
                <a:cs typeface="Times New Roman"/>
              </a:rPr>
              <a:t>(2); </a:t>
            </a:r>
            <a:r>
              <a:rPr sz="800" spc="-15" dirty="0">
                <a:latin typeface="Times New Roman"/>
                <a:cs typeface="Times New Roman"/>
              </a:rPr>
              <a:t>Some </a:t>
            </a:r>
            <a:r>
              <a:rPr sz="800" spc="-20" dirty="0">
                <a:latin typeface="Times New Roman"/>
                <a:cs typeface="Times New Roman"/>
              </a:rPr>
              <a:t>of </a:t>
            </a:r>
            <a:r>
              <a:rPr sz="800" spc="10" dirty="0">
                <a:latin typeface="Times New Roman"/>
                <a:cs typeface="Times New Roman"/>
              </a:rPr>
              <a:t>the </a:t>
            </a:r>
            <a:r>
              <a:rPr sz="800" spc="5" dirty="0">
                <a:latin typeface="Times New Roman"/>
                <a:cs typeface="Times New Roman"/>
              </a:rPr>
              <a:t>time </a:t>
            </a:r>
            <a:r>
              <a:rPr sz="800" spc="-10" dirty="0">
                <a:latin typeface="Times New Roman"/>
                <a:cs typeface="Times New Roman"/>
              </a:rPr>
              <a:t>(3); </a:t>
            </a:r>
            <a:r>
              <a:rPr sz="800" spc="-30" dirty="0">
                <a:latin typeface="Times New Roman"/>
                <a:cs typeface="Times New Roman"/>
              </a:rPr>
              <a:t>A </a:t>
            </a:r>
            <a:r>
              <a:rPr sz="800" spc="-10" dirty="0">
                <a:latin typeface="Times New Roman"/>
                <a:cs typeface="Times New Roman"/>
              </a:rPr>
              <a:t>little </a:t>
            </a:r>
            <a:r>
              <a:rPr sz="800" spc="-20" dirty="0">
                <a:latin typeface="Times New Roman"/>
                <a:cs typeface="Times New Roman"/>
              </a:rPr>
              <a:t>of </a:t>
            </a:r>
            <a:r>
              <a:rPr sz="800" spc="10" dirty="0">
                <a:latin typeface="Times New Roman"/>
                <a:cs typeface="Times New Roman"/>
              </a:rPr>
              <a:t>the </a:t>
            </a:r>
            <a:r>
              <a:rPr sz="800" spc="5" dirty="0">
                <a:latin typeface="Times New Roman"/>
                <a:cs typeface="Times New Roman"/>
              </a:rPr>
              <a:t>time </a:t>
            </a:r>
            <a:r>
              <a:rPr sz="800" spc="-10" dirty="0">
                <a:latin typeface="Times New Roman"/>
                <a:cs typeface="Times New Roman"/>
              </a:rPr>
              <a:t>(4); </a:t>
            </a:r>
            <a:r>
              <a:rPr sz="800" dirty="0">
                <a:latin typeface="Times New Roman"/>
                <a:cs typeface="Times New Roman"/>
              </a:rPr>
              <a:t>None </a:t>
            </a:r>
            <a:r>
              <a:rPr sz="800" spc="-20" dirty="0">
                <a:latin typeface="Times New Roman"/>
                <a:cs typeface="Times New Roman"/>
              </a:rPr>
              <a:t>of </a:t>
            </a:r>
            <a:r>
              <a:rPr sz="800" spc="10" dirty="0">
                <a:latin typeface="Times New Roman"/>
                <a:cs typeface="Times New Roman"/>
              </a:rPr>
              <a:t>the </a:t>
            </a:r>
            <a:r>
              <a:rPr sz="800" spc="5" dirty="0">
                <a:latin typeface="Times New Roman"/>
                <a:cs typeface="Times New Roman"/>
              </a:rPr>
              <a:t>time </a:t>
            </a:r>
            <a:r>
              <a:rPr sz="800" spc="-5" dirty="0">
                <a:latin typeface="Times New Roman"/>
                <a:cs typeface="Times New Roman"/>
              </a:rPr>
              <a:t>(5 </a:t>
            </a:r>
            <a:r>
              <a:rPr sz="800" spc="-21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points). </a:t>
            </a:r>
            <a:r>
              <a:rPr sz="800" spc="15" baseline="30303" dirty="0">
                <a:latin typeface="Times New Roman"/>
                <a:cs typeface="Times New Roman"/>
              </a:rPr>
              <a:t>b</a:t>
            </a:r>
            <a:r>
              <a:rPr sz="800" spc="10" dirty="0">
                <a:latin typeface="Times New Roman"/>
                <a:cs typeface="Times New Roman"/>
              </a:rPr>
              <a:t>During </a:t>
            </a:r>
            <a:r>
              <a:rPr sz="8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past </a:t>
            </a:r>
            <a:r>
              <a:rPr sz="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 </a:t>
            </a:r>
            <a:r>
              <a:rPr sz="8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weeks</a:t>
            </a:r>
            <a:r>
              <a:rPr sz="800" spc="-25" dirty="0">
                <a:latin typeface="Times New Roman"/>
                <a:cs typeface="Times New Roman"/>
              </a:rPr>
              <a:t>, </a:t>
            </a:r>
            <a:r>
              <a:rPr sz="800" spc="-5" dirty="0">
                <a:latin typeface="Times New Roman"/>
                <a:cs typeface="Times New Roman"/>
              </a:rPr>
              <a:t>how often </a:t>
            </a:r>
            <a:r>
              <a:rPr sz="800" spc="-15" dirty="0">
                <a:latin typeface="Times New Roman"/>
                <a:cs typeface="Times New Roman"/>
              </a:rPr>
              <a:t>have </a:t>
            </a:r>
            <a:r>
              <a:rPr sz="800" spc="-10" dirty="0">
                <a:latin typeface="Times New Roman"/>
                <a:cs typeface="Times New Roman"/>
              </a:rPr>
              <a:t>you </a:t>
            </a:r>
            <a:r>
              <a:rPr sz="800" spc="15" dirty="0">
                <a:latin typeface="Times New Roman"/>
                <a:cs typeface="Times New Roman"/>
              </a:rPr>
              <a:t>had </a:t>
            </a:r>
            <a:r>
              <a:rPr sz="800" dirty="0">
                <a:latin typeface="Times New Roman"/>
                <a:cs typeface="Times New Roman"/>
              </a:rPr>
              <a:t>shortness </a:t>
            </a:r>
            <a:r>
              <a:rPr sz="800" spc="-20" dirty="0">
                <a:latin typeface="Times New Roman"/>
                <a:cs typeface="Times New Roman"/>
              </a:rPr>
              <a:t>of </a:t>
            </a:r>
            <a:r>
              <a:rPr sz="800" spc="-5" dirty="0">
                <a:latin typeface="Times New Roman"/>
                <a:cs typeface="Times New Roman"/>
              </a:rPr>
              <a:t>breath? </a:t>
            </a:r>
            <a:r>
              <a:rPr sz="800" spc="-10" dirty="0">
                <a:latin typeface="Times New Roman"/>
                <a:cs typeface="Times New Roman"/>
              </a:rPr>
              <a:t>More </a:t>
            </a:r>
            <a:r>
              <a:rPr sz="800" spc="20" dirty="0">
                <a:latin typeface="Times New Roman"/>
                <a:cs typeface="Times New Roman"/>
              </a:rPr>
              <a:t>than </a:t>
            </a:r>
            <a:r>
              <a:rPr sz="800" spc="-5" dirty="0">
                <a:latin typeface="Times New Roman"/>
                <a:cs typeface="Times New Roman"/>
              </a:rPr>
              <a:t>once a </a:t>
            </a:r>
            <a:r>
              <a:rPr sz="800" spc="-15" dirty="0">
                <a:latin typeface="Times New Roman"/>
                <a:cs typeface="Times New Roman"/>
              </a:rPr>
              <a:t>day </a:t>
            </a:r>
            <a:r>
              <a:rPr sz="800" spc="-10" dirty="0">
                <a:latin typeface="Times New Roman"/>
                <a:cs typeface="Times New Roman"/>
              </a:rPr>
              <a:t>(1); </a:t>
            </a:r>
            <a:r>
              <a:rPr sz="800" spc="5" dirty="0">
                <a:latin typeface="Times New Roman"/>
                <a:cs typeface="Times New Roman"/>
              </a:rPr>
              <a:t>Once </a:t>
            </a:r>
            <a:r>
              <a:rPr sz="800" spc="-21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a </a:t>
            </a:r>
            <a:r>
              <a:rPr sz="800" spc="-15" dirty="0">
                <a:latin typeface="Times New Roman"/>
                <a:cs typeface="Times New Roman"/>
              </a:rPr>
              <a:t>day </a:t>
            </a:r>
            <a:r>
              <a:rPr sz="800" spc="-10" dirty="0">
                <a:latin typeface="Times New Roman"/>
                <a:cs typeface="Times New Roman"/>
              </a:rPr>
              <a:t>(2); </a:t>
            </a:r>
            <a:r>
              <a:rPr sz="800" spc="-20" dirty="0">
                <a:latin typeface="Times New Roman"/>
                <a:cs typeface="Times New Roman"/>
              </a:rPr>
              <a:t>3 </a:t>
            </a:r>
            <a:r>
              <a:rPr sz="800" spc="10" dirty="0">
                <a:latin typeface="Times New Roman"/>
                <a:cs typeface="Times New Roman"/>
              </a:rPr>
              <a:t>to </a:t>
            </a:r>
            <a:r>
              <a:rPr sz="800" spc="-20" dirty="0">
                <a:latin typeface="Times New Roman"/>
                <a:cs typeface="Times New Roman"/>
              </a:rPr>
              <a:t>6 </a:t>
            </a:r>
            <a:r>
              <a:rPr sz="800" dirty="0">
                <a:latin typeface="Times New Roman"/>
                <a:cs typeface="Times New Roman"/>
              </a:rPr>
              <a:t>times </a:t>
            </a:r>
            <a:r>
              <a:rPr sz="800" spc="-5" dirty="0">
                <a:latin typeface="Times New Roman"/>
                <a:cs typeface="Times New Roman"/>
              </a:rPr>
              <a:t>a </a:t>
            </a:r>
            <a:r>
              <a:rPr sz="800" spc="-25" dirty="0">
                <a:latin typeface="Times New Roman"/>
                <a:cs typeface="Times New Roman"/>
              </a:rPr>
              <a:t>week </a:t>
            </a:r>
            <a:r>
              <a:rPr sz="800" spc="-10" dirty="0">
                <a:latin typeface="Times New Roman"/>
                <a:cs typeface="Times New Roman"/>
              </a:rPr>
              <a:t>(3); </a:t>
            </a:r>
            <a:r>
              <a:rPr sz="800" spc="5" dirty="0">
                <a:latin typeface="Times New Roman"/>
                <a:cs typeface="Times New Roman"/>
              </a:rPr>
              <a:t>Once </a:t>
            </a:r>
            <a:r>
              <a:rPr sz="800" spc="10" dirty="0">
                <a:latin typeface="Times New Roman"/>
                <a:cs typeface="Times New Roman"/>
              </a:rPr>
              <a:t>or </a:t>
            </a:r>
            <a:r>
              <a:rPr sz="800" spc="-15" dirty="0">
                <a:latin typeface="Times New Roman"/>
                <a:cs typeface="Times New Roman"/>
              </a:rPr>
              <a:t>twice </a:t>
            </a:r>
            <a:r>
              <a:rPr sz="800" spc="-5" dirty="0">
                <a:latin typeface="Times New Roman"/>
                <a:cs typeface="Times New Roman"/>
              </a:rPr>
              <a:t>a </a:t>
            </a:r>
            <a:r>
              <a:rPr sz="800" spc="-25" dirty="0">
                <a:latin typeface="Times New Roman"/>
                <a:cs typeface="Times New Roman"/>
              </a:rPr>
              <a:t>week </a:t>
            </a:r>
            <a:r>
              <a:rPr sz="800" spc="-10" dirty="0">
                <a:latin typeface="Times New Roman"/>
                <a:cs typeface="Times New Roman"/>
              </a:rPr>
              <a:t>(4); </a:t>
            </a:r>
            <a:r>
              <a:rPr sz="800" spc="5" dirty="0">
                <a:latin typeface="Times New Roman"/>
                <a:cs typeface="Times New Roman"/>
              </a:rPr>
              <a:t>Not </a:t>
            </a:r>
            <a:r>
              <a:rPr sz="800" dirty="0">
                <a:latin typeface="Times New Roman"/>
                <a:cs typeface="Times New Roman"/>
              </a:rPr>
              <a:t>at </a:t>
            </a:r>
            <a:r>
              <a:rPr sz="800" spc="-20" dirty="0">
                <a:latin typeface="Times New Roman"/>
                <a:cs typeface="Times New Roman"/>
              </a:rPr>
              <a:t>all </a:t>
            </a:r>
            <a:r>
              <a:rPr sz="800" spc="-5" dirty="0">
                <a:latin typeface="Times New Roman"/>
                <a:cs typeface="Times New Roman"/>
              </a:rPr>
              <a:t>(5). </a:t>
            </a:r>
            <a:r>
              <a:rPr sz="800" spc="15" baseline="30303" dirty="0">
                <a:latin typeface="Times New Roman"/>
                <a:cs typeface="Times New Roman"/>
              </a:rPr>
              <a:t>c</a:t>
            </a:r>
            <a:r>
              <a:rPr sz="800" spc="10" dirty="0">
                <a:latin typeface="Times New Roman"/>
                <a:cs typeface="Times New Roman"/>
              </a:rPr>
              <a:t>During </a:t>
            </a:r>
            <a:r>
              <a:rPr sz="8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past </a:t>
            </a:r>
            <a:r>
              <a:rPr sz="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 </a:t>
            </a:r>
            <a:r>
              <a:rPr sz="8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weeks</a:t>
            </a:r>
            <a:r>
              <a:rPr sz="800" spc="-25" dirty="0">
                <a:latin typeface="Times New Roman"/>
                <a:cs typeface="Times New Roman"/>
              </a:rPr>
              <a:t>, </a:t>
            </a:r>
            <a:r>
              <a:rPr sz="800" spc="-5" dirty="0">
                <a:latin typeface="Times New Roman"/>
                <a:cs typeface="Times New Roman"/>
              </a:rPr>
              <a:t>how often 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did </a:t>
            </a:r>
            <a:r>
              <a:rPr sz="800" dirty="0">
                <a:latin typeface="Times New Roman"/>
                <a:cs typeface="Times New Roman"/>
              </a:rPr>
              <a:t>your </a:t>
            </a:r>
            <a:r>
              <a:rPr sz="800" spc="5" dirty="0">
                <a:latin typeface="Times New Roman"/>
                <a:cs typeface="Times New Roman"/>
              </a:rPr>
              <a:t>asthma </a:t>
            </a:r>
            <a:r>
              <a:rPr sz="800" spc="-5" dirty="0">
                <a:latin typeface="Times New Roman"/>
                <a:cs typeface="Times New Roman"/>
              </a:rPr>
              <a:t>symptoms </a:t>
            </a:r>
            <a:r>
              <a:rPr sz="800" spc="-10" dirty="0">
                <a:latin typeface="Times New Roman"/>
                <a:cs typeface="Times New Roman"/>
              </a:rPr>
              <a:t>(wheezing, </a:t>
            </a:r>
            <a:r>
              <a:rPr sz="800" spc="-5" dirty="0">
                <a:latin typeface="Times New Roman"/>
                <a:cs typeface="Times New Roman"/>
              </a:rPr>
              <a:t>coughing, </a:t>
            </a:r>
            <a:r>
              <a:rPr sz="800" dirty="0">
                <a:latin typeface="Times New Roman"/>
                <a:cs typeface="Times New Roman"/>
              </a:rPr>
              <a:t>shortness </a:t>
            </a:r>
            <a:r>
              <a:rPr sz="800" spc="-20" dirty="0">
                <a:latin typeface="Times New Roman"/>
                <a:cs typeface="Times New Roman"/>
              </a:rPr>
              <a:t>of </a:t>
            </a:r>
            <a:r>
              <a:rPr sz="800" dirty="0">
                <a:latin typeface="Times New Roman"/>
                <a:cs typeface="Times New Roman"/>
              </a:rPr>
              <a:t>breath, </a:t>
            </a:r>
            <a:r>
              <a:rPr sz="800" spc="-5" dirty="0">
                <a:latin typeface="Times New Roman"/>
                <a:cs typeface="Times New Roman"/>
              </a:rPr>
              <a:t>chest </a:t>
            </a:r>
            <a:r>
              <a:rPr sz="800" dirty="0">
                <a:latin typeface="Times New Roman"/>
                <a:cs typeface="Times New Roman"/>
              </a:rPr>
              <a:t>tightness </a:t>
            </a:r>
            <a:r>
              <a:rPr sz="800" spc="10" dirty="0">
                <a:latin typeface="Times New Roman"/>
                <a:cs typeface="Times New Roman"/>
              </a:rPr>
              <a:t>or pain) </a:t>
            </a:r>
            <a:r>
              <a:rPr sz="800" spc="-20" dirty="0">
                <a:latin typeface="Times New Roman"/>
                <a:cs typeface="Times New Roman"/>
              </a:rPr>
              <a:t>wake </a:t>
            </a:r>
            <a:r>
              <a:rPr sz="800" spc="-10" dirty="0">
                <a:latin typeface="Times New Roman"/>
                <a:cs typeface="Times New Roman"/>
              </a:rPr>
              <a:t>you </a:t>
            </a:r>
            <a:r>
              <a:rPr sz="800" spc="15" dirty="0">
                <a:latin typeface="Times New Roman"/>
                <a:cs typeface="Times New Roman"/>
              </a:rPr>
              <a:t>up </a:t>
            </a:r>
            <a:r>
              <a:rPr sz="800" dirty="0">
                <a:latin typeface="Times New Roman"/>
                <a:cs typeface="Times New Roman"/>
              </a:rPr>
              <a:t>at </a:t>
            </a:r>
            <a:r>
              <a:rPr sz="800" spc="5" dirty="0">
                <a:latin typeface="Times New Roman"/>
                <a:cs typeface="Times New Roman"/>
              </a:rPr>
              <a:t> night </a:t>
            </a:r>
            <a:r>
              <a:rPr sz="800" spc="10" dirty="0">
                <a:latin typeface="Times New Roman"/>
                <a:cs typeface="Times New Roman"/>
              </a:rPr>
              <a:t>or </a:t>
            </a:r>
            <a:r>
              <a:rPr sz="800" spc="-5" dirty="0">
                <a:latin typeface="Times New Roman"/>
                <a:cs typeface="Times New Roman"/>
              </a:rPr>
              <a:t>earlier </a:t>
            </a:r>
            <a:r>
              <a:rPr sz="800" spc="20" dirty="0">
                <a:latin typeface="Times New Roman"/>
                <a:cs typeface="Times New Roman"/>
              </a:rPr>
              <a:t>than </a:t>
            </a:r>
            <a:r>
              <a:rPr sz="800" spc="-5" dirty="0">
                <a:latin typeface="Times New Roman"/>
                <a:cs typeface="Times New Roman"/>
              </a:rPr>
              <a:t>usual </a:t>
            </a:r>
            <a:r>
              <a:rPr sz="800" spc="15" dirty="0">
                <a:latin typeface="Times New Roman"/>
                <a:cs typeface="Times New Roman"/>
              </a:rPr>
              <a:t>in </a:t>
            </a:r>
            <a:r>
              <a:rPr sz="800" spc="10" dirty="0">
                <a:latin typeface="Times New Roman"/>
                <a:cs typeface="Times New Roman"/>
              </a:rPr>
              <a:t>the </a:t>
            </a:r>
            <a:r>
              <a:rPr sz="800" spc="5" dirty="0">
                <a:latin typeface="Times New Roman"/>
                <a:cs typeface="Times New Roman"/>
              </a:rPr>
              <a:t>morning? </a:t>
            </a:r>
            <a:r>
              <a:rPr sz="800" spc="-20" dirty="0">
                <a:latin typeface="Times New Roman"/>
                <a:cs typeface="Times New Roman"/>
              </a:rPr>
              <a:t>4 </a:t>
            </a:r>
            <a:r>
              <a:rPr sz="800" spc="10" dirty="0">
                <a:latin typeface="Times New Roman"/>
                <a:cs typeface="Times New Roman"/>
              </a:rPr>
              <a:t>or </a:t>
            </a:r>
            <a:r>
              <a:rPr sz="800" spc="5" dirty="0">
                <a:latin typeface="Times New Roman"/>
                <a:cs typeface="Times New Roman"/>
              </a:rPr>
              <a:t>more </a:t>
            </a:r>
            <a:r>
              <a:rPr sz="800" dirty="0">
                <a:latin typeface="Times New Roman"/>
                <a:cs typeface="Times New Roman"/>
              </a:rPr>
              <a:t>nights </a:t>
            </a:r>
            <a:r>
              <a:rPr sz="800" spc="-5" dirty="0">
                <a:latin typeface="Times New Roman"/>
                <a:cs typeface="Times New Roman"/>
              </a:rPr>
              <a:t>a </a:t>
            </a:r>
            <a:r>
              <a:rPr sz="800" spc="-25" dirty="0">
                <a:latin typeface="Times New Roman"/>
                <a:cs typeface="Times New Roman"/>
              </a:rPr>
              <a:t>week </a:t>
            </a:r>
            <a:r>
              <a:rPr sz="800" spc="-10" dirty="0">
                <a:latin typeface="Times New Roman"/>
                <a:cs typeface="Times New Roman"/>
              </a:rPr>
              <a:t>(1); </a:t>
            </a:r>
            <a:r>
              <a:rPr sz="800" spc="-20" dirty="0">
                <a:latin typeface="Times New Roman"/>
                <a:cs typeface="Times New Roman"/>
              </a:rPr>
              <a:t>2 </a:t>
            </a:r>
            <a:r>
              <a:rPr sz="800" spc="10" dirty="0">
                <a:latin typeface="Times New Roman"/>
                <a:cs typeface="Times New Roman"/>
              </a:rPr>
              <a:t>to </a:t>
            </a:r>
            <a:r>
              <a:rPr sz="800" spc="-20" dirty="0">
                <a:latin typeface="Times New Roman"/>
                <a:cs typeface="Times New Roman"/>
              </a:rPr>
              <a:t>3 </a:t>
            </a:r>
            <a:r>
              <a:rPr sz="800" dirty="0">
                <a:latin typeface="Times New Roman"/>
                <a:cs typeface="Times New Roman"/>
              </a:rPr>
              <a:t>nights </a:t>
            </a:r>
            <a:r>
              <a:rPr sz="800" spc="-5" dirty="0">
                <a:latin typeface="Times New Roman"/>
                <a:cs typeface="Times New Roman"/>
              </a:rPr>
              <a:t>a </a:t>
            </a:r>
            <a:r>
              <a:rPr sz="800" spc="-25" dirty="0">
                <a:latin typeface="Times New Roman"/>
                <a:cs typeface="Times New Roman"/>
              </a:rPr>
              <a:t>week </a:t>
            </a:r>
            <a:r>
              <a:rPr sz="800" spc="-10" dirty="0">
                <a:latin typeface="Times New Roman"/>
                <a:cs typeface="Times New Roman"/>
              </a:rPr>
              <a:t>(2); </a:t>
            </a:r>
            <a:r>
              <a:rPr sz="800" spc="5" dirty="0">
                <a:latin typeface="Times New Roman"/>
                <a:cs typeface="Times New Roman"/>
              </a:rPr>
              <a:t>Once </a:t>
            </a:r>
            <a:r>
              <a:rPr sz="800" spc="-5" dirty="0">
                <a:latin typeface="Times New Roman"/>
                <a:cs typeface="Times New Roman"/>
              </a:rPr>
              <a:t>a </a:t>
            </a:r>
            <a:r>
              <a:rPr sz="800" spc="-25" dirty="0">
                <a:latin typeface="Times New Roman"/>
                <a:cs typeface="Times New Roman"/>
              </a:rPr>
              <a:t>week 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(3); </a:t>
            </a:r>
            <a:r>
              <a:rPr sz="800" spc="5" dirty="0">
                <a:latin typeface="Times New Roman"/>
                <a:cs typeface="Times New Roman"/>
              </a:rPr>
              <a:t>Once </a:t>
            </a:r>
            <a:r>
              <a:rPr sz="800" spc="10" dirty="0">
                <a:latin typeface="Times New Roman"/>
                <a:cs typeface="Times New Roman"/>
              </a:rPr>
              <a:t>or </a:t>
            </a:r>
            <a:r>
              <a:rPr sz="800" spc="-15" dirty="0">
                <a:latin typeface="Times New Roman"/>
                <a:cs typeface="Times New Roman"/>
              </a:rPr>
              <a:t>twice </a:t>
            </a:r>
            <a:r>
              <a:rPr sz="800" spc="-10" dirty="0">
                <a:latin typeface="Times New Roman"/>
                <a:cs typeface="Times New Roman"/>
              </a:rPr>
              <a:t>(4); </a:t>
            </a:r>
            <a:r>
              <a:rPr sz="800" spc="5" dirty="0">
                <a:latin typeface="Times New Roman"/>
                <a:cs typeface="Times New Roman"/>
              </a:rPr>
              <a:t>Not </a:t>
            </a:r>
            <a:r>
              <a:rPr sz="800" dirty="0">
                <a:latin typeface="Times New Roman"/>
                <a:cs typeface="Times New Roman"/>
              </a:rPr>
              <a:t>at </a:t>
            </a:r>
            <a:r>
              <a:rPr sz="800" spc="-20" dirty="0">
                <a:latin typeface="Times New Roman"/>
                <a:cs typeface="Times New Roman"/>
              </a:rPr>
              <a:t>all </a:t>
            </a:r>
            <a:r>
              <a:rPr sz="800" spc="-5" dirty="0">
                <a:latin typeface="Times New Roman"/>
                <a:cs typeface="Times New Roman"/>
              </a:rPr>
              <a:t>(5). </a:t>
            </a:r>
            <a:r>
              <a:rPr sz="800" spc="22" baseline="30303" dirty="0">
                <a:latin typeface="Times New Roman"/>
                <a:cs typeface="Times New Roman"/>
              </a:rPr>
              <a:t>d</a:t>
            </a:r>
            <a:r>
              <a:rPr sz="800" spc="15" dirty="0">
                <a:latin typeface="Times New Roman"/>
                <a:cs typeface="Times New Roman"/>
              </a:rPr>
              <a:t>During </a:t>
            </a:r>
            <a:r>
              <a:rPr sz="8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past </a:t>
            </a:r>
            <a:r>
              <a:rPr sz="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 </a:t>
            </a:r>
            <a:r>
              <a:rPr sz="8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weeks</a:t>
            </a:r>
            <a:r>
              <a:rPr sz="800" spc="-25" dirty="0">
                <a:latin typeface="Times New Roman"/>
                <a:cs typeface="Times New Roman"/>
              </a:rPr>
              <a:t>, </a:t>
            </a:r>
            <a:r>
              <a:rPr sz="800" spc="-5" dirty="0">
                <a:latin typeface="Times New Roman"/>
                <a:cs typeface="Times New Roman"/>
              </a:rPr>
              <a:t>how often </a:t>
            </a:r>
            <a:r>
              <a:rPr sz="800" spc="-15" dirty="0">
                <a:latin typeface="Times New Roman"/>
                <a:cs typeface="Times New Roman"/>
              </a:rPr>
              <a:t>have </a:t>
            </a:r>
            <a:r>
              <a:rPr sz="800" spc="-10" dirty="0">
                <a:latin typeface="Times New Roman"/>
                <a:cs typeface="Times New Roman"/>
              </a:rPr>
              <a:t>you </a:t>
            </a:r>
            <a:r>
              <a:rPr sz="800" dirty="0">
                <a:latin typeface="Times New Roman"/>
                <a:cs typeface="Times New Roman"/>
              </a:rPr>
              <a:t>used your </a:t>
            </a:r>
            <a:r>
              <a:rPr sz="800" spc="-5" dirty="0">
                <a:latin typeface="Times New Roman"/>
                <a:cs typeface="Times New Roman"/>
              </a:rPr>
              <a:t>rescue </a:t>
            </a:r>
            <a:r>
              <a:rPr sz="800" spc="5" dirty="0">
                <a:latin typeface="Times New Roman"/>
                <a:cs typeface="Times New Roman"/>
              </a:rPr>
              <a:t>inhaler </a:t>
            </a:r>
            <a:r>
              <a:rPr sz="800" spc="10" dirty="0">
                <a:latin typeface="Times New Roman"/>
                <a:cs typeface="Times New Roman"/>
              </a:rPr>
              <a:t>or 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nebulizer medication (such </a:t>
            </a:r>
            <a:r>
              <a:rPr sz="800" spc="-15" dirty="0">
                <a:latin typeface="Times New Roman"/>
                <a:cs typeface="Times New Roman"/>
              </a:rPr>
              <a:t>as </a:t>
            </a:r>
            <a:r>
              <a:rPr sz="800" spc="-5" dirty="0">
                <a:latin typeface="Times New Roman"/>
                <a:cs typeface="Times New Roman"/>
              </a:rPr>
              <a:t>salbutamol)? </a:t>
            </a:r>
            <a:r>
              <a:rPr sz="800" spc="-20" dirty="0">
                <a:latin typeface="Times New Roman"/>
                <a:cs typeface="Times New Roman"/>
              </a:rPr>
              <a:t>3 </a:t>
            </a:r>
            <a:r>
              <a:rPr sz="800" spc="10" dirty="0">
                <a:latin typeface="Times New Roman"/>
                <a:cs typeface="Times New Roman"/>
              </a:rPr>
              <a:t>or </a:t>
            </a:r>
            <a:r>
              <a:rPr sz="800" spc="5" dirty="0">
                <a:latin typeface="Times New Roman"/>
                <a:cs typeface="Times New Roman"/>
              </a:rPr>
              <a:t>more </a:t>
            </a:r>
            <a:r>
              <a:rPr sz="800" dirty="0">
                <a:latin typeface="Times New Roman"/>
                <a:cs typeface="Times New Roman"/>
              </a:rPr>
              <a:t>times </a:t>
            </a:r>
            <a:r>
              <a:rPr sz="800" spc="10" dirty="0">
                <a:latin typeface="Times New Roman"/>
                <a:cs typeface="Times New Roman"/>
              </a:rPr>
              <a:t>per </a:t>
            </a:r>
            <a:r>
              <a:rPr sz="800" spc="-15" dirty="0">
                <a:latin typeface="Times New Roman"/>
                <a:cs typeface="Times New Roman"/>
              </a:rPr>
              <a:t>day </a:t>
            </a:r>
            <a:r>
              <a:rPr sz="800" spc="-10" dirty="0">
                <a:latin typeface="Times New Roman"/>
                <a:cs typeface="Times New Roman"/>
              </a:rPr>
              <a:t>(1); </a:t>
            </a:r>
            <a:r>
              <a:rPr sz="800" spc="-20" dirty="0">
                <a:latin typeface="Times New Roman"/>
                <a:cs typeface="Times New Roman"/>
              </a:rPr>
              <a:t>1 </a:t>
            </a:r>
            <a:r>
              <a:rPr sz="800" spc="10" dirty="0">
                <a:latin typeface="Times New Roman"/>
                <a:cs typeface="Times New Roman"/>
              </a:rPr>
              <a:t>or </a:t>
            </a:r>
            <a:r>
              <a:rPr sz="800" spc="-20" dirty="0">
                <a:latin typeface="Times New Roman"/>
                <a:cs typeface="Times New Roman"/>
              </a:rPr>
              <a:t>2 </a:t>
            </a:r>
            <a:r>
              <a:rPr sz="800" dirty="0">
                <a:latin typeface="Times New Roman"/>
                <a:cs typeface="Times New Roman"/>
              </a:rPr>
              <a:t>times </a:t>
            </a:r>
            <a:r>
              <a:rPr sz="800" spc="10" dirty="0">
                <a:latin typeface="Times New Roman"/>
                <a:cs typeface="Times New Roman"/>
              </a:rPr>
              <a:t>per </a:t>
            </a:r>
            <a:r>
              <a:rPr sz="800" spc="-15" dirty="0">
                <a:latin typeface="Times New Roman"/>
                <a:cs typeface="Times New Roman"/>
              </a:rPr>
              <a:t>day </a:t>
            </a:r>
            <a:r>
              <a:rPr sz="800" spc="-10" dirty="0">
                <a:latin typeface="Times New Roman"/>
                <a:cs typeface="Times New Roman"/>
              </a:rPr>
              <a:t>(2); </a:t>
            </a:r>
            <a:r>
              <a:rPr sz="800" spc="-20" dirty="0">
                <a:latin typeface="Times New Roman"/>
                <a:cs typeface="Times New Roman"/>
              </a:rPr>
              <a:t>2 </a:t>
            </a:r>
            <a:r>
              <a:rPr sz="800" spc="10" dirty="0">
                <a:latin typeface="Times New Roman"/>
                <a:cs typeface="Times New Roman"/>
              </a:rPr>
              <a:t>or </a:t>
            </a:r>
            <a:r>
              <a:rPr sz="800" spc="-20" dirty="0">
                <a:latin typeface="Times New Roman"/>
                <a:cs typeface="Times New Roman"/>
              </a:rPr>
              <a:t>3 </a:t>
            </a:r>
            <a:r>
              <a:rPr sz="800" dirty="0">
                <a:latin typeface="Times New Roman"/>
                <a:cs typeface="Times New Roman"/>
              </a:rPr>
              <a:t>times </a:t>
            </a:r>
            <a:r>
              <a:rPr sz="800" spc="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per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week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(3);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Once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a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week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or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less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(4);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Not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at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20" dirty="0">
                <a:latin typeface="Times New Roman"/>
                <a:cs typeface="Times New Roman"/>
              </a:rPr>
              <a:t>all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(5).</a:t>
            </a:r>
            <a:r>
              <a:rPr sz="800" spc="-35" dirty="0">
                <a:latin typeface="Times New Roman"/>
                <a:cs typeface="Times New Roman"/>
              </a:rPr>
              <a:t> </a:t>
            </a:r>
            <a:r>
              <a:rPr sz="800" spc="-15" baseline="30303" dirty="0">
                <a:latin typeface="Times New Roman"/>
                <a:cs typeface="Times New Roman"/>
              </a:rPr>
              <a:t>e</a:t>
            </a:r>
            <a:r>
              <a:rPr sz="800" spc="-10" dirty="0">
                <a:latin typeface="Times New Roman"/>
                <a:cs typeface="Times New Roman"/>
              </a:rPr>
              <a:t>How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would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you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rate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your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asthma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control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during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8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past</a:t>
            </a:r>
            <a:r>
              <a:rPr sz="8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 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</a:t>
            </a:r>
            <a:r>
              <a:rPr sz="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8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8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800" spc="-60" dirty="0">
                <a:latin typeface="Times New Roman"/>
                <a:cs typeface="Times New Roman"/>
              </a:rPr>
              <a:t>?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N</a:t>
            </a:r>
            <a:r>
              <a:rPr sz="800" spc="-5" dirty="0">
                <a:latin typeface="Times New Roman"/>
                <a:cs typeface="Times New Roman"/>
              </a:rPr>
              <a:t>o</a:t>
            </a:r>
            <a:r>
              <a:rPr sz="800" spc="20" dirty="0">
                <a:latin typeface="Times New Roman"/>
                <a:cs typeface="Times New Roman"/>
              </a:rPr>
              <a:t>t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c</a:t>
            </a:r>
            <a:r>
              <a:rPr sz="800" spc="-25" dirty="0">
                <a:latin typeface="Times New Roman"/>
                <a:cs typeface="Times New Roman"/>
              </a:rPr>
              <a:t>o</a:t>
            </a:r>
            <a:r>
              <a:rPr sz="800" spc="20" dirty="0">
                <a:latin typeface="Times New Roman"/>
                <a:cs typeface="Times New Roman"/>
              </a:rPr>
              <a:t>nt</a:t>
            </a:r>
            <a:r>
              <a:rPr sz="800" spc="15" dirty="0">
                <a:latin typeface="Times New Roman"/>
                <a:cs typeface="Times New Roman"/>
              </a:rPr>
              <a:t>r</a:t>
            </a:r>
            <a:r>
              <a:rPr sz="800" spc="-5" dirty="0">
                <a:latin typeface="Times New Roman"/>
                <a:cs typeface="Times New Roman"/>
              </a:rPr>
              <a:t>o</a:t>
            </a:r>
            <a:r>
              <a:rPr sz="800" spc="-25" dirty="0">
                <a:latin typeface="Times New Roman"/>
                <a:cs typeface="Times New Roman"/>
              </a:rPr>
              <a:t>l</a:t>
            </a:r>
            <a:r>
              <a:rPr sz="800" spc="-20" dirty="0">
                <a:latin typeface="Times New Roman"/>
                <a:cs typeface="Times New Roman"/>
              </a:rPr>
              <a:t>le</a:t>
            </a:r>
            <a:r>
              <a:rPr sz="800" spc="25" dirty="0">
                <a:latin typeface="Times New Roman"/>
                <a:cs typeface="Times New Roman"/>
              </a:rPr>
              <a:t>d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a</a:t>
            </a:r>
            <a:r>
              <a:rPr sz="800" spc="20" dirty="0">
                <a:latin typeface="Times New Roman"/>
                <a:cs typeface="Times New Roman"/>
              </a:rPr>
              <a:t>t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a</a:t>
            </a:r>
            <a:r>
              <a:rPr sz="800" spc="-25" dirty="0">
                <a:latin typeface="Times New Roman"/>
                <a:cs typeface="Times New Roman"/>
              </a:rPr>
              <a:t>ll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(1);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25" dirty="0">
                <a:latin typeface="Times New Roman"/>
                <a:cs typeface="Times New Roman"/>
              </a:rPr>
              <a:t>P</a:t>
            </a:r>
            <a:r>
              <a:rPr sz="800" spc="10" dirty="0">
                <a:latin typeface="Times New Roman"/>
                <a:cs typeface="Times New Roman"/>
              </a:rPr>
              <a:t>o</a:t>
            </a:r>
            <a:r>
              <a:rPr sz="800" spc="-10" dirty="0">
                <a:latin typeface="Times New Roman"/>
                <a:cs typeface="Times New Roman"/>
              </a:rPr>
              <a:t>o</a:t>
            </a:r>
            <a:r>
              <a:rPr sz="800" spc="25" dirty="0">
                <a:latin typeface="Times New Roman"/>
                <a:cs typeface="Times New Roman"/>
              </a:rPr>
              <a:t>r</a:t>
            </a:r>
            <a:r>
              <a:rPr sz="800" spc="-35" dirty="0">
                <a:latin typeface="Times New Roman"/>
                <a:cs typeface="Times New Roman"/>
              </a:rPr>
              <a:t>l</a:t>
            </a:r>
            <a:r>
              <a:rPr sz="800" spc="-40" dirty="0">
                <a:latin typeface="Times New Roman"/>
                <a:cs typeface="Times New Roman"/>
              </a:rPr>
              <a:t>y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c</a:t>
            </a:r>
            <a:r>
              <a:rPr sz="800" spc="-25" dirty="0">
                <a:latin typeface="Times New Roman"/>
                <a:cs typeface="Times New Roman"/>
              </a:rPr>
              <a:t>o</a:t>
            </a:r>
            <a:r>
              <a:rPr sz="800" spc="20" dirty="0">
                <a:latin typeface="Times New Roman"/>
                <a:cs typeface="Times New Roman"/>
              </a:rPr>
              <a:t>nt</a:t>
            </a:r>
            <a:r>
              <a:rPr sz="800" spc="15" dirty="0">
                <a:latin typeface="Times New Roman"/>
                <a:cs typeface="Times New Roman"/>
              </a:rPr>
              <a:t>r</a:t>
            </a:r>
            <a:r>
              <a:rPr sz="800" spc="-5" dirty="0">
                <a:latin typeface="Times New Roman"/>
                <a:cs typeface="Times New Roman"/>
              </a:rPr>
              <a:t>o</a:t>
            </a:r>
            <a:r>
              <a:rPr sz="800" spc="-25" dirty="0">
                <a:latin typeface="Times New Roman"/>
                <a:cs typeface="Times New Roman"/>
              </a:rPr>
              <a:t>l</a:t>
            </a:r>
            <a:r>
              <a:rPr sz="800" spc="-20" dirty="0">
                <a:latin typeface="Times New Roman"/>
                <a:cs typeface="Times New Roman"/>
              </a:rPr>
              <a:t>le</a:t>
            </a:r>
            <a:r>
              <a:rPr sz="800" spc="25" dirty="0">
                <a:latin typeface="Times New Roman"/>
                <a:cs typeface="Times New Roman"/>
              </a:rPr>
              <a:t>d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(2);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65" dirty="0">
                <a:latin typeface="Times New Roman"/>
                <a:cs typeface="Times New Roman"/>
              </a:rPr>
              <a:t>S</a:t>
            </a:r>
            <a:r>
              <a:rPr sz="800" spc="-10" dirty="0">
                <a:latin typeface="Times New Roman"/>
                <a:cs typeface="Times New Roman"/>
              </a:rPr>
              <a:t>o</a:t>
            </a:r>
            <a:r>
              <a:rPr sz="800" spc="30" dirty="0">
                <a:latin typeface="Times New Roman"/>
                <a:cs typeface="Times New Roman"/>
              </a:rPr>
              <a:t>m</a:t>
            </a:r>
            <a:r>
              <a:rPr sz="800" spc="-15" dirty="0">
                <a:latin typeface="Times New Roman"/>
                <a:cs typeface="Times New Roman"/>
              </a:rPr>
              <a:t>e</a:t>
            </a:r>
            <a:r>
              <a:rPr sz="800" spc="-30" dirty="0">
                <a:latin typeface="Times New Roman"/>
                <a:cs typeface="Times New Roman"/>
              </a:rPr>
              <a:t>w</a:t>
            </a:r>
            <a:r>
              <a:rPr sz="800" spc="25" dirty="0">
                <a:latin typeface="Times New Roman"/>
                <a:cs typeface="Times New Roman"/>
              </a:rPr>
              <a:t>h</a:t>
            </a:r>
            <a:r>
              <a:rPr sz="800" spc="-25" dirty="0">
                <a:latin typeface="Times New Roman"/>
                <a:cs typeface="Times New Roman"/>
              </a:rPr>
              <a:t>a</a:t>
            </a:r>
            <a:r>
              <a:rPr sz="800" spc="20" dirty="0">
                <a:latin typeface="Times New Roman"/>
                <a:cs typeface="Times New Roman"/>
              </a:rPr>
              <a:t>t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c</a:t>
            </a:r>
            <a:r>
              <a:rPr sz="800" spc="-25" dirty="0">
                <a:latin typeface="Times New Roman"/>
                <a:cs typeface="Times New Roman"/>
              </a:rPr>
              <a:t>o</a:t>
            </a:r>
            <a:r>
              <a:rPr sz="800" spc="20" dirty="0">
                <a:latin typeface="Times New Roman"/>
                <a:cs typeface="Times New Roman"/>
              </a:rPr>
              <a:t>nt</a:t>
            </a:r>
            <a:r>
              <a:rPr sz="800" spc="15" dirty="0">
                <a:latin typeface="Times New Roman"/>
                <a:cs typeface="Times New Roman"/>
              </a:rPr>
              <a:t>r</a:t>
            </a:r>
            <a:r>
              <a:rPr sz="800" spc="-5" dirty="0">
                <a:latin typeface="Times New Roman"/>
                <a:cs typeface="Times New Roman"/>
              </a:rPr>
              <a:t>o</a:t>
            </a:r>
            <a:r>
              <a:rPr sz="800" spc="-25" dirty="0">
                <a:latin typeface="Times New Roman"/>
                <a:cs typeface="Times New Roman"/>
              </a:rPr>
              <a:t>l</a:t>
            </a:r>
            <a:r>
              <a:rPr sz="800" spc="-20" dirty="0">
                <a:latin typeface="Times New Roman"/>
                <a:cs typeface="Times New Roman"/>
              </a:rPr>
              <a:t>le</a:t>
            </a:r>
            <a:r>
              <a:rPr sz="800" spc="25" dirty="0">
                <a:latin typeface="Times New Roman"/>
                <a:cs typeface="Times New Roman"/>
              </a:rPr>
              <a:t>d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(3);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70" dirty="0">
                <a:latin typeface="Times New Roman"/>
                <a:cs typeface="Times New Roman"/>
              </a:rPr>
              <a:t>W</a:t>
            </a:r>
            <a:r>
              <a:rPr sz="800" spc="-25" dirty="0">
                <a:latin typeface="Times New Roman"/>
                <a:cs typeface="Times New Roman"/>
              </a:rPr>
              <a:t>ell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c</a:t>
            </a:r>
            <a:r>
              <a:rPr sz="800" spc="-25" dirty="0">
                <a:latin typeface="Times New Roman"/>
                <a:cs typeface="Times New Roman"/>
              </a:rPr>
              <a:t>o</a:t>
            </a:r>
            <a:r>
              <a:rPr sz="800" spc="20" dirty="0">
                <a:latin typeface="Times New Roman"/>
                <a:cs typeface="Times New Roman"/>
              </a:rPr>
              <a:t>nt</a:t>
            </a:r>
            <a:r>
              <a:rPr sz="800" spc="15" dirty="0">
                <a:latin typeface="Times New Roman"/>
                <a:cs typeface="Times New Roman"/>
              </a:rPr>
              <a:t>r</a:t>
            </a:r>
            <a:r>
              <a:rPr sz="800" spc="-5" dirty="0">
                <a:latin typeface="Times New Roman"/>
                <a:cs typeface="Times New Roman"/>
              </a:rPr>
              <a:t>o</a:t>
            </a:r>
            <a:r>
              <a:rPr sz="800" spc="-25" dirty="0">
                <a:latin typeface="Times New Roman"/>
                <a:cs typeface="Times New Roman"/>
              </a:rPr>
              <a:t>l</a:t>
            </a:r>
            <a:r>
              <a:rPr sz="800" spc="-20" dirty="0">
                <a:latin typeface="Times New Roman"/>
                <a:cs typeface="Times New Roman"/>
              </a:rPr>
              <a:t>le</a:t>
            </a:r>
            <a:r>
              <a:rPr sz="800" spc="25" dirty="0">
                <a:latin typeface="Times New Roman"/>
                <a:cs typeface="Times New Roman"/>
              </a:rPr>
              <a:t>d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Times New Roman"/>
                <a:cs typeface="Times New Roman"/>
              </a:rPr>
              <a:t>(4);</a:t>
            </a:r>
            <a:r>
              <a:rPr sz="800" spc="-4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C</a:t>
            </a:r>
            <a:r>
              <a:rPr sz="800" spc="-10" dirty="0">
                <a:latin typeface="Times New Roman"/>
                <a:cs typeface="Times New Roman"/>
              </a:rPr>
              <a:t>o</a:t>
            </a:r>
            <a:r>
              <a:rPr sz="800" spc="15" dirty="0">
                <a:latin typeface="Times New Roman"/>
                <a:cs typeface="Times New Roman"/>
              </a:rPr>
              <a:t>m</a:t>
            </a:r>
            <a:r>
              <a:rPr sz="800" spc="10" dirty="0">
                <a:latin typeface="Times New Roman"/>
                <a:cs typeface="Times New Roman"/>
              </a:rPr>
              <a:t>p</a:t>
            </a:r>
            <a:r>
              <a:rPr sz="800" spc="-10" dirty="0">
                <a:latin typeface="Times New Roman"/>
                <a:cs typeface="Times New Roman"/>
              </a:rPr>
              <a:t>le</a:t>
            </a:r>
            <a:r>
              <a:rPr sz="800" spc="-15" dirty="0">
                <a:latin typeface="Times New Roman"/>
                <a:cs typeface="Times New Roman"/>
              </a:rPr>
              <a:t>t</a:t>
            </a:r>
            <a:r>
              <a:rPr sz="800" spc="-25" dirty="0">
                <a:latin typeface="Times New Roman"/>
                <a:cs typeface="Times New Roman"/>
              </a:rPr>
              <a:t>e</a:t>
            </a:r>
            <a:r>
              <a:rPr sz="800" spc="-35" dirty="0">
                <a:latin typeface="Times New Roman"/>
                <a:cs typeface="Times New Roman"/>
              </a:rPr>
              <a:t>l</a:t>
            </a:r>
            <a:r>
              <a:rPr sz="800" spc="-25" dirty="0">
                <a:latin typeface="Times New Roman"/>
                <a:cs typeface="Times New Roman"/>
              </a:rPr>
              <a:t>y  </a:t>
            </a:r>
            <a:r>
              <a:rPr sz="800" dirty="0">
                <a:latin typeface="Times New Roman"/>
                <a:cs typeface="Times New Roman"/>
              </a:rPr>
              <a:t>controlled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(5).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30" dirty="0">
                <a:latin typeface="Times New Roman"/>
                <a:cs typeface="Times New Roman"/>
              </a:rPr>
              <a:t>A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total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20" dirty="0">
                <a:latin typeface="Times New Roman"/>
                <a:cs typeface="Times New Roman"/>
              </a:rPr>
              <a:t>of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20" dirty="0">
                <a:latin typeface="Times New Roman"/>
                <a:cs typeface="Times New Roman"/>
              </a:rPr>
              <a:t>89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participants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15" dirty="0">
                <a:latin typeface="Times New Roman"/>
                <a:cs typeface="Times New Roman"/>
              </a:rPr>
              <a:t>were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included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in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some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15" dirty="0">
                <a:latin typeface="Times New Roman"/>
                <a:cs typeface="Times New Roman"/>
              </a:rPr>
              <a:t>analysis.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Individual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15" dirty="0">
                <a:latin typeface="Times New Roman"/>
                <a:cs typeface="Times New Roman"/>
              </a:rPr>
              <a:t>analyses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included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Times New Roman"/>
                <a:cs typeface="Times New Roman"/>
              </a:rPr>
              <a:t>from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-20" dirty="0">
                <a:latin typeface="Times New Roman"/>
                <a:cs typeface="Times New Roman"/>
              </a:rPr>
              <a:t>86</a:t>
            </a:r>
            <a:r>
              <a:rPr sz="800" spc="-40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Times New Roman"/>
                <a:cs typeface="Times New Roman"/>
              </a:rPr>
              <a:t>to 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-20" dirty="0">
                <a:latin typeface="Times New Roman"/>
                <a:cs typeface="Times New Roman"/>
              </a:rPr>
              <a:t>88</a:t>
            </a:r>
            <a:r>
              <a:rPr sz="800" spc="-5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participants.</a:t>
            </a:r>
          </a:p>
        </p:txBody>
      </p:sp>
      <p:pic>
        <p:nvPicPr>
          <p:cNvPr id="6" name="Θέση περιεχομένου 7">
            <a:extLst>
              <a:ext uri="{FF2B5EF4-FFF2-40B4-BE49-F238E27FC236}">
                <a16:creationId xmlns:a16="http://schemas.microsoft.com/office/drawing/2014/main" id="{AE1698B1-A202-46CC-91C3-D3C16F168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33" y="1208908"/>
            <a:ext cx="9527458" cy="4802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D9BBD8-A00A-41B9-8634-557174832163}"/>
              </a:ext>
            </a:extLst>
          </p:cNvPr>
          <p:cNvSpPr txBox="1"/>
          <p:nvPr/>
        </p:nvSpPr>
        <p:spPr>
          <a:xfrm>
            <a:off x="8467522" y="6011095"/>
            <a:ext cx="3494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Regular exercise improves asthma control in adults: A randomized controlled trial</a:t>
            </a:r>
          </a:p>
          <a:p>
            <a:pPr algn="l"/>
            <a:r>
              <a:rPr lang="en-US" sz="1200" b="0" i="0" u="none" strike="noStrike" dirty="0" err="1"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Jouni</a:t>
            </a:r>
            <a:r>
              <a:rPr lang="en-US" sz="1200" b="0" i="0" u="none" strike="noStrike" dirty="0"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 J K </a:t>
            </a:r>
            <a:r>
              <a:rPr lang="en-US" sz="1200" b="0" i="0" u="none" strike="noStrike" dirty="0" err="1"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Jaakkola</a:t>
            </a:r>
            <a:r>
              <a:rPr lang="en-US" sz="1200" u="none" strike="noStrike" dirty="0">
                <a:solidFill>
                  <a:srgbClr val="5B616B"/>
                </a:solidFill>
                <a:latin typeface="BlinkMacSystemFont"/>
              </a:rPr>
              <a:t> Sci Rep 2019 Aug</a:t>
            </a:r>
            <a:r>
              <a:rPr lang="en-US" sz="1200" u="none" strike="noStrike" baseline="30000" dirty="0">
                <a:solidFill>
                  <a:srgbClr val="5B616B"/>
                </a:solidFill>
                <a:latin typeface="BlinkMacSystemFont"/>
              </a:rPr>
              <a:t> </a:t>
            </a:r>
            <a:endParaRPr lang="en-US" sz="1200" b="0" i="0" dirty="0">
              <a:solidFill>
                <a:srgbClr val="5B616B"/>
              </a:solidFill>
              <a:effectLst/>
              <a:latin typeface="BlinkMacSystemFont"/>
            </a:endParaRPr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97ADD8F4-9979-49CF-849F-FCCF28E53139}"/>
              </a:ext>
            </a:extLst>
          </p:cNvPr>
          <p:cNvSpPr/>
          <p:nvPr/>
        </p:nvSpPr>
        <p:spPr>
          <a:xfrm rot="10800000">
            <a:off x="10795668" y="2385292"/>
            <a:ext cx="531845" cy="186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A3ABDA6D-4470-4223-A73C-D8FF815520DA}"/>
              </a:ext>
            </a:extLst>
          </p:cNvPr>
          <p:cNvSpPr/>
          <p:nvPr/>
        </p:nvSpPr>
        <p:spPr>
          <a:xfrm rot="10800000">
            <a:off x="10795667" y="4747572"/>
            <a:ext cx="531845" cy="186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01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53" y="252000"/>
            <a:ext cx="9717291" cy="907200"/>
          </a:xfrm>
        </p:spPr>
        <p:txBody>
          <a:bodyPr>
            <a:noAutofit/>
          </a:bodyPr>
          <a:lstStyle/>
          <a:p>
            <a:r>
              <a:rPr lang="el-GR" sz="3600" b="1" dirty="0"/>
              <a:t>Αίτια περιορισμού της ροής στη ΧΑΠ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53" y="1555200"/>
            <a:ext cx="9912627" cy="3600400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A5FF4B"/>
              </a:buClr>
              <a:buNone/>
            </a:pPr>
            <a:r>
              <a:rPr lang="el-GR" sz="2600" b="1" dirty="0">
                <a:solidFill>
                  <a:srgbClr val="820000"/>
                </a:solidFill>
              </a:rPr>
              <a:t>Αναστρέψιμα</a:t>
            </a:r>
          </a:p>
          <a:p>
            <a:pPr marL="352425" lvl="1" indent="-352425"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solidFill>
                  <a:prstClr val="black"/>
                </a:solidFill>
              </a:rPr>
              <a:t>Άθροιση φλεγμονωδών κυττάρων, βλέννας και εξιδρώματος στους βρόγχους</a:t>
            </a:r>
          </a:p>
          <a:p>
            <a:pPr marL="352425" lvl="1" indent="-352425"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solidFill>
                  <a:prstClr val="black"/>
                </a:solidFill>
              </a:rPr>
              <a:t>Σύσπαση λείων μυϊκών ινών στους περιφερικούς και κεντρικούς αεραγωγούς</a:t>
            </a:r>
          </a:p>
          <a:p>
            <a:pPr marL="352425" lvl="1" indent="-352425">
              <a:spcBef>
                <a:spcPts val="600"/>
              </a:spcBef>
              <a:spcAft>
                <a:spcPts val="1200"/>
              </a:spcAft>
            </a:pPr>
            <a:r>
              <a:rPr lang="el-GR" dirty="0">
                <a:solidFill>
                  <a:prstClr val="black"/>
                </a:solidFill>
              </a:rPr>
              <a:t>Δυναμική υπερδιάταση κατά την άσκηση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645789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(GOLD, 2006; Pryor &amp; Prasad, 2002; Hough, 1997; West, 2008)</a:t>
            </a:r>
            <a:endParaRPr lang="el-GR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63552" y="2060848"/>
            <a:ext cx="8055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57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29AE87E-31A6-4F29-B3E0-DA6439A32A2A}"/>
              </a:ext>
            </a:extLst>
          </p:cNvPr>
          <p:cNvSpPr txBox="1"/>
          <p:nvPr/>
        </p:nvSpPr>
        <p:spPr>
          <a:xfrm>
            <a:off x="192633" y="5920802"/>
            <a:ext cx="6096000" cy="743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80010" algn="just">
              <a:lnSpc>
                <a:spcPts val="1000"/>
              </a:lnSpc>
              <a:spcBef>
                <a:spcPts val="200"/>
              </a:spcBef>
            </a:pPr>
            <a:r>
              <a:rPr lang="en-US" sz="1400" spc="-20" dirty="0">
                <a:latin typeface="Times New Roman"/>
                <a:cs typeface="Times New Roman"/>
              </a:rPr>
              <a:t>The </a:t>
            </a:r>
            <a:r>
              <a:rPr lang="en-US" sz="1400" spc="-25" dirty="0">
                <a:latin typeface="Times New Roman"/>
                <a:cs typeface="Times New Roman"/>
              </a:rPr>
              <a:t>effects </a:t>
            </a:r>
            <a:r>
              <a:rPr lang="en-US" sz="1400" spc="-20" dirty="0">
                <a:latin typeface="Times New Roman"/>
                <a:cs typeface="Times New Roman"/>
              </a:rPr>
              <a:t>of </a:t>
            </a:r>
            <a:r>
              <a:rPr lang="en-US" sz="1400" spc="-15" dirty="0">
                <a:latin typeface="Times New Roman"/>
                <a:cs typeface="Times New Roman"/>
              </a:rPr>
              <a:t>exercise </a:t>
            </a:r>
            <a:r>
              <a:rPr lang="en-US" sz="1400" spc="5" dirty="0">
                <a:latin typeface="Times New Roman"/>
                <a:cs typeface="Times New Roman"/>
              </a:rPr>
              <a:t>intervention </a:t>
            </a:r>
            <a:r>
              <a:rPr lang="en-US" sz="1400" spc="15" dirty="0">
                <a:latin typeface="Times New Roman"/>
                <a:cs typeface="Times New Roman"/>
              </a:rPr>
              <a:t>on </a:t>
            </a:r>
            <a:r>
              <a:rPr lang="en-US" sz="1400" spc="5" dirty="0">
                <a:latin typeface="Times New Roman"/>
                <a:cs typeface="Times New Roman"/>
              </a:rPr>
              <a:t>asthma </a:t>
            </a:r>
            <a:r>
              <a:rPr lang="en-US" sz="1400" dirty="0">
                <a:latin typeface="Times New Roman"/>
                <a:cs typeface="Times New Roman"/>
              </a:rPr>
              <a:t>control </a:t>
            </a:r>
            <a:r>
              <a:rPr lang="en-US" sz="1400" spc="-5" dirty="0">
                <a:latin typeface="Times New Roman"/>
                <a:cs typeface="Times New Roman"/>
              </a:rPr>
              <a:t>based </a:t>
            </a:r>
            <a:r>
              <a:rPr lang="en-US" sz="1400" spc="15" dirty="0">
                <a:latin typeface="Times New Roman"/>
                <a:cs typeface="Times New Roman"/>
              </a:rPr>
              <a:t>on </a:t>
            </a:r>
            <a:r>
              <a:rPr lang="en-US" sz="1400" spc="-10" dirty="0">
                <a:latin typeface="Times New Roman"/>
                <a:cs typeface="Times New Roman"/>
              </a:rPr>
              <a:t>baseline </a:t>
            </a:r>
            <a:r>
              <a:rPr lang="en-US" sz="1400" spc="15" dirty="0">
                <a:latin typeface="Times New Roman"/>
                <a:cs typeface="Times New Roman"/>
              </a:rPr>
              <a:t>and </a:t>
            </a:r>
            <a:r>
              <a:rPr lang="en-US" sz="1400" b="1" spc="15" dirty="0">
                <a:latin typeface="Times New Roman"/>
                <a:cs typeface="Times New Roman"/>
              </a:rPr>
              <a:t>6-month </a:t>
            </a:r>
            <a:r>
              <a:rPr lang="en-US" sz="1400" b="1" spc="-10" dirty="0">
                <a:latin typeface="Times New Roman"/>
                <a:cs typeface="Times New Roman"/>
              </a:rPr>
              <a:t>follow-up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 </a:t>
            </a:r>
            <a:r>
              <a:rPr lang="en-US" sz="1400" spc="-10" dirty="0">
                <a:latin typeface="Times New Roman"/>
                <a:cs typeface="Times New Roman"/>
              </a:rPr>
              <a:t>surveys. </a:t>
            </a:r>
            <a:r>
              <a:rPr lang="en-US" sz="1400" spc="-20" dirty="0">
                <a:latin typeface="Times New Roman"/>
                <a:cs typeface="Times New Roman"/>
              </a:rPr>
              <a:t>89 </a:t>
            </a:r>
            <a:r>
              <a:rPr lang="en-US" sz="1400" dirty="0">
                <a:latin typeface="Times New Roman"/>
                <a:cs typeface="Times New Roman"/>
              </a:rPr>
              <a:t>participants </a:t>
            </a:r>
            <a:r>
              <a:rPr lang="en-US" sz="1400" spc="-5" dirty="0">
                <a:latin typeface="Times New Roman"/>
                <a:cs typeface="Times New Roman"/>
              </a:rPr>
              <a:t>completed </a:t>
            </a:r>
            <a:r>
              <a:rPr lang="en-US" sz="1400" spc="15" dirty="0">
                <a:latin typeface="Times New Roman"/>
                <a:cs typeface="Times New Roman"/>
              </a:rPr>
              <a:t>both </a:t>
            </a:r>
            <a:r>
              <a:rPr lang="en-US" sz="1400" spc="-10" dirty="0">
                <a:latin typeface="Times New Roman"/>
                <a:cs typeface="Times New Roman"/>
              </a:rPr>
              <a:t>baseline </a:t>
            </a:r>
            <a:r>
              <a:rPr lang="en-US" sz="1400" spc="15" dirty="0">
                <a:latin typeface="Times New Roman"/>
                <a:cs typeface="Times New Roman"/>
              </a:rPr>
              <a:t>and 6-month </a:t>
            </a:r>
            <a:r>
              <a:rPr lang="en-US" sz="1400" spc="-20" dirty="0">
                <a:latin typeface="Times New Roman"/>
                <a:cs typeface="Times New Roman"/>
              </a:rPr>
              <a:t>survey. The </a:t>
            </a:r>
            <a:r>
              <a:rPr lang="en-US" sz="1400" spc="-10" dirty="0">
                <a:latin typeface="Times New Roman"/>
                <a:cs typeface="Times New Roman"/>
              </a:rPr>
              <a:t>Regular </a:t>
            </a:r>
            <a:r>
              <a:rPr lang="en-US" sz="1400" spc="-20" dirty="0">
                <a:latin typeface="Times New Roman"/>
                <a:cs typeface="Times New Roman"/>
              </a:rPr>
              <a:t>Exercise </a:t>
            </a:r>
            <a:r>
              <a:rPr lang="en-US" sz="1400" spc="15" dirty="0">
                <a:latin typeface="Times New Roman"/>
                <a:cs typeface="Times New Roman"/>
              </a:rPr>
              <a:t>and </a:t>
            </a:r>
            <a:r>
              <a:rPr lang="en-US" sz="1400" dirty="0">
                <a:latin typeface="Times New Roman"/>
                <a:cs typeface="Times New Roman"/>
              </a:rPr>
              <a:t>Asthma </a:t>
            </a:r>
            <a:r>
              <a:rPr lang="en-US" sz="1400" spc="5" dirty="0">
                <a:latin typeface="Times New Roman"/>
                <a:cs typeface="Times New Roman"/>
              </a:rPr>
              <a:t> Control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spc="-15" dirty="0">
                <a:latin typeface="Times New Roman"/>
                <a:cs typeface="Times New Roman"/>
              </a:rPr>
              <a:t>Trial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spc="-20" dirty="0">
                <a:latin typeface="Times New Roman"/>
                <a:cs typeface="Times New Roman"/>
              </a:rPr>
              <a:t>[REACT].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spc="-30" dirty="0">
                <a:latin typeface="Times New Roman"/>
                <a:cs typeface="Times New Roman"/>
              </a:rPr>
              <a:t>A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total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spc="-20" dirty="0">
                <a:latin typeface="Times New Roman"/>
                <a:cs typeface="Times New Roman"/>
              </a:rPr>
              <a:t>of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spc="-20" dirty="0">
                <a:latin typeface="Times New Roman"/>
                <a:cs typeface="Times New Roman"/>
              </a:rPr>
              <a:t>89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participants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spc="-15" dirty="0">
                <a:latin typeface="Times New Roman"/>
                <a:cs typeface="Times New Roman"/>
              </a:rPr>
              <a:t>were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included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spc="15" dirty="0">
                <a:latin typeface="Times New Roman"/>
                <a:cs typeface="Times New Roman"/>
              </a:rPr>
              <a:t>in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some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spc="-15" dirty="0">
                <a:latin typeface="Times New Roman"/>
                <a:cs typeface="Times New Roman"/>
              </a:rPr>
              <a:t>analysis.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Individual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spc="-15" dirty="0">
                <a:latin typeface="Times New Roman"/>
                <a:cs typeface="Times New Roman"/>
              </a:rPr>
              <a:t>analyses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included </a:t>
            </a:r>
            <a:r>
              <a:rPr lang="en-US" sz="1400" spc="5" dirty="0">
                <a:latin typeface="Times New Roman"/>
                <a:cs typeface="Times New Roman"/>
              </a:rPr>
              <a:t> from</a:t>
            </a:r>
            <a:r>
              <a:rPr lang="en-US" sz="1400" spc="-50" dirty="0">
                <a:latin typeface="Times New Roman"/>
                <a:cs typeface="Times New Roman"/>
              </a:rPr>
              <a:t> </a:t>
            </a:r>
            <a:r>
              <a:rPr lang="en-US" sz="1400" spc="-20" dirty="0">
                <a:latin typeface="Times New Roman"/>
                <a:cs typeface="Times New Roman"/>
              </a:rPr>
              <a:t>87</a:t>
            </a:r>
            <a:r>
              <a:rPr lang="en-US" sz="1400" spc="-45" dirty="0">
                <a:latin typeface="Times New Roman"/>
                <a:cs typeface="Times New Roman"/>
              </a:rPr>
              <a:t> </a:t>
            </a:r>
            <a:r>
              <a:rPr lang="en-US" sz="1400" spc="10" dirty="0">
                <a:latin typeface="Times New Roman"/>
                <a:cs typeface="Times New Roman"/>
              </a:rPr>
              <a:t>to</a:t>
            </a:r>
            <a:r>
              <a:rPr lang="en-US" sz="1400" spc="-45" dirty="0">
                <a:latin typeface="Times New Roman"/>
                <a:cs typeface="Times New Roman"/>
              </a:rPr>
              <a:t> </a:t>
            </a:r>
            <a:r>
              <a:rPr lang="en-US" sz="1400" spc="-20" dirty="0">
                <a:latin typeface="Times New Roman"/>
                <a:cs typeface="Times New Roman"/>
              </a:rPr>
              <a:t>88</a:t>
            </a:r>
            <a:r>
              <a:rPr lang="en-US" sz="1400" spc="-4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participants.</a:t>
            </a:r>
          </a:p>
        </p:txBody>
      </p:sp>
      <p:pic>
        <p:nvPicPr>
          <p:cNvPr id="18" name="Θέση περιεχομένου 17">
            <a:extLst>
              <a:ext uri="{FF2B5EF4-FFF2-40B4-BE49-F238E27FC236}">
                <a16:creationId xmlns:a16="http://schemas.microsoft.com/office/drawing/2014/main" id="{24172B77-DF60-44D7-9EAE-722C4D531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996" y="1595535"/>
            <a:ext cx="9731828" cy="3573624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C84F66-2DA9-4197-95BC-0D42CEA0A914}"/>
              </a:ext>
            </a:extLst>
          </p:cNvPr>
          <p:cNvSpPr txBox="1"/>
          <p:nvPr/>
        </p:nvSpPr>
        <p:spPr>
          <a:xfrm>
            <a:off x="6918640" y="5934670"/>
            <a:ext cx="51643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Regular exercise improves asthma control in adults: A randomized controlled trial</a:t>
            </a:r>
          </a:p>
          <a:p>
            <a:pPr algn="l"/>
            <a:r>
              <a:rPr lang="en-US" sz="1400" b="0" i="0" u="none" strike="noStrike" dirty="0" err="1"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Jouni</a:t>
            </a:r>
            <a:r>
              <a:rPr lang="en-US" sz="1400" b="0" i="0" u="none" strike="noStrike" dirty="0"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 J K </a:t>
            </a:r>
            <a:r>
              <a:rPr lang="en-US" sz="1400" b="0" i="0" u="none" strike="noStrike" dirty="0" err="1">
                <a:solidFill>
                  <a:srgbClr val="0071BC"/>
                </a:solidFill>
                <a:effectLst/>
                <a:latin typeface="BlinkMacSystemFont"/>
                <a:hlinkClick r:id="rId3"/>
              </a:rPr>
              <a:t>Jaakkola</a:t>
            </a:r>
            <a:r>
              <a:rPr lang="en-US" sz="1400" u="none" strike="noStrike" dirty="0">
                <a:solidFill>
                  <a:srgbClr val="5B616B"/>
                </a:solidFill>
                <a:latin typeface="BlinkMacSystemFont"/>
              </a:rPr>
              <a:t> Sci Rep 2019 Aug</a:t>
            </a:r>
            <a:r>
              <a:rPr lang="en-US" sz="1400" u="none" strike="noStrike" baseline="30000" dirty="0">
                <a:solidFill>
                  <a:srgbClr val="5B616B"/>
                </a:solidFill>
                <a:latin typeface="BlinkMacSystemFont"/>
              </a:rPr>
              <a:t> </a:t>
            </a:r>
            <a:endParaRPr lang="en-US" sz="1400" b="0" i="0" dirty="0">
              <a:solidFill>
                <a:srgbClr val="5B616B"/>
              </a:solidFill>
              <a:effectLst/>
              <a:latin typeface="BlinkMacSystemFont"/>
            </a:endParaRP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87147C39-ADC2-4BFA-9655-921C5B76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sz="3200" b="1" dirty="0"/>
              <a:t>ΑΣΘΜΑ - ΑΝ ΑΣΚΗΣΗ – ΜΑΚΡΟΠΡΟΘΕΣΜΑ ΑΠΟΤΕΛΕΣΜΑΤΑ</a:t>
            </a:r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C359364-F0B1-4688-88DF-A1D443FC29CC}"/>
              </a:ext>
            </a:extLst>
          </p:cNvPr>
          <p:cNvSpPr/>
          <p:nvPr/>
        </p:nvSpPr>
        <p:spPr>
          <a:xfrm rot="10800000">
            <a:off x="11035004" y="2855167"/>
            <a:ext cx="783771" cy="16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37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260648"/>
            <a:ext cx="10406743" cy="908720"/>
          </a:xfrm>
        </p:spPr>
        <p:txBody>
          <a:bodyPr>
            <a:noAutofit/>
          </a:bodyPr>
          <a:lstStyle/>
          <a:p>
            <a:r>
              <a:rPr lang="el-GR" dirty="0"/>
              <a:t>Χαρακτηριστικά της Κυστικής Ίνωσης </a:t>
            </a:r>
            <a:br>
              <a:rPr lang="el-GR" dirty="0"/>
            </a:b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150" y="1802020"/>
            <a:ext cx="4739890" cy="2088232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Κύριο χαρακτηριστικό της Κ</a:t>
            </a:r>
            <a:r>
              <a:rPr lang="en-US" sz="2400" b="1" dirty="0">
                <a:solidFill>
                  <a:srgbClr val="820000"/>
                </a:solidFill>
              </a:rPr>
              <a:t>.</a:t>
            </a:r>
            <a:r>
              <a:rPr lang="el-GR" sz="2400" b="1" dirty="0">
                <a:solidFill>
                  <a:srgbClr val="820000"/>
                </a:solidFill>
              </a:rPr>
              <a:t>Ι</a:t>
            </a:r>
            <a:r>
              <a:rPr lang="en-US" sz="2400" b="1" dirty="0">
                <a:solidFill>
                  <a:srgbClr val="820000"/>
                </a:solidFill>
              </a:rPr>
              <a:t>.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dirty="0"/>
              <a:t>είναι η παραγωγή παχύρρευστων και αφυδατωμένων </a:t>
            </a:r>
            <a:r>
              <a:rPr lang="el-GR" sz="2400" b="1" dirty="0">
                <a:solidFill>
                  <a:srgbClr val="004A82"/>
                </a:solidFill>
              </a:rPr>
              <a:t>εκκρίσεων </a:t>
            </a:r>
            <a:r>
              <a:rPr lang="el-GR" sz="2400" dirty="0"/>
              <a:t>κυρίως από τους πνεύμονες και το πάγκρεας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Βέλος προς τα κάτω 2"/>
          <p:cNvSpPr/>
          <p:nvPr/>
        </p:nvSpPr>
        <p:spPr>
          <a:xfrm>
            <a:off x="3575720" y="3721280"/>
            <a:ext cx="629816" cy="503808"/>
          </a:xfrm>
          <a:prstGeom prst="downArrow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847528" y="43902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/>
              <a:t>Προοδευτική καταστροφή του ιστού τους και η ανεπάρκειά τους</a:t>
            </a:r>
          </a:p>
        </p:txBody>
      </p:sp>
      <p:sp>
        <p:nvSpPr>
          <p:cNvPr id="8" name="Rectangle 7"/>
          <p:cNvSpPr/>
          <p:nvPr/>
        </p:nvSpPr>
        <p:spPr>
          <a:xfrm>
            <a:off x="7704071" y="5159782"/>
            <a:ext cx="16034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adameducation.com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76" y="1980000"/>
            <a:ext cx="3810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/>
          <p:nvPr/>
        </p:nvSpPr>
        <p:spPr>
          <a:xfrm>
            <a:off x="1524000" y="6204979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(ATS, 2010; Flume et al., 2009; Mcllwaine, 2007; Donaldson et al., 2006; West, 2004; Orenstein, 2004; Wang et al., 2002; Murphy, 1987; Moorkroft, 1998)</a:t>
            </a:r>
          </a:p>
        </p:txBody>
      </p:sp>
    </p:spTree>
    <p:extLst>
      <p:ext uri="{BB962C8B-B14F-4D97-AF65-F5344CB8AC3E}">
        <p14:creationId xmlns:p14="http://schemas.microsoft.com/office/powerpoint/2010/main" val="2420645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65" y="188640"/>
            <a:ext cx="9977535" cy="1052736"/>
          </a:xfrm>
        </p:spPr>
        <p:txBody>
          <a:bodyPr>
            <a:noAutofit/>
          </a:bodyPr>
          <a:lstStyle/>
          <a:p>
            <a:r>
              <a:rPr lang="el-GR" sz="3800" dirty="0"/>
              <a:t>Κλινικά Συμπτώματα της Κυστικής Ίνωσης </a:t>
            </a:r>
            <a:br>
              <a:rPr lang="el-GR" sz="3800" dirty="0"/>
            </a:b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465" y="1524947"/>
            <a:ext cx="9437983" cy="446449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H ΚΙ οδηγεί σε μεγάλη νοσηρότητα με συμπτώματα βήχα &amp; παραγωγή εκκρίσεων</a:t>
            </a:r>
          </a:p>
          <a:p>
            <a:pPr>
              <a:spcBef>
                <a:spcPts val="1800"/>
              </a:spcBef>
            </a:pPr>
            <a:r>
              <a:rPr lang="el-GR" sz="2400" b="1" dirty="0"/>
              <a:t>Δύσπνοια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Αιμόπτυση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Πληκτροδακτυλία</a:t>
            </a:r>
          </a:p>
          <a:p>
            <a:pPr>
              <a:spcBef>
                <a:spcPts val="1800"/>
              </a:spcBef>
            </a:pPr>
            <a:r>
              <a:rPr lang="el-GR" sz="2400" b="1" dirty="0"/>
              <a:t>Περιορισμό της αντοχής στην άσκηση </a:t>
            </a:r>
          </a:p>
          <a:p>
            <a:pPr>
              <a:spcBef>
                <a:spcPts val="1800"/>
              </a:spcBef>
            </a:pPr>
            <a:r>
              <a:rPr lang="el-GR" sz="2400" b="1" dirty="0"/>
              <a:t>Λειτουργικούς περιορισμούς</a:t>
            </a:r>
          </a:p>
          <a:p>
            <a:pPr>
              <a:spcBef>
                <a:spcPts val="1800"/>
              </a:spcBef>
            </a:pPr>
            <a:r>
              <a:rPr lang="el-GR" sz="2400" b="1" dirty="0"/>
              <a:t>Χαμηλή ποιότητα ζωής</a:t>
            </a:r>
          </a:p>
          <a:p>
            <a:endParaRPr lang="el-GR" dirty="0"/>
          </a:p>
        </p:txBody>
      </p:sp>
      <p:sp>
        <p:nvSpPr>
          <p:cNvPr id="8" name="Rectangle 4"/>
          <p:cNvSpPr/>
          <p:nvPr/>
        </p:nvSpPr>
        <p:spPr>
          <a:xfrm>
            <a:off x="1524000" y="6211670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(ATS, 2010; Flume et al., 2009; Mcllwaine, 2007; Donaldson et al., 2006; West, 2004; Orenstein, 2004; Wang et al., 2002; Moorkroft, 1998; Murphy, 1987)</a:t>
            </a:r>
          </a:p>
        </p:txBody>
      </p:sp>
    </p:spTree>
    <p:extLst>
      <p:ext uri="{BB962C8B-B14F-4D97-AF65-F5344CB8AC3E}">
        <p14:creationId xmlns:p14="http://schemas.microsoft.com/office/powerpoint/2010/main" val="647684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037" y="116632"/>
            <a:ext cx="9650963" cy="908720"/>
          </a:xfrm>
        </p:spPr>
        <p:txBody>
          <a:bodyPr>
            <a:noAutofit/>
          </a:bodyPr>
          <a:lstStyle/>
          <a:p>
            <a:r>
              <a:rPr lang="el-GR" sz="3500" dirty="0"/>
              <a:t>Αναπνευστικές συνέπειες της Κυστικής Ίνωσης </a:t>
            </a:r>
            <a:br>
              <a:rPr lang="el-GR" sz="3400" dirty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037" y="1484784"/>
            <a:ext cx="10226351" cy="4032448"/>
          </a:xfrm>
        </p:spPr>
        <p:txBody>
          <a:bodyPr>
            <a:normAutofit/>
          </a:bodyPr>
          <a:lstStyle/>
          <a:p>
            <a:pPr algn="just"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b="1" dirty="0"/>
              <a:t>Βρογχιολίτιδα</a:t>
            </a:r>
          </a:p>
          <a:p>
            <a:pPr algn="just"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b="1" dirty="0"/>
              <a:t>Διάχυτη βρογχεκτασία</a:t>
            </a:r>
          </a:p>
          <a:p>
            <a:pPr algn="just"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b="1" dirty="0"/>
              <a:t>Προοδευτική απόφραξη αεραγωγών</a:t>
            </a:r>
          </a:p>
          <a:p>
            <a:pPr algn="just"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Πνευμονική υπερδιάταση</a:t>
            </a:r>
          </a:p>
          <a:p>
            <a:pPr algn="just">
              <a:spcBef>
                <a:spcPts val="2400"/>
              </a:spcBef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Υποτροπιάζουσες λοιμώξεις (Pseudomonas aeruginosa) </a:t>
            </a:r>
            <a:r>
              <a:rPr lang="el-GR" sz="2400" b="1" dirty="0"/>
              <a:t>με αυξημένη παραγωγή εκκρίσεων</a:t>
            </a:r>
            <a:r>
              <a:rPr lang="el-GR" sz="2400" dirty="0"/>
              <a:t>, βρογχοστένωση και επιδεινούμενος λειτουργικός περιορισμός</a:t>
            </a:r>
          </a:p>
          <a:p>
            <a:pPr algn="just"/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1524000" y="6211670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(ATS, 2010; Flume et al., 2009; Mcllwaine, 2007; Donaldson et al., 2006; West, 2004; Orenstein, 2004; Wang et al., 2002)</a:t>
            </a:r>
          </a:p>
        </p:txBody>
      </p:sp>
    </p:spTree>
    <p:extLst>
      <p:ext uri="{BB962C8B-B14F-4D97-AF65-F5344CB8AC3E}">
        <p14:creationId xmlns:p14="http://schemas.microsoft.com/office/powerpoint/2010/main" val="980802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34ACB3-3051-4D22-B035-A5E1CAFD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9" y="365125"/>
            <a:ext cx="11651226" cy="1325563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Ισπανική Πνευμονολογική Εταιρεία (SEPAR) δημοσίευσε τις πρώτες κατευθυντήριες γραμμές στον κόσμο για τη διάγνωση και τη θεραπεία της βρογχεκτασίας (2008)</a:t>
            </a:r>
            <a:endParaRPr lang="el-GR" sz="20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26355F-3489-43AC-9EEC-B68561F89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1645316"/>
            <a:ext cx="11720051" cy="435133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l-GR" sz="1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Σχεδόν 10 χρόνια αργότερα, έχουν γίνει </a:t>
            </a:r>
            <a:r>
              <a:rPr lang="el-GR" sz="1600" i="1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σημαντικές επιστημονικές πρόοδοι </a:t>
            </a:r>
            <a:r>
              <a:rPr lang="el-GR" sz="1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τόσο στη </a:t>
            </a:r>
            <a:r>
              <a:rPr lang="el-GR" sz="1600" i="1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θεραπεία</a:t>
            </a:r>
            <a:r>
              <a:rPr lang="el-GR" sz="1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όσο και στην </a:t>
            </a:r>
            <a:r>
              <a:rPr lang="el-GR" sz="1600" i="1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αξιολόγηση και διάγνωση </a:t>
            </a:r>
            <a:r>
              <a:rPr lang="el-GR" sz="1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αυτής της νόσου και οι αρχικές οδηγίες έχουν ενημερωθεί για να περιλαμβάνουν τις πιο πρόσφατες διαθέσιμες θεραπείες για τις </a:t>
            </a:r>
            <a:r>
              <a:rPr lang="el-GR" sz="1400" dirty="0" err="1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βρογχεκτασίες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l-GR" sz="1400" i="1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Αυτές οι νέες συστάσεις έχουν συνταχθεί σύμφωνα με μια αυστηρή μεθοδολογική διαδικασία που έχει σχεδιαστεί για τη διασφάλιση της ποιότητας του περιεχομένου </a:t>
            </a:r>
            <a:endParaRPr lang="el-G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l-GR" sz="1400" b="1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Εξετάζονται διατροφικές πτυχές</a:t>
            </a:r>
            <a:endParaRPr lang="el-G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l-GR" sz="1400" b="1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Διαχείριση εκκρίσεων</a:t>
            </a:r>
            <a:endParaRPr lang="el-G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l-GR" sz="2000" b="1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l-GR" sz="2000" b="1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υϊκή εκγύμναση</a:t>
            </a:r>
            <a:endParaRPr lang="el-G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l-GR" sz="14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l-GR" sz="1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ιαχείριση επιπλοκών και </a:t>
            </a:r>
            <a:r>
              <a:rPr lang="el-GR" sz="1400" dirty="0" err="1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συννοσηροτήτων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l-GR" sz="1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Προφύλαξη από λοιμώξεις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l-GR" sz="1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Εκπαίδευση ασθενών</a:t>
            </a:r>
            <a:endParaRPr lang="el-G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l-GR" sz="1400" dirty="0">
                <a:solidFill>
                  <a:srgbClr val="21212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</a:t>
            </a:r>
            <a:r>
              <a:rPr lang="el-GR" sz="1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ατ' </a:t>
            </a:r>
            <a:r>
              <a:rPr lang="el-GR" sz="1400" dirty="0" err="1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οίκον</a:t>
            </a:r>
            <a:r>
              <a:rPr lang="el-GR" sz="1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φροντίδα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l-GR" sz="14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Παρόξυνση και παρακολούθηση ασθενών βρογχικής φλεγμονής και απόφραξης της ροής του αέρα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234DA77-92F8-424E-9BF8-D6891E8A725A}"/>
              </a:ext>
            </a:extLst>
          </p:cNvPr>
          <p:cNvSpPr/>
          <p:nvPr/>
        </p:nvSpPr>
        <p:spPr>
          <a:xfrm>
            <a:off x="9212826" y="6194322"/>
            <a:ext cx="2979174" cy="747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0" i="0" u="none" strike="noStrike" dirty="0">
                <a:solidFill>
                  <a:schemeClr val="tx1"/>
                </a:solidFill>
                <a:effectLst/>
                <a:latin typeface="BlinkMacSystemFo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Miguel </a:t>
            </a:r>
            <a:r>
              <a:rPr lang="en-US" sz="800" b="0" i="0" u="none" strike="noStrike" dirty="0" err="1">
                <a:solidFill>
                  <a:schemeClr val="tx1"/>
                </a:solidFill>
                <a:effectLst/>
                <a:latin typeface="BlinkMacSystemFo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Ángel</a:t>
            </a:r>
            <a:r>
              <a:rPr lang="en-US" sz="800" b="0" i="0" u="none" strike="noStrike" dirty="0">
                <a:solidFill>
                  <a:schemeClr val="tx1"/>
                </a:solidFill>
                <a:effectLst/>
                <a:latin typeface="BlinkMacSystemFo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Martínez-García</a:t>
            </a:r>
            <a:r>
              <a:rPr lang="en-US" sz="800" b="0" i="0" u="none" strike="noStrike" dirty="0">
                <a:solidFill>
                  <a:schemeClr val="tx1"/>
                </a:solidFill>
                <a:effectLst/>
                <a:latin typeface="BlinkMacSystemFont"/>
              </a:rPr>
              <a:t> </a:t>
            </a:r>
            <a:r>
              <a:rPr lang="en-US" sz="800" b="0" i="0" u="none" strike="noStrike" dirty="0" err="1">
                <a:solidFill>
                  <a:schemeClr val="tx1"/>
                </a:solidFill>
                <a:effectLst/>
                <a:latin typeface="BlinkMacSystemFont"/>
              </a:rPr>
              <a:t>etal</a:t>
            </a:r>
            <a:r>
              <a:rPr lang="en-US" sz="800" b="0" i="0" u="none" strike="noStrike" dirty="0">
                <a:solidFill>
                  <a:schemeClr val="tx1"/>
                </a:solidFill>
                <a:effectLst/>
                <a:latin typeface="BlinkMacSystemFont"/>
              </a:rPr>
              <a:t>,</a:t>
            </a:r>
          </a:p>
          <a:p>
            <a:pPr algn="ctr"/>
            <a:r>
              <a:rPr lang="en-US" sz="800" b="0" i="0" baseline="30000" dirty="0">
                <a:solidFill>
                  <a:schemeClr val="tx1"/>
                </a:solidFill>
                <a:effectLst/>
                <a:latin typeface="BlinkMacSystemFont"/>
              </a:rPr>
              <a:t> </a:t>
            </a:r>
            <a:r>
              <a:rPr lang="en-US" sz="800" b="1" dirty="0">
                <a:solidFill>
                  <a:srgbClr val="212121"/>
                </a:solidFill>
                <a:latin typeface="Merriweather" panose="00000500000000000000" pitchFamily="2" charset="0"/>
              </a:rPr>
              <a:t>Spanish Guidelines on Treatment of Bronchiectasis in Adults,  Arch </a:t>
            </a:r>
            <a:r>
              <a:rPr lang="en-US" sz="800" b="1" dirty="0" err="1">
                <a:solidFill>
                  <a:srgbClr val="212121"/>
                </a:solidFill>
                <a:latin typeface="Merriweather" panose="00000500000000000000" pitchFamily="2" charset="0"/>
              </a:rPr>
              <a:t>Bronconeuromol</a:t>
            </a:r>
            <a:r>
              <a:rPr lang="en-US" sz="800" b="1" dirty="0">
                <a:solidFill>
                  <a:srgbClr val="212121"/>
                </a:solidFill>
                <a:latin typeface="Merriweather" panose="00000500000000000000" pitchFamily="2" charset="0"/>
              </a:rPr>
              <a:t> (</a:t>
            </a:r>
            <a:r>
              <a:rPr lang="en-US" sz="800" b="1" dirty="0" err="1">
                <a:solidFill>
                  <a:srgbClr val="212121"/>
                </a:solidFill>
                <a:latin typeface="Merriweather" panose="00000500000000000000" pitchFamily="2" charset="0"/>
              </a:rPr>
              <a:t>Eng</a:t>
            </a:r>
            <a:r>
              <a:rPr lang="en-US" sz="800" b="1" dirty="0">
                <a:solidFill>
                  <a:srgbClr val="212121"/>
                </a:solidFill>
                <a:latin typeface="Merriweather" panose="00000500000000000000" pitchFamily="2" charset="0"/>
              </a:rPr>
              <a:t> Ed) 2018</a:t>
            </a:r>
          </a:p>
          <a:p>
            <a:pPr algn="ctr"/>
            <a:endParaRPr lang="en-US" sz="800" b="1" dirty="0">
              <a:solidFill>
                <a:srgbClr val="212121"/>
              </a:solidFill>
              <a:latin typeface="Merriweather" panose="00000500000000000000" pitchFamily="2" charset="0"/>
            </a:endParaRPr>
          </a:p>
          <a:p>
            <a:pPr algn="ctr"/>
            <a:endParaRPr lang="el-GR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69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4224CB-7B04-492F-9387-B16E9AA6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39" y="158648"/>
            <a:ext cx="10911348" cy="1325563"/>
          </a:xfrm>
        </p:spPr>
        <p:txBody>
          <a:bodyPr>
            <a:normAutofit/>
          </a:bodyPr>
          <a:lstStyle/>
          <a:p>
            <a:r>
              <a:rPr lang="el-GR" sz="3200" b="1" dirty="0"/>
              <a:t>ΒΡΟΓΧΕΚΤΑΣΙΑ-ΒΡΟΓΧΙΟΛΙΤΙΔΑ </a:t>
            </a:r>
            <a:br>
              <a:rPr lang="el-GR" sz="3200" b="1" dirty="0"/>
            </a:br>
            <a:r>
              <a:rPr lang="el-GR" sz="3200" b="1" u="sng" dirty="0"/>
              <a:t>ΒΡΕΦΗ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7D9AF4E-3AE6-45A1-AE72-0BC49A347A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53" y="1278194"/>
            <a:ext cx="5161941" cy="542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15384FB-331D-4C1B-8A14-581BA7E7E9E6}"/>
              </a:ext>
            </a:extLst>
          </p:cNvPr>
          <p:cNvSpPr/>
          <p:nvPr/>
        </p:nvSpPr>
        <p:spPr>
          <a:xfrm>
            <a:off x="6666272" y="5971765"/>
            <a:ext cx="5525728" cy="72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latin typeface="Cambria" panose="02040503050406030204" pitchFamily="18" charset="0"/>
              </a:rPr>
              <a:t>P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hysiotherapy for acute bronchiolitis in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paediatric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patients between 0 and 24 months old, </a:t>
            </a:r>
            <a:r>
              <a:rPr lang="en-US" sz="1100" u="sng" dirty="0">
                <a:solidFill>
                  <a:schemeClr val="tx1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Cochrane Database Syst Rev.</a:t>
            </a:r>
            <a:r>
              <a:rPr lang="en-US" sz="1100" dirty="0">
                <a:solidFill>
                  <a:schemeClr val="tx1"/>
                </a:solidFill>
                <a:latin typeface="Helvetica Neue"/>
              </a:rPr>
              <a:t> 2016 Feb </a:t>
            </a:r>
            <a:r>
              <a:rPr lang="en-US" sz="1100" dirty="0">
                <a:solidFill>
                  <a:schemeClr val="tx1"/>
                </a:solidFill>
                <a:latin typeface="Cambria" panose="02040503050406030204" pitchFamily="18" charset="0"/>
              </a:rPr>
              <a:t>Chest </a:t>
            </a:r>
            <a:endParaRPr lang="en-US" sz="1100" b="0" i="0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808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695C92-BF71-417A-A335-9429BF7C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ΦΥΣΙΚΟΘΕΡΑΠΕΙΑ ΑΝΑΠΝΕΥΣΤΙΚΗ: ΓΙΑΤΙ?</a:t>
            </a:r>
            <a:r>
              <a:rPr lang="el-GR" sz="3200" b="1" u="sng" dirty="0"/>
              <a:t> </a:t>
            </a:r>
            <a:br>
              <a:rPr lang="el-GR" sz="3200" b="1" u="sng" dirty="0"/>
            </a:br>
            <a:r>
              <a:rPr lang="el-GR" sz="3200" b="1" u="sng" dirty="0"/>
              <a:t>ΑΝΗΛΙΚΟΥΣ ΑΣΘΕΝΕΙΣ</a:t>
            </a:r>
            <a:endParaRPr lang="el-GR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24BFF9-B64F-4395-932D-82C5AECC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ΑΝ ΦΘ έχει προταθεί για να βοηθήσει στην κάθαρση των τραχειοβρογχικών εκκρίσεων</a:t>
            </a:r>
          </a:p>
          <a:p>
            <a:pPr marL="0" indent="0">
              <a:buNone/>
            </a:pPr>
            <a:r>
              <a:rPr lang="el-GR" sz="2400" b="1" dirty="0"/>
              <a:t>Κύριος στόχος: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-να καθαριστεί η απόφραξη των αεραγωγών</a:t>
            </a:r>
          </a:p>
          <a:p>
            <a:pPr marL="0" indent="0">
              <a:buNone/>
            </a:pPr>
            <a:r>
              <a:rPr lang="el-GR" sz="2400" dirty="0"/>
              <a:t>-να μειωθεί η αντίσταση των αεραγωγών</a:t>
            </a:r>
          </a:p>
          <a:p>
            <a:pPr marL="0" indent="0">
              <a:buNone/>
            </a:pPr>
            <a:r>
              <a:rPr lang="el-GR" sz="2400" dirty="0"/>
              <a:t>-να ενισχυθεί η ανταλλαγή αερίων </a:t>
            </a:r>
          </a:p>
          <a:p>
            <a:pPr marL="0" indent="0">
              <a:buNone/>
            </a:pPr>
            <a:r>
              <a:rPr lang="el-GR" sz="2400" dirty="0"/>
              <a:t>-να μειωθεί η εργώδης αναπνοή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F3DD391-6685-4289-B3F7-0CF22F4C4B1E}"/>
              </a:ext>
            </a:extLst>
          </p:cNvPr>
          <p:cNvSpPr/>
          <p:nvPr/>
        </p:nvSpPr>
        <p:spPr>
          <a:xfrm>
            <a:off x="6666272" y="5971765"/>
            <a:ext cx="5525728" cy="72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latin typeface="Cambria" panose="02040503050406030204" pitchFamily="18" charset="0"/>
              </a:rPr>
              <a:t>P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hysiotherapy for acute bronchiolitis in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paediatric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patients between 0 and 24 months old, </a:t>
            </a:r>
            <a:r>
              <a:rPr lang="en-US" sz="1100" u="sng" dirty="0">
                <a:solidFill>
                  <a:schemeClr val="tx1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Cochrane Database Syst Rev.</a:t>
            </a:r>
            <a:r>
              <a:rPr lang="en-US" sz="1100" dirty="0">
                <a:solidFill>
                  <a:schemeClr val="tx1"/>
                </a:solidFill>
                <a:latin typeface="Helvetica Neue"/>
              </a:rPr>
              <a:t> 2016 Feb </a:t>
            </a:r>
            <a:r>
              <a:rPr lang="en-US" sz="1100" dirty="0">
                <a:solidFill>
                  <a:schemeClr val="tx1"/>
                </a:solidFill>
                <a:latin typeface="Cambria" panose="02040503050406030204" pitchFamily="18" charset="0"/>
              </a:rPr>
              <a:t>Chest </a:t>
            </a:r>
            <a:endParaRPr lang="en-US" sz="1100" b="0" i="0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20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4FD159-BE63-46E9-852B-C7792FB6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365125"/>
            <a:ext cx="11147323" cy="1325563"/>
          </a:xfrm>
        </p:spPr>
        <p:txBody>
          <a:bodyPr>
            <a:normAutofit/>
          </a:bodyPr>
          <a:lstStyle/>
          <a:p>
            <a:r>
              <a:rPr lang="el-GR" sz="3200" b="1" dirty="0"/>
              <a:t>ΤΕΧΝΙΚΕΣ ΑΝ ΦΘ ΠΟΥ ΧΡΗΣΙΜΟΠΟΙΗΘΗΚΑΝ</a:t>
            </a:r>
            <a:br>
              <a:rPr lang="el-GR" sz="3200" b="1" dirty="0"/>
            </a:br>
            <a:r>
              <a:rPr lang="el-GR" sz="3200" b="1" u="sng" dirty="0"/>
              <a:t>ΑΝΗΛΙΚΟΥΣ ΑΣΘΕΝΕΙΣ</a:t>
            </a:r>
            <a:endParaRPr lang="el-GR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4B9C8B-B613-4B16-8C01-CF67063E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1825625"/>
            <a:ext cx="11710219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l-GR" dirty="0"/>
              <a:t> </a:t>
            </a:r>
            <a:r>
              <a:rPr lang="el-GR" b="1" dirty="0"/>
              <a:t>Διαφορετικές τεχνικές </a:t>
            </a:r>
            <a:r>
              <a:rPr lang="el-GR" dirty="0"/>
              <a:t>χρησιμοποιούνται σε παιδιατρικούς ασθενείς: </a:t>
            </a:r>
          </a:p>
          <a:p>
            <a:pPr algn="just"/>
            <a:endParaRPr lang="el-GR" dirty="0"/>
          </a:p>
          <a:p>
            <a:pPr marL="0" indent="0" algn="just">
              <a:buNone/>
            </a:pPr>
            <a:r>
              <a:rPr lang="el-GR" dirty="0"/>
              <a:t>    </a:t>
            </a:r>
            <a:r>
              <a:rPr lang="el-GR" b="1" dirty="0"/>
              <a:t>Α) η συμβατική ΑΝ ΦΘ: </a:t>
            </a:r>
            <a:r>
              <a:rPr lang="el-GR" dirty="0" err="1"/>
              <a:t>π.χ</a:t>
            </a:r>
            <a:r>
              <a:rPr lang="el-GR" dirty="0"/>
              <a:t> πλήξεις – δονήσεις σε συνδυασμό με   </a:t>
            </a:r>
          </a:p>
          <a:p>
            <a:pPr marL="0" indent="0" algn="just">
              <a:buNone/>
            </a:pPr>
            <a:r>
              <a:rPr lang="el-GR" dirty="0"/>
              <a:t>         θέσεις </a:t>
            </a:r>
            <a:r>
              <a:rPr lang="el-GR" dirty="0" err="1"/>
              <a:t>ορθοστατικής</a:t>
            </a:r>
            <a:r>
              <a:rPr lang="el-GR" dirty="0"/>
              <a:t> παροχέτευσης, δόνηση στο θώρακα και κατευθυνόμενο βήχα και </a:t>
            </a:r>
          </a:p>
          <a:p>
            <a:pPr marL="0" indent="0" algn="just">
              <a:buNone/>
            </a:pPr>
            <a:r>
              <a:rPr lang="el-GR" b="1" dirty="0"/>
              <a:t>    Β) τεχνικές που βασίζονται στη ροή: </a:t>
            </a:r>
          </a:p>
          <a:p>
            <a:pPr marL="0" indent="0" algn="just">
              <a:buNone/>
            </a:pPr>
            <a:r>
              <a:rPr lang="el-GR" dirty="0"/>
              <a:t>         αργή ή εξαναγκασμένη παθητική εκπνοή </a:t>
            </a:r>
            <a:r>
              <a:rPr lang="el-GR" b="1" dirty="0"/>
              <a:t>μπορεί να βοηθήσει στην κινητοποίηση των      εκκρίσεων </a:t>
            </a:r>
            <a:r>
              <a:rPr lang="el-GR" dirty="0"/>
              <a:t>προς την τραχεία και να </a:t>
            </a:r>
            <a:r>
              <a:rPr lang="el-GR" b="1" dirty="0"/>
              <a:t>προκαλέσει βήχα </a:t>
            </a:r>
            <a:r>
              <a:rPr lang="el-GR" dirty="0"/>
              <a:t>που βοηθά στην απομάκρυνση των εκκρίσεων</a:t>
            </a:r>
            <a:br>
              <a:rPr lang="el-GR" dirty="0"/>
            </a:br>
            <a:endParaRPr lang="el-GR" dirty="0"/>
          </a:p>
          <a:p>
            <a:pPr marL="0" indent="0" algn="just">
              <a:buNone/>
            </a:pPr>
            <a:r>
              <a:rPr lang="el-GR" b="1" dirty="0"/>
              <a:t>ΕΠΙΣΗΜΑΝΣΉ</a:t>
            </a:r>
          </a:p>
          <a:p>
            <a:pPr marL="0" indent="0" algn="just">
              <a:buNone/>
            </a:pPr>
            <a:r>
              <a:rPr lang="el-GR" b="1" dirty="0"/>
              <a:t>Ωστόσο, οι συμβατικές τεχνικές αν φυσιοθεραπείας μπορεί να έχουν μειονεκτήματα:</a:t>
            </a:r>
          </a:p>
          <a:p>
            <a:pPr marL="0" indent="0" algn="just">
              <a:buNone/>
            </a:pPr>
            <a:r>
              <a:rPr lang="el-GR" b="1" dirty="0"/>
              <a:t>έχει υποστηριχθεί ότι μπορεί να προκαλέσουν δυσφορία στο βρέφος και έχουν προκύψει ανησυχίες σχετικά με την ασφάλεια της διαδικασίας, ειδικά σε σχέση με κατάγματα πλευρών, σε ασθενείς σε κίνδυνο (</a:t>
            </a:r>
            <a:r>
              <a:rPr lang="el-GR" b="1" dirty="0" err="1"/>
              <a:t>Beeby</a:t>
            </a:r>
            <a:r>
              <a:rPr lang="el-GR" b="1" dirty="0"/>
              <a:t> 1998; </a:t>
            </a:r>
            <a:r>
              <a:rPr lang="el-GR" b="1" dirty="0" err="1"/>
              <a:t>Chalumeau</a:t>
            </a:r>
            <a:r>
              <a:rPr lang="el-GR" b="1" dirty="0"/>
              <a:t> 2002; </a:t>
            </a:r>
            <a:r>
              <a:rPr lang="el-GR" b="1" dirty="0" err="1"/>
              <a:t>Chanelière</a:t>
            </a:r>
            <a:r>
              <a:rPr lang="el-GR" b="1" dirty="0"/>
              <a:t> 2006)</a:t>
            </a:r>
          </a:p>
          <a:p>
            <a:pPr algn="just"/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FC336C4-9B62-4BC5-985C-5136C855EA04}"/>
              </a:ext>
            </a:extLst>
          </p:cNvPr>
          <p:cNvSpPr/>
          <p:nvPr/>
        </p:nvSpPr>
        <p:spPr>
          <a:xfrm>
            <a:off x="6666272" y="5971765"/>
            <a:ext cx="5525728" cy="72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latin typeface="Cambria" panose="02040503050406030204" pitchFamily="18" charset="0"/>
              </a:rPr>
              <a:t>P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hysiotherapy for acute bronchiolitis in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paediatric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patients between 0 and 24 months old, </a:t>
            </a:r>
            <a:r>
              <a:rPr lang="en-US" sz="1100" u="sng" dirty="0">
                <a:solidFill>
                  <a:schemeClr val="tx1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Cochrane Database Syst Rev.</a:t>
            </a:r>
            <a:r>
              <a:rPr lang="en-US" sz="1100" dirty="0">
                <a:solidFill>
                  <a:schemeClr val="tx1"/>
                </a:solidFill>
                <a:latin typeface="Helvetica Neue"/>
              </a:rPr>
              <a:t> 2016 Feb </a:t>
            </a:r>
            <a:r>
              <a:rPr lang="en-US" sz="1100" dirty="0">
                <a:solidFill>
                  <a:schemeClr val="tx1"/>
                </a:solidFill>
                <a:latin typeface="Cambria" panose="02040503050406030204" pitchFamily="18" charset="0"/>
              </a:rPr>
              <a:t>Chest </a:t>
            </a:r>
            <a:endParaRPr lang="en-US" sz="1100" b="0" i="0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832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9D52ED-AA1C-4DAB-A126-5E1A0DE7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62" y="296299"/>
            <a:ext cx="10515600" cy="1325563"/>
          </a:xfrm>
        </p:spPr>
        <p:txBody>
          <a:bodyPr>
            <a:normAutofit/>
          </a:bodyPr>
          <a:lstStyle/>
          <a:p>
            <a:r>
              <a:rPr lang="en-US" sz="1800" b="1" i="0" dirty="0">
                <a:effectLst/>
                <a:latin typeface="Merriweather" panose="00000500000000000000" pitchFamily="2" charset="0"/>
              </a:rPr>
              <a:t>Chest physiotherapy and bronchiolitis in the </a:t>
            </a:r>
            <a:r>
              <a:rPr lang="en-US" sz="1800" b="1" i="0" dirty="0" err="1">
                <a:effectLst/>
                <a:latin typeface="Merriweather" panose="00000500000000000000" pitchFamily="2" charset="0"/>
              </a:rPr>
              <a:t>hospitalised</a:t>
            </a:r>
            <a:r>
              <a:rPr lang="en-US" sz="1800" b="1" i="0" dirty="0">
                <a:effectLst/>
                <a:latin typeface="Merriweather" panose="00000500000000000000" pitchFamily="2" charset="0"/>
              </a:rPr>
              <a:t> infant. Double-blind clinical trial</a:t>
            </a:r>
            <a:br>
              <a:rPr lang="en-US" sz="1800" b="1" i="0" dirty="0">
                <a:effectLst/>
                <a:latin typeface="Merriweather" panose="00000500000000000000" pitchFamily="2" charset="0"/>
              </a:rPr>
            </a:br>
            <a:r>
              <a:rPr lang="en-US" sz="1800" b="0" i="0" u="none" strike="noStrike" dirty="0">
                <a:effectLst/>
                <a:latin typeface="BlinkMacSystemFo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 Sánchez Bayle</a:t>
            </a:r>
            <a:r>
              <a:rPr lang="en-US" sz="1800" b="0" i="0" u="none" strike="noStrike" dirty="0">
                <a:effectLst/>
                <a:latin typeface="BlinkMacSystemFont"/>
              </a:rPr>
              <a:t> et al,  An </a:t>
            </a:r>
            <a:r>
              <a:rPr lang="en-US" sz="1800" b="0" i="0" u="none" strike="noStrike" dirty="0" err="1">
                <a:effectLst/>
                <a:latin typeface="BlinkMacSystemFont"/>
              </a:rPr>
              <a:t>Pediatr</a:t>
            </a:r>
            <a:r>
              <a:rPr lang="en-US" sz="1800" b="0" i="0" u="none" strike="noStrike" dirty="0">
                <a:effectLst/>
                <a:latin typeface="BlinkMacSystemFont"/>
              </a:rPr>
              <a:t>, </a:t>
            </a:r>
            <a:r>
              <a:rPr lang="en-US" sz="1800" b="0" i="0" u="none" strike="noStrike" dirty="0" err="1">
                <a:effectLst/>
                <a:latin typeface="BlinkMacSystemFont"/>
              </a:rPr>
              <a:t>Barc</a:t>
            </a:r>
            <a:r>
              <a:rPr lang="en-US" sz="1800" b="0" i="0" u="none" strike="noStrike" dirty="0">
                <a:effectLst/>
                <a:latin typeface="BlinkMacSystemFont"/>
              </a:rPr>
              <a:t> 2012 Jul</a:t>
            </a:r>
            <a:br>
              <a:rPr lang="en-US" sz="1800" b="1" i="0" dirty="0">
                <a:effectLst/>
                <a:latin typeface="Merriweather" panose="00000500000000000000" pitchFamily="2" charset="0"/>
              </a:rPr>
            </a:br>
            <a:endParaRPr lang="el-GR" sz="18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5450C3CE-ED6E-46D2-A245-C9D7E51D7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4839" y="2088781"/>
            <a:ext cx="9389806" cy="3825025"/>
          </a:xfrm>
        </p:spPr>
      </p:pic>
    </p:spTree>
    <p:extLst>
      <p:ext uri="{BB962C8B-B14F-4D97-AF65-F5344CB8AC3E}">
        <p14:creationId xmlns:p14="http://schemas.microsoft.com/office/powerpoint/2010/main" val="4074221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17723D-F610-4E05-BB59-AF20DE77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6" y="365125"/>
            <a:ext cx="10537724" cy="1325563"/>
          </a:xfrm>
        </p:spPr>
        <p:txBody>
          <a:bodyPr>
            <a:normAutofit/>
          </a:bodyPr>
          <a:lstStyle/>
          <a:p>
            <a:r>
              <a:rPr lang="el-GR" sz="3200" b="1" dirty="0"/>
              <a:t>ΑΠΟΤΕΛΕΣΜΑΤΑ - ΣΥΜΠΕΡΑΣΜΑΤΑ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F7C4E1-AE8E-4FAF-82E5-B77FC1668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76" y="1845289"/>
            <a:ext cx="11080955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b="1" dirty="0"/>
              <a:t>Αποτελέσματα: </a:t>
            </a:r>
          </a:p>
          <a:p>
            <a:pPr marL="0" indent="0" algn="just">
              <a:buNone/>
            </a:pPr>
            <a:r>
              <a:rPr lang="el-GR" dirty="0"/>
              <a:t>Στην ομάδα με ΑΝ ΦΘ ο μέσος όρος παραμονής στο νοσοκομείο ήταν 4,56 ημέρες και ο μέσος χρόνος οξυγονοθεραπείας ήταν 49,98 ώρες </a:t>
            </a:r>
          </a:p>
          <a:p>
            <a:pPr marL="0" indent="0" algn="just">
              <a:buNone/>
            </a:pPr>
            <a:r>
              <a:rPr lang="el-GR" dirty="0"/>
              <a:t>ΕΝΩ 4,54 ημέρες και 53,53 ώρες αντίστοιχα στην ομάδα που δεν έλαβε ΑΝ ΦΘ</a:t>
            </a:r>
          </a:p>
          <a:p>
            <a:pPr marL="0" indent="0" algn="just">
              <a:buNone/>
            </a:pPr>
            <a:r>
              <a:rPr lang="el-GR" dirty="0"/>
              <a:t> </a:t>
            </a:r>
          </a:p>
          <a:p>
            <a:pPr marL="0" indent="0" algn="just">
              <a:buNone/>
            </a:pPr>
            <a:r>
              <a:rPr lang="el-GR" dirty="0"/>
              <a:t>Η ΑΝ ΦΘ </a:t>
            </a:r>
            <a:r>
              <a:rPr lang="el-GR" b="1" dirty="0"/>
              <a:t>δεν ήταν αποτελεσματική</a:t>
            </a:r>
          </a:p>
          <a:p>
            <a:pPr marL="0" indent="0" algn="just">
              <a:buNone/>
            </a:pPr>
            <a:r>
              <a:rPr lang="el-GR" dirty="0"/>
              <a:t>-στη μείωση της παραμονής στο νοσοκομείο </a:t>
            </a:r>
          </a:p>
          <a:p>
            <a:pPr marL="0" indent="0" algn="just">
              <a:buNone/>
            </a:pPr>
            <a:r>
              <a:rPr lang="el-GR" dirty="0"/>
              <a:t>-ή της διάρκειας οξυγονοθεραπείας σε ασθενείς με οξεία βρογχιολίτιδα</a:t>
            </a:r>
          </a:p>
          <a:p>
            <a:pPr marL="0" indent="0" algn="just">
              <a:buNone/>
            </a:pPr>
            <a:r>
              <a:rPr lang="el-GR" b="1" dirty="0"/>
              <a:t>αλλά </a:t>
            </a:r>
            <a:r>
              <a:rPr lang="el-GR" dirty="0"/>
              <a:t>στη μελέτη παιδιών με αναπνευστικό </a:t>
            </a:r>
            <a:r>
              <a:rPr lang="el-GR" dirty="0" err="1"/>
              <a:t>συγκυτιακό</a:t>
            </a:r>
            <a:r>
              <a:rPr lang="el-GR" dirty="0"/>
              <a:t> ιό VRS σε ρινοφαρυγγική αναρρόφηση έδειξε μειωμένη ανάγκη ωρών για οξυγονοθεραπεία, ώρες (Ρ=,042)</a:t>
            </a:r>
          </a:p>
        </p:txBody>
      </p:sp>
    </p:spTree>
    <p:extLst>
      <p:ext uri="{BB962C8B-B14F-4D97-AF65-F5344CB8AC3E}">
        <p14:creationId xmlns:p14="http://schemas.microsoft.com/office/powerpoint/2010/main" val="131260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13" y="116632"/>
            <a:ext cx="10862187" cy="1152128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Calibri" pitchFamily="34" charset="0"/>
              </a:rPr>
              <a:t>Μείωση παραγόντων κινδύνου για την ανάπτυξη της ΧΑΠ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3" y="1772816"/>
            <a:ext cx="7654011" cy="4464496"/>
          </a:xfrm>
        </p:spPr>
        <p:txBody>
          <a:bodyPr/>
          <a:lstStyle/>
          <a:p>
            <a:pPr lvl="0">
              <a:buFontTx/>
              <a:buChar char="•"/>
            </a:pPr>
            <a:endParaRPr lang="el-GR" sz="2400" dirty="0">
              <a:solidFill>
                <a:prstClr val="black"/>
              </a:solidFill>
              <a:latin typeface="Calibri" pitchFamily="34" charset="0"/>
            </a:endParaRPr>
          </a:p>
          <a:p>
            <a:pPr lvl="0"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Οξυγονοθεραπεία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&gt; 15</a:t>
            </a: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ώρες ημερησίως</a:t>
            </a:r>
          </a:p>
          <a:p>
            <a:pPr lvl="0">
              <a:buClr>
                <a:srgbClr val="820000"/>
              </a:buClr>
              <a:buNone/>
            </a:pPr>
            <a:endParaRPr lang="el-GR" sz="2400" dirty="0">
              <a:solidFill>
                <a:prstClr val="black"/>
              </a:solidFill>
              <a:latin typeface="Calibri" pitchFamily="34" charset="0"/>
            </a:endParaRPr>
          </a:p>
          <a:p>
            <a:pPr lvl="0">
              <a:buClr>
                <a:srgbClr val="820000"/>
              </a:buClr>
              <a:buNone/>
            </a:pPr>
            <a:endParaRPr lang="el-GR" sz="2400" dirty="0">
              <a:solidFill>
                <a:prstClr val="black"/>
              </a:solidFill>
              <a:latin typeface="Calibri" pitchFamily="34" charset="0"/>
            </a:endParaRPr>
          </a:p>
          <a:p>
            <a:pPr lvl="0">
              <a:buClr>
                <a:srgbClr val="820000"/>
              </a:buClr>
              <a:buNone/>
            </a:pPr>
            <a:endParaRPr lang="el-GR" sz="2400" dirty="0">
              <a:solidFill>
                <a:prstClr val="black"/>
              </a:solidFill>
              <a:latin typeface="Calibri" pitchFamily="34" charset="0"/>
            </a:endParaRPr>
          </a:p>
          <a:p>
            <a:pPr lvl="0"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chemeClr val="accent1"/>
                </a:solidFill>
                <a:latin typeface="Calibri" pitchFamily="34" charset="0"/>
              </a:rPr>
              <a:t>Προγράμματα Πνευμονικής Αποκατάστασης </a:t>
            </a:r>
          </a:p>
          <a:p>
            <a:pPr lvl="0">
              <a:buClr>
                <a:srgbClr val="820000"/>
              </a:buClr>
              <a:buNone/>
            </a:pPr>
            <a:r>
              <a:rPr lang="el-GR" sz="2400" b="1" dirty="0">
                <a:solidFill>
                  <a:schemeClr val="accent1"/>
                </a:solidFill>
                <a:latin typeface="Calibri" pitchFamily="34" charset="0"/>
              </a:rPr>
              <a:t>	(Φ/Θ, φυσική άσκηση, εκπαιδευτικές συνεδρίες)</a:t>
            </a:r>
            <a:endParaRPr lang="en-US" sz="2400" b="1" dirty="0">
              <a:solidFill>
                <a:schemeClr val="accent1"/>
              </a:solidFill>
              <a:latin typeface="Calibri" pitchFamily="34" charset="0"/>
            </a:endParaRPr>
          </a:p>
          <a:p>
            <a:pPr lvl="0">
              <a:buFontTx/>
              <a:buChar char="•"/>
            </a:pPr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309320"/>
            <a:ext cx="147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(GOLD, 2006)</a:t>
            </a:r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0" r="33649"/>
          <a:stretch/>
        </p:blipFill>
        <p:spPr bwMode="auto">
          <a:xfrm>
            <a:off x="8616280" y="1772816"/>
            <a:ext cx="1368152" cy="1831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68208" y="3645025"/>
            <a:ext cx="2503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Oxygen Cylinder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“,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dream designs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FreeDigitalPhotos.net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A46B26-253F-4E36-8007-73C22203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158" y="5691178"/>
            <a:ext cx="8419681" cy="646331"/>
          </a:xfrm>
        </p:spPr>
        <p:txBody>
          <a:bodyPr>
            <a:normAutofit fontScale="90000"/>
          </a:bodyPr>
          <a:lstStyle/>
          <a:p>
            <a:r>
              <a:rPr lang="en-US" sz="1100" b="0" i="0" dirty="0">
                <a:solidFill>
                  <a:srgbClr val="000000"/>
                </a:solidFill>
                <a:effectLst/>
                <a:latin typeface="Helvetica Neue"/>
              </a:rPr>
              <a:t>Chest physiotherapy interventions flow chart based on clinical experience from the task force panel. AD: autogenic drainage; ELTGOL: total slow expiration with open glottis and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Helvetica Neue"/>
              </a:rPr>
              <a:t>infralateral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Helvetica Neue"/>
              </a:rPr>
              <a:t> position; ACBT: active cycle of breathing techniques; PEP: positive expiratory pressure; T-PEP: temporary positive expiratory pressure; HFCWO: high frequency chest wall oscillation</a:t>
            </a:r>
            <a:br>
              <a:rPr lang="en-US" sz="1100" b="0" i="0" dirty="0">
                <a:solidFill>
                  <a:srgbClr val="000000"/>
                </a:solidFill>
                <a:effectLst/>
                <a:latin typeface="Helvetica Neue"/>
              </a:rPr>
            </a:br>
            <a:endParaRPr lang="el-GR" sz="11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10DA918-EC11-48B7-ABE0-CCE21219E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1" y="1004655"/>
            <a:ext cx="11307097" cy="4615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5B4BEB-9DBA-40F2-922E-4E8607E14FF3}"/>
              </a:ext>
            </a:extLst>
          </p:cNvPr>
          <p:cNvSpPr txBox="1"/>
          <p:nvPr/>
        </p:nvSpPr>
        <p:spPr>
          <a:xfrm>
            <a:off x="1225144" y="368778"/>
            <a:ext cx="10606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European Respiratory Society guidelines for the management of adult bronchiectasis</a:t>
            </a:r>
            <a:endParaRPr lang="el-GR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D14B10-ADA7-4F27-94EC-76782261D1CF}"/>
              </a:ext>
            </a:extLst>
          </p:cNvPr>
          <p:cNvSpPr txBox="1"/>
          <p:nvPr/>
        </p:nvSpPr>
        <p:spPr>
          <a:xfrm>
            <a:off x="8554064" y="6166056"/>
            <a:ext cx="3637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Practice Guideline </a:t>
            </a:r>
            <a:r>
              <a:rPr lang="en-US" dirty="0" err="1"/>
              <a:t>Eur</a:t>
            </a:r>
            <a:r>
              <a:rPr lang="en-US" dirty="0"/>
              <a:t> Respir J</a:t>
            </a:r>
          </a:p>
          <a:p>
            <a:r>
              <a:rPr lang="en-US" dirty="0"/>
              <a:t>. 2017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5416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14"/>
            <a:ext cx="10515600" cy="1325563"/>
          </a:xfrm>
        </p:spPr>
        <p:txBody>
          <a:bodyPr>
            <a:noAutofit/>
          </a:bodyPr>
          <a:lstStyle/>
          <a:p>
            <a:r>
              <a:rPr lang="el-GR" sz="3600" b="1" dirty="0"/>
              <a:t>Συμπτώματα της Σαρκοείδωσης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196752"/>
            <a:ext cx="4330824" cy="40324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/>
              <a:t>Κόπωση 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/>
              <a:t>Δύσπνοια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/>
              <a:t>Πόνος 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/>
              <a:t>Αδυναμία των αναπνευστικών μυών (ιδιαίτερα σε ασθενείς με χρήση κορτικοστεροειδών)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/>
              <a:t>Αδυναμία σκελετικών μυών</a:t>
            </a:r>
          </a:p>
          <a:p>
            <a:pPr>
              <a:buNone/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1524000" y="6211670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(</a:t>
            </a:r>
            <a:r>
              <a:rPr lang="en-US" dirty="0"/>
              <a:t>Spruit et al.</a:t>
            </a:r>
            <a:r>
              <a:rPr lang="el-GR" dirty="0"/>
              <a:t>,</a:t>
            </a:r>
            <a:r>
              <a:rPr lang="en-US" dirty="0"/>
              <a:t> 2010; Baughman et al</a:t>
            </a:r>
            <a:r>
              <a:rPr lang="el-GR" dirty="0"/>
              <a:t>.,</a:t>
            </a:r>
            <a:r>
              <a:rPr lang="en-US" dirty="0"/>
              <a:t> </a:t>
            </a:r>
            <a:r>
              <a:rPr lang="el-GR" dirty="0"/>
              <a:t>2008; </a:t>
            </a:r>
            <a:r>
              <a:rPr lang="en-US" dirty="0"/>
              <a:t>Guzman et al.</a:t>
            </a:r>
            <a:r>
              <a:rPr lang="el-GR" dirty="0"/>
              <a:t>,</a:t>
            </a:r>
            <a:r>
              <a:rPr lang="en-US" dirty="0"/>
              <a:t> 2008</a:t>
            </a:r>
            <a:r>
              <a:rPr lang="el-GR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119675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/>
              <a:t>Χαμηλή φυσική κατάσταση</a:t>
            </a:r>
          </a:p>
          <a:p>
            <a:pPr marL="342900" indent="-342900"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/>
              <a:t>Μειωμένη διάρκεια άσκησης</a:t>
            </a:r>
          </a:p>
          <a:p>
            <a:pPr marL="342900" indent="-342900"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/>
              <a:t>Χαμηλή γενική υγεία</a:t>
            </a:r>
          </a:p>
          <a:p>
            <a:pPr marL="342900" indent="-342900"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/>
              <a:t>Χαμηλή γενική υγεία και ποιότητα ζωής, ανεξάρτητα από το βαθμό επηρεασμού της αναπνευστικής λειτουργίας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7528" y="5233049"/>
            <a:ext cx="8496944" cy="461665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dirty="0"/>
              <a:t>Προτείνεται: διακοπή καπνίσματος και Πνευμονική Αποκατάσταση</a:t>
            </a:r>
          </a:p>
        </p:txBody>
      </p:sp>
    </p:spTree>
    <p:extLst>
      <p:ext uri="{BB962C8B-B14F-4D97-AF65-F5344CB8AC3E}">
        <p14:creationId xmlns:p14="http://schemas.microsoft.com/office/powerpoint/2010/main" val="4046087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66657" cy="1025135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err="1"/>
              <a:t>Φυσικοθεραπέια</a:t>
            </a:r>
            <a:r>
              <a:rPr lang="el-GR" sz="3200" b="1" dirty="0"/>
              <a:t> στη </a:t>
            </a:r>
            <a:r>
              <a:rPr lang="el-GR" sz="3200" b="1" dirty="0" err="1"/>
              <a:t>Σαρκοείδωση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1948" y="2074606"/>
            <a:ext cx="9738852" cy="423471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Εξαρτάται από το όργανο που έχει προσβληθεί περισσότερο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b="1" dirty="0"/>
              <a:t>Σε προσβολή των πνευμόνων, προηγείται η Φ/Θ στην  Πνευμονική Αποκατάσταση, για όσο χρειαστεί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b="1" dirty="0"/>
              <a:t>Μετά τη Φ/Θ, προστίθενται ασκήσεις ενδυνάμωσης και βελτίωσης της αντοχής </a:t>
            </a:r>
            <a:r>
              <a:rPr lang="el-GR" sz="2400" b="1" dirty="0">
                <a:solidFill>
                  <a:srgbClr val="820000"/>
                </a:solidFill>
              </a:rPr>
              <a:t>→</a:t>
            </a:r>
            <a:r>
              <a:rPr lang="el-GR" sz="2400" b="1" dirty="0"/>
              <a:t> αύξηση της ικανότητας για εργασία και αντοχή στην κόπωση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b="1" dirty="0"/>
              <a:t>Καθώς βελτιώνεται η αντοχή, προστίθενται ήπιες ασκήσεις άνω-κάτω άκρων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Βοηθάει πολύ η ψυχοκοινωνική συμβουλευτική, τα συμπληρώματα διατροφής και το συμπληρωματικό οξυγόνο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1" y="6488668"/>
            <a:ext cx="198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dirty="0"/>
              <a:t>(</a:t>
            </a:r>
            <a:r>
              <a:rPr lang="en-US" dirty="0"/>
              <a:t>Spruit et al.</a:t>
            </a:r>
            <a:r>
              <a:rPr lang="el-GR" dirty="0"/>
              <a:t>,</a:t>
            </a:r>
            <a:r>
              <a:rPr lang="en-US" dirty="0"/>
              <a:t> 2010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22842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4F1C42-D3EF-4D7D-ACE3-0CF9FDDA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2" y="1059641"/>
            <a:ext cx="9109587" cy="908720"/>
          </a:xfrm>
        </p:spPr>
        <p:txBody>
          <a:bodyPr>
            <a:normAutofit/>
          </a:bodyPr>
          <a:lstStyle/>
          <a:p>
            <a:r>
              <a:rPr lang="el-GR" sz="3600" b="1" dirty="0"/>
              <a:t>ΑΝ ΦΘ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798429-7E55-4D1B-B2BE-6575780B3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9" y="2317622"/>
            <a:ext cx="10358584" cy="2789637"/>
          </a:xfrm>
        </p:spPr>
        <p:txBody>
          <a:bodyPr>
            <a:normAutofit/>
          </a:bodyPr>
          <a:lstStyle/>
          <a:p>
            <a:pPr algn="just"/>
            <a:r>
              <a:rPr lang="el-GR" sz="2400" dirty="0"/>
              <a:t>με επανεκπαίδευση του αναπνευστικού πρότυπου</a:t>
            </a:r>
          </a:p>
          <a:p>
            <a:pPr algn="just"/>
            <a:r>
              <a:rPr lang="el-GR" sz="2400" dirty="0"/>
              <a:t>βρογχική παροχέτευση</a:t>
            </a:r>
          </a:p>
          <a:p>
            <a:pPr algn="just"/>
            <a:r>
              <a:rPr lang="el-GR" sz="2400" dirty="0"/>
              <a:t>θεραπεία με </a:t>
            </a:r>
            <a:r>
              <a:rPr lang="en-US" sz="2400" dirty="0"/>
              <a:t>aerosol</a:t>
            </a:r>
            <a:r>
              <a:rPr lang="el-GR" sz="2400" dirty="0"/>
              <a:t> και κινησιοθεραπεία, μπορεί να καθυστερήσει την εμφάνιση της αναπνευστικής ανεπάρκειας και της αναπηρίας καθώς επίσης να βελτιώσει την ποιότητα ζωής (</a:t>
            </a:r>
            <a:r>
              <a:rPr lang="en-US" sz="2400" dirty="0" err="1"/>
              <a:t>Mujovic</a:t>
            </a:r>
            <a:r>
              <a:rPr lang="en-US" sz="2400" dirty="0"/>
              <a:t> et al.</a:t>
            </a:r>
            <a:r>
              <a:rPr lang="el-GR" sz="2400" dirty="0"/>
              <a:t>,</a:t>
            </a:r>
            <a:r>
              <a:rPr lang="en-US" sz="2400" dirty="0"/>
              <a:t> 2005</a:t>
            </a:r>
            <a:r>
              <a:rPr lang="el-GR" sz="2400" dirty="0"/>
              <a:t>)</a:t>
            </a:r>
          </a:p>
          <a:p>
            <a:pPr algn="just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278401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35"/>
          </a:xfrm>
        </p:spPr>
        <p:txBody>
          <a:bodyPr>
            <a:normAutofit/>
          </a:bodyPr>
          <a:lstStyle/>
          <a:p>
            <a:r>
              <a:rPr lang="el-GR" sz="3200" b="1" dirty="0"/>
              <a:t> </a:t>
            </a:r>
            <a:r>
              <a:rPr lang="el-GR" sz="3200" b="1" dirty="0" err="1"/>
              <a:t>Ασκηση</a:t>
            </a:r>
            <a:r>
              <a:rPr lang="el-GR" sz="3200" b="1" dirty="0"/>
              <a:t> στη Σαρκοείδωση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2113935"/>
            <a:ext cx="10085365" cy="392644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3000"/>
              </a:lnSpc>
            </a:pPr>
            <a:r>
              <a:rPr lang="el-GR" sz="2600" b="1" dirty="0">
                <a:solidFill>
                  <a:srgbClr val="820000"/>
                </a:solidFill>
              </a:rPr>
              <a:t>Η Πνευμονική Αποκατάσταση, </a:t>
            </a:r>
            <a:r>
              <a:rPr lang="el-GR" sz="2600" dirty="0"/>
              <a:t>με εντοπισμένες ασκήσεις αντίστασης άνω και κάτω άκρων καθώς και </a:t>
            </a:r>
          </a:p>
          <a:p>
            <a:pPr>
              <a:lnSpc>
                <a:spcPct val="133000"/>
              </a:lnSpc>
            </a:pPr>
            <a:r>
              <a:rPr lang="el-GR" sz="2600" dirty="0"/>
              <a:t>με ασκήσεις </a:t>
            </a:r>
            <a:r>
              <a:rPr lang="el-GR" sz="2600" b="1" dirty="0"/>
              <a:t>αντοχής</a:t>
            </a:r>
          </a:p>
          <a:p>
            <a:pPr>
              <a:lnSpc>
                <a:spcPct val="133000"/>
              </a:lnSpc>
            </a:pPr>
            <a:r>
              <a:rPr lang="el-GR" sz="2600" b="1" dirty="0"/>
              <a:t>ηλεκτρικός τάπητας</a:t>
            </a:r>
          </a:p>
          <a:p>
            <a:pPr>
              <a:lnSpc>
                <a:spcPct val="133000"/>
              </a:lnSpc>
            </a:pPr>
            <a:r>
              <a:rPr lang="el-GR" sz="2600" b="1" dirty="0" err="1"/>
              <a:t>κυκλοεργόμετρο</a:t>
            </a:r>
            <a:endParaRPr lang="el-GR" sz="2600" b="1" dirty="0"/>
          </a:p>
          <a:p>
            <a:pPr>
              <a:lnSpc>
                <a:spcPct val="133000"/>
              </a:lnSpc>
            </a:pPr>
            <a:r>
              <a:rPr lang="el-GR" sz="2600" b="1" dirty="0"/>
              <a:t>εργόμετρο χειρός και </a:t>
            </a:r>
          </a:p>
          <a:p>
            <a:pPr>
              <a:lnSpc>
                <a:spcPct val="133000"/>
              </a:lnSpc>
            </a:pPr>
            <a:r>
              <a:rPr lang="en-US" sz="2600" b="1" dirty="0"/>
              <a:t>step up</a:t>
            </a:r>
            <a:endParaRPr lang="el-GR" sz="2600" b="1" dirty="0"/>
          </a:p>
          <a:p>
            <a:pPr marL="0" indent="0">
              <a:lnSpc>
                <a:spcPct val="133000"/>
              </a:lnSpc>
              <a:buNone/>
            </a:pPr>
            <a:r>
              <a:rPr lang="el-GR" sz="2600" dirty="0"/>
              <a:t>φαίνεται ότι αυξάνει τον πνευμονικό αερισμό και την ικανότητα άσκησης </a:t>
            </a:r>
            <a:r>
              <a:rPr lang="el-GR" sz="2100" dirty="0"/>
              <a:t>(</a:t>
            </a:r>
            <a:r>
              <a:rPr lang="en-US" sz="2100" dirty="0"/>
              <a:t>Spruit</a:t>
            </a:r>
            <a:r>
              <a:rPr lang="el-GR" sz="2100" dirty="0"/>
              <a:t> </a:t>
            </a:r>
            <a:r>
              <a:rPr lang="en-US" sz="2100" dirty="0"/>
              <a:t>et al</a:t>
            </a:r>
            <a:r>
              <a:rPr lang="el-GR" sz="2100" dirty="0"/>
              <a:t>.,</a:t>
            </a:r>
            <a:r>
              <a:rPr lang="en-US" sz="2100" dirty="0"/>
              <a:t> 2002</a:t>
            </a:r>
            <a:r>
              <a:rPr lang="el-GR" sz="2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8096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A5BBC1-9822-4ED1-9049-DEFCE0BC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ΠΕΡΙΟΡΙΣΤΙΚΟΥ ΤΥΠΟΥ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694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θεραπείας στη ΧΑΠ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468052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820000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prstClr val="black"/>
                </a:solidFill>
              </a:rPr>
              <a:t>Αποτροπή εξέλιξης της νόσου</a:t>
            </a:r>
          </a:p>
          <a:p>
            <a:pPr>
              <a:spcAft>
                <a:spcPts val="1200"/>
              </a:spcAft>
              <a:buClr>
                <a:srgbClr val="820000"/>
              </a:buClr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prstClr val="black"/>
                </a:solidFill>
              </a:rPr>
              <a:t>Ανακούφιση από τα συμπτώματα</a:t>
            </a:r>
            <a:r>
              <a:rPr lang="en-US" sz="2400" b="1" dirty="0">
                <a:solidFill>
                  <a:prstClr val="black"/>
                </a:solidFill>
              </a:rPr>
              <a:t> (</a:t>
            </a:r>
            <a:r>
              <a:rPr lang="el-GR" sz="2400" b="1" dirty="0">
                <a:solidFill>
                  <a:prstClr val="black"/>
                </a:solidFill>
              </a:rPr>
              <a:t>δύσπνοια)</a:t>
            </a:r>
          </a:p>
          <a:p>
            <a:pPr>
              <a:spcAft>
                <a:spcPts val="1200"/>
              </a:spcAft>
              <a:buClr>
                <a:srgbClr val="820000"/>
              </a:buClr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prstClr val="black"/>
                </a:solidFill>
              </a:rPr>
              <a:t>Βελτίωση αντοχής και διάρκειας στην άσκηση</a:t>
            </a:r>
          </a:p>
          <a:p>
            <a:pPr>
              <a:spcAft>
                <a:spcPts val="1200"/>
              </a:spcAft>
              <a:buClr>
                <a:srgbClr val="820000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prstClr val="black"/>
                </a:solidFill>
              </a:rPr>
              <a:t>Βελτίωση κατάστασης υγείας (</a:t>
            </a:r>
            <a:r>
              <a:rPr lang="en-US" sz="2400" dirty="0">
                <a:solidFill>
                  <a:prstClr val="black"/>
                </a:solidFill>
              </a:rPr>
              <a:t>QoL</a:t>
            </a:r>
            <a:r>
              <a:rPr lang="el-GR" sz="2400" dirty="0">
                <a:solidFill>
                  <a:prstClr val="black"/>
                </a:solidFill>
              </a:rPr>
              <a:t>)</a:t>
            </a:r>
          </a:p>
          <a:p>
            <a:pPr>
              <a:spcAft>
                <a:spcPts val="1200"/>
              </a:spcAft>
              <a:buClr>
                <a:srgbClr val="820000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prstClr val="black"/>
                </a:solidFill>
              </a:rPr>
              <a:t>Πρόληψη και θεραπεία παροξυσμών</a:t>
            </a:r>
          </a:p>
          <a:p>
            <a:pPr>
              <a:spcAft>
                <a:spcPts val="1200"/>
              </a:spcAft>
              <a:buClr>
                <a:srgbClr val="820000"/>
              </a:buClr>
              <a:buFont typeface="Wingdings" panose="05000000000000000000" pitchFamily="2" charset="2"/>
              <a:buChar char="§"/>
              <a:defRPr/>
            </a:pPr>
            <a:r>
              <a:rPr lang="el-GR" sz="2400" b="1" dirty="0">
                <a:solidFill>
                  <a:prstClr val="black"/>
                </a:solidFill>
              </a:rPr>
              <a:t>Πρόληψη και θεραπεία επιπλοκών</a:t>
            </a:r>
            <a:endParaRPr lang="en-US" sz="2400" b="1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  <a:buClr>
                <a:srgbClr val="820000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prstClr val="black"/>
                </a:solidFill>
              </a:rPr>
              <a:t>Μείωση θνησιμότητας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  <a:buClr>
                <a:srgbClr val="820000"/>
              </a:buClr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solidFill>
                  <a:prstClr val="black"/>
                </a:solidFill>
              </a:rPr>
              <a:t>Ελαχιστοποίηση των παρενεργειών της θεραπείας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645789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(GOLD, 2006)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7767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cs typeface="Times New Roman" pitchFamily="18" charset="0"/>
              </a:rPr>
              <a:t>Πνευμονική Αποκατάσταση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600" b="1" dirty="0">
                <a:solidFill>
                  <a:srgbClr val="820000"/>
                </a:solidFill>
              </a:rPr>
              <a:t>Φυσικοθεραπεία: 	</a:t>
            </a:r>
            <a:r>
              <a:rPr lang="el-GR" sz="2400" dirty="0">
                <a:solidFill>
                  <a:prstClr val="black"/>
                </a:solidFill>
              </a:rPr>
              <a:t>Βρογχική παροχέτευση </a:t>
            </a:r>
          </a:p>
          <a:p>
            <a:pPr lvl="0">
              <a:buNone/>
            </a:pPr>
            <a:r>
              <a:rPr lang="el-GR" sz="2400" dirty="0">
                <a:solidFill>
                  <a:prstClr val="black"/>
                </a:solidFill>
              </a:rPr>
              <a:t>				- Διδασκαλία βήχα						- Επανεκπαίδευση αναπνοής με αργή </a:t>
            </a:r>
            <a:r>
              <a:rPr lang="el-GR" sz="2400" dirty="0" err="1">
                <a:solidFill>
                  <a:prstClr val="black"/>
                </a:solidFill>
              </a:rPr>
              <a:t>βαθειά</a:t>
            </a:r>
            <a:r>
              <a:rPr lang="el-GR" sz="2400" dirty="0">
                <a:solidFill>
                  <a:prstClr val="black"/>
                </a:solidFill>
              </a:rPr>
              <a:t> εισπνοή (</a:t>
            </a:r>
            <a:r>
              <a:rPr lang="en-US" sz="2400" dirty="0">
                <a:solidFill>
                  <a:prstClr val="black"/>
                </a:solidFill>
              </a:rPr>
              <a:t>T.V.</a:t>
            </a:r>
            <a:r>
              <a:rPr lang="el-GR" sz="2400" dirty="0">
                <a:solidFill>
                  <a:prstClr val="black"/>
                </a:solidFill>
              </a:rPr>
              <a:t>) και εκπνοή με 				μισόκλειστα χείλη</a:t>
            </a:r>
          </a:p>
          <a:p>
            <a:pPr lvl="0">
              <a:buNone/>
            </a:pPr>
            <a:r>
              <a:rPr lang="el-GR" sz="2400" dirty="0">
                <a:solidFill>
                  <a:prstClr val="black"/>
                </a:solidFill>
              </a:rPr>
              <a:t>				- Ενεργητική εκπνοή</a:t>
            </a:r>
          </a:p>
          <a:p>
            <a:pPr lvl="0">
              <a:buNone/>
            </a:pPr>
            <a:r>
              <a:rPr lang="el-GR" sz="2400" dirty="0">
                <a:solidFill>
                  <a:prstClr val="black"/>
                </a:solidFill>
              </a:rPr>
              <a:t>				- Χαλάρωση</a:t>
            </a:r>
          </a:p>
          <a:p>
            <a:pPr lvl="0">
              <a:buNone/>
            </a:pPr>
            <a:r>
              <a:rPr lang="el-GR" sz="2400" dirty="0">
                <a:solidFill>
                  <a:prstClr val="black"/>
                </a:solidFill>
              </a:rPr>
              <a:t>				- Άσκηση αναπνευστικών μυών</a:t>
            </a:r>
          </a:p>
          <a:p>
            <a:pPr lvl="0">
              <a:buNone/>
            </a:pPr>
            <a:endParaRPr lang="el-GR" sz="2400" b="1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l-GR" sz="2600" b="1" dirty="0">
                <a:solidFill>
                  <a:srgbClr val="820000"/>
                </a:solidFill>
              </a:rPr>
              <a:t>Φυσική άσκηση: 	- </a:t>
            </a:r>
            <a:r>
              <a:rPr lang="el-GR" sz="2400" dirty="0">
                <a:solidFill>
                  <a:prstClr val="black"/>
                </a:solidFill>
              </a:rPr>
              <a:t>Ασκήσεις άνω-κάτω άκρων</a:t>
            </a:r>
          </a:p>
          <a:p>
            <a:pPr lvl="0">
              <a:buNone/>
            </a:pPr>
            <a:r>
              <a:rPr lang="el-GR" sz="2400" dirty="0">
                <a:solidFill>
                  <a:prstClr val="black"/>
                </a:solidFill>
              </a:rPr>
              <a:t>				- Αερόβια άσκηση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6273225"/>
            <a:ext cx="7596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(GOLD, 2006; Pryor &amp; Prasad, 2002; Frownfelter &amp; Dean, 1996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AACVPR, 2011)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19536" y="4653136"/>
            <a:ext cx="83169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08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cs typeface="Times New Roman" pitchFamily="18" charset="0"/>
              </a:rPr>
              <a:t>Πνευμονική Αποκατάσταση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962"/>
            <a:ext cx="10515600" cy="435133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Εκπαιδευτικές συνεδρίες για αυτοδιαχείριση της ΧΑΠ: </a:t>
            </a:r>
          </a:p>
          <a:p>
            <a:pPr marL="0" indent="0">
              <a:buNone/>
            </a:pPr>
            <a:r>
              <a:rPr lang="el-GR" sz="2400" dirty="0">
                <a:solidFill>
                  <a:prstClr val="black"/>
                </a:solidFill>
              </a:rPr>
              <a:t>Διαλέξεις - συζητήσεις για </a:t>
            </a:r>
            <a:r>
              <a:rPr lang="el-GR" sz="2400" b="1" dirty="0">
                <a:solidFill>
                  <a:prstClr val="black"/>
                </a:solidFill>
              </a:rPr>
              <a:t>θέματα συμμόρφωσης, ολοκλήρωσης των θεραπειών και δια βίου αυτοδιαχείρισης της ΧΑΠ 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endParaRPr lang="el-GR" sz="2400" b="1" dirty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  <a:spcAft>
                <a:spcPts val="1800"/>
              </a:spcAft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l-GR" sz="2600" b="1" dirty="0">
                <a:solidFill>
                  <a:srgbClr val="820000"/>
                </a:solidFill>
              </a:rPr>
              <a:t>Ψυχοθεραπεία: </a:t>
            </a:r>
          </a:p>
          <a:p>
            <a:pPr marL="0" indent="0">
              <a:buNone/>
            </a:pPr>
            <a:r>
              <a:rPr lang="el-GR" sz="2400" dirty="0">
                <a:solidFill>
                  <a:prstClr val="black"/>
                </a:solidFill>
              </a:rPr>
              <a:t>Κατευθύνει τις ψυχολογικές ανάγκες των ασθενών και περιλαμβάνει συζητήσεις για την κοινωνική, συζυγική, εργασιακή, προσωπική ζωή, τις απόψεις για την υγεία  και τις αντίστοιχες συνήθειες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211669"/>
            <a:ext cx="80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(GOLD, 2006; Pryor &amp; Prasad, 2002; Frownfelter &amp; Dean, 1996</a:t>
            </a:r>
            <a:r>
              <a:rPr lang="el-GR" dirty="0">
                <a:solidFill>
                  <a:prstClr val="black"/>
                </a:solidFill>
              </a:rPr>
              <a:t>; </a:t>
            </a:r>
            <a:r>
              <a:rPr lang="en-US" dirty="0">
                <a:solidFill>
                  <a:prstClr val="black"/>
                </a:solidFill>
              </a:rPr>
              <a:t>AACVPR, 2011)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864" y="230188"/>
            <a:ext cx="1441936" cy="12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331129" y="1408410"/>
            <a:ext cx="178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1200" dirty="0">
                <a:hlinkClick r:id="rId3"/>
              </a:rPr>
              <a:t>Teacher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“,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sz="1200" dirty="0">
                <a:hlinkClick r:id="rId4"/>
              </a:rPr>
              <a:t>Lucia</a:t>
            </a:r>
            <a:r>
              <a:rPr lang="el-GR" sz="1200" dirty="0"/>
              <a:t>, </a:t>
            </a:r>
            <a:r>
              <a:rPr lang="en-US" sz="1200" dirty="0">
                <a:hlinkClick r:id="rId5"/>
              </a:rPr>
              <a:t>Public Domain Dedication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29324" y="2852936"/>
            <a:ext cx="66900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5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l-GR" dirty="0">
                <a:cs typeface="Times New Roman" pitchFamily="18" charset="0"/>
              </a:rPr>
              <a:t>Πνευμονική Αποκατάσταση </a:t>
            </a:r>
            <a:endParaRPr lang="el-GR" sz="3200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008" y="2132856"/>
            <a:ext cx="3529012" cy="3040062"/>
          </a:xfrm>
          <a:prstGeom prst="rect">
            <a:avLst/>
          </a:prstGeom>
          <a:noFill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2132856"/>
            <a:ext cx="3719933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0918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4084</Words>
  <Application>Microsoft Office PowerPoint</Application>
  <PresentationFormat>Ευρεία οθόνη</PresentationFormat>
  <Paragraphs>405</Paragraphs>
  <Slides>55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70" baseType="lpstr">
      <vt:lpstr>Arial</vt:lpstr>
      <vt:lpstr>BlinkMacSystemFont</vt:lpstr>
      <vt:lpstr>Book Antiqua</vt:lpstr>
      <vt:lpstr>Calibri</vt:lpstr>
      <vt:lpstr>Calibri Light</vt:lpstr>
      <vt:lpstr>Cambria</vt:lpstr>
      <vt:lpstr>Courier New</vt:lpstr>
      <vt:lpstr>Helvetica</vt:lpstr>
      <vt:lpstr>Helvetica Neue</vt:lpstr>
      <vt:lpstr>Merriweather</vt:lpstr>
      <vt:lpstr>Open Sans</vt:lpstr>
      <vt:lpstr>Segoe UI</vt:lpstr>
      <vt:lpstr>Times New Roman</vt:lpstr>
      <vt:lpstr>Wingdings</vt:lpstr>
      <vt:lpstr>Θέμα του Office</vt:lpstr>
      <vt:lpstr>Παρουσίαση του PowerPoint</vt:lpstr>
      <vt:lpstr>ΠΕΡΙΕΧΟΜΕΝΑ</vt:lpstr>
      <vt:lpstr>Ορισμός της ΧΑΠ</vt:lpstr>
      <vt:lpstr>Αίτια περιορισμού της ροής στη ΧΑΠ </vt:lpstr>
      <vt:lpstr>Μείωση παραγόντων κινδύνου για την ανάπτυξη της ΧΑΠ </vt:lpstr>
      <vt:lpstr>Στόχοι θεραπείας στη ΧΑΠ</vt:lpstr>
      <vt:lpstr>Πνευμονική Αποκατάσταση</vt:lpstr>
      <vt:lpstr>Πνευμονική Αποκατάσταση </vt:lpstr>
      <vt:lpstr>Πνευμονική Αποκατάσταση </vt:lpstr>
      <vt:lpstr>Φυσικοθεραπεία </vt:lpstr>
      <vt:lpstr>Φυσικοθεραπεία </vt:lpstr>
      <vt:lpstr>Φυσικοθεραπεία </vt:lpstr>
      <vt:lpstr>ΑΝ Φυσικοθεραπεία </vt:lpstr>
      <vt:lpstr>Φυσικοθεραπεία </vt:lpstr>
      <vt:lpstr>Φυσικοθεραπεία </vt:lpstr>
      <vt:lpstr>Φυσικοθεραπεία</vt:lpstr>
      <vt:lpstr>Αξιολόγηση της δύναμης και της αντοχής των αναπνευστικών μυών ΧΑΠ</vt:lpstr>
      <vt:lpstr>Αξιολόγηση της δύναμης και της αντοχής των αναπνευστικών μυών ΧΑΠ</vt:lpstr>
      <vt:lpstr>Αξιολόγηση της δύναμης και της αντοχής των αναπνευστικών μυών</vt:lpstr>
      <vt:lpstr>Αξιολόγηση της δύναμης και της αντοχής των αναπνευστικών μυών</vt:lpstr>
      <vt:lpstr>Αξιολόγηση της δύναμης και της αντοχής των αναπνευστικών μυών </vt:lpstr>
      <vt:lpstr>Πνευμονική υπερδιάταση και δύναμη αναπνευστικών μυών στη XAΠ (1 από 4)</vt:lpstr>
      <vt:lpstr>Πνευμονική υπερδιάταση και δύναμη αναπνευστικών μυών στη XAΠ </vt:lpstr>
      <vt:lpstr>Πνευμονική υπερδιάταση και δύναμη αναπνευστικών μυών στη XAΠ </vt:lpstr>
      <vt:lpstr>Κλινικά σημεία της αδυναμίας των αναπνευστικών μυών </vt:lpstr>
      <vt:lpstr>Δύσπνοια στη ΧΑΠ</vt:lpstr>
      <vt:lpstr>Δύσπνοια</vt:lpstr>
      <vt:lpstr>Γιατί Φυσική Άσκηση στη ΧΑΠ?</vt:lpstr>
      <vt:lpstr>Αερόβια άσκηση στη ΧΑΠ</vt:lpstr>
      <vt:lpstr>Ασκήσεις μυϊκής ενδυνάμωσης άνω και κάτω άκρων στη ΧΑΠ</vt:lpstr>
      <vt:lpstr>Ιδανικό πρόγραμμα άσκησης στη ΧΑΠ</vt:lpstr>
      <vt:lpstr>Εκπαιδευτικές συνεδρίες στη ΧΑΠ</vt:lpstr>
      <vt:lpstr>ΑΠΟΤΕΛΕΣΜΑΤΑ  ΑΝ ΦΘ στη ΧΑΠ </vt:lpstr>
      <vt:lpstr> Διατροφική αντιμετώπιση της ΧΑΠ </vt:lpstr>
      <vt:lpstr>ΑΣΘΜΑ</vt:lpstr>
      <vt:lpstr>Marjolein L J Bruurs et al, The effectiveness of physiotherapy in patients with asthma: a systematic review of the literature Respir Med, 2013 Apr</vt:lpstr>
      <vt:lpstr>Αναπνευστικές ασκήσεις και άσθμα </vt:lpstr>
      <vt:lpstr>ΑΣΘΜΑ - ΑΝ ΑΣΚΗΣΗ - ΑΠΟΤΕΛΕΣΜΑΤΑ</vt:lpstr>
      <vt:lpstr>Παρουσίαση του PowerPoint</vt:lpstr>
      <vt:lpstr>ΑΣΘΜΑ - ΑΝ ΑΣΚΗΣΗ – ΜΑΚΡΟΠΡΟΘΕΣΜΑ ΑΠΟΤΕΛΕΣΜΑΤΑ</vt:lpstr>
      <vt:lpstr>Χαρακτηριστικά της Κυστικής Ίνωσης  </vt:lpstr>
      <vt:lpstr>Κλινικά Συμπτώματα της Κυστικής Ίνωσης  </vt:lpstr>
      <vt:lpstr>Αναπνευστικές συνέπειες της Κυστικής Ίνωσης  </vt:lpstr>
      <vt:lpstr>Ισπανική Πνευμονολογική Εταιρεία (SEPAR) δημοσίευσε τις πρώτες κατευθυντήριες γραμμές στον κόσμο για τη διάγνωση και τη θεραπεία της βρογχεκτασίας (2008)</vt:lpstr>
      <vt:lpstr>ΒΡΟΓΧΕΚΤΑΣΙΑ-ΒΡΟΓΧΙΟΛΙΤΙΔΑ  ΒΡΕΦΗ</vt:lpstr>
      <vt:lpstr>ΦΥΣΙΚΟΘΕΡΑΠΕΙΑ ΑΝΑΠΝΕΥΣΤΙΚΗ: ΓΙΑΤΙ?  ΑΝΗΛΙΚΟΥΣ ΑΣΘΕΝΕΙΣ</vt:lpstr>
      <vt:lpstr>ΤΕΧΝΙΚΕΣ ΑΝ ΦΘ ΠΟΥ ΧΡΗΣΙΜΟΠΟΙΗΘΗΚΑΝ ΑΝΗΛΙΚΟΥΣ ΑΣΘΕΝΕΙΣ</vt:lpstr>
      <vt:lpstr>Chest physiotherapy and bronchiolitis in the hospitalised infant. Double-blind clinical trial M Sánchez Bayle et al,  An Pediatr, Barc 2012 Jul </vt:lpstr>
      <vt:lpstr>ΑΠΟΤΕΛΕΣΜΑΤΑ - ΣΥΜΠΕΡΑΣΜΑΤΑ</vt:lpstr>
      <vt:lpstr>Chest physiotherapy interventions flow chart based on clinical experience from the task force panel. AD: autogenic drainage; ELTGOL: total slow expiration with open glottis and infralateral position; ACBT: active cycle of breathing techniques; PEP: positive expiratory pressure; T-PEP: temporary positive expiratory pressure; HFCWO: high frequency chest wall oscillation </vt:lpstr>
      <vt:lpstr>Συμπτώματα της Σαρκοείδωσης</vt:lpstr>
      <vt:lpstr>Φυσικοθεραπέια στη Σαρκοείδωση</vt:lpstr>
      <vt:lpstr>ΑΝ ΦΘ</vt:lpstr>
      <vt:lpstr> Ασκηση στη Σαρκοείδωση</vt:lpstr>
      <vt:lpstr>ΠΕΡΙΟΡΙΣΤΙΚΟΥ ΤΥΠΟΥ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3-5   Αναπνευστική φυσιοθεραπεία σε διαταραχές αποφρακτικού τύπου</dc:title>
  <dc:creator>ΕΥΑΓΓΕΛΙΑ ΚΟΥΤΣΙΟΥΜΠΑ</dc:creator>
  <cp:lastModifiedBy>ΕΥΑΓΓΕΛΙΑ ΚΟΥΤΣΙΟΥΜΠΑ</cp:lastModifiedBy>
  <cp:revision>80</cp:revision>
  <dcterms:created xsi:type="dcterms:W3CDTF">2022-03-16T05:47:34Z</dcterms:created>
  <dcterms:modified xsi:type="dcterms:W3CDTF">2022-04-03T06:07:03Z</dcterms:modified>
</cp:coreProperties>
</file>