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31"/>
  </p:notesMasterIdLst>
  <p:handoutMasterIdLst>
    <p:handoutMasterId r:id="rId32"/>
  </p:handoutMasterIdLst>
  <p:sldIdLst>
    <p:sldId id="645" r:id="rId2"/>
    <p:sldId id="646" r:id="rId3"/>
    <p:sldId id="647" r:id="rId4"/>
    <p:sldId id="648" r:id="rId5"/>
    <p:sldId id="649" r:id="rId6"/>
    <p:sldId id="651" r:id="rId7"/>
    <p:sldId id="642" r:id="rId8"/>
    <p:sldId id="661" r:id="rId9"/>
    <p:sldId id="662" r:id="rId10"/>
    <p:sldId id="663" r:id="rId11"/>
    <p:sldId id="657" r:id="rId12"/>
    <p:sldId id="643" r:id="rId13"/>
    <p:sldId id="502" r:id="rId14"/>
    <p:sldId id="507" r:id="rId15"/>
    <p:sldId id="503" r:id="rId16"/>
    <p:sldId id="506" r:id="rId17"/>
    <p:sldId id="611" r:id="rId18"/>
    <p:sldId id="615" r:id="rId19"/>
    <p:sldId id="671" r:id="rId20"/>
    <p:sldId id="672" r:id="rId21"/>
    <p:sldId id="618" r:id="rId22"/>
    <p:sldId id="633" r:id="rId23"/>
    <p:sldId id="634" r:id="rId24"/>
    <p:sldId id="635" r:id="rId25"/>
    <p:sldId id="636" r:id="rId26"/>
    <p:sldId id="637" r:id="rId27"/>
    <p:sldId id="638" r:id="rId28"/>
    <p:sldId id="655" r:id="rId29"/>
    <p:sldId id="656" r:id="rId30"/>
  </p:sldIdLst>
  <p:sldSz cx="9144000" cy="6858000" type="screen4x3"/>
  <p:notesSz cx="6797675" cy="9926638"/>
  <p:defaultTextStyle>
    <a:defPPr>
      <a:defRPr lang="el-G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49CB"/>
    <a:srgbClr val="669900"/>
    <a:srgbClr val="22B6E4"/>
    <a:srgbClr val="F7FD15"/>
    <a:srgbClr val="F47B6E"/>
    <a:srgbClr val="F6F628"/>
    <a:srgbClr val="99FF99"/>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81" autoAdjust="0"/>
  </p:normalViewPr>
  <p:slideViewPr>
    <p:cSldViewPr>
      <p:cViewPr varScale="1">
        <p:scale>
          <a:sx n="70" d="100"/>
          <a:sy n="70" d="100"/>
        </p:scale>
        <p:origin x="-138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08" y="195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17638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0163" y="9525"/>
            <a:ext cx="29718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defRPr sz="1000" i="1"/>
            </a:lvl1pPr>
          </a:lstStyle>
          <a:p>
            <a:endParaRPr lang="el-GR"/>
          </a:p>
        </p:txBody>
      </p:sp>
      <p:sp>
        <p:nvSpPr>
          <p:cNvPr id="2051" name="Rectangle 3"/>
          <p:cNvSpPr>
            <a:spLocks noGrp="1" noChangeArrowheads="1"/>
          </p:cNvSpPr>
          <p:nvPr>
            <p:ph type="dt" idx="1"/>
          </p:nvPr>
        </p:nvSpPr>
        <p:spPr bwMode="auto">
          <a:xfrm>
            <a:off x="3856038"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a:defRPr sz="1000" i="1"/>
            </a:lvl1pPr>
          </a:lstStyle>
          <a:p>
            <a:endParaRPr lang="el-GR"/>
          </a:p>
        </p:txBody>
      </p:sp>
      <p:sp>
        <p:nvSpPr>
          <p:cNvPr id="2052" name="Rectangle 4"/>
          <p:cNvSpPr>
            <a:spLocks noGrp="1" noRot="1" noChangeAspect="1" noChangeArrowheads="1" noTextEdit="1"/>
          </p:cNvSpPr>
          <p:nvPr>
            <p:ph type="sldImg" idx="2"/>
          </p:nvPr>
        </p:nvSpPr>
        <p:spPr bwMode="auto">
          <a:xfrm>
            <a:off x="966788" y="777875"/>
            <a:ext cx="4864100" cy="36449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884238" y="4733925"/>
            <a:ext cx="50292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
        <p:nvSpPr>
          <p:cNvPr id="2054" name="Rectangle 6"/>
          <p:cNvSpPr>
            <a:spLocks noGrp="1" noChangeArrowheads="1"/>
          </p:cNvSpPr>
          <p:nvPr>
            <p:ph type="ftr" sz="quarter" idx="4"/>
          </p:nvPr>
        </p:nvSpPr>
        <p:spPr bwMode="auto">
          <a:xfrm>
            <a:off x="-30163" y="9458325"/>
            <a:ext cx="297180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defRPr sz="1000" i="1"/>
            </a:lvl1pPr>
          </a:lstStyle>
          <a:p>
            <a:endParaRPr lang="el-GR"/>
          </a:p>
        </p:txBody>
      </p:sp>
      <p:sp>
        <p:nvSpPr>
          <p:cNvPr id="2055" name="Rectangle 7"/>
          <p:cNvSpPr>
            <a:spLocks noGrp="1" noChangeArrowheads="1"/>
          </p:cNvSpPr>
          <p:nvPr>
            <p:ph type="sldNum" sz="quarter" idx="5"/>
          </p:nvPr>
        </p:nvSpPr>
        <p:spPr bwMode="auto">
          <a:xfrm>
            <a:off x="3856038" y="94583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a:defRPr sz="1000" i="1"/>
            </a:lvl1pPr>
          </a:lstStyle>
          <a:p>
            <a:fld id="{424A765C-17F1-4833-9147-A966F1F4B347}" type="slidenum">
              <a:rPr lang="el-GR"/>
              <a:pPr/>
              <a:t>‹#›</a:t>
            </a:fld>
            <a:endParaRPr lang="el-GR"/>
          </a:p>
        </p:txBody>
      </p:sp>
    </p:spTree>
    <p:extLst>
      <p:ext uri="{BB962C8B-B14F-4D97-AF65-F5344CB8AC3E}">
        <p14:creationId xmlns:p14="http://schemas.microsoft.com/office/powerpoint/2010/main" val="374070708"/>
      </p:ext>
    </p:extLst>
  </p:cSld>
  <p:clrMap bg1="lt1" tx1="dk1" bg2="lt2" tx2="dk2" accent1="accent1" accent2="accent2" accent3="accent3" accent4="accent4" accent5="accent5" accent6="accent6" hlink="hlink" folHlink="folHlink"/>
  <p:notesStyle>
    <a:lvl1pPr algn="l" defTabSz="762000" rtl="0" fontAlgn="base">
      <a:spcBef>
        <a:spcPct val="30000"/>
      </a:spcBef>
      <a:spcAft>
        <a:spcPct val="0"/>
      </a:spcAft>
      <a:defRPr sz="1200" kern="1200">
        <a:solidFill>
          <a:schemeClr val="tx1"/>
        </a:solidFill>
        <a:latin typeface="Arial" charset="0"/>
        <a:ea typeface="+mn-ea"/>
        <a:cs typeface="+mn-cs"/>
      </a:defRPr>
    </a:lvl1pPr>
    <a:lvl2pPr marL="457200" algn="l" defTabSz="762000" rtl="0" fontAlgn="base">
      <a:spcBef>
        <a:spcPct val="30000"/>
      </a:spcBef>
      <a:spcAft>
        <a:spcPct val="0"/>
      </a:spcAft>
      <a:defRPr sz="1200" kern="1200">
        <a:solidFill>
          <a:schemeClr val="tx1"/>
        </a:solidFill>
        <a:latin typeface="Arial" charset="0"/>
        <a:ea typeface="+mn-ea"/>
        <a:cs typeface="+mn-cs"/>
      </a:defRPr>
    </a:lvl2pPr>
    <a:lvl3pPr marL="914400" algn="l" defTabSz="762000" rtl="0" fontAlgn="base">
      <a:spcBef>
        <a:spcPct val="30000"/>
      </a:spcBef>
      <a:spcAft>
        <a:spcPct val="0"/>
      </a:spcAft>
      <a:defRPr sz="1200" kern="1200">
        <a:solidFill>
          <a:schemeClr val="tx1"/>
        </a:solidFill>
        <a:latin typeface="Arial" charset="0"/>
        <a:ea typeface="+mn-ea"/>
        <a:cs typeface="+mn-cs"/>
      </a:defRPr>
    </a:lvl3pPr>
    <a:lvl4pPr marL="1371600" algn="l" defTabSz="762000" rtl="0" fontAlgn="base">
      <a:spcBef>
        <a:spcPct val="30000"/>
      </a:spcBef>
      <a:spcAft>
        <a:spcPct val="0"/>
      </a:spcAft>
      <a:defRPr sz="1200" kern="1200">
        <a:solidFill>
          <a:schemeClr val="tx1"/>
        </a:solidFill>
        <a:latin typeface="Arial" charset="0"/>
        <a:ea typeface="+mn-ea"/>
        <a:cs typeface="+mn-cs"/>
      </a:defRPr>
    </a:lvl4pPr>
    <a:lvl5pPr marL="1828800" algn="l" defTabSz="762000"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FF4DF4-5BED-4A32-BE3C-C411182291A5}" type="slidenum">
              <a:rPr lang="en-US"/>
              <a:pPr/>
              <a:t>1</a:t>
            </a:fld>
            <a:endParaRPr lang="en-US"/>
          </a:p>
        </p:txBody>
      </p:sp>
      <p:sp>
        <p:nvSpPr>
          <p:cNvPr id="156674" name="Rectangle 2"/>
          <p:cNvSpPr>
            <a:spLocks noGrp="1" noRot="1" noChangeAspect="1" noChangeArrowheads="1" noTextEdit="1"/>
          </p:cNvSpPr>
          <p:nvPr>
            <p:ph type="sldImg"/>
          </p:nvPr>
        </p:nvSpPr>
        <p:spPr>
          <a:xfrm>
            <a:off x="968375" y="777875"/>
            <a:ext cx="4860925" cy="3644900"/>
          </a:xfrm>
          <a:ln/>
        </p:spPr>
      </p:sp>
      <p:sp>
        <p:nvSpPr>
          <p:cNvPr id="15667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BE4D9E-CCB4-4F22-811C-75C0AA60C7B5}" type="slidenum">
              <a:rPr lang="el-GR"/>
              <a:pPr/>
              <a:t>15</a:t>
            </a:fld>
            <a:endParaRPr lang="el-GR"/>
          </a:p>
        </p:txBody>
      </p:sp>
      <p:sp>
        <p:nvSpPr>
          <p:cNvPr id="545794" name="Rectangle 2"/>
          <p:cNvSpPr>
            <a:spLocks noGrp="1" noRot="1" noChangeAspect="1" noChangeArrowheads="1" noTextEdit="1"/>
          </p:cNvSpPr>
          <p:nvPr>
            <p:ph type="sldImg"/>
          </p:nvPr>
        </p:nvSpPr>
        <p:spPr>
          <a:xfrm>
            <a:off x="968375" y="777875"/>
            <a:ext cx="4860925" cy="3644900"/>
          </a:xfrm>
          <a:ln/>
        </p:spPr>
      </p:sp>
      <p:sp>
        <p:nvSpPr>
          <p:cNvPr id="54579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710EDB-2D3E-4935-9BC1-796BD6E30D05}" type="slidenum">
              <a:rPr lang="el-GR"/>
              <a:pPr/>
              <a:t>16</a:t>
            </a:fld>
            <a:endParaRPr lang="el-GR"/>
          </a:p>
        </p:txBody>
      </p:sp>
      <p:sp>
        <p:nvSpPr>
          <p:cNvPr id="548866" name="Rectangle 2"/>
          <p:cNvSpPr>
            <a:spLocks noGrp="1" noRot="1" noChangeAspect="1" noChangeArrowheads="1" noTextEdit="1"/>
          </p:cNvSpPr>
          <p:nvPr>
            <p:ph type="sldImg"/>
          </p:nvPr>
        </p:nvSpPr>
        <p:spPr>
          <a:xfrm>
            <a:off x="968375" y="777875"/>
            <a:ext cx="4860925" cy="3644900"/>
          </a:xfrm>
          <a:ln/>
        </p:spPr>
      </p:sp>
      <p:sp>
        <p:nvSpPr>
          <p:cNvPr id="54886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1FBB36-C46C-4C21-94C6-AC97A8C16080}" type="slidenum">
              <a:rPr lang="el-GR"/>
              <a:pPr/>
              <a:t>17</a:t>
            </a:fld>
            <a:endParaRPr lang="el-GR"/>
          </a:p>
        </p:txBody>
      </p:sp>
      <p:sp>
        <p:nvSpPr>
          <p:cNvPr id="549890" name="Rectangle 2"/>
          <p:cNvSpPr>
            <a:spLocks noGrp="1" noRot="1" noChangeAspect="1" noChangeArrowheads="1" noTextEdit="1"/>
          </p:cNvSpPr>
          <p:nvPr>
            <p:ph type="sldImg"/>
          </p:nvPr>
        </p:nvSpPr>
        <p:spPr>
          <a:xfrm>
            <a:off x="968375" y="777875"/>
            <a:ext cx="4860925" cy="3644900"/>
          </a:xfrm>
          <a:ln/>
        </p:spPr>
      </p:sp>
      <p:sp>
        <p:nvSpPr>
          <p:cNvPr id="54989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95D19A-3F2E-407F-9C88-3ECC758F9EF8}" type="slidenum">
              <a:rPr lang="el-GR"/>
              <a:pPr/>
              <a:t>18</a:t>
            </a:fld>
            <a:endParaRPr lang="el-GR"/>
          </a:p>
        </p:txBody>
      </p:sp>
      <p:sp>
        <p:nvSpPr>
          <p:cNvPr id="550914" name="Rectangle 2"/>
          <p:cNvSpPr>
            <a:spLocks noGrp="1" noRot="1" noChangeAspect="1" noChangeArrowheads="1" noTextEdit="1"/>
          </p:cNvSpPr>
          <p:nvPr>
            <p:ph type="sldImg"/>
          </p:nvPr>
        </p:nvSpPr>
        <p:spPr>
          <a:xfrm>
            <a:off x="968375" y="777875"/>
            <a:ext cx="4860925" cy="3644900"/>
          </a:xfrm>
          <a:ln/>
        </p:spPr>
      </p:sp>
      <p:sp>
        <p:nvSpPr>
          <p:cNvPr id="55091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968375" y="777875"/>
            <a:ext cx="4860925" cy="3644900"/>
          </a:xfrm>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424A765C-17F1-4833-9147-A966F1F4B347}" type="slidenum">
              <a:rPr lang="el-GR" smtClean="0"/>
              <a:pPr/>
              <a:t>20</a:t>
            </a:fld>
            <a:endParaRPr lang="el-GR"/>
          </a:p>
        </p:txBody>
      </p:sp>
    </p:spTree>
    <p:extLst>
      <p:ext uri="{BB962C8B-B14F-4D97-AF65-F5344CB8AC3E}">
        <p14:creationId xmlns:p14="http://schemas.microsoft.com/office/powerpoint/2010/main" val="41661976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68ABDE-B871-4BD7-8B45-F07D8BAAF72F}" type="slidenum">
              <a:rPr lang="en-US" altLang="el-GR"/>
              <a:pPr/>
              <a:t>21</a:t>
            </a:fld>
            <a:endParaRPr lang="en-US" altLang="el-GR"/>
          </a:p>
        </p:txBody>
      </p:sp>
      <p:sp>
        <p:nvSpPr>
          <p:cNvPr id="211970" name="Rectangle 2"/>
          <p:cNvSpPr>
            <a:spLocks noGrp="1" noRot="1" noChangeAspect="1" noChangeArrowheads="1" noTextEdit="1"/>
          </p:cNvSpPr>
          <p:nvPr>
            <p:ph type="sldImg"/>
          </p:nvPr>
        </p:nvSpPr>
        <p:spPr>
          <a:xfrm>
            <a:off x="968375" y="777875"/>
            <a:ext cx="4860925" cy="3644900"/>
          </a:xfrm>
          <a:ln/>
        </p:spPr>
      </p:sp>
      <p:sp>
        <p:nvSpPr>
          <p:cNvPr id="211971"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89D5B1-5F00-46CD-BB29-9D36A2578BE4}" type="slidenum">
              <a:rPr lang="en-US" altLang="el-GR"/>
              <a:pPr/>
              <a:t>22</a:t>
            </a:fld>
            <a:endParaRPr lang="en-US" altLang="el-GR"/>
          </a:p>
        </p:txBody>
      </p:sp>
      <p:sp>
        <p:nvSpPr>
          <p:cNvPr id="214018" name="Rectangle 2"/>
          <p:cNvSpPr>
            <a:spLocks noGrp="1" noRot="1" noChangeAspect="1" noChangeArrowheads="1" noTextEdit="1"/>
          </p:cNvSpPr>
          <p:nvPr>
            <p:ph type="sldImg"/>
          </p:nvPr>
        </p:nvSpPr>
        <p:spPr>
          <a:xfrm>
            <a:off x="968375" y="777875"/>
            <a:ext cx="4860925" cy="3644900"/>
          </a:xfrm>
          <a:ln/>
        </p:spPr>
      </p:sp>
      <p:sp>
        <p:nvSpPr>
          <p:cNvPr id="214019"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34BBA5-D702-4883-8943-D4AA4F14CFAB}" type="slidenum">
              <a:rPr lang="en-US" altLang="el-GR"/>
              <a:pPr/>
              <a:t>23</a:t>
            </a:fld>
            <a:endParaRPr lang="en-US" altLang="el-GR"/>
          </a:p>
        </p:txBody>
      </p:sp>
      <p:sp>
        <p:nvSpPr>
          <p:cNvPr id="216066" name="Rectangle 2"/>
          <p:cNvSpPr>
            <a:spLocks noGrp="1" noRot="1" noChangeAspect="1" noChangeArrowheads="1" noTextEdit="1"/>
          </p:cNvSpPr>
          <p:nvPr>
            <p:ph type="sldImg"/>
          </p:nvPr>
        </p:nvSpPr>
        <p:spPr>
          <a:xfrm>
            <a:off x="968375" y="777875"/>
            <a:ext cx="4860925" cy="3644900"/>
          </a:xfrm>
          <a:ln/>
        </p:spPr>
      </p:sp>
      <p:sp>
        <p:nvSpPr>
          <p:cNvPr id="216067"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4726B6-52D1-48BF-9D58-82FE7D7CE33A}" type="slidenum">
              <a:rPr lang="en-US" altLang="el-GR"/>
              <a:pPr/>
              <a:t>24</a:t>
            </a:fld>
            <a:endParaRPr lang="en-US" altLang="el-GR"/>
          </a:p>
        </p:txBody>
      </p:sp>
      <p:sp>
        <p:nvSpPr>
          <p:cNvPr id="218114" name="Rectangle 2"/>
          <p:cNvSpPr>
            <a:spLocks noGrp="1" noRot="1" noChangeAspect="1" noChangeArrowheads="1" noTextEdit="1"/>
          </p:cNvSpPr>
          <p:nvPr>
            <p:ph type="sldImg"/>
          </p:nvPr>
        </p:nvSpPr>
        <p:spPr>
          <a:xfrm>
            <a:off x="968375" y="777875"/>
            <a:ext cx="4860925" cy="3644900"/>
          </a:xfrm>
          <a:ln/>
        </p:spPr>
      </p:sp>
      <p:sp>
        <p:nvSpPr>
          <p:cNvPr id="218115"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D3B167-603A-4D99-AA71-9399BFA87D4D}" type="slidenum">
              <a:rPr lang="en-US" altLang="el-GR"/>
              <a:pPr/>
              <a:t>25</a:t>
            </a:fld>
            <a:endParaRPr lang="en-US" altLang="el-GR"/>
          </a:p>
        </p:txBody>
      </p:sp>
      <p:sp>
        <p:nvSpPr>
          <p:cNvPr id="220162" name="Rectangle 2"/>
          <p:cNvSpPr>
            <a:spLocks noGrp="1" noRot="1" noChangeAspect="1" noChangeArrowheads="1" noTextEdit="1"/>
          </p:cNvSpPr>
          <p:nvPr>
            <p:ph type="sldImg"/>
          </p:nvPr>
        </p:nvSpPr>
        <p:spPr>
          <a:xfrm>
            <a:off x="968375" y="777875"/>
            <a:ext cx="4860925" cy="3644900"/>
          </a:xfrm>
          <a:ln/>
        </p:spPr>
      </p:sp>
      <p:sp>
        <p:nvSpPr>
          <p:cNvPr id="220163"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0B9DE5-852A-43B7-9186-39C8AA5A0559}" type="slidenum">
              <a:rPr lang="en-US"/>
              <a:pPr/>
              <a:t>2</a:t>
            </a:fld>
            <a:endParaRPr lang="en-US"/>
          </a:p>
        </p:txBody>
      </p:sp>
      <p:sp>
        <p:nvSpPr>
          <p:cNvPr id="157698" name="Rectangle 2"/>
          <p:cNvSpPr>
            <a:spLocks noGrp="1" noRot="1" noChangeAspect="1" noChangeArrowheads="1" noTextEdit="1"/>
          </p:cNvSpPr>
          <p:nvPr>
            <p:ph type="sldImg"/>
          </p:nvPr>
        </p:nvSpPr>
        <p:spPr>
          <a:xfrm>
            <a:off x="968375" y="777875"/>
            <a:ext cx="4860925" cy="3644900"/>
          </a:xfrm>
          <a:ln/>
        </p:spPr>
      </p:sp>
      <p:sp>
        <p:nvSpPr>
          <p:cNvPr id="15769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BAFF45-52F2-48AC-8ED8-70DB14A45AB8}" type="slidenum">
              <a:rPr lang="en-US" altLang="el-GR"/>
              <a:pPr/>
              <a:t>26</a:t>
            </a:fld>
            <a:endParaRPr lang="en-US" altLang="el-GR"/>
          </a:p>
        </p:txBody>
      </p:sp>
      <p:sp>
        <p:nvSpPr>
          <p:cNvPr id="222210" name="Rectangle 2"/>
          <p:cNvSpPr>
            <a:spLocks noGrp="1" noRot="1" noChangeAspect="1" noChangeArrowheads="1" noTextEdit="1"/>
          </p:cNvSpPr>
          <p:nvPr>
            <p:ph type="sldImg"/>
          </p:nvPr>
        </p:nvSpPr>
        <p:spPr>
          <a:xfrm>
            <a:off x="968375" y="777875"/>
            <a:ext cx="4860925" cy="3644900"/>
          </a:xfrm>
          <a:ln/>
        </p:spPr>
      </p:sp>
      <p:sp>
        <p:nvSpPr>
          <p:cNvPr id="222211"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A47F61-1021-4765-B212-803D18FC6A63}" type="slidenum">
              <a:rPr lang="en-US" altLang="el-GR"/>
              <a:pPr/>
              <a:t>27</a:t>
            </a:fld>
            <a:endParaRPr lang="en-US" altLang="el-GR"/>
          </a:p>
        </p:txBody>
      </p:sp>
      <p:sp>
        <p:nvSpPr>
          <p:cNvPr id="224258" name="Rectangle 2"/>
          <p:cNvSpPr>
            <a:spLocks noGrp="1" noRot="1" noChangeAspect="1" noChangeArrowheads="1" noTextEdit="1"/>
          </p:cNvSpPr>
          <p:nvPr>
            <p:ph type="sldImg"/>
          </p:nvPr>
        </p:nvSpPr>
        <p:spPr>
          <a:xfrm>
            <a:off x="968375" y="777875"/>
            <a:ext cx="4860925" cy="3644900"/>
          </a:xfrm>
          <a:ln/>
        </p:spPr>
      </p:sp>
      <p:sp>
        <p:nvSpPr>
          <p:cNvPr id="224259" name="Rectangle 3"/>
          <p:cNvSpPr>
            <a:spLocks noGrp="1" noChangeArrowheads="1"/>
          </p:cNvSpPr>
          <p:nvPr>
            <p:ph type="body" idx="1"/>
          </p:nvPr>
        </p:nvSpPr>
        <p:spPr/>
        <p:txBody>
          <a:bodyPr/>
          <a:lstStyle/>
          <a:p>
            <a:endParaRPr lang="el-GR" alt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D43F579A-67D4-42D4-9D65-7FDD630D30EC}" type="slidenum">
              <a:rPr lang="el-GR" altLang="el-GR" smtClean="0"/>
              <a:pPr eaLnBrk="1" hangingPunct="1">
                <a:defRPr/>
              </a:pPr>
              <a:t>28</a:t>
            </a:fld>
            <a:endParaRPr lang="el-GR" altLang="el-GR" smtClean="0"/>
          </a:p>
        </p:txBody>
      </p:sp>
      <p:sp>
        <p:nvSpPr>
          <p:cNvPr id="520195" name="Rectangle 2"/>
          <p:cNvSpPr>
            <a:spLocks noGrp="1" noRot="1" noChangeAspect="1" noChangeArrowheads="1" noTextEdit="1"/>
          </p:cNvSpPr>
          <p:nvPr>
            <p:ph type="sldImg"/>
          </p:nvPr>
        </p:nvSpPr>
        <p:spPr>
          <a:xfrm>
            <a:off x="3400425" y="2605088"/>
            <a:ext cx="0" cy="0"/>
          </a:xfrm>
          <a:ln/>
        </p:spPr>
      </p:sp>
      <p:sp>
        <p:nvSpPr>
          <p:cNvPr id="520196" name="Rectangle 3"/>
          <p:cNvSpPr>
            <a:spLocks noGrp="1" noChangeArrowheads="1"/>
          </p:cNvSpPr>
          <p:nvPr>
            <p:ph type="body" idx="1"/>
          </p:nvPr>
        </p:nvSpPr>
        <p:spPr>
          <a:xfrm>
            <a:off x="906357" y="6809054"/>
            <a:ext cx="1225785" cy="277463"/>
          </a:xfrm>
          <a:noFill/>
        </p:spPr>
        <p:txBody>
          <a:bodyPr/>
          <a:lstStyle/>
          <a:p>
            <a:pPr eaLnBrk="1" hangingPunct="1"/>
            <a:endParaRPr lang="en-GB" altLang="el-G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DBAA2070-4ACE-4F22-A78A-59E7B22DA8E8}" type="slidenum">
              <a:rPr lang="el-GR" altLang="el-GR" smtClean="0"/>
              <a:pPr eaLnBrk="1" hangingPunct="1">
                <a:defRPr/>
              </a:pPr>
              <a:t>29</a:t>
            </a:fld>
            <a:endParaRPr lang="el-GR" altLang="el-GR" smtClean="0"/>
          </a:p>
        </p:txBody>
      </p:sp>
      <p:sp>
        <p:nvSpPr>
          <p:cNvPr id="521219" name="Rectangle 2"/>
          <p:cNvSpPr>
            <a:spLocks noGrp="1" noRot="1" noChangeAspect="1" noChangeArrowheads="1" noTextEdit="1"/>
          </p:cNvSpPr>
          <p:nvPr>
            <p:ph type="sldImg"/>
          </p:nvPr>
        </p:nvSpPr>
        <p:spPr>
          <a:xfrm>
            <a:off x="3400425" y="2605088"/>
            <a:ext cx="0" cy="0"/>
          </a:xfrm>
          <a:ln/>
        </p:spPr>
      </p:sp>
      <p:sp>
        <p:nvSpPr>
          <p:cNvPr id="521220" name="Rectangle 3"/>
          <p:cNvSpPr>
            <a:spLocks noGrp="1" noChangeArrowheads="1"/>
          </p:cNvSpPr>
          <p:nvPr>
            <p:ph type="body" idx="1"/>
          </p:nvPr>
        </p:nvSpPr>
        <p:spPr>
          <a:xfrm>
            <a:off x="906357" y="6809054"/>
            <a:ext cx="1225785" cy="277463"/>
          </a:xfrm>
          <a:noFill/>
        </p:spPr>
        <p:txBody>
          <a:bodyPr/>
          <a:lstStyle/>
          <a:p>
            <a:pPr eaLnBrk="1" hangingPunct="1"/>
            <a:endParaRPr lang="en-GB" alt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0D9F68-249C-4874-8A17-BAC0002286EE}" type="slidenum">
              <a:rPr lang="en-US"/>
              <a:pPr/>
              <a:t>3</a:t>
            </a:fld>
            <a:endParaRPr lang="en-US"/>
          </a:p>
        </p:txBody>
      </p:sp>
      <p:sp>
        <p:nvSpPr>
          <p:cNvPr id="158722" name="Rectangle 2"/>
          <p:cNvSpPr>
            <a:spLocks noGrp="1" noRot="1" noChangeAspect="1" noChangeArrowheads="1" noTextEdit="1"/>
          </p:cNvSpPr>
          <p:nvPr>
            <p:ph type="sldImg"/>
          </p:nvPr>
        </p:nvSpPr>
        <p:spPr>
          <a:xfrm>
            <a:off x="968375" y="777875"/>
            <a:ext cx="4860925" cy="3644900"/>
          </a:xfrm>
          <a:ln/>
        </p:spPr>
      </p:sp>
      <p:sp>
        <p:nvSpPr>
          <p:cNvPr id="15872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42AD4A-0CAF-4C85-800E-2734A78A3B5B}" type="slidenum">
              <a:rPr lang="en-US"/>
              <a:pPr/>
              <a:t>4</a:t>
            </a:fld>
            <a:endParaRPr lang="en-US"/>
          </a:p>
        </p:txBody>
      </p:sp>
      <p:sp>
        <p:nvSpPr>
          <p:cNvPr id="159746" name="Rectangle 2"/>
          <p:cNvSpPr>
            <a:spLocks noGrp="1" noRot="1" noChangeAspect="1" noChangeArrowheads="1" noTextEdit="1"/>
          </p:cNvSpPr>
          <p:nvPr>
            <p:ph type="sldImg"/>
          </p:nvPr>
        </p:nvSpPr>
        <p:spPr>
          <a:xfrm>
            <a:off x="968375" y="777875"/>
            <a:ext cx="4860925" cy="3644900"/>
          </a:xfrm>
          <a:ln/>
        </p:spPr>
      </p:sp>
      <p:sp>
        <p:nvSpPr>
          <p:cNvPr id="15974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49CDA4-5C2B-4442-BAF9-A2DFD4608CDC}" type="slidenum">
              <a:rPr lang="en-US"/>
              <a:pPr/>
              <a:t>5</a:t>
            </a:fld>
            <a:endParaRPr lang="en-US"/>
          </a:p>
        </p:txBody>
      </p:sp>
      <p:sp>
        <p:nvSpPr>
          <p:cNvPr id="185346" name="Rectangle 2"/>
          <p:cNvSpPr>
            <a:spLocks noGrp="1" noRot="1" noChangeAspect="1" noChangeArrowheads="1" noTextEdit="1"/>
          </p:cNvSpPr>
          <p:nvPr>
            <p:ph type="sldImg"/>
          </p:nvPr>
        </p:nvSpPr>
        <p:spPr>
          <a:xfrm>
            <a:off x="968375" y="777875"/>
            <a:ext cx="4860925" cy="3644900"/>
          </a:xfrm>
          <a:ln/>
        </p:spPr>
      </p:sp>
      <p:sp>
        <p:nvSpPr>
          <p:cNvPr id="185347" name="Rectangle 3"/>
          <p:cNvSpPr>
            <a:spLocks noGrp="1" noChangeArrowheads="1"/>
          </p:cNvSpPr>
          <p:nvPr>
            <p:ph type="body" idx="1"/>
          </p:nvPr>
        </p:nvSpPr>
        <p:spPr>
          <a:xfrm>
            <a:off x="906357" y="4715153"/>
            <a:ext cx="4984962" cy="4466987"/>
          </a:xfrm>
        </p:spPr>
        <p:txBody>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D6582B-FA82-4818-B45A-16BEE768AF31}" type="slidenum">
              <a:rPr lang="en-US"/>
              <a:pPr/>
              <a:t>6</a:t>
            </a:fld>
            <a:endParaRPr lang="en-US"/>
          </a:p>
        </p:txBody>
      </p:sp>
      <p:sp>
        <p:nvSpPr>
          <p:cNvPr id="195586" name="Rectangle 2"/>
          <p:cNvSpPr>
            <a:spLocks noGrp="1" noRot="1" noChangeAspect="1" noChangeArrowheads="1" noTextEdit="1"/>
          </p:cNvSpPr>
          <p:nvPr>
            <p:ph type="sldImg"/>
          </p:nvPr>
        </p:nvSpPr>
        <p:spPr>
          <a:xfrm>
            <a:off x="968375" y="777875"/>
            <a:ext cx="4860925" cy="3644900"/>
          </a:xfrm>
          <a:ln/>
        </p:spPr>
      </p:sp>
      <p:sp>
        <p:nvSpPr>
          <p:cNvPr id="195587" name="Rectangle 3"/>
          <p:cNvSpPr>
            <a:spLocks noGrp="1" noChangeArrowheads="1"/>
          </p:cNvSpPr>
          <p:nvPr>
            <p:ph type="body" idx="1"/>
          </p:nvPr>
        </p:nvSpPr>
        <p:spPr>
          <a:ln/>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7"/>
          <p:cNvSpPr>
            <a:spLocks noGrp="1" noChangeArrowheads="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6EA51C43-5CC6-4870-B8B6-96919174C542}" type="slidenum">
              <a:rPr lang="el-GR" altLang="el-GR" smtClean="0"/>
              <a:pPr eaLnBrk="1" hangingPunct="1">
                <a:defRPr/>
              </a:pPr>
              <a:t>11</a:t>
            </a:fld>
            <a:endParaRPr lang="el-GR" altLang="el-GR" smtClean="0"/>
          </a:p>
        </p:txBody>
      </p:sp>
      <p:sp>
        <p:nvSpPr>
          <p:cNvPr id="381955" name="Rectangle 2"/>
          <p:cNvSpPr>
            <a:spLocks noGrp="1" noRot="1" noChangeAspect="1" noChangeArrowheads="1" noTextEdit="1"/>
          </p:cNvSpPr>
          <p:nvPr>
            <p:ph type="sldImg"/>
          </p:nvPr>
        </p:nvSpPr>
        <p:spPr>
          <a:xfrm>
            <a:off x="968375" y="777875"/>
            <a:ext cx="4860925" cy="3644900"/>
          </a:xfrm>
          <a:ln/>
        </p:spPr>
      </p:sp>
      <p:sp>
        <p:nvSpPr>
          <p:cNvPr id="381956" name="Rectangle 3"/>
          <p:cNvSpPr>
            <a:spLocks noGrp="1" noChangeArrowheads="1"/>
          </p:cNvSpPr>
          <p:nvPr>
            <p:ph type="body" idx="1"/>
          </p:nvPr>
        </p:nvSpPr>
        <p:spPr>
          <a:noFill/>
        </p:spPr>
        <p:txBody>
          <a:bodyPr/>
          <a:lstStyle/>
          <a:p>
            <a:pPr eaLnBrk="1" hangingPunct="1"/>
            <a:endParaRPr lang="el-GR" alt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842A2E-A509-44B3-8B17-5C0C7D805E68}" type="slidenum">
              <a:rPr lang="el-GR"/>
              <a:pPr/>
              <a:t>13</a:t>
            </a:fld>
            <a:endParaRPr lang="el-GR"/>
          </a:p>
        </p:txBody>
      </p:sp>
      <p:sp>
        <p:nvSpPr>
          <p:cNvPr id="544770" name="Rectangle 2"/>
          <p:cNvSpPr>
            <a:spLocks noGrp="1" noRot="1" noChangeAspect="1" noChangeArrowheads="1" noTextEdit="1"/>
          </p:cNvSpPr>
          <p:nvPr>
            <p:ph type="sldImg"/>
          </p:nvPr>
        </p:nvSpPr>
        <p:spPr>
          <a:xfrm>
            <a:off x="968375" y="777875"/>
            <a:ext cx="4860925" cy="3644900"/>
          </a:xfrm>
          <a:ln/>
        </p:spPr>
      </p:sp>
      <p:sp>
        <p:nvSpPr>
          <p:cNvPr id="54477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81E0A3-6FC2-4482-8B52-0C11D0156BC9}" type="slidenum">
              <a:rPr lang="el-GR"/>
              <a:pPr/>
              <a:t>14</a:t>
            </a:fld>
            <a:endParaRPr lang="el-GR"/>
          </a:p>
        </p:txBody>
      </p:sp>
      <p:sp>
        <p:nvSpPr>
          <p:cNvPr id="552962" name="Rectangle 2"/>
          <p:cNvSpPr>
            <a:spLocks noGrp="1" noRot="1" noChangeAspect="1" noChangeArrowheads="1" noTextEdit="1"/>
          </p:cNvSpPr>
          <p:nvPr>
            <p:ph type="sldImg"/>
          </p:nvPr>
        </p:nvSpPr>
        <p:spPr>
          <a:xfrm>
            <a:off x="968375" y="777875"/>
            <a:ext cx="4860925" cy="3644900"/>
          </a:xfrm>
          <a:ln/>
        </p:spPr>
      </p:sp>
      <p:sp>
        <p:nvSpPr>
          <p:cNvPr id="552963"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537602" name="Group 2"/>
          <p:cNvGrpSpPr>
            <a:grpSpLocks/>
          </p:cNvGrpSpPr>
          <p:nvPr/>
        </p:nvGrpSpPr>
        <p:grpSpPr bwMode="auto">
          <a:xfrm>
            <a:off x="0" y="0"/>
            <a:ext cx="8872538" cy="6858000"/>
            <a:chOff x="0" y="0"/>
            <a:chExt cx="5589" cy="4320"/>
          </a:xfrm>
        </p:grpSpPr>
        <p:sp>
          <p:nvSpPr>
            <p:cNvPr id="537603" name="Rectangle 3" descr="Stationery"/>
            <p:cNvSpPr>
              <a:spLocks noChangeArrowheads="1"/>
            </p:cNvSpPr>
            <p:nvPr/>
          </p:nvSpPr>
          <p:spPr bwMode="white">
            <a:xfrm>
              <a:off x="336" y="150"/>
              <a:ext cx="5253" cy="4026"/>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l-GR"/>
            </a:p>
          </p:txBody>
        </p:sp>
        <p:pic>
          <p:nvPicPr>
            <p:cNvPr id="537604" name="Picture 4" descr="minisp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0"/>
              <a:ext cx="670" cy="4320"/>
            </a:xfrm>
            <a:prstGeom prst="rect">
              <a:avLst/>
            </a:prstGeom>
            <a:noFill/>
            <a:extLst>
              <a:ext uri="{909E8E84-426E-40DD-AFC4-6F175D3DCCD1}">
                <a14:hiddenFill xmlns:a14="http://schemas.microsoft.com/office/drawing/2010/main">
                  <a:solidFill>
                    <a:srgbClr val="FFFFFF"/>
                  </a:solidFill>
                </a14:hiddenFill>
              </a:ext>
            </a:extLst>
          </p:spPr>
        </p:pic>
      </p:grpSp>
      <p:sp>
        <p:nvSpPr>
          <p:cNvPr id="537605" name="Rectangle 5"/>
          <p:cNvSpPr>
            <a:spLocks noGrp="1" noChangeArrowheads="1"/>
          </p:cNvSpPr>
          <p:nvPr>
            <p:ph type="ctrTitle"/>
          </p:nvPr>
        </p:nvSpPr>
        <p:spPr>
          <a:xfrm>
            <a:off x="962025" y="1925638"/>
            <a:ext cx="7772400" cy="1143000"/>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lvl="0"/>
            <a:r>
              <a:rPr lang="el-GR" noProof="0" smtClean="0"/>
              <a:t>Κάντε κλικ για να επεξεργαστείτε τον τίτλο</a:t>
            </a:r>
          </a:p>
        </p:txBody>
      </p:sp>
      <p:sp>
        <p:nvSpPr>
          <p:cNvPr id="537606" name="Rectangle 6"/>
          <p:cNvSpPr>
            <a:spLocks noGrp="1" noChangeArrowheads="1"/>
          </p:cNvSpPr>
          <p:nvPr>
            <p:ph type="subTitle" idx="1"/>
          </p:nvPr>
        </p:nvSpPr>
        <p:spPr>
          <a:xfrm>
            <a:off x="1647825" y="3738563"/>
            <a:ext cx="6400800" cy="1752600"/>
          </a:xfrm>
        </p:spPr>
        <p:txBody>
          <a:bodyPr/>
          <a:lstStyle>
            <a:lvl1pPr marL="0" indent="0" algn="ctr">
              <a:buFont typeface="Monotype Sorts" pitchFamily="2" charset="2"/>
              <a:buNone/>
              <a:defRPr/>
            </a:lvl1pPr>
          </a:lstStyle>
          <a:p>
            <a:pPr lvl="0"/>
            <a:r>
              <a:rPr lang="el-GR" noProof="0" smtClean="0"/>
              <a:t>Κάντε κλικ για να επεξεργαστείτε τον υπότιτλο του υποδείγματος </a:t>
            </a:r>
          </a:p>
        </p:txBody>
      </p:sp>
      <p:sp>
        <p:nvSpPr>
          <p:cNvPr id="537607" name="Rectangle 7"/>
          <p:cNvSpPr>
            <a:spLocks noGrp="1" noChangeArrowheads="1"/>
          </p:cNvSpPr>
          <p:nvPr>
            <p:ph type="dt" sz="half" idx="2"/>
          </p:nvPr>
        </p:nvSpPr>
        <p:spPr>
          <a:xfrm>
            <a:off x="962025" y="6100763"/>
            <a:ext cx="1905000" cy="457200"/>
          </a:xfrm>
        </p:spPr>
        <p:txBody>
          <a:bodyPr/>
          <a:lstStyle>
            <a:lvl1pPr>
              <a:defRPr>
                <a:solidFill>
                  <a:srgbClr val="A08366"/>
                </a:solidFill>
              </a:defRPr>
            </a:lvl1pPr>
          </a:lstStyle>
          <a:p>
            <a:endParaRPr lang="el-GR"/>
          </a:p>
        </p:txBody>
      </p:sp>
      <p:sp>
        <p:nvSpPr>
          <p:cNvPr id="537608" name="Rectangle 8"/>
          <p:cNvSpPr>
            <a:spLocks noGrp="1" noChangeArrowheads="1"/>
          </p:cNvSpPr>
          <p:nvPr>
            <p:ph type="ftr" sz="quarter" idx="3"/>
          </p:nvPr>
        </p:nvSpPr>
        <p:spPr>
          <a:xfrm>
            <a:off x="3400425" y="6100763"/>
            <a:ext cx="2895600" cy="457200"/>
          </a:xfrm>
        </p:spPr>
        <p:txBody>
          <a:bodyPr/>
          <a:lstStyle>
            <a:lvl1pPr>
              <a:defRPr>
                <a:solidFill>
                  <a:srgbClr val="A08366"/>
                </a:solidFill>
              </a:defRPr>
            </a:lvl1pPr>
          </a:lstStyle>
          <a:p>
            <a:r>
              <a:rPr lang="el-GR"/>
              <a:t>ΚΟΕ</a:t>
            </a:r>
          </a:p>
        </p:txBody>
      </p:sp>
      <p:sp>
        <p:nvSpPr>
          <p:cNvPr id="537609" name="Rectangle 9"/>
          <p:cNvSpPr>
            <a:spLocks noGrp="1" noChangeArrowheads="1"/>
          </p:cNvSpPr>
          <p:nvPr>
            <p:ph type="sldNum" sz="quarter" idx="4"/>
          </p:nvPr>
        </p:nvSpPr>
        <p:spPr>
          <a:xfrm>
            <a:off x="6829425" y="6100763"/>
            <a:ext cx="1905000" cy="457200"/>
          </a:xfrm>
        </p:spPr>
        <p:txBody>
          <a:bodyPr/>
          <a:lstStyle>
            <a:lvl1pPr>
              <a:defRPr>
                <a:solidFill>
                  <a:srgbClr val="A08366"/>
                </a:solidFill>
              </a:defRPr>
            </a:lvl1pPr>
          </a:lstStyle>
          <a:p>
            <a:fld id="{04FBF666-19C6-43E8-9A12-908745745147}" type="slidenum">
              <a:rPr lang="el-G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r>
              <a:rPr lang="el-GR"/>
              <a:t>ΚΟΕ</a:t>
            </a:r>
          </a:p>
        </p:txBody>
      </p:sp>
      <p:sp>
        <p:nvSpPr>
          <p:cNvPr id="6" name="Θέση αριθμού διαφάνειας 5"/>
          <p:cNvSpPr>
            <a:spLocks noGrp="1"/>
          </p:cNvSpPr>
          <p:nvPr>
            <p:ph type="sldNum" sz="quarter" idx="12"/>
          </p:nvPr>
        </p:nvSpPr>
        <p:spPr/>
        <p:txBody>
          <a:bodyPr/>
          <a:lstStyle>
            <a:lvl1pPr>
              <a:defRPr/>
            </a:lvl1pPr>
          </a:lstStyle>
          <a:p>
            <a:fld id="{F16098A2-5482-457B-92CB-2FE636369AA7}" type="slidenum">
              <a:rPr lang="el-GR"/>
              <a:pPr/>
              <a:t>‹#›</a:t>
            </a:fld>
            <a:endParaRPr lang="el-GR"/>
          </a:p>
        </p:txBody>
      </p:sp>
    </p:spTree>
    <p:extLst>
      <p:ext uri="{BB962C8B-B14F-4D97-AF65-F5344CB8AC3E}">
        <p14:creationId xmlns:p14="http://schemas.microsoft.com/office/powerpoint/2010/main" val="3542344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19900" y="457200"/>
            <a:ext cx="1943100" cy="548640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990600" y="457200"/>
            <a:ext cx="5676900" cy="54864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r>
              <a:rPr lang="el-GR"/>
              <a:t>ΚΟΕ</a:t>
            </a:r>
          </a:p>
        </p:txBody>
      </p:sp>
      <p:sp>
        <p:nvSpPr>
          <p:cNvPr id="6" name="Θέση αριθμού διαφάνειας 5"/>
          <p:cNvSpPr>
            <a:spLocks noGrp="1"/>
          </p:cNvSpPr>
          <p:nvPr>
            <p:ph type="sldNum" sz="quarter" idx="12"/>
          </p:nvPr>
        </p:nvSpPr>
        <p:spPr/>
        <p:txBody>
          <a:bodyPr/>
          <a:lstStyle>
            <a:lvl1pPr>
              <a:defRPr/>
            </a:lvl1pPr>
          </a:lstStyle>
          <a:p>
            <a:fld id="{40ED0376-4C90-4DBA-9877-0837BA3F8A2C}" type="slidenum">
              <a:rPr lang="el-GR"/>
              <a:pPr/>
              <a:t>‹#›</a:t>
            </a:fld>
            <a:endParaRPr lang="el-GR"/>
          </a:p>
        </p:txBody>
      </p:sp>
    </p:spTree>
    <p:extLst>
      <p:ext uri="{BB962C8B-B14F-4D97-AF65-F5344CB8AC3E}">
        <p14:creationId xmlns:p14="http://schemas.microsoft.com/office/powerpoint/2010/main" val="3219574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Τίτλος και Γράφημα">
    <p:spTree>
      <p:nvGrpSpPr>
        <p:cNvPr id="1" name=""/>
        <p:cNvGrpSpPr/>
        <p:nvPr/>
      </p:nvGrpSpPr>
      <p:grpSpPr>
        <a:xfrm>
          <a:off x="0" y="0"/>
          <a:ext cx="0" cy="0"/>
          <a:chOff x="0" y="0"/>
          <a:chExt cx="0" cy="0"/>
        </a:xfrm>
      </p:grpSpPr>
      <p:sp>
        <p:nvSpPr>
          <p:cNvPr id="2" name="Τίτλος 1"/>
          <p:cNvSpPr>
            <a:spLocks noGrp="1"/>
          </p:cNvSpPr>
          <p:nvPr>
            <p:ph type="title"/>
          </p:nvPr>
        </p:nvSpPr>
        <p:spPr>
          <a:xfrm>
            <a:off x="990600" y="457200"/>
            <a:ext cx="7772400" cy="1143000"/>
          </a:xfrm>
        </p:spPr>
        <p:txBody>
          <a:bodyPr/>
          <a:lstStyle/>
          <a:p>
            <a:r>
              <a:rPr lang="el-GR" smtClean="0"/>
              <a:t>Στυλ κύριου τίτλου</a:t>
            </a:r>
            <a:endParaRPr lang="el-GR"/>
          </a:p>
        </p:txBody>
      </p:sp>
      <p:sp>
        <p:nvSpPr>
          <p:cNvPr id="3" name="Θέση γραφήματος 2"/>
          <p:cNvSpPr>
            <a:spLocks noGrp="1"/>
          </p:cNvSpPr>
          <p:nvPr>
            <p:ph type="chart" idx="1"/>
          </p:nvPr>
        </p:nvSpPr>
        <p:spPr>
          <a:xfrm>
            <a:off x="990600" y="1828800"/>
            <a:ext cx="7772400" cy="4114800"/>
          </a:xfrm>
        </p:spPr>
        <p:txBody>
          <a:bodyPr/>
          <a:lstStyle/>
          <a:p>
            <a:endParaRPr lang="el-GR"/>
          </a:p>
        </p:txBody>
      </p:sp>
      <p:sp>
        <p:nvSpPr>
          <p:cNvPr id="4" name="Θέση ημερομηνίας 3"/>
          <p:cNvSpPr>
            <a:spLocks noGrp="1"/>
          </p:cNvSpPr>
          <p:nvPr>
            <p:ph type="dt" sz="half" idx="10"/>
          </p:nvPr>
        </p:nvSpPr>
        <p:spPr>
          <a:xfrm>
            <a:off x="990600" y="6096000"/>
            <a:ext cx="1905000" cy="457200"/>
          </a:xfrm>
        </p:spPr>
        <p:txBody>
          <a:bodyPr/>
          <a:lstStyle>
            <a:lvl1pPr>
              <a:defRPr/>
            </a:lvl1pPr>
          </a:lstStyle>
          <a:p>
            <a:endParaRPr lang="el-GR"/>
          </a:p>
        </p:txBody>
      </p:sp>
      <p:sp>
        <p:nvSpPr>
          <p:cNvPr id="5" name="Θέση υποσέλιδου 4"/>
          <p:cNvSpPr>
            <a:spLocks noGrp="1"/>
          </p:cNvSpPr>
          <p:nvPr>
            <p:ph type="ftr" sz="quarter" idx="11"/>
          </p:nvPr>
        </p:nvSpPr>
        <p:spPr>
          <a:xfrm>
            <a:off x="3429000" y="6096000"/>
            <a:ext cx="2895600" cy="457200"/>
          </a:xfrm>
        </p:spPr>
        <p:txBody>
          <a:bodyPr/>
          <a:lstStyle>
            <a:lvl1pPr>
              <a:defRPr/>
            </a:lvl1pPr>
          </a:lstStyle>
          <a:p>
            <a:r>
              <a:rPr lang="el-GR"/>
              <a:t>ΚΟΕ</a:t>
            </a:r>
          </a:p>
        </p:txBody>
      </p:sp>
      <p:sp>
        <p:nvSpPr>
          <p:cNvPr id="6" name="Θέση αριθμού διαφάνειας 5"/>
          <p:cNvSpPr>
            <a:spLocks noGrp="1"/>
          </p:cNvSpPr>
          <p:nvPr>
            <p:ph type="sldNum" sz="quarter" idx="12"/>
          </p:nvPr>
        </p:nvSpPr>
        <p:spPr>
          <a:xfrm>
            <a:off x="6858000" y="6096000"/>
            <a:ext cx="1905000" cy="457200"/>
          </a:xfrm>
        </p:spPr>
        <p:txBody>
          <a:bodyPr/>
          <a:lstStyle>
            <a:lvl1pPr>
              <a:defRPr/>
            </a:lvl1pPr>
          </a:lstStyle>
          <a:p>
            <a:fld id="{E859EE8B-554D-4DA3-B297-E651F6AD99A8}" type="slidenum">
              <a:rPr lang="el-GR"/>
              <a:pPr/>
              <a:t>‹#›</a:t>
            </a:fld>
            <a:endParaRPr lang="el-GR"/>
          </a:p>
        </p:txBody>
      </p:sp>
    </p:spTree>
    <p:extLst>
      <p:ext uri="{BB962C8B-B14F-4D97-AF65-F5344CB8AC3E}">
        <p14:creationId xmlns:p14="http://schemas.microsoft.com/office/powerpoint/2010/main" val="2093599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468313" y="1628775"/>
            <a:ext cx="40386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59313" y="1628775"/>
            <a:ext cx="40386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6732588" y="6165850"/>
            <a:ext cx="2133600" cy="476250"/>
          </a:xfrm>
        </p:spPr>
        <p:txBody>
          <a:bodyPr/>
          <a:lstStyle>
            <a:lvl1pPr>
              <a:defRPr/>
            </a:lvl1pPr>
          </a:lstStyle>
          <a:p>
            <a:endParaRPr lang="en-NZ" altLang="el-GR"/>
          </a:p>
        </p:txBody>
      </p:sp>
      <p:sp>
        <p:nvSpPr>
          <p:cNvPr id="6" name="Θέση αριθμού διαφάνειας 5"/>
          <p:cNvSpPr>
            <a:spLocks noGrp="1"/>
          </p:cNvSpPr>
          <p:nvPr>
            <p:ph type="sldNum" sz="quarter" idx="11"/>
          </p:nvPr>
        </p:nvSpPr>
        <p:spPr>
          <a:xfrm>
            <a:off x="3492500" y="6237288"/>
            <a:ext cx="2133600" cy="476250"/>
          </a:xfrm>
        </p:spPr>
        <p:txBody>
          <a:bodyPr/>
          <a:lstStyle>
            <a:lvl1pPr>
              <a:defRPr/>
            </a:lvl1pPr>
          </a:lstStyle>
          <a:p>
            <a:fld id="{1B05A5B9-AC86-4AB6-9F3C-812AD6A28666}" type="slidenum">
              <a:rPr lang="en-NZ" altLang="el-GR"/>
              <a:pPr/>
              <a:t>‹#›</a:t>
            </a:fld>
            <a:endParaRPr lang="en-NZ" altLang="el-GR"/>
          </a:p>
        </p:txBody>
      </p:sp>
    </p:spTree>
    <p:extLst>
      <p:ext uri="{BB962C8B-B14F-4D97-AF65-F5344CB8AC3E}">
        <p14:creationId xmlns:p14="http://schemas.microsoft.com/office/powerpoint/2010/main" val="505059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Τίτλος, Κείμενο και 2 Αντικεί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468313" y="1628775"/>
            <a:ext cx="40386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quarter" idx="2"/>
          </p:nvPr>
        </p:nvSpPr>
        <p:spPr>
          <a:xfrm>
            <a:off x="4659313" y="1628775"/>
            <a:ext cx="4038600" cy="21859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περιεχομένου 4"/>
          <p:cNvSpPr>
            <a:spLocks noGrp="1"/>
          </p:cNvSpPr>
          <p:nvPr>
            <p:ph sz="quarter" idx="3"/>
          </p:nvPr>
        </p:nvSpPr>
        <p:spPr>
          <a:xfrm>
            <a:off x="4659313" y="3967163"/>
            <a:ext cx="4038600" cy="218757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ημερομηνίας 5"/>
          <p:cNvSpPr>
            <a:spLocks noGrp="1"/>
          </p:cNvSpPr>
          <p:nvPr>
            <p:ph type="dt" sz="half" idx="10"/>
          </p:nvPr>
        </p:nvSpPr>
        <p:spPr>
          <a:xfrm>
            <a:off x="6732588" y="6165850"/>
            <a:ext cx="2133600" cy="476250"/>
          </a:xfrm>
        </p:spPr>
        <p:txBody>
          <a:bodyPr/>
          <a:lstStyle>
            <a:lvl1pPr>
              <a:defRPr/>
            </a:lvl1pPr>
          </a:lstStyle>
          <a:p>
            <a:endParaRPr lang="en-NZ" altLang="el-GR"/>
          </a:p>
        </p:txBody>
      </p:sp>
      <p:sp>
        <p:nvSpPr>
          <p:cNvPr id="7" name="Θέση αριθμού διαφάνειας 6"/>
          <p:cNvSpPr>
            <a:spLocks noGrp="1"/>
          </p:cNvSpPr>
          <p:nvPr>
            <p:ph type="sldNum" sz="quarter" idx="11"/>
          </p:nvPr>
        </p:nvSpPr>
        <p:spPr>
          <a:xfrm>
            <a:off x="3492500" y="6237288"/>
            <a:ext cx="2133600" cy="476250"/>
          </a:xfrm>
        </p:spPr>
        <p:txBody>
          <a:bodyPr/>
          <a:lstStyle>
            <a:lvl1pPr>
              <a:defRPr/>
            </a:lvl1pPr>
          </a:lstStyle>
          <a:p>
            <a:fld id="{EE8E7124-846A-4D44-8E77-52FF21EB0FF2}" type="slidenum">
              <a:rPr lang="en-NZ" altLang="el-GR"/>
              <a:pPr/>
              <a:t>‹#›</a:t>
            </a:fld>
            <a:endParaRPr lang="en-NZ" altLang="el-GR"/>
          </a:p>
        </p:txBody>
      </p:sp>
    </p:spTree>
    <p:extLst>
      <p:ext uri="{BB962C8B-B14F-4D97-AF65-F5344CB8AC3E}">
        <p14:creationId xmlns:p14="http://schemas.microsoft.com/office/powerpoint/2010/main" val="7016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r>
              <a:rPr lang="el-GR"/>
              <a:t>ΚΟΕ</a:t>
            </a:r>
          </a:p>
        </p:txBody>
      </p:sp>
      <p:sp>
        <p:nvSpPr>
          <p:cNvPr id="6" name="Θέση αριθμού διαφάνειας 5"/>
          <p:cNvSpPr>
            <a:spLocks noGrp="1"/>
          </p:cNvSpPr>
          <p:nvPr>
            <p:ph type="sldNum" sz="quarter" idx="12"/>
          </p:nvPr>
        </p:nvSpPr>
        <p:spPr/>
        <p:txBody>
          <a:bodyPr/>
          <a:lstStyle>
            <a:lvl1pPr>
              <a:defRPr/>
            </a:lvl1pPr>
          </a:lstStyle>
          <a:p>
            <a:fld id="{3F0B8EBE-36D9-4A3D-8FD8-AE8E5738E2D8}" type="slidenum">
              <a:rPr lang="el-GR"/>
              <a:pPr/>
              <a:t>‹#›</a:t>
            </a:fld>
            <a:endParaRPr lang="el-GR"/>
          </a:p>
        </p:txBody>
      </p:sp>
    </p:spTree>
    <p:extLst>
      <p:ext uri="{BB962C8B-B14F-4D97-AF65-F5344CB8AC3E}">
        <p14:creationId xmlns:p14="http://schemas.microsoft.com/office/powerpoint/2010/main" val="800839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r>
              <a:rPr lang="el-GR"/>
              <a:t>ΚΟΕ</a:t>
            </a:r>
          </a:p>
        </p:txBody>
      </p:sp>
      <p:sp>
        <p:nvSpPr>
          <p:cNvPr id="6" name="Θέση αριθμού διαφάνειας 5"/>
          <p:cNvSpPr>
            <a:spLocks noGrp="1"/>
          </p:cNvSpPr>
          <p:nvPr>
            <p:ph type="sldNum" sz="quarter" idx="12"/>
          </p:nvPr>
        </p:nvSpPr>
        <p:spPr/>
        <p:txBody>
          <a:bodyPr/>
          <a:lstStyle>
            <a:lvl1pPr>
              <a:defRPr/>
            </a:lvl1pPr>
          </a:lstStyle>
          <a:p>
            <a:fld id="{E1353376-CA6C-4D88-A394-F1C74F5A28A6}" type="slidenum">
              <a:rPr lang="el-GR"/>
              <a:pPr/>
              <a:t>‹#›</a:t>
            </a:fld>
            <a:endParaRPr lang="el-GR"/>
          </a:p>
        </p:txBody>
      </p:sp>
    </p:spTree>
    <p:extLst>
      <p:ext uri="{BB962C8B-B14F-4D97-AF65-F5344CB8AC3E}">
        <p14:creationId xmlns:p14="http://schemas.microsoft.com/office/powerpoint/2010/main" val="308747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l-GR"/>
          </a:p>
        </p:txBody>
      </p:sp>
      <p:sp>
        <p:nvSpPr>
          <p:cNvPr id="6" name="Θέση υποσέλιδου 5"/>
          <p:cNvSpPr>
            <a:spLocks noGrp="1"/>
          </p:cNvSpPr>
          <p:nvPr>
            <p:ph type="ftr" sz="quarter" idx="11"/>
          </p:nvPr>
        </p:nvSpPr>
        <p:spPr/>
        <p:txBody>
          <a:bodyPr/>
          <a:lstStyle>
            <a:lvl1pPr>
              <a:defRPr/>
            </a:lvl1pPr>
          </a:lstStyle>
          <a:p>
            <a:r>
              <a:rPr lang="el-GR"/>
              <a:t>ΚΟΕ</a:t>
            </a:r>
          </a:p>
        </p:txBody>
      </p:sp>
      <p:sp>
        <p:nvSpPr>
          <p:cNvPr id="7" name="Θέση αριθμού διαφάνειας 6"/>
          <p:cNvSpPr>
            <a:spLocks noGrp="1"/>
          </p:cNvSpPr>
          <p:nvPr>
            <p:ph type="sldNum" sz="quarter" idx="12"/>
          </p:nvPr>
        </p:nvSpPr>
        <p:spPr/>
        <p:txBody>
          <a:bodyPr/>
          <a:lstStyle>
            <a:lvl1pPr>
              <a:defRPr/>
            </a:lvl1pPr>
          </a:lstStyle>
          <a:p>
            <a:fld id="{99A28052-065A-44AD-B6B4-88983775AE92}" type="slidenum">
              <a:rPr lang="el-GR"/>
              <a:pPr/>
              <a:t>‹#›</a:t>
            </a:fld>
            <a:endParaRPr lang="el-GR"/>
          </a:p>
        </p:txBody>
      </p:sp>
    </p:spTree>
    <p:extLst>
      <p:ext uri="{BB962C8B-B14F-4D97-AF65-F5344CB8AC3E}">
        <p14:creationId xmlns:p14="http://schemas.microsoft.com/office/powerpoint/2010/main" val="1028747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l-GR"/>
          </a:p>
        </p:txBody>
      </p:sp>
      <p:sp>
        <p:nvSpPr>
          <p:cNvPr id="8" name="Θέση υποσέλιδου 7"/>
          <p:cNvSpPr>
            <a:spLocks noGrp="1"/>
          </p:cNvSpPr>
          <p:nvPr>
            <p:ph type="ftr" sz="quarter" idx="11"/>
          </p:nvPr>
        </p:nvSpPr>
        <p:spPr/>
        <p:txBody>
          <a:bodyPr/>
          <a:lstStyle>
            <a:lvl1pPr>
              <a:defRPr/>
            </a:lvl1pPr>
          </a:lstStyle>
          <a:p>
            <a:r>
              <a:rPr lang="el-GR"/>
              <a:t>ΚΟΕ</a:t>
            </a:r>
          </a:p>
        </p:txBody>
      </p:sp>
      <p:sp>
        <p:nvSpPr>
          <p:cNvPr id="9" name="Θέση αριθμού διαφάνειας 8"/>
          <p:cNvSpPr>
            <a:spLocks noGrp="1"/>
          </p:cNvSpPr>
          <p:nvPr>
            <p:ph type="sldNum" sz="quarter" idx="12"/>
          </p:nvPr>
        </p:nvSpPr>
        <p:spPr/>
        <p:txBody>
          <a:bodyPr/>
          <a:lstStyle>
            <a:lvl1pPr>
              <a:defRPr/>
            </a:lvl1pPr>
          </a:lstStyle>
          <a:p>
            <a:fld id="{9B77FCC1-7260-4DDE-9559-CC4D338EE920}" type="slidenum">
              <a:rPr lang="el-GR"/>
              <a:pPr/>
              <a:t>‹#›</a:t>
            </a:fld>
            <a:endParaRPr lang="el-GR"/>
          </a:p>
        </p:txBody>
      </p:sp>
    </p:spTree>
    <p:extLst>
      <p:ext uri="{BB962C8B-B14F-4D97-AF65-F5344CB8AC3E}">
        <p14:creationId xmlns:p14="http://schemas.microsoft.com/office/powerpoint/2010/main" val="1026889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l-GR"/>
          </a:p>
        </p:txBody>
      </p:sp>
      <p:sp>
        <p:nvSpPr>
          <p:cNvPr id="4" name="Θέση υποσέλιδου 3"/>
          <p:cNvSpPr>
            <a:spLocks noGrp="1"/>
          </p:cNvSpPr>
          <p:nvPr>
            <p:ph type="ftr" sz="quarter" idx="11"/>
          </p:nvPr>
        </p:nvSpPr>
        <p:spPr/>
        <p:txBody>
          <a:bodyPr/>
          <a:lstStyle>
            <a:lvl1pPr>
              <a:defRPr/>
            </a:lvl1pPr>
          </a:lstStyle>
          <a:p>
            <a:r>
              <a:rPr lang="el-GR"/>
              <a:t>ΚΟΕ</a:t>
            </a:r>
          </a:p>
        </p:txBody>
      </p:sp>
      <p:sp>
        <p:nvSpPr>
          <p:cNvPr id="5" name="Θέση αριθμού διαφάνειας 4"/>
          <p:cNvSpPr>
            <a:spLocks noGrp="1"/>
          </p:cNvSpPr>
          <p:nvPr>
            <p:ph type="sldNum" sz="quarter" idx="12"/>
          </p:nvPr>
        </p:nvSpPr>
        <p:spPr/>
        <p:txBody>
          <a:bodyPr/>
          <a:lstStyle>
            <a:lvl1pPr>
              <a:defRPr/>
            </a:lvl1pPr>
          </a:lstStyle>
          <a:p>
            <a:fld id="{7D0276C4-EA1A-4469-994D-1B44FBFAD232}" type="slidenum">
              <a:rPr lang="el-GR"/>
              <a:pPr/>
              <a:t>‹#›</a:t>
            </a:fld>
            <a:endParaRPr lang="el-GR"/>
          </a:p>
        </p:txBody>
      </p:sp>
    </p:spTree>
    <p:extLst>
      <p:ext uri="{BB962C8B-B14F-4D97-AF65-F5344CB8AC3E}">
        <p14:creationId xmlns:p14="http://schemas.microsoft.com/office/powerpoint/2010/main" val="298304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l-GR"/>
          </a:p>
        </p:txBody>
      </p:sp>
      <p:sp>
        <p:nvSpPr>
          <p:cNvPr id="3" name="Θέση υποσέλιδου 2"/>
          <p:cNvSpPr>
            <a:spLocks noGrp="1"/>
          </p:cNvSpPr>
          <p:nvPr>
            <p:ph type="ftr" sz="quarter" idx="11"/>
          </p:nvPr>
        </p:nvSpPr>
        <p:spPr/>
        <p:txBody>
          <a:bodyPr/>
          <a:lstStyle>
            <a:lvl1pPr>
              <a:defRPr/>
            </a:lvl1pPr>
          </a:lstStyle>
          <a:p>
            <a:r>
              <a:rPr lang="el-GR"/>
              <a:t>ΚΟΕ</a:t>
            </a:r>
          </a:p>
        </p:txBody>
      </p:sp>
      <p:sp>
        <p:nvSpPr>
          <p:cNvPr id="4" name="Θέση αριθμού διαφάνειας 3"/>
          <p:cNvSpPr>
            <a:spLocks noGrp="1"/>
          </p:cNvSpPr>
          <p:nvPr>
            <p:ph type="sldNum" sz="quarter" idx="12"/>
          </p:nvPr>
        </p:nvSpPr>
        <p:spPr/>
        <p:txBody>
          <a:bodyPr/>
          <a:lstStyle>
            <a:lvl1pPr>
              <a:defRPr/>
            </a:lvl1pPr>
          </a:lstStyle>
          <a:p>
            <a:fld id="{876CCEFD-38DD-4A43-B9D8-408396A05727}" type="slidenum">
              <a:rPr lang="el-GR"/>
              <a:pPr/>
              <a:t>‹#›</a:t>
            </a:fld>
            <a:endParaRPr lang="el-GR"/>
          </a:p>
        </p:txBody>
      </p:sp>
    </p:spTree>
    <p:extLst>
      <p:ext uri="{BB962C8B-B14F-4D97-AF65-F5344CB8AC3E}">
        <p14:creationId xmlns:p14="http://schemas.microsoft.com/office/powerpoint/2010/main" val="3123948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p>
        </p:txBody>
      </p:sp>
      <p:sp>
        <p:nvSpPr>
          <p:cNvPr id="6" name="Θέση υποσέλιδου 5"/>
          <p:cNvSpPr>
            <a:spLocks noGrp="1"/>
          </p:cNvSpPr>
          <p:nvPr>
            <p:ph type="ftr" sz="quarter" idx="11"/>
          </p:nvPr>
        </p:nvSpPr>
        <p:spPr/>
        <p:txBody>
          <a:bodyPr/>
          <a:lstStyle>
            <a:lvl1pPr>
              <a:defRPr/>
            </a:lvl1pPr>
          </a:lstStyle>
          <a:p>
            <a:r>
              <a:rPr lang="el-GR"/>
              <a:t>ΚΟΕ</a:t>
            </a:r>
          </a:p>
        </p:txBody>
      </p:sp>
      <p:sp>
        <p:nvSpPr>
          <p:cNvPr id="7" name="Θέση αριθμού διαφάνειας 6"/>
          <p:cNvSpPr>
            <a:spLocks noGrp="1"/>
          </p:cNvSpPr>
          <p:nvPr>
            <p:ph type="sldNum" sz="quarter" idx="12"/>
          </p:nvPr>
        </p:nvSpPr>
        <p:spPr/>
        <p:txBody>
          <a:bodyPr/>
          <a:lstStyle>
            <a:lvl1pPr>
              <a:defRPr/>
            </a:lvl1pPr>
          </a:lstStyle>
          <a:p>
            <a:fld id="{55F4A100-B9DE-4765-98EE-47AE9F3B2761}" type="slidenum">
              <a:rPr lang="el-GR"/>
              <a:pPr/>
              <a:t>‹#›</a:t>
            </a:fld>
            <a:endParaRPr lang="el-GR"/>
          </a:p>
        </p:txBody>
      </p:sp>
    </p:spTree>
    <p:extLst>
      <p:ext uri="{BB962C8B-B14F-4D97-AF65-F5344CB8AC3E}">
        <p14:creationId xmlns:p14="http://schemas.microsoft.com/office/powerpoint/2010/main" val="103900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p>
        </p:txBody>
      </p:sp>
      <p:sp>
        <p:nvSpPr>
          <p:cNvPr id="6" name="Θέση υποσέλιδου 5"/>
          <p:cNvSpPr>
            <a:spLocks noGrp="1"/>
          </p:cNvSpPr>
          <p:nvPr>
            <p:ph type="ftr" sz="quarter" idx="11"/>
          </p:nvPr>
        </p:nvSpPr>
        <p:spPr/>
        <p:txBody>
          <a:bodyPr/>
          <a:lstStyle>
            <a:lvl1pPr>
              <a:defRPr/>
            </a:lvl1pPr>
          </a:lstStyle>
          <a:p>
            <a:r>
              <a:rPr lang="el-GR"/>
              <a:t>ΚΟΕ</a:t>
            </a:r>
          </a:p>
        </p:txBody>
      </p:sp>
      <p:sp>
        <p:nvSpPr>
          <p:cNvPr id="7" name="Θέση αριθμού διαφάνειας 6"/>
          <p:cNvSpPr>
            <a:spLocks noGrp="1"/>
          </p:cNvSpPr>
          <p:nvPr>
            <p:ph type="sldNum" sz="quarter" idx="12"/>
          </p:nvPr>
        </p:nvSpPr>
        <p:spPr/>
        <p:txBody>
          <a:bodyPr/>
          <a:lstStyle>
            <a:lvl1pPr>
              <a:defRPr/>
            </a:lvl1pPr>
          </a:lstStyle>
          <a:p>
            <a:fld id="{7B4F0375-48AC-4729-8989-E4293D85D3A9}" type="slidenum">
              <a:rPr lang="el-GR"/>
              <a:pPr/>
              <a:t>‹#›</a:t>
            </a:fld>
            <a:endParaRPr lang="el-GR"/>
          </a:p>
        </p:txBody>
      </p:sp>
    </p:spTree>
    <p:extLst>
      <p:ext uri="{BB962C8B-B14F-4D97-AF65-F5344CB8AC3E}">
        <p14:creationId xmlns:p14="http://schemas.microsoft.com/office/powerpoint/2010/main" val="1079107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8C735A"/>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536578" name="Group 2"/>
          <p:cNvGrpSpPr>
            <a:grpSpLocks/>
          </p:cNvGrpSpPr>
          <p:nvPr/>
        </p:nvGrpSpPr>
        <p:grpSpPr bwMode="auto">
          <a:xfrm>
            <a:off x="0" y="0"/>
            <a:ext cx="8872538" cy="6858000"/>
            <a:chOff x="0" y="0"/>
            <a:chExt cx="5589" cy="4320"/>
          </a:xfrm>
        </p:grpSpPr>
        <p:sp>
          <p:nvSpPr>
            <p:cNvPr id="536579" name="Rectangle 3"/>
            <p:cNvSpPr>
              <a:spLocks noChangeArrowheads="1"/>
            </p:cNvSpPr>
            <p:nvPr/>
          </p:nvSpPr>
          <p:spPr bwMode="ltGray">
            <a:xfrm>
              <a:off x="336" y="150"/>
              <a:ext cx="5253" cy="4026"/>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l-GR"/>
            </a:p>
          </p:txBody>
        </p:sp>
        <p:pic>
          <p:nvPicPr>
            <p:cNvPr id="536580" name="Picture 4" descr="minispi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ltGray">
            <a:xfrm>
              <a:off x="0" y="0"/>
              <a:ext cx="670" cy="4320"/>
            </a:xfrm>
            <a:prstGeom prst="rect">
              <a:avLst/>
            </a:prstGeom>
            <a:noFill/>
            <a:extLst>
              <a:ext uri="{909E8E84-426E-40DD-AFC4-6F175D3DCCD1}">
                <a14:hiddenFill xmlns:a14="http://schemas.microsoft.com/office/drawing/2010/main">
                  <a:solidFill>
                    <a:srgbClr val="FFFFFF"/>
                  </a:solidFill>
                </a14:hiddenFill>
              </a:ext>
            </a:extLst>
          </p:spPr>
        </p:pic>
        <p:sp>
          <p:nvSpPr>
            <p:cNvPr id="536581" name="Line 5"/>
            <p:cNvSpPr>
              <a:spLocks noChangeShapeType="1"/>
            </p:cNvSpPr>
            <p:nvPr/>
          </p:nvSpPr>
          <p:spPr bwMode="ltGray">
            <a:xfrm>
              <a:off x="640" y="1008"/>
              <a:ext cx="4880" cy="0"/>
            </a:xfrm>
            <a:prstGeom prst="line">
              <a:avLst/>
            </a:prstGeom>
            <a:noFill/>
            <a:ln w="31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536582" name="Rectangle 6"/>
          <p:cNvSpPr>
            <a:spLocks noGrp="1" noChangeArrowheads="1"/>
          </p:cNvSpPr>
          <p:nvPr>
            <p:ph type="title"/>
          </p:nvPr>
        </p:nvSpPr>
        <p:spPr bwMode="auto">
          <a:xfrm>
            <a:off x="990600" y="4572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28398" dir="3806097"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smtClean="0"/>
              <a:t>Κάντε κλικ για να επεξεργαστείτε τον τίτλο</a:t>
            </a:r>
          </a:p>
        </p:txBody>
      </p:sp>
      <p:sp>
        <p:nvSpPr>
          <p:cNvPr id="536583" name="Rectangle 7"/>
          <p:cNvSpPr>
            <a:spLocks noGrp="1" noChangeArrowheads="1"/>
          </p:cNvSpPr>
          <p:nvPr>
            <p:ph type="body" idx="1"/>
          </p:nvPr>
        </p:nvSpPr>
        <p:spPr bwMode="auto">
          <a:xfrm>
            <a:off x="990600" y="18288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536584" name="Rectangle 8"/>
          <p:cNvSpPr>
            <a:spLocks noGrp="1" noChangeArrowheads="1"/>
          </p:cNvSpPr>
          <p:nvPr>
            <p:ph type="dt" sz="half" idx="2"/>
          </p:nvPr>
        </p:nvSpPr>
        <p:spPr bwMode="auto">
          <a:xfrm>
            <a:off x="990600" y="60960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solidFill>
                  <a:schemeClr val="bg2"/>
                </a:solidFill>
              </a:defRPr>
            </a:lvl1pPr>
          </a:lstStyle>
          <a:p>
            <a:endParaRPr lang="el-GR"/>
          </a:p>
        </p:txBody>
      </p:sp>
      <p:sp>
        <p:nvSpPr>
          <p:cNvPr id="536585" name="Rectangle 9"/>
          <p:cNvSpPr>
            <a:spLocks noGrp="1" noChangeArrowheads="1"/>
          </p:cNvSpPr>
          <p:nvPr>
            <p:ph type="ftr" sz="quarter" idx="3"/>
          </p:nvPr>
        </p:nvSpPr>
        <p:spPr bwMode="auto">
          <a:xfrm>
            <a:off x="3429000" y="60960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solidFill>
                  <a:schemeClr val="bg2"/>
                </a:solidFill>
              </a:defRPr>
            </a:lvl1pPr>
          </a:lstStyle>
          <a:p>
            <a:r>
              <a:rPr lang="el-GR"/>
              <a:t>ΚΟΕ</a:t>
            </a:r>
          </a:p>
        </p:txBody>
      </p:sp>
      <p:sp>
        <p:nvSpPr>
          <p:cNvPr id="536586" name="Rectangle 10"/>
          <p:cNvSpPr>
            <a:spLocks noGrp="1" noChangeArrowheads="1"/>
          </p:cNvSpPr>
          <p:nvPr>
            <p:ph type="sldNum" sz="quarter" idx="4"/>
          </p:nvPr>
        </p:nvSpPr>
        <p:spPr bwMode="auto">
          <a:xfrm>
            <a:off x="6858000" y="60960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solidFill>
                  <a:schemeClr val="bg2"/>
                </a:solidFill>
              </a:defRPr>
            </a:lvl1pPr>
          </a:lstStyle>
          <a:p>
            <a:fld id="{C93FD006-4B72-494C-AF15-67836BC489A1}"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Arial" charset="0"/>
        </a:defRPr>
      </a:lvl2pPr>
      <a:lvl3pPr algn="l" rtl="0" eaLnBrk="0" fontAlgn="base" hangingPunct="0">
        <a:spcBef>
          <a:spcPct val="0"/>
        </a:spcBef>
        <a:spcAft>
          <a:spcPct val="0"/>
        </a:spcAft>
        <a:defRPr kumimoji="1" sz="4400">
          <a:solidFill>
            <a:schemeClr val="tx2"/>
          </a:solidFill>
          <a:latin typeface="Arial" charset="0"/>
        </a:defRPr>
      </a:lvl3pPr>
      <a:lvl4pPr algn="l" rtl="0" eaLnBrk="0" fontAlgn="base" hangingPunct="0">
        <a:spcBef>
          <a:spcPct val="0"/>
        </a:spcBef>
        <a:spcAft>
          <a:spcPct val="0"/>
        </a:spcAft>
        <a:defRPr kumimoji="1" sz="4400">
          <a:solidFill>
            <a:schemeClr val="tx2"/>
          </a:solidFill>
          <a:latin typeface="Arial" charset="0"/>
        </a:defRPr>
      </a:lvl4pPr>
      <a:lvl5pPr algn="l" rtl="0" eaLnBrk="0" fontAlgn="base" hangingPunct="0">
        <a:spcBef>
          <a:spcPct val="0"/>
        </a:spcBef>
        <a:spcAft>
          <a:spcPct val="0"/>
        </a:spcAft>
        <a:defRPr kumimoji="1" sz="4400">
          <a:solidFill>
            <a:schemeClr val="tx2"/>
          </a:solidFill>
          <a:latin typeface="Arial" charset="0"/>
        </a:defRPr>
      </a:lvl5pPr>
      <a:lvl6pPr marL="457200" algn="l" rtl="0" eaLnBrk="0" fontAlgn="base" hangingPunct="0">
        <a:spcBef>
          <a:spcPct val="0"/>
        </a:spcBef>
        <a:spcAft>
          <a:spcPct val="0"/>
        </a:spcAft>
        <a:defRPr kumimoji="1" sz="4400">
          <a:solidFill>
            <a:schemeClr val="tx2"/>
          </a:solidFill>
          <a:latin typeface="Arial" charset="0"/>
        </a:defRPr>
      </a:lvl6pPr>
      <a:lvl7pPr marL="914400" algn="l" rtl="0" eaLnBrk="0" fontAlgn="base" hangingPunct="0">
        <a:spcBef>
          <a:spcPct val="0"/>
        </a:spcBef>
        <a:spcAft>
          <a:spcPct val="0"/>
        </a:spcAft>
        <a:defRPr kumimoji="1" sz="4400">
          <a:solidFill>
            <a:schemeClr val="tx2"/>
          </a:solidFill>
          <a:latin typeface="Arial" charset="0"/>
        </a:defRPr>
      </a:lvl7pPr>
      <a:lvl8pPr marL="1371600" algn="l" rtl="0" eaLnBrk="0" fontAlgn="base" hangingPunct="0">
        <a:spcBef>
          <a:spcPct val="0"/>
        </a:spcBef>
        <a:spcAft>
          <a:spcPct val="0"/>
        </a:spcAft>
        <a:defRPr kumimoji="1" sz="4400">
          <a:solidFill>
            <a:schemeClr val="tx2"/>
          </a:solidFill>
          <a:latin typeface="Arial" charset="0"/>
        </a:defRPr>
      </a:lvl8pPr>
      <a:lvl9pPr marL="1828800" algn="l" rtl="0" eaLnBrk="0" fontAlgn="base" hangingPunct="0">
        <a:spcBef>
          <a:spcPct val="0"/>
        </a:spcBef>
        <a:spcAft>
          <a:spcPct val="0"/>
        </a:spcAft>
        <a:defRPr kumimoji="1" sz="44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90000"/>
        <a:buFont typeface="Monotype Sorts" pitchFamily="2" charset="2"/>
        <a:buChar char="4"/>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Char char="–"/>
        <a:defRPr kumimoji="1" sz="2800">
          <a:solidFill>
            <a:schemeClr val="tx1"/>
          </a:solidFill>
          <a:latin typeface="+mn-lt"/>
        </a:defRPr>
      </a:lvl2pPr>
      <a:lvl3pPr marL="1143000" indent="-228600" algn="l" rtl="0" eaLnBrk="0" fontAlgn="base" hangingPunct="0">
        <a:spcBef>
          <a:spcPct val="20000"/>
        </a:spcBef>
        <a:spcAft>
          <a:spcPct val="0"/>
        </a:spcAft>
        <a:buClr>
          <a:schemeClr val="accent1"/>
        </a:buClr>
        <a:buChar char="•"/>
        <a:defRPr kumimoji="1" sz="24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1"/>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1"/>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1"/>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1"/>
        </a:buClr>
        <a:buChar char="»"/>
        <a:defRPr kumimoji="1"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Microsoft_Word_97_-_2003_Document1.doc"/></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8.xml"/><Relationship Id="rId7" Type="http://schemas.openxmlformats.org/officeDocument/2006/relationships/image" Target="../media/image8.wmf"/><Relationship Id="rId2" Type="http://schemas.openxmlformats.org/officeDocument/2006/relationships/slideLayout" Target="../slideLayouts/slideLayout14.xml"/><Relationship Id="rId1" Type="http://schemas.openxmlformats.org/officeDocument/2006/relationships/vmlDrawing" Target="../drawings/vmlDrawing2.vml"/><Relationship Id="rId6" Type="http://schemas.openxmlformats.org/officeDocument/2006/relationships/oleObject" Target="../embeddings/oleObject2.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9.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11.wmf"/><Relationship Id="rId4" Type="http://schemas.openxmlformats.org/officeDocument/2006/relationships/oleObject" Target="../embeddings/oleObject5.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3.xml"/><Relationship Id="rId1" Type="http://schemas.openxmlformats.org/officeDocument/2006/relationships/vmlDrawing" Target="../drawings/vmlDrawing4.vml"/><Relationship Id="rId5" Type="http://schemas.openxmlformats.org/officeDocument/2006/relationships/image" Target="../media/image12.wmf"/><Relationship Id="rId4" Type="http://schemas.openxmlformats.org/officeDocument/2006/relationships/oleObject" Target="../embeddings/oleObject6.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13.wmf"/><Relationship Id="rId4" Type="http://schemas.openxmlformats.org/officeDocument/2006/relationships/oleObject" Target="../embeddings/oleObject7.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3.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0.bin"/><Relationship Id="rId5" Type="http://schemas.openxmlformats.org/officeDocument/2006/relationships/image" Target="../media/image15.wmf"/><Relationship Id="rId4" Type="http://schemas.openxmlformats.org/officeDocument/2006/relationships/oleObject" Target="../embeddings/oleObject9.bin"/></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53975"/>
            <a:ext cx="8229600" cy="1143000"/>
          </a:xfrm>
        </p:spPr>
        <p:txBody>
          <a:bodyPr/>
          <a:lstStyle/>
          <a:p>
            <a:r>
              <a:rPr lang="el-GR" dirty="0" smtClean="0"/>
              <a:t>         Η </a:t>
            </a:r>
            <a:r>
              <a:rPr lang="el-GR" dirty="0"/>
              <a:t>ΛΟΓΙΣΤΙΚΗ ΙΣΟΤΗΤΑ</a:t>
            </a:r>
            <a:endParaRPr lang="en-NZ" dirty="0"/>
          </a:p>
        </p:txBody>
      </p:sp>
      <p:sp>
        <p:nvSpPr>
          <p:cNvPr id="20483" name="Rectangle 3"/>
          <p:cNvSpPr>
            <a:spLocks noGrp="1" noChangeArrowheads="1"/>
          </p:cNvSpPr>
          <p:nvPr>
            <p:ph type="body" idx="1"/>
          </p:nvPr>
        </p:nvSpPr>
        <p:spPr>
          <a:xfrm>
            <a:off x="899592" y="1341438"/>
            <a:ext cx="7787208" cy="719137"/>
          </a:xfrm>
          <a:solidFill>
            <a:srgbClr val="F5FA2E"/>
          </a:solidFill>
        </p:spPr>
        <p:txBody>
          <a:bodyPr/>
          <a:lstStyle/>
          <a:p>
            <a:pPr algn="ctr">
              <a:buFontTx/>
              <a:buNone/>
            </a:pPr>
            <a:r>
              <a:rPr lang="el-GR" dirty="0"/>
              <a:t>ΤΙ ΚΑΤΕΧΩ</a:t>
            </a:r>
            <a:r>
              <a:rPr lang="en-GB" dirty="0"/>
              <a:t> </a:t>
            </a:r>
            <a:r>
              <a:rPr lang="el-GR" dirty="0" smtClean="0"/>
              <a:t>   </a:t>
            </a:r>
            <a:r>
              <a:rPr lang="en-GB" dirty="0" smtClean="0"/>
              <a:t>= </a:t>
            </a:r>
            <a:r>
              <a:rPr lang="el-GR" dirty="0" smtClean="0"/>
              <a:t>      ΤΙ </a:t>
            </a:r>
            <a:r>
              <a:rPr lang="el-GR" dirty="0"/>
              <a:t>ΟΦΕΙΛΩ</a:t>
            </a:r>
            <a:endParaRPr lang="en-NZ" dirty="0"/>
          </a:p>
        </p:txBody>
      </p:sp>
      <p:sp>
        <p:nvSpPr>
          <p:cNvPr id="20484" name="Text Box 4"/>
          <p:cNvSpPr txBox="1">
            <a:spLocks noChangeArrowheads="1"/>
          </p:cNvSpPr>
          <p:nvPr/>
        </p:nvSpPr>
        <p:spPr bwMode="auto">
          <a:xfrm>
            <a:off x="2124075" y="2492375"/>
            <a:ext cx="6553200" cy="1066800"/>
          </a:xfrm>
          <a:prstGeom prst="rect">
            <a:avLst/>
          </a:prstGeom>
          <a:solidFill>
            <a:srgbClr val="F6FAA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l-GR" sz="3200"/>
              <a:t>ΕΝΕΡΓΗΤΙΚΟ</a:t>
            </a:r>
            <a:r>
              <a:rPr lang="en-US" sz="3200"/>
              <a:t>    </a:t>
            </a:r>
            <a:r>
              <a:rPr lang="en-GB" sz="3200"/>
              <a:t> =    </a:t>
            </a:r>
            <a:r>
              <a:rPr lang="el-GR" sz="3200"/>
              <a:t>ΠΑΘΗΤΙΚΟ</a:t>
            </a:r>
            <a:r>
              <a:rPr lang="en-GB" sz="3200"/>
              <a:t> + </a:t>
            </a:r>
            <a:r>
              <a:rPr lang="el-GR" sz="3200"/>
              <a:t>ΚΑΘΑΡΗ ΘΕΣΗ</a:t>
            </a:r>
            <a:endParaRPr lang="en-NZ" sz="3200"/>
          </a:p>
        </p:txBody>
      </p:sp>
      <p:sp>
        <p:nvSpPr>
          <p:cNvPr id="20485" name="Text Box 5"/>
          <p:cNvSpPr txBox="1">
            <a:spLocks noChangeArrowheads="1"/>
          </p:cNvSpPr>
          <p:nvPr/>
        </p:nvSpPr>
        <p:spPr bwMode="auto">
          <a:xfrm>
            <a:off x="2124075" y="3500438"/>
            <a:ext cx="6624638" cy="2014537"/>
          </a:xfrm>
          <a:prstGeom prst="rect">
            <a:avLst/>
          </a:prstGeom>
          <a:solidFill>
            <a:srgbClr val="E0B0B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el-GR" dirty="0"/>
          </a:p>
          <a:p>
            <a:pPr algn="ctr">
              <a:spcBef>
                <a:spcPct val="50000"/>
              </a:spcBef>
            </a:pPr>
            <a:r>
              <a:rPr lang="el-GR" sz="3600" b="1" u="sng" dirty="0">
                <a:solidFill>
                  <a:srgbClr val="FF0000"/>
                </a:solidFill>
              </a:rPr>
              <a:t>ΙΣΟΛΟΓΙΣΜΟΣ</a:t>
            </a:r>
          </a:p>
          <a:p>
            <a:pPr algn="just">
              <a:spcBef>
                <a:spcPct val="50000"/>
              </a:spcBef>
            </a:pPr>
            <a:endParaRPr lang="en-NZ" sz="3600" b="1" u="sng" dirty="0">
              <a:solidFill>
                <a:srgbClr val="9966FF"/>
              </a:solidFill>
            </a:endParaRPr>
          </a:p>
        </p:txBody>
      </p:sp>
      <p:pic>
        <p:nvPicPr>
          <p:cNvPr id="20494" name="Picture 14" descr="MCj0197824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388" y="2781300"/>
            <a:ext cx="1800225" cy="29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253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u="sng" dirty="0" smtClean="0">
                <a:solidFill>
                  <a:srgbClr val="FF0000"/>
                </a:solidFill>
              </a:rPr>
              <a:t>Αποσβέσεις</a:t>
            </a:r>
            <a:endParaRPr lang="el-GR" b="1" u="sng" dirty="0">
              <a:solidFill>
                <a:srgbClr val="FF0000"/>
              </a:solidFill>
            </a:endParaRPr>
          </a:p>
        </p:txBody>
      </p:sp>
      <p:sp>
        <p:nvSpPr>
          <p:cNvPr id="3" name="Θέση περιεχομένου 2"/>
          <p:cNvSpPr>
            <a:spLocks noGrp="1"/>
          </p:cNvSpPr>
          <p:nvPr>
            <p:ph idx="1"/>
          </p:nvPr>
        </p:nvSpPr>
        <p:spPr>
          <a:xfrm>
            <a:off x="990600" y="1628800"/>
            <a:ext cx="7772400" cy="4968552"/>
          </a:xfrm>
        </p:spPr>
        <p:txBody>
          <a:bodyPr/>
          <a:lstStyle/>
          <a:p>
            <a:pPr marL="0" indent="0">
              <a:buNone/>
            </a:pPr>
            <a:r>
              <a:rPr lang="el-GR" sz="2800" dirty="0" smtClean="0"/>
              <a:t>Δεν </a:t>
            </a:r>
            <a:r>
              <a:rPr lang="el-GR" sz="2800" dirty="0"/>
              <a:t>θεωρούμε αρχικά, ότι το ποσό που δώσαμε για την αγορά, είναι έξοδο. Το θεωρούμε </a:t>
            </a:r>
            <a:r>
              <a:rPr lang="el-GR" sz="2800" dirty="0" smtClean="0"/>
              <a:t>επένδυση και βρίσκεται στο Παγιο Ενεργητικό (Ισολογισμός). </a:t>
            </a:r>
            <a:r>
              <a:rPr lang="el-GR" sz="2800" dirty="0"/>
              <a:t>Το έξοδο το γεννάμε λογιστικά. Έτσι σχεδιάζουμε έναν πίνακα, με ποσά ίσα με το </a:t>
            </a:r>
            <a:r>
              <a:rPr lang="el-GR" sz="2800" dirty="0" smtClean="0"/>
              <a:t>συντελεστή αποσβεσης(π.χ.20%) </a:t>
            </a:r>
            <a:r>
              <a:rPr lang="el-GR" sz="2800" dirty="0"/>
              <a:t>του ποσού της αγοράς</a:t>
            </a:r>
            <a:r>
              <a:rPr lang="el-GR" sz="2800" dirty="0" smtClean="0"/>
              <a:t>, </a:t>
            </a:r>
            <a:r>
              <a:rPr lang="el-GR" sz="2800" dirty="0"/>
              <a:t>το οποίο ποσό που θα νοείται ως </a:t>
            </a:r>
            <a:r>
              <a:rPr lang="el-GR" sz="2800" b="1" u="sng" dirty="0">
                <a:solidFill>
                  <a:srgbClr val="3B49CB"/>
                </a:solidFill>
              </a:rPr>
              <a:t>έξοδο</a:t>
            </a:r>
            <a:r>
              <a:rPr lang="el-GR" sz="2800" dirty="0"/>
              <a:t> για κάθε χρόνο και θα </a:t>
            </a:r>
            <a:r>
              <a:rPr lang="el-GR" sz="2800" dirty="0">
                <a:solidFill>
                  <a:srgbClr val="FF0000"/>
                </a:solidFill>
              </a:rPr>
              <a:t>βαρύνει τα αποτελέσματα</a:t>
            </a:r>
            <a:r>
              <a:rPr lang="el-GR" sz="2800" dirty="0"/>
              <a:t>. Αυτό το ποσό το ονομάζουμε </a:t>
            </a:r>
            <a:r>
              <a:rPr lang="el-GR" sz="2800" b="1" dirty="0"/>
              <a:t>απόσβεση </a:t>
            </a:r>
            <a:r>
              <a:rPr lang="el-GR" sz="2800" dirty="0"/>
              <a:t>και το παρακολουθούμε χωριστά.</a:t>
            </a:r>
          </a:p>
          <a:p>
            <a:endParaRPr lang="el-GR" dirty="0"/>
          </a:p>
        </p:txBody>
      </p:sp>
      <p:sp>
        <p:nvSpPr>
          <p:cNvPr id="4" name="Θέση αριθμού διαφάνειας 3"/>
          <p:cNvSpPr>
            <a:spLocks noGrp="1"/>
          </p:cNvSpPr>
          <p:nvPr>
            <p:ph type="sldNum" sz="quarter" idx="12"/>
          </p:nvPr>
        </p:nvSpPr>
        <p:spPr/>
        <p:txBody>
          <a:bodyPr/>
          <a:lstStyle/>
          <a:p>
            <a:fld id="{3F0B8EBE-36D9-4A3D-8FD8-AE8E5738E2D8}" type="slidenum">
              <a:rPr lang="el-GR" smtClean="0"/>
              <a:pPr/>
              <a:t>10</a:t>
            </a:fld>
            <a:endParaRPr lang="el-GR"/>
          </a:p>
        </p:txBody>
      </p:sp>
    </p:spTree>
    <p:extLst>
      <p:ext uri="{BB962C8B-B14F-4D97-AF65-F5344CB8AC3E}">
        <p14:creationId xmlns:p14="http://schemas.microsoft.com/office/powerpoint/2010/main" val="24303864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l-GR" altLang="el-GR" b="1" dirty="0" smtClean="0">
                <a:solidFill>
                  <a:srgbClr val="FF0000"/>
                </a:solidFill>
              </a:rPr>
              <a:t>   Αποσβέσεις</a:t>
            </a:r>
          </a:p>
        </p:txBody>
      </p:sp>
      <p:sp>
        <p:nvSpPr>
          <p:cNvPr id="40963" name="Rectangle 3"/>
          <p:cNvSpPr>
            <a:spLocks noGrp="1" noChangeArrowheads="1"/>
          </p:cNvSpPr>
          <p:nvPr>
            <p:ph type="body" idx="1"/>
          </p:nvPr>
        </p:nvSpPr>
        <p:spPr>
          <a:xfrm>
            <a:off x="539552" y="1600200"/>
            <a:ext cx="8604448" cy="4525963"/>
          </a:xfrm>
        </p:spPr>
        <p:txBody>
          <a:bodyPr/>
          <a:lstStyle/>
          <a:p>
            <a:pPr eaLnBrk="1" hangingPunct="1">
              <a:buFontTx/>
              <a:buNone/>
            </a:pPr>
            <a:r>
              <a:rPr lang="el-GR" altLang="el-GR" sz="3600" dirty="0" smtClean="0"/>
              <a:t>   </a:t>
            </a:r>
            <a:r>
              <a:rPr lang="el-GR" altLang="el-GR" sz="2400" dirty="0" smtClean="0"/>
              <a:t>Οι αποσβέσεις είναι μια ασπίδα    φοροαποφυγής (</a:t>
            </a:r>
            <a:r>
              <a:rPr lang="en-US" altLang="el-GR" sz="2400" dirty="0" smtClean="0"/>
              <a:t>Tax shield) </a:t>
            </a:r>
            <a:r>
              <a:rPr lang="el-GR" altLang="el-GR" sz="2400" dirty="0" smtClean="0"/>
              <a:t>για κάθε </a:t>
            </a:r>
            <a:r>
              <a:rPr lang="el-GR" altLang="el-GR" sz="2400" dirty="0" smtClean="0"/>
              <a:t>εταιρία (αύξηση εξόδων</a:t>
            </a:r>
            <a:r>
              <a:rPr lang="el-GR" altLang="el-GR" sz="2400" dirty="0" smtClean="0">
                <a:sym typeface="Wingdings" panose="05000000000000000000" pitchFamily="2" charset="2"/>
              </a:rPr>
              <a:t>μείωση κερδώνμειωση οφειλόμενων φόρων</a:t>
            </a:r>
            <a:r>
              <a:rPr lang="el-GR" altLang="el-GR" sz="2400" dirty="0" smtClean="0"/>
              <a:t>)</a:t>
            </a:r>
            <a:r>
              <a:rPr lang="en-US" altLang="el-GR" sz="2400" dirty="0" smtClean="0"/>
              <a:t> </a:t>
            </a:r>
            <a:r>
              <a:rPr lang="en-US" altLang="el-GR" sz="2400" dirty="0" smtClean="0"/>
              <a:t>, </a:t>
            </a:r>
            <a:r>
              <a:rPr lang="el-GR" altLang="el-GR" sz="2400" dirty="0" smtClean="0"/>
              <a:t>με συνέπεια να παρέχουν ένα </a:t>
            </a:r>
            <a:r>
              <a:rPr lang="el-GR" altLang="el-GR" sz="2400" dirty="0" smtClean="0">
                <a:solidFill>
                  <a:srgbClr val="FF3300"/>
                </a:solidFill>
              </a:rPr>
              <a:t>όφελος</a:t>
            </a:r>
            <a:r>
              <a:rPr lang="el-GR" altLang="el-GR" sz="2400" dirty="0" smtClean="0"/>
              <a:t> = απόσβεση Χ φορολογικός  συντελεστής </a:t>
            </a:r>
          </a:p>
          <a:p>
            <a:pPr eaLnBrk="1" hangingPunct="1">
              <a:buFontTx/>
              <a:buNone/>
            </a:pPr>
            <a:r>
              <a:rPr lang="el-GR" altLang="el-GR" sz="3600" b="1" dirty="0" smtClean="0"/>
              <a:t>     </a:t>
            </a:r>
            <a:r>
              <a:rPr lang="el-GR" altLang="el-GR" sz="3600" b="1" u="sng" dirty="0" smtClean="0"/>
              <a:t>Σταθερή </a:t>
            </a:r>
            <a:r>
              <a:rPr lang="el-GR" altLang="el-GR" sz="3600" b="1" u="sng" dirty="0"/>
              <a:t>Μέθοδος </a:t>
            </a:r>
            <a:r>
              <a:rPr lang="el-GR" altLang="el-GR" sz="3600" b="1" u="sng" dirty="0" smtClean="0"/>
              <a:t>Απόσβεσης</a:t>
            </a:r>
          </a:p>
          <a:p>
            <a:pPr eaLnBrk="1" hangingPunct="1">
              <a:buNone/>
            </a:pPr>
            <a:r>
              <a:rPr lang="el-GR" altLang="el-GR" sz="3600" dirty="0" smtClean="0"/>
              <a:t>   </a:t>
            </a:r>
            <a:r>
              <a:rPr lang="el-GR" altLang="el-GR" sz="2000" b="1" dirty="0" smtClean="0">
                <a:solidFill>
                  <a:srgbClr val="FF0000"/>
                </a:solidFill>
              </a:rPr>
              <a:t>Ετήσια </a:t>
            </a:r>
            <a:r>
              <a:rPr lang="el-GR" altLang="el-GR" sz="2000" b="1" dirty="0">
                <a:solidFill>
                  <a:srgbClr val="FF0000"/>
                </a:solidFill>
              </a:rPr>
              <a:t>απόσβεση =  Τιμή αγοράς  Χ </a:t>
            </a:r>
            <a:r>
              <a:rPr lang="el-GR" altLang="el-GR" sz="2000" b="1" dirty="0" smtClean="0">
                <a:solidFill>
                  <a:srgbClr val="FF0000"/>
                </a:solidFill>
              </a:rPr>
              <a:t>Συντελεστή απόσβεσης</a:t>
            </a:r>
            <a:endParaRPr lang="el-GR" altLang="el-GR" sz="2000" b="1" dirty="0">
              <a:solidFill>
                <a:srgbClr val="FF0000"/>
              </a:solidFill>
            </a:endParaRPr>
          </a:p>
          <a:p>
            <a:pPr eaLnBrk="1" hangingPunct="1">
              <a:buFontTx/>
              <a:buNone/>
            </a:pPr>
            <a:endParaRPr lang="el-GR" altLang="el-GR" sz="3600" b="1" dirty="0" smtClean="0">
              <a:solidFill>
                <a:srgbClr val="FF0000"/>
              </a:solidFill>
            </a:endParaRPr>
          </a:p>
        </p:txBody>
      </p:sp>
    </p:spTree>
    <p:extLst>
      <p:ext uri="{BB962C8B-B14F-4D97-AF65-F5344CB8AC3E}">
        <p14:creationId xmlns:p14="http://schemas.microsoft.com/office/powerpoint/2010/main" val="411589031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u="sng" dirty="0">
                <a:solidFill>
                  <a:srgbClr val="FF0000"/>
                </a:solidFill>
              </a:rPr>
              <a:t>ΑΣΚΗΣΗ</a:t>
            </a:r>
            <a:endParaRPr lang="el-GR" dirty="0">
              <a:solidFill>
                <a:srgbClr val="FF0000"/>
              </a:solidFill>
            </a:endParaRPr>
          </a:p>
        </p:txBody>
      </p:sp>
      <p:sp>
        <p:nvSpPr>
          <p:cNvPr id="3" name="Θέση περιεχομένου 2"/>
          <p:cNvSpPr>
            <a:spLocks noGrp="1"/>
          </p:cNvSpPr>
          <p:nvPr>
            <p:ph idx="1"/>
          </p:nvPr>
        </p:nvSpPr>
        <p:spPr>
          <a:xfrm>
            <a:off x="990600" y="1828800"/>
            <a:ext cx="7772400" cy="4696544"/>
          </a:xfrm>
        </p:spPr>
        <p:txBody>
          <a:bodyPr/>
          <a:lstStyle/>
          <a:p>
            <a:pPr marL="0" indent="0">
              <a:buNone/>
            </a:pPr>
            <a:r>
              <a:rPr lang="el-GR" dirty="0"/>
              <a:t>Αγοράσατε ένα νέο πάγιο αξίας  €1,000 πριν 3 χρόνια, που έχει συντελεστή απόσβεσης 20% (σταθερή μέθοδος). Να υπολογίσετε την καθαρή του αξία σήμερα.(=400)</a:t>
            </a:r>
          </a:p>
          <a:p>
            <a:r>
              <a:rPr lang="el-GR" dirty="0" smtClean="0"/>
              <a:t>Σύνολο αποσβεσεων=1000*3*0,2=600</a:t>
            </a:r>
          </a:p>
          <a:p>
            <a:r>
              <a:rPr lang="el-GR" dirty="0" smtClean="0"/>
              <a:t>Αρα 1000-600=400 </a:t>
            </a:r>
            <a:r>
              <a:rPr lang="el-GR" b="1" u="sng" dirty="0" smtClean="0">
                <a:solidFill>
                  <a:srgbClr val="3B49CB"/>
                </a:solidFill>
              </a:rPr>
              <a:t>ή αλλοιώς</a:t>
            </a:r>
          </a:p>
          <a:p>
            <a:r>
              <a:rPr lang="el-GR" dirty="0" smtClean="0"/>
              <a:t>1000-1000*3*0,2=400</a:t>
            </a:r>
            <a:endParaRPr lang="el-GR" dirty="0"/>
          </a:p>
        </p:txBody>
      </p:sp>
      <p:sp>
        <p:nvSpPr>
          <p:cNvPr id="4" name="Θέση αριθμού διαφάνειας 3"/>
          <p:cNvSpPr>
            <a:spLocks noGrp="1"/>
          </p:cNvSpPr>
          <p:nvPr>
            <p:ph type="sldNum" sz="quarter" idx="12"/>
          </p:nvPr>
        </p:nvSpPr>
        <p:spPr/>
        <p:txBody>
          <a:bodyPr/>
          <a:lstStyle/>
          <a:p>
            <a:fld id="{3F0B8EBE-36D9-4A3D-8FD8-AE8E5738E2D8}" type="slidenum">
              <a:rPr lang="el-GR" smtClean="0"/>
              <a:pPr/>
              <a:t>12</a:t>
            </a:fld>
            <a:endParaRPr lang="el-GR"/>
          </a:p>
        </p:txBody>
      </p:sp>
    </p:spTree>
    <p:extLst>
      <p:ext uri="{BB962C8B-B14F-4D97-AF65-F5344CB8AC3E}">
        <p14:creationId xmlns:p14="http://schemas.microsoft.com/office/powerpoint/2010/main" val="2820653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5"/>
          <p:cNvSpPr>
            <a:spLocks noGrp="1"/>
          </p:cNvSpPr>
          <p:nvPr>
            <p:ph type="sldNum" sz="quarter" idx="12"/>
          </p:nvPr>
        </p:nvSpPr>
        <p:spPr/>
        <p:txBody>
          <a:bodyPr/>
          <a:lstStyle/>
          <a:p>
            <a:fld id="{A277FE1F-3874-456A-8515-8FE7831487E9}" type="slidenum">
              <a:rPr lang="el-GR"/>
              <a:pPr/>
              <a:t>13</a:t>
            </a:fld>
            <a:endParaRPr lang="el-GR"/>
          </a:p>
        </p:txBody>
      </p:sp>
      <p:sp>
        <p:nvSpPr>
          <p:cNvPr id="306178" name="Rectangle 2"/>
          <p:cNvSpPr>
            <a:spLocks noGrp="1" noChangeArrowheads="1"/>
          </p:cNvSpPr>
          <p:nvPr>
            <p:ph type="title"/>
          </p:nvPr>
        </p:nvSpPr>
        <p:spPr/>
        <p:txBody>
          <a:bodyPr/>
          <a:lstStyle/>
          <a:p>
            <a:r>
              <a:rPr lang="el-GR" sz="3200" b="1" u="sng" dirty="0" smtClean="0">
                <a:solidFill>
                  <a:srgbClr val="FF0000"/>
                </a:solidFill>
              </a:rPr>
              <a:t>3- </a:t>
            </a:r>
            <a:r>
              <a:rPr lang="en-US" sz="3200" b="1" u="sng" dirty="0" smtClean="0">
                <a:solidFill>
                  <a:srgbClr val="FF0000"/>
                </a:solidFill>
              </a:rPr>
              <a:t>Σημείο </a:t>
            </a:r>
            <a:r>
              <a:rPr lang="en-US" sz="3200" b="1" u="sng" dirty="0">
                <a:solidFill>
                  <a:srgbClr val="FF0000"/>
                </a:solidFill>
              </a:rPr>
              <a:t>εξίσωσης (Break Even Point)</a:t>
            </a:r>
            <a:endParaRPr lang="el-GR" sz="3200" b="1" u="sng" dirty="0">
              <a:solidFill>
                <a:srgbClr val="FF0000"/>
              </a:solidFill>
            </a:endParaRPr>
          </a:p>
        </p:txBody>
      </p:sp>
      <p:sp>
        <p:nvSpPr>
          <p:cNvPr id="306179" name="Rectangle 3"/>
          <p:cNvSpPr>
            <a:spLocks noGrp="1" noChangeArrowheads="1"/>
          </p:cNvSpPr>
          <p:nvPr>
            <p:ph type="body" idx="1"/>
          </p:nvPr>
        </p:nvSpPr>
        <p:spPr/>
        <p:txBody>
          <a:bodyPr/>
          <a:lstStyle/>
          <a:p>
            <a:r>
              <a:rPr lang="el-GR" dirty="0"/>
              <a:t>To </a:t>
            </a:r>
            <a:r>
              <a:rPr lang="en-US" dirty="0"/>
              <a:t>Break Even Point </a:t>
            </a:r>
            <a:r>
              <a:rPr lang="el-GR" dirty="0"/>
              <a:t>είναι:</a:t>
            </a:r>
          </a:p>
          <a:p>
            <a:pPr lvl="1"/>
            <a:r>
              <a:rPr lang="el-GR" dirty="0"/>
              <a:t>Το σημείο στο οποίο τα </a:t>
            </a:r>
            <a:r>
              <a:rPr lang="el-GR" i="1" dirty="0"/>
              <a:t>έσοδα ισούνται με το κόστος</a:t>
            </a:r>
            <a:r>
              <a:rPr lang="el-GR" dirty="0"/>
              <a:t>, άρα η επιχείρηση έχει κέρδος 0 (μηδέν)</a:t>
            </a:r>
          </a:p>
          <a:p>
            <a:pPr lvl="1"/>
            <a:r>
              <a:rPr lang="el-GR" dirty="0"/>
              <a:t>Το σημείο όπου το </a:t>
            </a:r>
            <a:r>
              <a:rPr lang="el-GR" i="1" dirty="0"/>
              <a:t>συνολικό περιθώριο συμμετοχής</a:t>
            </a:r>
            <a:r>
              <a:rPr lang="el-GR" dirty="0"/>
              <a:t> ισούται με το σταθερό κόστος</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5"/>
          <p:cNvSpPr>
            <a:spLocks noGrp="1"/>
          </p:cNvSpPr>
          <p:nvPr>
            <p:ph type="sldNum" sz="quarter" idx="12"/>
          </p:nvPr>
        </p:nvSpPr>
        <p:spPr/>
        <p:txBody>
          <a:bodyPr/>
          <a:lstStyle/>
          <a:p>
            <a:fld id="{90DE37AF-7F38-4087-BFFB-431FCB022221}" type="slidenum">
              <a:rPr lang="el-GR"/>
              <a:pPr/>
              <a:t>14</a:t>
            </a:fld>
            <a:endParaRPr lang="el-GR"/>
          </a:p>
        </p:txBody>
      </p:sp>
      <p:sp>
        <p:nvSpPr>
          <p:cNvPr id="311298" name="Rectangle 2"/>
          <p:cNvSpPr>
            <a:spLocks noGrp="1" noChangeArrowheads="1"/>
          </p:cNvSpPr>
          <p:nvPr>
            <p:ph type="title"/>
          </p:nvPr>
        </p:nvSpPr>
        <p:spPr>
          <a:xfrm>
            <a:off x="1125538" y="381000"/>
            <a:ext cx="7772400" cy="1219200"/>
          </a:xfrm>
          <a:noFill/>
          <a:ln/>
        </p:spPr>
        <p:txBody>
          <a:bodyPr lIns="92075" tIns="46038" rIns="92075" bIns="46038"/>
          <a:lstStyle/>
          <a:p>
            <a:r>
              <a:rPr lang="el-GR"/>
              <a:t>Βασικές υποθέσεις της ανάλυσης σημείου εξίσωσης</a:t>
            </a:r>
            <a:endParaRPr lang="en-US"/>
          </a:p>
        </p:txBody>
      </p:sp>
      <p:sp>
        <p:nvSpPr>
          <p:cNvPr id="311299" name="Rectangle 3"/>
          <p:cNvSpPr>
            <a:spLocks noGrp="1" noChangeArrowheads="1"/>
          </p:cNvSpPr>
          <p:nvPr>
            <p:ph type="body" idx="1"/>
          </p:nvPr>
        </p:nvSpPr>
        <p:spPr>
          <a:xfrm>
            <a:off x="1125538" y="1981200"/>
            <a:ext cx="7772400" cy="468816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l-GR" sz="2800" dirty="0">
                <a:solidFill>
                  <a:schemeClr val="accent2"/>
                </a:solidFill>
              </a:rPr>
              <a:t>Γραμμική</a:t>
            </a:r>
            <a:r>
              <a:rPr lang="el-GR" sz="2800" dirty="0"/>
              <a:t> συμπεριφορά του κόστους</a:t>
            </a:r>
          </a:p>
          <a:p>
            <a:pPr lvl="1"/>
            <a:r>
              <a:rPr lang="el-GR" sz="2400" dirty="0"/>
              <a:t>Το </a:t>
            </a:r>
            <a:r>
              <a:rPr lang="el-GR" sz="2400" b="1" dirty="0">
                <a:solidFill>
                  <a:srgbClr val="3B49CB"/>
                </a:solidFill>
              </a:rPr>
              <a:t>σταθερό κόστος</a:t>
            </a:r>
            <a:r>
              <a:rPr lang="el-GR" sz="2400" dirty="0"/>
              <a:t> παραμένει αμετάβλητο στο εύρος δραστηριότητας που μελετάται</a:t>
            </a:r>
          </a:p>
          <a:p>
            <a:pPr lvl="1"/>
            <a:r>
              <a:rPr lang="el-GR" sz="2400" dirty="0"/>
              <a:t>Το </a:t>
            </a:r>
            <a:r>
              <a:rPr lang="el-GR" sz="2400" b="1" dirty="0">
                <a:solidFill>
                  <a:srgbClr val="3B49CB"/>
                </a:solidFill>
              </a:rPr>
              <a:t>μεταβλητό κόστος </a:t>
            </a:r>
            <a:r>
              <a:rPr lang="el-GR" sz="2400" dirty="0"/>
              <a:t>μεταβάλλεται </a:t>
            </a:r>
            <a:r>
              <a:rPr lang="el-GR" sz="2400" b="1" dirty="0">
                <a:solidFill>
                  <a:srgbClr val="FF0000"/>
                </a:solidFill>
              </a:rPr>
              <a:t>γραμμικά</a:t>
            </a:r>
            <a:r>
              <a:rPr lang="el-GR" sz="2400" dirty="0"/>
              <a:t> σε σχέση με το επίπεδο δραστηριότητας</a:t>
            </a:r>
          </a:p>
          <a:p>
            <a:r>
              <a:rPr lang="el-GR" sz="2800" dirty="0"/>
              <a:t>Δυνατότητα </a:t>
            </a:r>
            <a:r>
              <a:rPr lang="el-GR" sz="2800" b="1" dirty="0">
                <a:solidFill>
                  <a:srgbClr val="009900"/>
                </a:solidFill>
              </a:rPr>
              <a:t>διάκρισης του κόστους σε σταθερό και μεταβλητό</a:t>
            </a:r>
            <a:endParaRPr lang="el-GR" sz="2800" dirty="0"/>
          </a:p>
          <a:p>
            <a:r>
              <a:rPr lang="el-GR" sz="2800" dirty="0"/>
              <a:t>Η τιμή πώλησης είναι σταθερή </a:t>
            </a:r>
          </a:p>
          <a:p>
            <a:r>
              <a:rPr lang="el-GR" sz="2800" dirty="0"/>
              <a:t>Η παραγωγικότητα παραμένει σταθερή </a:t>
            </a:r>
          </a:p>
          <a:p>
            <a:r>
              <a:rPr lang="el-GR" sz="2800" dirty="0"/>
              <a:t>Το μείγμα προϊόντος παραμένει σταθερό</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07209" name="Rectangle 9"/>
          <p:cNvSpPr>
            <a:spLocks noChangeArrowheads="1"/>
          </p:cNvSpPr>
          <p:nvPr/>
        </p:nvSpPr>
        <p:spPr bwMode="auto">
          <a:xfrm>
            <a:off x="304800" y="4495800"/>
            <a:ext cx="8839200" cy="381000"/>
          </a:xfrm>
          <a:prstGeom prst="rect">
            <a:avLst/>
          </a:prstGeom>
          <a:solidFill>
            <a:srgbClr val="F7FD15"/>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07202" name="Rectangle 2"/>
          <p:cNvSpPr>
            <a:spLocks noGrp="1" noChangeArrowheads="1"/>
          </p:cNvSpPr>
          <p:nvPr>
            <p:ph type="title"/>
          </p:nvPr>
        </p:nvSpPr>
        <p:spPr>
          <a:xfrm>
            <a:off x="685800" y="0"/>
            <a:ext cx="7772400" cy="1143000"/>
          </a:xfrm>
        </p:spPr>
        <p:txBody>
          <a:bodyPr/>
          <a:lstStyle/>
          <a:p>
            <a:pPr algn="ctr"/>
            <a:r>
              <a:rPr lang="el-GR"/>
              <a:t>Break Even Point</a:t>
            </a:r>
          </a:p>
        </p:txBody>
      </p:sp>
      <p:graphicFrame>
        <p:nvGraphicFramePr>
          <p:cNvPr id="307206" name="Object 6"/>
          <p:cNvGraphicFramePr>
            <a:graphicFrameLocks noChangeAspect="1"/>
          </p:cNvGraphicFramePr>
          <p:nvPr>
            <p:extLst>
              <p:ext uri="{D42A27DB-BD31-4B8C-83A1-F6EECF244321}">
                <p14:modId xmlns:p14="http://schemas.microsoft.com/office/powerpoint/2010/main" val="3547840712"/>
              </p:ext>
            </p:extLst>
          </p:nvPr>
        </p:nvGraphicFramePr>
        <p:xfrm>
          <a:off x="0" y="1036638"/>
          <a:ext cx="9144000" cy="5668962"/>
        </p:xfrm>
        <a:graphic>
          <a:graphicData uri="http://schemas.openxmlformats.org/presentationml/2006/ole">
            <mc:AlternateContent xmlns:mc="http://schemas.openxmlformats.org/markup-compatibility/2006">
              <mc:Choice xmlns:v="urn:schemas-microsoft-com:vml" Requires="v">
                <p:oleObj spid="_x0000_s307229" name="Document" r:id="rId4" imgW="6692760" imgH="5667480" progId="Word.Document.8">
                  <p:embed/>
                </p:oleObj>
              </mc:Choice>
              <mc:Fallback>
                <p:oleObj name="Document" r:id="rId4" imgW="6692760" imgH="5667480" progId="Word.Document.8">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036638"/>
                        <a:ext cx="9144000" cy="5668962"/>
                      </a:xfrm>
                      <a:prstGeom prst="rect">
                        <a:avLst/>
                      </a:prstGeom>
                      <a:noFill/>
                      <a:ln>
                        <a:noFill/>
                      </a:ln>
                      <a:effectLst/>
                      <a:extLst/>
                    </p:spPr>
                  </p:pic>
                </p:oleObj>
              </mc:Fallback>
            </mc:AlternateContent>
          </a:graphicData>
        </a:graphic>
      </p:graphicFrame>
      <p:sp>
        <p:nvSpPr>
          <p:cNvPr id="307207" name="AutoShape 7"/>
          <p:cNvSpPr>
            <a:spLocks noChangeArrowheads="1"/>
          </p:cNvSpPr>
          <p:nvPr/>
        </p:nvSpPr>
        <p:spPr bwMode="auto">
          <a:xfrm>
            <a:off x="2819400" y="152400"/>
            <a:ext cx="609600" cy="762000"/>
          </a:xfrm>
          <a:prstGeom prst="downArrow">
            <a:avLst>
              <a:gd name="adj1" fmla="val 50000"/>
              <a:gd name="adj2" fmla="val 31250"/>
            </a:avLst>
          </a:prstGeom>
          <a:solidFill>
            <a:schemeClr val="accent2"/>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07208" name="AutoShape 8"/>
          <p:cNvSpPr>
            <a:spLocks noChangeArrowheads="1"/>
          </p:cNvSpPr>
          <p:nvPr/>
        </p:nvSpPr>
        <p:spPr bwMode="auto">
          <a:xfrm>
            <a:off x="7772400" y="152400"/>
            <a:ext cx="609600" cy="762000"/>
          </a:xfrm>
          <a:prstGeom prst="downArrow">
            <a:avLst>
              <a:gd name="adj1" fmla="val 50000"/>
              <a:gd name="adj2" fmla="val 31250"/>
            </a:avLst>
          </a:prstGeom>
          <a:solidFill>
            <a:schemeClr val="accent2"/>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07"/>
                                        </p:tgtEl>
                                        <p:attrNameLst>
                                          <p:attrName>style.visibility</p:attrName>
                                        </p:attrNameLst>
                                      </p:cBhvr>
                                      <p:to>
                                        <p:strVal val="visible"/>
                                      </p:to>
                                    </p:set>
                                    <p:anim calcmode="lin" valueType="num">
                                      <p:cBhvr additive="base">
                                        <p:cTn id="7" dur="500" fill="hold"/>
                                        <p:tgtEl>
                                          <p:spTgt spid="307207"/>
                                        </p:tgtEl>
                                        <p:attrNameLst>
                                          <p:attrName>ppt_x</p:attrName>
                                        </p:attrNameLst>
                                      </p:cBhvr>
                                      <p:tavLst>
                                        <p:tav tm="0">
                                          <p:val>
                                            <p:strVal val="0-#ppt_w/2"/>
                                          </p:val>
                                        </p:tav>
                                        <p:tav tm="100000">
                                          <p:val>
                                            <p:strVal val="#ppt_x"/>
                                          </p:val>
                                        </p:tav>
                                      </p:tavLst>
                                    </p:anim>
                                    <p:anim calcmode="lin" valueType="num">
                                      <p:cBhvr additive="base">
                                        <p:cTn id="8" dur="500" fill="hold"/>
                                        <p:tgtEl>
                                          <p:spTgt spid="30720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08"/>
                                        </p:tgtEl>
                                        <p:attrNameLst>
                                          <p:attrName>style.visibility</p:attrName>
                                        </p:attrNameLst>
                                      </p:cBhvr>
                                      <p:to>
                                        <p:strVal val="visible"/>
                                      </p:to>
                                    </p:set>
                                    <p:anim calcmode="lin" valueType="num">
                                      <p:cBhvr additive="base">
                                        <p:cTn id="13" dur="500" fill="hold"/>
                                        <p:tgtEl>
                                          <p:spTgt spid="307208"/>
                                        </p:tgtEl>
                                        <p:attrNameLst>
                                          <p:attrName>ppt_x</p:attrName>
                                        </p:attrNameLst>
                                      </p:cBhvr>
                                      <p:tavLst>
                                        <p:tav tm="0">
                                          <p:val>
                                            <p:strVal val="0-#ppt_w/2"/>
                                          </p:val>
                                        </p:tav>
                                        <p:tav tm="100000">
                                          <p:val>
                                            <p:strVal val="#ppt_x"/>
                                          </p:val>
                                        </p:tav>
                                      </p:tavLst>
                                    </p:anim>
                                    <p:anim calcmode="lin" valueType="num">
                                      <p:cBhvr additive="base">
                                        <p:cTn id="14" dur="500" fill="hold"/>
                                        <p:tgtEl>
                                          <p:spTgt spid="30720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209"/>
                                        </p:tgtEl>
                                        <p:attrNameLst>
                                          <p:attrName>style.visibility</p:attrName>
                                        </p:attrNameLst>
                                      </p:cBhvr>
                                      <p:to>
                                        <p:strVal val="visible"/>
                                      </p:to>
                                    </p:set>
                                    <p:anim calcmode="lin" valueType="num">
                                      <p:cBhvr additive="base">
                                        <p:cTn id="19" dur="500" fill="hold"/>
                                        <p:tgtEl>
                                          <p:spTgt spid="307209"/>
                                        </p:tgtEl>
                                        <p:attrNameLst>
                                          <p:attrName>ppt_x</p:attrName>
                                        </p:attrNameLst>
                                      </p:cBhvr>
                                      <p:tavLst>
                                        <p:tav tm="0">
                                          <p:val>
                                            <p:strVal val="0-#ppt_w/2"/>
                                          </p:val>
                                        </p:tav>
                                        <p:tav tm="100000">
                                          <p:val>
                                            <p:strVal val="#ppt_x"/>
                                          </p:val>
                                        </p:tav>
                                      </p:tavLst>
                                    </p:anim>
                                    <p:anim calcmode="lin" valueType="num">
                                      <p:cBhvr additive="base">
                                        <p:cTn id="20" dur="500" fill="hold"/>
                                        <p:tgtEl>
                                          <p:spTgt spid="3072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9" grpId="0" animBg="1"/>
      <p:bldP spid="307207" grpId="0" animBg="1"/>
      <p:bldP spid="30720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Θέση αριθμού διαφάνειας 3"/>
          <p:cNvSpPr>
            <a:spLocks noGrp="1"/>
          </p:cNvSpPr>
          <p:nvPr>
            <p:ph type="sldNum" sz="quarter" idx="12"/>
          </p:nvPr>
        </p:nvSpPr>
        <p:spPr/>
        <p:txBody>
          <a:bodyPr/>
          <a:lstStyle/>
          <a:p>
            <a:fld id="{72AFA2FB-A89C-43D8-ACAD-BE94555831A6}" type="slidenum">
              <a:rPr lang="el-GR"/>
              <a:pPr/>
              <a:t>16</a:t>
            </a:fld>
            <a:endParaRPr lang="el-GR"/>
          </a:p>
        </p:txBody>
      </p:sp>
      <p:sp>
        <p:nvSpPr>
          <p:cNvPr id="310275" name="Rectangle 3"/>
          <p:cNvSpPr>
            <a:spLocks noChangeArrowheads="1"/>
          </p:cNvSpPr>
          <p:nvPr/>
        </p:nvSpPr>
        <p:spPr bwMode="auto">
          <a:xfrm>
            <a:off x="457200" y="381000"/>
            <a:ext cx="845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a:lnSpc>
                <a:spcPct val="90000"/>
              </a:lnSpc>
            </a:pPr>
            <a:r>
              <a:rPr lang="el-GR" sz="4000">
                <a:solidFill>
                  <a:schemeClr val="tx2"/>
                </a:solidFill>
              </a:rPr>
              <a:t>Σημείο Εξίσωσης Συνολικών Εσόδων - Εξόδων</a:t>
            </a:r>
            <a:endParaRPr lang="en-US" sz="3600">
              <a:solidFill>
                <a:schemeClr val="tx2"/>
              </a:solidFill>
            </a:endParaRPr>
          </a:p>
        </p:txBody>
      </p:sp>
      <p:grpSp>
        <p:nvGrpSpPr>
          <p:cNvPr id="310279" name="Group 7"/>
          <p:cNvGrpSpPr>
            <a:grpSpLocks/>
          </p:cNvGrpSpPr>
          <p:nvPr/>
        </p:nvGrpSpPr>
        <p:grpSpPr bwMode="auto">
          <a:xfrm>
            <a:off x="533400" y="1905000"/>
            <a:ext cx="6965950" cy="5181600"/>
            <a:chOff x="748" y="1248"/>
            <a:chExt cx="4388" cy="3264"/>
          </a:xfrm>
        </p:grpSpPr>
        <p:sp>
          <p:nvSpPr>
            <p:cNvPr id="310274" name="Rectangle 2"/>
            <p:cNvSpPr>
              <a:spLocks noChangeArrowheads="1"/>
            </p:cNvSpPr>
            <p:nvPr/>
          </p:nvSpPr>
          <p:spPr bwMode="auto">
            <a:xfrm>
              <a:off x="864" y="1248"/>
              <a:ext cx="4272" cy="3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nSpc>
                  <a:spcPct val="50000"/>
                </a:lnSpc>
                <a:spcBef>
                  <a:spcPct val="20000"/>
                </a:spcBef>
                <a:buClr>
                  <a:schemeClr val="tx2"/>
                </a:buClr>
                <a:buSzPct val="75000"/>
                <a:buFont typeface="Monotype Sorts" pitchFamily="2" charset="2"/>
                <a:buChar char="n"/>
              </a:pPr>
              <a:r>
                <a:rPr lang="el-GR" sz="2400"/>
                <a:t>Περιθώριο συμμετοχής (ανά μονάδα) = </a:t>
              </a:r>
            </a:p>
            <a:p>
              <a:pPr marL="342900" indent="-342900">
                <a:lnSpc>
                  <a:spcPct val="50000"/>
                </a:lnSpc>
                <a:spcBef>
                  <a:spcPct val="20000"/>
                </a:spcBef>
              </a:pPr>
              <a:r>
                <a:rPr lang="el-GR" sz="2400"/>
                <a:t>		Τιμή - Μεταβλητό κόστος</a:t>
              </a:r>
            </a:p>
            <a:p>
              <a:pPr marL="342900" indent="-342900">
                <a:lnSpc>
                  <a:spcPct val="50000"/>
                </a:lnSpc>
                <a:spcBef>
                  <a:spcPct val="20000"/>
                </a:spcBef>
              </a:pPr>
              <a:endParaRPr lang="el-GR" sz="2400"/>
            </a:p>
            <a:p>
              <a:pPr marL="342900" indent="-342900">
                <a:lnSpc>
                  <a:spcPct val="50000"/>
                </a:lnSpc>
                <a:spcBef>
                  <a:spcPct val="20000"/>
                </a:spcBef>
                <a:buClr>
                  <a:schemeClr val="tx2"/>
                </a:buClr>
                <a:buSzPct val="75000"/>
                <a:buFont typeface="Monotype Sorts" pitchFamily="2" charset="2"/>
                <a:buChar char="n"/>
              </a:pPr>
              <a:r>
                <a:rPr lang="el-GR" sz="2400"/>
                <a:t>Σημείο εξίσωσης (σε μονάδες) = </a:t>
              </a:r>
            </a:p>
            <a:p>
              <a:pPr marL="342900" indent="-342900">
                <a:lnSpc>
                  <a:spcPct val="50000"/>
                </a:lnSpc>
                <a:spcBef>
                  <a:spcPct val="20000"/>
                </a:spcBef>
                <a:buClr>
                  <a:schemeClr val="tx2"/>
                </a:buClr>
                <a:buSzPct val="75000"/>
                <a:buFont typeface="Monotype Sorts" pitchFamily="2" charset="2"/>
                <a:buNone/>
              </a:pPr>
              <a:r>
                <a:rPr lang="el-GR" sz="2400"/>
                <a:t>				Σταθερό κόστος		</a:t>
              </a:r>
            </a:p>
            <a:p>
              <a:pPr marL="342900" indent="-342900">
                <a:lnSpc>
                  <a:spcPct val="50000"/>
                </a:lnSpc>
                <a:spcBef>
                  <a:spcPct val="20000"/>
                </a:spcBef>
              </a:pPr>
              <a:r>
                <a:rPr lang="el-GR" sz="2400"/>
                <a:t>		</a:t>
              </a:r>
            </a:p>
            <a:p>
              <a:pPr marL="342900" indent="-342900">
                <a:lnSpc>
                  <a:spcPct val="50000"/>
                </a:lnSpc>
                <a:spcBef>
                  <a:spcPct val="20000"/>
                </a:spcBef>
              </a:pPr>
              <a:r>
                <a:rPr lang="el-GR" sz="2400"/>
                <a:t>		  Περιθώριο συμμετοχής ανά μονάδα</a:t>
              </a:r>
            </a:p>
            <a:p>
              <a:pPr marL="342900" indent="-342900">
                <a:lnSpc>
                  <a:spcPct val="50000"/>
                </a:lnSpc>
                <a:spcBef>
                  <a:spcPct val="20000"/>
                </a:spcBef>
              </a:pPr>
              <a:endParaRPr lang="el-GR" sz="2400"/>
            </a:p>
            <a:p>
              <a:pPr marL="342900" indent="-342900">
                <a:lnSpc>
                  <a:spcPct val="50000"/>
                </a:lnSpc>
                <a:spcBef>
                  <a:spcPct val="20000"/>
                </a:spcBef>
              </a:pPr>
              <a:endParaRPr lang="el-GR" sz="2400"/>
            </a:p>
            <a:p>
              <a:pPr marL="342900" indent="-342900">
                <a:lnSpc>
                  <a:spcPct val="50000"/>
                </a:lnSpc>
                <a:spcBef>
                  <a:spcPct val="20000"/>
                </a:spcBef>
                <a:buClr>
                  <a:schemeClr val="tx2"/>
                </a:buClr>
                <a:buSzPct val="75000"/>
                <a:buFont typeface="Monotype Sorts" pitchFamily="2" charset="2"/>
                <a:buChar char="n"/>
              </a:pPr>
              <a:r>
                <a:rPr lang="el-GR" sz="2400"/>
                <a:t>% Περιθώριο συμμετοχής = </a:t>
              </a:r>
            </a:p>
            <a:p>
              <a:pPr marL="342900" indent="-342900">
                <a:lnSpc>
                  <a:spcPct val="50000"/>
                </a:lnSpc>
                <a:spcBef>
                  <a:spcPct val="20000"/>
                </a:spcBef>
                <a:buClr>
                  <a:schemeClr val="tx2"/>
                </a:buClr>
                <a:buSzPct val="75000"/>
                <a:buFont typeface="Monotype Sorts" pitchFamily="2" charset="2"/>
                <a:buNone/>
              </a:pPr>
              <a:r>
                <a:rPr lang="el-GR" sz="2400"/>
                <a:t>			Περιθώριο συμμετοχής </a:t>
              </a:r>
            </a:p>
            <a:p>
              <a:pPr marL="1600200" lvl="3" indent="-228600">
                <a:lnSpc>
                  <a:spcPct val="50000"/>
                </a:lnSpc>
                <a:spcBef>
                  <a:spcPct val="20000"/>
                </a:spcBef>
              </a:pPr>
              <a:r>
                <a:rPr lang="el-GR" sz="2400"/>
                <a:t>			      </a:t>
              </a:r>
            </a:p>
            <a:p>
              <a:pPr marL="1600200" lvl="3" indent="-228600">
                <a:lnSpc>
                  <a:spcPct val="50000"/>
                </a:lnSpc>
                <a:spcBef>
                  <a:spcPct val="20000"/>
                </a:spcBef>
              </a:pPr>
              <a:r>
                <a:rPr lang="el-GR" sz="2400"/>
                <a:t>                    Τιμή</a:t>
              </a:r>
            </a:p>
            <a:p>
              <a:pPr marL="342900" indent="-342900">
                <a:lnSpc>
                  <a:spcPct val="50000"/>
                </a:lnSpc>
                <a:spcBef>
                  <a:spcPct val="20000"/>
                </a:spcBef>
              </a:pPr>
              <a:endParaRPr lang="el-GR" sz="2400"/>
            </a:p>
            <a:p>
              <a:pPr marL="342900" indent="-342900">
                <a:lnSpc>
                  <a:spcPct val="50000"/>
                </a:lnSpc>
                <a:spcBef>
                  <a:spcPct val="20000"/>
                </a:spcBef>
                <a:buClr>
                  <a:schemeClr val="tx2"/>
                </a:buClr>
                <a:buSzPct val="75000"/>
                <a:buFont typeface="Monotype Sorts" pitchFamily="2" charset="2"/>
                <a:buChar char="n"/>
              </a:pPr>
              <a:r>
                <a:rPr lang="el-GR" sz="2400"/>
                <a:t>Σημείο εξίσωσης (σε αξία) = </a:t>
              </a:r>
            </a:p>
            <a:p>
              <a:pPr marL="342900" indent="-342900">
                <a:lnSpc>
                  <a:spcPct val="50000"/>
                </a:lnSpc>
                <a:spcBef>
                  <a:spcPct val="20000"/>
                </a:spcBef>
                <a:buClr>
                  <a:schemeClr val="tx2"/>
                </a:buClr>
                <a:buSzPct val="75000"/>
                <a:buFont typeface="Monotype Sorts" pitchFamily="2" charset="2"/>
                <a:buNone/>
              </a:pPr>
              <a:r>
                <a:rPr lang="el-GR" sz="2400"/>
                <a:t>				Σταθερό κόστος</a:t>
              </a:r>
            </a:p>
            <a:p>
              <a:pPr marL="342900" indent="-342900">
                <a:lnSpc>
                  <a:spcPct val="50000"/>
                </a:lnSpc>
                <a:spcBef>
                  <a:spcPct val="20000"/>
                </a:spcBef>
              </a:pPr>
              <a:r>
                <a:rPr lang="el-GR" sz="2400"/>
                <a:t>		    </a:t>
              </a:r>
            </a:p>
            <a:p>
              <a:pPr marL="342900" indent="-342900">
                <a:lnSpc>
                  <a:spcPct val="50000"/>
                </a:lnSpc>
                <a:spcBef>
                  <a:spcPct val="20000"/>
                </a:spcBef>
              </a:pPr>
              <a:r>
                <a:rPr lang="el-GR" sz="2400"/>
                <a:t>                   % Περιθώριο συμμετοχής </a:t>
              </a:r>
            </a:p>
          </p:txBody>
        </p:sp>
        <p:sp>
          <p:nvSpPr>
            <p:cNvPr id="310276" name="Line 4"/>
            <p:cNvSpPr>
              <a:spLocks noChangeShapeType="1"/>
            </p:cNvSpPr>
            <p:nvPr/>
          </p:nvSpPr>
          <p:spPr bwMode="auto">
            <a:xfrm>
              <a:off x="748" y="2064"/>
              <a:ext cx="405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10277" name="Line 5"/>
            <p:cNvSpPr>
              <a:spLocks noChangeShapeType="1"/>
            </p:cNvSpPr>
            <p:nvPr/>
          </p:nvSpPr>
          <p:spPr bwMode="auto">
            <a:xfrm>
              <a:off x="1372" y="3024"/>
              <a:ext cx="278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10278" name="Line 6"/>
            <p:cNvSpPr>
              <a:spLocks noChangeShapeType="1"/>
            </p:cNvSpPr>
            <p:nvPr/>
          </p:nvSpPr>
          <p:spPr bwMode="auto">
            <a:xfrm>
              <a:off x="1514" y="3940"/>
              <a:ext cx="269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Θέση αριθμού διαφάνειας 3"/>
          <p:cNvSpPr>
            <a:spLocks noGrp="1"/>
          </p:cNvSpPr>
          <p:nvPr>
            <p:ph type="sldNum" sz="quarter" idx="12"/>
          </p:nvPr>
        </p:nvSpPr>
        <p:spPr/>
        <p:txBody>
          <a:bodyPr/>
          <a:lstStyle/>
          <a:p>
            <a:fld id="{4F7DE5AA-D3AE-43AA-AF6E-3709E0213E47}" type="slidenum">
              <a:rPr lang="el-GR"/>
              <a:pPr/>
              <a:t>17</a:t>
            </a:fld>
            <a:endParaRPr lang="el-GR"/>
          </a:p>
        </p:txBody>
      </p:sp>
      <p:sp>
        <p:nvSpPr>
          <p:cNvPr id="441346" name="Rectangle 2"/>
          <p:cNvSpPr>
            <a:spLocks noChangeArrowheads="1"/>
          </p:cNvSpPr>
          <p:nvPr/>
        </p:nvSpPr>
        <p:spPr bwMode="auto">
          <a:xfrm>
            <a:off x="457200" y="381000"/>
            <a:ext cx="845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a:lnSpc>
                <a:spcPct val="90000"/>
              </a:lnSpc>
            </a:pPr>
            <a:r>
              <a:rPr lang="el-GR" sz="4000">
                <a:solidFill>
                  <a:schemeClr val="tx2"/>
                </a:solidFill>
              </a:rPr>
              <a:t>Σημείο Εξίσωσης Συνολικών Εσόδων - Εξόδων</a:t>
            </a:r>
            <a:endParaRPr lang="en-US" sz="3600">
              <a:solidFill>
                <a:schemeClr val="tx2"/>
              </a:solidFill>
            </a:endParaRPr>
          </a:p>
        </p:txBody>
      </p:sp>
      <p:grpSp>
        <p:nvGrpSpPr>
          <p:cNvPr id="441347" name="Group 3"/>
          <p:cNvGrpSpPr>
            <a:grpSpLocks/>
          </p:cNvGrpSpPr>
          <p:nvPr/>
        </p:nvGrpSpPr>
        <p:grpSpPr bwMode="auto">
          <a:xfrm>
            <a:off x="533400" y="1905000"/>
            <a:ext cx="6965950" cy="5181600"/>
            <a:chOff x="748" y="1248"/>
            <a:chExt cx="4388" cy="3264"/>
          </a:xfrm>
        </p:grpSpPr>
        <p:sp>
          <p:nvSpPr>
            <p:cNvPr id="441348" name="Rectangle 4"/>
            <p:cNvSpPr>
              <a:spLocks noChangeArrowheads="1"/>
            </p:cNvSpPr>
            <p:nvPr/>
          </p:nvSpPr>
          <p:spPr bwMode="auto">
            <a:xfrm>
              <a:off x="864" y="1248"/>
              <a:ext cx="4272" cy="3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nSpc>
                  <a:spcPct val="50000"/>
                </a:lnSpc>
                <a:spcBef>
                  <a:spcPct val="20000"/>
                </a:spcBef>
                <a:buClr>
                  <a:schemeClr val="tx2"/>
                </a:buClr>
                <a:buSzPct val="75000"/>
                <a:buFont typeface="Monotype Sorts" pitchFamily="2" charset="2"/>
                <a:buChar char="n"/>
              </a:pPr>
              <a:r>
                <a:rPr lang="el-GR" sz="2400"/>
                <a:t>Περιθώριο συμμετοχής (ανά μονάδα) = </a:t>
              </a:r>
            </a:p>
            <a:p>
              <a:pPr marL="342900" indent="-342900">
                <a:lnSpc>
                  <a:spcPct val="50000"/>
                </a:lnSpc>
                <a:spcBef>
                  <a:spcPct val="20000"/>
                </a:spcBef>
              </a:pPr>
              <a:r>
                <a:rPr lang="el-GR" sz="2400"/>
                <a:t>		Τιμή - Μεταβλητό κόστος</a:t>
              </a:r>
            </a:p>
            <a:p>
              <a:pPr marL="342900" indent="-342900">
                <a:lnSpc>
                  <a:spcPct val="50000"/>
                </a:lnSpc>
                <a:spcBef>
                  <a:spcPct val="20000"/>
                </a:spcBef>
              </a:pPr>
              <a:endParaRPr lang="el-GR" sz="2400"/>
            </a:p>
            <a:p>
              <a:pPr marL="342900" indent="-342900">
                <a:lnSpc>
                  <a:spcPct val="50000"/>
                </a:lnSpc>
                <a:spcBef>
                  <a:spcPct val="20000"/>
                </a:spcBef>
                <a:buClr>
                  <a:schemeClr val="tx2"/>
                </a:buClr>
                <a:buSzPct val="75000"/>
                <a:buFont typeface="Monotype Sorts" pitchFamily="2" charset="2"/>
                <a:buChar char="n"/>
              </a:pPr>
              <a:r>
                <a:rPr lang="el-GR" sz="2400"/>
                <a:t>Σημείο εξίσωσης (σε μονάδες) = </a:t>
              </a:r>
            </a:p>
            <a:p>
              <a:pPr marL="342900" indent="-342900">
                <a:lnSpc>
                  <a:spcPct val="50000"/>
                </a:lnSpc>
                <a:spcBef>
                  <a:spcPct val="20000"/>
                </a:spcBef>
                <a:buClr>
                  <a:schemeClr val="tx2"/>
                </a:buClr>
                <a:buSzPct val="75000"/>
                <a:buFont typeface="Monotype Sorts" pitchFamily="2" charset="2"/>
                <a:buNone/>
              </a:pPr>
              <a:r>
                <a:rPr lang="el-GR" sz="2400"/>
                <a:t>				Σταθερό κόστος		</a:t>
              </a:r>
            </a:p>
            <a:p>
              <a:pPr marL="342900" indent="-342900">
                <a:lnSpc>
                  <a:spcPct val="50000"/>
                </a:lnSpc>
                <a:spcBef>
                  <a:spcPct val="20000"/>
                </a:spcBef>
              </a:pPr>
              <a:r>
                <a:rPr lang="el-GR" sz="2400"/>
                <a:t>		</a:t>
              </a:r>
            </a:p>
            <a:p>
              <a:pPr marL="342900" indent="-342900">
                <a:lnSpc>
                  <a:spcPct val="50000"/>
                </a:lnSpc>
                <a:spcBef>
                  <a:spcPct val="20000"/>
                </a:spcBef>
              </a:pPr>
              <a:r>
                <a:rPr lang="el-GR" sz="2400"/>
                <a:t>		  Περιθώριο συμμετοχής ανά μονάδα</a:t>
              </a:r>
            </a:p>
            <a:p>
              <a:pPr marL="342900" indent="-342900">
                <a:lnSpc>
                  <a:spcPct val="50000"/>
                </a:lnSpc>
                <a:spcBef>
                  <a:spcPct val="20000"/>
                </a:spcBef>
              </a:pPr>
              <a:endParaRPr lang="el-GR" sz="2400"/>
            </a:p>
            <a:p>
              <a:pPr marL="342900" indent="-342900">
                <a:lnSpc>
                  <a:spcPct val="50000"/>
                </a:lnSpc>
                <a:spcBef>
                  <a:spcPct val="20000"/>
                </a:spcBef>
              </a:pPr>
              <a:endParaRPr lang="el-GR" sz="2400"/>
            </a:p>
            <a:p>
              <a:pPr marL="342900" indent="-342900">
                <a:lnSpc>
                  <a:spcPct val="50000"/>
                </a:lnSpc>
                <a:spcBef>
                  <a:spcPct val="20000"/>
                </a:spcBef>
                <a:buClr>
                  <a:schemeClr val="tx2"/>
                </a:buClr>
                <a:buSzPct val="75000"/>
                <a:buFont typeface="Monotype Sorts" pitchFamily="2" charset="2"/>
                <a:buChar char="n"/>
              </a:pPr>
              <a:r>
                <a:rPr lang="el-GR" sz="2400"/>
                <a:t>% Περιθώριο συμμετοχής = </a:t>
              </a:r>
            </a:p>
            <a:p>
              <a:pPr marL="342900" indent="-342900">
                <a:lnSpc>
                  <a:spcPct val="50000"/>
                </a:lnSpc>
                <a:spcBef>
                  <a:spcPct val="20000"/>
                </a:spcBef>
                <a:buClr>
                  <a:schemeClr val="tx2"/>
                </a:buClr>
                <a:buSzPct val="75000"/>
                <a:buFont typeface="Monotype Sorts" pitchFamily="2" charset="2"/>
                <a:buNone/>
              </a:pPr>
              <a:r>
                <a:rPr lang="el-GR" sz="2400"/>
                <a:t>			Περιθώριο συμμετοχής </a:t>
              </a:r>
            </a:p>
            <a:p>
              <a:pPr marL="1600200" lvl="3" indent="-228600">
                <a:lnSpc>
                  <a:spcPct val="50000"/>
                </a:lnSpc>
                <a:spcBef>
                  <a:spcPct val="20000"/>
                </a:spcBef>
              </a:pPr>
              <a:r>
                <a:rPr lang="el-GR" sz="2400"/>
                <a:t>			      </a:t>
              </a:r>
            </a:p>
            <a:p>
              <a:pPr marL="1600200" lvl="3" indent="-228600">
                <a:lnSpc>
                  <a:spcPct val="50000"/>
                </a:lnSpc>
                <a:spcBef>
                  <a:spcPct val="20000"/>
                </a:spcBef>
              </a:pPr>
              <a:r>
                <a:rPr lang="el-GR" sz="2400"/>
                <a:t>                    Τιμή</a:t>
              </a:r>
            </a:p>
            <a:p>
              <a:pPr marL="342900" indent="-342900">
                <a:lnSpc>
                  <a:spcPct val="50000"/>
                </a:lnSpc>
                <a:spcBef>
                  <a:spcPct val="20000"/>
                </a:spcBef>
              </a:pPr>
              <a:endParaRPr lang="el-GR" sz="2400"/>
            </a:p>
            <a:p>
              <a:pPr marL="342900" indent="-342900">
                <a:lnSpc>
                  <a:spcPct val="50000"/>
                </a:lnSpc>
                <a:spcBef>
                  <a:spcPct val="20000"/>
                </a:spcBef>
                <a:buClr>
                  <a:schemeClr val="tx2"/>
                </a:buClr>
                <a:buSzPct val="75000"/>
                <a:buFont typeface="Monotype Sorts" pitchFamily="2" charset="2"/>
                <a:buChar char="n"/>
              </a:pPr>
              <a:r>
                <a:rPr lang="el-GR" sz="2400"/>
                <a:t>Σημείο εξίσωσης (σε αξία) = </a:t>
              </a:r>
            </a:p>
            <a:p>
              <a:pPr marL="342900" indent="-342900">
                <a:lnSpc>
                  <a:spcPct val="50000"/>
                </a:lnSpc>
                <a:spcBef>
                  <a:spcPct val="20000"/>
                </a:spcBef>
                <a:buClr>
                  <a:schemeClr val="tx2"/>
                </a:buClr>
                <a:buSzPct val="75000"/>
                <a:buFont typeface="Monotype Sorts" pitchFamily="2" charset="2"/>
                <a:buNone/>
              </a:pPr>
              <a:r>
                <a:rPr lang="el-GR" sz="2400"/>
                <a:t>				Σταθερό κόστος</a:t>
              </a:r>
            </a:p>
            <a:p>
              <a:pPr marL="342900" indent="-342900">
                <a:lnSpc>
                  <a:spcPct val="50000"/>
                </a:lnSpc>
                <a:spcBef>
                  <a:spcPct val="20000"/>
                </a:spcBef>
              </a:pPr>
              <a:r>
                <a:rPr lang="el-GR" sz="2400"/>
                <a:t>		    </a:t>
              </a:r>
            </a:p>
            <a:p>
              <a:pPr marL="342900" indent="-342900">
                <a:lnSpc>
                  <a:spcPct val="50000"/>
                </a:lnSpc>
                <a:spcBef>
                  <a:spcPct val="20000"/>
                </a:spcBef>
              </a:pPr>
              <a:r>
                <a:rPr lang="el-GR" sz="2400"/>
                <a:t>                   % Περιθώριο συμμετοχής </a:t>
              </a:r>
            </a:p>
          </p:txBody>
        </p:sp>
        <p:sp>
          <p:nvSpPr>
            <p:cNvPr id="441349" name="Line 5"/>
            <p:cNvSpPr>
              <a:spLocks noChangeShapeType="1"/>
            </p:cNvSpPr>
            <p:nvPr/>
          </p:nvSpPr>
          <p:spPr bwMode="auto">
            <a:xfrm>
              <a:off x="748" y="2064"/>
              <a:ext cx="405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41350" name="Line 6"/>
            <p:cNvSpPr>
              <a:spLocks noChangeShapeType="1"/>
            </p:cNvSpPr>
            <p:nvPr/>
          </p:nvSpPr>
          <p:spPr bwMode="auto">
            <a:xfrm>
              <a:off x="1372" y="3024"/>
              <a:ext cx="278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41351" name="Line 7"/>
            <p:cNvSpPr>
              <a:spLocks noChangeShapeType="1"/>
            </p:cNvSpPr>
            <p:nvPr/>
          </p:nvSpPr>
          <p:spPr bwMode="auto">
            <a:xfrm>
              <a:off x="1514" y="3940"/>
              <a:ext cx="269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441352" name="Rectangle 8"/>
          <p:cNvSpPr>
            <a:spLocks noChangeArrowheads="1"/>
          </p:cNvSpPr>
          <p:nvPr/>
        </p:nvSpPr>
        <p:spPr bwMode="auto">
          <a:xfrm>
            <a:off x="914400" y="457200"/>
            <a:ext cx="7772400" cy="1066800"/>
          </a:xfrm>
          <a:prstGeom prst="rect">
            <a:avLst/>
          </a:prstGeom>
          <a:solidFill>
            <a:srgbClr val="F7FD15"/>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sz="2400"/>
              <a:t>Τιμή = €10/μονάδα</a:t>
            </a:r>
          </a:p>
          <a:p>
            <a:r>
              <a:rPr lang="el-GR" sz="2400"/>
              <a:t>Μεταβλητό κόστος = €6/μονάδα</a:t>
            </a:r>
          </a:p>
          <a:p>
            <a:r>
              <a:rPr lang="el-GR" sz="2400"/>
              <a:t>Σταθερό κόστος = €4.000 </a:t>
            </a:r>
          </a:p>
        </p:txBody>
      </p:sp>
      <p:sp>
        <p:nvSpPr>
          <p:cNvPr id="441353" name="Rectangle 9"/>
          <p:cNvSpPr>
            <a:spLocks noChangeArrowheads="1"/>
          </p:cNvSpPr>
          <p:nvPr/>
        </p:nvSpPr>
        <p:spPr bwMode="auto">
          <a:xfrm>
            <a:off x="7086600" y="1752600"/>
            <a:ext cx="2057400" cy="609600"/>
          </a:xfrm>
          <a:prstGeom prst="rect">
            <a:avLst/>
          </a:prstGeom>
          <a:solidFill>
            <a:srgbClr val="99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sz="3200"/>
              <a:t>10-6 = €4</a:t>
            </a:r>
          </a:p>
        </p:txBody>
      </p:sp>
      <p:sp>
        <p:nvSpPr>
          <p:cNvPr id="441354" name="Rectangle 10"/>
          <p:cNvSpPr>
            <a:spLocks noChangeArrowheads="1"/>
          </p:cNvSpPr>
          <p:nvPr/>
        </p:nvSpPr>
        <p:spPr bwMode="auto">
          <a:xfrm>
            <a:off x="7086600" y="2743200"/>
            <a:ext cx="2057400" cy="1295400"/>
          </a:xfrm>
          <a:prstGeom prst="rect">
            <a:avLst/>
          </a:prstGeom>
          <a:solidFill>
            <a:srgbClr val="99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sz="2400"/>
              <a:t>4.000/4 = </a:t>
            </a:r>
          </a:p>
          <a:p>
            <a:pPr algn="ctr"/>
            <a:r>
              <a:rPr lang="el-GR" sz="2400"/>
              <a:t>1.000 μονάδες</a:t>
            </a:r>
            <a:endParaRPr lang="el-GR" sz="3200"/>
          </a:p>
        </p:txBody>
      </p:sp>
      <p:sp>
        <p:nvSpPr>
          <p:cNvPr id="441355" name="Rectangle 11"/>
          <p:cNvSpPr>
            <a:spLocks noChangeArrowheads="1"/>
          </p:cNvSpPr>
          <p:nvPr/>
        </p:nvSpPr>
        <p:spPr bwMode="auto">
          <a:xfrm>
            <a:off x="6400800" y="4343400"/>
            <a:ext cx="2743200" cy="609600"/>
          </a:xfrm>
          <a:prstGeom prst="rect">
            <a:avLst/>
          </a:prstGeom>
          <a:solidFill>
            <a:schemeClr val="folHlink"/>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sz="3200"/>
              <a:t>4/10= 40%</a:t>
            </a:r>
          </a:p>
        </p:txBody>
      </p:sp>
      <p:sp>
        <p:nvSpPr>
          <p:cNvPr id="441356" name="Rectangle 12"/>
          <p:cNvSpPr>
            <a:spLocks noChangeArrowheads="1"/>
          </p:cNvSpPr>
          <p:nvPr/>
        </p:nvSpPr>
        <p:spPr bwMode="auto">
          <a:xfrm>
            <a:off x="6400800" y="5181600"/>
            <a:ext cx="2743200" cy="838200"/>
          </a:xfrm>
          <a:prstGeom prst="rect">
            <a:avLst/>
          </a:prstGeom>
          <a:solidFill>
            <a:schemeClr val="folHlink"/>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sz="2400"/>
              <a:t>4.000 /40% = </a:t>
            </a:r>
          </a:p>
          <a:p>
            <a:pPr algn="ctr"/>
            <a:r>
              <a:rPr lang="el-GR" sz="2400"/>
              <a:t>€10.000</a:t>
            </a:r>
          </a:p>
        </p:txBody>
      </p:sp>
      <p:sp>
        <p:nvSpPr>
          <p:cNvPr id="441357" name="Rectangle 13"/>
          <p:cNvSpPr>
            <a:spLocks noChangeArrowheads="1"/>
          </p:cNvSpPr>
          <p:nvPr/>
        </p:nvSpPr>
        <p:spPr bwMode="auto">
          <a:xfrm>
            <a:off x="6400800" y="6019800"/>
            <a:ext cx="2743200" cy="83820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b="1"/>
              <a:t>Ή </a:t>
            </a:r>
          </a:p>
          <a:p>
            <a:pPr algn="ctr"/>
            <a:r>
              <a:rPr lang="el-GR" sz="2000"/>
              <a:t>1.000 μονάδες Χ €10</a:t>
            </a:r>
          </a:p>
          <a:p>
            <a:pPr algn="ctr"/>
            <a:r>
              <a:rPr lang="el-GR" sz="2000"/>
              <a:t>=€10.000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1353"/>
                                        </p:tgtEl>
                                        <p:attrNameLst>
                                          <p:attrName>style.visibility</p:attrName>
                                        </p:attrNameLst>
                                      </p:cBhvr>
                                      <p:to>
                                        <p:strVal val="visible"/>
                                      </p:to>
                                    </p:set>
                                    <p:anim calcmode="lin" valueType="num">
                                      <p:cBhvr additive="base">
                                        <p:cTn id="7" dur="500" fill="hold"/>
                                        <p:tgtEl>
                                          <p:spTgt spid="441353"/>
                                        </p:tgtEl>
                                        <p:attrNameLst>
                                          <p:attrName>ppt_x</p:attrName>
                                        </p:attrNameLst>
                                      </p:cBhvr>
                                      <p:tavLst>
                                        <p:tav tm="0">
                                          <p:val>
                                            <p:strVal val="0-#ppt_w/2"/>
                                          </p:val>
                                        </p:tav>
                                        <p:tav tm="100000">
                                          <p:val>
                                            <p:strVal val="#ppt_x"/>
                                          </p:val>
                                        </p:tav>
                                      </p:tavLst>
                                    </p:anim>
                                    <p:anim calcmode="lin" valueType="num">
                                      <p:cBhvr additive="base">
                                        <p:cTn id="8" dur="500" fill="hold"/>
                                        <p:tgtEl>
                                          <p:spTgt spid="44135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1354"/>
                                        </p:tgtEl>
                                        <p:attrNameLst>
                                          <p:attrName>style.visibility</p:attrName>
                                        </p:attrNameLst>
                                      </p:cBhvr>
                                      <p:to>
                                        <p:strVal val="visible"/>
                                      </p:to>
                                    </p:set>
                                    <p:anim calcmode="lin" valueType="num">
                                      <p:cBhvr additive="base">
                                        <p:cTn id="13" dur="500" fill="hold"/>
                                        <p:tgtEl>
                                          <p:spTgt spid="441354"/>
                                        </p:tgtEl>
                                        <p:attrNameLst>
                                          <p:attrName>ppt_x</p:attrName>
                                        </p:attrNameLst>
                                      </p:cBhvr>
                                      <p:tavLst>
                                        <p:tav tm="0">
                                          <p:val>
                                            <p:strVal val="0-#ppt_w/2"/>
                                          </p:val>
                                        </p:tav>
                                        <p:tav tm="100000">
                                          <p:val>
                                            <p:strVal val="#ppt_x"/>
                                          </p:val>
                                        </p:tav>
                                      </p:tavLst>
                                    </p:anim>
                                    <p:anim calcmode="lin" valueType="num">
                                      <p:cBhvr additive="base">
                                        <p:cTn id="14" dur="500" fill="hold"/>
                                        <p:tgtEl>
                                          <p:spTgt spid="44135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1355"/>
                                        </p:tgtEl>
                                        <p:attrNameLst>
                                          <p:attrName>style.visibility</p:attrName>
                                        </p:attrNameLst>
                                      </p:cBhvr>
                                      <p:to>
                                        <p:strVal val="visible"/>
                                      </p:to>
                                    </p:set>
                                    <p:anim calcmode="lin" valueType="num">
                                      <p:cBhvr additive="base">
                                        <p:cTn id="19" dur="500" fill="hold"/>
                                        <p:tgtEl>
                                          <p:spTgt spid="441355"/>
                                        </p:tgtEl>
                                        <p:attrNameLst>
                                          <p:attrName>ppt_x</p:attrName>
                                        </p:attrNameLst>
                                      </p:cBhvr>
                                      <p:tavLst>
                                        <p:tav tm="0">
                                          <p:val>
                                            <p:strVal val="0-#ppt_w/2"/>
                                          </p:val>
                                        </p:tav>
                                        <p:tav tm="100000">
                                          <p:val>
                                            <p:strVal val="#ppt_x"/>
                                          </p:val>
                                        </p:tav>
                                      </p:tavLst>
                                    </p:anim>
                                    <p:anim calcmode="lin" valueType="num">
                                      <p:cBhvr additive="base">
                                        <p:cTn id="20" dur="500" fill="hold"/>
                                        <p:tgtEl>
                                          <p:spTgt spid="44135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1356"/>
                                        </p:tgtEl>
                                        <p:attrNameLst>
                                          <p:attrName>style.visibility</p:attrName>
                                        </p:attrNameLst>
                                      </p:cBhvr>
                                      <p:to>
                                        <p:strVal val="visible"/>
                                      </p:to>
                                    </p:set>
                                    <p:anim calcmode="lin" valueType="num">
                                      <p:cBhvr additive="base">
                                        <p:cTn id="25" dur="500" fill="hold"/>
                                        <p:tgtEl>
                                          <p:spTgt spid="441356"/>
                                        </p:tgtEl>
                                        <p:attrNameLst>
                                          <p:attrName>ppt_x</p:attrName>
                                        </p:attrNameLst>
                                      </p:cBhvr>
                                      <p:tavLst>
                                        <p:tav tm="0">
                                          <p:val>
                                            <p:strVal val="0-#ppt_w/2"/>
                                          </p:val>
                                        </p:tav>
                                        <p:tav tm="100000">
                                          <p:val>
                                            <p:strVal val="#ppt_x"/>
                                          </p:val>
                                        </p:tav>
                                      </p:tavLst>
                                    </p:anim>
                                    <p:anim calcmode="lin" valueType="num">
                                      <p:cBhvr additive="base">
                                        <p:cTn id="26" dur="500" fill="hold"/>
                                        <p:tgtEl>
                                          <p:spTgt spid="44135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1357"/>
                                        </p:tgtEl>
                                        <p:attrNameLst>
                                          <p:attrName>style.visibility</p:attrName>
                                        </p:attrNameLst>
                                      </p:cBhvr>
                                      <p:to>
                                        <p:strVal val="visible"/>
                                      </p:to>
                                    </p:set>
                                    <p:anim calcmode="lin" valueType="num">
                                      <p:cBhvr additive="base">
                                        <p:cTn id="31" dur="500" fill="hold"/>
                                        <p:tgtEl>
                                          <p:spTgt spid="441357"/>
                                        </p:tgtEl>
                                        <p:attrNameLst>
                                          <p:attrName>ppt_x</p:attrName>
                                        </p:attrNameLst>
                                      </p:cBhvr>
                                      <p:tavLst>
                                        <p:tav tm="0">
                                          <p:val>
                                            <p:strVal val="0-#ppt_w/2"/>
                                          </p:val>
                                        </p:tav>
                                        <p:tav tm="100000">
                                          <p:val>
                                            <p:strVal val="#ppt_x"/>
                                          </p:val>
                                        </p:tav>
                                      </p:tavLst>
                                    </p:anim>
                                    <p:anim calcmode="lin" valueType="num">
                                      <p:cBhvr additive="base">
                                        <p:cTn id="32" dur="500" fill="hold"/>
                                        <p:tgtEl>
                                          <p:spTgt spid="44135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53" grpId="0" animBg="1" autoUpdateAnimBg="0"/>
      <p:bldP spid="441354" grpId="0" animBg="1" autoUpdateAnimBg="0"/>
      <p:bldP spid="441355" grpId="0" animBg="1" autoUpdateAnimBg="0"/>
      <p:bldP spid="441356" grpId="0" animBg="1" autoUpdateAnimBg="0"/>
      <p:bldP spid="441357"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Θέση αριθμού διαφάνειας 3"/>
          <p:cNvSpPr>
            <a:spLocks noGrp="1"/>
          </p:cNvSpPr>
          <p:nvPr>
            <p:ph type="sldNum" sz="quarter" idx="12"/>
          </p:nvPr>
        </p:nvSpPr>
        <p:spPr/>
        <p:txBody>
          <a:bodyPr/>
          <a:lstStyle/>
          <a:p>
            <a:fld id="{2ACE56F8-8504-447F-9FE0-1DEA8D6AF4AB}" type="slidenum">
              <a:rPr lang="el-GR"/>
              <a:pPr/>
              <a:t>18</a:t>
            </a:fld>
            <a:endParaRPr lang="el-GR"/>
          </a:p>
        </p:txBody>
      </p:sp>
      <p:sp>
        <p:nvSpPr>
          <p:cNvPr id="445442" name="Rectangle 2"/>
          <p:cNvSpPr>
            <a:spLocks noChangeArrowheads="1"/>
          </p:cNvSpPr>
          <p:nvPr/>
        </p:nvSpPr>
        <p:spPr bwMode="auto">
          <a:xfrm>
            <a:off x="457200" y="381000"/>
            <a:ext cx="845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a:lnSpc>
                <a:spcPct val="90000"/>
              </a:lnSpc>
            </a:pPr>
            <a:r>
              <a:rPr lang="el-GR" sz="4000">
                <a:solidFill>
                  <a:schemeClr val="tx2"/>
                </a:solidFill>
              </a:rPr>
              <a:t>Σημείο Εξίσωσης Συνολικών Εσόδων - Εξόδων</a:t>
            </a:r>
            <a:endParaRPr lang="en-US" sz="3600">
              <a:solidFill>
                <a:schemeClr val="tx2"/>
              </a:solidFill>
            </a:endParaRPr>
          </a:p>
        </p:txBody>
      </p:sp>
      <p:sp>
        <p:nvSpPr>
          <p:cNvPr id="445448" name="Rectangle 8"/>
          <p:cNvSpPr>
            <a:spLocks noChangeArrowheads="1"/>
          </p:cNvSpPr>
          <p:nvPr/>
        </p:nvSpPr>
        <p:spPr bwMode="auto">
          <a:xfrm>
            <a:off x="914400" y="228600"/>
            <a:ext cx="7772400" cy="2590800"/>
          </a:xfrm>
          <a:prstGeom prst="rect">
            <a:avLst/>
          </a:prstGeom>
          <a:solidFill>
            <a:srgbClr val="F7FD15"/>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sz="2400"/>
              <a:t>Τιμή = €10/μονάδα</a:t>
            </a:r>
          </a:p>
          <a:p>
            <a:r>
              <a:rPr lang="el-GR" sz="2400"/>
              <a:t>Μεταβλητό κόστος = €6/μονάδα</a:t>
            </a:r>
          </a:p>
          <a:p>
            <a:r>
              <a:rPr lang="el-GR" sz="2400"/>
              <a:t>Σταθερό κόστος = €4.000</a:t>
            </a:r>
          </a:p>
          <a:p>
            <a:r>
              <a:rPr lang="el-GR" sz="2400"/>
              <a:t>BEP (μον.) = 1.000 μονάδες </a:t>
            </a:r>
          </a:p>
          <a:p>
            <a:r>
              <a:rPr lang="el-GR" sz="2400"/>
              <a:t>BEP (αξίες) = €10.000</a:t>
            </a:r>
          </a:p>
        </p:txBody>
      </p:sp>
      <p:sp>
        <p:nvSpPr>
          <p:cNvPr id="445449" name="Rectangle 9"/>
          <p:cNvSpPr>
            <a:spLocks noChangeArrowheads="1"/>
          </p:cNvSpPr>
          <p:nvPr/>
        </p:nvSpPr>
        <p:spPr bwMode="auto">
          <a:xfrm>
            <a:off x="152400" y="2819400"/>
            <a:ext cx="8915400" cy="730250"/>
          </a:xfrm>
          <a:prstGeom prst="rect">
            <a:avLst/>
          </a:prstGeom>
          <a:solidFill>
            <a:srgbClr val="99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sz="3200"/>
              <a:t>Α) (1.100 - 1.000) Χ (10-6) = 100 Χ 4 = € 400 </a:t>
            </a:r>
          </a:p>
        </p:txBody>
      </p:sp>
      <p:sp>
        <p:nvSpPr>
          <p:cNvPr id="445455" name="Text Box 15"/>
          <p:cNvSpPr txBox="1">
            <a:spLocks noChangeArrowheads="1"/>
          </p:cNvSpPr>
          <p:nvPr/>
        </p:nvSpPr>
        <p:spPr bwMode="auto">
          <a:xfrm>
            <a:off x="5410200" y="457200"/>
            <a:ext cx="32289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sz="2400"/>
              <a:t>Ζητείται: </a:t>
            </a:r>
          </a:p>
          <a:p>
            <a:r>
              <a:rPr lang="el-GR" sz="2400"/>
              <a:t>Αποτέλεσμα </a:t>
            </a:r>
          </a:p>
          <a:p>
            <a:r>
              <a:rPr lang="el-GR" sz="2400"/>
              <a:t>α) 1.100 μονάδες</a:t>
            </a:r>
          </a:p>
        </p:txBody>
      </p:sp>
      <p:grpSp>
        <p:nvGrpSpPr>
          <p:cNvPr id="445460" name="Group 20"/>
          <p:cNvGrpSpPr>
            <a:grpSpLocks/>
          </p:cNvGrpSpPr>
          <p:nvPr/>
        </p:nvGrpSpPr>
        <p:grpSpPr bwMode="auto">
          <a:xfrm>
            <a:off x="455613" y="3536950"/>
            <a:ext cx="3125787" cy="2406650"/>
            <a:chOff x="287" y="2448"/>
            <a:chExt cx="1969" cy="1516"/>
          </a:xfrm>
        </p:grpSpPr>
        <p:sp>
          <p:nvSpPr>
            <p:cNvPr id="445456" name="AutoShape 16"/>
            <p:cNvSpPr>
              <a:spLocks/>
            </p:cNvSpPr>
            <p:nvPr/>
          </p:nvSpPr>
          <p:spPr bwMode="auto">
            <a:xfrm rot="-16198590">
              <a:off x="936" y="2280"/>
              <a:ext cx="720" cy="1056"/>
            </a:xfrm>
            <a:prstGeom prst="rightBrace">
              <a:avLst>
                <a:gd name="adj1" fmla="val 12222"/>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45457" name="Text Box 17"/>
            <p:cNvSpPr txBox="1">
              <a:spLocks noChangeArrowheads="1"/>
            </p:cNvSpPr>
            <p:nvPr/>
          </p:nvSpPr>
          <p:spPr bwMode="auto">
            <a:xfrm>
              <a:off x="287" y="3216"/>
              <a:ext cx="1969" cy="748"/>
            </a:xfrm>
            <a:prstGeom prst="rect">
              <a:avLst/>
            </a:prstGeom>
            <a:solidFill>
              <a:srgbClr val="22B6E4"/>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2400"/>
                <a:t>Διαφορά στις </a:t>
              </a:r>
            </a:p>
            <a:p>
              <a:pPr algn="ctr"/>
              <a:r>
                <a:rPr lang="el-GR" sz="2400"/>
                <a:t>μονάδες σε σχέση με το </a:t>
              </a:r>
              <a:r>
                <a:rPr lang="en-US" sz="2400"/>
                <a:t>BEP</a:t>
              </a:r>
              <a:endParaRPr lang="el-GR" sz="2400"/>
            </a:p>
          </p:txBody>
        </p:sp>
      </p:grpSp>
      <p:grpSp>
        <p:nvGrpSpPr>
          <p:cNvPr id="445461" name="Group 21"/>
          <p:cNvGrpSpPr>
            <a:grpSpLocks/>
          </p:cNvGrpSpPr>
          <p:nvPr/>
        </p:nvGrpSpPr>
        <p:grpSpPr bwMode="auto">
          <a:xfrm>
            <a:off x="3657600" y="3536950"/>
            <a:ext cx="2135188" cy="2057400"/>
            <a:chOff x="2304" y="2448"/>
            <a:chExt cx="1345" cy="1296"/>
          </a:xfrm>
        </p:grpSpPr>
        <p:sp>
          <p:nvSpPr>
            <p:cNvPr id="445458" name="AutoShape 18"/>
            <p:cNvSpPr>
              <a:spLocks/>
            </p:cNvSpPr>
            <p:nvPr/>
          </p:nvSpPr>
          <p:spPr bwMode="auto">
            <a:xfrm rot="-16198590">
              <a:off x="2544" y="2352"/>
              <a:ext cx="720" cy="912"/>
            </a:xfrm>
            <a:prstGeom prst="rightBrace">
              <a:avLst>
                <a:gd name="adj1" fmla="val 10556"/>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lang="el-GR" sz="3200">
                <a:solidFill>
                  <a:srgbClr val="009900"/>
                </a:solidFill>
              </a:endParaRPr>
            </a:p>
          </p:txBody>
        </p:sp>
        <p:sp>
          <p:nvSpPr>
            <p:cNvPr id="445459" name="Text Box 19"/>
            <p:cNvSpPr txBox="1">
              <a:spLocks noChangeArrowheads="1"/>
            </p:cNvSpPr>
            <p:nvPr/>
          </p:nvSpPr>
          <p:spPr bwMode="auto">
            <a:xfrm>
              <a:off x="2304" y="3226"/>
              <a:ext cx="1345" cy="518"/>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2400"/>
                <a:t>Περιθώριο </a:t>
              </a:r>
            </a:p>
            <a:p>
              <a:pPr algn="ctr"/>
              <a:r>
                <a:rPr lang="el-GR" sz="2400"/>
                <a:t>Συμμετοχής</a:t>
              </a:r>
            </a:p>
          </p:txBody>
        </p:sp>
      </p:grpSp>
      <p:sp>
        <p:nvSpPr>
          <p:cNvPr id="445462" name="Rectangle 22"/>
          <p:cNvSpPr>
            <a:spLocks noChangeArrowheads="1"/>
          </p:cNvSpPr>
          <p:nvPr/>
        </p:nvSpPr>
        <p:spPr bwMode="auto">
          <a:xfrm>
            <a:off x="685800" y="6019800"/>
            <a:ext cx="8153400" cy="838200"/>
          </a:xfrm>
          <a:prstGeom prst="rect">
            <a:avLst/>
          </a:prstGeom>
          <a:solidFill>
            <a:srgbClr val="99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sz="2200" b="1">
                <a:solidFill>
                  <a:srgbClr val="009900"/>
                </a:solidFill>
              </a:rPr>
              <a:t>Επαλήθευση:</a:t>
            </a:r>
            <a:r>
              <a:rPr lang="el-GR" sz="2200"/>
              <a:t> Έσοδα - Έξοδα = Αποτέλεσμα  </a:t>
            </a:r>
          </a:p>
          <a:p>
            <a:r>
              <a:rPr lang="el-GR" sz="2200"/>
              <a:t>1.100 μον.Χ €10/μον. - [(1.100 μον. Χ €6)+4.000]= 400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5449"/>
                                        </p:tgtEl>
                                        <p:attrNameLst>
                                          <p:attrName>style.visibility</p:attrName>
                                        </p:attrNameLst>
                                      </p:cBhvr>
                                      <p:to>
                                        <p:strVal val="visible"/>
                                      </p:to>
                                    </p:set>
                                    <p:anim calcmode="lin" valueType="num">
                                      <p:cBhvr additive="base">
                                        <p:cTn id="7" dur="500" fill="hold"/>
                                        <p:tgtEl>
                                          <p:spTgt spid="445449"/>
                                        </p:tgtEl>
                                        <p:attrNameLst>
                                          <p:attrName>ppt_x</p:attrName>
                                        </p:attrNameLst>
                                      </p:cBhvr>
                                      <p:tavLst>
                                        <p:tav tm="0">
                                          <p:val>
                                            <p:strVal val="0-#ppt_w/2"/>
                                          </p:val>
                                        </p:tav>
                                        <p:tav tm="100000">
                                          <p:val>
                                            <p:strVal val="#ppt_x"/>
                                          </p:val>
                                        </p:tav>
                                      </p:tavLst>
                                    </p:anim>
                                    <p:anim calcmode="lin" valueType="num">
                                      <p:cBhvr additive="base">
                                        <p:cTn id="8" dur="500" fill="hold"/>
                                        <p:tgtEl>
                                          <p:spTgt spid="44544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445460"/>
                                        </p:tgtEl>
                                        <p:attrNameLst>
                                          <p:attrName>style.visibility</p:attrName>
                                        </p:attrNameLst>
                                      </p:cBhvr>
                                      <p:to>
                                        <p:strVal val="visible"/>
                                      </p:to>
                                    </p:set>
                                    <p:anim calcmode="lin" valueType="num">
                                      <p:cBhvr additive="base">
                                        <p:cTn id="13" dur="500" fill="hold"/>
                                        <p:tgtEl>
                                          <p:spTgt spid="445460"/>
                                        </p:tgtEl>
                                        <p:attrNameLst>
                                          <p:attrName>ppt_x</p:attrName>
                                        </p:attrNameLst>
                                      </p:cBhvr>
                                      <p:tavLst>
                                        <p:tav tm="0">
                                          <p:val>
                                            <p:strVal val="0-#ppt_w/2"/>
                                          </p:val>
                                        </p:tav>
                                        <p:tav tm="100000">
                                          <p:val>
                                            <p:strVal val="#ppt_x"/>
                                          </p:val>
                                        </p:tav>
                                      </p:tavLst>
                                    </p:anim>
                                    <p:anim calcmode="lin" valueType="num">
                                      <p:cBhvr additive="base">
                                        <p:cTn id="14" dur="500" fill="hold"/>
                                        <p:tgtEl>
                                          <p:spTgt spid="44546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445461"/>
                                        </p:tgtEl>
                                        <p:attrNameLst>
                                          <p:attrName>style.visibility</p:attrName>
                                        </p:attrNameLst>
                                      </p:cBhvr>
                                      <p:to>
                                        <p:strVal val="visible"/>
                                      </p:to>
                                    </p:set>
                                    <p:anim calcmode="lin" valueType="num">
                                      <p:cBhvr additive="base">
                                        <p:cTn id="19" dur="500" fill="hold"/>
                                        <p:tgtEl>
                                          <p:spTgt spid="445461"/>
                                        </p:tgtEl>
                                        <p:attrNameLst>
                                          <p:attrName>ppt_x</p:attrName>
                                        </p:attrNameLst>
                                      </p:cBhvr>
                                      <p:tavLst>
                                        <p:tav tm="0">
                                          <p:val>
                                            <p:strVal val="0-#ppt_w/2"/>
                                          </p:val>
                                        </p:tav>
                                        <p:tav tm="100000">
                                          <p:val>
                                            <p:strVal val="#ppt_x"/>
                                          </p:val>
                                        </p:tav>
                                      </p:tavLst>
                                    </p:anim>
                                    <p:anim calcmode="lin" valueType="num">
                                      <p:cBhvr additive="base">
                                        <p:cTn id="20" dur="500" fill="hold"/>
                                        <p:tgtEl>
                                          <p:spTgt spid="44546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5462"/>
                                        </p:tgtEl>
                                        <p:attrNameLst>
                                          <p:attrName>style.visibility</p:attrName>
                                        </p:attrNameLst>
                                      </p:cBhvr>
                                      <p:to>
                                        <p:strVal val="visible"/>
                                      </p:to>
                                    </p:set>
                                    <p:anim calcmode="lin" valueType="num">
                                      <p:cBhvr additive="base">
                                        <p:cTn id="25" dur="500" fill="hold"/>
                                        <p:tgtEl>
                                          <p:spTgt spid="445462"/>
                                        </p:tgtEl>
                                        <p:attrNameLst>
                                          <p:attrName>ppt_x</p:attrName>
                                        </p:attrNameLst>
                                      </p:cBhvr>
                                      <p:tavLst>
                                        <p:tav tm="0">
                                          <p:val>
                                            <p:strVal val="0-#ppt_w/2"/>
                                          </p:val>
                                        </p:tav>
                                        <p:tav tm="100000">
                                          <p:val>
                                            <p:strVal val="#ppt_x"/>
                                          </p:val>
                                        </p:tav>
                                      </p:tavLst>
                                    </p:anim>
                                    <p:anim calcmode="lin" valueType="num">
                                      <p:cBhvr additive="base">
                                        <p:cTn id="26" dur="500" fill="hold"/>
                                        <p:tgtEl>
                                          <p:spTgt spid="4454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9" grpId="0" animBg="1" autoUpdateAnimBg="0"/>
      <p:bldP spid="445462"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2800" b="1" u="sng" dirty="0" smtClean="0">
                <a:solidFill>
                  <a:srgbClr val="FF0000"/>
                </a:solidFill>
              </a:rPr>
              <a:t>4- ΜΑΡΚΕΤΙΝΓΚ- </a:t>
            </a:r>
            <a:r>
              <a:rPr lang="el-GR" sz="2800" b="1" u="sng" dirty="0">
                <a:solidFill>
                  <a:srgbClr val="FF0000"/>
                </a:solidFill>
              </a:rPr>
              <a:t>Πληροφορίες Αγοράς </a:t>
            </a:r>
            <a:r>
              <a:rPr lang="el-GR" sz="2800" b="1" u="sng" dirty="0" smtClean="0">
                <a:solidFill>
                  <a:srgbClr val="FF0000"/>
                </a:solidFill>
              </a:rPr>
              <a:t>–Μερίδιο Αγοράς </a:t>
            </a:r>
            <a:endParaRPr lang="el-GR" sz="2800" b="1" u="sng" dirty="0">
              <a:solidFill>
                <a:srgbClr val="FF0000"/>
              </a:solidFill>
            </a:endParaRPr>
          </a:p>
        </p:txBody>
      </p:sp>
      <p:sp>
        <p:nvSpPr>
          <p:cNvPr id="3" name="Θέση περιεχομένου 2"/>
          <p:cNvSpPr>
            <a:spLocks noGrp="1"/>
          </p:cNvSpPr>
          <p:nvPr>
            <p:ph idx="1"/>
          </p:nvPr>
        </p:nvSpPr>
        <p:spPr>
          <a:xfrm>
            <a:off x="827584" y="1628800"/>
            <a:ext cx="8208912" cy="5112568"/>
          </a:xfrm>
        </p:spPr>
        <p:txBody>
          <a:bodyPr/>
          <a:lstStyle/>
          <a:p>
            <a:pPr marL="0" indent="0">
              <a:buNone/>
            </a:pPr>
            <a:r>
              <a:rPr lang="el-GR" sz="2000" dirty="0" smtClean="0"/>
              <a:t> </a:t>
            </a:r>
            <a:r>
              <a:rPr lang="el-GR" sz="2000" dirty="0"/>
              <a:t>Εντοπίζει όλους τους πιθανούς αγοραστές σε κάθε αγορά και εκτιμά τις πιθανές αγορές τους. Π.χ. Μια εταιρεία που πουλά μηχανές κουρέματος, εντοπίζει σε μία πόλη πόσα κουρεία και κομμωτήρια υπάρχουν και υπολογίζει πόσα πρόκειται να αγοράσουν καινούργιες μηχανές. </a:t>
            </a:r>
            <a:endParaRPr lang="el-GR" sz="2000" dirty="0" smtClean="0"/>
          </a:p>
          <a:p>
            <a:pPr marL="0" indent="0">
              <a:buNone/>
            </a:pPr>
            <a:r>
              <a:rPr lang="el-GR" sz="2000" dirty="0" smtClean="0"/>
              <a:t>Μια </a:t>
            </a:r>
            <a:r>
              <a:rPr lang="el-GR" sz="2000" dirty="0"/>
              <a:t>εταιρεία δεν ενδιαφέρεται μόνο για την εκτίμηση της συνολικής και περιφερειακής ζήτησης αλλά για τις πραγματικές πωλήσεις του </a:t>
            </a:r>
            <a:r>
              <a:rPr lang="el-GR" sz="2000" b="1" u="sng" dirty="0">
                <a:solidFill>
                  <a:srgbClr val="3B49CB"/>
                </a:solidFill>
              </a:rPr>
              <a:t>κλάδου</a:t>
            </a:r>
            <a:r>
              <a:rPr lang="el-GR" sz="2000" dirty="0"/>
              <a:t> της στην αγορά. </a:t>
            </a:r>
          </a:p>
          <a:p>
            <a:pPr marL="0" indent="0">
              <a:buNone/>
            </a:pPr>
            <a:r>
              <a:rPr lang="el-GR" sz="2000" dirty="0"/>
              <a:t>Γι αυτό πρέπει να γνωρίζει τους ανταγωνιστές της και να </a:t>
            </a:r>
            <a:r>
              <a:rPr lang="el-GR" sz="2000" dirty="0" smtClean="0"/>
              <a:t>εκτιμήσει </a:t>
            </a:r>
            <a:r>
              <a:rPr lang="el-GR" sz="2000" dirty="0"/>
              <a:t>τις πωλήσεις τους. </a:t>
            </a:r>
          </a:p>
          <a:p>
            <a:pPr marL="0" indent="0">
              <a:buNone/>
            </a:pPr>
            <a:r>
              <a:rPr lang="el-GR" sz="2000" dirty="0"/>
              <a:t>Οι επαγγελματικές ενώσεις του κλάδου συχνά συλλέγουν και δημοσιεύουν τις συνολικές πωλήσεις του κλάδου. Οπότε αν οι πωλήσεις του κλάδου αυξάνονται με ρυθμό 10% και οι πωλήσεις της εταιρείας με ρυθμό 5% σημαίνει ότι η εταιρεία χάνει μερίδιο αγοράς. </a:t>
            </a: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3F0B8EBE-36D9-4A3D-8FD8-AE8E5738E2D8}" type="slidenum">
              <a:rPr lang="el-GR" smtClean="0"/>
              <a:pPr/>
              <a:t>19</a:t>
            </a:fld>
            <a:endParaRPr lang="el-GR"/>
          </a:p>
        </p:txBody>
      </p:sp>
    </p:spTree>
    <p:extLst>
      <p:ext uri="{BB962C8B-B14F-4D97-AF65-F5344CB8AC3E}">
        <p14:creationId xmlns:p14="http://schemas.microsoft.com/office/powerpoint/2010/main" val="1557394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l-GR" sz="3200"/>
              <a:t>ΒΑΣΙΚΟΣ ΣΚΟΠΟΣ </a:t>
            </a:r>
            <a:br>
              <a:rPr lang="el-GR" sz="3200"/>
            </a:br>
            <a:r>
              <a:rPr lang="el-GR" sz="3200"/>
              <a:t>ΛΕΙΤΟΥΡΓΙΑΣ ΜΙΑΣ ΕΠΙΧΕΙΡΗΣΗΣ</a:t>
            </a:r>
            <a:r>
              <a:rPr lang="en-US" sz="4000"/>
              <a:t> </a:t>
            </a:r>
          </a:p>
        </p:txBody>
      </p:sp>
      <p:sp>
        <p:nvSpPr>
          <p:cNvPr id="76803" name="Rectangle 3"/>
          <p:cNvSpPr>
            <a:spLocks noGrp="1" noChangeArrowheads="1"/>
          </p:cNvSpPr>
          <p:nvPr>
            <p:ph type="body" idx="1"/>
          </p:nvPr>
        </p:nvSpPr>
        <p:spPr>
          <a:solidFill>
            <a:srgbClr val="FAFAB0"/>
          </a:solidFill>
        </p:spPr>
        <p:txBody>
          <a:bodyPr/>
          <a:lstStyle/>
          <a:p>
            <a:pPr algn="just"/>
            <a:r>
              <a:rPr lang="el-GR" dirty="0"/>
              <a:t>ΛΕΙΤΟΥΡΓΩ ΓΙΑ ΝΑ ΚΑΝΩ ΚΕΡΔΗ</a:t>
            </a:r>
            <a:endParaRPr lang="en-US" dirty="0"/>
          </a:p>
          <a:p>
            <a:pPr lvl="1" algn="just">
              <a:buFontTx/>
              <a:buNone/>
            </a:pPr>
            <a:endParaRPr lang="el-GR" dirty="0"/>
          </a:p>
          <a:p>
            <a:pPr lvl="1" algn="just">
              <a:buFontTx/>
              <a:buNone/>
            </a:pPr>
            <a:r>
              <a:rPr lang="el-GR" b="1" u="sng" dirty="0" smtClean="0">
                <a:solidFill>
                  <a:srgbClr val="FF0000"/>
                </a:solidFill>
              </a:rPr>
              <a:t>ΑΠΟΤΕΛΕΣΜΑ ΧΡΗΣΗΣ</a:t>
            </a:r>
            <a:endParaRPr lang="el-GR" b="1" u="sng" dirty="0">
              <a:solidFill>
                <a:srgbClr val="FF0000"/>
              </a:solidFill>
            </a:endParaRPr>
          </a:p>
          <a:p>
            <a:pPr lvl="1" algn="just">
              <a:buFontTx/>
              <a:buNone/>
            </a:pPr>
            <a:r>
              <a:rPr lang="el-GR" dirty="0"/>
              <a:t>ΚΕΡΔΗ</a:t>
            </a:r>
            <a:r>
              <a:rPr lang="en-US" dirty="0"/>
              <a:t> = </a:t>
            </a:r>
            <a:r>
              <a:rPr lang="el-GR" dirty="0"/>
              <a:t>ΕΣΟΔΑ</a:t>
            </a:r>
            <a:r>
              <a:rPr lang="en-US" dirty="0"/>
              <a:t> - </a:t>
            </a:r>
            <a:r>
              <a:rPr lang="el-GR" dirty="0"/>
              <a:t>ΕΞΟΔΑ</a:t>
            </a:r>
            <a:endParaRPr lang="en-US" dirty="0"/>
          </a:p>
        </p:txBody>
      </p:sp>
      <p:pic>
        <p:nvPicPr>
          <p:cNvPr id="76804" name="Picture 4" descr="J01725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885113" y="0"/>
            <a:ext cx="106680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8267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90600" y="457200"/>
            <a:ext cx="7772400" cy="811560"/>
          </a:xfrm>
        </p:spPr>
        <p:txBody>
          <a:bodyPr/>
          <a:lstStyle/>
          <a:p>
            <a:r>
              <a:rPr lang="el-GR" b="1" u="sng" dirty="0" smtClean="0">
                <a:solidFill>
                  <a:srgbClr val="FF0000"/>
                </a:solidFill>
              </a:rPr>
              <a:t>ΑΣΚΗΣΗ &amp; Παράδειγμα</a:t>
            </a:r>
            <a:endParaRPr lang="el-GR" b="1" u="sng" dirty="0">
              <a:solidFill>
                <a:srgbClr val="FF0000"/>
              </a:solidFill>
            </a:endParaRPr>
          </a:p>
        </p:txBody>
      </p:sp>
      <p:sp>
        <p:nvSpPr>
          <p:cNvPr id="3" name="Θέση περιεχομένου 2"/>
          <p:cNvSpPr>
            <a:spLocks noGrp="1"/>
          </p:cNvSpPr>
          <p:nvPr>
            <p:ph idx="1"/>
          </p:nvPr>
        </p:nvSpPr>
        <p:spPr>
          <a:xfrm>
            <a:off x="899592" y="1124744"/>
            <a:ext cx="7992888" cy="5472608"/>
          </a:xfrm>
        </p:spPr>
        <p:txBody>
          <a:bodyPr/>
          <a:lstStyle/>
          <a:p>
            <a:pPr marL="0" indent="0">
              <a:buNone/>
            </a:pPr>
            <a:r>
              <a:rPr lang="el-GR" sz="1600" b="1" u="sng" dirty="0">
                <a:solidFill>
                  <a:srgbClr val="FF0000"/>
                </a:solidFill>
              </a:rPr>
              <a:t>Μερίδιο Αγοράς </a:t>
            </a:r>
            <a:r>
              <a:rPr lang="el-GR" sz="1600" dirty="0" smtClean="0"/>
              <a:t>Είναι </a:t>
            </a:r>
            <a:r>
              <a:rPr lang="el-GR" sz="1600" dirty="0"/>
              <a:t>το ποσοστό των πωλήσεων σε Euro ή ποσότητες που πραγματοποιεί η επιχείρηση έναντι του συνόλου των πωλήσεων των επιχειρήσεων(του κλάδου) που δραστηριοποιούνται στο ίδιο αντικείμενο, εντός μιας χρονικής περιόδου. Πχ. Δίνονται οι πωλήσεις στον κλάδο βιομηχανικού παγωτού το 2008 : </a:t>
            </a:r>
            <a:r>
              <a:rPr lang="en-US" sz="1600" dirty="0"/>
              <a:t>ALGITA</a:t>
            </a:r>
            <a:r>
              <a:rPr lang="el-GR" sz="1600" dirty="0"/>
              <a:t> = 40 εκ. ΕΒΓΑ = 60 εκ, ΔΕΛΤΑ = 80 εκ, ΚΡΙ-ΚΡΙ  = 20 εκ. Να ευρεθεί το μερίδιο αγοράς της ΔΕΛΤΑ.</a:t>
            </a:r>
          </a:p>
          <a:p>
            <a:pPr marL="0" indent="0">
              <a:buNone/>
            </a:pPr>
            <a:r>
              <a:rPr lang="el-GR" sz="1600" dirty="0"/>
              <a:t>Διαιρούμε τις πωλήσεις της ΔΕΛΤΑ δια του συνόλου των πωλήσεων του κλάδου:  </a:t>
            </a:r>
            <a:r>
              <a:rPr lang="el-GR" sz="1600" dirty="0" smtClean="0"/>
              <a:t>Αρα </a:t>
            </a:r>
            <a:r>
              <a:rPr lang="el-GR" sz="1600" u="sng" dirty="0" smtClean="0"/>
              <a:t>Μερίδιο </a:t>
            </a:r>
            <a:r>
              <a:rPr lang="el-GR" sz="1600" u="sng" dirty="0"/>
              <a:t>ΔΕΛΤΑ = 80/200 = 40%</a:t>
            </a:r>
            <a:endParaRPr lang="el-GR" sz="1600" dirty="0"/>
          </a:p>
          <a:p>
            <a:pPr marL="0" indent="0">
              <a:buNone/>
            </a:pPr>
            <a:r>
              <a:rPr lang="el-GR" sz="1800" b="1" u="sng" dirty="0" smtClean="0">
                <a:solidFill>
                  <a:srgbClr val="FF0000"/>
                </a:solidFill>
              </a:rPr>
              <a:t>Παράδειγμα </a:t>
            </a:r>
            <a:r>
              <a:rPr lang="el-GR" sz="1800" dirty="0" smtClean="0"/>
              <a:t> </a:t>
            </a:r>
            <a:r>
              <a:rPr lang="el-GR" sz="1800" dirty="0"/>
              <a:t>Μία εταιρεία κατασκευάζει πουκάμισα. Οι συνολικές δυνατότητες της χώρας είναι 1.000.000€ . Οι πωλήσεις της εταιρείας είναι 100.000 δηλαδή το 10% της αγοράς. Οι πωλήσεις της στην Καβάλα είναι 15.000€. Η εταιρεία θέλει να μάθει αν το μερίδιο αγοράς της Καβάλας είναι χαμηλότερο ή υψηλότερο του Μ.Ο. Επίσης αν υποθέσουμε ότι η Καβάλα αντιπροσωπεύει το 20% της συνολικής πιθανής ζήτησης της χώρας (ήτοι 200.000), τότε οι πωλήσεις της Καβάλας (15.000€) αποτελούν το 7,5% (15.000/200.000) των δυνατοτήτων αγοράς της περιοχής . Συγκρίνοντας το 7,5%(μερίδιο αγοράς Καβάλας) με το 10% που είναι το μερίδιο αγοράς της χώρας φαίνεται ότι η εταιρεία δεν τα πάει και τόσο καλά στην Καβάλα </a:t>
            </a:r>
          </a:p>
          <a:p>
            <a:r>
              <a:rPr lang="el-GR" dirty="0"/>
              <a:t> </a:t>
            </a:r>
          </a:p>
        </p:txBody>
      </p:sp>
    </p:spTree>
    <p:extLst>
      <p:ext uri="{BB962C8B-B14F-4D97-AF65-F5344CB8AC3E}">
        <p14:creationId xmlns:p14="http://schemas.microsoft.com/office/powerpoint/2010/main" val="4174921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990600" y="457200"/>
            <a:ext cx="7772400" cy="1099592"/>
          </a:xfrm>
        </p:spPr>
        <p:txBody>
          <a:bodyPr/>
          <a:lstStyle/>
          <a:p>
            <a:r>
              <a:rPr lang="el-GR" altLang="el-GR" sz="2800" b="1" u="sng" dirty="0" smtClean="0">
                <a:solidFill>
                  <a:srgbClr val="FF0000"/>
                </a:solidFill>
              </a:rPr>
              <a:t>5-  Διαχρονική </a:t>
            </a:r>
            <a:r>
              <a:rPr lang="el-GR" altLang="el-GR" sz="2800" b="1" u="sng" dirty="0">
                <a:solidFill>
                  <a:srgbClr val="FF0000"/>
                </a:solidFill>
              </a:rPr>
              <a:t>Αξία του χρήματος</a:t>
            </a:r>
          </a:p>
        </p:txBody>
      </p:sp>
      <p:sp>
        <p:nvSpPr>
          <p:cNvPr id="210947" name="Rectangle 3"/>
          <p:cNvSpPr>
            <a:spLocks noGrp="1" noChangeArrowheads="1"/>
          </p:cNvSpPr>
          <p:nvPr>
            <p:ph type="body" idx="1"/>
          </p:nvPr>
        </p:nvSpPr>
        <p:spPr>
          <a:xfrm>
            <a:off x="1143000" y="1752600"/>
            <a:ext cx="7391400" cy="4919663"/>
          </a:xfrm>
        </p:spPr>
        <p:txBody>
          <a:bodyPr/>
          <a:lstStyle/>
          <a:p>
            <a:pPr>
              <a:lnSpc>
                <a:spcPct val="90000"/>
              </a:lnSpc>
            </a:pPr>
            <a:r>
              <a:rPr lang="el-GR" altLang="el-GR" sz="2600" dirty="0"/>
              <a:t>Προτιμάτε ένα ευρώ σήμερα ή ένα ευρώ μετά από ένα έτος; (υποθέτουμε ότι δεν υπάρχει πληθωρισμός...)</a:t>
            </a:r>
          </a:p>
          <a:p>
            <a:pPr>
              <a:lnSpc>
                <a:spcPct val="90000"/>
              </a:lnSpc>
            </a:pPr>
            <a:r>
              <a:rPr lang="el-GR" altLang="el-GR" sz="2600" dirty="0"/>
              <a:t>Έννοια του τόκου (κόστος ευκαιρίας του χρήματος)</a:t>
            </a:r>
            <a:endParaRPr lang="en-GB" altLang="el-GR" sz="2600" dirty="0"/>
          </a:p>
          <a:p>
            <a:pPr>
              <a:lnSpc>
                <a:spcPct val="90000"/>
              </a:lnSpc>
            </a:pPr>
            <a:r>
              <a:rPr lang="el-GR" altLang="el-GR" sz="2600" dirty="0"/>
              <a:t>Δύο κύριες έννοιες</a:t>
            </a:r>
            <a:r>
              <a:rPr lang="en-GB" altLang="el-GR" sz="2600" dirty="0"/>
              <a:t>:</a:t>
            </a:r>
          </a:p>
          <a:p>
            <a:pPr lvl="1">
              <a:lnSpc>
                <a:spcPct val="90000"/>
              </a:lnSpc>
            </a:pPr>
            <a:r>
              <a:rPr lang="el-GR" altLang="el-GR" sz="2400" u="sng" dirty="0"/>
              <a:t>Τελική αξία</a:t>
            </a:r>
            <a:r>
              <a:rPr lang="en-GB" altLang="el-GR" sz="2400" dirty="0"/>
              <a:t>: </a:t>
            </a:r>
          </a:p>
          <a:p>
            <a:pPr lvl="1">
              <a:lnSpc>
                <a:spcPct val="90000"/>
              </a:lnSpc>
            </a:pPr>
            <a:r>
              <a:rPr lang="el-GR" altLang="el-GR" sz="2400" u="sng" dirty="0"/>
              <a:t>Παρούσα αξία</a:t>
            </a:r>
            <a:r>
              <a:rPr lang="en-GB" altLang="el-GR" sz="2400" dirty="0"/>
              <a:t> </a:t>
            </a:r>
            <a:endParaRPr lang="el-GR" altLang="el-GR" sz="2400" dirty="0"/>
          </a:p>
          <a:p>
            <a:pPr>
              <a:lnSpc>
                <a:spcPct val="90000"/>
              </a:lnSpc>
            </a:pPr>
            <a:r>
              <a:rPr lang="el-GR" altLang="el-GR" sz="2600" dirty="0"/>
              <a:t>Για να τα υπολογίσουμε χρειαζόμαστε</a:t>
            </a:r>
            <a:r>
              <a:rPr lang="en-GB" altLang="el-GR" sz="2600" dirty="0"/>
              <a:t>:</a:t>
            </a:r>
          </a:p>
          <a:p>
            <a:pPr lvl="1">
              <a:lnSpc>
                <a:spcPct val="90000"/>
              </a:lnSpc>
            </a:pPr>
            <a:r>
              <a:rPr lang="el-GR" altLang="el-GR" sz="2400" dirty="0"/>
              <a:t>Ένα ποσό</a:t>
            </a:r>
            <a:endParaRPr lang="en-GB" altLang="el-GR" sz="2400" dirty="0"/>
          </a:p>
          <a:p>
            <a:pPr lvl="1">
              <a:lnSpc>
                <a:spcPct val="90000"/>
              </a:lnSpc>
            </a:pPr>
            <a:r>
              <a:rPr lang="el-GR" altLang="el-GR" sz="2400" dirty="0"/>
              <a:t>Ένα επιτόκιο</a:t>
            </a:r>
            <a:endParaRPr lang="en-GB" altLang="el-GR" sz="2400" dirty="0"/>
          </a:p>
          <a:p>
            <a:pPr lvl="1">
              <a:lnSpc>
                <a:spcPct val="90000"/>
              </a:lnSpc>
            </a:pPr>
            <a:r>
              <a:rPr lang="el-GR" altLang="el-GR" sz="2400" dirty="0"/>
              <a:t>Μια χρονική περίοδο</a:t>
            </a:r>
            <a:endParaRPr lang="en-GB" altLang="el-GR" sz="2400" dirty="0"/>
          </a:p>
        </p:txBody>
      </p:sp>
      <p:sp>
        <p:nvSpPr>
          <p:cNvPr id="210948" name="Rectangle 4"/>
          <p:cNvSpPr>
            <a:spLocks noChangeArrowheads="1"/>
          </p:cNvSpPr>
          <p:nvPr/>
        </p:nvSpPr>
        <p:spPr bwMode="auto">
          <a:xfrm>
            <a:off x="3525838" y="3186113"/>
            <a:ext cx="209391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l-GR"/>
          </a:p>
        </p:txBody>
      </p:sp>
    </p:spTree>
    <p:extLst>
      <p:ext uri="{BB962C8B-B14F-4D97-AF65-F5344CB8AC3E}">
        <p14:creationId xmlns:p14="http://schemas.microsoft.com/office/powerpoint/2010/main" val="6206362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l-GR" altLang="el-GR" sz="4200" dirty="0" smtClean="0"/>
              <a:t>    </a:t>
            </a:r>
            <a:r>
              <a:rPr lang="el-GR" altLang="el-GR" sz="4200" u="sng" dirty="0" smtClean="0">
                <a:solidFill>
                  <a:srgbClr val="3B49CB"/>
                </a:solidFill>
              </a:rPr>
              <a:t>Απλός </a:t>
            </a:r>
            <a:r>
              <a:rPr lang="el-GR" altLang="el-GR" sz="4200" u="sng" dirty="0">
                <a:solidFill>
                  <a:srgbClr val="3B49CB"/>
                </a:solidFill>
              </a:rPr>
              <a:t>τόκος και ανατοκισμός</a:t>
            </a:r>
          </a:p>
        </p:txBody>
      </p:sp>
      <p:sp>
        <p:nvSpPr>
          <p:cNvPr id="212995" name="Rectangle 3"/>
          <p:cNvSpPr>
            <a:spLocks noGrp="1" noChangeArrowheads="1"/>
          </p:cNvSpPr>
          <p:nvPr>
            <p:ph type="body" sz="half" idx="1"/>
          </p:nvPr>
        </p:nvSpPr>
        <p:spPr>
          <a:xfrm>
            <a:off x="1043608" y="1905000"/>
            <a:ext cx="7560840" cy="4267200"/>
          </a:xfrm>
        </p:spPr>
        <p:txBody>
          <a:bodyPr/>
          <a:lstStyle/>
          <a:p>
            <a:pPr>
              <a:lnSpc>
                <a:spcPct val="90000"/>
              </a:lnSpc>
            </a:pPr>
            <a:r>
              <a:rPr lang="el-GR" altLang="el-GR" sz="2400" dirty="0"/>
              <a:t>Ας πάρουμε την περίπτωση μιας κατάθεσης</a:t>
            </a:r>
            <a:r>
              <a:rPr lang="en-GB" altLang="el-GR" sz="2400" dirty="0"/>
              <a:t> </a:t>
            </a:r>
            <a:endParaRPr lang="el-GR" altLang="el-GR" sz="2400" dirty="0"/>
          </a:p>
          <a:p>
            <a:pPr lvl="1">
              <a:lnSpc>
                <a:spcPct val="90000"/>
              </a:lnSpc>
            </a:pPr>
            <a:r>
              <a:rPr lang="el-GR" altLang="el-GR" sz="2000" u="sng" dirty="0"/>
              <a:t>Αρχικό κεφάλαιο</a:t>
            </a:r>
            <a:r>
              <a:rPr lang="el-GR" altLang="el-GR" sz="2000" dirty="0"/>
              <a:t>: το ποσό των χρημάτων που καταθέτουμε στην τράπεζα. Αυτό το ποσό είναι και η </a:t>
            </a:r>
            <a:r>
              <a:rPr lang="el-GR" altLang="el-GR" sz="2000" u="sng" dirty="0"/>
              <a:t>παρούσα αξία</a:t>
            </a:r>
            <a:r>
              <a:rPr lang="el-GR" altLang="el-GR" sz="2000" dirty="0"/>
              <a:t> της κατάθεσης. </a:t>
            </a:r>
          </a:p>
          <a:p>
            <a:pPr lvl="1">
              <a:lnSpc>
                <a:spcPct val="90000"/>
              </a:lnSpc>
            </a:pPr>
            <a:r>
              <a:rPr lang="el-GR" altLang="el-GR" sz="2000" u="sng" dirty="0"/>
              <a:t>Χρονική περίοδος (ή χρόνος)</a:t>
            </a:r>
            <a:r>
              <a:rPr lang="el-GR" altLang="el-GR" sz="2000" dirty="0"/>
              <a:t>: η περίοδος κατά την διάρκεια της οποίας ο δανειζόμενος (η τράπεζα) έχει τη χρήση όλου ή μέρους του δανειζομένου ποσού </a:t>
            </a:r>
          </a:p>
          <a:p>
            <a:pPr lvl="1">
              <a:lnSpc>
                <a:spcPct val="90000"/>
              </a:lnSpc>
            </a:pPr>
            <a:r>
              <a:rPr lang="el-GR" altLang="el-GR" sz="2000" u="sng" dirty="0"/>
              <a:t>Τόκος</a:t>
            </a:r>
            <a:r>
              <a:rPr lang="el-GR" altLang="el-GR" sz="2000" dirty="0"/>
              <a:t>: υπολογίζεται με βάση το επιτόκιο. Διακρίνουμε δύο περιπτώσεις:</a:t>
            </a:r>
          </a:p>
          <a:p>
            <a:pPr lvl="2">
              <a:lnSpc>
                <a:spcPct val="90000"/>
              </a:lnSpc>
            </a:pPr>
            <a:r>
              <a:rPr lang="el-GR" altLang="el-GR" sz="1800" dirty="0"/>
              <a:t>Ο τόκος υπολογίζεται επί του κεφαλαίου και </a:t>
            </a:r>
            <a:r>
              <a:rPr lang="el-GR" altLang="el-GR" sz="1800" u="sng" dirty="0"/>
              <a:t>δεν</a:t>
            </a:r>
            <a:r>
              <a:rPr lang="el-GR" altLang="el-GR" sz="1800" dirty="0"/>
              <a:t> </a:t>
            </a:r>
            <a:r>
              <a:rPr lang="el-GR" altLang="el-GR" sz="1800" u="sng" dirty="0"/>
              <a:t>ενσωματώνεται</a:t>
            </a:r>
            <a:r>
              <a:rPr lang="el-GR" altLang="el-GR" sz="1800" dirty="0"/>
              <a:t> στο κεφάλαιο (</a:t>
            </a:r>
            <a:r>
              <a:rPr lang="el-GR" altLang="el-GR" sz="1800" b="1" dirty="0">
                <a:solidFill>
                  <a:srgbClr val="3B49CB"/>
                </a:solidFill>
              </a:rPr>
              <a:t>απλός τόκος</a:t>
            </a:r>
            <a:r>
              <a:rPr lang="el-GR" altLang="el-GR" sz="1800" dirty="0"/>
              <a:t>)</a:t>
            </a:r>
          </a:p>
          <a:p>
            <a:pPr lvl="2">
              <a:lnSpc>
                <a:spcPct val="90000"/>
              </a:lnSpc>
            </a:pPr>
            <a:r>
              <a:rPr lang="el-GR" altLang="el-GR" sz="1800" dirty="0"/>
              <a:t>Ο τόκος παράγεται και </a:t>
            </a:r>
            <a:r>
              <a:rPr lang="el-GR" altLang="el-GR" sz="1800" u="sng" dirty="0"/>
              <a:t>ενσωματώνεται</a:t>
            </a:r>
            <a:r>
              <a:rPr lang="el-GR" altLang="el-GR" sz="1800" dirty="0"/>
              <a:t> στο κεφάλαιο. Ο τόκος παράγει τόκο (</a:t>
            </a:r>
            <a:r>
              <a:rPr lang="el-GR" altLang="el-GR" sz="1800" b="1" dirty="0">
                <a:solidFill>
                  <a:srgbClr val="3B49CB"/>
                </a:solidFill>
              </a:rPr>
              <a:t>ανατοκισμός</a:t>
            </a:r>
            <a:r>
              <a:rPr lang="en-GB" altLang="el-GR" sz="1800" dirty="0"/>
              <a:t>)</a:t>
            </a:r>
            <a:endParaRPr lang="el-GR" altLang="el-GR" sz="1800" dirty="0"/>
          </a:p>
        </p:txBody>
      </p:sp>
    </p:spTree>
    <p:extLst>
      <p:ext uri="{BB962C8B-B14F-4D97-AF65-F5344CB8AC3E}">
        <p14:creationId xmlns:p14="http://schemas.microsoft.com/office/powerpoint/2010/main" val="2471172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l-GR" altLang="el-GR"/>
              <a:t>Παράδειγμα απλού τόκου και ανατοκισμού</a:t>
            </a:r>
          </a:p>
        </p:txBody>
      </p:sp>
      <p:sp>
        <p:nvSpPr>
          <p:cNvPr id="215043" name="Text Box 3"/>
          <p:cNvSpPr txBox="1">
            <a:spLocks noChangeArrowheads="1"/>
          </p:cNvSpPr>
          <p:nvPr/>
        </p:nvSpPr>
        <p:spPr bwMode="auto">
          <a:xfrm>
            <a:off x="990600" y="1828800"/>
            <a:ext cx="73152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dirty="0">
                <a:solidFill>
                  <a:schemeClr val="tx2"/>
                </a:solidFill>
              </a:rPr>
              <a:t>Καταθέτουμε €100 για δύο χρόνια, με ετήσιο επιτόκιο 10%, όπου ο τόκος υπολογίζεται επί του κεφαλαίου στο τέλος του </a:t>
            </a:r>
            <a:r>
              <a:rPr lang="el-GR" altLang="el-GR" b="1" dirty="0">
                <a:solidFill>
                  <a:schemeClr val="tx2"/>
                </a:solidFill>
              </a:rPr>
              <a:t>έτους </a:t>
            </a:r>
            <a:r>
              <a:rPr lang="el-GR" altLang="el-GR" b="1" u="sng" dirty="0">
                <a:solidFill>
                  <a:schemeClr val="tx2"/>
                </a:solidFill>
              </a:rPr>
              <a:t>και δεν ανατοκίζεται (ενσωματώνεται)</a:t>
            </a:r>
            <a:r>
              <a:rPr lang="el-GR" altLang="el-GR" b="1" dirty="0">
                <a:solidFill>
                  <a:schemeClr val="tx2"/>
                </a:solidFill>
              </a:rPr>
              <a:t> </a:t>
            </a:r>
            <a:r>
              <a:rPr lang="el-GR" altLang="el-GR" dirty="0">
                <a:solidFill>
                  <a:schemeClr val="tx2"/>
                </a:solidFill>
              </a:rPr>
              <a:t>στο αρχικό κεφάλαιο. Ποιο θα είναι το συνολικό ποσό μας στο τέλος του δεύτερου έτους;</a:t>
            </a:r>
          </a:p>
        </p:txBody>
      </p:sp>
      <p:sp>
        <p:nvSpPr>
          <p:cNvPr id="215044" name="Text Box 4"/>
          <p:cNvSpPr txBox="1">
            <a:spLocks noChangeArrowheads="1"/>
          </p:cNvSpPr>
          <p:nvPr/>
        </p:nvSpPr>
        <p:spPr bwMode="auto">
          <a:xfrm>
            <a:off x="990600" y="3810000"/>
            <a:ext cx="76200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ltLang="el-GR" dirty="0">
              <a:solidFill>
                <a:schemeClr val="tx2"/>
              </a:solidFill>
            </a:endParaRPr>
          </a:p>
          <a:p>
            <a:r>
              <a:rPr lang="el-GR" altLang="el-GR" dirty="0">
                <a:solidFill>
                  <a:schemeClr val="tx2"/>
                </a:solidFill>
              </a:rPr>
              <a:t>Καταθέτουμε</a:t>
            </a:r>
            <a:r>
              <a:rPr lang="el-GR" altLang="el-GR" dirty="0"/>
              <a:t> </a:t>
            </a:r>
            <a:r>
              <a:rPr lang="el-GR" altLang="el-GR" dirty="0">
                <a:solidFill>
                  <a:schemeClr val="tx2"/>
                </a:solidFill>
              </a:rPr>
              <a:t>€100 για δύο χρόνια, με ετήσιο επιτόκιο 10%, όπου ο τόκος υπολογίζεται επί του κεφαλαίου στο τέλος του έτους</a:t>
            </a:r>
            <a:r>
              <a:rPr lang="el-GR" altLang="el-GR" dirty="0"/>
              <a:t> </a:t>
            </a:r>
            <a:r>
              <a:rPr lang="el-GR" altLang="el-GR" dirty="0">
                <a:solidFill>
                  <a:schemeClr val="tx2"/>
                </a:solidFill>
              </a:rPr>
              <a:t>και </a:t>
            </a:r>
            <a:r>
              <a:rPr lang="el-GR" altLang="el-GR" b="1" u="sng" dirty="0">
                <a:solidFill>
                  <a:schemeClr val="tx2"/>
                </a:solidFill>
              </a:rPr>
              <a:t>ενσωματώνεται</a:t>
            </a:r>
            <a:r>
              <a:rPr lang="el-GR" altLang="el-GR" dirty="0">
                <a:solidFill>
                  <a:schemeClr val="tx2"/>
                </a:solidFill>
              </a:rPr>
              <a:t> στο ποσό του δανείου. Ποιο θα είναι το συνολικό ποσό μας στο τέλος του δεύτερου έτους;</a:t>
            </a:r>
          </a:p>
        </p:txBody>
      </p:sp>
      <p:sp>
        <p:nvSpPr>
          <p:cNvPr id="215045" name="Line 5"/>
          <p:cNvSpPr>
            <a:spLocks noChangeShapeType="1"/>
          </p:cNvSpPr>
          <p:nvPr/>
        </p:nvSpPr>
        <p:spPr bwMode="auto">
          <a:xfrm flipV="1">
            <a:off x="2667000" y="5791200"/>
            <a:ext cx="388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46" name="Line 6"/>
          <p:cNvSpPr>
            <a:spLocks noChangeShapeType="1"/>
          </p:cNvSpPr>
          <p:nvPr/>
        </p:nvSpPr>
        <p:spPr bwMode="auto">
          <a:xfrm>
            <a:off x="2667000" y="56388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47" name="Line 7"/>
          <p:cNvSpPr>
            <a:spLocks noChangeShapeType="1"/>
          </p:cNvSpPr>
          <p:nvPr/>
        </p:nvSpPr>
        <p:spPr bwMode="auto">
          <a:xfrm>
            <a:off x="6553200" y="56388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48" name="Text Box 8"/>
          <p:cNvSpPr txBox="1">
            <a:spLocks noChangeArrowheads="1"/>
          </p:cNvSpPr>
          <p:nvPr/>
        </p:nvSpPr>
        <p:spPr bwMode="auto">
          <a:xfrm>
            <a:off x="2438400" y="5334000"/>
            <a:ext cx="296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400"/>
              <a:t>t</a:t>
            </a:r>
            <a:r>
              <a:rPr lang="en-US" altLang="el-GR" sz="1400" baseline="-25000"/>
              <a:t>0</a:t>
            </a:r>
            <a:endParaRPr lang="el-GR" altLang="el-GR" sz="1400"/>
          </a:p>
        </p:txBody>
      </p:sp>
      <p:sp>
        <p:nvSpPr>
          <p:cNvPr id="215049" name="Text Box 9"/>
          <p:cNvSpPr txBox="1">
            <a:spLocks noChangeArrowheads="1"/>
          </p:cNvSpPr>
          <p:nvPr/>
        </p:nvSpPr>
        <p:spPr bwMode="auto">
          <a:xfrm>
            <a:off x="6477000" y="5334000"/>
            <a:ext cx="296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400"/>
              <a:t>t</a:t>
            </a:r>
            <a:r>
              <a:rPr lang="el-GR" altLang="el-GR" sz="1400" baseline="-25000"/>
              <a:t>2</a:t>
            </a:r>
          </a:p>
        </p:txBody>
      </p:sp>
      <p:sp>
        <p:nvSpPr>
          <p:cNvPr id="215050" name="Text Box 10"/>
          <p:cNvSpPr txBox="1">
            <a:spLocks noChangeArrowheads="1"/>
          </p:cNvSpPr>
          <p:nvPr/>
        </p:nvSpPr>
        <p:spPr bwMode="auto">
          <a:xfrm>
            <a:off x="2362200" y="5943600"/>
            <a:ext cx="577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a:t>
            </a:r>
            <a:r>
              <a:rPr lang="en-US" altLang="el-GR" sz="1400"/>
              <a:t>1</a:t>
            </a:r>
            <a:r>
              <a:rPr lang="el-GR" altLang="el-GR" sz="1400"/>
              <a:t>00</a:t>
            </a:r>
          </a:p>
        </p:txBody>
      </p:sp>
      <p:sp>
        <p:nvSpPr>
          <p:cNvPr id="215051" name="Text Box 11"/>
          <p:cNvSpPr txBox="1">
            <a:spLocks noChangeArrowheads="1"/>
          </p:cNvSpPr>
          <p:nvPr/>
        </p:nvSpPr>
        <p:spPr bwMode="auto">
          <a:xfrm>
            <a:off x="6172200" y="5943600"/>
            <a:ext cx="577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a:t>
            </a:r>
            <a:r>
              <a:rPr lang="en-US" altLang="el-GR" sz="1400"/>
              <a:t>1</a:t>
            </a:r>
            <a:r>
              <a:rPr lang="el-GR" altLang="el-GR" sz="1400"/>
              <a:t>21</a:t>
            </a:r>
          </a:p>
        </p:txBody>
      </p:sp>
      <p:sp>
        <p:nvSpPr>
          <p:cNvPr id="215052" name="Line 12"/>
          <p:cNvSpPr>
            <a:spLocks noChangeShapeType="1"/>
          </p:cNvSpPr>
          <p:nvPr/>
        </p:nvSpPr>
        <p:spPr bwMode="auto">
          <a:xfrm>
            <a:off x="4495800" y="56388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53" name="Text Box 13"/>
          <p:cNvSpPr txBox="1">
            <a:spLocks noChangeArrowheads="1"/>
          </p:cNvSpPr>
          <p:nvPr/>
        </p:nvSpPr>
        <p:spPr bwMode="auto">
          <a:xfrm>
            <a:off x="4343400" y="5257800"/>
            <a:ext cx="3317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t</a:t>
            </a:r>
            <a:r>
              <a:rPr lang="en-US" altLang="el-GR" baseline="-25000"/>
              <a:t>1</a:t>
            </a:r>
            <a:endParaRPr lang="el-GR" altLang="el-GR" baseline="-25000"/>
          </a:p>
        </p:txBody>
      </p:sp>
      <p:sp>
        <p:nvSpPr>
          <p:cNvPr id="215054" name="Text Box 14"/>
          <p:cNvSpPr txBox="1">
            <a:spLocks noChangeArrowheads="1"/>
          </p:cNvSpPr>
          <p:nvPr/>
        </p:nvSpPr>
        <p:spPr bwMode="auto">
          <a:xfrm>
            <a:off x="4191000" y="5943600"/>
            <a:ext cx="577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a:t>
            </a:r>
            <a:r>
              <a:rPr lang="en-US" altLang="el-GR" sz="1400"/>
              <a:t>1</a:t>
            </a:r>
            <a:r>
              <a:rPr lang="el-GR" altLang="el-GR" sz="1400"/>
              <a:t>10</a:t>
            </a:r>
          </a:p>
        </p:txBody>
      </p:sp>
      <p:sp>
        <p:nvSpPr>
          <p:cNvPr id="215055" name="Text Box 15"/>
          <p:cNvSpPr txBox="1">
            <a:spLocks noChangeArrowheads="1"/>
          </p:cNvSpPr>
          <p:nvPr/>
        </p:nvSpPr>
        <p:spPr bwMode="auto">
          <a:xfrm>
            <a:off x="4572000" y="6324600"/>
            <a:ext cx="41148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500"/>
              <a:t>Ο (ήδη κερδισμένος) τόκος παράγει (νέο) τόκο</a:t>
            </a:r>
          </a:p>
        </p:txBody>
      </p:sp>
      <p:grpSp>
        <p:nvGrpSpPr>
          <p:cNvPr id="215056" name="Group 16"/>
          <p:cNvGrpSpPr>
            <a:grpSpLocks/>
          </p:cNvGrpSpPr>
          <p:nvPr/>
        </p:nvGrpSpPr>
        <p:grpSpPr bwMode="auto">
          <a:xfrm>
            <a:off x="2057400" y="2921000"/>
            <a:ext cx="4411663" cy="965200"/>
            <a:chOff x="1344" y="3232"/>
            <a:chExt cx="2779" cy="608"/>
          </a:xfrm>
        </p:grpSpPr>
        <p:sp>
          <p:nvSpPr>
            <p:cNvPr id="215057" name="Line 17"/>
            <p:cNvSpPr>
              <a:spLocks noChangeShapeType="1"/>
            </p:cNvSpPr>
            <p:nvPr/>
          </p:nvSpPr>
          <p:spPr bwMode="auto">
            <a:xfrm flipV="1">
              <a:off x="1536" y="3552"/>
              <a:ext cx="24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58" name="Line 18"/>
            <p:cNvSpPr>
              <a:spLocks noChangeShapeType="1"/>
            </p:cNvSpPr>
            <p:nvPr/>
          </p:nvSpPr>
          <p:spPr bwMode="auto">
            <a:xfrm>
              <a:off x="1536" y="345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59" name="Line 19"/>
            <p:cNvSpPr>
              <a:spLocks noChangeShapeType="1"/>
            </p:cNvSpPr>
            <p:nvPr/>
          </p:nvSpPr>
          <p:spPr bwMode="auto">
            <a:xfrm>
              <a:off x="3984" y="345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60" name="Text Box 20"/>
            <p:cNvSpPr txBox="1">
              <a:spLocks noChangeArrowheads="1"/>
            </p:cNvSpPr>
            <p:nvPr/>
          </p:nvSpPr>
          <p:spPr bwMode="auto">
            <a:xfrm>
              <a:off x="1392" y="3264"/>
              <a:ext cx="18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400"/>
                <a:t>t</a:t>
              </a:r>
              <a:r>
                <a:rPr lang="en-US" altLang="el-GR" sz="1400" baseline="-25000"/>
                <a:t>0</a:t>
              </a:r>
              <a:endParaRPr lang="el-GR" altLang="el-GR" sz="1400"/>
            </a:p>
          </p:txBody>
        </p:sp>
        <p:sp>
          <p:nvSpPr>
            <p:cNvPr id="215061" name="Text Box 21"/>
            <p:cNvSpPr txBox="1">
              <a:spLocks noChangeArrowheads="1"/>
            </p:cNvSpPr>
            <p:nvPr/>
          </p:nvSpPr>
          <p:spPr bwMode="auto">
            <a:xfrm>
              <a:off x="3936" y="3264"/>
              <a:ext cx="18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400"/>
                <a:t>t</a:t>
              </a:r>
              <a:r>
                <a:rPr lang="el-GR" altLang="el-GR" sz="1400" baseline="-25000"/>
                <a:t>2</a:t>
              </a:r>
              <a:endParaRPr lang="el-GR" altLang="el-GR" sz="1400"/>
            </a:p>
          </p:txBody>
        </p:sp>
        <p:sp>
          <p:nvSpPr>
            <p:cNvPr id="215062" name="Text Box 22"/>
            <p:cNvSpPr txBox="1">
              <a:spLocks noChangeArrowheads="1"/>
            </p:cNvSpPr>
            <p:nvPr/>
          </p:nvSpPr>
          <p:spPr bwMode="auto">
            <a:xfrm>
              <a:off x="1344" y="3648"/>
              <a:ext cx="36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a:t>
              </a:r>
              <a:r>
                <a:rPr lang="en-US" altLang="el-GR" sz="1400"/>
                <a:t>1</a:t>
              </a:r>
              <a:r>
                <a:rPr lang="el-GR" altLang="el-GR" sz="1400"/>
                <a:t>00</a:t>
              </a:r>
            </a:p>
          </p:txBody>
        </p:sp>
        <p:sp>
          <p:nvSpPr>
            <p:cNvPr id="215063" name="Text Box 23"/>
            <p:cNvSpPr txBox="1">
              <a:spLocks noChangeArrowheads="1"/>
            </p:cNvSpPr>
            <p:nvPr/>
          </p:nvSpPr>
          <p:spPr bwMode="auto">
            <a:xfrm>
              <a:off x="3744" y="3648"/>
              <a:ext cx="36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a:t>
              </a:r>
              <a:r>
                <a:rPr lang="en-US" altLang="el-GR" sz="1400"/>
                <a:t>1</a:t>
              </a:r>
              <a:r>
                <a:rPr lang="el-GR" altLang="el-GR" sz="1400"/>
                <a:t>20</a:t>
              </a:r>
            </a:p>
          </p:txBody>
        </p:sp>
        <p:sp>
          <p:nvSpPr>
            <p:cNvPr id="215064" name="Line 24"/>
            <p:cNvSpPr>
              <a:spLocks noChangeShapeType="1"/>
            </p:cNvSpPr>
            <p:nvPr/>
          </p:nvSpPr>
          <p:spPr bwMode="auto">
            <a:xfrm>
              <a:off x="2688" y="345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15065" name="Text Box 25"/>
            <p:cNvSpPr txBox="1">
              <a:spLocks noChangeArrowheads="1"/>
            </p:cNvSpPr>
            <p:nvPr/>
          </p:nvSpPr>
          <p:spPr bwMode="auto">
            <a:xfrm>
              <a:off x="2496" y="3232"/>
              <a:ext cx="20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t</a:t>
              </a:r>
              <a:r>
                <a:rPr lang="en-US" altLang="el-GR" baseline="-25000"/>
                <a:t>1</a:t>
              </a:r>
              <a:endParaRPr lang="el-GR" altLang="el-GR" sz="1400"/>
            </a:p>
          </p:txBody>
        </p:sp>
        <p:sp>
          <p:nvSpPr>
            <p:cNvPr id="215066" name="Text Box 26"/>
            <p:cNvSpPr txBox="1">
              <a:spLocks noChangeArrowheads="1"/>
            </p:cNvSpPr>
            <p:nvPr/>
          </p:nvSpPr>
          <p:spPr bwMode="auto">
            <a:xfrm>
              <a:off x="2496" y="3648"/>
              <a:ext cx="36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a:t>
              </a:r>
              <a:r>
                <a:rPr lang="en-US" altLang="el-GR" sz="1400"/>
                <a:t>1</a:t>
              </a:r>
              <a:r>
                <a:rPr lang="el-GR" altLang="el-GR" sz="1400"/>
                <a:t>10</a:t>
              </a:r>
            </a:p>
          </p:txBody>
        </p:sp>
      </p:grpSp>
    </p:spTree>
    <p:extLst>
      <p:ext uri="{BB962C8B-B14F-4D97-AF65-F5344CB8AC3E}">
        <p14:creationId xmlns:p14="http://schemas.microsoft.com/office/powerpoint/2010/main" val="22304544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457200" y="274638"/>
            <a:ext cx="8229600" cy="850106"/>
          </a:xfrm>
        </p:spPr>
        <p:txBody>
          <a:bodyPr/>
          <a:lstStyle/>
          <a:p>
            <a:r>
              <a:rPr lang="el-GR" altLang="el-GR" sz="2800" dirty="0" smtClean="0"/>
              <a:t>       </a:t>
            </a:r>
            <a:r>
              <a:rPr lang="el-GR" altLang="el-GR" sz="2000" b="1" u="sng" dirty="0" smtClean="0">
                <a:solidFill>
                  <a:srgbClr val="3B49CB"/>
                </a:solidFill>
              </a:rPr>
              <a:t>Υπολογισμός </a:t>
            </a:r>
            <a:r>
              <a:rPr lang="el-GR" altLang="el-GR" sz="2000" b="1" u="sng" dirty="0">
                <a:solidFill>
                  <a:srgbClr val="3B49CB"/>
                </a:solidFill>
              </a:rPr>
              <a:t>απλού τόκου και διάφορες </a:t>
            </a:r>
            <a:r>
              <a:rPr lang="el-GR" altLang="el-GR" sz="2000" b="1" u="sng" dirty="0" smtClean="0">
                <a:solidFill>
                  <a:srgbClr val="3B49CB"/>
                </a:solidFill>
              </a:rPr>
              <a:t> περιπτώσεις</a:t>
            </a:r>
            <a:endParaRPr lang="el-GR" altLang="el-GR" sz="2000" b="1" u="sng" dirty="0">
              <a:solidFill>
                <a:srgbClr val="3B49CB"/>
              </a:solidFill>
            </a:endParaRPr>
          </a:p>
        </p:txBody>
      </p:sp>
      <p:sp>
        <p:nvSpPr>
          <p:cNvPr id="217091" name="Rectangle 3"/>
          <p:cNvSpPr>
            <a:spLocks noGrp="1" noChangeArrowheads="1"/>
          </p:cNvSpPr>
          <p:nvPr>
            <p:ph type="body" sz="half" idx="1"/>
          </p:nvPr>
        </p:nvSpPr>
        <p:spPr>
          <a:xfrm>
            <a:off x="971600" y="1628775"/>
            <a:ext cx="7776864" cy="4525963"/>
          </a:xfrm>
        </p:spPr>
        <p:txBody>
          <a:bodyPr/>
          <a:lstStyle/>
          <a:p>
            <a:r>
              <a:rPr lang="el-GR" altLang="el-GR" sz="2800" dirty="0"/>
              <a:t>Τύπος υπολογισμού απλού τόκου</a:t>
            </a:r>
          </a:p>
          <a:p>
            <a:endParaRPr lang="el-GR" altLang="el-GR" sz="2800" dirty="0"/>
          </a:p>
          <a:p>
            <a:endParaRPr lang="el-GR" altLang="el-GR" sz="2800" dirty="0"/>
          </a:p>
          <a:p>
            <a:endParaRPr lang="el-GR" altLang="el-GR" sz="2800" dirty="0"/>
          </a:p>
          <a:p>
            <a:r>
              <a:rPr lang="el-GR" altLang="el-GR" sz="2200" dirty="0"/>
              <a:t>Όταν ο χρόνος εκφράζεται σε μήνες:</a:t>
            </a:r>
          </a:p>
          <a:p>
            <a:endParaRPr lang="el-GR" altLang="el-GR" sz="2200" dirty="0"/>
          </a:p>
          <a:p>
            <a:endParaRPr lang="el-GR" altLang="el-GR" sz="2200" dirty="0"/>
          </a:p>
          <a:p>
            <a:r>
              <a:rPr lang="el-GR" altLang="el-GR" sz="2200" dirty="0"/>
              <a:t>Όταν ο χρόνος εκφράζεται σε μέρες:</a:t>
            </a:r>
          </a:p>
        </p:txBody>
      </p:sp>
      <p:graphicFrame>
        <p:nvGraphicFramePr>
          <p:cNvPr id="217092" name="Object 4"/>
          <p:cNvGraphicFramePr>
            <a:graphicFrameLocks noGrp="1" noChangeAspect="1"/>
          </p:cNvGraphicFramePr>
          <p:nvPr>
            <p:ph sz="quarter" idx="2"/>
          </p:nvPr>
        </p:nvGraphicFramePr>
        <p:xfrm>
          <a:off x="1004888" y="2801938"/>
          <a:ext cx="2414587" cy="546100"/>
        </p:xfrm>
        <a:graphic>
          <a:graphicData uri="http://schemas.openxmlformats.org/presentationml/2006/ole">
            <mc:AlternateContent xmlns:mc="http://schemas.openxmlformats.org/markup-compatibility/2006">
              <mc:Choice xmlns:v="urn:schemas-microsoft-com:vml" Requires="v">
                <p:oleObj spid="_x0000_s308290" name="Equation" r:id="rId4" imgW="736560" imgH="177480" progId="Equation.DSMT4">
                  <p:embed/>
                </p:oleObj>
              </mc:Choice>
              <mc:Fallback>
                <p:oleObj name="Equation" r:id="rId4" imgW="736560" imgH="1774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888" y="2801938"/>
                        <a:ext cx="2414587"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7093" name="Object 5"/>
          <p:cNvGraphicFramePr>
            <a:graphicFrameLocks noGrp="1" noChangeAspect="1"/>
          </p:cNvGraphicFramePr>
          <p:nvPr>
            <p:ph sz="quarter" idx="3"/>
          </p:nvPr>
        </p:nvGraphicFramePr>
        <p:xfrm>
          <a:off x="1184275" y="4143375"/>
          <a:ext cx="1789113" cy="788988"/>
        </p:xfrm>
        <a:graphic>
          <a:graphicData uri="http://schemas.openxmlformats.org/presentationml/2006/ole">
            <mc:AlternateContent xmlns:mc="http://schemas.openxmlformats.org/markup-compatibility/2006">
              <mc:Choice xmlns:v="urn:schemas-microsoft-com:vml" Requires="v">
                <p:oleObj spid="_x0000_s308291" name="Equation" r:id="rId6" imgW="838080" imgH="393480" progId="Equation.DSMT4">
                  <p:embed/>
                </p:oleObj>
              </mc:Choice>
              <mc:Fallback>
                <p:oleObj name="Equation" r:id="rId6" imgW="838080" imgH="3934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84275" y="4143375"/>
                        <a:ext cx="1789113" cy="788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7094" name="Rectangle 6"/>
          <p:cNvSpPr>
            <a:spLocks noChangeArrowheads="1"/>
          </p:cNvSpPr>
          <p:nvPr/>
        </p:nvSpPr>
        <p:spPr bwMode="auto">
          <a:xfrm>
            <a:off x="4876800" y="2438400"/>
            <a:ext cx="231775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l-GR" altLang="el-GR"/>
              <a:t>όπου </a:t>
            </a:r>
          </a:p>
          <a:p>
            <a:r>
              <a:rPr lang="el-GR" altLang="el-GR"/>
              <a:t>I = απλός τόκος,</a:t>
            </a:r>
          </a:p>
          <a:p>
            <a:r>
              <a:rPr lang="el-GR" altLang="el-GR"/>
              <a:t>P = αρχικό κεφάλαιο,</a:t>
            </a:r>
          </a:p>
          <a:p>
            <a:r>
              <a:rPr lang="el-GR" altLang="el-GR"/>
              <a:t>r = επιτόκιο,</a:t>
            </a:r>
          </a:p>
          <a:p>
            <a:r>
              <a:rPr lang="el-GR" altLang="el-GR"/>
              <a:t>t = χρόνος.</a:t>
            </a:r>
          </a:p>
        </p:txBody>
      </p:sp>
      <p:graphicFrame>
        <p:nvGraphicFramePr>
          <p:cNvPr id="217095" name="Object 7"/>
          <p:cNvGraphicFramePr>
            <a:graphicFrameLocks noChangeAspect="1"/>
          </p:cNvGraphicFramePr>
          <p:nvPr/>
        </p:nvGraphicFramePr>
        <p:xfrm>
          <a:off x="3657600" y="5410200"/>
          <a:ext cx="1676400" cy="711200"/>
        </p:xfrm>
        <a:graphic>
          <a:graphicData uri="http://schemas.openxmlformats.org/presentationml/2006/ole">
            <mc:AlternateContent xmlns:mc="http://schemas.openxmlformats.org/markup-compatibility/2006">
              <mc:Choice xmlns:v="urn:schemas-microsoft-com:vml" Requires="v">
                <p:oleObj spid="_x0000_s308292" name="Equation" r:id="rId8" imgW="927000" imgH="393480" progId="Equation.DSMT4">
                  <p:embed/>
                </p:oleObj>
              </mc:Choice>
              <mc:Fallback>
                <p:oleObj name="Equation" r:id="rId8" imgW="927000" imgH="39348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5410200"/>
                        <a:ext cx="1676400"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7096" name="Rectangle 8"/>
          <p:cNvSpPr>
            <a:spLocks noChangeArrowheads="1"/>
          </p:cNvSpPr>
          <p:nvPr/>
        </p:nvSpPr>
        <p:spPr bwMode="auto">
          <a:xfrm>
            <a:off x="4191000" y="4343400"/>
            <a:ext cx="3275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l-GR" altLang="el-GR"/>
              <a:t>όπου m: ο αριθμός των μηνών</a:t>
            </a:r>
          </a:p>
        </p:txBody>
      </p:sp>
      <p:sp>
        <p:nvSpPr>
          <p:cNvPr id="217097" name="Rectangle 9"/>
          <p:cNvSpPr>
            <a:spLocks noChangeArrowheads="1"/>
          </p:cNvSpPr>
          <p:nvPr/>
        </p:nvSpPr>
        <p:spPr bwMode="auto">
          <a:xfrm>
            <a:off x="5562600" y="5562600"/>
            <a:ext cx="3392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l-GR" altLang="el-GR"/>
              <a:t>όπου </a:t>
            </a:r>
            <a:r>
              <a:rPr lang="en-US" altLang="el-GR"/>
              <a:t>d</a:t>
            </a:r>
            <a:r>
              <a:rPr lang="el-GR" altLang="el-GR"/>
              <a:t>: ο αριθμός των ημερών.</a:t>
            </a:r>
          </a:p>
        </p:txBody>
      </p:sp>
      <p:graphicFrame>
        <p:nvGraphicFramePr>
          <p:cNvPr id="217098" name="Object 10"/>
          <p:cNvGraphicFramePr>
            <a:graphicFrameLocks noChangeAspect="1"/>
          </p:cNvGraphicFramePr>
          <p:nvPr/>
        </p:nvGraphicFramePr>
        <p:xfrm>
          <a:off x="685800" y="5410200"/>
          <a:ext cx="1676400" cy="711200"/>
        </p:xfrm>
        <a:graphic>
          <a:graphicData uri="http://schemas.openxmlformats.org/presentationml/2006/ole">
            <mc:AlternateContent xmlns:mc="http://schemas.openxmlformats.org/markup-compatibility/2006">
              <mc:Choice xmlns:v="urn:schemas-microsoft-com:vml" Requires="v">
                <p:oleObj spid="_x0000_s308293" name="Equation" r:id="rId10" imgW="927000" imgH="393480" progId="Equation.DSMT4">
                  <p:embed/>
                </p:oleObj>
              </mc:Choice>
              <mc:Fallback>
                <p:oleObj name="Equation" r:id="rId10" imgW="927000" imgH="39348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800" y="5410200"/>
                        <a:ext cx="1676400"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7099" name="Rectangle 11"/>
          <p:cNvSpPr>
            <a:spLocks noChangeArrowheads="1"/>
          </p:cNvSpPr>
          <p:nvPr/>
        </p:nvSpPr>
        <p:spPr bwMode="auto">
          <a:xfrm>
            <a:off x="2895600" y="56388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l-GR" altLang="el-GR"/>
              <a:t>ή</a:t>
            </a:r>
          </a:p>
        </p:txBody>
      </p:sp>
      <p:sp>
        <p:nvSpPr>
          <p:cNvPr id="217100" name="Text Box 12"/>
          <p:cNvSpPr txBox="1">
            <a:spLocks noChangeArrowheads="1"/>
          </p:cNvSpPr>
          <p:nvPr/>
        </p:nvSpPr>
        <p:spPr bwMode="auto">
          <a:xfrm>
            <a:off x="7620000" y="24384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i="1" u="sng"/>
              <a:t>1</a:t>
            </a:r>
          </a:p>
        </p:txBody>
      </p:sp>
      <p:sp>
        <p:nvSpPr>
          <p:cNvPr id="217101" name="Text Box 13"/>
          <p:cNvSpPr txBox="1">
            <a:spLocks noChangeArrowheads="1"/>
          </p:cNvSpPr>
          <p:nvPr/>
        </p:nvSpPr>
        <p:spPr bwMode="auto">
          <a:xfrm>
            <a:off x="7772400" y="43434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i="1" u="sng"/>
              <a:t>2</a:t>
            </a:r>
          </a:p>
        </p:txBody>
      </p:sp>
    </p:spTree>
    <p:extLst>
      <p:ext uri="{BB962C8B-B14F-4D97-AF65-F5344CB8AC3E}">
        <p14:creationId xmlns:p14="http://schemas.microsoft.com/office/powerpoint/2010/main" val="19285537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l-GR" altLang="el-GR"/>
              <a:t>Τελική αξία (</a:t>
            </a:r>
            <a:r>
              <a:rPr lang="en-US" altLang="el-GR"/>
              <a:t>terminal value)</a:t>
            </a:r>
            <a:endParaRPr lang="el-GR" altLang="el-GR"/>
          </a:p>
        </p:txBody>
      </p:sp>
      <p:sp>
        <p:nvSpPr>
          <p:cNvPr id="219139" name="Rectangle 3"/>
          <p:cNvSpPr>
            <a:spLocks noGrp="1" noChangeArrowheads="1"/>
          </p:cNvSpPr>
          <p:nvPr>
            <p:ph type="body" idx="1"/>
          </p:nvPr>
        </p:nvSpPr>
        <p:spPr/>
        <p:txBody>
          <a:bodyPr/>
          <a:lstStyle/>
          <a:p>
            <a:pPr>
              <a:buFontTx/>
              <a:buNone/>
            </a:pPr>
            <a:r>
              <a:rPr lang="el-GR" altLang="el-GR" sz="2800"/>
              <a:t>	</a:t>
            </a:r>
            <a:r>
              <a:rPr lang="el-GR" altLang="el-GR" sz="2200" i="1"/>
              <a:t>	...η αξία που θα έχει στο μέλλον ένα </a:t>
            </a:r>
            <a:r>
              <a:rPr lang="el-GR" altLang="el-GR" sz="2200" i="1" u="sng"/>
              <a:t>χρηματικό ποσό</a:t>
            </a:r>
            <a:r>
              <a:rPr lang="el-GR" altLang="el-GR" sz="2200" i="1"/>
              <a:t> το οποίο επενδύεται σήμερα, με ένα δεδομένο </a:t>
            </a:r>
            <a:r>
              <a:rPr lang="el-GR" altLang="el-GR" sz="2200" i="1" u="sng"/>
              <a:t>επιτόκιο</a:t>
            </a:r>
            <a:r>
              <a:rPr lang="el-GR" altLang="el-GR" sz="2200" i="1"/>
              <a:t> (ανατοκισμού), για μια δεδομένη </a:t>
            </a:r>
            <a:r>
              <a:rPr lang="el-GR" altLang="el-GR" sz="2200" i="1" u="sng"/>
              <a:t>χρονική περίοδο</a:t>
            </a:r>
            <a:r>
              <a:rPr lang="el-GR" altLang="el-GR" sz="2200" i="1"/>
              <a:t> </a:t>
            </a:r>
          </a:p>
          <a:p>
            <a:r>
              <a:rPr lang="el-GR" altLang="el-GR" sz="2800"/>
              <a:t>Ανάλογα με το πόσες φορές ανατοκίζεται το κεφάλαιο μέσα σε ένα χρόνο, διακρίνουμε τρεις περιπτώσεις:</a:t>
            </a:r>
          </a:p>
          <a:p>
            <a:pPr lvl="1"/>
            <a:r>
              <a:rPr lang="el-GR" altLang="el-GR" sz="2400"/>
              <a:t>Ετήσιος ανατοκισμός</a:t>
            </a:r>
          </a:p>
          <a:p>
            <a:pPr lvl="1"/>
            <a:r>
              <a:rPr lang="el-GR" altLang="el-GR" sz="2400"/>
              <a:t>Ανατοκισμός με περισσότερες από μία φορά το χρόνο περιόδους  </a:t>
            </a:r>
          </a:p>
          <a:p>
            <a:pPr lvl="1"/>
            <a:r>
              <a:rPr lang="el-GR" altLang="el-GR" sz="2400"/>
              <a:t>Συνεχής ανατοκισμός</a:t>
            </a:r>
          </a:p>
        </p:txBody>
      </p:sp>
    </p:spTree>
    <p:extLst>
      <p:ext uri="{BB962C8B-B14F-4D97-AF65-F5344CB8AC3E}">
        <p14:creationId xmlns:p14="http://schemas.microsoft.com/office/powerpoint/2010/main" val="27908927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l-GR" altLang="el-GR" dirty="0" smtClean="0"/>
              <a:t>        </a:t>
            </a:r>
            <a:r>
              <a:rPr lang="el-GR" altLang="el-GR" b="1" u="sng" dirty="0" smtClean="0">
                <a:solidFill>
                  <a:srgbClr val="3B49CB"/>
                </a:solidFill>
              </a:rPr>
              <a:t>Ετήσιος </a:t>
            </a:r>
            <a:r>
              <a:rPr lang="el-GR" altLang="el-GR" b="1" u="sng" dirty="0">
                <a:solidFill>
                  <a:srgbClr val="3B49CB"/>
                </a:solidFill>
              </a:rPr>
              <a:t>ανατοκισμός</a:t>
            </a:r>
          </a:p>
        </p:txBody>
      </p:sp>
      <p:sp>
        <p:nvSpPr>
          <p:cNvPr id="221187" name="Rectangle 3"/>
          <p:cNvSpPr>
            <a:spLocks noGrp="1" noChangeArrowheads="1"/>
          </p:cNvSpPr>
          <p:nvPr>
            <p:ph type="body" sz="half" idx="1"/>
          </p:nvPr>
        </p:nvSpPr>
        <p:spPr>
          <a:xfrm>
            <a:off x="468313" y="1628775"/>
            <a:ext cx="7872412" cy="4525963"/>
          </a:xfrm>
        </p:spPr>
        <p:txBody>
          <a:bodyPr/>
          <a:lstStyle/>
          <a:p>
            <a:r>
              <a:rPr lang="el-GR" altLang="el-GR" sz="2800" dirty="0"/>
              <a:t>Στο τέλος n ετών η τελική αξία (TV) μιας αρχικής κατάθεσης (X</a:t>
            </a:r>
            <a:r>
              <a:rPr lang="el-GR" altLang="el-GR" sz="2800" baseline="-25000" dirty="0"/>
              <a:t>0</a:t>
            </a:r>
            <a:r>
              <a:rPr lang="el-GR" altLang="el-GR" sz="2800" dirty="0"/>
              <a:t>), η οποία ανατοκίζεται </a:t>
            </a:r>
            <a:r>
              <a:rPr lang="el-GR" altLang="el-GR" sz="2800" u="sng" dirty="0"/>
              <a:t>μία φορά το χρόνο</a:t>
            </a:r>
            <a:r>
              <a:rPr lang="el-GR" altLang="el-GR" sz="2800" dirty="0"/>
              <a:t> με επιτόκιο r ισούται με:</a:t>
            </a:r>
          </a:p>
        </p:txBody>
      </p:sp>
      <p:graphicFrame>
        <p:nvGraphicFramePr>
          <p:cNvPr id="221188" name="Object 4"/>
          <p:cNvGraphicFramePr>
            <a:graphicFrameLocks noGrp="1" noChangeAspect="1"/>
          </p:cNvGraphicFramePr>
          <p:nvPr>
            <p:ph sz="half" idx="2"/>
          </p:nvPr>
        </p:nvGraphicFramePr>
        <p:xfrm>
          <a:off x="2614613" y="3640138"/>
          <a:ext cx="2952750" cy="733425"/>
        </p:xfrm>
        <a:graphic>
          <a:graphicData uri="http://schemas.openxmlformats.org/presentationml/2006/ole">
            <mc:AlternateContent xmlns:mc="http://schemas.openxmlformats.org/markup-compatibility/2006">
              <mc:Choice xmlns:v="urn:schemas-microsoft-com:vml" Requires="v">
                <p:oleObj spid="_x0000_s309267" name="Equation" r:id="rId4" imgW="1054080" imgH="279360" progId="Equation.DSMT4">
                  <p:embed/>
                </p:oleObj>
              </mc:Choice>
              <mc:Fallback>
                <p:oleObj name="Equation" r:id="rId4" imgW="1054080" imgH="27936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4613" y="3640138"/>
                        <a:ext cx="2952750" cy="733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1189" name="Rectangle 5"/>
          <p:cNvSpPr>
            <a:spLocks noChangeArrowheads="1"/>
          </p:cNvSpPr>
          <p:nvPr/>
        </p:nvSpPr>
        <p:spPr bwMode="auto">
          <a:xfrm>
            <a:off x="971600" y="4643348"/>
            <a:ext cx="792088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l-GR" altLang="el-GR" dirty="0"/>
              <a:t>TV</a:t>
            </a:r>
            <a:r>
              <a:rPr lang="el-GR" altLang="el-GR" baseline="-25000" dirty="0"/>
              <a:t>n</a:t>
            </a:r>
            <a:r>
              <a:rPr lang="el-GR" altLang="el-GR" dirty="0"/>
              <a:t> = η τελική αξία που θα έχει η επένδυση στο τέλος του n έτους</a:t>
            </a:r>
          </a:p>
          <a:p>
            <a:r>
              <a:rPr lang="el-GR" altLang="el-GR" dirty="0"/>
              <a:t>X</a:t>
            </a:r>
            <a:r>
              <a:rPr lang="el-GR" altLang="el-GR" baseline="-25000" dirty="0"/>
              <a:t>0</a:t>
            </a:r>
            <a:r>
              <a:rPr lang="el-GR" altLang="el-GR" dirty="0"/>
              <a:t> = το αρχικό κεφάλαιο το οποίο επενδύθηκε στην αρχή του πρώτου έτους </a:t>
            </a:r>
          </a:p>
          <a:p>
            <a:r>
              <a:rPr lang="el-GR" altLang="el-GR" dirty="0"/>
              <a:t>n = ο αριθμός των ετών κατά την διάρκεια των οποίων γίνεται ο ανατοκισμός</a:t>
            </a:r>
          </a:p>
          <a:p>
            <a:r>
              <a:rPr lang="el-GR" altLang="el-GR" dirty="0"/>
              <a:t>r = το </a:t>
            </a:r>
            <a:r>
              <a:rPr lang="el-GR" altLang="el-GR" u="sng" dirty="0"/>
              <a:t>ετήσιο</a:t>
            </a:r>
            <a:r>
              <a:rPr lang="el-GR" altLang="el-GR" dirty="0"/>
              <a:t> επιτόκιο ανατοκισμού (compound interest rate)</a:t>
            </a:r>
          </a:p>
        </p:txBody>
      </p:sp>
      <p:sp>
        <p:nvSpPr>
          <p:cNvPr id="221190" name="AutoShape 6"/>
          <p:cNvSpPr>
            <a:spLocks noChangeArrowheads="1"/>
          </p:cNvSpPr>
          <p:nvPr/>
        </p:nvSpPr>
        <p:spPr bwMode="auto">
          <a:xfrm>
            <a:off x="5943600" y="3200400"/>
            <a:ext cx="2209800" cy="762000"/>
          </a:xfrm>
          <a:prstGeom prst="wedgeEllipseCallout">
            <a:avLst>
              <a:gd name="adj1" fmla="val -79958"/>
              <a:gd name="adj2" fmla="val 362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a:t>Συντελεστής ανατοκισμού</a:t>
            </a:r>
          </a:p>
        </p:txBody>
      </p:sp>
    </p:spTree>
    <p:extLst>
      <p:ext uri="{BB962C8B-B14F-4D97-AF65-F5344CB8AC3E}">
        <p14:creationId xmlns:p14="http://schemas.microsoft.com/office/powerpoint/2010/main" val="38634898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827584" y="274638"/>
            <a:ext cx="8064896" cy="1143000"/>
          </a:xfrm>
        </p:spPr>
        <p:txBody>
          <a:bodyPr/>
          <a:lstStyle/>
          <a:p>
            <a:r>
              <a:rPr lang="el-GR" altLang="el-GR" sz="3200" b="1" u="sng" dirty="0" smtClean="0">
                <a:solidFill>
                  <a:srgbClr val="FF0000"/>
                </a:solidFill>
              </a:rPr>
              <a:t>Ανατοκισμός </a:t>
            </a:r>
            <a:r>
              <a:rPr lang="el-GR" altLang="el-GR" sz="3200" b="1" u="sng" dirty="0">
                <a:solidFill>
                  <a:srgbClr val="FF0000"/>
                </a:solidFill>
              </a:rPr>
              <a:t>με περισσότερες από </a:t>
            </a:r>
            <a:r>
              <a:rPr lang="el-GR" altLang="el-GR" sz="3200" b="1" u="sng" dirty="0" smtClean="0">
                <a:solidFill>
                  <a:srgbClr val="FF0000"/>
                </a:solidFill>
              </a:rPr>
              <a:t>   μία </a:t>
            </a:r>
            <a:r>
              <a:rPr lang="el-GR" altLang="el-GR" sz="3200" b="1" u="sng" dirty="0">
                <a:solidFill>
                  <a:srgbClr val="FF0000"/>
                </a:solidFill>
              </a:rPr>
              <a:t>φορά το χρόνο περιόδους</a:t>
            </a:r>
          </a:p>
        </p:txBody>
      </p:sp>
      <p:sp>
        <p:nvSpPr>
          <p:cNvPr id="223235" name="Rectangle 3"/>
          <p:cNvSpPr>
            <a:spLocks noGrp="1" noChangeArrowheads="1"/>
          </p:cNvSpPr>
          <p:nvPr>
            <p:ph type="body" sz="half" idx="1"/>
          </p:nvPr>
        </p:nvSpPr>
        <p:spPr>
          <a:xfrm>
            <a:off x="468313" y="1628775"/>
            <a:ext cx="7604125" cy="4525963"/>
          </a:xfrm>
        </p:spPr>
        <p:txBody>
          <a:bodyPr/>
          <a:lstStyle/>
          <a:p>
            <a:r>
              <a:rPr lang="el-GR" altLang="el-GR" sz="2800"/>
              <a:t>Εάν ο τόκος υπολογίζεται και κεφαλαιοποιείται </a:t>
            </a:r>
            <a:r>
              <a:rPr lang="en-US" altLang="el-GR" sz="2800"/>
              <a:t>m </a:t>
            </a:r>
            <a:r>
              <a:rPr lang="el-GR" altLang="el-GR" sz="2800"/>
              <a:t>φορές το χρόνο, τότε η τελική αξία μιας αρχικής κατάθεσης βρίσκεται από το τύπο: </a:t>
            </a:r>
          </a:p>
        </p:txBody>
      </p:sp>
      <p:graphicFrame>
        <p:nvGraphicFramePr>
          <p:cNvPr id="223236" name="Object 4"/>
          <p:cNvGraphicFramePr>
            <a:graphicFrameLocks noGrp="1" noChangeAspect="1"/>
          </p:cNvGraphicFramePr>
          <p:nvPr>
            <p:ph sz="half" idx="2"/>
          </p:nvPr>
        </p:nvGraphicFramePr>
        <p:xfrm>
          <a:off x="2973388" y="3640138"/>
          <a:ext cx="3057525" cy="1103312"/>
        </p:xfrm>
        <a:graphic>
          <a:graphicData uri="http://schemas.openxmlformats.org/presentationml/2006/ole">
            <mc:AlternateContent xmlns:mc="http://schemas.openxmlformats.org/markup-compatibility/2006">
              <mc:Choice xmlns:v="urn:schemas-microsoft-com:vml" Requires="v">
                <p:oleObj spid="_x0000_s310290" name="Equation" r:id="rId4" imgW="1218960" imgH="469800" progId="Equation.DSMT4">
                  <p:embed/>
                </p:oleObj>
              </mc:Choice>
              <mc:Fallback>
                <p:oleObj name="Equation" r:id="rId4" imgW="1218960" imgH="469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3388" y="3640138"/>
                        <a:ext cx="3057525" cy="1103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3237" name="Rectangle 5"/>
          <p:cNvSpPr>
            <a:spLocks noChangeArrowheads="1"/>
          </p:cNvSpPr>
          <p:nvPr/>
        </p:nvSpPr>
        <p:spPr bwMode="auto">
          <a:xfrm>
            <a:off x="1143000" y="4876800"/>
            <a:ext cx="7616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l-GR" altLang="el-GR"/>
              <a:t>m = οι φορές που το κεφάλαιο ανατοκίζεται κατά την διάρκεια ενός έτους. </a:t>
            </a:r>
          </a:p>
        </p:txBody>
      </p:sp>
    </p:spTree>
    <p:extLst>
      <p:ext uri="{BB962C8B-B14F-4D97-AF65-F5344CB8AC3E}">
        <p14:creationId xmlns:p14="http://schemas.microsoft.com/office/powerpoint/2010/main" val="30611058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0"/>
            <a:ext cx="9144000" cy="764704"/>
          </a:xfrm>
        </p:spPr>
        <p:txBody>
          <a:bodyPr/>
          <a:lstStyle/>
          <a:p>
            <a:pPr eaLnBrk="1" hangingPunct="1"/>
            <a:r>
              <a:rPr lang="el-GR" altLang="el-GR" sz="4000" b="1" dirty="0" smtClean="0"/>
              <a:t>          </a:t>
            </a:r>
            <a:r>
              <a:rPr lang="el-GR" altLang="el-GR" sz="4000" b="1" u="sng" dirty="0" smtClean="0">
                <a:solidFill>
                  <a:srgbClr val="3B49CB"/>
                </a:solidFill>
              </a:rPr>
              <a:t>Παράδειγμα # 1</a:t>
            </a:r>
            <a:endParaRPr lang="en-GB" altLang="el-GR" sz="4000" b="1" u="sng" dirty="0" smtClean="0">
              <a:solidFill>
                <a:srgbClr val="3B49CB"/>
              </a:solidFill>
            </a:endParaRPr>
          </a:p>
        </p:txBody>
      </p:sp>
      <p:sp>
        <p:nvSpPr>
          <p:cNvPr id="180227" name="Rectangle 3"/>
          <p:cNvSpPr>
            <a:spLocks noGrp="1" noChangeArrowheads="1"/>
          </p:cNvSpPr>
          <p:nvPr>
            <p:ph type="body" idx="1"/>
          </p:nvPr>
        </p:nvSpPr>
        <p:spPr>
          <a:xfrm>
            <a:off x="899592" y="765175"/>
            <a:ext cx="8244408" cy="5976193"/>
          </a:xfrm>
        </p:spPr>
        <p:txBody>
          <a:bodyPr/>
          <a:lstStyle/>
          <a:p>
            <a:pPr eaLnBrk="1" hangingPunct="1">
              <a:lnSpc>
                <a:spcPct val="90000"/>
              </a:lnSpc>
            </a:pPr>
            <a:r>
              <a:rPr lang="el-GR" altLang="el-GR" sz="1800" i="1" dirty="0" smtClean="0">
                <a:solidFill>
                  <a:srgbClr val="CC3300"/>
                </a:solidFill>
              </a:rPr>
              <a:t>        Να βρεθεί η τελική αξία κεφαλαίου €10.000 στο τέλος ενός χρόνου αν είναι γνωστό ότι ανατοκιζεται ανα 6μηνο με ετησιο επιτόκιο 6%</a:t>
            </a:r>
            <a:endParaRPr lang="en-US" altLang="el-GR" sz="1800" i="1" dirty="0" smtClean="0">
              <a:solidFill>
                <a:srgbClr val="CC3300"/>
              </a:solidFill>
            </a:endParaRPr>
          </a:p>
          <a:p>
            <a:pPr eaLnBrk="1" hangingPunct="1">
              <a:lnSpc>
                <a:spcPct val="90000"/>
              </a:lnSpc>
            </a:pPr>
            <a:r>
              <a:rPr lang="el-GR" altLang="el-GR" sz="2500" dirty="0" smtClean="0"/>
              <a:t>Αφού ο τόκος κεφαλαιοποιείται δύο φορές το χρόνο, με επιτόκιο 3% ανά 6 μήνες, ή ότι πρόκειται για εξαμηνιαία κεφαλαιοποίηση με επιτόκιο 3% ανά εξάμηνο.</a:t>
            </a:r>
          </a:p>
          <a:p>
            <a:pPr eaLnBrk="1" hangingPunct="1">
              <a:lnSpc>
                <a:spcPct val="90000"/>
              </a:lnSpc>
            </a:pPr>
            <a:r>
              <a:rPr lang="el-GR" altLang="el-GR" sz="2500" dirty="0" smtClean="0"/>
              <a:t>Γνωρίζουμε ότι</a:t>
            </a:r>
          </a:p>
          <a:p>
            <a:pPr eaLnBrk="1" hangingPunct="1">
              <a:lnSpc>
                <a:spcPct val="90000"/>
              </a:lnSpc>
            </a:pPr>
            <a:endParaRPr lang="el-GR" altLang="el-GR" sz="2500" dirty="0" smtClean="0"/>
          </a:p>
          <a:p>
            <a:pPr eaLnBrk="1" hangingPunct="1">
              <a:lnSpc>
                <a:spcPct val="90000"/>
              </a:lnSpc>
              <a:buFontTx/>
              <a:buNone/>
            </a:pPr>
            <a:r>
              <a:rPr lang="el-GR" altLang="el-GR" sz="2500" dirty="0" smtClean="0"/>
              <a:t>	οπότε με </a:t>
            </a:r>
            <a:r>
              <a:rPr lang="en-US" altLang="el-GR" sz="2500" dirty="0" smtClean="0"/>
              <a:t>r=0,03 </a:t>
            </a:r>
            <a:r>
              <a:rPr lang="el-GR" altLang="el-GR" sz="2500" dirty="0" smtClean="0"/>
              <a:t>και </a:t>
            </a:r>
            <a:r>
              <a:rPr lang="en-US" altLang="el-GR" sz="2500" dirty="0" smtClean="0"/>
              <a:t>t=2, </a:t>
            </a:r>
            <a:r>
              <a:rPr lang="el-GR" altLang="el-GR" sz="2500" dirty="0" smtClean="0"/>
              <a:t>έχουμε</a:t>
            </a:r>
          </a:p>
          <a:p>
            <a:pPr eaLnBrk="1" hangingPunct="1">
              <a:lnSpc>
                <a:spcPct val="90000"/>
              </a:lnSpc>
            </a:pPr>
            <a:endParaRPr lang="el-GR" altLang="el-GR" sz="2500" dirty="0" smtClean="0"/>
          </a:p>
          <a:p>
            <a:pPr marL="0" indent="0" eaLnBrk="1" hangingPunct="1">
              <a:lnSpc>
                <a:spcPct val="90000"/>
              </a:lnSpc>
              <a:buNone/>
            </a:pPr>
            <a:r>
              <a:rPr lang="el-GR" altLang="el-GR" sz="2000" dirty="0" smtClean="0"/>
              <a:t>Το παραπάνω αποτέλεσμα δείχνει καθαρά ότι ο επενδυτής παίρνει περισσότερα από 6% το χρόνο, αν ο τόκος πληρώνεται σε εξαμηνιαίες δόσεις, παρά το γεγονός ότι το επιτόκιο σημειώθηκε ότι ήταν 6% το χρόνο. Το επιπλέον ποσό παριστάνει τον τόκο που προέκυψε κατά το δεύτερο εξάμηνο με επιτόκιο 3%, επί του ποσού των €300 που είναι ο τόκος που προέκυψε κατά το πρώτο εξάμηνο. </a:t>
            </a:r>
          </a:p>
        </p:txBody>
      </p:sp>
      <p:graphicFrame>
        <p:nvGraphicFramePr>
          <p:cNvPr id="180228" name="Object 5"/>
          <p:cNvGraphicFramePr>
            <a:graphicFrameLocks noChangeAspect="1"/>
          </p:cNvGraphicFramePr>
          <p:nvPr>
            <p:extLst>
              <p:ext uri="{D42A27DB-BD31-4B8C-83A1-F6EECF244321}">
                <p14:modId xmlns:p14="http://schemas.microsoft.com/office/powerpoint/2010/main" val="745756875"/>
              </p:ext>
            </p:extLst>
          </p:nvPr>
        </p:nvGraphicFramePr>
        <p:xfrm>
          <a:off x="5220072" y="3933056"/>
          <a:ext cx="2971800" cy="520700"/>
        </p:xfrm>
        <a:graphic>
          <a:graphicData uri="http://schemas.openxmlformats.org/presentationml/2006/ole">
            <mc:AlternateContent xmlns:mc="http://schemas.openxmlformats.org/markup-compatibility/2006">
              <mc:Choice xmlns:v="urn:schemas-microsoft-com:vml" Requires="v">
                <p:oleObj spid="_x0000_s312346" name="Equation" r:id="rId4" imgW="3441700" imgH="622300" progId="Equation.3">
                  <p:embed/>
                </p:oleObj>
              </mc:Choice>
              <mc:Fallback>
                <p:oleObj name="Equation" r:id="rId4" imgW="3441700" imgH="6223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20072" y="3933056"/>
                        <a:ext cx="2971800" cy="520700"/>
                      </a:xfrm>
                      <a:prstGeom prst="rect">
                        <a:avLst/>
                      </a:prstGeom>
                      <a:solidFill>
                        <a:schemeClr val="accent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Lst>
                    </p:spPr>
                  </p:pic>
                </p:oleObj>
              </mc:Fallback>
            </mc:AlternateContent>
          </a:graphicData>
        </a:graphic>
      </p:graphicFrame>
      <p:graphicFrame>
        <p:nvGraphicFramePr>
          <p:cNvPr id="180229" name="Object 6"/>
          <p:cNvGraphicFramePr>
            <a:graphicFrameLocks noChangeAspect="1"/>
          </p:cNvGraphicFramePr>
          <p:nvPr>
            <p:extLst>
              <p:ext uri="{D42A27DB-BD31-4B8C-83A1-F6EECF244321}">
                <p14:modId xmlns:p14="http://schemas.microsoft.com/office/powerpoint/2010/main" val="613738275"/>
              </p:ext>
            </p:extLst>
          </p:nvPr>
        </p:nvGraphicFramePr>
        <p:xfrm>
          <a:off x="5652120" y="2708920"/>
          <a:ext cx="2254250" cy="719138"/>
        </p:xfrm>
        <a:graphic>
          <a:graphicData uri="http://schemas.openxmlformats.org/presentationml/2006/ole">
            <mc:AlternateContent xmlns:mc="http://schemas.openxmlformats.org/markup-compatibility/2006">
              <mc:Choice xmlns:v="urn:schemas-microsoft-com:vml" Requires="v">
                <p:oleObj spid="_x0000_s312347" name="Equation" r:id="rId6" imgW="1574800" imgH="622300" progId="Equation.3">
                  <p:embed/>
                </p:oleObj>
              </mc:Choice>
              <mc:Fallback>
                <p:oleObj name="Equation" r:id="rId6" imgW="1574800" imgH="6223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52120" y="2708920"/>
                        <a:ext cx="2254250" cy="719138"/>
                      </a:xfrm>
                      <a:prstGeom prst="rect">
                        <a:avLst/>
                      </a:prstGeom>
                      <a:solidFill>
                        <a:srgbClr val="DDFF99"/>
                      </a:solidFill>
                      <a:ln>
                        <a:noFill/>
                      </a:ln>
                      <a:effectLst>
                        <a:outerShdw dist="107763" dir="2700000" algn="ctr" rotWithShape="0">
                          <a:srgbClr val="808080"/>
                        </a:outerShdw>
                      </a:effectLst>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706340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0" y="0"/>
            <a:ext cx="9144000" cy="692150"/>
          </a:xfrm>
        </p:spPr>
        <p:txBody>
          <a:bodyPr/>
          <a:lstStyle/>
          <a:p>
            <a:pPr eaLnBrk="1" hangingPunct="1"/>
            <a:r>
              <a:rPr lang="el-GR" altLang="el-GR" sz="4000" b="1" u="sng" dirty="0" smtClean="0"/>
              <a:t>               </a:t>
            </a:r>
            <a:r>
              <a:rPr lang="el-GR" altLang="el-GR" sz="4000" b="1" u="sng" dirty="0" smtClean="0">
                <a:solidFill>
                  <a:srgbClr val="3B49CB"/>
                </a:solidFill>
              </a:rPr>
              <a:t>Παράδειγμα # 2</a:t>
            </a:r>
            <a:endParaRPr lang="en-GB" altLang="el-GR" sz="4000" b="1" u="sng" dirty="0" smtClean="0">
              <a:solidFill>
                <a:srgbClr val="3B49CB"/>
              </a:solidFill>
            </a:endParaRPr>
          </a:p>
        </p:txBody>
      </p:sp>
      <p:sp>
        <p:nvSpPr>
          <p:cNvPr id="181251" name="Rectangle 3"/>
          <p:cNvSpPr>
            <a:spLocks noGrp="1" noChangeArrowheads="1"/>
          </p:cNvSpPr>
          <p:nvPr>
            <p:ph type="body" idx="1"/>
          </p:nvPr>
        </p:nvSpPr>
        <p:spPr>
          <a:xfrm>
            <a:off x="827584" y="765175"/>
            <a:ext cx="8136904" cy="6092825"/>
          </a:xfrm>
        </p:spPr>
        <p:txBody>
          <a:bodyPr/>
          <a:lstStyle/>
          <a:p>
            <a:pPr marL="0" indent="0" eaLnBrk="1" hangingPunct="1">
              <a:lnSpc>
                <a:spcPct val="90000"/>
              </a:lnSpc>
              <a:buNone/>
            </a:pPr>
            <a:r>
              <a:rPr lang="el-GR" altLang="el-GR" sz="2400" i="1" dirty="0" smtClean="0">
                <a:solidFill>
                  <a:srgbClr val="CC3300"/>
                </a:solidFill>
              </a:rPr>
              <a:t>Να βρεθεί η τελική αξία κεφαλαίου €10.000 μετά από 5 χρόνια αν είναι  γνωστό ότι </a:t>
            </a:r>
            <a:r>
              <a:rPr lang="el-GR" altLang="el-GR" sz="2400" i="1" dirty="0">
                <a:solidFill>
                  <a:srgbClr val="CC3300"/>
                </a:solidFill>
              </a:rPr>
              <a:t>ανατοκιζεται ανα 6μηνο με ετησιο </a:t>
            </a:r>
            <a:r>
              <a:rPr lang="el-GR" altLang="el-GR" sz="2400" i="1" dirty="0" smtClean="0">
                <a:solidFill>
                  <a:srgbClr val="CC3300"/>
                </a:solidFill>
              </a:rPr>
              <a:t>  επιτόκιο </a:t>
            </a:r>
            <a:r>
              <a:rPr lang="el-GR" altLang="el-GR" sz="2400" i="1" dirty="0">
                <a:solidFill>
                  <a:srgbClr val="CC3300"/>
                </a:solidFill>
              </a:rPr>
              <a:t>6%</a:t>
            </a:r>
            <a:endParaRPr lang="en-US" altLang="el-GR" sz="2400" i="1" dirty="0">
              <a:solidFill>
                <a:srgbClr val="CC3300"/>
              </a:solidFill>
            </a:endParaRPr>
          </a:p>
          <a:p>
            <a:pPr eaLnBrk="1" hangingPunct="1">
              <a:lnSpc>
                <a:spcPct val="90000"/>
              </a:lnSpc>
            </a:pPr>
            <a:r>
              <a:rPr lang="el-GR" altLang="el-GR" sz="2500" dirty="0" smtClean="0"/>
              <a:t>Αφού ο τόκος κεφαλαιοποιείται δύο φορές το χρόνο, με επιτόκιο 3% ανά 6 μήνες, ή ότι πρόκειται για εξαμηνιαία κεφαλαιοποίηση με επιτόκιο 3% ανά εξάμηνο.</a:t>
            </a:r>
          </a:p>
          <a:p>
            <a:pPr eaLnBrk="1" hangingPunct="1">
              <a:lnSpc>
                <a:spcPct val="90000"/>
              </a:lnSpc>
            </a:pPr>
            <a:r>
              <a:rPr lang="el-GR" altLang="el-GR" sz="2500" dirty="0" smtClean="0"/>
              <a:t>Γνωρίζουμε ότι</a:t>
            </a:r>
          </a:p>
          <a:p>
            <a:pPr eaLnBrk="1" hangingPunct="1">
              <a:lnSpc>
                <a:spcPct val="90000"/>
              </a:lnSpc>
            </a:pPr>
            <a:endParaRPr lang="el-GR" altLang="el-GR" sz="2500" dirty="0" smtClean="0"/>
          </a:p>
          <a:p>
            <a:pPr eaLnBrk="1" hangingPunct="1">
              <a:lnSpc>
                <a:spcPct val="90000"/>
              </a:lnSpc>
              <a:buFontTx/>
              <a:buNone/>
            </a:pPr>
            <a:r>
              <a:rPr lang="el-GR" altLang="el-GR" sz="2500" dirty="0" smtClean="0"/>
              <a:t>	οπότε με </a:t>
            </a:r>
            <a:r>
              <a:rPr lang="en-US" altLang="el-GR" sz="2500" dirty="0" smtClean="0"/>
              <a:t>r=0,03 </a:t>
            </a:r>
            <a:r>
              <a:rPr lang="el-GR" altLang="el-GR" sz="2500" dirty="0" smtClean="0"/>
              <a:t>και </a:t>
            </a:r>
            <a:r>
              <a:rPr lang="en-US" altLang="el-GR" sz="2500" dirty="0" smtClean="0"/>
              <a:t>t=2, </a:t>
            </a:r>
            <a:r>
              <a:rPr lang="el-GR" altLang="el-GR" sz="2500" dirty="0" smtClean="0"/>
              <a:t>έχουμε</a:t>
            </a:r>
          </a:p>
          <a:p>
            <a:pPr eaLnBrk="1" hangingPunct="1">
              <a:lnSpc>
                <a:spcPct val="90000"/>
              </a:lnSpc>
            </a:pPr>
            <a:endParaRPr lang="el-GR" altLang="el-GR" sz="2500" dirty="0" smtClean="0"/>
          </a:p>
        </p:txBody>
      </p:sp>
      <p:graphicFrame>
        <p:nvGraphicFramePr>
          <p:cNvPr id="181252" name="Object 5"/>
          <p:cNvGraphicFramePr>
            <a:graphicFrameLocks noChangeAspect="1"/>
          </p:cNvGraphicFramePr>
          <p:nvPr/>
        </p:nvGraphicFramePr>
        <p:xfrm>
          <a:off x="2627313" y="4508500"/>
          <a:ext cx="3890962" cy="649288"/>
        </p:xfrm>
        <a:graphic>
          <a:graphicData uri="http://schemas.openxmlformats.org/presentationml/2006/ole">
            <mc:AlternateContent xmlns:mc="http://schemas.openxmlformats.org/markup-compatibility/2006">
              <mc:Choice xmlns:v="urn:schemas-microsoft-com:vml" Requires="v">
                <p:oleObj spid="_x0000_s313368" name="Equation" r:id="rId4" imgW="3644900" imgH="622300" progId="Equation.3">
                  <p:embed/>
                </p:oleObj>
              </mc:Choice>
              <mc:Fallback>
                <p:oleObj name="Equation" r:id="rId4" imgW="3644900" imgH="6223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7313" y="4508500"/>
                        <a:ext cx="3890962" cy="649288"/>
                      </a:xfrm>
                      <a:prstGeom prst="rect">
                        <a:avLst/>
                      </a:prstGeom>
                      <a:solidFill>
                        <a:schemeClr val="accent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Lst>
                    </p:spPr>
                  </p:pic>
                </p:oleObj>
              </mc:Fallback>
            </mc:AlternateContent>
          </a:graphicData>
        </a:graphic>
      </p:graphicFrame>
      <p:graphicFrame>
        <p:nvGraphicFramePr>
          <p:cNvPr id="181253" name="Object 6"/>
          <p:cNvGraphicFramePr>
            <a:graphicFrameLocks noChangeAspect="1"/>
          </p:cNvGraphicFramePr>
          <p:nvPr>
            <p:extLst>
              <p:ext uri="{D42A27DB-BD31-4B8C-83A1-F6EECF244321}">
                <p14:modId xmlns:p14="http://schemas.microsoft.com/office/powerpoint/2010/main" val="3242693276"/>
              </p:ext>
            </p:extLst>
          </p:nvPr>
        </p:nvGraphicFramePr>
        <p:xfrm>
          <a:off x="3923928" y="2924944"/>
          <a:ext cx="2613025" cy="730250"/>
        </p:xfrm>
        <a:graphic>
          <a:graphicData uri="http://schemas.openxmlformats.org/presentationml/2006/ole">
            <mc:AlternateContent xmlns:mc="http://schemas.openxmlformats.org/markup-compatibility/2006">
              <mc:Choice xmlns:v="urn:schemas-microsoft-com:vml" Requires="v">
                <p:oleObj spid="_x0000_s313369" name="Equation" r:id="rId6" imgW="1574800" imgH="622300" progId="Equation.3">
                  <p:embed/>
                </p:oleObj>
              </mc:Choice>
              <mc:Fallback>
                <p:oleObj name="Equation" r:id="rId6" imgW="1574800" imgH="6223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3928" y="2924944"/>
                        <a:ext cx="2613025" cy="730250"/>
                      </a:xfrm>
                      <a:prstGeom prst="rect">
                        <a:avLst/>
                      </a:prstGeom>
                      <a:solidFill>
                        <a:srgbClr val="DDFF99"/>
                      </a:solidFill>
                      <a:ln>
                        <a:noFill/>
                      </a:ln>
                      <a:effectLst>
                        <a:outerShdw dist="107763" dir="2700000" algn="ctr" rotWithShape="0">
                          <a:srgbClr val="808080"/>
                        </a:outerShdw>
                      </a:effectLst>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2052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l-GR" dirty="0" smtClean="0"/>
              <a:t>             ΚΕΡΔΗ</a:t>
            </a:r>
            <a:endParaRPr lang="en-US" dirty="0"/>
          </a:p>
        </p:txBody>
      </p:sp>
      <p:sp>
        <p:nvSpPr>
          <p:cNvPr id="77827" name="Rectangle 3"/>
          <p:cNvSpPr>
            <a:spLocks noGrp="1" noChangeArrowheads="1"/>
          </p:cNvSpPr>
          <p:nvPr>
            <p:ph type="body" sz="half" idx="1"/>
          </p:nvPr>
        </p:nvSpPr>
        <p:spPr>
          <a:xfrm>
            <a:off x="468313" y="1628775"/>
            <a:ext cx="8351837" cy="4525963"/>
          </a:xfrm>
        </p:spPr>
        <p:txBody>
          <a:bodyPr/>
          <a:lstStyle/>
          <a:p>
            <a:pPr algn="just"/>
            <a:r>
              <a:rPr lang="el-GR" sz="2800" dirty="0"/>
              <a:t>ΚΑΘΕ ΚΕΡΔΟΣ ΠΗΓΑΙΝΕΙ ΣΤΟΝ ΙΔΙΟΚΤΗΤΗ ΤΗΣ </a:t>
            </a:r>
            <a:r>
              <a:rPr lang="el-GR" sz="2800" dirty="0" smtClean="0"/>
              <a:t>ΕΠΙΧΕΙΡΗΣΗΣ. </a:t>
            </a:r>
            <a:endParaRPr lang="el-GR" sz="2800" dirty="0"/>
          </a:p>
          <a:p>
            <a:pPr algn="just"/>
            <a:r>
              <a:rPr lang="el-GR" sz="2800" dirty="0"/>
              <a:t>ΚΑΘΕ ΑΥΞΗΣΗ ΤΟΥ ΚΕΡΔΟΥΣ ΣΗΜΑΙΝΕΙ ΑΥΞΗΣΗ ΤΗΣ ΚΑΘΑΡΑΣ ΘΕΣΗΣ ΤΗΣ </a:t>
            </a:r>
            <a:r>
              <a:rPr lang="el-GR" sz="2800" dirty="0" smtClean="0"/>
              <a:t>ΕΠΙΧΕΙΡΗΣΗΣ.</a:t>
            </a:r>
            <a:endParaRPr lang="en-US" sz="2800" dirty="0"/>
          </a:p>
        </p:txBody>
      </p:sp>
      <p:pic>
        <p:nvPicPr>
          <p:cNvPr id="77830" name="Picture 6" descr="J0172572"/>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667625" y="260350"/>
            <a:ext cx="1066800" cy="106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70444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68313" y="188913"/>
            <a:ext cx="8229600" cy="850900"/>
          </a:xfrm>
        </p:spPr>
        <p:txBody>
          <a:bodyPr/>
          <a:lstStyle/>
          <a:p>
            <a:r>
              <a:rPr lang="el-GR" sz="2800" b="1" u="sng" dirty="0" smtClean="0"/>
              <a:t>    ΑΠΛΩΝΟΝΤΑΣ </a:t>
            </a:r>
            <a:r>
              <a:rPr lang="el-GR" sz="2800" b="1" u="sng" dirty="0"/>
              <a:t>ΤΗΝ ΛΟΓΙΣΤΙΚΗ ΙΣΟΤΗΤΑ</a:t>
            </a:r>
            <a:endParaRPr lang="en-NZ" sz="2800" b="1" u="sng" dirty="0"/>
          </a:p>
        </p:txBody>
      </p:sp>
      <p:sp>
        <p:nvSpPr>
          <p:cNvPr id="49155" name="Rectangle 3"/>
          <p:cNvSpPr>
            <a:spLocks noGrp="1" noChangeArrowheads="1"/>
          </p:cNvSpPr>
          <p:nvPr>
            <p:ph type="body" sz="half" idx="1"/>
          </p:nvPr>
        </p:nvSpPr>
        <p:spPr>
          <a:xfrm>
            <a:off x="468313" y="1268413"/>
            <a:ext cx="8351837" cy="5040312"/>
          </a:xfrm>
          <a:solidFill>
            <a:srgbClr val="FAFAB0"/>
          </a:solidFill>
        </p:spPr>
        <p:txBody>
          <a:bodyPr/>
          <a:lstStyle/>
          <a:p>
            <a:pPr>
              <a:buFontTx/>
              <a:buNone/>
            </a:pPr>
            <a:r>
              <a:rPr lang="el-GR" sz="2400" dirty="0">
                <a:solidFill>
                  <a:srgbClr val="0033CC"/>
                </a:solidFill>
              </a:rPr>
              <a:t>ΕΝΕΡΓΗΤΙΚΟ</a:t>
            </a:r>
            <a:r>
              <a:rPr lang="en-GB" sz="2400" dirty="0">
                <a:solidFill>
                  <a:srgbClr val="0033CC"/>
                </a:solidFill>
              </a:rPr>
              <a:t> = </a:t>
            </a:r>
            <a:r>
              <a:rPr lang="el-GR" sz="2400" dirty="0">
                <a:solidFill>
                  <a:srgbClr val="0033CC"/>
                </a:solidFill>
              </a:rPr>
              <a:t>ΠΑΘΗΤΙΚΟ</a:t>
            </a:r>
            <a:r>
              <a:rPr lang="en-GB" sz="2400" dirty="0">
                <a:solidFill>
                  <a:srgbClr val="0033CC"/>
                </a:solidFill>
              </a:rPr>
              <a:t> + </a:t>
            </a:r>
            <a:r>
              <a:rPr lang="el-GR" sz="2400" dirty="0">
                <a:solidFill>
                  <a:srgbClr val="0033CC"/>
                </a:solidFill>
              </a:rPr>
              <a:t>ΚΑΘΑΡΗ ΘΕΣΗ</a:t>
            </a:r>
            <a:endParaRPr lang="en-GB" sz="2400" dirty="0">
              <a:solidFill>
                <a:srgbClr val="0033CC"/>
              </a:solidFill>
            </a:endParaRPr>
          </a:p>
          <a:p>
            <a:pPr>
              <a:buFontTx/>
              <a:buNone/>
            </a:pPr>
            <a:r>
              <a:rPr lang="el-GR" sz="2400" dirty="0"/>
              <a:t> ή </a:t>
            </a:r>
            <a:r>
              <a:rPr lang="en-GB" sz="2400" dirty="0"/>
              <a:t>:</a:t>
            </a:r>
          </a:p>
          <a:p>
            <a:pPr>
              <a:buFontTx/>
              <a:buNone/>
            </a:pPr>
            <a:r>
              <a:rPr lang="el-GR" sz="2400" dirty="0">
                <a:solidFill>
                  <a:srgbClr val="0033CC"/>
                </a:solidFill>
              </a:rPr>
              <a:t>ΕΝΕΡΓΗΤΙΚΟ</a:t>
            </a:r>
            <a:r>
              <a:rPr lang="en-GB" sz="2400" dirty="0">
                <a:solidFill>
                  <a:srgbClr val="0033CC"/>
                </a:solidFill>
              </a:rPr>
              <a:t> = </a:t>
            </a:r>
            <a:r>
              <a:rPr lang="el-GR" sz="2400" dirty="0">
                <a:solidFill>
                  <a:srgbClr val="0033CC"/>
                </a:solidFill>
              </a:rPr>
              <a:t>ΠΑΘΗΤΙΚΟ</a:t>
            </a:r>
            <a:r>
              <a:rPr lang="en-GB" sz="2400" dirty="0">
                <a:solidFill>
                  <a:srgbClr val="0033CC"/>
                </a:solidFill>
              </a:rPr>
              <a:t> + </a:t>
            </a:r>
            <a:r>
              <a:rPr lang="el-GR" sz="2400" dirty="0">
                <a:solidFill>
                  <a:srgbClr val="0033CC"/>
                </a:solidFill>
              </a:rPr>
              <a:t>ΚΑΘΑΡΗ ΘΕΣΗ</a:t>
            </a:r>
            <a:r>
              <a:rPr lang="en-GB" sz="2400" dirty="0">
                <a:solidFill>
                  <a:srgbClr val="0033CC"/>
                </a:solidFill>
              </a:rPr>
              <a:t> </a:t>
            </a:r>
            <a:r>
              <a:rPr lang="el-GR" sz="2400" dirty="0">
                <a:solidFill>
                  <a:srgbClr val="0033CC"/>
                </a:solidFill>
              </a:rPr>
              <a:t>+ ΚΕΡΔΟΣ</a:t>
            </a:r>
            <a:endParaRPr lang="en-GB" sz="2400" dirty="0">
              <a:solidFill>
                <a:srgbClr val="33CC33"/>
              </a:solidFill>
            </a:endParaRPr>
          </a:p>
          <a:p>
            <a:pPr>
              <a:buFontTx/>
              <a:buNone/>
            </a:pPr>
            <a:r>
              <a:rPr lang="en-GB" sz="2400" dirty="0"/>
              <a:t>	</a:t>
            </a:r>
            <a:r>
              <a:rPr lang="el-GR" sz="2400" dirty="0"/>
              <a:t>Αλλά </a:t>
            </a:r>
            <a:r>
              <a:rPr lang="en-GB" sz="2400" dirty="0"/>
              <a:t>: </a:t>
            </a:r>
            <a:r>
              <a:rPr lang="el-GR" sz="2400" dirty="0"/>
              <a:t>ΚΕΡΔΟΣ</a:t>
            </a:r>
            <a:r>
              <a:rPr lang="en-GB" sz="2400" dirty="0"/>
              <a:t> = </a:t>
            </a:r>
            <a:r>
              <a:rPr lang="el-GR" sz="2400" dirty="0"/>
              <a:t>ΕΣΟΔΑ</a:t>
            </a:r>
            <a:r>
              <a:rPr lang="en-GB" sz="2400" dirty="0"/>
              <a:t> – </a:t>
            </a:r>
            <a:r>
              <a:rPr lang="el-GR" sz="2400" dirty="0"/>
              <a:t>ΕΞΟΔΑ</a:t>
            </a:r>
            <a:endParaRPr lang="en-GB" sz="2400" dirty="0">
              <a:solidFill>
                <a:srgbClr val="FF6A1F"/>
              </a:solidFill>
            </a:endParaRPr>
          </a:p>
          <a:p>
            <a:pPr>
              <a:buFontTx/>
              <a:buNone/>
            </a:pPr>
            <a:r>
              <a:rPr lang="el-GR" sz="2400" dirty="0"/>
              <a:t>Έτσι έχουμε </a:t>
            </a:r>
            <a:r>
              <a:rPr lang="en-GB" sz="2400" dirty="0" smtClean="0"/>
              <a:t>:</a:t>
            </a:r>
          </a:p>
          <a:p>
            <a:pPr algn="r">
              <a:buFontTx/>
              <a:buNone/>
            </a:pPr>
            <a:r>
              <a:rPr lang="el-GR" sz="2000" b="1" dirty="0" smtClean="0">
                <a:solidFill>
                  <a:srgbClr val="0033CC"/>
                </a:solidFill>
              </a:rPr>
              <a:t>ΕΝΕΡΓΗΤΙΚΟ</a:t>
            </a:r>
            <a:r>
              <a:rPr lang="en-GB" sz="2000" b="1" dirty="0" smtClean="0">
                <a:solidFill>
                  <a:srgbClr val="0033CC"/>
                </a:solidFill>
              </a:rPr>
              <a:t> = </a:t>
            </a:r>
            <a:r>
              <a:rPr lang="el-GR" sz="2000" b="1" dirty="0" smtClean="0">
                <a:solidFill>
                  <a:srgbClr val="0033CC"/>
                </a:solidFill>
              </a:rPr>
              <a:t>ΠΑΘΗΤΙΚΟ</a:t>
            </a:r>
            <a:r>
              <a:rPr lang="en-GB" sz="2000" b="1" dirty="0" smtClean="0">
                <a:solidFill>
                  <a:srgbClr val="0033CC"/>
                </a:solidFill>
              </a:rPr>
              <a:t> + </a:t>
            </a:r>
            <a:r>
              <a:rPr lang="el-GR" sz="2000" b="1" dirty="0" smtClean="0">
                <a:solidFill>
                  <a:srgbClr val="0033CC"/>
                </a:solidFill>
              </a:rPr>
              <a:t>ΚΑΘΑΡΗ ΘΕΣΗ</a:t>
            </a:r>
            <a:r>
              <a:rPr lang="en-GB" sz="2000" b="1" dirty="0" smtClean="0">
                <a:solidFill>
                  <a:srgbClr val="0033CC"/>
                </a:solidFill>
              </a:rPr>
              <a:t> </a:t>
            </a:r>
            <a:r>
              <a:rPr lang="el-GR" sz="2000" b="1" dirty="0" smtClean="0">
                <a:solidFill>
                  <a:srgbClr val="0033CC"/>
                </a:solidFill>
              </a:rPr>
              <a:t>+ +</a:t>
            </a:r>
            <a:r>
              <a:rPr lang="el-GR" sz="2000" b="1" dirty="0" smtClean="0">
                <a:solidFill>
                  <a:srgbClr val="9966FF"/>
                </a:solidFill>
              </a:rPr>
              <a:t>ΕΣΟΔΑ</a:t>
            </a:r>
            <a:r>
              <a:rPr lang="en-GB" sz="2000" b="1" dirty="0" smtClean="0">
                <a:solidFill>
                  <a:srgbClr val="9966FF"/>
                </a:solidFill>
              </a:rPr>
              <a:t> – </a:t>
            </a:r>
            <a:r>
              <a:rPr lang="el-GR" sz="2000" b="1" dirty="0" smtClean="0">
                <a:solidFill>
                  <a:srgbClr val="9966FF"/>
                </a:solidFill>
              </a:rPr>
              <a:t>ΕΞΟΔΑ</a:t>
            </a:r>
            <a:r>
              <a:rPr lang="el-GR" sz="2000" b="1" dirty="0" smtClean="0">
                <a:solidFill>
                  <a:srgbClr val="0033CC"/>
                </a:solidFill>
              </a:rPr>
              <a:t> </a:t>
            </a:r>
            <a:endParaRPr lang="en-NZ" sz="2000" b="1" dirty="0" smtClean="0">
              <a:solidFill>
                <a:srgbClr val="FF6A1F"/>
              </a:solidFill>
            </a:endParaRPr>
          </a:p>
          <a:p>
            <a:pPr>
              <a:buFontTx/>
              <a:buNone/>
            </a:pPr>
            <a:r>
              <a:rPr lang="el-GR" sz="2400" dirty="0" smtClean="0"/>
              <a:t>Ή </a:t>
            </a:r>
            <a:r>
              <a:rPr lang="en-GB" sz="2400" dirty="0"/>
              <a:t>:</a:t>
            </a:r>
          </a:p>
          <a:p>
            <a:pPr algn="r">
              <a:buFontTx/>
              <a:buNone/>
            </a:pPr>
            <a:r>
              <a:rPr lang="el-GR" sz="2000" dirty="0">
                <a:solidFill>
                  <a:srgbClr val="0033CC"/>
                </a:solidFill>
              </a:rPr>
              <a:t>ΕΝΕΡΓΗΤΙΚΟ</a:t>
            </a:r>
            <a:r>
              <a:rPr lang="en-GB" sz="2000" dirty="0">
                <a:solidFill>
                  <a:srgbClr val="0033CC"/>
                </a:solidFill>
              </a:rPr>
              <a:t> </a:t>
            </a:r>
            <a:r>
              <a:rPr lang="en-GB" sz="2000" dirty="0"/>
              <a:t> </a:t>
            </a:r>
            <a:r>
              <a:rPr lang="en-GB" sz="2000" dirty="0">
                <a:solidFill>
                  <a:srgbClr val="FF6A1F"/>
                </a:solidFill>
              </a:rPr>
              <a:t>+ </a:t>
            </a:r>
            <a:r>
              <a:rPr lang="el-GR" sz="2000" dirty="0"/>
              <a:t>ΕΞΟΔΑ</a:t>
            </a:r>
            <a:r>
              <a:rPr lang="el-GR" sz="2000" dirty="0">
                <a:solidFill>
                  <a:srgbClr val="0033CC"/>
                </a:solidFill>
              </a:rPr>
              <a:t> </a:t>
            </a:r>
            <a:r>
              <a:rPr lang="en-GB" sz="2000" dirty="0"/>
              <a:t>= </a:t>
            </a:r>
            <a:r>
              <a:rPr lang="el-GR" sz="2000" dirty="0">
                <a:solidFill>
                  <a:srgbClr val="0033CC"/>
                </a:solidFill>
              </a:rPr>
              <a:t>ΠΑΘΗΤΙΚΟ</a:t>
            </a:r>
            <a:r>
              <a:rPr lang="en-GB" sz="2000" dirty="0">
                <a:solidFill>
                  <a:srgbClr val="0033CC"/>
                </a:solidFill>
              </a:rPr>
              <a:t> + </a:t>
            </a:r>
            <a:r>
              <a:rPr lang="el-GR" sz="2000" dirty="0">
                <a:solidFill>
                  <a:srgbClr val="0033CC"/>
                </a:solidFill>
              </a:rPr>
              <a:t>ΚΑΘΑΡΗ +ΘΕΣΗ</a:t>
            </a:r>
            <a:r>
              <a:rPr lang="en-GB" sz="2000" dirty="0">
                <a:solidFill>
                  <a:srgbClr val="0033CC"/>
                </a:solidFill>
              </a:rPr>
              <a:t> </a:t>
            </a:r>
            <a:r>
              <a:rPr lang="el-GR" sz="2000" dirty="0">
                <a:solidFill>
                  <a:srgbClr val="0033CC"/>
                </a:solidFill>
              </a:rPr>
              <a:t>+ </a:t>
            </a:r>
            <a:r>
              <a:rPr lang="el-GR" sz="2000" dirty="0" smtClean="0"/>
              <a:t>ΕΣΟΔΑ</a:t>
            </a:r>
          </a:p>
          <a:p>
            <a:pPr>
              <a:buFontTx/>
              <a:buNone/>
            </a:pPr>
            <a:r>
              <a:rPr lang="el-GR" sz="2000" b="1" dirty="0" smtClean="0">
                <a:solidFill>
                  <a:srgbClr val="FF0000"/>
                </a:solidFill>
              </a:rPr>
              <a:t>ΤΟ ΑΡΙΣΤΕΡΟ ΜΕΡΟΣ ΤΗΣ ΙΣΟΤΗΤΑΣ ΜΕ ΚΑΘΕ </a:t>
            </a:r>
            <a:r>
              <a:rPr lang="el-GR" sz="2000" b="1" dirty="0" smtClean="0">
                <a:solidFill>
                  <a:srgbClr val="FF0000"/>
                </a:solidFill>
              </a:rPr>
              <a:t>ΑΥΞΗΣΗ ΧΡΕΩΝΕΤΑΙ </a:t>
            </a:r>
            <a:r>
              <a:rPr lang="el-GR" sz="2000" b="1" dirty="0" smtClean="0">
                <a:solidFill>
                  <a:srgbClr val="FF0000"/>
                </a:solidFill>
              </a:rPr>
              <a:t>,ΕΝΩ ΤΟ ΔΕΞΙΟ </a:t>
            </a:r>
            <a:r>
              <a:rPr lang="el-GR" sz="2000" b="1" dirty="0" smtClean="0">
                <a:solidFill>
                  <a:srgbClr val="FF0000"/>
                </a:solidFill>
              </a:rPr>
              <a:t>ΠΙΣΤΩΝΕΤΑΙ, </a:t>
            </a:r>
            <a:r>
              <a:rPr lang="el-GR" sz="2000" b="1" u="sng" dirty="0" smtClean="0">
                <a:solidFill>
                  <a:srgbClr val="3B49CB"/>
                </a:solidFill>
              </a:rPr>
              <a:t>και </a:t>
            </a:r>
            <a:r>
              <a:rPr lang="el-GR" sz="2000" b="1" u="sng" dirty="0">
                <a:solidFill>
                  <a:srgbClr val="3B49CB"/>
                </a:solidFill>
              </a:rPr>
              <a:t>αντίθετα </a:t>
            </a:r>
            <a:r>
              <a:rPr lang="el-GR" sz="2000" b="1" dirty="0">
                <a:solidFill>
                  <a:srgbClr val="FF0000"/>
                </a:solidFill>
              </a:rPr>
              <a:t>ΤΟ ΑΡΙΣΤΕΡΟ ΜΕΡΟΣ ΤΗΣ ΙΣΟΤΗΤΑΣ ΜΕ ΚΑΘΕ </a:t>
            </a:r>
            <a:r>
              <a:rPr lang="el-GR" sz="2000" b="1" dirty="0" smtClean="0">
                <a:solidFill>
                  <a:srgbClr val="FF0000"/>
                </a:solidFill>
              </a:rPr>
              <a:t>ΜΕΙΩΣΗ </a:t>
            </a:r>
            <a:r>
              <a:rPr lang="el-GR" sz="2000" b="1" dirty="0">
                <a:solidFill>
                  <a:srgbClr val="FF0000"/>
                </a:solidFill>
              </a:rPr>
              <a:t>ΠΙΣΤΩΝΕΤΑΙ </a:t>
            </a:r>
            <a:r>
              <a:rPr lang="el-GR" sz="2000" b="1" dirty="0" smtClean="0">
                <a:solidFill>
                  <a:srgbClr val="FF0000"/>
                </a:solidFill>
              </a:rPr>
              <a:t>, ΕΝΩ </a:t>
            </a:r>
            <a:r>
              <a:rPr lang="el-GR" sz="2000" b="1" dirty="0">
                <a:solidFill>
                  <a:srgbClr val="FF0000"/>
                </a:solidFill>
              </a:rPr>
              <a:t>ΤΟ ΔΕΞΙΟ </a:t>
            </a:r>
            <a:r>
              <a:rPr lang="el-GR" sz="2000" b="1" dirty="0" smtClean="0">
                <a:solidFill>
                  <a:srgbClr val="FF0000"/>
                </a:solidFill>
              </a:rPr>
              <a:t>ΧΡΕΩΝΕΤΑΙ.</a:t>
            </a:r>
            <a:endParaRPr lang="el-GR" sz="2000" b="1" dirty="0" smtClean="0">
              <a:solidFill>
                <a:srgbClr val="FF0000"/>
              </a:solidFill>
            </a:endParaRPr>
          </a:p>
          <a:p>
            <a:pPr algn="r">
              <a:buFontTx/>
              <a:buNone/>
            </a:pPr>
            <a:r>
              <a:rPr lang="en-GB" sz="2800" dirty="0" smtClean="0"/>
              <a:t> </a:t>
            </a:r>
            <a:endParaRPr lang="en-GB" sz="2400" dirty="0">
              <a:solidFill>
                <a:srgbClr val="9966FF"/>
              </a:solidFill>
            </a:endParaRPr>
          </a:p>
        </p:txBody>
      </p:sp>
      <p:pic>
        <p:nvPicPr>
          <p:cNvPr id="49161" name="Picture 9" descr="j0299125"/>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8043863" y="549275"/>
            <a:ext cx="1100137" cy="1804988"/>
          </a:xfrm>
          <a:noFill/>
          <a:ln/>
        </p:spPr>
      </p:pic>
    </p:spTree>
    <p:extLst>
      <p:ext uri="{BB962C8B-B14F-4D97-AF65-F5344CB8AC3E}">
        <p14:creationId xmlns:p14="http://schemas.microsoft.com/office/powerpoint/2010/main" val="1236381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nchor="ctr"/>
          <a:lstStyle/>
          <a:p>
            <a:pPr algn="ctr"/>
            <a:r>
              <a:rPr lang="el-GR" sz="4400" b="1" u="sng" dirty="0">
                <a:solidFill>
                  <a:srgbClr val="FF0000"/>
                </a:solidFill>
              </a:rPr>
              <a:t>ΙΣΟΛΟΓΙΣΜΟΣ</a:t>
            </a:r>
            <a:endParaRPr lang="en-GB" sz="4400" b="1" u="sng" dirty="0">
              <a:solidFill>
                <a:srgbClr val="FF0000"/>
              </a:solidFill>
            </a:endParaRPr>
          </a:p>
        </p:txBody>
      </p:sp>
      <p:graphicFrame>
        <p:nvGraphicFramePr>
          <p:cNvPr id="184323" name="Group 3"/>
          <p:cNvGraphicFramePr>
            <a:graphicFrameLocks noGrp="1"/>
          </p:cNvGraphicFramePr>
          <p:nvPr>
            <p:extLst>
              <p:ext uri="{D42A27DB-BD31-4B8C-83A1-F6EECF244321}">
                <p14:modId xmlns:p14="http://schemas.microsoft.com/office/powerpoint/2010/main" val="2540440273"/>
              </p:ext>
            </p:extLst>
          </p:nvPr>
        </p:nvGraphicFramePr>
        <p:xfrm>
          <a:off x="381000" y="1981200"/>
          <a:ext cx="8458200" cy="4297998"/>
        </p:xfrm>
        <a:graphic>
          <a:graphicData uri="http://schemas.openxmlformats.org/drawingml/2006/table">
            <a:tbl>
              <a:tblPr/>
              <a:tblGrid>
                <a:gridCol w="4229100"/>
                <a:gridCol w="4229100"/>
              </a:tblGrid>
              <a:tr h="574675">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2400" b="0" i="0" u="none" strike="noStrike" cap="none" normalizeH="0" baseline="0" dirty="0" smtClean="0">
                          <a:ln>
                            <a:noFill/>
                          </a:ln>
                          <a:solidFill>
                            <a:schemeClr val="tx1"/>
                          </a:solidFill>
                          <a:effectLst/>
                          <a:latin typeface="Microsoft Sans Serif" pitchFamily="34" charset="0"/>
                        </a:rPr>
                        <a:t>ΙΣΟΛΟΓΙΣΜΟΣ</a:t>
                      </a:r>
                      <a:endParaRPr kumimoji="0" lang="en-GB" sz="2400" b="0" i="0" u="none" strike="noStrike" cap="none" normalizeH="0" baseline="0" dirty="0" smtClean="0">
                        <a:ln>
                          <a:noFill/>
                        </a:ln>
                        <a:solidFill>
                          <a:schemeClr val="tx1"/>
                        </a:solidFill>
                        <a:effectLst/>
                        <a:latin typeface="Microsoft Sans Serif"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l-GR"/>
                    </a:p>
                  </a:txBody>
                  <a:tcPr/>
                </a:tc>
              </a:tr>
              <a:tr h="766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400" b="0" i="0" u="none" strike="noStrike" cap="none" normalizeH="0" baseline="0" dirty="0" smtClean="0">
                          <a:ln>
                            <a:noFill/>
                          </a:ln>
                          <a:solidFill>
                            <a:schemeClr val="tx1"/>
                          </a:solidFill>
                          <a:effectLst/>
                          <a:latin typeface="Microsoft Sans Serif" pitchFamily="34" charset="0"/>
                        </a:rPr>
                        <a:t>           </a:t>
                      </a:r>
                      <a:r>
                        <a:rPr kumimoji="0" lang="el-GR" sz="2400" b="1" i="0" u="sng" strike="noStrike" cap="none" normalizeH="0" baseline="0" dirty="0" smtClean="0">
                          <a:ln>
                            <a:noFill/>
                          </a:ln>
                          <a:solidFill>
                            <a:srgbClr val="3B49CB"/>
                          </a:solidFill>
                          <a:effectLst/>
                          <a:latin typeface="Microsoft Sans Serif" pitchFamily="34" charset="0"/>
                        </a:rPr>
                        <a:t>ΕΝΕΡΓΗΤΙΚΟ</a:t>
                      </a:r>
                      <a:endParaRPr kumimoji="0" lang="en-GB" sz="2400" b="1" i="0" u="sng" strike="noStrike" cap="none" normalizeH="0" baseline="0" dirty="0" smtClean="0">
                        <a:ln>
                          <a:noFill/>
                        </a:ln>
                        <a:solidFill>
                          <a:srgbClr val="3B49CB"/>
                        </a:solidFill>
                        <a:effectLst/>
                        <a:latin typeface="Microsoft Sans Serif"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l-GR" sz="2400" b="1" i="0" u="sng" strike="noStrike" cap="none" normalizeH="0" baseline="0" dirty="0" smtClean="0">
                          <a:ln>
                            <a:noFill/>
                          </a:ln>
                          <a:solidFill>
                            <a:srgbClr val="3B49CB"/>
                          </a:solidFill>
                          <a:effectLst/>
                          <a:latin typeface="Microsoft Sans Serif" pitchFamily="34" charset="0"/>
                        </a:rPr>
                        <a:t>ΠΑΘΗΤΙΚΟ</a:t>
                      </a:r>
                      <a:endParaRPr kumimoji="0" lang="en-GB" sz="2400" b="1" i="0" u="sng" strike="noStrike" cap="none" normalizeH="0" baseline="0" dirty="0" smtClean="0">
                        <a:ln>
                          <a:noFill/>
                        </a:ln>
                        <a:solidFill>
                          <a:srgbClr val="3B49CB"/>
                        </a:solidFill>
                        <a:effectLst/>
                        <a:latin typeface="Microsoft Sans Serif"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647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        ΟΦΕΙΛΟΜΕΝΟ ΚΕΦΑΛΑΙΟ</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        ΕΞΟΔΑ ΕΓΚΑΤΑΣΤΑΣΕΩΣ</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        </a:t>
                      </a:r>
                      <a:r>
                        <a:rPr kumimoji="0" lang="el-GR" sz="2000" b="1" i="0" u="none" strike="noStrike" cap="none" normalizeH="0" baseline="0" dirty="0" smtClean="0">
                          <a:ln>
                            <a:noFill/>
                          </a:ln>
                          <a:solidFill>
                            <a:srgbClr val="3B49CB"/>
                          </a:solidFill>
                          <a:effectLst/>
                          <a:latin typeface="Times New Roman" pitchFamily="18" charset="0"/>
                        </a:rPr>
                        <a:t>ΠΑΓΙΟ ΕΝΕΡΓΗΤΙΚΟ</a:t>
                      </a:r>
                      <a:endParaRPr kumimoji="0" lang="en-GB" sz="2000" b="1" i="0" u="none" strike="noStrike" cap="none" normalizeH="0" baseline="0" dirty="0" smtClean="0">
                        <a:ln>
                          <a:noFill/>
                        </a:ln>
                        <a:solidFill>
                          <a:srgbClr val="3B49CB"/>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        </a:t>
                      </a:r>
                      <a:r>
                        <a:rPr kumimoji="0" lang="el-GR" sz="2000" b="1" i="0" u="none" strike="noStrike" cap="none" normalizeH="0" baseline="0" dirty="0" smtClean="0">
                          <a:ln>
                            <a:noFill/>
                          </a:ln>
                          <a:solidFill>
                            <a:srgbClr val="3B49CB"/>
                          </a:solidFill>
                          <a:effectLst/>
                          <a:latin typeface="Times New Roman" pitchFamily="18" charset="0"/>
                        </a:rPr>
                        <a:t>ΑΠΟΘΕΜΑΤΑ</a:t>
                      </a:r>
                      <a:r>
                        <a:rPr kumimoji="0" lang="en-GB" sz="2000" b="1" i="0" u="none" strike="noStrike" cap="none" normalizeH="0" baseline="0" dirty="0" smtClean="0">
                          <a:ln>
                            <a:noFill/>
                          </a:ln>
                          <a:solidFill>
                            <a:schemeClr val="tx1"/>
                          </a:solidFill>
                          <a:effectLst/>
                          <a:latin typeface="Times New Roman" pitchFamily="18"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        </a:t>
                      </a:r>
                      <a:r>
                        <a:rPr kumimoji="0" lang="el-GR" sz="2000" b="1" i="0" u="none" strike="noStrike" cap="none" normalizeH="0" baseline="0" dirty="0" smtClean="0">
                          <a:ln>
                            <a:noFill/>
                          </a:ln>
                          <a:solidFill>
                            <a:srgbClr val="3B49CB"/>
                          </a:solidFill>
                          <a:effectLst/>
                          <a:latin typeface="Times New Roman" pitchFamily="18" charset="0"/>
                        </a:rPr>
                        <a:t>ΑΠΑΙΤΗΣΕΙΣ </a:t>
                      </a:r>
                      <a:r>
                        <a:rPr kumimoji="0" lang="en-US" sz="2000" b="1" i="0" u="none" strike="noStrike" cap="none" normalizeH="0" baseline="0" dirty="0" smtClean="0">
                          <a:ln>
                            <a:noFill/>
                          </a:ln>
                          <a:solidFill>
                            <a:srgbClr val="3B49CB"/>
                          </a:solidFill>
                          <a:effectLst/>
                          <a:latin typeface="Times New Roman" pitchFamily="18" charset="0"/>
                        </a:rPr>
                        <a:t>&amp; </a:t>
                      </a:r>
                      <a:r>
                        <a:rPr kumimoji="0" lang="el-GR" sz="2000" b="1" i="0" u="none" strike="noStrike" cap="none" normalizeH="0" baseline="0" dirty="0" smtClean="0">
                          <a:ln>
                            <a:noFill/>
                          </a:ln>
                          <a:solidFill>
                            <a:srgbClr val="3B49CB"/>
                          </a:solidFill>
                          <a:effectLst/>
                          <a:latin typeface="Times New Roman" pitchFamily="18" charset="0"/>
                        </a:rPr>
                        <a:t>ΔΙΑΘΕΣΙΜΑ</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        ΜΕΤΑΒΑΤΙΚΟΙ ΛΟΓΑΡΙΑΣΜΟΙ</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ΣΥΝΟΛΟ ΕΝΕΡΓΗΤΙΚΟΥ     ΧΧΧ</a:t>
                      </a:r>
                      <a:endParaRPr kumimoji="0" lang="en-GB" sz="20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1" i="0" u="none" strike="noStrike" cap="none" normalizeH="0" baseline="0" dirty="0" smtClean="0">
                          <a:ln>
                            <a:noFill/>
                          </a:ln>
                          <a:solidFill>
                            <a:srgbClr val="3B49CB"/>
                          </a:solidFill>
                          <a:effectLst/>
                          <a:latin typeface="Times New Roman" pitchFamily="18" charset="0"/>
                        </a:rPr>
                        <a:t>ΚΕΦΑΛΑΙΟ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ΠΡΟΒΛΕΨΕΙΣ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1" i="0" u="none" strike="noStrike" cap="none" normalizeH="0" baseline="0" dirty="0" smtClean="0">
                          <a:ln>
                            <a:noFill/>
                          </a:ln>
                          <a:solidFill>
                            <a:srgbClr val="3B49CB"/>
                          </a:solidFill>
                          <a:effectLst/>
                          <a:latin typeface="Times New Roman" pitchFamily="18" charset="0"/>
                        </a:rPr>
                        <a:t>ΜΑΚΡ/ΣΜΕΣ ΥΠΟΧΡΕΩΣΕΙΣ</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1" i="0" u="none" strike="noStrike" cap="none" normalizeH="0" baseline="0" dirty="0" smtClean="0">
                          <a:ln>
                            <a:noFill/>
                          </a:ln>
                          <a:solidFill>
                            <a:srgbClr val="3B49CB"/>
                          </a:solidFill>
                          <a:effectLst/>
                          <a:latin typeface="Times New Roman" pitchFamily="18" charset="0"/>
                        </a:rPr>
                        <a:t>ΒΡΑΧ/ΣΜΕΣ ΥΠΟΧΡΕΩΣΕΙΣ</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ΜΕΤΑΒΑΤΙΚΟΙ ΛΟΓΑΡΙΑΣΜΟΙ</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rPr>
                        <a:t>ΣΥΝΟΛΟ ΠΑΘΗΤΙΚΟΥ         ΧΧΧ</a:t>
                      </a:r>
                      <a:endParaRPr kumimoji="0" lang="en-GB" sz="20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22603204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22"/>
                                        </p:tgtEl>
                                        <p:attrNameLst>
                                          <p:attrName>style.visibility</p:attrName>
                                        </p:attrNameLst>
                                      </p:cBhvr>
                                      <p:to>
                                        <p:strVal val="visible"/>
                                      </p:to>
                                    </p:set>
                                    <p:anim calcmode="lin" valueType="num">
                                      <p:cBhvr additive="base">
                                        <p:cTn id="7" dur="500" fill="hold"/>
                                        <p:tgtEl>
                                          <p:spTgt spid="184322"/>
                                        </p:tgtEl>
                                        <p:attrNameLst>
                                          <p:attrName>ppt_x</p:attrName>
                                        </p:attrNameLst>
                                      </p:cBhvr>
                                      <p:tavLst>
                                        <p:tav tm="0">
                                          <p:val>
                                            <p:strVal val="0-#ppt_w/2"/>
                                          </p:val>
                                        </p:tav>
                                        <p:tav tm="100000">
                                          <p:val>
                                            <p:strVal val="#ppt_x"/>
                                          </p:val>
                                        </p:tav>
                                      </p:tavLst>
                                    </p:anim>
                                    <p:anim calcmode="lin" valueType="num">
                                      <p:cBhvr additive="base">
                                        <p:cTn id="8" dur="500" fill="hold"/>
                                        <p:tgtEl>
                                          <p:spTgt spid="1843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0" y="0"/>
            <a:ext cx="9144000" cy="981075"/>
          </a:xfrm>
        </p:spPr>
        <p:txBody>
          <a:bodyPr/>
          <a:lstStyle/>
          <a:p>
            <a:r>
              <a:rPr lang="el-GR" b="1" u="sng" dirty="0" smtClean="0"/>
              <a:t>      </a:t>
            </a:r>
            <a:r>
              <a:rPr lang="el-GR" b="1" u="sng" dirty="0" smtClean="0">
                <a:solidFill>
                  <a:srgbClr val="FF0000"/>
                </a:solidFill>
              </a:rPr>
              <a:t>ΑΠΟΤΕΛΕΣΜΑΤΑ </a:t>
            </a:r>
            <a:r>
              <a:rPr lang="el-GR" b="1" u="sng" dirty="0">
                <a:solidFill>
                  <a:srgbClr val="FF0000"/>
                </a:solidFill>
              </a:rPr>
              <a:t>ΧΡΗΣΗΣ</a:t>
            </a:r>
            <a:endParaRPr lang="en-US" b="1" u="sng" dirty="0">
              <a:solidFill>
                <a:srgbClr val="FF0000"/>
              </a:solidFill>
            </a:endParaRPr>
          </a:p>
        </p:txBody>
      </p:sp>
      <p:sp>
        <p:nvSpPr>
          <p:cNvPr id="194563" name="Rectangle 3"/>
          <p:cNvSpPr>
            <a:spLocks noGrp="1" noChangeArrowheads="1"/>
          </p:cNvSpPr>
          <p:nvPr>
            <p:ph type="body" idx="1"/>
          </p:nvPr>
        </p:nvSpPr>
        <p:spPr>
          <a:xfrm>
            <a:off x="0" y="1524000"/>
            <a:ext cx="9144000" cy="5334000"/>
          </a:xfrm>
        </p:spPr>
        <p:txBody>
          <a:bodyPr/>
          <a:lstStyle/>
          <a:p>
            <a:pPr>
              <a:buFontTx/>
              <a:buNone/>
            </a:pPr>
            <a:r>
              <a:rPr lang="el-GR" dirty="0" smtClean="0"/>
              <a:t>            </a:t>
            </a:r>
            <a:r>
              <a:rPr lang="en-US" dirty="0" smtClean="0"/>
              <a:t>Πωλήσεις</a:t>
            </a:r>
            <a:endParaRPr lang="en-US" dirty="0"/>
          </a:p>
          <a:p>
            <a:pPr>
              <a:buFontTx/>
              <a:buNone/>
            </a:pPr>
            <a:r>
              <a:rPr lang="el-GR" dirty="0" smtClean="0"/>
              <a:t>          </a:t>
            </a:r>
            <a:r>
              <a:rPr lang="en-US" dirty="0" smtClean="0"/>
              <a:t>- </a:t>
            </a:r>
            <a:r>
              <a:rPr lang="en-US" dirty="0"/>
              <a:t>Κόστος πωληθέντων</a:t>
            </a:r>
          </a:p>
          <a:p>
            <a:pPr>
              <a:buFontTx/>
              <a:buNone/>
            </a:pPr>
            <a:r>
              <a:rPr lang="el-GR" dirty="0" smtClean="0"/>
              <a:t>          </a:t>
            </a:r>
            <a:r>
              <a:rPr lang="en-US" dirty="0" smtClean="0"/>
              <a:t>=</a:t>
            </a:r>
            <a:r>
              <a:rPr lang="en-US" dirty="0"/>
              <a:t>Μικτό κέρδος</a:t>
            </a:r>
          </a:p>
          <a:p>
            <a:pPr>
              <a:buFontTx/>
              <a:buNone/>
            </a:pPr>
            <a:r>
              <a:rPr lang="el-GR" dirty="0" smtClean="0"/>
              <a:t>        </a:t>
            </a:r>
            <a:r>
              <a:rPr lang="en-US" dirty="0" smtClean="0"/>
              <a:t>-</a:t>
            </a:r>
            <a:r>
              <a:rPr lang="en-US" dirty="0"/>
              <a:t>Έξοδα </a:t>
            </a:r>
            <a:r>
              <a:rPr lang="en-US" dirty="0" smtClean="0"/>
              <a:t>διοίκησης</a:t>
            </a:r>
            <a:r>
              <a:rPr lang="el-GR" dirty="0"/>
              <a:t> </a:t>
            </a:r>
            <a:r>
              <a:rPr lang="el-GR" sz="2400" dirty="0" smtClean="0"/>
              <a:t>(</a:t>
            </a:r>
            <a:r>
              <a:rPr lang="el-GR" sz="2400" dirty="0" smtClean="0">
                <a:solidFill>
                  <a:srgbClr val="FF0000"/>
                </a:solidFill>
              </a:rPr>
              <a:t>(1)μισθοδοσία+(2)αποσβέσεις</a:t>
            </a:r>
            <a:r>
              <a:rPr lang="el-GR" sz="2400" dirty="0"/>
              <a:t>)</a:t>
            </a:r>
            <a:endParaRPr lang="en-US" sz="2400" dirty="0"/>
          </a:p>
          <a:p>
            <a:pPr>
              <a:buFontTx/>
              <a:buNone/>
            </a:pPr>
            <a:r>
              <a:rPr lang="el-GR" dirty="0" smtClean="0"/>
              <a:t>           &amp; </a:t>
            </a:r>
            <a:r>
              <a:rPr lang="en-US" dirty="0" smtClean="0"/>
              <a:t>διάθεσης</a:t>
            </a:r>
            <a:r>
              <a:rPr lang="el-GR" dirty="0" smtClean="0"/>
              <a:t> </a:t>
            </a:r>
            <a:endParaRPr lang="en-US" dirty="0"/>
          </a:p>
          <a:p>
            <a:pPr>
              <a:buFontTx/>
              <a:buNone/>
            </a:pPr>
            <a:r>
              <a:rPr lang="el-GR" dirty="0" smtClean="0"/>
              <a:t>        </a:t>
            </a:r>
            <a:r>
              <a:rPr lang="en-US" dirty="0" smtClean="0"/>
              <a:t>-</a:t>
            </a:r>
            <a:r>
              <a:rPr lang="en-US" dirty="0"/>
              <a:t>Χρηματοοικονομικά </a:t>
            </a:r>
          </a:p>
          <a:p>
            <a:pPr>
              <a:buFontTx/>
              <a:buNone/>
            </a:pPr>
            <a:r>
              <a:rPr lang="el-GR" dirty="0" smtClean="0"/>
              <a:t>          </a:t>
            </a:r>
            <a:r>
              <a:rPr lang="en-US" dirty="0" smtClean="0"/>
              <a:t>έξοδα </a:t>
            </a:r>
            <a:r>
              <a:rPr lang="el-GR" dirty="0" smtClean="0"/>
              <a:t>(</a:t>
            </a:r>
            <a:r>
              <a:rPr lang="el-GR" dirty="0" smtClean="0">
                <a:solidFill>
                  <a:srgbClr val="FF0000"/>
                </a:solidFill>
              </a:rPr>
              <a:t>(5)</a:t>
            </a:r>
            <a:r>
              <a:rPr lang="el-GR" b="1" dirty="0" smtClean="0">
                <a:solidFill>
                  <a:srgbClr val="FF0000"/>
                </a:solidFill>
              </a:rPr>
              <a:t>τόκοι</a:t>
            </a:r>
            <a:r>
              <a:rPr lang="el-GR" dirty="0" smtClean="0"/>
              <a:t>)</a:t>
            </a:r>
            <a:endParaRPr lang="en-US" dirty="0"/>
          </a:p>
          <a:p>
            <a:pPr>
              <a:buFontTx/>
              <a:buNone/>
            </a:pPr>
            <a:r>
              <a:rPr lang="el-GR" dirty="0" smtClean="0"/>
              <a:t>          </a:t>
            </a:r>
            <a:r>
              <a:rPr lang="en-US" dirty="0" smtClean="0"/>
              <a:t>=</a:t>
            </a:r>
            <a:r>
              <a:rPr lang="en-US" dirty="0"/>
              <a:t>Κέρδος Χρήσης</a:t>
            </a:r>
          </a:p>
        </p:txBody>
      </p:sp>
      <p:sp>
        <p:nvSpPr>
          <p:cNvPr id="194564" name="Text Box 4"/>
          <p:cNvSpPr txBox="1">
            <a:spLocks noChangeArrowheads="1"/>
          </p:cNvSpPr>
          <p:nvPr/>
        </p:nvSpPr>
        <p:spPr bwMode="auto">
          <a:xfrm>
            <a:off x="5462588" y="1447800"/>
            <a:ext cx="2212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3200">
                <a:solidFill>
                  <a:schemeClr val="accent2"/>
                </a:solidFill>
              </a:rPr>
              <a:t>140.000,00</a:t>
            </a:r>
          </a:p>
        </p:txBody>
      </p:sp>
      <p:sp>
        <p:nvSpPr>
          <p:cNvPr id="194565" name="Text Box 5"/>
          <p:cNvSpPr txBox="1">
            <a:spLocks noChangeArrowheads="1"/>
          </p:cNvSpPr>
          <p:nvPr/>
        </p:nvSpPr>
        <p:spPr bwMode="auto">
          <a:xfrm>
            <a:off x="5429250" y="2011363"/>
            <a:ext cx="22129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3200" u="sng">
                <a:solidFill>
                  <a:schemeClr val="accent2"/>
                </a:solidFill>
              </a:rPr>
              <a:t>109.972,50</a:t>
            </a:r>
            <a:endParaRPr lang="en-US" sz="3200">
              <a:solidFill>
                <a:schemeClr val="accent2"/>
              </a:solidFill>
            </a:endParaRPr>
          </a:p>
        </p:txBody>
      </p:sp>
      <p:sp>
        <p:nvSpPr>
          <p:cNvPr id="194566" name="Text Box 6"/>
          <p:cNvSpPr txBox="1">
            <a:spLocks noChangeArrowheads="1"/>
          </p:cNvSpPr>
          <p:nvPr/>
        </p:nvSpPr>
        <p:spPr bwMode="auto">
          <a:xfrm>
            <a:off x="5630863" y="2590800"/>
            <a:ext cx="19875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3200">
                <a:solidFill>
                  <a:schemeClr val="accent2"/>
                </a:solidFill>
              </a:rPr>
              <a:t>30.027,50</a:t>
            </a:r>
          </a:p>
        </p:txBody>
      </p:sp>
      <p:sp>
        <p:nvSpPr>
          <p:cNvPr id="194567" name="Text Box 7"/>
          <p:cNvSpPr txBox="1">
            <a:spLocks noChangeArrowheads="1"/>
          </p:cNvSpPr>
          <p:nvPr/>
        </p:nvSpPr>
        <p:spPr bwMode="auto">
          <a:xfrm>
            <a:off x="5611813" y="3763963"/>
            <a:ext cx="20558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sz="3200">
                <a:solidFill>
                  <a:schemeClr val="accent2"/>
                </a:solidFill>
              </a:rPr>
              <a:t>20.000,00</a:t>
            </a:r>
          </a:p>
        </p:txBody>
      </p:sp>
      <p:sp>
        <p:nvSpPr>
          <p:cNvPr id="194568" name="Text Box 8"/>
          <p:cNvSpPr txBox="1">
            <a:spLocks noChangeArrowheads="1"/>
          </p:cNvSpPr>
          <p:nvPr/>
        </p:nvSpPr>
        <p:spPr bwMode="auto">
          <a:xfrm>
            <a:off x="5724525" y="4830763"/>
            <a:ext cx="187483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3200">
                <a:solidFill>
                  <a:schemeClr val="accent2"/>
                </a:solidFill>
              </a:rPr>
              <a:t> </a:t>
            </a:r>
            <a:r>
              <a:rPr lang="en-US" sz="3200" u="sng">
                <a:solidFill>
                  <a:schemeClr val="accent2"/>
                </a:solidFill>
              </a:rPr>
              <a:t>2.000,00</a:t>
            </a:r>
          </a:p>
        </p:txBody>
      </p:sp>
      <p:sp>
        <p:nvSpPr>
          <p:cNvPr id="194569" name="Text Box 9"/>
          <p:cNvSpPr txBox="1">
            <a:spLocks noChangeArrowheads="1"/>
          </p:cNvSpPr>
          <p:nvPr/>
        </p:nvSpPr>
        <p:spPr bwMode="auto">
          <a:xfrm>
            <a:off x="5465763" y="5592763"/>
            <a:ext cx="21002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sz="3200">
                <a:solidFill>
                  <a:schemeClr val="accent2"/>
                </a:solidFill>
              </a:rPr>
              <a:t>   8.027,50</a:t>
            </a:r>
          </a:p>
        </p:txBody>
      </p:sp>
    </p:spTree>
    <p:extLst>
      <p:ext uri="{BB962C8B-B14F-4D97-AF65-F5344CB8AC3E}">
        <p14:creationId xmlns:p14="http://schemas.microsoft.com/office/powerpoint/2010/main" val="58119946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u="sng" dirty="0" smtClean="0">
                <a:solidFill>
                  <a:srgbClr val="FF0000"/>
                </a:solidFill>
              </a:rPr>
              <a:t>1- Έξοδα </a:t>
            </a:r>
            <a:r>
              <a:rPr lang="el-GR" b="1" u="sng" dirty="0">
                <a:solidFill>
                  <a:srgbClr val="FF0000"/>
                </a:solidFill>
              </a:rPr>
              <a:t>μισθοδοσίας </a:t>
            </a:r>
            <a:endParaRPr lang="el-GR" dirty="0">
              <a:solidFill>
                <a:srgbClr val="FF0000"/>
              </a:solidFill>
            </a:endParaRPr>
          </a:p>
        </p:txBody>
      </p:sp>
      <p:sp>
        <p:nvSpPr>
          <p:cNvPr id="3" name="Θέση περιεχομένου 2"/>
          <p:cNvSpPr>
            <a:spLocks noGrp="1"/>
          </p:cNvSpPr>
          <p:nvPr>
            <p:ph idx="1"/>
          </p:nvPr>
        </p:nvSpPr>
        <p:spPr>
          <a:xfrm>
            <a:off x="990600" y="1628800"/>
            <a:ext cx="7772400" cy="4968552"/>
          </a:xfrm>
        </p:spPr>
        <p:txBody>
          <a:bodyPr/>
          <a:lstStyle/>
          <a:p>
            <a:pPr marL="0" indent="0">
              <a:buNone/>
            </a:pPr>
            <a:r>
              <a:rPr lang="el-GR" sz="2800" dirty="0"/>
              <a:t>Κάθε εργαζόμενος αμείβεται με 14 μισθούς (12 μήνες + 1μισθό δώρο Χριστουγέννων+ 1/2 μισθό δώρο Πάσχα + 1/2 μισθό επίδομα αδείας). Κάθε μήνα γίνεται παρακράτηση από τον εργαζόμενο το 15% του μικτού μισθού. Η εταιρία επίσης επιβαρύνεται με το </a:t>
            </a:r>
            <a:r>
              <a:rPr lang="el-GR" sz="2800" dirty="0" smtClean="0"/>
              <a:t>25% έως 30%του </a:t>
            </a:r>
            <a:r>
              <a:rPr lang="el-GR" sz="2800" dirty="0"/>
              <a:t>μικτού μισθού του εργαζόμενου. Τον επόμενο της πληρωμής μήνα η εταιρία πρέπει να καταβάλλει στο Ι.Κ.Α. αυτά που παρακράτησε από τον εργαζόμενο και την δική της υποχρέωση.</a:t>
            </a:r>
          </a:p>
          <a:p>
            <a:endParaRPr lang="el-GR" dirty="0"/>
          </a:p>
        </p:txBody>
      </p:sp>
      <p:sp>
        <p:nvSpPr>
          <p:cNvPr id="4" name="Θέση αριθμού διαφάνειας 3"/>
          <p:cNvSpPr>
            <a:spLocks noGrp="1"/>
          </p:cNvSpPr>
          <p:nvPr>
            <p:ph type="sldNum" sz="quarter" idx="12"/>
          </p:nvPr>
        </p:nvSpPr>
        <p:spPr/>
        <p:txBody>
          <a:bodyPr/>
          <a:lstStyle/>
          <a:p>
            <a:fld id="{3F0B8EBE-36D9-4A3D-8FD8-AE8E5738E2D8}" type="slidenum">
              <a:rPr lang="el-GR" smtClean="0"/>
              <a:pPr/>
              <a:t>7</a:t>
            </a:fld>
            <a:endParaRPr lang="el-GR"/>
          </a:p>
        </p:txBody>
      </p:sp>
    </p:spTree>
    <p:extLst>
      <p:ext uri="{BB962C8B-B14F-4D97-AF65-F5344CB8AC3E}">
        <p14:creationId xmlns:p14="http://schemas.microsoft.com/office/powerpoint/2010/main" val="38410783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u="sng" dirty="0"/>
              <a:t>ΑΣΚΗΣΗ</a:t>
            </a:r>
            <a:endParaRPr lang="el-GR" dirty="0"/>
          </a:p>
        </p:txBody>
      </p:sp>
      <p:sp>
        <p:nvSpPr>
          <p:cNvPr id="3" name="Θέση περιεχομένου 2"/>
          <p:cNvSpPr>
            <a:spLocks noGrp="1"/>
          </p:cNvSpPr>
          <p:nvPr>
            <p:ph idx="1"/>
          </p:nvPr>
        </p:nvSpPr>
        <p:spPr>
          <a:xfrm>
            <a:off x="990600" y="1556792"/>
            <a:ext cx="7901880" cy="4896544"/>
          </a:xfrm>
        </p:spPr>
        <p:txBody>
          <a:bodyPr/>
          <a:lstStyle/>
          <a:p>
            <a:pPr marL="0" indent="0">
              <a:buNone/>
            </a:pPr>
            <a:r>
              <a:rPr lang="el-GR" sz="2400" dirty="0" smtClean="0"/>
              <a:t>Η </a:t>
            </a:r>
            <a:r>
              <a:rPr lang="el-GR" sz="2400" dirty="0"/>
              <a:t>επιχείρηση EUROPLEX Α.Ε. απασχολεί 3 εργαζόμενους με βασικούς μηνιαίους μισθούς 1100,1200,1500 € αντίστοιχα. Αν το ΙΚΑ εργαζόμενου είναι 15%, και το ΙΚΑ εργοδότη είναι 25%, τότε η </a:t>
            </a:r>
            <a:r>
              <a:rPr lang="el-GR" sz="2400" b="1" dirty="0">
                <a:solidFill>
                  <a:srgbClr val="FF0000"/>
                </a:solidFill>
              </a:rPr>
              <a:t>ετήσια δαπάνη μισθοδοσίας</a:t>
            </a:r>
            <a:r>
              <a:rPr lang="el-GR" sz="2400" dirty="0"/>
              <a:t> της επιχείρησης είναι : (=</a:t>
            </a:r>
            <a:r>
              <a:rPr lang="el-GR" sz="2400" dirty="0" smtClean="0"/>
              <a:t>66500)</a:t>
            </a:r>
          </a:p>
          <a:p>
            <a:r>
              <a:rPr lang="el-GR" sz="2400" dirty="0" smtClean="0"/>
              <a:t>1100+1200+1500=3800</a:t>
            </a:r>
          </a:p>
          <a:p>
            <a:r>
              <a:rPr lang="el-GR" sz="2400" dirty="0" smtClean="0"/>
              <a:t>3800*14=53200(ΔΑΠΑΝΗ ΕΡΓΑΖΟΜΕΝΟΥ)</a:t>
            </a:r>
          </a:p>
          <a:p>
            <a:r>
              <a:rPr lang="el-GR" sz="2400" dirty="0" smtClean="0"/>
              <a:t>3800*14*0,25=13300(ΔΑΠΑΝΗ ΕΡΓΟΔΟΤΗ ΣΤΟ ΙΚΑ)</a:t>
            </a:r>
          </a:p>
          <a:p>
            <a:r>
              <a:rPr lang="el-GR" sz="2400" dirty="0" smtClean="0"/>
              <a:t>ΑΡΑ 53200+13300=66500</a:t>
            </a:r>
          </a:p>
          <a:p>
            <a:r>
              <a:rPr lang="el-GR" sz="2400" dirty="0" smtClean="0"/>
              <a:t>Ή αλλοιώς  3800*14*(1+0,25)=66500</a:t>
            </a:r>
            <a:endParaRPr lang="el-GR" sz="2400" dirty="0"/>
          </a:p>
        </p:txBody>
      </p:sp>
      <p:sp>
        <p:nvSpPr>
          <p:cNvPr id="4" name="Θέση αριθμού διαφάνειας 3"/>
          <p:cNvSpPr>
            <a:spLocks noGrp="1"/>
          </p:cNvSpPr>
          <p:nvPr>
            <p:ph type="sldNum" sz="quarter" idx="12"/>
          </p:nvPr>
        </p:nvSpPr>
        <p:spPr/>
        <p:txBody>
          <a:bodyPr/>
          <a:lstStyle/>
          <a:p>
            <a:fld id="{3F0B8EBE-36D9-4A3D-8FD8-AE8E5738E2D8}" type="slidenum">
              <a:rPr lang="el-GR" smtClean="0"/>
              <a:pPr/>
              <a:t>8</a:t>
            </a:fld>
            <a:endParaRPr lang="el-GR"/>
          </a:p>
        </p:txBody>
      </p:sp>
    </p:spTree>
    <p:extLst>
      <p:ext uri="{BB962C8B-B14F-4D97-AF65-F5344CB8AC3E}">
        <p14:creationId xmlns:p14="http://schemas.microsoft.com/office/powerpoint/2010/main" val="3259178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3600" b="1" u="sng" dirty="0" smtClean="0">
                <a:solidFill>
                  <a:srgbClr val="FF0000"/>
                </a:solidFill>
              </a:rPr>
              <a:t>2- Αγορά </a:t>
            </a:r>
            <a:r>
              <a:rPr lang="el-GR" sz="3600" b="1" u="sng" dirty="0">
                <a:solidFill>
                  <a:srgbClr val="FF0000"/>
                </a:solidFill>
              </a:rPr>
              <a:t>παγίων ή </a:t>
            </a:r>
            <a:r>
              <a:rPr lang="el-GR" sz="3600" b="1" u="sng" dirty="0" smtClean="0">
                <a:solidFill>
                  <a:srgbClr val="FF0000"/>
                </a:solidFill>
              </a:rPr>
              <a:t>επένδυση</a:t>
            </a:r>
            <a:br>
              <a:rPr lang="el-GR" sz="3600" b="1" u="sng" dirty="0" smtClean="0">
                <a:solidFill>
                  <a:srgbClr val="FF0000"/>
                </a:solidFill>
              </a:rPr>
            </a:br>
            <a:r>
              <a:rPr lang="el-GR" sz="3600" b="1" u="sng" dirty="0" smtClean="0">
                <a:solidFill>
                  <a:srgbClr val="3B49CB"/>
                </a:solidFill>
              </a:rPr>
              <a:t>Απόσβεση</a:t>
            </a:r>
            <a:endParaRPr lang="el-GR" sz="3600" u="sng" dirty="0">
              <a:solidFill>
                <a:srgbClr val="3B49CB"/>
              </a:solidFill>
            </a:endParaRPr>
          </a:p>
        </p:txBody>
      </p:sp>
      <p:sp>
        <p:nvSpPr>
          <p:cNvPr id="3" name="Θέση περιεχομένου 2"/>
          <p:cNvSpPr>
            <a:spLocks noGrp="1"/>
          </p:cNvSpPr>
          <p:nvPr>
            <p:ph idx="1"/>
          </p:nvPr>
        </p:nvSpPr>
        <p:spPr/>
        <p:txBody>
          <a:bodyPr/>
          <a:lstStyle/>
          <a:p>
            <a:pPr marL="0" indent="0">
              <a:buNone/>
            </a:pPr>
            <a:r>
              <a:rPr lang="el-GR" sz="2400" dirty="0" smtClean="0"/>
              <a:t>Είναι </a:t>
            </a:r>
            <a:r>
              <a:rPr lang="el-GR" sz="2400" dirty="0"/>
              <a:t>η κατανάλωση χρημάτων για την πραγματοποίηση κάποιου οφέλους, το οποίο θα μας αποδώσει το όφελος του μέσα </a:t>
            </a:r>
            <a:r>
              <a:rPr lang="el-GR" sz="2400" b="1" dirty="0">
                <a:solidFill>
                  <a:srgbClr val="FF0000"/>
                </a:solidFill>
              </a:rPr>
              <a:t>σε πολλές χρήσεις </a:t>
            </a:r>
            <a:r>
              <a:rPr lang="el-GR" sz="2400" dirty="0"/>
              <a:t>και όχι μόνο μέσα στην χρήση στην οποία πραγματοποιείται (πχ. Μία μηχανή). Εξ αυτού του γεγονότος προκύπτει η ανάγκη, για το πιο μέρος του ποσού που δόθηκε για την αγορά, θα νοείται ως έξοδο σε κάθε χρήση και θα βαρύνει τα αποτελέσματα της χρήσης εκείνης (και φυσικά μέχρι την συμπλήρωση του ποσού της αγοράς).</a:t>
            </a:r>
          </a:p>
          <a:p>
            <a:endParaRPr lang="el-GR" dirty="0"/>
          </a:p>
        </p:txBody>
      </p:sp>
      <p:sp>
        <p:nvSpPr>
          <p:cNvPr id="4" name="Θέση αριθμού διαφάνειας 3"/>
          <p:cNvSpPr>
            <a:spLocks noGrp="1"/>
          </p:cNvSpPr>
          <p:nvPr>
            <p:ph type="sldNum" sz="quarter" idx="12"/>
          </p:nvPr>
        </p:nvSpPr>
        <p:spPr/>
        <p:txBody>
          <a:bodyPr/>
          <a:lstStyle/>
          <a:p>
            <a:fld id="{3F0B8EBE-36D9-4A3D-8FD8-AE8E5738E2D8}" type="slidenum">
              <a:rPr lang="el-GR" smtClean="0"/>
              <a:pPr/>
              <a:t>9</a:t>
            </a:fld>
            <a:endParaRPr lang="el-GR"/>
          </a:p>
        </p:txBody>
      </p:sp>
    </p:spTree>
    <p:extLst>
      <p:ext uri="{BB962C8B-B14F-4D97-AF65-F5344CB8AC3E}">
        <p14:creationId xmlns:p14="http://schemas.microsoft.com/office/powerpoint/2010/main" val="3088802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Ατζέντα">
  <a:themeElements>
    <a:clrScheme name="Ατζέντα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fontScheme name="Ατζέντα">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lnDef>
  </a:objectDefaults>
  <a:extraClrSchemeLst>
    <a:extraClrScheme>
      <a:clrScheme name="Ατζέντα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Ατζέντα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Ατζέντα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Ατζέντα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1445</TotalTime>
  <Words>1826</Words>
  <Application>Microsoft Office PowerPoint</Application>
  <PresentationFormat>Προβολή στην οθόνη (4:3)</PresentationFormat>
  <Paragraphs>287</Paragraphs>
  <Slides>29</Slides>
  <Notes>23</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29</vt:i4>
      </vt:variant>
    </vt:vector>
  </HeadingPairs>
  <TitlesOfParts>
    <vt:vector size="32" baseType="lpstr">
      <vt:lpstr>Ατζέντα</vt:lpstr>
      <vt:lpstr>Equation</vt:lpstr>
      <vt:lpstr>Microsoft Word 97 - 2003 Document</vt:lpstr>
      <vt:lpstr>         Η ΛΟΓΙΣΤΙΚΗ ΙΣΟΤΗΤΑ</vt:lpstr>
      <vt:lpstr>ΒΑΣΙΚΟΣ ΣΚΟΠΟΣ  ΛΕΙΤΟΥΡΓΙΑΣ ΜΙΑΣ ΕΠΙΧΕΙΡΗΣΗΣ </vt:lpstr>
      <vt:lpstr>             ΚΕΡΔΗ</vt:lpstr>
      <vt:lpstr>    ΑΠΛΩΝΟΝΤΑΣ ΤΗΝ ΛΟΓΙΣΤΙΚΗ ΙΣΟΤΗΤΑ</vt:lpstr>
      <vt:lpstr>Παρουσίαση του PowerPoint</vt:lpstr>
      <vt:lpstr>      ΑΠΟΤΕΛΕΣΜΑΤΑ ΧΡΗΣΗΣ</vt:lpstr>
      <vt:lpstr>1- Έξοδα μισθοδοσίας </vt:lpstr>
      <vt:lpstr>ΑΣΚΗΣΗ</vt:lpstr>
      <vt:lpstr>2- Αγορά παγίων ή επένδυση Απόσβεση</vt:lpstr>
      <vt:lpstr>Αποσβέσεις</vt:lpstr>
      <vt:lpstr>   Αποσβέσεις</vt:lpstr>
      <vt:lpstr>ΑΣΚΗΣΗ</vt:lpstr>
      <vt:lpstr>3- Σημείο εξίσωσης (Break Even Point)</vt:lpstr>
      <vt:lpstr>Βασικές υποθέσεις της ανάλυσης σημείου εξίσωσης</vt:lpstr>
      <vt:lpstr>Break Even Point</vt:lpstr>
      <vt:lpstr>Παρουσίαση του PowerPoint</vt:lpstr>
      <vt:lpstr>Παρουσίαση του PowerPoint</vt:lpstr>
      <vt:lpstr>Παρουσίαση του PowerPoint</vt:lpstr>
      <vt:lpstr>4- ΜΑΡΚΕΤΙΝΓΚ- Πληροφορίες Αγοράς –Μερίδιο Αγοράς </vt:lpstr>
      <vt:lpstr>ΑΣΚΗΣΗ &amp; Παράδειγμα</vt:lpstr>
      <vt:lpstr>5-  Διαχρονική Αξία του χρήματος</vt:lpstr>
      <vt:lpstr>    Απλός τόκος και ανατοκισμός</vt:lpstr>
      <vt:lpstr>Παράδειγμα απλού τόκου και ανατοκισμού</vt:lpstr>
      <vt:lpstr>       Υπολογισμός απλού τόκου και διάφορες  περιπτώσεις</vt:lpstr>
      <vt:lpstr>Τελική αξία (terminal value)</vt:lpstr>
      <vt:lpstr>        Ετήσιος ανατοκισμός</vt:lpstr>
      <vt:lpstr>Ανατοκισμός με περισσότερες από    μία φορά το χρόνο περιόδους</vt:lpstr>
      <vt:lpstr>          Παράδειγμα # 1</vt:lpstr>
      <vt:lpstr>               Παράδειγμα #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ΑΝΑΛΥΣΗ ΔΕΔΟΜΕΝΩΝ</dc:title>
  <dc:creator>ΔΗΜΗΤΡΗΣ ΔΡΟΓΚΟΥΛΑΣ</dc:creator>
  <cp:lastModifiedBy>user</cp:lastModifiedBy>
  <cp:revision>75</cp:revision>
  <cp:lastPrinted>2000-09-17T13:52:36Z</cp:lastPrinted>
  <dcterms:created xsi:type="dcterms:W3CDTF">2002-05-13T13:08:22Z</dcterms:created>
  <dcterms:modified xsi:type="dcterms:W3CDTF">2020-04-22T10:50:45Z</dcterms:modified>
</cp:coreProperties>
</file>