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82" r:id="rId2"/>
    <p:sldId id="275" r:id="rId3"/>
    <p:sldId id="257" r:id="rId4"/>
    <p:sldId id="276" r:id="rId5"/>
    <p:sldId id="272" r:id="rId6"/>
    <p:sldId id="258" r:id="rId7"/>
    <p:sldId id="261" r:id="rId8"/>
    <p:sldId id="270" r:id="rId9"/>
    <p:sldId id="259" r:id="rId10"/>
    <p:sldId id="260" r:id="rId11"/>
    <p:sldId id="269" r:id="rId12"/>
    <p:sldId id="273" r:id="rId13"/>
    <p:sldId id="274" r:id="rId14"/>
    <p:sldId id="277" r:id="rId15"/>
    <p:sldId id="263" r:id="rId16"/>
    <p:sldId id="265" r:id="rId17"/>
    <p:sldId id="289" r:id="rId18"/>
    <p:sldId id="290" r:id="rId19"/>
    <p:sldId id="291" r:id="rId20"/>
    <p:sldId id="292" r:id="rId21"/>
    <p:sldId id="293" r:id="rId22"/>
    <p:sldId id="294"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09/10/2025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10/9/2025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10/9/2025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fontScale="90000"/>
          </a:bodyPr>
          <a:lstStyle/>
          <a:p>
            <a:pPr algn="ctr"/>
            <a:r>
              <a:rPr lang="el-GR" sz="2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Ακαδημαϊκό έτος 2025 – 2026</a:t>
            </a:r>
            <a:endParaRPr lang="en-US" sz="26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Μάθημα </a:t>
            </a:r>
            <a:r>
              <a:rPr kumimoji="0" lang="en-US"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0</a:t>
            </a:r>
            <a:r>
              <a:rPr kumimoji="0" lang="el-GR" sz="2600" i="0" u="sng"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2</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Πηγές του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5">
            <a:extLst>
              <a:ext uri="{FF2B5EF4-FFF2-40B4-BE49-F238E27FC236}">
                <a16:creationId xmlns:a16="http://schemas.microsoft.com/office/drawing/2014/main" id="{66638609-1FFD-3BE3-6688-55FAC5A7B96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normAutofit/>
          </a:bodyPr>
          <a:lstStyle/>
          <a:p>
            <a:pPr algn="ctr"/>
            <a: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Οι προϋποθέσεις επέμβασης σε δάσος ή δασική έκταση κατά τη νομολογία του ΣτΕ </a:t>
            </a: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10103762" cy="5663681"/>
          </a:xfrm>
        </p:spPr>
        <p:txBody>
          <a:bodyPr>
            <a:normAutofit fontScale="47500" lnSpcReduction="20000"/>
          </a:bodyPr>
          <a:lstStyle/>
          <a:p>
            <a:pPr marR="0" lvl="1"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q"/>
              <a:tabLst/>
              <a:defRPr/>
            </a:pPr>
            <a:endPar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endParaRPr>
          </a:p>
          <a:p>
            <a:pPr marR="0" lvl="1" algn="just" defTabSz="457200" rtl="0" eaLnBrk="1" fontAlgn="auto" latinLnBrk="0" hangingPunct="1">
              <a:lnSpc>
                <a:spcPct val="170000"/>
              </a:lnSpc>
              <a:spcBef>
                <a:spcPts val="1200"/>
              </a:spcBef>
              <a:spcAft>
                <a:spcPts val="0"/>
              </a:spcAft>
              <a:buClr>
                <a:srgbClr val="353535"/>
              </a:buClr>
              <a:buSzTx/>
              <a:buFont typeface="Wingdings" panose="05000000000000000000" pitchFamily="2" charset="2"/>
              <a:buChar char="q"/>
              <a:tabLst/>
              <a:defRPr/>
            </a:pP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Οι επιτρεπτές επεμβάσεις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στα δάση και τις δασικές εκτάσεις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πρέπει να προβλέπονται από ειδικές νομοθετικές ή κανονιστικές διατάξεις</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που ορίζουν τη διαδικασία και τις προϋποθέσεις για την πραγματοποίησή τους (βλ. ιδίως ΣτΕ 2569/04, 1322/01, 2526/00). </a:t>
            </a:r>
          </a:p>
          <a:p>
            <a:pPr marR="0" lvl="1" algn="just" defTabSz="457200" rtl="0" eaLnBrk="1" fontAlgn="auto" latinLnBrk="0" hangingPunct="1">
              <a:lnSpc>
                <a:spcPct val="170000"/>
              </a:lnSpc>
              <a:spcBef>
                <a:spcPts val="600"/>
              </a:spcBef>
              <a:spcAft>
                <a:spcPts val="0"/>
              </a:spcAft>
              <a:buClr>
                <a:srgbClr val="353535"/>
              </a:buClr>
              <a:buSzTx/>
              <a:buFont typeface="Wingdings" panose="05000000000000000000" pitchFamily="2" charset="2"/>
              <a:buChar char="q"/>
              <a:tabLst/>
              <a:defRPr/>
            </a:pP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Πρέπει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να τεκμηριώνεται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σε κάθε περίπτωση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ο </a:t>
            </a:r>
            <a:r>
              <a:rPr kumimoji="0" lang="el-GR" sz="22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λόγος δημοσίου συμφέροντος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που καθιστά θεμιτή κατά το Σύνταγμα τη μεταβολή του προορισμού των δασών και δασικών εκτάσεων. Το δημόσιο αυτό συμφέρον πρέπει να είναι </a:t>
            </a:r>
            <a:r>
              <a:rPr kumimoji="0" lang="el-GR" sz="22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σοβαρό ή υπέρτερο ή σπουδαίο ή εξαιρετικό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και εν πάση </a:t>
            </a:r>
            <a:r>
              <a:rPr kumimoji="0" lang="el-GR" sz="22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περιπτώσει</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να εξυπηρετεί ζωτική ανάγκη της εθνικής οικονομίας (ΣτΕ 2435/1993, 1795/2019, 951/1996, 4739/1995, 666/1994, 1/1993). </a:t>
            </a:r>
          </a:p>
          <a:p>
            <a:pPr marR="0" lvl="1" algn="just" defTabSz="457200" rtl="0" eaLnBrk="1" fontAlgn="auto" latinLnBrk="0" hangingPunct="1">
              <a:lnSpc>
                <a:spcPct val="170000"/>
              </a:lnSpc>
              <a:spcBef>
                <a:spcPts val="600"/>
              </a:spcBef>
              <a:spcAft>
                <a:spcPts val="0"/>
              </a:spcAft>
              <a:buClr>
                <a:srgbClr val="353535"/>
              </a:buClr>
              <a:buSzTx/>
              <a:buFont typeface="Wingdings" panose="05000000000000000000" pitchFamily="2" charset="2"/>
              <a:buChar char="q"/>
              <a:tabLst/>
              <a:defRPr/>
            </a:pP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Ακόμη και στις περιπτώσεις όπου υφίσταται καταρχήν το υπέρτερο αυτό δημόσιο συμφέρον, όπως στην περίπτωση των δημοσίων έργων και των έργων υποδομής, η νομολογία απαιτεί επιπροσθέτως </a:t>
            </a:r>
            <a:r>
              <a:rPr kumimoji="0" lang="el-GR" sz="22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να αποδεικνύεται ότι η θυσία της δασικής βλάστησης αποτελεί το μόνο πρόσφορο μέσο για την ικανοποίηση του λόγου δημοσίου συμφέροντος και μάλιστα με τη μικρότερη δυνατή απώλεια δασικού πλούτου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(ΣτΕ 2569/2004, 1986/2002, 3395/2001, 951/1996). </a:t>
            </a:r>
          </a:p>
          <a:p>
            <a:pPr marR="0" lvl="1" algn="just" defTabSz="457200" rtl="0" eaLnBrk="1" fontAlgn="auto" latinLnBrk="0" hangingPunct="1">
              <a:lnSpc>
                <a:spcPct val="170000"/>
              </a:lnSpc>
              <a:spcBef>
                <a:spcPts val="600"/>
              </a:spcBef>
              <a:spcAft>
                <a:spcPts val="0"/>
              </a:spcAft>
              <a:buClr>
                <a:srgbClr val="353535"/>
              </a:buClr>
              <a:buSzTx/>
              <a:buFont typeface="Wingdings" panose="05000000000000000000" pitchFamily="2" charset="2"/>
              <a:buChar char="q"/>
              <a:tabLst/>
              <a:defRPr/>
            </a:pP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Σε κάθε περίπτωση (ακόμη δηλαδή και όταν συντρέχουν αθροιστικώς οι πιο πάνω προϋποθέσεις), ειδικώς </a:t>
            </a:r>
            <a:r>
              <a:rPr kumimoji="0" lang="el-GR" sz="22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επί αναδασωτέων εκτάσεων</a:t>
            </a:r>
            <a:r>
              <a:rPr kumimoji="0" lang="el-GR" sz="2200" b="0"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η νομολογία έχει κρίνει ότι </a:t>
            </a:r>
            <a:r>
              <a:rPr kumimoji="0" lang="el-GR" sz="22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δεν είναι δυνατή η μεταβολή της χρήσης τους μέχρι να επανακτήσουν τη δασική μορφή</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Δηλαδή, </a:t>
            </a:r>
            <a:r>
              <a:rPr kumimoji="0" lang="el-GR" sz="22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στις περιπτώσεις αυτές, πρέπει πρώτα να πραγματοποιηθεί η αναδάσωση και να ανακτηθεί η δασική μορφή της έκτασης και στη συνέχεια να εξεταστεί η δυνατότητα μεταβολής του προορισμού του δάσους ή της δασικής έκτασης</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(ΣτΕ </a:t>
            </a:r>
            <a:r>
              <a:rPr kumimoji="0" lang="el-GR" sz="22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Ολομ</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2778/98, ΣτΕ 2994/03, 664/90, 89/81) – Ο νομοθέτης έχει προβλέψει, πάντως,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τη δυνατότητα εκτέλεσης ορισμένων έργων </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(στρατιωτικών, μεγάλων έργων υποδομής και σταθμών παραγωγής ηλεκτρικής ενέργειας από ΑΠΕ)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και εντός αναδασωτέων εκτάσεων </a:t>
            </a:r>
            <a:r>
              <a:rPr kumimoji="0" lang="el-GR" sz="22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προκειμένου να εξυπηρετηθούν ανάγκες με ιδιαίτερη κοινωνική, εθνική ή οικονομική σημασία</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και η εκτέλεση του έργου είναι απολύτως αναγκαία και επιτακτική, στο μέτρο που η παρέλευση του απαιτούμενου για την πραγματοποίηση της αναδάσωσης χρονικού διαστήματος θα είχε ως συνέπεια τη ματαίωση του επιδιωκόμενου δημόσιου σκοπού (βλ. και ΣτΕ </a:t>
            </a:r>
            <a:r>
              <a:rPr kumimoji="0" lang="el-GR" sz="22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Ολομ</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2499/2012).  </a:t>
            </a:r>
          </a:p>
          <a:p>
            <a:pPr marR="0" lvl="1" algn="just" defTabSz="457200" rtl="0" eaLnBrk="1" fontAlgn="auto" latinLnBrk="0" hangingPunct="1">
              <a:lnSpc>
                <a:spcPct val="170000"/>
              </a:lnSpc>
              <a:spcBef>
                <a:spcPts val="600"/>
              </a:spcBef>
              <a:spcAft>
                <a:spcPts val="0"/>
              </a:spcAft>
              <a:buClr>
                <a:srgbClr val="353535"/>
              </a:buClr>
              <a:buSzTx/>
              <a:buFont typeface="Wingdings" panose="05000000000000000000" pitchFamily="2" charset="2"/>
              <a:buChar char="q"/>
              <a:tabLst/>
              <a:defRPr/>
            </a:pP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Η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οικιστική ανάπτυξη δεν θεωρείται </a:t>
            </a:r>
            <a:r>
              <a:rPr kumimoji="0" lang="el-GR" sz="2200"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ως </a:t>
            </a:r>
            <a:r>
              <a:rPr kumimoji="0" lang="el-GR" sz="2200" b="1" i="0"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θεμιτός λόγος μεταβολής του προορισμού των δασών και δασικών εκτάσεων</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στο μέτρο που η οικιστική αξιοποίηση συνεπάγεται την εν </a:t>
            </a:r>
            <a:r>
              <a:rPr kumimoji="0" lang="el-GR" sz="22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όλω</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ή εν μέρει εκχέρσωση και μεταβολή του προορισμού τους ως οικοσυστημάτων (ΣτΕ 3403/01, 664/94, ΣτΕ </a:t>
            </a:r>
            <a:r>
              <a:rPr kumimoji="0" lang="el-GR" sz="22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Ολομ</a:t>
            </a:r>
            <a:r>
              <a:rPr kumimoji="0" lang="el-GR" sz="22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3754/81). </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E1D8C5D3-F3DB-B703-B7EF-CE1358241F23}"/>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32425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979503"/>
          </a:xfrm>
        </p:spPr>
        <p:txBody>
          <a:bodyPr>
            <a:noAutofit/>
          </a:bodyPr>
          <a:lstStyle/>
          <a:p>
            <a:pPr algn="just">
              <a:buFont typeface="Wingdings" panose="05000000000000000000" pitchFamily="2" charset="2"/>
              <a:buChar char="Ø"/>
            </a:pPr>
            <a:r>
              <a:rPr lang="en-US"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H</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έγκριση επέμβασης </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χορηγείται από την κατά τόπο αρμόδια Επιθεώρηση Εφαρμογής Δασικής Πολιτικής του Υπουργείου Περιβάλλοντος και Ενέργειας.</a:t>
            </a:r>
          </a:p>
          <a:p>
            <a:pPr algn="just">
              <a:buFont typeface="Wingdings" panose="05000000000000000000" pitchFamily="2" charset="2"/>
              <a:buChar char="Ø"/>
            </a:pP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Εάν για τη συγκεκριμένη δραστηριότητα ή έργο απαιτείται απόφαση έγκρισης περιβαλλοντικών όρων (</a:t>
            </a: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ΑΕΠΟ</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ή υπαγωγή σε Πρότυπες Περιβαλλοντικές Δεσμεύσεις (</a:t>
            </a: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ΠΠΔ</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τότε η έγκριση επέμβασης ενσωματώνεται </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σε αυτές.</a:t>
            </a:r>
          </a:p>
          <a:p>
            <a:pPr algn="just">
              <a:buFont typeface="Wingdings" panose="05000000000000000000" pitchFamily="2" charset="2"/>
              <a:buChar char="Ø"/>
            </a:pP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Μετά την έκδοση ΑΕΠΟ ή την υπαγωγή σε ΠΠΔ εκδίδεται πράξη πληροφοριακού χαρακτήρα της αρμόδιας Δασικής Αρχής με την οποία εξειδικεύονται οι όροι και οι προϋποθέσεις κάθε επέμβασης, τα στοιχεία του δικαιούχου, τα όρια, η θέση και το εμβαδόν της έκτασης, ο σκοπός της επέμβασης, ο χρόνος διάρκειάς της, με δυνατότητα ανανέωσής της, το ύψος του ανταλλάγματος χρήσης, τα όρια, η θέση και το εμβαδόν της προς αναδάσωση έκτασης, καθώς επίσης και οι όροι αποκατάστασης του φυσικού περιβάλλοντος μετά τη λήξη του χρόνου διάρκειας της επέμβασης.</a:t>
            </a:r>
          </a:p>
          <a:p>
            <a:pPr algn="just">
              <a:buFont typeface="Wingdings" panose="05000000000000000000" pitchFamily="2" charset="2"/>
              <a:buChar char="Ø"/>
            </a:pP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Πρόσθετες προϋποθέσεις:</a:t>
            </a:r>
          </a:p>
          <a:p>
            <a:pPr marL="512762" indent="-285750" algn="just">
              <a:buFont typeface="Wingdings" panose="05000000000000000000" pitchFamily="2" charset="2"/>
              <a:buChar char="q"/>
            </a:pP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καταβολή ανταλλάγματος χρήσης </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υπολογίζεται στο σύνολο της έκτασης που δεσμεύεται για την έγκριση επέμβασης και</a:t>
            </a:r>
          </a:p>
          <a:p>
            <a:pPr marL="512762" indent="-285750" algn="just">
              <a:buFont typeface="Wingdings" panose="05000000000000000000" pitchFamily="2" charset="2"/>
              <a:buChar char="q"/>
            </a:pPr>
            <a:r>
              <a:rPr lang="el-GR" alt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υποχρεωτική αναδάσωση ή δάσωση έκτασης ίσου εμβαδού με εκείνη στην οποία εγκρίνεται η εκχέρσωση για την πραγματοποίηση της επέμβασης</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Η αναδάσωση ή δάσωση διενεργείται από τον δικαιούχο της επέμβασης με δαπάνες του βάσει σχετικής μελέτης που εγκρίνεται από τη δασική υπηρεσία. Εάν δεν υπάρχουν εκτάσεις προς αναδάσωση ή δάσωση στην ίδια ή σε όμορη περιοχή, ο δικαιούχος προβαίνει σε δασοκομικές εργασίες ή στην εκτέλεση ειδικών </a:t>
            </a:r>
            <a:r>
              <a:rPr lang="el-GR" altLang="en-US" sz="14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δασοτεχνικών</a:t>
            </a:r>
            <a:r>
              <a:rPr lang="el-GR" alt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έργων, επί των εκτάσεων που υποδεικνύονται από τη δασική υπηρεσία για την προστασία και αναβάθμισή τους, ύστερα από σύνταξη μελέτης που εγκρίνεται από τη δασική υπηρεσία. </a:t>
            </a:r>
            <a:endPar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Διαδικασία και προϋποθέσεις έγκρισης επέμβασης (άρθρο 45 ν. 998/1979)</a:t>
            </a:r>
            <a:endPar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2" name="Βέλος: Δεξιό 1">
            <a:extLst>
              <a:ext uri="{FF2B5EF4-FFF2-40B4-BE49-F238E27FC236}">
                <a16:creationId xmlns:a16="http://schemas.microsoft.com/office/drawing/2014/main" id="{6CED0210-63FE-42D0-707B-1B5B928B5E3E}"/>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96144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normAutofit/>
          </a:bodyPr>
          <a:lstStyle/>
          <a:p>
            <a:pPr algn="ct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Arial" panose="020B0604020202020204" pitchFamily="34" charset="0"/>
              </a:rPr>
              <a:t>Δασολόγιο, Δασικοί Χάρτες και Κτηματολόγιο (1)</a:t>
            </a:r>
            <a:endParaRPr lang="en-US" sz="18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p:spPr>
        <p:txBody>
          <a:bodyPr>
            <a:normAutofit fontScale="92500" lnSpcReduction="20000"/>
          </a:bodyP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Η κατάρτιση </a:t>
            </a:r>
            <a:r>
              <a:rPr kumimoji="0" lang="el-GR" sz="1400" b="1"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Δασολογίου </a:t>
            </a:r>
            <a:r>
              <a:rPr kumimoji="0" lang="el-GR"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αποτελεί συνταγματική υποχρέωση σύμφωνα με το άρθρο 24 παρ. 1 Συντ. και ουσιώδες στοιχείο για την προστασία του δασικού κεφαλαίου. Στο Δασολόγιο θα καταγραφούν εξατομικευμένα όλες οι εκτάσεις που υπάγονται στη δασική νομοθεσία, με ειδική προσδιορισμένη αναφορά κάθε συγκεκριμένης έκτασης και με ειδικότερο χαρακτηρισμό εάν πρόκειται για </a:t>
            </a:r>
            <a:r>
              <a:rPr kumimoji="0" lang="el-GR" sz="1400" b="1"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δάση ή για δασικές εκτάσεις </a:t>
            </a:r>
            <a:r>
              <a:rPr kumimoji="0" lang="el-GR"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(άρθρο </a:t>
            </a:r>
            <a:r>
              <a:rPr kumimoji="0" lang="en-US"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1</a:t>
            </a:r>
            <a:r>
              <a:rPr kumimoji="0" lang="el-GR"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3 ν. 998/1979</a:t>
            </a:r>
            <a:r>
              <a:rPr kumimoji="0" lang="en-US"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l-GR" sz="1400" b="0" i="0" u="none" strike="noStrike" kern="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ήδη άρθρο 3 ν. 3208/2003).</a:t>
            </a:r>
          </a:p>
          <a:p>
            <a:pPr lvl="0" algn="just">
              <a:defRPr/>
            </a:pP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διαδικασία κατάρτισης, θεώρησης, ανάρτησης και κύρωσης </a:t>
            </a:r>
            <a:r>
              <a:rPr lang="el-GR" sz="1400" b="1"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Δασικών Χαρτών </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αποτελούν αναγκαίο προηγούμενο στάδιο της κατάρτισης Δασολογίου (άρθρο 20 παρ. 3 ν. 3889/2010). Οι Δασικοί Χάρτες οριοθετούν τις δασικές εν γένει εκτάσεις (δασικού ή </a:t>
            </a:r>
            <a:r>
              <a:rPr lang="el-GR" sz="1400" kern="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χορτολιβαδικού</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χαρακτήρα), οι οποίες προστατεύονται από τις διατάξεις της δασικής νομοθεσίας στο χαρτογραφικό υπόβαθρο του Ελληνικού Κτηματολογίου. Κατά νόμο οι Δασικοί Χάρτες δεν επεμβαίνουν σε ιδιοκτησιακά δικαιώματα.</a:t>
            </a:r>
          </a:p>
          <a:p>
            <a:pPr lvl="0" algn="just">
              <a:defRPr/>
            </a:pP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Για τη σύνταξη Δασικών Χαρτών λαμβάνονται υπόψη </a:t>
            </a:r>
            <a:r>
              <a:rPr lang="el-GR" sz="1400" b="1" kern="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φωτοερμηνευτικά</a:t>
            </a:r>
            <a:r>
              <a:rPr lang="el-GR" sz="1400" b="1"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στοιχεία από παλαιότερες και πρόσφατες αεροφωτογραφίες που απεικονίζουν διαχρονικά τη δασική βλάστηση της περιοχής</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καθώς και </a:t>
            </a:r>
            <a:r>
              <a:rPr lang="el-GR" sz="1400" b="1" u="sng"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διοικητικές πράξεις που καθόρισαν άλλες χρήσεις για ορισμένες εκτάσεις, τόσο πριν όσο και μετά το Σύνταγμα 1975</a:t>
            </a:r>
            <a:r>
              <a:rPr lang="el-GR" sz="1400" u="sng"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lvl="0" algn="just">
              <a:defRPr/>
            </a:pP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Τέτοιες </a:t>
            </a:r>
            <a:r>
              <a:rPr lang="el-GR" sz="1400" u="sng"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διοικητικές πράξεις είναι ιδίως όσες είχαν αφεθεί σε γεωργική χρήση πριν το Σύνταγμα 1975 </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βάση τις διατάξεις της αγροτικής ή εποικιστικής νομοθεσίας (εφόσον συνεχίζουν να καλλιεργούνται), βιομηχανικές και βιοτεχνικές περιοχές εντός ΖΟΕ στις οποίες έχουν εγκατασταθεί επιχειρήσεις με διοικητικές άδειες ή πράξεις που καλύπτονται από το τεκμήριο νομιμότητας, περιοχές εντός ορίων οικισμών προϋφισταμένων του 1923 ή με πληθυσμό κάτω των 2.000 κατοίκων, ακόμη και δεν έχουν </a:t>
            </a:r>
            <a:r>
              <a:rPr lang="el-GR" sz="1400" kern="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οριοθετηθεί</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με πράξη αρμόδιου οργάνου, ιδίως με Π.Δ., καθώς και εκτάσεις για τις οποίες έχουν εκδοθεί οικοδομικές άδειες μετά το Σύνταγμα του 1975 και πριν την έναρξη ισχύος του ν. 4030/2011 εφόσον έχουν υλοποιηθεί (</a:t>
            </a:r>
            <a:r>
              <a:rPr lang="el-GR" sz="1400" kern="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ΣτΕΟλ</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1364-25/2021). </a:t>
            </a:r>
          </a:p>
          <a:p>
            <a:pPr marL="230188" lvl="0" indent="0" algn="just">
              <a:buNone/>
              <a:defRPr/>
            </a:pP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b="1"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Οριοθέτηση της έννοιας του «δασικού κεκτημένου»</a:t>
            </a:r>
            <a:r>
              <a:rPr lang="el-GR" sz="1400"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  (άπαξ δάσος εσαεί δάσος) </a:t>
            </a:r>
            <a:r>
              <a:rPr lang="el-GR" sz="1400" b="1" kern="0" dirty="0">
                <a:solidFill>
                  <a:schemeClr val="bg2"/>
                </a:solidFill>
                <a:latin typeface="Century Gothic" panose="020B0502020202020204" pitchFamily="34" charset="0"/>
                <a:ea typeface="Calibri" panose="020F0502020204030204" pitchFamily="34" charset="0"/>
                <a:cs typeface="Calibri" panose="020F0502020204030204" pitchFamily="34" charset="0"/>
              </a:rPr>
              <a:t>υπό το φως του τεκμηρίου     νομιμότητας των διοικητικών πράξεων και των αρχών ασφάλειας δικαίου και δικαιολογημένης εμπιστοσύνης.</a:t>
            </a:r>
          </a:p>
          <a:p>
            <a:pPr lvl="0" algn="ju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Arrow: Right 4">
            <a:extLst>
              <a:ext uri="{FF2B5EF4-FFF2-40B4-BE49-F238E27FC236}">
                <a16:creationId xmlns:a16="http://schemas.microsoft.com/office/drawing/2014/main" id="{909AD545-D4F6-DA93-3261-7D0985DAB217}"/>
              </a:ext>
            </a:extLst>
          </p:cNvPr>
          <p:cNvSpPr/>
          <p:nvPr/>
        </p:nvSpPr>
        <p:spPr>
          <a:xfrm>
            <a:off x="1444782" y="5206548"/>
            <a:ext cx="978408" cy="29448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 name="Βέλος: Δεξιό 5">
            <a:extLst>
              <a:ext uri="{FF2B5EF4-FFF2-40B4-BE49-F238E27FC236}">
                <a16:creationId xmlns:a16="http://schemas.microsoft.com/office/drawing/2014/main" id="{A8E61AA1-E780-9F7B-113C-FBD4DA92F182}"/>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07459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5716C-B439-3232-89D0-665864F57BEE}"/>
              </a:ext>
            </a:extLst>
          </p:cNvPr>
          <p:cNvSpPr>
            <a:spLocks noGrp="1"/>
          </p:cNvSpPr>
          <p:nvPr>
            <p:ph type="title"/>
          </p:nvPr>
        </p:nvSpPr>
        <p:spPr>
          <a:xfrm>
            <a:off x="1141413" y="618518"/>
            <a:ext cx="9905998" cy="922415"/>
          </a:xfrm>
        </p:spPr>
        <p:txBody>
          <a:bodyPr>
            <a:normAutofit/>
          </a:bodyPr>
          <a:lstStyle/>
          <a:p>
            <a:pPr algn="ct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Arial" panose="020B0604020202020204" pitchFamily="34" charset="0"/>
              </a:rPr>
              <a:t>Δασολόγιο, Δασικοί Χάρτες και Κτηματολόγιο (2)</a:t>
            </a:r>
            <a:endParaRPr lang="en-US" sz="18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D6E12E7A-E043-0889-D720-38FAB8AA9CA6}"/>
              </a:ext>
            </a:extLst>
          </p:cNvPr>
          <p:cNvSpPr>
            <a:spLocks noGrp="1"/>
          </p:cNvSpPr>
          <p:nvPr>
            <p:ph idx="1"/>
          </p:nvPr>
        </p:nvSpPr>
        <p:spPr>
          <a:xfrm>
            <a:off x="1141413" y="1678378"/>
            <a:ext cx="9905999" cy="4423657"/>
          </a:xfrm>
        </p:spPr>
        <p:txBody>
          <a:bodyPr>
            <a:normAutofit lnSpcReduction="10000"/>
          </a:bodyPr>
          <a:lstStyle/>
          <a:p>
            <a:pPr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σύνταξη των Δασικών Χαρτών και του Δασολογίου είναι αλληλένδετη και με την κατάρτιση του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αποτελεί επίσης αποστολή του Κράτους σύμφωνα με το άρθρο 24 Συντ., καθώς:</a:t>
            </a:r>
          </a:p>
          <a:p>
            <a:pPr indent="1588"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μέσω των Δασικών Χαρτών και του Δασολογίου διασφαλίζεται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η κατοχύρωση των ιδιοκτησιακών δικαιωμάτων του Ελληνικού Δημοσίου επί των δασών και δασικών εκτάσεων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επί των οποίων το Δημόσιο έχει μαχητό τεκμήριο κυριότητας.</a:t>
            </a:r>
          </a:p>
          <a:p>
            <a:pPr indent="1588"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τον τρόπο αυτό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διασφαλίζεται η δημόσια κτήση</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στην προστασία της οποίας προσβλέπει το Κτηματολόγιο.</a:t>
            </a:r>
          </a:p>
          <a:p>
            <a:pPr marL="230188" indent="-230188"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Ενόψει των παραπάνω έχει κριθεί ότι </a:t>
            </a:r>
            <a:r>
              <a:rPr lang="el-GR" sz="14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είναι συνταγματικά επιβεβλημένο να προηγηθεί η κατάρτιση των Δασικών Χαρτών έναντι του Κτηματολογίου</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marL="230188" indent="-230188"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Πάντως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δεν αποκλείεται η παράλληλη εξέλιξη των δύο διαδικασιών, διαφορετικά θα καθυστερούσε υπερβολικά η </a:t>
            </a:r>
            <a:r>
              <a:rPr lang="el-GR" sz="14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κτηματογράφηση</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της χώρας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αφού άλλωστε για την προστασία των δασών αρκεί η κατάρτιση των δασικών χαρτών  σε χρόνο πρόσφορο, και πάντως το αργότερο, πριν οριστικοποιηθούν οι πρώτες κτηματολογικές εγγραφές, ώστε να αποτελέσουν μέσο για την εγγραφή ιδιοκτησιακού δικαιώματος του Δημοσίου ή μέσο ώστε να αποκρουσθεί αποτελεσματικά η εγγραφή ανύπαρκτου δικαιώματος τρίτου επ’ αυτών. (ΣτΕ 881/2019, 902/2019, 1845/2019, 1365/2021, 2236/2018 7μ., 1203/2017 7μ., 805/2016 7μ.)</a:t>
            </a:r>
          </a:p>
          <a:p>
            <a:endParaRPr lang="en-US" sz="1400" dirty="0">
              <a:solidFill>
                <a:schemeClr val="bg1"/>
              </a:solidFill>
            </a:endParaRPr>
          </a:p>
        </p:txBody>
      </p:sp>
      <p:sp>
        <p:nvSpPr>
          <p:cNvPr id="5" name="Βέλος: Δεξιό 4">
            <a:extLst>
              <a:ext uri="{FF2B5EF4-FFF2-40B4-BE49-F238E27FC236}">
                <a16:creationId xmlns:a16="http://schemas.microsoft.com/office/drawing/2014/main" id="{B58A9FDE-1A01-71DF-AF3D-B2D2D4B964A5}"/>
              </a:ext>
            </a:extLst>
          </p:cNvPr>
          <p:cNvSpPr/>
          <p:nvPr/>
        </p:nvSpPr>
        <p:spPr>
          <a:xfrm>
            <a:off x="0" y="775265"/>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1746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A0A7F7-50E5-D62F-76B9-2EE7CF00E2F1}"/>
              </a:ext>
            </a:extLst>
          </p:cNvPr>
          <p:cNvSpPr>
            <a:spLocks noGrp="1"/>
          </p:cNvSpPr>
          <p:nvPr>
            <p:ph type="title"/>
          </p:nvPr>
        </p:nvSpPr>
        <p:spPr>
          <a:xfrm>
            <a:off x="1194594" y="319706"/>
            <a:ext cx="9802811" cy="647521"/>
          </a:xfrm>
        </p:spPr>
        <p:txBody>
          <a:bodyPr>
            <a:normAutofit fontScale="90000"/>
          </a:bodyPr>
          <a:lstStyle/>
          <a:p>
            <a:pPr algn="ctr"/>
            <a:br>
              <a:rPr lang="el-GR" sz="1800" b="1" cap="none"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a:t>
            </a:r>
            <a:r>
              <a:rPr kumimoji="0" lang="el-GR" sz="2000" b="1"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Arial" panose="020B0604020202020204" pitchFamily="34" charset="0"/>
              </a:rPr>
              <a:t> (1)</a:t>
            </a:r>
            <a:br>
              <a:rPr lang="el-GR" sz="2000" dirty="0">
                <a:solidFill>
                  <a:schemeClr val="bg2"/>
                </a:solidFill>
                <a:latin typeface="Arial" panose="020B0604020202020204" pitchFamily="34" charset="0"/>
                <a:cs typeface="Arial" panose="020B0604020202020204" pitchFamily="34" charset="0"/>
              </a:rPr>
            </a:b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7A986F26-DFCB-103C-4C46-110FE7FD872A}"/>
              </a:ext>
            </a:extLst>
          </p:cNvPr>
          <p:cNvSpPr>
            <a:spLocks noGrp="1"/>
          </p:cNvSpPr>
          <p:nvPr>
            <p:ph idx="1"/>
          </p:nvPr>
        </p:nvSpPr>
        <p:spPr>
          <a:xfrm>
            <a:off x="1244599" y="319706"/>
            <a:ext cx="9802812" cy="6538293"/>
          </a:xfrm>
        </p:spPr>
        <p:txBody>
          <a:bodyPr>
            <a:normAutofit fontScale="25000" lnSpcReduction="20000"/>
          </a:bodyPr>
          <a:lstStyle/>
          <a:p>
            <a:pPr algn="just">
              <a:spcBef>
                <a:spcPts val="1200"/>
              </a:spcBef>
            </a:pPr>
            <a:endPar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pPr>
            <a:endParaRPr lang="el-GR" sz="5200" dirty="0">
              <a:solidFill>
                <a:schemeClr val="bg1"/>
              </a:solidFill>
              <a:latin typeface="Century Gothic" panose="020B0502020202020204" pitchFamily="34" charset="0"/>
              <a:ea typeface="Calibri" panose="020F0502020204030204" pitchFamily="34" charset="0"/>
              <a:cs typeface="Calibri" panose="020F0502020204030204" pitchFamily="34" charset="0"/>
            </a:endParaRP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το άρθρο 24 Συντ. θεσπίσθηκε για πρώτη φορά συνταγματική διάταξη πλήρους κανονιστικού περιεχομένου για την εγγύηση και προστασία της πολιτιστικής κληρονομιάς. </a:t>
            </a: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Θέσπιση ν. 3028/2002 «Για την προστασία των Αρχαιοτήτων και εν γένει της Πολιτιστικής Κληρονομιάς» και ν. 4858/2021 «Κύρωση Κώδικα νομοθεσίας για την προστασία των αρχαιοτήτων και εν γένει της πολιτιστικής κληρονομιάς».</a:t>
            </a: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διατάξεις των παρ. 1 και 6 του άρθρου 24 Συντ. καθιερώνουν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αυξημένη προστασία της πολιτιστικής κληρονομιάς</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 δηλαδή  των μνημείων και λοιπών πολιτιστικών αγαθών που προέρχονται από την ανθρώπινη δραστηριότητα και συνθέτουν λόγω της ιστορικής, καλλιτεχνικής, τεχνολογικής  ή επιστημονικής σημασίας τους την εν γένει πολιτιστική κληρονομιά της Χώρας, συμβάλλοντας στη διατήρηση της ιστορικής μνήμης. </a:t>
            </a:r>
            <a:r>
              <a:rPr lang="el-GR" sz="5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Στην προστασία εμπίπτει τόσο το ίδιο το αντικείμενο αρχαιολογικής, ιστορικής ή αρχιτεκτονικής αξίας όσο και ο χώρος που το περιβάλλει.  </a:t>
            </a: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προστασία αυτή περιλαμβάνει, εκτός από τον </a:t>
            </a:r>
            <a:r>
              <a:rPr lang="el-GR" sz="52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εντοπισμό, την έρευνα, καταγραφή, τεκμηρίωση και μελέτη των στοιχείων της πολιτιστικής κληρονομιάς, τη διατήρηση και αποτροπή της αλλοίωσης, καταστροφής ή βλάβης τους, τη συντήρηση και κατά περίπτωση αναγκαία αποκατάσταση, καθώς και τη διευκόλυνση της πρόσβασης και επικοινωνίας του κοινού </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αυτά.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Ειδικότερη όψη της προστασίας του πολιτιστικού περιβάλλοντος αποτελεί η εξασφάλιση ανεμπόδιστης θέασης των μνημείων</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καθώς και η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διατήρηση του χαρακτήρα και της φυσιογνωμίας της ευρύτερης περιοχής, η οποία τελεί σε άμεση οπτική επαφή με τα μνημεία </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είναι αναγκαία για την ανάδειξή τους. </a:t>
            </a: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προστασία των μνημείων, των αρχαιολογικών χώρων και ιστορικών τόπων περιλαμβάνεται εφεξής στους στόχους οποιουδήποτε χωροταξικού, πολεοδομικού, περιβαλλοντικού ή αναπτυξιακού πλαισίου ή σχεδίου, ακόμη δε και των υποκατάστατων αυτών. </a:t>
            </a:r>
          </a:p>
          <a:p>
            <a:pPr algn="just">
              <a:spcBef>
                <a:spcPts val="1200"/>
              </a:spcBef>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συνταγματική προστασία της πολιτιστικής κληρονομιάς αποβλέπει,</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σύμφωνα και με τη νομολογία: </a:t>
            </a:r>
          </a:p>
          <a:p>
            <a:pPr lvl="1" algn="just">
              <a:spcBef>
                <a:spcPts val="600"/>
              </a:spcBef>
              <a:buFont typeface="Wingdings" panose="05000000000000000000" pitchFamily="2" charset="2"/>
              <a:buChar char="q"/>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αφενός στη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διατήρηση εις το διηνεκές αναλλοίωτων των αρχαιοτήτων και των εν γένει πολιτιστικών στοιχείων </a:t>
            </a:r>
          </a:p>
          <a:p>
            <a:pPr lvl="1" algn="just">
              <a:spcBef>
                <a:spcPts val="600"/>
              </a:spcBef>
              <a:buFont typeface="Wingdings" panose="05000000000000000000" pitchFamily="2" charset="2"/>
              <a:buChar char="q"/>
            </a:pP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αφετέρου στη </a:t>
            </a:r>
            <a:r>
              <a:rPr lang="el-GR" sz="5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δυνατότητα επιβολής από τη Διοίκηση, κατόπιν αιτιολογημένης κρίσης, γενικών περιορισμών ή ιδιαίτερων μέτρων </a:t>
            </a:r>
            <a:r>
              <a:rPr lang="el-GR" sz="5200" dirty="0">
                <a:solidFill>
                  <a:schemeClr val="bg2"/>
                </a:solidFill>
                <a:latin typeface="Century Gothic" panose="020B0502020202020204" pitchFamily="34" charset="0"/>
                <a:ea typeface="Calibri" panose="020F0502020204030204" pitchFamily="34" charset="0"/>
                <a:cs typeface="Calibri" panose="020F0502020204030204" pitchFamily="34" charset="0"/>
              </a:rPr>
              <a:t>για την αποφυγή οποιασδήποτε βλάβης, αλλοίωσης ή υποβάθμισης του περιβάλλοντος χώρου των μνημείων</a:t>
            </a:r>
          </a:p>
          <a:p>
            <a:endParaRPr lang="en-US" dirty="0"/>
          </a:p>
        </p:txBody>
      </p:sp>
      <p:sp>
        <p:nvSpPr>
          <p:cNvPr id="5" name="Βέλος: Δεξιό 4">
            <a:extLst>
              <a:ext uri="{FF2B5EF4-FFF2-40B4-BE49-F238E27FC236}">
                <a16:creationId xmlns:a16="http://schemas.microsoft.com/office/drawing/2014/main" id="{8A35483D-224F-35A2-0680-20DE757847B9}"/>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2664890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516015"/>
          </a:xfrm>
        </p:spPr>
        <p:txBody>
          <a:bodyPr>
            <a:normAutofit fontScale="90000"/>
          </a:bodyPr>
          <a:lstStyle/>
          <a:p>
            <a:pPr algn="ctr"/>
            <a:r>
              <a:rPr lang="el-GR" sz="20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 (2)</a:t>
            </a:r>
            <a:b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20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134533"/>
            <a:ext cx="9905999" cy="5104949"/>
          </a:xfrm>
        </p:spPr>
        <p:txBody>
          <a:bodyPr>
            <a:normAutofit fontScale="85000" lnSpcReduction="10000"/>
          </a:bodyPr>
          <a:lstStyle/>
          <a:p>
            <a:pPr marR="0" lvl="0" algn="just" defTabSz="914400" rtl="0" eaLnBrk="1" fontAlgn="auto" latinLnBrk="0" hangingPunct="1">
              <a:lnSpc>
                <a:spcPct val="120000"/>
              </a:lnSpc>
              <a:spcBef>
                <a:spcPts val="1200"/>
              </a:spcBef>
              <a:spcAft>
                <a:spcPts val="0"/>
              </a:spcAft>
              <a:buClrTx/>
              <a:buSzPct val="125000"/>
              <a:buFont typeface="Wingdings" panose="05000000000000000000" pitchFamily="2" charset="2"/>
              <a:buChar char="q"/>
              <a:tabLst/>
              <a:defRPr/>
            </a:pP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Η προστασία του πολιτιστικού περιβάλλοντος περιλαμβάνει τη </a:t>
            </a:r>
            <a:r>
              <a:rPr kumimoji="0" lang="el-GR" sz="1400" b="1" i="0"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διατήρηση στο διηνεκές αναλλοίωτων των πολιτιστικών στοιχείων και του χώρου που είναι αναγκαίος για την ανάδειξή τους  σε ιστορική, αισθητική και λειτουργική ενότητα</a:t>
            </a:r>
            <a:r>
              <a:rPr kumimoji="0" lang="el-GR" sz="1400" b="0" i="0"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Επίσης περιλαμβάνει την υποχρέωση αναστύλωσης και εν γένει αποκατάστασης των στοιχείων της πολιτιστικής κληρονομιάς στην αρχική τους μορφή όταν αυτά έχουν φθαρεί από τον χρόνο ή από ανθρώπινες ενέργειες ή από άλλα περιστατικά.</a:t>
            </a:r>
          </a:p>
          <a:p>
            <a:pPr marR="0" lvl="0" algn="just" defTabSz="914400" rtl="0" eaLnBrk="1" fontAlgn="auto" latinLnBrk="0" hangingPunct="1">
              <a:lnSpc>
                <a:spcPct val="120000"/>
              </a:lnSpc>
              <a:spcBef>
                <a:spcPts val="1200"/>
              </a:spcBef>
              <a:spcAft>
                <a:spcPts val="0"/>
              </a:spcAft>
              <a:buClrTx/>
              <a:buSzPct val="125000"/>
              <a:buFont typeface="Wingdings" panose="05000000000000000000" pitchFamily="2" charset="2"/>
              <a:buChar char="q"/>
              <a:tabLst/>
              <a:defRPr/>
            </a:pPr>
            <a:r>
              <a:rPr kumimoji="0" lang="el-GR" sz="14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Οι δαπάνες αποκατάστασης και συντήρησης βαρύνουν τον ιδιοκτήτη ή νομέα του ακινήτου έως ένα εύλογο όριο και πέραν αυτού το Ελληνικό Δημόσιο ή τον οικείο ΟΤΑ με βάση το μέτρο που καθορίζεται από το αρμόδιο δικαστήριο</a:t>
            </a: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 Τούτο διότι η διατήρηση της πολιτιστικής κληρονομιάς είναι υπόθεση που δεν αφορά μόνο τους ιδιοκτήτες των προστατευόμενων μνημείων και διατηρητέων κτιρίων αλλά και το κοινωνικό σύνολο και μάλιστα τόσο την παρούσα όσο και τις μέλλουσες γενιές.</a:t>
            </a:r>
          </a:p>
          <a:p>
            <a:pPr marR="0" lvl="0" algn="just" defTabSz="914400" rtl="0" eaLnBrk="1" fontAlgn="auto" latinLnBrk="0" hangingPunct="1">
              <a:lnSpc>
                <a:spcPct val="120000"/>
              </a:lnSpc>
              <a:spcBef>
                <a:spcPts val="1200"/>
              </a:spcBef>
              <a:spcAft>
                <a:spcPts val="0"/>
              </a:spcAft>
              <a:buClrTx/>
              <a:buSzPct val="125000"/>
              <a:buFont typeface="Wingdings" panose="05000000000000000000" pitchFamily="2" charset="2"/>
              <a:buChar char="q"/>
              <a:tabLst/>
              <a:defRPr/>
            </a:pP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Τα αρμόδια όργανα του Κράτους οφείλουν να προβαίνουν σε θετικές ενέργειες για την αποτελεσματική διαφύλαξη των ανωτέρω αγαθών και ειδικότερα να λαμβάνουν τα απαιτούμενα νομοθετικά και διοικητικά μέτρα, ατομικού ή κανονιστικού χαρακτήρα, </a:t>
            </a:r>
            <a:r>
              <a:rPr kumimoji="0" lang="el-GR" sz="14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παρεμβαίνοντας στον αναγκαίο βαθμό στην οικονομική ή άλλη ατομική ή συλλογική δραστηριότητα</a:t>
            </a: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a:t>
            </a:r>
          </a:p>
          <a:p>
            <a:pPr marR="0" lvl="0" algn="just" defTabSz="914400" rtl="0" eaLnBrk="1" fontAlgn="auto" latinLnBrk="0" hangingPunct="1">
              <a:lnSpc>
                <a:spcPct val="120000"/>
              </a:lnSpc>
              <a:spcBef>
                <a:spcPts val="1200"/>
              </a:spcBef>
              <a:spcAft>
                <a:spcPts val="0"/>
              </a:spcAft>
              <a:buClrTx/>
              <a:buSzPct val="125000"/>
              <a:buFont typeface="Wingdings" panose="05000000000000000000" pitchFamily="2" charset="2"/>
              <a:buChar char="q"/>
              <a:tabLst/>
              <a:defRPr/>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Σημαντικό στοιχείο του πολιτιστικού περιβάλλοντος είναι και οι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παραδοσιακοί οικισμοί,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δηλαδή τα οικιστικά σύνολα που διατηρούν περισσότερο ή λιγότερο τον παραδοσιακό πολεοδομικό ιστό τους και παραδοσιακά οικοδομήματα και στοιχεία. Τα μέτρα προστασίας τους περιλαμβάνουν την καταγραφή, την αξιολόγηση, τον χαρακτηρισμό τους, τη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θέσπιση ειδικών όρων δόμησης και τον έλεγχο της δόμησης, ώστε οι νέες οικοδομές να εναρμονίζονται προς τα παραδοσιακά πρότυπα.</a:t>
            </a:r>
          </a:p>
          <a:p>
            <a:pPr marR="0" lvl="0" algn="just" defTabSz="914400" rtl="0" eaLnBrk="1" fontAlgn="auto" latinLnBrk="0" hangingPunct="1">
              <a:lnSpc>
                <a:spcPct val="120000"/>
              </a:lnSpc>
              <a:spcBef>
                <a:spcPts val="1200"/>
              </a:spcBef>
              <a:spcAft>
                <a:spcPts val="0"/>
              </a:spcAft>
              <a:buClrTx/>
              <a:buSzPct val="125000"/>
              <a:buFont typeface="Wingdings" panose="05000000000000000000" pitchFamily="2" charset="2"/>
              <a:buChar char="q"/>
              <a:tabLst/>
              <a:defRPr/>
            </a:pP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Στο προστατευτικό πεδίο υπάγονται όχι μόνο μεμονωμένα κτίρια ή κατασκευές, αλλά επίσης ευρύτερες εκτάσεις, όπως αρχαιολογικοί χώροι ή ιστορικοί τόποι.  </a:t>
            </a:r>
            <a:r>
              <a:rPr kumimoji="0" lang="el-GR" sz="14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Η πράξη κήρυξης ενός χώρου ως αρχαιολογικού δεν θίγει το ισχύον ιδιοκτησιακό καθεστώς</a:t>
            </a: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 Η βασική συνέπεια είναι η γνωστοποίηση προς τους ιδιοκτήτες και κάθε ενδιαφερόμενο ότι ο χώρος έχει αρχαιολογικό ενδιαφέρον, καθώς και ο </a:t>
            </a:r>
            <a:r>
              <a:rPr kumimoji="0" lang="el-GR" sz="14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έλεγχος του Υπουργείου Πολιτισμού για την εκτέλεση οποιουδήποτε έργου σε αυτόν</a:t>
            </a:r>
            <a:r>
              <a:rPr kumimoji="0" lang="el-GR" sz="1400" b="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 </a:t>
            </a: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srgbClr val="002060"/>
                </a:solidFill>
                <a:effectLst/>
                <a:uLnTx/>
                <a:uFillTx/>
                <a:ea typeface="+mn-ea"/>
                <a:cs typeface="+mn-cs"/>
              </a:rPr>
              <a:t> </a:t>
            </a:r>
            <a:endParaRPr kumimoji="0" lang="en-US" sz="1400" b="1" i="0" u="none" strike="noStrike" kern="1200" cap="none" spc="0" normalizeH="0" baseline="0" noProof="0" dirty="0">
              <a:ln>
                <a:noFill/>
              </a:ln>
              <a:solidFill>
                <a:srgbClr val="002060"/>
              </a:solidFill>
              <a:effectLst/>
              <a:uLnTx/>
              <a:uFillTx/>
              <a:latin typeface="Tw Cen MT" panose="020B0602020104020603"/>
              <a:ea typeface="+mn-ea"/>
              <a:cs typeface="+mn-cs"/>
            </a:endParaRPr>
          </a:p>
          <a:p>
            <a:pPr algn="just"/>
            <a:endParaRPr lang="en-US" dirty="0">
              <a:solidFill>
                <a:schemeClr val="bg1"/>
              </a:solidFill>
            </a:endParaRPr>
          </a:p>
        </p:txBody>
      </p:sp>
      <p:sp>
        <p:nvSpPr>
          <p:cNvPr id="4" name="Βέλος: Δεξιό 3">
            <a:extLst>
              <a:ext uri="{FF2B5EF4-FFF2-40B4-BE49-F238E27FC236}">
                <a16:creationId xmlns:a16="http://schemas.microsoft.com/office/drawing/2014/main" id="{DDDDD550-4F22-C6CE-AF8C-EFAED69C52DD}"/>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411654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566815"/>
          </a:xfrm>
        </p:spPr>
        <p:txBody>
          <a:bodyPr>
            <a:noAutofit/>
          </a:bodyPr>
          <a:lstStyle/>
          <a:p>
            <a:pPr algn="ctr"/>
            <a: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 (3)</a:t>
            </a:r>
            <a:b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br>
            <a:endParaRPr lang="en-US"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318820"/>
            <a:ext cx="9905999" cy="4811392"/>
          </a:xfrm>
        </p:spPr>
        <p:txBody>
          <a:bodyPr>
            <a:normAutofit fontScale="55000" lnSpcReduction="20000"/>
          </a:bodyPr>
          <a:lstStyle/>
          <a:p>
            <a:pPr algn="just"/>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Περιορισμοί προβλέπονται και για την άσκηση επιχειρηματικών ή παραγωγικών δραστηριοτήτων επί ή πλησίον μνημείων. Ο κανόνας του επιτρεπτού των επεμβάσεων μόνο κατόπιν εγκρίσεως του Υπουργού Πολιτισμού μετά από γνωμοδότηση του αρμόδιου συμβουλίου ισχύει για κάθε είδους επεμβάσεις πλησίον μνημείων.</a:t>
            </a:r>
          </a:p>
          <a:p>
            <a:pPr algn="just"/>
            <a:r>
              <a:rPr lang="el-GR" sz="2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Εν όψει τούτων </a:t>
            </a:r>
            <a:r>
              <a:rPr lang="el-GR" sz="2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απαιτούμενη κατά περίπτωση έγκριση του Υπουργού Πολιτισμού προηγείται και αποτελεί </a:t>
            </a:r>
            <a:r>
              <a:rPr lang="el-GR" sz="2500" b="1" u="sng"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προαπαιτούμενο</a:t>
            </a:r>
            <a:r>
              <a:rPr lang="el-GR" sz="25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 για κάθε διοικητική πράξη, που αφορά τη δόμηση και τη χρήση ενός ακινήτου ή κτιρίου</a:t>
            </a:r>
            <a:r>
              <a:rPr lang="el-GR" sz="25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 Αυτό αφορά τόσο την έναρξη όσο και τη συνέχιση ενός έργου ή μιας δραστηριότητας, συμπεριλαμβανομένων της προέγκρισης και της οικοδομικής άδειας, καθώς και των πράξεων αναθεώρησης αυτών που αφορούν τη μορφή και τις διαστάσεις του κτιρίου. Τυχόν ανάκληση της άδειας του Υπουργού Πολιτισμού συνεπάγεται την ανάκληση και των λοιπών σχετικών πράξεων των άλλων διοικητικών αρχών. </a:t>
            </a:r>
          </a:p>
          <a:p>
            <a:pPr algn="just"/>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τη διάταξη του άρθρου </a:t>
            </a: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24 παρ. 6 Συντ</a:t>
            </a:r>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 δίδεται η δυνατότητα στον νομοθέτη να θεσπίσει </a:t>
            </a: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τα αναγκαία </a:t>
            </a:r>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για την προστασία των μνημείων, παραδοσιακών περιοχών και παραδοσιακών στοιχείων </a:t>
            </a: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περιοριστικά μέτρα της ιδιοκτησίας </a:t>
            </a:r>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a:t>
            </a: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να ορίσει διαφορετικό τρόπο αποζημίωσης των ιδιοκτητών από εκείνον της αναγκαστικής απαλλοτριώσεως για τον οποίο προνοεί το άρθρο 17 του Συντάγματος. </a:t>
            </a:r>
          </a:p>
          <a:p>
            <a:pPr algn="just"/>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Στην </a:t>
            </a: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ειδική αυτή πρόβλεψη της παρ. 6 του άρθρου 24 βρίσκει έρεισμα και ο θεσμός της μεταφοράς του συντελεστή δόμησης, </a:t>
            </a:r>
            <a:r>
              <a:rPr lang="el-GR" sz="25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αποτελεί τρόπο αποζημίωσης των ιδιοκτητών ακινήτων στα οποία επιβάλλονται ουσιώδεις περιορισμοί για την προστασία στοιχείων της πολιτιστικής κληρονομιάς, όπως είναι τα κτίρια που χαρακτηρίζονται ως διατηρητέα, ως έργα τέχνης ή ως ιστορικά μνημεία και οι αρχαιολογικοί χώροι. </a:t>
            </a:r>
          </a:p>
          <a:p>
            <a:endParaRPr lang="el-GR" dirty="0">
              <a:solidFill>
                <a:schemeClr val="bg1"/>
              </a:solidFill>
            </a:endParaRPr>
          </a:p>
          <a:p>
            <a:endParaRPr lang="el-GR" dirty="0">
              <a:solidFill>
                <a:schemeClr val="bg1"/>
              </a:solidFill>
            </a:endParaRPr>
          </a:p>
          <a:p>
            <a:endParaRPr lang="en-US" dirty="0">
              <a:solidFill>
                <a:schemeClr val="bg1"/>
              </a:solidFill>
            </a:endParaRPr>
          </a:p>
        </p:txBody>
      </p:sp>
      <p:sp>
        <p:nvSpPr>
          <p:cNvPr id="4" name="Βέλος: Δεξιό 3">
            <a:extLst>
              <a:ext uri="{FF2B5EF4-FFF2-40B4-BE49-F238E27FC236}">
                <a16:creationId xmlns:a16="http://schemas.microsoft.com/office/drawing/2014/main" id="{63979F83-BADC-45E9-EB0F-AF86F3A8A2DE}"/>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4023200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A0507D-34FB-CDE4-CCD1-2DD269461E4F}"/>
              </a:ext>
            </a:extLst>
          </p:cNvPr>
          <p:cNvSpPr>
            <a:spLocks noGrp="1"/>
          </p:cNvSpPr>
          <p:nvPr>
            <p:ph type="title"/>
          </p:nvPr>
        </p:nvSpPr>
        <p:spPr>
          <a:xfrm>
            <a:off x="1141413" y="618519"/>
            <a:ext cx="9905998" cy="699294"/>
          </a:xfrm>
        </p:spPr>
        <p:txBody>
          <a:bodyPr>
            <a:normAutofit/>
          </a:bodyPr>
          <a:lstStyle/>
          <a:p>
            <a:pPr algn="ctr"/>
            <a:br>
              <a:rPr lang="el-GR" sz="2000" b="1" dirty="0">
                <a:solidFill>
                  <a:schemeClr val="bg2"/>
                </a:solidFill>
                <a:latin typeface="Calibri" panose="020F0502020204030204" pitchFamily="34" charset="0"/>
                <a:cs typeface="Calibri" panose="020F0502020204030204" pitchFamily="34" charset="0"/>
              </a:rPr>
            </a:b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Η συνταγματική υποχρέωση για χωροταξικό και πολεοδομικό σχεδιασμό</a:t>
            </a:r>
            <a:endParaRPr lang="en-US" sz="2000" dirty="0">
              <a:solidFill>
                <a:schemeClr val="bg2"/>
              </a:solidFill>
              <a:latin typeface="Century Gothic" panose="020B050202020202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65115DF-7196-0DBB-E687-4CB18969418F}"/>
              </a:ext>
            </a:extLst>
          </p:cNvPr>
          <p:cNvSpPr>
            <a:spLocks noGrp="1"/>
          </p:cNvSpPr>
          <p:nvPr>
            <p:ph idx="1"/>
          </p:nvPr>
        </p:nvSpPr>
        <p:spPr>
          <a:xfrm>
            <a:off x="1141412" y="1317812"/>
            <a:ext cx="9905999" cy="4473389"/>
          </a:xfrm>
        </p:spPr>
        <p:txBody>
          <a:bodyPr>
            <a:normAutofit fontScale="92500" lnSpcReduction="10000"/>
          </a:bodyPr>
          <a:lstStyle/>
          <a:p>
            <a:pPr algn="just"/>
            <a:r>
              <a:rPr lang="el-GR" sz="1500" b="1" dirty="0">
                <a:solidFill>
                  <a:schemeClr val="bg2"/>
                </a:solidFill>
                <a:latin typeface="Century Gothic" panose="020B0502020202020204" pitchFamily="34" charset="0"/>
                <a:cs typeface="Calibri" panose="020F0502020204030204" pitchFamily="34" charset="0"/>
              </a:rPr>
              <a:t>Άρθρο 24 παρ. 2</a:t>
            </a:r>
            <a:r>
              <a:rPr lang="el-GR" sz="1500" dirty="0">
                <a:solidFill>
                  <a:schemeClr val="bg2"/>
                </a:solidFill>
                <a:latin typeface="Century Gothic" panose="020B0502020202020204" pitchFamily="34" charset="0"/>
                <a:cs typeface="Calibri" panose="020F0502020204030204" pitchFamily="34" charset="0"/>
              </a:rPr>
              <a:t>: «</a:t>
            </a:r>
            <a:r>
              <a:rPr lang="el-GR" sz="1500" i="1" dirty="0">
                <a:solidFill>
                  <a:schemeClr val="bg2"/>
                </a:solidFill>
                <a:latin typeface="Century Gothic" panose="020B0502020202020204" pitchFamily="34" charset="0"/>
                <a:cs typeface="Calibri" panose="020F0502020204030204" pitchFamily="34" charset="0"/>
              </a:rPr>
              <a:t>Η </a:t>
            </a:r>
            <a:r>
              <a:rPr lang="el-GR" sz="1500" i="1" u="sng" dirty="0">
                <a:solidFill>
                  <a:schemeClr val="bg2"/>
                </a:solidFill>
                <a:latin typeface="Century Gothic" panose="020B0502020202020204" pitchFamily="34" charset="0"/>
                <a:cs typeface="Calibri" panose="020F0502020204030204" pitchFamily="34" charset="0"/>
              </a:rPr>
              <a:t>χωροταξική αναδιάρθρωση</a:t>
            </a:r>
            <a:r>
              <a:rPr lang="el-GR" sz="1500" i="1" dirty="0">
                <a:solidFill>
                  <a:schemeClr val="bg2"/>
                </a:solidFill>
                <a:latin typeface="Century Gothic" panose="020B0502020202020204" pitchFamily="34" charset="0"/>
                <a:cs typeface="Calibri" panose="020F0502020204030204" pitchFamily="34" charset="0"/>
              </a:rPr>
              <a:t> της Χώρας καθώς και </a:t>
            </a:r>
            <a:r>
              <a:rPr lang="el-GR" sz="1500" i="1" u="sng" dirty="0">
                <a:solidFill>
                  <a:schemeClr val="bg2"/>
                </a:solidFill>
                <a:latin typeface="Century Gothic" panose="020B0502020202020204" pitchFamily="34" charset="0"/>
                <a:cs typeface="Calibri" panose="020F0502020204030204" pitchFamily="34" charset="0"/>
              </a:rPr>
              <a:t>η ανάπτυξη, αναμόρφωση και πολεοδόμηση των πόλεων και των οικιστικών γενικά περιοχών </a:t>
            </a:r>
            <a:r>
              <a:rPr lang="el-GR" sz="1500" i="1" dirty="0">
                <a:solidFill>
                  <a:schemeClr val="bg2"/>
                </a:solidFill>
                <a:latin typeface="Century Gothic" panose="020B0502020202020204" pitchFamily="34" charset="0"/>
                <a:cs typeface="Calibri" panose="020F0502020204030204" pitchFamily="34" charset="0"/>
              </a:rPr>
              <a:t>ανήκουν στη </a:t>
            </a:r>
            <a:r>
              <a:rPr lang="el-GR" sz="1500" i="1" u="sng" dirty="0">
                <a:solidFill>
                  <a:schemeClr val="bg2"/>
                </a:solidFill>
                <a:latin typeface="Century Gothic" panose="020B0502020202020204" pitchFamily="34" charset="0"/>
                <a:cs typeface="Calibri" panose="020F0502020204030204" pitchFamily="34" charset="0"/>
              </a:rPr>
              <a:t>ρυθμιστική αρμοδιότητα </a:t>
            </a:r>
            <a:r>
              <a:rPr lang="el-GR" sz="1500" i="1" dirty="0">
                <a:solidFill>
                  <a:schemeClr val="bg2"/>
                </a:solidFill>
                <a:latin typeface="Century Gothic" panose="020B0502020202020204" pitchFamily="34" charset="0"/>
                <a:cs typeface="Calibri" panose="020F0502020204030204" pitchFamily="34" charset="0"/>
              </a:rPr>
              <a:t>και τον </a:t>
            </a:r>
            <a:r>
              <a:rPr lang="el-GR" sz="1500" i="1" u="sng" dirty="0">
                <a:solidFill>
                  <a:schemeClr val="bg2"/>
                </a:solidFill>
                <a:latin typeface="Century Gothic" panose="020B0502020202020204" pitchFamily="34" charset="0"/>
                <a:cs typeface="Calibri" panose="020F0502020204030204" pitchFamily="34" charset="0"/>
              </a:rPr>
              <a:t>έλεγχο του Κράτους</a:t>
            </a:r>
            <a:r>
              <a:rPr lang="el-GR" sz="1500" i="1" dirty="0">
                <a:solidFill>
                  <a:schemeClr val="bg2"/>
                </a:solidFill>
                <a:latin typeface="Century Gothic" panose="020B0502020202020204" pitchFamily="34" charset="0"/>
                <a:cs typeface="Calibri" panose="020F0502020204030204" pitchFamily="34" charset="0"/>
              </a:rPr>
              <a:t>, χάριν της εξυπηρετήσεως της λειτουργικότητας των οικισμών και της διασφάλισης των καλύτερων δυνατών όρων διαβιώσεως των ανθρώπων. Οι σχετικές τεχνικές επιλογές και σταθμίσεις γίνονται κατά τους κανόνες της επιστήμης. Η σύνταξη εθνικού κτηματολογίου συνιστά υποχρέωση του Κράτους.</a:t>
            </a:r>
            <a:r>
              <a:rPr lang="el-GR" sz="1500" dirty="0">
                <a:solidFill>
                  <a:schemeClr val="bg2"/>
                </a:solidFill>
                <a:latin typeface="Century Gothic" panose="020B0502020202020204" pitchFamily="34" charset="0"/>
                <a:cs typeface="Calibri" panose="020F0502020204030204" pitchFamily="34" charset="0"/>
              </a:rPr>
              <a:t>»</a:t>
            </a:r>
          </a:p>
          <a:p>
            <a:pPr algn="just"/>
            <a:r>
              <a:rPr lang="el-GR" sz="1500" dirty="0">
                <a:solidFill>
                  <a:schemeClr val="bg2"/>
                </a:solidFill>
                <a:latin typeface="Century Gothic" panose="020B0502020202020204" pitchFamily="34" charset="0"/>
                <a:cs typeface="Calibri" panose="020F0502020204030204" pitchFamily="34" charset="0"/>
              </a:rPr>
              <a:t>Από τη διάταξη αυτή, όπως έχει ερμηνευθεί από τη νομολογία, συνάγονται τα εξής: </a:t>
            </a:r>
          </a:p>
          <a:p>
            <a:pPr lvl="1" algn="just">
              <a:buFont typeface="Wingdings" panose="05000000000000000000" pitchFamily="2" charset="2"/>
              <a:buChar char="Ø"/>
            </a:pPr>
            <a:r>
              <a:rPr lang="el-GR" sz="1500" dirty="0">
                <a:solidFill>
                  <a:schemeClr val="bg2"/>
                </a:solidFill>
                <a:latin typeface="Century Gothic" panose="020B0502020202020204" pitchFamily="34" charset="0"/>
                <a:cs typeface="Calibri" panose="020F0502020204030204" pitchFamily="34" charset="0"/>
              </a:rPr>
              <a:t>Ο χωροταξικός και πολεοδομικός σχεδιασμός </a:t>
            </a:r>
            <a:r>
              <a:rPr lang="el-GR" sz="1500" u="sng" dirty="0">
                <a:solidFill>
                  <a:schemeClr val="bg2"/>
                </a:solidFill>
                <a:latin typeface="Century Gothic" panose="020B0502020202020204" pitchFamily="34" charset="0"/>
                <a:cs typeface="Calibri" panose="020F0502020204030204" pitchFamily="34" charset="0"/>
              </a:rPr>
              <a:t>πρέπει να γίνεται από όργανα του Κράτους ή υπό την άμεση εποπτεία και έλεγχο αυτού,</a:t>
            </a:r>
            <a:r>
              <a:rPr lang="el-GR" sz="1500" dirty="0">
                <a:solidFill>
                  <a:schemeClr val="bg2"/>
                </a:solidFill>
                <a:latin typeface="Century Gothic" panose="020B0502020202020204" pitchFamily="34" charset="0"/>
                <a:cs typeface="Calibri" panose="020F0502020204030204" pitchFamily="34" charset="0"/>
              </a:rPr>
              <a:t> με στόχο τη δημιουργία οικιστικού περιβάλλοντος κατάλληλου για την ποιοτική και δημιουργική διαβίωση των κατοίκων της χώρας. </a:t>
            </a:r>
          </a:p>
          <a:p>
            <a:pPr lvl="1" algn="just">
              <a:buFont typeface="Wingdings" panose="05000000000000000000" pitchFamily="2" charset="2"/>
              <a:buChar char="Ø"/>
            </a:pPr>
            <a:r>
              <a:rPr lang="el-GR" sz="1500" dirty="0">
                <a:solidFill>
                  <a:schemeClr val="bg2"/>
                </a:solidFill>
                <a:latin typeface="Century Gothic" panose="020B0502020202020204" pitchFamily="34" charset="0"/>
                <a:cs typeface="Calibri" panose="020F0502020204030204" pitchFamily="34" charset="0"/>
              </a:rPr>
              <a:t>Οι διατάξεις της παρ. 2 του άρθρου 24 απευθύνουν επιταγές στον νομοθέτη να ρυθμίσει τη χωροταξική ανάπτυξη και την πολεοδομική οργάνωση της χώρας με βάση ορθολογικό σχεδιασμό, </a:t>
            </a:r>
            <a:r>
              <a:rPr lang="el-GR" sz="1500" u="sng" dirty="0">
                <a:solidFill>
                  <a:schemeClr val="bg2"/>
                </a:solidFill>
                <a:latin typeface="Century Gothic" panose="020B0502020202020204" pitchFamily="34" charset="0"/>
                <a:cs typeface="Calibri" panose="020F0502020204030204" pitchFamily="34" charset="0"/>
              </a:rPr>
              <a:t>με την υιοθέτηση χωροταξικών και πολεοδομικών κριτηρίων </a:t>
            </a:r>
            <a:r>
              <a:rPr lang="el-GR" sz="1500" dirty="0">
                <a:solidFill>
                  <a:schemeClr val="bg2"/>
                </a:solidFill>
                <a:latin typeface="Century Gothic" panose="020B0502020202020204" pitchFamily="34" charset="0"/>
                <a:cs typeface="Calibri" panose="020F0502020204030204" pitchFamily="34" charset="0"/>
              </a:rPr>
              <a:t>και </a:t>
            </a:r>
            <a:r>
              <a:rPr lang="el-GR" sz="1500" u="sng" dirty="0">
                <a:solidFill>
                  <a:schemeClr val="bg2"/>
                </a:solidFill>
                <a:latin typeface="Century Gothic" panose="020B0502020202020204" pitchFamily="34" charset="0"/>
                <a:cs typeface="Calibri" panose="020F0502020204030204" pitchFamily="34" charset="0"/>
              </a:rPr>
              <a:t>σύμφωνα με τη φυσιογνωμία, τις ιδιαιτερότητες και τις ανάγκες κάθε περιοχής </a:t>
            </a:r>
            <a:r>
              <a:rPr lang="el-GR" sz="1500" dirty="0">
                <a:solidFill>
                  <a:schemeClr val="bg2"/>
                </a:solidFill>
                <a:latin typeface="Century Gothic" panose="020B0502020202020204" pitchFamily="34" charset="0"/>
                <a:cs typeface="Calibri" panose="020F0502020204030204" pitchFamily="34" charset="0"/>
              </a:rPr>
              <a:t>(</a:t>
            </a:r>
            <a:r>
              <a:rPr lang="el-GR" sz="1500" dirty="0" err="1">
                <a:solidFill>
                  <a:schemeClr val="bg2"/>
                </a:solidFill>
                <a:latin typeface="Century Gothic" panose="020B0502020202020204" pitchFamily="34" charset="0"/>
                <a:cs typeface="Calibri" panose="020F0502020204030204" pitchFamily="34" charset="0"/>
              </a:rPr>
              <a:t>ΣτΕ</a:t>
            </a:r>
            <a:r>
              <a:rPr lang="el-GR" sz="1500" dirty="0">
                <a:solidFill>
                  <a:schemeClr val="bg2"/>
                </a:solidFill>
                <a:latin typeface="Century Gothic" panose="020B0502020202020204" pitchFamily="34" charset="0"/>
                <a:cs typeface="Calibri" panose="020F0502020204030204" pitchFamily="34" charset="0"/>
              </a:rPr>
              <a:t> 936/2017, 914/2017)</a:t>
            </a:r>
          </a:p>
          <a:p>
            <a:pPr lvl="1" algn="just">
              <a:buFont typeface="Wingdings" panose="05000000000000000000" pitchFamily="2" charset="2"/>
              <a:buChar char="Ø"/>
            </a:pPr>
            <a:r>
              <a:rPr lang="el-GR" sz="1500" dirty="0">
                <a:solidFill>
                  <a:schemeClr val="bg2"/>
                </a:solidFill>
                <a:latin typeface="Century Gothic" panose="020B0502020202020204" pitchFamily="34" charset="0"/>
                <a:cs typeface="Calibri" panose="020F0502020204030204" pitchFamily="34" charset="0"/>
              </a:rPr>
              <a:t>Στα κριτήρια αυτά πρέπει </a:t>
            </a:r>
            <a:r>
              <a:rPr lang="el-GR" sz="1500" u="sng" dirty="0">
                <a:solidFill>
                  <a:schemeClr val="bg2"/>
                </a:solidFill>
                <a:latin typeface="Century Gothic" panose="020B0502020202020204" pitchFamily="34" charset="0"/>
                <a:cs typeface="Calibri" panose="020F0502020204030204" pitchFamily="34" charset="0"/>
              </a:rPr>
              <a:t>να ενσωματώνεται</a:t>
            </a:r>
            <a:r>
              <a:rPr lang="el-GR" sz="1500" dirty="0">
                <a:solidFill>
                  <a:schemeClr val="bg2"/>
                </a:solidFill>
                <a:latin typeface="Century Gothic" panose="020B0502020202020204" pitchFamily="34" charset="0"/>
                <a:cs typeface="Calibri" panose="020F0502020204030204" pitchFamily="34" charset="0"/>
              </a:rPr>
              <a:t>, εκτός των άλλων, </a:t>
            </a:r>
            <a:r>
              <a:rPr lang="el-GR" sz="1500" u="sng" dirty="0">
                <a:solidFill>
                  <a:schemeClr val="bg2"/>
                </a:solidFill>
                <a:latin typeface="Century Gothic" panose="020B0502020202020204" pitchFamily="34" charset="0"/>
                <a:cs typeface="Calibri" panose="020F0502020204030204" pitchFamily="34" charset="0"/>
              </a:rPr>
              <a:t>και η προστασία του φυσικού, πολιτιστικού και οικιστικού περιβάλλοντος</a:t>
            </a:r>
            <a:r>
              <a:rPr lang="el-GR" sz="1500" dirty="0">
                <a:solidFill>
                  <a:schemeClr val="bg2"/>
                </a:solidFill>
                <a:latin typeface="Century Gothic" panose="020B0502020202020204" pitchFamily="34" charset="0"/>
                <a:cs typeface="Calibri" panose="020F0502020204030204" pitchFamily="34" charset="0"/>
              </a:rPr>
              <a:t>, ώστε να εξασφαλίζεται βιώσιμη ανάπτυξη (</a:t>
            </a:r>
            <a:r>
              <a:rPr lang="el-GR" sz="1500" dirty="0" err="1">
                <a:solidFill>
                  <a:schemeClr val="bg2"/>
                </a:solidFill>
                <a:latin typeface="Century Gothic" panose="020B0502020202020204" pitchFamily="34" charset="0"/>
                <a:cs typeface="Calibri" panose="020F0502020204030204" pitchFamily="34" charset="0"/>
              </a:rPr>
              <a:t>ΣτΕ</a:t>
            </a:r>
            <a:r>
              <a:rPr lang="el-GR" sz="1500" dirty="0">
                <a:solidFill>
                  <a:schemeClr val="bg2"/>
                </a:solidFill>
                <a:latin typeface="Century Gothic" panose="020B0502020202020204" pitchFamily="34" charset="0"/>
                <a:cs typeface="Calibri" panose="020F0502020204030204" pitchFamily="34" charset="0"/>
              </a:rPr>
              <a:t> 2487/2006 </a:t>
            </a:r>
            <a:r>
              <a:rPr lang="el-GR" sz="1500" dirty="0" err="1">
                <a:solidFill>
                  <a:schemeClr val="bg2"/>
                </a:solidFill>
                <a:latin typeface="Century Gothic" panose="020B0502020202020204" pitchFamily="34" charset="0"/>
                <a:cs typeface="Calibri" panose="020F0502020204030204" pitchFamily="34" charset="0"/>
              </a:rPr>
              <a:t>Ολομ</a:t>
            </a:r>
            <a:r>
              <a:rPr lang="el-GR" sz="1500" dirty="0">
                <a:solidFill>
                  <a:schemeClr val="bg2"/>
                </a:solidFill>
                <a:latin typeface="Century Gothic" panose="020B0502020202020204" pitchFamily="34" charset="0"/>
                <a:cs typeface="Calibri" panose="020F0502020204030204" pitchFamily="34" charset="0"/>
              </a:rPr>
              <a:t>., </a:t>
            </a:r>
            <a:r>
              <a:rPr lang="el-GR" sz="1500" dirty="0" err="1">
                <a:solidFill>
                  <a:schemeClr val="bg2"/>
                </a:solidFill>
                <a:latin typeface="Century Gothic" panose="020B0502020202020204" pitchFamily="34" charset="0"/>
                <a:cs typeface="Calibri" panose="020F0502020204030204" pitchFamily="34" charset="0"/>
              </a:rPr>
              <a:t>ΣτΕ</a:t>
            </a:r>
            <a:r>
              <a:rPr lang="el-GR" sz="1500" dirty="0">
                <a:solidFill>
                  <a:schemeClr val="bg2"/>
                </a:solidFill>
                <a:latin typeface="Century Gothic" panose="020B0502020202020204" pitchFamily="34" charset="0"/>
                <a:cs typeface="Calibri" panose="020F0502020204030204" pitchFamily="34" charset="0"/>
              </a:rPr>
              <a:t> 4966/2014 </a:t>
            </a:r>
            <a:r>
              <a:rPr lang="el-GR" sz="1500" dirty="0" err="1">
                <a:solidFill>
                  <a:schemeClr val="bg2"/>
                </a:solidFill>
                <a:latin typeface="Century Gothic" panose="020B0502020202020204" pitchFamily="34" charset="0"/>
                <a:cs typeface="Calibri" panose="020F0502020204030204" pitchFamily="34" charset="0"/>
              </a:rPr>
              <a:t>επταμ</a:t>
            </a:r>
            <a:r>
              <a:rPr lang="el-GR" sz="1500" dirty="0">
                <a:solidFill>
                  <a:schemeClr val="bg2"/>
                </a:solidFill>
                <a:latin typeface="Century Gothic" panose="020B0502020202020204" pitchFamily="34" charset="0"/>
                <a:cs typeface="Calibri" panose="020F0502020204030204" pitchFamily="34" charset="0"/>
              </a:rPr>
              <a:t>. 4073/2014 </a:t>
            </a:r>
            <a:r>
              <a:rPr lang="el-GR" sz="1500" dirty="0" err="1">
                <a:solidFill>
                  <a:schemeClr val="bg2"/>
                </a:solidFill>
                <a:latin typeface="Century Gothic" panose="020B0502020202020204" pitchFamily="34" charset="0"/>
                <a:cs typeface="Calibri" panose="020F0502020204030204" pitchFamily="34" charset="0"/>
              </a:rPr>
              <a:t>επταμ</a:t>
            </a:r>
            <a:r>
              <a:rPr lang="el-GR" sz="1500" dirty="0">
                <a:solidFill>
                  <a:schemeClr val="bg2"/>
                </a:solidFill>
                <a:latin typeface="Century Gothic" panose="020B0502020202020204" pitchFamily="34" charset="0"/>
                <a:cs typeface="Calibri" panose="020F0502020204030204" pitchFamily="34" charset="0"/>
              </a:rPr>
              <a:t>., 4013/2013 </a:t>
            </a:r>
            <a:r>
              <a:rPr lang="el-GR" sz="1500" dirty="0" err="1">
                <a:solidFill>
                  <a:schemeClr val="bg2"/>
                </a:solidFill>
                <a:latin typeface="Century Gothic" panose="020B0502020202020204" pitchFamily="34" charset="0"/>
                <a:cs typeface="Calibri" panose="020F0502020204030204" pitchFamily="34" charset="0"/>
              </a:rPr>
              <a:t>επταμ</a:t>
            </a:r>
            <a:r>
              <a:rPr lang="el-GR" sz="1500" dirty="0">
                <a:solidFill>
                  <a:schemeClr val="bg2"/>
                </a:solidFill>
                <a:latin typeface="Century Gothic" panose="020B0502020202020204" pitchFamily="34" charset="0"/>
                <a:cs typeface="Calibri" panose="020F0502020204030204" pitchFamily="34" charset="0"/>
              </a:rPr>
              <a:t>., 1422-21/2013 </a:t>
            </a:r>
            <a:r>
              <a:rPr lang="el-GR" sz="1500" dirty="0" err="1">
                <a:solidFill>
                  <a:schemeClr val="bg2"/>
                </a:solidFill>
                <a:latin typeface="Century Gothic" panose="020B0502020202020204" pitchFamily="34" charset="0"/>
                <a:cs typeface="Calibri" panose="020F0502020204030204" pitchFamily="34" charset="0"/>
              </a:rPr>
              <a:t>επταμ</a:t>
            </a:r>
            <a:r>
              <a:rPr lang="el-GR" sz="1500" dirty="0">
                <a:solidFill>
                  <a:schemeClr val="bg2"/>
                </a:solidFill>
                <a:latin typeface="Century Gothic" panose="020B0502020202020204" pitchFamily="34" charset="0"/>
                <a:cs typeface="Calibri" panose="020F0502020204030204" pitchFamily="34" charset="0"/>
              </a:rPr>
              <a:t>. κ.ά.).</a:t>
            </a:r>
          </a:p>
          <a:p>
            <a:endParaRPr lang="en-US" dirty="0"/>
          </a:p>
        </p:txBody>
      </p:sp>
      <p:sp>
        <p:nvSpPr>
          <p:cNvPr id="4" name="Βέλος: Δεξιό 3">
            <a:extLst>
              <a:ext uri="{FF2B5EF4-FFF2-40B4-BE49-F238E27FC236}">
                <a16:creationId xmlns:a16="http://schemas.microsoft.com/office/drawing/2014/main" id="{8EE2693E-C349-7785-C5FE-BC2B36E971A9}"/>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17</a:t>
            </a:r>
            <a:endParaRPr lang="en-US" b="1" dirty="0">
              <a:solidFill>
                <a:schemeClr val="bg2"/>
              </a:solidFill>
            </a:endParaRPr>
          </a:p>
        </p:txBody>
      </p:sp>
    </p:spTree>
    <p:extLst>
      <p:ext uri="{BB962C8B-B14F-4D97-AF65-F5344CB8AC3E}">
        <p14:creationId xmlns:p14="http://schemas.microsoft.com/office/powerpoint/2010/main" val="138206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CDF753-7972-8BF0-8C79-55F2D9BCA396}"/>
              </a:ext>
            </a:extLst>
          </p:cNvPr>
          <p:cNvSpPr>
            <a:spLocks noGrp="1"/>
          </p:cNvSpPr>
          <p:nvPr>
            <p:ph type="title"/>
          </p:nvPr>
        </p:nvSpPr>
        <p:spPr>
          <a:xfrm>
            <a:off x="1141413" y="618518"/>
            <a:ext cx="9905998" cy="824800"/>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διεθνές δίκαιο ως πηγή του δικαίου περιβάλλοντος (Ι)  </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F6DC9581-A1E3-590E-3612-9653ED2F05E9}"/>
              </a:ext>
            </a:extLst>
          </p:cNvPr>
          <p:cNvSpPr>
            <a:spLocks noGrp="1"/>
          </p:cNvSpPr>
          <p:nvPr>
            <p:ph idx="1"/>
          </p:nvPr>
        </p:nvSpPr>
        <p:spPr>
          <a:xfrm>
            <a:off x="1141412" y="1353671"/>
            <a:ext cx="9905999" cy="4437530"/>
          </a:xfrm>
        </p:spPr>
        <p:txBody>
          <a:bodyPr>
            <a:normAutofit fontScale="92500" lnSpcReduction="10000"/>
          </a:bodyPr>
          <a:lstStyle/>
          <a:p>
            <a:pPr algn="just"/>
            <a:r>
              <a:rPr lang="el-GR" sz="1600" dirty="0">
                <a:solidFill>
                  <a:schemeClr val="bg2"/>
                </a:solidFill>
                <a:latin typeface="Century Gothic" panose="020B0502020202020204" pitchFamily="34" charset="0"/>
                <a:cs typeface="Calibri" panose="020F0502020204030204" pitchFamily="34" charset="0"/>
              </a:rPr>
              <a:t>Λόγω της διεθνούς διάστασης των περιβαλλοντικών προβλημάτων, το διεθνές δίκαιο περιβάλλοντος έχει σημειώσει μεγάλη ανάπτυξη κατά την τελευταία 40ετία</a:t>
            </a:r>
          </a:p>
          <a:p>
            <a:pPr algn="just"/>
            <a:r>
              <a:rPr lang="el-GR" sz="1600" dirty="0">
                <a:solidFill>
                  <a:schemeClr val="bg2"/>
                </a:solidFill>
                <a:latin typeface="Century Gothic" panose="020B0502020202020204" pitchFamily="34" charset="0"/>
                <a:cs typeface="Calibri" panose="020F0502020204030204" pitchFamily="34" charset="0"/>
              </a:rPr>
              <a:t>Το διεθνές δίκαιο ως πηγή του δικαίου περιβάλλοντος περιλαμβάνει τόσο ορισμένες </a:t>
            </a:r>
            <a:r>
              <a:rPr lang="el-GR" sz="1600" u="sng" dirty="0">
                <a:solidFill>
                  <a:schemeClr val="bg2"/>
                </a:solidFill>
                <a:latin typeface="Century Gothic" panose="020B0502020202020204" pitchFamily="34" charset="0"/>
                <a:cs typeface="Calibri" panose="020F0502020204030204" pitchFamily="34" charset="0"/>
              </a:rPr>
              <a:t>γενικές αρχές</a:t>
            </a:r>
            <a:r>
              <a:rPr lang="el-GR" sz="1600" dirty="0">
                <a:solidFill>
                  <a:schemeClr val="bg2"/>
                </a:solidFill>
                <a:latin typeface="Century Gothic" panose="020B0502020202020204" pitchFamily="34" charset="0"/>
                <a:cs typeface="Calibri" panose="020F0502020204030204" pitchFamily="34" charset="0"/>
              </a:rPr>
              <a:t> που έχουν περιληφθεί σε μη-δεσμευτικά κείμενα διεθνών διασκέψεων όσο και </a:t>
            </a:r>
            <a:r>
              <a:rPr lang="el-GR" sz="1600" u="sng" dirty="0">
                <a:solidFill>
                  <a:schemeClr val="bg2"/>
                </a:solidFill>
                <a:latin typeface="Century Gothic" panose="020B0502020202020204" pitchFamily="34" charset="0"/>
                <a:cs typeface="Calibri" panose="020F0502020204030204" pitchFamily="34" charset="0"/>
              </a:rPr>
              <a:t>κανόνες που έχουν ενσωματωθεί σε νομικά δεσμευτικές διεθνείς συμφωνίες</a:t>
            </a:r>
            <a:r>
              <a:rPr lang="el-GR" sz="1600" dirty="0">
                <a:solidFill>
                  <a:schemeClr val="bg2"/>
                </a:solidFill>
                <a:latin typeface="Century Gothic" panose="020B0502020202020204" pitchFamily="34" charset="0"/>
                <a:cs typeface="Calibri" panose="020F0502020204030204" pitchFamily="34" charset="0"/>
              </a:rPr>
              <a:t>   </a:t>
            </a:r>
            <a:endParaRPr lang="el-GR" sz="1600" b="1" dirty="0">
              <a:solidFill>
                <a:schemeClr val="bg2"/>
              </a:solidFill>
              <a:latin typeface="Century Gothic" panose="020B0502020202020204" pitchFamily="34" charset="0"/>
              <a:cs typeface="Calibri" panose="020F0502020204030204" pitchFamily="34" charset="0"/>
            </a:endParaRPr>
          </a:p>
          <a:p>
            <a:pPr algn="just"/>
            <a:r>
              <a:rPr lang="el-GR" sz="1600" dirty="0">
                <a:solidFill>
                  <a:schemeClr val="bg2"/>
                </a:solidFill>
                <a:latin typeface="Century Gothic" panose="020B0502020202020204" pitchFamily="34" charset="0"/>
                <a:cs typeface="Calibri" panose="020F0502020204030204" pitchFamily="34" charset="0"/>
              </a:rPr>
              <a:t>Μεταξύ των </a:t>
            </a:r>
            <a:r>
              <a:rPr lang="el-GR" sz="1600" b="1" dirty="0">
                <a:solidFill>
                  <a:schemeClr val="bg2"/>
                </a:solidFill>
                <a:latin typeface="Century Gothic" panose="020B0502020202020204" pitchFamily="34" charset="0"/>
                <a:cs typeface="Calibri" panose="020F0502020204030204" pitchFamily="34" charset="0"/>
              </a:rPr>
              <a:t>γενικών αρχών του διεθνούς δικαίου περιβάλλοντος</a:t>
            </a:r>
            <a:r>
              <a:rPr lang="el-GR" sz="1600" dirty="0">
                <a:solidFill>
                  <a:schemeClr val="bg2"/>
                </a:solidFill>
                <a:latin typeface="Century Gothic" panose="020B0502020202020204" pitchFamily="34" charset="0"/>
                <a:cs typeface="Calibri" panose="020F0502020204030204" pitchFamily="34" charset="0"/>
              </a:rPr>
              <a:t>, σημαντική θέση κατέχουν: </a:t>
            </a:r>
          </a:p>
          <a:p>
            <a:pPr lvl="1" algn="just">
              <a:buFont typeface="Wingdings" panose="05000000000000000000" pitchFamily="2" charset="2"/>
              <a:buChar char="q"/>
            </a:pPr>
            <a:r>
              <a:rPr lang="el-GR" sz="1600" u="sng" dirty="0">
                <a:solidFill>
                  <a:schemeClr val="bg2"/>
                </a:solidFill>
                <a:latin typeface="Century Gothic" panose="020B0502020202020204" pitchFamily="34" charset="0"/>
                <a:cs typeface="Calibri" panose="020F0502020204030204" pitchFamily="34" charset="0"/>
              </a:rPr>
              <a:t>Η υποχρέωση μη πρόκλησης ζημιών στο περιβάλλον άλλων κρατών ή περιοχών </a:t>
            </a:r>
            <a:r>
              <a:rPr lang="el-GR" sz="1600" dirty="0">
                <a:solidFill>
                  <a:schemeClr val="bg2"/>
                </a:solidFill>
                <a:latin typeface="Century Gothic" panose="020B0502020202020204" pitchFamily="34" charset="0"/>
                <a:cs typeface="Calibri" panose="020F0502020204030204" pitchFamily="34" charset="0"/>
              </a:rPr>
              <a:t>πέραν της κρατικής δικαιοδοσίας - Αρχή 21 της Διακήρυξης της </a:t>
            </a:r>
            <a:r>
              <a:rPr lang="el-GR" sz="1500" dirty="0">
                <a:solidFill>
                  <a:schemeClr val="bg2"/>
                </a:solidFill>
                <a:latin typeface="Century Gothic" panose="020B0502020202020204" pitchFamily="34" charset="0"/>
                <a:cs typeface="Calibri" panose="020F0502020204030204" pitchFamily="34" charset="0"/>
              </a:rPr>
              <a:t>Στοκχόλμης</a:t>
            </a:r>
            <a:r>
              <a:rPr lang="el-GR" sz="1600" dirty="0">
                <a:solidFill>
                  <a:schemeClr val="bg2"/>
                </a:solidFill>
                <a:latin typeface="Century Gothic" panose="020B0502020202020204" pitchFamily="34" charset="0"/>
                <a:cs typeface="Calibri" panose="020F0502020204030204" pitchFamily="34" charset="0"/>
              </a:rPr>
              <a:t> (1972) </a:t>
            </a:r>
          </a:p>
          <a:p>
            <a:pPr lvl="1" algn="just">
              <a:buFont typeface="Wingdings" panose="05000000000000000000" pitchFamily="2" charset="2"/>
              <a:buChar char="q"/>
            </a:pPr>
            <a:r>
              <a:rPr lang="el-GR" sz="1600" u="sng" dirty="0">
                <a:solidFill>
                  <a:schemeClr val="bg2"/>
                </a:solidFill>
                <a:latin typeface="Century Gothic" panose="020B0502020202020204" pitchFamily="34" charset="0"/>
                <a:cs typeface="Calibri" panose="020F0502020204030204" pitchFamily="34" charset="0"/>
              </a:rPr>
              <a:t>Η αρχή της προληπτικής δράσης </a:t>
            </a:r>
            <a:r>
              <a:rPr lang="el-GR" sz="1600" dirty="0">
                <a:solidFill>
                  <a:schemeClr val="bg2"/>
                </a:solidFill>
                <a:latin typeface="Century Gothic" panose="020B0502020202020204" pitchFamily="34" charset="0"/>
                <a:cs typeface="Calibri" panose="020F0502020204030204" pitchFamily="34" charset="0"/>
              </a:rPr>
              <a:t>– Αρχές 6, 7, 15, 18 και 24 της Διακήρυξης της Στοκχόλμης και Αρχή 11 της Διακήρυξης του Ρίο (1992)</a:t>
            </a:r>
          </a:p>
          <a:p>
            <a:pPr lvl="1" algn="just">
              <a:buFont typeface="Wingdings" panose="05000000000000000000" pitchFamily="2" charset="2"/>
              <a:buChar char="q"/>
            </a:pPr>
            <a:r>
              <a:rPr lang="el-GR" sz="1600" u="sng" dirty="0">
                <a:solidFill>
                  <a:schemeClr val="bg2"/>
                </a:solidFill>
                <a:latin typeface="Century Gothic" panose="020B0502020202020204" pitchFamily="34" charset="0"/>
                <a:cs typeface="Calibri" panose="020F0502020204030204" pitchFamily="34" charset="0"/>
              </a:rPr>
              <a:t>Η αρχή ότι ο </a:t>
            </a:r>
            <a:r>
              <a:rPr lang="el-GR" sz="1600" u="sng" dirty="0" err="1">
                <a:solidFill>
                  <a:schemeClr val="bg2"/>
                </a:solidFill>
                <a:latin typeface="Century Gothic" panose="020B0502020202020204" pitchFamily="34" charset="0"/>
                <a:cs typeface="Calibri" panose="020F0502020204030204" pitchFamily="34" charset="0"/>
              </a:rPr>
              <a:t>ρυπαίνων</a:t>
            </a:r>
            <a:r>
              <a:rPr lang="el-GR" sz="1600" u="sng" dirty="0">
                <a:solidFill>
                  <a:schemeClr val="bg2"/>
                </a:solidFill>
                <a:latin typeface="Century Gothic" panose="020B0502020202020204" pitchFamily="34" charset="0"/>
                <a:cs typeface="Calibri" panose="020F0502020204030204" pitchFamily="34" charset="0"/>
              </a:rPr>
              <a:t> πρέπει να φέρει τα έξοδα που συνδέονται με την εξάλειψη της ρύπανσης</a:t>
            </a:r>
            <a:r>
              <a:rPr lang="el-GR" sz="1600" dirty="0">
                <a:solidFill>
                  <a:schemeClr val="bg2"/>
                </a:solidFill>
                <a:latin typeface="Century Gothic" panose="020B0502020202020204" pitchFamily="34" charset="0"/>
                <a:cs typeface="Calibri" panose="020F0502020204030204" pitchFamily="34" charset="0"/>
              </a:rPr>
              <a:t> - Αρχή 16 της Διακήρυξης του Ρίο </a:t>
            </a:r>
          </a:p>
          <a:p>
            <a:pPr lvl="1" algn="just">
              <a:buFont typeface="Wingdings" panose="05000000000000000000" pitchFamily="2" charset="2"/>
              <a:buChar char="q"/>
            </a:pPr>
            <a:r>
              <a:rPr lang="el-GR" sz="1600" u="sng" dirty="0">
                <a:solidFill>
                  <a:schemeClr val="bg2"/>
                </a:solidFill>
                <a:latin typeface="Century Gothic" panose="020B0502020202020204" pitchFamily="34" charset="0"/>
                <a:cs typeface="Calibri" panose="020F0502020204030204" pitchFamily="34" charset="0"/>
              </a:rPr>
              <a:t>Η αρχή της διεθνούς περιβαλλοντικής συνεργασίας </a:t>
            </a:r>
            <a:r>
              <a:rPr lang="el-GR" sz="1600" dirty="0">
                <a:solidFill>
                  <a:schemeClr val="bg2"/>
                </a:solidFill>
                <a:latin typeface="Century Gothic" panose="020B0502020202020204" pitchFamily="34" charset="0"/>
                <a:cs typeface="Calibri" panose="020F0502020204030204" pitchFamily="34" charset="0"/>
              </a:rPr>
              <a:t>– Αρχή 7 της Διακήρυξης του Ρίο - ειδικότερη εκδήλωση της αρχής αυτής συνιστά η υποχρέωση των χωρών να ενημερώνουν η μία την άλλη για επικείμενη ή υπάρχουσα βλάβη στο περιβάλλον</a:t>
            </a:r>
          </a:p>
          <a:p>
            <a:endParaRPr lang="en-US" dirty="0"/>
          </a:p>
        </p:txBody>
      </p:sp>
      <p:sp>
        <p:nvSpPr>
          <p:cNvPr id="4" name="Βέλος: Δεξιό 3">
            <a:extLst>
              <a:ext uri="{FF2B5EF4-FFF2-40B4-BE49-F238E27FC236}">
                <a16:creationId xmlns:a16="http://schemas.microsoft.com/office/drawing/2014/main" id="{FEF19106-5E4D-D44B-775E-3EB2A87E54F3}"/>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3153643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EA210F-6FB3-5804-5E7E-0756BBA07695}"/>
              </a:ext>
            </a:extLst>
          </p:cNvPr>
          <p:cNvSpPr>
            <a:spLocks noGrp="1"/>
          </p:cNvSpPr>
          <p:nvPr>
            <p:ph type="title"/>
          </p:nvPr>
        </p:nvSpPr>
        <p:spPr>
          <a:xfrm>
            <a:off x="1141413" y="618519"/>
            <a:ext cx="9905998" cy="672400"/>
          </a:xfrm>
        </p:spPr>
        <p:txBody>
          <a:bodyPr>
            <a:normAutofit/>
          </a:bodyPr>
          <a:lstStyle/>
          <a:p>
            <a:pPr algn="ctr"/>
            <a:r>
              <a:rPr lang="el-GR" sz="20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Το διεθνές δίκαιο ως πηγή του δικαίου περιβάλλοντος (ΙΙ)</a:t>
            </a:r>
            <a:endParaRPr lang="en-US" sz="20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5CF39D1-988D-BDFC-9F20-07A6FC22B483}"/>
              </a:ext>
            </a:extLst>
          </p:cNvPr>
          <p:cNvSpPr>
            <a:spLocks noGrp="1"/>
          </p:cNvSpPr>
          <p:nvPr>
            <p:ph idx="1"/>
          </p:nvPr>
        </p:nvSpPr>
        <p:spPr>
          <a:xfrm>
            <a:off x="1141412" y="1290919"/>
            <a:ext cx="9905999" cy="4500282"/>
          </a:xfrm>
        </p:spPr>
        <p:txBody>
          <a:bodyPr>
            <a:normAutofit/>
          </a:bodyPr>
          <a:lstStyle/>
          <a:p>
            <a:pPr algn="just">
              <a:buFont typeface="Wingdings" panose="05000000000000000000" pitchFamily="2" charset="2"/>
              <a:buChar char="q"/>
            </a:pPr>
            <a:r>
              <a:rPr lang="el-GR" sz="1400" dirty="0">
                <a:solidFill>
                  <a:schemeClr val="bg2"/>
                </a:solidFill>
                <a:latin typeface="Century Gothic" panose="020B0502020202020204" pitchFamily="34" charset="0"/>
                <a:cs typeface="Calibri" panose="020F0502020204030204" pitchFamily="34" charset="0"/>
              </a:rPr>
              <a:t>Πέραν των γενικών αρχών, σημαντικό ρόλο παίζουν και οι </a:t>
            </a:r>
            <a:r>
              <a:rPr lang="el-GR" sz="1400" b="1" dirty="0">
                <a:solidFill>
                  <a:schemeClr val="bg2"/>
                </a:solidFill>
                <a:latin typeface="Century Gothic" panose="020B0502020202020204" pitchFamily="34" charset="0"/>
                <a:cs typeface="Calibri" panose="020F0502020204030204" pitchFamily="34" charset="0"/>
              </a:rPr>
              <a:t>διεθνείς συμβάσεις </a:t>
            </a:r>
            <a:r>
              <a:rPr lang="el-GR" sz="1400" dirty="0">
                <a:solidFill>
                  <a:schemeClr val="bg2"/>
                </a:solidFill>
                <a:latin typeface="Century Gothic" panose="020B0502020202020204" pitchFamily="34" charset="0"/>
                <a:cs typeface="Calibri" panose="020F0502020204030204" pitchFamily="34" charset="0"/>
              </a:rPr>
              <a:t>οι οποίες συνάπτονται μεταξύ κρατών ή μεταξύ διεθνών οργανισμών και κρατών  </a:t>
            </a:r>
          </a:p>
          <a:p>
            <a:pPr algn="just">
              <a:buFont typeface="Wingdings" panose="05000000000000000000" pitchFamily="2" charset="2"/>
              <a:buChar char="q"/>
            </a:pPr>
            <a:r>
              <a:rPr lang="el-GR" sz="1400" dirty="0">
                <a:solidFill>
                  <a:schemeClr val="bg2"/>
                </a:solidFill>
                <a:latin typeface="Century Gothic" panose="020B0502020202020204" pitchFamily="34" charset="0"/>
                <a:cs typeface="Calibri" panose="020F0502020204030204" pitchFamily="34" charset="0"/>
              </a:rPr>
              <a:t>H βιώσιμη ανάπτυξη, η κλιματική αλλαγή, η προστασία της βιοποικιλότητας, η καταπολέμηση της ερημοποίησης, η αντιμετώπιση της περιβαλλοντικής ρύπανσης και η διαχείριση των υδάτων αποτελούν περιβαλλοντικά θέματα που απασχολούν τη διεθνή κοινότητα </a:t>
            </a:r>
          </a:p>
          <a:p>
            <a:pPr algn="just">
              <a:buFont typeface="Wingdings" panose="05000000000000000000" pitchFamily="2" charset="2"/>
              <a:buChar char="q"/>
            </a:pPr>
            <a:r>
              <a:rPr lang="el-GR" sz="1400" dirty="0">
                <a:solidFill>
                  <a:schemeClr val="bg2"/>
                </a:solidFill>
                <a:latin typeface="Century Gothic" panose="020B0502020202020204" pitchFamily="34" charset="0"/>
                <a:cs typeface="Calibri" panose="020F0502020204030204" pitchFamily="34" charset="0"/>
              </a:rPr>
              <a:t>Σύμφωνα με το άρθρο 28 παρ. 1 </a:t>
            </a:r>
            <a:r>
              <a:rPr lang="el-GR" sz="1400" dirty="0" err="1">
                <a:solidFill>
                  <a:schemeClr val="bg2"/>
                </a:solidFill>
                <a:latin typeface="Century Gothic" panose="020B0502020202020204" pitchFamily="34" charset="0"/>
                <a:cs typeface="Calibri" panose="020F0502020204030204" pitchFamily="34" charset="0"/>
              </a:rPr>
              <a:t>Συντ</a:t>
            </a:r>
            <a:r>
              <a:rPr lang="el-GR" sz="1400" dirty="0">
                <a:solidFill>
                  <a:schemeClr val="bg2"/>
                </a:solidFill>
                <a:latin typeface="Century Gothic" panose="020B0502020202020204" pitchFamily="34" charset="0"/>
                <a:cs typeface="Calibri" panose="020F0502020204030204" pitchFamily="34" charset="0"/>
              </a:rPr>
              <a:t>: «</a:t>
            </a:r>
            <a:r>
              <a:rPr lang="el-GR" sz="1400" i="1" dirty="0" err="1">
                <a:solidFill>
                  <a:schemeClr val="bg2"/>
                </a:solidFill>
                <a:latin typeface="Century Gothic" panose="020B0502020202020204" pitchFamily="34" charset="0"/>
                <a:cs typeface="Calibri" panose="020F0502020204030204" pitchFamily="34" charset="0"/>
              </a:rPr>
              <a:t>Oι</a:t>
            </a:r>
            <a:r>
              <a:rPr lang="el-GR" sz="1400" i="1" dirty="0">
                <a:solidFill>
                  <a:schemeClr val="bg2"/>
                </a:solidFill>
                <a:latin typeface="Century Gothic" panose="020B0502020202020204" pitchFamily="34" charset="0"/>
                <a:cs typeface="Calibri" panose="020F0502020204030204" pitchFamily="34" charset="0"/>
              </a:rPr>
              <a:t> γενικά </a:t>
            </a:r>
            <a:r>
              <a:rPr lang="el-GR" sz="1400" i="1" dirty="0" err="1">
                <a:solidFill>
                  <a:schemeClr val="bg2"/>
                </a:solidFill>
                <a:latin typeface="Century Gothic" panose="020B0502020202020204" pitchFamily="34" charset="0"/>
                <a:cs typeface="Calibri" panose="020F0502020204030204" pitchFamily="34" charset="0"/>
              </a:rPr>
              <a:t>παραδεγμένοι</a:t>
            </a:r>
            <a:r>
              <a:rPr lang="el-GR" sz="1400" i="1" dirty="0">
                <a:solidFill>
                  <a:schemeClr val="bg2"/>
                </a:solidFill>
                <a:latin typeface="Century Gothic" panose="020B0502020202020204" pitchFamily="34" charset="0"/>
                <a:cs typeface="Calibri" panose="020F0502020204030204" pitchFamily="34" charset="0"/>
              </a:rPr>
              <a:t> κανόνες του διεθνούς δικαίου, καθώς και οι διεθνείς συμβάσεις, από την επικύρωσή τους με νόμο και τη θέση τους σε ισχύ σύμφωνα με τους όρους καθεμιάς, αποτελούν αναπόσπαστο μέρος του εσωτερικού ελληνικού δικαίου και υπερισχύουν από κάθε άλλη αντίθετη διάταξη νόμου</a:t>
            </a:r>
            <a:r>
              <a:rPr lang="el-GR" sz="1400" dirty="0">
                <a:solidFill>
                  <a:schemeClr val="bg2"/>
                </a:solidFill>
                <a:latin typeface="Century Gothic" panose="020B0502020202020204" pitchFamily="34" charset="0"/>
                <a:cs typeface="Calibri" panose="020F0502020204030204" pitchFamily="34" charset="0"/>
              </a:rPr>
              <a:t>» </a:t>
            </a:r>
          </a:p>
          <a:p>
            <a:endParaRPr lang="en-US" dirty="0"/>
          </a:p>
        </p:txBody>
      </p:sp>
      <p:sp>
        <p:nvSpPr>
          <p:cNvPr id="4" name="Βέλος: Δεξιό 3">
            <a:extLst>
              <a:ext uri="{FF2B5EF4-FFF2-40B4-BE49-F238E27FC236}">
                <a16:creationId xmlns:a16="http://schemas.microsoft.com/office/drawing/2014/main" id="{C271FCE5-5EA8-E911-C3C3-4BC6B434607B}"/>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19</a:t>
            </a:r>
            <a:endParaRPr lang="en-US" b="1" dirty="0">
              <a:solidFill>
                <a:schemeClr val="bg2"/>
              </a:solidFill>
            </a:endParaRPr>
          </a:p>
        </p:txBody>
      </p:sp>
    </p:spTree>
    <p:extLst>
      <p:ext uri="{BB962C8B-B14F-4D97-AF65-F5344CB8AC3E}">
        <p14:creationId xmlns:p14="http://schemas.microsoft.com/office/powerpoint/2010/main" val="272548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2000" b="1" cap="none" dirty="0">
                <a:solidFill>
                  <a:schemeClr val="bg2"/>
                </a:solidFill>
                <a:latin typeface="Century Gothic" panose="020B0502020202020204" pitchFamily="34" charset="0"/>
                <a:ea typeface="+mn-ea"/>
                <a:cs typeface="Arial" panose="020B0604020202020204" pitchFamily="34" charset="0"/>
              </a:rPr>
              <a:t>Πηγές του δικαίου περιβάλλοντος</a:t>
            </a:r>
            <a:endParaRPr lang="en-GB" sz="2000" dirty="0">
              <a:solidFill>
                <a:schemeClr val="bg2"/>
              </a:solidFill>
              <a:latin typeface="Century Gothic" panose="020B0502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4487334"/>
          </a:xfrm>
        </p:spPr>
        <p:txBody>
          <a:bodyPr/>
          <a:lstStyle/>
          <a:p>
            <a:endParaRPr lang="en-GB" dirty="0"/>
          </a:p>
        </p:txBody>
      </p:sp>
      <p:sp>
        <p:nvSpPr>
          <p:cNvPr id="4" name="Rectangle: Rounded Corners 3">
            <a:extLst>
              <a:ext uri="{FF2B5EF4-FFF2-40B4-BE49-F238E27FC236}">
                <a16:creationId xmlns:a16="http://schemas.microsoft.com/office/drawing/2014/main" id="{CE6D7CBE-0BB7-F70B-1941-7FE5F1A8BED1}"/>
              </a:ext>
            </a:extLst>
          </p:cNvPr>
          <p:cNvSpPr/>
          <p:nvPr/>
        </p:nvSpPr>
        <p:spPr>
          <a:xfrm>
            <a:off x="1837270" y="1989216"/>
            <a:ext cx="3924338" cy="2971890"/>
          </a:xfrm>
          <a:prstGeom prst="roundRect">
            <a:avLst/>
          </a:prstGeom>
          <a:ln>
            <a:extLst>
              <a:ext uri="{C807C97D-BFC1-408E-A445-0C87EB9F89A2}">
                <ask:lineSketchStyleProps xmlns:ask="http://schemas.microsoft.com/office/drawing/2018/sketchyshapes">
                  <ask:type>
                    <ask:lineSketchNone/>
                  </ask:type>
                </ask:lineSketchStyleProps>
              </a:ext>
            </a:extLst>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l-GR" b="1" dirty="0">
                <a:latin typeface="Century Gothic" panose="020B0502020202020204" pitchFamily="34" charset="0"/>
                <a:cs typeface="Calibri" panose="020F0502020204030204" pitchFamily="34" charset="0"/>
              </a:rPr>
              <a:t>Ενδοκρατικές πηγές</a:t>
            </a:r>
          </a:p>
          <a:p>
            <a:pPr algn="ctr"/>
            <a:endParaRPr lang="el-GR" b="1" dirty="0">
              <a:latin typeface="Century Gothic" panose="020B0502020202020204" pitchFamily="34" charset="0"/>
              <a:cs typeface="Calibri" panose="020F0502020204030204" pitchFamily="34" charset="0"/>
            </a:endParaRPr>
          </a:p>
          <a:p>
            <a:pPr algn="just"/>
            <a:r>
              <a:rPr lang="el-GR" dirty="0">
                <a:latin typeface="Century Gothic" panose="020B0502020202020204" pitchFamily="34" charset="0"/>
                <a:cs typeface="Calibri" panose="020F0502020204030204" pitchFamily="34" charset="0"/>
              </a:rPr>
              <a:t>-  Σύνταγμα</a:t>
            </a:r>
          </a:p>
          <a:p>
            <a:pPr algn="just"/>
            <a:r>
              <a:rPr lang="el-GR" dirty="0">
                <a:latin typeface="Century Gothic" panose="020B0502020202020204" pitchFamily="34" charset="0"/>
                <a:cs typeface="Calibri" panose="020F0502020204030204" pitchFamily="34" charset="0"/>
              </a:rPr>
              <a:t>-  Τυπικοί νόμοι </a:t>
            </a:r>
          </a:p>
          <a:p>
            <a:pPr algn="just"/>
            <a:r>
              <a:rPr lang="el-GR" dirty="0">
                <a:latin typeface="Century Gothic" panose="020B0502020202020204" pitchFamily="34" charset="0"/>
                <a:cs typeface="Calibri" panose="020F0502020204030204" pitchFamily="34" charset="0"/>
              </a:rPr>
              <a:t>- Κανονιστικές πράξεις της διοίκησης (</a:t>
            </a:r>
            <a:r>
              <a:rPr lang="el-GR" dirty="0" err="1">
                <a:latin typeface="Century Gothic" panose="020B0502020202020204" pitchFamily="34" charset="0"/>
                <a:cs typeface="Calibri" panose="020F0502020204030204" pitchFamily="34" charset="0"/>
              </a:rPr>
              <a:t>π.δ</a:t>
            </a:r>
            <a:r>
              <a:rPr lang="el-GR" dirty="0">
                <a:latin typeface="Century Gothic" panose="020B0502020202020204" pitchFamily="34" charset="0"/>
                <a:cs typeface="Calibri" panose="020F0502020204030204" pitchFamily="34" charset="0"/>
              </a:rPr>
              <a:t>/τα, ΥΑ </a:t>
            </a:r>
            <a:r>
              <a:rPr lang="el-GR" dirty="0" err="1">
                <a:latin typeface="Century Gothic" panose="020B0502020202020204" pitchFamily="34" charset="0"/>
                <a:cs typeface="Calibri" panose="020F0502020204030204" pitchFamily="34" charset="0"/>
              </a:rPr>
              <a:t>κλπ</a:t>
            </a:r>
            <a:r>
              <a:rPr lang="el-GR" dirty="0">
                <a:latin typeface="Century Gothic" panose="020B0502020202020204" pitchFamily="34" charset="0"/>
                <a:cs typeface="Calibri" panose="020F0502020204030204" pitchFamily="34" charset="0"/>
              </a:rPr>
              <a:t>)</a:t>
            </a:r>
          </a:p>
          <a:p>
            <a:endParaRPr lang="en-GB" dirty="0"/>
          </a:p>
        </p:txBody>
      </p:sp>
      <p:sp>
        <p:nvSpPr>
          <p:cNvPr id="5" name="Rectangle: Rounded Corners 4">
            <a:extLst>
              <a:ext uri="{FF2B5EF4-FFF2-40B4-BE49-F238E27FC236}">
                <a16:creationId xmlns:a16="http://schemas.microsoft.com/office/drawing/2014/main" id="{6DB3BA64-365E-BA66-35B6-67A35C07D6BF}"/>
              </a:ext>
            </a:extLst>
          </p:cNvPr>
          <p:cNvSpPr/>
          <p:nvPr/>
        </p:nvSpPr>
        <p:spPr>
          <a:xfrm>
            <a:off x="6430394" y="1964266"/>
            <a:ext cx="3694682" cy="2899564"/>
          </a:xfrm>
          <a:prstGeom prst="round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l-GR" b="1" dirty="0">
                <a:latin typeface="Century Gothic" panose="020B0502020202020204" pitchFamily="34" charset="0"/>
                <a:cs typeface="Calibri" panose="020F0502020204030204" pitchFamily="34" charset="0"/>
              </a:rPr>
              <a:t>Διακρατικές πηγές</a:t>
            </a:r>
          </a:p>
          <a:p>
            <a:pPr algn="ctr"/>
            <a:endParaRPr lang="el-GR" b="1" dirty="0">
              <a:latin typeface="Century Gothic" panose="020B0502020202020204" pitchFamily="34" charset="0"/>
              <a:cs typeface="Calibri" panose="020F0502020204030204" pitchFamily="34" charset="0"/>
            </a:endParaRPr>
          </a:p>
          <a:p>
            <a:r>
              <a:rPr lang="el-GR" dirty="0">
                <a:latin typeface="Century Gothic" panose="020B0502020202020204" pitchFamily="34" charset="0"/>
                <a:cs typeface="Calibri" panose="020F0502020204030204" pitchFamily="34" charset="0"/>
              </a:rPr>
              <a:t>- Διεθνές δίκαιο (γενικές αρχές, διεθνείς συμβάσεις) </a:t>
            </a:r>
          </a:p>
          <a:p>
            <a:r>
              <a:rPr lang="el-GR" dirty="0">
                <a:latin typeface="Century Gothic" panose="020B0502020202020204" pitchFamily="34" charset="0"/>
                <a:cs typeface="Calibri" panose="020F0502020204030204" pitchFamily="34" charset="0"/>
              </a:rPr>
              <a:t>- </a:t>
            </a:r>
            <a:r>
              <a:rPr lang="el-GR" dirty="0" err="1">
                <a:latin typeface="Century Gothic" panose="020B0502020202020204" pitchFamily="34" charset="0"/>
                <a:cs typeface="Calibri" panose="020F0502020204030204" pitchFamily="34" charset="0"/>
              </a:rPr>
              <a:t>Ενωσιακό</a:t>
            </a:r>
            <a:r>
              <a:rPr lang="el-GR" dirty="0">
                <a:latin typeface="Century Gothic" panose="020B0502020202020204" pitchFamily="34" charset="0"/>
                <a:cs typeface="Calibri" panose="020F0502020204030204" pitchFamily="34" charset="0"/>
              </a:rPr>
              <a:t> δίκαιο (πρωτογενές, παράγωγο)</a:t>
            </a:r>
          </a:p>
          <a:p>
            <a:pPr algn="ctr"/>
            <a:endParaRPr lang="en-GB" dirty="0"/>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B8014A-D1B7-4791-F14D-197D25B9E506}"/>
              </a:ext>
            </a:extLst>
          </p:cNvPr>
          <p:cNvSpPr>
            <a:spLocks noGrp="1"/>
          </p:cNvSpPr>
          <p:nvPr>
            <p:ph type="title"/>
          </p:nvPr>
        </p:nvSpPr>
        <p:spPr>
          <a:xfrm>
            <a:off x="1141413" y="618518"/>
            <a:ext cx="9905998" cy="914447"/>
          </a:xfrm>
        </p:spPr>
        <p:txBody>
          <a:bodyPr>
            <a:normAutofit/>
          </a:bodyPr>
          <a:lstStyle/>
          <a:p>
            <a:pPr algn="ct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a:t>
            </a:r>
            <a:r>
              <a:rPr lang="el-GR" sz="2000" b="1" cap="none" dirty="0" err="1">
                <a:solidFill>
                  <a:schemeClr val="bg2"/>
                </a:solidFill>
                <a:latin typeface="Arial" panose="020B0604020202020204" pitchFamily="34" charset="0"/>
                <a:ea typeface="Calibri" panose="020F0502020204030204" pitchFamily="34" charset="0"/>
                <a:cs typeface="Arial" panose="020B0604020202020204" pitchFamily="34" charset="0"/>
              </a:rPr>
              <a:t>ενωσιακό</a:t>
            </a: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 δίκαιο ως πηγή του δικαίου περιβάλλοντος (Ι)</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6CAF57B0-657A-B9CF-8CFC-4D0E9FCA6E49}"/>
              </a:ext>
            </a:extLst>
          </p:cNvPr>
          <p:cNvSpPr>
            <a:spLocks noGrp="1"/>
          </p:cNvSpPr>
          <p:nvPr>
            <p:ph idx="1"/>
          </p:nvPr>
        </p:nvSpPr>
        <p:spPr>
          <a:xfrm>
            <a:off x="1141412" y="1532965"/>
            <a:ext cx="9905999" cy="4258236"/>
          </a:xfrm>
        </p:spPr>
        <p:txBody>
          <a:bodyPr>
            <a:normAutofit fontScale="70000" lnSpcReduction="20000"/>
          </a:bodyPr>
          <a:lstStyle/>
          <a:p>
            <a:pPr marL="0" indent="0">
              <a:buNone/>
            </a:pPr>
            <a:r>
              <a:rPr lang="el-GR" sz="2000" b="1" u="sng" dirty="0">
                <a:solidFill>
                  <a:schemeClr val="bg2"/>
                </a:solidFill>
                <a:latin typeface="Century Gothic" panose="020B0502020202020204" pitchFamily="34" charset="0"/>
              </a:rPr>
              <a:t>Α. Το πρωτογενές </a:t>
            </a:r>
            <a:r>
              <a:rPr lang="el-GR" sz="2000" b="1" u="sng" dirty="0" err="1">
                <a:solidFill>
                  <a:schemeClr val="bg2"/>
                </a:solidFill>
                <a:latin typeface="Century Gothic" panose="020B0502020202020204" pitchFamily="34" charset="0"/>
              </a:rPr>
              <a:t>ενωσιακό</a:t>
            </a:r>
            <a:r>
              <a:rPr lang="el-GR" sz="2000" b="1" u="sng" dirty="0">
                <a:solidFill>
                  <a:schemeClr val="bg2"/>
                </a:solidFill>
                <a:latin typeface="Century Gothic" panose="020B0502020202020204" pitchFamily="34" charset="0"/>
              </a:rPr>
              <a:t> δίκαιο</a:t>
            </a:r>
          </a:p>
          <a:p>
            <a:r>
              <a:rPr lang="el-GR" sz="2000" dirty="0">
                <a:solidFill>
                  <a:schemeClr val="bg2"/>
                </a:solidFill>
                <a:latin typeface="Century Gothic" panose="020B0502020202020204" pitchFamily="34" charset="0"/>
              </a:rPr>
              <a:t>Άρθρα 191, 192 και 193 της ΣΛΕΕ (πολιτική περιβάλλοντος) </a:t>
            </a:r>
          </a:p>
          <a:p>
            <a:pPr>
              <a:spcBef>
                <a:spcPts val="600"/>
              </a:spcBef>
            </a:pPr>
            <a:r>
              <a:rPr lang="el-GR" sz="2000" dirty="0">
                <a:solidFill>
                  <a:schemeClr val="bg2"/>
                </a:solidFill>
                <a:latin typeface="Century Gothic" panose="020B0502020202020204" pitchFamily="34" charset="0"/>
              </a:rPr>
              <a:t>Η πολιτική της Ένωσης στον τομέα του περιβάλλοντος στοχεύει:  </a:t>
            </a:r>
          </a:p>
          <a:p>
            <a:pPr lvl="1" algn="just">
              <a:spcBef>
                <a:spcPts val="600"/>
              </a:spcBef>
              <a:buFont typeface="Wingdings" panose="05000000000000000000" pitchFamily="2" charset="2"/>
              <a:buChar char="q"/>
            </a:pPr>
            <a:r>
              <a:rPr lang="el-GR" dirty="0">
                <a:solidFill>
                  <a:schemeClr val="bg2"/>
                </a:solidFill>
                <a:latin typeface="Century Gothic" panose="020B0502020202020204" pitchFamily="34" charset="0"/>
              </a:rPr>
              <a:t>στη διατήρηση, προστασία και βελτίωση της ποιότητας του περιβάλλοντος,</a:t>
            </a:r>
          </a:p>
          <a:p>
            <a:pPr lvl="1" algn="just">
              <a:spcBef>
                <a:spcPts val="600"/>
              </a:spcBef>
              <a:buFont typeface="Wingdings" panose="05000000000000000000" pitchFamily="2" charset="2"/>
              <a:buChar char="q"/>
            </a:pPr>
            <a:r>
              <a:rPr lang="el-GR" dirty="0">
                <a:solidFill>
                  <a:schemeClr val="bg2"/>
                </a:solidFill>
                <a:latin typeface="Century Gothic" panose="020B0502020202020204" pitchFamily="34" charset="0"/>
              </a:rPr>
              <a:t>στην προστασία της υγείας του ανθρώπου,</a:t>
            </a:r>
          </a:p>
          <a:p>
            <a:pPr lvl="1" algn="just">
              <a:spcBef>
                <a:spcPts val="600"/>
              </a:spcBef>
              <a:buFont typeface="Wingdings" panose="05000000000000000000" pitchFamily="2" charset="2"/>
              <a:buChar char="q"/>
            </a:pPr>
            <a:r>
              <a:rPr lang="el-GR" dirty="0">
                <a:solidFill>
                  <a:schemeClr val="bg2"/>
                </a:solidFill>
                <a:latin typeface="Century Gothic" panose="020B0502020202020204" pitchFamily="34" charset="0"/>
              </a:rPr>
              <a:t>στη συνετή και ορθολογική χρησιμοποίηση των φυσικών πόρων,</a:t>
            </a:r>
          </a:p>
          <a:p>
            <a:pPr lvl="1" algn="just">
              <a:spcBef>
                <a:spcPts val="600"/>
              </a:spcBef>
              <a:buFont typeface="Wingdings" panose="05000000000000000000" pitchFamily="2" charset="2"/>
              <a:buChar char="q"/>
            </a:pPr>
            <a:r>
              <a:rPr lang="el-GR" dirty="0">
                <a:solidFill>
                  <a:schemeClr val="bg2"/>
                </a:solidFill>
                <a:latin typeface="Century Gothic" panose="020B0502020202020204" pitchFamily="34" charset="0"/>
              </a:rPr>
              <a:t>στην προώθηση, σε διεθνές επίπεδο, μέτρων για την αντιμετώπιση των περιφερειακών ή παγκόσμιων περιβαλλοντικών προβλημάτων, και ιδίως στην καταπολέμηση της αλλαγής του κλίματος</a:t>
            </a:r>
          </a:p>
          <a:p>
            <a:pPr algn="just"/>
            <a:r>
              <a:rPr lang="el-GR" sz="2000" dirty="0">
                <a:solidFill>
                  <a:schemeClr val="bg2"/>
                </a:solidFill>
                <a:latin typeface="Century Gothic" panose="020B0502020202020204" pitchFamily="34" charset="0"/>
              </a:rPr>
              <a:t>Η πολιτική της Ένωσης στον τομέα του περιβάλλοντος αποβλέπει σε υψηλό επίπεδο προστασίας και λαμβάνει υπόψη την ποικιλομορφία των καταστάσεων στις διάφορες περιοχές της Ένωσης. </a:t>
            </a:r>
          </a:p>
          <a:p>
            <a:pPr algn="just"/>
            <a:r>
              <a:rPr lang="el-GR" sz="2000" dirty="0">
                <a:solidFill>
                  <a:schemeClr val="bg2"/>
                </a:solidFill>
                <a:latin typeface="Century Gothic" panose="020B0502020202020204" pitchFamily="34" charset="0"/>
              </a:rPr>
              <a:t>Στηρίζεται στις αρχές της προφύλαξης και της προληπτικής δράσης, της επανόρθωσης των καταστροφών του περιβάλλοντος κατά προτεραιότητα στην πηγή, καθώς και στην αρχή «ο </a:t>
            </a:r>
            <a:r>
              <a:rPr lang="el-GR" sz="2000" dirty="0" err="1">
                <a:solidFill>
                  <a:schemeClr val="bg2"/>
                </a:solidFill>
                <a:latin typeface="Century Gothic" panose="020B0502020202020204" pitchFamily="34" charset="0"/>
              </a:rPr>
              <a:t>ρυπαίνων</a:t>
            </a:r>
            <a:r>
              <a:rPr lang="el-GR" sz="2000" dirty="0">
                <a:solidFill>
                  <a:schemeClr val="bg2"/>
                </a:solidFill>
                <a:latin typeface="Century Gothic" panose="020B0502020202020204" pitchFamily="34" charset="0"/>
              </a:rPr>
              <a:t> πληρώνει» (άρθρο 191 παρ. 2 ΣΛΕΕ).</a:t>
            </a:r>
          </a:p>
          <a:p>
            <a:endParaRPr lang="en-US" dirty="0"/>
          </a:p>
        </p:txBody>
      </p:sp>
      <p:sp>
        <p:nvSpPr>
          <p:cNvPr id="4" name="Βέλος: Δεξιό 3">
            <a:extLst>
              <a:ext uri="{FF2B5EF4-FFF2-40B4-BE49-F238E27FC236}">
                <a16:creationId xmlns:a16="http://schemas.microsoft.com/office/drawing/2014/main" id="{241DBD69-70E4-1BE7-29F6-56DCDFE2194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20</a:t>
            </a:r>
            <a:endParaRPr lang="en-US" b="1" dirty="0">
              <a:solidFill>
                <a:schemeClr val="bg2"/>
              </a:solidFill>
            </a:endParaRPr>
          </a:p>
        </p:txBody>
      </p:sp>
    </p:spTree>
    <p:extLst>
      <p:ext uri="{BB962C8B-B14F-4D97-AF65-F5344CB8AC3E}">
        <p14:creationId xmlns:p14="http://schemas.microsoft.com/office/powerpoint/2010/main" val="1581294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052F65-37F7-7428-EC04-B8169CF6649C}"/>
              </a:ext>
            </a:extLst>
          </p:cNvPr>
          <p:cNvSpPr>
            <a:spLocks noGrp="1"/>
          </p:cNvSpPr>
          <p:nvPr>
            <p:ph type="title"/>
          </p:nvPr>
        </p:nvSpPr>
        <p:spPr>
          <a:xfrm>
            <a:off x="1141413" y="618519"/>
            <a:ext cx="9905998" cy="72618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2000" b="1" cap="none"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ενωσιακό</a:t>
            </a: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 δίκαιο ως πηγή του δικαίου περιβάλλοντος (ΙΙ)</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2B033AF-74C7-010A-6D9D-A358BF651713}"/>
              </a:ext>
            </a:extLst>
          </p:cNvPr>
          <p:cNvSpPr>
            <a:spLocks noGrp="1"/>
          </p:cNvSpPr>
          <p:nvPr>
            <p:ph idx="1"/>
          </p:nvPr>
        </p:nvSpPr>
        <p:spPr>
          <a:xfrm>
            <a:off x="1141412" y="1344706"/>
            <a:ext cx="9905999" cy="4446495"/>
          </a:xfrm>
        </p:spPr>
        <p:txBody>
          <a:bodyPr>
            <a:normAutofit fontScale="70000" lnSpcReduction="20000"/>
          </a:bodyPr>
          <a:lstStyle/>
          <a:p>
            <a:pPr marL="0" indent="0" algn="just">
              <a:buNone/>
            </a:pPr>
            <a:r>
              <a:rPr lang="el-GR" sz="2000" b="1" dirty="0">
                <a:solidFill>
                  <a:schemeClr val="bg2"/>
                </a:solidFill>
                <a:latin typeface="Century Gothic" panose="020B0502020202020204" pitchFamily="34" charset="0"/>
                <a:cs typeface="Calibri" panose="020F0502020204030204" pitchFamily="34" charset="0"/>
              </a:rPr>
              <a:t>Β. Το παράγωγο </a:t>
            </a:r>
            <a:r>
              <a:rPr lang="el-GR" sz="2000" b="1" dirty="0" err="1">
                <a:solidFill>
                  <a:schemeClr val="bg2"/>
                </a:solidFill>
                <a:latin typeface="Century Gothic" panose="020B0502020202020204" pitchFamily="34" charset="0"/>
                <a:cs typeface="Calibri" panose="020F0502020204030204" pitchFamily="34" charset="0"/>
              </a:rPr>
              <a:t>ενωσιακό</a:t>
            </a:r>
            <a:r>
              <a:rPr lang="el-GR" sz="2000" b="1" dirty="0">
                <a:solidFill>
                  <a:schemeClr val="bg2"/>
                </a:solidFill>
                <a:latin typeface="Century Gothic" panose="020B0502020202020204" pitchFamily="34" charset="0"/>
                <a:cs typeface="Calibri" panose="020F0502020204030204" pitchFamily="34" charset="0"/>
              </a:rPr>
              <a:t> δίκαιο</a:t>
            </a:r>
          </a:p>
          <a:p>
            <a:pPr algn="just"/>
            <a:r>
              <a:rPr lang="el-GR" sz="2000" dirty="0">
                <a:solidFill>
                  <a:schemeClr val="bg2"/>
                </a:solidFill>
                <a:latin typeface="Century Gothic" panose="020B0502020202020204" pitchFamily="34" charset="0"/>
                <a:cs typeface="Calibri" panose="020F0502020204030204" pitchFamily="34" charset="0"/>
              </a:rPr>
              <a:t>Το παράγωγο </a:t>
            </a:r>
            <a:r>
              <a:rPr lang="el-GR" sz="2000" dirty="0" err="1">
                <a:solidFill>
                  <a:schemeClr val="bg2"/>
                </a:solidFill>
                <a:latin typeface="Century Gothic" panose="020B0502020202020204" pitchFamily="34" charset="0"/>
                <a:cs typeface="Calibri" panose="020F0502020204030204" pitchFamily="34" charset="0"/>
              </a:rPr>
              <a:t>ενωσιακό</a:t>
            </a:r>
            <a:r>
              <a:rPr lang="el-GR" sz="2000" dirty="0">
                <a:solidFill>
                  <a:schemeClr val="bg2"/>
                </a:solidFill>
                <a:latin typeface="Century Gothic" panose="020B0502020202020204" pitchFamily="34" charset="0"/>
                <a:cs typeface="Calibri" panose="020F0502020204030204" pitchFamily="34" charset="0"/>
              </a:rPr>
              <a:t> δίκαιο καλύπτει όλο το εύρος των σύγχρονων περιβαλλοντικών θεμάτων. Αριθμεί περισσότερες από 350 κανονιστικές πράξεις που έχουν τη μορφή Κανονισμών, Οδηγιών ή Αποφάσεων και στοχεύουν: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στην προστασία, διατήρηση και ενίσχυση του φυσικού κεφαλαίου της Ένωσης,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στην προστασία των ειδών χλωρίδας και πανίδας και των φυσικών πόρων,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στη διασφάλιση ασφαλών πόσιμων νερών και νερών κολύμβησης,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στη βελτίωση της ποιότητας του αέρα και της διαχείρισης των αποβλήτων και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στη μείωση των επιπτώσεων των βλαβερών χημικών ουσιών</a:t>
            </a:r>
          </a:p>
          <a:p>
            <a:pPr algn="just"/>
            <a:r>
              <a:rPr lang="el-GR" sz="2000" dirty="0">
                <a:solidFill>
                  <a:schemeClr val="bg2"/>
                </a:solidFill>
                <a:latin typeface="Century Gothic" panose="020B0502020202020204" pitchFamily="34" charset="0"/>
                <a:cs typeface="Calibri" panose="020F0502020204030204" pitchFamily="34" charset="0"/>
              </a:rPr>
              <a:t>Σημαντικές είναι και οι «οριζόντιες» περιβαλλοντικές ρυθμίσεις που περιλαμβάνονται στο </a:t>
            </a:r>
            <a:r>
              <a:rPr lang="el-GR" sz="2000" dirty="0" err="1">
                <a:solidFill>
                  <a:schemeClr val="bg2"/>
                </a:solidFill>
                <a:latin typeface="Century Gothic" panose="020B0502020202020204" pitchFamily="34" charset="0"/>
                <a:cs typeface="Calibri" panose="020F0502020204030204" pitchFamily="34" charset="0"/>
              </a:rPr>
              <a:t>ενωσιακό</a:t>
            </a:r>
            <a:r>
              <a:rPr lang="el-GR" sz="2000" dirty="0">
                <a:solidFill>
                  <a:schemeClr val="bg2"/>
                </a:solidFill>
                <a:latin typeface="Century Gothic" panose="020B0502020202020204" pitchFamily="34" charset="0"/>
                <a:cs typeface="Calibri" panose="020F0502020204030204" pitchFamily="34" charset="0"/>
              </a:rPr>
              <a:t> δίκαιο περιβάλλοντος και οι οποίες αφορούν: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την πληροφόρηση και τη συμμετοχή του κοινού στη λήψη αποφάσεων για το περιβάλλον (οδηγία 2003/4/ΕΚ)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την εκτίμηση περιβαλλοντικών επιπτώσεων έργων και δραστηριοτήτων (οδηγία </a:t>
            </a:r>
            <a:r>
              <a:rPr lang="en-US" dirty="0">
                <a:solidFill>
                  <a:schemeClr val="bg2"/>
                </a:solidFill>
                <a:latin typeface="Century Gothic" panose="020B0502020202020204" pitchFamily="34" charset="0"/>
                <a:cs typeface="Calibri" panose="020F0502020204030204" pitchFamily="34" charset="0"/>
              </a:rPr>
              <a:t>2011/92/</a:t>
            </a:r>
            <a:r>
              <a:rPr lang="el-GR" dirty="0">
                <a:solidFill>
                  <a:schemeClr val="bg2"/>
                </a:solidFill>
                <a:latin typeface="Century Gothic" panose="020B0502020202020204" pitchFamily="34" charset="0"/>
                <a:cs typeface="Calibri" panose="020F0502020204030204" pitchFamily="34" charset="0"/>
              </a:rPr>
              <a:t>ΕΕ, όπως τροποποιήθηκε με την οδηγία 2014/52/ΕΕ) </a:t>
            </a:r>
          </a:p>
          <a:p>
            <a:pPr lvl="1" algn="just">
              <a:buFont typeface="Wingdings" panose="05000000000000000000" pitchFamily="2" charset="2"/>
              <a:buChar char="q"/>
            </a:pPr>
            <a:r>
              <a:rPr lang="el-GR" dirty="0">
                <a:solidFill>
                  <a:schemeClr val="bg2"/>
                </a:solidFill>
                <a:latin typeface="Century Gothic" panose="020B0502020202020204" pitchFamily="34" charset="0"/>
                <a:cs typeface="Calibri" panose="020F0502020204030204" pitchFamily="34" charset="0"/>
              </a:rPr>
              <a:t>και τη «στρατηγική» περιβαλλοντική εκτίμηση σχεδίων και προγραμμάτων (οδηγία 2011/42/ΕΚ)</a:t>
            </a:r>
          </a:p>
          <a:p>
            <a:endParaRPr lang="en-US" dirty="0"/>
          </a:p>
        </p:txBody>
      </p:sp>
      <p:sp>
        <p:nvSpPr>
          <p:cNvPr id="4" name="Βέλος: Δεξιό 3">
            <a:extLst>
              <a:ext uri="{FF2B5EF4-FFF2-40B4-BE49-F238E27FC236}">
                <a16:creationId xmlns:a16="http://schemas.microsoft.com/office/drawing/2014/main" id="{2150AE53-F588-1A44-4E97-7CC0B17F150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21</a:t>
            </a:r>
            <a:endParaRPr lang="en-US" b="1" dirty="0">
              <a:solidFill>
                <a:schemeClr val="bg2"/>
              </a:solidFill>
            </a:endParaRPr>
          </a:p>
        </p:txBody>
      </p:sp>
    </p:spTree>
    <p:extLst>
      <p:ext uri="{BB962C8B-B14F-4D97-AF65-F5344CB8AC3E}">
        <p14:creationId xmlns:p14="http://schemas.microsoft.com/office/powerpoint/2010/main" val="1609297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ADE539-25BA-B90B-C35F-976D75E5741C}"/>
              </a:ext>
            </a:extLst>
          </p:cNvPr>
          <p:cNvSpPr>
            <a:spLocks noGrp="1"/>
          </p:cNvSpPr>
          <p:nvPr>
            <p:ph type="title"/>
          </p:nvPr>
        </p:nvSpPr>
        <p:spPr>
          <a:xfrm>
            <a:off x="1141413" y="618518"/>
            <a:ext cx="9905998" cy="629257"/>
          </a:xfrm>
        </p:spPr>
        <p:txBody>
          <a:bodyPr>
            <a:noAutofit/>
          </a:bodyPr>
          <a:lstStyle/>
          <a:p>
            <a:pPr algn="ct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Το </a:t>
            </a:r>
            <a:r>
              <a:rPr lang="el-GR" sz="2000" b="1" cap="none"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ενωσιακό</a:t>
            </a:r>
            <a:r>
              <a:rPr lang="el-GR" sz="20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 δίκαιο ως πηγή του δικαίου περιβάλλοντος (ΙΙΙ)</a:t>
            </a:r>
            <a:endParaRPr lang="en-US" sz="2000" dirty="0">
              <a:solidFill>
                <a:schemeClr val="bg2"/>
              </a:solidFill>
              <a:latin typeface="Century Gothic" panose="020B050202020202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E840A8F-A150-0502-D0AE-C41CB0F5237F}"/>
              </a:ext>
            </a:extLst>
          </p:cNvPr>
          <p:cNvSpPr>
            <a:spLocks noGrp="1"/>
          </p:cNvSpPr>
          <p:nvPr>
            <p:ph idx="1"/>
          </p:nvPr>
        </p:nvSpPr>
        <p:spPr>
          <a:xfrm>
            <a:off x="1141412" y="1470212"/>
            <a:ext cx="9905999" cy="4406805"/>
          </a:xfrm>
        </p:spPr>
        <p:txBody>
          <a:bodyPr>
            <a:normAutofit fontScale="85000" lnSpcReduction="10000"/>
          </a:bodyPr>
          <a:lstStyle/>
          <a:p>
            <a:pPr algn="just">
              <a:lnSpc>
                <a:spcPts val="1600"/>
              </a:lnSpc>
              <a:spcBef>
                <a:spcPts val="600"/>
              </a:spcBef>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Το μεγαλύτερο μέρος των πράξεων της </a:t>
            </a:r>
            <a:r>
              <a:rPr lang="el-GR" sz="1600" dirty="0" err="1">
                <a:solidFill>
                  <a:schemeClr val="bg2"/>
                </a:solidFill>
                <a:latin typeface="Century Gothic" panose="020B0502020202020204" pitchFamily="34" charset="0"/>
                <a:cs typeface="Calibri" panose="020F0502020204030204" pitchFamily="34" charset="0"/>
              </a:rPr>
              <a:t>ενωσιακής</a:t>
            </a:r>
            <a:r>
              <a:rPr lang="el-GR" sz="1600" dirty="0">
                <a:solidFill>
                  <a:schemeClr val="bg2"/>
                </a:solidFill>
                <a:latin typeface="Century Gothic" panose="020B0502020202020204" pitchFamily="34" charset="0"/>
                <a:cs typeface="Calibri" panose="020F0502020204030204" pitchFamily="34" charset="0"/>
              </a:rPr>
              <a:t> νομοθεσίας για το περιβάλλον λαμβάνει, στο πλαίσιο και της αρχής της επικουρικότητας, τη μορφή οδηγιών που δεσμεύουν τα κράτη-μέλη ως προς το αποτέλεσμα που πρέπει να επιτευχθεί, αφήνουν όμως στις εθνικές αρχές την επιλογή του τύπου και των μέσων υλοποίησης των </a:t>
            </a:r>
            <a:r>
              <a:rPr lang="el-GR" sz="1600" dirty="0" err="1">
                <a:solidFill>
                  <a:schemeClr val="bg2"/>
                </a:solidFill>
                <a:latin typeface="Century Gothic" panose="020B0502020202020204" pitchFamily="34" charset="0"/>
                <a:cs typeface="Calibri" panose="020F0502020204030204" pitchFamily="34" charset="0"/>
              </a:rPr>
              <a:t>ενωσιακών</a:t>
            </a:r>
            <a:r>
              <a:rPr lang="el-GR" sz="1600" dirty="0">
                <a:solidFill>
                  <a:schemeClr val="bg2"/>
                </a:solidFill>
                <a:latin typeface="Century Gothic" panose="020B0502020202020204" pitchFamily="34" charset="0"/>
                <a:cs typeface="Calibri" panose="020F0502020204030204" pitchFamily="34" charset="0"/>
              </a:rPr>
              <a:t> στόχων</a:t>
            </a:r>
          </a:p>
          <a:p>
            <a:pPr algn="just">
              <a:lnSpc>
                <a:spcPts val="1600"/>
              </a:lnSpc>
              <a:spcBef>
                <a:spcPts val="600"/>
              </a:spcBef>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Η ενσωμάτωση των περιβαλλοντικών οδηγιών στο ελληνικό δίκαιο γίνεται (κατά κανόνα) με υπουργικές αποφάσεις (βλ. άρθρο 2 ν. 1338/1983). </a:t>
            </a:r>
          </a:p>
          <a:p>
            <a:pPr algn="just">
              <a:lnSpc>
                <a:spcPts val="1600"/>
              </a:lnSpc>
              <a:spcBef>
                <a:spcPts val="600"/>
              </a:spcBef>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Τα τελευταία χρόνια έχει αυξηθεί και ο αριθμός των οδηγιών που ενσωματώνονται στο ελληνικό δίκαιο με τυπικό νόμο (π.χ. ν. 4042/2012: Ποινική προστασία του περιβάλλοντος − Εναρμόνιση με την Οδηγία 2008/99/ΕΚ) ή με προεδρικό διάταγμα (π.χ. οδηγία για την περιβαλλοντική ευθύνη)</a:t>
            </a:r>
          </a:p>
          <a:p>
            <a:pPr algn="just">
              <a:lnSpc>
                <a:spcPts val="1600"/>
              </a:lnSpc>
              <a:spcBef>
                <a:spcPts val="600"/>
              </a:spcBef>
              <a:buFont typeface="Wingdings" panose="05000000000000000000" pitchFamily="2" charset="2"/>
              <a:buChar char="Ø"/>
            </a:pPr>
            <a:r>
              <a:rPr lang="el-GR" sz="1600" dirty="0">
                <a:solidFill>
                  <a:schemeClr val="bg2"/>
                </a:solidFill>
                <a:latin typeface="Century Gothic" panose="020B0502020202020204" pitchFamily="34" charset="0"/>
                <a:cs typeface="Calibri" panose="020F0502020204030204" pitchFamily="34" charset="0"/>
              </a:rPr>
              <a:t>Βασικά προβλήματα που απαντώνται κατά τη μεταφορά περιβαλλοντικών οδηγιών της ΕΕ στο ελληνικό δίκαιο: </a:t>
            </a:r>
          </a:p>
          <a:p>
            <a:pPr lvl="1" algn="just">
              <a:lnSpc>
                <a:spcPts val="1600"/>
              </a:lnSpc>
              <a:spcBef>
                <a:spcPts val="600"/>
              </a:spcBef>
              <a:buFont typeface="Wingdings" panose="05000000000000000000" pitchFamily="2" charset="2"/>
              <a:buChar char="q"/>
            </a:pPr>
            <a:r>
              <a:rPr lang="el-GR" sz="1600" dirty="0">
                <a:solidFill>
                  <a:schemeClr val="bg2"/>
                </a:solidFill>
                <a:latin typeface="Century Gothic" panose="020B0502020202020204" pitchFamily="34" charset="0"/>
                <a:cs typeface="Calibri" panose="020F0502020204030204" pitchFamily="34" charset="0"/>
              </a:rPr>
              <a:t>Καθυστέρηση κατά τη μεταφορά οδηγιών [π.χ. οδηγίες 85/337/ΕΟΚ (1990), 92/43/ΕΚ (1998), 97/11/ΕΚ (1999), 2001/42/ΕΚ (2006)], συχνά υπό την πίεση της Ευρωπαϊκής Επιτροπής (απειλή παραπομπής στο ΔΕΕ)</a:t>
            </a:r>
          </a:p>
          <a:p>
            <a:pPr lvl="1" algn="just">
              <a:lnSpc>
                <a:spcPts val="1600"/>
              </a:lnSpc>
              <a:spcBef>
                <a:spcPts val="600"/>
              </a:spcBef>
              <a:buFont typeface="Wingdings" panose="05000000000000000000" pitchFamily="2" charset="2"/>
              <a:buChar char="q"/>
            </a:pPr>
            <a:r>
              <a:rPr lang="el-GR" sz="1600" dirty="0">
                <a:solidFill>
                  <a:schemeClr val="bg2"/>
                </a:solidFill>
                <a:latin typeface="Century Gothic" panose="020B0502020202020204" pitchFamily="34" charset="0"/>
                <a:cs typeface="Calibri" panose="020F0502020204030204" pitchFamily="34" charset="0"/>
              </a:rPr>
              <a:t>Τυπική και «κατά γράμμα» μεταφορά των οδηγιών στην ελληνική έννομη τάξη - μεταφορά νομοτεχνικών αδυναμιών οδηγιών στο εσωτερικό δίκαιο (π.χ. ανομοιογενής ή αδόκιμη ορολογία, αοριστία εννοιών)  </a:t>
            </a:r>
          </a:p>
          <a:p>
            <a:pPr lvl="1" algn="just">
              <a:lnSpc>
                <a:spcPts val="1600"/>
              </a:lnSpc>
              <a:spcBef>
                <a:spcPts val="600"/>
              </a:spcBef>
              <a:buFont typeface="Wingdings" panose="05000000000000000000" pitchFamily="2" charset="2"/>
              <a:buChar char="q"/>
            </a:pPr>
            <a:r>
              <a:rPr lang="el-GR" sz="1600" dirty="0">
                <a:solidFill>
                  <a:schemeClr val="bg2"/>
                </a:solidFill>
                <a:latin typeface="Century Gothic" panose="020B0502020202020204" pitchFamily="34" charset="0"/>
                <a:cs typeface="Calibri" panose="020F0502020204030204" pitchFamily="34" charset="0"/>
              </a:rPr>
              <a:t>Ελλιπής προσαρμογή της εθνικής νομοθεσίας προς τις απαιτήσεις οδηγιών (ιδίως όσον αφορά τα όργανα, τις αρμοδιότητες οργάνων και τις κυρώσεις), με αποτέλεσμα την ανάδειξη προβλημάτων κατά το στάδιο της εφαρμογής</a:t>
            </a:r>
          </a:p>
          <a:p>
            <a:endParaRPr lang="en-US" dirty="0"/>
          </a:p>
        </p:txBody>
      </p:sp>
      <p:sp>
        <p:nvSpPr>
          <p:cNvPr id="4" name="Βέλος: Δεξιό 3">
            <a:extLst>
              <a:ext uri="{FF2B5EF4-FFF2-40B4-BE49-F238E27FC236}">
                <a16:creationId xmlns:a16="http://schemas.microsoft.com/office/drawing/2014/main" id="{FD0C3C88-A030-7316-315C-0547972C545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22</a:t>
            </a:r>
            <a:endParaRPr lang="en-US" b="1" dirty="0">
              <a:solidFill>
                <a:schemeClr val="bg2"/>
              </a:solidFill>
            </a:endParaRPr>
          </a:p>
        </p:txBody>
      </p:sp>
    </p:spTree>
    <p:extLst>
      <p:ext uri="{BB962C8B-B14F-4D97-AF65-F5344CB8AC3E}">
        <p14:creationId xmlns:p14="http://schemas.microsoft.com/office/powerpoint/2010/main" val="2695565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p:txBody>
      </p:sp>
      <p:sp>
        <p:nvSpPr>
          <p:cNvPr id="2" name="Βέλος: Δεξιό 3">
            <a:extLst>
              <a:ext uri="{FF2B5EF4-FFF2-40B4-BE49-F238E27FC236}">
                <a16:creationId xmlns:a16="http://schemas.microsoft.com/office/drawing/2014/main" id="{05C78229-0AC2-82C0-D9B5-E61783731B04}"/>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23</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7"/>
            <a:ext cx="9905998" cy="403434"/>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Το άρθρο 24 Συντ. ως πηγή του δικαίου περιβάλλοντος</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marL="0" indent="0" algn="just">
              <a:buNone/>
            </a:pP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1.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αποτελεί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υποχρέωση του Κράτους και δικαίωμα του καθενός</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Για τη διαφύλαξή του το Κράτος έχει υποχρέωση να παίρνει ιδιαίτερα </a:t>
            </a:r>
            <a:r>
              <a:rPr lang="el-GR" sz="10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προληπτικά ή κατασταλτικά μέτρα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στο πλαίσιο της αρχής της </a:t>
            </a:r>
            <a:r>
              <a:rPr lang="el-GR" sz="10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αειφορίας</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Νόμος ορίζει τα σχετικά με την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προστασία των δασών και των δασικών εκτάσεων</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Η σύνταξη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δασολογίου</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συνιστά υποχρέωση του Κράτους.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Απαγορεύεται η μεταβολή του προορισμού των δασών και των δασικών εκτάσεων</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εκτός αν προέχει για την Εθνική Οικονομία η αγροτική εκμετάλλευση ή άλλη τους χρήση, που την επιβάλλει το δημόσιο συμφέρον.</a:t>
            </a:r>
            <a:endParaRPr lang="en-US" sz="10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0" indent="0" algn="just">
              <a:buNone/>
            </a:pP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2. H χωροταξική αναδιάρθρωση της Χώρας, η διαμόρφωση, η ανάπτυξη, η πολεοδόμηση και η επέκταση των πόλεων και των οικιστικών γενικά περιοχών υπάγεται στη ρυθμιστική αρμοδιότητα και τον έλεγχο του Κράτους</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με σκοπό να εξυπηρετείται η λειτουργικότητα και η ανάπτυξη των οικισμών και να εξασφαλίζονται οι καλύτεροι δυνατοί όροι διαβίωσης. Οι σχετικές τεχνικές επιλογές και σταθμίσεις γίνονται κατά τους κανόνες της επιστήμης.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Η σύνταξη εθνικού κτηματολογίου συνιστά υποχρέωση του Κράτους.</a:t>
            </a:r>
          </a:p>
          <a:p>
            <a:pPr marL="0" indent="0" algn="just">
              <a:buNone/>
            </a:pP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3. Για να αναγνωριστεί μία περιοχή ως οικιστική και για να ενεργοποιηθεί πολεοδομικά, οι ιδιοκτησίες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περιλαμβάνονται σε αυτή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συμμετέχουν υποχρεωτικά, χωρίς αποζημίωση</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από τον οικείο φορέα,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στη διάθεση των εκτάσεων που είναι απαραίτητες για να δημιουργηθούν δρόμοι, πλατείες και χώροι για κοινωφελείς γενικά χρήσεις και σκοπούς,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καθώς και στις δαπάνες για την εκτέλεση των βασικών κοινόχρηστων πολεοδομικών έργων, όπως νόμος ορίζει.</a:t>
            </a:r>
          </a:p>
          <a:p>
            <a:pPr marL="0" indent="0" algn="just">
              <a:buNone/>
            </a:pP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4.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Νόμος μπορεί να προβλέπει τη συμμετοχή των ιδιοκτητών περιοχής που χαρακτηρίζεται ως οικιστική στην αξιοποίηση και γενική διαρρύθμισή της σύμφωνα με εγκεκριμένο σχέδιο, με αντιπαροχή ακινήτων ίσης αξίας ή τμημάτων ιδιοκτησίας κατά όροφο, από τους χώρους που καθορίζονται τελικά ως οικοδομήσιμοι ή από κτίρια της περιοχής αυτής.</a:t>
            </a:r>
          </a:p>
          <a:p>
            <a:pPr marL="0" indent="0" algn="just">
              <a:buNone/>
            </a:pP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5. </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διατάξεις των προηγούμενων παραγράφων εφαρμόζονται και στην αναμόρφωση των οικιστικών περιοχών που ήδη υπάρχουν. Οι ελεύθερες εκτάσεις, που προκύπτουν από την αναμόρφωση, διατίθενται για τη δημιουργία κοινόχρηστων χώρων ή εκποιούνται για να καλυφθούν οι δαπάνες της πολεοδομικής αναμόρφωσης, όπως νόμος ορίζει.</a:t>
            </a:r>
          </a:p>
          <a:p>
            <a:pPr marL="0" indent="0" algn="just">
              <a:buNone/>
            </a:pPr>
            <a:r>
              <a:rPr lang="el-GR" sz="10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6. Τα μνημεία, οι παραδοσιακές περιοχές και τα παραδοσιακά στοιχεία προστατεύονται από το Κράτος. Νόμος θα ορίσει τα αναγκαία για την πραγματοποίηση της προστασίας αυτής περιοριστικά μέτρα της ιδιοκτησίας, καθώς και τον τρόπο και το είδος της αποζημίωσης των ιδιοκτητών.</a:t>
            </a:r>
          </a:p>
          <a:p>
            <a:pPr marL="0" indent="0" algn="just">
              <a:buNone/>
            </a:pP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**Ερμηνευτική δήλωση:</a:t>
            </a:r>
          </a:p>
          <a:p>
            <a:pPr marL="0" indent="0" algn="just">
              <a:buNone/>
            </a:pP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Ως δάσος ή δασικό οικοσύστημα νοείται το οργανικό σύνολο άγριων φυτών με ξυλώδη κορμό πάνω στην αναγκαία επιφάνεια του εδάφους, τα οποία, μαζί με την εκεί συνυπάρχουσα χλωρίδα και πανίδα, αποτελούν μέσω της αμοιβαίας αλληλεξάρτησης και αλληλοεπίδρασής τους, ιδιαίτερη βιοκοινότητα (</a:t>
            </a:r>
            <a:r>
              <a:rPr lang="el-GR" sz="10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δασοβιοκοινότητα</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και ιδιαίτερο φυσικό περιβάλλον (</a:t>
            </a:r>
            <a:r>
              <a:rPr lang="el-GR" sz="10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δασογενές</a:t>
            </a:r>
            <a:r>
              <a:rPr lang="el-GR" sz="1000" dirty="0">
                <a:solidFill>
                  <a:schemeClr val="bg2"/>
                </a:solidFill>
                <a:latin typeface="Century Gothic" panose="020B0502020202020204" pitchFamily="34" charset="0"/>
                <a:ea typeface="Calibri" panose="020F0502020204030204" pitchFamily="34" charset="0"/>
                <a:cs typeface="Calibri" panose="020F0502020204030204" pitchFamily="34" charset="0"/>
              </a:rPr>
              <a:t>). Δασική έκταση υπάρχει όταν στο παραπάνω σύνολο η άγρια ξυλώδης βλάστηση, υψηλή ή θαμνώδης, είναι αραιά.</a:t>
            </a: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Άλλες συνταγματικές διατάξεις που λειτουργούν παραπληρωματικά </a:t>
            </a:r>
            <a:b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b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προς το άρθρο 24 Συντ. ή </a:t>
            </a:r>
            <a:r>
              <a:rPr kumimoji="0" lang="el-GR" sz="1800" b="1"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συνεφαρμόζονται</a:t>
            </a: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με το άρθρο 24 Συντ. </a:t>
            </a:r>
            <a:endParaRPr lang="en-GB" dirty="0">
              <a:solidFill>
                <a:schemeClr val="bg2"/>
              </a:solidFill>
              <a:latin typeface="Century Gothic" panose="020B050202020202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70000" lnSpcReduction="20000"/>
          </a:bodyPr>
          <a:lstStyle/>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2 παρ. 1</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O σεβασμός και η προστασία της αξίας του ανθρώπου αποτελούν την πρωταρχική υποχρέωση της Πολιτείας</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5 παρ. 1</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Kαθένας</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έχει δικαίωμα να αναπτύσσει ελεύθερα την προσωπικότητά του και να συμμετέχει στην κοινωνική, οικονομική και πολιτική ζωή της </a:t>
            </a:r>
            <a:r>
              <a:rPr kumimoji="0" lang="el-GR" sz="1500" b="0" i="1"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Xώρας</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εφόσον δεν προσβάλλει τα δικαιώματα των άλλων και δεν παραβιάζει το Σύνταγμα ή τα χρηστά ήθη</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17 παρ. 1</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H ιδιοκτησία τελεί υπό την προστασία του </a:t>
            </a:r>
            <a:r>
              <a:rPr kumimoji="0" lang="el-GR" sz="1500" b="0" i="1"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Kράτους</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τα δικαιώματα όμως που απορρέουν από αυτή δεν μπορούν να ασκούνται σε βάρος του γενικού συμφέροντος</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21 παρ. 3</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Το Κράτος μεριμνά για την υγεία των πολιτών </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22 παρ. 1: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«H εργασία αποτελεί δικαίωμα και προστατεύεται από το Κράτος, που μεριμνά για τη δημιουργία συνθηκών απασχόλησης όλων των πολιτών και για την ηθική και υλική εξύψωση του εργαζόμενου αγροτικού και αστικού πληθυσμού».</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25 παρ. 1: </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Τα δικαιώματα του ανθρώπου ως ατόμου και ως μέλους του κοινωνικού συνόλου και η αρχή του κοινωνικού κράτους δικαίου τελούν υπό την εγγύηση του Κράτους. Όλα τα κρατικά όργανα υποχρεούνται να διασφαλίζουν την ανεμπόδιστη και αποτελεσματική άσκησή τους. Τα δικαιώματα αυτά ισχύουν και στις σχέσεις μεταξύ ιδιωτών στις οποίες προσιδιάζουν. Οι κάθε είδους περιορισμοί που μπορούν κατά το Σύνταγμα να επιβληθούν στα δικαιώματα αυτά πρέπει να προβλέπονται είτε απευθείας από το Σύνταγμα είτε από το νόμο, εφόσον υπάρχει επιφύλαξη υπέρ αυτού και να σέβονται την αρχή της αναλογικότητας».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25 παρ. 4: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«Το Κράτος δικαιούται να αξιώνει από όλους τους πολίτες την εκπλήρωση του χρέους της κοινωνικής και εθνικής αλληλεγγύης»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106 παρ. 1: </a:t>
            </a:r>
            <a:r>
              <a:rPr kumimoji="0" lang="el-GR" sz="150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«Για την εδραίωση της κοινωνικής ειρήνης και την προστασία του γενικού συμφέροντος το Κράτος προγραμματίζει και συντονίζει την οικονομική δραστηριότητα στη Χώρα, επιδιώκοντας να εξασφαλίσει την οικονομική ανάπτυξη όλων των τομέων της εθνικής οικονομίας…….».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106 παρ. 2</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H ιδιωτική οικονομική πρωτοβουλία δεν επιτρέπεται να αναπτύσσεται σε βάρος της ελευθερίας και της ανθρώπινης αξιοπρέπειας ή προς βλάβη της εθνικής οικονομίας</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Άρθρο 117 παρ. 3</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Δημόσια ή ιδιωτικά δάση και δασικές εκτάσεις που καταστράφηκαν ή καταστρέφονται από πυρκαγιά ή που με άλλο τρόπο αποψιλώθηκαν ή αποψιλώνονται δεν αποβάλλουν για το λόγο αυτό το χαρακτήρα που είχαν πριν καταστραφούν, </a:t>
            </a:r>
            <a:r>
              <a:rPr kumimoji="0" lang="el-GR" sz="1500" b="0" i="1"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κηρύσσονται υποχρεωτικά αναδασωτέες</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και αποκλείεται να διατεθούν για άλλο προορισμό</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και </a:t>
            </a:r>
            <a:r>
              <a:rPr kumimoji="0" lang="el-GR" sz="15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παρ. 4</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H αναγκαστική απαλλοτρίωση δασών ή δασικών εκτάσεων που ανήκουν σε φυσικά ή νομικά πρόσωπα ιδιωτικού ή δημοσίου δικαίου επιτρέπεται μόνο υπέρ του Δημοσίου σύμφωνα με τους ορισμούς του άρθρου 17, για λόγους δημόσιας ωφέλειας </a:t>
            </a:r>
            <a:r>
              <a:rPr kumimoji="0" lang="el-GR" sz="1500" b="0" i="1"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διατηρείται πάντως η μορφή τους αμετάβλητη ως δασική</a:t>
            </a:r>
            <a:r>
              <a:rPr kumimoji="0" lang="el-GR" sz="15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0" y="65362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526083"/>
            <a:ext cx="9905998" cy="603792"/>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εξέλιξη του άρθρου 24 Συντ.  (1)</a:t>
            </a:r>
            <a:endParaRPr lang="en-US" sz="1800" dirty="0">
              <a:solidFill>
                <a:schemeClr val="bg2"/>
              </a:solidFill>
              <a:highlight>
                <a:srgbClr val="000000"/>
              </a:highlight>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fontScale="85000" lnSpcReduction="20000"/>
          </a:bodyPr>
          <a:lstStyle/>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entury Gothic" panose="020B0502020202020204" pitchFamily="34" charset="0"/>
                <a:cs typeface="Calibri" panose="020F0502020204030204" pitchFamily="34" charset="0"/>
              </a:rPr>
              <a:t>Το Σύνταγμα 1975 είναι </a:t>
            </a:r>
            <a:r>
              <a:rPr lang="el-GR" sz="1400" u="sng" dirty="0">
                <a:solidFill>
                  <a:schemeClr val="bg2"/>
                </a:solidFill>
                <a:latin typeface="Century Gothic" panose="020B0502020202020204" pitchFamily="34" charset="0"/>
                <a:cs typeface="Calibri" panose="020F0502020204030204" pitchFamily="34" charset="0"/>
              </a:rPr>
              <a:t>το πρώτο ελληνικό συνταγματικό κείμενο </a:t>
            </a:r>
            <a:r>
              <a:rPr lang="el-GR" sz="1400" dirty="0">
                <a:solidFill>
                  <a:schemeClr val="bg2"/>
                </a:solidFill>
                <a:latin typeface="Century Gothic" panose="020B0502020202020204" pitchFamily="34" charset="0"/>
                <a:cs typeface="Calibri" panose="020F0502020204030204" pitchFamily="34" charset="0"/>
              </a:rPr>
              <a:t>με διατάξεις για την προστασία περιβάλλοντος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entury Gothic" panose="020B0502020202020204" pitchFamily="34" charset="0"/>
                <a:cs typeface="Calibri" panose="020F0502020204030204" pitchFamily="34" charset="0"/>
              </a:rPr>
              <a:t>Μέχρι τότε στην κοινή νομοθεσία συμπεριλαμβάνονταν διατάξεις για την προστασία ορισμένων μόνο στοιχείων του περιβάλλοντος, όπως για τα δάση και τις δασικές εκτάσεις ( </a:t>
            </a:r>
            <a:r>
              <a:rPr lang="el-GR" sz="1400" dirty="0" err="1">
                <a:solidFill>
                  <a:schemeClr val="bg2"/>
                </a:solidFill>
                <a:latin typeface="Century Gothic" panose="020B0502020202020204" pitchFamily="34" charset="0"/>
                <a:cs typeface="Calibri" panose="020F0502020204030204" pitchFamily="34" charset="0"/>
              </a:rPr>
              <a:t>ν.δ.</a:t>
            </a:r>
            <a:r>
              <a:rPr lang="el-GR" sz="1400" dirty="0">
                <a:solidFill>
                  <a:schemeClr val="bg2"/>
                </a:solidFill>
                <a:latin typeface="Century Gothic" panose="020B0502020202020204" pitchFamily="34" charset="0"/>
                <a:cs typeface="Calibri" panose="020F0502020204030204" pitchFamily="34" charset="0"/>
              </a:rPr>
              <a:t> 86/1969), τις αρχαιότητες (</a:t>
            </a:r>
            <a:r>
              <a:rPr lang="el-GR" sz="1400" dirty="0" err="1">
                <a:solidFill>
                  <a:schemeClr val="bg2"/>
                </a:solidFill>
                <a:latin typeface="Century Gothic" panose="020B0502020202020204" pitchFamily="34" charset="0"/>
                <a:cs typeface="Calibri" panose="020F0502020204030204" pitchFamily="34" charset="0"/>
              </a:rPr>
              <a:t>κ.ν</a:t>
            </a:r>
            <a:r>
              <a:rPr lang="el-GR" sz="1400" dirty="0">
                <a:solidFill>
                  <a:schemeClr val="bg2"/>
                </a:solidFill>
                <a:latin typeface="Century Gothic" panose="020B0502020202020204" pitchFamily="34" charset="0"/>
                <a:cs typeface="Calibri" panose="020F0502020204030204" pitchFamily="34" charset="0"/>
              </a:rPr>
              <a:t>. 5351/1932) και τα μεταγενέστερα του 1830 οικοδομήματα και έργα τέχνης (ν. 1469/1950)</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entury Gothic" panose="020B0502020202020204" pitchFamily="34" charset="0"/>
                <a:cs typeface="Calibri" panose="020F0502020204030204" pitchFamily="34" charset="0"/>
              </a:rPr>
              <a:t>Το άρθρο 24 περιλαμβάνεται στην ενότητα του Συντάγματος για τα ατομικά και κοινωνικά δικαιώματα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u="sng" dirty="0">
                <a:solidFill>
                  <a:schemeClr val="bg2"/>
                </a:solidFill>
                <a:latin typeface="Century Gothic" panose="020B0502020202020204" pitchFamily="34" charset="0"/>
                <a:cs typeface="Calibri" panose="020F0502020204030204" pitchFamily="34" charset="0"/>
              </a:rPr>
              <a:t>Καινοτόμα στοιχεία άρθρου 24 </a:t>
            </a:r>
            <a:r>
              <a:rPr lang="el-GR" sz="1400" u="sng" dirty="0" err="1">
                <a:solidFill>
                  <a:schemeClr val="bg2"/>
                </a:solidFill>
                <a:latin typeface="Century Gothic" panose="020B0502020202020204" pitchFamily="34" charset="0"/>
                <a:cs typeface="Calibri" panose="020F0502020204030204" pitchFamily="34" charset="0"/>
              </a:rPr>
              <a:t>Συντ</a:t>
            </a:r>
            <a:r>
              <a:rPr lang="el-GR" sz="1400" u="sng" dirty="0">
                <a:solidFill>
                  <a:schemeClr val="bg2"/>
                </a:solidFill>
                <a:latin typeface="Century Gothic" panose="020B0502020202020204" pitchFamily="34" charset="0"/>
                <a:cs typeface="Calibri" panose="020F0502020204030204" pitchFamily="34" charset="0"/>
              </a:rPr>
              <a:t>:</a:t>
            </a:r>
            <a:r>
              <a:rPr lang="el-GR" sz="1400" dirty="0">
                <a:solidFill>
                  <a:schemeClr val="bg2"/>
                </a:solidFill>
                <a:latin typeface="Century Gothic" panose="020B0502020202020204" pitchFamily="34" charset="0"/>
                <a:cs typeface="Calibri" panose="020F0502020204030204" pitchFamily="34" charset="0"/>
              </a:rPr>
              <a:t> </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b="1" dirty="0">
                <a:solidFill>
                  <a:schemeClr val="bg2"/>
                </a:solidFill>
                <a:latin typeface="Century Gothic" panose="020B0502020202020204" pitchFamily="34" charset="0"/>
                <a:cs typeface="Calibri" panose="020F0502020204030204" pitchFamily="34" charset="0"/>
              </a:rPr>
              <a:t>Περιλαμβάνονται για πρώτη φορά διατάξεις για το φυσικό και πολιτιστικό περιβάλλον</a:t>
            </a:r>
            <a:r>
              <a:rPr lang="en-US" sz="1400" b="1" dirty="0">
                <a:solidFill>
                  <a:schemeClr val="bg2"/>
                </a:solidFill>
                <a:latin typeface="Century Gothic" panose="020B0502020202020204" pitchFamily="34" charset="0"/>
                <a:cs typeface="Calibri" panose="020F0502020204030204" pitchFamily="34" charset="0"/>
              </a:rPr>
              <a:t> </a:t>
            </a:r>
            <a:r>
              <a:rPr lang="en-US" sz="1400" dirty="0">
                <a:solidFill>
                  <a:schemeClr val="bg2"/>
                </a:solidFill>
                <a:latin typeface="Century Gothic" panose="020B0502020202020204" pitchFamily="34" charset="0"/>
                <a:cs typeface="Calibri" panose="020F0502020204030204" pitchFamily="34" charset="0"/>
              </a:rPr>
              <a:t>(</a:t>
            </a:r>
            <a:r>
              <a:rPr lang="el-GR" sz="1400" dirty="0">
                <a:solidFill>
                  <a:schemeClr val="bg2"/>
                </a:solidFill>
                <a:latin typeface="Century Gothic" panose="020B0502020202020204" pitchFamily="34" charset="0"/>
                <a:cs typeface="Calibri" panose="020F0502020204030204" pitchFamily="34" charset="0"/>
              </a:rPr>
              <a:t>παρ. 1 και 6), καθώς και διατάξεις για τον </a:t>
            </a:r>
            <a:r>
              <a:rPr lang="el-GR" sz="1400" b="1" dirty="0">
                <a:solidFill>
                  <a:schemeClr val="bg2"/>
                </a:solidFill>
                <a:latin typeface="Century Gothic" panose="020B0502020202020204" pitchFamily="34" charset="0"/>
                <a:cs typeface="Calibri" panose="020F0502020204030204" pitchFamily="34" charset="0"/>
              </a:rPr>
              <a:t>χωροταξικό και πολεοδομικό σχεδιασμό και μηχανισμούς εφαρμογής </a:t>
            </a:r>
            <a:r>
              <a:rPr lang="el-GR" sz="1400" dirty="0">
                <a:solidFill>
                  <a:schemeClr val="bg2"/>
                </a:solidFill>
                <a:latin typeface="Century Gothic" panose="020B0502020202020204" pitchFamily="34" charset="0"/>
                <a:cs typeface="Calibri" panose="020F0502020204030204" pitchFamily="34" charset="0"/>
              </a:rPr>
              <a:t>(παρ. 2-5)</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b="1" dirty="0">
                <a:solidFill>
                  <a:schemeClr val="bg2"/>
                </a:solidFill>
                <a:latin typeface="Century Gothic" panose="020B0502020202020204" pitchFamily="34" charset="0"/>
                <a:cs typeface="Calibri" panose="020F0502020204030204" pitchFamily="34" charset="0"/>
              </a:rPr>
              <a:t>Η προστασία του φυσικού και πολιτιστικού περιβάλλοντος αναγνωρίζεται ως υποχρέωση του Κράτους που οφείλει να λαμβάνει ιδιαίτερα προληπτικά και κατασταλτικά μέτρα</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b="1" dirty="0">
                <a:solidFill>
                  <a:schemeClr val="bg2"/>
                </a:solidFill>
                <a:latin typeface="Century Gothic" panose="020B0502020202020204" pitchFamily="34" charset="0"/>
                <a:cs typeface="Calibri" panose="020F0502020204030204" pitchFamily="34" charset="0"/>
              </a:rPr>
              <a:t>Καθιερώνεται  ιδιαίτερο καθεστώς προστασίας για δάση, δασικές και αναδασωτέες εκτάσεις </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entury Gothic" panose="020B0502020202020204" pitchFamily="34" charset="0"/>
                <a:cs typeface="Calibri" panose="020F0502020204030204" pitchFamily="34" charset="0"/>
              </a:rPr>
              <a:t>Εισάγεται δέσμη ρυθμίσεων για οικιστικό περιβάλλον (παρ. 2-5): α) </a:t>
            </a:r>
            <a:r>
              <a:rPr lang="el-GR" sz="1400" b="1" dirty="0">
                <a:solidFill>
                  <a:schemeClr val="bg2"/>
                </a:solidFill>
                <a:latin typeface="Century Gothic" panose="020B0502020202020204" pitchFamily="34" charset="0"/>
                <a:cs typeface="Calibri" panose="020F0502020204030204" pitchFamily="34" charset="0"/>
              </a:rPr>
              <a:t>ο χωροταξικός και πολεοδομικός σχεδιασμός υπάγεται στη ρυθμιστική αρμοδιότητα και έλεγχο του Κράτους</a:t>
            </a:r>
            <a:r>
              <a:rPr lang="el-GR" sz="1400" dirty="0">
                <a:solidFill>
                  <a:schemeClr val="bg2"/>
                </a:solidFill>
                <a:latin typeface="Century Gothic" panose="020B0502020202020204" pitchFamily="34" charset="0"/>
                <a:cs typeface="Calibri" panose="020F0502020204030204" pitchFamily="34" charset="0"/>
              </a:rPr>
              <a:t>, β) </a:t>
            </a:r>
            <a:r>
              <a:rPr lang="el-GR" sz="1400" b="1" dirty="0">
                <a:solidFill>
                  <a:schemeClr val="bg2"/>
                </a:solidFill>
                <a:latin typeface="Century Gothic" panose="020B0502020202020204" pitchFamily="34" charset="0"/>
                <a:cs typeface="Calibri" panose="020F0502020204030204" pitchFamily="34" charset="0"/>
              </a:rPr>
              <a:t>εξασφαλίζεται η δυνατότητα εφαρμογής πολεοδομικών σχεδίων σε σύντομο χρονικό διάστημα μέσω της υποχρέωσης των ιδιοκτητών να διαθέσουν τμήματα των ακινήτων τους χωρίς αντάλλαγμα</a:t>
            </a:r>
            <a:r>
              <a:rPr lang="el-GR" sz="1400" dirty="0">
                <a:solidFill>
                  <a:schemeClr val="bg2"/>
                </a:solidFill>
                <a:latin typeface="Century Gothic" panose="020B0502020202020204" pitchFamily="34" charset="0"/>
                <a:cs typeface="Calibri" panose="020F0502020204030204" pitchFamily="34" charset="0"/>
              </a:rPr>
              <a:t> για τη δημιουργία των αναγκαίων  κοινόχρηστων και κοινωφελών χώρων, καθώς και υποχρεωτικής συμμετοχής στις κοινόχρηστων πολεοδομικών έργων, γ) προβλέπεται ο </a:t>
            </a:r>
            <a:r>
              <a:rPr lang="el-GR" sz="1400" b="1" dirty="0">
                <a:solidFill>
                  <a:schemeClr val="bg2"/>
                </a:solidFill>
                <a:latin typeface="Century Gothic" panose="020B0502020202020204" pitchFamily="34" charset="0"/>
                <a:cs typeface="Calibri" panose="020F0502020204030204" pitchFamily="34" charset="0"/>
              </a:rPr>
              <a:t>αστικός αναδασμός </a:t>
            </a:r>
            <a:r>
              <a:rPr lang="el-GR" sz="1400" dirty="0">
                <a:solidFill>
                  <a:schemeClr val="bg2"/>
                </a:solidFill>
                <a:latin typeface="Century Gothic" panose="020B0502020202020204" pitchFamily="34" charset="0"/>
                <a:cs typeface="Calibri" panose="020F0502020204030204" pitchFamily="34" charset="0"/>
              </a:rPr>
              <a:t>για τη συνολική διαρρύθμιση μιας οικιστικής περιοχής, δ) οι διατάξεις για την υποχρεωτική συμμετοχή των ιδιοκτητών στα βάρη της πολεοδόμησης και για τον αστικό αναδασμό εφαρμόζονται και για ήδη υφιστάμενες οικιστικές περιοχές.</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entury Gothic" panose="020B0502020202020204" pitchFamily="34" charset="0"/>
                <a:cs typeface="Calibri" panose="020F0502020204030204" pitchFamily="34" charset="0"/>
              </a:rPr>
              <a:t>Εισάγεται </a:t>
            </a:r>
            <a:r>
              <a:rPr lang="el-GR" sz="1400" b="1" dirty="0">
                <a:solidFill>
                  <a:schemeClr val="bg2"/>
                </a:solidFill>
                <a:latin typeface="Century Gothic" panose="020B0502020202020204" pitchFamily="34" charset="0"/>
                <a:cs typeface="Calibri" panose="020F0502020204030204" pitchFamily="34" charset="0"/>
              </a:rPr>
              <a:t>γενική υποχρέωση προστασίας του πολιτιστικού περιβάλλοντος </a:t>
            </a:r>
            <a:r>
              <a:rPr lang="el-GR" sz="1400" dirty="0">
                <a:solidFill>
                  <a:schemeClr val="bg2"/>
                </a:solidFill>
                <a:latin typeface="Century Gothic" panose="020B0502020202020204" pitchFamily="34" charset="0"/>
                <a:cs typeface="Calibri" panose="020F0502020204030204" pitchFamily="34" charset="0"/>
              </a:rPr>
              <a:t>και προβλέπεται η έκδοση ειδικού νόμου για τα αναγκαία περιοριστικά μέτρα της ιδιοκτησίας, καθώς και τον τρόπο και το είδος της αποζημίωσης.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b="1" u="sng" dirty="0">
                <a:solidFill>
                  <a:schemeClr val="bg2"/>
                </a:solidFill>
                <a:latin typeface="Century Gothic" panose="020B0502020202020204" pitchFamily="34" charset="0"/>
                <a:cs typeface="Calibri" panose="020F0502020204030204" pitchFamily="34" charset="0"/>
              </a:rPr>
              <a:t>Θεωρείται καινοτόμο για την εποχή του και χαρακτηρίζεται ως </a:t>
            </a:r>
            <a:r>
              <a:rPr lang="el-GR" sz="1400" b="1" i="1" u="sng" dirty="0">
                <a:solidFill>
                  <a:schemeClr val="bg2"/>
                </a:solidFill>
                <a:latin typeface="Century Gothic" panose="020B0502020202020204" pitchFamily="34" charset="0"/>
                <a:cs typeface="Calibri" panose="020F0502020204030204" pitchFamily="34" charset="0"/>
              </a:rPr>
              <a:t>«μία από τις ευτυχέστερες στιγμές της Ε’ Αναθεωρητικής Βουλής»</a:t>
            </a:r>
            <a:r>
              <a:rPr lang="el-GR" sz="1400" b="1" u="sng" dirty="0">
                <a:solidFill>
                  <a:schemeClr val="bg2"/>
                </a:solidFill>
                <a:latin typeface="Century Gothic" panose="020B0502020202020204" pitchFamily="34" charset="0"/>
                <a:cs typeface="Calibri" panose="020F0502020204030204" pitchFamily="34" charset="0"/>
              </a:rPr>
              <a:t> (Γ. Παπαδημητρίου, Το Περιβαλλοντικό Σύνταγμα, Νόμος και Φύση 1994). </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100" dirty="0">
              <a:solidFill>
                <a:schemeClr val="bg1"/>
              </a:solidFill>
              <a:latin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24FE5358-5AD5-6B74-EE04-5EBEA4B0FA59}"/>
              </a:ext>
            </a:extLst>
          </p:cNvPr>
          <p:cNvSpPr/>
          <p:nvPr/>
        </p:nvSpPr>
        <p:spPr>
          <a:xfrm>
            <a:off x="0" y="58566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258408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705417"/>
            <a:ext cx="9831353" cy="435406"/>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lang="el-GR" sz="2000" b="1" cap="none" dirty="0">
                <a:solidFill>
                  <a:schemeClr val="bg1"/>
                </a:solidFill>
                <a:latin typeface="Century Gothic" panose="020B0502020202020204" pitchFamily="34" charset="0"/>
                <a:ea typeface="+mn-ea"/>
                <a:cs typeface="Calibri" panose="020F0502020204030204" pitchFamily="34" charset="0"/>
              </a:rPr>
              <a:t> </a:t>
            </a:r>
            <a:r>
              <a:rPr lang="el-GR" sz="2000" b="1" cap="none" dirty="0">
                <a:solidFill>
                  <a:schemeClr val="bg2"/>
                </a:solidFill>
                <a:latin typeface="Century Gothic" panose="020B0502020202020204" pitchFamily="34" charset="0"/>
                <a:ea typeface="+mn-ea"/>
                <a:cs typeface="Arial" panose="020B0604020202020204" pitchFamily="34" charset="0"/>
              </a:rPr>
              <a:t>Η εξέλιξη του άρθρου 24 Συντ.  (2)</a:t>
            </a:r>
            <a:br>
              <a:rPr lang="el-GR" sz="2000" b="1" cap="none" dirty="0">
                <a:solidFill>
                  <a:schemeClr val="bg2"/>
                </a:solidFill>
                <a:latin typeface="Century Gothic" panose="020B0502020202020204" pitchFamily="34" charset="0"/>
                <a:ea typeface="+mn-ea"/>
                <a:cs typeface="Arial" panose="020B0604020202020204" pitchFamily="34" charset="0"/>
              </a:rPr>
            </a:br>
            <a:endParaRPr lang="en-US" sz="2000" b="1" dirty="0">
              <a:solidFill>
                <a:schemeClr val="bg2"/>
              </a:solidFill>
              <a:latin typeface="Century Gothic" panose="020B0502020202020204" pitchFamily="34" charset="0"/>
              <a:ea typeface="Calibri" panose="020F0502020204030204" pitchFamily="34" charset="0"/>
              <a:cs typeface="Arial" panose="020B060402020202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4578633"/>
          </a:xfrm>
        </p:spPr>
        <p:txBody>
          <a:bodyPr>
            <a:normAutofit/>
          </a:bodyPr>
          <a:lstStyle/>
          <a:p>
            <a:pPr marL="457200" lvl="1" indent="0" algn="just">
              <a:buNone/>
            </a:pP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Αναθεώρηση 2001:</a:t>
            </a:r>
          </a:p>
          <a:p>
            <a:pPr lvl="1"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αναγνωρίζεται,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εκτός από υποχρέωση του Κράτους, και ως δικαίωμα του καθενός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i="1" dirty="0">
                <a:solidFill>
                  <a:schemeClr val="bg2"/>
                </a:solidFill>
                <a:latin typeface="Century Gothic" panose="020B0502020202020204" pitchFamily="34" charset="0"/>
                <a:ea typeface="Calibri" panose="020F0502020204030204" pitchFamily="34" charset="0"/>
                <a:cs typeface="Calibri" panose="020F0502020204030204" pitchFamily="34" charset="0"/>
              </a:rPr>
              <a:t>«Το δικαίωμα ασκείται όχι για λογαριασμό της φύσης, αλλά για λογαριασμό του φορέα του, δηλ. του ανθρώπου ως προσωπικότητας»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Ντουχάνης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σε </a:t>
            </a:r>
            <a:r>
              <a:rPr lang="el-GR" sz="1400" i="1" dirty="0">
                <a:solidFill>
                  <a:schemeClr val="bg2"/>
                </a:solidFill>
                <a:latin typeface="Century Gothic" panose="020B0502020202020204" pitchFamily="34" charset="0"/>
                <a:ea typeface="Calibri" panose="020F0502020204030204" pitchFamily="34" charset="0"/>
                <a:cs typeface="Calibri" panose="020F0502020204030204" pitchFamily="34" charset="0"/>
              </a:rPr>
              <a:t>Χωροταξία</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i="1" dirty="0">
                <a:solidFill>
                  <a:schemeClr val="bg2"/>
                </a:solidFill>
                <a:latin typeface="Century Gothic" panose="020B0502020202020204" pitchFamily="34" charset="0"/>
                <a:ea typeface="Calibri" panose="020F0502020204030204" pitchFamily="34" charset="0"/>
                <a:cs typeface="Calibri" panose="020F0502020204030204" pitchFamily="34" charset="0"/>
              </a:rPr>
              <a:t>Κατ’ άρθρο ερμηνεία</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Σάκκουλας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2017)</a:t>
            </a:r>
            <a:r>
              <a:rPr 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endPar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Ορίζεται ότι η υποχρέωση της πολιτείας να λαμβάνει προληπτικά και κατασταλτικά μέτρα γίνεται στο πλαίσιο της αρχής της </a:t>
            </a:r>
            <a:r>
              <a:rPr lang="el-GR" sz="14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αειφορίας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(επιβεβαίωση </a:t>
            </a:r>
            <a:r>
              <a:rPr lang="el-GR" sz="14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νομολογιακών</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εξελίξεων για την αναγνώριση καθ’ ερμηνεία  της αρχής βιώσιμης ανάπτυξης)</a:t>
            </a:r>
            <a:r>
              <a:rPr 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endPar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lvl="1" algn="just"/>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Εξομοίωση δημόσιων και ιδιωτικών δασικού χαρακτήρα εκτάσεων</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ώστε η αλλαγή του προορισμού να λαμβάνει χώρα με τις ίδιες προϋποθέσεις.</a:t>
            </a:r>
          </a:p>
          <a:p>
            <a:pPr lvl="1"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τεχνικές επιλογές και σταθμίσεις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στον χωροταξικό και πολεοδομικό σχεδιασμό γίνεται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κατά τους κανόνες της επιστήμης</a:t>
            </a:r>
            <a:r>
              <a:rPr lang="en-US"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endPar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σύνταξη</a:t>
            </a:r>
            <a:r>
              <a:rPr 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Δ</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ασολογίου και</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αναγνωρίζεται ως υποχρέωση του Κράτους</a:t>
            </a:r>
            <a:r>
              <a:rPr 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endPar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Τίθεται </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συνταγματικός ορισμός της έννοιας του δάσους και της δασικής έκτασης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σύμφωνα με τα διδάγματα της επιστήμης της δασικής οικολογίας (ΑΕΔ 27/1999)</a:t>
            </a:r>
            <a:r>
              <a:rPr lang="en-US"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endPar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lvl="1"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EBC45F9C-4973-6F30-56F5-4B92199234A2}"/>
              </a:ext>
            </a:extLst>
          </p:cNvPr>
          <p:cNvSpPr/>
          <p:nvPr/>
        </p:nvSpPr>
        <p:spPr>
          <a:xfrm>
            <a:off x="0" y="70541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488550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53642" y="500423"/>
            <a:ext cx="9905998" cy="753082"/>
          </a:xfrm>
        </p:spPr>
        <p:txBody>
          <a:bodyPr>
            <a:normAutofit/>
          </a:bodyPr>
          <a:lstStyle/>
          <a:p>
            <a:pPr algn="ctr">
              <a:lnSpc>
                <a:spcPct val="120000"/>
              </a:lnSpc>
              <a:spcBef>
                <a:spcPts val="1000"/>
              </a:spcBef>
              <a:buSzPct val="125000"/>
            </a:pPr>
            <a:r>
              <a:rPr kumimoji="0" lang="el-GR" sz="18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Arial" panose="020B0604020202020204" pitchFamily="34" charset="0"/>
              </a:rPr>
              <a:t>Το κανονιστικό περιεχόμενο του άρθρου 24 Συντ. </a:t>
            </a:r>
            <a:endParaRPr lang="en-US" sz="1800" dirty="0">
              <a:solidFill>
                <a:schemeClr val="bg2"/>
              </a:solidFill>
              <a:latin typeface="Century Gothic" panose="020B0502020202020204" pitchFamily="34" charset="0"/>
              <a:ea typeface="+mn-ea"/>
              <a:cs typeface="Arial" panose="020B0604020202020204" pitchFamily="34" charset="0"/>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089498"/>
            <a:ext cx="9905999" cy="5377977"/>
          </a:xfrm>
        </p:spPr>
        <p:txBody>
          <a:bodyPr>
            <a:normAutofit lnSpcReduction="10000"/>
          </a:bodyPr>
          <a:lstStyle/>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Νομική φύση και ισχύς άρθρου 24 παρ. 1 Συντ.: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Οι ρυθμίσεις του άρθρου 24 παρ. 1 δεν αποτελούν απλές κατευθυντήριες διατάξεις, αλλά </a:t>
            </a:r>
            <a:r>
              <a:rPr kumimoji="0" lang="el-GR" sz="13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συνιστούν κανόνες άμεσης και επιτακτικής ισχύος</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Απευθύνουν, δηλαδή, </a:t>
            </a:r>
            <a:r>
              <a:rPr kumimoji="0" lang="el-GR" sz="13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δεσμευτική επιταγή προς τον νομοθέτη και τη Διοίκηση να συμμορφωθούν προς το περιεχόμενό τους</a:t>
            </a:r>
            <a:r>
              <a:rPr kumimoji="0" lang="el-GR" sz="1300" b="0"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a:t>
            </a:r>
          </a:p>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Η </a:t>
            </a:r>
            <a:r>
              <a:rPr kumimoji="0" lang="el-GR" sz="13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υποχρέωση συμμόρφωσης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συνίσταται ειδικότερα σε: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kumimoji="0" lang="el-GR" sz="13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υποχρέωση αποχής από την έκδοση δυσμενών για το περιβάλλον πράξεων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kumimoji="0" lang="el-GR" sz="13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υποχρέωση λήψης των κατάλληλων μέτρων για την προστασία του περιβάλλοντος</a:t>
            </a:r>
            <a:r>
              <a:rPr kumimoji="0" lang="el-GR" sz="1300" b="0"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Κατά τη λήψη των μέτρων αυτών, τα όργανα της νομοθετικής και εκτελεστικής λειτουργίας μπορεί να σταθμίζουν και άλλους παράγοντες  που ανάγονται στο δημόσιο συμφέρον (π.χ. επιδίωξη οικονομικής ανάπτυξης, δημιουργία ή προστασία θέσεων εργασίας). Η επιδίωξη όμως αυτών των σκοπών πρέπει να συμπορεύεται με την προστασία του περιβάλλοντος ώστε να εξασφαλίζεται βιώσιμη ανάπτυξη (</a:t>
            </a:r>
            <a:r>
              <a:rPr kumimoji="0" lang="el-GR" sz="13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3478/2000, 2705/2006). </a:t>
            </a:r>
            <a:r>
              <a:rPr kumimoji="0" lang="el-GR" sz="1300" b="1" i="0" u="sng"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Η υποχρέωση της Διοίκησης υφίσταται ακόμα και όταν ελλείπουν προστατευτικές του περιβάλλοντος νομοθετικές διατάξεις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(ΣτΕ 3370/2014 7μ., </a:t>
            </a:r>
            <a:r>
              <a:rPr kumimoji="0" lang="el-GR" sz="13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2757/1994)</a:t>
            </a:r>
            <a:endParaRPr kumimoji="0" lang="en-US"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endParaRP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Ειδικότερα δικαιώματα που απορρέουν από τη συνταγματική αναγνώριση ενός δικαιώματος στην προστασία του περιβάλλοντος: </a:t>
            </a:r>
          </a:p>
          <a:p>
            <a:pPr marL="57150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kumimoji="0" lang="en-US"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a:t>
            </a:r>
            <a:r>
              <a:rPr kumimoji="0" lang="el-GR" sz="13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Δικαίωμα πληροφόρησης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για όλα τα θέματα που αφορούν το περιβάλλον (δημοσιότητα ρυθμίσεων που αφορούν άμεσα ή έμμεσα το περιβάλλον και παροχή δυνατότητας για ελεύθερη πρόσβαση στα σχετικά δημόσια έγγραφα, κείμενα και σχέδια περιβαλλοντικού χαρακτήρα)</a:t>
            </a:r>
            <a:endParaRPr kumimoji="0" lang="en-US"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endParaRPr>
          </a:p>
          <a:p>
            <a:pPr marL="57150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lang="en-US" sz="1300" dirty="0">
                <a:solidFill>
                  <a:schemeClr val="bg2"/>
                </a:solidFill>
                <a:latin typeface="Century Gothic" panose="020B0502020202020204" pitchFamily="34" charset="0"/>
                <a:cs typeface="Calibri" panose="020F0502020204030204" pitchFamily="34" charset="0"/>
              </a:rPr>
              <a:t> </a:t>
            </a:r>
            <a:r>
              <a:rPr kumimoji="0" lang="el-GR" sz="13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Δικαίωμα συμμετοχής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στις διοικητικές διαδικασίες λήψης περιβαλλοντικών αποφάσεων</a:t>
            </a:r>
          </a:p>
          <a:p>
            <a:pPr marL="57150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kumimoji="0" lang="el-GR" sz="13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Δικαίωμα πρόσβασης στη δικαιοσύνη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(άσκησης ενδίκων βοηθημάτων και μέσων) για θέματα περιβάλλοντος </a:t>
            </a:r>
            <a:endParaRPr kumimoji="0" lang="en-US"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endParaRPr>
          </a:p>
          <a:p>
            <a:pPr marL="285750" marR="0" lvl="1" indent="0" algn="just" defTabSz="457200" rtl="0" eaLnBrk="1" fontAlgn="auto" latinLnBrk="0" hangingPunct="1">
              <a:lnSpc>
                <a:spcPct val="100000"/>
              </a:lnSpc>
              <a:spcBef>
                <a:spcPts val="1000"/>
              </a:spcBef>
              <a:spcAft>
                <a:spcPts val="0"/>
              </a:spcAft>
              <a:buClr>
                <a:srgbClr val="353535"/>
              </a:buClr>
              <a:buSzTx/>
              <a:buNone/>
              <a:tabLst/>
              <a:defRPr/>
            </a:pPr>
            <a:r>
              <a:rPr kumimoji="0" lang="el-GR" sz="1300" b="0"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Σημ</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Τα δικαιώματα αυτά θεμελιώνονται </a:t>
            </a:r>
            <a:r>
              <a:rPr lang="el-GR" sz="1300" dirty="0">
                <a:solidFill>
                  <a:schemeClr val="bg2"/>
                </a:solidFill>
                <a:latin typeface="Century Gothic" panose="020B0502020202020204" pitchFamily="34" charset="0"/>
                <a:cs typeface="Calibri" panose="020F0502020204030204" pitchFamily="34" charset="0"/>
              </a:rPr>
              <a:t>και σε διατάξεις διεθνούς και </a:t>
            </a:r>
            <a:r>
              <a:rPr lang="el-GR" sz="1300" dirty="0" err="1">
                <a:solidFill>
                  <a:schemeClr val="bg2"/>
                </a:solidFill>
                <a:latin typeface="Century Gothic" panose="020B0502020202020204" pitchFamily="34" charset="0"/>
                <a:cs typeface="Calibri" panose="020F0502020204030204" pitchFamily="34" charset="0"/>
              </a:rPr>
              <a:t>ενωσιακού</a:t>
            </a:r>
            <a:r>
              <a:rPr lang="el-GR" sz="1300" dirty="0">
                <a:solidFill>
                  <a:schemeClr val="bg2"/>
                </a:solidFill>
                <a:latin typeface="Century Gothic" panose="020B0502020202020204" pitchFamily="34" charset="0"/>
                <a:cs typeface="Calibri" panose="020F0502020204030204" pitchFamily="34" charset="0"/>
              </a:rPr>
              <a:t> δικαίου)</a:t>
            </a:r>
          </a:p>
          <a:p>
            <a:pPr marL="230188" marR="0" lvl="1" indent="-230188" algn="just" defTabSz="457200" rtl="0" eaLnBrk="1" fontAlgn="auto" latinLnBrk="0" hangingPunct="1">
              <a:lnSpc>
                <a:spcPct val="100000"/>
              </a:lnSpc>
              <a:spcBef>
                <a:spcPts val="1000"/>
              </a:spcBef>
              <a:spcAft>
                <a:spcPts val="0"/>
              </a:spcAft>
              <a:buClr>
                <a:srgbClr val="353535"/>
              </a:buClr>
              <a:buSzTx/>
              <a:tabLst/>
              <a:defRPr/>
            </a:pPr>
            <a:r>
              <a:rPr kumimoji="0" lang="el-GR" sz="1300" b="1" i="0" u="none" strike="noStrike" kern="1200" cap="none" spc="0" normalizeH="0" baseline="0" noProof="0" dirty="0" err="1">
                <a:ln>
                  <a:noFill/>
                </a:ln>
                <a:solidFill>
                  <a:schemeClr val="bg2"/>
                </a:solidFill>
                <a:effectLst/>
                <a:uLnTx/>
                <a:uFillTx/>
                <a:latin typeface="Century Gothic" panose="020B0502020202020204" pitchFamily="34" charset="0"/>
                <a:cs typeface="Calibri" panose="020F0502020204030204" pitchFamily="34" charset="0"/>
              </a:rPr>
              <a:t>Τριτενέργεια</a:t>
            </a:r>
            <a:r>
              <a:rPr lang="el-GR" sz="1300" dirty="0">
                <a:solidFill>
                  <a:schemeClr val="bg2"/>
                </a:solidFill>
                <a:latin typeface="Century Gothic" panose="020B0502020202020204" pitchFamily="34" charset="0"/>
                <a:cs typeface="Calibri" panose="020F0502020204030204" pitchFamily="34" charset="0"/>
              </a:rPr>
              <a:t> του δικαιώματος στο περιβάλλον</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 το δικαίωμα στο περιβάλλον </a:t>
            </a:r>
            <a:r>
              <a:rPr kumimoji="0" lang="el-GR" sz="1300" b="1"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επενεργεί και στις σχέσεις μεταξύ ιδιωτών </a:t>
            </a:r>
            <a:r>
              <a:rPr kumimoji="0" lang="el-GR" sz="1300" b="0" i="0" u="none" strike="noStrike" kern="1200" cap="none" spc="0" normalizeH="0" baseline="0" noProof="0" dirty="0">
                <a:ln>
                  <a:noFill/>
                </a:ln>
                <a:solidFill>
                  <a:schemeClr val="bg2"/>
                </a:solidFill>
                <a:effectLst/>
                <a:uLnTx/>
                <a:uFillTx/>
                <a:latin typeface="Century Gothic" panose="020B0502020202020204" pitchFamily="34" charset="0"/>
                <a:cs typeface="Calibri" panose="020F0502020204030204" pitchFamily="34" charset="0"/>
              </a:rPr>
              <a:t>μέσω διατάξεων του ιδιωτικού δικαίου για την προστασία της προσωπικότητας, του γειτονικού δικαίου, της κυριότητας και των αδικοπραξιών.</a:t>
            </a: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endPar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algn="just"/>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9704403-097A-A339-2910-4B89CA1FDA8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3690409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368692"/>
            <a:ext cx="9905998" cy="1076932"/>
          </a:xfrm>
        </p:spPr>
        <p:txBody>
          <a:bodyPr>
            <a:normAutofit/>
          </a:bodyPr>
          <a:lstStyle/>
          <a:p>
            <a:pPr algn="ctr"/>
            <a: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Η συνταγματική προστασία των δασών και δασικών εκτάσεων</a:t>
            </a: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445624"/>
            <a:ext cx="9905999" cy="4345578"/>
          </a:xfrm>
        </p:spPr>
        <p:txBody>
          <a:bodyPr>
            <a:normAutofit lnSpcReduction="10000"/>
          </a:bodyPr>
          <a:lstStyle/>
          <a:p>
            <a:pPr algn="just">
              <a:buFont typeface="Wingdings" panose="05000000000000000000" pitchFamily="2" charset="2"/>
              <a:buChar char="Ø"/>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Σε εφαρμογή των συνταγματικών αυτών διατάξεων εκδόθηκε αρχικώς ο ν. 998/1979, στη συνέχεια οι ν. 1734/1987 και 3208/2003 και πιο πρόσφατα ο ν. 4280/2014 που αντικατέστησε όλες τις διατάξεις του ν. 998/1979 περί επιτρεπτών επεμβάσεων σε δάση και δασικές εκτάσεις. </a:t>
            </a:r>
          </a:p>
          <a:p>
            <a:pPr algn="just">
              <a:buFont typeface="Wingdings" panose="05000000000000000000" pitchFamily="2" charset="2"/>
              <a:buChar char="Ø"/>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Τα </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δάση, οι δασικές εκτάσεις</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ως φυσικά αγαθά και ευπαθή οικοσυστήματα υπάγονται κατά το Σύνταγμα σε </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ιδιαίτερο προστατευτικό καθεστώς</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ώστε να διατηρηθεί η χρήση κατά τον προορισμό τους </a:t>
            </a:r>
            <a:r>
              <a:rPr lang="en-US"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άρα να μην μεταβληθεί η δασική μορφή τους) και να διαφυλαχθεί η οικολογική ισορροπία.</a:t>
            </a:r>
          </a:p>
          <a:p>
            <a:pPr algn="just">
              <a:buFont typeface="Wingdings" panose="05000000000000000000" pitchFamily="2" charset="2"/>
              <a:buChar char="Ø"/>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Στο ίδιο προστατευτικό καθεστώς υπάγονται επίσης: </a:t>
            </a:r>
          </a:p>
          <a:p>
            <a:pPr indent="169863" algn="just">
              <a:buFont typeface="Wingdings" panose="05000000000000000000" pitchFamily="2" charset="2"/>
              <a:buChar char="q"/>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τα εντός των πόλεων και οικιστικών περιοχών πάρκα και άλση, το </a:t>
            </a:r>
            <a:r>
              <a:rPr lang="el-GR" sz="15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περιαστικό</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πράσινο, οι κηρυγμένες </a:t>
            </a:r>
            <a:r>
              <a:rPr lang="el-GR" sz="15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δασωτέες</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ή αναδασωτέες εκτάσεις, </a:t>
            </a:r>
          </a:p>
          <a:p>
            <a:pPr indent="169863" algn="just">
              <a:buFont typeface="Wingdings" panose="05000000000000000000" pitchFamily="2" charset="2"/>
              <a:buChar char="q"/>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τμήματα πάρκου ή άλσους που φέρουν μη δασική βλάστηση συνδέονται όμως οργανικά με το σύνολο του πάρκου ή άλσους υπό την έννοια ότι συμβάλλουν στη διατήρηση της φυσικής ισορροπίας του συνόλου και (</a:t>
            </a:r>
          </a:p>
          <a:p>
            <a:pPr indent="169863" algn="just">
              <a:buFont typeface="Wingdings" panose="05000000000000000000" pitchFamily="2" charset="2"/>
              <a:buChar char="q"/>
            </a:pP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δημόσιες </a:t>
            </a:r>
            <a:r>
              <a:rPr lang="el-GR" sz="15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χορτολιβαδικές</a:t>
            </a:r>
            <a:r>
              <a:rPr lang="el-GR" sz="150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(καθώς και οι βραχώδεις και πετρώδεις εκτάσεις) επί ορεινών, ημιορεινών και ανώμαλων εδαφών.</a:t>
            </a:r>
          </a:p>
          <a:p>
            <a:pPr algn="just"/>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F4E6126-5161-684F-79C8-069EECC0D304}"/>
              </a:ext>
            </a:extLst>
          </p:cNvPr>
          <p:cNvSpPr/>
          <p:nvPr/>
        </p:nvSpPr>
        <p:spPr>
          <a:xfrm>
            <a:off x="0" y="77602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159267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Επιτρεπτές επεμβάσεις σε εκτάσεις δασικού χαρακτήρα</a:t>
            </a:r>
            <a:endParaRPr lang="en-US" sz="18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5"/>
            <a:ext cx="9905999" cy="5710335"/>
          </a:xfrm>
        </p:spPr>
        <p:txBody>
          <a:bodyPr>
            <a:normAutofit fontScale="92500" lnSpcReduction="20000"/>
          </a:bodyPr>
          <a:lstStyle/>
          <a:p>
            <a:pPr algn="just">
              <a:buFont typeface="Wingdings" panose="05000000000000000000" pitchFamily="2" charset="2"/>
              <a:buChar char="Ø"/>
            </a:pPr>
            <a:r>
              <a:rPr lang="el-GR" altLang="en-US" sz="16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Καταρχήν απαγορεύεται η μεταβολή του προορισμού των δασών και δασικών εκτάσεων</a:t>
            </a: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Εισάγεται </a:t>
            </a:r>
            <a:r>
              <a:rPr lang="el-GR" altLang="en-US" sz="16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ρήτρα εξαίρεσης</a:t>
            </a: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σύμφωνα με την οποία </a:t>
            </a:r>
            <a:r>
              <a:rPr lang="el-GR" altLang="en-US" sz="16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επιτρέπεται η σχετική μεταβολή εάν προέχει για την εθνική οικονομία η αγροτική εκμετάλλευση ή άλλη χρήση που την επιβάλλει το δημόσιο συμφέρον</a:t>
            </a: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algn="just"/>
            <a:r>
              <a:rPr lang="el-GR" altLang="en-US" sz="16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Μεταξύ των επιτρεπτών επεμβάσεων σε δάση και τις δασικές εκτάσεις περιλαμβάνονται (Κεφάλαιο ΣΤ ν. 998/1979):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κατασκευή στρατιωτικών έργων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εκτέλεση δημοσίων έργων και έργων υποδομής, όπως η ηλεκτροπαραγωγή από Ανανεώσιμες Πηγές Ενέργειας</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ανέγερση τουριστικών και βιομηχανικών εγκαταστάσεων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λειτουργία λατομικών και μεταλλευτικών εκμεταλλεύσεων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γεωργικές και κτηνοτροφικές εκμεταλλεύσεις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λειτουργία κατασκηνώσεων και τα ορειβατικά καταφύγια </a:t>
            </a:r>
          </a:p>
          <a:p>
            <a:pPr marL="514350" indent="-285750" algn="just">
              <a:buFont typeface="Wingdings" panose="05000000000000000000" pitchFamily="2" charset="2"/>
              <a:buChar char="§"/>
            </a:pP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κατασκευή πολιτιστικών εγκαταστάσεων</a:t>
            </a:r>
          </a:p>
          <a:p>
            <a:pPr algn="just">
              <a:buFont typeface="Wingdings" panose="05000000000000000000" pitchFamily="2" charset="2"/>
              <a:buChar char="Ø"/>
            </a:pPr>
            <a:r>
              <a:rPr lang="el-GR" altLang="en-US" sz="1600"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Επιτρεπτές επεμβάσεις σε αναδασωτέες εκτάσεις (άρθρο 46 ν. 998/1979)</a:t>
            </a:r>
            <a:r>
              <a:rPr lang="el-GR"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στρατιωτικά έργα, διάνοιξη εθνικών, επαρχιακών, δημοτικών οδών και σιδηροδρομικών γραμμών, μεγάλα έργα υποδομής, έργα μεταφοράς και διανομής ηλεκτρικής ενέργειας, όπως εγκατάσταση σταθμών παραγωγής ηλεκτρικής ενέργειας από ΑΠΕ ή μονάδες Συμπαραγωγής Ηλεκτρισμού και Θερμότητας με χρήση ΑΠΕ ή σταθμών αποθήκευσης ή σταθμών παραγωγής ηλεκτρικής ενέργειας από ΑΠΕ, αρχαιολογικές έρευνες και ανασκαφές, κεραίες, πομποί, αναμεταδότες. </a:t>
            </a:r>
            <a:endParaRPr lang="en-US" altLang="en-US" sz="16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7374DF8E-6FD5-BF12-0FA4-C9710B10A367}"/>
              </a:ext>
            </a:extLst>
          </p:cNvPr>
          <p:cNvSpPr/>
          <p:nvPr/>
        </p:nvSpPr>
        <p:spPr>
          <a:xfrm>
            <a:off x="0" y="37620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4951489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2518</TotalTime>
  <Words>5639</Words>
  <Application>Microsoft Office PowerPoint</Application>
  <PresentationFormat>Ευρεία οθόνη</PresentationFormat>
  <Paragraphs>211</Paragraphs>
  <Slides>23</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23</vt:i4>
      </vt:variant>
    </vt:vector>
  </HeadingPairs>
  <TitlesOfParts>
    <vt:vector size="30" baseType="lpstr">
      <vt:lpstr>Arial</vt:lpstr>
      <vt:lpstr>Calibri</vt:lpstr>
      <vt:lpstr>Century Gothic</vt:lpstr>
      <vt:lpstr>Tw Cen MT</vt:lpstr>
      <vt:lpstr>Wingdings</vt:lpstr>
      <vt:lpstr>Wingdings 3</vt:lpstr>
      <vt:lpstr>Κύκλωμα</vt:lpstr>
      <vt:lpstr>ΔΙΚΑΙΟ ΠΟΛΕΟΔΟΜΙΑΣ-ΧΩΡΟΤΑΞΙΑΣ ΚΑΙ ΠΕΡΙΒΑΛΛΟΝΤΟΣ ΙΙ  </vt:lpstr>
      <vt:lpstr>Πηγές του δικαίου περιβάλλοντος</vt:lpstr>
      <vt:lpstr>Το άρθρο 24 Συντ. ως πηγή του δικαίου περιβάλλοντος</vt:lpstr>
      <vt:lpstr>Άλλες συνταγματικές διατάξεις που λειτουργούν παραπληρωματικά  προς το άρθρο 24 Συντ. ή συνεφαρμόζονται με το άρθρο 24 Συντ. </vt:lpstr>
      <vt:lpstr>Η εξέλιξη του άρθρου 24 Συντ.  (1)</vt:lpstr>
      <vt:lpstr>  Η εξέλιξη του άρθρου 24 Συντ.  (2) </vt:lpstr>
      <vt:lpstr>Το κανονιστικό περιεχόμενο του άρθρου 24 Συντ. </vt:lpstr>
      <vt:lpstr>Η συνταγματική προστασία των δασών και δασικών εκτάσεων</vt:lpstr>
      <vt:lpstr>Επιτρεπτές επεμβάσεις σε εκτάσεις δασικού χαρακτήρα</vt:lpstr>
      <vt:lpstr>Οι προϋποθέσεις επέμβασης σε δάσος ή δασική έκταση κατά τη νομολογία του ΣτΕ </vt:lpstr>
      <vt:lpstr>Διαδικασία και προϋποθέσεις έγκρισης επέμβασης (άρθρο 45 ν. 998/1979)</vt:lpstr>
      <vt:lpstr>Δασολόγιο, Δασικοί Χάρτες και Κτηματολόγιο (1)</vt:lpstr>
      <vt:lpstr>Δασολόγιο, Δασικοί Χάρτες και Κτηματολόγιο (2)</vt:lpstr>
      <vt:lpstr> Η συνταγματική προστασία της πολιτιστικής κληρονομιάς (1) </vt:lpstr>
      <vt:lpstr>Η συνταγματική προστασία της πολιτιστικής κληρονομιάς (2) </vt:lpstr>
      <vt:lpstr>Η συνταγματική προστασία της πολιτιστικής κληρονομιάς (3) </vt:lpstr>
      <vt:lpstr> Η συνταγματική υποχρέωση για χωροταξικό και πολεοδομικό σχεδιασμό</vt:lpstr>
      <vt:lpstr>Το διεθνές δίκαιο ως πηγή του δικαίου περιβάλλοντος (Ι)  </vt:lpstr>
      <vt:lpstr>Το διεθνές δίκαιο ως πηγή του δικαίου περιβάλλοντος (ΙΙ)</vt:lpstr>
      <vt:lpstr>Το ενωσιακό δίκαιο ως πηγή του δικαίου περιβάλλοντος (Ι)</vt:lpstr>
      <vt:lpstr>Το ενωσιακό δίκαιο ως πηγή του δικαίου περιβάλλοντος (ΙΙ)</vt:lpstr>
      <vt:lpstr>Το ενωσιακό δίκαιο ως πηγή του δικαίου περιβάλλοντος (ΙΙΙ)</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232</cp:revision>
  <dcterms:created xsi:type="dcterms:W3CDTF">2023-11-01T21:01:17Z</dcterms:created>
  <dcterms:modified xsi:type="dcterms:W3CDTF">2025-10-09T20:09:54Z</dcterms:modified>
</cp:coreProperties>
</file>