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1"/>
  </p:notesMasterIdLst>
  <p:handoutMasterIdLst>
    <p:handoutMasterId r:id="rId22"/>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306"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9/13/23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17213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17</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Εθνογραφία και Συμμετοχική Παρατήρηση</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Συλλογή Δεδομένων: Ψηφιακά Μέσα</a:t>
            </a:r>
            <a:endParaRPr lang="en-US" dirty="0"/>
          </a:p>
        </p:txBody>
      </p:sp>
      <p:sp>
        <p:nvSpPr>
          <p:cNvPr id="3" name="Content Placeholder 2"/>
          <p:cNvSpPr>
            <a:spLocks noGrp="1"/>
          </p:cNvSpPr>
          <p:nvPr>
            <p:ph type="body" idx="1"/>
          </p:nvPr>
        </p:nvSpPr>
        <p:spPr/>
        <p:txBody>
          <a:bodyPr>
            <a:normAutofit lnSpcReduction="10000"/>
          </a:bodyPr>
          <a:lstStyle/>
          <a:p>
            <a:r>
              <a:rPr lang="el-GR" sz="2400" dirty="0"/>
              <a:t>Τα μέσα μπορούν να αποτυπώσουν εικόνες, να προσθέσουν στρώματα διαφορετικών ειδών εγγράφων και να βοηθήσουν στην καταγραφή των συνεντεύξεων/ επιτόπιων συνεντεύξεων</a:t>
            </a:r>
            <a:endParaRPr lang="en-US" sz="2400" dirty="0"/>
          </a:p>
          <a:p>
            <a:r>
              <a:rPr lang="el-GR" sz="2400" dirty="0"/>
              <a:t>Οι πολύπλοκες εμπειρίες δεν μπορούν να αποτυπωθούν μόνο με παρατηρήσεις σε μορφή κειμένου και τα μέσα  βοηθούν σε αυτό</a:t>
            </a:r>
          </a:p>
          <a:p>
            <a:r>
              <a:rPr lang="el-GR" sz="2400" i="1" u="sng" dirty="0"/>
              <a:t>Η φωνή της φωτογραφίας</a:t>
            </a:r>
            <a:r>
              <a:rPr lang="en-US" sz="2400" dirty="0"/>
              <a:t>: </a:t>
            </a:r>
            <a:r>
              <a:rPr lang="el-GR" sz="2400" dirty="0"/>
              <a:t>οι συμμετέχοντες χρησιμοποιούν ψηφιακές φωτογραφικές μηχανές, για να τραβούν φωτογραφίες από την καθημερινότητά τους στην εργασία τους</a:t>
            </a:r>
            <a:r>
              <a:rPr lang="en-US" sz="2400" dirty="0"/>
              <a:t> </a:t>
            </a:r>
            <a:endParaRPr lang="en-GB" sz="2400" dirty="0"/>
          </a:p>
          <a:p>
            <a:endParaRPr lang="en-US" sz="2400" dirty="0"/>
          </a:p>
        </p:txBody>
      </p:sp>
    </p:spTree>
    <p:extLst>
      <p:ext uri="{BB962C8B-B14F-4D97-AF65-F5344CB8AC3E}">
        <p14:creationId xmlns:p14="http://schemas.microsoft.com/office/powerpoint/2010/main" val="65818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Δεοντολογικές Αρχές στην Εθνογραφία</a:t>
            </a:r>
            <a:endParaRPr lang="en-US" sz="3600" dirty="0"/>
          </a:p>
        </p:txBody>
      </p:sp>
      <p:sp>
        <p:nvSpPr>
          <p:cNvPr id="3" name="Content Placeholder 2"/>
          <p:cNvSpPr>
            <a:spLocks noGrp="1"/>
          </p:cNvSpPr>
          <p:nvPr>
            <p:ph type="body" idx="1"/>
          </p:nvPr>
        </p:nvSpPr>
        <p:spPr/>
        <p:txBody>
          <a:bodyPr>
            <a:normAutofit/>
          </a:bodyPr>
          <a:lstStyle/>
          <a:p>
            <a:pPr lvl="0"/>
            <a:r>
              <a:rPr lang="el-GR" sz="2400" dirty="0"/>
              <a:t>Υπάρχει ο κίνδυνος οι συμμετέχοντες στην έρευνα να νιώσουν πληγωμένοι ή προσβεβλημένοι από το εθνογραφικό υλικό που θα δημοσιευτεί</a:t>
            </a:r>
            <a:r>
              <a:rPr lang="en-US" sz="2400" dirty="0"/>
              <a:t> </a:t>
            </a:r>
            <a:endParaRPr lang="el-GR" sz="2400" dirty="0"/>
          </a:p>
          <a:p>
            <a:pPr lvl="0"/>
            <a:r>
              <a:rPr lang="el-GR" sz="2400" dirty="0"/>
              <a:t>Προβλήματα για τη διασφάλιση της ανωνυμίας</a:t>
            </a:r>
            <a:r>
              <a:rPr lang="en-US" sz="2400" dirty="0"/>
              <a:t> </a:t>
            </a:r>
            <a:endParaRPr lang="el-GR" sz="2400" dirty="0"/>
          </a:p>
          <a:p>
            <a:pPr lvl="0"/>
            <a:r>
              <a:rPr lang="el-GR" sz="2400" dirty="0"/>
              <a:t>Οι ερευνητές δεν ελέγχουν ποιος εισέρχεται στο πεδίο της παρατήρησης </a:t>
            </a:r>
            <a:r>
              <a:rPr lang="en-GB" sz="2400" dirty="0">
                <a:sym typeface="Wingdings" panose="05000000000000000000" pitchFamily="2" charset="2"/>
              </a:rPr>
              <a:t> </a:t>
            </a:r>
            <a:r>
              <a:rPr lang="el-GR" sz="2400" dirty="0" err="1"/>
              <a:t>επικριτέος</a:t>
            </a:r>
            <a:r>
              <a:rPr lang="el-GR" sz="2400" dirty="0"/>
              <a:t> ο ρόλος των ΕΗΔΕ και ιδιαίτερα των κανονισμών τους για την εθνογραφική έρευνα</a:t>
            </a:r>
            <a:r>
              <a:rPr lang="en-US" sz="2400" dirty="0"/>
              <a:t> </a:t>
            </a:r>
          </a:p>
        </p:txBody>
      </p:sp>
    </p:spTree>
    <p:extLst>
      <p:ext uri="{BB962C8B-B14F-4D97-AF65-F5344CB8AC3E}">
        <p14:creationId xmlns:p14="http://schemas.microsoft.com/office/powerpoint/2010/main" val="2874093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Διασφάλιση της Δεοντολογίας στην Εθνογραφία</a:t>
            </a:r>
            <a:endParaRPr lang="en-US" sz="3600" dirty="0"/>
          </a:p>
        </p:txBody>
      </p:sp>
      <p:sp>
        <p:nvSpPr>
          <p:cNvPr id="3" name="Content Placeholder 2"/>
          <p:cNvSpPr>
            <a:spLocks noGrp="1"/>
          </p:cNvSpPr>
          <p:nvPr>
            <p:ph type="body" idx="1"/>
          </p:nvPr>
        </p:nvSpPr>
        <p:spPr/>
        <p:txBody>
          <a:bodyPr>
            <a:normAutofit fontScale="92500" lnSpcReduction="20000"/>
          </a:bodyPr>
          <a:lstStyle/>
          <a:p>
            <a:pPr lvl="0">
              <a:lnSpc>
                <a:spcPct val="130000"/>
              </a:lnSpc>
            </a:pPr>
            <a:r>
              <a:rPr lang="el-GR" sz="2400" dirty="0"/>
              <a:t>Οι ερευνητές πρέπει να βάζουν περισσότερο από τον εαυτό τους στην έρευνα, παρουσιάζοντας τους εαυτούς τους στους διαλόγους και να αφηγούνται περισσότερες ιστορίες για τις δικές τους εμπειρίες στην κοινότητα. </a:t>
            </a:r>
            <a:endParaRPr lang="en-US" sz="2400" dirty="0"/>
          </a:p>
          <a:p>
            <a:pPr lvl="0">
              <a:lnSpc>
                <a:spcPct val="130000"/>
              </a:lnSpc>
            </a:pPr>
            <a:r>
              <a:rPr lang="el-GR" sz="2400" dirty="0"/>
              <a:t>Οι ερευνητές πρέπει να δίνουν μεγαλύτερη προσοχή στις συναισθηματικές αντιδράσεις  των ίδιων, αλλά και εκείνων που ερευνούν, όσο βρίσκονται στο πεδίο και όσο γράφουν.</a:t>
            </a:r>
            <a:endParaRPr lang="en-US" sz="2400" dirty="0"/>
          </a:p>
          <a:p>
            <a:pPr>
              <a:lnSpc>
                <a:spcPct val="130000"/>
              </a:lnSpc>
            </a:pPr>
            <a:r>
              <a:rPr lang="el-GR" sz="2400" dirty="0"/>
              <a:t>Οι ερευνητές πρέπει να προσέχουν πως εξωθούν τα δεδομένα να ταιριάξουν σε μοτίβα τα οποία μπορεί να μην υπάρχουν στην πραγματικότητα. </a:t>
            </a:r>
            <a:endParaRPr lang="en-US" sz="2400" dirty="0"/>
          </a:p>
        </p:txBody>
      </p:sp>
    </p:spTree>
    <p:extLst>
      <p:ext uri="{BB962C8B-B14F-4D97-AF65-F5344CB8AC3E}">
        <p14:creationId xmlns:p14="http://schemas.microsoft.com/office/powerpoint/2010/main" val="327701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Διασφάλιση της Δεοντολογίας στην Εθνογραφία</a:t>
            </a:r>
            <a:endParaRPr lang="en-US" sz="3600" dirty="0"/>
          </a:p>
        </p:txBody>
      </p:sp>
      <p:sp>
        <p:nvSpPr>
          <p:cNvPr id="3" name="Content Placeholder 2"/>
          <p:cNvSpPr>
            <a:spLocks noGrp="1"/>
          </p:cNvSpPr>
          <p:nvPr>
            <p:ph type="body" idx="1"/>
          </p:nvPr>
        </p:nvSpPr>
        <p:spPr/>
        <p:txBody>
          <a:bodyPr>
            <a:normAutofit lnSpcReduction="10000"/>
          </a:bodyPr>
          <a:lstStyle/>
          <a:p>
            <a:pPr marL="457200" indent="-457200">
              <a:lnSpc>
                <a:spcPct val="110000"/>
              </a:lnSpc>
            </a:pPr>
            <a:r>
              <a:rPr lang="el-GR" sz="2000" dirty="0"/>
              <a:t>Να απομακρυνθούν οι πληροφορίες ταυτοποίησης για τους ερωτώμενους με την πρώτη ευκαιρία.</a:t>
            </a:r>
          </a:p>
          <a:p>
            <a:pPr marL="457200" indent="-457200">
              <a:lnSpc>
                <a:spcPct val="110000"/>
              </a:lnSpc>
            </a:pPr>
            <a:r>
              <a:rPr lang="el-GR" sz="2000" dirty="0"/>
              <a:t>Να χρησιμοποιούνται ψευδώνυμα για τους συμμετέχοντες </a:t>
            </a:r>
            <a:r>
              <a:rPr lang="en-US" sz="2000" dirty="0"/>
              <a:t>	</a:t>
            </a:r>
          </a:p>
          <a:p>
            <a:pPr marL="457200" indent="-457200">
              <a:lnSpc>
                <a:spcPct val="110000"/>
              </a:lnSpc>
            </a:pPr>
            <a:r>
              <a:rPr lang="el-GR" sz="2000" dirty="0"/>
              <a:t>Να μειωθούν, ή να εξαλειφθούν οι μη-συναφείς λεπτομέρειες για το πεδίο και τα άτομα </a:t>
            </a:r>
            <a:endParaRPr lang="en-US" sz="2000" dirty="0"/>
          </a:p>
          <a:p>
            <a:pPr marL="457200" indent="-457200">
              <a:lnSpc>
                <a:spcPct val="110000"/>
              </a:lnSpc>
            </a:pPr>
            <a:r>
              <a:rPr lang="el-GR" sz="2000" dirty="0"/>
              <a:t>Να σκεφτούμε τη διεξαγωγή της εθνογραφικής έρευνας σε συνεργασία με τα ερευνητικά υποκείμενα.</a:t>
            </a:r>
            <a:endParaRPr lang="en-US" sz="2000" dirty="0"/>
          </a:p>
          <a:p>
            <a:pPr marL="457200" indent="-457200">
              <a:lnSpc>
                <a:spcPct val="110000"/>
              </a:lnSpc>
            </a:pPr>
            <a:r>
              <a:rPr lang="el-GR" sz="2000" dirty="0"/>
              <a:t>Να διακρίνουμε τα δεδομένα από τις ερμηνείες του ερευνητή, </a:t>
            </a:r>
            <a:endParaRPr lang="en-GB" sz="2000" dirty="0"/>
          </a:p>
          <a:p>
            <a:pPr marL="457200" indent="-457200">
              <a:lnSpc>
                <a:spcPct val="110000"/>
              </a:lnSpc>
            </a:pPr>
            <a:r>
              <a:rPr lang="el-GR" sz="2000" dirty="0"/>
              <a:t>Να σκεφτούμε να βάλουμε περισσότερη από την παρουσία του ίδιου του ερευνητή στην έρευνα, συμπεριλαμβάνοντας τις συναισθηματικές αντιδράσεις του ίδιου </a:t>
            </a:r>
            <a:endParaRPr lang="en-US" sz="2000" dirty="0"/>
          </a:p>
        </p:txBody>
      </p:sp>
    </p:spTree>
    <p:extLst>
      <p:ext uri="{BB962C8B-B14F-4D97-AF65-F5344CB8AC3E}">
        <p14:creationId xmlns:p14="http://schemas.microsoft.com/office/powerpoint/2010/main" val="699254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 Εθνογραφικός Εαυτός του Ερευνητή</a:t>
            </a:r>
            <a:endParaRPr lang="en-US" dirty="0"/>
          </a:p>
        </p:txBody>
      </p:sp>
      <p:sp>
        <p:nvSpPr>
          <p:cNvPr id="3" name="Content Placeholder 2"/>
          <p:cNvSpPr>
            <a:spLocks noGrp="1"/>
          </p:cNvSpPr>
          <p:nvPr>
            <p:ph type="body" idx="1"/>
          </p:nvPr>
        </p:nvSpPr>
        <p:spPr/>
        <p:txBody>
          <a:bodyPr>
            <a:normAutofit/>
          </a:bodyPr>
          <a:lstStyle/>
          <a:p>
            <a:r>
              <a:rPr lang="el-GR" sz="2400" dirty="0"/>
              <a:t>Η έρευνα στο πεδίο δεν μπορεί να ολοκληρωθεί χωρίς να δοθεί έμφαση στους διάφορους ρόλους του ερευνητή, όπως τους κοινωνικούς του ρόλους και τις σχέσεις που αναπτύσσει, αλλά και το πως η ταυτότητα του ερευνητή κατασκευάστηκε και </a:t>
            </a:r>
            <a:r>
              <a:rPr lang="el-GR" sz="2400" dirty="0" err="1"/>
              <a:t>αναπλάσθηκε</a:t>
            </a:r>
            <a:r>
              <a:rPr lang="el-GR" sz="2400" dirty="0"/>
              <a:t> κατά τη διάρκεια της εργασίας στο πεδίο έρευνας</a:t>
            </a:r>
            <a:r>
              <a:rPr lang="en-US" sz="2400" dirty="0"/>
              <a:t> </a:t>
            </a:r>
            <a:endParaRPr lang="el-GR" sz="2400" dirty="0"/>
          </a:p>
          <a:p>
            <a:r>
              <a:rPr lang="el-GR" sz="2400" dirty="0"/>
              <a:t>Ο βαθμός στον οποίο ο ερευνητής τοποθετεί τον εαυτό του μέσα στην εθνογραφική «ιστορία» επιδέχεται συζήτησης. </a:t>
            </a:r>
            <a:endParaRPr lang="en-GB" sz="2400" dirty="0"/>
          </a:p>
          <a:p>
            <a:endParaRPr lang="en-US" sz="2400" dirty="0"/>
          </a:p>
        </p:txBody>
      </p:sp>
    </p:spTree>
    <p:extLst>
      <p:ext uri="{BB962C8B-B14F-4D97-AF65-F5344CB8AC3E}">
        <p14:creationId xmlns:p14="http://schemas.microsoft.com/office/powerpoint/2010/main" val="362931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Φεμινιστική Εθνογραφία</a:t>
            </a:r>
            <a:endParaRPr lang="en-US" dirty="0"/>
          </a:p>
        </p:txBody>
      </p:sp>
      <p:sp>
        <p:nvSpPr>
          <p:cNvPr id="3" name="Content Placeholder 2"/>
          <p:cNvSpPr>
            <a:spLocks noGrp="1"/>
          </p:cNvSpPr>
          <p:nvPr>
            <p:ph type="body" idx="1"/>
          </p:nvPr>
        </p:nvSpPr>
        <p:spPr/>
        <p:txBody>
          <a:bodyPr>
            <a:normAutofit/>
          </a:bodyPr>
          <a:lstStyle/>
          <a:p>
            <a:r>
              <a:rPr lang="el-GR" sz="2400" dirty="0"/>
              <a:t>Αυτό που κάνει την εθνογραφία φεμινιστική είναι η κατηγορηματική της ανησυχία για την </a:t>
            </a:r>
            <a:r>
              <a:rPr lang="el-GR" sz="2400" dirty="0" err="1"/>
              <a:t>αντανακλαστικότητα</a:t>
            </a:r>
            <a:r>
              <a:rPr lang="el-GR" sz="2400" dirty="0"/>
              <a:t> και για την κοινωνική θέση του ερευνητή σε σχέση με τα ερευνητικά υποκείμενα.</a:t>
            </a:r>
            <a:r>
              <a:rPr lang="en-US" sz="2400" dirty="0"/>
              <a:t> </a:t>
            </a:r>
            <a:endParaRPr lang="el-GR" sz="2400" dirty="0"/>
          </a:p>
          <a:p>
            <a:r>
              <a:rPr lang="el-GR" sz="2400" dirty="0"/>
              <a:t>Ερευνητές και συμμετέχοντες είναι ίσοι και αμφότεροι πρέπει να επωφελούνται από την έρευνα. </a:t>
            </a:r>
          </a:p>
          <a:p>
            <a:r>
              <a:rPr lang="el-GR" sz="2400" dirty="0"/>
              <a:t>Να επιδιώκεται μία ισορροπία ανάμεσα στην </a:t>
            </a:r>
            <a:r>
              <a:rPr lang="el-GR" sz="2400" dirty="0" err="1"/>
              <a:t>ενσυναίσθηση</a:t>
            </a:r>
            <a:r>
              <a:rPr lang="el-GR" sz="2400" dirty="0"/>
              <a:t> και την πλήρη δέσμευση</a:t>
            </a:r>
            <a:r>
              <a:rPr lang="en-US" sz="2400" dirty="0"/>
              <a:t> </a:t>
            </a:r>
            <a:endParaRPr lang="en-GB" sz="2400" dirty="0"/>
          </a:p>
          <a:p>
            <a:pPr marL="342900" indent="0">
              <a:buNone/>
            </a:pPr>
            <a:endParaRPr lang="en-US" sz="2400" dirty="0"/>
          </a:p>
        </p:txBody>
      </p:sp>
    </p:spTree>
    <p:extLst>
      <p:ext uri="{BB962C8B-B14F-4D97-AF65-F5344CB8AC3E}">
        <p14:creationId xmlns:p14="http://schemas.microsoft.com/office/powerpoint/2010/main" val="280185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Κριτική Εθνογραφία</a:t>
            </a:r>
            <a:endParaRPr lang="en-US" dirty="0"/>
          </a:p>
        </p:txBody>
      </p:sp>
      <p:sp>
        <p:nvSpPr>
          <p:cNvPr id="3" name="Content Placeholder 2"/>
          <p:cNvSpPr>
            <a:spLocks noGrp="1"/>
          </p:cNvSpPr>
          <p:nvPr>
            <p:ph type="body" idx="1"/>
          </p:nvPr>
        </p:nvSpPr>
        <p:spPr/>
        <p:txBody>
          <a:bodyPr>
            <a:normAutofit fontScale="92500"/>
          </a:bodyPr>
          <a:lstStyle/>
          <a:p>
            <a:r>
              <a:rPr lang="el-GR" sz="2400" dirty="0"/>
              <a:t>Αναγνωρίζονται οι επιπτώσεις των δομών ισχύος και του ιστορικού πλαισίου όταν που δεν είναι άμεσα αναγνωρίσιμες στην καθημερινότητα</a:t>
            </a:r>
            <a:endParaRPr lang="en-US" sz="2400" dirty="0"/>
          </a:p>
          <a:p>
            <a:r>
              <a:rPr lang="el-GR" sz="2400" dirty="0"/>
              <a:t>Πώς η ισχύς ασκείται σε συγκεκριμένες ανθρώπινες σχέσεις </a:t>
            </a:r>
          </a:p>
          <a:p>
            <a:r>
              <a:rPr lang="el-GR" sz="2400" dirty="0"/>
              <a:t>Πρέπει να αρθρώνει αναγνωρίσιμα πολιτισμικά και πολιτικά ζητήματα, όπως τις φυλετικές αδικίες, τις ταξικές ανισότητες, τις αδικίες που οφείλονται στον σεξουαλικό προσανατολισμό</a:t>
            </a:r>
          </a:p>
          <a:p>
            <a:r>
              <a:rPr lang="el-GR" sz="2400" dirty="0"/>
              <a:t>Είναι η κριτική εθνογραφία περισσότερο επιτυχημένη στο να απευθύνεται σε ακαδημαϊκά κοινά, παρά όταν παριστάνει πως πασχίζει για κοινωνική αλλαγή;</a:t>
            </a:r>
            <a:endParaRPr lang="en-US" sz="2400" dirty="0"/>
          </a:p>
        </p:txBody>
      </p:sp>
    </p:spTree>
    <p:extLst>
      <p:ext uri="{BB962C8B-B14F-4D97-AF65-F5344CB8AC3E}">
        <p14:creationId xmlns:p14="http://schemas.microsoft.com/office/powerpoint/2010/main" val="3298906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Σκιαγραφώντας την Αλήθεια</a:t>
            </a:r>
            <a:endParaRPr lang="en-US" dirty="0"/>
          </a:p>
        </p:txBody>
      </p:sp>
      <p:sp>
        <p:nvSpPr>
          <p:cNvPr id="3" name="Content Placeholder 2"/>
          <p:cNvSpPr>
            <a:spLocks noGrp="1"/>
          </p:cNvSpPr>
          <p:nvPr>
            <p:ph type="body" idx="1"/>
          </p:nvPr>
        </p:nvSpPr>
        <p:spPr/>
        <p:txBody>
          <a:bodyPr>
            <a:normAutofit lnSpcReduction="10000"/>
          </a:bodyPr>
          <a:lstStyle/>
          <a:p>
            <a:r>
              <a:rPr lang="el-GR" sz="2400" dirty="0"/>
              <a:t>Τα ευρήματα του εθνογράφου επηρεάζονται από τον κοινωνικό ρόλο του ερευνητή μέσα στο πεδίο της έρευνας</a:t>
            </a:r>
          </a:p>
          <a:p>
            <a:r>
              <a:rPr lang="el-GR" sz="2400" dirty="0"/>
              <a:t>Μεγάλη εσωτερική εγκυρότητα</a:t>
            </a:r>
            <a:r>
              <a:rPr lang="en-US" sz="2400" dirty="0"/>
              <a:t>: </a:t>
            </a:r>
            <a:r>
              <a:rPr lang="el-GR" sz="2400" dirty="0"/>
              <a:t>η μεγάλη σε χρόνο παραμονή στο πεδίο, η συνεχής ανάλυση δεδομένων και η εκκαθάριση των κατηγοριών ώστε να ανταποκριθούν οι κατηγορίες στην πραγματικότητα</a:t>
            </a:r>
            <a:r>
              <a:rPr lang="en-US" sz="2400" dirty="0"/>
              <a:t> </a:t>
            </a:r>
            <a:endParaRPr lang="el-GR" sz="2400" dirty="0"/>
          </a:p>
          <a:p>
            <a:r>
              <a:rPr lang="el-GR" sz="2400" dirty="0"/>
              <a:t>Να παίρνουμε στιγμιότυπα</a:t>
            </a:r>
            <a:r>
              <a:rPr lang="en-US" sz="2400" dirty="0"/>
              <a:t> </a:t>
            </a:r>
            <a:r>
              <a:rPr lang="el-GR" sz="2400" dirty="0"/>
              <a:t>της καθημερινής ζωής που κυλάει παρά να προσπαθούμε να συλλάβουμε την πλήρη πραγματικότητα</a:t>
            </a:r>
            <a:endParaRPr lang="en-US" sz="2400" dirty="0"/>
          </a:p>
          <a:p>
            <a:r>
              <a:rPr lang="el-GR" sz="2400" dirty="0"/>
              <a:t>Δεν πρέπει να επιτραπεί στην φαντασία να υπερκεράσει την περιγραφική αναφορά</a:t>
            </a:r>
            <a:endParaRPr lang="en-GB" sz="2400" dirty="0"/>
          </a:p>
          <a:p>
            <a:pPr marL="342900" indent="0">
              <a:buNone/>
            </a:pPr>
            <a:endParaRPr lang="en-US" sz="2400" dirty="0"/>
          </a:p>
        </p:txBody>
      </p:sp>
    </p:spTree>
    <p:extLst>
      <p:ext uri="{BB962C8B-B14F-4D97-AF65-F5344CB8AC3E}">
        <p14:creationId xmlns:p14="http://schemas.microsoft.com/office/powerpoint/2010/main" val="3954761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lnSpcReduction="20000"/>
          </a:bodyPr>
          <a:lstStyle/>
          <a:p>
            <a:pPr marL="0" indent="0">
              <a:buNone/>
            </a:pPr>
            <a:r>
              <a:rPr lang="el-GR" sz="1800" dirty="0"/>
              <a:t>Έχοντας μελετήσει αυτό το κεφάλαιο θα είστε σε θέση να:</a:t>
            </a:r>
          </a:p>
          <a:p>
            <a:pPr lvl="0"/>
            <a:r>
              <a:rPr lang="el-GR" sz="1800" dirty="0"/>
              <a:t>Περιγράφετε τις καταβολές της εθνογραφίας ως μία μέθοδο συλλογής δεδομένων.</a:t>
            </a:r>
            <a:endParaRPr lang="en-US" sz="1800" dirty="0"/>
          </a:p>
          <a:p>
            <a:pPr lvl="0"/>
            <a:r>
              <a:rPr lang="el-GR" sz="1800" dirty="0"/>
              <a:t>Διακρίνετε μεταξύ εθνογραφικών και δομημένων μεθόδων παρατήρησης.</a:t>
            </a:r>
            <a:endParaRPr lang="en-US" sz="1800" dirty="0"/>
          </a:p>
          <a:p>
            <a:pPr lvl="0"/>
            <a:r>
              <a:rPr lang="el-GR" sz="1800" dirty="0"/>
              <a:t>Σκιαγραφείτε τις περιστάσεις όπου η εθνογραφία είναι η πλέον κατάλληλη προσέγγιση.</a:t>
            </a:r>
            <a:endParaRPr lang="en-US" sz="1800" dirty="0"/>
          </a:p>
          <a:p>
            <a:pPr lvl="0"/>
            <a:r>
              <a:rPr lang="el-GR" sz="1800" dirty="0"/>
              <a:t>Προγραμματίζετε και διεξάγετε επιτόπια εθνογραφική έρευνα, να επιλέγετε το πεδίο, να αποκτάτε πρόσβαση, να δημιουργείτε καλές σχέσεις, και να αποδεσμεύεστε.</a:t>
            </a:r>
            <a:endParaRPr lang="en-US" sz="1800" dirty="0"/>
          </a:p>
          <a:p>
            <a:pPr lvl="0"/>
            <a:r>
              <a:rPr lang="el-GR" sz="1800" dirty="0"/>
              <a:t>Διεξάγετε μία εθνογραφική έρευνα σύμφωνη με τις δεοντολογικές αρχές.</a:t>
            </a:r>
            <a:endParaRPr lang="en-US" sz="1800" dirty="0"/>
          </a:p>
          <a:p>
            <a:pPr lvl="0"/>
            <a:r>
              <a:rPr lang="el-GR" sz="1800" dirty="0"/>
              <a:t>Διαχειρίζεστε την ταυτότητά σας και να γνωρίζετε πότε και πως να εμπλέξετε «τον εαυτό» στις εθνογραφικές περιγραφές.</a:t>
            </a:r>
            <a:endParaRPr lang="en-US" sz="1800" dirty="0"/>
          </a:p>
          <a:p>
            <a:pPr lvl="0"/>
            <a:r>
              <a:rPr lang="el-GR" sz="1800" dirty="0" err="1"/>
              <a:t>Συγγράφετε</a:t>
            </a:r>
            <a:r>
              <a:rPr lang="el-GR" sz="1800" dirty="0"/>
              <a:t> έναν εθνογραφικό απολογισμό που να είναι αυθεντικός και φερέγγυος.</a:t>
            </a:r>
            <a:endParaRPr lang="en-US" sz="18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Τι είναι η εθνογραφία;</a:t>
            </a:r>
            <a:endParaRPr lang="en-US" dirty="0"/>
          </a:p>
        </p:txBody>
      </p:sp>
      <p:sp>
        <p:nvSpPr>
          <p:cNvPr id="3" name="Content Placeholder 2"/>
          <p:cNvSpPr>
            <a:spLocks noGrp="1"/>
          </p:cNvSpPr>
          <p:nvPr>
            <p:ph type="body" idx="1"/>
          </p:nvPr>
        </p:nvSpPr>
        <p:spPr/>
        <p:txBody>
          <a:bodyPr>
            <a:normAutofit fontScale="92500" lnSpcReduction="10000"/>
          </a:bodyPr>
          <a:lstStyle/>
          <a:p>
            <a:pPr>
              <a:lnSpc>
                <a:spcPct val="150000"/>
              </a:lnSpc>
            </a:pPr>
            <a:r>
              <a:rPr lang="el-GR" sz="2400" dirty="0"/>
              <a:t>Μία μέθοδος ποιοτικής έρευνας, η οποία επιζητά να κατανοήσει πολιτισμικά φαινόμενα που αντανακλούν τη γνώση και τα νοήματα που καθοδηγούν το βίο των πολιτισμικών ομάδων μέσα στο δικό τους περιβάλλον</a:t>
            </a:r>
          </a:p>
          <a:p>
            <a:pPr>
              <a:lnSpc>
                <a:spcPct val="150000"/>
              </a:lnSpc>
            </a:pPr>
            <a:r>
              <a:rPr lang="el-GR" sz="2400" dirty="0"/>
              <a:t>Είναι και περιγραφικές και ερμηνευτικές</a:t>
            </a:r>
            <a:r>
              <a:rPr lang="en-US" sz="2400" dirty="0"/>
              <a:t> </a:t>
            </a:r>
            <a:endParaRPr lang="el-GR" sz="2400" dirty="0"/>
          </a:p>
          <a:p>
            <a:pPr>
              <a:lnSpc>
                <a:spcPct val="150000"/>
              </a:lnSpc>
            </a:pPr>
            <a:r>
              <a:rPr lang="el-GR" sz="2400" dirty="0"/>
              <a:t>Τα δεδομένα περιλαμβάνουν παρατήρηση, συνεντεύξεις και έγγραφα</a:t>
            </a:r>
            <a:endParaRPr lang="en-US" sz="2400" dirty="0"/>
          </a:p>
          <a:p>
            <a:pPr>
              <a:lnSpc>
                <a:spcPct val="150000"/>
              </a:lnSpc>
            </a:pPr>
            <a:r>
              <a:rPr lang="el-GR" sz="2400" dirty="0"/>
              <a:t>Ένας ξένος που αναζητά τη γνώση ενός μέλους</a:t>
            </a:r>
            <a:endParaRPr lang="en-US" sz="2400" dirty="0"/>
          </a:p>
        </p:txBody>
      </p:sp>
    </p:spTree>
    <p:extLst>
      <p:ext uri="{BB962C8B-B14F-4D97-AF65-F5344CB8AC3E}">
        <p14:creationId xmlns:p14="http://schemas.microsoft.com/office/powerpoint/2010/main" val="4155073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 καταβολές της εθνογραφίας </a:t>
            </a:r>
            <a:endParaRPr lang="en-US" dirty="0"/>
          </a:p>
        </p:txBody>
      </p:sp>
      <p:sp>
        <p:nvSpPr>
          <p:cNvPr id="3" name="Content Placeholder 2"/>
          <p:cNvSpPr>
            <a:spLocks noGrp="1"/>
          </p:cNvSpPr>
          <p:nvPr>
            <p:ph type="body" idx="1"/>
          </p:nvPr>
        </p:nvSpPr>
        <p:spPr/>
        <p:txBody>
          <a:bodyPr>
            <a:normAutofit fontScale="92500" lnSpcReduction="10000"/>
          </a:bodyPr>
          <a:lstStyle/>
          <a:p>
            <a:r>
              <a:rPr lang="en-US" sz="2400" b="1" dirty="0" err="1"/>
              <a:t>Bronislaw</a:t>
            </a:r>
            <a:r>
              <a:rPr lang="en-US" sz="2400" b="1" dirty="0"/>
              <a:t> Malinowski</a:t>
            </a:r>
            <a:r>
              <a:rPr lang="en-US" sz="2400" dirty="0"/>
              <a:t>: </a:t>
            </a:r>
            <a:r>
              <a:rPr lang="el-GR" sz="2400" dirty="0"/>
              <a:t>υποστηρίζει ότι για μία σε βάθος κατανόηση ενός διαφορετικού πολιτισμού, οι ανθρωπολόγοι θα πρέπει να έχουν καθημερινή επαφή με τους </a:t>
            </a:r>
            <a:r>
              <a:rPr lang="el-GR" sz="2400" dirty="0" err="1"/>
              <a:t>πληροφορητές</a:t>
            </a:r>
            <a:r>
              <a:rPr lang="el-GR" sz="2400" dirty="0"/>
              <a:t> τους και να ενσωματωθούν στον πολιτισμό τον οποίο μελετούν</a:t>
            </a:r>
            <a:endParaRPr lang="en-US" sz="2400" dirty="0"/>
          </a:p>
          <a:p>
            <a:r>
              <a:rPr lang="el-GR" sz="2400" b="1" dirty="0"/>
              <a:t>Σχολή του Σικάγο</a:t>
            </a:r>
            <a:r>
              <a:rPr lang="en-US" sz="2400" dirty="0"/>
              <a:t>: </a:t>
            </a:r>
            <a:r>
              <a:rPr lang="el-GR" sz="2400" dirty="0"/>
              <a:t>που συνέδεσε στενά την εθνογραφία με τη </a:t>
            </a:r>
            <a:r>
              <a:rPr lang="el-GR" sz="2400" u="sng" dirty="0"/>
              <a:t>συμβολική αλληλεπίδραση </a:t>
            </a:r>
            <a:r>
              <a:rPr lang="en-US" sz="2400" dirty="0"/>
              <a:t>-</a:t>
            </a:r>
            <a:r>
              <a:rPr lang="el-GR" sz="2400" dirty="0"/>
              <a:t> οι άνθρωποι δρουν ως προς τα πράγματα (συμπεριλαμβανομένων και των συνανθρώπων τους) σύμφωνα με τα υποκειμενικά νοήματα που αποδίδουν και τα οποία ερμηνεύονται αντανακλαστικά και υποκειμενικά</a:t>
            </a:r>
            <a:r>
              <a:rPr lang="en-US" sz="2400" dirty="0"/>
              <a:t> </a:t>
            </a:r>
            <a:endParaRPr lang="el-GR" sz="2400" dirty="0"/>
          </a:p>
          <a:p>
            <a:r>
              <a:rPr lang="el-GR" sz="2400" b="1" dirty="0"/>
              <a:t>Πρόσφατα χρόνια</a:t>
            </a:r>
            <a:r>
              <a:rPr lang="en-US" sz="2400" dirty="0"/>
              <a:t>: </a:t>
            </a:r>
            <a:r>
              <a:rPr lang="el-GR" sz="2400" dirty="0"/>
              <a:t>μία αυξανόμενη εφαρμογή της εθνογραφίας πέρα από την ανθρωπολογία και την κοινωνιολογία, σε εφαρμοσμένα πεδία όπως η εκπαίδευση, η υγεία, και η κοινωνική πολιτική</a:t>
            </a:r>
            <a:endParaRPr lang="en-GB" sz="2400" dirty="0"/>
          </a:p>
        </p:txBody>
      </p:sp>
    </p:spTree>
    <p:extLst>
      <p:ext uri="{BB962C8B-B14F-4D97-AF65-F5344CB8AC3E}">
        <p14:creationId xmlns:p14="http://schemas.microsoft.com/office/powerpoint/2010/main" val="4151235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Οδηγίες για Επιτόπια Έρευνα</a:t>
            </a:r>
            <a:endParaRPr lang="en-US" dirty="0"/>
          </a:p>
        </p:txBody>
      </p:sp>
      <p:sp>
        <p:nvSpPr>
          <p:cNvPr id="3" name="Content Placeholder 2"/>
          <p:cNvSpPr>
            <a:spLocks noGrp="1"/>
          </p:cNvSpPr>
          <p:nvPr>
            <p:ph type="body" idx="1"/>
          </p:nvPr>
        </p:nvSpPr>
        <p:spPr/>
        <p:txBody>
          <a:bodyPr>
            <a:normAutofit fontScale="92500"/>
          </a:bodyPr>
          <a:lstStyle/>
          <a:p>
            <a:pPr marL="857250" indent="-514350">
              <a:buFont typeface="+mj-lt"/>
              <a:buAutoNum type="arabicPeriod"/>
            </a:pPr>
            <a:r>
              <a:rPr lang="el-GR" sz="2000" dirty="0"/>
              <a:t>Επιλογή του πεδίου: η φύση του πεδίου μπορεί να επιλεγεί εκ των προτέρων, αλλά η ίδια η συλλογή των εθνογραφικών δεδομένων να βοηθήσει στον καθορισμό του ερευνητικού προβλήματος</a:t>
            </a:r>
            <a:r>
              <a:rPr lang="en-US" sz="2000" dirty="0"/>
              <a:t> </a:t>
            </a:r>
          </a:p>
          <a:p>
            <a:pPr marL="857250" indent="-514350">
              <a:buFont typeface="+mj-lt"/>
              <a:buAutoNum type="arabicPeriod"/>
            </a:pPr>
            <a:r>
              <a:rPr lang="el-GR" sz="2000" dirty="0"/>
              <a:t>Απόκτηση πρόσβασης</a:t>
            </a:r>
            <a:r>
              <a:rPr lang="en-US" sz="2000" dirty="0"/>
              <a:t>:</a:t>
            </a:r>
            <a:r>
              <a:rPr lang="el-GR" sz="2000" dirty="0"/>
              <a:t> λαμβάνοντας υπόψιν τους </a:t>
            </a:r>
            <a:r>
              <a:rPr lang="en-US" sz="2000" dirty="0"/>
              <a:t> </a:t>
            </a:r>
            <a:r>
              <a:rPr lang="el-GR" sz="2000" dirty="0"/>
              <a:t>θεματοφύλακες και τα εμπόδια</a:t>
            </a:r>
            <a:endParaRPr lang="en-US" sz="2000" dirty="0"/>
          </a:p>
          <a:p>
            <a:pPr marL="857250" lvl="0" indent="-514350">
              <a:buFont typeface="+mj-lt"/>
              <a:buAutoNum type="arabicPeriod"/>
            </a:pPr>
            <a:r>
              <a:rPr lang="el-GR" sz="2000" dirty="0"/>
              <a:t>Απόκτηση εν επιγνώσει συναίνεσης</a:t>
            </a:r>
          </a:p>
          <a:p>
            <a:pPr marL="857250" lvl="0" indent="-514350">
              <a:buFont typeface="+mj-lt"/>
              <a:buAutoNum type="arabicPeriod"/>
            </a:pPr>
            <a:r>
              <a:rPr lang="el-GR" sz="2000" dirty="0"/>
              <a:t>Γίνετε αόρατοι</a:t>
            </a:r>
            <a:r>
              <a:rPr lang="en-US" sz="2000" dirty="0"/>
              <a:t> </a:t>
            </a:r>
            <a:r>
              <a:rPr lang="el-GR" sz="2000" dirty="0"/>
              <a:t>για να αποκτήσετε πλήρη πρόσβαση</a:t>
            </a:r>
          </a:p>
          <a:p>
            <a:pPr marL="857250" lvl="0" indent="-514350">
              <a:buFont typeface="+mj-lt"/>
              <a:buAutoNum type="arabicPeriod"/>
            </a:pPr>
            <a:r>
              <a:rPr lang="el-GR" sz="2000" dirty="0"/>
              <a:t>Δημιουργήστε κλίμα καλών σχέσεων και επικοινωνίας</a:t>
            </a:r>
          </a:p>
          <a:p>
            <a:pPr marL="857250" lvl="0" indent="-514350">
              <a:buFont typeface="+mj-lt"/>
              <a:buAutoNum type="arabicPeriod"/>
            </a:pPr>
            <a:r>
              <a:rPr lang="el-GR" sz="2000" dirty="0"/>
              <a:t>Διαχείριση ταυτότητας – αντανακλαστική τοποθέτηση</a:t>
            </a:r>
          </a:p>
          <a:p>
            <a:pPr marL="857250" indent="-514350">
              <a:buFont typeface="+mj-lt"/>
              <a:buAutoNum type="arabicPeriod"/>
            </a:pPr>
            <a:r>
              <a:rPr lang="el-GR" sz="2000" dirty="0"/>
              <a:t>Αποδέσμευση</a:t>
            </a:r>
            <a:r>
              <a:rPr lang="en-US" sz="2000" dirty="0"/>
              <a:t>: </a:t>
            </a:r>
            <a:r>
              <a:rPr lang="el-GR" sz="2000" dirty="0"/>
              <a:t>φυσική όσο και τη συναισθηματική αποδέσμευση του ερευνητή</a:t>
            </a:r>
            <a:endParaRPr lang="en-US" sz="2000" dirty="0"/>
          </a:p>
          <a:p>
            <a:endParaRPr lang="en-US" sz="2000" dirty="0"/>
          </a:p>
        </p:txBody>
      </p:sp>
    </p:spTree>
    <p:extLst>
      <p:ext uri="{BB962C8B-B14F-4D97-AF65-F5344CB8AC3E}">
        <p14:creationId xmlns:p14="http://schemas.microsoft.com/office/powerpoint/2010/main" val="704437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Ασφαλής Αποχώρηση από το πεδίο</a:t>
            </a:r>
            <a:endParaRPr lang="en-US" dirty="0"/>
          </a:p>
        </p:txBody>
      </p:sp>
      <p:sp>
        <p:nvSpPr>
          <p:cNvPr id="3" name="Content Placeholder 2"/>
          <p:cNvSpPr>
            <a:spLocks noGrp="1"/>
          </p:cNvSpPr>
          <p:nvPr>
            <p:ph type="body" idx="1"/>
          </p:nvPr>
        </p:nvSpPr>
        <p:spPr/>
        <p:txBody>
          <a:bodyPr>
            <a:normAutofit fontScale="92500" lnSpcReduction="10000"/>
          </a:bodyPr>
          <a:lstStyle/>
          <a:p>
            <a:pPr lvl="0">
              <a:lnSpc>
                <a:spcPct val="140000"/>
              </a:lnSpc>
            </a:pPr>
            <a:r>
              <a:rPr lang="el-GR" sz="1800" dirty="0"/>
              <a:t>Ξεκαθαρίζουμε πως θα φύγουμε κάποια στιγμή από το πεδίο από την αρχή (δηλαδή, πως το έργο μας έχει περιορισμένη χρονική διάρκεια).</a:t>
            </a:r>
          </a:p>
          <a:p>
            <a:pPr lvl="0">
              <a:lnSpc>
                <a:spcPct val="140000"/>
              </a:lnSpc>
            </a:pPr>
            <a:r>
              <a:rPr lang="el-GR" sz="1800" dirty="0"/>
              <a:t>Υποδεικνύουμε την ημερομηνία της αποχώρησής μας αρκετές εβδομάδες πριν από το γεγονός ώστε να μην υπάρξουν εκπλήξεις.</a:t>
            </a:r>
            <a:endParaRPr lang="en-US" sz="1800" dirty="0"/>
          </a:p>
          <a:p>
            <a:pPr lvl="0">
              <a:lnSpc>
                <a:spcPct val="140000"/>
              </a:lnSpc>
            </a:pPr>
            <a:r>
              <a:rPr lang="el-GR" sz="1800" dirty="0"/>
              <a:t>Υπενθυμίζουμε στους συμμετέχοντες την ημερομηνία της αποχώρησής μας αρκετές ημέρες πριν την άφιξη της.</a:t>
            </a:r>
            <a:endParaRPr lang="en-US" sz="1800" dirty="0"/>
          </a:p>
          <a:p>
            <a:pPr lvl="0">
              <a:lnSpc>
                <a:spcPct val="140000"/>
              </a:lnSpc>
            </a:pPr>
            <a:r>
              <a:rPr lang="el-GR" sz="1800" dirty="0"/>
              <a:t>Διοργανώνουμε μία «τελετή» αποχώρησης για να γιορτάσουμε το έργο (αλλά, επίσης, και για να θυμίσουμε στους άλλους την επικείμενη αναχώρησή μας).</a:t>
            </a:r>
            <a:endParaRPr lang="en-US" sz="1800" dirty="0"/>
          </a:p>
          <a:p>
            <a:pPr lvl="0">
              <a:lnSpc>
                <a:spcPct val="140000"/>
              </a:lnSpc>
            </a:pPr>
            <a:r>
              <a:rPr lang="el-GR" sz="1800" dirty="0" err="1"/>
              <a:t>Προνοούμε</a:t>
            </a:r>
            <a:r>
              <a:rPr lang="el-GR" sz="1800" dirty="0"/>
              <a:t> για την ύπαρξη συναισθηματικής στήριξης για τον εαυτό μας (βλέπε την επόμενη Μελέτη Εφαρμογής).</a:t>
            </a:r>
            <a:endParaRPr lang="en-US" sz="1800" dirty="0"/>
          </a:p>
          <a:p>
            <a:endParaRPr lang="en-US" sz="1800" dirty="0"/>
          </a:p>
        </p:txBody>
      </p:sp>
    </p:spTree>
    <p:extLst>
      <p:ext uri="{BB962C8B-B14F-4D97-AF65-F5344CB8AC3E}">
        <p14:creationId xmlns:p14="http://schemas.microsoft.com/office/powerpoint/2010/main" val="1356084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Συλλογή Δεδομένων: Συμμετοχική Παρατήρηση και Επιτόπιες Σημειώσεις</a:t>
            </a:r>
            <a:endParaRPr lang="en-US" sz="3600" dirty="0"/>
          </a:p>
        </p:txBody>
      </p:sp>
      <p:sp>
        <p:nvSpPr>
          <p:cNvPr id="3" name="Content Placeholder 2"/>
          <p:cNvSpPr>
            <a:spLocks noGrp="1"/>
          </p:cNvSpPr>
          <p:nvPr>
            <p:ph type="body" idx="1"/>
          </p:nvPr>
        </p:nvSpPr>
        <p:spPr/>
        <p:txBody>
          <a:bodyPr>
            <a:normAutofit lnSpcReduction="10000"/>
          </a:bodyPr>
          <a:lstStyle/>
          <a:p>
            <a:r>
              <a:rPr lang="el-GR" sz="2400" dirty="0"/>
              <a:t>Ποτέ μία πλήρης καταγραφή του τι συνέβη </a:t>
            </a:r>
          </a:p>
          <a:p>
            <a:r>
              <a:rPr lang="el-GR" sz="2400" dirty="0"/>
              <a:t>Να συμπεριλαμβάνονται οι προσωπικές αντιδράσεις και αντιλήψεις ή όχι; </a:t>
            </a:r>
          </a:p>
          <a:p>
            <a:r>
              <a:rPr lang="el-GR" sz="2400" dirty="0"/>
              <a:t>Οι συναισθηματικές εμπειρίες μπορεί να προσθέσουν αξία στις παρατηρήσεις</a:t>
            </a:r>
            <a:endParaRPr lang="en-GB" sz="2400" dirty="0"/>
          </a:p>
          <a:p>
            <a:r>
              <a:rPr lang="en-US" sz="2400" i="1" dirty="0"/>
              <a:t>N</a:t>
            </a:r>
            <a:r>
              <a:rPr lang="el-GR" sz="2400" i="1" dirty="0" err="1"/>
              <a:t>οητικές</a:t>
            </a:r>
            <a:r>
              <a:rPr lang="el-GR" sz="2400" i="1" dirty="0"/>
              <a:t> σημειώσεις</a:t>
            </a:r>
            <a:r>
              <a:rPr lang="el-GR" sz="2400" dirty="0"/>
              <a:t> ή </a:t>
            </a:r>
            <a:r>
              <a:rPr lang="el-GR" sz="2400" i="1" dirty="0"/>
              <a:t>βιαστικές σημειώσεις</a:t>
            </a:r>
            <a:r>
              <a:rPr lang="en-US" sz="2400" dirty="0"/>
              <a:t> </a:t>
            </a:r>
            <a:r>
              <a:rPr lang="el-GR" sz="2400" dirty="0"/>
              <a:t>λέξεων κλειδιά/ αναμνήσεων</a:t>
            </a:r>
            <a:endParaRPr lang="en-GB" sz="2400" dirty="0"/>
          </a:p>
          <a:p>
            <a:r>
              <a:rPr lang="el-GR" sz="2400" dirty="0"/>
              <a:t>Δεν υπάρχει πρότυπο, αλλά πρέπει να είναι συνεκτικές</a:t>
            </a:r>
            <a:r>
              <a:rPr lang="en-US" sz="2400" dirty="0"/>
              <a:t> </a:t>
            </a:r>
            <a:r>
              <a:rPr lang="el-GR" sz="2400" dirty="0"/>
              <a:t>να χρησιμοποιούν μέτρα για την προστασία της ταυτότητας </a:t>
            </a:r>
            <a:endParaRPr lang="en-US" sz="2400" dirty="0"/>
          </a:p>
        </p:txBody>
      </p:sp>
    </p:spTree>
    <p:extLst>
      <p:ext uri="{BB962C8B-B14F-4D97-AF65-F5344CB8AC3E}">
        <p14:creationId xmlns:p14="http://schemas.microsoft.com/office/powerpoint/2010/main" val="3670413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Συλλογή Δεδομένων: Συνεντεύξεις</a:t>
            </a:r>
            <a:endParaRPr lang="en-US" sz="3200" dirty="0"/>
          </a:p>
        </p:txBody>
      </p:sp>
      <p:sp>
        <p:nvSpPr>
          <p:cNvPr id="3" name="Content Placeholder 2"/>
          <p:cNvSpPr>
            <a:spLocks noGrp="1"/>
          </p:cNvSpPr>
          <p:nvPr>
            <p:ph type="body" idx="1"/>
          </p:nvPr>
        </p:nvSpPr>
        <p:spPr/>
        <p:txBody>
          <a:bodyPr>
            <a:normAutofit/>
          </a:bodyPr>
          <a:lstStyle/>
          <a:p>
            <a:r>
              <a:rPr lang="el-GR" sz="2400" dirty="0"/>
              <a:t>Οι συνεντευξιαζόμενοι ενθαρρύνονται να αναδιατυπώσουν τις ερωτήσεις που θα συζητηθούν και ίσως ακόμα και το επίκεντρο της μελέτης</a:t>
            </a:r>
          </a:p>
          <a:p>
            <a:r>
              <a:rPr lang="el-GR" sz="2400" dirty="0"/>
              <a:t>Δεδομένα</a:t>
            </a:r>
            <a:r>
              <a:rPr lang="en-US" sz="2400" dirty="0"/>
              <a:t> = </a:t>
            </a:r>
            <a:r>
              <a:rPr lang="el-GR" sz="2400" dirty="0"/>
              <a:t>συμπαραγωγή του ερευνητή και του συμμετέχοντα</a:t>
            </a:r>
            <a:endParaRPr lang="en-US" sz="2400" dirty="0"/>
          </a:p>
          <a:p>
            <a:r>
              <a:rPr lang="el-GR" sz="2400" dirty="0"/>
              <a:t>Ο ερευνητής είναι ένας  </a:t>
            </a:r>
            <a:r>
              <a:rPr lang="el-GR" sz="2400" i="1" dirty="0"/>
              <a:t>εργάτης ορυχείου</a:t>
            </a:r>
            <a:r>
              <a:rPr lang="el-GR" sz="2400" dirty="0"/>
              <a:t> (τα δεδομένα είναι ήδη εκεί) ή </a:t>
            </a:r>
            <a:r>
              <a:rPr lang="el-GR" sz="2400" i="1" dirty="0"/>
              <a:t>ταξιδιώτη</a:t>
            </a:r>
            <a:r>
              <a:rPr lang="el-GR" sz="2400" dirty="0"/>
              <a:t>ς (τα δεδομένα προκύπτουν στο ταξίδι)</a:t>
            </a:r>
            <a:endParaRPr lang="en-GB" sz="2400" dirty="0"/>
          </a:p>
          <a:p>
            <a:endParaRPr lang="en-US" sz="2400" dirty="0"/>
          </a:p>
        </p:txBody>
      </p:sp>
    </p:spTree>
    <p:extLst>
      <p:ext uri="{BB962C8B-B14F-4D97-AF65-F5344CB8AC3E}">
        <p14:creationId xmlns:p14="http://schemas.microsoft.com/office/powerpoint/2010/main" val="123062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Συμβουλές για την Εθνογραφική Συνέντευξη</a:t>
            </a:r>
            <a:endParaRPr lang="en-US" sz="3600" dirty="0"/>
          </a:p>
        </p:txBody>
      </p:sp>
      <p:sp>
        <p:nvSpPr>
          <p:cNvPr id="3" name="Content Placeholder 2"/>
          <p:cNvSpPr>
            <a:spLocks noGrp="1"/>
          </p:cNvSpPr>
          <p:nvPr>
            <p:ph type="body" idx="1"/>
          </p:nvPr>
        </p:nvSpPr>
        <p:spPr/>
        <p:txBody>
          <a:bodyPr>
            <a:normAutofit/>
          </a:bodyPr>
          <a:lstStyle/>
          <a:p>
            <a:pPr lvl="0"/>
            <a:r>
              <a:rPr lang="el-GR" sz="2400" dirty="0"/>
              <a:t>Ακούστε προσεκτικά και με σεβασμό, αναπτύσσοντας μία δεοντολογική δέσμευση με τους συμμετέχοντες.</a:t>
            </a:r>
            <a:endParaRPr lang="en-US" sz="2400" dirty="0"/>
          </a:p>
          <a:p>
            <a:pPr lvl="0"/>
            <a:r>
              <a:rPr lang="el-GR" sz="2400" dirty="0"/>
              <a:t>Καταλάβετε τον δικό σας ρόλο στην κατασκευή του νοήματος μέσα στη διαδικασία της συνέντευξης.</a:t>
            </a:r>
            <a:endParaRPr lang="en-US" sz="2400" dirty="0"/>
          </a:p>
          <a:p>
            <a:pPr lvl="0"/>
            <a:r>
              <a:rPr lang="el-GR" sz="2400" dirty="0"/>
              <a:t>Έχετε επίγνωση των τρόπων με τους οποίους, τόσο οι υπό εξέλιξη σχέσεις, όσο και τα ευρύτερα κοινωνικά πλαίσια, επηρεάζουν τους συμμετέχοντες, την διαδικασία της συνέντευξης και τα πιθανά αποτελέσματα.</a:t>
            </a:r>
            <a:endParaRPr lang="en-US" sz="2400" dirty="0"/>
          </a:p>
          <a:p>
            <a:pPr lvl="0"/>
            <a:r>
              <a:rPr lang="el-GR" sz="2400" dirty="0"/>
              <a:t>Αναγνωρίστε πως ότι προκύπτει από τη διαδικασία της συνέντευξης δεν είναι παρά μόνο μία μερική γνώση.</a:t>
            </a:r>
            <a:endParaRPr lang="en-US" sz="2400" dirty="0"/>
          </a:p>
        </p:txBody>
      </p:sp>
    </p:spTree>
    <p:extLst>
      <p:ext uri="{BB962C8B-B14F-4D97-AF65-F5344CB8AC3E}">
        <p14:creationId xmlns:p14="http://schemas.microsoft.com/office/powerpoint/2010/main" val="2092177320"/>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12</TotalTime>
  <Words>1563</Words>
  <Application>Microsoft Macintosh PowerPoint</Application>
  <PresentationFormat>On-screen Show (4:3)</PresentationFormat>
  <Paragraphs>95</Paragraphs>
  <Slides>18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η εθνογραφία;</vt:lpstr>
      <vt:lpstr>Οι καταβολές της εθνογραφίας </vt:lpstr>
      <vt:lpstr>Οδηγίες για Επιτόπια Έρευνα</vt:lpstr>
      <vt:lpstr>Ασφαλής Αποχώρηση από το πεδίο</vt:lpstr>
      <vt:lpstr>Συλλογή Δεδομένων: Συμμετοχική Παρατήρηση και Επιτόπιες Σημειώσεις</vt:lpstr>
      <vt:lpstr>Συλλογή Δεδομένων: Συνεντεύξεις</vt:lpstr>
      <vt:lpstr>Συμβουλές για την Εθνογραφική Συνέντευξη</vt:lpstr>
      <vt:lpstr>Συλλογή Δεδομένων: Ψηφιακά Μέσα</vt:lpstr>
      <vt:lpstr>Δεοντολογικές Αρχές στην Εθνογραφία</vt:lpstr>
      <vt:lpstr>Διασφάλιση της Δεοντολογίας στην Εθνογραφία</vt:lpstr>
      <vt:lpstr>Διασφάλιση της Δεοντολογίας στην Εθνογραφία</vt:lpstr>
      <vt:lpstr>Ο Εθνογραφικός Εαυτός του Ερευνητή</vt:lpstr>
      <vt:lpstr>Φεμινιστική Εθνογραφία</vt:lpstr>
      <vt:lpstr>Κριτική Εθνογραφία</vt:lpstr>
      <vt:lpstr>Σκιαγραφώντας την Αλήθεια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3</cp:revision>
  <dcterms:created xsi:type="dcterms:W3CDTF">2023-09-13T14:13:34Z</dcterms:created>
  <dcterms:modified xsi:type="dcterms:W3CDTF">2023-09-13T14:26:28Z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