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4" r:id="rId9"/>
    <p:sldId id="265" r:id="rId10"/>
    <p:sldId id="269" r:id="rId11"/>
    <p:sldId id="270" r:id="rId12"/>
    <p:sldId id="271"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 id="285" r:id="rId26"/>
    <p:sldId id="272" r:id="rId2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80" autoAdjust="0"/>
  </p:normalViewPr>
  <p:slideViewPr>
    <p:cSldViewPr>
      <p:cViewPr varScale="1">
        <p:scale>
          <a:sx n="83" d="100"/>
          <a:sy n="83" d="100"/>
        </p:scale>
        <p:origin x="-1426" y="-77"/>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D2862EF0-81E0-4219-9BB6-902059BCFF1D}" type="datetimeFigureOut">
              <a:rPr lang="el-GR" smtClean="0"/>
              <a:t>2/12/2020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00FAD6C-9FFA-4A2A-AD5C-2A6134256B93}" type="slidenum">
              <a:rPr lang="el-GR" smtClean="0"/>
              <a:t>‹#›</a:t>
            </a:fld>
            <a:endParaRPr lang="el-GR"/>
          </a:p>
        </p:txBody>
      </p:sp>
    </p:spTree>
    <p:extLst>
      <p:ext uri="{BB962C8B-B14F-4D97-AF65-F5344CB8AC3E}">
        <p14:creationId xmlns:p14="http://schemas.microsoft.com/office/powerpoint/2010/main" val="1783097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D2862EF0-81E0-4219-9BB6-902059BCFF1D}" type="datetimeFigureOut">
              <a:rPr lang="el-GR" smtClean="0"/>
              <a:t>2/12/2020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00FAD6C-9FFA-4A2A-AD5C-2A6134256B93}" type="slidenum">
              <a:rPr lang="el-GR" smtClean="0"/>
              <a:t>‹#›</a:t>
            </a:fld>
            <a:endParaRPr lang="el-GR"/>
          </a:p>
        </p:txBody>
      </p:sp>
    </p:spTree>
    <p:extLst>
      <p:ext uri="{BB962C8B-B14F-4D97-AF65-F5344CB8AC3E}">
        <p14:creationId xmlns:p14="http://schemas.microsoft.com/office/powerpoint/2010/main" val="1992301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D2862EF0-81E0-4219-9BB6-902059BCFF1D}" type="datetimeFigureOut">
              <a:rPr lang="el-GR" smtClean="0"/>
              <a:t>2/12/2020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00FAD6C-9FFA-4A2A-AD5C-2A6134256B93}" type="slidenum">
              <a:rPr lang="el-GR" smtClean="0"/>
              <a:t>‹#›</a:t>
            </a:fld>
            <a:endParaRPr lang="el-GR"/>
          </a:p>
        </p:txBody>
      </p:sp>
    </p:spTree>
    <p:extLst>
      <p:ext uri="{BB962C8B-B14F-4D97-AF65-F5344CB8AC3E}">
        <p14:creationId xmlns:p14="http://schemas.microsoft.com/office/powerpoint/2010/main" val="466077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D2862EF0-81E0-4219-9BB6-902059BCFF1D}" type="datetimeFigureOut">
              <a:rPr lang="el-GR" smtClean="0"/>
              <a:t>2/12/2020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00FAD6C-9FFA-4A2A-AD5C-2A6134256B93}" type="slidenum">
              <a:rPr lang="el-GR" smtClean="0"/>
              <a:t>‹#›</a:t>
            </a:fld>
            <a:endParaRPr lang="el-GR"/>
          </a:p>
        </p:txBody>
      </p:sp>
    </p:spTree>
    <p:extLst>
      <p:ext uri="{BB962C8B-B14F-4D97-AF65-F5344CB8AC3E}">
        <p14:creationId xmlns:p14="http://schemas.microsoft.com/office/powerpoint/2010/main" val="3502700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D2862EF0-81E0-4219-9BB6-902059BCFF1D}" type="datetimeFigureOut">
              <a:rPr lang="el-GR" smtClean="0"/>
              <a:t>2/12/2020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00FAD6C-9FFA-4A2A-AD5C-2A6134256B93}" type="slidenum">
              <a:rPr lang="el-GR" smtClean="0"/>
              <a:t>‹#›</a:t>
            </a:fld>
            <a:endParaRPr lang="el-GR"/>
          </a:p>
        </p:txBody>
      </p:sp>
    </p:spTree>
    <p:extLst>
      <p:ext uri="{BB962C8B-B14F-4D97-AF65-F5344CB8AC3E}">
        <p14:creationId xmlns:p14="http://schemas.microsoft.com/office/powerpoint/2010/main" val="722429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D2862EF0-81E0-4219-9BB6-902059BCFF1D}" type="datetimeFigureOut">
              <a:rPr lang="el-GR" smtClean="0"/>
              <a:t>2/12/2020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00FAD6C-9FFA-4A2A-AD5C-2A6134256B93}" type="slidenum">
              <a:rPr lang="el-GR" smtClean="0"/>
              <a:t>‹#›</a:t>
            </a:fld>
            <a:endParaRPr lang="el-GR"/>
          </a:p>
        </p:txBody>
      </p:sp>
    </p:spTree>
    <p:extLst>
      <p:ext uri="{BB962C8B-B14F-4D97-AF65-F5344CB8AC3E}">
        <p14:creationId xmlns:p14="http://schemas.microsoft.com/office/powerpoint/2010/main" val="205174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D2862EF0-81E0-4219-9BB6-902059BCFF1D}" type="datetimeFigureOut">
              <a:rPr lang="el-GR" smtClean="0"/>
              <a:t>2/12/2020</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300FAD6C-9FFA-4A2A-AD5C-2A6134256B93}" type="slidenum">
              <a:rPr lang="el-GR" smtClean="0"/>
              <a:t>‹#›</a:t>
            </a:fld>
            <a:endParaRPr lang="el-GR"/>
          </a:p>
        </p:txBody>
      </p:sp>
    </p:spTree>
    <p:extLst>
      <p:ext uri="{BB962C8B-B14F-4D97-AF65-F5344CB8AC3E}">
        <p14:creationId xmlns:p14="http://schemas.microsoft.com/office/powerpoint/2010/main" val="4024485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D2862EF0-81E0-4219-9BB6-902059BCFF1D}" type="datetimeFigureOut">
              <a:rPr lang="el-GR" smtClean="0"/>
              <a:t>2/12/2020</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300FAD6C-9FFA-4A2A-AD5C-2A6134256B93}" type="slidenum">
              <a:rPr lang="el-GR" smtClean="0"/>
              <a:t>‹#›</a:t>
            </a:fld>
            <a:endParaRPr lang="el-GR"/>
          </a:p>
        </p:txBody>
      </p:sp>
    </p:spTree>
    <p:extLst>
      <p:ext uri="{BB962C8B-B14F-4D97-AF65-F5344CB8AC3E}">
        <p14:creationId xmlns:p14="http://schemas.microsoft.com/office/powerpoint/2010/main" val="782305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D2862EF0-81E0-4219-9BB6-902059BCFF1D}" type="datetimeFigureOut">
              <a:rPr lang="el-GR" smtClean="0"/>
              <a:t>2/12/2020</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300FAD6C-9FFA-4A2A-AD5C-2A6134256B93}" type="slidenum">
              <a:rPr lang="el-GR" smtClean="0"/>
              <a:t>‹#›</a:t>
            </a:fld>
            <a:endParaRPr lang="el-GR"/>
          </a:p>
        </p:txBody>
      </p:sp>
    </p:spTree>
    <p:extLst>
      <p:ext uri="{BB962C8B-B14F-4D97-AF65-F5344CB8AC3E}">
        <p14:creationId xmlns:p14="http://schemas.microsoft.com/office/powerpoint/2010/main" val="1398938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D2862EF0-81E0-4219-9BB6-902059BCFF1D}" type="datetimeFigureOut">
              <a:rPr lang="el-GR" smtClean="0"/>
              <a:t>2/12/2020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00FAD6C-9FFA-4A2A-AD5C-2A6134256B93}" type="slidenum">
              <a:rPr lang="el-GR" smtClean="0"/>
              <a:t>‹#›</a:t>
            </a:fld>
            <a:endParaRPr lang="el-GR"/>
          </a:p>
        </p:txBody>
      </p:sp>
    </p:spTree>
    <p:extLst>
      <p:ext uri="{BB962C8B-B14F-4D97-AF65-F5344CB8AC3E}">
        <p14:creationId xmlns:p14="http://schemas.microsoft.com/office/powerpoint/2010/main" val="3259663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D2862EF0-81E0-4219-9BB6-902059BCFF1D}" type="datetimeFigureOut">
              <a:rPr lang="el-GR" smtClean="0"/>
              <a:t>2/12/2020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00FAD6C-9FFA-4A2A-AD5C-2A6134256B93}" type="slidenum">
              <a:rPr lang="el-GR" smtClean="0"/>
              <a:t>‹#›</a:t>
            </a:fld>
            <a:endParaRPr lang="el-GR"/>
          </a:p>
        </p:txBody>
      </p:sp>
    </p:spTree>
    <p:extLst>
      <p:ext uri="{BB962C8B-B14F-4D97-AF65-F5344CB8AC3E}">
        <p14:creationId xmlns:p14="http://schemas.microsoft.com/office/powerpoint/2010/main" val="4065364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862EF0-81E0-4219-9BB6-902059BCFF1D}" type="datetimeFigureOut">
              <a:rPr lang="el-GR" smtClean="0"/>
              <a:t>2/12/2020</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0FAD6C-9FFA-4A2A-AD5C-2A6134256B93}" type="slidenum">
              <a:rPr lang="el-GR" smtClean="0"/>
              <a:t>‹#›</a:t>
            </a:fld>
            <a:endParaRPr lang="el-GR"/>
          </a:p>
        </p:txBody>
      </p:sp>
    </p:spTree>
    <p:extLst>
      <p:ext uri="{BB962C8B-B14F-4D97-AF65-F5344CB8AC3E}">
        <p14:creationId xmlns:p14="http://schemas.microsoft.com/office/powerpoint/2010/main" val="13058979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1323528"/>
            <a:ext cx="7342584" cy="4059882"/>
          </a:xfrm>
        </p:spPr>
        <p:txBody>
          <a:bodyPr>
            <a:normAutofit/>
          </a:bodyPr>
          <a:lstStyle/>
          <a:p>
            <a:pPr algn="l" fontAlgn="base"/>
            <a:r>
              <a:rPr lang="el-GR" sz="2800" b="1" dirty="0">
                <a:solidFill>
                  <a:srgbClr val="333333"/>
                </a:solidFill>
                <a:latin typeface="Arial" panose="020B0604020202020204" pitchFamily="34" charset="0"/>
                <a:cs typeface="Arial" panose="020B0604020202020204" pitchFamily="34" charset="0"/>
              </a:rPr>
              <a:t>Σ</a:t>
            </a:r>
            <a:r>
              <a:rPr lang="el-GR" sz="2800" b="1" i="0" dirty="0" smtClean="0">
                <a:solidFill>
                  <a:srgbClr val="333333"/>
                </a:solidFill>
                <a:effectLst/>
                <a:latin typeface="Arial" panose="020B0604020202020204" pitchFamily="34" charset="0"/>
                <a:cs typeface="Arial" panose="020B0604020202020204" pitchFamily="34" charset="0"/>
              </a:rPr>
              <a:t>τρατηγικές marketing για ξενοδοχεία</a:t>
            </a:r>
            <a:r>
              <a:rPr lang="el-GR" sz="3200" b="1" i="0" dirty="0" smtClean="0">
                <a:solidFill>
                  <a:srgbClr val="333333"/>
                </a:solidFill>
                <a:effectLst/>
                <a:latin typeface="Arial" panose="020B0604020202020204" pitchFamily="34" charset="0"/>
                <a:cs typeface="Arial" panose="020B0604020202020204" pitchFamily="34" charset="0"/>
              </a:rPr>
              <a:t/>
            </a:r>
            <a:br>
              <a:rPr lang="el-GR" sz="3200" b="1" i="0" dirty="0" smtClean="0">
                <a:solidFill>
                  <a:srgbClr val="333333"/>
                </a:solidFill>
                <a:effectLst/>
                <a:latin typeface="Arial" panose="020B0604020202020204" pitchFamily="34" charset="0"/>
                <a:cs typeface="Arial" panose="020B0604020202020204" pitchFamily="34" charset="0"/>
              </a:rPr>
            </a:br>
            <a:endParaRPr lang="el-GR" sz="3200" dirty="0">
              <a:latin typeface="Arial" panose="020B0604020202020204" pitchFamily="34" charset="0"/>
              <a:cs typeface="Arial" panose="020B0604020202020204" pitchFamily="34" charset="0"/>
            </a:endParaRPr>
          </a:p>
        </p:txBody>
      </p:sp>
      <p:sp>
        <p:nvSpPr>
          <p:cNvPr id="3" name="Υπότιτλος 2"/>
          <p:cNvSpPr>
            <a:spLocks noGrp="1"/>
          </p:cNvSpPr>
          <p:nvPr>
            <p:ph type="subTitle" idx="1"/>
          </p:nvPr>
        </p:nvSpPr>
        <p:spPr>
          <a:xfrm>
            <a:off x="755576" y="1124744"/>
            <a:ext cx="6400800" cy="1752600"/>
          </a:xfrm>
        </p:spPr>
        <p:txBody>
          <a:bodyPr>
            <a:normAutofit fontScale="25000" lnSpcReduction="20000"/>
          </a:bodyPr>
          <a:lstStyle/>
          <a:p>
            <a:endParaRPr lang="el-GR" dirty="0"/>
          </a:p>
          <a:p>
            <a:pPr algn="just" fontAlgn="base"/>
            <a:r>
              <a:rPr lang="el-GR" sz="9600" b="1" i="0" dirty="0" smtClean="0">
                <a:solidFill>
                  <a:schemeClr val="tx1"/>
                </a:solidFill>
                <a:effectLst/>
                <a:latin typeface="Arial" panose="020B0604020202020204" pitchFamily="34" charset="0"/>
                <a:cs typeface="Arial" panose="020B0604020202020204" pitchFamily="34" charset="0"/>
              </a:rPr>
              <a:t>Δημιουργία ενός εξαιρετικού </a:t>
            </a:r>
            <a:r>
              <a:rPr lang="el-GR" sz="9600" b="1" i="0" dirty="0" err="1" smtClean="0">
                <a:solidFill>
                  <a:schemeClr val="tx1"/>
                </a:solidFill>
                <a:effectLst/>
                <a:latin typeface="Arial" panose="020B0604020202020204" pitchFamily="34" charset="0"/>
                <a:cs typeface="Arial" panose="020B0604020202020204" pitchFamily="34" charset="0"/>
              </a:rPr>
              <a:t>website</a:t>
            </a:r>
            <a:r>
              <a:rPr lang="el-GR" sz="9600" b="0" i="0" dirty="0" smtClean="0">
                <a:solidFill>
                  <a:schemeClr val="tx1"/>
                </a:solidFill>
                <a:effectLst/>
                <a:latin typeface="Arial" panose="020B0604020202020204" pitchFamily="34" charset="0"/>
                <a:cs typeface="Arial" panose="020B0604020202020204" pitchFamily="34" charset="0"/>
              </a:rPr>
              <a:t/>
            </a:r>
            <a:br>
              <a:rPr lang="el-GR" sz="9600" b="0" i="0" dirty="0" smtClean="0">
                <a:solidFill>
                  <a:schemeClr val="tx1"/>
                </a:solidFill>
                <a:effectLst/>
                <a:latin typeface="Arial" panose="020B0604020202020204" pitchFamily="34" charset="0"/>
                <a:cs typeface="Arial" panose="020B0604020202020204" pitchFamily="34" charset="0"/>
              </a:rPr>
            </a:br>
            <a:endParaRPr lang="el-GR" sz="9600" b="0" i="0" dirty="0" smtClean="0">
              <a:solidFill>
                <a:schemeClr val="tx1"/>
              </a:solidFill>
              <a:effectLst/>
              <a:latin typeface="Arial" panose="020B0604020202020204" pitchFamily="34" charset="0"/>
              <a:cs typeface="Arial" panose="020B0604020202020204" pitchFamily="34" charset="0"/>
            </a:endParaRPr>
          </a:p>
          <a:p>
            <a:pPr algn="just" fontAlgn="base"/>
            <a:r>
              <a:rPr lang="el-GR" sz="8000" b="0" i="0" dirty="0" smtClean="0">
                <a:solidFill>
                  <a:schemeClr val="tx1"/>
                </a:solidFill>
                <a:effectLst/>
                <a:latin typeface="Arial" panose="020B0604020202020204" pitchFamily="34" charset="0"/>
                <a:cs typeface="Arial" panose="020B0604020202020204" pitchFamily="34" charset="0"/>
              </a:rPr>
              <a:t>Ο </a:t>
            </a:r>
            <a:r>
              <a:rPr lang="el-GR" sz="8000" b="1" i="0" dirty="0" err="1" smtClean="0">
                <a:solidFill>
                  <a:schemeClr val="tx1"/>
                </a:solidFill>
                <a:effectLst/>
                <a:latin typeface="Arial" panose="020B0604020202020204" pitchFamily="34" charset="0"/>
                <a:cs typeface="Arial" panose="020B0604020202020204" pitchFamily="34" charset="0"/>
              </a:rPr>
              <a:t>ιστότοπος</a:t>
            </a:r>
            <a:r>
              <a:rPr lang="el-GR" sz="8000" b="0" i="0" dirty="0" smtClean="0">
                <a:solidFill>
                  <a:schemeClr val="tx1"/>
                </a:solidFill>
                <a:effectLst/>
                <a:latin typeface="Arial" panose="020B0604020202020204" pitchFamily="34" charset="0"/>
                <a:cs typeface="Arial" panose="020B0604020202020204" pitchFamily="34" charset="0"/>
              </a:rPr>
              <a:t> σας είναι ο πιο </a:t>
            </a:r>
            <a:r>
              <a:rPr lang="el-GR" sz="8000" b="1" i="0" dirty="0" smtClean="0">
                <a:solidFill>
                  <a:schemeClr val="tx1"/>
                </a:solidFill>
                <a:effectLst/>
                <a:latin typeface="Arial" panose="020B0604020202020204" pitchFamily="34" charset="0"/>
                <a:cs typeface="Arial" panose="020B0604020202020204" pitchFamily="34" charset="0"/>
              </a:rPr>
              <a:t>σημαντικός τρόπος προσέλκυσης </a:t>
            </a:r>
            <a:r>
              <a:rPr lang="el-GR" sz="8000" b="0" i="0" dirty="0" smtClean="0">
                <a:solidFill>
                  <a:schemeClr val="tx1"/>
                </a:solidFill>
                <a:effectLst/>
                <a:latin typeface="Arial" panose="020B0604020202020204" pitchFamily="34" charset="0"/>
                <a:cs typeface="Arial" panose="020B0604020202020204" pitchFamily="34" charset="0"/>
              </a:rPr>
              <a:t>για την επιχείρησή σας και το επίκεντρο κάθε καλής στρατηγικής </a:t>
            </a:r>
            <a:r>
              <a:rPr lang="el-GR" sz="8000" b="0" i="0" dirty="0" err="1" smtClean="0">
                <a:solidFill>
                  <a:schemeClr val="tx1"/>
                </a:solidFill>
                <a:effectLst/>
                <a:latin typeface="Arial" panose="020B0604020202020204" pitchFamily="34" charset="0"/>
                <a:cs typeface="Arial" panose="020B0604020202020204" pitchFamily="34" charset="0"/>
              </a:rPr>
              <a:t>marketing</a:t>
            </a:r>
            <a:r>
              <a:rPr lang="el-GR" sz="8000" b="0" i="0" dirty="0" smtClean="0">
                <a:solidFill>
                  <a:schemeClr val="tx1"/>
                </a:solidFill>
                <a:effectLst/>
                <a:latin typeface="Arial" panose="020B0604020202020204" pitchFamily="34" charset="0"/>
                <a:cs typeface="Arial" panose="020B0604020202020204" pitchFamily="34" charset="0"/>
              </a:rPr>
              <a:t> στο διαδίκτυο. Ανεξάρτητα από το ποια</a:t>
            </a:r>
            <a:r>
              <a:rPr lang="en-US" sz="8000" b="0" i="0" dirty="0" smtClean="0">
                <a:solidFill>
                  <a:schemeClr val="tx1"/>
                </a:solidFill>
                <a:effectLst/>
                <a:latin typeface="Arial" panose="020B0604020202020204" pitchFamily="34" charset="0"/>
                <a:cs typeface="Arial" panose="020B0604020202020204" pitchFamily="34" charset="0"/>
              </a:rPr>
              <a:t> </a:t>
            </a:r>
            <a:r>
              <a:rPr lang="el-GR" sz="8000" b="0" i="0" dirty="0" smtClean="0">
                <a:solidFill>
                  <a:schemeClr val="tx1"/>
                </a:solidFill>
                <a:effectLst/>
                <a:latin typeface="Arial" panose="020B0604020202020204" pitchFamily="34" charset="0"/>
                <a:cs typeface="Arial" panose="020B0604020202020204" pitchFamily="34" charset="0"/>
              </a:rPr>
              <a:t>τακτική </a:t>
            </a:r>
            <a:r>
              <a:rPr lang="el-GR" sz="8000" b="0" i="0" dirty="0" err="1" smtClean="0">
                <a:solidFill>
                  <a:schemeClr val="tx1"/>
                </a:solidFill>
                <a:effectLst/>
                <a:latin typeface="Arial" panose="020B0604020202020204" pitchFamily="34" charset="0"/>
                <a:cs typeface="Arial" panose="020B0604020202020204" pitchFamily="34" charset="0"/>
              </a:rPr>
              <a:t>marketing</a:t>
            </a:r>
            <a:r>
              <a:rPr lang="el-GR" sz="8000" b="0" i="0" dirty="0" smtClean="0">
                <a:solidFill>
                  <a:schemeClr val="tx1"/>
                </a:solidFill>
                <a:effectLst/>
                <a:latin typeface="Arial" panose="020B0604020202020204" pitchFamily="34" charset="0"/>
                <a:cs typeface="Arial" panose="020B0604020202020204" pitchFamily="34" charset="0"/>
              </a:rPr>
              <a:t> ξενοδοχείων έχει κατευθύνει έναν πιθανό πελάτη στον </a:t>
            </a:r>
            <a:r>
              <a:rPr lang="el-GR" sz="8000" b="0" i="0" dirty="0" err="1" smtClean="0">
                <a:solidFill>
                  <a:schemeClr val="tx1"/>
                </a:solidFill>
                <a:effectLst/>
                <a:latin typeface="Arial" panose="020B0604020202020204" pitchFamily="34" charset="0"/>
                <a:cs typeface="Arial" panose="020B0604020202020204" pitchFamily="34" charset="0"/>
              </a:rPr>
              <a:t>ιστότοπό</a:t>
            </a:r>
            <a:r>
              <a:rPr lang="el-GR" sz="8000" b="0" i="0" dirty="0" smtClean="0">
                <a:solidFill>
                  <a:schemeClr val="tx1"/>
                </a:solidFill>
                <a:effectLst/>
                <a:latin typeface="Arial" panose="020B0604020202020204" pitchFamily="34" charset="0"/>
                <a:cs typeface="Arial" panose="020B0604020202020204" pitchFamily="34" charset="0"/>
              </a:rPr>
              <a:t> σας, αυτός </a:t>
            </a:r>
            <a:r>
              <a:rPr lang="el-GR" sz="8000" b="1" i="0" dirty="0" smtClean="0">
                <a:solidFill>
                  <a:schemeClr val="tx1"/>
                </a:solidFill>
                <a:effectLst/>
                <a:latin typeface="Arial" panose="020B0604020202020204" pitchFamily="34" charset="0"/>
                <a:cs typeface="Arial" panose="020B0604020202020204" pitchFamily="34" charset="0"/>
              </a:rPr>
              <a:t>είναι ο τόπος όπου οι άνθρωποι μπορούν </a:t>
            </a:r>
            <a:r>
              <a:rPr lang="el-GR" sz="8000" b="0" i="0" dirty="0" smtClean="0">
                <a:solidFill>
                  <a:schemeClr val="tx1"/>
                </a:solidFill>
                <a:effectLst/>
                <a:latin typeface="Arial" panose="020B0604020202020204" pitchFamily="34" charset="0"/>
                <a:cs typeface="Arial" panose="020B0604020202020204" pitchFamily="34" charset="0"/>
              </a:rPr>
              <a:t>να μάθουν περισσότερα για την επιχείρησή σας και να αποφασίσουν αν θα κάνουν </a:t>
            </a:r>
            <a:r>
              <a:rPr lang="el-GR" sz="8000" b="1" i="0" dirty="0" smtClean="0">
                <a:solidFill>
                  <a:schemeClr val="tx1"/>
                </a:solidFill>
                <a:effectLst/>
                <a:latin typeface="Arial" panose="020B0604020202020204" pitchFamily="34" charset="0"/>
                <a:cs typeface="Arial" panose="020B0604020202020204" pitchFamily="34" charset="0"/>
              </a:rPr>
              <a:t>κράτηση </a:t>
            </a:r>
            <a:r>
              <a:rPr lang="el-GR" sz="8000" b="0" i="0" dirty="0" smtClean="0">
                <a:solidFill>
                  <a:schemeClr val="tx1"/>
                </a:solidFill>
                <a:effectLst/>
                <a:latin typeface="Arial" panose="020B0604020202020204" pitchFamily="34" charset="0"/>
                <a:cs typeface="Arial" panose="020B0604020202020204" pitchFamily="34" charset="0"/>
              </a:rPr>
              <a:t>μαζί σας. Είναι επίσης το </a:t>
            </a:r>
            <a:r>
              <a:rPr lang="el-GR" sz="8000" b="1" i="0" dirty="0" smtClean="0">
                <a:solidFill>
                  <a:schemeClr val="tx1"/>
                </a:solidFill>
                <a:effectLst/>
                <a:latin typeface="Arial" panose="020B0604020202020204" pitchFamily="34" charset="0"/>
                <a:cs typeface="Arial" panose="020B0604020202020204" pitchFamily="34" charset="0"/>
              </a:rPr>
              <a:t>μοναδικό κανάλι διανομής </a:t>
            </a:r>
            <a:r>
              <a:rPr lang="el-GR" sz="8000" b="0" i="0" dirty="0" smtClean="0">
                <a:solidFill>
                  <a:schemeClr val="tx1"/>
                </a:solidFill>
                <a:effectLst/>
                <a:latin typeface="Arial" panose="020B0604020202020204" pitchFamily="34" charset="0"/>
                <a:cs typeface="Arial" panose="020B0604020202020204" pitchFamily="34" charset="0"/>
              </a:rPr>
              <a:t>στο διαδίκτυο όπου μπορείτε να δημιουργήσετε </a:t>
            </a:r>
            <a:r>
              <a:rPr lang="el-GR" sz="8000" b="1" i="0" dirty="0" smtClean="0">
                <a:solidFill>
                  <a:schemeClr val="tx1"/>
                </a:solidFill>
                <a:effectLst/>
                <a:latin typeface="Arial" panose="020B0604020202020204" pitchFamily="34" charset="0"/>
                <a:cs typeface="Arial" panose="020B0604020202020204" pitchFamily="34" charset="0"/>
              </a:rPr>
              <a:t>άμεσες πωλήσεις </a:t>
            </a:r>
            <a:r>
              <a:rPr lang="el-GR" sz="8000" b="0" i="0" dirty="0" smtClean="0">
                <a:solidFill>
                  <a:schemeClr val="tx1"/>
                </a:solidFill>
                <a:effectLst/>
                <a:latin typeface="Arial" panose="020B0604020202020204" pitchFamily="34" charset="0"/>
                <a:cs typeface="Arial" panose="020B0604020202020204" pitchFamily="34" charset="0"/>
              </a:rPr>
              <a:t>μέσω διαδικτύου, οπότε είναι σημαντικό ο </a:t>
            </a:r>
            <a:r>
              <a:rPr lang="el-GR" sz="8000" b="0" i="0" dirty="0" err="1" smtClean="0">
                <a:solidFill>
                  <a:schemeClr val="tx1"/>
                </a:solidFill>
                <a:effectLst/>
                <a:latin typeface="Arial" panose="020B0604020202020204" pitchFamily="34" charset="0"/>
                <a:cs typeface="Arial" panose="020B0604020202020204" pitchFamily="34" charset="0"/>
              </a:rPr>
              <a:t>ιστότοπός</a:t>
            </a:r>
            <a:r>
              <a:rPr lang="el-GR" sz="8000" b="0" i="0" dirty="0" smtClean="0">
                <a:solidFill>
                  <a:schemeClr val="tx1"/>
                </a:solidFill>
                <a:effectLst/>
                <a:latin typeface="Arial" panose="020B0604020202020204" pitchFamily="34" charset="0"/>
                <a:cs typeface="Arial" panose="020B0604020202020204" pitchFamily="34" charset="0"/>
              </a:rPr>
              <a:t> σας να διαθέτει μια μηχανή κράτησης για την πραγματοποίηση κρατήσεων αυτοεξυπηρέτησης. Καθώς περισσότεροι χρήστες του Διαδικτύου στηρίζονται αποκλειστικά στα </a:t>
            </a:r>
            <a:r>
              <a:rPr lang="el-GR" sz="8000" b="0" i="0" dirty="0" err="1" smtClean="0">
                <a:solidFill>
                  <a:schemeClr val="tx1"/>
                </a:solidFill>
                <a:effectLst/>
                <a:latin typeface="Arial" panose="020B0604020202020204" pitchFamily="34" charset="0"/>
                <a:cs typeface="Arial" panose="020B0604020202020204" pitchFamily="34" charset="0"/>
              </a:rPr>
              <a:t>smartphones</a:t>
            </a:r>
            <a:r>
              <a:rPr lang="el-GR" sz="8000" b="0" i="0" dirty="0" smtClean="0">
                <a:solidFill>
                  <a:schemeClr val="tx1"/>
                </a:solidFill>
                <a:effectLst/>
                <a:latin typeface="Arial" panose="020B0604020202020204" pitchFamily="34" charset="0"/>
                <a:cs typeface="Arial" panose="020B0604020202020204" pitchFamily="34" charset="0"/>
              </a:rPr>
              <a:t> και τα </a:t>
            </a:r>
            <a:r>
              <a:rPr lang="el-GR" sz="8000" b="0" i="0" dirty="0" err="1" smtClean="0">
                <a:solidFill>
                  <a:schemeClr val="tx1"/>
                </a:solidFill>
                <a:effectLst/>
                <a:latin typeface="Arial" panose="020B0604020202020204" pitchFamily="34" charset="0"/>
                <a:cs typeface="Arial" panose="020B0604020202020204" pitchFamily="34" charset="0"/>
              </a:rPr>
              <a:t>tablet</a:t>
            </a:r>
            <a:r>
              <a:rPr lang="el-GR" sz="8000" b="0" i="0" dirty="0" smtClean="0">
                <a:solidFill>
                  <a:schemeClr val="tx1"/>
                </a:solidFill>
                <a:effectLst/>
                <a:latin typeface="Arial" panose="020B0604020202020204" pitchFamily="34" charset="0"/>
                <a:cs typeface="Arial" panose="020B0604020202020204" pitchFamily="34" charset="0"/>
              </a:rPr>
              <a:t> τους, </a:t>
            </a:r>
            <a:r>
              <a:rPr lang="el-GR" sz="8000" b="1" i="0" dirty="0" smtClean="0">
                <a:solidFill>
                  <a:schemeClr val="tx1"/>
                </a:solidFill>
                <a:effectLst/>
                <a:latin typeface="Arial" panose="020B0604020202020204" pitchFamily="34" charset="0"/>
                <a:cs typeface="Arial" panose="020B0604020202020204" pitchFamily="34" charset="0"/>
              </a:rPr>
              <a:t>μια ιστοσελίδα που είναι φιλική προς κινητά είναι απαραίτητη αυτές τις μέρες.</a:t>
            </a:r>
          </a:p>
        </p:txBody>
      </p:sp>
    </p:spTree>
    <p:extLst>
      <p:ext uri="{BB962C8B-B14F-4D97-AF65-F5344CB8AC3E}">
        <p14:creationId xmlns:p14="http://schemas.microsoft.com/office/powerpoint/2010/main" val="36102233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600" b="1" dirty="0" smtClean="0">
                <a:latin typeface="Arial" panose="020B0604020202020204" pitchFamily="34" charset="0"/>
                <a:cs typeface="Arial" panose="020B0604020202020204" pitchFamily="34" charset="0"/>
              </a:rPr>
              <a:t>Μείγμα προβολής &amp; επικοινωνίας</a:t>
            </a:r>
            <a:endParaRPr lang="el-GR" sz="36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lstStyle/>
          <a:p>
            <a:pPr marL="0" indent="0" algn="just">
              <a:buNone/>
            </a:pPr>
            <a:r>
              <a:rPr lang="el-GR" sz="2400" b="1" dirty="0" smtClean="0">
                <a:latin typeface="Arial" panose="020B0604020202020204" pitchFamily="34" charset="0"/>
                <a:cs typeface="Arial" panose="020B0604020202020204" pitchFamily="34" charset="0"/>
              </a:rPr>
              <a:t>Δημόσιες σχέσεις:</a:t>
            </a:r>
          </a:p>
          <a:p>
            <a:pPr marL="0" indent="0" algn="just">
              <a:buNone/>
            </a:pPr>
            <a:r>
              <a:rPr lang="el-GR" sz="2400" b="1" dirty="0" smtClean="0">
                <a:latin typeface="Arial" panose="020B0604020202020204" pitchFamily="34" charset="0"/>
                <a:cs typeface="Arial" panose="020B0604020202020204" pitchFamily="34" charset="0"/>
              </a:rPr>
              <a:t> </a:t>
            </a:r>
            <a:r>
              <a:rPr lang="el-GR" sz="2000" dirty="0" smtClean="0">
                <a:latin typeface="Arial" panose="020B0604020202020204" pitchFamily="34" charset="0"/>
                <a:cs typeface="Arial" panose="020B0604020202020204" pitchFamily="34" charset="0"/>
              </a:rPr>
              <a:t>Με τις ΔΣ η </a:t>
            </a:r>
            <a:r>
              <a:rPr lang="el-GR" sz="2000" dirty="0" err="1" smtClean="0">
                <a:latin typeface="Arial" panose="020B0604020202020204" pitchFamily="34" charset="0"/>
                <a:cs typeface="Arial" panose="020B0604020202020204" pitchFamily="34" charset="0"/>
              </a:rPr>
              <a:t>επιχ</a:t>
            </a:r>
            <a:r>
              <a:rPr lang="el-GR" sz="2000" dirty="0" smtClean="0">
                <a:latin typeface="Arial" panose="020B0604020202020204" pitchFamily="34" charset="0"/>
                <a:cs typeface="Arial" panose="020B0604020202020204" pitchFamily="34" charset="0"/>
              </a:rPr>
              <a:t>/ση προσπαθεί να δημιουργήσει ένα </a:t>
            </a:r>
            <a:r>
              <a:rPr lang="el-GR" sz="2000" b="1" dirty="0" smtClean="0">
                <a:latin typeface="Arial" panose="020B0604020202020204" pitchFamily="34" charset="0"/>
                <a:cs typeface="Arial" panose="020B0604020202020204" pitchFamily="34" charset="0"/>
              </a:rPr>
              <a:t>κοινό σημείο εμπειρίας </a:t>
            </a:r>
            <a:r>
              <a:rPr lang="el-GR" sz="2000" dirty="0" smtClean="0">
                <a:latin typeface="Arial" panose="020B0604020202020204" pitchFamily="34" charset="0"/>
                <a:cs typeface="Arial" panose="020B0604020202020204" pitchFamily="34" charset="0"/>
              </a:rPr>
              <a:t>μεταξύ αυτής και των πιθανών αγοραστών των προϊόντων ή υπηρεσιών της. Το κοινό πεδίο εμπειρίας αποτελεί βασική προϋπόθεση προκειμένου η </a:t>
            </a:r>
            <a:r>
              <a:rPr lang="el-GR" sz="2000" dirty="0" err="1" smtClean="0">
                <a:latin typeface="Arial" panose="020B0604020202020204" pitchFamily="34" charset="0"/>
                <a:cs typeface="Arial" panose="020B0604020202020204" pitchFamily="34" charset="0"/>
              </a:rPr>
              <a:t>επιχ</a:t>
            </a:r>
            <a:r>
              <a:rPr lang="el-GR" sz="2000" dirty="0" smtClean="0">
                <a:latin typeface="Arial" panose="020B0604020202020204" pitchFamily="34" charset="0"/>
                <a:cs typeface="Arial" panose="020B0604020202020204" pitchFamily="34" charset="0"/>
              </a:rPr>
              <a:t>/ση να </a:t>
            </a:r>
            <a:r>
              <a:rPr lang="el-GR" sz="2000" b="1" dirty="0" smtClean="0">
                <a:latin typeface="Arial" panose="020B0604020202020204" pitchFamily="34" charset="0"/>
                <a:cs typeface="Arial" panose="020B0604020202020204" pitchFamily="34" charset="0"/>
              </a:rPr>
              <a:t>κερδίσει την προσοχή </a:t>
            </a:r>
            <a:r>
              <a:rPr lang="el-GR" sz="2000" dirty="0" smtClean="0">
                <a:latin typeface="Arial" panose="020B0604020202020204" pitchFamily="34" charset="0"/>
                <a:cs typeface="Arial" panose="020B0604020202020204" pitchFamily="34" charset="0"/>
              </a:rPr>
              <a:t>εκείνων προς τους οποίους </a:t>
            </a:r>
            <a:r>
              <a:rPr lang="el-GR" sz="2000" b="1" dirty="0" smtClean="0">
                <a:latin typeface="Arial" panose="020B0604020202020204" pitchFamily="34" charset="0"/>
                <a:cs typeface="Arial" panose="020B0604020202020204" pitchFamily="34" charset="0"/>
              </a:rPr>
              <a:t>απευθύνει τα μηνύματα της.  </a:t>
            </a:r>
            <a:r>
              <a:rPr lang="el-GR" sz="2000" dirty="0" smtClean="0">
                <a:latin typeface="Arial" panose="020B0604020202020204" pitchFamily="34" charset="0"/>
                <a:cs typeface="Arial" panose="020B0604020202020204" pitchFamily="34" charset="0"/>
              </a:rPr>
              <a:t>Οι</a:t>
            </a:r>
            <a:r>
              <a:rPr lang="el-GR" sz="2000" b="1" dirty="0" smtClean="0">
                <a:latin typeface="Arial" panose="020B0604020202020204" pitchFamily="34" charset="0"/>
                <a:cs typeface="Arial" panose="020B0604020202020204" pitchFamily="34" charset="0"/>
              </a:rPr>
              <a:t> ΔΣ </a:t>
            </a:r>
            <a:r>
              <a:rPr lang="el-GR" sz="2000" dirty="0" smtClean="0">
                <a:latin typeface="Arial" panose="020B0604020202020204" pitchFamily="34" charset="0"/>
                <a:cs typeface="Arial" panose="020B0604020202020204" pitchFamily="34" charset="0"/>
              </a:rPr>
              <a:t>αποτελούν τη βάση του προγράμματος προβολής κάθε </a:t>
            </a:r>
            <a:r>
              <a:rPr lang="el-GR" sz="2000" dirty="0" err="1" smtClean="0">
                <a:latin typeface="Arial" panose="020B0604020202020204" pitchFamily="34" charset="0"/>
                <a:cs typeface="Arial" panose="020B0604020202020204" pitchFamily="34" charset="0"/>
              </a:rPr>
              <a:t>επιχ</a:t>
            </a:r>
            <a:r>
              <a:rPr lang="el-GR" sz="2000" dirty="0" smtClean="0">
                <a:latin typeface="Arial" panose="020B0604020202020204" pitchFamily="34" charset="0"/>
                <a:cs typeface="Arial" panose="020B0604020202020204" pitchFamily="34" charset="0"/>
              </a:rPr>
              <a:t>/σης και είναι υπεύθυνες για την </a:t>
            </a:r>
            <a:r>
              <a:rPr lang="el-GR" sz="2000" b="1" dirty="0" smtClean="0">
                <a:latin typeface="Arial" panose="020B0604020202020204" pitchFamily="34" charset="0"/>
                <a:cs typeface="Arial" panose="020B0604020202020204" pitchFamily="34" charset="0"/>
              </a:rPr>
              <a:t>επικοινωνία</a:t>
            </a:r>
            <a:r>
              <a:rPr lang="el-GR" sz="2000" dirty="0" smtClean="0">
                <a:latin typeface="Arial" panose="020B0604020202020204" pitchFamily="34" charset="0"/>
                <a:cs typeface="Arial" panose="020B0604020202020204" pitchFamily="34" charset="0"/>
              </a:rPr>
              <a:t> μεταξύ </a:t>
            </a:r>
            <a:r>
              <a:rPr lang="el-GR" sz="2000" b="1" dirty="0" smtClean="0">
                <a:latin typeface="Arial" panose="020B0604020202020204" pitchFamily="34" charset="0"/>
                <a:cs typeface="Arial" panose="020B0604020202020204" pitchFamily="34" charset="0"/>
              </a:rPr>
              <a:t>εσωτερικών</a:t>
            </a:r>
            <a:r>
              <a:rPr lang="el-GR" sz="2000" dirty="0" smtClean="0">
                <a:latin typeface="Arial" panose="020B0604020202020204" pitchFamily="34" charset="0"/>
                <a:cs typeface="Arial" panose="020B0604020202020204" pitchFamily="34" charset="0"/>
              </a:rPr>
              <a:t> και </a:t>
            </a:r>
            <a:r>
              <a:rPr lang="el-GR" sz="2000" b="1" dirty="0" smtClean="0">
                <a:latin typeface="Arial" panose="020B0604020202020204" pitchFamily="34" charset="0"/>
                <a:cs typeface="Arial" panose="020B0604020202020204" pitchFamily="34" charset="0"/>
              </a:rPr>
              <a:t>εξωτερικών</a:t>
            </a:r>
            <a:r>
              <a:rPr lang="el-GR" sz="2000" dirty="0" smtClean="0">
                <a:latin typeface="Arial" panose="020B0604020202020204" pitchFamily="34" charset="0"/>
                <a:cs typeface="Arial" panose="020B0604020202020204" pitchFamily="34" charset="0"/>
              </a:rPr>
              <a:t> ομάδων κοινού, εξασφαλίζοντας τη </a:t>
            </a:r>
            <a:r>
              <a:rPr lang="el-GR" sz="2000" b="1" dirty="0" smtClean="0">
                <a:latin typeface="Arial" panose="020B0604020202020204" pitchFamily="34" charset="0"/>
                <a:cs typeface="Arial" panose="020B0604020202020204" pitchFamily="34" charset="0"/>
              </a:rPr>
              <a:t>δημιουργία καλής φήμης &amp; και την επικράτηση αρμονικών σχέσεων </a:t>
            </a:r>
            <a:r>
              <a:rPr lang="el-GR" sz="2000" dirty="0" smtClean="0">
                <a:latin typeface="Arial" panose="020B0604020202020204" pitchFamily="34" charset="0"/>
                <a:cs typeface="Arial" panose="020B0604020202020204" pitchFamily="34" charset="0"/>
              </a:rPr>
              <a:t>μέσα αυτήν.</a:t>
            </a:r>
          </a:p>
        </p:txBody>
      </p:sp>
    </p:spTree>
    <p:extLst>
      <p:ext uri="{BB962C8B-B14F-4D97-AF65-F5344CB8AC3E}">
        <p14:creationId xmlns:p14="http://schemas.microsoft.com/office/powerpoint/2010/main" val="32690454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9552" y="0"/>
            <a:ext cx="8147248" cy="1417638"/>
          </a:xfrm>
        </p:spPr>
        <p:txBody>
          <a:bodyPr>
            <a:normAutofit/>
          </a:bodyPr>
          <a:lstStyle/>
          <a:p>
            <a:r>
              <a:rPr lang="el-GR" sz="2400" b="1" dirty="0">
                <a:solidFill>
                  <a:prstClr val="black"/>
                </a:solidFill>
                <a:latin typeface="Arial" panose="020B0604020202020204" pitchFamily="34" charset="0"/>
                <a:cs typeface="Arial" panose="020B0604020202020204" pitchFamily="34" charset="0"/>
              </a:rPr>
              <a:t>Μείγμα προβολής &amp; </a:t>
            </a:r>
            <a:r>
              <a:rPr lang="el-GR" sz="2400" b="1" dirty="0" smtClean="0">
                <a:solidFill>
                  <a:prstClr val="black"/>
                </a:solidFill>
                <a:latin typeface="Arial" panose="020B0604020202020204" pitchFamily="34" charset="0"/>
                <a:cs typeface="Arial" panose="020B0604020202020204" pitchFamily="34" charset="0"/>
              </a:rPr>
              <a:t>επικοινωνίας</a:t>
            </a:r>
            <a:br>
              <a:rPr lang="el-GR" sz="2400" b="1" dirty="0" smtClean="0">
                <a:solidFill>
                  <a:prstClr val="black"/>
                </a:solidFill>
                <a:latin typeface="Arial" panose="020B0604020202020204" pitchFamily="34" charset="0"/>
                <a:cs typeface="Arial" panose="020B0604020202020204" pitchFamily="34" charset="0"/>
              </a:rPr>
            </a:br>
            <a:r>
              <a:rPr lang="el-GR" sz="2000" b="1" dirty="0" smtClean="0">
                <a:solidFill>
                  <a:prstClr val="black"/>
                </a:solidFill>
                <a:latin typeface="Arial" panose="020B0604020202020204" pitchFamily="34" charset="0"/>
                <a:cs typeface="Arial" panose="020B0604020202020204" pitchFamily="34" charset="0"/>
              </a:rPr>
              <a:t>(στοιχεία δημοσίων σχέσεων)</a:t>
            </a:r>
            <a:br>
              <a:rPr lang="el-GR" sz="2000" b="1" dirty="0" smtClean="0">
                <a:solidFill>
                  <a:prstClr val="black"/>
                </a:solidFill>
                <a:latin typeface="Arial" panose="020B0604020202020204" pitchFamily="34" charset="0"/>
                <a:cs typeface="Arial" panose="020B0604020202020204" pitchFamily="34" charset="0"/>
              </a:rPr>
            </a:br>
            <a:endParaRPr lang="el-GR" sz="2000" b="1" dirty="0"/>
          </a:p>
        </p:txBody>
      </p:sp>
      <p:sp>
        <p:nvSpPr>
          <p:cNvPr id="3" name="Θέση περιεχομένου 2"/>
          <p:cNvSpPr>
            <a:spLocks noGrp="1"/>
          </p:cNvSpPr>
          <p:nvPr>
            <p:ph idx="1"/>
          </p:nvPr>
        </p:nvSpPr>
        <p:spPr>
          <a:xfrm>
            <a:off x="467544" y="1052736"/>
            <a:ext cx="8229600" cy="4813995"/>
          </a:xfrm>
        </p:spPr>
        <p:txBody>
          <a:bodyPr>
            <a:noAutofit/>
          </a:bodyPr>
          <a:lstStyle/>
          <a:p>
            <a:pPr algn="just">
              <a:buFont typeface="Wingdings" panose="05000000000000000000" pitchFamily="2" charset="2"/>
              <a:buChar char="Ø"/>
            </a:pPr>
            <a:r>
              <a:rPr lang="el-GR" sz="2000" b="1" dirty="0" smtClean="0">
                <a:latin typeface="Arial" panose="020B0604020202020204" pitchFamily="34" charset="0"/>
                <a:cs typeface="Arial" panose="020B0604020202020204" pitchFamily="34" charset="0"/>
              </a:rPr>
              <a:t>Δελτίο τύπου: </a:t>
            </a:r>
            <a:r>
              <a:rPr lang="el-GR" sz="2000" dirty="0" smtClean="0">
                <a:latin typeface="Arial" panose="020B0604020202020204" pitchFamily="34" charset="0"/>
                <a:cs typeface="Arial" panose="020B0604020202020204" pitchFamily="34" charset="0"/>
              </a:rPr>
              <a:t>καλύπτει γεγονότα που επηρεάζουν την </a:t>
            </a:r>
            <a:r>
              <a:rPr lang="el-GR" sz="2000" dirty="0" err="1" smtClean="0">
                <a:latin typeface="Arial" panose="020B0604020202020204" pitchFamily="34" charset="0"/>
                <a:cs typeface="Arial" panose="020B0604020202020204" pitchFamily="34" charset="0"/>
              </a:rPr>
              <a:t>επιχ</a:t>
            </a:r>
            <a:r>
              <a:rPr lang="el-GR" sz="2000" dirty="0" smtClean="0">
                <a:latin typeface="Arial" panose="020B0604020202020204" pitchFamily="34" charset="0"/>
                <a:cs typeface="Arial" panose="020B0604020202020204" pitchFamily="34" charset="0"/>
              </a:rPr>
              <a:t>/ση, όπως επιτυχίες στις εξαγωγές, διάφορες αλλαγές στην πολιτική της </a:t>
            </a:r>
            <a:r>
              <a:rPr lang="el-GR" sz="2000" dirty="0" err="1" smtClean="0">
                <a:latin typeface="Arial" panose="020B0604020202020204" pitchFamily="34" charset="0"/>
                <a:cs typeface="Arial" panose="020B0604020202020204" pitchFamily="34" charset="0"/>
              </a:rPr>
              <a:t>επιχ</a:t>
            </a:r>
            <a:r>
              <a:rPr lang="el-GR" sz="2000" dirty="0" smtClean="0">
                <a:latin typeface="Arial" panose="020B0604020202020204" pitchFamily="34" charset="0"/>
                <a:cs typeface="Arial" panose="020B0604020202020204" pitchFamily="34" charset="0"/>
              </a:rPr>
              <a:t>/σης, τεχνολογικά επιτεύγματα και γενικά κάθε τι που θα βοηθούσε στη βελτίωση της εικόνας.</a:t>
            </a:r>
          </a:p>
          <a:p>
            <a:pPr algn="just">
              <a:buFont typeface="Wingdings" panose="05000000000000000000" pitchFamily="2" charset="2"/>
              <a:buChar char="Ø"/>
            </a:pPr>
            <a:r>
              <a:rPr lang="el-GR" sz="2000" b="1" dirty="0" smtClean="0">
                <a:latin typeface="Arial" panose="020B0604020202020204" pitchFamily="34" charset="0"/>
                <a:cs typeface="Arial" panose="020B0604020202020204" pitchFamily="34" charset="0"/>
              </a:rPr>
              <a:t>Συνέντευξη τύπου: </a:t>
            </a:r>
            <a:r>
              <a:rPr lang="el-GR" sz="2000" dirty="0" smtClean="0">
                <a:latin typeface="Arial" panose="020B0604020202020204" pitchFamily="34" charset="0"/>
                <a:cs typeface="Arial" panose="020B0604020202020204" pitchFamily="34" charset="0"/>
              </a:rPr>
              <a:t>καλύπτει αξιόλογα γεγονότα που ενδιαφέρουν μια μεγάλη κατηγορία των ΜΜΕ. Οι καλεσμένοι δημοσιογράφοι έχουν την ευκαιρία να υποβάλλουν ερωτήσεις στον εκπρόσωπο του τμήματος ΔΣ και να κάνουν σχόλια.</a:t>
            </a:r>
          </a:p>
          <a:p>
            <a:pPr algn="just">
              <a:buFont typeface="Wingdings" panose="05000000000000000000" pitchFamily="2" charset="2"/>
              <a:buChar char="Ø"/>
            </a:pPr>
            <a:r>
              <a:rPr lang="el-GR" sz="2000" b="1" dirty="0" smtClean="0">
                <a:latin typeface="Arial" panose="020B0604020202020204" pitchFamily="34" charset="0"/>
                <a:cs typeface="Arial" panose="020B0604020202020204" pitchFamily="34" charset="0"/>
              </a:rPr>
              <a:t>Επίσκεψη του κοινού: </a:t>
            </a:r>
            <a:r>
              <a:rPr lang="el-GR" sz="2000" dirty="0" smtClean="0">
                <a:latin typeface="Arial" panose="020B0604020202020204" pitchFamily="34" charset="0"/>
                <a:cs typeface="Arial" panose="020B0604020202020204" pitchFamily="34" charset="0"/>
              </a:rPr>
              <a:t>δίνεται η ευκαιρία στο κοινό να γνωρίσει την </a:t>
            </a:r>
            <a:r>
              <a:rPr lang="el-GR" sz="2000" dirty="0" err="1" smtClean="0">
                <a:latin typeface="Arial" panose="020B0604020202020204" pitchFamily="34" charset="0"/>
                <a:cs typeface="Arial" panose="020B0604020202020204" pitchFamily="34" charset="0"/>
              </a:rPr>
              <a:t>επιχ</a:t>
            </a:r>
            <a:r>
              <a:rPr lang="el-GR" sz="2000" dirty="0" smtClean="0">
                <a:latin typeface="Arial" panose="020B0604020202020204" pitchFamily="34" charset="0"/>
                <a:cs typeface="Arial" panose="020B0604020202020204" pitchFamily="34" charset="0"/>
              </a:rPr>
              <a:t>/ση από κοντά, προσφέροντας άψογη φιλοξενία.</a:t>
            </a:r>
          </a:p>
          <a:p>
            <a:pPr algn="just">
              <a:buFont typeface="Wingdings" panose="05000000000000000000" pitchFamily="2" charset="2"/>
              <a:buChar char="Ø"/>
            </a:pPr>
            <a:r>
              <a:rPr lang="el-GR" sz="2000" b="1" dirty="0" smtClean="0">
                <a:latin typeface="Arial" panose="020B0604020202020204" pitchFamily="34" charset="0"/>
                <a:cs typeface="Arial" panose="020B0604020202020204" pitchFamily="34" charset="0"/>
              </a:rPr>
              <a:t>Χορηγίες:</a:t>
            </a:r>
            <a:r>
              <a:rPr lang="el-GR" sz="2000" dirty="0" smtClean="0">
                <a:latin typeface="Arial" panose="020B0604020202020204" pitchFamily="34" charset="0"/>
                <a:cs typeface="Arial" panose="020B0604020202020204" pitchFamily="34" charset="0"/>
              </a:rPr>
              <a:t> </a:t>
            </a:r>
            <a:r>
              <a:rPr lang="el-GR" sz="2000" dirty="0">
                <a:latin typeface="Arial" panose="020B0604020202020204" pitchFamily="34" charset="0"/>
                <a:cs typeface="Arial" panose="020B0604020202020204" pitchFamily="34" charset="0"/>
              </a:rPr>
              <a:t>Ως χορηγοί σπόνσορες οι ξενοδοχειακές επιχειρήσεις μπορούν να χρηματοδοτήσουν μερικά η ολικά κάθε μορφή εκδήλωσης όπως αθλητικούς αγώνες, εκπαιδευτικά προγράμματα, φιλανθρωπικές εκδηλώσεις, πολιτιστικά </a:t>
            </a:r>
            <a:r>
              <a:rPr lang="el-GR" sz="2000" dirty="0" smtClean="0">
                <a:latin typeface="Arial" panose="020B0604020202020204" pitchFamily="34" charset="0"/>
                <a:cs typeface="Arial" panose="020B0604020202020204" pitchFamily="34" charset="0"/>
              </a:rPr>
              <a:t>κ.α</a:t>
            </a:r>
            <a:r>
              <a:rPr lang="el-GR" sz="2000" dirty="0">
                <a:latin typeface="Arial" panose="020B0604020202020204" pitchFamily="34" charset="0"/>
                <a:cs typeface="Arial" panose="020B0604020202020204" pitchFamily="34" charset="0"/>
              </a:rPr>
              <a:t>. Η χορηγία δίνει στην επιχείρηση την δυνατότητα να δημιουργήσει ένα αρεστό και αποδεκτό κοινωνικό προφίλ, το οποίο θα εδραιώσει την εικόνα της επιχείρησης και θα εκτόξευση στα ύψη το </a:t>
            </a:r>
            <a:r>
              <a:rPr lang="el-GR" sz="2000" dirty="0" err="1">
                <a:latin typeface="Arial" panose="020B0604020202020204" pitchFamily="34" charset="0"/>
                <a:cs typeface="Arial" panose="020B0604020202020204" pitchFamily="34" charset="0"/>
              </a:rPr>
              <a:t>prestige</a:t>
            </a:r>
            <a:r>
              <a:rPr lang="el-GR" sz="2000" dirty="0">
                <a:latin typeface="Arial" panose="020B0604020202020204" pitchFamily="34" charset="0"/>
                <a:cs typeface="Arial" panose="020B0604020202020204" pitchFamily="34" charset="0"/>
              </a:rPr>
              <a:t> (κύρος) της</a:t>
            </a:r>
            <a:r>
              <a:rPr lang="el-GR" sz="2000" dirty="0" smtClean="0">
                <a:latin typeface="Arial" panose="020B0604020202020204" pitchFamily="34" charset="0"/>
                <a:cs typeface="Arial" panose="020B0604020202020204" pitchFamily="34" charset="0"/>
              </a:rPr>
              <a:t>.</a:t>
            </a:r>
            <a:endParaRPr lang="el-GR"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668996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0"/>
            <a:ext cx="8291264" cy="1417638"/>
          </a:xfrm>
        </p:spPr>
        <p:txBody>
          <a:bodyPr/>
          <a:lstStyle/>
          <a:p>
            <a:r>
              <a:rPr lang="el-GR" sz="2400" b="1" dirty="0" smtClean="0">
                <a:solidFill>
                  <a:prstClr val="black"/>
                </a:solidFill>
                <a:latin typeface="Arial" panose="020B0604020202020204" pitchFamily="34" charset="0"/>
                <a:cs typeface="Arial" panose="020B0604020202020204" pitchFamily="34" charset="0"/>
              </a:rPr>
              <a:t>Μείγμα </a:t>
            </a:r>
            <a:r>
              <a:rPr lang="el-GR" sz="2400" b="1" dirty="0">
                <a:solidFill>
                  <a:prstClr val="black"/>
                </a:solidFill>
                <a:latin typeface="Arial" panose="020B0604020202020204" pitchFamily="34" charset="0"/>
                <a:cs typeface="Arial" panose="020B0604020202020204" pitchFamily="34" charset="0"/>
              </a:rPr>
              <a:t>προβολής &amp; </a:t>
            </a:r>
            <a:r>
              <a:rPr lang="el-GR" sz="2400" b="1" dirty="0" smtClean="0">
                <a:solidFill>
                  <a:prstClr val="black"/>
                </a:solidFill>
                <a:latin typeface="Arial" panose="020B0604020202020204" pitchFamily="34" charset="0"/>
                <a:cs typeface="Arial" panose="020B0604020202020204" pitchFamily="34" charset="0"/>
              </a:rPr>
              <a:t>επικοινωνίας</a:t>
            </a:r>
            <a:br>
              <a:rPr lang="el-GR" sz="2400" b="1" dirty="0" smtClean="0">
                <a:solidFill>
                  <a:prstClr val="black"/>
                </a:solidFill>
                <a:latin typeface="Arial" panose="020B0604020202020204" pitchFamily="34" charset="0"/>
                <a:cs typeface="Arial" panose="020B0604020202020204" pitchFamily="34" charset="0"/>
              </a:rPr>
            </a:br>
            <a:r>
              <a:rPr lang="el-GR" sz="2400" b="1" dirty="0" smtClean="0">
                <a:solidFill>
                  <a:prstClr val="black"/>
                </a:solidFill>
                <a:latin typeface="Arial" panose="020B0604020202020204" pitchFamily="34" charset="0"/>
                <a:cs typeface="Arial" panose="020B0604020202020204" pitchFamily="34" charset="0"/>
              </a:rPr>
              <a:t>Άμεσο</a:t>
            </a:r>
            <a:r>
              <a:rPr lang="en-US" sz="2400" b="1" dirty="0" smtClean="0">
                <a:solidFill>
                  <a:prstClr val="black"/>
                </a:solidFill>
                <a:latin typeface="Arial" panose="020B0604020202020204" pitchFamily="34" charset="0"/>
                <a:cs typeface="Arial" panose="020B0604020202020204" pitchFamily="34" charset="0"/>
              </a:rPr>
              <a:t> direct -</a:t>
            </a:r>
            <a:r>
              <a:rPr lang="el-GR" sz="2400" b="1" dirty="0" smtClean="0">
                <a:solidFill>
                  <a:prstClr val="black"/>
                </a:solidFill>
                <a:latin typeface="Arial" panose="020B0604020202020204" pitchFamily="34" charset="0"/>
                <a:cs typeface="Arial" panose="020B0604020202020204" pitchFamily="34" charset="0"/>
              </a:rPr>
              <a:t> </a:t>
            </a:r>
            <a:r>
              <a:rPr lang="en-US" sz="2400" b="1" dirty="0" smtClean="0">
                <a:solidFill>
                  <a:prstClr val="black"/>
                </a:solidFill>
                <a:latin typeface="Arial" panose="020B0604020202020204" pitchFamily="34" charset="0"/>
                <a:cs typeface="Arial" panose="020B0604020202020204" pitchFamily="34" charset="0"/>
              </a:rPr>
              <a:t>marketing</a:t>
            </a:r>
            <a:endParaRPr lang="el-GR" dirty="0"/>
          </a:p>
        </p:txBody>
      </p:sp>
      <p:sp>
        <p:nvSpPr>
          <p:cNvPr id="3" name="Θέση περιεχομένου 2"/>
          <p:cNvSpPr>
            <a:spLocks noGrp="1"/>
          </p:cNvSpPr>
          <p:nvPr>
            <p:ph idx="1"/>
          </p:nvPr>
        </p:nvSpPr>
        <p:spPr>
          <a:xfrm>
            <a:off x="539552" y="1052736"/>
            <a:ext cx="8147248" cy="5073427"/>
          </a:xfrm>
        </p:spPr>
        <p:txBody>
          <a:bodyPr>
            <a:normAutofit/>
          </a:bodyPr>
          <a:lstStyle/>
          <a:p>
            <a:pPr marL="0" indent="0">
              <a:buNone/>
            </a:pPr>
            <a:endParaRPr lang="el-GR" sz="2000" dirty="0" smtClean="0">
              <a:latin typeface="Arial" panose="020B0604020202020204" pitchFamily="34" charset="0"/>
              <a:cs typeface="Arial" panose="020B0604020202020204" pitchFamily="34" charset="0"/>
            </a:endParaRPr>
          </a:p>
          <a:p>
            <a:pPr marL="0" indent="0">
              <a:buNone/>
            </a:pPr>
            <a:endParaRPr lang="el-GR" sz="2000" dirty="0">
              <a:latin typeface="Arial" panose="020B0604020202020204" pitchFamily="34" charset="0"/>
              <a:cs typeface="Arial" panose="020B0604020202020204" pitchFamily="34" charset="0"/>
            </a:endParaRPr>
          </a:p>
          <a:p>
            <a:pPr marL="0" indent="0">
              <a:buNone/>
            </a:pPr>
            <a:r>
              <a:rPr lang="el-GR" sz="2000" dirty="0" smtClean="0">
                <a:latin typeface="Arial" panose="020B0604020202020204" pitchFamily="34" charset="0"/>
                <a:cs typeface="Arial" panose="020B0604020202020204" pitchFamily="34" charset="0"/>
              </a:rPr>
              <a:t>Το </a:t>
            </a:r>
            <a:r>
              <a:rPr lang="el-GR" sz="2000" b="1" dirty="0" smtClean="0">
                <a:latin typeface="Arial" panose="020B0604020202020204" pitchFamily="34" charset="0"/>
                <a:cs typeface="Arial" panose="020B0604020202020204" pitchFamily="34" charset="0"/>
              </a:rPr>
              <a:t>Άμεσο Μάρκετινγκ </a:t>
            </a:r>
            <a:r>
              <a:rPr lang="el-GR" sz="2000" dirty="0" smtClean="0">
                <a:latin typeface="Arial" panose="020B0604020202020204" pitchFamily="34" charset="0"/>
                <a:cs typeface="Arial" panose="020B0604020202020204" pitchFamily="34" charset="0"/>
              </a:rPr>
              <a:t>είναι ένα είδος άμεσης επικοινωνίας μεταξύ της </a:t>
            </a:r>
            <a:r>
              <a:rPr lang="el-GR" sz="2000" dirty="0" err="1" smtClean="0">
                <a:latin typeface="Arial" panose="020B0604020202020204" pitchFamily="34" charset="0"/>
                <a:cs typeface="Arial" panose="020B0604020202020204" pitchFamily="34" charset="0"/>
              </a:rPr>
              <a:t>επιχ</a:t>
            </a:r>
            <a:r>
              <a:rPr lang="el-GR" sz="2000" dirty="0" smtClean="0">
                <a:latin typeface="Arial" panose="020B0604020202020204" pitchFamily="34" charset="0"/>
                <a:cs typeface="Arial" panose="020B0604020202020204" pitchFamily="34" charset="0"/>
              </a:rPr>
              <a:t>/σης και της αγοράς στόχου που πραγματοποιείται:</a:t>
            </a:r>
          </a:p>
          <a:p>
            <a:pPr marL="0" indent="0">
              <a:buNone/>
            </a:pPr>
            <a:endParaRPr lang="el-GR" sz="2000" dirty="0" smtClean="0">
              <a:latin typeface="Arial" panose="020B0604020202020204" pitchFamily="34" charset="0"/>
              <a:cs typeface="Arial" panose="020B0604020202020204" pitchFamily="34" charset="0"/>
            </a:endParaRPr>
          </a:p>
          <a:p>
            <a:pPr marL="0" indent="0">
              <a:buNone/>
            </a:pPr>
            <a:endParaRPr lang="el-GR" sz="20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l-GR" sz="2000" b="1" dirty="0" smtClean="0">
                <a:latin typeface="Arial" panose="020B0604020202020204" pitchFamily="34" charset="0"/>
                <a:cs typeface="Arial" panose="020B0604020202020204" pitchFamily="34" charset="0"/>
              </a:rPr>
              <a:t>Άμεσο ταχυδρομείο (</a:t>
            </a:r>
            <a:r>
              <a:rPr lang="en-US" sz="2000" b="1" dirty="0" smtClean="0">
                <a:latin typeface="Arial" panose="020B0604020202020204" pitchFamily="34" charset="0"/>
                <a:cs typeface="Arial" panose="020B0604020202020204" pitchFamily="34" charset="0"/>
              </a:rPr>
              <a:t>direct mail) </a:t>
            </a:r>
          </a:p>
          <a:p>
            <a:pPr>
              <a:buFont typeface="Wingdings" panose="05000000000000000000" pitchFamily="2" charset="2"/>
              <a:buChar char="Ø"/>
            </a:pPr>
            <a:r>
              <a:rPr lang="el-GR" sz="2000" b="1" dirty="0" smtClean="0">
                <a:latin typeface="Arial" panose="020B0604020202020204" pitchFamily="34" charset="0"/>
                <a:cs typeface="Arial" panose="020B0604020202020204" pitchFamily="34" charset="0"/>
              </a:rPr>
              <a:t>Τηλεμάρκετιγκ</a:t>
            </a:r>
          </a:p>
          <a:p>
            <a:pPr>
              <a:buFont typeface="Wingdings" panose="05000000000000000000" pitchFamily="2" charset="2"/>
              <a:buChar char="Ø"/>
            </a:pPr>
            <a:r>
              <a:rPr lang="el-GR" sz="2000" b="1" dirty="0" smtClean="0">
                <a:latin typeface="Arial" panose="020B0604020202020204" pitchFamily="34" charset="0"/>
                <a:cs typeface="Arial" panose="020B0604020202020204" pitchFamily="34" charset="0"/>
              </a:rPr>
              <a:t>Άμεση πώληση</a:t>
            </a:r>
          </a:p>
          <a:p>
            <a:pPr>
              <a:buFont typeface="Wingdings" panose="05000000000000000000" pitchFamily="2" charset="2"/>
              <a:buChar char="Ø"/>
            </a:pPr>
            <a:r>
              <a:rPr lang="el-GR" sz="2000" b="1" dirty="0" smtClean="0">
                <a:latin typeface="Arial" panose="020B0604020202020204" pitchFamily="34" charset="0"/>
                <a:cs typeface="Arial" panose="020B0604020202020204" pitchFamily="34" charset="0"/>
              </a:rPr>
              <a:t>Ηλεκτρονική πώληση – διαδίκτυο         </a:t>
            </a:r>
            <a:endParaRPr lang="el-GR"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986557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400" b="1" dirty="0">
                <a:solidFill>
                  <a:prstClr val="black"/>
                </a:solidFill>
                <a:latin typeface="Arial" panose="020B0604020202020204" pitchFamily="34" charset="0"/>
                <a:cs typeface="Arial" panose="020B0604020202020204" pitchFamily="34" charset="0"/>
              </a:rPr>
              <a:t>Μείγμα προβολής &amp; </a:t>
            </a:r>
            <a:r>
              <a:rPr lang="el-GR" sz="2400" b="1" dirty="0" smtClean="0">
                <a:solidFill>
                  <a:prstClr val="black"/>
                </a:solidFill>
                <a:latin typeface="Arial" panose="020B0604020202020204" pitchFamily="34" charset="0"/>
                <a:cs typeface="Arial" panose="020B0604020202020204" pitchFamily="34" charset="0"/>
              </a:rPr>
              <a:t>επικοινωνίας</a:t>
            </a:r>
            <a:br>
              <a:rPr lang="el-GR" sz="2400" b="1" dirty="0" smtClean="0">
                <a:solidFill>
                  <a:prstClr val="black"/>
                </a:solidFill>
                <a:latin typeface="Arial" panose="020B0604020202020204" pitchFamily="34" charset="0"/>
                <a:cs typeface="Arial" panose="020B0604020202020204" pitchFamily="34" charset="0"/>
              </a:rPr>
            </a:br>
            <a:r>
              <a:rPr lang="el-GR" sz="2400" b="1" dirty="0" smtClean="0">
                <a:solidFill>
                  <a:prstClr val="black"/>
                </a:solidFill>
                <a:latin typeface="Arial" panose="020B0604020202020204" pitchFamily="34" charset="0"/>
                <a:cs typeface="Arial" panose="020B0604020202020204" pitchFamily="34" charset="0"/>
              </a:rPr>
              <a:t>προσωπική πώληση</a:t>
            </a:r>
            <a:endParaRPr lang="el-GR" dirty="0"/>
          </a:p>
        </p:txBody>
      </p:sp>
      <p:sp>
        <p:nvSpPr>
          <p:cNvPr id="3" name="Θέση περιεχομένου 2"/>
          <p:cNvSpPr>
            <a:spLocks noGrp="1"/>
          </p:cNvSpPr>
          <p:nvPr>
            <p:ph idx="1"/>
          </p:nvPr>
        </p:nvSpPr>
        <p:spPr/>
        <p:txBody>
          <a:bodyPr>
            <a:normAutofit/>
          </a:bodyPr>
          <a:lstStyle/>
          <a:p>
            <a:pPr marL="0" indent="0">
              <a:buNone/>
            </a:pPr>
            <a:r>
              <a:rPr lang="el-GR" sz="2000" dirty="0" smtClean="0">
                <a:latin typeface="Arial" panose="020B0604020202020204" pitchFamily="34" charset="0"/>
                <a:cs typeface="Arial" panose="020B0604020202020204" pitchFamily="34" charset="0"/>
              </a:rPr>
              <a:t>Είναι η άμεση επικοινωνία </a:t>
            </a:r>
            <a:r>
              <a:rPr lang="el-GR" sz="2000" b="1" dirty="0" smtClean="0">
                <a:latin typeface="Arial" panose="020B0604020202020204" pitchFamily="34" charset="0"/>
                <a:cs typeface="Arial" panose="020B0604020202020204" pitchFamily="34" charset="0"/>
              </a:rPr>
              <a:t>πρόσωπο με πρόσωπο </a:t>
            </a:r>
            <a:r>
              <a:rPr lang="el-GR" sz="2000" dirty="0" smtClean="0">
                <a:latin typeface="Arial" panose="020B0604020202020204" pitchFamily="34" charset="0"/>
                <a:cs typeface="Arial" panose="020B0604020202020204" pitchFamily="34" charset="0"/>
              </a:rPr>
              <a:t>μεταξύ πωλητή ή αντιπροσώπου και πιθανού αγοραστή, που αποβλέπει:</a:t>
            </a:r>
          </a:p>
          <a:p>
            <a:pPr marL="0" indent="0">
              <a:buNone/>
            </a:pPr>
            <a:endParaRPr lang="el-GR" sz="20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Στη λήψη μιας παραγγελίας</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Να πείσει τους λιανοπωλητές να προωθούν και να επιδεικνύουν το προϊόν κατάλληλα</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Να εξασφαλίσει τη συνεργασία του χονδρεμπόρου ώστε να προωθεί τα προϊόντα του κατασκευαστή ενεργά</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Να ενημερώνει τους καθοδηγητές της κοινής γνώμης σχετικά με την </a:t>
            </a:r>
            <a:r>
              <a:rPr lang="el-GR" sz="2000" dirty="0" err="1" smtClean="0">
                <a:latin typeface="Arial" panose="020B0604020202020204" pitchFamily="34" charset="0"/>
                <a:cs typeface="Arial" panose="020B0604020202020204" pitchFamily="34" charset="0"/>
              </a:rPr>
              <a:t>επιχ</a:t>
            </a:r>
            <a:r>
              <a:rPr lang="el-GR" sz="2000" dirty="0" smtClean="0">
                <a:latin typeface="Arial" panose="020B0604020202020204" pitchFamily="34" charset="0"/>
                <a:cs typeface="Arial" panose="020B0604020202020204" pitchFamily="34" charset="0"/>
              </a:rPr>
              <a:t>/ση και τα προϊόντα της</a:t>
            </a:r>
          </a:p>
          <a:p>
            <a:pPr marL="0" indent="0">
              <a:buNone/>
            </a:pPr>
            <a:r>
              <a:rPr lang="el-GR" sz="2000" b="1" dirty="0" smtClean="0">
                <a:latin typeface="Arial" panose="020B0604020202020204" pitchFamily="34" charset="0"/>
                <a:cs typeface="Arial" panose="020B0604020202020204" pitchFamily="34" charset="0"/>
              </a:rPr>
              <a:t>Εργαλεία: </a:t>
            </a:r>
            <a:r>
              <a:rPr lang="el-GR" sz="2000" dirty="0" smtClean="0">
                <a:latin typeface="Arial" panose="020B0604020202020204" pitchFamily="34" charset="0"/>
                <a:cs typeface="Arial" panose="020B0604020202020204" pitchFamily="34" charset="0"/>
              </a:rPr>
              <a:t>επισκέψεις, πώληση στο κατάστημα, πώληση στο τηλέφωνο και στο διαδίκτυο </a:t>
            </a:r>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813813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400" b="1" dirty="0">
                <a:solidFill>
                  <a:prstClr val="black"/>
                </a:solidFill>
                <a:latin typeface="Arial" panose="020B0604020202020204" pitchFamily="34" charset="0"/>
                <a:cs typeface="Arial" panose="020B0604020202020204" pitchFamily="34" charset="0"/>
              </a:rPr>
              <a:t>Μείγμα προβολής &amp; </a:t>
            </a:r>
            <a:r>
              <a:rPr lang="el-GR" sz="2400" b="1" dirty="0" smtClean="0">
                <a:solidFill>
                  <a:prstClr val="black"/>
                </a:solidFill>
                <a:latin typeface="Arial" panose="020B0604020202020204" pitchFamily="34" charset="0"/>
                <a:cs typeface="Arial" panose="020B0604020202020204" pitchFamily="34" charset="0"/>
              </a:rPr>
              <a:t>επικοινωνίας</a:t>
            </a:r>
            <a:br>
              <a:rPr lang="el-GR" sz="2400" b="1" dirty="0" smtClean="0">
                <a:solidFill>
                  <a:prstClr val="black"/>
                </a:solidFill>
                <a:latin typeface="Arial" panose="020B0604020202020204" pitchFamily="34" charset="0"/>
                <a:cs typeface="Arial" panose="020B0604020202020204" pitchFamily="34" charset="0"/>
              </a:rPr>
            </a:br>
            <a:r>
              <a:rPr lang="el-GR" sz="2400" b="1" dirty="0" smtClean="0">
                <a:solidFill>
                  <a:prstClr val="black"/>
                </a:solidFill>
                <a:latin typeface="Arial" panose="020B0604020202020204" pitchFamily="34" charset="0"/>
                <a:cs typeface="Arial" panose="020B0604020202020204" pitchFamily="34" charset="0"/>
              </a:rPr>
              <a:t>Διαφήμιση  </a:t>
            </a:r>
            <a:endParaRPr lang="el-GR" dirty="0"/>
          </a:p>
        </p:txBody>
      </p:sp>
      <p:sp>
        <p:nvSpPr>
          <p:cNvPr id="3" name="Θέση περιεχομένου 2"/>
          <p:cNvSpPr>
            <a:spLocks noGrp="1"/>
          </p:cNvSpPr>
          <p:nvPr>
            <p:ph idx="1"/>
          </p:nvPr>
        </p:nvSpPr>
        <p:spPr/>
        <p:txBody>
          <a:bodyPr>
            <a:normAutofit fontScale="92500" lnSpcReduction="10000"/>
          </a:bodyPr>
          <a:lstStyle/>
          <a:p>
            <a:pPr marL="0" indent="0" algn="just">
              <a:buNone/>
            </a:pPr>
            <a:r>
              <a:rPr lang="el-GR" sz="2000" dirty="0">
                <a:latin typeface="Arial" panose="020B0604020202020204" pitchFamily="34" charset="0"/>
                <a:cs typeface="Arial" panose="020B0604020202020204" pitchFamily="34" charset="0"/>
              </a:rPr>
              <a:t>Διαφήμιση </a:t>
            </a:r>
            <a:r>
              <a:rPr lang="el-GR" sz="2000" dirty="0" smtClean="0">
                <a:latin typeface="Arial" panose="020B0604020202020204" pitchFamily="34" charset="0"/>
                <a:cs typeface="Arial" panose="020B0604020202020204" pitchFamily="34" charset="0"/>
              </a:rPr>
              <a:t>είναι </a:t>
            </a:r>
            <a:r>
              <a:rPr lang="el-GR" sz="2000" dirty="0">
                <a:latin typeface="Arial" panose="020B0604020202020204" pitchFamily="34" charset="0"/>
                <a:cs typeface="Arial" panose="020B0604020202020204" pitchFamily="34" charset="0"/>
              </a:rPr>
              <a:t>η </a:t>
            </a:r>
            <a:r>
              <a:rPr lang="el-GR" sz="2000" b="1" dirty="0">
                <a:latin typeface="Arial" panose="020B0604020202020204" pitchFamily="34" charset="0"/>
                <a:cs typeface="Arial" panose="020B0604020202020204" pitchFamily="34" charset="0"/>
              </a:rPr>
              <a:t>πληρωμένη παρουσίαση και προβολή </a:t>
            </a:r>
            <a:r>
              <a:rPr lang="el-GR" sz="2000" dirty="0">
                <a:latin typeface="Arial" panose="020B0604020202020204" pitchFamily="34" charset="0"/>
                <a:cs typeface="Arial" panose="020B0604020202020204" pitchFamily="34" charset="0"/>
              </a:rPr>
              <a:t>ενός οργανισμού</a:t>
            </a:r>
            <a:r>
              <a:rPr lang="el-GR" sz="2000" dirty="0" smtClean="0">
                <a:latin typeface="Arial" panose="020B0604020202020204" pitchFamily="34" charset="0"/>
                <a:cs typeface="Arial" panose="020B0604020202020204" pitchFamily="34" charset="0"/>
              </a:rPr>
              <a:t>, προϊόντος </a:t>
            </a:r>
            <a:r>
              <a:rPr lang="el-GR" sz="2000" dirty="0">
                <a:latin typeface="Arial" panose="020B0604020202020204" pitchFamily="34" charset="0"/>
                <a:cs typeface="Arial" panose="020B0604020202020204" pitchFamily="34" charset="0"/>
              </a:rPr>
              <a:t>υπηρεσίας η ιδέας </a:t>
            </a:r>
            <a:r>
              <a:rPr lang="el-GR" sz="2000" dirty="0" smtClean="0">
                <a:latin typeface="Arial" panose="020B0604020202020204" pitchFamily="34" charset="0"/>
                <a:cs typeface="Arial" panose="020B0604020202020204" pitchFamily="34" charset="0"/>
              </a:rPr>
              <a:t>από </a:t>
            </a:r>
            <a:r>
              <a:rPr lang="el-GR" sz="2000" dirty="0">
                <a:latin typeface="Arial" panose="020B0604020202020204" pitchFamily="34" charset="0"/>
                <a:cs typeface="Arial" panose="020B0604020202020204" pitchFamily="34" charset="0"/>
              </a:rPr>
              <a:t>αναγνωρισμένο ανάδοχο</a:t>
            </a:r>
            <a:r>
              <a:rPr lang="el-GR" sz="2000" dirty="0" smtClean="0">
                <a:latin typeface="Arial" panose="020B0604020202020204" pitchFamily="34" charset="0"/>
                <a:cs typeface="Arial" panose="020B0604020202020204" pitchFamily="34" charset="0"/>
              </a:rPr>
              <a:t>. Για </a:t>
            </a:r>
            <a:r>
              <a:rPr lang="el-GR" sz="2000" dirty="0">
                <a:latin typeface="Arial" panose="020B0604020202020204" pitchFamily="34" charset="0"/>
                <a:cs typeface="Arial" panose="020B0604020202020204" pitchFamily="34" charset="0"/>
              </a:rPr>
              <a:t>να χαρακτηριστεί </a:t>
            </a:r>
            <a:r>
              <a:rPr lang="el-GR" sz="2000" dirty="0" smtClean="0">
                <a:latin typeface="Arial" panose="020B0604020202020204" pitchFamily="34" charset="0"/>
                <a:cs typeface="Arial" panose="020B0604020202020204" pitchFamily="34" charset="0"/>
              </a:rPr>
              <a:t>κάποια </a:t>
            </a:r>
            <a:r>
              <a:rPr lang="el-GR" sz="2000" dirty="0">
                <a:latin typeface="Arial" panose="020B0604020202020204" pitchFamily="34" charset="0"/>
                <a:cs typeface="Arial" panose="020B0604020202020204" pitchFamily="34" charset="0"/>
              </a:rPr>
              <a:t>ενέργεια προβολής ως διαφήμιση </a:t>
            </a:r>
            <a:r>
              <a:rPr lang="el-GR" sz="2000" dirty="0" smtClean="0">
                <a:latin typeface="Arial" panose="020B0604020202020204" pitchFamily="34" charset="0"/>
                <a:cs typeface="Arial" panose="020B0604020202020204" pitchFamily="34" charset="0"/>
              </a:rPr>
              <a:t>πρέπει </a:t>
            </a:r>
            <a:r>
              <a:rPr lang="el-GR" sz="2000" dirty="0">
                <a:latin typeface="Arial" panose="020B0604020202020204" pitchFamily="34" charset="0"/>
                <a:cs typeface="Arial" panose="020B0604020202020204" pitchFamily="34" charset="0"/>
              </a:rPr>
              <a:t>να </a:t>
            </a:r>
            <a:r>
              <a:rPr lang="el-GR" sz="2000" dirty="0" smtClean="0">
                <a:latin typeface="Arial" panose="020B0604020202020204" pitchFamily="34" charset="0"/>
                <a:cs typeface="Arial" panose="020B0604020202020204" pitchFamily="34" charset="0"/>
              </a:rPr>
              <a:t>έχει </a:t>
            </a:r>
            <a:r>
              <a:rPr lang="el-GR" sz="2000" b="1" dirty="0">
                <a:latin typeface="Arial" panose="020B0604020202020204" pitchFamily="34" charset="0"/>
                <a:cs typeface="Arial" panose="020B0604020202020204" pitchFamily="34" charset="0"/>
              </a:rPr>
              <a:t>διαφημιστικό μήνυμα </a:t>
            </a:r>
            <a:r>
              <a:rPr lang="el-GR" sz="2000" dirty="0">
                <a:latin typeface="Arial" panose="020B0604020202020204" pitchFamily="34" charset="0"/>
                <a:cs typeface="Arial" panose="020B0604020202020204" pitchFamily="34" charset="0"/>
              </a:rPr>
              <a:t>το οποίο επιμελείται </a:t>
            </a:r>
            <a:r>
              <a:rPr lang="el-GR" sz="2000" dirty="0" smtClean="0">
                <a:latin typeface="Arial" panose="020B0604020202020204" pitchFamily="34" charset="0"/>
                <a:cs typeface="Arial" panose="020B0604020202020204" pitchFamily="34" charset="0"/>
              </a:rPr>
              <a:t>κάποια </a:t>
            </a:r>
            <a:r>
              <a:rPr lang="el-GR" sz="2000" dirty="0">
                <a:latin typeface="Arial" panose="020B0604020202020204" pitchFamily="34" charset="0"/>
                <a:cs typeface="Arial" panose="020B0604020202020204" pitchFamily="34" charset="0"/>
              </a:rPr>
              <a:t>διαφημιστική εταιρία η παραγωγός  και απαιτεί πληρωμή για την αγορά συγκεκριμένου χώρου ή</a:t>
            </a:r>
            <a:r>
              <a:rPr lang="el-GR" sz="2000" dirty="0" smtClean="0">
                <a:latin typeface="Arial" panose="020B0604020202020204" pitchFamily="34" charset="0"/>
                <a:cs typeface="Arial" panose="020B0604020202020204" pitchFamily="34" charset="0"/>
              </a:rPr>
              <a:t> </a:t>
            </a:r>
            <a:r>
              <a:rPr lang="el-GR" sz="2000" dirty="0">
                <a:latin typeface="Arial" panose="020B0604020202020204" pitchFamily="34" charset="0"/>
                <a:cs typeface="Arial" panose="020B0604020202020204" pitchFamily="34" charset="0"/>
              </a:rPr>
              <a:t>χρόνου του διαφημιστικού μέσου</a:t>
            </a:r>
            <a:r>
              <a:rPr lang="el-GR" sz="2000" dirty="0" smtClean="0">
                <a:latin typeface="Arial" panose="020B0604020202020204" pitchFamily="34" charset="0"/>
                <a:cs typeface="Arial" panose="020B0604020202020204" pitchFamily="34" charset="0"/>
              </a:rPr>
              <a:t>.</a:t>
            </a:r>
          </a:p>
          <a:p>
            <a:pPr marL="0" indent="0" algn="just">
              <a:buNone/>
            </a:pPr>
            <a:r>
              <a:rPr lang="el-GR" sz="2000" dirty="0">
                <a:latin typeface="Arial" panose="020B0604020202020204" pitchFamily="34" charset="0"/>
                <a:cs typeface="Arial" panose="020B0604020202020204" pitchFamily="34" charset="0"/>
              </a:rPr>
              <a:t/>
            </a:r>
            <a:br>
              <a:rPr lang="el-GR" sz="2000" dirty="0">
                <a:latin typeface="Arial" panose="020B0604020202020204" pitchFamily="34" charset="0"/>
                <a:cs typeface="Arial" panose="020B0604020202020204" pitchFamily="34" charset="0"/>
              </a:rPr>
            </a:br>
            <a:r>
              <a:rPr lang="el-GR" sz="2000" b="1" dirty="0">
                <a:latin typeface="Arial" panose="020B0604020202020204" pitchFamily="34" charset="0"/>
                <a:cs typeface="Arial" panose="020B0604020202020204" pitchFamily="34" charset="0"/>
              </a:rPr>
              <a:t>Στόχοι της διαφήμισης</a:t>
            </a:r>
            <a:endParaRPr lang="el-GR" sz="2000" dirty="0">
              <a:latin typeface="Arial" panose="020B0604020202020204" pitchFamily="34" charset="0"/>
              <a:cs typeface="Arial" panose="020B0604020202020204" pitchFamily="34" charset="0"/>
            </a:endParaRPr>
          </a:p>
          <a:p>
            <a:pPr algn="just"/>
            <a:r>
              <a:rPr lang="el-GR" sz="2000" b="1" dirty="0">
                <a:latin typeface="Arial" panose="020B0604020202020204" pitchFamily="34" charset="0"/>
                <a:cs typeface="Arial" panose="020B0604020202020204" pitchFamily="34" charset="0"/>
              </a:rPr>
              <a:t>1. </a:t>
            </a:r>
            <a:r>
              <a:rPr lang="el-GR" sz="2000" dirty="0">
                <a:latin typeface="Arial" panose="020B0604020202020204" pitchFamily="34" charset="0"/>
                <a:cs typeface="Arial" panose="020B0604020202020204" pitchFamily="34" charset="0"/>
              </a:rPr>
              <a:t>Να γνωστοποιήσει το νέο προϊόν.</a:t>
            </a:r>
          </a:p>
          <a:p>
            <a:pPr algn="just"/>
            <a:r>
              <a:rPr lang="el-GR" sz="2000" b="1" dirty="0">
                <a:latin typeface="Arial" panose="020B0604020202020204" pitchFamily="34" charset="0"/>
                <a:cs typeface="Arial" panose="020B0604020202020204" pitchFamily="34" charset="0"/>
              </a:rPr>
              <a:t>2. </a:t>
            </a:r>
            <a:r>
              <a:rPr lang="el-GR" sz="2000" dirty="0">
                <a:latin typeface="Arial" panose="020B0604020202020204" pitchFamily="34" charset="0"/>
                <a:cs typeface="Arial" panose="020B0604020202020204" pitchFamily="34" charset="0"/>
              </a:rPr>
              <a:t>Να ελκύσει το ενδιαφέρον του καταναλωτή.</a:t>
            </a:r>
          </a:p>
          <a:p>
            <a:pPr algn="just"/>
            <a:r>
              <a:rPr lang="el-GR" sz="2000" b="1" dirty="0">
                <a:latin typeface="Arial" panose="020B0604020202020204" pitchFamily="34" charset="0"/>
                <a:cs typeface="Arial" panose="020B0604020202020204" pitchFamily="34" charset="0"/>
              </a:rPr>
              <a:t>3. </a:t>
            </a:r>
            <a:r>
              <a:rPr lang="el-GR" sz="2000" dirty="0">
                <a:latin typeface="Arial" panose="020B0604020202020204" pitchFamily="34" charset="0"/>
                <a:cs typeface="Arial" panose="020B0604020202020204" pitchFamily="34" charset="0"/>
              </a:rPr>
              <a:t>Να τραβήξει την προσοχή του.</a:t>
            </a:r>
          </a:p>
          <a:p>
            <a:pPr algn="just"/>
            <a:r>
              <a:rPr lang="el-GR" sz="2000" b="1" dirty="0">
                <a:latin typeface="Arial" panose="020B0604020202020204" pitchFamily="34" charset="0"/>
                <a:cs typeface="Arial" panose="020B0604020202020204" pitchFamily="34" charset="0"/>
              </a:rPr>
              <a:t>4. </a:t>
            </a:r>
            <a:r>
              <a:rPr lang="el-GR" sz="2000" dirty="0">
                <a:latin typeface="Arial" panose="020B0604020202020204" pitchFamily="34" charset="0"/>
                <a:cs typeface="Arial" panose="020B0604020202020204" pitchFamily="34" charset="0"/>
              </a:rPr>
              <a:t>Να τον οδηγήσει στην αγορά του προϊόντος</a:t>
            </a:r>
            <a:r>
              <a:rPr lang="el-GR" sz="2000" dirty="0" smtClean="0">
                <a:latin typeface="Arial" panose="020B0604020202020204" pitchFamily="34" charset="0"/>
                <a:cs typeface="Arial" panose="020B0604020202020204" pitchFamily="34" charset="0"/>
              </a:rPr>
              <a:t>.</a:t>
            </a:r>
          </a:p>
          <a:p>
            <a:pPr algn="just"/>
            <a:endParaRPr lang="el-GR" sz="2000" dirty="0">
              <a:latin typeface="Arial" panose="020B0604020202020204" pitchFamily="34" charset="0"/>
              <a:cs typeface="Arial" panose="020B0604020202020204" pitchFamily="34" charset="0"/>
            </a:endParaRPr>
          </a:p>
          <a:p>
            <a:pPr marL="0" indent="0" algn="just">
              <a:buNone/>
            </a:pPr>
            <a:r>
              <a:rPr lang="el-GR" sz="2000" b="1" dirty="0" smtClean="0">
                <a:latin typeface="Arial" panose="020B0604020202020204" pitchFamily="34" charset="0"/>
                <a:cs typeface="Arial" panose="020B0604020202020204" pitchFamily="34" charset="0"/>
              </a:rPr>
              <a:t>Εργαλεία - μέσα: </a:t>
            </a:r>
            <a:r>
              <a:rPr lang="el-GR" sz="2000" dirty="0" smtClean="0">
                <a:latin typeface="Arial" panose="020B0604020202020204" pitchFamily="34" charset="0"/>
                <a:cs typeface="Arial" panose="020B0604020202020204" pitchFamily="34" charset="0"/>
              </a:rPr>
              <a:t>τηλεόραση, ραδιόφωνο, κινηματογράφος, εφημερίδες, περιοδικά, υπαίθριο διαφήμιση, διαδικτυακή κ.α.</a:t>
            </a:r>
            <a:endParaRPr lang="el-GR"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30968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400" b="1" dirty="0">
                <a:solidFill>
                  <a:prstClr val="black"/>
                </a:solidFill>
                <a:latin typeface="Arial" panose="020B0604020202020204" pitchFamily="34" charset="0"/>
                <a:cs typeface="Arial" panose="020B0604020202020204" pitchFamily="34" charset="0"/>
              </a:rPr>
              <a:t>Μείγμα προβολής &amp; επικοινωνίας</a:t>
            </a:r>
            <a:br>
              <a:rPr lang="el-GR" sz="2400" b="1" dirty="0">
                <a:solidFill>
                  <a:prstClr val="black"/>
                </a:solidFill>
                <a:latin typeface="Arial" panose="020B0604020202020204" pitchFamily="34" charset="0"/>
                <a:cs typeface="Arial" panose="020B0604020202020204" pitchFamily="34" charset="0"/>
              </a:rPr>
            </a:br>
            <a:r>
              <a:rPr lang="el-GR" sz="2400" b="1" dirty="0">
                <a:solidFill>
                  <a:prstClr val="black"/>
                </a:solidFill>
                <a:latin typeface="Arial" panose="020B0604020202020204" pitchFamily="34" charset="0"/>
                <a:cs typeface="Arial" panose="020B0604020202020204" pitchFamily="34" charset="0"/>
              </a:rPr>
              <a:t>Διαφήμιση </a:t>
            </a:r>
            <a:endParaRPr lang="el-GR" dirty="0"/>
          </a:p>
        </p:txBody>
      </p:sp>
      <p:sp>
        <p:nvSpPr>
          <p:cNvPr id="3" name="Θέση περιεχομένου 2"/>
          <p:cNvSpPr>
            <a:spLocks noGrp="1"/>
          </p:cNvSpPr>
          <p:nvPr>
            <p:ph idx="1"/>
          </p:nvPr>
        </p:nvSpPr>
        <p:spPr/>
        <p:txBody>
          <a:bodyPr>
            <a:normAutofit/>
          </a:bodyPr>
          <a:lstStyle/>
          <a:p>
            <a:pPr marL="0" indent="0" algn="just" fontAlgn="base">
              <a:buNone/>
            </a:pPr>
            <a:r>
              <a:rPr lang="el-GR" sz="2400" b="1" dirty="0" smtClean="0">
                <a:latin typeface="Arial" panose="020B0604020202020204" pitchFamily="34" charset="0"/>
                <a:cs typeface="Arial" panose="020B0604020202020204" pitchFamily="34" charset="0"/>
              </a:rPr>
              <a:t> Ξενοδοχεία: </a:t>
            </a:r>
          </a:p>
          <a:p>
            <a:pPr marL="0" indent="0" algn="just" fontAlgn="base">
              <a:buNone/>
            </a:pPr>
            <a:r>
              <a:rPr lang="el-GR" sz="2400" b="1" dirty="0">
                <a:latin typeface="Arial" panose="020B0604020202020204" pitchFamily="34" charset="0"/>
                <a:cs typeface="Arial" panose="020B0604020202020204" pitchFamily="34" charset="0"/>
              </a:rPr>
              <a:t> </a:t>
            </a:r>
            <a:r>
              <a:rPr lang="el-GR" sz="2000" dirty="0" smtClean="0">
                <a:latin typeface="Arial" panose="020B0604020202020204" pitchFamily="34" charset="0"/>
                <a:cs typeface="Arial" panose="020B0604020202020204" pitchFamily="34" charset="0"/>
              </a:rPr>
              <a:t>Ο γενικός </a:t>
            </a:r>
            <a:r>
              <a:rPr lang="el-GR" sz="2000" dirty="0">
                <a:latin typeface="Arial" panose="020B0604020202020204" pitchFamily="34" charset="0"/>
                <a:cs typeface="Arial" panose="020B0604020202020204" pitchFamily="34" charset="0"/>
              </a:rPr>
              <a:t>κανόνας είναι ότι, στην πλειοψηφία των περιπτώσεων, τα </a:t>
            </a:r>
            <a:r>
              <a:rPr lang="el-GR" sz="2000" b="1" dirty="0">
                <a:latin typeface="Arial" panose="020B0604020202020204" pitchFamily="34" charset="0"/>
                <a:cs typeface="Arial" panose="020B0604020202020204" pitchFamily="34" charset="0"/>
              </a:rPr>
              <a:t>ξενοδοχεία χρειάζονται διαφήμιση</a:t>
            </a:r>
            <a:r>
              <a:rPr lang="el-GR" sz="2000" dirty="0">
                <a:latin typeface="Arial" panose="020B0604020202020204" pitchFamily="34" charset="0"/>
                <a:cs typeface="Arial" panose="020B0604020202020204" pitchFamily="34" charset="0"/>
              </a:rPr>
              <a:t>. Διαφήμιση που να απευθυνθεί στο κατάλληλο </a:t>
            </a:r>
            <a:r>
              <a:rPr lang="el-GR" sz="2000" b="1" dirty="0">
                <a:latin typeface="Arial" panose="020B0604020202020204" pitchFamily="34" charset="0"/>
                <a:cs typeface="Arial" panose="020B0604020202020204" pitchFamily="34" charset="0"/>
              </a:rPr>
              <a:t>κοινό-στόχος</a:t>
            </a:r>
            <a:r>
              <a:rPr lang="el-GR" sz="2000" dirty="0">
                <a:latin typeface="Arial" panose="020B0604020202020204" pitchFamily="34" charset="0"/>
                <a:cs typeface="Arial" panose="020B0604020202020204" pitchFamily="34" charset="0"/>
              </a:rPr>
              <a:t>, τον </a:t>
            </a:r>
            <a:r>
              <a:rPr lang="el-GR" sz="2000" b="1" dirty="0">
                <a:latin typeface="Arial" panose="020B0604020202020204" pitchFamily="34" charset="0"/>
                <a:cs typeface="Arial" panose="020B0604020202020204" pitchFamily="34" charset="0"/>
              </a:rPr>
              <a:t>κατάλληλο χρόνο</a:t>
            </a:r>
            <a:r>
              <a:rPr lang="el-GR" sz="2000" dirty="0">
                <a:latin typeface="Arial" panose="020B0604020202020204" pitchFamily="34" charset="0"/>
                <a:cs typeface="Arial" panose="020B0604020202020204" pitchFamily="34" charset="0"/>
              </a:rPr>
              <a:t>, στα κατάλληλα </a:t>
            </a:r>
            <a:r>
              <a:rPr lang="el-GR" sz="2000" b="1" dirty="0">
                <a:latin typeface="Arial" panose="020B0604020202020204" pitchFamily="34" charset="0"/>
                <a:cs typeface="Arial" panose="020B0604020202020204" pitchFamily="34" charset="0"/>
              </a:rPr>
              <a:t>μέσα</a:t>
            </a:r>
            <a:r>
              <a:rPr lang="el-GR" sz="2000" dirty="0">
                <a:latin typeface="Arial" panose="020B0604020202020204" pitchFamily="34" charset="0"/>
                <a:cs typeface="Arial" panose="020B0604020202020204" pitchFamily="34" charset="0"/>
              </a:rPr>
              <a:t> με το κατάλληλο </a:t>
            </a:r>
            <a:r>
              <a:rPr lang="el-GR" sz="2000" b="1" dirty="0" smtClean="0">
                <a:latin typeface="Arial" panose="020B0604020202020204" pitchFamily="34" charset="0"/>
                <a:cs typeface="Arial" panose="020B0604020202020204" pitchFamily="34" charset="0"/>
              </a:rPr>
              <a:t>μήνυμα</a:t>
            </a:r>
            <a:r>
              <a:rPr lang="el-GR" sz="2000" dirty="0" smtClean="0">
                <a:latin typeface="Arial" panose="020B0604020202020204" pitchFamily="34" charset="0"/>
                <a:cs typeface="Arial" panose="020B0604020202020204" pitchFamily="34" charset="0"/>
              </a:rPr>
              <a:t>. Καθώς </a:t>
            </a:r>
            <a:r>
              <a:rPr lang="el-GR" sz="2000" dirty="0">
                <a:latin typeface="Arial" panose="020B0604020202020204" pitchFamily="34" charset="0"/>
                <a:cs typeface="Arial" panose="020B0604020202020204" pitchFamily="34" charset="0"/>
              </a:rPr>
              <a:t>πλέον όλη η επικοινωνία γίνεται μέσω </a:t>
            </a:r>
            <a:r>
              <a:rPr lang="el-GR" sz="2000" dirty="0" err="1">
                <a:latin typeface="Arial" panose="020B0604020202020204" pitchFamily="34" charset="0"/>
                <a:cs typeface="Arial" panose="020B0604020202020204" pitchFamily="34" charset="0"/>
              </a:rPr>
              <a:t>internet</a:t>
            </a:r>
            <a:r>
              <a:rPr lang="el-GR" sz="2000" dirty="0">
                <a:latin typeface="Arial" panose="020B0604020202020204" pitchFamily="34" charset="0"/>
                <a:cs typeface="Arial" panose="020B0604020202020204" pitchFamily="34" charset="0"/>
              </a:rPr>
              <a:t> η εξειδίκευση που απαιτείται είναι ακόμα </a:t>
            </a:r>
            <a:r>
              <a:rPr lang="el-GR" sz="2000" dirty="0" smtClean="0">
                <a:latin typeface="Arial" panose="020B0604020202020204" pitchFamily="34" charset="0"/>
                <a:cs typeface="Arial" panose="020B0604020202020204" pitchFamily="34" charset="0"/>
              </a:rPr>
              <a:t>μεγαλύτερη, θέλει </a:t>
            </a:r>
            <a:r>
              <a:rPr lang="el-GR" sz="2000" dirty="0">
                <a:latin typeface="Arial" panose="020B0604020202020204" pitchFamily="34" charset="0"/>
                <a:cs typeface="Arial" panose="020B0604020202020204" pitchFamily="34" charset="0"/>
              </a:rPr>
              <a:t>διαρκής δοκιμές, προσαρμογές και αναπροσαρμογές</a:t>
            </a:r>
            <a:r>
              <a:rPr lang="el-GR" sz="2000" dirty="0" smtClean="0">
                <a:latin typeface="Arial" panose="020B0604020202020204" pitchFamily="34" charset="0"/>
                <a:cs typeface="Arial" panose="020B0604020202020204" pitchFamily="34" charset="0"/>
              </a:rPr>
              <a:t>.</a:t>
            </a:r>
            <a:r>
              <a:rPr lang="el-GR" sz="2000" dirty="0">
                <a:latin typeface="Arial" panose="020B0604020202020204" pitchFamily="34" charset="0"/>
                <a:cs typeface="Arial" panose="020B0604020202020204" pitchFamily="34" charset="0"/>
              </a:rPr>
              <a:t/>
            </a:r>
            <a:br>
              <a:rPr lang="el-GR" sz="2000" dirty="0">
                <a:latin typeface="Arial" panose="020B0604020202020204" pitchFamily="34" charset="0"/>
                <a:cs typeface="Arial" panose="020B0604020202020204" pitchFamily="34" charset="0"/>
              </a:rPr>
            </a:br>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715326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400" b="1" dirty="0">
                <a:solidFill>
                  <a:prstClr val="black"/>
                </a:solidFill>
                <a:latin typeface="Arial" panose="020B0604020202020204" pitchFamily="34" charset="0"/>
                <a:cs typeface="Arial" panose="020B0604020202020204" pitchFamily="34" charset="0"/>
              </a:rPr>
              <a:t>Μείγμα προβολής &amp; επικοινωνίας</a:t>
            </a:r>
            <a:br>
              <a:rPr lang="el-GR" sz="2400" b="1" dirty="0">
                <a:solidFill>
                  <a:prstClr val="black"/>
                </a:solidFill>
                <a:latin typeface="Arial" panose="020B0604020202020204" pitchFamily="34" charset="0"/>
                <a:cs typeface="Arial" panose="020B0604020202020204" pitchFamily="34" charset="0"/>
              </a:rPr>
            </a:br>
            <a:r>
              <a:rPr lang="el-GR" sz="2000" b="1" dirty="0" smtClean="0">
                <a:solidFill>
                  <a:prstClr val="black"/>
                </a:solidFill>
                <a:latin typeface="Arial" panose="020B0604020202020204" pitchFamily="34" charset="0"/>
                <a:cs typeface="Arial" panose="020B0604020202020204" pitchFamily="34" charset="0"/>
              </a:rPr>
              <a:t>Διαφήμιση ξενοδοχείων – εργαλεία </a:t>
            </a:r>
            <a:endParaRPr lang="el-GR" sz="2000" dirty="0"/>
          </a:p>
        </p:txBody>
      </p:sp>
      <p:sp>
        <p:nvSpPr>
          <p:cNvPr id="3" name="Θέση περιεχομένου 2"/>
          <p:cNvSpPr>
            <a:spLocks noGrp="1"/>
          </p:cNvSpPr>
          <p:nvPr>
            <p:ph idx="1"/>
          </p:nvPr>
        </p:nvSpPr>
        <p:spPr/>
        <p:txBody>
          <a:bodyPr>
            <a:noAutofit/>
          </a:bodyPr>
          <a:lstStyle/>
          <a:p>
            <a:pPr algn="just" fontAlgn="base"/>
            <a:r>
              <a:rPr lang="el-GR" sz="2000" b="1" dirty="0" err="1">
                <a:latin typeface="Arial" panose="020B0604020202020204" pitchFamily="34" charset="0"/>
                <a:cs typeface="Arial" panose="020B0604020202020204" pitchFamily="34" charset="0"/>
              </a:rPr>
              <a:t>Google</a:t>
            </a:r>
            <a:r>
              <a:rPr lang="el-GR" sz="2000" b="1" dirty="0">
                <a:latin typeface="Arial" panose="020B0604020202020204" pitchFamily="34" charset="0"/>
                <a:cs typeface="Arial" panose="020B0604020202020204" pitchFamily="34" charset="0"/>
              </a:rPr>
              <a:t> </a:t>
            </a:r>
            <a:r>
              <a:rPr lang="el-GR" sz="2000" b="1" dirty="0" err="1">
                <a:latin typeface="Arial" panose="020B0604020202020204" pitchFamily="34" charset="0"/>
                <a:cs typeface="Arial" panose="020B0604020202020204" pitchFamily="34" charset="0"/>
              </a:rPr>
              <a:t>Adwords</a:t>
            </a:r>
            <a:r>
              <a:rPr lang="el-GR" sz="2000" b="1" dirty="0">
                <a:latin typeface="Arial" panose="020B0604020202020204" pitchFamily="34" charset="0"/>
                <a:cs typeface="Arial" panose="020B0604020202020204" pitchFamily="34" charset="0"/>
              </a:rPr>
              <a:t>:</a:t>
            </a:r>
            <a:r>
              <a:rPr lang="el-GR" sz="2000" dirty="0">
                <a:latin typeface="Arial" panose="020B0604020202020204" pitchFamily="34" charset="0"/>
                <a:cs typeface="Arial" panose="020B0604020202020204" pitchFamily="34" charset="0"/>
              </a:rPr>
              <a:t> συνταγή που δουλεύει πάντα καθώς βασίζεται στις </a:t>
            </a:r>
            <a:r>
              <a:rPr lang="el-GR" sz="2000" b="1" dirty="0">
                <a:latin typeface="Arial" panose="020B0604020202020204" pitchFamily="34" charset="0"/>
                <a:cs typeface="Arial" panose="020B0604020202020204" pitchFamily="34" charset="0"/>
              </a:rPr>
              <a:t>λέξεις-κλειδιά</a:t>
            </a:r>
            <a:r>
              <a:rPr lang="el-GR" sz="2000" dirty="0">
                <a:latin typeface="Arial" panose="020B0604020202020204" pitchFamily="34" charset="0"/>
                <a:cs typeface="Arial" panose="020B0604020202020204" pitchFamily="34" charset="0"/>
              </a:rPr>
              <a:t> που χρησιμοποιούν οι χρήστες όταν κάνουν μία αναζήτηση. Είναι μέθοδος που βασίζεται στο </a:t>
            </a:r>
            <a:r>
              <a:rPr lang="el-GR" sz="2000" b="1" dirty="0" err="1">
                <a:latin typeface="Arial" panose="020B0604020202020204" pitchFamily="34" charset="0"/>
                <a:cs typeface="Arial" panose="020B0604020202020204" pitchFamily="34" charset="0"/>
              </a:rPr>
              <a:t>pay</a:t>
            </a:r>
            <a:r>
              <a:rPr lang="el-GR" sz="2000" b="1" dirty="0">
                <a:latin typeface="Arial" panose="020B0604020202020204" pitchFamily="34" charset="0"/>
                <a:cs typeface="Arial" panose="020B0604020202020204" pitchFamily="34" charset="0"/>
              </a:rPr>
              <a:t>-</a:t>
            </a:r>
            <a:r>
              <a:rPr lang="el-GR" sz="2000" b="1" dirty="0" err="1">
                <a:latin typeface="Arial" panose="020B0604020202020204" pitchFamily="34" charset="0"/>
                <a:cs typeface="Arial" panose="020B0604020202020204" pitchFamily="34" charset="0"/>
              </a:rPr>
              <a:t>per</a:t>
            </a:r>
            <a:r>
              <a:rPr lang="el-GR" sz="2000" b="1" dirty="0">
                <a:latin typeface="Arial" panose="020B0604020202020204" pitchFamily="34" charset="0"/>
                <a:cs typeface="Arial" panose="020B0604020202020204" pitchFamily="34" charset="0"/>
              </a:rPr>
              <a:t>-</a:t>
            </a:r>
            <a:r>
              <a:rPr lang="el-GR" sz="2000" b="1" dirty="0" err="1">
                <a:latin typeface="Arial" panose="020B0604020202020204" pitchFamily="34" charset="0"/>
                <a:cs typeface="Arial" panose="020B0604020202020204" pitchFamily="34" charset="0"/>
              </a:rPr>
              <a:t>click</a:t>
            </a:r>
            <a:r>
              <a:rPr lang="el-GR" sz="2000" b="1" dirty="0">
                <a:latin typeface="Arial" panose="020B0604020202020204" pitchFamily="34" charset="0"/>
                <a:cs typeface="Arial" panose="020B0604020202020204" pitchFamily="34" charset="0"/>
              </a:rPr>
              <a:t> </a:t>
            </a:r>
            <a:r>
              <a:rPr lang="el-GR" sz="2000" dirty="0">
                <a:latin typeface="Arial" panose="020B0604020202020204" pitchFamily="34" charset="0"/>
                <a:cs typeface="Arial" panose="020B0604020202020204" pitchFamily="34" charset="0"/>
              </a:rPr>
              <a:t>πράγμα που σημαίνει ότι το κόστος της είναι απόλυτα ελέγξιμο. Μπορεί να χρησιμοποιηθεί για πελάτες χονδρικής ή πελάτες λιανικής</a:t>
            </a:r>
            <a:r>
              <a:rPr lang="el-GR" sz="2000" dirty="0" smtClean="0">
                <a:latin typeface="Arial" panose="020B0604020202020204" pitchFamily="34" charset="0"/>
                <a:cs typeface="Arial" panose="020B0604020202020204" pitchFamily="34" charset="0"/>
              </a:rPr>
              <a:t>.</a:t>
            </a:r>
          </a:p>
          <a:p>
            <a:pPr algn="just" fontAlgn="base"/>
            <a:endParaRPr lang="el-GR" sz="2000" dirty="0">
              <a:latin typeface="Arial" panose="020B0604020202020204" pitchFamily="34" charset="0"/>
              <a:cs typeface="Arial" panose="020B0604020202020204" pitchFamily="34" charset="0"/>
            </a:endParaRPr>
          </a:p>
          <a:p>
            <a:pPr lvl="0" algn="just" fontAlgn="base"/>
            <a:r>
              <a:rPr lang="el-GR" sz="2000" dirty="0">
                <a:latin typeface="Arial" panose="020B0604020202020204" pitchFamily="34" charset="0"/>
                <a:cs typeface="Arial" panose="020B0604020202020204" pitchFamily="34" charset="0"/>
              </a:rPr>
              <a:t>Το </a:t>
            </a:r>
            <a:r>
              <a:rPr lang="el-GR" sz="2000" b="1" dirty="0">
                <a:latin typeface="Arial" panose="020B0604020202020204" pitchFamily="34" charset="0"/>
                <a:cs typeface="Arial" panose="020B0604020202020204" pitchFamily="34" charset="0"/>
              </a:rPr>
              <a:t>SEO</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Search</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Engine</a:t>
            </a:r>
            <a:r>
              <a:rPr lang="el-GR" sz="2000" dirty="0">
                <a:latin typeface="Arial" panose="020B0604020202020204" pitchFamily="34" charset="0"/>
                <a:cs typeface="Arial" panose="020B0604020202020204" pitchFamily="34" charset="0"/>
              </a:rPr>
              <a:t> </a:t>
            </a:r>
            <a:r>
              <a:rPr lang="el-GR" sz="2000" dirty="0" err="1" smtClean="0">
                <a:latin typeface="Arial" panose="020B0604020202020204" pitchFamily="34" charset="0"/>
                <a:cs typeface="Arial" panose="020B0604020202020204" pitchFamily="34" charset="0"/>
              </a:rPr>
              <a:t>Optimization</a:t>
            </a:r>
            <a:r>
              <a:rPr lang="el-GR" sz="2000" dirty="0" smtClean="0">
                <a:latin typeface="Arial" panose="020B0604020202020204" pitchFamily="34" charset="0"/>
                <a:cs typeface="Arial" panose="020B0604020202020204" pitchFamily="34" charset="0"/>
              </a:rPr>
              <a:t>)</a:t>
            </a:r>
            <a:r>
              <a:rPr lang="el-GR" sz="2000" b="1" dirty="0">
                <a:latin typeface="Arial" panose="020B0604020202020204" pitchFamily="34" charset="0"/>
                <a:cs typeface="Arial" panose="020B0604020202020204" pitchFamily="34" charset="0"/>
              </a:rPr>
              <a:t> </a:t>
            </a:r>
            <a:r>
              <a:rPr lang="el-GR" sz="2000" dirty="0" smtClean="0">
                <a:latin typeface="Arial" panose="020B0604020202020204" pitchFamily="34" charset="0"/>
                <a:cs typeface="Arial" panose="020B0604020202020204" pitchFamily="34" charset="0"/>
              </a:rPr>
              <a:t>αφορά </a:t>
            </a:r>
            <a:r>
              <a:rPr lang="el-GR" sz="2000" dirty="0">
                <a:latin typeface="Arial" panose="020B0604020202020204" pitchFamily="34" charset="0"/>
                <a:cs typeface="Arial" panose="020B0604020202020204" pitchFamily="34" charset="0"/>
              </a:rPr>
              <a:t>τη βελτιστοποίηση της σελίδας ώστε να συμβαδίζει με τους κανόνες που θέτει η </a:t>
            </a:r>
            <a:r>
              <a:rPr lang="el-GR" sz="2000" dirty="0" err="1">
                <a:latin typeface="Arial" panose="020B0604020202020204" pitchFamily="34" charset="0"/>
                <a:cs typeface="Arial" panose="020B0604020202020204" pitchFamily="34" charset="0"/>
              </a:rPr>
              <a:t>Google</a:t>
            </a:r>
            <a:r>
              <a:rPr lang="el-GR" sz="2000" dirty="0">
                <a:latin typeface="Arial" panose="020B0604020202020204" pitchFamily="34" charset="0"/>
                <a:cs typeface="Arial" panose="020B0604020202020204" pitchFamily="34" charset="0"/>
              </a:rPr>
              <a:t> ώστε να </a:t>
            </a:r>
            <a:r>
              <a:rPr lang="el-GR" sz="2000" b="1" dirty="0">
                <a:latin typeface="Arial" panose="020B0604020202020204" pitchFamily="34" charset="0"/>
                <a:cs typeface="Arial" panose="020B0604020202020204" pitchFamily="34" charset="0"/>
              </a:rPr>
              <a:t>σκοράρει ψηλά </a:t>
            </a:r>
            <a:r>
              <a:rPr lang="el-GR" sz="2000" dirty="0">
                <a:latin typeface="Arial" panose="020B0604020202020204" pitchFamily="34" charset="0"/>
                <a:cs typeface="Arial" panose="020B0604020202020204" pitchFamily="34" charset="0"/>
              </a:rPr>
              <a:t>και </a:t>
            </a:r>
            <a:r>
              <a:rPr lang="el-GR" sz="2000" b="1" dirty="0">
                <a:latin typeface="Arial" panose="020B0604020202020204" pitchFamily="34" charset="0"/>
                <a:cs typeface="Arial" panose="020B0604020202020204" pitchFamily="34" charset="0"/>
              </a:rPr>
              <a:t>εμφανίζεται στην πρώτη σελίδα </a:t>
            </a:r>
            <a:r>
              <a:rPr lang="el-GR" sz="2000" dirty="0">
                <a:latin typeface="Arial" panose="020B0604020202020204" pitchFamily="34" charset="0"/>
                <a:cs typeface="Arial" panose="020B0604020202020204" pitchFamily="34" charset="0"/>
              </a:rPr>
              <a:t>των οργανικών αποτελεσμάτων αναζήτησης. Πρόκειται για μία διαδικασία καθημερινή και επισταμένη, που </a:t>
            </a:r>
            <a:r>
              <a:rPr lang="el-GR" sz="2000" b="1" dirty="0">
                <a:latin typeface="Arial" panose="020B0604020202020204" pitchFamily="34" charset="0"/>
                <a:cs typeface="Arial" panose="020B0604020202020204" pitchFamily="34" charset="0"/>
              </a:rPr>
              <a:t>απαιτεί χρόνο και γνώσεις </a:t>
            </a:r>
            <a:r>
              <a:rPr lang="el-GR" sz="2000" dirty="0">
                <a:latin typeface="Arial" panose="020B0604020202020204" pitchFamily="34" charset="0"/>
                <a:cs typeface="Arial" panose="020B0604020202020204" pitchFamily="34" charset="0"/>
              </a:rPr>
              <a:t>και καλό είναι να γίνεται από </a:t>
            </a:r>
            <a:r>
              <a:rPr lang="el-GR" sz="2000" b="1" dirty="0">
                <a:latin typeface="Arial" panose="020B0604020202020204" pitchFamily="34" charset="0"/>
                <a:cs typeface="Arial" panose="020B0604020202020204" pitchFamily="34" charset="0"/>
              </a:rPr>
              <a:t>έμπειρα και εξειδικευμένα στελέχη</a:t>
            </a:r>
            <a:r>
              <a:rPr lang="el-GR" sz="20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8216726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400" b="1" dirty="0">
                <a:solidFill>
                  <a:prstClr val="black"/>
                </a:solidFill>
                <a:latin typeface="Arial" panose="020B0604020202020204" pitchFamily="34" charset="0"/>
                <a:cs typeface="Arial" panose="020B0604020202020204" pitchFamily="34" charset="0"/>
              </a:rPr>
              <a:t>Μείγμα προβολής &amp; επικοινωνίας</a:t>
            </a:r>
            <a:br>
              <a:rPr lang="el-GR" sz="2400" b="1" dirty="0">
                <a:solidFill>
                  <a:prstClr val="black"/>
                </a:solidFill>
                <a:latin typeface="Arial" panose="020B0604020202020204" pitchFamily="34" charset="0"/>
                <a:cs typeface="Arial" panose="020B0604020202020204" pitchFamily="34" charset="0"/>
              </a:rPr>
            </a:br>
            <a:r>
              <a:rPr lang="el-GR" sz="2000" b="1" dirty="0" smtClean="0">
                <a:solidFill>
                  <a:prstClr val="black"/>
                </a:solidFill>
                <a:latin typeface="Arial" panose="020B0604020202020204" pitchFamily="34" charset="0"/>
                <a:cs typeface="Arial" panose="020B0604020202020204" pitchFamily="34" charset="0"/>
              </a:rPr>
              <a:t>Διαφήμιση ξενοδοχείων- εργαλεία</a:t>
            </a:r>
            <a:endParaRPr lang="el-GR" sz="2000" dirty="0"/>
          </a:p>
        </p:txBody>
      </p:sp>
      <p:sp>
        <p:nvSpPr>
          <p:cNvPr id="3" name="Θέση περιεχομένου 2"/>
          <p:cNvSpPr>
            <a:spLocks noGrp="1"/>
          </p:cNvSpPr>
          <p:nvPr>
            <p:ph idx="1"/>
          </p:nvPr>
        </p:nvSpPr>
        <p:spPr/>
        <p:txBody>
          <a:bodyPr>
            <a:normAutofit fontScale="92500" lnSpcReduction="20000"/>
          </a:bodyPr>
          <a:lstStyle/>
          <a:p>
            <a:pPr lvl="0" fontAlgn="base">
              <a:buFont typeface="Arial"/>
              <a:buChar char="•"/>
            </a:pPr>
            <a:r>
              <a:rPr lang="el-GR" sz="2200" b="1" dirty="0">
                <a:latin typeface="Arial" panose="020B0604020202020204" pitchFamily="34" charset="0"/>
                <a:cs typeface="Arial" panose="020B0604020202020204" pitchFamily="34" charset="0"/>
              </a:rPr>
              <a:t>Διαφήμιση στο Facebook:</a:t>
            </a:r>
            <a:r>
              <a:rPr lang="el-GR" sz="2200" dirty="0">
                <a:latin typeface="Arial" panose="020B0604020202020204" pitchFamily="34" charset="0"/>
                <a:cs typeface="Arial" panose="020B0604020202020204" pitchFamily="34" charset="0"/>
              </a:rPr>
              <a:t> η διαφήμιση αυτή </a:t>
            </a:r>
            <a:r>
              <a:rPr lang="el-GR" sz="2200" b="1" dirty="0">
                <a:latin typeface="Arial" panose="020B0604020202020204" pitchFamily="34" charset="0"/>
                <a:cs typeface="Arial" panose="020B0604020202020204" pitchFamily="34" charset="0"/>
              </a:rPr>
              <a:t>βοηθάει στο χτίσιμο </a:t>
            </a:r>
            <a:r>
              <a:rPr lang="el-GR" sz="2200" b="1" dirty="0" smtClean="0">
                <a:latin typeface="Arial" panose="020B0604020202020204" pitchFamily="34" charset="0"/>
                <a:cs typeface="Arial" panose="020B0604020202020204" pitchFamily="34" charset="0"/>
              </a:rPr>
              <a:t>αναγνωσιμότητας </a:t>
            </a:r>
            <a:r>
              <a:rPr lang="el-GR" sz="2200" b="1" dirty="0">
                <a:latin typeface="Arial" panose="020B0604020202020204" pitchFamily="34" charset="0"/>
                <a:cs typeface="Arial" panose="020B0604020202020204" pitchFamily="34" charset="0"/>
              </a:rPr>
              <a:t>της μάρκας </a:t>
            </a:r>
            <a:r>
              <a:rPr lang="el-GR" sz="2200" dirty="0">
                <a:latin typeface="Arial" panose="020B0604020202020204" pitchFamily="34" charset="0"/>
                <a:cs typeface="Arial" panose="020B0604020202020204" pitchFamily="34" charset="0"/>
              </a:rPr>
              <a:t>(εν προκειμένω του καταλύματος και των υπηρεσιών του) και στη δημιουργία ενδιαφέροντος από την πλευρά των πελατών (τα λεγόμενα </a:t>
            </a:r>
            <a:r>
              <a:rPr lang="el-GR" sz="2200" dirty="0" err="1">
                <a:latin typeface="Arial" panose="020B0604020202020204" pitchFamily="34" charset="0"/>
                <a:cs typeface="Arial" panose="020B0604020202020204" pitchFamily="34" charset="0"/>
              </a:rPr>
              <a:t>leads</a:t>
            </a:r>
            <a:r>
              <a:rPr lang="el-GR" sz="2200" dirty="0">
                <a:latin typeface="Arial" panose="020B0604020202020204" pitchFamily="34" charset="0"/>
                <a:cs typeface="Arial" panose="020B0604020202020204" pitchFamily="34" charset="0"/>
              </a:rPr>
              <a:t>). Θέλει προσεκτικό σχεδιασμό και στόχευση γιατί το κοινό του Facebook είναι τεράστιο και με μεγάλη διασπορά.</a:t>
            </a:r>
          </a:p>
          <a:p>
            <a:pPr lvl="0" fontAlgn="base">
              <a:buFont typeface="Arial"/>
              <a:buChar char="•"/>
            </a:pPr>
            <a:r>
              <a:rPr lang="el-GR" sz="2200" b="1" dirty="0">
                <a:latin typeface="Arial" panose="020B0604020202020204" pitchFamily="34" charset="0"/>
                <a:cs typeface="Arial" panose="020B0604020202020204" pitchFamily="34" charset="0"/>
              </a:rPr>
              <a:t>Αποστολή </a:t>
            </a:r>
            <a:r>
              <a:rPr lang="el-GR" sz="2200" b="1" dirty="0" err="1">
                <a:latin typeface="Arial" panose="020B0604020202020204" pitchFamily="34" charset="0"/>
                <a:cs typeface="Arial" panose="020B0604020202020204" pitchFamily="34" charset="0"/>
              </a:rPr>
              <a:t>email</a:t>
            </a:r>
            <a:r>
              <a:rPr lang="el-GR" sz="2200" b="1" dirty="0">
                <a:latin typeface="Arial" panose="020B0604020202020204" pitchFamily="34" charset="0"/>
                <a:cs typeface="Arial" panose="020B0604020202020204" pitchFamily="34" charset="0"/>
              </a:rPr>
              <a:t>/</a:t>
            </a:r>
            <a:r>
              <a:rPr lang="el-GR" sz="2200" b="1" dirty="0" err="1">
                <a:latin typeface="Arial" panose="020B0604020202020204" pitchFamily="34" charset="0"/>
                <a:cs typeface="Arial" panose="020B0604020202020204" pitchFamily="34" charset="0"/>
              </a:rPr>
              <a:t>newsletter</a:t>
            </a:r>
            <a:r>
              <a:rPr lang="el-GR" sz="2200" b="1" dirty="0">
                <a:latin typeface="Arial" panose="020B0604020202020204" pitchFamily="34" charset="0"/>
                <a:cs typeface="Arial" panose="020B0604020202020204" pitchFamily="34" charset="0"/>
              </a:rPr>
              <a:t> </a:t>
            </a:r>
            <a:r>
              <a:rPr lang="el-GR" sz="2200" dirty="0">
                <a:latin typeface="Arial" panose="020B0604020202020204" pitchFamily="34" charset="0"/>
                <a:cs typeface="Arial" panose="020B0604020202020204" pitchFamily="34" charset="0"/>
              </a:rPr>
              <a:t>σε υφιστάμενους πελάτες: είναι μία μέθοδος άμεση και οικονομική που λειτουργεί </a:t>
            </a:r>
            <a:r>
              <a:rPr lang="el-GR" sz="2200" dirty="0" smtClean="0">
                <a:latin typeface="Arial" panose="020B0604020202020204" pitchFamily="34" charset="0"/>
                <a:cs typeface="Arial" panose="020B0604020202020204" pitchFamily="34" charset="0"/>
              </a:rPr>
              <a:t>υπενθυμητικά, </a:t>
            </a:r>
            <a:r>
              <a:rPr lang="el-GR" sz="2200" dirty="0">
                <a:latin typeface="Arial" panose="020B0604020202020204" pitchFamily="34" charset="0"/>
                <a:cs typeface="Arial" panose="020B0604020202020204" pitchFamily="34" charset="0"/>
              </a:rPr>
              <a:t>επικοινωνεί τυχόν προσφορές και παραμένει στο </a:t>
            </a:r>
            <a:r>
              <a:rPr lang="el-GR" sz="2200" dirty="0" err="1">
                <a:latin typeface="Arial" panose="020B0604020202020204" pitchFamily="34" charset="0"/>
                <a:cs typeface="Arial" panose="020B0604020202020204" pitchFamily="34" charset="0"/>
              </a:rPr>
              <a:t>mailbox</a:t>
            </a:r>
            <a:r>
              <a:rPr lang="el-GR" sz="2200" dirty="0">
                <a:latin typeface="Arial" panose="020B0604020202020204" pitchFamily="34" charset="0"/>
                <a:cs typeface="Arial" panose="020B0604020202020204" pitchFamily="34" charset="0"/>
              </a:rPr>
              <a:t> μέχρι να χρησιμοποιηθεί.</a:t>
            </a:r>
          </a:p>
          <a:p>
            <a:pPr lvl="0" fontAlgn="base">
              <a:buFont typeface="Arial"/>
              <a:buChar char="•"/>
            </a:pPr>
            <a:r>
              <a:rPr lang="el-GR" sz="2200" b="1" dirty="0">
                <a:latin typeface="Arial" panose="020B0604020202020204" pitchFamily="34" charset="0"/>
                <a:cs typeface="Arial" panose="020B0604020202020204" pitchFamily="34" charset="0"/>
              </a:rPr>
              <a:t>Καταχωρήσεις</a:t>
            </a:r>
            <a:r>
              <a:rPr lang="el-GR" sz="2200" dirty="0">
                <a:latin typeface="Arial" panose="020B0604020202020204" pitchFamily="34" charset="0"/>
                <a:cs typeface="Arial" panose="020B0604020202020204" pitchFamily="34" charset="0"/>
              </a:rPr>
              <a:t> σε γνωστά τουριστικά </a:t>
            </a:r>
            <a:r>
              <a:rPr lang="el-GR" sz="2200" dirty="0" err="1">
                <a:latin typeface="Arial" panose="020B0604020202020204" pitchFamily="34" charset="0"/>
                <a:cs typeface="Arial" panose="020B0604020202020204" pitchFamily="34" charset="0"/>
              </a:rPr>
              <a:t>sites</a:t>
            </a:r>
            <a:r>
              <a:rPr lang="el-GR" sz="2200" dirty="0">
                <a:latin typeface="Arial" panose="020B0604020202020204" pitchFamily="34" charset="0"/>
                <a:cs typeface="Arial" panose="020B0604020202020204" pitchFamily="34" charset="0"/>
              </a:rPr>
              <a:t> και </a:t>
            </a:r>
            <a:r>
              <a:rPr lang="el-GR" sz="2200" b="1" dirty="0" err="1">
                <a:latin typeface="Arial" panose="020B0604020202020204" pitchFamily="34" charset="0"/>
                <a:cs typeface="Arial" panose="020B0604020202020204" pitchFamily="34" charset="0"/>
              </a:rPr>
              <a:t>Online</a:t>
            </a:r>
            <a:r>
              <a:rPr lang="el-GR" sz="2200" b="1" dirty="0">
                <a:latin typeface="Arial" panose="020B0604020202020204" pitchFamily="34" charset="0"/>
                <a:cs typeface="Arial" panose="020B0604020202020204" pitchFamily="34" charset="0"/>
              </a:rPr>
              <a:t> </a:t>
            </a:r>
            <a:r>
              <a:rPr lang="el-GR" sz="2200" b="1" dirty="0" err="1">
                <a:latin typeface="Arial" panose="020B0604020202020204" pitchFamily="34" charset="0"/>
                <a:cs typeface="Arial" panose="020B0604020202020204" pitchFamily="34" charset="0"/>
              </a:rPr>
              <a:t>Travel</a:t>
            </a:r>
            <a:r>
              <a:rPr lang="el-GR" sz="2200" b="1" dirty="0">
                <a:latin typeface="Arial" panose="020B0604020202020204" pitchFamily="34" charset="0"/>
                <a:cs typeface="Arial" panose="020B0604020202020204" pitchFamily="34" charset="0"/>
              </a:rPr>
              <a:t> </a:t>
            </a:r>
            <a:r>
              <a:rPr lang="el-GR" sz="2200" b="1" dirty="0" err="1">
                <a:latin typeface="Arial" panose="020B0604020202020204" pitchFamily="34" charset="0"/>
                <a:cs typeface="Arial" panose="020B0604020202020204" pitchFamily="34" charset="0"/>
              </a:rPr>
              <a:t>Agents</a:t>
            </a:r>
            <a:r>
              <a:rPr lang="el-GR" sz="2200" dirty="0">
                <a:latin typeface="Arial" panose="020B0604020202020204" pitchFamily="34" charset="0"/>
                <a:cs typeface="Arial" panose="020B0604020202020204" pitchFamily="34" charset="0"/>
              </a:rPr>
              <a:t> όπως τα: </a:t>
            </a:r>
            <a:r>
              <a:rPr lang="el-GR" sz="2200" dirty="0" err="1">
                <a:latin typeface="Arial" panose="020B0604020202020204" pitchFamily="34" charset="0"/>
                <a:cs typeface="Arial" panose="020B0604020202020204" pitchFamily="34" charset="0"/>
              </a:rPr>
              <a:t>Tripadvisor</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Booking</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Homeαway</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Airbnb</a:t>
            </a:r>
            <a:r>
              <a:rPr lang="el-GR" sz="2200" dirty="0">
                <a:latin typeface="Arial" panose="020B0604020202020204" pitchFamily="34" charset="0"/>
                <a:cs typeface="Arial" panose="020B0604020202020204" pitchFamily="34" charset="0"/>
              </a:rPr>
              <a:t> κλπ </a:t>
            </a:r>
            <a:r>
              <a:rPr lang="el-GR" sz="2200" dirty="0" err="1">
                <a:latin typeface="Arial" panose="020B0604020202020204" pitchFamily="34" charset="0"/>
                <a:cs typeface="Arial" panose="020B0604020202020204" pitchFamily="34" charset="0"/>
              </a:rPr>
              <a:t>αναλόγα</a:t>
            </a:r>
            <a:r>
              <a:rPr lang="el-GR" sz="2200" dirty="0">
                <a:latin typeface="Arial" panose="020B0604020202020204" pitchFamily="34" charset="0"/>
                <a:cs typeface="Arial" panose="020B0604020202020204" pitchFamily="34" charset="0"/>
              </a:rPr>
              <a:t> με το είδος/μέγεθος/ύφος του τουριστικού καταλύματος. Οι πλατφόρμες αυτές αυξάνουν συνεχώς το μερίδιο τους σε σχέση με τον παραδοσιακό τρόπο «κλεισίματος» καταλύματος αφού </a:t>
            </a:r>
            <a:r>
              <a:rPr lang="el-GR" sz="2200" b="1" dirty="0" err="1">
                <a:latin typeface="Arial" panose="020B0604020202020204" pitchFamily="34" charset="0"/>
                <a:cs typeface="Arial" panose="020B0604020202020204" pitchFamily="34" charset="0"/>
              </a:rPr>
              <a:t>πρσφέρουν</a:t>
            </a:r>
            <a:r>
              <a:rPr lang="el-GR" sz="2200" b="1" dirty="0">
                <a:latin typeface="Arial" panose="020B0604020202020204" pitchFamily="34" charset="0"/>
                <a:cs typeface="Arial" panose="020B0604020202020204" pitchFamily="34" charset="0"/>
              </a:rPr>
              <a:t> αμεσότητα, ευκολία και τη δυνατότητα να «δεις τι παίρνεις».</a:t>
            </a:r>
          </a:p>
          <a:p>
            <a:pPr lvl="0"/>
            <a:endParaRPr lang="el-GR" sz="2200" dirty="0">
              <a:latin typeface="Arial" panose="020B060402020202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20905744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400" b="1" dirty="0">
                <a:solidFill>
                  <a:prstClr val="black"/>
                </a:solidFill>
                <a:latin typeface="Arial" panose="020B0604020202020204" pitchFamily="34" charset="0"/>
                <a:cs typeface="Arial" panose="020B0604020202020204" pitchFamily="34" charset="0"/>
              </a:rPr>
              <a:t>Μείγμα προβολής &amp; επικοινωνίας</a:t>
            </a:r>
            <a:br>
              <a:rPr lang="el-GR" sz="2400" b="1" dirty="0">
                <a:solidFill>
                  <a:prstClr val="black"/>
                </a:solidFill>
                <a:latin typeface="Arial" panose="020B0604020202020204" pitchFamily="34" charset="0"/>
                <a:cs typeface="Arial" panose="020B0604020202020204" pitchFamily="34" charset="0"/>
              </a:rPr>
            </a:br>
            <a:r>
              <a:rPr lang="el-GR" sz="2000" b="1" dirty="0">
                <a:solidFill>
                  <a:prstClr val="black"/>
                </a:solidFill>
                <a:latin typeface="Arial" panose="020B0604020202020204" pitchFamily="34" charset="0"/>
                <a:cs typeface="Arial" panose="020B0604020202020204" pitchFamily="34" charset="0"/>
              </a:rPr>
              <a:t>Διαφήμιση </a:t>
            </a:r>
            <a:r>
              <a:rPr lang="el-GR" sz="2800" b="1" dirty="0" smtClean="0">
                <a:solidFill>
                  <a:prstClr val="black"/>
                </a:solidFill>
                <a:latin typeface="Arial" panose="020B0604020202020204" pitchFamily="34" charset="0"/>
                <a:cs typeface="Arial" panose="020B0604020202020204" pitchFamily="34" charset="0"/>
              </a:rPr>
              <a:t>εστιατορίων</a:t>
            </a:r>
            <a:r>
              <a:rPr lang="el-GR" sz="2000" b="1" dirty="0" smtClean="0">
                <a:solidFill>
                  <a:prstClr val="black"/>
                </a:solidFill>
                <a:latin typeface="Arial" panose="020B0604020202020204" pitchFamily="34" charset="0"/>
                <a:cs typeface="Arial" panose="020B0604020202020204" pitchFamily="34" charset="0"/>
              </a:rPr>
              <a:t>- </a:t>
            </a:r>
            <a:r>
              <a:rPr lang="el-GR" sz="2000" b="1" dirty="0">
                <a:solidFill>
                  <a:prstClr val="black"/>
                </a:solidFill>
                <a:latin typeface="Arial" panose="020B0604020202020204" pitchFamily="34" charset="0"/>
                <a:cs typeface="Arial" panose="020B0604020202020204" pitchFamily="34" charset="0"/>
              </a:rPr>
              <a:t>εργαλεία</a:t>
            </a:r>
            <a:endParaRPr lang="el-GR" dirty="0"/>
          </a:p>
        </p:txBody>
      </p:sp>
      <p:sp>
        <p:nvSpPr>
          <p:cNvPr id="3" name="Θέση περιεχομένου 2"/>
          <p:cNvSpPr>
            <a:spLocks noGrp="1"/>
          </p:cNvSpPr>
          <p:nvPr>
            <p:ph idx="1"/>
          </p:nvPr>
        </p:nvSpPr>
        <p:spPr/>
        <p:txBody>
          <a:bodyPr>
            <a:normAutofit/>
          </a:bodyPr>
          <a:lstStyle/>
          <a:p>
            <a:pPr fontAlgn="base">
              <a:buFont typeface="Wingdings" panose="05000000000000000000" pitchFamily="2" charset="2"/>
              <a:buChar char="Ø"/>
            </a:pPr>
            <a:r>
              <a:rPr lang="el-GR" sz="2400" b="1" dirty="0">
                <a:latin typeface="Arial" panose="020B0604020202020204" pitchFamily="34" charset="0"/>
                <a:cs typeface="Arial" panose="020B0604020202020204" pitchFamily="34" charset="0"/>
              </a:rPr>
              <a:t>Βελτιστοποιήστε τη σελίδα σας για το </a:t>
            </a:r>
            <a:r>
              <a:rPr lang="el-GR" sz="2400" b="1" dirty="0" err="1">
                <a:latin typeface="Arial" panose="020B0604020202020204" pitchFamily="34" charset="0"/>
                <a:cs typeface="Arial" panose="020B0604020202020204" pitchFamily="34" charset="0"/>
              </a:rPr>
              <a:t>Google</a:t>
            </a:r>
            <a:r>
              <a:rPr lang="el-GR" sz="2400" b="1" dirty="0">
                <a:latin typeface="Arial" panose="020B0604020202020204" pitchFamily="34" charset="0"/>
                <a:cs typeface="Arial" panose="020B0604020202020204" pitchFamily="34" charset="0"/>
              </a:rPr>
              <a:t> </a:t>
            </a:r>
            <a:r>
              <a:rPr lang="el-GR" sz="2400" b="1" dirty="0" err="1">
                <a:latin typeface="Arial" panose="020B0604020202020204" pitchFamily="34" charset="0"/>
                <a:cs typeface="Arial" panose="020B0604020202020204" pitchFamily="34" charset="0"/>
              </a:rPr>
              <a:t>local</a:t>
            </a:r>
            <a:r>
              <a:rPr lang="el-GR" sz="2400" b="1" dirty="0">
                <a:latin typeface="Arial" panose="020B0604020202020204" pitchFamily="34" charset="0"/>
                <a:cs typeface="Arial" panose="020B0604020202020204" pitchFamily="34" charset="0"/>
              </a:rPr>
              <a:t> </a:t>
            </a:r>
            <a:r>
              <a:rPr lang="el-GR" sz="2400" b="1" dirty="0" err="1" smtClean="0">
                <a:latin typeface="Arial" panose="020B0604020202020204" pitchFamily="34" charset="0"/>
                <a:cs typeface="Arial" panose="020B0604020202020204" pitchFamily="34" charset="0"/>
              </a:rPr>
              <a:t>search</a:t>
            </a:r>
            <a:endParaRPr lang="el-GR" sz="2400" b="1" dirty="0" smtClean="0">
              <a:latin typeface="Arial" panose="020B0604020202020204" pitchFamily="34" charset="0"/>
              <a:cs typeface="Arial" panose="020B0604020202020204" pitchFamily="34" charset="0"/>
            </a:endParaRPr>
          </a:p>
          <a:p>
            <a:pPr marL="0" indent="0" fontAlgn="base">
              <a:buNone/>
            </a:pPr>
            <a:endParaRPr lang="el-GR" sz="2000" b="1" dirty="0">
              <a:solidFill>
                <a:srgbClr val="555555"/>
              </a:solidFill>
              <a:latin typeface="Arial" panose="020B0604020202020204" pitchFamily="34" charset="0"/>
              <a:cs typeface="Arial" panose="020B0604020202020204" pitchFamily="34" charset="0"/>
            </a:endParaRPr>
          </a:p>
          <a:p>
            <a:pPr marL="0" indent="0" algn="just">
              <a:buNone/>
            </a:pPr>
            <a:r>
              <a:rPr lang="el-GR" sz="2000" dirty="0">
                <a:latin typeface="Arial" panose="020B0604020202020204" pitchFamily="34" charset="0"/>
                <a:cs typeface="Arial" panose="020B0604020202020204" pitchFamily="34" charset="0"/>
              </a:rPr>
              <a:t>Το </a:t>
            </a:r>
            <a:r>
              <a:rPr lang="el-GR" sz="2000" b="1" dirty="0" err="1">
                <a:latin typeface="Arial" panose="020B0604020202020204" pitchFamily="34" charset="0"/>
                <a:cs typeface="Arial" panose="020B0604020202020204" pitchFamily="34" charset="0"/>
              </a:rPr>
              <a:t>Google</a:t>
            </a:r>
            <a:r>
              <a:rPr lang="el-GR" sz="2000" b="1" dirty="0">
                <a:latin typeface="Arial" panose="020B0604020202020204" pitchFamily="34" charset="0"/>
                <a:cs typeface="Arial" panose="020B0604020202020204" pitchFamily="34" charset="0"/>
              </a:rPr>
              <a:t> </a:t>
            </a:r>
            <a:r>
              <a:rPr lang="el-GR" sz="2000" b="1" dirty="0" err="1">
                <a:latin typeface="Arial" panose="020B0604020202020204" pitchFamily="34" charset="0"/>
                <a:cs typeface="Arial" panose="020B0604020202020204" pitchFamily="34" charset="0"/>
              </a:rPr>
              <a:t>Places</a:t>
            </a:r>
            <a:r>
              <a:rPr lang="el-GR" sz="2000" b="1" dirty="0">
                <a:latin typeface="Arial" panose="020B0604020202020204" pitchFamily="34" charset="0"/>
                <a:cs typeface="Arial" panose="020B0604020202020204" pitchFamily="34" charset="0"/>
              </a:rPr>
              <a:t> </a:t>
            </a:r>
            <a:r>
              <a:rPr lang="el-GR" sz="2000" dirty="0">
                <a:latin typeface="Arial" panose="020B0604020202020204" pitchFamily="34" charset="0"/>
                <a:cs typeface="Arial" panose="020B0604020202020204" pitchFamily="34" charset="0"/>
              </a:rPr>
              <a:t>είναι ένα από τα </a:t>
            </a:r>
            <a:r>
              <a:rPr lang="el-GR" sz="2000" b="1" dirty="0">
                <a:latin typeface="Arial" panose="020B0604020202020204" pitchFamily="34" charset="0"/>
                <a:cs typeface="Arial" panose="020B0604020202020204" pitchFamily="34" charset="0"/>
              </a:rPr>
              <a:t>καλύτερα εργαλεία για τις τοπικές επιχειρήσεις</a:t>
            </a:r>
            <a:r>
              <a:rPr lang="el-GR" sz="2000" dirty="0">
                <a:latin typeface="Arial" panose="020B0604020202020204" pitchFamily="34" charset="0"/>
                <a:cs typeface="Arial" panose="020B0604020202020204" pitchFamily="34" charset="0"/>
              </a:rPr>
              <a:t>. Σύμφωνα με στοιχεία της </a:t>
            </a:r>
            <a:r>
              <a:rPr lang="el-GR" sz="2000" dirty="0" err="1">
                <a:latin typeface="Arial" panose="020B0604020202020204" pitchFamily="34" charset="0"/>
                <a:cs typeface="Arial" panose="020B0604020202020204" pitchFamily="34" charset="0"/>
              </a:rPr>
              <a:t>Google</a:t>
            </a:r>
            <a:r>
              <a:rPr lang="el-GR" sz="2000" dirty="0">
                <a:latin typeface="Arial" panose="020B0604020202020204" pitchFamily="34" charset="0"/>
                <a:cs typeface="Arial" panose="020B0604020202020204" pitchFamily="34" charset="0"/>
              </a:rPr>
              <a:t>, το </a:t>
            </a:r>
            <a:r>
              <a:rPr lang="el-GR" sz="2000" b="1" dirty="0">
                <a:latin typeface="Arial" panose="020B0604020202020204" pitchFamily="34" charset="0"/>
                <a:cs typeface="Arial" panose="020B0604020202020204" pitchFamily="34" charset="0"/>
              </a:rPr>
              <a:t>97% των καταναλωτών ψάχνει για τις τοπικές επιχειρήσεις στο διαδίκτυο</a:t>
            </a:r>
            <a:r>
              <a:rPr lang="el-GR" sz="2000" dirty="0">
                <a:latin typeface="Arial" panose="020B0604020202020204" pitchFamily="34" charset="0"/>
                <a:cs typeface="Arial" panose="020B0604020202020204" pitchFamily="34" charset="0"/>
              </a:rPr>
              <a:t>. </a:t>
            </a:r>
            <a:r>
              <a:rPr lang="el-GR" sz="2000" dirty="0" smtClean="0">
                <a:latin typeface="Arial" panose="020B0604020202020204" pitchFamily="34" charset="0"/>
                <a:cs typeface="Arial" panose="020B0604020202020204" pitchFamily="34" charset="0"/>
              </a:rPr>
              <a:t>Επιπλέον </a:t>
            </a:r>
            <a:r>
              <a:rPr lang="el-GR" sz="2000" dirty="0">
                <a:latin typeface="Arial" panose="020B0604020202020204" pitchFamily="34" charset="0"/>
                <a:cs typeface="Arial" panose="020B0604020202020204" pitchFamily="34" charset="0"/>
              </a:rPr>
              <a:t>το 73% όλης της δραστηριότητας στο διαδίκτυο σχετίζεται με τοπικό περιεχόμενο. Μία σελίδα στο </a:t>
            </a:r>
            <a:r>
              <a:rPr lang="el-GR" sz="2000" dirty="0" err="1">
                <a:latin typeface="Arial" panose="020B0604020202020204" pitchFamily="34" charset="0"/>
                <a:cs typeface="Arial" panose="020B0604020202020204" pitchFamily="34" charset="0"/>
              </a:rPr>
              <a:t>Google</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Places</a:t>
            </a:r>
            <a:r>
              <a:rPr lang="el-GR" sz="2000" dirty="0">
                <a:latin typeface="Arial" panose="020B0604020202020204" pitchFamily="34" charset="0"/>
                <a:cs typeface="Arial" panose="020B0604020202020204" pitchFamily="34" charset="0"/>
              </a:rPr>
              <a:t> θα βοηθήσει πάρα πολύ στις αναζητήσεις τοπικού περιεχομένου και θα σας δώσει τη δυνατότητα να ελέγχετε τις πληροφορίες που θα λάβει ένας ενδεχόμενος πελάτης για την επιχείρησή σας μέσα από μία αναζήτηση στο </a:t>
            </a:r>
            <a:r>
              <a:rPr lang="el-GR" sz="2000" dirty="0" err="1">
                <a:latin typeface="Arial" panose="020B0604020202020204" pitchFamily="34" charset="0"/>
                <a:cs typeface="Arial" panose="020B0604020202020204" pitchFamily="34" charset="0"/>
              </a:rPr>
              <a:t>Google</a:t>
            </a:r>
            <a:r>
              <a:rPr lang="el-GR" sz="2000" dirty="0">
                <a:latin typeface="Arial" panose="020B0604020202020204" pitchFamily="34" charset="0"/>
                <a:cs typeface="Arial" panose="020B0604020202020204" pitchFamily="34" charset="0"/>
              </a:rPr>
              <a:t>. Μπορείτε να </a:t>
            </a:r>
            <a:r>
              <a:rPr lang="el-GR" sz="2000" b="1" dirty="0">
                <a:latin typeface="Arial" panose="020B0604020202020204" pitchFamily="34" charset="0"/>
                <a:cs typeface="Arial" panose="020B0604020202020204" pitchFamily="34" charset="0"/>
              </a:rPr>
              <a:t>αλλάξετε ανά πάσα στιγμή την περιγραφή της επιχείρησής σας, τις εικόνες και τα στοιχεία επικοινωνίας</a:t>
            </a:r>
            <a:r>
              <a:rPr lang="el-GR" sz="20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9475948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400" b="1" dirty="0">
                <a:solidFill>
                  <a:prstClr val="black"/>
                </a:solidFill>
                <a:latin typeface="Arial" panose="020B0604020202020204" pitchFamily="34" charset="0"/>
                <a:cs typeface="Arial" panose="020B0604020202020204" pitchFamily="34" charset="0"/>
              </a:rPr>
              <a:t>Μείγμα προβολής &amp; επικοινωνίας</a:t>
            </a:r>
            <a:br>
              <a:rPr lang="el-GR" sz="2400" b="1" dirty="0">
                <a:solidFill>
                  <a:prstClr val="black"/>
                </a:solidFill>
                <a:latin typeface="Arial" panose="020B0604020202020204" pitchFamily="34" charset="0"/>
                <a:cs typeface="Arial" panose="020B0604020202020204" pitchFamily="34" charset="0"/>
              </a:rPr>
            </a:br>
            <a:r>
              <a:rPr lang="el-GR" sz="2000" b="1" dirty="0">
                <a:solidFill>
                  <a:prstClr val="black"/>
                </a:solidFill>
                <a:latin typeface="Arial" panose="020B0604020202020204" pitchFamily="34" charset="0"/>
                <a:cs typeface="Arial" panose="020B0604020202020204" pitchFamily="34" charset="0"/>
              </a:rPr>
              <a:t>Διαφήμιση εστιατορίων- εργαλεία</a:t>
            </a:r>
            <a:endParaRPr lang="el-GR" dirty="0"/>
          </a:p>
        </p:txBody>
      </p:sp>
      <p:sp>
        <p:nvSpPr>
          <p:cNvPr id="3" name="Θέση περιεχομένου 2"/>
          <p:cNvSpPr>
            <a:spLocks noGrp="1"/>
          </p:cNvSpPr>
          <p:nvPr>
            <p:ph idx="1"/>
          </p:nvPr>
        </p:nvSpPr>
        <p:spPr/>
        <p:txBody>
          <a:bodyPr>
            <a:normAutofit/>
          </a:bodyPr>
          <a:lstStyle/>
          <a:p>
            <a:pPr fontAlgn="base">
              <a:buFont typeface="Wingdings" panose="05000000000000000000" pitchFamily="2" charset="2"/>
              <a:buChar char="Ø"/>
            </a:pPr>
            <a:r>
              <a:rPr lang="el-GR" sz="2400" b="1" dirty="0">
                <a:latin typeface="Arial" panose="020B0604020202020204" pitchFamily="34" charset="0"/>
                <a:cs typeface="Arial" panose="020B0604020202020204" pitchFamily="34" charset="0"/>
              </a:rPr>
              <a:t>Φωτογραφίες πιάτων</a:t>
            </a:r>
          </a:p>
          <a:p>
            <a:pPr marL="0" indent="0" algn="just" fontAlgn="base">
              <a:buNone/>
            </a:pPr>
            <a:r>
              <a:rPr lang="el-GR" sz="2200" dirty="0">
                <a:latin typeface="Arial" panose="020B0604020202020204" pitchFamily="34" charset="0"/>
                <a:cs typeface="Arial" panose="020B0604020202020204" pitchFamily="34" charset="0"/>
              </a:rPr>
              <a:t>Το οπτικό περιεχόμενο έχει μεγάλη ζήτηση στο διαδίκτυο αυτές τις μέρες το να </a:t>
            </a:r>
            <a:r>
              <a:rPr lang="el-GR" sz="2200" b="1" dirty="0">
                <a:latin typeface="Arial" panose="020B0604020202020204" pitchFamily="34" charset="0"/>
                <a:cs typeface="Arial" panose="020B0604020202020204" pitchFamily="34" charset="0"/>
              </a:rPr>
              <a:t>αναρτά</a:t>
            </a:r>
            <a:r>
              <a:rPr lang="el-GR" sz="2200" dirty="0">
                <a:latin typeface="Arial" panose="020B0604020202020204" pitchFamily="34" charset="0"/>
                <a:cs typeface="Arial" panose="020B0604020202020204" pitchFamily="34" charset="0"/>
              </a:rPr>
              <a:t> κανείς </a:t>
            </a:r>
            <a:r>
              <a:rPr lang="el-GR" sz="2200" b="1" dirty="0">
                <a:latin typeface="Arial" panose="020B0604020202020204" pitchFamily="34" charset="0"/>
                <a:cs typeface="Arial" panose="020B0604020202020204" pitchFamily="34" charset="0"/>
              </a:rPr>
              <a:t>“νόστιμες” φωτογραφίες </a:t>
            </a:r>
            <a:r>
              <a:rPr lang="el-GR" sz="2200" dirty="0">
                <a:latin typeface="Arial" panose="020B0604020202020204" pitchFamily="34" charset="0"/>
                <a:cs typeface="Arial" panose="020B0604020202020204" pitchFamily="34" charset="0"/>
              </a:rPr>
              <a:t>στην ιστοσελίδα του και στα </a:t>
            </a:r>
            <a:r>
              <a:rPr lang="el-GR" sz="2200" dirty="0" err="1">
                <a:latin typeface="Arial" panose="020B0604020202020204" pitchFamily="34" charset="0"/>
                <a:cs typeface="Arial" panose="020B0604020202020204" pitchFamily="34" charset="0"/>
              </a:rPr>
              <a:t>social</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media</a:t>
            </a:r>
            <a:r>
              <a:rPr lang="el-GR" sz="2200" dirty="0">
                <a:latin typeface="Arial" panose="020B0604020202020204" pitchFamily="34" charset="0"/>
                <a:cs typeface="Arial" panose="020B0604020202020204" pitchFamily="34" charset="0"/>
              </a:rPr>
              <a:t> είναι πολύ σημαντικό για την προσέλκυση… </a:t>
            </a:r>
            <a:r>
              <a:rPr lang="el-GR" sz="2200" b="1" u="sng" dirty="0">
                <a:latin typeface="Arial" panose="020B0604020202020204" pitchFamily="34" charset="0"/>
                <a:cs typeface="Arial" panose="020B0604020202020204" pitchFamily="34" charset="0"/>
              </a:rPr>
              <a:t>πεινασμένων ματιών</a:t>
            </a:r>
            <a:r>
              <a:rPr lang="el-GR" sz="2200" dirty="0" smtClean="0">
                <a:latin typeface="Arial" panose="020B0604020202020204" pitchFamily="34" charset="0"/>
                <a:cs typeface="Arial" panose="020B0604020202020204" pitchFamily="34" charset="0"/>
              </a:rPr>
              <a:t>.</a:t>
            </a:r>
            <a:r>
              <a:rPr lang="el-GR" sz="2200" dirty="0">
                <a:latin typeface="Arial" panose="020B0604020202020204" pitchFamily="34" charset="0"/>
                <a:cs typeface="Arial" panose="020B0604020202020204" pitchFamily="34" charset="0"/>
              </a:rPr>
              <a:t> Μπορείτε είτε να προσλάβετε έναν επαγγελματία είτε να δοκιμάσετε μόνοι σας, με έναν καλό φωτισμό και ένα καλό </a:t>
            </a:r>
            <a:r>
              <a:rPr lang="el-GR" sz="2200" dirty="0" err="1">
                <a:latin typeface="Arial" panose="020B0604020202020204" pitchFamily="34" charset="0"/>
                <a:cs typeface="Arial" panose="020B0604020202020204" pitchFamily="34" charset="0"/>
              </a:rPr>
              <a:t>smartphone</a:t>
            </a:r>
            <a:r>
              <a:rPr lang="el-GR" sz="2200" dirty="0">
                <a:latin typeface="Arial" panose="020B0604020202020204" pitchFamily="34" charset="0"/>
                <a:cs typeface="Arial" panose="020B0604020202020204" pitchFamily="34" charset="0"/>
              </a:rPr>
              <a:t>, να αναρτήσετε φωτογραφίες υψηλής ανάλυσης και αισθητικής. Το </a:t>
            </a:r>
            <a:r>
              <a:rPr lang="el-GR" sz="2200" b="1" dirty="0">
                <a:latin typeface="Arial" panose="020B0604020202020204" pitchFamily="34" charset="0"/>
                <a:cs typeface="Arial" panose="020B0604020202020204" pitchFamily="34" charset="0"/>
              </a:rPr>
              <a:t>Instagram</a:t>
            </a:r>
            <a:r>
              <a:rPr lang="el-GR" sz="2200" dirty="0">
                <a:latin typeface="Arial" panose="020B0604020202020204" pitchFamily="34" charset="0"/>
                <a:cs typeface="Arial" panose="020B0604020202020204" pitchFamily="34" charset="0"/>
              </a:rPr>
              <a:t> θα είναι το κυριότερο εργαλείο σας για να προωθήσετε αυτές τις φωτογραφίες μαζί με το </a:t>
            </a:r>
            <a:r>
              <a:rPr lang="el-GR" sz="2200" b="1" dirty="0">
                <a:latin typeface="Arial" panose="020B0604020202020204" pitchFamily="34" charset="0"/>
                <a:cs typeface="Arial" panose="020B0604020202020204" pitchFamily="34" charset="0"/>
              </a:rPr>
              <a:t>Facebook</a:t>
            </a:r>
            <a:r>
              <a:rPr lang="el-GR" sz="2200" dirty="0">
                <a:latin typeface="Arial" panose="020B0604020202020204" pitchFamily="34" charset="0"/>
                <a:cs typeface="Arial" panose="020B0604020202020204" pitchFamily="34" charset="0"/>
              </a:rPr>
              <a:t>, το </a:t>
            </a:r>
            <a:r>
              <a:rPr lang="el-GR" sz="2200" b="1" dirty="0" err="1">
                <a:latin typeface="Arial" panose="020B0604020202020204" pitchFamily="34" charset="0"/>
                <a:cs typeface="Arial" panose="020B0604020202020204" pitchFamily="34" charset="0"/>
              </a:rPr>
              <a:t>site</a:t>
            </a:r>
            <a:r>
              <a:rPr lang="el-GR" sz="2200" dirty="0">
                <a:latin typeface="Arial" panose="020B0604020202020204" pitchFamily="34" charset="0"/>
                <a:cs typeface="Arial" panose="020B0604020202020204" pitchFamily="34" charset="0"/>
              </a:rPr>
              <a:t> σας και άλλα</a:t>
            </a:r>
            <a:r>
              <a:rPr lang="el-GR" sz="2200" b="1" dirty="0">
                <a:latin typeface="Arial" panose="020B0604020202020204" pitchFamily="34" charset="0"/>
                <a:cs typeface="Arial" panose="020B0604020202020204" pitchFamily="34" charset="0"/>
              </a:rPr>
              <a:t> </a:t>
            </a:r>
            <a:r>
              <a:rPr lang="el-GR" sz="2200" b="1" dirty="0" err="1">
                <a:latin typeface="Arial" panose="020B0604020202020204" pitchFamily="34" charset="0"/>
                <a:cs typeface="Arial" panose="020B0604020202020204" pitchFamily="34" charset="0"/>
              </a:rPr>
              <a:t>social</a:t>
            </a:r>
            <a:r>
              <a:rPr lang="el-GR" sz="2200" b="1" dirty="0">
                <a:latin typeface="Arial" panose="020B0604020202020204" pitchFamily="34" charset="0"/>
                <a:cs typeface="Arial" panose="020B0604020202020204" pitchFamily="34" charset="0"/>
              </a:rPr>
              <a:t> </a:t>
            </a:r>
            <a:r>
              <a:rPr lang="el-GR" sz="2200" b="1" dirty="0" err="1">
                <a:latin typeface="Arial" panose="020B0604020202020204" pitchFamily="34" charset="0"/>
                <a:cs typeface="Arial" panose="020B0604020202020204" pitchFamily="34" charset="0"/>
              </a:rPr>
              <a:t>media</a:t>
            </a:r>
            <a:r>
              <a:rPr lang="el-GR" sz="2200" dirty="0">
                <a:latin typeface="Arial" panose="020B0604020202020204" pitchFamily="34" charset="0"/>
                <a:cs typeface="Arial" panose="020B0604020202020204" pitchFamily="34" charset="0"/>
              </a:rPr>
              <a:t>.</a:t>
            </a:r>
          </a:p>
          <a:p>
            <a:pPr marL="0" indent="0" fontAlgn="base">
              <a:buNone/>
            </a:pPr>
            <a:endParaRPr lang="el-GR" sz="2200" b="1" dirty="0">
              <a:latin typeface="Roboto"/>
            </a:endParaRPr>
          </a:p>
          <a:p>
            <a:pPr marL="0" indent="0">
              <a:buNone/>
            </a:pPr>
            <a:endParaRPr lang="el-GR" dirty="0"/>
          </a:p>
        </p:txBody>
      </p:sp>
    </p:spTree>
    <p:extLst>
      <p:ext uri="{BB962C8B-B14F-4D97-AF65-F5344CB8AC3E}">
        <p14:creationId xmlns:p14="http://schemas.microsoft.com/office/powerpoint/2010/main" val="34127883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800" b="1" dirty="0">
                <a:solidFill>
                  <a:srgbClr val="333333"/>
                </a:solidFill>
                <a:latin typeface="Arial" panose="020B0604020202020204" pitchFamily="34" charset="0"/>
                <a:cs typeface="Arial" panose="020B0604020202020204" pitchFamily="34" charset="0"/>
              </a:rPr>
              <a:t>Στρατηγικές marketing για ξενοδοχεία</a:t>
            </a:r>
            <a:endParaRPr lang="el-GR" dirty="0"/>
          </a:p>
        </p:txBody>
      </p:sp>
      <p:sp>
        <p:nvSpPr>
          <p:cNvPr id="3" name="Θέση περιεχομένου 2"/>
          <p:cNvSpPr>
            <a:spLocks noGrp="1"/>
          </p:cNvSpPr>
          <p:nvPr>
            <p:ph idx="1"/>
          </p:nvPr>
        </p:nvSpPr>
        <p:spPr>
          <a:xfrm>
            <a:off x="323528" y="1340768"/>
            <a:ext cx="8301608" cy="4958011"/>
          </a:xfrm>
        </p:spPr>
        <p:txBody>
          <a:bodyPr>
            <a:noAutofit/>
          </a:bodyPr>
          <a:lstStyle/>
          <a:p>
            <a:pPr marL="0" indent="0" fontAlgn="base">
              <a:buNone/>
            </a:pPr>
            <a:r>
              <a:rPr lang="el-GR" sz="2400" b="1" dirty="0" smtClean="0">
                <a:latin typeface="Arial" panose="020B0604020202020204" pitchFamily="34" charset="0"/>
                <a:cs typeface="Arial" panose="020B0604020202020204" pitchFamily="34" charset="0"/>
              </a:rPr>
              <a:t>Εφαρμογή</a:t>
            </a:r>
            <a:r>
              <a:rPr lang="el-GR" sz="2400" b="1" i="0" dirty="0" smtClean="0">
                <a:effectLst/>
                <a:latin typeface="Arial" panose="020B0604020202020204" pitchFamily="34" charset="0"/>
                <a:cs typeface="Arial" panose="020B0604020202020204" pitchFamily="34" charset="0"/>
              </a:rPr>
              <a:t> των βασικών στοιχείων του SEO</a:t>
            </a:r>
            <a:r>
              <a:rPr lang="el-GR" sz="2400" dirty="0">
                <a:latin typeface="Arial" panose="020B0604020202020204" pitchFamily="34" charset="0"/>
                <a:cs typeface="Arial" panose="020B0604020202020204" pitchFamily="34" charset="0"/>
              </a:rPr>
              <a:t> </a:t>
            </a:r>
            <a:r>
              <a:rPr lang="el-GR" sz="2000" dirty="0">
                <a:latin typeface="Arial" panose="020B0604020202020204" pitchFamily="34" charset="0"/>
                <a:cs typeface="Arial" panose="020B0604020202020204" pitchFamily="34" charset="0"/>
              </a:rPr>
              <a:t>(</a:t>
            </a:r>
            <a:r>
              <a:rPr lang="el-GR" sz="2000" dirty="0" err="1">
                <a:latin typeface="Arial" panose="020B0604020202020204" pitchFamily="34" charset="0"/>
                <a:cs typeface="Arial" panose="020B0604020202020204" pitchFamily="34" charset="0"/>
              </a:rPr>
              <a:t>Search</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Engine</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Optimization</a:t>
            </a:r>
            <a:r>
              <a:rPr lang="el-GR" sz="2000" dirty="0" smtClean="0">
                <a:latin typeface="Arial" panose="020B0604020202020204" pitchFamily="34" charset="0"/>
                <a:cs typeface="Arial" panose="020B0604020202020204" pitchFamily="34" charset="0"/>
              </a:rPr>
              <a:t>)</a:t>
            </a:r>
            <a:endParaRPr lang="el-GR" sz="2000" b="1" i="0" dirty="0" smtClean="0">
              <a:effectLst/>
              <a:latin typeface="Arial" panose="020B0604020202020204" pitchFamily="34" charset="0"/>
              <a:cs typeface="Arial" panose="020B0604020202020204" pitchFamily="34" charset="0"/>
            </a:endParaRPr>
          </a:p>
          <a:p>
            <a:pPr marL="0" indent="0" algn="just" fontAlgn="base">
              <a:buNone/>
            </a:pPr>
            <a:r>
              <a:rPr lang="el-GR" sz="2000" b="0" i="0" dirty="0" smtClean="0">
                <a:effectLst/>
                <a:latin typeface="Arial" panose="020B0604020202020204" pitchFamily="34" charset="0"/>
                <a:cs typeface="Arial" panose="020B0604020202020204" pitchFamily="34" charset="0"/>
              </a:rPr>
              <a:t/>
            </a:r>
            <a:br>
              <a:rPr lang="el-GR" sz="2000" b="0" i="0" dirty="0" smtClean="0">
                <a:effectLst/>
                <a:latin typeface="Arial" panose="020B0604020202020204" pitchFamily="34" charset="0"/>
                <a:cs typeface="Arial" panose="020B0604020202020204" pitchFamily="34" charset="0"/>
              </a:rPr>
            </a:br>
            <a:r>
              <a:rPr lang="el-GR" sz="2000" b="0" i="0" dirty="0" smtClean="0">
                <a:effectLst/>
                <a:latin typeface="Arial" panose="020B0604020202020204" pitchFamily="34" charset="0"/>
                <a:cs typeface="Arial" panose="020B0604020202020204" pitchFamily="34" charset="0"/>
              </a:rPr>
              <a:t>Δεν έχει νόημα να έχετε έναν </a:t>
            </a:r>
            <a:r>
              <a:rPr lang="el-GR" sz="2000" b="0" i="0" dirty="0" err="1" smtClean="0">
                <a:effectLst/>
                <a:latin typeface="Arial" panose="020B0604020202020204" pitchFamily="34" charset="0"/>
                <a:cs typeface="Arial" panose="020B0604020202020204" pitchFamily="34" charset="0"/>
              </a:rPr>
              <a:t>ιστότοπο</a:t>
            </a:r>
            <a:r>
              <a:rPr lang="el-GR" sz="2000" b="0" i="0" dirty="0" smtClean="0">
                <a:effectLst/>
                <a:latin typeface="Arial" panose="020B0604020202020204" pitchFamily="34" charset="0"/>
                <a:cs typeface="Arial" panose="020B0604020202020204" pitchFamily="34" charset="0"/>
              </a:rPr>
              <a:t> εάν είναι δύσκολο για τους πιθανούς πελάτες να το βρουν μέσω της προτιμώμενης μηχανής αναζήτησης. Βεβαιωθείτε ότι ακολουθείτε τα βασικά στοιχεία μάρκετινγκ για SEO (</a:t>
            </a:r>
            <a:r>
              <a:rPr lang="el-GR" sz="2000" b="0" i="0" dirty="0" err="1" smtClean="0">
                <a:effectLst/>
                <a:latin typeface="Arial" panose="020B0604020202020204" pitchFamily="34" charset="0"/>
                <a:cs typeface="Arial" panose="020B0604020202020204" pitchFamily="34" charset="0"/>
              </a:rPr>
              <a:t>Search</a:t>
            </a:r>
            <a:r>
              <a:rPr lang="el-GR" sz="2000" b="0" i="0" dirty="0" smtClean="0">
                <a:effectLst/>
                <a:latin typeface="Arial" panose="020B0604020202020204" pitchFamily="34" charset="0"/>
                <a:cs typeface="Arial" panose="020B0604020202020204" pitchFamily="34" charset="0"/>
              </a:rPr>
              <a:t> </a:t>
            </a:r>
            <a:r>
              <a:rPr lang="el-GR" sz="2000" b="0" i="0" dirty="0" err="1" smtClean="0">
                <a:effectLst/>
                <a:latin typeface="Arial" panose="020B0604020202020204" pitchFamily="34" charset="0"/>
                <a:cs typeface="Arial" panose="020B0604020202020204" pitchFamily="34" charset="0"/>
              </a:rPr>
              <a:t>Engine</a:t>
            </a:r>
            <a:r>
              <a:rPr lang="el-GR" sz="2000" b="0" i="0" dirty="0" smtClean="0">
                <a:effectLst/>
                <a:latin typeface="Arial" panose="020B0604020202020204" pitchFamily="34" charset="0"/>
                <a:cs typeface="Arial" panose="020B0604020202020204" pitchFamily="34" charset="0"/>
              </a:rPr>
              <a:t> </a:t>
            </a:r>
            <a:r>
              <a:rPr lang="el-GR" sz="2000" b="0" i="0" dirty="0" err="1" smtClean="0">
                <a:effectLst/>
                <a:latin typeface="Arial" panose="020B0604020202020204" pitchFamily="34" charset="0"/>
                <a:cs typeface="Arial" panose="020B0604020202020204" pitchFamily="34" charset="0"/>
              </a:rPr>
              <a:t>Optimization</a:t>
            </a:r>
            <a:r>
              <a:rPr lang="el-GR" sz="2000" b="0" i="0" dirty="0" smtClean="0">
                <a:effectLst/>
                <a:latin typeface="Arial" panose="020B0604020202020204" pitchFamily="34" charset="0"/>
                <a:cs typeface="Arial" panose="020B0604020202020204" pitchFamily="34" charset="0"/>
              </a:rPr>
              <a:t>), όπως η διασφάλιση ότι το περιεχόμενό σας είναι </a:t>
            </a:r>
            <a:r>
              <a:rPr lang="el-GR" sz="2000" b="1" i="0" dirty="0" smtClean="0">
                <a:effectLst/>
                <a:latin typeface="Arial" panose="020B0604020202020204" pitchFamily="34" charset="0"/>
                <a:cs typeface="Arial" panose="020B0604020202020204" pitchFamily="34" charset="0"/>
              </a:rPr>
              <a:t>πλούσιο</a:t>
            </a:r>
            <a:r>
              <a:rPr lang="el-GR" sz="2000" b="0" i="0" dirty="0" smtClean="0">
                <a:effectLst/>
                <a:latin typeface="Arial" panose="020B0604020202020204" pitchFamily="34" charset="0"/>
                <a:cs typeface="Arial" panose="020B0604020202020204" pitchFamily="34" charset="0"/>
              </a:rPr>
              <a:t> και </a:t>
            </a:r>
            <a:r>
              <a:rPr lang="el-GR" sz="2000" b="1" i="0" dirty="0" smtClean="0">
                <a:effectLst/>
                <a:latin typeface="Arial" panose="020B0604020202020204" pitchFamily="34" charset="0"/>
                <a:cs typeface="Arial" panose="020B0604020202020204" pitchFamily="34" charset="0"/>
              </a:rPr>
              <a:t>συναφές</a:t>
            </a:r>
            <a:r>
              <a:rPr lang="el-GR" sz="2000" b="0" i="0" dirty="0" smtClean="0">
                <a:effectLst/>
                <a:latin typeface="Arial" panose="020B0604020202020204" pitchFamily="34" charset="0"/>
                <a:cs typeface="Arial" panose="020B0604020202020204" pitchFamily="34" charset="0"/>
              </a:rPr>
              <a:t>, με ισχυρές </a:t>
            </a:r>
            <a:r>
              <a:rPr lang="el-GR" sz="2000" b="1" i="0" dirty="0" smtClean="0">
                <a:effectLst/>
                <a:latin typeface="Arial" panose="020B0604020202020204" pitchFamily="34" charset="0"/>
                <a:cs typeface="Arial" panose="020B0604020202020204" pitchFamily="34" charset="0"/>
              </a:rPr>
              <a:t>λέξεις-κλειδιά</a:t>
            </a:r>
            <a:r>
              <a:rPr lang="el-GR" sz="2000" b="0" i="0" dirty="0" smtClean="0">
                <a:effectLst/>
                <a:latin typeface="Arial" panose="020B0604020202020204" pitchFamily="34" charset="0"/>
                <a:cs typeface="Arial" panose="020B0604020202020204" pitchFamily="34" charset="0"/>
              </a:rPr>
              <a:t> και </a:t>
            </a:r>
            <a:r>
              <a:rPr lang="el-GR" sz="2000" b="1" i="0" dirty="0" smtClean="0">
                <a:effectLst/>
                <a:latin typeface="Arial" panose="020B0604020202020204" pitchFamily="34" charset="0"/>
                <a:cs typeface="Arial" panose="020B0604020202020204" pitchFamily="34" charset="0"/>
              </a:rPr>
              <a:t>συνδυασμούς λέξεων-κλειδιών </a:t>
            </a:r>
            <a:r>
              <a:rPr lang="el-GR" sz="2000" b="0" i="0" dirty="0" smtClean="0">
                <a:effectLst/>
                <a:latin typeface="Arial" panose="020B0604020202020204" pitchFamily="34" charset="0"/>
                <a:cs typeface="Arial" panose="020B0604020202020204" pitchFamily="34" charset="0"/>
              </a:rPr>
              <a:t>που δίνουν στον </a:t>
            </a:r>
            <a:r>
              <a:rPr lang="el-GR" sz="2000" b="0" i="0" dirty="0" err="1" smtClean="0">
                <a:effectLst/>
                <a:latin typeface="Arial" panose="020B0604020202020204" pitchFamily="34" charset="0"/>
                <a:cs typeface="Arial" panose="020B0604020202020204" pitchFamily="34" charset="0"/>
              </a:rPr>
              <a:t>ιστότοπό</a:t>
            </a:r>
            <a:r>
              <a:rPr lang="el-GR" sz="2000" b="0" i="0" dirty="0" smtClean="0">
                <a:effectLst/>
                <a:latin typeface="Arial" panose="020B0604020202020204" pitchFamily="34" charset="0"/>
                <a:cs typeface="Arial" panose="020B0604020202020204" pitchFamily="34" charset="0"/>
              </a:rPr>
              <a:t> σας την καλύτερη πιθανότητα να κερδίσει κλικ. Εξετάστε τους πιθανούς όρους αναζήτησης κατά τον προγραμματισμό των καμπανιών μάρκετινγκ στο ξενοδοχείο σας και μην ξεχάσετε να συνδυάσετε τις </a:t>
            </a:r>
            <a:r>
              <a:rPr lang="el-GR" sz="2000" b="1" i="0" dirty="0" smtClean="0">
                <a:effectLst/>
                <a:latin typeface="Arial" panose="020B0604020202020204" pitchFamily="34" charset="0"/>
                <a:cs typeface="Arial" panose="020B0604020202020204" pitchFamily="34" charset="0"/>
              </a:rPr>
              <a:t>κύριες λέξεις-κλειδιά </a:t>
            </a:r>
            <a:r>
              <a:rPr lang="el-GR" sz="2000" b="0" i="0" dirty="0" smtClean="0">
                <a:effectLst/>
                <a:latin typeface="Arial" panose="020B0604020202020204" pitchFamily="34" charset="0"/>
                <a:cs typeface="Arial" panose="020B0604020202020204" pitchFamily="34" charset="0"/>
              </a:rPr>
              <a:t>σας με </a:t>
            </a:r>
            <a:r>
              <a:rPr lang="el-GR" sz="2000" b="1" i="0" dirty="0" smtClean="0">
                <a:effectLst/>
                <a:latin typeface="Arial" panose="020B0604020202020204" pitchFamily="34" charset="0"/>
                <a:cs typeface="Arial" panose="020B0604020202020204" pitchFamily="34" charset="0"/>
              </a:rPr>
              <a:t>ισχυρές δευτερεύουσες</a:t>
            </a:r>
            <a:r>
              <a:rPr lang="el-GR" sz="2000" b="0" i="0" dirty="0" smtClean="0">
                <a:effectLst/>
                <a:latin typeface="Arial" panose="020B0604020202020204" pitchFamily="34" charset="0"/>
                <a:cs typeface="Arial" panose="020B0604020202020204" pitchFamily="34" charset="0"/>
              </a:rPr>
              <a:t>, όπως το όνομα της τοπικής γειτονιάς ή της περιοχής σας.</a:t>
            </a:r>
          </a:p>
          <a:p>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05347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400" b="1" dirty="0">
                <a:solidFill>
                  <a:prstClr val="black"/>
                </a:solidFill>
                <a:latin typeface="Arial" panose="020B0604020202020204" pitchFamily="34" charset="0"/>
                <a:cs typeface="Arial" panose="020B0604020202020204" pitchFamily="34" charset="0"/>
              </a:rPr>
              <a:t>Μείγμα προβολής &amp; επικοινωνίας</a:t>
            </a:r>
            <a:br>
              <a:rPr lang="el-GR" sz="2400" b="1" dirty="0">
                <a:solidFill>
                  <a:prstClr val="black"/>
                </a:solidFill>
                <a:latin typeface="Arial" panose="020B0604020202020204" pitchFamily="34" charset="0"/>
                <a:cs typeface="Arial" panose="020B0604020202020204" pitchFamily="34" charset="0"/>
              </a:rPr>
            </a:br>
            <a:r>
              <a:rPr lang="el-GR" sz="2000" b="1" dirty="0">
                <a:solidFill>
                  <a:prstClr val="black"/>
                </a:solidFill>
                <a:latin typeface="Arial" panose="020B0604020202020204" pitchFamily="34" charset="0"/>
                <a:cs typeface="Arial" panose="020B0604020202020204" pitchFamily="34" charset="0"/>
              </a:rPr>
              <a:t>Διαφήμιση εστιατορίων- εργαλεία</a:t>
            </a:r>
            <a:endParaRPr lang="el-GR" dirty="0"/>
          </a:p>
        </p:txBody>
      </p:sp>
      <p:sp>
        <p:nvSpPr>
          <p:cNvPr id="3" name="Θέση περιεχομένου 2"/>
          <p:cNvSpPr>
            <a:spLocks noGrp="1"/>
          </p:cNvSpPr>
          <p:nvPr>
            <p:ph idx="1"/>
          </p:nvPr>
        </p:nvSpPr>
        <p:spPr/>
        <p:txBody>
          <a:bodyPr>
            <a:normAutofit fontScale="85000" lnSpcReduction="20000"/>
          </a:bodyPr>
          <a:lstStyle/>
          <a:p>
            <a:pPr marL="0" indent="0" fontAlgn="base">
              <a:buNone/>
            </a:pPr>
            <a:r>
              <a:rPr lang="el-GR" sz="2400" b="1" dirty="0">
                <a:latin typeface="Arial" panose="020B0604020202020204" pitchFamily="34" charset="0"/>
                <a:cs typeface="Arial" panose="020B0604020202020204" pitchFamily="34" charset="0"/>
              </a:rPr>
              <a:t>Κάντε διαφημίσεις με γεωγραφική </a:t>
            </a:r>
            <a:r>
              <a:rPr lang="el-GR" sz="2400" b="1" dirty="0" smtClean="0">
                <a:latin typeface="Arial" panose="020B0604020202020204" pitchFamily="34" charset="0"/>
                <a:cs typeface="Arial" panose="020B0604020202020204" pitchFamily="34" charset="0"/>
              </a:rPr>
              <a:t>στόχευση</a:t>
            </a:r>
          </a:p>
          <a:p>
            <a:pPr marL="0" indent="0" fontAlgn="base">
              <a:buNone/>
            </a:pPr>
            <a:endParaRPr lang="el-GR" sz="2400" b="1" dirty="0">
              <a:latin typeface="Arial" panose="020B0604020202020204" pitchFamily="34" charset="0"/>
              <a:cs typeface="Arial" panose="020B0604020202020204" pitchFamily="34" charset="0"/>
            </a:endParaRPr>
          </a:p>
          <a:p>
            <a:pPr marL="0" indent="0" algn="just" fontAlgn="base">
              <a:buNone/>
            </a:pPr>
            <a:r>
              <a:rPr lang="el-GR" sz="2400" dirty="0">
                <a:latin typeface="Arial" panose="020B0604020202020204" pitchFamily="34" charset="0"/>
                <a:cs typeface="Arial" panose="020B0604020202020204" pitchFamily="34" charset="0"/>
              </a:rPr>
              <a:t>Το διαδίκτυο δίνει τη δυνατότητα στους επιχειρηματίες να στοχεύσουν σε ένα </a:t>
            </a:r>
            <a:r>
              <a:rPr lang="el-GR" sz="2400" b="1" dirty="0">
                <a:latin typeface="Arial" panose="020B0604020202020204" pitchFamily="34" charset="0"/>
                <a:cs typeface="Arial" panose="020B0604020202020204" pitchFamily="34" charset="0"/>
              </a:rPr>
              <a:t>ιδιαίτερο κοινό με διάφορα κριτήρια</a:t>
            </a:r>
            <a:r>
              <a:rPr lang="el-GR" sz="2400" dirty="0">
                <a:latin typeface="Arial" panose="020B0604020202020204" pitchFamily="34" charset="0"/>
                <a:cs typeface="Arial" panose="020B0604020202020204" pitchFamily="34" charset="0"/>
              </a:rPr>
              <a:t>. Ένα από αυτά είναι το πού βρίσκονται. </a:t>
            </a:r>
            <a:r>
              <a:rPr lang="el-GR" sz="2400" b="1" u="sng" dirty="0">
                <a:latin typeface="Arial" panose="020B0604020202020204" pitchFamily="34" charset="0"/>
                <a:cs typeface="Arial" panose="020B0604020202020204" pitchFamily="34" charset="0"/>
              </a:rPr>
              <a:t>Για πολλά εστιατόρια το να προσεγγίσουν το τοπικό κοινό είναι όλο το παιχνίδι</a:t>
            </a:r>
            <a:r>
              <a:rPr lang="el-GR" sz="2400" dirty="0">
                <a:latin typeface="Arial" panose="020B0604020202020204" pitchFamily="34" charset="0"/>
                <a:cs typeface="Arial" panose="020B0604020202020204" pitchFamily="34" charset="0"/>
              </a:rPr>
              <a:t>. Οι περισσότεροι ψάχνουν για ένα εστιατόριο που βρίσκεται κοντά στο σπίτι τους ή εκεί που βρίσκονται για διακοπές. Οι λεγόμενες </a:t>
            </a:r>
            <a:r>
              <a:rPr lang="el-GR" sz="2400" b="1" dirty="0">
                <a:latin typeface="Arial" panose="020B0604020202020204" pitchFamily="34" charset="0"/>
                <a:cs typeface="Arial" panose="020B0604020202020204" pitchFamily="34" charset="0"/>
              </a:rPr>
              <a:t>“</a:t>
            </a:r>
            <a:r>
              <a:rPr lang="el-GR" sz="2400" b="1" dirty="0" err="1">
                <a:latin typeface="Arial" panose="020B0604020202020204" pitchFamily="34" charset="0"/>
                <a:cs typeface="Arial" panose="020B0604020202020204" pitchFamily="34" charset="0"/>
              </a:rPr>
              <a:t>Geo</a:t>
            </a:r>
            <a:r>
              <a:rPr lang="el-GR" sz="2400" b="1" dirty="0">
                <a:latin typeface="Arial" panose="020B0604020202020204" pitchFamily="34" charset="0"/>
                <a:cs typeface="Arial" panose="020B0604020202020204" pitchFamily="34" charset="0"/>
              </a:rPr>
              <a:t>-</a:t>
            </a:r>
            <a:r>
              <a:rPr lang="el-GR" sz="2400" b="1" dirty="0" err="1">
                <a:latin typeface="Arial" panose="020B0604020202020204" pitchFamily="34" charset="0"/>
                <a:cs typeface="Arial" panose="020B0604020202020204" pitchFamily="34" charset="0"/>
              </a:rPr>
              <a:t>targeting</a:t>
            </a:r>
            <a:r>
              <a:rPr lang="el-GR" sz="2400" b="1" dirty="0">
                <a:latin typeface="Arial" panose="020B0604020202020204" pitchFamily="34" charset="0"/>
                <a:cs typeface="Arial" panose="020B0604020202020204" pitchFamily="34" charset="0"/>
              </a:rPr>
              <a:t>” </a:t>
            </a:r>
            <a:r>
              <a:rPr lang="el-GR" sz="2400" dirty="0">
                <a:latin typeface="Arial" panose="020B0604020202020204" pitchFamily="34" charset="0"/>
                <a:cs typeface="Arial" panose="020B0604020202020204" pitchFamily="34" charset="0"/>
              </a:rPr>
              <a:t>διαφημίσεις σας βοηθούν να γλιτώσετε χρήματα, διασφαλίζοντας ότι θα τις δουν μόνο οι χρήστες μιας συγκεκριμένης περιοχής.</a:t>
            </a:r>
          </a:p>
          <a:p>
            <a:pPr marL="0" indent="0" algn="just" fontAlgn="base">
              <a:buNone/>
            </a:pPr>
            <a:r>
              <a:rPr lang="el-GR" sz="2400" dirty="0">
                <a:latin typeface="Arial" panose="020B0604020202020204" pitchFamily="34" charset="0"/>
                <a:cs typeface="Arial" panose="020B0604020202020204" pitchFamily="34" charset="0"/>
              </a:rPr>
              <a:t>Πολλές διαφημιστικές πλατφόρμες όπως τα </a:t>
            </a:r>
            <a:r>
              <a:rPr lang="el-GR" sz="2400" b="1" dirty="0" err="1">
                <a:latin typeface="Arial" panose="020B0604020202020204" pitchFamily="34" charset="0"/>
                <a:cs typeface="Arial" panose="020B0604020202020204" pitchFamily="34" charset="0"/>
              </a:rPr>
              <a:t>Google</a:t>
            </a:r>
            <a:r>
              <a:rPr lang="el-GR" sz="2400" b="1" dirty="0">
                <a:latin typeface="Arial" panose="020B0604020202020204" pitchFamily="34" charset="0"/>
                <a:cs typeface="Arial" panose="020B0604020202020204" pitchFamily="34" charset="0"/>
              </a:rPr>
              <a:t> </a:t>
            </a:r>
            <a:r>
              <a:rPr lang="el-GR" sz="2400" b="1" dirty="0" err="1">
                <a:latin typeface="Arial" panose="020B0604020202020204" pitchFamily="34" charset="0"/>
                <a:cs typeface="Arial" panose="020B0604020202020204" pitchFamily="34" charset="0"/>
              </a:rPr>
              <a:t>AdWords</a:t>
            </a:r>
            <a:r>
              <a:rPr lang="el-GR" sz="2400" b="1" dirty="0">
                <a:latin typeface="Arial" panose="020B0604020202020204" pitchFamily="34" charset="0"/>
                <a:cs typeface="Arial" panose="020B0604020202020204" pitchFamily="34" charset="0"/>
              </a:rPr>
              <a:t> </a:t>
            </a:r>
            <a:r>
              <a:rPr lang="el-GR" sz="2400" dirty="0">
                <a:latin typeface="Arial" panose="020B0604020202020204" pitchFamily="34" charset="0"/>
                <a:cs typeface="Arial" panose="020B0604020202020204" pitchFamily="34" charset="0"/>
              </a:rPr>
              <a:t>ή το </a:t>
            </a:r>
            <a:r>
              <a:rPr lang="el-GR" sz="2400" b="1" dirty="0">
                <a:latin typeface="Arial" panose="020B0604020202020204" pitchFamily="34" charset="0"/>
                <a:cs typeface="Arial" panose="020B0604020202020204" pitchFamily="34" charset="0"/>
              </a:rPr>
              <a:t>Facebook</a:t>
            </a:r>
            <a:r>
              <a:rPr lang="el-GR" sz="2400" dirty="0">
                <a:latin typeface="Arial" panose="020B0604020202020204" pitchFamily="34" charset="0"/>
                <a:cs typeface="Arial" panose="020B0604020202020204" pitchFamily="34" charset="0"/>
              </a:rPr>
              <a:t> και το </a:t>
            </a:r>
            <a:r>
              <a:rPr lang="el-GR" sz="2400" b="1" dirty="0" err="1">
                <a:latin typeface="Arial" panose="020B0604020202020204" pitchFamily="34" charset="0"/>
                <a:cs typeface="Arial" panose="020B0604020202020204" pitchFamily="34" charset="0"/>
              </a:rPr>
              <a:t>Twitter</a:t>
            </a:r>
            <a:r>
              <a:rPr lang="el-GR" sz="2400" dirty="0">
                <a:latin typeface="Arial" panose="020B0604020202020204" pitchFamily="34" charset="0"/>
                <a:cs typeface="Arial" panose="020B0604020202020204" pitchFamily="34" charset="0"/>
              </a:rPr>
              <a:t> δίνουν τη δυνατότητα για γεωγραφική στόχευση. Εκμεταλλευθείτε τη δυνατότητα αυτή ώστε να προωθήσετε τις καλύτερες διαφημίσεις σας στο πιο σχετικό κοινό.</a:t>
            </a:r>
          </a:p>
          <a:p>
            <a:pPr marL="0" indent="0" algn="just">
              <a:buNone/>
            </a:pPr>
            <a:r>
              <a:rPr lang="el-GR" sz="2400" dirty="0">
                <a:latin typeface="Arial" panose="020B0604020202020204" pitchFamily="34" charset="0"/>
                <a:cs typeface="Arial" panose="020B0604020202020204" pitchFamily="34" charset="0"/>
              </a:rPr>
              <a:t/>
            </a:r>
            <a:br>
              <a:rPr lang="el-GR" sz="2400" dirty="0">
                <a:latin typeface="Arial" panose="020B0604020202020204" pitchFamily="34" charset="0"/>
                <a:cs typeface="Arial" panose="020B0604020202020204" pitchFamily="34" charset="0"/>
              </a:rPr>
            </a:br>
            <a:endParaRPr lang="el-G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582018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0"/>
            <a:ext cx="8229600" cy="908720"/>
          </a:xfrm>
        </p:spPr>
        <p:txBody>
          <a:bodyPr/>
          <a:lstStyle/>
          <a:p>
            <a:r>
              <a:rPr lang="el-GR" sz="2400" b="1" dirty="0">
                <a:solidFill>
                  <a:prstClr val="black"/>
                </a:solidFill>
                <a:latin typeface="Arial" panose="020B0604020202020204" pitchFamily="34" charset="0"/>
                <a:cs typeface="Arial" panose="020B0604020202020204" pitchFamily="34" charset="0"/>
              </a:rPr>
              <a:t>Μείγμα προβολής &amp; επικοινωνίας</a:t>
            </a:r>
            <a:br>
              <a:rPr lang="el-GR" sz="2400" b="1" dirty="0">
                <a:solidFill>
                  <a:prstClr val="black"/>
                </a:solidFill>
                <a:latin typeface="Arial" panose="020B0604020202020204" pitchFamily="34" charset="0"/>
                <a:cs typeface="Arial" panose="020B0604020202020204" pitchFamily="34" charset="0"/>
              </a:rPr>
            </a:br>
            <a:r>
              <a:rPr lang="el-GR" sz="2000" b="1" dirty="0">
                <a:solidFill>
                  <a:prstClr val="black"/>
                </a:solidFill>
                <a:latin typeface="Arial" panose="020B0604020202020204" pitchFamily="34" charset="0"/>
                <a:cs typeface="Arial" panose="020B0604020202020204" pitchFamily="34" charset="0"/>
              </a:rPr>
              <a:t>Διαφήμιση εστιατορίων- εργαλεία</a:t>
            </a:r>
            <a:endParaRPr lang="el-GR" dirty="0"/>
          </a:p>
        </p:txBody>
      </p:sp>
      <p:sp>
        <p:nvSpPr>
          <p:cNvPr id="3" name="Θέση περιεχομένου 2"/>
          <p:cNvSpPr>
            <a:spLocks noGrp="1"/>
          </p:cNvSpPr>
          <p:nvPr>
            <p:ph idx="1"/>
          </p:nvPr>
        </p:nvSpPr>
        <p:spPr>
          <a:xfrm>
            <a:off x="467544" y="980728"/>
            <a:ext cx="8219256" cy="5145435"/>
          </a:xfrm>
        </p:spPr>
        <p:txBody>
          <a:bodyPr>
            <a:noAutofit/>
          </a:bodyPr>
          <a:lstStyle/>
          <a:p>
            <a:pPr marL="0" indent="0" fontAlgn="base">
              <a:buNone/>
            </a:pPr>
            <a:r>
              <a:rPr lang="el-GR" sz="2000" b="1" dirty="0">
                <a:latin typeface="Arial" panose="020B0604020202020204" pitchFamily="34" charset="0"/>
                <a:cs typeface="Arial" panose="020B0604020202020204" pitchFamily="34" charset="0"/>
              </a:rPr>
              <a:t>Αξιοποιήστε τα </a:t>
            </a:r>
            <a:r>
              <a:rPr lang="en-US" sz="2000" b="1" dirty="0">
                <a:latin typeface="Arial" panose="020B0604020202020204" pitchFamily="34" charset="0"/>
                <a:cs typeface="Arial" panose="020B0604020202020204" pitchFamily="34" charset="0"/>
              </a:rPr>
              <a:t>Social </a:t>
            </a:r>
            <a:r>
              <a:rPr lang="en-US" sz="2000" b="1" dirty="0" smtClean="0">
                <a:latin typeface="Arial" panose="020B0604020202020204" pitchFamily="34" charset="0"/>
                <a:cs typeface="Arial" panose="020B0604020202020204" pitchFamily="34" charset="0"/>
              </a:rPr>
              <a:t>Media</a:t>
            </a:r>
            <a:endParaRPr lang="el-GR" sz="2000" b="1" dirty="0" smtClean="0">
              <a:latin typeface="Arial" panose="020B0604020202020204" pitchFamily="34" charset="0"/>
              <a:cs typeface="Arial" panose="020B0604020202020204" pitchFamily="34" charset="0"/>
            </a:endParaRPr>
          </a:p>
          <a:p>
            <a:pPr marL="0" indent="0" algn="just" fontAlgn="base">
              <a:buNone/>
            </a:pPr>
            <a:r>
              <a:rPr lang="el-GR" sz="1800" b="1" dirty="0" smtClean="0">
                <a:latin typeface="Arial" panose="020B0604020202020204" pitchFamily="34" charset="0"/>
                <a:cs typeface="Arial" panose="020B0604020202020204" pitchFamily="34" charset="0"/>
              </a:rPr>
              <a:t>Το </a:t>
            </a:r>
            <a:r>
              <a:rPr lang="el-GR" sz="1800" b="1" dirty="0">
                <a:latin typeface="Arial" panose="020B0604020202020204" pitchFamily="34" charset="0"/>
                <a:cs typeface="Arial" panose="020B0604020202020204" pitchFamily="34" charset="0"/>
              </a:rPr>
              <a:t>Facebook </a:t>
            </a:r>
            <a:r>
              <a:rPr lang="el-GR" sz="1800" dirty="0">
                <a:latin typeface="Arial" panose="020B0604020202020204" pitchFamily="34" charset="0"/>
                <a:cs typeface="Arial" panose="020B0604020202020204" pitchFamily="34" charset="0"/>
              </a:rPr>
              <a:t>αποτελεί ένα </a:t>
            </a:r>
            <a:r>
              <a:rPr lang="el-GR" sz="1800" b="1" i="1" u="sng" dirty="0">
                <a:latin typeface="Arial" panose="020B0604020202020204" pitchFamily="34" charset="0"/>
                <a:cs typeface="Arial" panose="020B0604020202020204" pitchFamily="34" charset="0"/>
              </a:rPr>
              <a:t>καταπληκτικό δωρεάν εργαλείο </a:t>
            </a:r>
            <a:r>
              <a:rPr lang="el-GR" sz="1800" dirty="0">
                <a:latin typeface="Arial" panose="020B0604020202020204" pitchFamily="34" charset="0"/>
                <a:cs typeface="Arial" panose="020B0604020202020204" pitchFamily="34" charset="0"/>
              </a:rPr>
              <a:t>για την προώθηση των επιχειρήσεων και κυρίως για την επαφή με τον κόσμο και τους πελάτες τους. Δημιουργήστε μία προσεγμένη σελίδα στην οποία θα </a:t>
            </a:r>
            <a:r>
              <a:rPr lang="el-GR" sz="1800" b="1" dirty="0">
                <a:latin typeface="Arial" panose="020B0604020202020204" pitchFamily="34" charset="0"/>
                <a:cs typeface="Arial" panose="020B0604020202020204" pitchFamily="34" charset="0"/>
              </a:rPr>
              <a:t>αναρτάτε</a:t>
            </a:r>
            <a:r>
              <a:rPr lang="el-GR" sz="1800" dirty="0">
                <a:latin typeface="Arial" panose="020B0604020202020204" pitchFamily="34" charset="0"/>
                <a:cs typeface="Arial" panose="020B0604020202020204" pitchFamily="34" charset="0"/>
              </a:rPr>
              <a:t> </a:t>
            </a:r>
            <a:r>
              <a:rPr lang="el-GR" sz="1800" b="1" dirty="0">
                <a:latin typeface="Arial" panose="020B0604020202020204" pitchFamily="34" charset="0"/>
                <a:cs typeface="Arial" panose="020B0604020202020204" pitchFamily="34" charset="0"/>
              </a:rPr>
              <a:t>νέα σας, φωτογραφίες από τα πιο εντυπωσιακά πιάτα σας, προσφορές και διαγωνισμούς</a:t>
            </a:r>
            <a:r>
              <a:rPr lang="el-GR" sz="1800" dirty="0">
                <a:latin typeface="Arial" panose="020B0604020202020204" pitchFamily="34" charset="0"/>
                <a:cs typeface="Arial" panose="020B0604020202020204" pitchFamily="34" charset="0"/>
              </a:rPr>
              <a:t>. Αν έχετε βίντεο θα είναι πολύ καλό να τα χρησιμοποιήσετε επίσης ενώ όπως είπαμε και παραπάνω αν κάνετε διαφημίσεις τότε καλό θα είναι να έχουν γεωγραφική </a:t>
            </a:r>
            <a:r>
              <a:rPr lang="el-GR" sz="1800" dirty="0" smtClean="0">
                <a:latin typeface="Arial" panose="020B0604020202020204" pitchFamily="34" charset="0"/>
                <a:cs typeface="Arial" panose="020B0604020202020204" pitchFamily="34" charset="0"/>
              </a:rPr>
              <a:t>στόχευση. Περίπου </a:t>
            </a:r>
            <a:r>
              <a:rPr lang="el-GR" sz="1800" dirty="0">
                <a:latin typeface="Arial" panose="020B0604020202020204" pitchFamily="34" charset="0"/>
                <a:cs typeface="Arial" panose="020B0604020202020204" pitchFamily="34" charset="0"/>
              </a:rPr>
              <a:t>τα ίδια ισχύουν και στο </a:t>
            </a:r>
            <a:r>
              <a:rPr lang="el-GR" sz="1800" b="1" dirty="0">
                <a:latin typeface="Arial" panose="020B0604020202020204" pitchFamily="34" charset="0"/>
                <a:cs typeface="Arial" panose="020B0604020202020204" pitchFamily="34" charset="0"/>
              </a:rPr>
              <a:t>Instagram</a:t>
            </a:r>
            <a:r>
              <a:rPr lang="el-GR" sz="1800" dirty="0">
                <a:latin typeface="Arial" panose="020B0604020202020204" pitchFamily="34" charset="0"/>
                <a:cs typeface="Arial" panose="020B0604020202020204" pitchFamily="34" charset="0"/>
              </a:rPr>
              <a:t>, το οποίο είναι περισσότερο </a:t>
            </a:r>
            <a:r>
              <a:rPr lang="el-GR" sz="1800" dirty="0" err="1">
                <a:latin typeface="Arial" panose="020B0604020202020204" pitchFamily="34" charset="0"/>
                <a:cs typeface="Arial" panose="020B0604020202020204" pitchFamily="34" charset="0"/>
              </a:rPr>
              <a:t>φωτο</a:t>
            </a:r>
            <a:r>
              <a:rPr lang="el-GR" sz="1800" dirty="0">
                <a:latin typeface="Arial" panose="020B0604020202020204" pitchFamily="34" charset="0"/>
                <a:cs typeface="Arial" panose="020B0604020202020204" pitchFamily="34" charset="0"/>
              </a:rPr>
              <a:t>-κεντρικό (οι φωτογραφίες φαγητών επιβάλλονται!) και όπου έχουν μεγαλύτερη βαρύτητα τα </a:t>
            </a:r>
            <a:r>
              <a:rPr lang="el-GR" sz="1800" dirty="0" err="1">
                <a:latin typeface="Arial" panose="020B0604020202020204" pitchFamily="34" charset="0"/>
                <a:cs typeface="Arial" panose="020B0604020202020204" pitchFamily="34" charset="0"/>
              </a:rPr>
              <a:t>hashtags</a:t>
            </a:r>
            <a:r>
              <a:rPr lang="el-GR" sz="1800" dirty="0">
                <a:latin typeface="Arial" panose="020B0604020202020204" pitchFamily="34" charset="0"/>
                <a:cs typeface="Arial" panose="020B0604020202020204" pitchFamily="34" charset="0"/>
              </a:rPr>
              <a:t>. Τα </a:t>
            </a:r>
            <a:r>
              <a:rPr lang="el-GR" sz="1800" dirty="0" err="1">
                <a:latin typeface="Arial" panose="020B0604020202020204" pitchFamily="34" charset="0"/>
                <a:cs typeface="Arial" panose="020B0604020202020204" pitchFamily="34" charset="0"/>
              </a:rPr>
              <a:t>hashtags</a:t>
            </a:r>
            <a:r>
              <a:rPr lang="el-GR" sz="1800" dirty="0">
                <a:latin typeface="Arial" panose="020B0604020202020204" pitchFamily="34" charset="0"/>
                <a:cs typeface="Arial" panose="020B0604020202020204" pitchFamily="34" charset="0"/>
              </a:rPr>
              <a:t> που θα χρησιμοποιήστε μπορεί να είναι επίκαιρα </a:t>
            </a:r>
            <a:r>
              <a:rPr lang="el-GR" sz="1800" dirty="0" err="1">
                <a:latin typeface="Arial" panose="020B0604020202020204" pitchFamily="34" charset="0"/>
                <a:cs typeface="Arial" panose="020B0604020202020204" pitchFamily="34" charset="0"/>
              </a:rPr>
              <a:t>hashtags</a:t>
            </a:r>
            <a:r>
              <a:rPr lang="el-GR" sz="1800" dirty="0">
                <a:latin typeface="Arial" panose="020B0604020202020204" pitchFamily="34" charset="0"/>
                <a:cs typeface="Arial" panose="020B0604020202020204" pitchFamily="34" charset="0"/>
              </a:rPr>
              <a:t> την τρέχουσα περίοδο </a:t>
            </a:r>
            <a:r>
              <a:rPr lang="el-GR" sz="1800" b="1" dirty="0">
                <a:latin typeface="Arial" panose="020B0604020202020204" pitchFamily="34" charset="0"/>
                <a:cs typeface="Arial" panose="020B0604020202020204" pitchFamily="34" charset="0"/>
              </a:rPr>
              <a:t>π.χ. #</a:t>
            </a:r>
            <a:r>
              <a:rPr lang="el-GR" sz="1800" b="1" dirty="0" err="1">
                <a:latin typeface="Arial" panose="020B0604020202020204" pitchFamily="34" charset="0"/>
                <a:cs typeface="Arial" panose="020B0604020202020204" pitchFamily="34" charset="0"/>
              </a:rPr>
              <a:t>sarakosti</a:t>
            </a:r>
            <a:r>
              <a:rPr lang="el-GR" sz="1800" dirty="0">
                <a:latin typeface="Arial" panose="020B0604020202020204" pitchFamily="34" charset="0"/>
                <a:cs typeface="Arial" panose="020B0604020202020204" pitchFamily="34" charset="0"/>
              </a:rPr>
              <a:t>, το </a:t>
            </a:r>
            <a:r>
              <a:rPr lang="el-GR" sz="1800" b="1" dirty="0">
                <a:latin typeface="Arial" panose="020B0604020202020204" pitchFamily="34" charset="0"/>
                <a:cs typeface="Arial" panose="020B0604020202020204" pitchFamily="34" charset="0"/>
              </a:rPr>
              <a:t>εταιρικό σας </a:t>
            </a:r>
            <a:r>
              <a:rPr lang="el-GR" sz="1800" b="1" dirty="0" err="1">
                <a:latin typeface="Arial" panose="020B0604020202020204" pitchFamily="34" charset="0"/>
                <a:cs typeface="Arial" panose="020B0604020202020204" pitchFamily="34" charset="0"/>
              </a:rPr>
              <a:t>hashtag</a:t>
            </a:r>
            <a:r>
              <a:rPr lang="el-GR" sz="1800" b="1" dirty="0">
                <a:latin typeface="Arial" panose="020B0604020202020204" pitchFamily="34" charset="0"/>
                <a:cs typeface="Arial" panose="020B0604020202020204" pitchFamily="34" charset="0"/>
              </a:rPr>
              <a:t> </a:t>
            </a:r>
            <a:r>
              <a:rPr lang="el-GR" sz="1800" dirty="0">
                <a:latin typeface="Arial" panose="020B0604020202020204" pitchFamily="34" charset="0"/>
                <a:cs typeface="Arial" panose="020B0604020202020204" pitchFamily="34" charset="0"/>
              </a:rPr>
              <a:t>που μπορεί να είναι το όνομα της επιχείρησής σας, τα </a:t>
            </a:r>
            <a:r>
              <a:rPr lang="el-GR" sz="1800" dirty="0" err="1">
                <a:latin typeface="Arial" panose="020B0604020202020204" pitchFamily="34" charset="0"/>
                <a:cs typeface="Arial" panose="020B0604020202020204" pitchFamily="34" charset="0"/>
              </a:rPr>
              <a:t>hashtags</a:t>
            </a:r>
            <a:r>
              <a:rPr lang="el-GR" sz="1800" dirty="0">
                <a:latin typeface="Arial" panose="020B0604020202020204" pitchFamily="34" charset="0"/>
                <a:cs typeface="Arial" panose="020B0604020202020204" pitchFamily="34" charset="0"/>
              </a:rPr>
              <a:t> προωθητικών ενεργειών όπως ένας διαγωνισμός καθώς και </a:t>
            </a:r>
            <a:r>
              <a:rPr lang="el-GR" sz="1800" dirty="0" err="1">
                <a:latin typeface="Arial" panose="020B0604020202020204" pitchFamily="34" charset="0"/>
                <a:cs typeface="Arial" panose="020B0604020202020204" pitchFamily="34" charset="0"/>
              </a:rPr>
              <a:t>hashtags</a:t>
            </a:r>
            <a:r>
              <a:rPr lang="el-GR" sz="1800" dirty="0">
                <a:latin typeface="Arial" panose="020B0604020202020204" pitchFamily="34" charset="0"/>
                <a:cs typeface="Arial" panose="020B0604020202020204" pitchFamily="34" charset="0"/>
              </a:rPr>
              <a:t> σχετικά με την ανάρτηση ή την περιοχή που βρίσκεστε.</a:t>
            </a:r>
          </a:p>
          <a:p>
            <a:pPr marL="0" indent="0" algn="just" fontAlgn="base">
              <a:buNone/>
            </a:pPr>
            <a:r>
              <a:rPr lang="el-GR" sz="1800" dirty="0">
                <a:latin typeface="Arial" panose="020B0604020202020204" pitchFamily="34" charset="0"/>
                <a:cs typeface="Arial" panose="020B0604020202020204" pitchFamily="34" charset="0"/>
              </a:rPr>
              <a:t>Στο </a:t>
            </a:r>
            <a:r>
              <a:rPr lang="el-GR" sz="1800" b="1" dirty="0" err="1">
                <a:latin typeface="Arial" panose="020B0604020202020204" pitchFamily="34" charset="0"/>
                <a:cs typeface="Arial" panose="020B0604020202020204" pitchFamily="34" charset="0"/>
              </a:rPr>
              <a:t>twitter</a:t>
            </a:r>
            <a:r>
              <a:rPr lang="el-GR" sz="1800" b="1" dirty="0">
                <a:latin typeface="Arial" panose="020B0604020202020204" pitchFamily="34" charset="0"/>
                <a:cs typeface="Arial" panose="020B0604020202020204" pitchFamily="34" charset="0"/>
              </a:rPr>
              <a:t> </a:t>
            </a:r>
            <a:r>
              <a:rPr lang="el-GR" sz="1800" dirty="0">
                <a:latin typeface="Arial" panose="020B0604020202020204" pitchFamily="34" charset="0"/>
                <a:cs typeface="Arial" panose="020B0604020202020204" pitchFamily="34" charset="0"/>
              </a:rPr>
              <a:t>είναι πολύ εύκολο να αναρτάται φωτογραφίες και </a:t>
            </a:r>
            <a:r>
              <a:rPr lang="el-GR" sz="1800" b="1" dirty="0">
                <a:latin typeface="Arial" panose="020B0604020202020204" pitchFamily="34" charset="0"/>
                <a:cs typeface="Arial" panose="020B0604020202020204" pitchFamily="34" charset="0"/>
              </a:rPr>
              <a:t>ανακοινώσεις</a:t>
            </a:r>
            <a:r>
              <a:rPr lang="el-GR" sz="1800" dirty="0">
                <a:latin typeface="Arial" panose="020B0604020202020204" pitchFamily="34" charset="0"/>
                <a:cs typeface="Arial" panose="020B0604020202020204" pitchFamily="34" charset="0"/>
              </a:rPr>
              <a:t> για κάποιο </a:t>
            </a:r>
            <a:r>
              <a:rPr lang="el-GR" sz="1800" dirty="0" err="1">
                <a:latin typeface="Arial" panose="020B0604020202020204" pitchFamily="34" charset="0"/>
                <a:cs typeface="Arial" panose="020B0604020202020204" pitchFamily="34" charset="0"/>
              </a:rPr>
              <a:t>event</a:t>
            </a:r>
            <a:r>
              <a:rPr lang="el-GR" sz="1800" dirty="0">
                <a:latin typeface="Arial" panose="020B0604020202020204" pitchFamily="34" charset="0"/>
                <a:cs typeface="Arial" panose="020B0604020202020204" pitchFamily="34" charset="0"/>
              </a:rPr>
              <a:t> ή </a:t>
            </a:r>
            <a:r>
              <a:rPr lang="el-GR" sz="1800" b="1" dirty="0">
                <a:latin typeface="Arial" panose="020B0604020202020204" pitchFamily="34" charset="0"/>
                <a:cs typeface="Arial" panose="020B0604020202020204" pitchFamily="34" charset="0"/>
              </a:rPr>
              <a:t>προσφορά</a:t>
            </a:r>
            <a:r>
              <a:rPr lang="el-GR" sz="1800" dirty="0">
                <a:latin typeface="Arial" panose="020B0604020202020204" pitchFamily="34" charset="0"/>
                <a:cs typeface="Arial" panose="020B0604020202020204" pitchFamily="34" charset="0"/>
              </a:rPr>
              <a:t> αφού ένα από τα καλά του </a:t>
            </a:r>
            <a:r>
              <a:rPr lang="el-GR" sz="1800" dirty="0" err="1">
                <a:latin typeface="Arial" panose="020B0604020202020204" pitchFamily="34" charset="0"/>
                <a:cs typeface="Arial" panose="020B0604020202020204" pitchFamily="34" charset="0"/>
              </a:rPr>
              <a:t>twitter</a:t>
            </a:r>
            <a:r>
              <a:rPr lang="el-GR" sz="1800" dirty="0">
                <a:latin typeface="Arial" panose="020B0604020202020204" pitchFamily="34" charset="0"/>
                <a:cs typeface="Arial" panose="020B0604020202020204" pitchFamily="34" charset="0"/>
              </a:rPr>
              <a:t> είναι ότι τα νέα ταξιδεύουν πολύ γρήγορα.</a:t>
            </a:r>
          </a:p>
          <a:p>
            <a:pPr marL="0" indent="0" algn="just">
              <a:buNone/>
            </a:pPr>
            <a:endParaRPr lang="el-GR"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26626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400" b="1" dirty="0">
                <a:solidFill>
                  <a:prstClr val="black"/>
                </a:solidFill>
                <a:latin typeface="Arial" panose="020B0604020202020204" pitchFamily="34" charset="0"/>
                <a:cs typeface="Arial" panose="020B0604020202020204" pitchFamily="34" charset="0"/>
              </a:rPr>
              <a:t>Μείγμα προβολής &amp; επικοινωνίας</a:t>
            </a:r>
            <a:br>
              <a:rPr lang="el-GR" sz="2400" b="1" dirty="0">
                <a:solidFill>
                  <a:prstClr val="black"/>
                </a:solidFill>
                <a:latin typeface="Arial" panose="020B0604020202020204" pitchFamily="34" charset="0"/>
                <a:cs typeface="Arial" panose="020B0604020202020204" pitchFamily="34" charset="0"/>
              </a:rPr>
            </a:br>
            <a:r>
              <a:rPr lang="el-GR" sz="2000" b="1" dirty="0">
                <a:solidFill>
                  <a:prstClr val="black"/>
                </a:solidFill>
                <a:latin typeface="Arial" panose="020B0604020202020204" pitchFamily="34" charset="0"/>
                <a:cs typeface="Arial" panose="020B0604020202020204" pitchFamily="34" charset="0"/>
              </a:rPr>
              <a:t>Διαφήμιση εστιατορίων- εργαλεία</a:t>
            </a:r>
            <a:endParaRPr lang="el-GR" dirty="0"/>
          </a:p>
        </p:txBody>
      </p:sp>
      <p:sp>
        <p:nvSpPr>
          <p:cNvPr id="3" name="Θέση περιεχομένου 2"/>
          <p:cNvSpPr>
            <a:spLocks noGrp="1"/>
          </p:cNvSpPr>
          <p:nvPr>
            <p:ph idx="1"/>
          </p:nvPr>
        </p:nvSpPr>
        <p:spPr/>
        <p:txBody>
          <a:bodyPr>
            <a:normAutofit/>
          </a:bodyPr>
          <a:lstStyle/>
          <a:p>
            <a:pPr marL="0" indent="0" fontAlgn="base">
              <a:buNone/>
            </a:pPr>
            <a:r>
              <a:rPr lang="el-GR" sz="2400" b="1" dirty="0">
                <a:latin typeface="Arial" panose="020B0604020202020204" pitchFamily="34" charset="0"/>
                <a:cs typeface="Arial" panose="020B0604020202020204" pitchFamily="34" charset="0"/>
              </a:rPr>
              <a:t>Δείξτε περήφανοι για το προσωπικό </a:t>
            </a:r>
            <a:r>
              <a:rPr lang="el-GR" sz="2400" b="1" dirty="0" smtClean="0">
                <a:latin typeface="Arial" panose="020B0604020202020204" pitchFamily="34" charset="0"/>
                <a:cs typeface="Arial" panose="020B0604020202020204" pitchFamily="34" charset="0"/>
              </a:rPr>
              <a:t>σας</a:t>
            </a:r>
          </a:p>
          <a:p>
            <a:pPr marL="0" indent="0" fontAlgn="base">
              <a:buNone/>
            </a:pPr>
            <a:endParaRPr lang="el-GR" sz="2400" b="1" dirty="0">
              <a:latin typeface="Arial" panose="020B0604020202020204" pitchFamily="34" charset="0"/>
              <a:cs typeface="Arial" panose="020B0604020202020204" pitchFamily="34" charset="0"/>
            </a:endParaRPr>
          </a:p>
          <a:p>
            <a:pPr marL="0" indent="0" algn="just">
              <a:buNone/>
            </a:pPr>
            <a:r>
              <a:rPr lang="el-GR" sz="2000" b="1" dirty="0">
                <a:latin typeface="Arial" panose="020B0604020202020204" pitchFamily="34" charset="0"/>
                <a:cs typeface="Arial" panose="020B0604020202020204" pitchFamily="34" charset="0"/>
              </a:rPr>
              <a:t>Τραβήξτε φωτογραφίες από το προσωπικό σας σε συνδυασμό με κάποιο προϊόν σας</a:t>
            </a:r>
            <a:r>
              <a:rPr lang="el-GR" sz="2000" dirty="0">
                <a:latin typeface="Arial" panose="020B0604020202020204" pitchFamily="34" charset="0"/>
                <a:cs typeface="Arial" panose="020B0604020202020204" pitchFamily="34" charset="0"/>
              </a:rPr>
              <a:t>. Θα μπορούσε να είναι ο σεφ, ο σερβιτόρος σας, ο μπαρίστας σας. Αναρτήστε τις φωτογραφίες στο Instagram ή το Facebook και δείξτε ότι είστε μία εταιρεία που </a:t>
            </a:r>
            <a:r>
              <a:rPr lang="el-GR" sz="2000" b="1" u="sng" dirty="0">
                <a:latin typeface="Arial" panose="020B0604020202020204" pitchFamily="34" charset="0"/>
                <a:cs typeface="Arial" panose="020B0604020202020204" pitchFamily="34" charset="0"/>
              </a:rPr>
              <a:t>δίνει αξία στα άτομα που εργάζονται για αυτήν</a:t>
            </a:r>
            <a:r>
              <a:rPr lang="el-GR" sz="2000" dirty="0">
                <a:latin typeface="Arial" panose="020B0604020202020204" pitchFamily="34" charset="0"/>
                <a:cs typeface="Arial" panose="020B0604020202020204" pitchFamily="34" charset="0"/>
              </a:rPr>
              <a:t>. Θα δείξετε επίσης στον κόσμο ότι είστε ένα μέρος στο οποίο ο κόσμος περνάει καλά και εξυπηρετείται σωστά. Σε μία εποχή που τα πάντα αντικαθίστανται από τις μηχανές, το </a:t>
            </a:r>
            <a:r>
              <a:rPr lang="el-GR" sz="2000" b="1" dirty="0">
                <a:latin typeface="Arial" panose="020B0604020202020204" pitchFamily="34" charset="0"/>
                <a:cs typeface="Arial" panose="020B0604020202020204" pitchFamily="34" charset="0"/>
              </a:rPr>
              <a:t>ανθρώπινο στοιχείο είναι σημαντικό και δημιουργεί μία καλή φήμη γύρω από την επιχείρησή σας.</a:t>
            </a:r>
          </a:p>
        </p:txBody>
      </p:sp>
    </p:spTree>
    <p:extLst>
      <p:ext uri="{BB962C8B-B14F-4D97-AF65-F5344CB8AC3E}">
        <p14:creationId xmlns:p14="http://schemas.microsoft.com/office/powerpoint/2010/main" val="22767087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400" b="1" dirty="0">
                <a:solidFill>
                  <a:prstClr val="black"/>
                </a:solidFill>
                <a:latin typeface="Arial" panose="020B0604020202020204" pitchFamily="34" charset="0"/>
                <a:cs typeface="Arial" panose="020B0604020202020204" pitchFamily="34" charset="0"/>
              </a:rPr>
              <a:t>Μείγμα προβολής &amp; επικοινωνίας</a:t>
            </a:r>
            <a:br>
              <a:rPr lang="el-GR" sz="2400" b="1" dirty="0">
                <a:solidFill>
                  <a:prstClr val="black"/>
                </a:solidFill>
                <a:latin typeface="Arial" panose="020B0604020202020204" pitchFamily="34" charset="0"/>
                <a:cs typeface="Arial" panose="020B0604020202020204" pitchFamily="34" charset="0"/>
              </a:rPr>
            </a:br>
            <a:r>
              <a:rPr lang="el-GR" sz="2000" b="1" dirty="0">
                <a:solidFill>
                  <a:prstClr val="black"/>
                </a:solidFill>
                <a:latin typeface="Arial" panose="020B0604020202020204" pitchFamily="34" charset="0"/>
                <a:cs typeface="Arial" panose="020B0604020202020204" pitchFamily="34" charset="0"/>
              </a:rPr>
              <a:t>Διαφήμιση εστιατορίων- εργαλεία</a:t>
            </a:r>
            <a:endParaRPr lang="el-GR" dirty="0"/>
          </a:p>
        </p:txBody>
      </p:sp>
      <p:sp>
        <p:nvSpPr>
          <p:cNvPr id="3" name="Θέση περιεχομένου 2"/>
          <p:cNvSpPr>
            <a:spLocks noGrp="1"/>
          </p:cNvSpPr>
          <p:nvPr>
            <p:ph idx="1"/>
          </p:nvPr>
        </p:nvSpPr>
        <p:spPr/>
        <p:txBody>
          <a:bodyPr>
            <a:normAutofit fontScale="85000" lnSpcReduction="20000"/>
          </a:bodyPr>
          <a:lstStyle/>
          <a:p>
            <a:pPr marL="0" indent="0" fontAlgn="base">
              <a:buNone/>
            </a:pPr>
            <a:r>
              <a:rPr lang="el-GR" sz="2400" b="1" dirty="0">
                <a:latin typeface="Arial" panose="020B0604020202020204" pitchFamily="34" charset="0"/>
                <a:cs typeface="Arial" panose="020B0604020202020204" pitchFamily="34" charset="0"/>
              </a:rPr>
              <a:t>Εκμεταλλευθείτε το </a:t>
            </a:r>
            <a:r>
              <a:rPr lang="el-GR" sz="2400" b="1" dirty="0" err="1">
                <a:latin typeface="Arial" panose="020B0604020202020204" pitchFamily="34" charset="0"/>
                <a:cs typeface="Arial" panose="020B0604020202020204" pitchFamily="34" charset="0"/>
              </a:rPr>
              <a:t>TripAdvisor</a:t>
            </a:r>
            <a:r>
              <a:rPr lang="el-GR" sz="2400" b="1" dirty="0">
                <a:latin typeface="Arial" panose="020B0604020202020204" pitchFamily="34" charset="0"/>
                <a:cs typeface="Arial" panose="020B0604020202020204" pitchFamily="34" charset="0"/>
              </a:rPr>
              <a:t> και το </a:t>
            </a:r>
            <a:r>
              <a:rPr lang="el-GR" sz="2400" b="1" dirty="0" err="1" smtClean="0">
                <a:latin typeface="Arial" panose="020B0604020202020204" pitchFamily="34" charset="0"/>
                <a:cs typeface="Arial" panose="020B0604020202020204" pitchFamily="34" charset="0"/>
              </a:rPr>
              <a:t>Foursquare</a:t>
            </a:r>
            <a:endParaRPr lang="el-GR" sz="2400" b="1" dirty="0" smtClean="0">
              <a:latin typeface="Arial" panose="020B0604020202020204" pitchFamily="34" charset="0"/>
              <a:cs typeface="Arial" panose="020B0604020202020204" pitchFamily="34" charset="0"/>
            </a:endParaRPr>
          </a:p>
          <a:p>
            <a:pPr marL="0" indent="0" fontAlgn="base">
              <a:buNone/>
            </a:pPr>
            <a:endParaRPr lang="el-GR" sz="2400" b="1" dirty="0">
              <a:latin typeface="Arial" panose="020B0604020202020204" pitchFamily="34" charset="0"/>
              <a:cs typeface="Arial" panose="020B0604020202020204" pitchFamily="34" charset="0"/>
            </a:endParaRPr>
          </a:p>
          <a:p>
            <a:pPr marL="0" indent="0" algn="just" fontAlgn="base">
              <a:buNone/>
            </a:pPr>
            <a:r>
              <a:rPr lang="el-GR" sz="2400" dirty="0" smtClean="0">
                <a:latin typeface="Arial" panose="020B0604020202020204" pitchFamily="34" charset="0"/>
                <a:cs typeface="Arial" panose="020B0604020202020204" pitchFamily="34" charset="0"/>
              </a:rPr>
              <a:t>Η </a:t>
            </a:r>
            <a:r>
              <a:rPr lang="el-GR" sz="2400" dirty="0">
                <a:latin typeface="Arial" panose="020B0604020202020204" pitchFamily="34" charset="0"/>
                <a:cs typeface="Arial" panose="020B0604020202020204" pitchFamily="34" charset="0"/>
              </a:rPr>
              <a:t>σελίδα σας μάλλον θα υπάρχει στο </a:t>
            </a:r>
            <a:r>
              <a:rPr lang="el-GR" sz="2400" b="1" dirty="0" err="1">
                <a:latin typeface="Arial" panose="020B0604020202020204" pitchFamily="34" charset="0"/>
                <a:cs typeface="Arial" panose="020B0604020202020204" pitchFamily="34" charset="0"/>
              </a:rPr>
              <a:t>TripAdvisor</a:t>
            </a:r>
            <a:r>
              <a:rPr lang="el-GR" sz="2400" dirty="0">
                <a:latin typeface="Arial" panose="020B0604020202020204" pitchFamily="34" charset="0"/>
                <a:cs typeface="Arial" panose="020B0604020202020204" pitchFamily="34" charset="0"/>
              </a:rPr>
              <a:t> είτε την έχετε δημιουργήσει εσείς είτε όχι. Και όσο το εστιατόριό σας γίνεται ολοένα και πιο δημοφιλές θα υπάρχουν και περισσότερα σχόλια. Πάρτε τη διαχείριση της σελίδας σας στα χέρια σας και </a:t>
            </a:r>
            <a:r>
              <a:rPr lang="el-GR" sz="2400" b="1" dirty="0">
                <a:latin typeface="Arial" panose="020B0604020202020204" pitchFamily="34" charset="0"/>
                <a:cs typeface="Arial" panose="020B0604020202020204" pitchFamily="34" charset="0"/>
              </a:rPr>
              <a:t>αξιοποιήστε το </a:t>
            </a:r>
            <a:r>
              <a:rPr lang="el-GR" sz="2400" b="1" dirty="0" err="1">
                <a:latin typeface="Arial" panose="020B0604020202020204" pitchFamily="34" charset="0"/>
                <a:cs typeface="Arial" panose="020B0604020202020204" pitchFamily="34" charset="0"/>
              </a:rPr>
              <a:t>TripAdvisor</a:t>
            </a:r>
            <a:r>
              <a:rPr lang="el-GR" sz="2400" b="1" dirty="0">
                <a:latin typeface="Arial" panose="020B0604020202020204" pitchFamily="34" charset="0"/>
                <a:cs typeface="Arial" panose="020B0604020202020204" pitchFamily="34" charset="0"/>
              </a:rPr>
              <a:t> ως ένα πολύ καλό </a:t>
            </a:r>
            <a:r>
              <a:rPr lang="el-GR" sz="2400" b="1" dirty="0" err="1">
                <a:latin typeface="Arial" panose="020B0604020202020204" pitchFamily="34" charset="0"/>
                <a:cs typeface="Arial" panose="020B0604020202020204" pitchFamily="34" charset="0"/>
              </a:rPr>
              <a:t>marketing</a:t>
            </a:r>
            <a:r>
              <a:rPr lang="el-GR" sz="2400" b="1" dirty="0">
                <a:latin typeface="Arial" panose="020B0604020202020204" pitchFamily="34" charset="0"/>
                <a:cs typeface="Arial" panose="020B0604020202020204" pitchFamily="34" charset="0"/>
              </a:rPr>
              <a:t>  εργαλείο</a:t>
            </a:r>
            <a:r>
              <a:rPr lang="el-GR" sz="2400" dirty="0">
                <a:latin typeface="Arial" panose="020B0604020202020204" pitchFamily="34" charset="0"/>
                <a:cs typeface="Arial" panose="020B0604020202020204" pitchFamily="34" charset="0"/>
              </a:rPr>
              <a:t>. </a:t>
            </a:r>
            <a:r>
              <a:rPr lang="el-GR" sz="2400" b="1" i="1" u="sng" dirty="0">
                <a:latin typeface="Arial" panose="020B0604020202020204" pitchFamily="34" charset="0"/>
                <a:cs typeface="Arial" panose="020B0604020202020204" pitchFamily="34" charset="0"/>
              </a:rPr>
              <a:t>Συμπληρώστε σωστά τα στοιχεία του εστιατορίου σας, ανεβάζετε φωτογραφίες και απαντάτε πάντοτε στα σχόλια - θετικά ή αρνητικά</a:t>
            </a:r>
            <a:r>
              <a:rPr lang="el-GR" sz="2400" b="1" u="sng" dirty="0" smtClean="0">
                <a:latin typeface="Arial" panose="020B0604020202020204" pitchFamily="34" charset="0"/>
                <a:cs typeface="Arial" panose="020B0604020202020204" pitchFamily="34" charset="0"/>
              </a:rPr>
              <a:t>.</a:t>
            </a:r>
          </a:p>
          <a:p>
            <a:pPr marL="0" indent="0" algn="just" fontAlgn="base">
              <a:buNone/>
            </a:pPr>
            <a:endParaRPr lang="el-GR" sz="2400" dirty="0">
              <a:latin typeface="Arial" panose="020B0604020202020204" pitchFamily="34" charset="0"/>
              <a:cs typeface="Arial" panose="020B0604020202020204" pitchFamily="34" charset="0"/>
            </a:endParaRPr>
          </a:p>
          <a:p>
            <a:pPr marL="0" indent="0" algn="just" fontAlgn="base">
              <a:buNone/>
            </a:pPr>
            <a:r>
              <a:rPr lang="el-GR" sz="2400" dirty="0">
                <a:latin typeface="Arial" panose="020B0604020202020204" pitchFamily="34" charset="0"/>
                <a:cs typeface="Arial" panose="020B0604020202020204" pitchFamily="34" charset="0"/>
              </a:rPr>
              <a:t>Το </a:t>
            </a:r>
            <a:r>
              <a:rPr lang="el-GR" sz="2400" b="1" dirty="0" err="1">
                <a:latin typeface="Arial" panose="020B0604020202020204" pitchFamily="34" charset="0"/>
                <a:cs typeface="Arial" panose="020B0604020202020204" pitchFamily="34" charset="0"/>
              </a:rPr>
              <a:t>Foursquare</a:t>
            </a:r>
            <a:r>
              <a:rPr lang="el-GR" sz="2400" dirty="0">
                <a:latin typeface="Arial" panose="020B0604020202020204" pitchFamily="34" charset="0"/>
                <a:cs typeface="Arial" panose="020B0604020202020204" pitchFamily="34" charset="0"/>
              </a:rPr>
              <a:t> σας δίνει επιπλέον τη δυνατότητα να </a:t>
            </a:r>
            <a:r>
              <a:rPr lang="el-GR" sz="2400" b="1" i="1" dirty="0">
                <a:latin typeface="Arial" panose="020B0604020202020204" pitchFamily="34" charset="0"/>
                <a:cs typeface="Arial" panose="020B0604020202020204" pitchFamily="34" charset="0"/>
              </a:rPr>
              <a:t>στέλνετε</a:t>
            </a:r>
            <a:r>
              <a:rPr lang="el-GR" sz="2400" i="1" dirty="0">
                <a:latin typeface="Arial" panose="020B0604020202020204" pitchFamily="34" charset="0"/>
                <a:cs typeface="Arial" panose="020B0604020202020204" pitchFamily="34" charset="0"/>
              </a:rPr>
              <a:t> </a:t>
            </a:r>
            <a:r>
              <a:rPr lang="el-GR" sz="2400" b="1" i="1" dirty="0">
                <a:latin typeface="Arial" panose="020B0604020202020204" pitchFamily="34" charset="0"/>
                <a:cs typeface="Arial" panose="020B0604020202020204" pitchFamily="34" charset="0"/>
              </a:rPr>
              <a:t>ενημερώσεις σε άτομα που βρίσκονται κοντά στην επιχείρησή σας σχετικά με προσφορές, κουπόνια και ανακοινώσεις καθώς και να επιβραβεύετε τους αφοσιωμένους πελάτες σας</a:t>
            </a:r>
            <a:r>
              <a:rPr lang="el-GR" sz="2400" dirty="0">
                <a:latin typeface="Arial" panose="020B0604020202020204" pitchFamily="34" charset="0"/>
                <a:cs typeface="Arial" panose="020B0604020202020204" pitchFamily="34" charset="0"/>
              </a:rPr>
              <a:t>. Για </a:t>
            </a:r>
            <a:r>
              <a:rPr lang="el-GR" sz="2400" b="1" i="1" u="sng" dirty="0">
                <a:latin typeface="Arial" panose="020B0604020202020204" pitchFamily="34" charset="0"/>
                <a:cs typeface="Arial" panose="020B0604020202020204" pitchFamily="34" charset="0"/>
              </a:rPr>
              <a:t>παράδειγμα</a:t>
            </a:r>
            <a:r>
              <a:rPr lang="el-GR" sz="2400" dirty="0">
                <a:latin typeface="Arial" panose="020B0604020202020204" pitchFamily="34" charset="0"/>
                <a:cs typeface="Arial" panose="020B0604020202020204" pitchFamily="34" charset="0"/>
              </a:rPr>
              <a:t> μπορείτε να προσφέρετε δωρεάν επιδόρπιο στα πρώτα 5 άτομα που θα κάνουν </a:t>
            </a:r>
            <a:r>
              <a:rPr lang="el-GR" sz="2400" dirty="0" err="1">
                <a:latin typeface="Arial" panose="020B0604020202020204" pitchFamily="34" charset="0"/>
                <a:cs typeface="Arial" panose="020B0604020202020204" pitchFamily="34" charset="0"/>
              </a:rPr>
              <a:t>check</a:t>
            </a:r>
            <a:r>
              <a:rPr lang="el-GR" sz="2400" dirty="0">
                <a:latin typeface="Arial" panose="020B0604020202020204" pitchFamily="34" charset="0"/>
                <a:cs typeface="Arial" panose="020B0604020202020204" pitchFamily="34" charset="0"/>
              </a:rPr>
              <a:t>-</a:t>
            </a:r>
            <a:r>
              <a:rPr lang="el-GR" sz="2400" dirty="0" err="1">
                <a:latin typeface="Arial" panose="020B0604020202020204" pitchFamily="34" charset="0"/>
                <a:cs typeface="Arial" panose="020B0604020202020204" pitchFamily="34" charset="0"/>
              </a:rPr>
              <a:t>in</a:t>
            </a:r>
            <a:r>
              <a:rPr lang="el-GR" sz="2400" dirty="0">
                <a:latin typeface="Arial" panose="020B0604020202020204" pitchFamily="34" charset="0"/>
                <a:cs typeface="Arial" panose="020B0604020202020204" pitchFamily="34" charset="0"/>
              </a:rPr>
              <a:t>.</a:t>
            </a:r>
          </a:p>
          <a:p>
            <a:pPr marL="0" indent="0" fontAlgn="base">
              <a:buNone/>
            </a:pPr>
            <a:endParaRPr lang="el-GR" sz="2400" dirty="0">
              <a:latin typeface="Arial" panose="020B060402020202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3286008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400" b="1" dirty="0">
                <a:solidFill>
                  <a:prstClr val="black"/>
                </a:solidFill>
                <a:latin typeface="Arial" panose="020B0604020202020204" pitchFamily="34" charset="0"/>
                <a:cs typeface="Arial" panose="020B0604020202020204" pitchFamily="34" charset="0"/>
              </a:rPr>
              <a:t>Μείγμα προβολής &amp; επικοινωνίας</a:t>
            </a:r>
            <a:br>
              <a:rPr lang="el-GR" sz="2400" b="1" dirty="0">
                <a:solidFill>
                  <a:prstClr val="black"/>
                </a:solidFill>
                <a:latin typeface="Arial" panose="020B0604020202020204" pitchFamily="34" charset="0"/>
                <a:cs typeface="Arial" panose="020B0604020202020204" pitchFamily="34" charset="0"/>
              </a:rPr>
            </a:br>
            <a:r>
              <a:rPr lang="el-GR" sz="2000" b="1" dirty="0">
                <a:solidFill>
                  <a:prstClr val="black"/>
                </a:solidFill>
                <a:latin typeface="Arial" panose="020B0604020202020204" pitchFamily="34" charset="0"/>
                <a:cs typeface="Arial" panose="020B0604020202020204" pitchFamily="34" charset="0"/>
              </a:rPr>
              <a:t>Διαφήμιση εστιατορίων- εργαλεία</a:t>
            </a:r>
            <a:endParaRPr lang="el-GR" dirty="0"/>
          </a:p>
        </p:txBody>
      </p:sp>
      <p:sp>
        <p:nvSpPr>
          <p:cNvPr id="3" name="Θέση περιεχομένου 2"/>
          <p:cNvSpPr>
            <a:spLocks noGrp="1"/>
          </p:cNvSpPr>
          <p:nvPr>
            <p:ph idx="1"/>
          </p:nvPr>
        </p:nvSpPr>
        <p:spPr/>
        <p:txBody>
          <a:bodyPr/>
          <a:lstStyle/>
          <a:p>
            <a:pPr marL="0" indent="0" fontAlgn="base">
              <a:buNone/>
            </a:pPr>
            <a:r>
              <a:rPr lang="el-GR" sz="2400" b="1" dirty="0">
                <a:latin typeface="Arial" panose="020B0604020202020204" pitchFamily="34" charset="0"/>
                <a:cs typeface="Arial" panose="020B0604020202020204" pitchFamily="34" charset="0"/>
              </a:rPr>
              <a:t>Προωθήστε “αυτό το κάτι” </a:t>
            </a:r>
            <a:r>
              <a:rPr lang="el-GR" sz="2400" b="1" dirty="0" smtClean="0">
                <a:latin typeface="Arial" panose="020B0604020202020204" pitchFamily="34" charset="0"/>
                <a:cs typeface="Arial" panose="020B0604020202020204" pitchFamily="34" charset="0"/>
              </a:rPr>
              <a:t>σας</a:t>
            </a:r>
          </a:p>
          <a:p>
            <a:pPr marL="0" indent="0" fontAlgn="base">
              <a:buNone/>
            </a:pPr>
            <a:endParaRPr lang="el-GR" sz="2400" b="1" dirty="0" smtClean="0">
              <a:latin typeface="Arial" panose="020B0604020202020204" pitchFamily="34" charset="0"/>
              <a:cs typeface="Arial" panose="020B0604020202020204" pitchFamily="34" charset="0"/>
            </a:endParaRPr>
          </a:p>
          <a:p>
            <a:pPr marL="0" indent="0" algn="just" fontAlgn="base">
              <a:buNone/>
            </a:pPr>
            <a:r>
              <a:rPr lang="el-GR" sz="2000" dirty="0">
                <a:latin typeface="Arial" panose="020B0604020202020204" pitchFamily="34" charset="0"/>
                <a:cs typeface="Arial" panose="020B0604020202020204" pitchFamily="34" charset="0"/>
              </a:rPr>
              <a:t>Αυτό που θα προσελκύσει σίγουρα τον κόσμο είναι “αυτό το κάτι” </a:t>
            </a:r>
            <a:r>
              <a:rPr lang="el-GR" sz="2000" b="1" dirty="0">
                <a:latin typeface="Arial" panose="020B0604020202020204" pitchFamily="34" charset="0"/>
                <a:cs typeface="Arial" panose="020B0604020202020204" pitchFamily="34" charset="0"/>
              </a:rPr>
              <a:t>ξεχωριστό που προσφέρει το εστιατόριό σας</a:t>
            </a:r>
            <a:r>
              <a:rPr lang="el-GR" sz="2000" dirty="0">
                <a:latin typeface="Arial" panose="020B0604020202020204" pitchFamily="34" charset="0"/>
                <a:cs typeface="Arial" panose="020B0604020202020204" pitchFamily="34" charset="0"/>
              </a:rPr>
              <a:t>. Μπορεί να είναι μία εντυπωσιακή </a:t>
            </a:r>
            <a:r>
              <a:rPr lang="el-GR" sz="2000" b="1" i="1" dirty="0">
                <a:latin typeface="Arial" panose="020B0604020202020204" pitchFamily="34" charset="0"/>
                <a:cs typeface="Arial" panose="020B0604020202020204" pitchFamily="34" charset="0"/>
              </a:rPr>
              <a:t>διακόσμηση</a:t>
            </a:r>
            <a:r>
              <a:rPr lang="el-GR" sz="2000" dirty="0">
                <a:latin typeface="Arial" panose="020B0604020202020204" pitchFamily="34" charset="0"/>
                <a:cs typeface="Arial" panose="020B0604020202020204" pitchFamily="34" charset="0"/>
              </a:rPr>
              <a:t>, ένα ιδιαίτερο </a:t>
            </a:r>
            <a:r>
              <a:rPr lang="el-GR" sz="2000" b="1" i="1" dirty="0">
                <a:latin typeface="Arial" panose="020B0604020202020204" pitchFamily="34" charset="0"/>
                <a:cs typeface="Arial" panose="020B0604020202020204" pitchFamily="34" charset="0"/>
              </a:rPr>
              <a:t>πιάτο </a:t>
            </a:r>
            <a:r>
              <a:rPr lang="el-GR" sz="2000" dirty="0">
                <a:latin typeface="Arial" panose="020B0604020202020204" pitchFamily="34" charset="0"/>
                <a:cs typeface="Arial" panose="020B0604020202020204" pitchFamily="34" charset="0"/>
              </a:rPr>
              <a:t>ή η απίστευτη </a:t>
            </a:r>
            <a:r>
              <a:rPr lang="el-GR" sz="2000" b="1" i="1" dirty="0">
                <a:latin typeface="Arial" panose="020B0604020202020204" pitchFamily="34" charset="0"/>
                <a:cs typeface="Arial" panose="020B0604020202020204" pitchFamily="34" charset="0"/>
              </a:rPr>
              <a:t>θέα του</a:t>
            </a:r>
            <a:r>
              <a:rPr lang="el-GR" sz="2000" dirty="0">
                <a:latin typeface="Arial" panose="020B0604020202020204" pitchFamily="34" charset="0"/>
                <a:cs typeface="Arial" panose="020B0604020202020204" pitchFamily="34" charset="0"/>
              </a:rPr>
              <a:t>. </a:t>
            </a:r>
            <a:r>
              <a:rPr lang="el-GR" sz="2000" dirty="0" smtClean="0">
                <a:latin typeface="Arial" panose="020B0604020202020204" pitchFamily="34" charset="0"/>
                <a:cs typeface="Arial" panose="020B0604020202020204" pitchFamily="34" charset="0"/>
              </a:rPr>
              <a:t>Ότι </a:t>
            </a:r>
            <a:r>
              <a:rPr lang="el-GR" sz="2000" dirty="0">
                <a:latin typeface="Arial" panose="020B0604020202020204" pitchFamily="34" charset="0"/>
                <a:cs typeface="Arial" panose="020B0604020202020204" pitchFamily="34" charset="0"/>
              </a:rPr>
              <a:t>κι αν είναι προωθήστε αυτό που σας κάνει ιδιαίτερους όσο το δυνατόν περισσότερο και οι πελάτες σας θα κάνουν το ίδιο. Χρησιμοποιήστε το στη διαφήμισή σας στο Facebook, ως </a:t>
            </a:r>
            <a:r>
              <a:rPr lang="el-GR" sz="2000" dirty="0" err="1">
                <a:latin typeface="Arial" panose="020B0604020202020204" pitchFamily="34" charset="0"/>
                <a:cs typeface="Arial" panose="020B0604020202020204" pitchFamily="34" charset="0"/>
              </a:rPr>
              <a:t>hashtag</a:t>
            </a:r>
            <a:r>
              <a:rPr lang="el-GR" sz="2000" dirty="0">
                <a:latin typeface="Arial" panose="020B0604020202020204" pitchFamily="34" charset="0"/>
                <a:cs typeface="Arial" panose="020B0604020202020204" pitchFamily="34" charset="0"/>
              </a:rPr>
              <a:t> και στις αναρτήσεις σας στα </a:t>
            </a:r>
            <a:r>
              <a:rPr lang="el-GR" sz="2000" dirty="0" err="1">
                <a:latin typeface="Arial" panose="020B0604020202020204" pitchFamily="34" charset="0"/>
                <a:cs typeface="Arial" panose="020B0604020202020204" pitchFamily="34" charset="0"/>
              </a:rPr>
              <a:t>social</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media</a:t>
            </a:r>
            <a:r>
              <a:rPr lang="el-GR" sz="2000" dirty="0">
                <a:latin typeface="Arial" panose="020B0604020202020204" pitchFamily="34" charset="0"/>
                <a:cs typeface="Arial" panose="020B0604020202020204" pitchFamily="34" charset="0"/>
              </a:rPr>
              <a:t>.</a:t>
            </a:r>
            <a:endParaRPr lang="el-GR" sz="2000" b="1" dirty="0">
              <a:latin typeface="Arial" panose="020B0604020202020204" pitchFamily="34" charset="0"/>
              <a:cs typeface="Arial" panose="020B0604020202020204" pitchFamily="34" charset="0"/>
            </a:endParaRPr>
          </a:p>
          <a:p>
            <a:pPr algn="just"/>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37674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400" b="1" dirty="0">
                <a:solidFill>
                  <a:prstClr val="black"/>
                </a:solidFill>
                <a:latin typeface="Arial" panose="020B0604020202020204" pitchFamily="34" charset="0"/>
                <a:cs typeface="Arial" panose="020B0604020202020204" pitchFamily="34" charset="0"/>
              </a:rPr>
              <a:t>Μείγμα προβολής &amp; επικοινωνίας</a:t>
            </a:r>
            <a:br>
              <a:rPr lang="el-GR" sz="2400" b="1" dirty="0">
                <a:solidFill>
                  <a:prstClr val="black"/>
                </a:solidFill>
                <a:latin typeface="Arial" panose="020B0604020202020204" pitchFamily="34" charset="0"/>
                <a:cs typeface="Arial" panose="020B0604020202020204" pitchFamily="34" charset="0"/>
              </a:rPr>
            </a:br>
            <a:r>
              <a:rPr lang="el-GR" sz="2000" b="1" dirty="0">
                <a:solidFill>
                  <a:prstClr val="black"/>
                </a:solidFill>
                <a:latin typeface="Arial" panose="020B0604020202020204" pitchFamily="34" charset="0"/>
                <a:cs typeface="Arial" panose="020B0604020202020204" pitchFamily="34" charset="0"/>
              </a:rPr>
              <a:t>Διαφήμιση εστιατορίων- εργαλεία</a:t>
            </a:r>
            <a:endParaRPr lang="el-GR" dirty="0"/>
          </a:p>
        </p:txBody>
      </p:sp>
      <p:sp>
        <p:nvSpPr>
          <p:cNvPr id="3" name="Θέση περιεχομένου 2"/>
          <p:cNvSpPr>
            <a:spLocks noGrp="1"/>
          </p:cNvSpPr>
          <p:nvPr>
            <p:ph idx="1"/>
          </p:nvPr>
        </p:nvSpPr>
        <p:spPr/>
        <p:txBody>
          <a:bodyPr>
            <a:normAutofit/>
          </a:bodyPr>
          <a:lstStyle/>
          <a:p>
            <a:pPr marL="0" indent="0" fontAlgn="base">
              <a:buNone/>
            </a:pPr>
            <a:r>
              <a:rPr lang="el-GR" sz="2400" b="1" dirty="0">
                <a:latin typeface="Arial" panose="020B0604020202020204" pitchFamily="34" charset="0"/>
                <a:cs typeface="Arial" panose="020B0604020202020204" pitchFamily="34" charset="0"/>
              </a:rPr>
              <a:t>Συνεργαστείτε με ξενοδοχεία και τουριστικά </a:t>
            </a:r>
            <a:r>
              <a:rPr lang="el-GR" sz="2400" b="1" dirty="0" smtClean="0">
                <a:latin typeface="Arial" panose="020B0604020202020204" pitchFamily="34" charset="0"/>
                <a:cs typeface="Arial" panose="020B0604020202020204" pitchFamily="34" charset="0"/>
              </a:rPr>
              <a:t>πρακτορεία</a:t>
            </a:r>
          </a:p>
          <a:p>
            <a:pPr marL="0" indent="0" fontAlgn="base">
              <a:buNone/>
            </a:pPr>
            <a:endParaRPr lang="el-GR" sz="2000" b="1" dirty="0">
              <a:latin typeface="Arial" panose="020B0604020202020204" pitchFamily="34" charset="0"/>
              <a:cs typeface="Arial" panose="020B0604020202020204" pitchFamily="34" charset="0"/>
            </a:endParaRPr>
          </a:p>
          <a:p>
            <a:pPr marL="0" indent="0" algn="just" fontAlgn="base">
              <a:buNone/>
            </a:pPr>
            <a:r>
              <a:rPr lang="el-GR" sz="2000" b="1" i="1" dirty="0">
                <a:latin typeface="Arial" panose="020B0604020202020204" pitchFamily="34" charset="0"/>
                <a:cs typeface="Arial" panose="020B0604020202020204" pitchFamily="34" charset="0"/>
              </a:rPr>
              <a:t>Αν έχετε εστιατόριο σε τουριστική περιοχή και οι πελάτες σας είναι κυρίως τουρίστες πρέπει να σκεφτείτε σοβαρά να συνεργαστείτε με τουριστικά γραφεία και ξενοδοχεία</a:t>
            </a:r>
            <a:r>
              <a:rPr lang="el-GR" sz="2000" dirty="0">
                <a:latin typeface="Arial" panose="020B0604020202020204" pitchFamily="34" charset="0"/>
                <a:cs typeface="Arial" panose="020B0604020202020204" pitchFamily="34" charset="0"/>
              </a:rPr>
              <a:t>. </a:t>
            </a:r>
            <a:endParaRPr lang="el-GR" sz="2000" dirty="0" smtClean="0">
              <a:latin typeface="Arial" panose="020B0604020202020204" pitchFamily="34" charset="0"/>
              <a:cs typeface="Arial" panose="020B0604020202020204" pitchFamily="34" charset="0"/>
            </a:endParaRPr>
          </a:p>
          <a:p>
            <a:pPr marL="0" indent="0" algn="just" fontAlgn="base">
              <a:buNone/>
            </a:pPr>
            <a:endParaRPr lang="el-GR" sz="2000" dirty="0">
              <a:latin typeface="Arial" panose="020B0604020202020204" pitchFamily="34" charset="0"/>
              <a:cs typeface="Arial" panose="020B0604020202020204" pitchFamily="34" charset="0"/>
            </a:endParaRPr>
          </a:p>
          <a:p>
            <a:pPr marL="0" indent="0" algn="just" fontAlgn="base">
              <a:buNone/>
            </a:pPr>
            <a:r>
              <a:rPr lang="el-GR" sz="2000" b="1" dirty="0" smtClean="0">
                <a:latin typeface="Arial" panose="020B0604020202020204" pitchFamily="34" charset="0"/>
                <a:cs typeface="Arial" panose="020B0604020202020204" pitchFamily="34" charset="0"/>
              </a:rPr>
              <a:t>παράδειγμα:</a:t>
            </a:r>
            <a:r>
              <a:rPr lang="el-GR" sz="2000" dirty="0" smtClean="0">
                <a:latin typeface="Arial" panose="020B0604020202020204" pitchFamily="34" charset="0"/>
                <a:cs typeface="Arial" panose="020B0604020202020204" pitchFamily="34" charset="0"/>
              </a:rPr>
              <a:t> </a:t>
            </a:r>
            <a:r>
              <a:rPr lang="el-GR" sz="2000" dirty="0">
                <a:latin typeface="Arial" panose="020B0604020202020204" pitchFamily="34" charset="0"/>
                <a:cs typeface="Arial" panose="020B0604020202020204" pitchFamily="34" charset="0"/>
              </a:rPr>
              <a:t>να προσφέρετε εκπτώσεις για όσους έρχονται μέσω των συνεργατών σας ή ένα δωρεάν γεύμα για τους ξεναγούς τουριστικών γκρουπ.</a:t>
            </a:r>
          </a:p>
          <a:p>
            <a:pPr algn="just"/>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82252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400" b="1" dirty="0">
                <a:solidFill>
                  <a:prstClr val="black"/>
                </a:solidFill>
                <a:latin typeface="Arial" panose="020B0604020202020204" pitchFamily="34" charset="0"/>
                <a:cs typeface="Arial" panose="020B0604020202020204" pitchFamily="34" charset="0"/>
              </a:rPr>
              <a:t>Μείγμα προβολής &amp; </a:t>
            </a:r>
            <a:r>
              <a:rPr lang="el-GR" sz="2400" b="1" dirty="0" smtClean="0">
                <a:solidFill>
                  <a:prstClr val="black"/>
                </a:solidFill>
                <a:latin typeface="Arial" panose="020B0604020202020204" pitchFamily="34" charset="0"/>
                <a:cs typeface="Arial" panose="020B0604020202020204" pitchFamily="34" charset="0"/>
              </a:rPr>
              <a:t>επικοινωνίας</a:t>
            </a:r>
            <a:br>
              <a:rPr lang="el-GR" sz="2400" b="1" dirty="0" smtClean="0">
                <a:solidFill>
                  <a:prstClr val="black"/>
                </a:solidFill>
                <a:latin typeface="Arial" panose="020B0604020202020204" pitchFamily="34" charset="0"/>
                <a:cs typeface="Arial" panose="020B0604020202020204" pitchFamily="34" charset="0"/>
              </a:rPr>
            </a:br>
            <a:r>
              <a:rPr lang="el-GR" sz="2400" b="1" dirty="0" smtClean="0">
                <a:solidFill>
                  <a:prstClr val="black"/>
                </a:solidFill>
                <a:latin typeface="Arial" panose="020B0604020202020204" pitchFamily="34" charset="0"/>
                <a:cs typeface="Arial" panose="020B0604020202020204" pitchFamily="34" charset="0"/>
              </a:rPr>
              <a:t>Προώθηση πωλήσεων</a:t>
            </a:r>
            <a:endParaRPr lang="el-GR" dirty="0"/>
          </a:p>
        </p:txBody>
      </p:sp>
      <p:sp>
        <p:nvSpPr>
          <p:cNvPr id="3" name="Θέση περιεχομένου 2"/>
          <p:cNvSpPr>
            <a:spLocks noGrp="1"/>
          </p:cNvSpPr>
          <p:nvPr>
            <p:ph idx="1"/>
          </p:nvPr>
        </p:nvSpPr>
        <p:spPr/>
        <p:txBody>
          <a:bodyPr>
            <a:normAutofit/>
          </a:bodyPr>
          <a:lstStyle/>
          <a:p>
            <a:pPr marL="0" indent="0" algn="just">
              <a:buNone/>
            </a:pPr>
            <a:r>
              <a:rPr lang="el-GR" sz="2000" dirty="0" smtClean="0">
                <a:latin typeface="Arial" panose="020B0604020202020204" pitchFamily="34" charset="0"/>
                <a:cs typeface="Arial" panose="020B0604020202020204" pitchFamily="34" charset="0"/>
              </a:rPr>
              <a:t>Η </a:t>
            </a:r>
            <a:r>
              <a:rPr lang="el-GR" sz="2000" b="1" dirty="0" smtClean="0">
                <a:latin typeface="Arial" panose="020B0604020202020204" pitchFamily="34" charset="0"/>
                <a:cs typeface="Arial" panose="020B0604020202020204" pitchFamily="34" charset="0"/>
              </a:rPr>
              <a:t>προώθηση των πωλήσεων </a:t>
            </a:r>
            <a:r>
              <a:rPr lang="el-GR" sz="2000" dirty="0" smtClean="0">
                <a:latin typeface="Arial" panose="020B0604020202020204" pitchFamily="34" charset="0"/>
                <a:cs typeface="Arial" panose="020B0604020202020204" pitchFamily="34" charset="0"/>
              </a:rPr>
              <a:t>ενισχύει την </a:t>
            </a:r>
            <a:r>
              <a:rPr lang="el-GR" sz="2000" b="1" dirty="0" smtClean="0">
                <a:latin typeface="Arial" panose="020B0604020202020204" pitchFamily="34" charset="0"/>
                <a:cs typeface="Arial" panose="020B0604020202020204" pitchFamily="34" charset="0"/>
              </a:rPr>
              <a:t>προσωπική πώληση </a:t>
            </a:r>
            <a:r>
              <a:rPr lang="el-GR" sz="2000" dirty="0" smtClean="0">
                <a:latin typeface="Arial" panose="020B0604020202020204" pitchFamily="34" charset="0"/>
                <a:cs typeface="Arial" panose="020B0604020202020204" pitchFamily="34" charset="0"/>
              </a:rPr>
              <a:t>και τη </a:t>
            </a:r>
            <a:r>
              <a:rPr lang="el-GR" sz="2000" b="1" dirty="0" smtClean="0">
                <a:latin typeface="Arial" panose="020B0604020202020204" pitchFamily="34" charset="0"/>
                <a:cs typeface="Arial" panose="020B0604020202020204" pitchFamily="34" charset="0"/>
              </a:rPr>
              <a:t>διαφήμιση</a:t>
            </a:r>
            <a:r>
              <a:rPr lang="el-GR" sz="2000" dirty="0" smtClean="0">
                <a:latin typeface="Arial" panose="020B0604020202020204" pitchFamily="34" charset="0"/>
                <a:cs typeface="Arial" panose="020B0604020202020204" pitchFamily="34" charset="0"/>
              </a:rPr>
              <a:t>, περιλαμβάνοντας διάφορα βραχυπρόθεσμα προγράμματα, που στοχεύουν στην ταχεία αύξηση της ζήτησης για ένα προϊόν ή υπηρεσία, με την παροχή ισχυρών κινήτρων και ευκαιριών, όπως: </a:t>
            </a:r>
          </a:p>
          <a:p>
            <a:pPr algn="just">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Ειδικοί διαγωνισμοί</a:t>
            </a:r>
          </a:p>
          <a:p>
            <a:pPr algn="just">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Κουπόνια εκπτώσεων</a:t>
            </a:r>
          </a:p>
          <a:p>
            <a:pPr algn="just">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Λαχειοφόροι αγορές</a:t>
            </a:r>
          </a:p>
          <a:p>
            <a:pPr algn="just">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Διανομή δωρεάν δειγμάτων</a:t>
            </a:r>
          </a:p>
          <a:p>
            <a:pPr algn="just">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Απονομή βραβείων</a:t>
            </a:r>
          </a:p>
          <a:p>
            <a:pPr algn="just">
              <a:buFont typeface="Wingdings" panose="05000000000000000000" pitchFamily="2" charset="2"/>
              <a:buChar char="Ø"/>
            </a:pPr>
            <a:endParaRPr lang="el-GR" sz="2000" dirty="0" smtClean="0">
              <a:latin typeface="Arial" panose="020B0604020202020204" pitchFamily="34" charset="0"/>
              <a:cs typeface="Arial" panose="020B0604020202020204" pitchFamily="34" charset="0"/>
            </a:endParaRPr>
          </a:p>
          <a:p>
            <a:pPr algn="just">
              <a:buFont typeface="Wingdings" panose="05000000000000000000" pitchFamily="2" charset="2"/>
              <a:buChar char="Ø"/>
            </a:pPr>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2542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800" b="1" dirty="0">
                <a:solidFill>
                  <a:srgbClr val="333333"/>
                </a:solidFill>
                <a:latin typeface="Arial" panose="020B0604020202020204" pitchFamily="34" charset="0"/>
                <a:cs typeface="Arial" panose="020B0604020202020204" pitchFamily="34" charset="0"/>
              </a:rPr>
              <a:t>Στρατηγικές marketing για ξενοδοχεία</a:t>
            </a:r>
            <a:endParaRPr lang="el-GR" dirty="0"/>
          </a:p>
        </p:txBody>
      </p:sp>
      <p:sp>
        <p:nvSpPr>
          <p:cNvPr id="3" name="Θέση περιεχομένου 2"/>
          <p:cNvSpPr>
            <a:spLocks noGrp="1"/>
          </p:cNvSpPr>
          <p:nvPr>
            <p:ph idx="1"/>
          </p:nvPr>
        </p:nvSpPr>
        <p:spPr/>
        <p:txBody>
          <a:bodyPr>
            <a:normAutofit/>
          </a:bodyPr>
          <a:lstStyle/>
          <a:p>
            <a:pPr marL="0" indent="0" algn="just" fontAlgn="base">
              <a:buNone/>
            </a:pPr>
            <a:r>
              <a:rPr lang="el-GR" sz="2400" b="1" i="0" dirty="0" smtClean="0">
                <a:effectLst/>
                <a:latin typeface="Arial" panose="020B0604020202020204" pitchFamily="34" charset="0"/>
                <a:cs typeface="Arial" panose="020B0604020202020204" pitchFamily="34" charset="0"/>
              </a:rPr>
              <a:t>Διαφοροποίηση  από τον ανταγωνισμό</a:t>
            </a:r>
          </a:p>
          <a:p>
            <a:pPr marL="0" indent="0" algn="just" fontAlgn="base">
              <a:buNone/>
            </a:pPr>
            <a:r>
              <a:rPr lang="el-GR" sz="2000" b="0" i="0" dirty="0" smtClean="0">
                <a:effectLst/>
                <a:latin typeface="Arial" panose="020B0604020202020204" pitchFamily="34" charset="0"/>
                <a:cs typeface="Arial" panose="020B0604020202020204" pitchFamily="34" charset="0"/>
              </a:rPr>
              <a:t/>
            </a:r>
            <a:br>
              <a:rPr lang="el-GR" sz="2000" b="0" i="0" dirty="0" smtClean="0">
                <a:effectLst/>
                <a:latin typeface="Arial" panose="020B0604020202020204" pitchFamily="34" charset="0"/>
                <a:cs typeface="Arial" panose="020B0604020202020204" pitchFamily="34" charset="0"/>
              </a:rPr>
            </a:br>
            <a:r>
              <a:rPr lang="el-GR" sz="2000" b="0" i="0" dirty="0" smtClean="0">
                <a:effectLst/>
                <a:latin typeface="Arial" panose="020B0604020202020204" pitchFamily="34" charset="0"/>
                <a:cs typeface="Arial" panose="020B0604020202020204" pitchFamily="34" charset="0"/>
              </a:rPr>
              <a:t>Για να αντιμετωπίσετε πραγματικά τον ανταγωνισμό, το ξενοδοχείο σας πρέπει να προσφέρει κάτι </a:t>
            </a:r>
            <a:r>
              <a:rPr lang="el-GR" sz="2000" b="1" i="0" dirty="0" smtClean="0">
                <a:effectLst/>
                <a:latin typeface="Arial" panose="020B0604020202020204" pitchFamily="34" charset="0"/>
                <a:cs typeface="Arial" panose="020B0604020202020204" pitchFamily="34" charset="0"/>
              </a:rPr>
              <a:t>μοναδικό και ξεκάθαρα διαφορετικό </a:t>
            </a:r>
            <a:r>
              <a:rPr lang="el-GR" sz="2000" b="0" i="0" dirty="0" smtClean="0">
                <a:effectLst/>
                <a:latin typeface="Arial" panose="020B0604020202020204" pitchFamily="34" charset="0"/>
                <a:cs typeface="Arial" panose="020B0604020202020204" pitchFamily="34" charset="0"/>
              </a:rPr>
              <a:t>για να προσελκύσει πιθανούς επισκέπτες. Η </a:t>
            </a:r>
            <a:r>
              <a:rPr lang="el-GR" sz="2000" b="1" i="0" dirty="0" smtClean="0">
                <a:effectLst/>
                <a:latin typeface="Arial" panose="020B0604020202020204" pitchFamily="34" charset="0"/>
                <a:cs typeface="Arial" panose="020B0604020202020204" pitchFamily="34" charset="0"/>
              </a:rPr>
              <a:t>εκστρατεία μάρκετινγκ </a:t>
            </a:r>
            <a:r>
              <a:rPr lang="el-GR" sz="2000" b="0" i="0" dirty="0" smtClean="0">
                <a:effectLst/>
                <a:latin typeface="Arial" panose="020B0604020202020204" pitchFamily="34" charset="0"/>
                <a:cs typeface="Arial" panose="020B0604020202020204" pitchFamily="34" charset="0"/>
              </a:rPr>
              <a:t>ξενοδοχείων σας πρέπει να είναι εξίσου </a:t>
            </a:r>
            <a:r>
              <a:rPr lang="el-GR" sz="2000" b="1" i="0" dirty="0" smtClean="0">
                <a:effectLst/>
                <a:latin typeface="Arial" panose="020B0604020202020204" pitchFamily="34" charset="0"/>
                <a:cs typeface="Arial" panose="020B0604020202020204" pitchFamily="34" charset="0"/>
              </a:rPr>
              <a:t>εξατομικευμένη</a:t>
            </a:r>
            <a:r>
              <a:rPr lang="el-GR" sz="2000" b="0" i="0" dirty="0" smtClean="0">
                <a:effectLst/>
                <a:latin typeface="Arial" panose="020B0604020202020204" pitchFamily="34" charset="0"/>
                <a:cs typeface="Arial" panose="020B0604020202020204" pitchFamily="34" charset="0"/>
              </a:rPr>
              <a:t>. Η ποιοτική </a:t>
            </a:r>
            <a:r>
              <a:rPr lang="el-GR" sz="2000" b="1" i="0" dirty="0" smtClean="0">
                <a:effectLst/>
                <a:latin typeface="Arial" panose="020B0604020202020204" pitchFamily="34" charset="0"/>
                <a:cs typeface="Arial" panose="020B0604020202020204" pitchFamily="34" charset="0"/>
              </a:rPr>
              <a:t>εξυπηρέτηση των πελατών πρέπει να αποτελεί τον πυρήνα όλων των υπηρεσιών του ξενοδοχείου και της φιλοξενίας</a:t>
            </a:r>
            <a:r>
              <a:rPr lang="el-GR" sz="2000" b="0" i="0" dirty="0" smtClean="0">
                <a:effectLst/>
                <a:latin typeface="Arial" panose="020B0604020202020204" pitchFamily="34" charset="0"/>
                <a:cs typeface="Arial" panose="020B0604020202020204" pitchFamily="34" charset="0"/>
              </a:rPr>
              <a:t>. Σιγουρευτείτε ότι κάνετε κάτι διαφορετικό, από την παροχή στους πελάτες σας λίγης απόλαυσης στο </a:t>
            </a:r>
            <a:r>
              <a:rPr lang="el-GR" sz="2000" b="0" i="0" dirty="0" err="1" smtClean="0">
                <a:effectLst/>
                <a:latin typeface="Arial" panose="020B0604020202020204" pitchFamily="34" charset="0"/>
                <a:cs typeface="Arial" panose="020B0604020202020204" pitchFamily="34" charset="0"/>
              </a:rPr>
              <a:t>check</a:t>
            </a:r>
            <a:r>
              <a:rPr lang="el-GR" sz="2000" b="0" i="0" dirty="0" smtClean="0">
                <a:effectLst/>
                <a:latin typeface="Arial" panose="020B0604020202020204" pitchFamily="34" charset="0"/>
                <a:cs typeface="Arial" panose="020B0604020202020204" pitchFamily="34" charset="0"/>
              </a:rPr>
              <a:t>-</a:t>
            </a:r>
            <a:r>
              <a:rPr lang="el-GR" sz="2000" b="0" i="0" dirty="0" err="1" smtClean="0">
                <a:effectLst/>
                <a:latin typeface="Arial" panose="020B0604020202020204" pitchFamily="34" charset="0"/>
                <a:cs typeface="Arial" panose="020B0604020202020204" pitchFamily="34" charset="0"/>
              </a:rPr>
              <a:t>in</a:t>
            </a:r>
            <a:r>
              <a:rPr lang="el-GR" sz="2000" b="0" i="0" dirty="0" smtClean="0">
                <a:effectLst/>
                <a:latin typeface="Arial" panose="020B0604020202020204" pitchFamily="34" charset="0"/>
                <a:cs typeface="Arial" panose="020B0604020202020204" pitchFamily="34" charset="0"/>
              </a:rPr>
              <a:t>, την πρόσληψη τοπικών συνδέσμων Τύπου και PR για να φωτίσετε τις εκδηλώσεις μάρκετινγκ ξενοδοχείων.</a:t>
            </a:r>
          </a:p>
          <a:p>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240546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800" b="1" dirty="0">
                <a:solidFill>
                  <a:srgbClr val="333333"/>
                </a:solidFill>
                <a:latin typeface="Arial" panose="020B0604020202020204" pitchFamily="34" charset="0"/>
                <a:cs typeface="Arial" panose="020B0604020202020204" pitchFamily="34" charset="0"/>
              </a:rPr>
              <a:t>Στρατηγικές marketing για ξενοδοχεία</a:t>
            </a:r>
            <a:endParaRPr lang="el-GR" dirty="0"/>
          </a:p>
        </p:txBody>
      </p:sp>
      <p:sp>
        <p:nvSpPr>
          <p:cNvPr id="3" name="Θέση περιεχομένου 2"/>
          <p:cNvSpPr>
            <a:spLocks noGrp="1"/>
          </p:cNvSpPr>
          <p:nvPr>
            <p:ph idx="1"/>
          </p:nvPr>
        </p:nvSpPr>
        <p:spPr/>
        <p:txBody>
          <a:bodyPr>
            <a:normAutofit/>
          </a:bodyPr>
          <a:lstStyle/>
          <a:p>
            <a:pPr marL="0" indent="0" algn="just" fontAlgn="base">
              <a:buNone/>
            </a:pPr>
            <a:r>
              <a:rPr lang="el-GR" sz="2000" b="1" i="0" dirty="0" smtClean="0">
                <a:effectLst/>
                <a:latin typeface="Arial" panose="020B0604020202020204" pitchFamily="34" charset="0"/>
                <a:cs typeface="Arial" panose="020B0604020202020204" pitchFamily="34" charset="0"/>
              </a:rPr>
              <a:t>Προώθηση της </a:t>
            </a:r>
            <a:r>
              <a:rPr lang="el-GR" sz="2000" b="1" i="0" dirty="0" err="1" smtClean="0">
                <a:effectLst/>
                <a:latin typeface="Arial" panose="020B0604020202020204" pitchFamily="34" charset="0"/>
                <a:cs typeface="Arial" panose="020B0604020202020204" pitchFamily="34" charset="0"/>
              </a:rPr>
              <a:t>επιχ</a:t>
            </a:r>
            <a:r>
              <a:rPr lang="el-GR" sz="2000" b="1" i="0" dirty="0" smtClean="0">
                <a:effectLst/>
                <a:latin typeface="Arial" panose="020B0604020202020204" pitchFamily="34" charset="0"/>
                <a:cs typeface="Arial" panose="020B0604020202020204" pitchFamily="34" charset="0"/>
              </a:rPr>
              <a:t>/σης μέσω ταξιδιωτικών πρακτορείων</a:t>
            </a:r>
          </a:p>
          <a:p>
            <a:pPr marL="0" indent="0" algn="just" fontAlgn="base">
              <a:buNone/>
            </a:pPr>
            <a:r>
              <a:rPr lang="el-GR" sz="2000" b="0" i="0" dirty="0" smtClean="0">
                <a:effectLst/>
                <a:latin typeface="Arial" panose="020B0604020202020204" pitchFamily="34" charset="0"/>
                <a:cs typeface="Arial" panose="020B0604020202020204" pitchFamily="34" charset="0"/>
              </a:rPr>
              <a:t/>
            </a:r>
            <a:br>
              <a:rPr lang="el-GR" sz="2000" b="0" i="0" dirty="0" smtClean="0">
                <a:effectLst/>
                <a:latin typeface="Arial" panose="020B0604020202020204" pitchFamily="34" charset="0"/>
                <a:cs typeface="Arial" panose="020B0604020202020204" pitchFamily="34" charset="0"/>
              </a:rPr>
            </a:br>
            <a:r>
              <a:rPr lang="el-GR" sz="2000" b="0" i="0" dirty="0" smtClean="0">
                <a:effectLst/>
                <a:latin typeface="Arial" panose="020B0604020202020204" pitchFamily="34" charset="0"/>
                <a:cs typeface="Arial" panose="020B0604020202020204" pitchFamily="34" charset="0"/>
              </a:rPr>
              <a:t>Στη σύγχρονη ψηφιακή εποχή, κανένα ξενοδοχείο δεν μπορεί να εξασφαλίσει τακτικές επιχειρήσεις χωρίς να αξιοποιεί τα ταξιδιωτικά </a:t>
            </a:r>
            <a:r>
              <a:rPr lang="el-GR" sz="2000" b="1" i="0" dirty="0" smtClean="0">
                <a:effectLst/>
                <a:latin typeface="Arial" panose="020B0604020202020204" pitchFamily="34" charset="0"/>
                <a:cs typeface="Arial" panose="020B0604020202020204" pitchFamily="34" charset="0"/>
              </a:rPr>
              <a:t>πρακτορεία</a:t>
            </a:r>
            <a:r>
              <a:rPr lang="el-GR" sz="2000" b="0" i="0" dirty="0" smtClean="0">
                <a:effectLst/>
                <a:latin typeface="Arial" panose="020B0604020202020204" pitchFamily="34" charset="0"/>
                <a:cs typeface="Arial" panose="020B0604020202020204" pitchFamily="34" charset="0"/>
              </a:rPr>
              <a:t> και τους </a:t>
            </a:r>
            <a:r>
              <a:rPr lang="el-GR" sz="2000" b="1" i="0" dirty="0" smtClean="0">
                <a:effectLst/>
                <a:latin typeface="Arial" panose="020B0604020202020204" pitchFamily="34" charset="0"/>
                <a:cs typeface="Arial" panose="020B0604020202020204" pitchFamily="34" charset="0"/>
              </a:rPr>
              <a:t>ταξιδιωτικούς πράκτορες</a:t>
            </a:r>
            <a:r>
              <a:rPr lang="el-GR" sz="2000" b="0" i="0" dirty="0" smtClean="0">
                <a:effectLst/>
                <a:latin typeface="Arial" panose="020B0604020202020204" pitchFamily="34" charset="0"/>
                <a:cs typeface="Arial" panose="020B0604020202020204" pitchFamily="34" charset="0"/>
              </a:rPr>
              <a:t>. Μια απλή λίστα μπορεί να δημιουργήσει χιλιάδες κρατήσεις μακροπρόθεσμα, αλλά αξίζει να θυμόμαστε ότι κάθε φορά που μια κράτηση δημιουργείται μέσω ενός τέτοιου οργανισμού, θα υπάρξει και κάποια προμήθεια. Ποτέ μην βασίζεστε αποκλειστικά σε ηλεκτρονικά ταξιδιωτικά γραφεία όταν πρόκειται για το μάρκετινγκ του ξενοδοχείου σας.</a:t>
            </a:r>
          </a:p>
          <a:p>
            <a:pPr marL="0" indent="0" algn="just" fontAlgn="base">
              <a:buNone/>
            </a:pPr>
            <a:endParaRPr lang="el-GR" sz="2000" b="0" i="0" dirty="0" smtClean="0">
              <a:effectLst/>
              <a:latin typeface="Arial" panose="020B060402020202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39806047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99392"/>
            <a:ext cx="8229600" cy="1143000"/>
          </a:xfrm>
        </p:spPr>
        <p:txBody>
          <a:bodyPr/>
          <a:lstStyle/>
          <a:p>
            <a:r>
              <a:rPr lang="el-GR" sz="2800" b="1" dirty="0">
                <a:solidFill>
                  <a:srgbClr val="333333"/>
                </a:solidFill>
                <a:latin typeface="Arial" panose="020B0604020202020204" pitchFamily="34" charset="0"/>
                <a:cs typeface="Arial" panose="020B0604020202020204" pitchFamily="34" charset="0"/>
              </a:rPr>
              <a:t>Στρατηγικές marketing για ξενοδοχεία</a:t>
            </a:r>
            <a:endParaRPr lang="el-GR" dirty="0"/>
          </a:p>
        </p:txBody>
      </p:sp>
      <p:sp>
        <p:nvSpPr>
          <p:cNvPr id="3" name="Θέση περιεχομένου 2"/>
          <p:cNvSpPr>
            <a:spLocks noGrp="1"/>
          </p:cNvSpPr>
          <p:nvPr>
            <p:ph idx="1"/>
          </p:nvPr>
        </p:nvSpPr>
        <p:spPr>
          <a:xfrm>
            <a:off x="539552" y="836712"/>
            <a:ext cx="8147248" cy="5145435"/>
          </a:xfrm>
        </p:spPr>
        <p:txBody>
          <a:bodyPr>
            <a:normAutofit fontScale="92500" lnSpcReduction="10000"/>
          </a:bodyPr>
          <a:lstStyle/>
          <a:p>
            <a:pPr marL="0" lvl="0" indent="0" algn="just">
              <a:buNone/>
            </a:pPr>
            <a:r>
              <a:rPr lang="el-GR" sz="2400" b="1" dirty="0">
                <a:solidFill>
                  <a:prstClr val="black">
                    <a:lumMod val="95000"/>
                    <a:lumOff val="5000"/>
                  </a:prstClr>
                </a:solidFill>
                <a:latin typeface="Arial" panose="020B0604020202020204" pitchFamily="34" charset="0"/>
                <a:cs typeface="Arial" panose="020B0604020202020204" pitchFamily="34" charset="0"/>
              </a:rPr>
              <a:t>Χρήση τεχνολογίας (Τεχνητή νοημοσύνη</a:t>
            </a:r>
            <a:r>
              <a:rPr lang="el-GR" sz="2400" b="1" dirty="0" smtClean="0">
                <a:solidFill>
                  <a:prstClr val="black">
                    <a:lumMod val="95000"/>
                    <a:lumOff val="5000"/>
                  </a:prstClr>
                </a:solidFill>
                <a:latin typeface="Arial" panose="020B0604020202020204" pitchFamily="34" charset="0"/>
                <a:cs typeface="Arial" panose="020B0604020202020204" pitchFamily="34" charset="0"/>
              </a:rPr>
              <a:t>)</a:t>
            </a:r>
          </a:p>
          <a:p>
            <a:pPr marL="0" lvl="0" indent="0" algn="just">
              <a:buNone/>
            </a:pPr>
            <a:r>
              <a:rPr lang="el-GR" sz="2200" b="1" dirty="0" smtClean="0">
                <a:latin typeface="Arial" panose="020B0604020202020204" pitchFamily="34" charset="0"/>
                <a:cs typeface="Arial" panose="020B0604020202020204" pitchFamily="34" charset="0"/>
              </a:rPr>
              <a:t>Όσοι </a:t>
            </a:r>
            <a:r>
              <a:rPr lang="el-GR" sz="2200" b="1" dirty="0">
                <a:latin typeface="Arial" panose="020B0604020202020204" pitchFamily="34" charset="0"/>
                <a:cs typeface="Arial" panose="020B0604020202020204" pitchFamily="34" charset="0"/>
              </a:rPr>
              <a:t>επισκέπτονται ιστοσελίδες ξενοδοχειακών μονάδων </a:t>
            </a:r>
            <a:r>
              <a:rPr lang="el-GR" sz="2200" dirty="0">
                <a:latin typeface="Arial" panose="020B0604020202020204" pitchFamily="34" charset="0"/>
                <a:cs typeface="Arial" panose="020B0604020202020204" pitchFamily="34" charset="0"/>
              </a:rPr>
              <a:t>ή μπαίνουν σε κάποια εφαρμογή για να πραγματοποιήσουν </a:t>
            </a:r>
            <a:r>
              <a:rPr lang="el-GR" sz="2200" dirty="0" err="1">
                <a:latin typeface="Arial" panose="020B0604020202020204" pitchFamily="34" charset="0"/>
                <a:cs typeface="Arial" panose="020B0604020202020204" pitchFamily="34" charset="0"/>
              </a:rPr>
              <a:t>online</a:t>
            </a:r>
            <a:r>
              <a:rPr lang="el-GR" sz="2200" dirty="0">
                <a:latin typeface="Arial" panose="020B0604020202020204" pitchFamily="34" charset="0"/>
                <a:cs typeface="Arial" panose="020B0604020202020204" pitchFamily="34" charset="0"/>
              </a:rPr>
              <a:t> κράτηση, </a:t>
            </a:r>
            <a:r>
              <a:rPr lang="el-GR" sz="2200" b="1" dirty="0">
                <a:latin typeface="Arial" panose="020B0604020202020204" pitchFamily="34" charset="0"/>
                <a:cs typeface="Arial" panose="020B0604020202020204" pitchFamily="34" charset="0"/>
              </a:rPr>
              <a:t>συνήθως έχουν απορίες</a:t>
            </a:r>
            <a:r>
              <a:rPr lang="el-GR" sz="2200" dirty="0">
                <a:latin typeface="Arial" panose="020B0604020202020204" pitchFamily="34" charset="0"/>
                <a:cs typeface="Arial" panose="020B0604020202020204" pitchFamily="34" charset="0"/>
              </a:rPr>
              <a:t>. Για να λύσουν αυτές τις απορίες τους αναζητούν λύσεις και φυσικά επιθυμούν μια όσο το δυνατόν πιο άμεση απάντησή χωρίς να χρειαστεί να χάνουν πολύτιμο χρόνο.</a:t>
            </a:r>
          </a:p>
          <a:p>
            <a:pPr marL="0" lvl="0" indent="0" algn="just">
              <a:buNone/>
            </a:pPr>
            <a:r>
              <a:rPr lang="el-GR" sz="2200" b="1" dirty="0">
                <a:latin typeface="Arial" panose="020B0604020202020204" pitchFamily="34" charset="0"/>
                <a:cs typeface="Arial" panose="020B0604020202020204" pitchFamily="34" charset="0"/>
              </a:rPr>
              <a:t>Η τεχνητή νοημοσύνη μπορεί να δώσει λύση σε αυτό το πρόβλημα</a:t>
            </a:r>
            <a:r>
              <a:rPr lang="el-GR" sz="2200" dirty="0">
                <a:latin typeface="Arial" panose="020B0604020202020204" pitchFamily="34" charset="0"/>
                <a:cs typeface="Arial" panose="020B0604020202020204" pitchFamily="34" charset="0"/>
              </a:rPr>
              <a:t>. Κάνοντας χρήση ενός </a:t>
            </a:r>
            <a:r>
              <a:rPr lang="el-GR" sz="2200" b="1" dirty="0" err="1">
                <a:latin typeface="Arial" panose="020B0604020202020204" pitchFamily="34" charset="0"/>
                <a:cs typeface="Arial" panose="020B0604020202020204" pitchFamily="34" charset="0"/>
              </a:rPr>
              <a:t>chatbot</a:t>
            </a:r>
            <a:r>
              <a:rPr lang="el-GR" sz="2200" dirty="0">
                <a:latin typeface="Arial" panose="020B0604020202020204" pitchFamily="34" charset="0"/>
                <a:cs typeface="Arial" panose="020B0604020202020204" pitchFamily="34" charset="0"/>
              </a:rPr>
              <a:t> το οποίο χρησιμοποιεί τεχνητή νοημοσύνη, μια ξενοδοχειακή μονάδα μπορεί να απαντά στις απορίες των πιθανών επισκεπτών της άμεσα. Πρακτικά πρόκειται για μια τεχνολογία η οποία επιτρέπει στους επισκέπτες μιας ιστοσελίδας </a:t>
            </a:r>
            <a:r>
              <a:rPr lang="el-GR" sz="2200" b="1" dirty="0">
                <a:latin typeface="Arial" panose="020B0604020202020204" pitchFamily="34" charset="0"/>
                <a:cs typeface="Arial" panose="020B0604020202020204" pitchFamily="34" charset="0"/>
              </a:rPr>
              <a:t>να συνομιλούν με ένα… “ρομπότ”, </a:t>
            </a:r>
            <a:r>
              <a:rPr lang="el-GR" sz="2200" dirty="0">
                <a:latin typeface="Arial" panose="020B0604020202020204" pitchFamily="34" charset="0"/>
                <a:cs typeface="Arial" panose="020B0604020202020204" pitchFamily="34" charset="0"/>
              </a:rPr>
              <a:t>το οποίο απαντά αυτόματα στις απορίες τους δίνοντας τους λύσεις. Οι χρήστες </a:t>
            </a:r>
            <a:r>
              <a:rPr lang="el-GR" sz="2200" b="1" dirty="0" smtClean="0">
                <a:latin typeface="Arial" panose="020B0604020202020204" pitchFamily="34" charset="0"/>
                <a:cs typeface="Arial" panose="020B0604020202020204" pitchFamily="34" charset="0"/>
              </a:rPr>
              <a:t>κερδίζουν</a:t>
            </a:r>
            <a:r>
              <a:rPr lang="el-GR" sz="2200" dirty="0" smtClean="0">
                <a:latin typeface="Arial" panose="020B0604020202020204" pitchFamily="34" charset="0"/>
                <a:cs typeface="Arial" panose="020B0604020202020204" pitchFamily="34" charset="0"/>
              </a:rPr>
              <a:t> </a:t>
            </a:r>
            <a:r>
              <a:rPr lang="el-GR" sz="2200" b="1" dirty="0">
                <a:latin typeface="Arial" panose="020B0604020202020204" pitchFamily="34" charset="0"/>
                <a:cs typeface="Arial" panose="020B0604020202020204" pitchFamily="34" charset="0"/>
              </a:rPr>
              <a:t>χρόνο</a:t>
            </a:r>
            <a:r>
              <a:rPr lang="el-GR" sz="2200" dirty="0">
                <a:latin typeface="Arial" panose="020B0604020202020204" pitchFamily="34" charset="0"/>
                <a:cs typeface="Arial" panose="020B0604020202020204" pitchFamily="34" charset="0"/>
              </a:rPr>
              <a:t> και αποκτούν μια πιο </a:t>
            </a:r>
            <a:r>
              <a:rPr lang="el-GR" sz="2200" b="1" dirty="0">
                <a:latin typeface="Arial" panose="020B0604020202020204" pitchFamily="34" charset="0"/>
                <a:cs typeface="Arial" panose="020B0604020202020204" pitchFamily="34" charset="0"/>
              </a:rPr>
              <a:t>προσωπική επικοινωνία </a:t>
            </a:r>
            <a:r>
              <a:rPr lang="el-GR" sz="2200" dirty="0">
                <a:latin typeface="Arial" panose="020B0604020202020204" pitchFamily="34" charset="0"/>
                <a:cs typeface="Arial" panose="020B0604020202020204" pitchFamily="34" charset="0"/>
              </a:rPr>
              <a:t>με την ιστοσελίδα την οποία έχουν επισκεφθεί, ενώ από τη μεριά της η </a:t>
            </a:r>
            <a:r>
              <a:rPr lang="el-GR" sz="2200" b="1" i="1" u="sng" dirty="0">
                <a:latin typeface="Arial" panose="020B0604020202020204" pitchFamily="34" charset="0"/>
                <a:cs typeface="Arial" panose="020B0604020202020204" pitchFamily="34" charset="0"/>
              </a:rPr>
              <a:t>ξενοδοχειακή μονάδα </a:t>
            </a:r>
            <a:r>
              <a:rPr lang="el-GR" sz="2200" dirty="0">
                <a:latin typeface="Arial" panose="020B0604020202020204" pitchFamily="34" charset="0"/>
                <a:cs typeface="Arial" panose="020B0604020202020204" pitchFamily="34" charset="0"/>
              </a:rPr>
              <a:t>γλιτώνει </a:t>
            </a:r>
            <a:r>
              <a:rPr lang="el-GR" sz="2200" b="1" dirty="0">
                <a:latin typeface="Arial" panose="020B0604020202020204" pitchFamily="34" charset="0"/>
                <a:cs typeface="Arial" panose="020B0604020202020204" pitchFamily="34" charset="0"/>
              </a:rPr>
              <a:t>εργατοώρες</a:t>
            </a:r>
            <a:r>
              <a:rPr lang="el-GR" sz="2200" dirty="0">
                <a:latin typeface="Arial" panose="020B0604020202020204" pitchFamily="34" charset="0"/>
                <a:cs typeface="Arial" panose="020B0604020202020204" pitchFamily="34" charset="0"/>
              </a:rPr>
              <a:t>, καθώς δεν απασχολούνται οι εργαζόμενοί της στο να απαντούν σε απλές απορίες των επισκεπτών.</a:t>
            </a:r>
          </a:p>
          <a:p>
            <a:pPr lvl="0" algn="just"/>
            <a:endParaRPr lang="el-GR" sz="2200" dirty="0">
              <a:latin typeface="Arial" panose="020B0604020202020204" pitchFamily="34" charset="0"/>
              <a:cs typeface="Arial" panose="020B0604020202020204" pitchFamily="34" charset="0"/>
            </a:endParaRPr>
          </a:p>
          <a:p>
            <a:pPr marL="0" indent="0" algn="just">
              <a:buNone/>
            </a:pPr>
            <a:endParaRPr lang="el-GR" sz="2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800244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800" b="1" dirty="0">
                <a:solidFill>
                  <a:srgbClr val="333333"/>
                </a:solidFill>
                <a:latin typeface="Arial" panose="020B0604020202020204" pitchFamily="34" charset="0"/>
                <a:cs typeface="Arial" panose="020B0604020202020204" pitchFamily="34" charset="0"/>
              </a:rPr>
              <a:t>Στρατηγικές marketing για ξενοδοχεία</a:t>
            </a:r>
            <a:endParaRPr lang="el-GR" dirty="0"/>
          </a:p>
        </p:txBody>
      </p:sp>
      <p:sp>
        <p:nvSpPr>
          <p:cNvPr id="3" name="Θέση περιεχομένου 2"/>
          <p:cNvSpPr>
            <a:spLocks noGrp="1"/>
          </p:cNvSpPr>
          <p:nvPr>
            <p:ph idx="1"/>
          </p:nvPr>
        </p:nvSpPr>
        <p:spPr>
          <a:xfrm>
            <a:off x="467544" y="1628800"/>
            <a:ext cx="8229600" cy="4525963"/>
          </a:xfrm>
        </p:spPr>
        <p:txBody>
          <a:bodyPr>
            <a:normAutofit lnSpcReduction="10000"/>
          </a:bodyPr>
          <a:lstStyle/>
          <a:p>
            <a:pPr marL="0" indent="0" algn="just">
              <a:buNone/>
            </a:pPr>
            <a:r>
              <a:rPr lang="el-GR" sz="2400" b="1" i="0" dirty="0" smtClean="0">
                <a:effectLst/>
                <a:latin typeface="Arial" panose="020B0604020202020204" pitchFamily="34" charset="0"/>
                <a:cs typeface="Arial" panose="020B0604020202020204" pitchFamily="34" charset="0"/>
              </a:rPr>
              <a:t>Ψηφιακή περιήγηση </a:t>
            </a:r>
          </a:p>
          <a:p>
            <a:pPr marL="0" indent="0" algn="just">
              <a:buNone/>
            </a:pPr>
            <a:endParaRPr lang="el-GR" sz="2400" b="1" i="0" dirty="0" smtClean="0">
              <a:effectLst/>
              <a:latin typeface="Arial" panose="020B0604020202020204" pitchFamily="34" charset="0"/>
              <a:cs typeface="Arial" panose="020B0604020202020204" pitchFamily="34" charset="0"/>
            </a:endParaRPr>
          </a:p>
          <a:p>
            <a:pPr marL="0" indent="0" algn="just">
              <a:buNone/>
            </a:pPr>
            <a:r>
              <a:rPr lang="el-GR" sz="2000" b="0" i="0" dirty="0" smtClean="0">
                <a:effectLst/>
                <a:latin typeface="Arial" panose="020B0604020202020204" pitchFamily="34" charset="0"/>
                <a:cs typeface="Arial" panose="020B0604020202020204" pitchFamily="34" charset="0"/>
              </a:rPr>
              <a:t>Οι χρήστες που ψάχνουν να βρουν το ιδανικό ξενοδοχείο τείνουν να ολοκληρώνουν μια κράτηση αφού πρώτα </a:t>
            </a:r>
            <a:r>
              <a:rPr lang="el-GR" sz="2000" b="1" i="0" dirty="0" smtClean="0">
                <a:effectLst/>
                <a:latin typeface="Arial" panose="020B0604020202020204" pitchFamily="34" charset="0"/>
                <a:cs typeface="Arial" panose="020B0604020202020204" pitchFamily="34" charset="0"/>
              </a:rPr>
              <a:t>αναζητήσουν φωτογραφίες και βίντεο</a:t>
            </a:r>
            <a:r>
              <a:rPr lang="el-GR" sz="2000" b="0" i="0" dirty="0" smtClean="0">
                <a:effectLst/>
                <a:latin typeface="Arial" panose="020B0604020202020204" pitchFamily="34" charset="0"/>
                <a:cs typeface="Arial" panose="020B0604020202020204" pitchFamily="34" charset="0"/>
              </a:rPr>
              <a:t>. Με την εικονική πραγματικότητα και την τεχνολογία παραγωγής βίντεο 360ο, τα οποία προσφέρουν μια όσο το δυνατόν πιο </a:t>
            </a:r>
            <a:r>
              <a:rPr lang="el-GR" sz="2000" b="1" i="0" dirty="0" smtClean="0">
                <a:effectLst/>
                <a:latin typeface="Arial" panose="020B0604020202020204" pitchFamily="34" charset="0"/>
                <a:cs typeface="Arial" panose="020B0604020202020204" pitchFamily="34" charset="0"/>
              </a:rPr>
              <a:t>ολοκληρωμένη αποτύπωση των εγκαταστάσεων </a:t>
            </a:r>
            <a:r>
              <a:rPr lang="el-GR" sz="2000" b="0" i="0" dirty="0" smtClean="0">
                <a:effectLst/>
                <a:latin typeface="Arial" panose="020B0604020202020204" pitchFamily="34" charset="0"/>
                <a:cs typeface="Arial" panose="020B0604020202020204" pitchFamily="34" charset="0"/>
              </a:rPr>
              <a:t>μιας ξενοδοχειακής μονάδας, είναι πιο πιθανό να αυξηθούν και οι κρατήσεις σε ένα ξενοδοχείο. Οι πιθανοί επισκέπτες μπορούν πρακτικά να περιηγηθούν μέσα στο ξενοδοχείο, να </a:t>
            </a:r>
            <a:r>
              <a:rPr lang="el-GR" sz="2000" b="1" i="0" dirty="0" smtClean="0">
                <a:effectLst/>
                <a:latin typeface="Arial" panose="020B0604020202020204" pitchFamily="34" charset="0"/>
                <a:cs typeface="Arial" panose="020B0604020202020204" pitchFamily="34" charset="0"/>
              </a:rPr>
              <a:t>δουν τους χώρους του και να γνωρίσουν το δωμάτιο</a:t>
            </a:r>
            <a:r>
              <a:rPr lang="el-GR" sz="2000" b="0" i="0" dirty="0" smtClean="0">
                <a:effectLst/>
                <a:latin typeface="Arial" panose="020B0604020202020204" pitchFamily="34" charset="0"/>
                <a:cs typeface="Arial" panose="020B0604020202020204" pitchFamily="34" charset="0"/>
              </a:rPr>
              <a:t> στο οποίο πρόκειται να περάσουν τις διακοπές τους. Παράλληλα, οι ξενοδοχειακές μονάδες που κάνουν χρήση της εικονικής πραγματικότητας, μπορούν εκτός από το ξενοδοχείο αυτό καθ’ αυτό να προβάλλουν και αξιοθέατα τα οποία βρίσκονται στη γύρω περιοχή, πάλι μέσω της ίδιας τεχνολογίας.</a:t>
            </a:r>
          </a:p>
          <a:p>
            <a:pPr algn="just"/>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159879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747464"/>
            <a:ext cx="8147248" cy="1805062"/>
          </a:xfrm>
        </p:spPr>
        <p:txBody>
          <a:bodyPr/>
          <a:lstStyle/>
          <a:p>
            <a:r>
              <a:rPr lang="el-GR" sz="2800" b="1" dirty="0">
                <a:solidFill>
                  <a:srgbClr val="333333"/>
                </a:solidFill>
                <a:latin typeface="Arial" panose="020B0604020202020204" pitchFamily="34" charset="0"/>
                <a:cs typeface="Arial" panose="020B0604020202020204" pitchFamily="34" charset="0"/>
              </a:rPr>
              <a:t>Στρατηγικές marketing για ξενοδοχεία</a:t>
            </a:r>
            <a:endParaRPr lang="el-GR" dirty="0"/>
          </a:p>
        </p:txBody>
      </p:sp>
      <p:sp>
        <p:nvSpPr>
          <p:cNvPr id="3" name="Θέση περιεχομένου 2"/>
          <p:cNvSpPr>
            <a:spLocks noGrp="1"/>
          </p:cNvSpPr>
          <p:nvPr>
            <p:ph idx="1"/>
          </p:nvPr>
        </p:nvSpPr>
        <p:spPr>
          <a:xfrm>
            <a:off x="251520" y="404664"/>
            <a:ext cx="8435280" cy="6009531"/>
          </a:xfrm>
        </p:spPr>
        <p:txBody>
          <a:bodyPr>
            <a:noAutofit/>
          </a:bodyPr>
          <a:lstStyle/>
          <a:p>
            <a:pPr marL="0" indent="0">
              <a:buNone/>
            </a:pPr>
            <a:r>
              <a:rPr lang="el-GR" sz="2400" b="1" i="0" dirty="0" smtClean="0">
                <a:effectLst/>
                <a:latin typeface="Arial" panose="020B0604020202020204" pitchFamily="34" charset="0"/>
                <a:cs typeface="Arial" panose="020B0604020202020204" pitchFamily="34" charset="0"/>
              </a:rPr>
              <a:t>Δημιουργία ψηφιακού βιβλίου εντυπώσεων</a:t>
            </a:r>
          </a:p>
          <a:p>
            <a:pPr marL="0" indent="0" algn="just">
              <a:buNone/>
            </a:pPr>
            <a:r>
              <a:rPr lang="el-GR" sz="2000" b="0" i="0" dirty="0" smtClean="0">
                <a:effectLst/>
                <a:latin typeface="Arial" panose="020B0604020202020204" pitchFamily="34" charset="0"/>
                <a:cs typeface="Arial" panose="020B0604020202020204" pitchFamily="34" charset="0"/>
              </a:rPr>
              <a:t>Ένας εύκολος τρόπος να προσελκύσει κανείς νέους πελάτες σε μια ξενοδοχειακή μονάδα είναι οι </a:t>
            </a:r>
            <a:r>
              <a:rPr lang="el-GR" sz="2000" b="1" i="0" dirty="0" smtClean="0">
                <a:effectLst/>
                <a:latin typeface="Arial" panose="020B0604020202020204" pitchFamily="34" charset="0"/>
                <a:cs typeface="Arial" panose="020B0604020202020204" pitchFamily="34" charset="0"/>
              </a:rPr>
              <a:t>κριτικές</a:t>
            </a:r>
            <a:r>
              <a:rPr lang="el-GR" sz="2000" b="0" i="0" dirty="0" smtClean="0">
                <a:effectLst/>
                <a:latin typeface="Arial" panose="020B0604020202020204" pitchFamily="34" charset="0"/>
                <a:cs typeface="Arial" panose="020B0604020202020204" pitchFamily="34" charset="0"/>
              </a:rPr>
              <a:t>, τα </a:t>
            </a:r>
            <a:r>
              <a:rPr lang="el-GR" sz="2000" b="1" i="0" dirty="0" smtClean="0">
                <a:effectLst/>
                <a:latin typeface="Arial" panose="020B0604020202020204" pitchFamily="34" charset="0"/>
                <a:cs typeface="Arial" panose="020B0604020202020204" pitchFamily="34" charset="0"/>
              </a:rPr>
              <a:t>σχόλια</a:t>
            </a:r>
            <a:r>
              <a:rPr lang="el-GR" sz="2000" b="0" i="0" dirty="0" smtClean="0">
                <a:effectLst/>
                <a:latin typeface="Arial" panose="020B0604020202020204" pitchFamily="34" charset="0"/>
                <a:cs typeface="Arial" panose="020B0604020202020204" pitchFamily="34" charset="0"/>
              </a:rPr>
              <a:t> και η</a:t>
            </a:r>
            <a:r>
              <a:rPr lang="el-GR" sz="2000" b="1" i="0" dirty="0" smtClean="0">
                <a:effectLst/>
                <a:latin typeface="Arial" panose="020B0604020202020204" pitchFamily="34" charset="0"/>
                <a:cs typeface="Arial" panose="020B0604020202020204" pitchFamily="34" charset="0"/>
              </a:rPr>
              <a:t> καταγραφή εντυπώσεων</a:t>
            </a:r>
            <a:r>
              <a:rPr lang="el-GR" sz="2000" b="0" i="0" dirty="0" smtClean="0">
                <a:effectLst/>
                <a:latin typeface="Arial" panose="020B0604020202020204" pitchFamily="34" charset="0"/>
                <a:cs typeface="Arial" panose="020B0604020202020204" pitchFamily="34" charset="0"/>
              </a:rPr>
              <a:t> άλλων επισκεπτών. Πρόκειται για μια ιδιαίτερα δημοφιλή τακτική που ακολουθείται στο </a:t>
            </a:r>
            <a:r>
              <a:rPr lang="el-GR" sz="2000" b="0" i="0" dirty="0" err="1" smtClean="0">
                <a:effectLst/>
                <a:latin typeface="Arial" panose="020B0604020202020204" pitchFamily="34" charset="0"/>
                <a:cs typeface="Arial" panose="020B0604020202020204" pitchFamily="34" charset="0"/>
              </a:rPr>
              <a:t>hotel</a:t>
            </a:r>
            <a:r>
              <a:rPr lang="el-GR" sz="2000" b="0" i="0" dirty="0" smtClean="0">
                <a:effectLst/>
                <a:latin typeface="Arial" panose="020B0604020202020204" pitchFamily="34" charset="0"/>
                <a:cs typeface="Arial" panose="020B0604020202020204" pitchFamily="34" charset="0"/>
              </a:rPr>
              <a:t> marketing, και η οποία περιλαμβάνει την προβολή περιεχομένου που δημιουργούν άλλοι χρήστες. Μια ξενοδοχειακή μονάδα μπορεί να παροτρύνει επισκέπτες που βρέθηκαν στο ξενοδοχείο να αφήσουν μια </a:t>
            </a:r>
            <a:r>
              <a:rPr lang="el-GR" sz="2000" b="1" i="0" dirty="0" err="1" smtClean="0">
                <a:effectLst/>
                <a:latin typeface="Arial" panose="020B0604020202020204" pitchFamily="34" charset="0"/>
                <a:cs typeface="Arial" panose="020B0604020202020204" pitchFamily="34" charset="0"/>
              </a:rPr>
              <a:t>online</a:t>
            </a:r>
            <a:r>
              <a:rPr lang="el-GR" sz="2000" b="1" i="0" dirty="0" smtClean="0">
                <a:effectLst/>
                <a:latin typeface="Arial" panose="020B0604020202020204" pitchFamily="34" charset="0"/>
                <a:cs typeface="Arial" panose="020B0604020202020204" pitchFamily="34" charset="0"/>
              </a:rPr>
              <a:t> κριτική</a:t>
            </a:r>
            <a:r>
              <a:rPr lang="el-GR" sz="2000" b="0" i="0" dirty="0" smtClean="0">
                <a:effectLst/>
                <a:latin typeface="Arial" panose="020B0604020202020204" pitchFamily="34" charset="0"/>
                <a:cs typeface="Arial" panose="020B0604020202020204" pitchFamily="34" charset="0"/>
              </a:rPr>
              <a:t>, να γράψουν ένα </a:t>
            </a:r>
            <a:r>
              <a:rPr lang="el-GR" sz="2000" b="1" i="0" dirty="0" smtClean="0">
                <a:effectLst/>
                <a:latin typeface="Arial" panose="020B0604020202020204" pitchFamily="34" charset="0"/>
                <a:cs typeface="Arial" panose="020B0604020202020204" pitchFamily="34" charset="0"/>
              </a:rPr>
              <a:t>σχόλιο</a:t>
            </a:r>
            <a:r>
              <a:rPr lang="el-GR" sz="2000" b="0" i="0" dirty="0" smtClean="0">
                <a:effectLst/>
                <a:latin typeface="Arial" panose="020B0604020202020204" pitchFamily="34" charset="0"/>
                <a:cs typeface="Arial" panose="020B0604020202020204" pitchFamily="34" charset="0"/>
              </a:rPr>
              <a:t> για την </a:t>
            </a:r>
            <a:r>
              <a:rPr lang="el-GR" sz="2000" b="1" i="0" dirty="0" smtClean="0">
                <a:effectLst/>
                <a:latin typeface="Arial" panose="020B0604020202020204" pitchFamily="34" charset="0"/>
                <a:cs typeface="Arial" panose="020B0604020202020204" pitchFamily="34" charset="0"/>
              </a:rPr>
              <a:t>παραμονή και την εξυπηρέτησή </a:t>
            </a:r>
            <a:r>
              <a:rPr lang="el-GR" sz="2000" b="0" i="0" dirty="0" smtClean="0">
                <a:effectLst/>
                <a:latin typeface="Arial" panose="020B0604020202020204" pitchFamily="34" charset="0"/>
                <a:cs typeface="Arial" panose="020B0604020202020204" pitchFamily="34" charset="0"/>
              </a:rPr>
              <a:t>τους ή απλά να μοιραστούν </a:t>
            </a:r>
            <a:r>
              <a:rPr lang="el-GR" sz="2000" b="1" i="0" dirty="0" smtClean="0">
                <a:effectLst/>
                <a:latin typeface="Arial" panose="020B0604020202020204" pitchFamily="34" charset="0"/>
                <a:cs typeface="Arial" panose="020B0604020202020204" pitchFamily="34" charset="0"/>
              </a:rPr>
              <a:t>φωτογραφίες</a:t>
            </a:r>
            <a:r>
              <a:rPr lang="el-GR" sz="2000" b="0" i="0" dirty="0" smtClean="0">
                <a:effectLst/>
                <a:latin typeface="Arial" panose="020B0604020202020204" pitchFamily="34" charset="0"/>
                <a:cs typeface="Arial" panose="020B0604020202020204" pitchFamily="34" charset="0"/>
              </a:rPr>
              <a:t> σε μέσα κοινωνικής δικτύωσης προσθέτοντας την ξενοδοχειακή μονάδα. Το υλικό αυτό που δημιουργούν οι χρήστες και μεταφορτώνουν στο </a:t>
            </a:r>
            <a:r>
              <a:rPr lang="el-GR" sz="2000" b="1" i="0" dirty="0" smtClean="0">
                <a:effectLst/>
                <a:latin typeface="Arial" panose="020B0604020202020204" pitchFamily="34" charset="0"/>
                <a:cs typeface="Arial" panose="020B0604020202020204" pitchFamily="34" charset="0"/>
              </a:rPr>
              <a:t>διαδίκτυο</a:t>
            </a:r>
            <a:r>
              <a:rPr lang="el-GR" sz="2000" b="0" i="0" dirty="0" smtClean="0">
                <a:effectLst/>
                <a:latin typeface="Arial" panose="020B0604020202020204" pitchFamily="34" charset="0"/>
                <a:cs typeface="Arial" panose="020B0604020202020204" pitchFamily="34" charset="0"/>
              </a:rPr>
              <a:t> και στα μέσα κοινωνικής δικτύωσης μπορεί στη συνέχεια να χρησιμοποιηθεί από την ίδια την ξενοδοχειακή μονάδα για να προσελκύσει νέους πελάτες. Για </a:t>
            </a:r>
            <a:r>
              <a:rPr lang="el-GR" sz="2000" b="1" i="0" u="sng" dirty="0" smtClean="0">
                <a:effectLst/>
                <a:latin typeface="Arial" panose="020B0604020202020204" pitchFamily="34" charset="0"/>
                <a:cs typeface="Arial" panose="020B0604020202020204" pitchFamily="34" charset="0"/>
              </a:rPr>
              <a:t>παράδειγμα</a:t>
            </a:r>
            <a:r>
              <a:rPr lang="el-GR" sz="2000" b="0" i="0" dirty="0" smtClean="0">
                <a:effectLst/>
                <a:latin typeface="Arial" panose="020B0604020202020204" pitchFamily="34" charset="0"/>
                <a:cs typeface="Arial" panose="020B0604020202020204" pitchFamily="34" charset="0"/>
              </a:rPr>
              <a:t>, εάν κάποιος χρήστης ανεβάσει μια όμορφη φωτογραφία στο Instagram απολαμβάνοντας το πρωινό του στο μπαλκόνι ενός ξενοδοχείου, το ίδιο το ξενοδοχείο μπορεί να τη διαμοιράσει και στα δικά του κοινωνικά δίκτυα, προβάλλοντας το πόσο απολαμβάνει κανείς την παραμονή του στο ξενοδοχείο.</a:t>
            </a:r>
          </a:p>
          <a:p>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85488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800" b="1" dirty="0">
                <a:solidFill>
                  <a:srgbClr val="333333"/>
                </a:solidFill>
                <a:latin typeface="Arial" panose="020B0604020202020204" pitchFamily="34" charset="0"/>
                <a:cs typeface="Arial" panose="020B0604020202020204" pitchFamily="34" charset="0"/>
              </a:rPr>
              <a:t>Στρατηγικές marketing για ξενοδοχεία</a:t>
            </a:r>
            <a:endParaRPr lang="el-GR" dirty="0"/>
          </a:p>
        </p:txBody>
      </p:sp>
      <p:sp>
        <p:nvSpPr>
          <p:cNvPr id="3" name="Θέση περιεχομένου 2"/>
          <p:cNvSpPr>
            <a:spLocks noGrp="1"/>
          </p:cNvSpPr>
          <p:nvPr>
            <p:ph idx="1"/>
          </p:nvPr>
        </p:nvSpPr>
        <p:spPr/>
        <p:txBody>
          <a:bodyPr>
            <a:normAutofit fontScale="62500" lnSpcReduction="20000"/>
          </a:bodyPr>
          <a:lstStyle/>
          <a:p>
            <a:pPr marL="0" indent="0">
              <a:buNone/>
            </a:pPr>
            <a:r>
              <a:rPr lang="el-GR" sz="3800" b="1" dirty="0" smtClean="0">
                <a:latin typeface="Arial" panose="020B0604020202020204" pitchFamily="34" charset="0"/>
                <a:cs typeface="Arial" panose="020B0604020202020204" pitchFamily="34" charset="0"/>
              </a:rPr>
              <a:t>Καθοδηγητές κοινής γνώμης (</a:t>
            </a:r>
            <a:r>
              <a:rPr lang="el-GR" sz="3800" b="1" i="0" dirty="0" smtClean="0">
                <a:effectLst/>
                <a:latin typeface="Arial" panose="020B0604020202020204" pitchFamily="34" charset="0"/>
                <a:cs typeface="Arial" panose="020B0604020202020204" pitchFamily="34" charset="0"/>
              </a:rPr>
              <a:t> </a:t>
            </a:r>
            <a:r>
              <a:rPr lang="el-GR" sz="3800" b="1" i="0" dirty="0" err="1" smtClean="0">
                <a:effectLst/>
                <a:latin typeface="Arial" panose="020B0604020202020204" pitchFamily="34" charset="0"/>
                <a:cs typeface="Arial" panose="020B0604020202020204" pitchFamily="34" charset="0"/>
              </a:rPr>
              <a:t>Influencers</a:t>
            </a:r>
            <a:r>
              <a:rPr lang="el-GR" sz="3800" b="1" i="0" dirty="0" smtClean="0">
                <a:effectLst/>
                <a:latin typeface="Arial" panose="020B0604020202020204" pitchFamily="34" charset="0"/>
                <a:cs typeface="Arial" panose="020B0604020202020204" pitchFamily="34" charset="0"/>
              </a:rPr>
              <a:t>)</a:t>
            </a:r>
          </a:p>
          <a:p>
            <a:pPr marL="0" indent="0">
              <a:buNone/>
            </a:pPr>
            <a:endParaRPr lang="el-GR" sz="3800" b="1" i="0" dirty="0" smtClean="0">
              <a:effectLst/>
              <a:latin typeface="Arial" panose="020B0604020202020204" pitchFamily="34" charset="0"/>
              <a:cs typeface="Arial" panose="020B0604020202020204" pitchFamily="34" charset="0"/>
            </a:endParaRPr>
          </a:p>
          <a:p>
            <a:pPr marL="0" indent="0" algn="just">
              <a:buNone/>
            </a:pPr>
            <a:r>
              <a:rPr lang="el-GR" b="0" i="0" dirty="0" smtClean="0">
                <a:effectLst/>
                <a:latin typeface="Arial" panose="020B0604020202020204" pitchFamily="34" charset="0"/>
                <a:cs typeface="Arial" panose="020B0604020202020204" pitchFamily="34" charset="0"/>
              </a:rPr>
              <a:t>Η βιομηχανία των </a:t>
            </a:r>
            <a:r>
              <a:rPr lang="el-GR" b="1" i="0" dirty="0" err="1" smtClean="0">
                <a:effectLst/>
                <a:latin typeface="Arial" panose="020B0604020202020204" pitchFamily="34" charset="0"/>
                <a:cs typeface="Arial" panose="020B0604020202020204" pitchFamily="34" charset="0"/>
              </a:rPr>
              <a:t>Influencers</a:t>
            </a:r>
            <a:r>
              <a:rPr lang="el-GR" b="1" i="0" dirty="0" smtClean="0">
                <a:effectLst/>
                <a:latin typeface="Arial" panose="020B0604020202020204" pitchFamily="34" charset="0"/>
                <a:cs typeface="Arial" panose="020B0604020202020204" pitchFamily="34" charset="0"/>
              </a:rPr>
              <a:t> </a:t>
            </a:r>
            <a:r>
              <a:rPr lang="el-GR" b="0" i="0" dirty="0" smtClean="0">
                <a:effectLst/>
                <a:latin typeface="Arial" panose="020B0604020202020204" pitchFamily="34" charset="0"/>
                <a:cs typeface="Arial" panose="020B0604020202020204" pitchFamily="34" charset="0"/>
              </a:rPr>
              <a:t>παραμένει ένα σημαντικό εργαλείο στα χέρια κάθε ξενοδοχειακής μονάδας. Μέσω των </a:t>
            </a:r>
            <a:r>
              <a:rPr lang="el-GR" b="0" i="0" dirty="0" err="1" smtClean="0">
                <a:effectLst/>
                <a:latin typeface="Arial" panose="020B0604020202020204" pitchFamily="34" charset="0"/>
                <a:cs typeface="Arial" panose="020B0604020202020204" pitchFamily="34" charset="0"/>
              </a:rPr>
              <a:t>Influencers</a:t>
            </a:r>
            <a:r>
              <a:rPr lang="el-GR" b="0" i="0" dirty="0" smtClean="0">
                <a:effectLst/>
                <a:latin typeface="Arial" panose="020B0604020202020204" pitchFamily="34" charset="0"/>
                <a:cs typeface="Arial" panose="020B0604020202020204" pitchFamily="34" charset="0"/>
              </a:rPr>
              <a:t> ένα ξενοδοχείο </a:t>
            </a:r>
            <a:r>
              <a:rPr lang="el-GR" b="1" i="0" dirty="0" smtClean="0">
                <a:effectLst/>
                <a:latin typeface="Arial" panose="020B0604020202020204" pitchFamily="34" charset="0"/>
                <a:cs typeface="Arial" panose="020B0604020202020204" pitchFamily="34" charset="0"/>
              </a:rPr>
              <a:t>μπορεί να προβληθεί άμεσα σε ένα μεγάλο κοινό δυνητικών </a:t>
            </a:r>
            <a:r>
              <a:rPr lang="el-GR" b="0" i="0" dirty="0" smtClean="0">
                <a:effectLst/>
                <a:latin typeface="Arial" panose="020B0604020202020204" pitchFamily="34" charset="0"/>
                <a:cs typeface="Arial" panose="020B0604020202020204" pitchFamily="34" charset="0"/>
              </a:rPr>
              <a:t>επισκεπτών και φυσικά να κερδίσει σε κρατήσεις για τη νέα χρονιά. Οι </a:t>
            </a:r>
            <a:r>
              <a:rPr lang="el-GR" b="0" i="0" dirty="0" err="1" smtClean="0">
                <a:effectLst/>
                <a:latin typeface="Arial" panose="020B0604020202020204" pitchFamily="34" charset="0"/>
                <a:cs typeface="Arial" panose="020B0604020202020204" pitchFamily="34" charset="0"/>
              </a:rPr>
              <a:t>Influencers</a:t>
            </a:r>
            <a:r>
              <a:rPr lang="el-GR" b="0" i="0" dirty="0" smtClean="0">
                <a:effectLst/>
                <a:latin typeface="Arial" panose="020B0604020202020204" pitchFamily="34" charset="0"/>
                <a:cs typeface="Arial" panose="020B0604020202020204" pitchFamily="34" charset="0"/>
              </a:rPr>
              <a:t> τείνουν να δίνουν μια </a:t>
            </a:r>
            <a:r>
              <a:rPr lang="el-GR" b="1" i="0" dirty="0" smtClean="0">
                <a:effectLst/>
                <a:latin typeface="Arial" panose="020B0604020202020204" pitchFamily="34" charset="0"/>
                <a:cs typeface="Arial" panose="020B0604020202020204" pitchFamily="34" charset="0"/>
              </a:rPr>
              <a:t>νότα αξιοπιστίας </a:t>
            </a:r>
            <a:r>
              <a:rPr lang="el-GR" b="0" i="0" dirty="0" smtClean="0">
                <a:effectLst/>
                <a:latin typeface="Arial" panose="020B0604020202020204" pitchFamily="34" charset="0"/>
                <a:cs typeface="Arial" panose="020B0604020202020204" pitchFamily="34" charset="0"/>
              </a:rPr>
              <a:t>σε μια ξενοδοχειακή μονάδα και έτσι μπορούν να χρησιμοποιηθούν ως τμήμα μιας ολοκληρωμένης </a:t>
            </a:r>
            <a:r>
              <a:rPr lang="el-GR" b="0" i="0" dirty="0" err="1" smtClean="0">
                <a:effectLst/>
                <a:latin typeface="Arial" panose="020B0604020202020204" pitchFamily="34" charset="0"/>
                <a:cs typeface="Arial" panose="020B0604020202020204" pitchFamily="34" charset="0"/>
              </a:rPr>
              <a:t>hotel</a:t>
            </a:r>
            <a:r>
              <a:rPr lang="el-GR" b="0" i="0" dirty="0" smtClean="0">
                <a:effectLst/>
                <a:latin typeface="Arial" panose="020B0604020202020204" pitchFamily="34" charset="0"/>
                <a:cs typeface="Arial" panose="020B0604020202020204" pitchFamily="34" charset="0"/>
              </a:rPr>
              <a:t> marketing στρατηγικής. Κάνοντας συνεργασίες για παράδειγμα με </a:t>
            </a:r>
            <a:r>
              <a:rPr lang="el-GR" b="0" i="0" dirty="0" err="1" smtClean="0">
                <a:effectLst/>
                <a:latin typeface="Arial" panose="020B0604020202020204" pitchFamily="34" charset="0"/>
                <a:cs typeface="Arial" panose="020B0604020202020204" pitchFamily="34" charset="0"/>
              </a:rPr>
              <a:t>Influencers</a:t>
            </a:r>
            <a:r>
              <a:rPr lang="el-GR" b="0" i="0" dirty="0" smtClean="0">
                <a:effectLst/>
                <a:latin typeface="Arial" panose="020B0604020202020204" pitchFamily="34" charset="0"/>
                <a:cs typeface="Arial" panose="020B0604020202020204" pitchFamily="34" charset="0"/>
              </a:rPr>
              <a:t> που διαθέτουν νεανικό κοινό, μπορεί μια ξενοδοχειακή μονάδα να στοχεύσει σε πελάτες που προτιμούν </a:t>
            </a:r>
            <a:r>
              <a:rPr lang="el-GR" b="1" i="0" dirty="0" err="1" smtClean="0">
                <a:effectLst/>
                <a:latin typeface="Arial" panose="020B0604020202020204" pitchFamily="34" charset="0"/>
                <a:cs typeface="Arial" panose="020B0604020202020204" pitchFamily="34" charset="0"/>
              </a:rPr>
              <a:t>Airbnb</a:t>
            </a:r>
            <a:r>
              <a:rPr lang="el-GR" b="0" i="0" dirty="0" smtClean="0">
                <a:effectLst/>
                <a:latin typeface="Arial" panose="020B0604020202020204" pitchFamily="34" charset="0"/>
                <a:cs typeface="Arial" panose="020B0604020202020204" pitchFamily="34" charset="0"/>
              </a:rPr>
              <a:t> επιλογές, και να αυξήσει τη δημοτικότητά της σε αυτό το κοινό. Το </a:t>
            </a:r>
            <a:r>
              <a:rPr lang="el-GR" b="1" i="0" dirty="0" err="1" smtClean="0">
                <a:effectLst/>
                <a:latin typeface="Arial" panose="020B0604020202020204" pitchFamily="34" charset="0"/>
                <a:cs typeface="Arial" panose="020B0604020202020204" pitchFamily="34" charset="0"/>
              </a:rPr>
              <a:t>Influencer</a:t>
            </a:r>
            <a:r>
              <a:rPr lang="el-GR" b="1" i="0" dirty="0" smtClean="0">
                <a:effectLst/>
                <a:latin typeface="Arial" panose="020B0604020202020204" pitchFamily="34" charset="0"/>
                <a:cs typeface="Arial" panose="020B0604020202020204" pitchFamily="34" charset="0"/>
              </a:rPr>
              <a:t> marketing</a:t>
            </a:r>
            <a:r>
              <a:rPr lang="el-GR" b="0" i="0" dirty="0" smtClean="0">
                <a:effectLst/>
                <a:latin typeface="Arial" panose="020B0604020202020204" pitchFamily="34" charset="0"/>
                <a:cs typeface="Arial" panose="020B0604020202020204" pitchFamily="34" charset="0"/>
              </a:rPr>
              <a:t> μπορεί να αποδώσει σημαντικούς καρπούς σε κάθε ξενοδοχειακή μονάδα, </a:t>
            </a:r>
            <a:r>
              <a:rPr lang="el-GR" b="1" i="0" u="sng" dirty="0" smtClean="0">
                <a:effectLst/>
                <a:latin typeface="Arial" panose="020B0604020202020204" pitchFamily="34" charset="0"/>
                <a:cs typeface="Arial" panose="020B0604020202020204" pitchFamily="34" charset="0"/>
              </a:rPr>
              <a:t>αρκεί</a:t>
            </a:r>
            <a:r>
              <a:rPr lang="el-GR" b="0" i="0" dirty="0" smtClean="0">
                <a:effectLst/>
                <a:latin typeface="Arial" panose="020B0604020202020204" pitchFamily="34" charset="0"/>
                <a:cs typeface="Arial" panose="020B0604020202020204" pitchFamily="34" charset="0"/>
              </a:rPr>
              <a:t> να γίνει σωστή και </a:t>
            </a:r>
            <a:r>
              <a:rPr lang="el-GR" b="1" i="0" dirty="0" smtClean="0">
                <a:effectLst/>
                <a:latin typeface="Arial" panose="020B0604020202020204" pitchFamily="34" charset="0"/>
                <a:cs typeface="Arial" panose="020B0604020202020204" pitchFamily="34" charset="0"/>
              </a:rPr>
              <a:t>προσεγμένη δουλειά </a:t>
            </a:r>
            <a:r>
              <a:rPr lang="el-GR" b="0" i="0" dirty="0" smtClean="0">
                <a:effectLst/>
                <a:latin typeface="Arial" panose="020B0604020202020204" pitchFamily="34" charset="0"/>
                <a:cs typeface="Arial" panose="020B0604020202020204" pitchFamily="34" charset="0"/>
              </a:rPr>
              <a:t>καθώς και </a:t>
            </a:r>
            <a:r>
              <a:rPr lang="el-GR" b="1" i="0" dirty="0" smtClean="0">
                <a:effectLst/>
                <a:latin typeface="Arial" panose="020B0604020202020204" pitchFamily="34" charset="0"/>
                <a:cs typeface="Arial" panose="020B0604020202020204" pitchFamily="34" charset="0"/>
              </a:rPr>
              <a:t>ορθή επιλογή των κατάλληλων </a:t>
            </a:r>
            <a:r>
              <a:rPr lang="el-GR" b="1" i="0" dirty="0" err="1" smtClean="0">
                <a:effectLst/>
                <a:latin typeface="Arial" panose="020B0604020202020204" pitchFamily="34" charset="0"/>
                <a:cs typeface="Arial" panose="020B0604020202020204" pitchFamily="34" charset="0"/>
              </a:rPr>
              <a:t>Influencers</a:t>
            </a:r>
            <a:r>
              <a:rPr lang="el-GR" b="1" i="0" dirty="0" smtClean="0">
                <a:effectLst/>
                <a:latin typeface="Arial" panose="020B0604020202020204" pitchFamily="34" charset="0"/>
                <a:cs typeface="Arial" panose="020B0604020202020204" pitchFamily="34" charset="0"/>
              </a:rPr>
              <a:t> </a:t>
            </a:r>
            <a:r>
              <a:rPr lang="el-GR" b="0" i="0" dirty="0" smtClean="0">
                <a:effectLst/>
                <a:latin typeface="Arial" panose="020B0604020202020204" pitchFamily="34" charset="0"/>
                <a:cs typeface="Arial" panose="020B0604020202020204" pitchFamily="34" charset="0"/>
              </a:rPr>
              <a:t>που μπορούν να προβάλουν ολοκληρωμένα ένα ξενοδοχείο.</a:t>
            </a:r>
          </a:p>
          <a:p>
            <a:pPr algn="just"/>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01536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800" b="1" dirty="0">
                <a:solidFill>
                  <a:srgbClr val="333333"/>
                </a:solidFill>
                <a:latin typeface="Arial" panose="020B0604020202020204" pitchFamily="34" charset="0"/>
                <a:cs typeface="Arial" panose="020B0604020202020204" pitchFamily="34" charset="0"/>
              </a:rPr>
              <a:t>Στρατηγικές marketing για ξενοδοχεία</a:t>
            </a:r>
            <a:endParaRPr lang="el-GR" dirty="0"/>
          </a:p>
        </p:txBody>
      </p:sp>
      <p:sp>
        <p:nvSpPr>
          <p:cNvPr id="3" name="Θέση περιεχομένου 2"/>
          <p:cNvSpPr>
            <a:spLocks noGrp="1"/>
          </p:cNvSpPr>
          <p:nvPr>
            <p:ph idx="1"/>
          </p:nvPr>
        </p:nvSpPr>
        <p:spPr/>
        <p:txBody>
          <a:bodyPr>
            <a:normAutofit fontScale="62500" lnSpcReduction="20000"/>
          </a:bodyPr>
          <a:lstStyle/>
          <a:p>
            <a:pPr marL="0" indent="0">
              <a:buNone/>
            </a:pPr>
            <a:r>
              <a:rPr lang="el-GR" b="0" i="0" dirty="0" smtClean="0">
                <a:effectLst/>
                <a:latin typeface="Arial" panose="020B0604020202020204" pitchFamily="34" charset="0"/>
                <a:cs typeface="Arial" panose="020B0604020202020204" pitchFamily="34" charset="0"/>
              </a:rPr>
              <a:t> </a:t>
            </a:r>
            <a:r>
              <a:rPr lang="el-GR" sz="3800" b="1" i="0" dirty="0" smtClean="0">
                <a:effectLst/>
                <a:latin typeface="Arial" panose="020B0604020202020204" pitchFamily="34" charset="0"/>
                <a:cs typeface="Arial" panose="020B0604020202020204" pitchFamily="34" charset="0"/>
              </a:rPr>
              <a:t>Χρήση Φωνητικών εντολών</a:t>
            </a:r>
          </a:p>
          <a:p>
            <a:pPr marL="0" indent="0">
              <a:buNone/>
            </a:pPr>
            <a:endParaRPr lang="el-GR" sz="3800" b="1" i="0" dirty="0" smtClean="0">
              <a:effectLst/>
              <a:latin typeface="Arial" panose="020B0604020202020204" pitchFamily="34" charset="0"/>
              <a:cs typeface="Arial" panose="020B0604020202020204" pitchFamily="34" charset="0"/>
            </a:endParaRPr>
          </a:p>
          <a:p>
            <a:pPr marL="0" indent="0">
              <a:buNone/>
            </a:pPr>
            <a:r>
              <a:rPr lang="el-GR" b="0" i="0" dirty="0" smtClean="0">
                <a:effectLst/>
                <a:latin typeface="Arial" panose="020B0604020202020204" pitchFamily="34" charset="0"/>
                <a:cs typeface="Arial" panose="020B0604020202020204" pitchFamily="34" charset="0"/>
              </a:rPr>
              <a:t>Οι </a:t>
            </a:r>
            <a:r>
              <a:rPr lang="el-GR" b="1" i="0" dirty="0" smtClean="0">
                <a:effectLst/>
                <a:latin typeface="Arial" panose="020B0604020202020204" pitchFamily="34" charset="0"/>
                <a:cs typeface="Arial" panose="020B0604020202020204" pitchFamily="34" charset="0"/>
              </a:rPr>
              <a:t>χρήστες του διαδικτύου</a:t>
            </a:r>
            <a:r>
              <a:rPr lang="el-GR" b="0" i="0" dirty="0" smtClean="0">
                <a:effectLst/>
                <a:latin typeface="Arial" panose="020B0604020202020204" pitchFamily="34" charset="0"/>
                <a:cs typeface="Arial" panose="020B0604020202020204" pitchFamily="34" charset="0"/>
              </a:rPr>
              <a:t> συνήθως </a:t>
            </a:r>
            <a:r>
              <a:rPr lang="el-GR" b="1" i="0" dirty="0" smtClean="0">
                <a:effectLst/>
                <a:latin typeface="Arial" panose="020B0604020202020204" pitchFamily="34" charset="0"/>
                <a:cs typeface="Arial" panose="020B0604020202020204" pitchFamily="34" charset="0"/>
              </a:rPr>
              <a:t>αναζητούν</a:t>
            </a:r>
            <a:r>
              <a:rPr lang="el-GR" b="0" i="0" dirty="0" smtClean="0">
                <a:effectLst/>
                <a:latin typeface="Arial" panose="020B0604020202020204" pitchFamily="34" charset="0"/>
                <a:cs typeface="Arial" panose="020B0604020202020204" pitchFamily="34" charset="0"/>
              </a:rPr>
              <a:t> τρόπους να κάνουν τη </a:t>
            </a:r>
            <a:r>
              <a:rPr lang="el-GR" b="1" i="0" dirty="0" smtClean="0">
                <a:effectLst/>
                <a:latin typeface="Arial" panose="020B0604020202020204" pitchFamily="34" charset="0"/>
                <a:cs typeface="Arial" panose="020B0604020202020204" pitchFamily="34" charset="0"/>
              </a:rPr>
              <a:t>ζωή τους πιο εύκολη</a:t>
            </a:r>
            <a:r>
              <a:rPr lang="el-GR" b="0" i="0" dirty="0" smtClean="0">
                <a:effectLst/>
                <a:latin typeface="Arial" panose="020B0604020202020204" pitchFamily="34" charset="0"/>
                <a:cs typeface="Arial" panose="020B0604020202020204" pitchFamily="34" charset="0"/>
              </a:rPr>
              <a:t>. Φαίνεται πως βαριούνται φρικτά τις πολύπλοκες διαδικασίες και επιθυμούν να ολοκληρώνουν τις διαδικτυακές τους δουλειές όσο το δυνατόν πιο γρήγορα γίνεται. Προς αυτή την κατεύθυνση οι φωνητικές εντολές σίγουρα μπορούν να λύσουν τα χέρια των επισκεπτών μια ξενοδοχειακής μονάδας. Οι περισσότεροι χρήστες πραγματοποιούν αγορές, βρίσκουν πληροφορίες και κλείνουν ξενοδοχεία μέσα από τα κινητά τους τηλέφωνα, ενώ συνήθως ταυτόχρονα πραγματοποιούν μια σειρά από άλλες ενέργειες. Δίνοντας τη δυνατότητα στους επισκέπτες της ιστοσελίδας σας να μπορούν να δίνουν φωνητικές εντολές για να ψάξουν ένα δωμάτιο και να κάνουν την κράτησή τους, σίγουρα τους φέρνετε ένα βήμα πιο κοντά στο ξενοδοχείο σας. Η χρήση της εν λόγω τεχνολογίας αυξάνεται αρκετά τα τελευταία χρόνια και σίγουρα πρόκειται να αποτελέσει ένα </a:t>
            </a:r>
            <a:r>
              <a:rPr lang="el-GR" b="1" i="0" dirty="0" err="1" smtClean="0">
                <a:effectLst/>
                <a:latin typeface="Arial" panose="020B0604020202020204" pitchFamily="34" charset="0"/>
                <a:cs typeface="Arial" panose="020B0604020202020204" pitchFamily="34" charset="0"/>
              </a:rPr>
              <a:t>trend</a:t>
            </a:r>
            <a:r>
              <a:rPr lang="el-GR" b="0" i="0" dirty="0" smtClean="0">
                <a:effectLst/>
                <a:latin typeface="Arial" panose="020B0604020202020204" pitchFamily="34" charset="0"/>
                <a:cs typeface="Arial" panose="020B0604020202020204" pitchFamily="34" charset="0"/>
              </a:rPr>
              <a:t> </a:t>
            </a:r>
            <a:r>
              <a:rPr lang="el-GR" b="1" i="0" dirty="0" smtClean="0">
                <a:effectLst/>
                <a:latin typeface="Arial" panose="020B0604020202020204" pitchFamily="34" charset="0"/>
                <a:cs typeface="Arial" panose="020B0604020202020204" pitchFamily="34" charset="0"/>
              </a:rPr>
              <a:t>που θα κυριαρχεί και στο </a:t>
            </a:r>
            <a:r>
              <a:rPr lang="el-GR" b="1" i="0" dirty="0" err="1" smtClean="0">
                <a:effectLst/>
                <a:latin typeface="Arial" panose="020B0604020202020204" pitchFamily="34" charset="0"/>
                <a:cs typeface="Arial" panose="020B0604020202020204" pitchFamily="34" charset="0"/>
              </a:rPr>
              <a:t>hotel</a:t>
            </a:r>
            <a:r>
              <a:rPr lang="el-GR" b="1" i="0" dirty="0" smtClean="0">
                <a:effectLst/>
                <a:latin typeface="Arial" panose="020B0604020202020204" pitchFamily="34" charset="0"/>
                <a:cs typeface="Arial" panose="020B0604020202020204" pitchFamily="34" charset="0"/>
              </a:rPr>
              <a:t> marketing το 2020</a:t>
            </a:r>
            <a:r>
              <a:rPr lang="el-GR" b="0" i="0" dirty="0" smtClean="0">
                <a:effectLst/>
                <a:latin typeface="Arial" panose="020B0604020202020204" pitchFamily="34" charset="0"/>
                <a:cs typeface="Arial" panose="020B0604020202020204" pitchFamily="34" charset="0"/>
              </a:rPr>
              <a:t>.</a:t>
            </a:r>
          </a:p>
          <a:p>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94654449"/>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322</TotalTime>
  <Words>1804</Words>
  <Application>Microsoft Office PowerPoint</Application>
  <PresentationFormat>Προβολή στην οθόνη (4:3)</PresentationFormat>
  <Paragraphs>122</Paragraphs>
  <Slides>26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26</vt:i4>
      </vt:variant>
    </vt:vector>
  </HeadingPairs>
  <TitlesOfParts>
    <vt:vector size="27" baseType="lpstr">
      <vt:lpstr>Θέμα του Office</vt:lpstr>
      <vt:lpstr>Στρατηγικές marketing για ξενοδοχεία </vt:lpstr>
      <vt:lpstr>Στρατηγικές marketing για ξενοδοχεία</vt:lpstr>
      <vt:lpstr>Στρατηγικές marketing για ξενοδοχεία</vt:lpstr>
      <vt:lpstr>Στρατηγικές marketing για ξενοδοχεία</vt:lpstr>
      <vt:lpstr>Στρατηγικές marketing για ξενοδοχεία</vt:lpstr>
      <vt:lpstr>Στρατηγικές marketing για ξενοδοχεία</vt:lpstr>
      <vt:lpstr>Στρατηγικές marketing για ξενοδοχεία</vt:lpstr>
      <vt:lpstr>Στρατηγικές marketing για ξενοδοχεία</vt:lpstr>
      <vt:lpstr>Στρατηγικές marketing για ξενοδοχεία</vt:lpstr>
      <vt:lpstr>Μείγμα προβολής &amp; επικοινωνίας</vt:lpstr>
      <vt:lpstr>Μείγμα προβολής &amp; επικοινωνίας (στοιχεία δημοσίων σχέσεων) </vt:lpstr>
      <vt:lpstr>Μείγμα προβολής &amp; επικοινωνίας Άμεσο direct - marketing</vt:lpstr>
      <vt:lpstr>Μείγμα προβολής &amp; επικοινωνίας προσωπική πώληση</vt:lpstr>
      <vt:lpstr>Μείγμα προβολής &amp; επικοινωνίας Διαφήμιση  </vt:lpstr>
      <vt:lpstr>Μείγμα προβολής &amp; επικοινωνίας Διαφήμιση </vt:lpstr>
      <vt:lpstr>Μείγμα προβολής &amp; επικοινωνίας Διαφήμιση ξενοδοχείων – εργαλεία </vt:lpstr>
      <vt:lpstr>Μείγμα προβολής &amp; επικοινωνίας Διαφήμιση ξενοδοχείων- εργαλεία</vt:lpstr>
      <vt:lpstr>Μείγμα προβολής &amp; επικοινωνίας Διαφήμιση εστιατορίων- εργαλεία</vt:lpstr>
      <vt:lpstr>Μείγμα προβολής &amp; επικοινωνίας Διαφήμιση εστιατορίων- εργαλεία</vt:lpstr>
      <vt:lpstr>Μείγμα προβολής &amp; επικοινωνίας Διαφήμιση εστιατορίων- εργαλεία</vt:lpstr>
      <vt:lpstr>Μείγμα προβολής &amp; επικοινωνίας Διαφήμιση εστιατορίων- εργαλεία</vt:lpstr>
      <vt:lpstr>Μείγμα προβολής &amp; επικοινωνίας Διαφήμιση εστιατορίων- εργαλεία</vt:lpstr>
      <vt:lpstr>Μείγμα προβολής &amp; επικοινωνίας Διαφήμιση εστιατορίων- εργαλεία</vt:lpstr>
      <vt:lpstr>Μείγμα προβολής &amp; επικοινωνίας Διαφήμιση εστιατορίων- εργαλεία</vt:lpstr>
      <vt:lpstr>Μείγμα προβολής &amp; επικοινωνίας Διαφήμιση εστιατορίων- εργαλεία</vt:lpstr>
      <vt:lpstr>Μείγμα προβολής &amp; επικοινωνίας Προώθηση πωλήσεων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στρατηγικές marketing για ξενοδοχεία</dc:title>
  <dc:creator>user</dc:creator>
  <cp:lastModifiedBy>user</cp:lastModifiedBy>
  <cp:revision>156</cp:revision>
  <dcterms:created xsi:type="dcterms:W3CDTF">2020-11-29T08:41:19Z</dcterms:created>
  <dcterms:modified xsi:type="dcterms:W3CDTF">2020-12-02T07:55:47Z</dcterms:modified>
</cp:coreProperties>
</file>