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946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246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2246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BA57068-F33C-4666-954D-B4C817456F6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2757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371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195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1960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959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17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903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378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799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9ACC7-009E-4B61-9B14-5748E9C5ED17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C6237-7BA7-4C6F-A0ED-9E091F145D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170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Αττικός μελανόμορφος ρυθμός: ως το 560 π.Χ. 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l-GR" dirty="0"/>
              <a:t>Σκαπανείς: Ζωγράφος του Νέσσου </a:t>
            </a:r>
          </a:p>
          <a:p>
            <a:r>
              <a:rPr lang="el-GR" altLang="el-GR" dirty="0"/>
              <a:t>Πρωτοπόροι: Ζωγράφος του </a:t>
            </a:r>
            <a:r>
              <a:rPr lang="el-GR" altLang="el-GR" dirty="0" err="1"/>
              <a:t>Βελλερεφόντη</a:t>
            </a:r>
            <a:r>
              <a:rPr lang="el-GR" altLang="el-GR" dirty="0"/>
              <a:t>, του Πειραιά, </a:t>
            </a:r>
            <a:r>
              <a:rPr lang="el-GR" altLang="el-GR" dirty="0" smtClean="0"/>
              <a:t>των </a:t>
            </a:r>
            <a:r>
              <a:rPr lang="el-GR" altLang="el-GR" dirty="0"/>
              <a:t>Γοργόνων</a:t>
            </a:r>
          </a:p>
          <a:p>
            <a:r>
              <a:rPr lang="el-GR" altLang="el-GR" dirty="0"/>
              <a:t>Σοφίλος, τυρρηνικοί αμφορείς, αμφορείς με προτομές αλόγων, </a:t>
            </a:r>
            <a:r>
              <a:rPr lang="el-GR" altLang="el-GR" dirty="0" err="1"/>
              <a:t>Κλειτίας</a:t>
            </a:r>
            <a:endParaRPr lang="el-GR" altLang="el-GR" dirty="0"/>
          </a:p>
          <a:p>
            <a:r>
              <a:rPr lang="el-GR" altLang="el-GR" dirty="0"/>
              <a:t>Κύλικες </a:t>
            </a:r>
            <a:r>
              <a:rPr lang="el-GR" altLang="el-GR" dirty="0" err="1"/>
              <a:t>κωμαστών</a:t>
            </a:r>
            <a:r>
              <a:rPr lang="el-GR" altLang="el-GR" dirty="0"/>
              <a:t> και τύπου </a:t>
            </a:r>
            <a:r>
              <a:rPr lang="el-GR" altLang="el-GR" dirty="0" err="1"/>
              <a:t>Σιάνας</a:t>
            </a:r>
            <a:r>
              <a:rPr lang="el-GR" altLang="el-G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520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Νέα Υόρκη, Λονδίνο, εμπόριο έργων τέχνης. Αμφορείς ενιαίου περιγράμματος</a:t>
            </a:r>
          </a:p>
        </p:txBody>
      </p:sp>
      <p:pic>
        <p:nvPicPr>
          <p:cNvPr id="51202" name="Picture 2" descr="C:\Users\Dimitris\Pictures\Saved Pictures\Pictures\amphora-transport-vessel-greek-athens-the-gorgon-painter-600-bc-greece-dpb3y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37338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Dimitris\Pictures\Saved Pictures\Pictures\london marke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752600"/>
            <a:ext cx="35433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8232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Νέαρχος</a:t>
            </a:r>
            <a:endParaRPr lang="el-GR" dirty="0"/>
          </a:p>
        </p:txBody>
      </p:sp>
      <p:pic>
        <p:nvPicPr>
          <p:cNvPr id="1026" name="Picture 2" descr="C:\Users\Dimitris\Pictures\Saved Pictures\Pictures\greekart\sculpture\archaic\attiki\other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1" y="1447800"/>
            <a:ext cx="39382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imitris\Pictures\Saved Pictures\Pictures\greekart\sculpture\archaic\attiki\other\nearchosstel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3352800" cy="517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altLang="el-GR" dirty="0"/>
              <a:t>Νέα Υόρκη. </a:t>
            </a:r>
            <a:r>
              <a:rPr lang="el-GR" altLang="el-GR" dirty="0" smtClean="0"/>
              <a:t>Νέαρχος</a:t>
            </a:r>
            <a:endParaRPr lang="el-GR" altLang="el-GR" dirty="0"/>
          </a:p>
        </p:txBody>
      </p:sp>
      <p:pic>
        <p:nvPicPr>
          <p:cNvPr id="612356" name="Picture 4" descr="NYorknearch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2060575"/>
            <a:ext cx="37068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2359" name="Picture 7" descr="NewYorkNearchosaryballos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7626" y="2133601"/>
            <a:ext cx="3935413" cy="3959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2361" name="Picture 9" descr="NewYorkNearchosaryballo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0326" y="404813"/>
            <a:ext cx="2703513" cy="194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2363" name="Line 11"/>
          <p:cNvSpPr>
            <a:spLocks noChangeShapeType="1"/>
          </p:cNvSpPr>
          <p:nvPr/>
        </p:nvSpPr>
        <p:spPr bwMode="auto">
          <a:xfrm flipH="1">
            <a:off x="5232401" y="1268414"/>
            <a:ext cx="2879725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7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Βέρνη, ιδ. Συλλογή. Ακρόπολη</a:t>
            </a:r>
            <a:endParaRPr lang="el-GR" dirty="0"/>
          </a:p>
        </p:txBody>
      </p:sp>
      <p:pic>
        <p:nvPicPr>
          <p:cNvPr id="59394" name="Picture 2" descr="C:\Users\Dimitris\Pictures\Saved Pictures\Pictures\MELANOMORFA\kylikes\varia\BerneprivateCaerekylixNearchos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676401"/>
            <a:ext cx="342768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C:\Users\Dimitris\Pictures\Saved Pictures\Pictures\MELANOMORFA\kantharos\11002632_936972812988481_171237365469915065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909" y="1600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Ζ. της Ακρόπολης 606</a:t>
            </a:r>
            <a:endParaRPr lang="el-GR" dirty="0"/>
          </a:p>
        </p:txBody>
      </p:sp>
      <p:pic>
        <p:nvPicPr>
          <p:cNvPr id="1026" name="Picture 2" descr="C:\Users\Dimitris\Pictures\Saved Pictures\Pictures\MELANOMORFA\dinos\Acropolis606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2954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54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Βερολίνο 1823, από τα Λιόσια</a:t>
            </a:r>
            <a:endParaRPr lang="el-GR" dirty="0"/>
          </a:p>
        </p:txBody>
      </p:sp>
      <p:pic>
        <p:nvPicPr>
          <p:cNvPr id="10242" name="Picture 2" descr="C:\Users\Dimitris\Pictures\Saved Pictures\Pictures\finds greece\Attica (1)\athenian finds\berlin 1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4038600" cy="54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Dimitris\Pictures\Saved Pictures\Pictures\finds greece\Attica (1)\OTHER DEMES\berlin liosia amphor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11" y="2133600"/>
            <a:ext cx="462442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9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Αθήνα, από το Κυνοσάργες</a:t>
            </a:r>
            <a:endParaRPr lang="el-GR" dirty="0"/>
          </a:p>
        </p:txBody>
      </p:sp>
      <p:pic>
        <p:nvPicPr>
          <p:cNvPr id="11266" name="Picture 2" descr="C:\Users\Dimitris\Pictures\Saved Pictures\Pictures\finds greece\Attica (1)\OTHER DEMES\athens kynosarges akr 606 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36739"/>
            <a:ext cx="3505200" cy="52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imitris\Pictures\Saved Pictures\Pictures\finds greece\Attica (1)\OTHER DEMES\athens kynosarges akr 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600199"/>
            <a:ext cx="3626279" cy="52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08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Αθήνα 15261</a:t>
            </a:r>
            <a:r>
              <a:rPr lang="en-US" dirty="0" smtClean="0"/>
              <a:t>, </a:t>
            </a:r>
            <a:r>
              <a:rPr lang="el-GR" dirty="0" smtClean="0"/>
              <a:t>από τους στάβλους</a:t>
            </a:r>
            <a:endParaRPr lang="el-GR" dirty="0"/>
          </a:p>
        </p:txBody>
      </p:sp>
      <p:pic>
        <p:nvPicPr>
          <p:cNvPr id="9218" name="Picture 2" descr="C:\Users\Dimitris\Pictures\Saved Pictures\Pictures\MELANOMORFA\amphorae\rider\Athens 15261 stadiou amph vi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3581400" cy="512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imitris\Pictures\Saved Pictures\Pictures\MELANOMORFA\amphorae\rider\Athens 15261 stadiou stree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3726170" cy="49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Φιλαδέλφεια, πινάκιο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54274" name="Picture 2" descr="C:\Users\Dimitris\Pictures\Saved Pictures\Pictures\MELANOMORFA\plates\baltimore Gorgon painter pla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050745"/>
            <a:ext cx="6019800" cy="58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7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Φλωρεντία 3740. Λήκυθος του Ζ. των Γοργόνων. Λούβρο</a:t>
            </a:r>
            <a:endParaRPr lang="el-GR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631516"/>
            <a:ext cx="2438400" cy="522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C:\Users\Dimitris\Pictures\Saved Pictures\Pictures\MELANOMORFA\lekythoi\early\Deianeira\FlorenceGorgonPlekyth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641764"/>
            <a:ext cx="2667000" cy="499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imitris\Pictures\Saved Pictures\Pictures\Louvre CA 823 Boeotia manner Gorg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655409"/>
            <a:ext cx="2438400" cy="517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710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Λευκωσία – Λονδίνο Β 30. Ζ. της Δηιάνειρας</a:t>
            </a:r>
            <a:endParaRPr lang="el-GR" dirty="0"/>
          </a:p>
        </p:txBody>
      </p:sp>
      <p:pic>
        <p:nvPicPr>
          <p:cNvPr id="37890" name="Picture 2" descr="C:\Users\Dimitris\Pictures\Saved Pictures\Pictures\MELANOMORFA\lekythoi\early\Deianeira\NicosiaDejaneiraP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600201"/>
            <a:ext cx="2438400" cy="512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Dimitris\Pictures\Saved Pictures\Pictures\MELANOMORFA\lekythoi\early\Deianeira\NicosiadejaneiraP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2728" y="1524000"/>
            <a:ext cx="230331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Dimitris\Pictures\Saved Pictures\Pictures\london b 30 manner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400175"/>
            <a:ext cx="215265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00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Αμφορέας Μονάχου</a:t>
            </a:r>
            <a:endParaRPr lang="el-GR" dirty="0"/>
          </a:p>
        </p:txBody>
      </p:sp>
      <p:pic>
        <p:nvPicPr>
          <p:cNvPr id="24578" name="Picture 2" descr="C:\Users\Dimitris\Pictures\Saved Pictures\Pictures\MELANOMORFA\amphorae\horse head\munich 6070 a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489364"/>
            <a:ext cx="3733800" cy="50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Dimitris\Pictures\Saved Pictures\Pictures\MELANOMORFA\amphorae\horse head\munich 6070 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4991822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3865418" y="1440873"/>
            <a:ext cx="304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67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Αμφορείς με προτομές – Αγορά της Αθήνας</a:t>
            </a:r>
            <a:endParaRPr lang="el-GR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2344882"/>
            <a:ext cx="3735723" cy="367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4419600" cy="501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6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b="1" dirty="0" err="1"/>
              <a:t>Κεραμεικός</a:t>
            </a:r>
            <a:r>
              <a:rPr lang="el-GR" sz="2800" b="1" dirty="0"/>
              <a:t> </a:t>
            </a:r>
            <a:r>
              <a:rPr lang="en-US" sz="2800" dirty="0"/>
              <a:t>SW 70. </a:t>
            </a:r>
            <a:r>
              <a:rPr lang="fr-BE" sz="2800" dirty="0"/>
              <a:t>E</a:t>
            </a:r>
            <a:r>
              <a:rPr lang="el-GR" sz="2800" dirty="0" err="1"/>
              <a:t>γχυτρισμός</a:t>
            </a:r>
            <a:endParaRPr lang="en-US" sz="2800" dirty="0"/>
          </a:p>
        </p:txBody>
      </p:sp>
      <p:pic>
        <p:nvPicPr>
          <p:cNvPr id="1026" name="Picture 2" descr="C:\Users\mitsos\Pictures\z\ochi attic rf\KERAMEIKOS TOMBS\Kerameikos SW 70 fin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38800" y="4297328"/>
            <a:ext cx="4347556" cy="225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536" y="1401609"/>
            <a:ext cx="3726095" cy="51816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843" y="2057400"/>
            <a:ext cx="2263569" cy="2037212"/>
          </a:xfrm>
          <a:prstGeom prst="rect">
            <a:avLst/>
          </a:prstGeom>
        </p:spPr>
      </p:pic>
      <p:pic>
        <p:nvPicPr>
          <p:cNvPr id="6" name="Picture 2" descr="C:\Users\mitsos\Pictures\z\ochi attic rf\KERAMEIKOS TOMBS\Kerameikos SH east part.jpg"/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47802" y="1491779"/>
            <a:ext cx="2920199" cy="25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Έλλειψη 4"/>
          <p:cNvSpPr/>
          <p:nvPr/>
        </p:nvSpPr>
        <p:spPr>
          <a:xfrm>
            <a:off x="8229600" y="2895600"/>
            <a:ext cx="457200" cy="6183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/>
              <a:t>Ακαδημία. </a:t>
            </a:r>
            <a:r>
              <a:rPr lang="el-GR" sz="2000" b="1" dirty="0" err="1"/>
              <a:t>Εγχυτρισμός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</a:t>
            </a:r>
          </a:p>
        </p:txBody>
      </p:sp>
      <p:pic>
        <p:nvPicPr>
          <p:cNvPr id="56323" name="Picture 3" descr="C:\Users\mitsos\Pictures\academia find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050" y="3276600"/>
            <a:ext cx="520795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880" y="2335266"/>
            <a:ext cx="3644721" cy="456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Έλλειψη 2"/>
          <p:cNvSpPr/>
          <p:nvPr/>
        </p:nvSpPr>
        <p:spPr>
          <a:xfrm>
            <a:off x="2286000" y="4343400"/>
            <a:ext cx="457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/>
              <a:t>Αθήνα 1003, από την Οδό Πειραιώς. Περιείχε οστά </a:t>
            </a:r>
            <a:endParaRPr lang="en-US" sz="2000" dirty="0"/>
          </a:p>
        </p:txBody>
      </p:sp>
      <p:pic>
        <p:nvPicPr>
          <p:cNvPr id="44034" name="Picture 2" descr="C:\Users\mitsos\Pictures\MELANOMORFA\atticBF1\amphorae\ONE PIECE\horse head\Athenshorseamphora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3581400" cy="530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mitsos\Pictures\MELANOMORFA\atticBF1\amphorae\ONE PIECE\horse head\Athenshorseamphor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1" y="1538622"/>
            <a:ext cx="3548045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Έλλειψη 3"/>
          <p:cNvSpPr/>
          <p:nvPr/>
        </p:nvSpPr>
        <p:spPr>
          <a:xfrm>
            <a:off x="6858000" y="2819400"/>
            <a:ext cx="9144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Έλλειψη 2"/>
          <p:cNvSpPr/>
          <p:nvPr/>
        </p:nvSpPr>
        <p:spPr>
          <a:xfrm rot="18918907">
            <a:off x="3392315" y="1999645"/>
            <a:ext cx="990600" cy="1624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Έλλειψη 4"/>
          <p:cNvSpPr/>
          <p:nvPr/>
        </p:nvSpPr>
        <p:spPr>
          <a:xfrm>
            <a:off x="8686800" y="3276601"/>
            <a:ext cx="457200" cy="91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7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Αθήνα, από το Φάληρο. Περιείχε στάχτες και οστά</a:t>
            </a:r>
            <a:endParaRPr lang="en-US" sz="2800" dirty="0"/>
          </a:p>
        </p:txBody>
      </p:sp>
      <p:pic>
        <p:nvPicPr>
          <p:cNvPr id="55298" name="Picture 2" descr="C:\Users\mitsos\Pictures\MELANOMORFA\atticBF1\amphorae\horse head\87eaa4ad70a00ba50824dc2faa1336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3276600" cy="52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itsos\Pictures\finds greece\Attica (1)\athenian finds\eam helmet 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1" y="1447800"/>
            <a:ext cx="355359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Τεχνική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Το φόντο: χρώμα του πηλού </a:t>
            </a:r>
          </a:p>
          <a:p>
            <a:r>
              <a:rPr lang="el-GR" dirty="0" smtClean="0"/>
              <a:t>Εγχάραξη για τα περιγράμματα (στα αρχικά στάδια για ορισμένες λεπτομέρειες και σημεία), τα ενδύματα, τις λεπτομέρειες </a:t>
            </a:r>
          </a:p>
          <a:p>
            <a:r>
              <a:rPr lang="el-GR" dirty="0" smtClean="0"/>
              <a:t>Δήλωση των μορφών με την τεχνική της σκιαγραφίας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Επίθετα χρώματα: ερυθρό,  λευκό για το σώμα των γυναικών και για </a:t>
            </a:r>
            <a:r>
              <a:rPr lang="el-GR" dirty="0" err="1" smtClean="0"/>
              <a:t>λέπτομέρειες</a:t>
            </a:r>
            <a:endParaRPr lang="el-GR" dirty="0" smtClean="0"/>
          </a:p>
          <a:p>
            <a:r>
              <a:rPr lang="el-GR" dirty="0" smtClean="0"/>
              <a:t>Επιγραφές: με μελανό βερνίκι (σπανιότερα με εγχάραξη: πόδια αγγείων κλπ.)</a:t>
            </a:r>
          </a:p>
          <a:p>
            <a:endParaRPr lang="el-GR" dirty="0"/>
          </a:p>
          <a:p>
            <a:r>
              <a:rPr lang="el-GR" dirty="0" smtClean="0"/>
              <a:t>Ο πηλός είναι εξαιρετικά καθαρός, το αγγείο ψήνεται σε υψηλές θερμοκρασίες ώστε να επιτευχθεί η αναγωγή – οξείδωση – αναγωγή (στην αττική, όπου ο πηλός περιέχει προσμείξεις σιδήρου)</a:t>
            </a:r>
          </a:p>
          <a:p>
            <a:endParaRPr lang="el-GR" dirty="0"/>
          </a:p>
          <a:p>
            <a:r>
              <a:rPr lang="el-GR" dirty="0" smtClean="0"/>
              <a:t>Λαμπερό μαύρο χρώμα στην αττική, σε αντιδιαστολή με το θαμπό </a:t>
            </a:r>
            <a:r>
              <a:rPr lang="el-GR" dirty="0" err="1" smtClean="0"/>
              <a:t>καστανομέλανο</a:t>
            </a:r>
            <a:r>
              <a:rPr lang="el-GR" dirty="0" smtClean="0"/>
              <a:t> της Κορίνθου που απολεπίζεται </a:t>
            </a:r>
            <a:r>
              <a:rPr lang="el-GR" dirty="0" err="1" smtClean="0"/>
              <a:t>ευκολόγερα</a:t>
            </a:r>
            <a:endParaRPr lang="el-GR" dirty="0"/>
          </a:p>
        </p:txBody>
      </p:sp>
      <p:pic>
        <p:nvPicPr>
          <p:cNvPr id="6146" name="Picture 2" descr="C:\Users\Dimitris\Pictures\Saved Pictures\Pictures\MELANOMORFA\dinos\Berlintrojanhorsef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352800"/>
            <a:ext cx="3581400" cy="33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674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Αθήνα 903, τάφος του </a:t>
            </a:r>
            <a:r>
              <a:rPr lang="el-GR" dirty="0" err="1" smtClean="0"/>
              <a:t>Αριστίωνος</a:t>
            </a:r>
            <a:r>
              <a:rPr lang="el-GR" dirty="0" smtClean="0"/>
              <a:t> (</a:t>
            </a:r>
            <a:r>
              <a:rPr lang="el-GR" dirty="0" err="1" smtClean="0"/>
              <a:t>Βελανιδέζα</a:t>
            </a:r>
            <a:r>
              <a:rPr lang="el-GR" dirty="0" smtClean="0"/>
              <a:t>)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1" y="2150639"/>
            <a:ext cx="423697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427" y="2141114"/>
            <a:ext cx="4259118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Μόναχο</a:t>
            </a:r>
            <a:endParaRPr lang="el-GR" dirty="0"/>
          </a:p>
        </p:txBody>
      </p:sp>
      <p:pic>
        <p:nvPicPr>
          <p:cNvPr id="24578" name="Picture 2" descr="C:\Users\Dimitris\Pictures\Saved Pictures\Pictures\MELANOMORFA\amphorae\horse head\Amphora_demosios_Staatliche_Antikensammlungen_9406_fu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3581400" cy="51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Dimitris\Pictures\Saved Pictures\Pictures\MELANOMORFA\amphorae\horse head\00dcf87557785652c5aafc2fc23707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4740930" cy="380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936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Ρόδος - Λούβρο</a:t>
            </a:r>
            <a:endParaRPr lang="el-GR" dirty="0"/>
          </a:p>
        </p:txBody>
      </p:sp>
      <p:pic>
        <p:nvPicPr>
          <p:cNvPr id="26626" name="Picture 2" descr="C:\Users\Dimitris\Pictures\Saved Pictures\Pictures\MELANOMORFA\amphorae\horse head\louvre amphore B !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496291"/>
            <a:ext cx="42672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Dimitris\Pictures\Saved Pictures\Pictures\finds greece\rodos\vases\attic\20161217_143110 (2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1" y="1955800"/>
            <a:ext cx="3437201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1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Bloomington </a:t>
            </a:r>
            <a:r>
              <a:rPr lang="en-US" dirty="0" smtClean="0"/>
              <a:t>– </a:t>
            </a:r>
            <a:r>
              <a:rPr lang="el-GR" dirty="0" smtClean="0"/>
              <a:t>Βοστώνη</a:t>
            </a:r>
            <a:endParaRPr lang="el-GR" dirty="0"/>
          </a:p>
        </p:txBody>
      </p:sp>
      <p:pic>
        <p:nvPicPr>
          <p:cNvPr id="25602" name="Picture 2" descr="C:\Users\Dimitris\Pictures\Saved Pictures\Pictures\MELANOMORFA\amphorae\horse head\bloomington 70.1 amphor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3352800" cy="498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Dimitris\Pictures\Saved Pictures\Pictures\MELANOMORFA\amphorae\horse head\boston 1963 access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324" y="1295400"/>
            <a:ext cx="4216152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08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Λεκανίδα</a:t>
            </a:r>
            <a:r>
              <a:rPr lang="el-GR" dirty="0" smtClean="0"/>
              <a:t> Ομάδας </a:t>
            </a:r>
            <a:r>
              <a:rPr lang="en-US" dirty="0" smtClean="0"/>
              <a:t>Ragusa. </a:t>
            </a:r>
            <a:r>
              <a:rPr lang="el-GR" dirty="0" smtClean="0"/>
              <a:t>ΕΑΜ, από τη Βάρη</a:t>
            </a:r>
            <a:endParaRPr lang="el-GR" dirty="0"/>
          </a:p>
        </p:txBody>
      </p:sp>
      <p:pic>
        <p:nvPicPr>
          <p:cNvPr id="29698" name="Picture 2" descr="C:\Users\Dimitris\Pictures\Saved Pictures\Pictures\MELANOMORFA\othervariousshapes\lekanis\ragusagrou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Ομάδα </a:t>
            </a:r>
            <a:r>
              <a:rPr lang="en-US" dirty="0" smtClean="0"/>
              <a:t>Ragusa</a:t>
            </a:r>
            <a:r>
              <a:rPr lang="el-GR" dirty="0" smtClean="0"/>
              <a:t> – Μουσείο Μπενάκη</a:t>
            </a:r>
            <a:endParaRPr lang="el-GR" dirty="0"/>
          </a:p>
        </p:txBody>
      </p:sp>
      <p:pic>
        <p:nvPicPr>
          <p:cNvPr id="28674" name="Picture 2" descr="C:\Users\Dimitris\Pictures\Saved Pictures\Pictures\MELANOMORFA\othervariousshapes\lekanis\benakiragusagroupcu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Λεκανίδα</a:t>
            </a:r>
            <a:r>
              <a:rPr lang="el-GR" dirty="0" smtClean="0"/>
              <a:t> Ομάδας </a:t>
            </a:r>
            <a:r>
              <a:rPr lang="en-US" dirty="0" smtClean="0"/>
              <a:t>Ragusa. </a:t>
            </a:r>
            <a:r>
              <a:rPr lang="el-GR" dirty="0" smtClean="0"/>
              <a:t>Κύθνος</a:t>
            </a:r>
            <a:endParaRPr lang="el-GR" dirty="0"/>
          </a:p>
        </p:txBody>
      </p:sp>
      <p:pic>
        <p:nvPicPr>
          <p:cNvPr id="54274" name="Picture 2" descr="C:\Users\Dimitris\Pictures\DSC_0030, EIK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295400"/>
            <a:ext cx="5791200" cy="534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Τράπεζα</a:t>
            </a:r>
            <a:r>
              <a:rPr lang="en-US" dirty="0" smtClean="0"/>
              <a:t> </a:t>
            </a:r>
            <a:r>
              <a:rPr lang="el-GR" dirty="0" smtClean="0"/>
              <a:t>για επιτραπέζια </a:t>
            </a:r>
            <a:r>
              <a:rPr lang="el-GR" dirty="0" smtClean="0"/>
              <a:t>από τη Μερέντα</a:t>
            </a:r>
            <a:endParaRPr lang="el-GR" dirty="0"/>
          </a:p>
        </p:txBody>
      </p:sp>
      <p:pic>
        <p:nvPicPr>
          <p:cNvPr id="14338" name="Picture 2" descr="C:\Users\Dimitris\Pictures\Saved Pictures\Pictures\neoteraearlier\neaearly\protoattic\Merendatrapez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1667670"/>
            <a:ext cx="8215723" cy="508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Μαραθώνας</a:t>
            </a:r>
            <a:endParaRPr lang="el-GR" dirty="0"/>
          </a:p>
        </p:txBody>
      </p:sp>
      <p:pic>
        <p:nvPicPr>
          <p:cNvPr id="36866" name="Picture 2" descr="C:\Users\Dimitris\Pictures\Saved Pictures\Pictures\finds greece\Attica (1)\marathon\marathon ragusa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667984"/>
            <a:ext cx="2438400" cy="41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Dimitris\Pictures\Saved Pictures\Pictures\finds greece\Attica (1)\marathon\marathon ragusa 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2699212"/>
            <a:ext cx="2514600" cy="417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Users\Dimitris\Pictures\Saved Pictures\Pictures\finds greece\Attica (1)\marathon\marathon ragusa 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1" y="2778367"/>
            <a:ext cx="2285999" cy="402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Ελευσίνα 767, λουτροφόρος</a:t>
            </a:r>
            <a:endParaRPr lang="el-GR" dirty="0"/>
          </a:p>
        </p:txBody>
      </p:sp>
      <p:pic>
        <p:nvPicPr>
          <p:cNvPr id="38914" name="Picture 2" descr="C:\Users\Dimitris\Pictures\Saved Pictures\Pictures\MELANOMORFA\loutrophoros\eleusi loutr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466525"/>
            <a:ext cx="2590800" cy="52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Dimitris\Pictures\Saved Pictures\Pictures\MELANOMORFA\loutrophoros\eleusi loutr nek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15240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Dimitris\Pictures\Saved Pictures\Pictures\MELANOMORFA\loutrophoros\eleusi polos com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8931" y="4114800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C:\Users\Dimitris\Pictures\Saved Pictures\Pictures\Eleusis 76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1" y="1524000"/>
            <a:ext cx="249146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 smtClean="0"/>
              <a:t>Άνω τμήμα : άψητο</a:t>
            </a:r>
          </a:p>
          <a:p>
            <a:r>
              <a:rPr lang="el-GR" dirty="0" smtClean="0"/>
              <a:t>Τμήμα δεξιά: στους 800 βαθμούς. Ο πηλός οξειδώθηκε και κοκκίνισε, αλλά το γάνωμα παρέμεινε ίδιο</a:t>
            </a:r>
          </a:p>
          <a:p>
            <a:r>
              <a:rPr lang="el-GR" dirty="0" smtClean="0"/>
              <a:t>Τμήμα αριστερά: στους 950 βαθμούς: οξείδωση πηλού και γανώματος</a:t>
            </a:r>
            <a:endParaRPr lang="el-G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856" y="2133600"/>
            <a:ext cx="500799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461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Σοφίλος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 πρώτος καλλιτέχνης που υπογράφει με το όνομά του στην Αττική</a:t>
            </a:r>
          </a:p>
          <a:p>
            <a:r>
              <a:rPr lang="el-GR" dirty="0" smtClean="0"/>
              <a:t>Χέρι ασταθές, συνθέσεις </a:t>
            </a:r>
            <a:r>
              <a:rPr lang="el-GR" dirty="0" err="1" smtClean="0"/>
              <a:t>φίλόδοξες</a:t>
            </a:r>
            <a:endParaRPr lang="el-GR" dirty="0" smtClean="0"/>
          </a:p>
          <a:p>
            <a:r>
              <a:rPr lang="el-GR" dirty="0" smtClean="0"/>
              <a:t>Ευρεία χρήση των επιγραφών. Κακή ορθογραφία</a:t>
            </a:r>
          </a:p>
          <a:p>
            <a:r>
              <a:rPr lang="el-GR" dirty="0" smtClean="0"/>
              <a:t>Μυθολογικές σκηνές – κυριαρχία των ζωνών με ζώα</a:t>
            </a:r>
          </a:p>
          <a:p>
            <a:r>
              <a:rPr lang="el-GR" dirty="0" err="1" smtClean="0"/>
              <a:t>Δίνοι</a:t>
            </a:r>
            <a:r>
              <a:rPr lang="el-GR" dirty="0" smtClean="0"/>
              <a:t> – αμφορείς – κρατήρες – μικρότερα αγγεία</a:t>
            </a:r>
          </a:p>
          <a:p>
            <a:r>
              <a:rPr lang="el-GR" dirty="0" smtClean="0"/>
              <a:t>Πολυχρωμία</a:t>
            </a:r>
          </a:p>
          <a:p>
            <a:r>
              <a:rPr lang="el-GR" dirty="0" smtClean="0"/>
              <a:t>580-570 </a:t>
            </a:r>
            <a:r>
              <a:rPr lang="el-GR" dirty="0" err="1" smtClean="0"/>
              <a:t>π.Χ.</a:t>
            </a:r>
            <a:r>
              <a:rPr lang="el-GR" dirty="0" smtClean="0"/>
              <a:t> περίπου – σύγχρονος της Ομάδας </a:t>
            </a:r>
            <a:r>
              <a:rPr lang="el-GR" dirty="0" err="1" smtClean="0"/>
              <a:t>Κωμαστών</a:t>
            </a:r>
            <a:r>
              <a:rPr lang="el-GR" dirty="0" smtClean="0"/>
              <a:t> </a:t>
            </a:r>
          </a:p>
          <a:p>
            <a:r>
              <a:rPr lang="el-GR" dirty="0" smtClean="0"/>
              <a:t>Εξαγωγές σε Ετρουρία, Β. Αφρική, Μ. Ασία, Θεσσαλία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31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Δίνος</a:t>
            </a:r>
            <a:r>
              <a:rPr lang="el-GR" dirty="0"/>
              <a:t> Σοφίλου. Λονδίνο</a:t>
            </a:r>
          </a:p>
        </p:txBody>
      </p:sp>
      <p:pic>
        <p:nvPicPr>
          <p:cNvPr id="10242" name="Picture 2" descr="C:\Users\Dimitris\Pictures\Saved Pictures\Pictures\MELANOMORFA\dinos\sophilos\971716_796327533717191_79085085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783" y="1676400"/>
            <a:ext cx="5868619" cy="38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imitris\Pictures\Saved Pictures\Pictures\MELANOMORFA\dinos\sophilos\1625654_796327207050557_530334843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3012" y="1461655"/>
            <a:ext cx="3104988" cy="504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8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Δίνος</a:t>
            </a:r>
            <a:r>
              <a:rPr lang="el-GR" dirty="0" smtClean="0"/>
              <a:t> Λούβρου</a:t>
            </a:r>
            <a:endParaRPr lang="el-GR" dirty="0"/>
          </a:p>
        </p:txBody>
      </p:sp>
      <p:pic>
        <p:nvPicPr>
          <p:cNvPr id="14338" name="Picture 2" descr="C:\Users\Dimitris\Pictures\Saved Pictures\Pictures\MELANOMORFA\dinos\sophilos\LouvreSophilosdin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692829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5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Δίνος</a:t>
            </a:r>
            <a:r>
              <a:rPr lang="el-GR" dirty="0" smtClean="0"/>
              <a:t> Λούβρου. Σοφίλος</a:t>
            </a:r>
            <a:endParaRPr lang="el-GR" dirty="0"/>
          </a:p>
        </p:txBody>
      </p:sp>
      <p:pic>
        <p:nvPicPr>
          <p:cNvPr id="8194" name="Picture 2" descr="C:\Users\Dimitris\Pictures\Saved Pictures\Pictures\louvre sophilos dino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702589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ΕΑΜ, </a:t>
            </a:r>
            <a:r>
              <a:rPr lang="el-GR" dirty="0" err="1" smtClean="0"/>
              <a:t>δίνος</a:t>
            </a:r>
            <a:r>
              <a:rPr lang="el-GR" dirty="0" smtClean="0"/>
              <a:t> του Σοφίλου από τα Φάρσαλα</a:t>
            </a:r>
            <a:endParaRPr lang="el-GR" dirty="0"/>
          </a:p>
        </p:txBody>
      </p:sp>
      <p:pic>
        <p:nvPicPr>
          <p:cNvPr id="13315" name="Picture 3" descr="C:\Users\Dimitris\Pictures\Saved Pictures\Pictures\MELANOMORFA\dinos\sophilos\sophilos pharsala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1" y="1565564"/>
            <a:ext cx="612840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30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Νέα Υόρκη – Σμύρνη – Ν. Υόρκη, ιδ. Συλλ., θραύσματα </a:t>
            </a:r>
            <a:r>
              <a:rPr lang="el-GR" dirty="0" err="1" smtClean="0"/>
              <a:t>δίνων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725" y="4349221"/>
            <a:ext cx="3516746" cy="24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Dimitris\Pictures\Saved Pictures\Pictures\MELANOMORFA\dinos\sophilos\NewYorkmarketSophilosdin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5800" y="1524000"/>
            <a:ext cx="3288145" cy="267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imitris\Pictures\Saved Pictures\Pictures\MELANOMORFA\dinos\sophilos\sophilos dinos fr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108" y="1828800"/>
            <a:ext cx="2951853" cy="294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Jena, </a:t>
            </a:r>
            <a:r>
              <a:rPr lang="el-GR" dirty="0" smtClean="0"/>
              <a:t>αμφορέας του Σοφίλου</a:t>
            </a:r>
            <a:endParaRPr lang="el-GR" dirty="0"/>
          </a:p>
        </p:txBody>
      </p:sp>
      <p:pic>
        <p:nvPicPr>
          <p:cNvPr id="58370" name="Picture 2" descr="C:\Users\Dimitris\Pictures\Saved Pictures\Pictures\MELANOMORFA\amphorae\ONE PIECE\early\jena sophilo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3886200" cy="538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Users\Dimitris\Pictures\Saved Pictures\Pictures\MELANOMORFA\amphorae\ONE PIECE\early\jena sophilos 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019" y="1524000"/>
            <a:ext cx="376648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06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ΕΑΜ, αμφορέας με λαιμό του Σοφίλου</a:t>
            </a:r>
            <a:endParaRPr lang="el-GR" dirty="0"/>
          </a:p>
        </p:txBody>
      </p:sp>
      <p:pic>
        <p:nvPicPr>
          <p:cNvPr id="19458" name="Picture 2" descr="C:\Users\Dimitris\Pictures\Saved Pictures\Pictures\MELANOMORFA\amphorae\NECK AMPHORA\early\eam sophilo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3124200" cy="522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Dimitris\Pictures\Saved Pictures\Pictures\MELANOMORFA\amphorae\NECK AMPHORA\early\eam sophilos 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922" y="2057400"/>
            <a:ext cx="5287878" cy="41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ΕΑΜ, λουτροφόρος και κύπελλο του Σοφίλου (</a:t>
            </a:r>
            <a:r>
              <a:rPr lang="el-GR" sz="2800" dirty="0" err="1"/>
              <a:t>Βούρβα</a:t>
            </a:r>
            <a:r>
              <a:rPr lang="el-GR" sz="2800" dirty="0"/>
              <a:t>). </a:t>
            </a:r>
          </a:p>
        </p:txBody>
      </p:sp>
      <p:pic>
        <p:nvPicPr>
          <p:cNvPr id="1026" name="Picture 2" descr="C:\Users\Dimitris\Pictures\Saved Pictures\Pictures\sophilos vourva lout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2590800" cy="524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imitris\Pictures\Saved Pictures\Pictures\Athens 995 Vourva Sophil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057401"/>
            <a:ext cx="51796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3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l-GR" dirty="0" err="1" smtClean="0"/>
              <a:t>ρατήρας</a:t>
            </a:r>
            <a:r>
              <a:rPr lang="el-GR" dirty="0" smtClean="0"/>
              <a:t>-</a:t>
            </a:r>
            <a:r>
              <a:rPr lang="el-GR" dirty="0" err="1" smtClean="0"/>
              <a:t>λουτήριο</a:t>
            </a:r>
            <a:r>
              <a:rPr lang="el-GR" dirty="0" smtClean="0"/>
              <a:t> Βερολίνου</a:t>
            </a:r>
            <a:endParaRPr lang="el-G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76869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6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3456"/>
            <a:ext cx="6324600" cy="680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518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Βάρη – </a:t>
            </a:r>
            <a:r>
              <a:rPr lang="el-GR" dirty="0" err="1" smtClean="0"/>
              <a:t>λουτήριο</a:t>
            </a:r>
            <a:r>
              <a:rPr lang="el-GR" dirty="0" smtClean="0"/>
              <a:t> Σοφίλου</a:t>
            </a:r>
            <a:endParaRPr lang="el-GR" dirty="0"/>
          </a:p>
        </p:txBody>
      </p:sp>
      <p:pic>
        <p:nvPicPr>
          <p:cNvPr id="38915" name="Picture 3" descr="C:\Users\Dimitris\Pictures\Saved Pictures\Pictures\finds greece\Attica (1)\OTHER DEMES\vari louterion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811" y="1524000"/>
            <a:ext cx="4425789" cy="26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Dimitris\Pictures\Saved Pictures\Pictures\NAMA_-_Louterion_in_the_Manner_of_Sophil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133" y="3733801"/>
            <a:ext cx="4102333" cy="29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79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ομάδα των </a:t>
            </a:r>
            <a:r>
              <a:rPr lang="el-GR" dirty="0" err="1" smtClean="0"/>
              <a:t>Κωμαστών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dirty="0" err="1" smtClean="0"/>
              <a:t>Πρωιμότερες</a:t>
            </a:r>
            <a:r>
              <a:rPr lang="el-GR" dirty="0" smtClean="0"/>
              <a:t> κύλικες</a:t>
            </a:r>
          </a:p>
          <a:p>
            <a:endParaRPr lang="el-GR" dirty="0" smtClean="0"/>
          </a:p>
          <a:p>
            <a:r>
              <a:rPr lang="el-GR" dirty="0" smtClean="0"/>
              <a:t>Λίγα ακόμη σχήματα: </a:t>
            </a:r>
            <a:r>
              <a:rPr lang="el-GR" dirty="0" err="1" smtClean="0"/>
              <a:t>σκύφοι</a:t>
            </a:r>
            <a:r>
              <a:rPr lang="el-GR" dirty="0" smtClean="0"/>
              <a:t>, λουτροφόροι, </a:t>
            </a:r>
            <a:r>
              <a:rPr lang="el-GR" dirty="0" err="1" smtClean="0"/>
              <a:t>όλπες</a:t>
            </a:r>
            <a:r>
              <a:rPr lang="el-GR" dirty="0" smtClean="0"/>
              <a:t>, </a:t>
            </a:r>
            <a:r>
              <a:rPr lang="el-GR" dirty="0" err="1" smtClean="0"/>
              <a:t>πρόχοι</a:t>
            </a:r>
            <a:r>
              <a:rPr lang="el-GR" dirty="0" smtClean="0"/>
              <a:t>, </a:t>
            </a:r>
            <a:r>
              <a:rPr lang="el-GR" dirty="0" err="1" smtClean="0"/>
              <a:t>κιονωτοί</a:t>
            </a:r>
            <a:r>
              <a:rPr lang="el-GR" dirty="0" smtClean="0"/>
              <a:t> κρατήρες</a:t>
            </a:r>
            <a:r>
              <a:rPr lang="en-US" dirty="0" smtClean="0"/>
              <a:t>, </a:t>
            </a:r>
            <a:r>
              <a:rPr lang="el-GR" dirty="0" err="1" smtClean="0"/>
              <a:t>λεκανίδες</a:t>
            </a:r>
            <a:r>
              <a:rPr lang="el-GR" dirty="0" smtClean="0"/>
              <a:t>, τριποδικές πυξίδες</a:t>
            </a:r>
          </a:p>
          <a:p>
            <a:endParaRPr lang="el-GR" dirty="0" smtClean="0"/>
          </a:p>
          <a:p>
            <a:r>
              <a:rPr lang="el-GR" dirty="0" smtClean="0"/>
              <a:t>Ζωγράφοι ΚΧ και ΚΥ</a:t>
            </a:r>
          </a:p>
          <a:p>
            <a:endParaRPr lang="el-GR" dirty="0" smtClean="0"/>
          </a:p>
          <a:p>
            <a:r>
              <a:rPr lang="el-GR" dirty="0" err="1" smtClean="0"/>
              <a:t>Κωμαστές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Επίγονοι</a:t>
            </a:r>
          </a:p>
          <a:p>
            <a:endParaRPr lang="el-GR" dirty="0" smtClean="0"/>
          </a:p>
          <a:p>
            <a:r>
              <a:rPr lang="el-GR" dirty="0" smtClean="0"/>
              <a:t>Ακόσμητες κύλικες </a:t>
            </a:r>
            <a:r>
              <a:rPr lang="el-GR" dirty="0" err="1" smtClean="0"/>
              <a:t>κωμαστών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Επιρροή σε Βοιωτία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94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Ζωγράφος ΚΧ</a:t>
            </a:r>
            <a:endParaRPr lang="el-GR" dirty="0"/>
          </a:p>
        </p:txBody>
      </p:sp>
      <p:pic>
        <p:nvPicPr>
          <p:cNvPr id="27650" name="Picture 2" descr="C:\Users\Dimitris\Pictures\Saved Pictures\Pictures\MELANOMORFA\early BF\komast\20170314_165400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880207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8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Σκύφος</a:t>
            </a:r>
            <a:r>
              <a:rPr lang="el-GR" dirty="0" smtClean="0"/>
              <a:t> </a:t>
            </a:r>
            <a:r>
              <a:rPr lang="el-GR" dirty="0" err="1" smtClean="0"/>
              <a:t>Κεραμεικού</a:t>
            </a:r>
            <a:endParaRPr lang="el-GR" dirty="0"/>
          </a:p>
        </p:txBody>
      </p:sp>
      <p:pic>
        <p:nvPicPr>
          <p:cNvPr id="6146" name="Picture 2" descr="C:\Users\Dimitris\Pictures\Saved Pictures\Pictures\finds greece\Attica (1)\athenian finds\KERAMEIKOS TOMBS\EARLY POTTERY\archaic\Kerameikos KX Painter skyphos 1 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33800"/>
            <a:ext cx="4553778" cy="286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imitris\Pictures\Saved Pictures\Pictures\finds greece\Attica (1)\athenian finds\KERAMEIKOS TOMBS\EARLY POTTERY\archaic\Kerameikos KX Painter skyphos 1 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40" y="1524000"/>
            <a:ext cx="4437461" cy="278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3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Λουτροφόρος </a:t>
            </a:r>
            <a:r>
              <a:rPr lang="el-GR" dirty="0" err="1" smtClean="0"/>
              <a:t>Κεραμεικού</a:t>
            </a:r>
            <a:endParaRPr lang="el-GR" dirty="0"/>
          </a:p>
        </p:txBody>
      </p:sp>
      <p:pic>
        <p:nvPicPr>
          <p:cNvPr id="7170" name="Picture 2" descr="C:\Users\Dimitris\Pictures\Saved Pictures\Pictures\finds greece\Attica (1)\athenian finds\KERAMEIKOS TOMBS\EARLY POTTERY\archaic\Kerameikos KX lout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2133600" cy="512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imitris\Pictures\Saved Pictures\Pictures\finds greece\Attica (1)\athenian finds\KERAMEIKOS TOMBS\EARLY POTTERY\archaic\EAM-07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47392"/>
            <a:ext cx="338486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imitris\Pictures\Saved Pictures\Pictures\MELANOMORFA\early BF\komast\other\kerameikosKXPloutrophoro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61" y="2438401"/>
            <a:ext cx="3571494" cy="30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6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Όλπη</a:t>
            </a:r>
            <a:r>
              <a:rPr lang="el-GR" dirty="0" smtClean="0"/>
              <a:t> Αθήνας από τη Βάρη. Λούβρο, </a:t>
            </a:r>
            <a:r>
              <a:rPr lang="el-GR" dirty="0" err="1" smtClean="0"/>
              <a:t>εξάλειπτρο</a:t>
            </a:r>
            <a:r>
              <a:rPr lang="el-GR" dirty="0" smtClean="0"/>
              <a:t> από τη Βοιωτία</a:t>
            </a:r>
            <a:endParaRPr lang="el-GR" dirty="0"/>
          </a:p>
        </p:txBody>
      </p:sp>
      <p:pic>
        <p:nvPicPr>
          <p:cNvPr id="4098" name="Picture 2" descr="C:\Users\Dimitris\Pictures\Saved Pictures\Pictures\MELANOMORFA\early BF\komast\other\Athens 19159 KX Paint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73666"/>
            <a:ext cx="2667000" cy="526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Dimitris\Pictures\Saved Pictures\Pictures\MELANOMORFA\early BF\komast\other\440px-Tripod_exaleiptron_Louvre_CA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1905001"/>
            <a:ext cx="5102235" cy="464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7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Νέα Υόρκη, με τον τρόπο του Ζ. ΚΧ. </a:t>
            </a:r>
            <a:endParaRPr lang="el-GR" dirty="0"/>
          </a:p>
        </p:txBody>
      </p:sp>
      <p:pic>
        <p:nvPicPr>
          <p:cNvPr id="15362" name="Picture 2" descr="C:\Users\Dimitris\Pictures\Saved Pictures\Pictures\MELANOMORFA\early BF\komast\MMA komasts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00"/>
            <a:ext cx="891458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Ζωγράφος ΚΥ</a:t>
            </a:r>
            <a:endParaRPr lang="el-GR" dirty="0"/>
          </a:p>
        </p:txBody>
      </p:sp>
      <p:pic>
        <p:nvPicPr>
          <p:cNvPr id="13314" name="Picture 2" descr="C:\Users\Dimitris\Pictures\Saved Pictures\Pictures\MELANOMORFA\early BF\komast\LouvreKYPaintercomastcu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81200"/>
            <a:ext cx="903043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Θάσος, </a:t>
            </a:r>
            <a:r>
              <a:rPr lang="el-GR" dirty="0" err="1" smtClean="0"/>
              <a:t>Αρτεμίσιον</a:t>
            </a:r>
            <a:endParaRPr lang="el-GR" dirty="0"/>
          </a:p>
        </p:txBody>
      </p:sp>
      <p:pic>
        <p:nvPicPr>
          <p:cNvPr id="18434" name="Picture 2" descr="C:\Users\Dimitris\Pictures\Saved Pictures\Pictures\MELANOMORFA\20170314_16472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1404143"/>
            <a:ext cx="4296182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Dimitris\Pictures\Saved Pictures\Pictures\MELANOMORFA\20170314_16472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324224"/>
            <a:ext cx="4364601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88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Θάσος</a:t>
            </a:r>
            <a:endParaRPr lang="el-GR" dirty="0"/>
          </a:p>
        </p:txBody>
      </p:sp>
      <p:pic>
        <p:nvPicPr>
          <p:cNvPr id="19458" name="Picture 2" descr="C:\Users\Dimitris\Pictures\Saved Pictures\Pictures\MELANOMORFA\20170314_16474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287620"/>
            <a:ext cx="5486400" cy="23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Dimitris\Pictures\Saved Pictures\Pictures\MELANOMORFA\20170314_16473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066800"/>
            <a:ext cx="3581400" cy="43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4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/>
          <a:lstStyle/>
          <a:p>
            <a:r>
              <a:rPr lang="el-GR" dirty="0" smtClean="0"/>
              <a:t>Παραγωγή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smtClean="0"/>
              <a:t>Κοίτασμα πηλού: στα νοτιοανατολικά της Αθήνας (περιοχή Φαληρικού Δέλτα)</a:t>
            </a:r>
          </a:p>
          <a:p>
            <a:r>
              <a:rPr lang="el-GR" dirty="0" smtClean="0"/>
              <a:t>Πιθανόν ιδιοκτησία των κεραμέων ή της πόλης</a:t>
            </a:r>
          </a:p>
          <a:p>
            <a:r>
              <a:rPr lang="el-GR" dirty="0" smtClean="0"/>
              <a:t>Καθαρισμός του πηλού </a:t>
            </a:r>
          </a:p>
          <a:p>
            <a:r>
              <a:rPr lang="el-GR" dirty="0" smtClean="0"/>
              <a:t>Ρίξιμο του αγγείου στον κεραμικό τροχό 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 smtClean="0"/>
              <a:t>Αγγεία ενιαία ή από πρόσθεση τμημάτων (βάσεις, πόδια, λαιμοί)</a:t>
            </a:r>
          </a:p>
          <a:p>
            <a:r>
              <a:rPr lang="el-GR" dirty="0" smtClean="0"/>
              <a:t>Προσθήκη λαβών, που γίνονται στο χέρι με πλάσιμο</a:t>
            </a:r>
          </a:p>
          <a:p>
            <a:r>
              <a:rPr lang="el-GR" dirty="0" smtClean="0"/>
              <a:t>Διακόσμηση</a:t>
            </a:r>
          </a:p>
          <a:p>
            <a:r>
              <a:rPr lang="el-GR" dirty="0" smtClean="0"/>
              <a:t>Στέγνωμα των αγγείων </a:t>
            </a:r>
          </a:p>
          <a:p>
            <a:r>
              <a:rPr lang="el-GR" dirty="0" smtClean="0"/>
              <a:t>Ψήσιμο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20027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Yale University</a:t>
            </a:r>
            <a:endParaRPr lang="el-GR" dirty="0"/>
          </a:p>
        </p:txBody>
      </p:sp>
      <p:pic>
        <p:nvPicPr>
          <p:cNvPr id="3074" name="Picture 2" descr="C:\Users\Dimitris\Pictures\Saved Pictures\Pictures\yale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82" y="1220586"/>
            <a:ext cx="8894618" cy="548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28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Yale University</a:t>
            </a:r>
            <a:endParaRPr lang="el-GR" dirty="0"/>
          </a:p>
        </p:txBody>
      </p:sp>
      <p:pic>
        <p:nvPicPr>
          <p:cNvPr id="1026" name="Picture 2" descr="C:\Users\Dimitris\Pictures\Saved Pictures\Pictures\yale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731520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6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Dimitris\Pictures\Saved Pictures\Pictures\yale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524000"/>
            <a:ext cx="704193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2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l-GR" dirty="0" err="1" smtClean="0"/>
              <a:t>θήνα</a:t>
            </a:r>
            <a:endParaRPr lang="el-GR" dirty="0"/>
          </a:p>
        </p:txBody>
      </p:sp>
      <p:pic>
        <p:nvPicPr>
          <p:cNvPr id="24578" name="Picture 2" descr="C:\Users\Dimitris\Pictures\Saved Pictures\Pictures\MELANOMORFA\early BF\komast\20170314_165124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10826"/>
            <a:ext cx="8229600" cy="430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3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Κύθνος</a:t>
            </a:r>
            <a:endParaRPr lang="el-GR" dirty="0"/>
          </a:p>
        </p:txBody>
      </p:sp>
      <p:pic>
        <p:nvPicPr>
          <p:cNvPr id="22530" name="Picture 2" descr="C:\Users\Dimitris\Pictures\Saved Pictures\Pictures\MELANOMORFA\early BF\komast\other\kythnos komas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1"/>
            <a:ext cx="8229600" cy="43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Βερολίνο, </a:t>
            </a:r>
            <a:r>
              <a:rPr lang="el-GR" dirty="0" err="1" smtClean="0"/>
              <a:t>κιονωτός</a:t>
            </a:r>
            <a:r>
              <a:rPr lang="el-GR" dirty="0" smtClean="0"/>
              <a:t> κρατήρας</a:t>
            </a:r>
            <a:endParaRPr lang="el-GR" dirty="0"/>
          </a:p>
        </p:txBody>
      </p:sp>
      <p:pic>
        <p:nvPicPr>
          <p:cNvPr id="5122" name="Picture 2" descr="C:\Users\Dimitris\Pictures\Saved Pictures\Pictures\MELANOMORFA\early BF\komast\other\Berlin196617KYPaintercolumnkrate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95" y="2133600"/>
            <a:ext cx="5117333" cy="399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imitris\Pictures\Saved Pictures\Pictures\MELANOMORFA\early BF\komast\other\berlin196617det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90800"/>
            <a:ext cx="354375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99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Εμπόριο έργων τέχνης, Ζ. των </a:t>
            </a:r>
            <a:r>
              <a:rPr lang="el-GR" dirty="0" err="1" smtClean="0"/>
              <a:t>κωμαστών</a:t>
            </a:r>
            <a:r>
              <a:rPr lang="el-GR" dirty="0" smtClean="0"/>
              <a:t> της Βιέννης</a:t>
            </a:r>
            <a:endParaRPr lang="el-GR" dirty="0"/>
          </a:p>
        </p:txBody>
      </p:sp>
      <p:pic>
        <p:nvPicPr>
          <p:cNvPr id="14338" name="Picture 2" descr="C:\Users\Dimitris\Pictures\Saved Pictures\Pictures\MELANOMORFA\early BF\komast\Vienna komasts painter mark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Ακόσμητες κύλικες </a:t>
            </a:r>
            <a:r>
              <a:rPr lang="el-GR" dirty="0" err="1" smtClean="0"/>
              <a:t>κωμαστών</a:t>
            </a:r>
            <a:r>
              <a:rPr lang="el-GR" dirty="0" smtClean="0"/>
              <a:t> από την Αγορά και την Κόρινθο</a:t>
            </a:r>
            <a:endParaRPr lang="el-GR" dirty="0"/>
          </a:p>
        </p:txBody>
      </p:sp>
      <p:pic>
        <p:nvPicPr>
          <p:cNvPr id="25602" name="Picture 2" descr="C:\Users\Dimitris\Pictures\Saved Pictures\Pictures\plainBGL\agoracup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859290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Dimitris\Pictures\Saved Pictures\Pictures\MELANOMORFA\early BF\komast\20170314_164854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16" y="4762500"/>
            <a:ext cx="468527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Dimitris\Pictures\Saved Pictures\Pictures\MELANOMORFA\early BF\komast\20170314_164854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981381"/>
            <a:ext cx="3886200" cy="14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5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l-GR" dirty="0" err="1" smtClean="0"/>
              <a:t>ύλικες</a:t>
            </a:r>
            <a:r>
              <a:rPr lang="el-GR" dirty="0" smtClean="0"/>
              <a:t> τύπου </a:t>
            </a:r>
            <a:r>
              <a:rPr lang="el-GR" dirty="0" err="1" smtClean="0"/>
              <a:t>Σιάνας</a:t>
            </a:r>
            <a:endParaRPr lang="el-GR" dirty="0"/>
          </a:p>
        </p:txBody>
      </p:sp>
      <p:pic>
        <p:nvPicPr>
          <p:cNvPr id="34818" name="Picture 2" descr="C:\Users\Dimitris\Pictures\Saved Pictures\Pictures\MELANOMORFA\kylikes\SIANA CUPS\LouvreSianaHeidelberg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881057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4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Ζωγράφος </a:t>
            </a:r>
            <a:r>
              <a:rPr lang="en-US" dirty="0" smtClean="0"/>
              <a:t>C</a:t>
            </a:r>
            <a:endParaRPr lang="el-GR" dirty="0"/>
          </a:p>
        </p:txBody>
      </p:sp>
      <p:pic>
        <p:nvPicPr>
          <p:cNvPr id="37890" name="Picture 2" descr="C:\Users\Dimitris\Pictures\Saved Pictures\Pictures\MELANOMORFA\kylikes\SIANA CUPS\munich siana tond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56" y="1676401"/>
            <a:ext cx="3683921" cy="36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Dimitris\Pictures\Saved Pictures\Pictures\MELANOMORFA\kylikes\SIANA CUPS\LouvreCA6113CPainterSianacu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16" y="1752600"/>
            <a:ext cx="5143802" cy="40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3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Δίνος του Ζωγράφου των Γοργόνων. Λούβρο. </a:t>
            </a:r>
          </a:p>
        </p:txBody>
      </p:sp>
      <p:pic>
        <p:nvPicPr>
          <p:cNvPr id="487428" name="Picture 4" descr="LouvreE874Gorgonpainte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378076"/>
            <a:ext cx="4000500" cy="293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7431" name="Picture 7" descr="LouvreE874Gorgonpainter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227264"/>
            <a:ext cx="4000500" cy="3241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478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Κύλικα Βιέννης</a:t>
            </a:r>
            <a:endParaRPr lang="el-GR" dirty="0"/>
          </a:p>
        </p:txBody>
      </p:sp>
      <p:pic>
        <p:nvPicPr>
          <p:cNvPr id="39938" name="Picture 2" descr="C:\Users\Dimitris\Pictures\Saved Pictures\Pictures\MELANOMORFA\kylikes\SIANA CUPS\BerlinVI3751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904731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</a:t>
            </a:r>
            <a:r>
              <a:rPr lang="el-GR" dirty="0" err="1" smtClean="0"/>
              <a:t>ωγράφος</a:t>
            </a:r>
            <a:r>
              <a:rPr lang="el-GR" dirty="0" smtClean="0"/>
              <a:t> του Τάραντα</a:t>
            </a:r>
            <a:endParaRPr lang="el-GR" dirty="0"/>
          </a:p>
        </p:txBody>
      </p:sp>
      <p:pic>
        <p:nvPicPr>
          <p:cNvPr id="32770" name="Picture 2" descr="C:\Users\Dimitris\Pictures\Saved Pictures\Pictures\MELANOMORFA\kylikes\SIANA CUPS\Athens530CorinthTarasPaintersianacup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447800"/>
            <a:ext cx="849062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61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Κύθνος</a:t>
            </a:r>
            <a:endParaRPr lang="el-GR" dirty="0"/>
          </a:p>
        </p:txBody>
      </p:sp>
      <p:pic>
        <p:nvPicPr>
          <p:cNvPr id="44034" name="Picture 2" descr="C:\Users\Dimitris\Documents\kythnos ola\eikones 1\gia volo 1\BF\cups\taras siana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887311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2" name="Picture 2" descr="C:\Users\Dimitris\Documents\kythnos ola\eikones 1\gia volo 1\BF\cups\taras siana face 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898751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 descr="C:\Users\Dimitris\Documents\kythnos ola\eikones 1\gia volo 1\BF\cups\tara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48920"/>
            <a:ext cx="7239000" cy="52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9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Ζωγράφος της Βοστώνης</a:t>
            </a:r>
            <a:r>
              <a:rPr lang="en-US" dirty="0" smtClean="0"/>
              <a:t> </a:t>
            </a:r>
            <a:r>
              <a:rPr lang="fr-BE" dirty="0" smtClean="0"/>
              <a:t>CA</a:t>
            </a:r>
            <a:endParaRPr lang="el-GR" dirty="0"/>
          </a:p>
        </p:txBody>
      </p:sp>
      <p:pic>
        <p:nvPicPr>
          <p:cNvPr id="41986" name="Picture 2" descr="C:\Users\Dimitris\Pictures\Saved Pictures\Pictures\MELANOMORFA\kylikes\SIANA CUPS\Boston99519PainterofBostonCASianacu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894002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Z. </a:t>
            </a:r>
            <a:r>
              <a:rPr lang="el-GR" dirty="0" smtClean="0"/>
              <a:t>Της Κίρκης της Βοστώνης</a:t>
            </a:r>
            <a:endParaRPr lang="el-GR" dirty="0"/>
          </a:p>
        </p:txBody>
      </p:sp>
      <p:pic>
        <p:nvPicPr>
          <p:cNvPr id="43010" name="Picture 2" descr="C:\Users\Dimitris\Pictures\Saved Pictures\Pictures\MELANOMORFA\kylikes\SIANA CUPS\BostonCirceSiannacu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47800"/>
            <a:ext cx="767479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0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Ζ. της Χαϊδελβέργης</a:t>
            </a:r>
            <a:endParaRPr lang="el-GR" dirty="0"/>
          </a:p>
        </p:txBody>
      </p:sp>
      <p:pic>
        <p:nvPicPr>
          <p:cNvPr id="35842" name="Picture 2" descr="C:\Users\Dimitris\Pictures\Saved Pictures\Pictures\MELANOMORFA\kylikes\SIANA CUPS\PrivateCollectionHeidelbergPainterSianacup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676400"/>
            <a:ext cx="745863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7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Cambridge. Amsterdam</a:t>
            </a:r>
            <a:endParaRPr lang="el-GR" dirty="0"/>
          </a:p>
        </p:txBody>
      </p:sp>
      <p:pic>
        <p:nvPicPr>
          <p:cNvPr id="38914" name="Picture 2" descr="C:\Users\Dimitris\Pictures\Saved Pictures\Pictures\MELANOMORFA\kylikes\SIANA CUPS\Cambridge304HeidelbergPaintercup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590801"/>
            <a:ext cx="3897415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Dimitris\Pictures\Saved Pictures\Pictures\MELANOMORFA\kylikes\SIANA CUPS\ANAKRE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08" y="3165475"/>
            <a:ext cx="4929692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3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Αθήνα, Ζ. του Γρύπα και του Πτηνού</a:t>
            </a:r>
            <a:endParaRPr lang="el-GR" dirty="0"/>
          </a:p>
        </p:txBody>
      </p:sp>
      <p:pic>
        <p:nvPicPr>
          <p:cNvPr id="33794" name="Picture 2" descr="C:\Users\Dimitris\Pictures\Saved Pictures\Pictures\MELANOMORFA\kylikes\SIANA CUPS\Athens Griffin bird painter cup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883122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5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4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Δίνος του Ζωγράφου των Γοργόνων. Λούβρο.</a:t>
            </a:r>
          </a:p>
        </p:txBody>
      </p:sp>
      <p:pic>
        <p:nvPicPr>
          <p:cNvPr id="490500" name="Picture 4" descr="LouvreE874GorgonPainter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2420939"/>
            <a:ext cx="5400675" cy="3074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0503" name="Picture 7" descr="LouvreE874GorgonPain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6" y="1916113"/>
            <a:ext cx="30972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7793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Camarina</a:t>
            </a:r>
            <a:endParaRPr lang="el-GR" dirty="0"/>
          </a:p>
        </p:txBody>
      </p:sp>
      <p:pic>
        <p:nvPicPr>
          <p:cNvPr id="40962" name="Picture 2" descr="C:\Users\Dimitris\Pictures\Saved Pictures\Pictures\MELANOMORFA\kylikes\SIANA CUPS\camarina coppa sian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709605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Ζωγράφος του Πόλου</a:t>
            </a:r>
            <a:endParaRPr lang="el-GR" dirty="0"/>
          </a:p>
        </p:txBody>
      </p:sp>
      <p:pic>
        <p:nvPicPr>
          <p:cNvPr id="53250" name="Picture 2" descr="C:\Users\Dimitris\Pictures\Saved Pictures\Pictures\MELANOMORFA\early BF\POLOS\abv 47.109 polos plate naucrati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839265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Μαραθών</a:t>
            </a:r>
            <a:r>
              <a:rPr lang="el-GR" dirty="0" smtClean="0"/>
              <a:t>. Αθήνα</a:t>
            </a:r>
            <a:endParaRPr lang="el-GR" dirty="0"/>
          </a:p>
        </p:txBody>
      </p:sp>
      <p:pic>
        <p:nvPicPr>
          <p:cNvPr id="48130" name="Picture 2" descr="C:\Users\Dimitris\Pictures\Saved Pictures\Pictures\MELANOMORFA\POLOS\Marathon polo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905001"/>
            <a:ext cx="4191000" cy="42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C:\Users\Dimitris\Pictures\Saved Pictures\Pictures\MELANOMORFA\early BF\POLOS\AthensPolosPainterplat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4274" y="1981200"/>
            <a:ext cx="4509091" cy="39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8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Κύθνος</a:t>
            </a:r>
            <a:endParaRPr lang="el-GR" dirty="0"/>
          </a:p>
        </p:txBody>
      </p:sp>
      <p:pic>
        <p:nvPicPr>
          <p:cNvPr id="50178" name="Picture 2" descr="C:\Users\Dimitris\Documents\kythnos ola\TELIKES EIKONES\MELANOMORFA\KATALOGOS\30. B02 pmm 23 Polos painter lekanis 1\DSC_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2133600"/>
            <a:ext cx="89950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5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Ζωγράφος του Πόλου. Λονδίνο</a:t>
            </a:r>
            <a:endParaRPr lang="el-GR" dirty="0"/>
          </a:p>
        </p:txBody>
      </p:sp>
      <p:pic>
        <p:nvPicPr>
          <p:cNvPr id="45058" name="Picture 2" descr="C:\Users\Dimitris\Pictures\Saved Pictures\Pictures\MELANOMORFA\POLOS\18594_322501_LPR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7518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Φίλια</a:t>
            </a:r>
            <a:endParaRPr lang="el-GR" dirty="0"/>
          </a:p>
        </p:txBody>
      </p:sp>
      <p:pic>
        <p:nvPicPr>
          <p:cNvPr id="5" name="Picture 2" descr="C:\Users\Dimitris\Pictures\Saved Pictures\Pictures\finds greece\FILIA\iounios\20160606_13040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102" y="1600201"/>
            <a:ext cx="492579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Δήλος. Πειραιάς </a:t>
            </a:r>
            <a:endParaRPr lang="el-GR" dirty="0"/>
          </a:p>
        </p:txBody>
      </p:sp>
      <p:pic>
        <p:nvPicPr>
          <p:cNvPr id="49154" name="Picture 2" descr="C:\Users\Dimitris\Pictures\Saved Pictures\Pictures\MELANOMORFA\hydriae\globular\DelosPolos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428413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iraeusPolosPamphor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1800" y="1928019"/>
            <a:ext cx="2886582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80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‘</a:t>
            </a:r>
            <a:r>
              <a:rPr lang="el-GR" dirty="0" err="1" smtClean="0"/>
              <a:t>Αμστερνταμ</a:t>
            </a:r>
            <a:r>
              <a:rPr lang="el-GR" dirty="0" smtClean="0"/>
              <a:t>. </a:t>
            </a:r>
            <a:r>
              <a:rPr lang="el-GR" dirty="0" err="1" smtClean="0"/>
              <a:t>Μαραθών</a:t>
            </a:r>
            <a:r>
              <a:rPr lang="el-GR" dirty="0" smtClean="0"/>
              <a:t>, λαιμός λουτροφόρου</a:t>
            </a:r>
            <a:endParaRPr lang="el-GR" dirty="0"/>
          </a:p>
        </p:txBody>
      </p:sp>
      <p:pic>
        <p:nvPicPr>
          <p:cNvPr id="51202" name="Picture 2" descr="C:\Users\Dimitris\Pictures\Saved Pictures\Pictures\MELANOMORFA\early BF\POLOS\Amsterdam Pol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1905001"/>
            <a:ext cx="47371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Dimitris\Pictures\Saved Pictures\Pictures\MELANOMORFA\early BF\POLOS\marathon polos 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3680" y="1676400"/>
            <a:ext cx="377952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Τυρρηνικοί Αμφορείς</a:t>
            </a:r>
            <a:endParaRPr lang="el-GR" dirty="0"/>
          </a:p>
        </p:txBody>
      </p:sp>
      <p:pic>
        <p:nvPicPr>
          <p:cNvPr id="10243" name="Picture 3" descr="C:\Users\Dimitris\Pictures\Saved Pictures\Pictures\MELANOMORFA\amphorae\TYRRHENIAN\00113402_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7773714" cy="53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8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Μόναχο</a:t>
            </a:r>
            <a:endParaRPr lang="el-GR" dirty="0"/>
          </a:p>
        </p:txBody>
      </p:sp>
      <p:pic>
        <p:nvPicPr>
          <p:cNvPr id="9218" name="Picture 2" descr="C:\Users\Dimitris\Pictures\Saved Pictures\Pictures\MELANOMORFA\amphorae\TYRRHENIAN\Munichtyrrhenian1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2056"/>
            <a:ext cx="8229600" cy="45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7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Λειπσία. Αθήνα. Αμφορείς. Οξφόρδη. Όλπη. Ζωγράφος των Γοργόνων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485380" name="Picture 4" descr="leipziggorgonpainterolp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8439" y="1981200"/>
            <a:ext cx="2768600" cy="317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5383" name="Picture 7" descr="oxfordgorgo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0879" y="1757074"/>
            <a:ext cx="277495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5388" name="Picture 12" descr="athina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675" y="1700213"/>
            <a:ext cx="3297238" cy="4394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075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Φλωρεντία</a:t>
            </a:r>
            <a:endParaRPr lang="el-GR" dirty="0"/>
          </a:p>
        </p:txBody>
      </p:sp>
      <p:pic>
        <p:nvPicPr>
          <p:cNvPr id="12290" name="Picture 2" descr="C:\Users\Dimitris\Pictures\Saved Pictures\Pictures\MELANOMORFA\amphorae\TYRRHENIAN\FlorenceprometheusP1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524000"/>
            <a:ext cx="841491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7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l-GR" dirty="0" err="1" smtClean="0"/>
              <a:t>όναχο</a:t>
            </a:r>
            <a:endParaRPr lang="el-GR" dirty="0"/>
          </a:p>
        </p:txBody>
      </p:sp>
      <p:pic>
        <p:nvPicPr>
          <p:cNvPr id="11266" name="Picture 2" descr="C:\Users\Dimitris\Pictures\Saved Pictures\Pictures\MELANOMORFA\amphorae\TYRRHENIAN\1533801_631461556910726_1199469320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859080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Ρώμη, </a:t>
            </a:r>
            <a:r>
              <a:rPr lang="fr-BE" dirty="0" smtClean="0"/>
              <a:t>Villa </a:t>
            </a:r>
            <a:r>
              <a:rPr lang="en-US" dirty="0" smtClean="0"/>
              <a:t>Giulia. </a:t>
            </a:r>
            <a:r>
              <a:rPr lang="el-GR" dirty="0" smtClean="0"/>
              <a:t>Γερμανία, εμπόριο έργων τέχνης. Ρώμη, </a:t>
            </a:r>
            <a:r>
              <a:rPr lang="en-US" dirty="0" smtClean="0"/>
              <a:t>Capitolini. </a:t>
            </a:r>
            <a:endParaRPr lang="el-GR" dirty="0"/>
          </a:p>
        </p:txBody>
      </p:sp>
      <p:pic>
        <p:nvPicPr>
          <p:cNvPr id="8194" name="Picture 2" descr="C:\Users\Dimitris\Pictures\Saved Pictures\Pictures\MELANOMORFA\amphorae\TYRRHENIAN\04dba7b8d91233ffffe1447e34d359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81200"/>
            <a:ext cx="3075783" cy="483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imitris\Pictures\Saved Pictures\Pictures\MELANOMORFA\amphorae\TYRRHENIAN\puhze 2005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992608"/>
            <a:ext cx="3397250" cy="479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imitris\Pictures\Saved Pictures\Pictures\MELANOMORFA\amphorae\TYRRHENIAN\RomeCapitoliniCA39TimiadesPaintertyrrhenianampho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992609"/>
            <a:ext cx="3036485" cy="467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4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Ρώμη, </a:t>
            </a:r>
            <a:r>
              <a:rPr lang="fr-BE" dirty="0" err="1" smtClean="0"/>
              <a:t>Villia</a:t>
            </a:r>
            <a:r>
              <a:rPr lang="fr-BE" dirty="0" smtClean="0"/>
              <a:t> </a:t>
            </a:r>
            <a:r>
              <a:rPr lang="en-US" dirty="0" smtClean="0"/>
              <a:t>Giulia. B</a:t>
            </a:r>
            <a:r>
              <a:rPr lang="el-GR" dirty="0" err="1" smtClean="0"/>
              <a:t>ερολίνο</a:t>
            </a:r>
            <a:r>
              <a:rPr lang="el-GR" dirty="0" smtClean="0"/>
              <a:t>. </a:t>
            </a:r>
            <a:r>
              <a:rPr lang="en-US" dirty="0" smtClean="0"/>
              <a:t>Cerveteri</a:t>
            </a:r>
            <a:endParaRPr lang="el-GR" dirty="0"/>
          </a:p>
        </p:txBody>
      </p:sp>
      <p:pic>
        <p:nvPicPr>
          <p:cNvPr id="6146" name="Picture 2" descr="C:\Users\Dimitris\Pictures\Saved Pictures\Pictures\ektremi\fakelloivarioi\romi\archaia\VASES\20160521_13133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98" y="1257649"/>
            <a:ext cx="2838434" cy="474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imitris\Pictures\Saved Pictures\Pictures\MELANOMORFA\amphorae\TYRRHENIAN\berlin f 1704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271505"/>
            <a:ext cx="2848095" cy="46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imitris\Pictures\Saved Pictures\Pictures\MELANOMORFA\amphorae\TYRRHENIAN\cerv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695" y="1243795"/>
            <a:ext cx="3019305" cy="55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Ρώμη, </a:t>
            </a:r>
            <a:r>
              <a:rPr lang="en-US" dirty="0" smtClean="0"/>
              <a:t>Villa Giulia. Malibu</a:t>
            </a:r>
            <a:r>
              <a:rPr lang="el-GR" dirty="0" smtClean="0"/>
              <a:t>. Βοστώνη</a:t>
            </a:r>
            <a:endParaRPr lang="el-GR" dirty="0"/>
          </a:p>
        </p:txBody>
      </p:sp>
      <p:pic>
        <p:nvPicPr>
          <p:cNvPr id="3074" name="Picture 2" descr="C:\Users\Dimitris\Pictures\Saved Pictures\Pictures\ektremi\fakelloivarioi\Ethniko\20160809_102610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32251"/>
            <a:ext cx="2895600" cy="474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imitris\Pictures\Saved Pictures\Pictures\MELANOMORFA\amphorae\TYRRHENIAN\malibutyrrheni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94530"/>
            <a:ext cx="2706542" cy="43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imitris\Pictures\Saved Pictures\Pictures\MELANOMORFA\amphorae\TYRRHENIAN\Bostontyrrhenianampho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8" y="1766820"/>
            <a:ext cx="3180333" cy="441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52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</a:t>
            </a:r>
            <a:r>
              <a:rPr lang="el-GR" dirty="0" err="1" smtClean="0"/>
              <a:t>ωγράφος</a:t>
            </a:r>
            <a:r>
              <a:rPr lang="el-GR" dirty="0" smtClean="0"/>
              <a:t> του </a:t>
            </a:r>
            <a:r>
              <a:rPr lang="el-GR" dirty="0" err="1" smtClean="0"/>
              <a:t>Πτώου</a:t>
            </a:r>
            <a:r>
              <a:rPr lang="en-US" dirty="0" smtClean="0"/>
              <a:t> (</a:t>
            </a:r>
            <a:r>
              <a:rPr lang="el-GR" dirty="0" smtClean="0"/>
              <a:t>Ρώμη, </a:t>
            </a:r>
            <a:r>
              <a:rPr lang="en-US" dirty="0" smtClean="0"/>
              <a:t>Capitolini </a:t>
            </a:r>
            <a:r>
              <a:rPr lang="el-GR" dirty="0" smtClean="0"/>
              <a:t>και </a:t>
            </a:r>
            <a:r>
              <a:rPr lang="en-US" dirty="0" smtClean="0"/>
              <a:t>Villa Giulia)</a:t>
            </a:r>
            <a:endParaRPr lang="el-GR" dirty="0"/>
          </a:p>
        </p:txBody>
      </p:sp>
      <p:pic>
        <p:nvPicPr>
          <p:cNvPr id="5122" name="Picture 2" descr="C:\Users\Dimitris\Pictures\Saved Pictures\Pictures\ektremi\fakelloivarioi\romi\archaia\VASES\20160522_16023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492339"/>
            <a:ext cx="3396539" cy="495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imitris\Pictures\Saved Pictures\Pictures\ektremi\fakelloivarioi\romi\archaia\VASES\20160521_131437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02335"/>
            <a:ext cx="3733800" cy="50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Κλειτίας</a:t>
            </a:r>
            <a:endParaRPr lang="el-GR" dirty="0"/>
          </a:p>
        </p:txBody>
      </p:sp>
      <p:pic>
        <p:nvPicPr>
          <p:cNvPr id="3074" name="Picture 2" descr="C:\Users\Dimitris\Pictures\Saved Pictures\Pictures\kleitias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569128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Πινάκιο του </a:t>
            </a:r>
            <a:r>
              <a:rPr lang="el-GR" dirty="0" err="1" smtClean="0"/>
              <a:t>Κλειτία</a:t>
            </a:r>
            <a:r>
              <a:rPr lang="el-GR" dirty="0" smtClean="0"/>
              <a:t>. </a:t>
            </a:r>
            <a:endParaRPr lang="el-GR" dirty="0"/>
          </a:p>
        </p:txBody>
      </p:sp>
      <p:pic>
        <p:nvPicPr>
          <p:cNvPr id="64514" name="Picture 2" descr="C:\Users\Dimitris\Pictures\Saved Pictures\Pictures\MELANOMORFA\early BF\komast\20170314_222827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855" y="2438401"/>
            <a:ext cx="4235328" cy="39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C:\Users\Dimitris\Pictures\Saved Pictures\Pictures\MELANOMORFA\early BF\komast\20170314_222827 (3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4419600" cy="34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7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000"/>
              <a:t>Φλωρεντία 4209. Ελικωτός κρατήρας. Εργότιμος και Κλειτίας</a:t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418820" name="Picture 4" descr="francois1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5" y="1628775"/>
            <a:ext cx="431165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8823" name="Picture 7" descr="Francois3ol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922464"/>
            <a:ext cx="4249738" cy="414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5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400"/>
              <a:t>Φλωρεντία 4209. Ελικωτός κρατήρας. Εργότιμος και Κλειτίας</a:t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419847" name="Picture 7" descr="francoisvase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066800"/>
            <a:ext cx="4772205" cy="541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Θέση περιεχομένου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Picture 2" descr="C:\Users\Dimitris\Pictures\Saved Pictures\Pictures\MELANOMORFA\krater\VOLUTE\francoisvase\440px-Vaso_françois,_firenze,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8422" y="1179417"/>
            <a:ext cx="3799578" cy="50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8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Cerveteri - Leipzig</a:t>
            </a:r>
            <a:endParaRPr lang="el-GR" dirty="0"/>
          </a:p>
        </p:txBody>
      </p:sp>
      <p:pic>
        <p:nvPicPr>
          <p:cNvPr id="56322" name="Picture 2" descr="C:\Users\Dimitris\Pictures\Saved Pictures\Pictures\MELANOMORFA\amphorae\ONE PIECE\early\640px-Cerveteri_MuseumDSCF6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3810000" cy="51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Dimitris\Pictures\Saved Pictures\Pictures\MELANOMORFA\amphorae\ONE PIECE\early\leipziggorgonpainterolp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1600201"/>
            <a:ext cx="3974099" cy="45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6745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0658" name="Picture 2" descr="C:\Users\Dimitris\Pictures\Saved Pictures\Pictures\MELANOMORFA\krater\VOLUTE\francoisvase\10297590_10203028705333123_4044578114100759736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782" y="1524000"/>
            <a:ext cx="872455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imitris\Pictures\Saved Pictures\Pictures\MELANOMORFA\krater\VOLUTE\francoisvase\francois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733801"/>
            <a:ext cx="4038600" cy="29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5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9635" name="Picture 3" descr="C:\Users\Dimitris\Pictures\Saved Pictures\Pictures\MELANOMORFA\krater\VOLUTE\francoisvase\francoisvase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84945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C:\Users\Dimitris\Pictures\Saved Pictures\Pictures\MELANOMORFA\krater\VOLUTE\francoisvase\framcoisvase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871417"/>
            <a:ext cx="4267200" cy="283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C:\Users\Dimitris\Pictures\Saved Pictures\Pictures\MELANOMORFA\krater\VOLUTE\francoisvase\francoisvaseprocession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908" y="4069010"/>
            <a:ext cx="467709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60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682" name="Picture 2" descr="C:\Users\Dimitris\Pictures\Saved Pictures\Pictures\MELANOMORFA\krater\VOLUTE\francoisvase\francoisvase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1763" y="609601"/>
            <a:ext cx="8991600" cy="307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C:\Users\Dimitris\Pictures\Saved Pictures\Pictures\MELANOMORFA\krater\VOLUTE\francoisvase\Francois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095464"/>
            <a:ext cx="3581400" cy="26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C:\Users\Dimitris\Pictures\Saved Pictures\Pictures\MELANOMORFA\krater\VOLUTE\francoisvase\Francoisvasedetai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4191001"/>
            <a:ext cx="2288976" cy="25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2706" name="Picture 2" descr="C:\Users\Dimitris\Pictures\Saved Pictures\Pictures\MELANOMORFA\krater\VOLUTE\francoisvase\Francoisvase10theseu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914963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C:\Users\Dimitris\Pictures\Saved Pictures\Pictures\MELANOMORFA\krater\VOLUTE\francoisvase\FrancoisvasePelarg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267200"/>
            <a:ext cx="8153400" cy="233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3730" name="Picture 2" descr="C:\Users\Dimitris\Pictures\Saved Pictures\Pictures\MELANOMORFA\krater\VOLUTE\francoisvase\francoisvase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093693"/>
            <a:ext cx="4038600" cy="353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C:\Users\Dimitris\Pictures\Saved Pictures\Pictures\MELANOMORFA\krater\VOLUTE\francoisvase\Florence4209Francoisvasedetai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1" y="2286000"/>
            <a:ext cx="417854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6562" name="Picture 2" descr="C:\Users\Dimitris\Pictures\Saved Pictures\Pictures\MELANOMORFA\krater\VOLUTE\K9.4Ar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824288"/>
            <a:ext cx="3380136" cy="299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Dimitris\Pictures\Saved Pictures\Pictures\MELANOMORFA\krater\VOLUTE\francoisvase\FrancoisvaseSileno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165" y="3942052"/>
            <a:ext cx="4303909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C:\Users\Dimitris\Pictures\Saved Pictures\Pictures\MELANOMORFA\krater\VOLUTE\francoisvase\Florencefrancoisvaseretur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1" y="152400"/>
            <a:ext cx="900393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5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Λαβές</a:t>
            </a:r>
            <a:endParaRPr lang="el-GR" dirty="0"/>
          </a:p>
        </p:txBody>
      </p:sp>
      <p:pic>
        <p:nvPicPr>
          <p:cNvPr id="5" name="Picture 11" descr="francoisvase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1401" y="1851602"/>
            <a:ext cx="2855913" cy="403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1" name="Picture 3" descr="C:\Users\Dimitris\Pictures\Saved Pictures\Pictures\MELANOMORFA\krater\VOLUTE\francoisvase\artemis 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577975"/>
            <a:ext cx="312644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:\Users\Dimitris\Pictures\Saved Pictures\Pictures\MELANOMORFA\krater\VOLUTE\francoisvase\FrancoisvaseAchille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710" y="3124200"/>
            <a:ext cx="2607573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Διακόσμηση ποδιού: </a:t>
            </a:r>
            <a:r>
              <a:rPr lang="el-GR" dirty="0" err="1" smtClean="0"/>
              <a:t>γερανομαχία</a:t>
            </a:r>
            <a:endParaRPr lang="el-GR" dirty="0"/>
          </a:p>
        </p:txBody>
      </p:sp>
      <p:pic>
        <p:nvPicPr>
          <p:cNvPr id="74754" name="Picture 2" descr="C:\Users\Dimitris\Pictures\Saved Pictures\Pictures\omilies\iconography\negroes\OMILIA\pygmies\4435-49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1709" y="1526380"/>
            <a:ext cx="4292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C:\Users\Dimitris\Pictures\Saved Pictures\Pictures\omilies\iconography\negroes\OMILIA\pygmies\florence 4209 pygmaioi 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254" y="4486275"/>
            <a:ext cx="453494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C:\Users\Dimitris\Pictures\Saved Pictures\Pictures\omilies\iconography\negroes\OMILIA\pygmies\florence 4209 pygmaioi 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418" y="1828800"/>
            <a:ext cx="4481945" cy="221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C:\Users\Dimitris\Pictures\Saved Pictures\Pictures\omilies\iconography\negroes\OMILIA\pygmies\florence 4209 pygmaioi 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2586" y="4567238"/>
            <a:ext cx="4190776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7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Βασιλεία, ιδ. συλλογή</a:t>
            </a:r>
            <a:endParaRPr lang="el-GR" dirty="0"/>
          </a:p>
        </p:txBody>
      </p:sp>
      <p:pic>
        <p:nvPicPr>
          <p:cNvPr id="67586" name="Picture 2" descr="C:\Users\Dimitris\Pictures\Saved Pictures\Pictures\MELANOMORFA\krater\VOLUTE\BaselCahnKleiti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643736"/>
            <a:ext cx="6096000" cy="521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5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Βερολίνο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8370" name="Picture 2" descr="C:\Users\Dimitris\Pictures\Saved Pictures\Pictures\MELANOMORFA\kylikes\varia\BerlinErgotimoscup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783" y="1905000"/>
            <a:ext cx="900083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802</Words>
  <Application>Microsoft Office PowerPoint</Application>
  <PresentationFormat>Widescreen</PresentationFormat>
  <Paragraphs>141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Calibri Light</vt:lpstr>
      <vt:lpstr>Office Theme</vt:lpstr>
      <vt:lpstr>Αττικός μελανόμορφος ρυθμός: ως το 560 π.Χ. </vt:lpstr>
      <vt:lpstr>Τεχνική</vt:lpstr>
      <vt:lpstr>PowerPoint Presentation</vt:lpstr>
      <vt:lpstr>PowerPoint Presentation</vt:lpstr>
      <vt:lpstr>Παραγωγή</vt:lpstr>
      <vt:lpstr>Δίνος του Ζωγράφου των Γοργόνων. Λούβρο. </vt:lpstr>
      <vt:lpstr>Δίνος του Ζωγράφου των Γοργόνων. Λούβρο.</vt:lpstr>
      <vt:lpstr>Λειπσία. Αθήνα. Αμφορείς. Οξφόρδη. Όλπη. Ζωγράφος των Γοργόνων    </vt:lpstr>
      <vt:lpstr>Cerveteri - Leipzig</vt:lpstr>
      <vt:lpstr>Νέα Υόρκη, Λονδίνο, εμπόριο έργων τέχνης. Αμφορείς ενιαίου περιγράμματος</vt:lpstr>
      <vt:lpstr>Φιλαδέλφεια, πινάκιο </vt:lpstr>
      <vt:lpstr>Φλωρεντία 3740. Λήκυθος του Ζ. των Γοργόνων. Λούβρο</vt:lpstr>
      <vt:lpstr>Λευκωσία – Λονδίνο Β 30. Ζ. της Δηιάνειρας</vt:lpstr>
      <vt:lpstr>Αμφορέας Μονάχου</vt:lpstr>
      <vt:lpstr>Αμφορείς με προτομές – Αγορά της Αθήνας</vt:lpstr>
      <vt:lpstr>Κεραμεικός SW 70. Eγχυτρισμός</vt:lpstr>
      <vt:lpstr>Ακαδημία. Εγχυτρισμός  </vt:lpstr>
      <vt:lpstr>Αθήνα 1003, από την Οδό Πειραιώς. Περιείχε οστά </vt:lpstr>
      <vt:lpstr>Αθήνα, από το Φάληρο. Περιείχε στάχτες και οστά</vt:lpstr>
      <vt:lpstr>Αθήνα 903, τάφος του Αριστίωνος (Βελανιδέζα)</vt:lpstr>
      <vt:lpstr>Μόναχο</vt:lpstr>
      <vt:lpstr>Ρόδος - Λούβρο</vt:lpstr>
      <vt:lpstr>Bloomington – Βοστώνη</vt:lpstr>
      <vt:lpstr>Λεκανίδα Ομάδας Ragusa. ΕΑΜ, από τη Βάρη</vt:lpstr>
      <vt:lpstr>Ομάδα Ragusa – Μουσείο Μπενάκη</vt:lpstr>
      <vt:lpstr>Λεκανίδα Ομάδας Ragusa. Κύθνος</vt:lpstr>
      <vt:lpstr>Τράπεζα για επιτραπέζια από τη Μερέντα</vt:lpstr>
      <vt:lpstr>Μαραθώνας</vt:lpstr>
      <vt:lpstr>Ελευσίνα 767, λουτροφόρος</vt:lpstr>
      <vt:lpstr>Σοφίλος</vt:lpstr>
      <vt:lpstr>Δίνος Σοφίλου. Λονδίνο</vt:lpstr>
      <vt:lpstr>Δίνος Λούβρου</vt:lpstr>
      <vt:lpstr>Δίνος Λούβρου. Σοφίλος</vt:lpstr>
      <vt:lpstr>ΕΑΜ, δίνος του Σοφίλου από τα Φάρσαλα</vt:lpstr>
      <vt:lpstr>Νέα Υόρκη – Σμύρνη – Ν. Υόρκη, ιδ. Συλλ., θραύσματα δίνων</vt:lpstr>
      <vt:lpstr>Jena, αμφορέας του Σοφίλου</vt:lpstr>
      <vt:lpstr>ΕΑΜ, αμφορέας με λαιμό του Σοφίλου</vt:lpstr>
      <vt:lpstr>ΕΑΜ, λουτροφόρος και κύπελλο του Σοφίλου (Βούρβα). </vt:lpstr>
      <vt:lpstr>Kρατήρας-λουτήριο Βερολίνου</vt:lpstr>
      <vt:lpstr>Βάρη – λουτήριο Σοφίλου</vt:lpstr>
      <vt:lpstr>Η ομάδα των Κωμαστών</vt:lpstr>
      <vt:lpstr>Ζωγράφος ΚΧ</vt:lpstr>
      <vt:lpstr>Σκύφος Κεραμεικού</vt:lpstr>
      <vt:lpstr>Λουτροφόρος Κεραμεικού</vt:lpstr>
      <vt:lpstr>Όλπη Αθήνας από τη Βάρη. Λούβρο, εξάλειπτρο από τη Βοιωτία</vt:lpstr>
      <vt:lpstr>Νέα Υόρκη, με τον τρόπο του Ζ. ΚΧ. </vt:lpstr>
      <vt:lpstr>Ζωγράφος ΚΥ</vt:lpstr>
      <vt:lpstr>Θάσος, Αρτεμίσιον</vt:lpstr>
      <vt:lpstr>Θάσος</vt:lpstr>
      <vt:lpstr>Yale University</vt:lpstr>
      <vt:lpstr>Yale University</vt:lpstr>
      <vt:lpstr>PowerPoint Presentation</vt:lpstr>
      <vt:lpstr>Aθήνα</vt:lpstr>
      <vt:lpstr>Κύθνος</vt:lpstr>
      <vt:lpstr>Βερολίνο, κιονωτός κρατήρας</vt:lpstr>
      <vt:lpstr>Εμπόριο έργων τέχνης, Ζ. των κωμαστών της Βιέννης</vt:lpstr>
      <vt:lpstr>Ακόσμητες κύλικες κωμαστών από την Αγορά και την Κόρινθο</vt:lpstr>
      <vt:lpstr>Kύλικες τύπου Σιάνας</vt:lpstr>
      <vt:lpstr>Ζωγράφος C</vt:lpstr>
      <vt:lpstr>Κύλικα Βιέννης</vt:lpstr>
      <vt:lpstr>Zωγράφος του Τάραντα</vt:lpstr>
      <vt:lpstr>Κύθνος</vt:lpstr>
      <vt:lpstr>PowerPoint Presentation</vt:lpstr>
      <vt:lpstr>PowerPoint Presentation</vt:lpstr>
      <vt:lpstr>Ζωγράφος της Βοστώνης CA</vt:lpstr>
      <vt:lpstr>Z. Της Κίρκης της Βοστώνης</vt:lpstr>
      <vt:lpstr>Ζ. της Χαϊδελβέργης</vt:lpstr>
      <vt:lpstr>Cambridge. Amsterdam</vt:lpstr>
      <vt:lpstr>Αθήνα, Ζ. του Γρύπα και του Πτηνού</vt:lpstr>
      <vt:lpstr>Camarina</vt:lpstr>
      <vt:lpstr>Ζωγράφος του Πόλου</vt:lpstr>
      <vt:lpstr>Μαραθών. Αθήνα</vt:lpstr>
      <vt:lpstr>Κύθνος</vt:lpstr>
      <vt:lpstr>Ζωγράφος του Πόλου. Λονδίνο</vt:lpstr>
      <vt:lpstr>Φίλια</vt:lpstr>
      <vt:lpstr>Δήλος. Πειραιάς </vt:lpstr>
      <vt:lpstr>‘Αμστερνταμ. Μαραθών, λαιμός λουτροφόρου</vt:lpstr>
      <vt:lpstr>Τυρρηνικοί Αμφορείς</vt:lpstr>
      <vt:lpstr>Μόναχο</vt:lpstr>
      <vt:lpstr>Φλωρεντία</vt:lpstr>
      <vt:lpstr>Mόναχο</vt:lpstr>
      <vt:lpstr>Ρώμη, Villa Giulia. Γερμανία, εμπόριο έργων τέχνης. Ρώμη, Capitolini. </vt:lpstr>
      <vt:lpstr>Ρώμη, Villia Giulia. Bερολίνο. Cerveteri</vt:lpstr>
      <vt:lpstr>Ρώμη, Villa Giulia. Malibu. Βοστώνη</vt:lpstr>
      <vt:lpstr>Zωγράφος του Πτώου (Ρώμη, Capitolini και Villa Giulia)</vt:lpstr>
      <vt:lpstr>Κλειτίας</vt:lpstr>
      <vt:lpstr>Πινάκιο του Κλειτία. </vt:lpstr>
      <vt:lpstr>Φλωρεντία 4209. Ελικωτός κρατήρας. Εργότιμος και Κλειτίας </vt:lpstr>
      <vt:lpstr>Φλωρεντία 4209. Ελικωτός κρατήρας. Εργότιμος και Κλειτίας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Λαβές</vt:lpstr>
      <vt:lpstr>Διακόσμηση ποδιού: γερανομαχία</vt:lpstr>
      <vt:lpstr>Βασιλεία, ιδ. συλλογή</vt:lpstr>
      <vt:lpstr>Βερολίνο</vt:lpstr>
      <vt:lpstr>Νέαρχος</vt:lpstr>
      <vt:lpstr>Νέα Υόρκη. Νέαρχος</vt:lpstr>
      <vt:lpstr>Βέρνη, ιδ. Συλλογή. Ακρόπολη</vt:lpstr>
      <vt:lpstr>Ζ. της Ακρόπολης 606</vt:lpstr>
      <vt:lpstr>Βερολίνο 1823, από τα Λιόσια</vt:lpstr>
      <vt:lpstr>Αθήνα, από το Κυνοσάργες</vt:lpstr>
      <vt:lpstr>Αθήνα 15261, από τους στάβλους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Αττικός μελανόμορφος ρυθμός: ως το 560 π.Χ. </dc:title>
  <dc:creator>User</dc:creator>
  <cp:lastModifiedBy>User</cp:lastModifiedBy>
  <cp:revision>3</cp:revision>
  <dcterms:created xsi:type="dcterms:W3CDTF">2021-05-17T07:58:09Z</dcterms:created>
  <dcterms:modified xsi:type="dcterms:W3CDTF">2021-05-17T11:48:00Z</dcterms:modified>
</cp:coreProperties>
</file>