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4" r:id="rId1"/>
  </p:sldMasterIdLst>
  <p:notesMasterIdLst>
    <p:notesMasterId r:id="rId27"/>
  </p:notesMasterIdLst>
  <p:handoutMasterIdLst>
    <p:handoutMasterId r:id="rId28"/>
  </p:handoutMasterIdLst>
  <p:sldIdLst>
    <p:sldId id="346" r:id="rId2"/>
    <p:sldId id="347" r:id="rId3"/>
    <p:sldId id="320" r:id="rId4"/>
    <p:sldId id="323" r:id="rId5"/>
    <p:sldId id="324" r:id="rId6"/>
    <p:sldId id="325" r:id="rId7"/>
    <p:sldId id="326" r:id="rId8"/>
    <p:sldId id="327" r:id="rId9"/>
    <p:sldId id="328" r:id="rId10"/>
    <p:sldId id="348" r:id="rId11"/>
    <p:sldId id="349" r:id="rId12"/>
    <p:sldId id="350" r:id="rId13"/>
    <p:sldId id="329" r:id="rId14"/>
    <p:sldId id="330" r:id="rId15"/>
    <p:sldId id="331" r:id="rId16"/>
    <p:sldId id="332" r:id="rId17"/>
    <p:sldId id="333" r:id="rId18"/>
    <p:sldId id="334" r:id="rId19"/>
    <p:sldId id="337" r:id="rId20"/>
    <p:sldId id="351" r:id="rId21"/>
    <p:sldId id="352" r:id="rId22"/>
    <p:sldId id="353" r:id="rId23"/>
    <p:sldId id="354" r:id="rId24"/>
    <p:sldId id="338" r:id="rId25"/>
    <p:sldId id="355" r:id="rId26"/>
  </p:sldIdLst>
  <p:sldSz cx="9144000" cy="6858000" type="screen4x3"/>
  <p:notesSz cx="6997700" cy="9283700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777777"/>
    <a:srgbClr val="010004"/>
    <a:srgbClr val="339966"/>
    <a:srgbClr val="006600"/>
    <a:srgbClr val="993300"/>
    <a:srgbClr val="644A1A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018" autoAdjust="0"/>
    <p:restoredTop sz="62657" autoAdjust="0"/>
  </p:normalViewPr>
  <p:slideViewPr>
    <p:cSldViewPr>
      <p:cViewPr>
        <p:scale>
          <a:sx n="50" d="100"/>
          <a:sy n="50" d="100"/>
        </p:scale>
        <p:origin x="-360" y="36"/>
      </p:cViewPr>
      <p:guideLst>
        <p:guide orient="horz" pos="24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2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2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2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97932914-BD87-45DE-A1F1-8DBCC8190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214EFD4E-D054-453C-B01B-CEE4A4EAD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D70AF-8396-476C-ADC8-D8CC248DBDD7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AA202B-82CF-4869-8916-357E3C2E407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 w="9525"/>
        </p:spPr>
        <p:txBody>
          <a:bodyPr/>
          <a:lstStyle/>
          <a:p>
            <a:pPr eaLnBrk="1" hangingPunct="1"/>
            <a:r>
              <a:rPr lang="el-GR" dirty="0" smtClean="0">
                <a:latin typeface="Arial" pitchFamily="34" charset="0"/>
              </a:rPr>
              <a:t>Σημείωση</a:t>
            </a:r>
            <a:r>
              <a:rPr lang="en-US" dirty="0" smtClean="0">
                <a:latin typeface="Arial" pitchFamily="34" charset="0"/>
              </a:rPr>
              <a:t>:</a:t>
            </a:r>
            <a:r>
              <a:rPr lang="el-GR" dirty="0" smtClean="0">
                <a:latin typeface="Arial" pitchFamily="34" charset="0"/>
              </a:rPr>
              <a:t> οι τιμές θα μπορούσαν να υπολογιστούν χρησιμοποιώντας μόνο τελικές τιμές,</a:t>
            </a:r>
            <a:r>
              <a:rPr lang="el-GR" baseline="0" dirty="0" smtClean="0">
                <a:latin typeface="Arial" pitchFamily="34" charset="0"/>
              </a:rPr>
              <a:t> αντί για μέσες τιμές, για τα αποθέματα, τα εισπρακτέα και τα πληρωτέα. </a:t>
            </a:r>
            <a:r>
              <a:rPr lang="en-US" dirty="0" smtClean="0">
                <a:latin typeface="Arial" pitchFamily="34" charset="0"/>
              </a:rPr>
              <a:t> 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98567A-F30F-4D39-BCA2-E34E31751D94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dirty="0" smtClean="0">
                <a:latin typeface="Arial" pitchFamily="34" charset="0"/>
              </a:rPr>
              <a:t>Το ταμειακό υπόλοιπο υποδηλώνει στον διευθυντή τι δανεισμός απαιτείται ή τι</a:t>
            </a:r>
            <a:r>
              <a:rPr lang="el-GR" baseline="0" dirty="0" smtClean="0">
                <a:latin typeface="Arial" pitchFamily="34" charset="0"/>
              </a:rPr>
              <a:t> δανεισμός είναι δυνατός βραχυπρόθεσμα. </a:t>
            </a:r>
            <a:endParaRPr lang="en-US" dirty="0" smtClean="0">
              <a:latin typeface="Arial" pitchFamily="34" charset="0"/>
            </a:endParaRP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F0D7D8-9267-4BB0-8E1D-25F04C204E8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 w="9525"/>
        </p:spPr>
        <p:txBody>
          <a:bodyPr/>
          <a:lstStyle/>
          <a:p>
            <a:pPr eaLnBrk="1" hangingPunct="1"/>
            <a:r>
              <a:rPr lang="el-GR" dirty="0" smtClean="0">
                <a:latin typeface="Arial" pitchFamily="34" charset="0"/>
              </a:rPr>
              <a:t>Πληρωμή λογαριασμών</a:t>
            </a:r>
            <a:r>
              <a:rPr lang="en-US" dirty="0" smtClean="0">
                <a:latin typeface="Arial" pitchFamily="34" charset="0"/>
              </a:rPr>
              <a:t>:</a:t>
            </a:r>
            <a:endParaRPr lang="en-US" dirty="0" smtClean="0">
              <a:latin typeface="Arial" pitchFamily="34" charset="0"/>
            </a:endParaRPr>
          </a:p>
          <a:p>
            <a:pPr eaLnBrk="1" hangingPunct="1"/>
            <a:r>
              <a:rPr lang="en-US" dirty="0" err="1" smtClean="0">
                <a:latin typeface="Arial" pitchFamily="34" charset="0"/>
              </a:rPr>
              <a:t>Q1</a:t>
            </a:r>
            <a:r>
              <a:rPr lang="en-US" dirty="0" smtClean="0">
                <a:latin typeface="Arial" pitchFamily="34" charset="0"/>
              </a:rPr>
              <a:t>: 125 + .5(600)/2 = 275</a:t>
            </a:r>
          </a:p>
          <a:p>
            <a:pPr eaLnBrk="1" hangingPunct="1"/>
            <a:r>
              <a:rPr lang="en-US" dirty="0" err="1" smtClean="0">
                <a:latin typeface="Arial" pitchFamily="34" charset="0"/>
              </a:rPr>
              <a:t>Q2</a:t>
            </a:r>
            <a:r>
              <a:rPr lang="en-US" dirty="0" smtClean="0">
                <a:latin typeface="Arial" pitchFamily="34" charset="0"/>
              </a:rPr>
              <a:t>: 150 + .5(650)/2 = 313	</a:t>
            </a:r>
            <a:r>
              <a:rPr lang="en-US" dirty="0" smtClean="0">
                <a:latin typeface="Arial" pitchFamily="34" charset="0"/>
              </a:rPr>
              <a:t>(</a:t>
            </a:r>
            <a:r>
              <a:rPr lang="el-GR" dirty="0" smtClean="0">
                <a:latin typeface="Arial" pitchFamily="34" charset="0"/>
              </a:rPr>
              <a:t>στρογγυλοποιημένα στο πιο κοντινό δολάριο</a:t>
            </a:r>
            <a:r>
              <a:rPr lang="en-US" dirty="0" smtClean="0">
                <a:latin typeface="Arial" pitchFamily="34" charset="0"/>
              </a:rPr>
              <a:t>)</a:t>
            </a:r>
            <a:endParaRPr lang="en-US" dirty="0" smtClean="0">
              <a:latin typeface="Arial" pitchFamily="34" charset="0"/>
            </a:endParaRPr>
          </a:p>
          <a:p>
            <a:pPr eaLnBrk="1" hangingPunct="1"/>
            <a:r>
              <a:rPr lang="en-US" dirty="0" err="1" smtClean="0">
                <a:latin typeface="Arial" pitchFamily="34" charset="0"/>
              </a:rPr>
              <a:t>Q3</a:t>
            </a:r>
            <a:r>
              <a:rPr lang="en-US" dirty="0" smtClean="0">
                <a:latin typeface="Arial" pitchFamily="34" charset="0"/>
              </a:rPr>
              <a:t>: 162 + .5(800)/2 = 362</a:t>
            </a:r>
          </a:p>
          <a:p>
            <a:pPr eaLnBrk="1" hangingPunct="1"/>
            <a:r>
              <a:rPr lang="en-US" dirty="0" err="1" smtClean="0">
                <a:latin typeface="Arial" pitchFamily="34" charset="0"/>
              </a:rPr>
              <a:t>Q4</a:t>
            </a:r>
            <a:r>
              <a:rPr lang="en-US" dirty="0" smtClean="0">
                <a:latin typeface="Arial" pitchFamily="34" charset="0"/>
              </a:rPr>
              <a:t>: 200 + .5(550)/2 = 338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02CDFD-0F20-4F56-BDB7-23B623D7359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 w="9525"/>
        </p:spPr>
        <p:txBody>
          <a:bodyPr/>
          <a:lstStyle/>
          <a:p>
            <a:pPr eaLnBrk="1" hangingPunct="1"/>
            <a:r>
              <a:rPr lang="el-GR" dirty="0" smtClean="0">
                <a:latin typeface="Arial" pitchFamily="34" charset="0"/>
              </a:rPr>
              <a:t>Η εταιρεία θα χρειαστεί να έχει πρόσβαση σε πιστωτικό όριο ή να δανειστεί βραχυπρόθεσμα για να πληρώσει για το βραχυπρόθεσμο</a:t>
            </a:r>
            <a:r>
              <a:rPr lang="el-GR" baseline="0" dirty="0" smtClean="0">
                <a:latin typeface="Arial" pitchFamily="34" charset="0"/>
              </a:rPr>
              <a:t> έλλειμμα του τριμήνου 2, αλλά θα είναι σε θέση να εκκαθαρίσει το πιστωτικό όριο στο τρίμηνο 4. </a:t>
            </a:r>
            <a:endParaRPr lang="en-US" dirty="0" smtClean="0">
              <a:latin typeface="Arial" pitchFamily="34" charset="0"/>
            </a:endParaRPr>
          </a:p>
          <a:p>
            <a:pPr eaLnBrk="1" hangingPunct="1"/>
            <a:r>
              <a:rPr lang="el-GR" dirty="0" smtClean="0">
                <a:latin typeface="Arial" pitchFamily="34" charset="0"/>
              </a:rPr>
              <a:t>Θα μπορούσατε επίσης να χρησιμοποιήσετε το 50 ως το αρχικό ταμειακό υπόλοιπο</a:t>
            </a:r>
            <a:r>
              <a:rPr lang="el-GR" baseline="0" dirty="0" smtClean="0">
                <a:latin typeface="Arial" pitchFamily="34" charset="0"/>
              </a:rPr>
              <a:t> στα τρίμηνα ύστερα από ελλείμματα. Αυτό υποθέτει ότι τα κεφάλαια δανείζονται για να επιτευχθεί το </a:t>
            </a:r>
            <a:r>
              <a:rPr lang="el-GR" baseline="0" dirty="0" err="1" smtClean="0">
                <a:latin typeface="Arial" pitchFamily="34" charset="0"/>
              </a:rPr>
              <a:t>στοχευμένο</a:t>
            </a:r>
            <a:r>
              <a:rPr lang="el-GR" baseline="0" dirty="0" smtClean="0">
                <a:latin typeface="Arial" pitchFamily="34" charset="0"/>
              </a:rPr>
              <a:t> ταμειακό υπόλοιπο</a:t>
            </a:r>
            <a:r>
              <a:rPr lang="el-GR" baseline="0" smtClean="0">
                <a:latin typeface="Arial" pitchFamily="34" charset="0"/>
              </a:rPr>
              <a:t>. 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l-GR" sz="24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</p:grpSp>
      <p:sp>
        <p:nvSpPr>
          <p:cNvPr id="12" name="Text Box 2065"/>
          <p:cNvSpPr txBox="1">
            <a:spLocks noChangeArrowheads="1"/>
          </p:cNvSpPr>
          <p:nvPr userDrawn="1"/>
        </p:nvSpPr>
        <p:spPr bwMode="auto">
          <a:xfrm>
            <a:off x="92075" y="6553200"/>
            <a:ext cx="1812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000" b="1" i="1" smtClean="0">
                <a:latin typeface="Times New Roman" pitchFamily="18" charset="0"/>
                <a:ea typeface="ＭＳ Ｐゴシック"/>
                <a:cs typeface="ＭＳ Ｐゴシック"/>
              </a:rPr>
              <a:t>McGraw-Hill/Irwin</a:t>
            </a:r>
            <a:endParaRPr lang="en-US" sz="1000" b="1" i="1" smtClean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13" name="Text Box 2066"/>
          <p:cNvSpPr txBox="1">
            <a:spLocks noChangeArrowheads="1"/>
          </p:cNvSpPr>
          <p:nvPr userDrawn="1"/>
        </p:nvSpPr>
        <p:spPr bwMode="auto">
          <a:xfrm>
            <a:off x="3397250" y="6537325"/>
            <a:ext cx="573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000" b="1" i="1" smtClean="0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        </a:t>
            </a:r>
            <a:r>
              <a:rPr lang="en-US" sz="1000" b="1" i="1" smtClean="0">
                <a:latin typeface="Times New Roman" pitchFamily="18" charset="0"/>
                <a:ea typeface="ＭＳ Ｐゴシック"/>
                <a:cs typeface="ＭＳ Ｐゴシック"/>
              </a:rPr>
              <a:t>Copyright © 2013 by The McGraw-Hill Companies, Inc. All rights reserved.</a:t>
            </a:r>
            <a:endParaRPr lang="en-US" sz="1000" b="1" i="1" smtClean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67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4550C-A4EB-42C8-886D-775645787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21ECA-D247-499C-829D-1FA4FF5B0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82296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56063"/>
            <a:ext cx="82296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EAA2B-CABA-4A56-A9F8-310E0711B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66773-8C04-4DDF-B38D-5FB93C17B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4F200-413E-4679-A329-F18B1B637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6EFDE-C3C4-4232-A968-FBDFEB498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A3BBE-529E-4035-9687-2A15938C8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1DE84-9870-4295-BC9F-07B9D3C5D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DB845-184C-4B29-8EA2-5639C1AB8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340CB-3E12-4981-B309-30D18AF4D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80AF4-B8F4-4A11-A8CD-FF485F10A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C744C-C120-46B0-82F4-24CA415CB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5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380F2249-D15F-422D-8577-F2A8E7F34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3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</p:grpSp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8382000" y="65532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r>
              <a:rPr lang="en-US" sz="1200" smtClean="0">
                <a:cs typeface="Times New Roman" pitchFamily="18" charset="0"/>
              </a:rPr>
              <a:t>26-</a:t>
            </a:r>
            <a:fld id="{48D7746B-8C23-493F-B02B-6C259670706A}" type="slidenum">
              <a:rPr lang="en-US" sz="1200" smtClean="0">
                <a:cs typeface="Times New Roman" pitchFamily="18" charset="0"/>
              </a:rPr>
              <a:pPr algn="r">
                <a:defRPr/>
              </a:pPr>
              <a:t>‹#›</a:t>
            </a:fld>
            <a:endParaRPr lang="en-US" sz="1200" smtClean="0">
              <a:cs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84" r:id="rId12"/>
    <p:sldLayoutId id="214748368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Βραχυπρόθεσμη Χρηματοδότηση και Σχεδιασμός</a:t>
            </a:r>
            <a:endParaRPr lang="el-GR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752600"/>
            <a:ext cx="525780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8000" dirty="0" smtClean="0">
                <a:latin typeface="Monotype Corsiva" pitchFamily="66" charset="0"/>
              </a:rPr>
              <a:t>Κεφάλαιο </a:t>
            </a:r>
            <a:r>
              <a:rPr lang="en-US" sz="8000" dirty="0" smtClean="0">
                <a:latin typeface="Monotype Corsiva" pitchFamily="66" charset="0"/>
              </a:rPr>
              <a:t>26</a:t>
            </a:r>
            <a:endParaRPr lang="en-US" sz="80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Παράδειγμα</a:t>
            </a:r>
            <a:endParaRPr lang="en-US" dirty="0" smtClean="0"/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Απόθεμα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Αρχικό</a:t>
            </a:r>
            <a:r>
              <a:rPr lang="en-US" sz="2400" dirty="0" smtClean="0"/>
              <a:t>= </a:t>
            </a:r>
            <a:r>
              <a:rPr lang="en-US" sz="2400" dirty="0" smtClean="0"/>
              <a:t>200,000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Τελικό</a:t>
            </a:r>
            <a:r>
              <a:rPr lang="en-US" sz="2400" dirty="0" smtClean="0"/>
              <a:t>= </a:t>
            </a:r>
            <a:r>
              <a:rPr lang="en-US" sz="2400" dirty="0" smtClean="0"/>
              <a:t>300,000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Εισπρακτέοι λογαριασμοί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Αρχικό </a:t>
            </a:r>
            <a:r>
              <a:rPr lang="en-US" sz="2400" dirty="0" smtClean="0"/>
              <a:t>= </a:t>
            </a:r>
            <a:r>
              <a:rPr lang="en-US" sz="2400" dirty="0" smtClean="0"/>
              <a:t>160,000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Τελικό </a:t>
            </a:r>
            <a:r>
              <a:rPr lang="en-US" sz="2400" dirty="0" smtClean="0"/>
              <a:t>= </a:t>
            </a:r>
            <a:r>
              <a:rPr lang="en-US" sz="2400" dirty="0" smtClean="0"/>
              <a:t>200,000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Πληρωτέοι λογαριασμοί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Αρχικό </a:t>
            </a:r>
            <a:r>
              <a:rPr lang="en-US" sz="2400" dirty="0" smtClean="0"/>
              <a:t>= </a:t>
            </a:r>
            <a:r>
              <a:rPr lang="en-US" sz="2400" dirty="0" smtClean="0"/>
              <a:t>75,000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Τελικό </a:t>
            </a:r>
            <a:r>
              <a:rPr lang="en-US" sz="2400" dirty="0" smtClean="0"/>
              <a:t>= </a:t>
            </a:r>
            <a:r>
              <a:rPr lang="en-US" sz="2400" dirty="0" smtClean="0"/>
              <a:t>100,000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Καθαρές πωλήσεις </a:t>
            </a:r>
            <a:r>
              <a:rPr lang="en-US" sz="2800" dirty="0" smtClean="0"/>
              <a:t>= </a:t>
            </a:r>
            <a:r>
              <a:rPr lang="en-US" sz="2800" dirty="0" smtClean="0"/>
              <a:t>1,150,000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Κόστος πωληθέντων αγαθών</a:t>
            </a:r>
            <a:r>
              <a:rPr lang="en-US" sz="2800" dirty="0" smtClean="0"/>
              <a:t>= </a:t>
            </a:r>
            <a:r>
              <a:rPr lang="en-US" sz="2800" dirty="0" smtClean="0"/>
              <a:t>820,000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89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89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89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89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89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89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89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89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89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Παράδειγμα</a:t>
            </a:r>
            <a:endParaRPr lang="en-US" dirty="0" smtClean="0"/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Περίοδος απογραφής</a:t>
            </a:r>
            <a:endParaRPr lang="en-US" sz="28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Μέσο απόθεμα </a:t>
            </a:r>
            <a:r>
              <a:rPr lang="en-US" sz="2400" dirty="0" smtClean="0"/>
              <a:t>= </a:t>
            </a:r>
            <a:r>
              <a:rPr lang="en-US" sz="2400" dirty="0" smtClean="0"/>
              <a:t>(200,000+300,000)/2 = 250,000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Ταχύτητα κυκλοφορίας αποθέματος </a:t>
            </a:r>
            <a:r>
              <a:rPr lang="en-US" sz="2400" dirty="0" smtClean="0"/>
              <a:t>= </a:t>
            </a:r>
            <a:r>
              <a:rPr lang="en-US" sz="2400" dirty="0" smtClean="0"/>
              <a:t>820,000 / 250,000 = 3.28 </a:t>
            </a:r>
            <a:r>
              <a:rPr lang="el-GR" sz="2400" dirty="0" smtClean="0"/>
              <a:t>φορές</a:t>
            </a:r>
            <a:endParaRPr lang="en-US" sz="24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Περίοδος απογραφής </a:t>
            </a:r>
            <a:r>
              <a:rPr lang="en-US" sz="2400" dirty="0" smtClean="0"/>
              <a:t>= </a:t>
            </a:r>
            <a:r>
              <a:rPr lang="en-US" sz="2400" dirty="0" smtClean="0"/>
              <a:t>365 / 3.28 = 111.3 </a:t>
            </a:r>
            <a:r>
              <a:rPr lang="el-GR" sz="2400" dirty="0" smtClean="0"/>
              <a:t>ημέρες</a:t>
            </a:r>
            <a:endParaRPr lang="en-US" sz="24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Περίοδος εισπρακτέων</a:t>
            </a:r>
            <a:endParaRPr lang="en-US" sz="28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Μέσος όρος εισπρακτέων</a:t>
            </a:r>
            <a:r>
              <a:rPr lang="en-US" sz="2400" dirty="0" smtClean="0"/>
              <a:t>= </a:t>
            </a:r>
            <a:r>
              <a:rPr lang="en-US" sz="2400" dirty="0" smtClean="0"/>
              <a:t>(160,000+200,000)/2 = 180,000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Ταχύτητα κυκλοφορίας </a:t>
            </a:r>
            <a:r>
              <a:rPr lang="el-GR" sz="2400" dirty="0" smtClean="0"/>
              <a:t> εισπρακτέων </a:t>
            </a:r>
            <a:r>
              <a:rPr lang="en-US" sz="2400" dirty="0" smtClean="0"/>
              <a:t>= </a:t>
            </a:r>
            <a:r>
              <a:rPr lang="en-US" sz="2400" dirty="0" smtClean="0"/>
              <a:t>1,150,000 / 180,000 = 6.39 </a:t>
            </a:r>
            <a:r>
              <a:rPr lang="el-GR" sz="2400" dirty="0" smtClean="0"/>
              <a:t>φορές</a:t>
            </a:r>
            <a:endParaRPr lang="en-US" sz="24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Περίοδος εισπρακτέων </a:t>
            </a:r>
            <a:r>
              <a:rPr lang="en-US" sz="2400" dirty="0" smtClean="0"/>
              <a:t>= </a:t>
            </a:r>
            <a:r>
              <a:rPr lang="en-US" sz="2400" dirty="0" smtClean="0"/>
              <a:t>365 / 6.39 = 57.1 </a:t>
            </a:r>
            <a:r>
              <a:rPr lang="el-GR" sz="2400" dirty="0" smtClean="0"/>
              <a:t>ημέρες</a:t>
            </a:r>
            <a:endParaRPr lang="en-US" sz="24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Κύκλος λειτουργίας </a:t>
            </a:r>
            <a:r>
              <a:rPr lang="en-US" sz="2800" dirty="0" smtClean="0"/>
              <a:t>= </a:t>
            </a:r>
            <a:r>
              <a:rPr lang="en-US" sz="2800" dirty="0" smtClean="0"/>
              <a:t>111.3 + 57.1 = 168.4 </a:t>
            </a:r>
            <a:r>
              <a:rPr lang="el-GR" sz="2800" dirty="0" smtClean="0"/>
              <a:t>ημέρες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Παράδειγμα</a:t>
            </a:r>
            <a:endParaRPr lang="en-US" dirty="0" smtClean="0"/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Περίοδος πληρωτέων</a:t>
            </a:r>
            <a:endParaRPr lang="en-US" sz="2800" dirty="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Μέσος όρος πληρωτέων</a:t>
            </a:r>
            <a:r>
              <a:rPr lang="en-US" sz="2400" dirty="0" smtClean="0"/>
              <a:t>= </a:t>
            </a:r>
            <a:r>
              <a:rPr lang="en-US" sz="2400" dirty="0" smtClean="0"/>
              <a:t>(75,000+100,000)/2 = 87,500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Κυκλοφοριακή ταχύτητα πληρωτέων </a:t>
            </a:r>
            <a:r>
              <a:rPr lang="en-US" sz="2400" dirty="0" smtClean="0"/>
              <a:t>= </a:t>
            </a:r>
            <a:r>
              <a:rPr lang="en-US" sz="2400" dirty="0" smtClean="0"/>
              <a:t>820,000 / 87,500 = 9.37 times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 smtClean="0"/>
              <a:t>Περίοδος πληρωτέων λογαριασμών </a:t>
            </a:r>
            <a:r>
              <a:rPr lang="en-US" sz="2400" dirty="0" smtClean="0"/>
              <a:t>= </a:t>
            </a:r>
            <a:r>
              <a:rPr lang="en-US" sz="2400" dirty="0" smtClean="0"/>
              <a:t>365 / 9.37 = 38.9 </a:t>
            </a:r>
            <a:r>
              <a:rPr lang="el-GR" sz="2400" dirty="0" smtClean="0"/>
              <a:t>ημέρες</a:t>
            </a:r>
            <a:endParaRPr lang="en-US" sz="24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Ταμειακός κύκλος </a:t>
            </a:r>
            <a:r>
              <a:rPr lang="en-US" sz="2800" dirty="0" smtClean="0"/>
              <a:t>= </a:t>
            </a:r>
            <a:r>
              <a:rPr lang="en-US" sz="2800" dirty="0" smtClean="0"/>
              <a:t>168.4 – 38.9 = 129.5 </a:t>
            </a:r>
            <a:r>
              <a:rPr lang="el-GR" sz="2800" dirty="0" smtClean="0"/>
              <a:t>ημέρες</a:t>
            </a:r>
            <a:endParaRPr lang="en-US" sz="28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Πρέπει να χρηματοδοτήσουμε το απόθεμα μας για </a:t>
            </a:r>
            <a:r>
              <a:rPr lang="en-US" sz="2800" dirty="0" smtClean="0"/>
              <a:t>129.5 </a:t>
            </a:r>
            <a:r>
              <a:rPr lang="el-GR" sz="2800" dirty="0" smtClean="0"/>
              <a:t>ημέρες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 smtClean="0"/>
              <a:t>Εάν θέλουμε να μειώσουμε τις χρηματοδοτικές μας ανάγκες, πρέπει να ελέγξουμε προσεκτικά τις περιόδους εισπρακτέων και πληρωτέων λογαριασμών – και οι δύο φαίνονται υπερβολικές.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2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2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2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92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2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2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92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92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92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92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92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2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92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64513" cy="12065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3600" dirty="0" smtClean="0"/>
              <a:t>26.3 </a:t>
            </a:r>
            <a:r>
              <a:rPr lang="el-GR" sz="3600" dirty="0" smtClean="0"/>
              <a:t>Ορισμένες Πτυχές της Βραχυπρόθεσμης Οικονομικής Πολιτικής</a:t>
            </a:r>
            <a:endParaRPr lang="en-US" sz="3600" dirty="0" smtClean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001000" cy="5105400"/>
          </a:xfrm>
        </p:spPr>
        <p:txBody>
          <a:bodyPr/>
          <a:lstStyle/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800" dirty="0" smtClean="0"/>
              <a:t>Η πολιτική που υιοθετεί μια εταιρεία για τη βραχυπρόθεσμη χρηματοδότηση αποτελείται από τουλάχιστον δύο στοιχεία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Το μέγεθος της επένδυσης της εταιρείας σε κυκλοφορούν ενεργητικό: Αυτό συνήθως μετράται σε σχέση με το επίπεδο των συνολικών λειτουργικών εσόδων της εταιρείας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lvl="2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dirty="0" smtClean="0"/>
              <a:t>Ευέλικτη</a:t>
            </a:r>
            <a:endParaRPr lang="en-US" dirty="0" smtClean="0"/>
          </a:p>
          <a:p>
            <a:pPr lvl="2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dirty="0" smtClean="0"/>
              <a:t>Περιοριστική</a:t>
            </a:r>
            <a:endParaRPr lang="en-US" dirty="0" smtClean="0"/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Η χρηματοδότηση του κυκλοφορούντος ενεργητικού: Αυτό μετράται ως η αναλογία του βραχυπρόθεσμου χρέους προς το μακροπρόθεσμο χρέος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lvl="2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dirty="0" smtClean="0"/>
              <a:t>Ευέλικτη</a:t>
            </a:r>
            <a:endParaRPr lang="en-US" dirty="0" smtClean="0"/>
          </a:p>
          <a:p>
            <a:pPr lvl="2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dirty="0" smtClean="0"/>
              <a:t>Περιοριστική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5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5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5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5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5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5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65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5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5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5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5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5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5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5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5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164513" cy="12065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l-GR" sz="4000" dirty="0" smtClean="0"/>
              <a:t>Μέγεθος Επένδυσης της Εταιρείας στα Κυκλοφορούντα Στοιχεία Ενεργητικού</a:t>
            </a:r>
            <a:endParaRPr lang="en-US" sz="4000" dirty="0" smtClean="0"/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302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Οι ευέλικτες βραχυπρόθεσμες χρηματοοικονομικές πολιτικές περιλαμβάνουν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lvl="1"/>
            <a:r>
              <a:rPr lang="el-GR" sz="2200" dirty="0" smtClean="0"/>
              <a:t>Διατήρηση μεγάλων υπολοίπων σε μετρητά και εμπορεύσιμα χρεόγραφα.</a:t>
            </a:r>
          </a:p>
          <a:p>
            <a:pPr lvl="1"/>
            <a:r>
              <a:rPr lang="el-GR" sz="2200" dirty="0" smtClean="0"/>
              <a:t>Πραγματοποίηση μεγάλων επενδύσεων σε αποθέματα.</a:t>
            </a:r>
          </a:p>
          <a:p>
            <a:pPr lvl="1"/>
            <a:r>
              <a:rPr lang="el-GR" sz="2200" dirty="0" smtClean="0"/>
              <a:t>Χορήγηση φιλελεύθερων πιστωτικών όρων, που οδηγεί σε υψηλό επίπεδο εισπρακτέων λογαριασμών.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Οι περιοριστικές βραχυπρόθεσμες χρηματοοικονομικές πολιτικές περιλαμβάνουν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lvl="1"/>
            <a:r>
              <a:rPr lang="el-GR" sz="2200" dirty="0" smtClean="0"/>
              <a:t>Διατήρηση χαμηλών ταμειακών υπολοίπων και καμία επένδυση σε εμπορεύσιμα χρεόγραφα.</a:t>
            </a:r>
          </a:p>
          <a:p>
            <a:pPr lvl="1"/>
            <a:r>
              <a:rPr lang="el-GR" sz="2200" dirty="0" smtClean="0"/>
              <a:t>Πραγματοποίηση μικρών επενδύσεων σε αποθέματα.</a:t>
            </a:r>
          </a:p>
          <a:p>
            <a:pPr lvl="1"/>
            <a:r>
              <a:rPr lang="el-GR" sz="2200" dirty="0" smtClean="0"/>
              <a:t>Δεν επιτρέπει πωλήσεις πίστωσης και εισπρακτέους λογαριασμούς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6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6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6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6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6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6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6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Λογιστικά Κόστη και Κόστη Έλλειψης</a:t>
            </a:r>
            <a:endParaRPr lang="el-GR" dirty="0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V="1">
            <a:off x="1600200" y="2209800"/>
            <a:ext cx="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600200" y="56388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990600" y="2057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$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953000" y="5791200"/>
            <a:ext cx="312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b="1" dirty="0" smtClean="0"/>
              <a:t>Επένδυση σε Κυκλοφορούν Ενεργητικό </a:t>
            </a:r>
            <a:r>
              <a:rPr lang="en-US" sz="2400" b="1" dirty="0" smtClean="0"/>
              <a:t>($)</a:t>
            </a:r>
            <a:endParaRPr lang="en-US" sz="2400" b="1" dirty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06563" y="2667000"/>
            <a:ext cx="5913437" cy="2887663"/>
            <a:chOff x="1507" y="1392"/>
            <a:chExt cx="3725" cy="1819"/>
          </a:xfrm>
        </p:grpSpPr>
        <p:sp>
          <p:nvSpPr>
            <p:cNvPr id="17426" name="Arc 8"/>
            <p:cNvSpPr>
              <a:spLocks/>
            </p:cNvSpPr>
            <p:nvPr/>
          </p:nvSpPr>
          <p:spPr bwMode="auto">
            <a:xfrm>
              <a:off x="1507" y="1392"/>
              <a:ext cx="2574" cy="1439"/>
            </a:xfrm>
            <a:custGeom>
              <a:avLst/>
              <a:gdLst>
                <a:gd name="T0" fmla="*/ 301 w 21009"/>
                <a:gd name="T1" fmla="*/ 96 h 21579"/>
                <a:gd name="T2" fmla="*/ 0 w 21009"/>
                <a:gd name="T3" fmla="*/ 22 h 21579"/>
                <a:gd name="T4" fmla="*/ 315 w 21009"/>
                <a:gd name="T5" fmla="*/ 0 h 21579"/>
                <a:gd name="T6" fmla="*/ 0 60000 65536"/>
                <a:gd name="T7" fmla="*/ 0 60000 65536"/>
                <a:gd name="T8" fmla="*/ 0 60000 65536"/>
                <a:gd name="T9" fmla="*/ 0 w 21009"/>
                <a:gd name="T10" fmla="*/ 0 h 21579"/>
                <a:gd name="T11" fmla="*/ 21009 w 21009"/>
                <a:gd name="T12" fmla="*/ 21579 h 21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09" h="21579" fill="none" extrusionOk="0">
                  <a:moveTo>
                    <a:pt x="20049" y="21578"/>
                  </a:moveTo>
                  <a:cubicBezTo>
                    <a:pt x="10419" y="21150"/>
                    <a:pt x="2239" y="14393"/>
                    <a:pt x="-1" y="5018"/>
                  </a:cubicBezTo>
                </a:path>
                <a:path w="21009" h="21579" stroke="0" extrusionOk="0">
                  <a:moveTo>
                    <a:pt x="20049" y="21578"/>
                  </a:moveTo>
                  <a:cubicBezTo>
                    <a:pt x="10419" y="21150"/>
                    <a:pt x="2239" y="14393"/>
                    <a:pt x="-1" y="5018"/>
                  </a:cubicBezTo>
                  <a:lnTo>
                    <a:pt x="21009" y="0"/>
                  </a:lnTo>
                  <a:lnTo>
                    <a:pt x="20049" y="21578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7427" name="Text Box 9"/>
            <p:cNvSpPr txBox="1">
              <a:spLocks noChangeArrowheads="1"/>
            </p:cNvSpPr>
            <p:nvPr/>
          </p:nvSpPr>
          <p:spPr bwMode="auto">
            <a:xfrm>
              <a:off x="3936" y="2688"/>
              <a:ext cx="129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 smtClean="0"/>
                <a:t>Κόστη έλλειψης</a:t>
              </a:r>
              <a:endParaRPr lang="en-US" sz="24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567306" name="Line 10"/>
          <p:cNvSpPr>
            <a:spLocks noChangeShapeType="1"/>
          </p:cNvSpPr>
          <p:nvPr/>
        </p:nvSpPr>
        <p:spPr bwMode="auto">
          <a:xfrm flipV="1">
            <a:off x="1600200" y="2362200"/>
            <a:ext cx="4876800" cy="32766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567307" name="Text Box 11"/>
          <p:cNvSpPr txBox="1">
            <a:spLocks noChangeArrowheads="1"/>
          </p:cNvSpPr>
          <p:nvPr/>
        </p:nvSpPr>
        <p:spPr bwMode="auto">
          <a:xfrm>
            <a:off x="5638800" y="27432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dirty="0" smtClean="0">
                <a:solidFill>
                  <a:srgbClr val="339933"/>
                </a:solidFill>
              </a:rPr>
              <a:t>Λογιστικά κόστη</a:t>
            </a:r>
            <a:endParaRPr lang="en-US" sz="2400" dirty="0">
              <a:solidFill>
                <a:srgbClr val="339933"/>
              </a:solidFill>
            </a:endParaRPr>
          </a:p>
        </p:txBody>
      </p:sp>
      <p:sp>
        <p:nvSpPr>
          <p:cNvPr id="567308" name="Arc 12"/>
          <p:cNvSpPr>
            <a:spLocks/>
          </p:cNvSpPr>
          <p:nvPr/>
        </p:nvSpPr>
        <p:spPr bwMode="auto">
          <a:xfrm>
            <a:off x="1746250" y="2057400"/>
            <a:ext cx="3359150" cy="1392238"/>
          </a:xfrm>
          <a:custGeom>
            <a:avLst/>
            <a:gdLst>
              <a:gd name="T0" fmla="*/ 352082396 w 32049"/>
              <a:gd name="T1" fmla="*/ 52114111 h 21600"/>
              <a:gd name="T2" fmla="*/ 0 w 32049"/>
              <a:gd name="T3" fmla="*/ 66646562 h 21600"/>
              <a:gd name="T4" fmla="*/ 158897888 w 32049"/>
              <a:gd name="T5" fmla="*/ 0 h 21600"/>
              <a:gd name="T6" fmla="*/ 0 60000 65536"/>
              <a:gd name="T7" fmla="*/ 0 60000 65536"/>
              <a:gd name="T8" fmla="*/ 0 60000 65536"/>
              <a:gd name="T9" fmla="*/ 0 w 32049"/>
              <a:gd name="T10" fmla="*/ 0 h 21600"/>
              <a:gd name="T11" fmla="*/ 32049 w 3204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049" h="21600" fill="none" extrusionOk="0">
                <a:moveTo>
                  <a:pt x="32048" y="12543"/>
                </a:moveTo>
                <a:cubicBezTo>
                  <a:pt x="27994" y="18226"/>
                  <a:pt x="21444" y="21599"/>
                  <a:pt x="14464" y="21600"/>
                </a:cubicBezTo>
                <a:cubicBezTo>
                  <a:pt x="9121" y="21600"/>
                  <a:pt x="3967" y="19619"/>
                  <a:pt x="-1" y="16042"/>
                </a:cubicBezTo>
              </a:path>
              <a:path w="32049" h="21600" stroke="0" extrusionOk="0">
                <a:moveTo>
                  <a:pt x="32048" y="12543"/>
                </a:moveTo>
                <a:cubicBezTo>
                  <a:pt x="27994" y="18226"/>
                  <a:pt x="21444" y="21599"/>
                  <a:pt x="14464" y="21600"/>
                </a:cubicBezTo>
                <a:cubicBezTo>
                  <a:pt x="9121" y="21600"/>
                  <a:pt x="3967" y="19619"/>
                  <a:pt x="-1" y="16042"/>
                </a:cubicBezTo>
                <a:lnTo>
                  <a:pt x="14464" y="0"/>
                </a:lnTo>
                <a:lnTo>
                  <a:pt x="32048" y="12543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567309" name="Text Box 13"/>
          <p:cNvSpPr txBox="1">
            <a:spLocks noChangeArrowheads="1"/>
          </p:cNvSpPr>
          <p:nvPr/>
        </p:nvSpPr>
        <p:spPr bwMode="auto">
          <a:xfrm>
            <a:off x="4114800" y="1752600"/>
            <a:ext cx="472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sz="2400" dirty="0" smtClean="0">
                <a:solidFill>
                  <a:srgbClr val="CC3300"/>
                </a:solidFill>
              </a:rPr>
              <a:t>Συνολικά κόστη </a:t>
            </a:r>
            <a:r>
              <a:rPr lang="el-GR" sz="2400" dirty="0" err="1" smtClean="0">
                <a:solidFill>
                  <a:srgbClr val="CC3300"/>
                </a:solidFill>
              </a:rPr>
              <a:t>διακράτησης</a:t>
            </a:r>
            <a:r>
              <a:rPr lang="el-GR" sz="2400" dirty="0" smtClean="0">
                <a:solidFill>
                  <a:srgbClr val="CC3300"/>
                </a:solidFill>
              </a:rPr>
              <a:t> κυκλοφορούντων στοιχείων ενεργητικού. </a:t>
            </a:r>
            <a:endParaRPr lang="en-US" sz="2400" dirty="0">
              <a:solidFill>
                <a:srgbClr val="CC3300"/>
              </a:solidFill>
            </a:endParaRP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743200" y="3429000"/>
            <a:ext cx="1143000" cy="2819400"/>
            <a:chOff x="2160" y="1872"/>
            <a:chExt cx="720" cy="1776"/>
          </a:xfrm>
        </p:grpSpPr>
        <p:sp>
          <p:nvSpPr>
            <p:cNvPr id="17424" name="Line 15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1488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7425" name="Text Box 16"/>
            <p:cNvSpPr txBox="1">
              <a:spLocks noChangeArrowheads="1"/>
            </p:cNvSpPr>
            <p:nvPr/>
          </p:nvSpPr>
          <p:spPr bwMode="auto">
            <a:xfrm>
              <a:off x="2160" y="3360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/>
                <a:t>CA</a:t>
              </a:r>
              <a:r>
                <a:rPr lang="en-US" sz="2400" baseline="30000"/>
                <a:t>*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905000" y="2133600"/>
            <a:ext cx="1447800" cy="1143000"/>
            <a:chOff x="1632" y="1056"/>
            <a:chExt cx="912" cy="720"/>
          </a:xfrm>
        </p:grpSpPr>
        <p:sp>
          <p:nvSpPr>
            <p:cNvPr id="17422" name="Text Box 18"/>
            <p:cNvSpPr txBox="1">
              <a:spLocks noChangeArrowheads="1"/>
            </p:cNvSpPr>
            <p:nvPr/>
          </p:nvSpPr>
          <p:spPr bwMode="auto">
            <a:xfrm>
              <a:off x="1632" y="1056"/>
              <a:ext cx="91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 smtClean="0"/>
                <a:t>Ελάχιστο σημείο</a:t>
              </a:r>
              <a:endParaRPr lang="en-US" sz="2400" dirty="0"/>
            </a:p>
          </p:txBody>
        </p:sp>
        <p:sp>
          <p:nvSpPr>
            <p:cNvPr id="17423" name="Arc 19"/>
            <p:cNvSpPr>
              <a:spLocks/>
            </p:cNvSpPr>
            <p:nvPr/>
          </p:nvSpPr>
          <p:spPr bwMode="auto">
            <a:xfrm>
              <a:off x="2160" y="1392"/>
              <a:ext cx="336" cy="384"/>
            </a:xfrm>
            <a:custGeom>
              <a:avLst/>
              <a:gdLst>
                <a:gd name="T0" fmla="*/ 0 w 21600"/>
                <a:gd name="T1" fmla="*/ 0 h 21600"/>
                <a:gd name="T2" fmla="*/ 5 w 21600"/>
                <a:gd name="T3" fmla="*/ 7 h 21600"/>
                <a:gd name="T4" fmla="*/ 0 w 21600"/>
                <a:gd name="T5" fmla="*/ 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306" grpId="0" animBg="1"/>
      <p:bldP spid="567307" grpId="0" autoUpdateAnimBg="0"/>
      <p:bldP spid="567308" grpId="0" animBg="1"/>
      <p:bldP spid="567309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Κατάλληλη Ευέλικτη Πολιτική</a:t>
            </a:r>
            <a:endParaRPr lang="en-US" dirty="0" smtClean="0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flipV="1">
            <a:off x="1447800" y="2133600"/>
            <a:ext cx="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1447800" y="55626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38200" y="1981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$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334000" y="5715000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b="1" dirty="0" smtClean="0"/>
              <a:t>Επένδυση σε Κυκλοφορούν Ενεργητικό </a:t>
            </a:r>
            <a:r>
              <a:rPr lang="en-US" sz="2400" b="1" dirty="0" smtClean="0"/>
              <a:t>($)</a:t>
            </a:r>
            <a:endParaRPr lang="en-US" sz="2400" b="1" dirty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54163" y="2590800"/>
            <a:ext cx="5913437" cy="2887663"/>
            <a:chOff x="1507" y="1392"/>
            <a:chExt cx="3725" cy="1819"/>
          </a:xfrm>
        </p:grpSpPr>
        <p:sp>
          <p:nvSpPr>
            <p:cNvPr id="18450" name="Arc 8"/>
            <p:cNvSpPr>
              <a:spLocks/>
            </p:cNvSpPr>
            <p:nvPr/>
          </p:nvSpPr>
          <p:spPr bwMode="auto">
            <a:xfrm>
              <a:off x="1507" y="1392"/>
              <a:ext cx="2574" cy="1439"/>
            </a:xfrm>
            <a:custGeom>
              <a:avLst/>
              <a:gdLst>
                <a:gd name="T0" fmla="*/ 301 w 21009"/>
                <a:gd name="T1" fmla="*/ 96 h 21579"/>
                <a:gd name="T2" fmla="*/ 0 w 21009"/>
                <a:gd name="T3" fmla="*/ 22 h 21579"/>
                <a:gd name="T4" fmla="*/ 315 w 21009"/>
                <a:gd name="T5" fmla="*/ 0 h 21579"/>
                <a:gd name="T6" fmla="*/ 0 60000 65536"/>
                <a:gd name="T7" fmla="*/ 0 60000 65536"/>
                <a:gd name="T8" fmla="*/ 0 60000 65536"/>
                <a:gd name="T9" fmla="*/ 0 w 21009"/>
                <a:gd name="T10" fmla="*/ 0 h 21579"/>
                <a:gd name="T11" fmla="*/ 21009 w 21009"/>
                <a:gd name="T12" fmla="*/ 21579 h 21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09" h="21579" fill="none" extrusionOk="0">
                  <a:moveTo>
                    <a:pt x="20049" y="21578"/>
                  </a:moveTo>
                  <a:cubicBezTo>
                    <a:pt x="10419" y="21150"/>
                    <a:pt x="2239" y="14393"/>
                    <a:pt x="-1" y="5018"/>
                  </a:cubicBezTo>
                </a:path>
                <a:path w="21009" h="21579" stroke="0" extrusionOk="0">
                  <a:moveTo>
                    <a:pt x="20049" y="21578"/>
                  </a:moveTo>
                  <a:cubicBezTo>
                    <a:pt x="10419" y="21150"/>
                    <a:pt x="2239" y="14393"/>
                    <a:pt x="-1" y="5018"/>
                  </a:cubicBezTo>
                  <a:lnTo>
                    <a:pt x="21009" y="0"/>
                  </a:lnTo>
                  <a:lnTo>
                    <a:pt x="20049" y="21578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51" name="Text Box 9"/>
            <p:cNvSpPr txBox="1">
              <a:spLocks noChangeArrowheads="1"/>
            </p:cNvSpPr>
            <p:nvPr/>
          </p:nvSpPr>
          <p:spPr bwMode="auto">
            <a:xfrm>
              <a:off x="3936" y="2688"/>
              <a:ext cx="129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 smtClean="0">
                  <a:solidFill>
                    <a:schemeClr val="accent5">
                      <a:lumMod val="75000"/>
                    </a:schemeClr>
                  </a:solidFill>
                </a:rPr>
                <a:t>Κόστη έλλειψης</a:t>
              </a:r>
              <a:endParaRPr lang="en-US" sz="24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568330" name="Text Box 10"/>
          <p:cNvSpPr txBox="1">
            <a:spLocks noChangeArrowheads="1"/>
          </p:cNvSpPr>
          <p:nvPr/>
        </p:nvSpPr>
        <p:spPr bwMode="auto">
          <a:xfrm>
            <a:off x="5486400" y="26670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dirty="0" smtClean="0"/>
              <a:t>Λογιστικά κόστη</a:t>
            </a:r>
            <a:endParaRPr lang="en-US" sz="2400" dirty="0">
              <a:solidFill>
                <a:srgbClr val="006600"/>
              </a:solidFill>
            </a:endParaRPr>
          </a:p>
        </p:txBody>
      </p:sp>
      <p:sp>
        <p:nvSpPr>
          <p:cNvPr id="568331" name="Arc 11"/>
          <p:cNvSpPr>
            <a:spLocks/>
          </p:cNvSpPr>
          <p:nvPr/>
        </p:nvSpPr>
        <p:spPr bwMode="auto">
          <a:xfrm>
            <a:off x="2813050" y="2646363"/>
            <a:ext cx="3359150" cy="1392237"/>
          </a:xfrm>
          <a:custGeom>
            <a:avLst/>
            <a:gdLst>
              <a:gd name="T0" fmla="*/ 352082396 w 32049"/>
              <a:gd name="T1" fmla="*/ 52114074 h 21600"/>
              <a:gd name="T2" fmla="*/ 0 w 32049"/>
              <a:gd name="T3" fmla="*/ 66646514 h 21600"/>
              <a:gd name="T4" fmla="*/ 158897888 w 32049"/>
              <a:gd name="T5" fmla="*/ 0 h 21600"/>
              <a:gd name="T6" fmla="*/ 0 60000 65536"/>
              <a:gd name="T7" fmla="*/ 0 60000 65536"/>
              <a:gd name="T8" fmla="*/ 0 60000 65536"/>
              <a:gd name="T9" fmla="*/ 0 w 32049"/>
              <a:gd name="T10" fmla="*/ 0 h 21600"/>
              <a:gd name="T11" fmla="*/ 32049 w 3204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049" h="21600" fill="none" extrusionOk="0">
                <a:moveTo>
                  <a:pt x="32048" y="12543"/>
                </a:moveTo>
                <a:cubicBezTo>
                  <a:pt x="27994" y="18226"/>
                  <a:pt x="21444" y="21599"/>
                  <a:pt x="14464" y="21600"/>
                </a:cubicBezTo>
                <a:cubicBezTo>
                  <a:pt x="9121" y="21600"/>
                  <a:pt x="3967" y="19619"/>
                  <a:pt x="-1" y="16042"/>
                </a:cubicBezTo>
              </a:path>
              <a:path w="32049" h="21600" stroke="0" extrusionOk="0">
                <a:moveTo>
                  <a:pt x="32048" y="12543"/>
                </a:moveTo>
                <a:cubicBezTo>
                  <a:pt x="27994" y="18226"/>
                  <a:pt x="21444" y="21599"/>
                  <a:pt x="14464" y="21600"/>
                </a:cubicBezTo>
                <a:cubicBezTo>
                  <a:pt x="9121" y="21600"/>
                  <a:pt x="3967" y="19619"/>
                  <a:pt x="-1" y="16042"/>
                </a:cubicBezTo>
                <a:lnTo>
                  <a:pt x="14464" y="0"/>
                </a:lnTo>
                <a:lnTo>
                  <a:pt x="32048" y="12543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568332" name="Text Box 12"/>
          <p:cNvSpPr txBox="1">
            <a:spLocks noChangeArrowheads="1"/>
          </p:cNvSpPr>
          <p:nvPr/>
        </p:nvSpPr>
        <p:spPr bwMode="auto">
          <a:xfrm>
            <a:off x="6019800" y="3124200"/>
            <a:ext cx="3124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Συνολικό κόστος </a:t>
            </a:r>
            <a:r>
              <a:rPr lang="el-GR" sz="2400" dirty="0" err="1" smtClean="0">
                <a:solidFill>
                  <a:srgbClr val="FF0000"/>
                </a:solidFill>
              </a:rPr>
              <a:t>διακράτησης</a:t>
            </a:r>
            <a:r>
              <a:rPr lang="el-GR" sz="2400" dirty="0" smtClean="0">
                <a:solidFill>
                  <a:srgbClr val="FF0000"/>
                </a:solidFill>
              </a:rPr>
              <a:t> κυκλοφορούν ενεργητικό</a:t>
            </a:r>
            <a:endParaRPr lang="el-GR" sz="2400" dirty="0">
              <a:solidFill>
                <a:srgbClr val="FF0000"/>
              </a:solidFill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962400" y="4038600"/>
            <a:ext cx="1143000" cy="2244725"/>
            <a:chOff x="2160" y="1872"/>
            <a:chExt cx="720" cy="1869"/>
          </a:xfrm>
        </p:grpSpPr>
        <p:sp>
          <p:nvSpPr>
            <p:cNvPr id="18448" name="Line 14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1488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8449" name="Text Box 15"/>
            <p:cNvSpPr txBox="1">
              <a:spLocks noChangeArrowheads="1"/>
            </p:cNvSpPr>
            <p:nvPr/>
          </p:nvSpPr>
          <p:spPr bwMode="auto">
            <a:xfrm>
              <a:off x="2160" y="3360"/>
              <a:ext cx="720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/>
                <a:t>CA</a:t>
              </a:r>
              <a:r>
                <a:rPr lang="en-US" sz="2400" baseline="30000"/>
                <a:t>*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124200" y="2819400"/>
            <a:ext cx="1447800" cy="1143000"/>
            <a:chOff x="1632" y="1056"/>
            <a:chExt cx="912" cy="720"/>
          </a:xfrm>
        </p:grpSpPr>
        <p:sp>
          <p:nvSpPr>
            <p:cNvPr id="18446" name="Text Box 17"/>
            <p:cNvSpPr txBox="1">
              <a:spLocks noChangeArrowheads="1"/>
            </p:cNvSpPr>
            <p:nvPr/>
          </p:nvSpPr>
          <p:spPr bwMode="auto">
            <a:xfrm>
              <a:off x="1632" y="1056"/>
              <a:ext cx="91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l-GR" sz="2400" dirty="0" smtClean="0"/>
                <a:t>Ελάχιστο σημείο</a:t>
              </a:r>
              <a:endParaRPr lang="el-GR" sz="2400" dirty="0"/>
            </a:p>
          </p:txBody>
        </p:sp>
        <p:sp>
          <p:nvSpPr>
            <p:cNvPr id="18447" name="Arc 18"/>
            <p:cNvSpPr>
              <a:spLocks/>
            </p:cNvSpPr>
            <p:nvPr/>
          </p:nvSpPr>
          <p:spPr bwMode="auto">
            <a:xfrm>
              <a:off x="2160" y="1392"/>
              <a:ext cx="336" cy="384"/>
            </a:xfrm>
            <a:custGeom>
              <a:avLst/>
              <a:gdLst>
                <a:gd name="T0" fmla="*/ 0 w 21600"/>
                <a:gd name="T1" fmla="*/ 0 h 21600"/>
                <a:gd name="T2" fmla="*/ 5 w 21600"/>
                <a:gd name="T3" fmla="*/ 7 h 21600"/>
                <a:gd name="T4" fmla="*/ 0 w 21600"/>
                <a:gd name="T5" fmla="*/ 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568339" name="Arc 19"/>
          <p:cNvSpPr>
            <a:spLocks/>
          </p:cNvSpPr>
          <p:nvPr/>
        </p:nvSpPr>
        <p:spPr bwMode="auto">
          <a:xfrm flipV="1">
            <a:off x="1447800" y="912813"/>
            <a:ext cx="4876800" cy="4564062"/>
          </a:xfrm>
          <a:custGeom>
            <a:avLst/>
            <a:gdLst>
              <a:gd name="T0" fmla="*/ 90265912 w 18486"/>
              <a:gd name="T1" fmla="*/ 0 h 21561"/>
              <a:gd name="T2" fmla="*/ 1286550808 w 18486"/>
              <a:gd name="T3" fmla="*/ 465475900 h 21561"/>
              <a:gd name="T4" fmla="*/ 0 w 18486"/>
              <a:gd name="T5" fmla="*/ 966126893 h 21561"/>
              <a:gd name="T6" fmla="*/ 0 60000 65536"/>
              <a:gd name="T7" fmla="*/ 0 60000 65536"/>
              <a:gd name="T8" fmla="*/ 0 60000 65536"/>
              <a:gd name="T9" fmla="*/ 0 w 18486"/>
              <a:gd name="T10" fmla="*/ 0 h 21561"/>
              <a:gd name="T11" fmla="*/ 18486 w 18486"/>
              <a:gd name="T12" fmla="*/ 21561 h 215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86" h="21561" fill="none" extrusionOk="0">
                <a:moveTo>
                  <a:pt x="1297" y="-1"/>
                </a:moveTo>
                <a:cubicBezTo>
                  <a:pt x="8385" y="426"/>
                  <a:pt x="14812" y="4310"/>
                  <a:pt x="18485" y="10388"/>
                </a:cubicBezTo>
              </a:path>
              <a:path w="18486" h="21561" stroke="0" extrusionOk="0">
                <a:moveTo>
                  <a:pt x="1297" y="-1"/>
                </a:moveTo>
                <a:cubicBezTo>
                  <a:pt x="8385" y="426"/>
                  <a:pt x="14812" y="4310"/>
                  <a:pt x="18485" y="10388"/>
                </a:cubicBezTo>
                <a:lnTo>
                  <a:pt x="0" y="21561"/>
                </a:lnTo>
                <a:lnTo>
                  <a:pt x="1297" y="-1"/>
                </a:lnTo>
                <a:close/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30" grpId="0" autoUpdateAnimBg="0"/>
      <p:bldP spid="568331" grpId="0" animBg="1"/>
      <p:bldP spid="568332" grpId="0" autoUpdateAnimBg="0"/>
      <p:bldP spid="5683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Κατάλληλη </a:t>
            </a:r>
            <a:r>
              <a:rPr lang="el-GR" dirty="0" smtClean="0"/>
              <a:t>Περιοριστική Πολιτική</a:t>
            </a:r>
            <a:endParaRPr lang="en-US" dirty="0" smtClean="0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 flipV="1">
            <a:off x="1905000" y="2209800"/>
            <a:ext cx="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1905000" y="56388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295400" y="2057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$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791200" y="5791200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b="1" dirty="0" smtClean="0"/>
              <a:t>Επένδυση σε Κυκλοφορούν Ενεργητικό </a:t>
            </a:r>
            <a:r>
              <a:rPr lang="en-US" sz="2400" b="1" dirty="0" smtClean="0"/>
              <a:t>($)</a:t>
            </a:r>
            <a:endParaRPr lang="en-US" sz="2400" b="1" dirty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011363" y="2667000"/>
            <a:ext cx="4008437" cy="2887663"/>
            <a:chOff x="1507" y="1392"/>
            <a:chExt cx="3725" cy="1819"/>
          </a:xfrm>
        </p:grpSpPr>
        <p:sp>
          <p:nvSpPr>
            <p:cNvPr id="19474" name="Arc 8"/>
            <p:cNvSpPr>
              <a:spLocks/>
            </p:cNvSpPr>
            <p:nvPr/>
          </p:nvSpPr>
          <p:spPr bwMode="auto">
            <a:xfrm>
              <a:off x="1507" y="1392"/>
              <a:ext cx="2574" cy="1439"/>
            </a:xfrm>
            <a:custGeom>
              <a:avLst/>
              <a:gdLst>
                <a:gd name="T0" fmla="*/ 301 w 21009"/>
                <a:gd name="T1" fmla="*/ 96 h 21579"/>
                <a:gd name="T2" fmla="*/ 0 w 21009"/>
                <a:gd name="T3" fmla="*/ 22 h 21579"/>
                <a:gd name="T4" fmla="*/ 315 w 21009"/>
                <a:gd name="T5" fmla="*/ 0 h 21579"/>
                <a:gd name="T6" fmla="*/ 0 60000 65536"/>
                <a:gd name="T7" fmla="*/ 0 60000 65536"/>
                <a:gd name="T8" fmla="*/ 0 60000 65536"/>
                <a:gd name="T9" fmla="*/ 0 w 21009"/>
                <a:gd name="T10" fmla="*/ 0 h 21579"/>
                <a:gd name="T11" fmla="*/ 21009 w 21009"/>
                <a:gd name="T12" fmla="*/ 21579 h 21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09" h="21579" fill="none" extrusionOk="0">
                  <a:moveTo>
                    <a:pt x="20049" y="21578"/>
                  </a:moveTo>
                  <a:cubicBezTo>
                    <a:pt x="10419" y="21150"/>
                    <a:pt x="2239" y="14393"/>
                    <a:pt x="-1" y="5018"/>
                  </a:cubicBezTo>
                </a:path>
                <a:path w="21009" h="21579" stroke="0" extrusionOk="0">
                  <a:moveTo>
                    <a:pt x="20049" y="21578"/>
                  </a:moveTo>
                  <a:cubicBezTo>
                    <a:pt x="10419" y="21150"/>
                    <a:pt x="2239" y="14393"/>
                    <a:pt x="-1" y="5018"/>
                  </a:cubicBezTo>
                  <a:lnTo>
                    <a:pt x="21009" y="0"/>
                  </a:lnTo>
                  <a:lnTo>
                    <a:pt x="20049" y="21578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75" name="Text Box 9"/>
            <p:cNvSpPr txBox="1">
              <a:spLocks noChangeArrowheads="1"/>
            </p:cNvSpPr>
            <p:nvPr/>
          </p:nvSpPr>
          <p:spPr bwMode="auto">
            <a:xfrm>
              <a:off x="3937" y="2688"/>
              <a:ext cx="129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 smtClean="0">
                  <a:solidFill>
                    <a:schemeClr val="accent5">
                      <a:lumMod val="75000"/>
                    </a:schemeClr>
                  </a:solidFill>
                </a:rPr>
                <a:t>Κόστη έλλειψης</a:t>
              </a:r>
              <a:endParaRPr lang="en-US" sz="24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569354" name="Text Box 10"/>
          <p:cNvSpPr txBox="1">
            <a:spLocks noChangeArrowheads="1"/>
          </p:cNvSpPr>
          <p:nvPr/>
        </p:nvSpPr>
        <p:spPr bwMode="auto">
          <a:xfrm>
            <a:off x="4495800" y="32004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dirty="0" smtClean="0">
                <a:solidFill>
                  <a:srgbClr val="339933"/>
                </a:solidFill>
              </a:rPr>
              <a:t>Λογιστικά κόστη</a:t>
            </a:r>
            <a:endParaRPr lang="en-US" sz="2400" dirty="0">
              <a:solidFill>
                <a:srgbClr val="339933"/>
              </a:solidFill>
            </a:endParaRPr>
          </a:p>
        </p:txBody>
      </p:sp>
      <p:sp>
        <p:nvSpPr>
          <p:cNvPr id="569355" name="Arc 11"/>
          <p:cNvSpPr>
            <a:spLocks/>
          </p:cNvSpPr>
          <p:nvPr/>
        </p:nvSpPr>
        <p:spPr bwMode="auto">
          <a:xfrm>
            <a:off x="2057400" y="1905000"/>
            <a:ext cx="2365375" cy="1392238"/>
          </a:xfrm>
          <a:custGeom>
            <a:avLst/>
            <a:gdLst>
              <a:gd name="T0" fmla="*/ 133509888 w 41907"/>
              <a:gd name="T1" fmla="*/ 30282208 h 21600"/>
              <a:gd name="T2" fmla="*/ 0 w 41907"/>
              <a:gd name="T3" fmla="*/ 4366406 h 21600"/>
              <a:gd name="T4" fmla="*/ 68731791 w 41907"/>
              <a:gd name="T5" fmla="*/ 0 h 21600"/>
              <a:gd name="T6" fmla="*/ 0 60000 65536"/>
              <a:gd name="T7" fmla="*/ 0 60000 65536"/>
              <a:gd name="T8" fmla="*/ 0 60000 65536"/>
              <a:gd name="T9" fmla="*/ 0 w 41907"/>
              <a:gd name="T10" fmla="*/ 0 h 21600"/>
              <a:gd name="T11" fmla="*/ 41907 w 4190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907" h="21600" fill="none" extrusionOk="0">
                <a:moveTo>
                  <a:pt x="41906" y="7288"/>
                </a:moveTo>
                <a:cubicBezTo>
                  <a:pt x="38829" y="15873"/>
                  <a:pt x="30693" y="21599"/>
                  <a:pt x="21574" y="21600"/>
                </a:cubicBezTo>
                <a:cubicBezTo>
                  <a:pt x="10053" y="21600"/>
                  <a:pt x="560" y="12558"/>
                  <a:pt x="-1" y="1051"/>
                </a:cubicBezTo>
              </a:path>
              <a:path w="41907" h="21600" stroke="0" extrusionOk="0">
                <a:moveTo>
                  <a:pt x="41906" y="7288"/>
                </a:moveTo>
                <a:cubicBezTo>
                  <a:pt x="38829" y="15873"/>
                  <a:pt x="30693" y="21599"/>
                  <a:pt x="21574" y="21600"/>
                </a:cubicBezTo>
                <a:cubicBezTo>
                  <a:pt x="10053" y="21600"/>
                  <a:pt x="560" y="12558"/>
                  <a:pt x="-1" y="1051"/>
                </a:cubicBezTo>
                <a:lnTo>
                  <a:pt x="21574" y="0"/>
                </a:lnTo>
                <a:lnTo>
                  <a:pt x="41906" y="7288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569356" name="Text Box 12"/>
          <p:cNvSpPr txBox="1">
            <a:spLocks noChangeArrowheads="1"/>
          </p:cNvSpPr>
          <p:nvPr/>
        </p:nvSpPr>
        <p:spPr bwMode="auto">
          <a:xfrm>
            <a:off x="4419600" y="2057400"/>
            <a:ext cx="5181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Συνολικό κόστος </a:t>
            </a:r>
            <a:r>
              <a:rPr lang="el-GR" sz="2400" dirty="0" err="1" smtClean="0">
                <a:solidFill>
                  <a:srgbClr val="FF0000"/>
                </a:solidFill>
              </a:rPr>
              <a:t>διακράτησης</a:t>
            </a:r>
            <a:r>
              <a:rPr lang="el-GR" sz="2400" dirty="0" smtClean="0">
                <a:solidFill>
                  <a:srgbClr val="FF0000"/>
                </a:solidFill>
              </a:rPr>
              <a:t> κυκλοφορούν ενεργητικό</a:t>
            </a:r>
            <a:endParaRPr lang="el-GR" sz="2400" dirty="0">
              <a:solidFill>
                <a:srgbClr val="FF0000"/>
              </a:solidFill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743200" y="3352800"/>
            <a:ext cx="1143000" cy="2819400"/>
            <a:chOff x="2160" y="1872"/>
            <a:chExt cx="720" cy="1776"/>
          </a:xfrm>
        </p:grpSpPr>
        <p:sp>
          <p:nvSpPr>
            <p:cNvPr id="19472" name="Line 14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1488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3" name="Text Box 15"/>
            <p:cNvSpPr txBox="1">
              <a:spLocks noChangeArrowheads="1"/>
            </p:cNvSpPr>
            <p:nvPr/>
          </p:nvSpPr>
          <p:spPr bwMode="auto">
            <a:xfrm>
              <a:off x="2160" y="3360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/>
                <a:t>CA</a:t>
              </a:r>
              <a:r>
                <a:rPr lang="en-US" sz="2400" baseline="30000"/>
                <a:t>*</a:t>
              </a:r>
            </a:p>
          </p:txBody>
        </p:sp>
      </p:grpSp>
      <p:sp>
        <p:nvSpPr>
          <p:cNvPr id="569360" name="Arc 16"/>
          <p:cNvSpPr>
            <a:spLocks/>
          </p:cNvSpPr>
          <p:nvPr/>
        </p:nvSpPr>
        <p:spPr bwMode="auto">
          <a:xfrm flipV="1">
            <a:off x="1676400" y="-1295400"/>
            <a:ext cx="2895600" cy="6324600"/>
          </a:xfrm>
          <a:custGeom>
            <a:avLst/>
            <a:gdLst>
              <a:gd name="T0" fmla="*/ 52516405 w 14390"/>
              <a:gd name="T1" fmla="*/ 0 h 21561"/>
              <a:gd name="T2" fmla="*/ 582661526 w 14390"/>
              <a:gd name="T3" fmla="*/ 469206354 h 21561"/>
              <a:gd name="T4" fmla="*/ 0 w 14390"/>
              <a:gd name="T5" fmla="*/ 1855227733 h 21561"/>
              <a:gd name="T6" fmla="*/ 0 60000 65536"/>
              <a:gd name="T7" fmla="*/ 0 60000 65536"/>
              <a:gd name="T8" fmla="*/ 0 60000 65536"/>
              <a:gd name="T9" fmla="*/ 0 w 14390"/>
              <a:gd name="T10" fmla="*/ 0 h 21561"/>
              <a:gd name="T11" fmla="*/ 14390 w 14390"/>
              <a:gd name="T12" fmla="*/ 21561 h 215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390" h="21561" fill="none" extrusionOk="0">
                <a:moveTo>
                  <a:pt x="1297" y="-1"/>
                </a:moveTo>
                <a:cubicBezTo>
                  <a:pt x="6150" y="291"/>
                  <a:pt x="10764" y="2213"/>
                  <a:pt x="14390" y="5452"/>
                </a:cubicBezTo>
              </a:path>
              <a:path w="14390" h="21561" stroke="0" extrusionOk="0">
                <a:moveTo>
                  <a:pt x="1297" y="-1"/>
                </a:moveTo>
                <a:cubicBezTo>
                  <a:pt x="6150" y="291"/>
                  <a:pt x="10764" y="2213"/>
                  <a:pt x="14390" y="5452"/>
                </a:cubicBezTo>
                <a:lnTo>
                  <a:pt x="0" y="21561"/>
                </a:lnTo>
                <a:lnTo>
                  <a:pt x="1297" y="-1"/>
                </a:lnTo>
                <a:close/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057400" y="1920875"/>
            <a:ext cx="1447800" cy="1281113"/>
            <a:chOff x="1536" y="922"/>
            <a:chExt cx="912" cy="807"/>
          </a:xfrm>
        </p:grpSpPr>
        <p:sp>
          <p:nvSpPr>
            <p:cNvPr id="19470" name="Text Box 18"/>
            <p:cNvSpPr txBox="1">
              <a:spLocks noChangeArrowheads="1"/>
            </p:cNvSpPr>
            <p:nvPr/>
          </p:nvSpPr>
          <p:spPr bwMode="auto">
            <a:xfrm>
              <a:off x="1536" y="922"/>
              <a:ext cx="91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l-GR" sz="2400" dirty="0" smtClean="0"/>
                <a:t>Ελάχιστο σημείο</a:t>
              </a:r>
              <a:endParaRPr lang="el-GR" sz="2400" dirty="0"/>
            </a:p>
          </p:txBody>
        </p:sp>
        <p:sp>
          <p:nvSpPr>
            <p:cNvPr id="19471" name="Arc 19"/>
            <p:cNvSpPr>
              <a:spLocks/>
            </p:cNvSpPr>
            <p:nvPr/>
          </p:nvSpPr>
          <p:spPr bwMode="auto">
            <a:xfrm>
              <a:off x="1968" y="1417"/>
              <a:ext cx="336" cy="312"/>
            </a:xfrm>
            <a:custGeom>
              <a:avLst/>
              <a:gdLst>
                <a:gd name="T0" fmla="*/ 3 w 21600"/>
                <a:gd name="T1" fmla="*/ 0 h 17577"/>
                <a:gd name="T2" fmla="*/ 5 w 21600"/>
                <a:gd name="T3" fmla="*/ 6 h 17577"/>
                <a:gd name="T4" fmla="*/ 0 w 21600"/>
                <a:gd name="T5" fmla="*/ 6 h 1757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7577"/>
                <a:gd name="T11" fmla="*/ 21600 w 21600"/>
                <a:gd name="T12" fmla="*/ 17577 h 175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7577" fill="none" extrusionOk="0">
                  <a:moveTo>
                    <a:pt x="12554" y="-1"/>
                  </a:moveTo>
                  <a:cubicBezTo>
                    <a:pt x="18230" y="4054"/>
                    <a:pt x="21600" y="10600"/>
                    <a:pt x="21600" y="17577"/>
                  </a:cubicBezTo>
                </a:path>
                <a:path w="21600" h="17577" stroke="0" extrusionOk="0">
                  <a:moveTo>
                    <a:pt x="12554" y="-1"/>
                  </a:moveTo>
                  <a:cubicBezTo>
                    <a:pt x="18230" y="4054"/>
                    <a:pt x="21600" y="10600"/>
                    <a:pt x="21600" y="17577"/>
                  </a:cubicBezTo>
                  <a:lnTo>
                    <a:pt x="0" y="17577"/>
                  </a:lnTo>
                  <a:lnTo>
                    <a:pt x="12554" y="-1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54" grpId="0" autoUpdateAnimBg="0"/>
      <p:bldP spid="569355" grpId="0" animBg="1"/>
      <p:bldP spid="569356" grpId="0" autoUpdateAnimBg="0"/>
      <p:bldP spid="56936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lnSpc>
                <a:spcPct val="85000"/>
              </a:lnSpc>
              <a:spcAft>
                <a:spcPts val="600"/>
              </a:spcAft>
            </a:pPr>
            <a:r>
              <a:rPr lang="el-GR" dirty="0" smtClean="0"/>
              <a:t>Εναλλακτικές Χρηματοδοτικές Πολιτικές</a:t>
            </a:r>
            <a:endParaRPr lang="en-US" dirty="0" smtClean="0"/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724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800" dirty="0" smtClean="0"/>
              <a:t>Μια ευέλικτη βραχυπρόθεσμη χρηματοδοτική πολιτική σημαίνει χαμηλή αναλογία βραχυπρόθεσμου χρέους σε σχέση με τη μακροπρόθεσμη χρηματοδότηση.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Μια </a:t>
            </a:r>
            <a:r>
              <a:rPr lang="el-GR" sz="2800" dirty="0" smtClean="0"/>
              <a:t>περιοριστική βραχυπρόθεσμη </a:t>
            </a:r>
            <a:r>
              <a:rPr lang="el-GR" sz="2800" dirty="0" smtClean="0"/>
              <a:t>χρηματοδοτική πολιτική σημαίνει </a:t>
            </a:r>
            <a:r>
              <a:rPr lang="el-GR" sz="2800" dirty="0" smtClean="0"/>
              <a:t>υψηλή αναλογία </a:t>
            </a:r>
            <a:r>
              <a:rPr lang="el-GR" sz="2800" dirty="0" smtClean="0"/>
              <a:t>βραχυπρόθεσμου χρέους σε σχέση με τη μακροπρόθεσμη </a:t>
            </a:r>
            <a:r>
              <a:rPr lang="el-GR" sz="2800" dirty="0" smtClean="0"/>
              <a:t>χρηματοδότηση</a:t>
            </a:r>
            <a:endParaRPr lang="en-US" sz="2800" dirty="0" smtClean="0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l-GR" sz="2800" dirty="0" smtClean="0"/>
              <a:t>Σε έναν ιδανικό κόσμο, τα βραχυπρόθεσμα στοιχεία ενεργητικού χρηματοδοτούνται πάντα με βραχυπρόθεσμο χρέος και τα μακροπρόθεσμα με μακροπρόθεσμο χρέος. </a:t>
            </a:r>
            <a:endParaRPr lang="en-US" sz="2800" dirty="0" smtClean="0"/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l-GR" sz="2400" dirty="0" smtClean="0"/>
              <a:t>Σε αυτόν τον κόσμο, το καθαρό κεφάλαιο κίνησης είναι ίσο με μηδέν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47750"/>
          </a:xfrm>
        </p:spPr>
        <p:txBody>
          <a:bodyPr/>
          <a:lstStyle/>
          <a:p>
            <a:pPr algn="just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/>
              <a:t>26.4 </a:t>
            </a:r>
            <a:r>
              <a:rPr lang="el-GR" dirty="0" smtClean="0"/>
              <a:t>Ταμειακός Προϋπολογισμός</a:t>
            </a:r>
            <a:endParaRPr lang="en-US" dirty="0" smtClean="0"/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Ο ταμειακός προϋπολογισμός αποτελεί ένα κυρίαρχο εργαλείο του σχεδιασμού βραχυπρόθεσμης χρηματοδότησης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. Η ιδέα του ταμειακού προϋπολογισμού είναι απλή: Καταγράφει τις εκτιμήσεις των ταμειακών εισπράξεων και εκταμιεύσεων</a:t>
            </a:r>
            <a:r>
              <a:rPr lang="en-US" sz="2600" dirty="0" smtClean="0"/>
              <a:t>. </a:t>
            </a:r>
            <a:endParaRPr lang="en-US" sz="2600" dirty="0" smtClean="0"/>
          </a:p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Ταμειακές </a:t>
            </a:r>
            <a:r>
              <a:rPr lang="el-GR" sz="2600" dirty="0" smtClean="0"/>
              <a:t>Εισπράξεις</a:t>
            </a:r>
            <a:endParaRPr lang="en-US" sz="2600" dirty="0" smtClean="0"/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Προκύπτουν από τις πωλήσεις, αλλά πρέπει να τις εκτιμήσουμε όταν στην πραγματικότητα εισπράττουμε. </a:t>
            </a:r>
            <a:endParaRPr lang="en-US" sz="2600" dirty="0" smtClean="0"/>
          </a:p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Ταμειακές Εκροές</a:t>
            </a:r>
            <a:endParaRPr lang="en-US" sz="2600" dirty="0" smtClean="0"/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Πληρωμές πληρωτέων </a:t>
            </a:r>
            <a:r>
              <a:rPr lang="el-GR" sz="2600" dirty="0" smtClean="0"/>
              <a:t>λογαριασμών</a:t>
            </a:r>
            <a:endParaRPr lang="en-US" sz="2600" dirty="0" smtClean="0"/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Μισθοί, φόροι και άλλα </a:t>
            </a:r>
            <a:r>
              <a:rPr lang="el-GR" sz="2600" dirty="0" smtClean="0"/>
              <a:t>έξοδα</a:t>
            </a:r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Κεφαλαιακές </a:t>
            </a:r>
            <a:r>
              <a:rPr lang="el-GR" sz="2600" dirty="0" smtClean="0"/>
              <a:t>δαπάνες</a:t>
            </a:r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600" dirty="0" smtClean="0"/>
              <a:t>Μακροπρόθεσμη χρηματοδότηση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Βασικές Έννοιες και Δεξιότητες</a:t>
            </a:r>
            <a:endParaRPr lang="en-US" dirty="0" smtClean="0"/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el-GR" dirty="0" smtClean="0"/>
              <a:t>Να κατανοήσετε τις συνιστώσες του ταμειακού κύκλου και γιατί είναι σημαντικός. </a:t>
            </a:r>
            <a:endParaRPr lang="en-US" dirty="0" smtClean="0"/>
          </a:p>
          <a:p>
            <a:pPr marL="342900" indent="-342900" eaLnBrk="1" hangingPunct="1"/>
            <a:r>
              <a:rPr lang="el-GR" dirty="0" smtClean="0"/>
              <a:t>Να κατανοήσετε τα πλεονεκτήματα και τα μειονεκτήματα των διαφόρων βραχυπρόθεσμων χρηματοδοτικών πολιτικών. </a:t>
            </a:r>
            <a:endParaRPr lang="en-US" dirty="0" smtClean="0"/>
          </a:p>
          <a:p>
            <a:pPr marL="342900" indent="-342900" eaLnBrk="1" hangingPunct="1"/>
            <a:r>
              <a:rPr lang="el-GR" dirty="0" smtClean="0"/>
              <a:t>Να είστε σε θέση να ετοιμάσετε έναν ταμειακό προϋπολογισμός</a:t>
            </a:r>
            <a:endParaRPr lang="en-US" dirty="0" smtClean="0"/>
          </a:p>
          <a:p>
            <a:pPr marL="342900" indent="-342900" eaLnBrk="1" hangingPunct="1"/>
            <a:r>
              <a:rPr lang="el-GR" dirty="0" smtClean="0"/>
              <a:t>Να κατανοήσετε τις διάφορες επιλογές της βραχυπρόθεσμης χρηματοδότησης.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8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8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8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88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8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8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Παράδειγμα</a:t>
            </a:r>
            <a:endParaRPr 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286750" cy="4953000"/>
          </a:xfr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</a:pPr>
            <a:r>
              <a:rPr lang="el-GR" sz="2000" dirty="0" smtClean="0"/>
              <a:t>Η εταιρεία </a:t>
            </a:r>
            <a:r>
              <a:rPr lang="en-US" sz="2000" dirty="0" smtClean="0"/>
              <a:t>Pet </a:t>
            </a:r>
            <a:r>
              <a:rPr lang="en-US" sz="2000" dirty="0" smtClean="0"/>
              <a:t>Treats Inc. </a:t>
            </a:r>
            <a:r>
              <a:rPr lang="el-GR" sz="2000" dirty="0" smtClean="0"/>
              <a:t>ειδικεύεται σε </a:t>
            </a:r>
            <a:r>
              <a:rPr lang="el-GR" sz="2000" dirty="0" err="1" smtClean="0"/>
              <a:t>γκουρμέ</a:t>
            </a:r>
            <a:r>
              <a:rPr lang="el-GR" sz="2000" dirty="0" smtClean="0"/>
              <a:t> λιχουδιές για κατοικίδια και λαμβάνει όλα τα έσοδα από τις πωλήσεις</a:t>
            </a:r>
            <a:endParaRPr lang="en-US" sz="2000" dirty="0" smtClean="0"/>
          </a:p>
          <a:p>
            <a:pPr marL="342900" indent="-342900" eaLnBrk="1" hangingPunct="1">
              <a:lnSpc>
                <a:spcPct val="80000"/>
              </a:lnSpc>
            </a:pPr>
            <a:r>
              <a:rPr lang="el-GR" sz="2000" dirty="0" smtClean="0"/>
              <a:t>Εκτίμηση πωλήσεων </a:t>
            </a:r>
            <a:r>
              <a:rPr lang="en-US" sz="2000" dirty="0" smtClean="0"/>
              <a:t>(</a:t>
            </a:r>
            <a:r>
              <a:rPr lang="el-GR" sz="2000" dirty="0" smtClean="0"/>
              <a:t>σε εκατομμύρια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 marL="742950" lvl="1" indent="-285750" eaLnBrk="1" hangingPunct="1">
              <a:lnSpc>
                <a:spcPct val="80000"/>
              </a:lnSpc>
            </a:pPr>
            <a:r>
              <a:rPr lang="en-US" sz="1800" dirty="0" err="1" smtClean="0"/>
              <a:t>Q1</a:t>
            </a:r>
            <a:r>
              <a:rPr lang="en-US" sz="1800" dirty="0" smtClean="0"/>
              <a:t> = 500; </a:t>
            </a:r>
            <a:r>
              <a:rPr lang="en-US" sz="1800" dirty="0" err="1" smtClean="0"/>
              <a:t>Q2</a:t>
            </a:r>
            <a:r>
              <a:rPr lang="en-US" sz="1800" dirty="0" smtClean="0"/>
              <a:t> = 600; </a:t>
            </a:r>
            <a:r>
              <a:rPr lang="en-US" sz="1800" dirty="0" err="1" smtClean="0"/>
              <a:t>Q3</a:t>
            </a:r>
            <a:r>
              <a:rPr lang="en-US" sz="1800" dirty="0" smtClean="0"/>
              <a:t> = 650; </a:t>
            </a:r>
            <a:r>
              <a:rPr lang="en-US" sz="1800" dirty="0" err="1" smtClean="0"/>
              <a:t>Q4</a:t>
            </a:r>
            <a:r>
              <a:rPr lang="en-US" sz="1800" dirty="0" smtClean="0"/>
              <a:t> = 800; </a:t>
            </a:r>
            <a:r>
              <a:rPr lang="en-US" sz="1800" dirty="0" err="1" smtClean="0"/>
              <a:t>Q1</a:t>
            </a:r>
            <a:r>
              <a:rPr lang="en-US" sz="1800" dirty="0" smtClean="0"/>
              <a:t> </a:t>
            </a:r>
            <a:r>
              <a:rPr lang="el-GR" sz="1800" dirty="0" smtClean="0"/>
              <a:t>επόμενο έτος</a:t>
            </a:r>
            <a:r>
              <a:rPr lang="en-US" sz="1800" dirty="0" smtClean="0"/>
              <a:t>= </a:t>
            </a:r>
            <a:r>
              <a:rPr lang="en-US" sz="1800" dirty="0" smtClean="0"/>
              <a:t>550</a:t>
            </a:r>
          </a:p>
          <a:p>
            <a:pPr marL="342900" indent="-342900" eaLnBrk="1" hangingPunct="1">
              <a:lnSpc>
                <a:spcPct val="80000"/>
              </a:lnSpc>
            </a:pPr>
            <a:r>
              <a:rPr lang="el-GR" sz="2000" dirty="0" smtClean="0"/>
              <a:t>Εισπρακτέοι λογαριασμοί</a:t>
            </a:r>
            <a:endParaRPr lang="en-US" sz="2000" dirty="0" smtClean="0"/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Αρχή εισπρακτέων λογαριασμών </a:t>
            </a:r>
            <a:r>
              <a:rPr lang="en-US" sz="1800" dirty="0" smtClean="0"/>
              <a:t>= </a:t>
            </a:r>
            <a:r>
              <a:rPr lang="en-US" sz="1800" dirty="0" smtClean="0"/>
              <a:t>$250</a:t>
            </a:r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Μέση περίοδος είσπραξης </a:t>
            </a:r>
            <a:r>
              <a:rPr lang="en-US" sz="1800" dirty="0" smtClean="0"/>
              <a:t>= </a:t>
            </a:r>
            <a:r>
              <a:rPr lang="en-US" sz="1800" dirty="0" smtClean="0"/>
              <a:t>30 </a:t>
            </a:r>
            <a:r>
              <a:rPr lang="el-GR" sz="1800" dirty="0" smtClean="0"/>
              <a:t>ημέρες</a:t>
            </a:r>
            <a:endParaRPr lang="en-US" sz="1800" dirty="0" smtClean="0"/>
          </a:p>
          <a:p>
            <a:pPr marL="342900" indent="-342900" eaLnBrk="1" hangingPunct="1">
              <a:lnSpc>
                <a:spcPct val="80000"/>
              </a:lnSpc>
            </a:pPr>
            <a:r>
              <a:rPr lang="en-US" sz="2000" dirty="0" smtClean="0"/>
              <a:t>Accounts payable</a:t>
            </a:r>
          </a:p>
          <a:p>
            <a:pPr marL="742950" lvl="1" indent="-285750" eaLnBrk="1" hangingPunct="1">
              <a:lnSpc>
                <a:spcPct val="80000"/>
              </a:lnSpc>
            </a:pPr>
            <a:r>
              <a:rPr lang="en-US" sz="1800" dirty="0" smtClean="0"/>
              <a:t>Purchases = 50% of next quarter’s sales</a:t>
            </a:r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Αρχή πληρωτέων λογαριασμών</a:t>
            </a:r>
            <a:r>
              <a:rPr lang="en-US" sz="1800" dirty="0" smtClean="0"/>
              <a:t> </a:t>
            </a:r>
            <a:r>
              <a:rPr lang="en-US" sz="1800" dirty="0" smtClean="0"/>
              <a:t>= 125</a:t>
            </a:r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Η περίοδος πληρωτέων λογαριασμών είναι </a:t>
            </a:r>
            <a:r>
              <a:rPr lang="en-US" sz="1800" dirty="0" smtClean="0"/>
              <a:t>45 </a:t>
            </a:r>
            <a:r>
              <a:rPr lang="el-GR" sz="1800" dirty="0" smtClean="0"/>
              <a:t>ημέρες</a:t>
            </a:r>
            <a:endParaRPr lang="en-US" sz="1800" dirty="0" smtClean="0"/>
          </a:p>
          <a:p>
            <a:pPr marL="342900" indent="-342900" eaLnBrk="1" hangingPunct="1">
              <a:lnSpc>
                <a:spcPct val="80000"/>
              </a:lnSpc>
            </a:pPr>
            <a:r>
              <a:rPr lang="el-GR" sz="2000" dirty="0" smtClean="0"/>
              <a:t>Άλλα έξοδα</a:t>
            </a:r>
            <a:endParaRPr lang="en-US" sz="2000" dirty="0" smtClean="0"/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Μισθοί, φόροι και άλλα έξοδα </a:t>
            </a:r>
            <a:r>
              <a:rPr lang="el-GR" sz="1800" dirty="0" smtClean="0"/>
              <a:t>αποτελούν το</a:t>
            </a:r>
            <a:r>
              <a:rPr lang="en-US" sz="1800" dirty="0" smtClean="0"/>
              <a:t> </a:t>
            </a:r>
            <a:r>
              <a:rPr lang="en-US" sz="1800" dirty="0" smtClean="0"/>
              <a:t>30% </a:t>
            </a:r>
            <a:r>
              <a:rPr lang="el-GR" sz="1800" dirty="0" smtClean="0"/>
              <a:t> των πωλήσεων</a:t>
            </a:r>
            <a:endParaRPr lang="en-US" sz="1800" dirty="0" smtClean="0"/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Οι τόκοι και οι μερισματικές πληρωμές είναι </a:t>
            </a:r>
            <a:r>
              <a:rPr lang="en-US" sz="1800" dirty="0" smtClean="0"/>
              <a:t>$50</a:t>
            </a:r>
            <a:endParaRPr lang="en-US" sz="1800" dirty="0" smtClean="0"/>
          </a:p>
          <a:p>
            <a:pPr marL="742950" lvl="1" indent="-285750" eaLnBrk="1" hangingPunct="1">
              <a:lnSpc>
                <a:spcPct val="80000"/>
              </a:lnSpc>
            </a:pPr>
            <a:r>
              <a:rPr lang="el-GR" sz="1800" dirty="0" smtClean="0"/>
              <a:t>Αναμένεται μια κεφαλαιακή δαπάνη </a:t>
            </a:r>
            <a:r>
              <a:rPr lang="en-US" sz="1800" dirty="0" smtClean="0"/>
              <a:t>$200 </a:t>
            </a:r>
            <a:r>
              <a:rPr lang="el-GR" sz="1800" dirty="0" smtClean="0"/>
              <a:t>το δεύτερο τρίμηνο</a:t>
            </a:r>
            <a:endParaRPr lang="en-US" sz="1800" dirty="0" smtClean="0"/>
          </a:p>
          <a:p>
            <a:pPr marL="342900" indent="-342900" eaLnBrk="1" hangingPunct="1">
              <a:lnSpc>
                <a:spcPct val="80000"/>
              </a:lnSpc>
            </a:pPr>
            <a:r>
              <a:rPr lang="el-GR" sz="2000" dirty="0" smtClean="0"/>
              <a:t>Το αρχικό ταμειακό υπόλοιπο είναι </a:t>
            </a:r>
            <a:r>
              <a:rPr lang="en-US" sz="2000" dirty="0" smtClean="0"/>
              <a:t>$80 </a:t>
            </a:r>
            <a:r>
              <a:rPr lang="el-GR" sz="2000" dirty="0" smtClean="0"/>
              <a:t>και η εταιρεία διατηρεί ένα ελάχιστο υπόλοιπο </a:t>
            </a:r>
            <a:r>
              <a:rPr lang="en-US" sz="2000" dirty="0" smtClean="0"/>
              <a:t> </a:t>
            </a:r>
            <a:r>
              <a:rPr lang="en-US" sz="2000" dirty="0" smtClean="0"/>
              <a:t>$50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 smtClean="0"/>
              <a:t>Παράδειγμα</a:t>
            </a:r>
            <a:endParaRPr lang="en-US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95475"/>
            <a:ext cx="8210550" cy="1852613"/>
          </a:xfrm>
        </p:spPr>
        <p:txBody>
          <a:bodyPr/>
          <a:lstStyle/>
          <a:p>
            <a:pPr marL="342900" indent="-342900" eaLnBrk="1" hangingPunct="1"/>
            <a:r>
              <a:rPr lang="en-US" sz="2400" dirty="0" err="1" smtClean="0"/>
              <a:t>ACP</a:t>
            </a:r>
            <a:r>
              <a:rPr lang="en-US" sz="2400" dirty="0" smtClean="0"/>
              <a:t> = 30 </a:t>
            </a:r>
            <a:r>
              <a:rPr lang="el-GR" sz="2400" dirty="0" smtClean="0"/>
              <a:t>ημέρες</a:t>
            </a:r>
            <a:r>
              <a:rPr lang="en-US" sz="2400" dirty="0" smtClean="0"/>
              <a:t>, </a:t>
            </a:r>
            <a:r>
              <a:rPr lang="el-GR" sz="2400" dirty="0" smtClean="0"/>
              <a:t>αυτό υποδηλώνει ότι τα 2/3 των πωλήσεων εισπράττονται κατά το τρίμηνο που πραγματοποιούνται, και το υπόλοιπο 1/3 εισπράττεται κατά το επόμενο τρίμηνο. </a:t>
            </a:r>
            <a:endParaRPr lang="en-US" sz="2400" dirty="0" smtClean="0"/>
          </a:p>
          <a:p>
            <a:pPr marL="342900" indent="-342900" eaLnBrk="1" hangingPunct="1"/>
            <a:r>
              <a:rPr lang="el-GR" sz="2400" dirty="0" smtClean="0"/>
              <a:t>Οι εισπράξεις στην αρχή της περιόδου ύψους $250 θα εισπραχθούν κατά το πρώτο τρίμηνο. </a:t>
            </a:r>
            <a:endParaRPr lang="en-US" sz="2400" dirty="0" smtClean="0"/>
          </a:p>
        </p:txBody>
      </p:sp>
      <p:graphicFrame>
        <p:nvGraphicFramePr>
          <p:cNvPr id="595972" name="Group 4"/>
          <p:cNvGraphicFramePr>
            <a:graphicFrameLocks noGrp="1"/>
          </p:cNvGraphicFramePr>
          <p:nvPr>
            <p:ph sz="half" idx="2"/>
          </p:nvPr>
        </p:nvGraphicFramePr>
        <p:xfrm>
          <a:off x="381000" y="3962400"/>
          <a:ext cx="8286750" cy="2343152"/>
        </p:xfrm>
        <a:graphic>
          <a:graphicData uri="http://schemas.openxmlformats.org/drawingml/2006/table">
            <a:tbl>
              <a:tblPr/>
              <a:tblGrid>
                <a:gridCol w="4343400"/>
                <a:gridCol w="914400"/>
                <a:gridCol w="990600"/>
                <a:gridCol w="1066800"/>
                <a:gridCol w="971550"/>
              </a:tblGrid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Αρχή εισπρακτέων λογαριασμών 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Πωλήσεις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Εισπράξεις Μετρητών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Εισπράξεις τέλος περιόδου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534400" cy="9144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Παράδειγμα</a:t>
            </a:r>
            <a:endParaRPr lang="en-US" sz="40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8229600" cy="981075"/>
          </a:xfrm>
        </p:spPr>
        <p:txBody>
          <a:bodyPr/>
          <a:lstStyle/>
          <a:p>
            <a:pPr marL="342900" indent="-342900" eaLnBrk="1" hangingPunct="1"/>
            <a:r>
              <a:rPr lang="el-GR" sz="2800" dirty="0" smtClean="0"/>
              <a:t>Η περίοδος πληρωτέων λογαριασμών είναι 45 ημέρες, επομένως οι μισές αγορές θα πληρωθούν κάθε τρίμηνο και οι υπόλοιπες το επόμενο τρίμηνο. </a:t>
            </a:r>
            <a:endParaRPr lang="en-US" sz="2800" dirty="0" smtClean="0"/>
          </a:p>
          <a:p>
            <a:pPr marL="342900" indent="-342900" eaLnBrk="1" hangingPunct="1"/>
            <a:r>
              <a:rPr lang="el-GR" sz="2800" dirty="0" smtClean="0"/>
              <a:t>Πληρωτέα στην αρχή της περιόδου </a:t>
            </a:r>
            <a:r>
              <a:rPr lang="en-US" sz="2800" dirty="0" smtClean="0"/>
              <a:t>= </a:t>
            </a:r>
            <a:r>
              <a:rPr lang="en-US" sz="2800" dirty="0" smtClean="0"/>
              <a:t>$125</a:t>
            </a:r>
          </a:p>
        </p:txBody>
      </p:sp>
      <p:graphicFrame>
        <p:nvGraphicFramePr>
          <p:cNvPr id="24625" name="Group 49"/>
          <p:cNvGraphicFramePr>
            <a:graphicFrameLocks noGrp="1"/>
          </p:cNvGraphicFramePr>
          <p:nvPr>
            <p:ph sz="half" idx="2"/>
          </p:nvPr>
        </p:nvGraphicFramePr>
        <p:xfrm>
          <a:off x="457200" y="3886200"/>
          <a:ext cx="8077200" cy="2609850"/>
        </p:xfrm>
        <a:graphic>
          <a:graphicData uri="http://schemas.openxmlformats.org/drawingml/2006/table">
            <a:tbl>
              <a:tblPr/>
              <a:tblGrid>
                <a:gridCol w="4754563"/>
                <a:gridCol w="742950"/>
                <a:gridCol w="815975"/>
                <a:gridCol w="941387"/>
                <a:gridCol w="822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Πληρωμή λογαριασμών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dirty="0" smtClean="0"/>
                        <a:t>Μισθοί, φόροι και άλλα έξοδα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Κεφαλαιακές δαπάνες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Τόκοι και πληρωμές μερισμάτων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Συνολικές ταμειακές εκταμιεύσεις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534400" cy="9144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Παράδειγμα</a:t>
            </a:r>
            <a:endParaRPr lang="en-US" sz="4000" dirty="0" smtClean="0"/>
          </a:p>
        </p:txBody>
      </p:sp>
      <p:graphicFrame>
        <p:nvGraphicFramePr>
          <p:cNvPr id="599105" name="Group 65"/>
          <p:cNvGraphicFramePr>
            <a:graphicFrameLocks noGrp="1"/>
          </p:cNvGraphicFramePr>
          <p:nvPr>
            <p:ph type="tbl" idx="1"/>
          </p:nvPr>
        </p:nvGraphicFramePr>
        <p:xfrm>
          <a:off x="457200" y="2057400"/>
          <a:ext cx="8229600" cy="4275137"/>
        </p:xfrm>
        <a:graphic>
          <a:graphicData uri="http://schemas.openxmlformats.org/drawingml/2006/table">
            <a:tbl>
              <a:tblPr/>
              <a:tblGrid>
                <a:gridCol w="4767263"/>
                <a:gridCol w="908050"/>
                <a:gridCol w="831850"/>
                <a:gridCol w="833437"/>
                <a:gridCol w="889000"/>
              </a:tblGrid>
              <a:tr h="518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Συνολική είσπραξη μετρητών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Συνολικές εκταμιεύσεις μετρητών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Καθαρές ταμειακές ροές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-176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0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Αρχικό ταμειακό υπόλοιπο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Καθαρές ταμειακές ροές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-176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Τελικό ταμειακό υπόλοιπο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Ελάχιστο ταμειακό υπόλοιπο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Σωρευτικό πλεόνασμα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έλλειμμα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-39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4000" dirty="0" smtClean="0"/>
              <a:t>26.5 </a:t>
            </a:r>
            <a:r>
              <a:rPr lang="el-GR" sz="4000" dirty="0" smtClean="0"/>
              <a:t>Το Βραχυπρόθεσμο Χρηματοοικονομικό Σχέδιο</a:t>
            </a:r>
            <a:endParaRPr lang="en-US" sz="4000" dirty="0" smtClean="0"/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Ο πιο κοινός τρόπος χρηματοδότησης ενός προσωρινού ταμειακού ελλείμματος είναι ο διακανονισμός ενός βραχυπρόθεσμου δανείου. </a:t>
            </a:r>
            <a:endParaRPr lang="en-US" sz="2400" dirty="0" smtClean="0"/>
          </a:p>
          <a:p>
            <a:pPr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Μη εξασφαλισμένα δάνεια</a:t>
            </a:r>
            <a:endParaRPr lang="en-US" sz="2400" dirty="0" smtClean="0"/>
          </a:p>
          <a:p>
            <a:pPr lvl="1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Πιστωτικό όριο (στην τράπεζα)</a:t>
            </a:r>
            <a:endParaRPr lang="en-US" sz="2400" dirty="0" smtClean="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Εξασφαλισμένα δάνεια</a:t>
            </a:r>
            <a:endParaRPr lang="en-US" sz="2400" dirty="0" smtClean="0"/>
          </a:p>
          <a:p>
            <a:pPr lvl="1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Υπό το πλαίσιο της χρηματοδότησης με βάση τους εισπρακτέους λογαριασμούς, οι απαιτήσεις είτε παραχωρούνται είτε πρακτορεύονται</a:t>
            </a:r>
            <a:r>
              <a:rPr lang="en-US" sz="2400" i="1" dirty="0" smtClean="0"/>
              <a:t>.</a:t>
            </a:r>
            <a:endParaRPr lang="en-US" sz="2400" i="1" dirty="0" smtClean="0"/>
          </a:p>
          <a:p>
            <a:pPr lvl="1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Ένα </a:t>
            </a:r>
            <a:r>
              <a:rPr lang="el-GR" sz="2400" dirty="0" smtClean="0"/>
              <a:t>δάνειο με ενέχυρο αποθέματα </a:t>
            </a:r>
            <a:r>
              <a:rPr lang="el-GR" sz="2400" dirty="0" smtClean="0"/>
              <a:t>χρησιμοποιεί </a:t>
            </a:r>
            <a:r>
              <a:rPr lang="el-GR" sz="2400" dirty="0" smtClean="0"/>
              <a:t>τα αποθέματα ως εγγύηση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Άλλες πηγές</a:t>
            </a:r>
            <a:endParaRPr lang="en-US" sz="2400" dirty="0" smtClean="0"/>
          </a:p>
          <a:p>
            <a:pPr lvl="1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Χρηματοδότηση </a:t>
            </a:r>
            <a:r>
              <a:rPr lang="el-GR" sz="2400" dirty="0" smtClean="0"/>
              <a:t>μέσω γραμματίων τραπεζικής </a:t>
            </a:r>
            <a:r>
              <a:rPr lang="el-GR" sz="2400" dirty="0" smtClean="0"/>
              <a:t>αποδοχής</a:t>
            </a:r>
          </a:p>
          <a:p>
            <a:pPr lvl="1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400" dirty="0" smtClean="0"/>
              <a:t>Έκδοση </a:t>
            </a:r>
            <a:r>
              <a:rPr lang="el-GR" sz="2400" dirty="0" smtClean="0"/>
              <a:t>εμπορικών χρεογράφων 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Γρήγορο Κουίζ</a:t>
            </a:r>
            <a:endParaRPr lang="en-US" dirty="0" smtClean="0"/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302125"/>
          </a:xfrm>
        </p:spPr>
        <p:txBody>
          <a:bodyPr/>
          <a:lstStyle/>
          <a:p>
            <a:pPr marL="342900" indent="-342900" eaLnBrk="1" hangingPunct="1"/>
            <a:r>
              <a:rPr lang="el-GR" sz="3100" dirty="0" smtClean="0"/>
              <a:t>Πώς υπολογίζουμε τον κύκλο λειτουργίας και τον ταμειακό κύκλο; </a:t>
            </a:r>
            <a:endParaRPr lang="en-US" sz="3100" dirty="0" smtClean="0"/>
          </a:p>
          <a:p>
            <a:pPr marL="342900" indent="-342900" eaLnBrk="1" hangingPunct="1"/>
            <a:r>
              <a:rPr lang="el-GR" sz="3100" dirty="0" smtClean="0"/>
              <a:t>Ποιές είναι οι διαφορές μεταξύ μιας ευέλικτης βραχυπρόθεσμης χρηματοδοτικής πολιτικής και μιας περιοριστικής; Ποιά είναι τα πλεονεκτήματα και τα μειονεκτήματα της κάθε μιας;</a:t>
            </a:r>
            <a:endParaRPr lang="en-US" sz="3100" dirty="0" smtClean="0"/>
          </a:p>
          <a:p>
            <a:pPr marL="342900" indent="-342900" eaLnBrk="1" hangingPunct="1"/>
            <a:r>
              <a:rPr lang="el-GR" sz="3100" dirty="0" smtClean="0"/>
              <a:t>Ποιές είναι οι βασικές συνιστώσες του ταμειακού προϋπολογισμού</a:t>
            </a:r>
            <a:r>
              <a:rPr lang="en-US" sz="3100" dirty="0" smtClean="0"/>
              <a:t>?</a:t>
            </a:r>
            <a:endParaRPr lang="en-US" sz="3100" dirty="0" smtClean="0"/>
          </a:p>
          <a:p>
            <a:pPr marL="342900" indent="-342900" eaLnBrk="1" hangingPunct="1"/>
            <a:r>
              <a:rPr lang="el-GR" sz="3100" dirty="0" smtClean="0"/>
              <a:t>Ποιές είναι οι βασικές μορφές του βραχυπρόθεσμου δανεισμού</a:t>
            </a:r>
            <a:r>
              <a:rPr lang="en-US" sz="3100" dirty="0" smtClean="0"/>
              <a:t>?</a:t>
            </a:r>
            <a:endParaRPr lang="en-US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01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1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1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01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1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1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Επισκόπηση Κεφαλαίου</a:t>
            </a:r>
            <a:endParaRPr lang="en-US" dirty="0" smtClean="0"/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8126413" cy="5029200"/>
          </a:xfrm>
        </p:spPr>
        <p:txBody>
          <a:bodyPr/>
          <a:lstStyle/>
          <a:p>
            <a:pPr marL="857250" indent="-857250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dirty="0" smtClean="0"/>
              <a:t>26.1 </a:t>
            </a:r>
            <a:r>
              <a:rPr lang="el-GR" dirty="0" smtClean="0"/>
              <a:t>Διαχείριση Μετρητών και Καθαρό Κεφάλαιο Κίνησης</a:t>
            </a:r>
            <a:endParaRPr lang="en-US" dirty="0" smtClean="0"/>
          </a:p>
          <a:p>
            <a:pPr marL="857250" indent="-857250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dirty="0" smtClean="0"/>
              <a:t>26.2 </a:t>
            </a:r>
            <a:r>
              <a:rPr lang="el-GR" dirty="0" smtClean="0"/>
              <a:t>Ο Κύκλος Λειτουργίας και Ο Ταμειακός Κύκλος</a:t>
            </a:r>
            <a:endParaRPr lang="en-US" dirty="0" smtClean="0"/>
          </a:p>
          <a:p>
            <a:pPr marL="857250" indent="-857250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dirty="0" smtClean="0"/>
              <a:t>26.3 </a:t>
            </a:r>
            <a:r>
              <a:rPr lang="el-GR" dirty="0" smtClean="0"/>
              <a:t>Ορισμένες Πτυχές της Βραχυπρόθεσμης Οικονομικής Πολιτικής</a:t>
            </a:r>
            <a:endParaRPr lang="en-US" dirty="0" smtClean="0"/>
          </a:p>
          <a:p>
            <a:pPr marL="857250" indent="-857250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dirty="0" smtClean="0"/>
              <a:t>26.4 </a:t>
            </a:r>
            <a:r>
              <a:rPr lang="el-GR" dirty="0" smtClean="0"/>
              <a:t>Ταμειακός Προϋπολογισμός</a:t>
            </a:r>
            <a:endParaRPr lang="en-US" dirty="0" smtClean="0"/>
          </a:p>
          <a:p>
            <a:pPr marL="857250" indent="-857250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dirty="0" smtClean="0"/>
              <a:t>26.5 </a:t>
            </a:r>
            <a:r>
              <a:rPr lang="el-GR" dirty="0" smtClean="0"/>
              <a:t>Το Βραχυπρόθεσμο Χρηματοοικονομικό Σχέδιο</a:t>
            </a:r>
            <a:endParaRPr lang="en-US" dirty="0" smtClean="0"/>
          </a:p>
          <a:p>
            <a:pPr marL="857250" indent="-857250" algn="just"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6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6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6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6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6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6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56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56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6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60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Μοντέλο Ισολογισμού Εταιρείας</a:t>
            </a:r>
            <a:endParaRPr lang="en-US" dirty="0" smtClean="0"/>
          </a:p>
        </p:txBody>
      </p:sp>
      <p:sp>
        <p:nvSpPr>
          <p:cNvPr id="559112" name="AutoShape 8"/>
          <p:cNvSpPr>
            <a:spLocks noChangeArrowheads="1"/>
          </p:cNvSpPr>
          <p:nvPr/>
        </p:nvSpPr>
        <p:spPr bwMode="auto">
          <a:xfrm>
            <a:off x="3886200" y="2674938"/>
            <a:ext cx="1752600" cy="1143000"/>
          </a:xfrm>
          <a:prstGeom prst="upDownArrow">
            <a:avLst>
              <a:gd name="adj1" fmla="val 50000"/>
              <a:gd name="adj2" fmla="val 20000"/>
            </a:avLst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559113" name="Line 9"/>
          <p:cNvSpPr>
            <a:spLocks noChangeShapeType="1"/>
          </p:cNvSpPr>
          <p:nvPr/>
        </p:nvSpPr>
        <p:spPr bwMode="auto">
          <a:xfrm>
            <a:off x="4781550" y="2674938"/>
            <a:ext cx="1847850" cy="0"/>
          </a:xfrm>
          <a:prstGeom prst="line">
            <a:avLst/>
          </a:prstGeom>
          <a:noFill/>
          <a:ln w="38100">
            <a:solidFill>
              <a:srgbClr val="3399FF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559114" name="Line 10"/>
          <p:cNvSpPr>
            <a:spLocks noChangeShapeType="1"/>
          </p:cNvSpPr>
          <p:nvPr/>
        </p:nvSpPr>
        <p:spPr bwMode="auto">
          <a:xfrm>
            <a:off x="3276600" y="3817938"/>
            <a:ext cx="1504950" cy="0"/>
          </a:xfrm>
          <a:prstGeom prst="line">
            <a:avLst/>
          </a:prstGeom>
          <a:noFill/>
          <a:ln w="38100">
            <a:solidFill>
              <a:srgbClr val="3399FF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559115" name="Text Box 11"/>
          <p:cNvSpPr txBox="1">
            <a:spLocks noChangeArrowheads="1"/>
          </p:cNvSpPr>
          <p:nvPr/>
        </p:nvSpPr>
        <p:spPr bwMode="auto">
          <a:xfrm>
            <a:off x="3352800" y="3995678"/>
            <a:ext cx="2895600" cy="28623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  <a:buSzPct val="70000"/>
              <a:buFont typeface="Symbol" pitchFamily="18" charset="2"/>
              <a:buNone/>
            </a:pPr>
            <a:r>
              <a:rPr lang="el-GR" sz="2500" dirty="0" smtClean="0"/>
              <a:t>Πόσες βραχυπρόθεσμες ταμειακές ροές χρειάζεται μια εταιρεία για να πληρώσει τους λογαριασμούς της; </a:t>
            </a:r>
            <a:endParaRPr lang="en-US" sz="2400" dirty="0"/>
          </a:p>
        </p:txBody>
      </p:sp>
      <p:sp>
        <p:nvSpPr>
          <p:cNvPr id="559117" name="Text Box 13"/>
          <p:cNvSpPr txBox="1">
            <a:spLocks noChangeArrowheads="1"/>
          </p:cNvSpPr>
          <p:nvPr/>
        </p:nvSpPr>
        <p:spPr bwMode="auto">
          <a:xfrm>
            <a:off x="4133850" y="2735263"/>
            <a:ext cx="127635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 smtClean="0">
                <a:solidFill>
                  <a:schemeClr val="tx2"/>
                </a:solidFill>
              </a:rPr>
              <a:t>Καθαρό Κεφάλαιο Κίνησης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1371600" y="1892300"/>
            <a:ext cx="1981200" cy="1938992"/>
          </a:xfrm>
          <a:prstGeom prst="rect">
            <a:avLst/>
          </a:prstGeom>
          <a:solidFill>
            <a:srgbClr val="C6DAF4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dirty="0"/>
          </a:p>
          <a:p>
            <a:pPr algn="ctr">
              <a:spcBef>
                <a:spcPct val="50000"/>
              </a:spcBef>
            </a:pPr>
            <a:r>
              <a:rPr lang="el-GR" sz="2400" dirty="0" smtClean="0">
                <a:solidFill>
                  <a:schemeClr val="bg2"/>
                </a:solidFill>
              </a:rPr>
              <a:t>Κυκλοφορούν ενεργητικό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1371600" y="4267200"/>
            <a:ext cx="1981200" cy="2492990"/>
          </a:xfrm>
          <a:prstGeom prst="rect">
            <a:avLst/>
          </a:prstGeom>
          <a:solidFill>
            <a:srgbClr val="C6DAF4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400" dirty="0" smtClean="0">
                <a:solidFill>
                  <a:schemeClr val="bg2"/>
                </a:solidFill>
              </a:rPr>
              <a:t>Πάγιο ενεργητικό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bg2"/>
                </a:solidFill>
              </a:rPr>
              <a:t>1. </a:t>
            </a:r>
            <a:r>
              <a:rPr lang="el-GR" sz="2400" dirty="0" smtClean="0">
                <a:solidFill>
                  <a:schemeClr val="bg2"/>
                </a:solidFill>
              </a:rPr>
              <a:t>Ενσώματα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bg2"/>
                </a:solidFill>
              </a:rPr>
              <a:t>  2. </a:t>
            </a:r>
            <a:r>
              <a:rPr lang="el-GR" sz="2400" dirty="0" smtClean="0">
                <a:solidFill>
                  <a:schemeClr val="bg2"/>
                </a:solidFill>
              </a:rPr>
              <a:t>Άυλα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6154" name="Text Box 16"/>
          <p:cNvSpPr txBox="1">
            <a:spLocks noChangeArrowheads="1"/>
          </p:cNvSpPr>
          <p:nvPr/>
        </p:nvSpPr>
        <p:spPr bwMode="auto">
          <a:xfrm>
            <a:off x="6629400" y="4419600"/>
            <a:ext cx="1981200" cy="2308324"/>
          </a:xfrm>
          <a:prstGeom prst="rect">
            <a:avLst/>
          </a:prstGeom>
          <a:solidFill>
            <a:srgbClr val="C6DAF4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dirty="0"/>
          </a:p>
          <a:p>
            <a:pPr algn="ctr">
              <a:spcBef>
                <a:spcPct val="50000"/>
              </a:spcBef>
            </a:pPr>
            <a:r>
              <a:rPr lang="el-GR" sz="2400" dirty="0" smtClean="0">
                <a:solidFill>
                  <a:schemeClr val="bg2"/>
                </a:solidFill>
              </a:rPr>
              <a:t>Ίδια Κεφάλαια Μετόχων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6155" name="Text Box 17"/>
          <p:cNvSpPr txBox="1">
            <a:spLocks noChangeArrowheads="1"/>
          </p:cNvSpPr>
          <p:nvPr/>
        </p:nvSpPr>
        <p:spPr bwMode="auto">
          <a:xfrm>
            <a:off x="6629400" y="1828800"/>
            <a:ext cx="1981200" cy="830997"/>
          </a:xfrm>
          <a:prstGeom prst="rect">
            <a:avLst/>
          </a:prstGeom>
          <a:solidFill>
            <a:srgbClr val="C6DAF4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400" dirty="0" smtClean="0">
                <a:solidFill>
                  <a:schemeClr val="bg2"/>
                </a:solidFill>
              </a:rPr>
              <a:t>Τρέχουσες υποχρεώσεις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6156" name="Text Box 18"/>
          <p:cNvSpPr txBox="1">
            <a:spLocks noChangeArrowheads="1"/>
          </p:cNvSpPr>
          <p:nvPr/>
        </p:nvSpPr>
        <p:spPr bwMode="auto">
          <a:xfrm>
            <a:off x="6629400" y="2819400"/>
            <a:ext cx="1981200" cy="1384995"/>
          </a:xfrm>
          <a:prstGeom prst="rect">
            <a:avLst/>
          </a:prstGeom>
          <a:solidFill>
            <a:srgbClr val="C6DAF4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400" dirty="0" smtClean="0">
                <a:solidFill>
                  <a:schemeClr val="bg2"/>
                </a:solidFill>
              </a:rPr>
              <a:t>Μακροπρόθεσμο χρέος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9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9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5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12" grpId="0" animBg="1"/>
      <p:bldP spid="559113" grpId="0" animBg="1"/>
      <p:bldP spid="559114" grpId="0" animBg="1"/>
      <p:bldP spid="559115" grpId="0" autoUpdateAnimBg="0"/>
      <p:bldP spid="55911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839200" cy="12065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3800" dirty="0" smtClean="0"/>
              <a:t>26.1 </a:t>
            </a:r>
            <a:r>
              <a:rPr lang="el-GR" sz="4000" dirty="0" smtClean="0"/>
              <a:t>Διαχείριση Μετρητών και Καθαρό Κεφάλαιο Κίνησης</a:t>
            </a:r>
            <a:endParaRPr lang="en-US" sz="3800" dirty="0" smtClean="0"/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302125"/>
          </a:xfrm>
        </p:spPr>
        <p:txBody>
          <a:bodyPr/>
          <a:lstStyle/>
          <a:p>
            <a:pPr eaLnBrk="1" hangingPunct="1"/>
            <a:r>
              <a:rPr lang="el-GR" sz="2400" dirty="0" smtClean="0"/>
              <a:t>Το </a:t>
            </a:r>
            <a:r>
              <a:rPr lang="el-GR" sz="2400" dirty="0" smtClean="0"/>
              <a:t>κυκλοφορούν ενεργητικό είναι μετρητά και άλλα στοιχεία του ενεργητικού που αναμένονται να μετατραπούν σε μετρητά εντός του έτους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lvl="1" eaLnBrk="1" hangingPunct="1"/>
            <a:r>
              <a:rPr lang="el-GR" sz="2400" dirty="0" smtClean="0"/>
              <a:t>Μετρητά</a:t>
            </a:r>
            <a:endParaRPr lang="en-US" sz="2400" dirty="0" smtClean="0"/>
          </a:p>
          <a:p>
            <a:pPr lvl="1" eaLnBrk="1" hangingPunct="1"/>
            <a:r>
              <a:rPr lang="el-GR" sz="2400" dirty="0" smtClean="0"/>
              <a:t>Εμπορεύσιμα </a:t>
            </a:r>
            <a:r>
              <a:rPr lang="el-GR" sz="2400" dirty="0" smtClean="0"/>
              <a:t>χρεόγραφα </a:t>
            </a:r>
            <a:endParaRPr lang="el-GR" sz="2400" dirty="0" smtClean="0"/>
          </a:p>
          <a:p>
            <a:pPr lvl="1" eaLnBrk="1" hangingPunct="1"/>
            <a:r>
              <a:rPr lang="el-GR" sz="2400" dirty="0" smtClean="0"/>
              <a:t>Εισπρακτέοι </a:t>
            </a:r>
            <a:r>
              <a:rPr lang="el-GR" sz="2400" dirty="0" smtClean="0"/>
              <a:t>λογαριασμοί </a:t>
            </a:r>
            <a:endParaRPr lang="el-GR" sz="2400" dirty="0" smtClean="0"/>
          </a:p>
          <a:p>
            <a:pPr lvl="1" eaLnBrk="1" hangingPunct="1"/>
            <a:r>
              <a:rPr lang="el-GR" sz="2400" dirty="0" smtClean="0"/>
              <a:t>Αποθέματα</a:t>
            </a:r>
            <a:endParaRPr lang="en-US" sz="2400" dirty="0" smtClean="0"/>
          </a:p>
          <a:p>
            <a:pPr eaLnBrk="1" hangingPunct="1"/>
            <a:r>
              <a:rPr lang="el-GR" sz="2400" dirty="0" smtClean="0"/>
              <a:t>Οι τρέχουσες υποχρεώσεις είναι υποχρεώσεις που αναμένονται να απαιτήσουν πληρωμές σε μετρητά εντός ενός έτους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lvl="1" eaLnBrk="1" hangingPunct="1"/>
            <a:r>
              <a:rPr lang="el-GR" sz="2400" dirty="0" smtClean="0"/>
              <a:t>Πληρωτέοι </a:t>
            </a:r>
            <a:r>
              <a:rPr lang="el-GR" sz="2400" dirty="0" smtClean="0"/>
              <a:t>λογαριασμοί </a:t>
            </a:r>
            <a:endParaRPr lang="el-GR" sz="2400" dirty="0" smtClean="0"/>
          </a:p>
          <a:p>
            <a:pPr lvl="1" eaLnBrk="1" hangingPunct="1"/>
            <a:r>
              <a:rPr lang="el-GR" sz="2400" dirty="0" smtClean="0"/>
              <a:t>Πληρωτέα </a:t>
            </a:r>
            <a:r>
              <a:rPr lang="el-GR" sz="2400" dirty="0" smtClean="0"/>
              <a:t>έξοδα </a:t>
            </a:r>
            <a:endParaRPr lang="el-GR" sz="2400" dirty="0" smtClean="0"/>
          </a:p>
          <a:p>
            <a:pPr lvl="1" eaLnBrk="1" hangingPunct="1"/>
            <a:r>
              <a:rPr lang="el-GR" sz="2400" dirty="0" smtClean="0"/>
              <a:t>Πληρωτέα </a:t>
            </a:r>
            <a:r>
              <a:rPr lang="el-GR" sz="2400" dirty="0" smtClean="0"/>
              <a:t>γραμμάτια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6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01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l-GR" sz="3600" dirty="0" smtClean="0"/>
              <a:t>Ορισμών Ταμειακών Διαθεσίμων σε Όρους Άλλων Στοιχείων</a:t>
            </a:r>
            <a:endParaRPr lang="en-US" sz="3600" dirty="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1000" y="1981200"/>
            <a:ext cx="8256840" cy="1322388"/>
            <a:chOff x="720" y="1151"/>
            <a:chExt cx="4976" cy="833"/>
          </a:xfrm>
        </p:grpSpPr>
        <p:sp>
          <p:nvSpPr>
            <p:cNvPr id="8214" name="Rectangle 4"/>
            <p:cNvSpPr>
              <a:spLocks noChangeArrowheads="1"/>
            </p:cNvSpPr>
            <p:nvPr/>
          </p:nvSpPr>
          <p:spPr bwMode="auto">
            <a:xfrm>
              <a:off x="720" y="1286"/>
              <a:ext cx="1332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Καθαρό κεφάλαιο κίνησης</a:t>
              </a:r>
              <a:endParaRPr lang="en-US" sz="2200" dirty="0"/>
            </a:p>
          </p:txBody>
        </p:sp>
        <p:sp>
          <p:nvSpPr>
            <p:cNvPr id="8215" name="Rectangle 5"/>
            <p:cNvSpPr>
              <a:spLocks noChangeArrowheads="1"/>
            </p:cNvSpPr>
            <p:nvPr/>
          </p:nvSpPr>
          <p:spPr bwMode="auto">
            <a:xfrm>
              <a:off x="2112" y="1420"/>
              <a:ext cx="207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/>
                <a:t>+</a:t>
              </a:r>
            </a:p>
          </p:txBody>
        </p:sp>
        <p:sp>
          <p:nvSpPr>
            <p:cNvPr id="8216" name="Rectangle 6"/>
            <p:cNvSpPr>
              <a:spLocks noChangeArrowheads="1"/>
            </p:cNvSpPr>
            <p:nvPr/>
          </p:nvSpPr>
          <p:spPr bwMode="auto">
            <a:xfrm>
              <a:off x="2304" y="1286"/>
              <a:ext cx="921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Πάγιο ενεργητικό</a:t>
              </a:r>
              <a:endParaRPr lang="en-US" sz="2200" dirty="0"/>
            </a:p>
          </p:txBody>
        </p:sp>
        <p:sp>
          <p:nvSpPr>
            <p:cNvPr id="8217" name="Rectangle 7"/>
            <p:cNvSpPr>
              <a:spLocks noChangeArrowheads="1"/>
            </p:cNvSpPr>
            <p:nvPr/>
          </p:nvSpPr>
          <p:spPr bwMode="auto">
            <a:xfrm>
              <a:off x="3216" y="1420"/>
              <a:ext cx="207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/>
                <a:t>=</a:t>
              </a:r>
            </a:p>
          </p:txBody>
        </p:sp>
        <p:sp>
          <p:nvSpPr>
            <p:cNvPr id="8218" name="Rectangle 8"/>
            <p:cNvSpPr>
              <a:spLocks noChangeArrowheads="1"/>
            </p:cNvSpPr>
            <p:nvPr/>
          </p:nvSpPr>
          <p:spPr bwMode="auto">
            <a:xfrm>
              <a:off x="3475" y="1151"/>
              <a:ext cx="89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l-GR" sz="2200" dirty="0" smtClean="0"/>
                <a:t>Μακροπρόθεσμο χρέος</a:t>
              </a:r>
              <a:endParaRPr lang="en-US" sz="2200" dirty="0"/>
            </a:p>
          </p:txBody>
        </p:sp>
        <p:sp>
          <p:nvSpPr>
            <p:cNvPr id="8219" name="Rectangle 9"/>
            <p:cNvSpPr>
              <a:spLocks noChangeArrowheads="1"/>
            </p:cNvSpPr>
            <p:nvPr/>
          </p:nvSpPr>
          <p:spPr bwMode="auto">
            <a:xfrm>
              <a:off x="4224" y="1420"/>
              <a:ext cx="207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/>
                <a:t>+</a:t>
              </a:r>
            </a:p>
          </p:txBody>
        </p:sp>
        <p:sp>
          <p:nvSpPr>
            <p:cNvPr id="8220" name="Rectangle 10"/>
            <p:cNvSpPr>
              <a:spLocks noChangeArrowheads="1"/>
            </p:cNvSpPr>
            <p:nvPr/>
          </p:nvSpPr>
          <p:spPr bwMode="auto">
            <a:xfrm>
              <a:off x="4608" y="1420"/>
              <a:ext cx="108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l-GR" sz="2200" dirty="0" smtClean="0"/>
                <a:t>Ίδια κεφάλαια</a:t>
              </a:r>
              <a:endParaRPr lang="en-US" sz="2200" dirty="0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685800" y="3657600"/>
            <a:ext cx="8058150" cy="1446213"/>
            <a:chOff x="672" y="1968"/>
            <a:chExt cx="5076" cy="911"/>
          </a:xfrm>
        </p:grpSpPr>
        <p:sp>
          <p:nvSpPr>
            <p:cNvPr id="8207" name="Rectangle 12"/>
            <p:cNvSpPr>
              <a:spLocks noChangeArrowheads="1"/>
            </p:cNvSpPr>
            <p:nvPr/>
          </p:nvSpPr>
          <p:spPr bwMode="auto">
            <a:xfrm>
              <a:off x="672" y="2102"/>
              <a:ext cx="1332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Καθαρό κεφάλαιο κίνησης</a:t>
              </a:r>
              <a:endParaRPr lang="en-US" sz="2200" dirty="0"/>
            </a:p>
          </p:txBody>
        </p:sp>
        <p:sp>
          <p:nvSpPr>
            <p:cNvPr id="8208" name="Rectangle 13"/>
            <p:cNvSpPr>
              <a:spLocks noChangeArrowheads="1"/>
            </p:cNvSpPr>
            <p:nvPr/>
          </p:nvSpPr>
          <p:spPr bwMode="auto">
            <a:xfrm>
              <a:off x="1872" y="2304"/>
              <a:ext cx="21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 dirty="0"/>
                <a:t>=</a:t>
              </a:r>
            </a:p>
          </p:txBody>
        </p:sp>
        <p:sp>
          <p:nvSpPr>
            <p:cNvPr id="8209" name="Text Box 14"/>
            <p:cNvSpPr txBox="1">
              <a:spLocks noChangeArrowheads="1"/>
            </p:cNvSpPr>
            <p:nvPr/>
          </p:nvSpPr>
          <p:spPr bwMode="auto">
            <a:xfrm>
              <a:off x="2112" y="2064"/>
              <a:ext cx="1056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200" dirty="0" smtClean="0"/>
                <a:t>Ταμειακά διαθέσιμα</a:t>
              </a:r>
              <a:endParaRPr lang="en-US" sz="2200" dirty="0"/>
            </a:p>
          </p:txBody>
        </p:sp>
        <p:sp>
          <p:nvSpPr>
            <p:cNvPr id="8210" name="Rectangle 15"/>
            <p:cNvSpPr>
              <a:spLocks noChangeArrowheads="1"/>
            </p:cNvSpPr>
            <p:nvPr/>
          </p:nvSpPr>
          <p:spPr bwMode="auto">
            <a:xfrm>
              <a:off x="3216" y="1968"/>
              <a:ext cx="1332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Άλλα κυκλοφορούντα στοιχεία ενεργητικού</a:t>
              </a:r>
              <a:endParaRPr lang="en-US" sz="2200" dirty="0"/>
            </a:p>
          </p:txBody>
        </p:sp>
        <p:sp>
          <p:nvSpPr>
            <p:cNvPr id="8211" name="Rectangle 16"/>
            <p:cNvSpPr>
              <a:spLocks noChangeArrowheads="1"/>
            </p:cNvSpPr>
            <p:nvPr/>
          </p:nvSpPr>
          <p:spPr bwMode="auto">
            <a:xfrm>
              <a:off x="4416" y="2102"/>
              <a:ext cx="133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Τρέχουσες υποχρεώσεις</a:t>
              </a:r>
              <a:endParaRPr lang="en-US" sz="2200" dirty="0"/>
            </a:p>
          </p:txBody>
        </p:sp>
        <p:sp>
          <p:nvSpPr>
            <p:cNvPr id="8212" name="Rectangle 17"/>
            <p:cNvSpPr>
              <a:spLocks noChangeArrowheads="1"/>
            </p:cNvSpPr>
            <p:nvPr/>
          </p:nvSpPr>
          <p:spPr bwMode="auto">
            <a:xfrm>
              <a:off x="4320" y="2315"/>
              <a:ext cx="205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/>
                <a:t>–</a:t>
              </a:r>
            </a:p>
            <a:p>
              <a:pPr eaLnBrk="1" hangingPunct="1"/>
              <a:endParaRPr lang="en-US" sz="2200"/>
            </a:p>
          </p:txBody>
        </p:sp>
        <p:sp>
          <p:nvSpPr>
            <p:cNvPr id="8213" name="Rectangle 18"/>
            <p:cNvSpPr>
              <a:spLocks noChangeArrowheads="1"/>
            </p:cNvSpPr>
            <p:nvPr/>
          </p:nvSpPr>
          <p:spPr bwMode="auto">
            <a:xfrm>
              <a:off x="3120" y="2160"/>
              <a:ext cx="21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 dirty="0">
                  <a:cs typeface="Times New Roman" pitchFamily="18" charset="0"/>
                </a:rPr>
                <a:t>+</a:t>
              </a:r>
              <a:endParaRPr lang="en-US" sz="2200" dirty="0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04800" y="5411790"/>
            <a:ext cx="8458200" cy="1212850"/>
            <a:chOff x="432" y="3318"/>
            <a:chExt cx="5328" cy="764"/>
          </a:xfrm>
        </p:grpSpPr>
        <p:sp>
          <p:nvSpPr>
            <p:cNvPr id="8198" name="Text Box 20"/>
            <p:cNvSpPr txBox="1">
              <a:spLocks noChangeArrowheads="1"/>
            </p:cNvSpPr>
            <p:nvPr/>
          </p:nvSpPr>
          <p:spPr bwMode="auto">
            <a:xfrm>
              <a:off x="432" y="3318"/>
              <a:ext cx="9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200" dirty="0" smtClean="0"/>
                <a:t>Ταμειακά διαθέσιμα</a:t>
              </a:r>
              <a:endParaRPr lang="en-US" sz="2200" dirty="0"/>
            </a:p>
          </p:txBody>
        </p:sp>
        <p:sp>
          <p:nvSpPr>
            <p:cNvPr id="8199" name="Rectangle 21"/>
            <p:cNvSpPr>
              <a:spLocks noChangeArrowheads="1"/>
            </p:cNvSpPr>
            <p:nvPr/>
          </p:nvSpPr>
          <p:spPr bwMode="auto">
            <a:xfrm>
              <a:off x="1296" y="3633"/>
              <a:ext cx="21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/>
                <a:t>=</a:t>
              </a:r>
            </a:p>
          </p:txBody>
        </p:sp>
        <p:sp>
          <p:nvSpPr>
            <p:cNvPr id="8200" name="Rectangle 22"/>
            <p:cNvSpPr>
              <a:spLocks noChangeArrowheads="1"/>
            </p:cNvSpPr>
            <p:nvPr/>
          </p:nvSpPr>
          <p:spPr bwMode="auto">
            <a:xfrm>
              <a:off x="1536" y="3364"/>
              <a:ext cx="772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l-GR" sz="2200" dirty="0" smtClean="0"/>
                <a:t>Μακροπρόθεσμο χρέος</a:t>
              </a:r>
              <a:endParaRPr lang="en-US" sz="2200" dirty="0"/>
            </a:p>
          </p:txBody>
        </p:sp>
        <p:sp>
          <p:nvSpPr>
            <p:cNvPr id="8201" name="Rectangle 23"/>
            <p:cNvSpPr>
              <a:spLocks noChangeArrowheads="1"/>
            </p:cNvSpPr>
            <p:nvPr/>
          </p:nvSpPr>
          <p:spPr bwMode="auto">
            <a:xfrm>
              <a:off x="2256" y="3605"/>
              <a:ext cx="21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 dirty="0"/>
                <a:t>+</a:t>
              </a:r>
            </a:p>
          </p:txBody>
        </p:sp>
        <p:sp>
          <p:nvSpPr>
            <p:cNvPr id="8202" name="Rectangle 24"/>
            <p:cNvSpPr>
              <a:spLocks noChangeArrowheads="1"/>
            </p:cNvSpPr>
            <p:nvPr/>
          </p:nvSpPr>
          <p:spPr bwMode="auto">
            <a:xfrm>
              <a:off x="2400" y="3365"/>
              <a:ext cx="840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l-GR" sz="2200" dirty="0" smtClean="0"/>
                <a:t>Ίδια</a:t>
              </a:r>
            </a:p>
            <a:p>
              <a:pPr eaLnBrk="1" hangingPunct="1"/>
              <a:r>
                <a:rPr lang="el-GR" sz="2200" dirty="0" smtClean="0"/>
                <a:t> </a:t>
              </a:r>
              <a:r>
                <a:rPr lang="el-GR" sz="2200" dirty="0" smtClean="0"/>
                <a:t>κεφάλαια</a:t>
              </a:r>
              <a:endParaRPr lang="en-US" sz="2200" dirty="0"/>
            </a:p>
          </p:txBody>
        </p:sp>
        <p:sp>
          <p:nvSpPr>
            <p:cNvPr id="8203" name="Rectangle 25"/>
            <p:cNvSpPr>
              <a:spLocks noChangeArrowheads="1"/>
            </p:cNvSpPr>
            <p:nvPr/>
          </p:nvSpPr>
          <p:spPr bwMode="auto">
            <a:xfrm>
              <a:off x="3120" y="3633"/>
              <a:ext cx="205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>
                  <a:cs typeface="Times New Roman" pitchFamily="18" charset="0"/>
                </a:rPr>
                <a:t>–</a:t>
              </a:r>
              <a:endParaRPr lang="en-US" sz="2200"/>
            </a:p>
          </p:txBody>
        </p:sp>
        <p:sp>
          <p:nvSpPr>
            <p:cNvPr id="8204" name="Rectangle 26"/>
            <p:cNvSpPr>
              <a:spLocks noChangeArrowheads="1"/>
            </p:cNvSpPr>
            <p:nvPr/>
          </p:nvSpPr>
          <p:spPr bwMode="auto">
            <a:xfrm>
              <a:off x="3168" y="3384"/>
              <a:ext cx="1584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Καθαρό κεφάλαιο </a:t>
              </a:r>
              <a:r>
                <a:rPr lang="el-GR" sz="2200" dirty="0" smtClean="0"/>
                <a:t>κίνησης (χωρίς μετρητά)</a:t>
              </a:r>
              <a:endParaRPr lang="en-US" sz="2200" dirty="0"/>
            </a:p>
          </p:txBody>
        </p:sp>
        <p:sp>
          <p:nvSpPr>
            <p:cNvPr id="8205" name="Rectangle 27"/>
            <p:cNvSpPr>
              <a:spLocks noChangeArrowheads="1"/>
            </p:cNvSpPr>
            <p:nvPr/>
          </p:nvSpPr>
          <p:spPr bwMode="auto">
            <a:xfrm>
              <a:off x="4839" y="3498"/>
              <a:ext cx="921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Πάγιο ενεργητικό</a:t>
              </a:r>
              <a:endParaRPr lang="en-US" sz="2200" dirty="0"/>
            </a:p>
          </p:txBody>
        </p:sp>
        <p:sp>
          <p:nvSpPr>
            <p:cNvPr id="8206" name="Rectangle 28"/>
            <p:cNvSpPr>
              <a:spLocks noChangeArrowheads="1"/>
            </p:cNvSpPr>
            <p:nvPr/>
          </p:nvSpPr>
          <p:spPr bwMode="auto">
            <a:xfrm>
              <a:off x="4656" y="3633"/>
              <a:ext cx="205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>
                  <a:cs typeface="Times New Roman" pitchFamily="18" charset="0"/>
                </a:rPr>
                <a:t>–</a:t>
              </a:r>
              <a:endParaRPr lang="en-US" sz="2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lnSpc>
                <a:spcPct val="85000"/>
              </a:lnSpc>
              <a:spcAft>
                <a:spcPts val="600"/>
              </a:spcAft>
            </a:pPr>
            <a:r>
              <a:rPr lang="el-GR" sz="3600" dirty="0" smtClean="0"/>
              <a:t>Ορισμών Ταμειακών Διαθεσίμων σε Όρους Άλλων Στοιχείων</a:t>
            </a:r>
            <a:endParaRPr lang="en-US" sz="3600" dirty="0" smtClean="0"/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429000"/>
            <a:ext cx="9144000" cy="34290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800" dirty="0" smtClean="0"/>
              <a:t>Μια αύξηση του μακροπρόθεσμου χρέους ή των ιδίων κεφαλαίων οδηγεί σε αύξηση των ταμειακών διαθεσίμων – όπως ακριβώς μια μείωση του παγίου ενεργητικού ή μια μείωση των μη ταμειακών συνιστωσών του καθαρού κεφαλαίου κίνησης. </a:t>
            </a:r>
            <a:endParaRPr lang="en-US" sz="2800" dirty="0" smtClean="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800" dirty="0" smtClean="0"/>
              <a:t>Οι δραστηριότητες που αυξάνουν τα ταμειακά διαθέσιμα ονομάζονται πηγές ταμειακών διαθεσίμων. Εκείνες οι δραστηριότητες που μειώνουν τα ταμειακά διαθέσιμα ονομάζονται χρήσεις ταμειακών διαθεσίμων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381000" y="2057400"/>
            <a:ext cx="8458200" cy="1212850"/>
            <a:chOff x="432" y="3318"/>
            <a:chExt cx="5328" cy="764"/>
          </a:xfrm>
        </p:grpSpPr>
        <p:sp>
          <p:nvSpPr>
            <p:cNvPr id="15" name="Text Box 20"/>
            <p:cNvSpPr txBox="1">
              <a:spLocks noChangeArrowheads="1"/>
            </p:cNvSpPr>
            <p:nvPr/>
          </p:nvSpPr>
          <p:spPr bwMode="auto">
            <a:xfrm>
              <a:off x="432" y="3318"/>
              <a:ext cx="9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200" dirty="0" smtClean="0"/>
                <a:t>Ταμειακά διαθέσιμα</a:t>
              </a:r>
              <a:endParaRPr lang="en-US" sz="2200" dirty="0"/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1296" y="3633"/>
              <a:ext cx="21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/>
                <a:t>=</a:t>
              </a:r>
            </a:p>
          </p:txBody>
        </p: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1536" y="3364"/>
              <a:ext cx="772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l-GR" sz="2200" dirty="0" smtClean="0"/>
                <a:t>Μακροπρόθεσμο χρέος</a:t>
              </a:r>
              <a:endParaRPr lang="en-US" sz="2200" dirty="0"/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2256" y="3605"/>
              <a:ext cx="21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 dirty="0"/>
                <a:t>+</a:t>
              </a: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2400" y="3365"/>
              <a:ext cx="840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l-GR" sz="2200" dirty="0" smtClean="0"/>
                <a:t>Ίδια</a:t>
              </a:r>
            </a:p>
            <a:p>
              <a:pPr eaLnBrk="1" hangingPunct="1"/>
              <a:r>
                <a:rPr lang="el-GR" sz="2200" dirty="0" smtClean="0"/>
                <a:t> </a:t>
              </a:r>
              <a:r>
                <a:rPr lang="el-GR" sz="2200" dirty="0" smtClean="0"/>
                <a:t>κεφάλαια</a:t>
              </a:r>
              <a:endParaRPr lang="en-US" sz="2200" dirty="0"/>
            </a:p>
          </p:txBody>
        </p:sp>
        <p:sp>
          <p:nvSpPr>
            <p:cNvPr id="20" name="Rectangle 25"/>
            <p:cNvSpPr>
              <a:spLocks noChangeArrowheads="1"/>
            </p:cNvSpPr>
            <p:nvPr/>
          </p:nvSpPr>
          <p:spPr bwMode="auto">
            <a:xfrm>
              <a:off x="3120" y="3633"/>
              <a:ext cx="205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>
                  <a:cs typeface="Times New Roman" pitchFamily="18" charset="0"/>
                </a:rPr>
                <a:t>–</a:t>
              </a:r>
              <a:endParaRPr lang="en-US" sz="2200"/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3168" y="3384"/>
              <a:ext cx="1584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Καθαρό κεφάλαιο </a:t>
              </a:r>
              <a:r>
                <a:rPr lang="el-GR" sz="2200" dirty="0" smtClean="0"/>
                <a:t>κίνησης (χωρίς μετρητά)</a:t>
              </a:r>
              <a:endParaRPr lang="en-US" sz="2200" dirty="0"/>
            </a:p>
          </p:txBody>
        </p:sp>
        <p:sp>
          <p:nvSpPr>
            <p:cNvPr id="22" name="Rectangle 27"/>
            <p:cNvSpPr>
              <a:spLocks noChangeArrowheads="1"/>
            </p:cNvSpPr>
            <p:nvPr/>
          </p:nvSpPr>
          <p:spPr bwMode="auto">
            <a:xfrm>
              <a:off x="4839" y="3498"/>
              <a:ext cx="921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l-GR" sz="2200" dirty="0" smtClean="0"/>
                <a:t>Πάγιο ενεργητικό</a:t>
              </a:r>
              <a:endParaRPr lang="en-US" sz="2200" dirty="0"/>
            </a:p>
          </p:txBody>
        </p: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4656" y="3633"/>
              <a:ext cx="205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200">
                  <a:cs typeface="Times New Roman" pitchFamily="18" charset="0"/>
                </a:rPr>
                <a:t>–</a:t>
              </a:r>
              <a:endParaRPr lang="en-US" sz="2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1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763000" cy="12065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3600" dirty="0" smtClean="0"/>
              <a:t>26.2 </a:t>
            </a:r>
            <a:r>
              <a:rPr lang="el-GR" sz="3600" dirty="0" smtClean="0"/>
              <a:t>Ο Κύκλος Λειτουργίας και Ο Ταμειακός Κύκλος</a:t>
            </a:r>
            <a:endParaRPr lang="en-US" sz="3600" dirty="0" smtClean="0"/>
          </a:p>
        </p:txBody>
      </p:sp>
      <p:sp>
        <p:nvSpPr>
          <p:cNvPr id="563203" name="Line 3"/>
          <p:cNvSpPr>
            <a:spLocks noChangeShapeType="1"/>
          </p:cNvSpPr>
          <p:nvPr/>
        </p:nvSpPr>
        <p:spPr bwMode="auto">
          <a:xfrm>
            <a:off x="1066800" y="4495800"/>
            <a:ext cx="762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563204" name="Text Box 4"/>
          <p:cNvSpPr txBox="1">
            <a:spLocks noChangeArrowheads="1"/>
          </p:cNvSpPr>
          <p:nvPr/>
        </p:nvSpPr>
        <p:spPr bwMode="auto">
          <a:xfrm>
            <a:off x="8001000" y="4495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sz="2400" dirty="0" smtClean="0"/>
              <a:t>Χρόνος</a:t>
            </a:r>
            <a:endParaRPr lang="en-US" sz="2400" dirty="0"/>
          </a:p>
        </p:txBody>
      </p:sp>
      <p:sp>
        <p:nvSpPr>
          <p:cNvPr id="563205" name="Text Box 5"/>
          <p:cNvSpPr txBox="1">
            <a:spLocks noChangeArrowheads="1"/>
          </p:cNvSpPr>
          <p:nvPr/>
        </p:nvSpPr>
        <p:spPr bwMode="auto">
          <a:xfrm>
            <a:off x="2362200" y="4768850"/>
            <a:ext cx="289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sz="1600" dirty="0" smtClean="0"/>
              <a:t>Περίοδος πληρωτέων λογ.</a:t>
            </a:r>
            <a:endParaRPr lang="en-US" sz="1600" dirty="0"/>
          </a:p>
        </p:txBody>
      </p:sp>
      <p:sp>
        <p:nvSpPr>
          <p:cNvPr id="563206" name="Line 6"/>
          <p:cNvSpPr>
            <a:spLocks noChangeShapeType="1"/>
          </p:cNvSpPr>
          <p:nvPr/>
        </p:nvSpPr>
        <p:spPr bwMode="auto">
          <a:xfrm flipV="1">
            <a:off x="5105400" y="25146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563207" name="Line 7"/>
          <p:cNvSpPr>
            <a:spLocks noChangeShapeType="1"/>
          </p:cNvSpPr>
          <p:nvPr/>
        </p:nvSpPr>
        <p:spPr bwMode="auto">
          <a:xfrm>
            <a:off x="4876800" y="44958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563208" name="Line 8"/>
          <p:cNvSpPr>
            <a:spLocks noChangeShapeType="1"/>
          </p:cNvSpPr>
          <p:nvPr/>
        </p:nvSpPr>
        <p:spPr bwMode="auto">
          <a:xfrm>
            <a:off x="2057400" y="5867400"/>
            <a:ext cx="6477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4876800" y="6027741"/>
            <a:ext cx="3657600" cy="830263"/>
            <a:chOff x="3024" y="3653"/>
            <a:chExt cx="2304" cy="523"/>
          </a:xfrm>
        </p:grpSpPr>
        <p:sp>
          <p:nvSpPr>
            <p:cNvPr id="10274" name="Line 10"/>
            <p:cNvSpPr>
              <a:spLocks noChangeShapeType="1"/>
            </p:cNvSpPr>
            <p:nvPr/>
          </p:nvSpPr>
          <p:spPr bwMode="auto">
            <a:xfrm>
              <a:off x="3024" y="4032"/>
              <a:ext cx="2304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75" name="Text Box 11"/>
            <p:cNvSpPr txBox="1">
              <a:spLocks noChangeArrowheads="1"/>
            </p:cNvSpPr>
            <p:nvPr/>
          </p:nvSpPr>
          <p:spPr bwMode="auto">
            <a:xfrm>
              <a:off x="3744" y="3653"/>
              <a:ext cx="1008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 smtClean="0">
                  <a:solidFill>
                    <a:srgbClr val="006600"/>
                  </a:solidFill>
                </a:rPr>
                <a:t>Ταμειακός κύκλος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</p:grpSp>
      <p:sp>
        <p:nvSpPr>
          <p:cNvPr id="563212" name="Text Box 12"/>
          <p:cNvSpPr txBox="1">
            <a:spLocks noChangeArrowheads="1"/>
          </p:cNvSpPr>
          <p:nvPr/>
        </p:nvSpPr>
        <p:spPr bwMode="auto">
          <a:xfrm>
            <a:off x="3733800" y="5638800"/>
            <a:ext cx="3200400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sz="2400" dirty="0" smtClean="0">
                <a:solidFill>
                  <a:srgbClr val="CC3300"/>
                </a:solidFill>
              </a:rPr>
              <a:t>Κύκλος λειτουργίας</a:t>
            </a:r>
            <a:endParaRPr lang="en-US" sz="2400" dirty="0">
              <a:solidFill>
                <a:srgbClr val="CC3300"/>
              </a:solidFill>
            </a:endParaRPr>
          </a:p>
        </p:txBody>
      </p:sp>
      <p:sp>
        <p:nvSpPr>
          <p:cNvPr id="563213" name="Line 13"/>
          <p:cNvSpPr>
            <a:spLocks noChangeShapeType="1"/>
          </p:cNvSpPr>
          <p:nvPr/>
        </p:nvSpPr>
        <p:spPr bwMode="auto">
          <a:xfrm flipV="1">
            <a:off x="8534400" y="28194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563214" name="Text Box 14"/>
          <p:cNvSpPr txBox="1">
            <a:spLocks noChangeArrowheads="1"/>
          </p:cNvSpPr>
          <p:nvPr/>
        </p:nvSpPr>
        <p:spPr bwMode="auto">
          <a:xfrm>
            <a:off x="7239000" y="1866900"/>
            <a:ext cx="1752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dirty="0" smtClean="0"/>
              <a:t>Είσπραξη μετρητών</a:t>
            </a:r>
            <a:endParaRPr lang="en-US" sz="2400" dirty="0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029200" y="3924300"/>
            <a:ext cx="3657600" cy="396875"/>
            <a:chOff x="3216" y="2328"/>
            <a:chExt cx="2304" cy="250"/>
          </a:xfrm>
        </p:grpSpPr>
        <p:sp>
          <p:nvSpPr>
            <p:cNvPr id="10271" name="Text Box 16"/>
            <p:cNvSpPr txBox="1">
              <a:spLocks noChangeArrowheads="1"/>
            </p:cNvSpPr>
            <p:nvPr/>
          </p:nvSpPr>
          <p:spPr bwMode="auto">
            <a:xfrm>
              <a:off x="3216" y="2328"/>
              <a:ext cx="23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000" dirty="0" smtClean="0"/>
                <a:t>Περίοδος εισπρακτέων </a:t>
              </a:r>
              <a:r>
                <a:rPr lang="el-GR" sz="2000" dirty="0" err="1" smtClean="0"/>
                <a:t>λογ</a:t>
              </a:r>
              <a:endParaRPr lang="en-US" sz="2000" dirty="0"/>
            </a:p>
          </p:txBody>
        </p:sp>
        <p:sp>
          <p:nvSpPr>
            <p:cNvPr id="10272" name="Line 17"/>
            <p:cNvSpPr>
              <a:spLocks noChangeShapeType="1"/>
            </p:cNvSpPr>
            <p:nvPr/>
          </p:nvSpPr>
          <p:spPr bwMode="auto">
            <a:xfrm>
              <a:off x="5232" y="2448"/>
              <a:ext cx="192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73" name="Line 18"/>
            <p:cNvSpPr>
              <a:spLocks noChangeShapeType="1"/>
            </p:cNvSpPr>
            <p:nvPr/>
          </p:nvSpPr>
          <p:spPr bwMode="auto">
            <a:xfrm flipH="1">
              <a:off x="3264" y="2448"/>
              <a:ext cx="192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2057400" y="3924300"/>
            <a:ext cx="3048000" cy="400050"/>
            <a:chOff x="1344" y="2328"/>
            <a:chExt cx="1920" cy="252"/>
          </a:xfrm>
        </p:grpSpPr>
        <p:sp>
          <p:nvSpPr>
            <p:cNvPr id="10268" name="Text Box 20"/>
            <p:cNvSpPr txBox="1">
              <a:spLocks noChangeArrowheads="1"/>
            </p:cNvSpPr>
            <p:nvPr/>
          </p:nvSpPr>
          <p:spPr bwMode="auto">
            <a:xfrm>
              <a:off x="1440" y="2328"/>
              <a:ext cx="15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000" dirty="0" smtClean="0"/>
                <a:t>Περίοδος απογραφής</a:t>
              </a:r>
              <a:endParaRPr lang="en-US" sz="2000" dirty="0"/>
            </a:p>
          </p:txBody>
        </p:sp>
        <p:sp>
          <p:nvSpPr>
            <p:cNvPr id="10269" name="Line 21"/>
            <p:cNvSpPr>
              <a:spLocks noChangeShapeType="1"/>
            </p:cNvSpPr>
            <p:nvPr/>
          </p:nvSpPr>
          <p:spPr bwMode="auto">
            <a:xfrm>
              <a:off x="2976" y="2448"/>
              <a:ext cx="288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70" name="Line 22"/>
            <p:cNvSpPr>
              <a:spLocks noChangeShapeType="1"/>
            </p:cNvSpPr>
            <p:nvPr/>
          </p:nvSpPr>
          <p:spPr bwMode="auto">
            <a:xfrm flipH="1" flipV="1">
              <a:off x="1344" y="2448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563223" name="Text Box 23"/>
          <p:cNvSpPr txBox="1">
            <a:spLocks noChangeArrowheads="1"/>
          </p:cNvSpPr>
          <p:nvPr/>
        </p:nvSpPr>
        <p:spPr bwMode="auto">
          <a:xfrm>
            <a:off x="3429000" y="2049463"/>
            <a:ext cx="3276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sz="2400" dirty="0" smtClean="0"/>
              <a:t>Πωληθέντα έτοιμα αγαθά</a:t>
            </a:r>
            <a:endParaRPr lang="en-US" sz="2400" dirty="0"/>
          </a:p>
        </p:txBody>
      </p:sp>
      <p:sp>
        <p:nvSpPr>
          <p:cNvPr id="563224" name="Text Box 24"/>
          <p:cNvSpPr txBox="1">
            <a:spLocks noChangeArrowheads="1"/>
          </p:cNvSpPr>
          <p:nvPr/>
        </p:nvSpPr>
        <p:spPr bwMode="auto">
          <a:xfrm>
            <a:off x="1600200" y="533400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sz="1600" dirty="0" smtClean="0"/>
              <a:t>Η εταιρεία λαμβάνει το τιμολόγιο</a:t>
            </a:r>
            <a:endParaRPr lang="en-US" sz="1600" dirty="0"/>
          </a:p>
        </p:txBody>
      </p:sp>
      <p:sp>
        <p:nvSpPr>
          <p:cNvPr id="563225" name="Text Box 25"/>
          <p:cNvSpPr txBox="1">
            <a:spLocks noChangeArrowheads="1"/>
          </p:cNvSpPr>
          <p:nvPr/>
        </p:nvSpPr>
        <p:spPr bwMode="auto">
          <a:xfrm>
            <a:off x="4114800" y="5334000"/>
            <a:ext cx="4038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sz="1600" dirty="0" smtClean="0"/>
              <a:t>Καταβάλλονται μετρητά για πρώτες  ύλες</a:t>
            </a:r>
            <a:endParaRPr lang="en-US" sz="1600" dirty="0"/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2057400" y="4953000"/>
            <a:ext cx="2819400" cy="0"/>
            <a:chOff x="1344" y="2976"/>
            <a:chExt cx="1776" cy="0"/>
          </a:xfrm>
        </p:grpSpPr>
        <p:sp>
          <p:nvSpPr>
            <p:cNvPr id="10266" name="Line 27"/>
            <p:cNvSpPr>
              <a:spLocks noChangeShapeType="1"/>
            </p:cNvSpPr>
            <p:nvPr/>
          </p:nvSpPr>
          <p:spPr bwMode="auto">
            <a:xfrm flipH="1" flipV="1">
              <a:off x="1344" y="297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67" name="Line 28"/>
            <p:cNvSpPr>
              <a:spLocks noChangeShapeType="1"/>
            </p:cNvSpPr>
            <p:nvPr/>
          </p:nvSpPr>
          <p:spPr bwMode="auto">
            <a:xfrm flipV="1">
              <a:off x="2928" y="297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609600" y="1676400"/>
            <a:ext cx="2590800" cy="3657600"/>
            <a:chOff x="432" y="912"/>
            <a:chExt cx="1632" cy="2304"/>
          </a:xfrm>
        </p:grpSpPr>
        <p:sp>
          <p:nvSpPr>
            <p:cNvPr id="10260" name="Text Box 30"/>
            <p:cNvSpPr txBox="1">
              <a:spLocks noChangeArrowheads="1"/>
            </p:cNvSpPr>
            <p:nvPr/>
          </p:nvSpPr>
          <p:spPr bwMode="auto">
            <a:xfrm>
              <a:off x="432" y="1680"/>
              <a:ext cx="9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1600" dirty="0" smtClean="0"/>
                <a:t>Εντολή παραγγελίας</a:t>
              </a:r>
              <a:endParaRPr lang="en-US" sz="1600" dirty="0"/>
            </a:p>
          </p:txBody>
        </p:sp>
        <p:sp>
          <p:nvSpPr>
            <p:cNvPr id="10261" name="Text Box 31"/>
            <p:cNvSpPr txBox="1">
              <a:spLocks noChangeArrowheads="1"/>
            </p:cNvSpPr>
            <p:nvPr/>
          </p:nvSpPr>
          <p:spPr bwMode="auto">
            <a:xfrm>
              <a:off x="1104" y="1680"/>
              <a:ext cx="9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l-GR" sz="1600" dirty="0" smtClean="0"/>
                <a:t>Άφιξη αποθέματος</a:t>
              </a:r>
              <a:endParaRPr lang="en-US" sz="1600" dirty="0"/>
            </a:p>
          </p:txBody>
        </p:sp>
        <p:sp>
          <p:nvSpPr>
            <p:cNvPr id="10262" name="Line 32"/>
            <p:cNvSpPr>
              <a:spLocks noChangeShapeType="1"/>
            </p:cNvSpPr>
            <p:nvPr/>
          </p:nvSpPr>
          <p:spPr bwMode="auto">
            <a:xfrm flipV="1">
              <a:off x="864" y="2064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63" name="Line 33"/>
            <p:cNvSpPr>
              <a:spLocks noChangeShapeType="1"/>
            </p:cNvSpPr>
            <p:nvPr/>
          </p:nvSpPr>
          <p:spPr bwMode="auto">
            <a:xfrm>
              <a:off x="1344" y="2064"/>
              <a:ext cx="0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264" name="Text Box 34"/>
            <p:cNvSpPr txBox="1">
              <a:spLocks noChangeArrowheads="1"/>
            </p:cNvSpPr>
            <p:nvPr/>
          </p:nvSpPr>
          <p:spPr bwMode="auto">
            <a:xfrm>
              <a:off x="720" y="912"/>
              <a:ext cx="1200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 smtClean="0"/>
                <a:t>Αγορά πρώτων υλών</a:t>
              </a:r>
              <a:endParaRPr lang="en-US" sz="2400" dirty="0">
                <a:solidFill>
                  <a:schemeClr val="accent2"/>
                </a:solidFill>
              </a:endParaRPr>
            </a:p>
          </p:txBody>
        </p:sp>
        <p:sp>
          <p:nvSpPr>
            <p:cNvPr id="10265" name="AutoShape 35"/>
            <p:cNvSpPr>
              <a:spLocks/>
            </p:cNvSpPr>
            <p:nvPr/>
          </p:nvSpPr>
          <p:spPr bwMode="auto">
            <a:xfrm rot="-5366171">
              <a:off x="1056" y="1248"/>
              <a:ext cx="264" cy="648"/>
            </a:xfrm>
            <a:prstGeom prst="rightBrace">
              <a:avLst>
                <a:gd name="adj1" fmla="val 20455"/>
                <a:gd name="adj2" fmla="val 50000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6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6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6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63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6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63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3" grpId="0" animBg="1"/>
      <p:bldP spid="563204" grpId="0" autoUpdateAnimBg="0"/>
      <p:bldP spid="563205" grpId="0" autoUpdateAnimBg="0"/>
      <p:bldP spid="563206" grpId="0" animBg="1"/>
      <p:bldP spid="563207" grpId="0" animBg="1"/>
      <p:bldP spid="563208" grpId="0" animBg="1"/>
      <p:bldP spid="563212" grpId="0" animBg="1" autoUpdateAnimBg="0"/>
      <p:bldP spid="563213" grpId="0" animBg="1"/>
      <p:bldP spid="563214" grpId="0" autoUpdateAnimBg="0"/>
      <p:bldP spid="563223" grpId="0" autoUpdateAnimBg="0"/>
      <p:bldP spid="563224" grpId="0" autoUpdateAnimBg="0"/>
      <p:bldP spid="56322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16913" cy="12065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Ο Κύκλος Λειτουργίας και Ο Ταμειακός Κύκλος</a:t>
            </a:r>
            <a:endParaRPr lang="en-US" sz="3800" dirty="0" smtClean="0"/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429000"/>
            <a:ext cx="9144000" cy="2846388"/>
          </a:xfrm>
        </p:spPr>
        <p:txBody>
          <a:bodyPr/>
          <a:lstStyle/>
          <a:p>
            <a:pPr eaLnBrk="1" hangingPunct="1"/>
            <a:r>
              <a:rPr lang="el-GR" sz="2900" dirty="0" smtClean="0"/>
              <a:t>Ο ταμειακός κύκλος, επομένως, είναι ο αριθμός των ημερών που περνάει προτού εισπράξουμε τα μετρητά από μια πώληση, που μετράται από τη στιγμή που πραγματικά πληρώνουμε για το απόθεμα. Παρατηρείστε ότι, με βάση τους ορισμούς μας, ο ταμειακός κύκλος είναι η διαφορά μεταξύ του κύκλου λειτουργίας και της περιόδου πληρωτέων λογαριασμών</a:t>
            </a:r>
            <a:r>
              <a:rPr lang="en-US" sz="2900" dirty="0" smtClean="0"/>
              <a:t>.</a:t>
            </a:r>
            <a:endParaRPr lang="en-US" sz="2900" dirty="0" smtClean="0">
              <a:solidFill>
                <a:srgbClr val="006600"/>
              </a:solidFill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1219200" y="1905000"/>
            <a:ext cx="7620000" cy="1816101"/>
            <a:chOff x="1008" y="912"/>
            <a:chExt cx="4800" cy="1144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1008" y="1056"/>
              <a:ext cx="112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20000"/>
                </a:spcBef>
              </a:pPr>
              <a:r>
                <a:rPr lang="el-GR" sz="2800" dirty="0" smtClean="0"/>
                <a:t>Ταμειακός </a:t>
              </a:r>
              <a:endParaRPr lang="el-GR" sz="2800" dirty="0" smtClean="0"/>
            </a:p>
            <a:p>
              <a:pPr eaLnBrk="1" hangingPunct="1">
                <a:spcBef>
                  <a:spcPct val="20000"/>
                </a:spcBef>
              </a:pPr>
              <a:r>
                <a:rPr lang="el-GR" sz="2800" dirty="0" smtClean="0"/>
                <a:t>κύκλος</a:t>
              </a:r>
              <a:endParaRPr lang="en-US" sz="2800" dirty="0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2256" y="1181"/>
              <a:ext cx="24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/>
                <a:t>=</a:t>
              </a:r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2880" y="1056"/>
              <a:ext cx="118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l-GR" sz="2800" dirty="0" smtClean="0"/>
                <a:t>Κύκλος </a:t>
              </a:r>
              <a:endParaRPr lang="el-GR" sz="2800" dirty="0" smtClean="0"/>
            </a:p>
            <a:p>
              <a:pPr eaLnBrk="1" hangingPunct="1"/>
              <a:r>
                <a:rPr lang="el-GR" sz="2800" dirty="0" smtClean="0"/>
                <a:t>λειτουργίας</a:t>
              </a:r>
              <a:endParaRPr lang="en-US" sz="2800" dirty="0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176" y="1181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/>
                <a:t>–</a:t>
              </a:r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4512" y="912"/>
              <a:ext cx="1296" cy="1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l-GR" sz="2800" dirty="0" smtClean="0"/>
                <a:t>Περίοδος πληρωτέων λογαριασμών</a:t>
              </a:r>
              <a:endParaRPr lang="el-GR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27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25"/>
  <p:tag name="MMPROD_UIDATA" val="&lt;database version=&quot;7.0&quot;&gt;&lt;object type=&quot;1&quot; unique_id=&quot;10001&quot;&gt;&lt;object type=&quot;2&quot; unique_id=&quot;14023&quot;&gt;&lt;object type=&quot;3&quot; unique_id=&quot;14024&quot;&gt;&lt;property id=&quot;20148&quot; value=&quot;5&quot;/&gt;&lt;property id=&quot;20300&quot; value=&quot;Slide 1&quot;/&gt;&lt;property id=&quot;20307&quot; value=&quot;346&quot;/&gt;&lt;/object&gt;&lt;object type=&quot;3&quot; unique_id=&quot;14025&quot;&gt;&lt;property id=&quot;20148&quot; value=&quot;5&quot;/&gt;&lt;property id=&quot;20300&quot; value=&quot;Slide 2 - &amp;quot;Key Concepts and Skills&amp;quot;&quot;/&gt;&lt;property id=&quot;20307&quot; value=&quot;347&quot;/&gt;&lt;/object&gt;&lt;object type=&quot;3&quot; unique_id=&quot;14026&quot;&gt;&lt;property id=&quot;20148&quot; value=&quot;5&quot;/&gt;&lt;property id=&quot;20300&quot; value=&quot;Slide 3 - &amp;quot;Chapter Outline&amp;quot;&quot;/&gt;&lt;property id=&quot;20307&quot; value=&quot;320&quot;/&gt;&lt;/object&gt;&lt;object type=&quot;3&quot; unique_id=&quot;14027&quot;&gt;&lt;property id=&quot;20148&quot; value=&quot;5&quot;/&gt;&lt;property id=&quot;20300&quot; value=&quot;Slide 4 - &amp;quot;Balance Sheet Model of the Firm&amp;quot;&quot;/&gt;&lt;property id=&quot;20307&quot; value=&quot;323&quot;/&gt;&lt;/object&gt;&lt;object type=&quot;3&quot; unique_id=&quot;14028&quot;&gt;&lt;property id=&quot;20148&quot; value=&quot;5&quot;/&gt;&lt;property id=&quot;20300&quot; value=&quot;Slide 5 - &amp;quot;26.1 Tracing Cash and Net Working Capital&amp;quot;&quot;/&gt;&lt;property id=&quot;20307&quot; value=&quot;324&quot;/&gt;&lt;/object&gt;&lt;object type=&quot;3&quot; unique_id=&quot;14029&quot;&gt;&lt;property id=&quot;20148&quot; value=&quot;5&quot;/&gt;&lt;property id=&quot;20300&quot; value=&quot;Slide 6 - &amp;quot;Defining Cash in Terms of Other Elements&amp;quot;&quot;/&gt;&lt;property id=&quot;20307&quot; value=&quot;325&quot;/&gt;&lt;/object&gt;&lt;object type=&quot;3&quot; unique_id=&quot;14030&quot;&gt;&lt;property id=&quot;20148&quot; value=&quot;5&quot;/&gt;&lt;property id=&quot;20300&quot; value=&quot;Slide 7 - &amp;quot;Defining Cash in Terms of Other Elements&amp;quot;&quot;/&gt;&lt;property id=&quot;20307&quot; value=&quot;326&quot;/&gt;&lt;/object&gt;&lt;object type=&quot;3&quot; unique_id=&quot;14031&quot;&gt;&lt;property id=&quot;20148&quot; value=&quot;5&quot;/&gt;&lt;property id=&quot;20300&quot; value=&quot;Slide 8 - &amp;quot;26.2 The Operating Cycle and the Cash Cycle&amp;quot;&quot;/&gt;&lt;property id=&quot;20307&quot; value=&quot;327&quot;/&gt;&lt;/object&gt;&lt;object type=&quot;3&quot; unique_id=&quot;14032&quot;&gt;&lt;property id=&quot;20148&quot; value=&quot;5&quot;/&gt;&lt;property id=&quot;20300&quot; value=&quot;Slide 9 - &amp;quot;The Operating Cycle and the Cash Cycle&amp;quot;&quot;/&gt;&lt;property id=&quot;20307&quot; value=&quot;328&quot;/&gt;&lt;/object&gt;&lt;object type=&quot;3&quot; unique_id=&quot;14033&quot;&gt;&lt;property id=&quot;20148&quot; value=&quot;5&quot;/&gt;&lt;property id=&quot;20300&quot; value=&quot;Slide 10 - &amp;quot;Example&amp;quot;&quot;/&gt;&lt;property id=&quot;20307&quot; value=&quot;348&quot;/&gt;&lt;/object&gt;&lt;object type=&quot;3&quot; unique_id=&quot;14034&quot;&gt;&lt;property id=&quot;20148&quot; value=&quot;5&quot;/&gt;&lt;property id=&quot;20300&quot; value=&quot;Slide 11 - &amp;quot;Example&amp;quot;&quot;/&gt;&lt;property id=&quot;20307&quot; value=&quot;349&quot;/&gt;&lt;/object&gt;&lt;object type=&quot;3&quot; unique_id=&quot;14035&quot;&gt;&lt;property id=&quot;20148&quot; value=&quot;5&quot;/&gt;&lt;property id=&quot;20300&quot; value=&quot;Slide 12 - &amp;quot;Example&amp;quot;&quot;/&gt;&lt;property id=&quot;20307&quot; value=&quot;350&quot;/&gt;&lt;/object&gt;&lt;object type=&quot;3&quot; unique_id=&quot;14036&quot;&gt;&lt;property id=&quot;20148&quot; value=&quot;5&quot;/&gt;&lt;property id=&quot;20300&quot; value=&quot;Slide 13 - &amp;quot;26.3 Some Aspects of Short-Term Financial Policy&amp;quot;&quot;/&gt;&lt;property id=&quot;20307&quot; value=&quot;329&quot;/&gt;&lt;/object&gt;&lt;object type=&quot;3&quot; unique_id=&quot;14037&quot;&gt;&lt;property id=&quot;20148&quot; value=&quot;5&quot;/&gt;&lt;property id=&quot;20300&quot; value=&quot;Slide 14 - &amp;quot;Size of Investment in Current Assets&amp;quot;&quot;/&gt;&lt;property id=&quot;20307&quot; value=&quot;330&quot;/&gt;&lt;/object&gt;&lt;object type=&quot;3&quot; unique_id=&quot;14038&quot;&gt;&lt;property id=&quot;20148&quot; value=&quot;5&quot;/&gt;&lt;property id=&quot;20300&quot; value=&quot;Slide 15 - &amp;quot;Carrying Costs and Shortage Costs&amp;quot;&quot;/&gt;&lt;property id=&quot;20307&quot; value=&quot;331&quot;/&gt;&lt;/object&gt;&lt;object type=&quot;3&quot; unique_id=&quot;14039&quot;&gt;&lt;property id=&quot;20148&quot; value=&quot;5&quot;/&gt;&lt;property id=&quot;20300&quot; value=&quot;Slide 16 - &amp;quot;Appropriate Flexible Policy&amp;quot;&quot;/&gt;&lt;property id=&quot;20307&quot; value=&quot;332&quot;/&gt;&lt;/object&gt;&lt;object type=&quot;3&quot; unique_id=&quot;14040&quot;&gt;&lt;property id=&quot;20148&quot; value=&quot;5&quot;/&gt;&lt;property id=&quot;20300&quot; value=&quot;Slide 17 - &amp;quot;Appropriate Restrictive Policy&amp;quot;&quot;/&gt;&lt;property id=&quot;20307&quot; value=&quot;333&quot;/&gt;&lt;/object&gt;&lt;object type=&quot;3&quot; unique_id=&quot;14041&quot;&gt;&lt;property id=&quot;20148&quot; value=&quot;5&quot;/&gt;&lt;property id=&quot;20300&quot; value=&quot;Slide 18 - &amp;quot;Alternative Financing Policies&amp;quot;&quot;/&gt;&lt;property id=&quot;20307&quot; value=&quot;334&quot;/&gt;&lt;/object&gt;&lt;object type=&quot;3&quot; unique_id=&quot;14042&quot;&gt;&lt;property id=&quot;20148&quot; value=&quot;5&quot;/&gt;&lt;property id=&quot;20300&quot; value=&quot;Slide 19 - &amp;quot;26.4 Cash Budgeting&amp;quot;&quot;/&gt;&lt;property id=&quot;20307&quot; value=&quot;337&quot;/&gt;&lt;/object&gt;&lt;object type=&quot;3&quot; unique_id=&quot;14043&quot;&gt;&lt;property id=&quot;20148&quot; value=&quot;5&quot;/&gt;&lt;property id=&quot;20300&quot; value=&quot;Slide 20 - &amp;quot;Example&amp;quot;&quot;/&gt;&lt;property id=&quot;20307&quot; value=&quot;351&quot;/&gt;&lt;/object&gt;&lt;object type=&quot;3&quot; unique_id=&quot;14044&quot;&gt;&lt;property id=&quot;20148&quot; value=&quot;5&quot;/&gt;&lt;property id=&quot;20300&quot; value=&quot;Slide 21 - &amp;quot;Example&amp;quot;&quot;/&gt;&lt;property id=&quot;20307&quot; value=&quot;352&quot;/&gt;&lt;/object&gt;&lt;object type=&quot;3&quot; unique_id=&quot;14045&quot;&gt;&lt;property id=&quot;20148&quot; value=&quot;5&quot;/&gt;&lt;property id=&quot;20300&quot; value=&quot;Slide 22 - &amp;quot;Example&amp;quot;&quot;/&gt;&lt;property id=&quot;20307&quot; value=&quot;353&quot;/&gt;&lt;/object&gt;&lt;object type=&quot;3&quot; unique_id=&quot;14046&quot;&gt;&lt;property id=&quot;20148&quot; value=&quot;5&quot;/&gt;&lt;property id=&quot;20300&quot; value=&quot;Slide 23 - &amp;quot;Example&amp;quot;&quot;/&gt;&lt;property id=&quot;20307&quot; value=&quot;354&quot;/&gt;&lt;/object&gt;&lt;object type=&quot;3&quot; unique_id=&quot;14047&quot;&gt;&lt;property id=&quot;20148&quot; value=&quot;5&quot;/&gt;&lt;property id=&quot;20300&quot; value=&quot;Slide 24 - &amp;quot;26.5 The Short-Term Financial Plan&amp;quot;&quot;/&gt;&lt;property id=&quot;20307&quot; value=&quot;338&quot;/&gt;&lt;/object&gt;&lt;object type=&quot;3&quot; unique_id=&quot;14048&quot;&gt;&lt;property id=&quot;20148&quot; value=&quot;5&quot;/&gt;&lt;property id=&quot;20300&quot; value=&quot;Slide 25 - &amp;quot;Quick Quiz&amp;quot;&quot;/&gt;&lt;property id=&quot;20307&quot; value=&quot;355&quot;/&gt;&lt;/object&gt;&lt;/object&gt;&lt;object type=&quot;8&quot; unique_id=&quot;1407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Quadrant">
  <a:themeElements>
    <a:clrScheme name="Quadrant 3">
      <a:dk1>
        <a:srgbClr val="618052"/>
      </a:dk1>
      <a:lt1>
        <a:srgbClr val="FFFFE3"/>
      </a:lt1>
      <a:dk2>
        <a:srgbClr val="162E36"/>
      </a:dk2>
      <a:lt2>
        <a:srgbClr val="FFFFFF"/>
      </a:lt2>
      <a:accent1>
        <a:srgbClr val="336699"/>
      </a:accent1>
      <a:accent2>
        <a:srgbClr val="69888B"/>
      </a:accent2>
      <a:accent3>
        <a:srgbClr val="ABADAE"/>
      </a:accent3>
      <a:accent4>
        <a:srgbClr val="DADAC2"/>
      </a:accent4>
      <a:accent5>
        <a:srgbClr val="ADB8CA"/>
      </a:accent5>
      <a:accent6>
        <a:srgbClr val="5E7B7D"/>
      </a:accent6>
      <a:hlink>
        <a:srgbClr val="FFCC00"/>
      </a:hlink>
      <a:folHlink>
        <a:srgbClr val="FFFFCC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3636</TotalTime>
  <Words>1590</Words>
  <Application>Microsoft Office PowerPoint</Application>
  <PresentationFormat>Προβολή στην οθόνη (4:3)</PresentationFormat>
  <Paragraphs>328</Paragraphs>
  <Slides>25</Slides>
  <Notes>25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Quadrant</vt:lpstr>
      <vt:lpstr>Διαφάνεια 0</vt:lpstr>
      <vt:lpstr>Βασικές Έννοιες και Δεξιότητες</vt:lpstr>
      <vt:lpstr>Επισκόπηση Κεφαλαίου</vt:lpstr>
      <vt:lpstr>Μοντέλο Ισολογισμού Εταιρείας</vt:lpstr>
      <vt:lpstr>26.1 Διαχείριση Μετρητών και Καθαρό Κεφάλαιο Κίνησης</vt:lpstr>
      <vt:lpstr>Ορισμών Ταμειακών Διαθεσίμων σε Όρους Άλλων Στοιχείων</vt:lpstr>
      <vt:lpstr>Ορισμών Ταμειακών Διαθεσίμων σε Όρους Άλλων Στοιχείων</vt:lpstr>
      <vt:lpstr>26.2 Ο Κύκλος Λειτουργίας και Ο Ταμειακός Κύκλος</vt:lpstr>
      <vt:lpstr>Ο Κύκλος Λειτουργίας και Ο Ταμειακός Κύκλος</vt:lpstr>
      <vt:lpstr>Παράδειγμα</vt:lpstr>
      <vt:lpstr>Παράδειγμα</vt:lpstr>
      <vt:lpstr>Παράδειγμα</vt:lpstr>
      <vt:lpstr>26.3 Ορισμένες Πτυχές της Βραχυπρόθεσμης Οικονομικής Πολιτικής</vt:lpstr>
      <vt:lpstr>Μέγεθος Επένδυσης της Εταιρείας στα Κυκλοφορούντα Στοιχεία Ενεργητικού</vt:lpstr>
      <vt:lpstr>Λογιστικά Κόστη και Κόστη Έλλειψης</vt:lpstr>
      <vt:lpstr>Κατάλληλη Ευέλικτη Πολιτική</vt:lpstr>
      <vt:lpstr>Κατάλληλη Περιοριστική Πολιτική</vt:lpstr>
      <vt:lpstr>Εναλλακτικές Χρηματοδοτικές Πολιτικές</vt:lpstr>
      <vt:lpstr>26.4 Ταμειακός Προϋπολογισμός</vt:lpstr>
      <vt:lpstr>Παράδειγμα</vt:lpstr>
      <vt:lpstr>Παράδειγμα</vt:lpstr>
      <vt:lpstr>Παράδειγμα</vt:lpstr>
      <vt:lpstr>Παράδειγμα</vt:lpstr>
      <vt:lpstr>26.5 Το Βραχυπρόθεσμο Χρηματοοικονομικό Σχέδιο</vt:lpstr>
      <vt:lpstr>Γρήγορο Κουίζ</vt:lpstr>
    </vt:vector>
  </TitlesOfParts>
  <Company>Irwin/ McGraw-Hill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26</dc:title>
  <dc:subject>Short Term Finance and Planning</dc:subject>
  <dc:creator>John Stansfield</dc:creator>
  <cp:lastModifiedBy>Konstantina L.</cp:lastModifiedBy>
  <cp:revision>120</cp:revision>
  <dcterms:created xsi:type="dcterms:W3CDTF">2001-03-01T05:50:14Z</dcterms:created>
  <dcterms:modified xsi:type="dcterms:W3CDTF">2016-10-03T09:08:38Z</dcterms:modified>
</cp:coreProperties>
</file>