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2" r:id="rId6"/>
    <p:sldId id="263" r:id="rId7"/>
    <p:sldId id="266" r:id="rId8"/>
    <p:sldId id="268" r:id="rId9"/>
    <p:sldId id="269" r:id="rId10"/>
    <p:sldId id="277" r:id="rId11"/>
    <p:sldId id="278" r:id="rId12"/>
    <p:sldId id="279" r:id="rId13"/>
    <p:sldId id="283" r:id="rId14"/>
    <p:sldId id="284" r:id="rId15"/>
    <p:sldId id="285" r:id="rId16"/>
    <p:sldId id="287" r:id="rId17"/>
    <p:sldId id="286" r:id="rId18"/>
    <p:sldId id="271" r:id="rId19"/>
    <p:sldId id="270" r:id="rId20"/>
    <p:sldId id="282" r:id="rId21"/>
    <p:sldId id="272" r:id="rId22"/>
    <p:sldId id="273" r:id="rId23"/>
    <p:sldId id="274" r:id="rId24"/>
    <p:sldId id="267" r:id="rId25"/>
    <p:sldId id="275" r:id="rId26"/>
    <p:sldId id="276" r:id="rId27"/>
    <p:sldId id="280" r:id="rId2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740D"/>
    <a:srgbClr val="358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71DCBF-92EC-40F9-96D0-245A4132D494}" type="datetimeFigureOut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E1295C-643C-4585-AD1F-663B161652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106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FF25-BBF7-4651-98E6-044FA7B6F6C8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A94A-7317-41A7-9D6B-6A8B7F6F28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341F-5E21-4E0F-BFAF-5A8D2B59D376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082C-16CC-4FE4-91DF-EE1BC4E120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263A-1ABD-4E3B-A623-560058553782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ABC4-B21F-4DD9-82A8-C3363265C0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74A4C-893E-4451-A577-AB270060BC95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3FAC-8CC6-40CE-A878-9A9B4C3714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F2E0-5834-4402-8F46-08D1AF17AEA6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8E86-2D07-429D-92A6-CDEBF9768E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99B82-7171-4997-89DF-253C7FC3EFF8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8E1C-3623-4929-B498-0B5B64F2BC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722C-8879-4C0D-B212-837C3EACC176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B6B7-6EDA-4B88-90AF-7CE37A280D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A307-1C18-4ABE-8F30-CA109A7BDCFB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9B0E-F023-41A0-B634-72B5876210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5686-72AD-48DF-89BF-E707419AA932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86E2-9BB0-435D-BA07-B6DAB2C623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7CA07-9C77-4339-B904-0A6B348AB611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EF72-5373-4D76-BC25-7915211461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052A3-75E3-47C5-97C9-AB7485F962D6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09AF-B30F-4E46-98A9-965FBB37A9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56CE78-E9BE-4164-8489-1FE1FFBD2A29}" type="datetime1">
              <a:rPr lang="el-GR"/>
              <a:pPr>
                <a:defRPr/>
              </a:pPr>
              <a:t>30/11/2016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7FA5DB-CACB-4147-91A7-BA107591A6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0" r:id="rId2"/>
    <p:sldLayoutId id="2147483909" r:id="rId3"/>
    <p:sldLayoutId id="2147483908" r:id="rId4"/>
    <p:sldLayoutId id="2147483907" r:id="rId5"/>
    <p:sldLayoutId id="2147483906" r:id="rId6"/>
    <p:sldLayoutId id="2147483905" r:id="rId7"/>
    <p:sldLayoutId id="2147483904" r:id="rId8"/>
    <p:sldLayoutId id="2147483903" r:id="rId9"/>
    <p:sldLayoutId id="2147483902" r:id="rId10"/>
    <p:sldLayoutId id="214748390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park%20me&amp;source=images&amp;cd=&amp;cad=rja&amp;docid=MMJ6O5j_HqjNrM&amp;tbnid=FjbZ7u4disyqCM:&amp;ved=0CAUQjRw&amp;url=http://www.parkme.com/blog/2012/03/07/pim-officially-launches-parkme-app-just-in-time-for-sxsw/&amp;ei=8m0TUfmDKo_Tsgai2IHAAw&amp;psig=AFQjCNGhdNAEv9jXCNXse-Toc_Zh9WHDdQ&amp;ust=1360314222876955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Fastlane.pn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//upload.wikimedia.org/wikipedia/commons/f/f1/Strawberry_Tree_in_Obrenovac.jpg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hyperlink" Target="http://www.google.gr/url?sa=i&amp;rct=j&amp;q=strawberry+tree+serbia&amp;source=images&amp;cd=&amp;docid=KKM0aC0Ljva-NM&amp;tbnid=eTVrUSHe-a3LFM:&amp;ved=0CAUQjRw&amp;url=http://senergy.rs/about.html&amp;ei=logTUd3jEo_LtAaz8oGIAw&amp;psig=AFQjCNFX8qiTsCEoLf4hSkFJg2JMzJGIwQ&amp;ust=1360321033652990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i-communities.eu/wiki/CORELABS" TargetMode="External"/><Relationship Id="rId13" Type="http://schemas.openxmlformats.org/officeDocument/2006/relationships/image" Target="../media/image34.png"/><Relationship Id="rId3" Type="http://schemas.openxmlformats.org/officeDocument/2006/relationships/hyperlink" Target="http://www.apollon-pilot.eu/" TargetMode="External"/><Relationship Id="rId7" Type="http://schemas.openxmlformats.org/officeDocument/2006/relationships/hyperlink" Target="http://www.digital-cities.eu/" TargetMode="External"/><Relationship Id="rId12" Type="http://schemas.openxmlformats.org/officeDocument/2006/relationships/image" Target="../media/image33.png"/><Relationship Id="rId2" Type="http://schemas.openxmlformats.org/officeDocument/2006/relationships/hyperlink" Target="http://www.smartcities.inf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rt-cities.eu/index2.html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www.globalcitiesdialogue.com/" TargetMode="Externa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hyperlink" Target="http://www.eurocities.eu/main.php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cities.e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0" y="123825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/>
              <a:t>Έννοια και Δυναμική των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“</a:t>
            </a:r>
            <a:r>
              <a:rPr lang="en-US" b="1" dirty="0"/>
              <a:t>Smart Cities</a:t>
            </a:r>
            <a:r>
              <a:rPr lang="el-GR" b="1" dirty="0"/>
              <a:t>”.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EFF63-C6AB-461A-8B52-F7EAB585BEC2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835150" y="5354638"/>
            <a:ext cx="5029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Άσπα Γοσποδίνη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sz="1600" b="1" dirty="0" smtClean="0">
                <a:latin typeface="+mn-lt"/>
              </a:rPr>
              <a:t>Αρχιτ</a:t>
            </a:r>
            <a:r>
              <a:rPr lang="el-GR" sz="1600" b="1" dirty="0" smtClean="0">
                <a:latin typeface="+mn-lt"/>
              </a:rPr>
              <a:t>έκτων ΑΠΘ, </a:t>
            </a:r>
            <a:r>
              <a:rPr lang="en-US" sz="1600" b="1" dirty="0" smtClean="0">
                <a:latin typeface="+mn-lt"/>
              </a:rPr>
              <a:t>MSc, PhD Bartlett School, UCL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sz="1600" b="1" dirty="0" smtClean="0">
                <a:latin typeface="+mn-lt"/>
              </a:rPr>
              <a:t>Καθηγήτρια Πολεοδομίας &amp; Αστικού Σχεδιασμού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sz="1600" b="1" dirty="0" smtClean="0">
                <a:latin typeface="+mn-lt"/>
              </a:rPr>
              <a:t>Πανεπιστήμιο Θεσσαλίας</a:t>
            </a:r>
            <a:endParaRPr lang="el-GR" sz="1600" b="1" dirty="0">
              <a:latin typeface="+mj-lt"/>
            </a:endParaRPr>
          </a:p>
        </p:txBody>
      </p:sp>
      <p:sp>
        <p:nvSpPr>
          <p:cNvPr id="14341" name="AutoShape 2" descr="data:image/jpeg;base64,/9j/4AAQSkZJRgABAQAAAQABAAD/2wCEAAkGBhQSEBQUERQWFRUWGBoaFhQXFRcaGBYaFhYXGBcXFh0YHCYeFxkkGRgYIC8gIycqLCwsFh8xNTAqNSYrLCkBCQoKDgwOGg8PGi4lHyQsNCwsLC0pLCwsLCosLywsLCwvMDQsLywsLCwsNCwvLCwvLCwsLCwsKSwsLCwsLCwsLP/AABEIAJABXgMBIgACEQEDEQH/xAAbAAACAwEBAQAAAAAAAAAAAAAABQMEBgIBB//EAEkQAAIBAgQEAwUFBAYIBQUAAAECEQADBBIhMQUiQVEGE2EycYGRoQcUI1KxM0LB8GJygpKy0RUWJDQ1c4PhU2OTwvFDVISz0v/EABoBAQADAQEBAAAAAAAAAAAAAAABAgMEBQb/xAAuEQACAQMDAwMCBwADAAAAAAAAAQIDESEEEjETQVEFIvBhcTKBkaGxwdEUQlL/2gAMAwEAAhEDEQA/APuNFFFAFFFFAFFFFAFFFFAFFFFAFFFFAFFFFAFFFFAFFFFAFFFFAFFFFAFFFFAFFFFAFeV7RQBRRRQBRRRQBRRRQBRRRQBRRRQBXle0UB5RXtFAeUV7RQBRVHinGrWHE3WgnZRqx9wH60lX7QbM+xcjvyfpmrSNKcldI5ausoUpbZzSZqKKocN47Zv/ALN5I1KnRh6wenqKtX8SiCXZVHdiAPrVHFp2aNo1ISjvi015JaKUWfFNh7y2kYsWmGA5ZAmJO+x20q/jccllC9xgqjqevoBuT6CpcJJ2aKxr05xcoyVly74LFFZn/X6zmjJcj80L84zTWgwmMS6ge2cynY/59jUypyjyitLVUazapyTZNRSri3iWzhzlYln/ACKJI9/QfE1W4d4zsXXCENbJ0GYCCe0gmD76lUptXsVlq6EZ9NzVxvicQVKqoBZiQJMDQSSf560sw2PNqwvKDGckSdhdIIWBMepgbfC5xK7a5RdmRzKRmBB1GjLqNJG+xqvhcJYuZgqsABEZnEhucaTtLGO3SK5pQqN3Xzj6HZbFyW1jXBulssK+VeaNwkDb1nqZMVNhuIBrYZhHMywATqrMvaf3Z1FLuLY/C2S3msczEMVVnLSIgwDyHQa6TS/CeN8OnKtu6Fkn906sZJ9snck1pCjWbvbBx1Nbp6ctspq5oRxNPWO+Ux/P+VWbdwMARsdRUWDxiXUD22DKev8AA9j6V1fxCW1l2VB3JAH1qbO9mdO+LjuTx5PTfUbsPnXS3ARIIjvSRPEWGa8ttDnZzGYDlB1O53+E71a4vj7FhB5ux9lBuSPyj47+tX2Suk0c8dTTactysuXcYC6NNRrtr3qPHYny7T3InIpaO+UExWbwfiTCXHCG06ZjAJEiWgfusYnQbVf8ScZs27Vy0z87W2AUAndSBMDl+NX6TUkrMpLWUXSlOE1j+ewv8LcYvX7t8s2uUFE1yKZaB/md6eOcRrHlR0HNO/XYVjPCPFreHe4brFQygCFY7EzsDWn/ANc8L/4h/wDTf/8AmtK9KW/2rBx+naymqC6s1uu+Wr8sZ4XzZPmZI0jLPxmas1VTiKFUcHlcSGjppGh1kzUN7FKTIvAdog+h+v6Guba/B697rdFX+wwopZcvwqnzZDmFIXsC0yTqIB99WLWOQDW4p65pA0JAHpuQPiKjPgLc+xYuXQoliAPWuPvafnX5iqXFsSuVNFMyylmKqSqExI6kE/DNvEGliMesMWtqACYhoYFMhk7BYza66RNN0VyaqFzQUVTt3HuWwQVVpOxDCBmAOkjsY94nrUZw9/pdB31yjTtpGv8APuqyV+5m8DCiquGt3A3OwYR2A1/7a/MVaqGrAKKKKgBRRRQBRRRQBRRRQBRRRQBRRRQGA4bdW/xFjfgjM2VW2lTCL8pMd63GKwNu4uV0Vl7Efp2rH+JvCrh2u2AWVjmZR7Sncle4nXTUVX4T40u2uW7N1Rpro6/Hr8dfWu6cHUSlTfHY+coahaScqOpj+Jt7rXTH/APC/wB2vXHLBgRlt9wpMnN66AfD1pvjeG2rwAuorxMSNp3jtsPlXPDeKW76Z7TSOo2KnsR0q3XLOcnK75PZoUaMaW2mk4vPlHzS0yYfH9Qlu43qYg/PeKe4DhjY2594xUi3MWrUxI7+79Y7RSTF2A/EWRvZa/BHcEiRX0HE4FXUKZAUyMpjYER7oNddae2z7tcni+n6ZVZTjL8EZPHl/X6LwIPFPALK4Znt21RkgyoiRIBBjfQ0g4Hxq5btPZsgm5cceX/RkQzdug/XpWl45w0WsLiCGYgoBDGYg7z6zSvwBhlL3XI5lCgHsGzT+gpCS6TbzZ/4W1NG2uhGl7bx7fnf87cfkNuFeELVtZvAXbjaszaiTvAP6nU1mPGPC0s3wLYyq6zlGwIJBjsNq22PBNy2AYOvSeo+R/hNZb7QP21r+of8VU09SUqmWX9S01KnpWoRSs0a/hl0tYtMd2RSfeVBNKvFfE7ttVt2Fcu8yyqTlA7QPaM1YwrsMLhypjkQH2Y9kbz/AApvXOpKM72PWlTlV06SlZtc9zOeFvDq27ee9b/FYknPBKidPcSNT11qTxZwq22Gd8oDoMwYAA6bg9wRUuP8X4e0cuYu22VBOvadp9JpVxjj927YuBcLcVCpzXH0gd4jX51tFVJTU2edUlpadCVCLTsuyvny7Lk8+z66fxl6DIficwP0UfKtRi8BbugC4iuBsGAMe7tWT+z863/cn/vrQ8EsQpOoJgQQABAG2p06bxpsNZrqHaq7fMHR6XFT0Ud31/lmHvouHx+miW7oPeF0MfAGnnCeD/fXbE4mcrGLduSOUHSY6fqZNI+P2S+OuINC1xVB7Zgo/jX0exYCIqqICgAD0AgVvWntjFrlo8zQaZVa1SMl7IyeOzeUv0Rkb/hXJjrPlqfKJznchCmsSehOWJ7mnPH+FWTZv3DbTP5bHPlGaQpgz30q01y5+6ymZA23DGR8AP1rjiykYO8Dv5T/AOE1yqtKclc9SWjpUqdSy5u/tjsZPwTgbd25dFxFcBVjMAYknaafXeD4ImcijKegZQYbKQQNGhoBHSdd6UfZ/wDtbv8AVX9TWlt4IQBcYglmKjl0/E8yBA19kb9q11E5Ko9rOL0+lGemjeKfPK+uCU3bbwGGkgLowPs59oGUgCfhUVx7CywXUDPopB5QNtN4bbsa6x9tBOctDEEkRy5Fk+sFQZ30mqpuWbjmLjEuCBC6AOFGhK7aA79a5d0key3WSwXiLTZbfb2RDCOXb0bLrG/Wk2Dx1pkthrTZyFaFPLtaYuIaFGZlJBI2neJeWsEFcvJJO8hdTAWZiRoBoNKrJilZTktAlDMHKACSQTOwaNT7/Wo3M2pylZ7g4VjlucqplRVWNdRqwIIOoIKxr1pjlFUcBfzMYtooAjMrKdjoug23+M1zjOMi3dW2UYypYuMgVYV2AOZgZItvsCBGpEibRTlwJcldeJXCWAiJIEW2MAZ4YR7aGEEjufSpbl+91BWGSSqlpDEExGsLqCfjoKu4TIVD2wAHAaQImdQT86QcOxVxXuqt60UXEa5rd6QLt08guM2VyTmUECFMJ0pGm2nkxs1yxpxNyre0QCp0zoo033EydtO/Sp73EQr5SDuBPLHMQOpnrXmNssxgRGo9vLI0/oE99jXPEcQUw925AVkR2E6iVBI940rHhtnRG3ciTjikn8uUEd92B6wdhHxO21hOIggwrSI0jXmE9Pj8q5t8Qtk5QCDJWCjDUJn6jYr/ABHeuDxe3kZk1i3nnK0AFcy5oE7elW3fUs7PhExxhn2G9dKmsXcwnKV9DvUA4omfJJzZgp5WgErmAJiNRUS8ctHZiTywACSwYMVI7ghGj+rS68mdmMKKgs4tXLBZOUwTGkjce+ppq5B7RRUCX5dljYDXvNCLk9FFeUJPaK8ooCLC4tbi5kMiSJ9VMEa+tUOL+HLWIBLLlfpcXQ/H8w99ZLgfiFsI7W7qnKWll2ZT1IB3B7Vo7njbDBZDMT+XIwP1EfWul0akJew8iGu02opWrtJ90/6M1wHPh8eLZOuYo4GzCCQf0NfRKxvhrAPfxLYu4uVZJQdyRlEd1C9eprT8Q4rasAG64WZidzG8AancfOp1HumkubZ+5HpiVKhKUnaO5tX/APPYwrf8U/8AyB+orcPwwSSC28xIiZJgSNBMfIV88PFE+++dJyebn9cs9q3+FxdjEjNbYPAEwSCJmJHTr8qtqYX2trsY+k1ablUjuV3JtfYrcfsZMBdXsv8AEfoNPhSfwEeXEf2PTo/yqfxJxTDpZu2kYG4wylRJggicx2ER76V+DuM2bJurebLnywSJGmaQY23qYU30GkvmCNRXpL1CD3KyVnnh5NUkzaJLagayYPv1j6Vm/tA/bWv6h/xVq7rWwFvG4BbUSDIyw0az66fOsP4v4xav3VNppCqQTEAknpNU0sXvvY09WnCOncW1d2tnnJrbP+6YcaTlt/RRSfxzxplIsISAVzXCOoMwvu0k/D1pj4f4zh7tuzbzKbiqBlYayq65Z326Ug8dYJlxAuEcrqBPSVkEfKD86mjC1b3DXV76BOk78JtfP1NL4b4Ali0rFQbjAFmjUTrlXsB9an8S/wC6Xv6hpBg/HoW0ouW2LqIkEZTHXXUVzjfvWLs3LjjyrSqWW2Jm4QJEzqR8B6DrTpz37p+QtXQ6DpadXe3hLjHL+ZD7Pvav+5P/AH1peFWHQFXAA0iPcBt022+pJNYjwtxsYd3GRrhuBQqpqZWenXf6Vt7nFlt2lfERZLD2SZg9hG591RqYPqXL+k6mmtLsb4vf6ZffgxPEv+J/9e3+qV9EIr5hjeJo2NN4Hk81G9YUrOnwr6DgOO2b2lq4rNE5dj8jrVtRGW2OOxj6XWp9SqtyzK6zzl8CTh11bV5wLVkhDdKujObkAscsG0EXqs5zt11iZnP3bFBnzsLRJi5nUSrxBgQcoEiOx1muLNwvcYQnmAXRKG7uxuAKDCqH0YzMxJ0zyWFvCB0vIouBWTKDcL6sQ4MBzI3GvWesVzUmkvzPotUt0JJctGf+z/8Aa3f6i/qa1XEkc5MgkhiT7sjAx2OsD1NfPuA8WOFvFmUnQo67EQR36gj6mtIni+5fOXC2CT1Zzyr6mNPrXXWpyc9y4PmPT9XRjp1Sk3uvwk783wNylwl9WUQcs7RlGUk5twZnSd+kVBj8QVtW3dmTMzEgHUDy3cKeYbKsb7xTOxaJtqL2VmgZoHLmGsgH1qrc4kZceTcOUwJUQ2g1kmAJJ19K43JcH0NGDUt3zP8AhW4dilN6A11mhhzRCgk679cnTuO9dYK00OuYouVSpBDCDm2DFhG3QbU0unKCQJj3Dc66nbvS3hTDnOYElQZUqYHNGWBoN9DWcrXRtJ7kyTgohW1HSBABAjsEWNZ0j/II+Otcv5ScAbigaC/bwreUdT5tsNd1fYZTl6GRBBd8CPIYiJkRl6jc5WaSfX/uU/izhVu/dg4Y37gtcpNqxcVAWYaedcSZlgQp/ISRyzvpmk1f5+6OeP4TSWrsWgxzGFB2ljpOyjVvQVl0yXHDhMVrdX8DynW1yYgkXGZ7YICkm5lzROkHStRgli0g7Ku8TsN40+VZa5w7PfBt3M7+cGZXxV8ZVS9mkWfZbTMgWAsorA1ana7EzSY3BWmOe4CSIAILddBAU+v1qqtrD+XcRZCusPGaYIOusxAJ93WpcbjASUKXDDLJCmNCGkHr/O2lRLjEj9jc32ydtJj3fr61zSlJ4vg3UHycsElSbjyCWNwgBjyhAIyQQVfoNwfWpRwJMoGZiBb8tTyyFKhTrlnYTB0nWKmw+HTywcpgCeYcw2OsddBt2qK3jA9yEuaGCBkJGmpE+4fUVVR8kNvsQcUt+UAVV7j3Lq5VlVXMLeXnYryplTXczoNSBUOBwuZWw13MrIiFllHXI2dUAY2xm1RtSA0qD7zirPfUo+FvFFeZW/bt5shOVpW4GCmAw26VX4f4dR3fPZxFqAhDNjLr5zLaGLrBgsDRpHNtTarmitbPz9y+120juWLknlJy9ARpIALRm0mdJjrUb4mz2uT13ld9R8f50p2TVLC8UtuSB7W3cE6nKGWVY76AyO1TZLBk3D/siVMCo6t/ePQzXNm3F194IBmNNfXqdPrUP+kW15NlzGQw/P6aeyPnVrD3mJIZYjYwdfn+lXtYwjOEmrE1FLLfHkg+ZykO6gQebI9xZXTUxbJIG23ael44muYMoAGpAjV2QDfclfrVtj8HRsl4GNe1XwuOW5OXNpGpUgaidJGukfOp6raxW1iHE4K3cEXEVx/SUH9arWOBYdTK2bcjrlBj57Uwqq/DlLSZ3mJ06/TWp3SSsijpU5PdJK/2JcRiVtgFjAmBoT0J6egNVn4jZJgkH+yT8tO0H4juKixGKW1yZMwGupH5Xbr6I3zHrHN3iADaIIBP5dYFzQdmlDp6j1jSMcZQdSHDJGxlmDGWdQCU0kR6etSWC8Sq2wDB0kSO+1VjjFzMCoYHQKABrmug6+oT/wCKYXsMDbKDlBWBHTSKpONvIjKL/CiFY3dUg9hmJJIHbX312gtHYKREzlEQDG8RVTEYFVl3Kgk21kW9iLkiACTqzR9ahv4cW3spOrkqpyDLK5rsOM0nlU7dQDpWd5IWb7DO7cUAAiQSBGmk7SO1dfdk/Kv90VQbABGzs4ALL+7HssWA0MdYmO3WpbHEma4yeWVCsVLFk/IGBABJJMjSNvlVo7mSlflFfF8VS0XAt8yzBGUCQmYTqCJ2ry9xq0fw7qEyNQQhBAfITGY6ZpPuB7VW4bjb2SzmEDJaDA27maWtMWksxbRgN5PQmuMBiLuRc4b2sOchW5yg27WbUmTDZ5DE7Ga2skbuiso9wl3CpDjDhDy80IYZlVsq80yAw2HQ1e/1gTWQQNADKHNmyxs39L6HtVPCcRu3GBbMqyQPwnEzatOMw6EMbgkHSIkkTXVvHX1t6JOW0riVc/uAZDqWLh5bqY031o88/wAlY6eMMRSX7Fng3kS4s2fLICluVR7QzASpM6EemtXrVwXJlRymO/8ACqGCxt03ED5SrKdVVtOa5lLFgNMoUadekMCLmAQg3NI5zGnT09KrLuyvSjBbUkQW8dZKozKFzRAK66kCdtpI1/yNe3MWqlCi6FoJyHUFXIyEb6qO+nvBri5ZS1csLLyxZFIKxAVrmVp1iEMECfXWvTbVLtq1+JrmdDK5UyADJ+ba5podt9BXNefcnYvBInELMiBqcpnIf/qnKpJjSSI+Fe3eJDTIdcybqYKu4WVPXrr7u4rjC4C2yKysxUi2QToYtsXTQgEanrXhwiKyJz6xkMiFFs5wveJA+mtPeCLEWMLdbM9tXYwQSmrgzBGnMND/ADFWsHjLUKLYgHLlAUro4JUxA0hT8qq3MArLktkNlIBBPsqhkIpykaNG4Omh6VYwuBYOGuRKqVBB3BMgsAAAVEgR3O0xU76mEzOMKablFK5xax5Iu6iUuZYEaCdJnvS7i2HRrzkgAqAxuNbVwAuTMq84MgFCNIkt7UkUzweDyi5mGQM5YQQIGkbaDal2Nf8A2lyUw7+WFYG48XLYABYqotEleoObedq0qWvg3oX3N/QfXbeYEGRPYkH5jWlXD7pUXDEqAsQxYbsDu50HeBtTJcSGTMgLdhsd4IOaII6g9qW2bXlq5uBlzwumU6nNokEwNdvWqPkpbDRYs4syQVUSQB7igOsDWTIFKPFfDLZdb95sKEVMn+02TdElpGTnXLPWJLaT7IpilxFfNF3QkgZdBM6bfzpSfx34cvYxLBsZeUsSjtl9oCDsdRBH9o1MZzp5jyXoUYuajUlh9zS8NvK9m2yMrKVEMhlTpHL6UgHCbl3FC61osi3ZH3lwwTLID4VLchT1Bfm16VJhuHPg8DZtBzmRgXYAleZyzzqDkknbXaq3jjxBdw2Et+UYe6QpciGXkJJA2DafCtFNwhvZP/H6tXpwffA0PnG4pJuFVun2QoBUq8KQRsOUTJBkGQZjzCPfdgGa4gzEzlSYyWzBJXTnzjYdfQ1N4XvM+BwzOSzNZtlmJkklBJJ6mofFLn7rix0+7XSPeEOvzqkFuaXkirLpuSssf0RWUvBLcZ82S0rFkUkfiKLonLryZvkD7/bWKuC4gdiACATkGs3HVQ8JoWGTXl+tccTxeV2ZgT5eISACWMeSDyg+zudB76mbiDG6oW2juqW3ZliMt1mHIxIIACsZ6+k6a9CVk0U66ymiTxPhUex+J5eUNJS8wW0+jKFckERJBGh1UaVU8LXy9y4xuWTFuynl2rvmRl8z8R2AADNqIA2tjU7CXiODxN2OXDjJcLWyxdojMqlhliShII6ZtDpNXeG2bodzdSyoIXKbcyYLyGkDQSI95rHuXvaNio3Frhv+UfKAlljMpdpDsGUC5IAUCQVJJY6ADMTAW3fyzmVlGUrzyVHUuAoDExppy1Uw+cYll/Ey+a5MfdPKUMjMCwzecJOvckzopMXOEX8oYtEAKJCmWzO2U6W1kQQIH06614pSil47HM8ySLuI4iilgwOm/LvoDHrvXB4ynZvl0kSfrUVviwYgLcWWMKMj80bx3jT3VNevlGGZ1H9k7AFjr7lYx6VTclyjo227HuHwtpxmCRzFuoIaWkjtOZtt8x7murvDUgwgnpqd82bodIbUdukVIMeh2bcwNDvpE6aTI98jvUNviyG2rnqFJUAkgsFMba+0PnUuX1FpEdi3eAaBbEmY1idQSdewFSE3+1v137n1HSKl+/prJiJ6HTLuT+Ue+p7bhgCNj6EfrVSG33R1RRRUlCpincHkQMI9N5237VAGvAagaaknWeUnvpzQNO1TXOJAbJcOsewamsYoNsGHvUiq2v3LWa7FXEG9EoqaheU7gluadYML9aRYy6TjWFx3FpbltluK18KsoFOHbyx5cF+Yl2H7UCNAaf8AEGYMpXNsZy9ZK6RlbX1099V8RYw6XGZpBLBmE3ChcDMCVHJmAUNtPLPSam7l7UuBF2Eq4O4uGVwcSbpxSSC16RaXG5oy/kFiZMajealw+ZsTZZ7d/wAxL94XGK3PLCsl0Wyp9goVyQRtJBhiQXf+n7P5m/8ATudVz6cuoy61B/pNRzG8YP8A5TdFzHpIGUSalwkuzJ6hb4m2i6xzDUb7H/4+NLU0xrE5QJjOQJJ8ofhgZZ25s5b+j7r1viVq42UjmBgBkO5VG5THZ1n49qWr5b451OQsGEqRazaWlMxJc65YYgRlj1O0Fa9/BmMXFtSVZ3kLmY5m0Xm1YjQDlb5e6ohiLJIAa4SSRlHmEyMsyBt7anXoZrjFXLF3W6xGjLkg7EFWIOXNEGJBiY6iulxFtCpDs7qGABWC2dguoVBGqdB0J1rn6c78EdOV+Czb4ggFsKZDZYJzbMrEGY3hToYrq5xe2q5mJA1MlWGgAJYaaqARrtVSwlowvMCbhaIJBZlJKgkezlJ00j0obDICgzXCUlVbkJykqGXUaiQusZtNCdaiW6PIamg41jA2Fvm2zAorcy5gQykg5SNyCCI+e9UMRK53tteNvzMOTJukhhdi9APNkyFcwjKIOm9WyltxcBFw+cBm9gEjQgCI6XAJOsQJ0q6eKCNAToSZgbZ9/wC4apuT5Z0U6m2Nn5/wR32LXAzecLa4oknLckI2EIEGMyoXbdYielWcJZZXshjcKgYiGbOWCMym2GbcHLtJzaa6zTX/AEmsxDTMDbUyy6a90b5V7f4kqNlIJI3iO09+36Grxju4LOq2rJfM/wCiDhl1ilhMR58HDWsp/GDG6MwuhyvMHH4ftf0vWnmKT8eyQJjPO8Dl09BQOLrMQZ+HXbWY+vbuKmw2MDqWUHTppOwMDWDv3q/TcVkrUk5O9rFTA3fxXBPtFoGuhB1nTaZjpod6lxV5XtgFQ6XDkYHqDIMjrtUWAQG65KiZOpyEySQfZYxA5fgZ1rhXm1b9LgnbeTUSOaF1BsT4/g9gXLtu3aw4kZmdrZ/AAVAckIVaOV8uZfak6Gn+L4OtxpZnAmSqkAFsuTMYEnl0iY9KTccvWxfcXREoctsXGVsQYtnKEGjhvY0kny4OmlXPGXGjhcG7po5hE9Gbr8BLf2aphXbO5Kc3GMeWUOIeLFw7/dsOj4rEEksBAAJMnOQIETsBppJFKeIeJeK2gblzDW1tjUwueB6lLhIHrEVd8BYS3hsEL9z277SWgliJOUdzoCx9Sa0h45Z/Men7rdem1I05zV8m06lKjNwUFK3Lffzbshf4O8UHG23ZreRkIBgyrSJ06jTp6jWlPiL7QbmHOQYR0JnK16ApjqoQnN7pB1rS8Fwtm2jLh1yqXZmEH2m1O/pGnQQNNqy32s/sLH/NP/62qJ7owy8jT9Gpqdu32vhXeDS8LP3rCWHvAEuiOQJAzFZMCdtToZ9awPj3iV64qJcwzWLSP+G7MCXhSNQJjSTua3PhrN9wwuSJ8q3v2yD+MVm/tSzfd7GeJ807bew0VFS7p8ltG1HV7bd3b6ckfBvEuNtYWytvAG5bW2oW4HPOoUQ0BSdRrTnhnEsTi8Pdd8GikwqW7txwLqzDhgbcqvaRrrsNSy8If8Pwv/Jt/wCAU2zCY69vft+h+VTCLw7mWoq03KS6avfm78/fufO8P4yuvihYGCsi8bkc12IdFOpPlnUKDB7RFbbCcNUrba7ZtLcUGMgDBCTJCEqDEwdhrWA+0XBth8baxVv9+D/1LRG/9Zcv91q+jYDGLetJcT2XUMPcRNTTnO7TZbV0qfThUpxST555/UznirxViMFztYtNZLZVfzmDeyW5lyaaA7E7U54Ji79y3mxFpLRMFVVy5gj96VAU+gmsx4j/ANr4rh8LulkeZdHTo0H4BB/1DW4mojdyecFK6hClBbVuau3njt37mcw1km+HCXll2/DJtBOXzYefbMl5iT7Y6Cr3BbcZgVcQADnNzLIZoCC4T0jUafwooUXEMwtXHh2JdJK2wPMJBzgD2mJItlmJIkZYAbXMCl0i4GOoXKwjacwIkHeurUJtpnntZui4LYGwHyqtiuGJcbM0zEaHTZ1/R2+nYVD/AKGA2Y+pMbEqTED+jH9o0xrHnkvGUkUMTgEE3GzaEMYPUZdY/sCucPwxSJ/dKIqQTIVdVOv72390VY4kD5LwJOU6fz1qTC/s0/qjf3Dep2q1y++VuSIcPWSQWBMzB3nv7jqPfU2HsBFCrsP4mfh7hUlFRYq5N8hRRRUkFFrN4s3PlGuUQvcenafmO2vjYO6d7s66QoEAMpHTUwI+NX6KixfexbxBQCuaCSpBJLBdIJJjQjQ6dalxKp5kG0GYiQcoM5ZgT0Op+tSYvCZ8usRrsDr0PpBrtsPNwPOwIA99IqzZRlDyh/8AbL6expy5fhpC/wDapLGFtlWL2USJBlV2ywfhlMfOvcbwdbr5ixGgBA2IBO/zPb1mBHLcCSDBIkODAGpeYY6alQWA/re6p3SLe0srgEDBgoBGugA1y5c3vy6e6l1tCcYxJuABog5zbb8JSI5sq7meWZA1Gs+rZtpcViWYjNHLucrcxjcwCC2s6VOi4dLhYIA8kkhDMnQnbrtPvFWjPm5Lg+xa+4J+Xv32bce702qrbNrVnCpLZQS3tZSW9NjmPpr61dsYlXEqZ26EbgEb+hFU7OCW4ozTCuxjYHRlg91g7dajc/JOUnc9S5h5EMkyCBm6/u6Tvpp7vSuxxC0eoktptJ1ChhHTUa+tUsTZsoWjmYBBkzsIhgM075gHX1AyjQGpDZwy80gZdM2doGUhu+wgEn0o1J8lN0fJY+92GC8ya5SBI1zez75OnwqHFY2LkKogBsxhTLA2x3nQOa8bD27egsvCxBUkjSCI1/N9ZPXWVypYk2CTsWyKZjTfc6AUjtTyhKLawcHEo5jyySpMroCACJJEj80/XqJ6TiynUI3MRrA3KIwBM7kOAJ6g+kzYm3btoXKDklhCiQepHrVaybIcp5aCCAsW49pAddOXaNY2jpU7qaZn7vJ7a4sJhVOoBCwASxN3MCSdD+GdCBB+k2G4mHfKFYSCQxiDAQ952cfWokvWCFBVJYIYySIYnJ+7tmJgmNT61LgyjiSq5tc0L3MHX1CiRPam+m+AlLyR4CfMuTO7RoY9s7SoHvgmTUuKtABAq6BwYA23n6/rUPDbYFy4FULBI0QLPMSJI39PQVE3DLwLZLoUEsQI0GZ2afU6j6io2p9yI/hsVuIi751zkxLrpla1ctKq8olYZwx11mDuR0FKftXsk4SyRst8FvQG1dUH5kD409t8JvBmPnRmYFssiYCK287hTttpFd8Q4H5+FuWLrTmmG3KkNmQ+pBA+VVqU1taTO7T11CrCTWEUPB2JZ+HWPJKyoKNmmJQkdPgfjTdUvgb2/iGM/UV8u4Lxy/wu+9q9bOUnntzvGnmWjsZHz0BgjTV3PtTw+UZLV5nOi28qiSdhIY/SfdWMKkbWZ16jRVeo5U1dPKf3NKq4iSfwh6DNv3OmtZH7Us33bD54zeaZiY9h439K0nhy3iSr3cW0NcIK2ABlsqNhMSzHcyTWO+0zxBh7yWrdq8julwlgrAhQFZdSNJk7VNR+wroqbWpSWbctccG08Kf7hhf+Tb/wCs39rH7Cx/zT/gamvgjj+Hu4axZS6hupaUNbnnBRQDodSPUaVQ+1PCM2EtuBIt3AW9Ayss/3iB8aSzTwKKcNatytl/2NPD9ueG4QzGW1aY6kCAgmY/SvbVl8x/GXMVAMM353IGYjsxWNSJnoKzHAftCsWsHbs3rdwsihAFCkPGixLDXbTvWp4C7X1Z7uFFhNPKDNLkGcxdY5OkCe/wAZjJNJIpXo1KcpSkrK78Zz28kPi/hHn8PZV53RQ6GQSxQawdASyyJ03pP9mnHV+6XbbnSxLg/+W0t9GDfMVuVQAQNhXxjj+CfC4y/ZtSBdGVV/NbvEEKP7Qy/2TVansakbaNLUU5UH53L+zZ/Z1hmuHEY25Oa+5CzGigkmPiQv/TFO7doLi9XLuT18nQZD2QOD0iYjXvV7gvDRh8PasjXIoBPcxzN8TJ+NV4nF69NpU9U/dIWPeSwOkRrNXjGySOWrV6lSclx2+ywiROEsLvmG6xAYkKZgA5iw31JLDUjQIoABklgBXtFbSk5cnGFFFeVUAwnQ0AV7RQBRXle0AUUUUAUUUUAUUUUAUUUUBF91T8q9/ZG53NAwqflX+6O8/rrUtFCbs4t2gvsgD3CK5w9gIIHcn51LRQXE2P4cguG5cu3BmBAEAgAm0YHKSBNsenMarthbGpFxxmzhoWFIvRnEZYBYqDI1kT1NO8VaLIQrZSY5omNfeKo2+GXcut5g3oSR+9303I6fu+taqeM/P2IVODyy3PmIMhgajY9JHX1o+7N/4h+X/eprKQoBMkCJPX1r10kEHY6dqyZVwTZWOGLK6s8hhlkRI3n0n/KosRhyGkZmJKt03UBRsp3mT7tKl/0YnY/Bj/nU9myEELtv86q43LbUlgUrhiBGR9AgGo2stnT9zqTB91SYMNbnLbbXUgnSdTOiaMdu2nfdtRVVTS4IsQ2MKq6gGTvLMdzJiT3qaiitCUrFG5irmbS3oGPXdYOu2nQ/yaDjLnS1Gh3O2oAHyk1eoqLF9y8C2/YF/kv2FZJ/fAbodYI02j41WwvC7Vh5s4W2h1GZEAJErqCBtB7jUHtTuor2HV4zCY23/hUOJDnK1ouy8XKi425pNvtMzOxJ6a9Pn6Vb+6J+Rf7oqMcPt/l+p61LZsBRCiBRJ9ykdyBMOoMhQD3AFVb+JJLKbRZSCO4bUiCI6/xHSSLd1SVIBgkGD2PeoPKu6c49eX3TH1+lGXTFWCwNuyxa1hEQ6mVtgEiDAByzP8+tNnN3NyhMvSZnp8utRC3e15lkbaaHT6a0m8Y+Ib2FsJ5SFrj7vkLJbyxJMCMxnQH1PSDCkoK7NoKVaaist+R4huyM2QCdYmY+NYzCN9/4wbgg2cKIDdGYTHT85Yj0tg9aWWfEfEseDZtoiq2jXEtukDrLs5A07Ce1bzw3wBMHYFpNTu7RBZjufQdAOgAqu7qNWWDrlD/iRlua3NWSXZd3/SGtIcXpi92BJGiBCTyHXVZy9Mvx6U+qA4NM4eOYdZPURqNjpprWjR58Jbbk9FFFSUCiiigCiiigCiiigCiiigCiiigCiiigCiiigCiiigCiiigCiiigCiiigCiiigCiiigCiiigCiiigCiiigCiiigCiiigCiiigCiiigCiiigCiiigCiiigCiiigCiiigP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4342" name="6 - Εικόνα" descr="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08275"/>
            <a:ext cx="86423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9D9DD-E0C3-49BA-9659-B159D90EED3C}" type="slidenum">
              <a:rPr lang="el-GR"/>
              <a:pPr>
                <a:defRPr/>
              </a:pPr>
              <a:t>10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95288" y="1125538"/>
            <a:ext cx="8424862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Πολλές είναι οι πόλεις που προσπαθούν να </a:t>
            </a:r>
            <a:r>
              <a:rPr lang="el-GR" sz="2000" b="1" dirty="0">
                <a:solidFill>
                  <a:srgbClr val="C00000"/>
                </a:solidFill>
                <a:latin typeface="+mn-lt"/>
              </a:rPr>
              <a:t>αποκτήσουν την ταυτότητα της «έξυπνης πόλης», </a:t>
            </a:r>
            <a:r>
              <a:rPr lang="el-GR" sz="2000" dirty="0">
                <a:latin typeface="+mn-lt"/>
              </a:rPr>
              <a:t>δίνοντας έμφαση στις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σύγχρονες τεχνολογίες</a:t>
            </a:r>
            <a:r>
              <a:rPr lang="el-GR" sz="2000" dirty="0">
                <a:latin typeface="+mn-lt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Όπως τονίζει ο </a:t>
            </a:r>
            <a:r>
              <a:rPr lang="en-US" sz="2000" dirty="0" err="1">
                <a:latin typeface="+mn-lt"/>
              </a:rPr>
              <a:t>Hollands</a:t>
            </a:r>
            <a:r>
              <a:rPr lang="en-US" sz="2000" dirty="0">
                <a:latin typeface="+mn-lt"/>
              </a:rPr>
              <a:t> (2008)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το κύρος του ισχυρισμού μιας πόλης ότι είναι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“smart city”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δεν μπορεί να στηριχθεί μόνο στο γεγονός ότι χρησιμοποιεί συστήματα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ICT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latin typeface="+mn-lt"/>
              </a:rPr>
              <a:t>Η</a:t>
            </a:r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απόδοση </a:t>
            </a:r>
            <a:r>
              <a:rPr lang="el-GR" sz="2000" b="1" dirty="0">
                <a:latin typeface="+mn-lt"/>
              </a:rPr>
              <a:t>μιας πόλης ως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“smart city”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000" b="1" dirty="0">
                <a:latin typeface="+mn-lt"/>
              </a:rPr>
              <a:t>μπορεί να εκτιμηθεί σύμφωνα με: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b="1" dirty="0">
              <a:latin typeface="+mn-lt"/>
            </a:endParaRPr>
          </a:p>
          <a:p>
            <a:pPr marL="530225" indent="-5302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30225" algn="l"/>
              </a:tabLst>
              <a:defRPr/>
            </a:pPr>
            <a:r>
              <a:rPr lang="el-GR" sz="2000" b="1" dirty="0">
                <a:solidFill>
                  <a:srgbClr val="C00000"/>
                </a:solidFill>
                <a:latin typeface="+mn-lt"/>
              </a:rPr>
              <a:t>Τις υποδομές της πόλης  </a:t>
            </a:r>
            <a:r>
              <a:rPr lang="el-GR" sz="2000" dirty="0">
                <a:latin typeface="+mn-lt"/>
              </a:rPr>
              <a:t>και την έμφαση που αυτή δίνει στην </a:t>
            </a:r>
            <a:r>
              <a:rPr lang="el-GR" sz="2000" b="1" dirty="0">
                <a:solidFill>
                  <a:srgbClr val="C00000"/>
                </a:solidFill>
                <a:latin typeface="+mn-lt"/>
              </a:rPr>
              <a:t>περιβαλλοντική της προστασία,</a:t>
            </a:r>
          </a:p>
          <a:p>
            <a:pPr marL="530225" indent="-5302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b="1" dirty="0">
                <a:solidFill>
                  <a:srgbClr val="C00000"/>
                </a:solidFill>
                <a:latin typeface="+mn-lt"/>
              </a:rPr>
              <a:t>Την πρόσβαση σε και τη χρήση </a:t>
            </a:r>
            <a:r>
              <a:rPr lang="el-GR" sz="2000" dirty="0">
                <a:latin typeface="+mn-lt"/>
              </a:rPr>
              <a:t>πληροφοριακών και επικοινωνιακών τεχνολογιών </a:t>
            </a:r>
            <a:r>
              <a:rPr lang="el-GR" sz="20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ICT)</a:t>
            </a:r>
            <a:r>
              <a:rPr lang="el-GR" sz="2000" b="1" dirty="0">
                <a:solidFill>
                  <a:srgbClr val="C00000"/>
                </a:solidFill>
                <a:latin typeface="+mn-lt"/>
              </a:rPr>
              <a:t>,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  <a:p>
            <a:pPr marL="530225" indent="-5302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b="1" dirty="0">
                <a:solidFill>
                  <a:srgbClr val="C00000"/>
                </a:solidFill>
                <a:latin typeface="+mn-lt"/>
              </a:rPr>
              <a:t>Το ανθρώπινο και κοινωνικό κεφάλαιο </a:t>
            </a:r>
            <a:r>
              <a:rPr lang="el-GR" sz="2000" dirty="0">
                <a:latin typeface="+mn-lt"/>
              </a:rPr>
              <a:t>που συγκεντρώνει , όπως για παράδειγμα η παρουσία </a:t>
            </a:r>
            <a:r>
              <a:rPr lang="en-GB" sz="2000" dirty="0">
                <a:latin typeface="+mn-lt"/>
              </a:rPr>
              <a:t>‘</a:t>
            </a:r>
            <a:r>
              <a:rPr lang="en-US" sz="2000" dirty="0">
                <a:latin typeface="+mn-lt"/>
              </a:rPr>
              <a:t>creative’ </a:t>
            </a:r>
            <a:r>
              <a:rPr lang="el-GR" sz="2000" dirty="0">
                <a:latin typeface="+mn-lt"/>
              </a:rPr>
              <a:t>κοινωνικής τάξης, το επίπεδο μόρφωσης των κατοίκων κ.ά.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775C7-F9E4-4A94-B136-B8FEA415E209}" type="slidenum">
              <a:rPr lang="el-GR"/>
              <a:pPr>
                <a:defRPr/>
              </a:pPr>
              <a:t>11</a:t>
            </a:fld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250825" y="1484313"/>
            <a:ext cx="4537075" cy="471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H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ευφυΐα </a:t>
            </a:r>
            <a:r>
              <a:rPr lang="el-GR" sz="2000" b="1" dirty="0">
                <a:latin typeface="+mn-lt"/>
              </a:rPr>
              <a:t>μιας πόλης μπορεί να μετρηθεί με: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b="1" dirty="0">
              <a:latin typeface="+mn-lt"/>
            </a:endParaRPr>
          </a:p>
          <a:p>
            <a:pPr marL="530225" indent="-5302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30225" algn="l"/>
              </a:tabLst>
              <a:defRPr/>
            </a:pPr>
            <a:r>
              <a:rPr lang="el-GR" sz="2000" dirty="0">
                <a:latin typeface="+mn-lt"/>
              </a:rPr>
              <a:t>τη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συμμετοχική της διακυβέρνηση,</a:t>
            </a:r>
          </a:p>
          <a:p>
            <a:pPr marL="530225" indent="-5302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30225" algn="l"/>
              </a:tabLst>
              <a:defRPr/>
            </a:pPr>
            <a:r>
              <a:rPr lang="el-GR" sz="2000" dirty="0">
                <a:latin typeface="+mn-lt"/>
              </a:rPr>
              <a:t>την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‘έξυπνη’ οικονομία,</a:t>
            </a:r>
          </a:p>
          <a:p>
            <a:pPr marL="530225" indent="-5302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30225" algn="l"/>
              </a:tabLst>
              <a:defRPr/>
            </a:pPr>
            <a:r>
              <a:rPr lang="el-GR" sz="2000" dirty="0">
                <a:latin typeface="+mn-lt"/>
              </a:rPr>
              <a:t>την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‘έξυπνη’ αστική κινητικότητα,</a:t>
            </a:r>
          </a:p>
          <a:p>
            <a:pPr marL="530225" indent="-5302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30225" algn="l"/>
              </a:tabLst>
              <a:defRPr/>
            </a:pPr>
            <a:r>
              <a:rPr lang="el-GR" sz="2000" dirty="0">
                <a:latin typeface="+mn-lt"/>
              </a:rPr>
              <a:t>την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‘έξυπνη’ περιβαλλοντική στρατηγική και διαχείριση </a:t>
            </a:r>
            <a:r>
              <a:rPr lang="el-GR" sz="2000" dirty="0">
                <a:latin typeface="+mn-lt"/>
              </a:rPr>
              <a:t>των φυσικών της πόρων</a:t>
            </a:r>
            <a:r>
              <a:rPr lang="en-US" sz="2000" dirty="0">
                <a:latin typeface="+mn-lt"/>
              </a:rPr>
              <a:t>,</a:t>
            </a:r>
          </a:p>
          <a:p>
            <a:pPr marL="530225" indent="-5302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30225" algn="l"/>
              </a:tabLst>
              <a:defRPr/>
            </a:pPr>
            <a:r>
              <a:rPr lang="el-GR" sz="2000" dirty="0">
                <a:latin typeface="+mn-lt"/>
              </a:rPr>
              <a:t>την παρουσία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ενήμερων, αποφασιστικών και ανεξάρτητων πολιτών,</a:t>
            </a:r>
          </a:p>
          <a:p>
            <a:pPr marL="530225" indent="-5302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530225" algn="l"/>
              </a:tabLst>
              <a:defRPr/>
            </a:pPr>
            <a:r>
              <a:rPr lang="el-GR" sz="2000" dirty="0">
                <a:latin typeface="+mn-lt"/>
              </a:rPr>
              <a:t>το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υψηλό επίπεδο ζωής.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530225" indent="-530225" algn="just" fontAlgn="auto">
              <a:spcBef>
                <a:spcPts val="0"/>
              </a:spcBef>
              <a:spcAft>
                <a:spcPts val="0"/>
              </a:spcAft>
              <a:tabLst>
                <a:tab pos="530225" algn="l"/>
              </a:tabLst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530225" indent="-530225" algn="ctr" fontAlgn="auto">
              <a:spcBef>
                <a:spcPts val="0"/>
              </a:spcBef>
              <a:spcAft>
                <a:spcPts val="0"/>
              </a:spcAft>
              <a:tabLst>
                <a:tab pos="530225" algn="l"/>
              </a:tabLst>
              <a:defRPr/>
            </a:pPr>
            <a:r>
              <a:rPr lang="el-GR" sz="2000" b="1" dirty="0">
                <a:solidFill>
                  <a:srgbClr val="C00000"/>
                </a:solidFill>
                <a:latin typeface="+mn-lt"/>
              </a:rPr>
              <a:t>(βλ. 1</a:t>
            </a:r>
            <a:r>
              <a:rPr lang="el-GR" sz="2000" b="1" baseline="30000" dirty="0">
                <a:solidFill>
                  <a:srgbClr val="C00000"/>
                </a:solidFill>
                <a:latin typeface="+mn-lt"/>
              </a:rPr>
              <a:t>η</a:t>
            </a:r>
            <a:r>
              <a:rPr lang="el-GR" sz="2000" b="1" dirty="0">
                <a:solidFill>
                  <a:srgbClr val="C00000"/>
                </a:solidFill>
                <a:latin typeface="+mn-lt"/>
              </a:rPr>
              <a:t> διάλεξη)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341438"/>
            <a:ext cx="39227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209B4-9ED0-4574-9CAA-CCA25257904D}" type="slidenum">
              <a:rPr lang="el-GR"/>
              <a:pPr>
                <a:defRPr/>
              </a:pPr>
              <a:t>12</a:t>
            </a:fld>
            <a:endParaRPr lang="el-GR"/>
          </a:p>
        </p:txBody>
      </p:sp>
      <p:grpSp>
        <p:nvGrpSpPr>
          <p:cNvPr id="25605" name="38 - Ομάδα"/>
          <p:cNvGrpSpPr>
            <a:grpSpLocks/>
          </p:cNvGrpSpPr>
          <p:nvPr/>
        </p:nvGrpSpPr>
        <p:grpSpPr bwMode="auto">
          <a:xfrm>
            <a:off x="1187450" y="1989138"/>
            <a:ext cx="6553200" cy="4176712"/>
            <a:chOff x="1187624" y="1772816"/>
            <a:chExt cx="6552728" cy="4176464"/>
          </a:xfrm>
        </p:grpSpPr>
        <p:sp>
          <p:nvSpPr>
            <p:cNvPr id="28" name="27 - Έλλειψη"/>
            <p:cNvSpPr/>
            <p:nvPr/>
          </p:nvSpPr>
          <p:spPr>
            <a:xfrm>
              <a:off x="1474941" y="1917269"/>
              <a:ext cx="6049526" cy="40320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5" name="14 - Έλλειψη"/>
            <p:cNvSpPr/>
            <p:nvPr/>
          </p:nvSpPr>
          <p:spPr>
            <a:xfrm>
              <a:off x="5579921" y="4869844"/>
              <a:ext cx="1800095" cy="5032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1474941" y="2420478"/>
              <a:ext cx="1225462" cy="4317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25611" name="7 - TextBox"/>
            <p:cNvSpPr txBox="1">
              <a:spLocks noChangeArrowheads="1"/>
            </p:cNvSpPr>
            <p:nvPr/>
          </p:nvSpPr>
          <p:spPr bwMode="auto">
            <a:xfrm>
              <a:off x="1547664" y="2492896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Governance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6300594" y="2420478"/>
              <a:ext cx="1223874" cy="4317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25613" name="9 - TextBox"/>
            <p:cNvSpPr txBox="1">
              <a:spLocks noChangeArrowheads="1"/>
            </p:cNvSpPr>
            <p:nvPr/>
          </p:nvSpPr>
          <p:spPr bwMode="auto">
            <a:xfrm>
              <a:off x="6516216" y="2492896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Economy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5614" name="11 - TextBox"/>
            <p:cNvSpPr txBox="1">
              <a:spLocks noChangeArrowheads="1"/>
            </p:cNvSpPr>
            <p:nvPr/>
          </p:nvSpPr>
          <p:spPr bwMode="auto">
            <a:xfrm>
              <a:off x="5796136" y="4941168"/>
              <a:ext cx="15841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Calibri" pitchFamily="34" charset="0"/>
                </a:rPr>
                <a:t>Built Environment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3" name="12 - Έλλειψη"/>
            <p:cNvSpPr/>
            <p:nvPr/>
          </p:nvSpPr>
          <p:spPr>
            <a:xfrm>
              <a:off x="1547961" y="4869844"/>
              <a:ext cx="1800095" cy="5032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25616" name="13 - TextBox"/>
            <p:cNvSpPr txBox="1">
              <a:spLocks noChangeArrowheads="1"/>
            </p:cNvSpPr>
            <p:nvPr/>
          </p:nvSpPr>
          <p:spPr bwMode="auto">
            <a:xfrm>
              <a:off x="1187624" y="4941168"/>
              <a:ext cx="2592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Calibri" pitchFamily="34" charset="0"/>
                </a:rPr>
                <a:t>Natural Environment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6" name="15 - Έλλειψη"/>
            <p:cNvSpPr/>
            <p:nvPr/>
          </p:nvSpPr>
          <p:spPr>
            <a:xfrm>
              <a:off x="3348056" y="1772816"/>
              <a:ext cx="2303296" cy="50479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25618" name="16 - TextBox"/>
            <p:cNvSpPr txBox="1">
              <a:spLocks noChangeArrowheads="1"/>
            </p:cNvSpPr>
            <p:nvPr/>
          </p:nvSpPr>
          <p:spPr bwMode="auto">
            <a:xfrm>
              <a:off x="3563888" y="1844824"/>
              <a:ext cx="1800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People-communities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8" name="17 - Έλλειψη"/>
            <p:cNvSpPr/>
            <p:nvPr/>
          </p:nvSpPr>
          <p:spPr>
            <a:xfrm>
              <a:off x="2700403" y="4077729"/>
              <a:ext cx="1223874" cy="35875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25620" name="19 - TextBox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Organization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1" name="20 - Έλλειψη"/>
            <p:cNvSpPr/>
            <p:nvPr/>
          </p:nvSpPr>
          <p:spPr>
            <a:xfrm>
              <a:off x="5003699" y="4077729"/>
              <a:ext cx="1223875" cy="358754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26" name="25 - Έλλειψη"/>
            <p:cNvSpPr/>
            <p:nvPr/>
          </p:nvSpPr>
          <p:spPr>
            <a:xfrm>
              <a:off x="3851257" y="3501500"/>
              <a:ext cx="1225462" cy="57622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25623" name="21 - TextBox"/>
            <p:cNvSpPr txBox="1">
              <a:spLocks noChangeArrowheads="1"/>
            </p:cNvSpPr>
            <p:nvPr/>
          </p:nvSpPr>
          <p:spPr bwMode="auto">
            <a:xfrm>
              <a:off x="3851920" y="3501008"/>
              <a:ext cx="12241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Calibri" pitchFamily="34" charset="0"/>
                </a:rPr>
                <a:t>Smart City Initiative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5" name="24 - Έλλειψη"/>
            <p:cNvSpPr/>
            <p:nvPr/>
          </p:nvSpPr>
          <p:spPr>
            <a:xfrm>
              <a:off x="3851257" y="2852252"/>
              <a:ext cx="1225462" cy="36034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25625" name="22 - TextBox"/>
            <p:cNvSpPr txBox="1">
              <a:spLocks noChangeArrowheads="1"/>
            </p:cNvSpPr>
            <p:nvPr/>
          </p:nvSpPr>
          <p:spPr bwMode="auto">
            <a:xfrm>
              <a:off x="3851920" y="2852936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Calibri" pitchFamily="34" charset="0"/>
                </a:rPr>
                <a:t>Technology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7" name="26 - Έλλειψη"/>
            <p:cNvSpPr/>
            <p:nvPr/>
          </p:nvSpPr>
          <p:spPr>
            <a:xfrm>
              <a:off x="2267046" y="2636365"/>
              <a:ext cx="4465316" cy="23049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cxnSp>
          <p:nvCxnSpPr>
            <p:cNvPr id="30" name="29 - Ευθύγραμμο βέλος σύνδεσης"/>
            <p:cNvCxnSpPr>
              <a:endCxn id="27" idx="1"/>
            </p:cNvCxnSpPr>
            <p:nvPr/>
          </p:nvCxnSpPr>
          <p:spPr>
            <a:xfrm>
              <a:off x="2484519" y="2780818"/>
              <a:ext cx="436531" cy="19366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- Ευθύγραμμο βέλος σύνδεσης"/>
            <p:cNvCxnSpPr>
              <a:stCxn id="16" idx="4"/>
              <a:endCxn id="27" idx="0"/>
            </p:cNvCxnSpPr>
            <p:nvPr/>
          </p:nvCxnSpPr>
          <p:spPr>
            <a:xfrm>
              <a:off x="4500498" y="2277611"/>
              <a:ext cx="0" cy="35875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- Ευθύγραμμο βέλος σύνδεσης"/>
            <p:cNvCxnSpPr>
              <a:stCxn id="15" idx="0"/>
              <a:endCxn id="27" idx="5"/>
            </p:cNvCxnSpPr>
            <p:nvPr/>
          </p:nvCxnSpPr>
          <p:spPr>
            <a:xfrm flipH="1" flipV="1">
              <a:off x="6078360" y="4603160"/>
              <a:ext cx="401608" cy="26668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- Ευθύγραμμο βέλος σύνδεσης"/>
            <p:cNvCxnSpPr>
              <a:endCxn id="25620" idx="0"/>
            </p:cNvCxnSpPr>
            <p:nvPr/>
          </p:nvCxnSpPr>
          <p:spPr>
            <a:xfrm flipH="1">
              <a:off x="3384566" y="3141160"/>
              <a:ext cx="611144" cy="93656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- Ευθύγραμμο βέλος σύνδεσης"/>
            <p:cNvCxnSpPr/>
            <p:nvPr/>
          </p:nvCxnSpPr>
          <p:spPr>
            <a:xfrm>
              <a:off x="4932267" y="3141160"/>
              <a:ext cx="647653" cy="93656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- Ευθύγραμμο βέλος σύνδεσης"/>
            <p:cNvCxnSpPr>
              <a:stCxn id="18" idx="6"/>
              <a:endCxn id="21" idx="2"/>
            </p:cNvCxnSpPr>
            <p:nvPr/>
          </p:nvCxnSpPr>
          <p:spPr>
            <a:xfrm>
              <a:off x="3924277" y="4257105"/>
              <a:ext cx="107942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- Ευθύγραμμο βέλος σύνδεσης"/>
            <p:cNvCxnSpPr>
              <a:endCxn id="26" idx="3"/>
            </p:cNvCxnSpPr>
            <p:nvPr/>
          </p:nvCxnSpPr>
          <p:spPr>
            <a:xfrm flipV="1">
              <a:off x="3779825" y="3992009"/>
              <a:ext cx="250807" cy="15715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- Ευθύγραμμο βέλος σύνδεσης"/>
            <p:cNvCxnSpPr>
              <a:stCxn id="26" idx="5"/>
              <a:endCxn id="21" idx="1"/>
            </p:cNvCxnSpPr>
            <p:nvPr/>
          </p:nvCxnSpPr>
          <p:spPr>
            <a:xfrm>
              <a:off x="4897345" y="3992009"/>
              <a:ext cx="285729" cy="13810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- Ευθύγραμμο βέλος σύνδεσης"/>
            <p:cNvCxnSpPr>
              <a:stCxn id="27" idx="3"/>
              <a:endCxn id="13" idx="0"/>
            </p:cNvCxnSpPr>
            <p:nvPr/>
          </p:nvCxnSpPr>
          <p:spPr>
            <a:xfrm flipH="1">
              <a:off x="2448008" y="4603160"/>
              <a:ext cx="473041" cy="26668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- Ευθύγραμμο βέλος σύνδεσης"/>
            <p:cNvCxnSpPr>
              <a:stCxn id="9" idx="3"/>
              <a:endCxn id="27" idx="7"/>
            </p:cNvCxnSpPr>
            <p:nvPr/>
          </p:nvCxnSpPr>
          <p:spPr>
            <a:xfrm flipH="1">
              <a:off x="6078360" y="2790343"/>
              <a:ext cx="401608" cy="18413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7" name="72 - TextBox"/>
            <p:cNvSpPr txBox="1">
              <a:spLocks noChangeArrowheads="1"/>
            </p:cNvSpPr>
            <p:nvPr/>
          </p:nvSpPr>
          <p:spPr bwMode="auto">
            <a:xfrm>
              <a:off x="5148064" y="4077072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Policy</a:t>
              </a:r>
              <a:endParaRPr lang="el-GR" sz="1400" b="1">
                <a:latin typeface="Calibri" pitchFamily="34" charset="0"/>
              </a:endParaRPr>
            </a:p>
          </p:txBody>
        </p:sp>
        <p:cxnSp>
          <p:nvCxnSpPr>
            <p:cNvPr id="74" name="73 - Ευθύγραμμο βέλος σύνδεσης"/>
            <p:cNvCxnSpPr>
              <a:stCxn id="25625" idx="2"/>
              <a:endCxn id="25623" idx="0"/>
            </p:cNvCxnSpPr>
            <p:nvPr/>
          </p:nvCxnSpPr>
          <p:spPr>
            <a:xfrm>
              <a:off x="4463988" y="3160209"/>
              <a:ext cx="0" cy="34129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6" name="36 - Ορθογώνιο"/>
          <p:cNvSpPr>
            <a:spLocks noChangeArrowheads="1"/>
          </p:cNvSpPr>
          <p:nvPr/>
        </p:nvSpPr>
        <p:spPr bwMode="auto">
          <a:xfrm>
            <a:off x="395288" y="836613"/>
            <a:ext cx="8424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latin typeface="Calibri" pitchFamily="34" charset="0"/>
              </a:rPr>
              <a:t>Παράγοντες που επηρεάζουν τη δημιουργία των </a:t>
            </a:r>
            <a:r>
              <a:rPr lang="en-US" b="1">
                <a:latin typeface="Calibri" pitchFamily="34" charset="0"/>
              </a:rPr>
              <a:t>‘smart cities’</a:t>
            </a:r>
            <a:r>
              <a:rPr lang="el-GR" b="1">
                <a:latin typeface="Calibri" pitchFamily="34" charset="0"/>
              </a:rPr>
              <a:t> και χρησιμοποιούνται για τη διαμόρφωση πρωτοβουλιών  «έξυπνων πόλεων» (</a:t>
            </a:r>
            <a:r>
              <a:rPr lang="en-US" b="1">
                <a:latin typeface="Calibri" pitchFamily="34" charset="0"/>
              </a:rPr>
              <a:t>Smart City Initiatives).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5607" name="39 - Ορθογώνιο"/>
          <p:cNvSpPr>
            <a:spLocks noChangeArrowheads="1"/>
          </p:cNvSpPr>
          <p:nvPr/>
        </p:nvSpPr>
        <p:spPr bwMode="auto">
          <a:xfrm>
            <a:off x="3635375" y="6308725"/>
            <a:ext cx="2214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l-GR" sz="1400">
                <a:latin typeface="Calibri" pitchFamily="34" charset="0"/>
              </a:rPr>
              <a:t>Πηγή: </a:t>
            </a:r>
            <a:r>
              <a:rPr lang="en-US" sz="1400">
                <a:latin typeface="Calibri" pitchFamily="34" charset="0"/>
              </a:rPr>
              <a:t>Chourabi et. al. 2012</a:t>
            </a:r>
            <a:r>
              <a:rPr lang="el-GR" sz="14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F097A-43E0-4623-B8E9-451C31F50A2C}" type="slidenum">
              <a:rPr lang="el-GR"/>
              <a:pPr>
                <a:defRPr/>
              </a:pPr>
              <a:t>13</a:t>
            </a:fld>
            <a:endParaRPr lang="el-GR"/>
          </a:p>
        </p:txBody>
      </p:sp>
      <p:sp>
        <p:nvSpPr>
          <p:cNvPr id="37" name="36 - Ορθογώνιο"/>
          <p:cNvSpPr/>
          <p:nvPr/>
        </p:nvSpPr>
        <p:spPr>
          <a:xfrm>
            <a:off x="395288" y="836613"/>
            <a:ext cx="84248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Management and Organization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b="1" dirty="0">
                <a:solidFill>
                  <a:srgbClr val="C00000"/>
                </a:solidFill>
                <a:latin typeface="+mn-lt"/>
              </a:rPr>
              <a:t>Διαχειριστικά και οργανωτικά </a:t>
            </a:r>
            <a:r>
              <a:rPr lang="el-GR" dirty="0">
                <a:latin typeface="+mn-lt"/>
              </a:rPr>
              <a:t>θέματα στο πεδίο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των </a:t>
            </a:r>
            <a:r>
              <a:rPr lang="en-US" dirty="0">
                <a:latin typeface="+mn-lt"/>
              </a:rPr>
              <a:t>“smart cities”</a:t>
            </a:r>
            <a:r>
              <a:rPr lang="el-GR" dirty="0">
                <a:latin typeface="+mn-lt"/>
              </a:rPr>
              <a:t> καθορίζονται από τις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κυβερνήσεις-τοπικές αρχές.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Βασικός άξονας είναι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η εντατική χρήση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ICT’s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για την καλύτερη εξυπηρέτηση των πολιτών.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Η πολιτική που υιοθετείται </a:t>
            </a:r>
            <a:r>
              <a:rPr lang="el-GR" b="1" dirty="0">
                <a:latin typeface="+mn-lt"/>
              </a:rPr>
              <a:t>καθορίζεται από τις τοπικές αρχές </a:t>
            </a:r>
            <a:r>
              <a:rPr lang="el-GR" dirty="0">
                <a:latin typeface="+mn-lt"/>
              </a:rPr>
              <a:t>(που άλλωστε την ασκούν) και από τις ανάγκες και της πόλης.</a:t>
            </a:r>
          </a:p>
        </p:txBody>
      </p:sp>
      <p:sp>
        <p:nvSpPr>
          <p:cNvPr id="39" name="38 - Ορθογώνιο"/>
          <p:cNvSpPr/>
          <p:nvPr/>
        </p:nvSpPr>
        <p:spPr>
          <a:xfrm>
            <a:off x="395288" y="3357563"/>
            <a:ext cx="8424862" cy="3138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Οι «Έξυπνες Πόλεις» βασίζονται σε ένα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σύνολο εφαρμογών υψηλής τεχνολογίας.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Πολλά από τα αναπτυξιακά σχέδια των πόλεων βασίζονται στη χρήση </a:t>
            </a:r>
            <a:r>
              <a:rPr lang="en-US" dirty="0">
                <a:latin typeface="+mn-lt"/>
              </a:rPr>
              <a:t>ICT’s</a:t>
            </a:r>
            <a:r>
              <a:rPr lang="el-GR" dirty="0">
                <a:latin typeface="+mn-lt"/>
              </a:rPr>
              <a:t> , η εφαρμογή των οποίων προσφέρουν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νέες δυνατότητες στη διαχείριση της πόλης.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Πολλά είναι τα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πλεονεκτήματα και τα οφέλη, </a:t>
            </a:r>
            <a:r>
              <a:rPr lang="el-GR" dirty="0">
                <a:latin typeface="+mn-lt"/>
              </a:rPr>
              <a:t>αλλά δεν έχει γίνει απολογισμός ακόμη, ενώ εμφανίζονται και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πολλά αρνητικά θέματα.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Το μεγαλύτερο πλεονέκτημα της τεχνολογίας είναι ότι μπορεί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να βελτιώσει σε μεγάλο βαθμό την ποιότητα της ζωής των πολιτών, </a:t>
            </a:r>
            <a:r>
              <a:rPr lang="el-GR" dirty="0">
                <a:latin typeface="+mn-lt"/>
              </a:rPr>
              <a:t>αλλά έχουν τεθεί ζητήματα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επίδρασης στην υγεία και η δημιουργία έντονων ανισοτήτων.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A8508-405B-4577-BD99-1D09521B82D4}" type="slidenum">
              <a:rPr lang="el-GR"/>
              <a:pPr>
                <a:defRPr/>
              </a:pPr>
              <a:t>14</a:t>
            </a:fld>
            <a:endParaRPr lang="el-GR"/>
          </a:p>
        </p:txBody>
      </p:sp>
      <p:sp>
        <p:nvSpPr>
          <p:cNvPr id="37" name="36 - Ορθογώνιο"/>
          <p:cNvSpPr/>
          <p:nvPr/>
        </p:nvSpPr>
        <p:spPr>
          <a:xfrm>
            <a:off x="395288" y="836613"/>
            <a:ext cx="84248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Governance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Η διακυβέρνηση που στηρίζεται σε </a:t>
            </a:r>
            <a:r>
              <a:rPr lang="el-GR" b="1" dirty="0">
                <a:latin typeface="+mn-lt"/>
              </a:rPr>
              <a:t>εφαρμογές τεχνολογίας </a:t>
            </a:r>
            <a:r>
              <a:rPr lang="el-GR" dirty="0">
                <a:latin typeface="+mn-lt"/>
              </a:rPr>
              <a:t>ονομάζεται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“smart governance”. </a:t>
            </a:r>
            <a:endParaRPr lang="el-GR" b="1" dirty="0">
              <a:solidFill>
                <a:srgbClr val="C00000"/>
              </a:solidFill>
              <a:latin typeface="+mn-lt"/>
            </a:endParaRP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Στηρίζεται στη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συνύπαρξη και συνεργασία </a:t>
            </a:r>
            <a:r>
              <a:rPr lang="el-GR" dirty="0">
                <a:latin typeface="+mn-lt"/>
              </a:rPr>
              <a:t>τεχνολογιών, ανθρώπων, πρακτικών πόρων, κ.ά. 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Τα στοιχεία αυτά,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αλληλεπιδρώντας μεταξύ τους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,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b="1" dirty="0">
                <a:latin typeface="+mn-lt"/>
              </a:rPr>
              <a:t>υποστηρίζουν και «δημιουργούν»</a:t>
            </a:r>
            <a:r>
              <a:rPr lang="el-GR" dirty="0">
                <a:latin typeface="+mn-lt"/>
              </a:rPr>
              <a:t> την «έξυπνη διακυβέρνηση».</a:t>
            </a:r>
          </a:p>
        </p:txBody>
      </p:sp>
      <p:sp>
        <p:nvSpPr>
          <p:cNvPr id="39" name="38 - Ορθογώνιο"/>
          <p:cNvSpPr/>
          <p:nvPr/>
        </p:nvSpPr>
        <p:spPr>
          <a:xfrm>
            <a:off x="395288" y="3702050"/>
            <a:ext cx="84248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Policy context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Ο μετασχηματισμός μιας συμβατικής πόλης σε «έξυπνη πόλη» χρειάζεται –εκτός από τις απαραίτητες τεχνολογικές εφαρμογές-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τη συμβολή και υποστήριξη των πολιτικών σχηματισμών</a:t>
            </a:r>
            <a:r>
              <a:rPr lang="el-GR" b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(Δήμαρχος, δημοτικό συμβούλιο, τοπική κυβέρνηση κ.ά.).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Το πολιτικό πλαίσιο που στηρίζει την ανάπτυξη πρωτοβουλιών σχετικών με τις «έξυπνες πόλεις» δημιουργεί </a:t>
            </a:r>
            <a:r>
              <a:rPr lang="el-GR" b="1" dirty="0">
                <a:latin typeface="+mn-lt"/>
              </a:rPr>
              <a:t>τις κατάλληλες συνθήκες  για αστική ανάπτυξη</a:t>
            </a:r>
            <a:r>
              <a:rPr lang="en-US" b="1" dirty="0">
                <a:latin typeface="+mn-lt"/>
              </a:rPr>
              <a:t>.</a:t>
            </a:r>
            <a:endParaRPr lang="el-G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AD743-060F-4CDA-A5D7-EE573E602B08}" type="slidenum">
              <a:rPr lang="el-GR"/>
              <a:pPr>
                <a:defRPr/>
              </a:pPr>
              <a:t>15</a:t>
            </a:fld>
            <a:endParaRPr lang="el-GR"/>
          </a:p>
        </p:txBody>
      </p:sp>
      <p:sp>
        <p:nvSpPr>
          <p:cNvPr id="37" name="36 - Ορθογώνιο"/>
          <p:cNvSpPr/>
          <p:nvPr/>
        </p:nvSpPr>
        <p:spPr>
          <a:xfrm>
            <a:off x="395288" y="1042988"/>
            <a:ext cx="842486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 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People-Communities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Ο παράγοντας αυτός είναι πολύ σημαντικός, αλλά </a:t>
            </a:r>
            <a:r>
              <a:rPr lang="el-GR" b="1" dirty="0">
                <a:latin typeface="+mn-lt"/>
              </a:rPr>
              <a:t>υποσκιάζεται από τη σημασία των τεχνολογικών εφαρμογών.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Η μετατροπή μια συμβατικής πόλης σε </a:t>
            </a:r>
            <a:r>
              <a:rPr lang="en-US" dirty="0">
                <a:latin typeface="+mn-lt"/>
              </a:rPr>
              <a:t>“smart city” </a:t>
            </a:r>
            <a:r>
              <a:rPr lang="el-GR" dirty="0">
                <a:latin typeface="+mn-lt"/>
              </a:rPr>
              <a:t>έχει πολύ μεγάλη επίδραση στη ζωή των ανθρώπων και σημαντικός στόχος είναι να επιδράσει και στους πολίτες –να τους μετατρέψει σε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πιο «πληροφορημένους», πιο «καλλιεργημένους», πιο «μορφωμένους» και πιο «συμμετοχικούς» πολίτες. 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Σημαντική επίσης είναι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η ενεργή συμμετοχή των πολιτών στη διακυβέρνηση-διαχείριση</a:t>
            </a:r>
            <a:r>
              <a:rPr lang="el-GR" dirty="0">
                <a:latin typeface="+mn-lt"/>
              </a:rPr>
              <a:t> των πόλεων.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Οι πολίτες πρέπει να αντιμετωπίζονται </a:t>
            </a:r>
            <a:r>
              <a:rPr lang="el-GR" b="1" dirty="0">
                <a:latin typeface="+mn-lt"/>
              </a:rPr>
              <a:t>(α) ως μονάδες </a:t>
            </a:r>
            <a:r>
              <a:rPr lang="el-GR" dirty="0">
                <a:latin typeface="+mn-lt"/>
              </a:rPr>
              <a:t>και </a:t>
            </a:r>
            <a:r>
              <a:rPr lang="el-GR" b="1" dirty="0">
                <a:latin typeface="+mn-lt"/>
              </a:rPr>
              <a:t>(β) ως μέλη ομάδας/κοινότητας</a:t>
            </a:r>
            <a:r>
              <a:rPr lang="el-GR" dirty="0">
                <a:latin typeface="+mn-lt"/>
              </a:rPr>
              <a:t> με συγκεκριμένες ανάγκες και επιθυμίες και στις δυο περιπτώσεις.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b="1" dirty="0">
                <a:latin typeface="+mn-lt"/>
              </a:rPr>
              <a:t>Προσοχή στην εξισορρόπηση των αναγκών όλων των ατόμων-ομάδων.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61962-DD6F-48FC-B4EA-6D4B68BF15F2}" type="slidenum">
              <a:rPr lang="el-GR"/>
              <a:pPr>
                <a:defRPr/>
              </a:pPr>
              <a:t>16</a:t>
            </a:fld>
            <a:endParaRPr lang="el-GR"/>
          </a:p>
        </p:txBody>
      </p:sp>
      <p:sp>
        <p:nvSpPr>
          <p:cNvPr id="39" name="38 - Ορθογώνιο"/>
          <p:cNvSpPr/>
          <p:nvPr/>
        </p:nvSpPr>
        <p:spPr>
          <a:xfrm>
            <a:off x="395288" y="3141663"/>
            <a:ext cx="8424862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Built 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Η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διαθεσιμότητα, η ποιότητα και η απόδοση </a:t>
            </a:r>
            <a:r>
              <a:rPr lang="el-GR" dirty="0">
                <a:latin typeface="+mn-lt"/>
              </a:rPr>
              <a:t>των υποδομών των </a:t>
            </a:r>
            <a:r>
              <a:rPr lang="en-US" dirty="0">
                <a:latin typeface="+mn-lt"/>
              </a:rPr>
              <a:t>ICT’s</a:t>
            </a:r>
            <a:r>
              <a:rPr lang="el-GR" dirty="0">
                <a:latin typeface="+mn-lt"/>
              </a:rPr>
              <a:t>  είναι σημαντικοί παράγοντες για την επιτυχία μιας εφαρμογής. 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b="1" dirty="0">
                <a:latin typeface="+mn-lt"/>
              </a:rPr>
              <a:t>Με τις υποδομές η έννοια της </a:t>
            </a:r>
            <a:r>
              <a:rPr lang="en-US" b="1" dirty="0">
                <a:latin typeface="+mn-lt"/>
              </a:rPr>
              <a:t>“smart city”</a:t>
            </a:r>
            <a:r>
              <a:rPr lang="el-GR" b="1" dirty="0">
                <a:latin typeface="+mn-lt"/>
              </a:rPr>
              <a:t> γίνεται πραγματικότητα.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95288" y="4868863"/>
            <a:ext cx="8424862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Natural Environment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Στο πλαίσιο της έννοιας της </a:t>
            </a:r>
            <a:r>
              <a:rPr lang="en-US" dirty="0">
                <a:latin typeface="+mn-lt"/>
              </a:rPr>
              <a:t>“smart city”</a:t>
            </a:r>
            <a:r>
              <a:rPr lang="el-GR" dirty="0">
                <a:latin typeface="+mn-lt"/>
              </a:rPr>
              <a:t> οι τεχνολογικές εφαρμογές χρησιμοποιούνται και για την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επίτευξη βιώσιμης ανάπτυξης </a:t>
            </a:r>
            <a:r>
              <a:rPr lang="el-GR" dirty="0">
                <a:latin typeface="+mn-lt"/>
              </a:rPr>
              <a:t>και την καλύτερη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διαχείριση των φυσικών πόρων.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95288" y="908050"/>
            <a:ext cx="8424862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  Οικονομία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Ο </a:t>
            </a:r>
            <a:r>
              <a:rPr lang="el-GR" b="1" dirty="0">
                <a:latin typeface="+mn-lt"/>
              </a:rPr>
              <a:t>υψηλός βαθμός οικονομικής ανταγωνιστικότητας </a:t>
            </a:r>
            <a:r>
              <a:rPr lang="el-GR" dirty="0">
                <a:latin typeface="+mn-lt"/>
              </a:rPr>
              <a:t>είναι ένα από τα χαρακτηριστικά μιας έξυπνης πόλης.</a:t>
            </a: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>
                <a:latin typeface="+mn-lt"/>
              </a:rPr>
              <a:t>Στοιχεία όπως </a:t>
            </a:r>
            <a:r>
              <a:rPr lang="el-GR" b="1" dirty="0">
                <a:latin typeface="+mn-lt"/>
              </a:rPr>
              <a:t>καινοτομία, επιχειρηματικότητα, παραγωγικότητα και ευελιξία της αγοράς εργασίας</a:t>
            </a:r>
            <a:r>
              <a:rPr lang="el-GR" dirty="0">
                <a:latin typeface="+mn-lt"/>
              </a:rPr>
              <a:t> είναι καθοριστικοί παράγοντες για τη διαμόρφωση μιας «έξυπνης πόλης».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A90E4-6642-4772-B157-C5F038A3942F}" type="slidenum">
              <a:rPr lang="el-GR"/>
              <a:pPr>
                <a:defRPr/>
              </a:pPr>
              <a:t>17</a:t>
            </a:fld>
            <a:endParaRPr lang="el-GR"/>
          </a:p>
        </p:txBody>
      </p:sp>
      <p:grpSp>
        <p:nvGrpSpPr>
          <p:cNvPr id="30725" name="38 - Ομάδα"/>
          <p:cNvGrpSpPr>
            <a:grpSpLocks/>
          </p:cNvGrpSpPr>
          <p:nvPr/>
        </p:nvGrpSpPr>
        <p:grpSpPr bwMode="auto">
          <a:xfrm>
            <a:off x="1042988" y="2924175"/>
            <a:ext cx="6553200" cy="3889375"/>
            <a:chOff x="1187624" y="1772816"/>
            <a:chExt cx="6552728" cy="4176464"/>
          </a:xfrm>
        </p:grpSpPr>
        <p:sp>
          <p:nvSpPr>
            <p:cNvPr id="28" name="27 - Έλλειψη"/>
            <p:cNvSpPr/>
            <p:nvPr/>
          </p:nvSpPr>
          <p:spPr>
            <a:xfrm>
              <a:off x="1474940" y="1916009"/>
              <a:ext cx="6049527" cy="40332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5" name="14 - Έλλειψη"/>
            <p:cNvSpPr/>
            <p:nvPr/>
          </p:nvSpPr>
          <p:spPr>
            <a:xfrm>
              <a:off x="5579920" y="4868513"/>
              <a:ext cx="1800095" cy="5045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1474940" y="2420594"/>
              <a:ext cx="1225462" cy="4329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30730" name="7 - TextBox"/>
            <p:cNvSpPr txBox="1">
              <a:spLocks noChangeArrowheads="1"/>
            </p:cNvSpPr>
            <p:nvPr/>
          </p:nvSpPr>
          <p:spPr bwMode="auto">
            <a:xfrm>
              <a:off x="1547664" y="2492896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Governance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6300593" y="2420594"/>
              <a:ext cx="1223875" cy="4329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30732" name="9 - TextBox"/>
            <p:cNvSpPr txBox="1">
              <a:spLocks noChangeArrowheads="1"/>
            </p:cNvSpPr>
            <p:nvPr/>
          </p:nvSpPr>
          <p:spPr bwMode="auto">
            <a:xfrm>
              <a:off x="6516216" y="2492896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Economy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30733" name="11 - TextBox"/>
            <p:cNvSpPr txBox="1">
              <a:spLocks noChangeArrowheads="1"/>
            </p:cNvSpPr>
            <p:nvPr/>
          </p:nvSpPr>
          <p:spPr bwMode="auto">
            <a:xfrm>
              <a:off x="5796136" y="4941168"/>
              <a:ext cx="15841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Calibri" pitchFamily="34" charset="0"/>
                </a:rPr>
                <a:t>Built Environment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3" name="12 - Έλλειψη"/>
            <p:cNvSpPr/>
            <p:nvPr/>
          </p:nvSpPr>
          <p:spPr>
            <a:xfrm>
              <a:off x="1547960" y="4868513"/>
              <a:ext cx="1800095" cy="5045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30735" name="13 - TextBox"/>
            <p:cNvSpPr txBox="1">
              <a:spLocks noChangeArrowheads="1"/>
            </p:cNvSpPr>
            <p:nvPr/>
          </p:nvSpPr>
          <p:spPr bwMode="auto">
            <a:xfrm>
              <a:off x="1187624" y="4941168"/>
              <a:ext cx="25922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Calibri" pitchFamily="34" charset="0"/>
                </a:rPr>
                <a:t>Natural Environment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6" name="15 - Έλλειψη"/>
            <p:cNvSpPr/>
            <p:nvPr/>
          </p:nvSpPr>
          <p:spPr>
            <a:xfrm>
              <a:off x="3348055" y="1772816"/>
              <a:ext cx="2303297" cy="5045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30737" name="16 - TextBox"/>
            <p:cNvSpPr txBox="1">
              <a:spLocks noChangeArrowheads="1"/>
            </p:cNvSpPr>
            <p:nvPr/>
          </p:nvSpPr>
          <p:spPr bwMode="auto">
            <a:xfrm>
              <a:off x="3563888" y="1844824"/>
              <a:ext cx="1800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People-communities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8" name="17 - Έλλειψη"/>
            <p:cNvSpPr/>
            <p:nvPr/>
          </p:nvSpPr>
          <p:spPr>
            <a:xfrm>
              <a:off x="2700402" y="4077542"/>
              <a:ext cx="1223875" cy="3596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30739" name="19 - TextBox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Organization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1" name="20 - Έλλειψη"/>
            <p:cNvSpPr/>
            <p:nvPr/>
          </p:nvSpPr>
          <p:spPr>
            <a:xfrm>
              <a:off x="5003699" y="4077542"/>
              <a:ext cx="1223874" cy="3596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26" name="25 - Έλλειψη"/>
            <p:cNvSpPr/>
            <p:nvPr/>
          </p:nvSpPr>
          <p:spPr>
            <a:xfrm>
              <a:off x="3851257" y="3501361"/>
              <a:ext cx="1225462" cy="57618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30742" name="21 - TextBox"/>
            <p:cNvSpPr txBox="1">
              <a:spLocks noChangeArrowheads="1"/>
            </p:cNvSpPr>
            <p:nvPr/>
          </p:nvSpPr>
          <p:spPr bwMode="auto">
            <a:xfrm>
              <a:off x="3851920" y="3501008"/>
              <a:ext cx="12241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Calibri" pitchFamily="34" charset="0"/>
                </a:rPr>
                <a:t>Smart City Initiative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5" name="24 - Έλλειψη"/>
            <p:cNvSpPr/>
            <p:nvPr/>
          </p:nvSpPr>
          <p:spPr>
            <a:xfrm>
              <a:off x="3851257" y="2853583"/>
              <a:ext cx="1225462" cy="3596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30744" name="22 - TextBox"/>
            <p:cNvSpPr txBox="1">
              <a:spLocks noChangeArrowheads="1"/>
            </p:cNvSpPr>
            <p:nvPr/>
          </p:nvSpPr>
          <p:spPr bwMode="auto">
            <a:xfrm>
              <a:off x="3851920" y="2852936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Calibri" pitchFamily="34" charset="0"/>
                </a:rPr>
                <a:t>Technology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7" name="26 - Έλλειψη"/>
            <p:cNvSpPr/>
            <p:nvPr/>
          </p:nvSpPr>
          <p:spPr>
            <a:xfrm>
              <a:off x="2267046" y="2637089"/>
              <a:ext cx="4465315" cy="230472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cxnSp>
          <p:nvCxnSpPr>
            <p:cNvPr id="30" name="29 - Ευθύγραμμο βέλος σύνδεσης"/>
            <p:cNvCxnSpPr>
              <a:endCxn id="27" idx="1"/>
            </p:cNvCxnSpPr>
            <p:nvPr/>
          </p:nvCxnSpPr>
          <p:spPr>
            <a:xfrm>
              <a:off x="2484518" y="2780282"/>
              <a:ext cx="436532" cy="19433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- Ευθύγραμμο βέλος σύνδεσης"/>
            <p:cNvCxnSpPr>
              <a:stCxn id="16" idx="4"/>
              <a:endCxn id="27" idx="0"/>
            </p:cNvCxnSpPr>
            <p:nvPr/>
          </p:nvCxnSpPr>
          <p:spPr>
            <a:xfrm>
              <a:off x="4500497" y="2277401"/>
              <a:ext cx="0" cy="3596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- Ευθύγραμμο βέλος σύνδεσης"/>
            <p:cNvCxnSpPr>
              <a:stCxn id="15" idx="0"/>
              <a:endCxn id="27" idx="5"/>
            </p:cNvCxnSpPr>
            <p:nvPr/>
          </p:nvCxnSpPr>
          <p:spPr>
            <a:xfrm flipH="1" flipV="1">
              <a:off x="6078359" y="4604289"/>
              <a:ext cx="401609" cy="26422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- Ευθύγραμμο βέλος σύνδεσης"/>
            <p:cNvCxnSpPr>
              <a:endCxn id="30739" idx="0"/>
            </p:cNvCxnSpPr>
            <p:nvPr/>
          </p:nvCxnSpPr>
          <p:spPr>
            <a:xfrm flipH="1">
              <a:off x="3384566" y="3141674"/>
              <a:ext cx="611143" cy="93586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- Ευθύγραμμο βέλος σύνδεσης"/>
            <p:cNvCxnSpPr/>
            <p:nvPr/>
          </p:nvCxnSpPr>
          <p:spPr>
            <a:xfrm>
              <a:off x="4932266" y="3141674"/>
              <a:ext cx="647653" cy="93586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- Ευθύγραμμο βέλος σύνδεσης"/>
            <p:cNvCxnSpPr>
              <a:stCxn id="18" idx="6"/>
              <a:endCxn id="21" idx="2"/>
            </p:cNvCxnSpPr>
            <p:nvPr/>
          </p:nvCxnSpPr>
          <p:spPr>
            <a:xfrm>
              <a:off x="3924277" y="4256534"/>
              <a:ext cx="107942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- Ευθύγραμμο βέλος σύνδεσης"/>
            <p:cNvCxnSpPr>
              <a:endCxn id="26" idx="3"/>
            </p:cNvCxnSpPr>
            <p:nvPr/>
          </p:nvCxnSpPr>
          <p:spPr>
            <a:xfrm flipV="1">
              <a:off x="3779824" y="3992308"/>
              <a:ext cx="250807" cy="15683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- Ευθύγραμμο βέλος σύνδεσης"/>
            <p:cNvCxnSpPr>
              <a:stCxn id="26" idx="5"/>
              <a:endCxn id="21" idx="1"/>
            </p:cNvCxnSpPr>
            <p:nvPr/>
          </p:nvCxnSpPr>
          <p:spPr>
            <a:xfrm>
              <a:off x="4897344" y="3992308"/>
              <a:ext cx="285729" cy="13808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- Ευθύγραμμο βέλος σύνδεσης"/>
            <p:cNvCxnSpPr>
              <a:stCxn id="27" idx="3"/>
              <a:endCxn id="13" idx="0"/>
            </p:cNvCxnSpPr>
            <p:nvPr/>
          </p:nvCxnSpPr>
          <p:spPr>
            <a:xfrm flipH="1">
              <a:off x="2448008" y="4604289"/>
              <a:ext cx="473041" cy="26422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- Ευθύγραμμο βέλος σύνδεσης"/>
            <p:cNvCxnSpPr>
              <a:stCxn id="9" idx="3"/>
              <a:endCxn id="27" idx="7"/>
            </p:cNvCxnSpPr>
            <p:nvPr/>
          </p:nvCxnSpPr>
          <p:spPr>
            <a:xfrm flipH="1">
              <a:off x="6078359" y="2790510"/>
              <a:ext cx="401609" cy="18410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6" name="72 - TextBox"/>
            <p:cNvSpPr txBox="1">
              <a:spLocks noChangeArrowheads="1"/>
            </p:cNvSpPr>
            <p:nvPr/>
          </p:nvSpPr>
          <p:spPr bwMode="auto">
            <a:xfrm>
              <a:off x="5148064" y="4077072"/>
              <a:ext cx="1224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Policy</a:t>
              </a:r>
              <a:endParaRPr lang="el-GR" sz="1400" b="1">
                <a:latin typeface="Calibri" pitchFamily="34" charset="0"/>
              </a:endParaRPr>
            </a:p>
          </p:txBody>
        </p:sp>
        <p:cxnSp>
          <p:nvCxnSpPr>
            <p:cNvPr id="74" name="73 - Ευθύγραμμο βέλος σύνδεσης"/>
            <p:cNvCxnSpPr>
              <a:stCxn id="30744" idx="2"/>
              <a:endCxn id="30742" idx="0"/>
            </p:cNvCxnSpPr>
            <p:nvPr/>
          </p:nvCxnSpPr>
          <p:spPr>
            <a:xfrm>
              <a:off x="4463988" y="3160425"/>
              <a:ext cx="0" cy="34093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36 - Ορθογώνιο"/>
          <p:cNvSpPr/>
          <p:nvPr/>
        </p:nvSpPr>
        <p:spPr>
          <a:xfrm>
            <a:off x="395288" y="620713"/>
            <a:ext cx="8424862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Επίπεδα επιρροής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Οι παράγοντες αυτοί αλληλεπιδρούν μεταξύ τους 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–επιδρούν σε άλλους παράγοντες, αλλά συγχρόνων επηρεάζονται και από άλλους.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Αναγνωρίζονται δύο επίπεδα επιρροής. Στο πρώτο επίπεδο (εσωτερικό πλαίσιο) οι παράγοντες (Τεχνολογία, Οργάνωση-διαχείριση και Πολιτική) </a:t>
            </a:r>
            <a:r>
              <a:rPr lang="el-GR" b="1" dirty="0">
                <a:latin typeface="+mn-lt"/>
              </a:rPr>
              <a:t>«επιδρούν περισσότερο».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Στο δεύτερο επίπεδο (εξωτερικό πλαίσιο) οι παράγοντες </a:t>
            </a:r>
            <a:r>
              <a:rPr lang="el-GR" b="1" dirty="0">
                <a:latin typeface="+mn-lt"/>
              </a:rPr>
              <a:t>«επηρεάζονται περισσότερο».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</a:rPr>
              <a:t>Η Τεχνολογία έχει κυρίαρχο ρόλο και χαρακτηρίζεται </a:t>
            </a:r>
            <a:r>
              <a:rPr lang="en-US" b="1" dirty="0">
                <a:latin typeface="+mn-lt"/>
              </a:rPr>
              <a:t>meta-factor.</a:t>
            </a:r>
            <a:r>
              <a:rPr lang="el-GR" b="1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5F2FC-5D8B-4D5A-8B7D-52343107DF1A}" type="slidenum">
              <a:rPr lang="el-GR"/>
              <a:pPr>
                <a:defRPr/>
              </a:pPr>
              <a:t>18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395288" y="908050"/>
            <a:ext cx="8424862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Δομή των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“Smart Cities”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Η δομή των πόλεων αυτών παρουσιάζει μία </a:t>
            </a:r>
            <a:r>
              <a:rPr lang="el-GR" sz="2000" b="1" dirty="0">
                <a:latin typeface="+mn-lt"/>
              </a:rPr>
              <a:t>γενική αρχιτεκτονική </a:t>
            </a: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generic architecture).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Αποτελείται από </a:t>
            </a:r>
            <a:r>
              <a:rPr lang="el-GR" sz="2000" b="1" dirty="0">
                <a:latin typeface="+mn-lt"/>
              </a:rPr>
              <a:t>επίπεδα,</a:t>
            </a:r>
            <a:r>
              <a:rPr lang="el-GR" sz="2000" dirty="0">
                <a:latin typeface="+mn-lt"/>
              </a:rPr>
              <a:t>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διαφορετικά μεταξύ τους, </a:t>
            </a:r>
            <a:r>
              <a:rPr lang="el-GR" sz="2000" dirty="0">
                <a:latin typeface="+mn-lt"/>
              </a:rPr>
              <a:t>που όμως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αλληλοσυνδέονται και συνυπάρχουν.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latin typeface="+mn-lt"/>
              </a:rPr>
              <a:t>Τα επίπεδα αυτά είναι: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rgbClr val="C00000"/>
                </a:solidFill>
                <a:latin typeface="+mn-lt"/>
              </a:rPr>
              <a:t>Επίπεδο των χρηστών </a:t>
            </a: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user layer)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rgbClr val="C00000"/>
                </a:solidFill>
                <a:latin typeface="+mn-lt"/>
              </a:rPr>
              <a:t>Επίπεδο των λειτουργιών </a:t>
            </a: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service layer)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rgbClr val="C00000"/>
                </a:solidFill>
                <a:latin typeface="+mn-lt"/>
              </a:rPr>
              <a:t>Επίπεδο των υποδομών </a:t>
            </a: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infrastructure layer)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rgbClr val="C00000"/>
                </a:solidFill>
                <a:latin typeface="+mn-lt"/>
              </a:rPr>
              <a:t>Επίπεδο της πληροφορίας </a:t>
            </a: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data layer)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3502D-D2C9-4645-AEAE-CD5D3195B984}" type="slidenum">
              <a:rPr lang="el-GR"/>
              <a:pPr>
                <a:defRPr/>
              </a:pPr>
              <a:t>19</a:t>
            </a:fld>
            <a:endParaRPr lang="el-GR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8216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6 - TextBox"/>
          <p:cNvSpPr txBox="1">
            <a:spLocks noChangeArrowheads="1"/>
          </p:cNvSpPr>
          <p:nvPr/>
        </p:nvSpPr>
        <p:spPr bwMode="auto">
          <a:xfrm>
            <a:off x="900113" y="6453188"/>
            <a:ext cx="705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>
                <a:latin typeface="Calibri" pitchFamily="34" charset="0"/>
              </a:rPr>
              <a:t>Πηγή: </a:t>
            </a:r>
            <a:r>
              <a:rPr lang="en-US" sz="1400">
                <a:latin typeface="Calibri" pitchFamily="34" charset="0"/>
              </a:rPr>
              <a:t>Anthopoulos and Vakali (2011)</a:t>
            </a:r>
            <a:endParaRPr lang="el-GR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1187450" y="87313"/>
            <a:ext cx="7056438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95288" y="692150"/>
            <a:ext cx="8424862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8775" indent="-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Τάσεις αστικοποίησης</a:t>
            </a:r>
          </a:p>
          <a:p>
            <a:pPr marL="358775" indent="-358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latin typeface="+mn-lt"/>
            </a:endParaRPr>
          </a:p>
          <a:p>
            <a:pPr marL="358775" indent="-358775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dirty="0">
                <a:latin typeface="+mn-lt"/>
              </a:rPr>
              <a:t>Το 2008, για πρώτη φορά στην ιστορία, </a:t>
            </a:r>
            <a:r>
              <a:rPr lang="el-GR" b="1" dirty="0">
                <a:latin typeface="+mn-lt"/>
              </a:rPr>
              <a:t>περισσότερο από το 50% </a:t>
            </a:r>
            <a:r>
              <a:rPr lang="el-GR" dirty="0">
                <a:latin typeface="+mn-lt"/>
              </a:rPr>
              <a:t>του πληθυσμού της γης κατοικούσε </a:t>
            </a:r>
            <a:r>
              <a:rPr lang="el-GR" b="1" dirty="0">
                <a:latin typeface="+mn-lt"/>
              </a:rPr>
              <a:t>σε πόλεις</a:t>
            </a:r>
            <a:r>
              <a:rPr lang="el-GR" dirty="0">
                <a:latin typeface="+mn-lt"/>
              </a:rPr>
              <a:t>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l-GR" dirty="0">
                <a:latin typeface="+mn-lt"/>
              </a:rPr>
              <a:t>Το 2030 ο αριθμός των ανθρώπων που θα ζει σε πόλεις </a:t>
            </a:r>
            <a:r>
              <a:rPr lang="el-GR" b="1" dirty="0">
                <a:latin typeface="+mn-lt"/>
              </a:rPr>
              <a:t>θα ξεπερνά τα 5 δισεκατομμύρια.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l-GR" dirty="0">
              <a:latin typeface="+mn-lt"/>
            </a:endParaRPr>
          </a:p>
        </p:txBody>
      </p:sp>
      <p:pic>
        <p:nvPicPr>
          <p:cNvPr id="15364" name="Picture 1" descr="http://www.un.org/esa/population/publications/WUP2005/urban_rural_grap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3" y="2420938"/>
            <a:ext cx="621982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2195513" y="6494463"/>
            <a:ext cx="4679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sz="1000">
                <a:latin typeface="Calibri" pitchFamily="34" charset="0"/>
                <a:cs typeface="Times New Roman" pitchFamily="18" charset="0"/>
              </a:rPr>
              <a:t>Πηγή: </a:t>
            </a:r>
            <a:r>
              <a:rPr lang="en-US" sz="1000">
                <a:latin typeface="Calibri" pitchFamily="34" charset="0"/>
                <a:cs typeface="Times New Roman" pitchFamily="18" charset="0"/>
              </a:rPr>
              <a:t>http</a:t>
            </a:r>
            <a:r>
              <a:rPr lang="el-GR" sz="1000">
                <a:latin typeface="Calibri" pitchFamily="34" charset="0"/>
                <a:cs typeface="Times New Roman" pitchFamily="18" charset="0"/>
              </a:rPr>
              <a:t>://</a:t>
            </a:r>
            <a:r>
              <a:rPr lang="en-US" sz="1000">
                <a:latin typeface="Calibri" pitchFamily="34" charset="0"/>
                <a:cs typeface="Times New Roman" pitchFamily="18" charset="0"/>
              </a:rPr>
              <a:t>www</a:t>
            </a:r>
            <a:r>
              <a:rPr lang="el-GR" sz="100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1000">
                <a:latin typeface="Calibri" pitchFamily="34" charset="0"/>
                <a:cs typeface="Times New Roman" pitchFamily="18" charset="0"/>
              </a:rPr>
              <a:t>un</a:t>
            </a:r>
            <a:r>
              <a:rPr lang="el-GR" sz="100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1000">
                <a:latin typeface="Calibri" pitchFamily="34" charset="0"/>
                <a:cs typeface="Times New Roman" pitchFamily="18" charset="0"/>
              </a:rPr>
              <a:t>org</a:t>
            </a:r>
            <a:r>
              <a:rPr lang="el-GR" sz="1000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1000">
                <a:latin typeface="Calibri" pitchFamily="34" charset="0"/>
                <a:cs typeface="Times New Roman" pitchFamily="18" charset="0"/>
              </a:rPr>
              <a:t>esa</a:t>
            </a:r>
            <a:r>
              <a:rPr lang="el-GR" sz="1000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1000">
                <a:latin typeface="Calibri" pitchFamily="34" charset="0"/>
                <a:cs typeface="Times New Roman" pitchFamily="18" charset="0"/>
              </a:rPr>
              <a:t>population</a:t>
            </a:r>
            <a:r>
              <a:rPr lang="el-GR" sz="1000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1000">
                <a:latin typeface="Calibri" pitchFamily="34" charset="0"/>
                <a:cs typeface="Times New Roman" pitchFamily="18" charset="0"/>
              </a:rPr>
              <a:t>publications</a:t>
            </a:r>
            <a:r>
              <a:rPr lang="el-GR" sz="1000">
                <a:latin typeface="Calibri" pitchFamily="34" charset="0"/>
                <a:cs typeface="Times New Roman" pitchFamily="18" charset="0"/>
              </a:rPr>
              <a:t>/</a:t>
            </a:r>
            <a:r>
              <a:rPr lang="en-US" sz="1000">
                <a:latin typeface="Calibri" pitchFamily="34" charset="0"/>
                <a:cs typeface="Times New Roman" pitchFamily="18" charset="0"/>
              </a:rPr>
              <a:t>WUP</a:t>
            </a:r>
            <a:r>
              <a:rPr lang="el-GR" sz="1000">
                <a:latin typeface="Calibri" pitchFamily="34" charset="0"/>
                <a:cs typeface="Times New Roman" pitchFamily="18" charset="0"/>
              </a:rPr>
              <a:t>2005/2005</a:t>
            </a:r>
            <a:r>
              <a:rPr lang="en-US" sz="1000">
                <a:latin typeface="Calibri" pitchFamily="34" charset="0"/>
                <a:cs typeface="Times New Roman" pitchFamily="18" charset="0"/>
              </a:rPr>
              <a:t>wup</a:t>
            </a:r>
            <a:r>
              <a:rPr lang="el-GR" sz="100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1000">
                <a:latin typeface="Calibri" pitchFamily="34" charset="0"/>
                <a:cs typeface="Times New Roman" pitchFamily="18" charset="0"/>
              </a:rPr>
              <a:t>htm</a:t>
            </a:r>
            <a:endParaRPr lang="en-US" sz="1000">
              <a:cs typeface="Arial" charset="0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B2321-301A-4080-B45F-285A8EC7D18A}" type="slidenum">
              <a:rPr lang="el-GR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58DB6-676D-49B1-8564-F19BF2E4A4D8}" type="slidenum">
              <a:rPr lang="el-GR"/>
              <a:pPr>
                <a:defRPr/>
              </a:pPr>
              <a:t>20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395288" y="692150"/>
            <a:ext cx="8424862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l-GR" sz="2000" b="1" u="sng" dirty="0">
                <a:latin typeface="+mn-lt"/>
              </a:rPr>
              <a:t>Επίπεδο των χρηστών (</a:t>
            </a:r>
            <a:r>
              <a:rPr lang="en-US" sz="2000" b="1" u="sng" dirty="0">
                <a:latin typeface="+mn-lt"/>
              </a:rPr>
              <a:t>User Layer</a:t>
            </a:r>
            <a:r>
              <a:rPr lang="el-GR" sz="2000" b="1" u="sng" dirty="0">
                <a:latin typeface="+mn-lt"/>
              </a:rPr>
              <a:t>)</a:t>
            </a:r>
            <a:r>
              <a:rPr lang="en-US" sz="2000" b="1" u="sng" dirty="0">
                <a:latin typeface="+mn-lt"/>
              </a:rPr>
              <a:t>: </a:t>
            </a:r>
            <a:r>
              <a:rPr lang="el-GR" sz="2000" b="1" u="sng" dirty="0">
                <a:latin typeface="+mn-lt"/>
              </a:rPr>
              <a:t>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	Αφορά τους </a:t>
            </a:r>
            <a:r>
              <a:rPr lang="el-GR" sz="2000" b="1" dirty="0">
                <a:solidFill>
                  <a:srgbClr val="C00000"/>
                </a:solidFill>
                <a:latin typeface="+mn-lt"/>
              </a:rPr>
              <a:t>τελικούς χρήστες</a:t>
            </a:r>
            <a:r>
              <a:rPr lang="el-GR" sz="2000" dirty="0">
                <a:latin typeface="+mn-lt"/>
              </a:rPr>
              <a:t>, αλλά και </a:t>
            </a:r>
            <a:r>
              <a:rPr lang="el-GR" sz="2000" b="1" dirty="0">
                <a:solidFill>
                  <a:srgbClr val="C00000"/>
                </a:solidFill>
                <a:latin typeface="+mn-lt"/>
              </a:rPr>
              <a:t>τους φορείς</a:t>
            </a:r>
            <a:r>
              <a:rPr lang="el-GR" sz="2000" dirty="0">
                <a:latin typeface="+mn-lt"/>
              </a:rPr>
              <a:t> των «έξυπνων πόλεων».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	Το επίπεδο αυτό εμφανίζεται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στην κορυφή </a:t>
            </a:r>
            <a:r>
              <a:rPr lang="el-GR" sz="2000" dirty="0">
                <a:latin typeface="+mn-lt"/>
              </a:rPr>
              <a:t>(χρήστες-</a:t>
            </a:r>
            <a:r>
              <a:rPr lang="el-GR" sz="2000" dirty="0" err="1">
                <a:latin typeface="+mn-lt"/>
              </a:rPr>
              <a:t>πολίτε</a:t>
            </a:r>
            <a:r>
              <a:rPr lang="el-GR" sz="2000" dirty="0">
                <a:latin typeface="+mn-lt"/>
              </a:rPr>
              <a:t>ς της πόλης που «καταναλώνουν» τις ηλεκτρονικές υπηρεσίες) και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στη βάση </a:t>
            </a:r>
            <a:r>
              <a:rPr lang="el-GR" sz="2000" dirty="0">
                <a:latin typeface="+mn-lt"/>
              </a:rPr>
              <a:t>(αρχές που επιβλέπουν, σχεδιάζουν και προσφέρουν τις ηλεκτρονικές υπηρεσίες) της  δομής των «έξυπνων πόλεων».</a:t>
            </a: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16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68638"/>
            <a:ext cx="84169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5661025"/>
            <a:ext cx="84216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D9793-A6A0-4B7D-874B-6660EF876E44}" type="slidenum">
              <a:rPr lang="el-GR"/>
              <a:pPr>
                <a:defRPr/>
              </a:pPr>
              <a:t>21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395288" y="836613"/>
            <a:ext cx="8424862" cy="8402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 startAt="2"/>
              <a:defRPr/>
            </a:pPr>
            <a:r>
              <a:rPr lang="el-GR" sz="2000" b="1" u="sng" dirty="0">
                <a:latin typeface="+mn-lt"/>
              </a:rPr>
              <a:t>Επίπεδο των υποδομών (</a:t>
            </a:r>
            <a:r>
              <a:rPr lang="en-US" sz="2000" b="1" u="sng" dirty="0">
                <a:latin typeface="+mn-lt"/>
              </a:rPr>
              <a:t>Infrastructure  layer</a:t>
            </a:r>
            <a:r>
              <a:rPr lang="el-GR" sz="2000" b="1" u="sng" dirty="0">
                <a:latin typeface="+mn-lt"/>
              </a:rPr>
              <a:t>)</a:t>
            </a:r>
            <a:r>
              <a:rPr lang="en-US" sz="2000" b="1" u="sng" dirty="0">
                <a:latin typeface="+mn-lt"/>
              </a:rPr>
              <a:t>:</a:t>
            </a:r>
            <a:r>
              <a:rPr lang="el-GR" sz="2000" dirty="0">
                <a:latin typeface="+mn-lt"/>
              </a:rPr>
              <a:t>  Περιλαμβάνει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το δίκτυο των υποδομών, τα πληροφοριακά συστήματα και άλλες εγκαταστάσεις</a:t>
            </a:r>
            <a:r>
              <a:rPr lang="el-GR" sz="2000" dirty="0">
                <a:latin typeface="+mn-lt"/>
              </a:rPr>
              <a:t>, που συμβάλλουν στη λειτουργία των ηλεκτρονικών υπηρεσιών.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 startAt="2"/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 startAt="2"/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 startAt="2"/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 startAt="2"/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u="sng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UcPeriod" startAt="3"/>
              <a:defRPr/>
            </a:pPr>
            <a:r>
              <a:rPr lang="el-GR" sz="2000" b="1" u="sng" dirty="0">
                <a:latin typeface="+mn-lt"/>
              </a:rPr>
              <a:t>Επίπεδο πληροφοριών (</a:t>
            </a:r>
            <a:r>
              <a:rPr lang="en-US" sz="2000" b="1" u="sng" dirty="0">
                <a:latin typeface="+mn-lt"/>
              </a:rPr>
              <a:t>Information layer</a:t>
            </a:r>
            <a:r>
              <a:rPr lang="el-GR" sz="2000" b="1" u="sng" dirty="0">
                <a:latin typeface="+mn-lt"/>
              </a:rPr>
              <a:t>)</a:t>
            </a:r>
            <a:r>
              <a:rPr lang="en-US" sz="2000" b="1" u="sng" dirty="0">
                <a:latin typeface="+mn-lt"/>
              </a:rPr>
              <a:t>:</a:t>
            </a:r>
            <a:r>
              <a:rPr lang="el-GR" sz="2000" dirty="0">
                <a:latin typeface="+mn-lt"/>
              </a:rPr>
              <a:t> Περιλαμβάνει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όλες τις πληροφορίες που απαιτούνται, παράγονται και συλλέγονται </a:t>
            </a:r>
            <a:r>
              <a:rPr lang="el-GR" sz="2000" dirty="0">
                <a:latin typeface="+mn-lt"/>
              </a:rPr>
              <a:t>σε μία «έξυπνη πόλη».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D</a:t>
            </a:r>
            <a:r>
              <a:rPr lang="el-GR" sz="2000" b="1" dirty="0">
                <a:latin typeface="+mn-lt"/>
              </a:rPr>
              <a:t>.  </a:t>
            </a:r>
            <a:r>
              <a:rPr lang="el-GR" sz="2000" b="1" u="sng" dirty="0">
                <a:latin typeface="+mn-lt"/>
              </a:rPr>
              <a:t>Επίπεδο υπηρεσιών (</a:t>
            </a:r>
            <a:r>
              <a:rPr lang="en-US" sz="2000" b="1" u="sng" dirty="0">
                <a:latin typeface="+mn-lt"/>
              </a:rPr>
              <a:t>Service layer</a:t>
            </a:r>
            <a:r>
              <a:rPr lang="el-GR" sz="2000" b="1" u="sng" dirty="0">
                <a:latin typeface="+mn-lt"/>
              </a:rPr>
              <a:t>)</a:t>
            </a:r>
            <a:r>
              <a:rPr lang="en-US" sz="2000" b="1" u="sng" dirty="0">
                <a:latin typeface="+mn-lt"/>
              </a:rPr>
              <a:t>: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Περιλαμβάνει όλες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τις ηλεκτρονικές υπηρεσίες</a:t>
            </a:r>
            <a:r>
              <a:rPr lang="el-GR" sz="2000" dirty="0">
                <a:latin typeface="+mn-lt"/>
              </a:rPr>
              <a:t> που προσφέρονται.</a:t>
            </a: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916113"/>
            <a:ext cx="83693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92600"/>
            <a:ext cx="8607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805488"/>
            <a:ext cx="81168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C72CA-7BCE-483A-ABB0-420135AE4FE2}" type="slidenum">
              <a:rPr lang="el-GR"/>
              <a:pPr>
                <a:defRPr/>
              </a:pPr>
              <a:t>22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581525"/>
            <a:ext cx="8105775" cy="21050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5846" name="12 - TextBox"/>
          <p:cNvSpPr txBox="1">
            <a:spLocks noChangeArrowheads="1"/>
          </p:cNvSpPr>
          <p:nvPr/>
        </p:nvSpPr>
        <p:spPr bwMode="auto">
          <a:xfrm>
            <a:off x="107950" y="765175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>
                <a:latin typeface="Calibri" pitchFamily="34" charset="0"/>
              </a:rPr>
              <a:t>Web </a:t>
            </a:r>
            <a:r>
              <a:rPr lang="el-GR" sz="1200" b="1">
                <a:latin typeface="Calibri" pitchFamily="34" charset="0"/>
              </a:rPr>
              <a:t>-</a:t>
            </a:r>
            <a:r>
              <a:rPr lang="en-US" sz="1200" b="1">
                <a:latin typeface="Calibri" pitchFamily="34" charset="0"/>
              </a:rPr>
              <a:t> Virtual Cities</a:t>
            </a:r>
          </a:p>
          <a:p>
            <a:pPr algn="just"/>
            <a:r>
              <a:rPr lang="en-US" sz="1200">
                <a:latin typeface="Calibri" pitchFamily="34" charset="0"/>
              </a:rPr>
              <a:t>Kyoto</a:t>
            </a:r>
            <a:r>
              <a:rPr lang="el-GR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(Japan)</a:t>
            </a:r>
            <a:r>
              <a:rPr lang="el-GR" sz="1200">
                <a:latin typeface="Calibri" pitchFamily="34" charset="0"/>
              </a:rPr>
              <a:t> και </a:t>
            </a:r>
            <a:r>
              <a:rPr lang="en-US" sz="1200">
                <a:latin typeface="Calibri" pitchFamily="34" charset="0"/>
              </a:rPr>
              <a:t>Amsterdam</a:t>
            </a:r>
            <a:r>
              <a:rPr lang="el-GR" sz="1200">
                <a:latin typeface="Calibri" pitchFamily="34" charset="0"/>
              </a:rPr>
              <a:t> (</a:t>
            </a:r>
            <a:r>
              <a:rPr lang="en-US" sz="1200">
                <a:latin typeface="Calibri" pitchFamily="34" charset="0"/>
              </a:rPr>
              <a:t>Netherlands)</a:t>
            </a:r>
            <a:r>
              <a:rPr lang="el-GR" sz="1200">
                <a:latin typeface="Calibri" pitchFamily="34" charset="0"/>
              </a:rPr>
              <a:t>.</a:t>
            </a:r>
            <a:r>
              <a:rPr lang="en-US" sz="1200">
                <a:latin typeface="Calibri" pitchFamily="34" charset="0"/>
              </a:rPr>
              <a:t> </a:t>
            </a:r>
          </a:p>
          <a:p>
            <a:pPr algn="just"/>
            <a:r>
              <a:rPr lang="el-GR" sz="1200">
                <a:latin typeface="Calibri" pitchFamily="34" charset="0"/>
              </a:rPr>
              <a:t>Προσφέρουν τοπικές πληροφορίες, </a:t>
            </a:r>
            <a:r>
              <a:rPr lang="en-US" sz="1200">
                <a:latin typeface="Calibri" pitchFamily="34" charset="0"/>
              </a:rPr>
              <a:t>chatting </a:t>
            </a:r>
            <a:r>
              <a:rPr lang="el-GR" sz="1200">
                <a:latin typeface="Calibri" pitchFamily="34" charset="0"/>
              </a:rPr>
              <a:t>και </a:t>
            </a:r>
            <a:r>
              <a:rPr lang="en-US" sz="1200">
                <a:latin typeface="Calibri" pitchFamily="34" charset="0"/>
              </a:rPr>
              <a:t>meeting rooms </a:t>
            </a:r>
            <a:r>
              <a:rPr lang="el-GR" sz="1200">
                <a:latin typeface="Calibri" pitchFamily="34" charset="0"/>
              </a:rPr>
              <a:t>και ψηφιακή προσομοίωση της πόλης.</a:t>
            </a:r>
            <a:r>
              <a:rPr lang="en-US" sz="1200">
                <a:latin typeface="Calibri" pitchFamily="34" charset="0"/>
              </a:rPr>
              <a:t> </a:t>
            </a:r>
            <a:endParaRPr lang="el-GR" sz="1200">
              <a:latin typeface="Calibri" pitchFamily="34" charset="0"/>
            </a:endParaRPr>
          </a:p>
        </p:txBody>
      </p:sp>
      <p:sp>
        <p:nvSpPr>
          <p:cNvPr id="35847" name="13 - Ορθογώνιο"/>
          <p:cNvSpPr>
            <a:spLocks noChangeArrowheads="1"/>
          </p:cNvSpPr>
          <p:nvPr/>
        </p:nvSpPr>
        <p:spPr bwMode="auto">
          <a:xfrm>
            <a:off x="2339975" y="765175"/>
            <a:ext cx="22320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>
                <a:latin typeface="Calibri" pitchFamily="34" charset="0"/>
              </a:rPr>
              <a:t>Knowledge Based Cities</a:t>
            </a:r>
          </a:p>
          <a:p>
            <a:pPr algn="just"/>
            <a:r>
              <a:rPr lang="en-US" sz="1200">
                <a:latin typeface="Calibri" pitchFamily="34" charset="0"/>
              </a:rPr>
              <a:t>Copenhagen</a:t>
            </a:r>
            <a:r>
              <a:rPr lang="el-GR" sz="1200">
                <a:latin typeface="Calibri" pitchFamily="34" charset="0"/>
              </a:rPr>
              <a:t> (</a:t>
            </a:r>
            <a:r>
              <a:rPr lang="en-US" sz="1200">
                <a:latin typeface="Calibri" pitchFamily="34" charset="0"/>
              </a:rPr>
              <a:t>Denmark) </a:t>
            </a:r>
            <a:r>
              <a:rPr lang="el-GR" sz="1200">
                <a:latin typeface="Calibri" pitchFamily="34" charset="0"/>
              </a:rPr>
              <a:t>και </a:t>
            </a:r>
            <a:r>
              <a:rPr lang="en-US" sz="1200">
                <a:latin typeface="Calibri" pitchFamily="34" charset="0"/>
              </a:rPr>
              <a:t>Edinburgh (UK).</a:t>
            </a:r>
          </a:p>
          <a:p>
            <a:pPr algn="just"/>
            <a:r>
              <a:rPr lang="el-GR" sz="1200">
                <a:latin typeface="Calibri" pitchFamily="34" charset="0"/>
              </a:rPr>
              <a:t>Δημόσιες βάσεις δεδομένων κοινού ενδιαφέροντος που ενημερώνονται και συνοδεύονται από κατάλληλο </a:t>
            </a:r>
            <a:r>
              <a:rPr lang="en-US" sz="1200">
                <a:latin typeface="Calibri" pitchFamily="34" charset="0"/>
              </a:rPr>
              <a:t>software</a:t>
            </a:r>
            <a:r>
              <a:rPr lang="el-GR" sz="1200">
                <a:latin typeface="Calibri" pitchFamily="34" charset="0"/>
              </a:rPr>
              <a:t>. </a:t>
            </a:r>
          </a:p>
        </p:txBody>
      </p:sp>
      <p:sp>
        <p:nvSpPr>
          <p:cNvPr id="35848" name="14 - Ορθογώνιο"/>
          <p:cNvSpPr>
            <a:spLocks noChangeArrowheads="1"/>
          </p:cNvSpPr>
          <p:nvPr/>
        </p:nvSpPr>
        <p:spPr bwMode="auto">
          <a:xfrm>
            <a:off x="4500563" y="728663"/>
            <a:ext cx="22320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>
                <a:latin typeface="Calibri" pitchFamily="34" charset="0"/>
              </a:rPr>
              <a:t>Broadband City - Broadband Metropolis</a:t>
            </a:r>
            <a:endParaRPr lang="el-GR" sz="1200" b="1">
              <a:latin typeface="Calibri" pitchFamily="34" charset="0"/>
            </a:endParaRPr>
          </a:p>
          <a:p>
            <a:pPr algn="just"/>
            <a:r>
              <a:rPr lang="en-US" sz="1200">
                <a:latin typeface="Calibri" pitchFamily="34" charset="0"/>
              </a:rPr>
              <a:t>Seoul, Beijing, Antwerp, Geneva</a:t>
            </a:r>
            <a:r>
              <a:rPr lang="en-US" sz="1200" i="1">
                <a:latin typeface="Calibri" pitchFamily="34" charset="0"/>
              </a:rPr>
              <a:t>,</a:t>
            </a:r>
          </a:p>
          <a:p>
            <a:pPr algn="just"/>
            <a:r>
              <a:rPr lang="el-GR" sz="1200">
                <a:latin typeface="Calibri" pitchFamily="34" charset="0"/>
              </a:rPr>
              <a:t>Και </a:t>
            </a:r>
            <a:r>
              <a:rPr lang="en-US" sz="1200">
                <a:latin typeface="Calibri" pitchFamily="34" charset="0"/>
              </a:rPr>
              <a:t>Amsterdam</a:t>
            </a:r>
            <a:r>
              <a:rPr lang="el-GR" sz="1200">
                <a:latin typeface="Calibri" pitchFamily="34" charset="0"/>
              </a:rPr>
              <a:t>.</a:t>
            </a:r>
            <a:r>
              <a:rPr lang="en-US" sz="1200">
                <a:latin typeface="Calibri" pitchFamily="34" charset="0"/>
              </a:rPr>
              <a:t> </a:t>
            </a:r>
            <a:endParaRPr lang="el-GR" sz="1200">
              <a:latin typeface="Calibri" pitchFamily="34" charset="0"/>
            </a:endParaRPr>
          </a:p>
          <a:p>
            <a:pPr algn="just"/>
            <a:r>
              <a:rPr lang="el-GR" sz="1200">
                <a:latin typeface="Calibri" pitchFamily="34" charset="0"/>
              </a:rPr>
              <a:t>Δίκτυο οπτικών ινών, που ονομάζεται </a:t>
            </a:r>
            <a:r>
              <a:rPr lang="en-US" sz="1200">
                <a:latin typeface="Calibri" pitchFamily="34" charset="0"/>
              </a:rPr>
              <a:t>“Metropolitan Area Networks (MAN)”- </a:t>
            </a:r>
            <a:r>
              <a:rPr lang="el-GR" sz="1200">
                <a:latin typeface="Calibri" pitchFamily="34" charset="0"/>
              </a:rPr>
              <a:t>που επιτρέπουν τη σύνδεση των νοικοκυριών και των τοπικών επιχειρήσεων με δίκτυα πολύ μεγάλων ταχυτήτων. </a:t>
            </a:r>
          </a:p>
        </p:txBody>
      </p:sp>
      <p:sp>
        <p:nvSpPr>
          <p:cNvPr id="35849" name="15 - Ορθογώνιο"/>
          <p:cNvSpPr>
            <a:spLocks noChangeArrowheads="1"/>
          </p:cNvSpPr>
          <p:nvPr/>
        </p:nvSpPr>
        <p:spPr bwMode="auto">
          <a:xfrm>
            <a:off x="6732588" y="765175"/>
            <a:ext cx="223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>
                <a:latin typeface="Calibri" pitchFamily="34" charset="0"/>
              </a:rPr>
              <a:t>Mobile or Ambient cities</a:t>
            </a:r>
            <a:endParaRPr lang="el-GR" sz="1200" b="1">
              <a:latin typeface="Calibri" pitchFamily="34" charset="0"/>
            </a:endParaRPr>
          </a:p>
          <a:p>
            <a:pPr algn="just"/>
            <a:r>
              <a:rPr lang="en-US" sz="1200">
                <a:latin typeface="Calibri" pitchFamily="34" charset="0"/>
              </a:rPr>
              <a:t>New York</a:t>
            </a:r>
            <a:r>
              <a:rPr lang="el-GR" sz="1200">
                <a:latin typeface="Calibri" pitchFamily="34" charset="0"/>
              </a:rPr>
              <a:t> και</a:t>
            </a:r>
            <a:r>
              <a:rPr lang="en-US" sz="1200">
                <a:latin typeface="Calibri" pitchFamily="34" charset="0"/>
              </a:rPr>
              <a:t> San Francisco</a:t>
            </a:r>
            <a:r>
              <a:rPr lang="el-GR" sz="1200">
                <a:latin typeface="Calibri" pitchFamily="34" charset="0"/>
              </a:rPr>
              <a:t>.</a:t>
            </a:r>
          </a:p>
          <a:p>
            <a:pPr algn="just"/>
            <a:r>
              <a:rPr lang="el-GR" sz="1200">
                <a:latin typeface="Calibri" pitchFamily="34" charset="0"/>
              </a:rPr>
              <a:t>Έχουν εγκαταστήσει ευρυζωνικά δίκτυα στην πόλη, στα οποία υπάρχει ελεύθερη και δωρεάν πρόσβαση από τους κατοίκους. </a:t>
            </a:r>
          </a:p>
        </p:txBody>
      </p:sp>
      <p:sp>
        <p:nvSpPr>
          <p:cNvPr id="35850" name="16 - Ορθογώνιο"/>
          <p:cNvSpPr>
            <a:spLocks noChangeArrowheads="1"/>
          </p:cNvSpPr>
          <p:nvPr/>
        </p:nvSpPr>
        <p:spPr bwMode="auto">
          <a:xfrm>
            <a:off x="2339975" y="2979738"/>
            <a:ext cx="22320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>
                <a:latin typeface="Calibri" pitchFamily="34" charset="0"/>
              </a:rPr>
              <a:t>Digital Cities </a:t>
            </a:r>
            <a:endParaRPr lang="el-GR" sz="1200" b="1">
              <a:latin typeface="Calibri" pitchFamily="34" charset="0"/>
            </a:endParaRPr>
          </a:p>
          <a:p>
            <a:pPr algn="just"/>
            <a:r>
              <a:rPr lang="en-US" sz="1200">
                <a:latin typeface="Calibri" pitchFamily="34" charset="0"/>
              </a:rPr>
              <a:t>Hull (UK), Cape Town</a:t>
            </a:r>
            <a:r>
              <a:rPr lang="el-GR" sz="1200">
                <a:latin typeface="Calibri" pitchFamily="34" charset="0"/>
              </a:rPr>
              <a:t> (</a:t>
            </a:r>
            <a:r>
              <a:rPr lang="en-US" sz="1200">
                <a:latin typeface="Calibri" pitchFamily="34" charset="0"/>
              </a:rPr>
              <a:t>S. Afrika) </a:t>
            </a:r>
            <a:r>
              <a:rPr lang="el-GR" sz="1200">
                <a:latin typeface="Calibri" pitchFamily="34" charset="0"/>
              </a:rPr>
              <a:t>και</a:t>
            </a:r>
            <a:r>
              <a:rPr lang="en-US" sz="1200">
                <a:latin typeface="Calibri" pitchFamily="34" charset="0"/>
              </a:rPr>
              <a:t> </a:t>
            </a:r>
            <a:r>
              <a:rPr lang="el-GR" sz="1200">
                <a:latin typeface="Calibri" pitchFamily="34" charset="0"/>
              </a:rPr>
              <a:t>Τρίκαλα</a:t>
            </a:r>
            <a:r>
              <a:rPr lang="el-GR" sz="1200" i="1">
                <a:latin typeface="Calibri" pitchFamily="34" charset="0"/>
              </a:rPr>
              <a:t>. </a:t>
            </a:r>
            <a:r>
              <a:rPr lang="en-US" sz="1200" i="1">
                <a:latin typeface="Calibri" pitchFamily="34" charset="0"/>
              </a:rPr>
              <a:t> </a:t>
            </a:r>
            <a:endParaRPr lang="el-GR" sz="1200" i="1">
              <a:latin typeface="Calibri" pitchFamily="34" charset="0"/>
            </a:endParaRPr>
          </a:p>
          <a:p>
            <a:pPr algn="just"/>
            <a:r>
              <a:rPr lang="el-GR" sz="1200">
                <a:latin typeface="Calibri" pitchFamily="34" charset="0"/>
              </a:rPr>
              <a:t>Χρήση ενός πλέγματος τεχνολογικών υπηρεσιών που συνδυάζουν εικονικούς και φυσικούς χώρους. </a:t>
            </a:r>
          </a:p>
        </p:txBody>
      </p:sp>
      <p:sp>
        <p:nvSpPr>
          <p:cNvPr id="35851" name="17 - Ορθογώνιο"/>
          <p:cNvSpPr>
            <a:spLocks noChangeArrowheads="1"/>
          </p:cNvSpPr>
          <p:nvPr/>
        </p:nvSpPr>
        <p:spPr bwMode="auto">
          <a:xfrm>
            <a:off x="107950" y="2205038"/>
            <a:ext cx="22320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>
                <a:latin typeface="Calibri" pitchFamily="34" charset="0"/>
              </a:rPr>
              <a:t>Smart or Intelligent Cities</a:t>
            </a:r>
            <a:endParaRPr lang="el-GR" sz="1200" b="1">
              <a:latin typeface="Calibri" pitchFamily="34" charset="0"/>
            </a:endParaRPr>
          </a:p>
          <a:p>
            <a:pPr algn="just"/>
            <a:r>
              <a:rPr lang="en-US" sz="1200">
                <a:latin typeface="Calibri" pitchFamily="34" charset="0"/>
              </a:rPr>
              <a:t>Brisbane (Australia), Malta,</a:t>
            </a:r>
            <a:r>
              <a:rPr lang="el-GR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Dubai (</a:t>
            </a:r>
            <a:r>
              <a:rPr lang="en-US" sz="1200"/>
              <a:t>Emirates</a:t>
            </a:r>
            <a:r>
              <a:rPr lang="en-US" sz="1200">
                <a:latin typeface="Calibri" pitchFamily="34" charset="0"/>
              </a:rPr>
              <a:t>), Helsinki,</a:t>
            </a:r>
            <a:r>
              <a:rPr lang="el-GR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Barcelona. </a:t>
            </a:r>
            <a:endParaRPr lang="el-GR" sz="1200">
              <a:latin typeface="Calibri" pitchFamily="34" charset="0"/>
            </a:endParaRPr>
          </a:p>
          <a:p>
            <a:pPr algn="just"/>
            <a:r>
              <a:rPr lang="el-GR" sz="1200">
                <a:latin typeface="Calibri" pitchFamily="34" charset="0"/>
              </a:rPr>
              <a:t>Ενθαρρύνουν τις συμμετοχικές διαδικασίες και προσπαθούν να προσελκύσουν ιδιωτικές επενδύσεις που χρησιμοποιούν αποδοτικές τεχνολογικές πλατφόρμες </a:t>
            </a:r>
            <a:r>
              <a:rPr lang="en-US" sz="1200">
                <a:latin typeface="Calibri" pitchFamily="34" charset="0"/>
              </a:rPr>
              <a:t>ICT., </a:t>
            </a:r>
            <a:r>
              <a:rPr lang="el-GR" sz="1200">
                <a:latin typeface="Calibri" pitchFamily="34" charset="0"/>
              </a:rPr>
              <a:t>προσφέροντας ηλεκτρονικές υπηρεσίες για το σύνολο του αστικού χώρου. </a:t>
            </a:r>
          </a:p>
        </p:txBody>
      </p:sp>
      <p:sp>
        <p:nvSpPr>
          <p:cNvPr id="35852" name="19 - Ορθογώνιο"/>
          <p:cNvSpPr>
            <a:spLocks noChangeArrowheads="1"/>
          </p:cNvSpPr>
          <p:nvPr/>
        </p:nvSpPr>
        <p:spPr bwMode="auto">
          <a:xfrm>
            <a:off x="4500563" y="2997200"/>
            <a:ext cx="2212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>
                <a:latin typeface="Calibri" pitchFamily="34" charset="0"/>
              </a:rPr>
              <a:t>Ubiquitous (</a:t>
            </a:r>
            <a:r>
              <a:rPr lang="el-GR" sz="1200" b="1">
                <a:latin typeface="Calibri" pitchFamily="34" charset="0"/>
              </a:rPr>
              <a:t>αφανείς)</a:t>
            </a:r>
            <a:r>
              <a:rPr lang="en-US" sz="1200" b="1">
                <a:latin typeface="Calibri" pitchFamily="34" charset="0"/>
              </a:rPr>
              <a:t> Cities</a:t>
            </a:r>
            <a:endParaRPr lang="el-GR" sz="1200" b="1">
              <a:latin typeface="Calibri" pitchFamily="34" charset="0"/>
            </a:endParaRPr>
          </a:p>
          <a:p>
            <a:pPr algn="just"/>
            <a:r>
              <a:rPr lang="en-US" sz="1200">
                <a:latin typeface="Calibri" pitchFamily="34" charset="0"/>
              </a:rPr>
              <a:t>Masdar (Abu Dhabi) </a:t>
            </a:r>
            <a:r>
              <a:rPr lang="el-GR" sz="1200">
                <a:latin typeface="Calibri" pitchFamily="34" charset="0"/>
              </a:rPr>
              <a:t>και </a:t>
            </a:r>
            <a:r>
              <a:rPr lang="en-US" sz="1200">
                <a:latin typeface="Calibri" pitchFamily="34" charset="0"/>
              </a:rPr>
              <a:t>Osaka (Japan): </a:t>
            </a:r>
            <a:r>
              <a:rPr lang="el-GR" sz="1200">
                <a:latin typeface="Calibri" pitchFamily="34" charset="0"/>
              </a:rPr>
              <a:t>Προσφέρουν ηλεκτρονικές υπηρεσίες σε όλους και σε ολόκληρη την πόλη, μέσω διάχυτων ηλεκτρονικών τεχνολογιών. </a:t>
            </a:r>
          </a:p>
        </p:txBody>
      </p:sp>
      <p:sp>
        <p:nvSpPr>
          <p:cNvPr id="35853" name="20 - Ορθογώνιο"/>
          <p:cNvSpPr>
            <a:spLocks noChangeArrowheads="1"/>
          </p:cNvSpPr>
          <p:nvPr/>
        </p:nvSpPr>
        <p:spPr bwMode="auto">
          <a:xfrm>
            <a:off x="6804025" y="2312988"/>
            <a:ext cx="2214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>
                <a:latin typeface="Calibri" pitchFamily="34" charset="0"/>
              </a:rPr>
              <a:t>Eco-cities</a:t>
            </a:r>
            <a:endParaRPr lang="el-GR" sz="1200" b="1">
              <a:latin typeface="Calibri" pitchFamily="34" charset="0"/>
            </a:endParaRPr>
          </a:p>
          <a:p>
            <a:pPr algn="just"/>
            <a:r>
              <a:rPr lang="en-US" sz="1200">
                <a:latin typeface="Calibri" pitchFamily="34" charset="0"/>
              </a:rPr>
              <a:t>Masdar (Abu Dhabi)</a:t>
            </a:r>
            <a:endParaRPr lang="el-GR" sz="1200">
              <a:latin typeface="Calibri" pitchFamily="34" charset="0"/>
            </a:endParaRPr>
          </a:p>
          <a:p>
            <a:pPr algn="just"/>
            <a:r>
              <a:rPr lang="el-GR" sz="1200">
                <a:latin typeface="Calibri" pitchFamily="34" charset="0"/>
              </a:rPr>
              <a:t>Χρησιμοποιούν </a:t>
            </a:r>
            <a:r>
              <a:rPr lang="en-US" sz="1200">
                <a:latin typeface="Calibri" pitchFamily="34" charset="0"/>
              </a:rPr>
              <a:t>ICT</a:t>
            </a:r>
            <a:r>
              <a:rPr lang="el-GR" sz="1200">
                <a:latin typeface="Calibri" pitchFamily="34" charset="0"/>
              </a:rPr>
              <a:t> με στόχο τη βιώσιμη ανάπτυξη και την περιβαλλοντική προστασία. Ενδεικτικές εφαρμογές είναι για παράδειγμα  η χρήση αισθητήρων για περιβαλλοντικές μετρήσεις. </a:t>
            </a:r>
            <a:r>
              <a:rPr lang="en-US" sz="1200">
                <a:latin typeface="Calibri" pitchFamily="34" charset="0"/>
              </a:rPr>
              <a:t>Smart</a:t>
            </a:r>
            <a:r>
              <a:rPr lang="el-GR" sz="1200">
                <a:latin typeface="Calibri" pitchFamily="34" charset="0"/>
              </a:rPr>
              <a:t> λύσεις για την παραγωγή ενέργειας.</a:t>
            </a:r>
          </a:p>
        </p:txBody>
      </p:sp>
      <p:sp>
        <p:nvSpPr>
          <p:cNvPr id="35854" name="21 - TextBox"/>
          <p:cNvSpPr txBox="1">
            <a:spLocks noChangeArrowheads="1"/>
          </p:cNvSpPr>
          <p:nvPr/>
        </p:nvSpPr>
        <p:spPr bwMode="auto">
          <a:xfrm>
            <a:off x="3492500" y="6524625"/>
            <a:ext cx="52562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latin typeface="Calibri" pitchFamily="34" charset="0"/>
              </a:rPr>
              <a:t>Πηγή: Α</a:t>
            </a:r>
            <a:r>
              <a:rPr lang="en-US" sz="1200">
                <a:latin typeface="Calibri" pitchFamily="34" charset="0"/>
              </a:rPr>
              <a:t>nthopoulos and Vakali (2012)</a:t>
            </a:r>
            <a:endParaRPr lang="el-GR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Έλλειψη"/>
          <p:cNvSpPr/>
          <p:nvPr/>
        </p:nvSpPr>
        <p:spPr>
          <a:xfrm>
            <a:off x="1403350" y="4437063"/>
            <a:ext cx="3276600" cy="1871662"/>
          </a:xfrm>
          <a:prstGeom prst="ellipse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34925" y="1989138"/>
            <a:ext cx="3563938" cy="2592387"/>
          </a:xfrm>
          <a:prstGeom prst="ellipse">
            <a:avLst/>
          </a:prstGeom>
          <a:solidFill>
            <a:schemeClr val="accent4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5292725" y="1916113"/>
            <a:ext cx="3706813" cy="2736850"/>
          </a:xfrm>
          <a:prstGeom prst="ellipse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4356100" y="4437063"/>
            <a:ext cx="4032250" cy="1871662"/>
          </a:xfrm>
          <a:prstGeom prst="ellips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2771775" y="1125538"/>
            <a:ext cx="3276600" cy="1871662"/>
          </a:xfrm>
          <a:prstGeom prst="ellipse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D83A5-3E74-49A0-A275-FAC061FC5826}" type="slidenum">
              <a:rPr lang="el-GR"/>
              <a:pPr>
                <a:defRPr/>
              </a:pPr>
              <a:t>23</a:t>
            </a:fld>
            <a:endParaRPr lang="el-GR"/>
          </a:p>
        </p:txBody>
      </p:sp>
      <p:sp>
        <p:nvSpPr>
          <p:cNvPr id="36874" name="5 - TextBox"/>
          <p:cNvSpPr txBox="1">
            <a:spLocks noChangeArrowheads="1"/>
          </p:cNvSpPr>
          <p:nvPr/>
        </p:nvSpPr>
        <p:spPr bwMode="auto">
          <a:xfrm>
            <a:off x="3276600" y="3213100"/>
            <a:ext cx="2232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 u="sng">
                <a:latin typeface="Calibri" pitchFamily="34" charset="0"/>
              </a:rPr>
              <a:t>Ενδεικτικοί  Τομείς  Επέμβασης στις «Έξυπνες Πόλεις».</a:t>
            </a:r>
          </a:p>
        </p:txBody>
      </p:sp>
      <p:sp>
        <p:nvSpPr>
          <p:cNvPr id="36875" name="13 - TextBox"/>
          <p:cNvSpPr txBox="1">
            <a:spLocks noChangeArrowheads="1"/>
          </p:cNvSpPr>
          <p:nvPr/>
        </p:nvSpPr>
        <p:spPr bwMode="auto">
          <a:xfrm>
            <a:off x="395288" y="2349500"/>
            <a:ext cx="27368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b="1">
                <a:latin typeface="Calibri" pitchFamily="34" charset="0"/>
              </a:rPr>
              <a:t>Ψηφιακή διακυβέρνηση</a:t>
            </a:r>
          </a:p>
          <a:p>
            <a:pPr algn="just">
              <a:buFont typeface="Arial" charset="0"/>
              <a:buChar char="•"/>
            </a:pPr>
            <a:r>
              <a:rPr lang="el-GR" sz="1400">
                <a:latin typeface="Calibri" pitchFamily="34" charset="0"/>
              </a:rPr>
              <a:t>πληροφόρηση για διοικητικά θέματα, </a:t>
            </a:r>
          </a:p>
          <a:p>
            <a:pPr algn="just">
              <a:buFont typeface="Arial" charset="0"/>
              <a:buChar char="•"/>
            </a:pPr>
            <a:r>
              <a:rPr lang="el-GR" sz="1400">
                <a:latin typeface="Calibri" pitchFamily="34" charset="0"/>
              </a:rPr>
              <a:t>παροχή διαφόρων ειδών διοικητικών υπηρεσιών στους πολίτες (έκδοση πιστοποιητικών, εγγράφων κλπ)</a:t>
            </a:r>
          </a:p>
          <a:p>
            <a:pPr algn="just">
              <a:buFont typeface="Arial" charset="0"/>
              <a:buChar char="•"/>
            </a:pPr>
            <a:r>
              <a:rPr lang="el-GR" sz="1400">
                <a:latin typeface="Calibri" pitchFamily="34" charset="0"/>
              </a:rPr>
              <a:t>δήλωση παραπόνων 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5940425" y="2276475"/>
            <a:ext cx="2592388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</a:rPr>
              <a:t>Ηλεκτρονικές υπηρεσίες προς τους πολίτες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400" dirty="0">
                <a:latin typeface="+mn-lt"/>
              </a:rPr>
              <a:t>Παροχή δωρεάν </a:t>
            </a:r>
            <a:r>
              <a:rPr lang="en-US" sz="1400" dirty="0">
                <a:latin typeface="+mn-lt"/>
              </a:rPr>
              <a:t>e-mail </a:t>
            </a:r>
            <a:r>
              <a:rPr lang="el-GR" sz="1400" dirty="0">
                <a:latin typeface="+mn-lt"/>
              </a:rPr>
              <a:t>λογαριασμού,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400" dirty="0">
                <a:latin typeface="+mn-lt"/>
              </a:rPr>
              <a:t>πληροφόρηση για εκδηλώσεις της πόλεις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400" dirty="0">
                <a:latin typeface="+mn-lt"/>
              </a:rPr>
              <a:t>Υπηρεσίες  στους τομείς εκπαίδευσης, υγείας</a:t>
            </a:r>
            <a:r>
              <a:rPr lang="en-US" sz="1400" dirty="0">
                <a:latin typeface="+mn-lt"/>
              </a:rPr>
              <a:t> (</a:t>
            </a:r>
            <a:r>
              <a:rPr lang="el-GR" sz="1400" dirty="0" err="1">
                <a:latin typeface="+mn-lt"/>
              </a:rPr>
              <a:t>τηλε</a:t>
            </a:r>
            <a:r>
              <a:rPr lang="el-GR" sz="1400" dirty="0">
                <a:latin typeface="+mn-lt"/>
              </a:rPr>
              <a:t>-υγεία, </a:t>
            </a:r>
            <a:r>
              <a:rPr lang="el-GR" sz="1400" dirty="0" err="1">
                <a:latin typeface="+mn-lt"/>
              </a:rPr>
              <a:t>τηλε</a:t>
            </a:r>
            <a:r>
              <a:rPr lang="el-GR" sz="1400" dirty="0">
                <a:latin typeface="+mn-lt"/>
              </a:rPr>
              <a:t>-εκπαίδευση)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>
              <a:latin typeface="+mn-lt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4716463" y="4724400"/>
            <a:ext cx="3816350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</a:rPr>
              <a:t>Οικονομία- Επιχειρηματικότητα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400" dirty="0">
                <a:latin typeface="+mn-lt"/>
              </a:rPr>
              <a:t>ηλεκτρονικό εμπόριο,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400" dirty="0">
                <a:latin typeface="+mn-lt"/>
              </a:rPr>
              <a:t>πλατφόρμες ενημέρωσης των πολιτών για θέματα επιχειρήσεων και νομοθεσίας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400" dirty="0">
              <a:latin typeface="+mn-lt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276600" y="1341438"/>
            <a:ext cx="251936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</a:rPr>
              <a:t>Προβολή της πόλης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400" dirty="0">
                <a:latin typeface="+mn-lt"/>
              </a:rPr>
              <a:t>εικονική περιήγηση πόλης,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400" dirty="0">
                <a:latin typeface="+mn-lt"/>
              </a:rPr>
              <a:t>οδηγός πόλης για κατοίκους και τουρίστες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400" dirty="0">
                <a:latin typeface="+mn-lt"/>
              </a:rPr>
              <a:t>Περίπτερα ενημέρωσης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>
              <a:latin typeface="+mn-lt"/>
            </a:endParaRPr>
          </a:p>
        </p:txBody>
      </p:sp>
      <p:sp>
        <p:nvSpPr>
          <p:cNvPr id="36879" name="19 - TextBox"/>
          <p:cNvSpPr txBox="1">
            <a:spLocks noChangeArrowheads="1"/>
          </p:cNvSpPr>
          <p:nvPr/>
        </p:nvSpPr>
        <p:spPr bwMode="auto">
          <a:xfrm>
            <a:off x="1692275" y="4724400"/>
            <a:ext cx="29511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latin typeface="Calibri" pitchFamily="34" charset="0"/>
              </a:rPr>
              <a:t>Περιβαλλοντική προστασία</a:t>
            </a:r>
          </a:p>
          <a:p>
            <a:pPr>
              <a:buFont typeface="Arial" charset="0"/>
              <a:buChar char="•"/>
            </a:pPr>
            <a:r>
              <a:rPr lang="el-GR" sz="1400">
                <a:latin typeface="Calibri" pitchFamily="34" charset="0"/>
              </a:rPr>
              <a:t>Διαχείριση απορριμμάτων</a:t>
            </a: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l-GR" sz="1400">
                <a:latin typeface="Calibri" pitchFamily="34" charset="0"/>
              </a:rPr>
              <a:t>Χρήση ανανεώσιμων μορφών ενέργειας</a:t>
            </a:r>
          </a:p>
          <a:p>
            <a:pPr>
              <a:buFont typeface="Arial" charset="0"/>
              <a:buChar char="•"/>
            </a:pPr>
            <a:r>
              <a:rPr lang="el-GR" sz="1400">
                <a:latin typeface="Calibri" pitchFamily="34" charset="0"/>
              </a:rPr>
              <a:t>Μείωση ατμοσφαιρικής ρύπανσης</a:t>
            </a:r>
          </a:p>
          <a:p>
            <a:endParaRPr lang="el-GR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CC245-4927-4D5E-ABC1-0DA0E147C72D}" type="slidenum">
              <a:rPr lang="el-GR"/>
              <a:pPr>
                <a:defRPr/>
              </a:pPr>
              <a:t>24</a:t>
            </a:fld>
            <a:endParaRPr lang="el-GR"/>
          </a:p>
        </p:txBody>
      </p:sp>
      <p:sp>
        <p:nvSpPr>
          <p:cNvPr id="37893" name="9 - TextBox"/>
          <p:cNvSpPr txBox="1">
            <a:spLocks noChangeArrowheads="1"/>
          </p:cNvSpPr>
          <p:nvPr/>
        </p:nvSpPr>
        <p:spPr bwMode="auto">
          <a:xfrm>
            <a:off x="250825" y="692150"/>
            <a:ext cx="67691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b="1">
                <a:latin typeface="Calibri" pitchFamily="34" charset="0"/>
              </a:rPr>
              <a:t>Παραδείγματα εφαρμογών</a:t>
            </a:r>
            <a:endParaRPr lang="en-US" b="1">
              <a:latin typeface="Calibri" pitchFamily="34" charset="0"/>
            </a:endParaRPr>
          </a:p>
          <a:p>
            <a:pPr algn="just"/>
            <a:endParaRPr lang="en-US" sz="1400" b="1">
              <a:solidFill>
                <a:srgbClr val="C00000"/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Πρωτοβουλίες «ανοικτών» δεδομένων </a:t>
            </a:r>
            <a:r>
              <a:rPr lang="el-GR" sz="1600" b="1">
                <a:latin typeface="Calibri" pitchFamily="34" charset="0"/>
              </a:rPr>
              <a:t>(</a:t>
            </a:r>
            <a:r>
              <a:rPr lang="en-US" sz="1600" b="1">
                <a:latin typeface="Calibri" pitchFamily="34" charset="0"/>
              </a:rPr>
              <a:t>o</a:t>
            </a:r>
            <a:r>
              <a:rPr lang="el-GR" sz="1600" b="1">
                <a:latin typeface="Calibri" pitchFamily="34" charset="0"/>
              </a:rPr>
              <a:t>pen-data initiatives):  </a:t>
            </a:r>
            <a:r>
              <a:rPr lang="el-GR" sz="1600">
                <a:latin typeface="Calibri" pitchFamily="34" charset="0"/>
              </a:rPr>
              <a:t>Διάθεση στοιχείων στους πολίτες σχετικών με την ποιότητα της ατμόσφαιρας, αποτελέσματα υγειονομικού ελέγχου εστιατορίων ή κτιρίων, θέματα νομοθεσίας  (π.χ </a:t>
            </a:r>
            <a:r>
              <a:rPr lang="en-US" sz="1600">
                <a:latin typeface="Calibri" pitchFamily="34" charset="0"/>
              </a:rPr>
              <a:t>New York Big Apps)</a:t>
            </a:r>
            <a:r>
              <a:rPr lang="el-GR" sz="1600">
                <a:latin typeface="Calibri" pitchFamily="34" charset="0"/>
              </a:rPr>
              <a:t>.</a:t>
            </a:r>
          </a:p>
          <a:p>
            <a:pPr algn="just">
              <a:buFont typeface="Arial" charset="0"/>
              <a:buChar char="•"/>
            </a:pPr>
            <a:endParaRPr lang="el-GR" sz="16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Εφαρμογές στάθμευσης </a:t>
            </a:r>
            <a:r>
              <a:rPr lang="el-GR" sz="1600" b="1">
                <a:latin typeface="Calibri" pitchFamily="34" charset="0"/>
              </a:rPr>
              <a:t>(</a:t>
            </a:r>
            <a:r>
              <a:rPr lang="en-US" sz="1600" b="1">
                <a:latin typeface="Calibri" pitchFamily="34" charset="0"/>
              </a:rPr>
              <a:t>p</a:t>
            </a:r>
            <a:r>
              <a:rPr lang="el-GR" sz="1600" b="1">
                <a:latin typeface="Calibri" pitchFamily="34" charset="0"/>
              </a:rPr>
              <a:t>arking apps</a:t>
            </a:r>
            <a:r>
              <a:rPr lang="en-US" sz="1600" b="1">
                <a:latin typeface="Calibri" pitchFamily="34" charset="0"/>
              </a:rPr>
              <a:t>)</a:t>
            </a:r>
            <a:r>
              <a:rPr lang="el-GR" sz="1600">
                <a:latin typeface="Calibri" pitchFamily="34" charset="0"/>
              </a:rPr>
              <a:t>: εφαρμογές που δείχνουν στους οδηγούς που είναι ο κοντινότερος ελεύθερος χώρος στάθμευσης (π.χ. </a:t>
            </a:r>
            <a:r>
              <a:rPr lang="en-US" sz="1600">
                <a:latin typeface="Calibri" pitchFamily="34" charset="0"/>
              </a:rPr>
              <a:t>ParkMe </a:t>
            </a:r>
            <a:r>
              <a:rPr lang="el-GR" sz="1600">
                <a:latin typeface="Calibri" pitchFamily="34" charset="0"/>
              </a:rPr>
              <a:t>σε </a:t>
            </a:r>
            <a:r>
              <a:rPr lang="en-US" sz="1600">
                <a:latin typeface="Calibri" pitchFamily="34" charset="0"/>
              </a:rPr>
              <a:t>smart phones </a:t>
            </a:r>
            <a:r>
              <a:rPr lang="el-GR" sz="1600">
                <a:latin typeface="Calibri" pitchFamily="34" charset="0"/>
              </a:rPr>
              <a:t>για πολλές πόλεις, πχ </a:t>
            </a:r>
            <a:r>
              <a:rPr lang="en-US" sz="1600">
                <a:latin typeface="Calibri" pitchFamily="34" charset="0"/>
              </a:rPr>
              <a:t>Los Angeles, Tokyo </a:t>
            </a:r>
            <a:r>
              <a:rPr lang="el-GR" sz="1600">
                <a:latin typeface="Calibri" pitchFamily="34" charset="0"/>
              </a:rPr>
              <a:t>κ.ά.</a:t>
            </a:r>
            <a:r>
              <a:rPr lang="en-US" sz="1600">
                <a:latin typeface="Calibri" pitchFamily="34" charset="0"/>
              </a:rPr>
              <a:t>)</a:t>
            </a:r>
            <a:endParaRPr lang="el-GR" sz="1600">
              <a:latin typeface="Calibri" pitchFamily="34" charset="0"/>
            </a:endParaRPr>
          </a:p>
          <a:p>
            <a:pPr algn="just"/>
            <a:endParaRPr lang="el-GR" sz="16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«Επιτρέψτε τους χρήστες να ‘υιοθετήσουν’ περιουσία της πόλης» </a:t>
            </a:r>
            <a:r>
              <a:rPr lang="el-GR" sz="1600" b="1">
                <a:latin typeface="Calibri" pitchFamily="34" charset="0"/>
              </a:rPr>
              <a:t>(</a:t>
            </a:r>
            <a:r>
              <a:rPr lang="en-US" sz="1600" b="1">
                <a:latin typeface="Calibri" pitchFamily="34" charset="0"/>
              </a:rPr>
              <a:t>let users “adopt” city property</a:t>
            </a:r>
            <a:r>
              <a:rPr lang="el-GR" sz="1600">
                <a:latin typeface="Calibri" pitchFamily="34" charset="0"/>
              </a:rPr>
              <a:t>)</a:t>
            </a:r>
            <a:r>
              <a:rPr lang="en-US" sz="1600">
                <a:latin typeface="Calibri" pitchFamily="34" charset="0"/>
              </a:rPr>
              <a:t>, </a:t>
            </a:r>
            <a:r>
              <a:rPr lang="el-GR" sz="1600">
                <a:latin typeface="Calibri" pitchFamily="34" charset="0"/>
              </a:rPr>
              <a:t>όπως κάδους απορριμμάτων, τηλεφωνικούς θαλάμους, δέντρα κλπ, ώστε να μην ξοδεύονται χρήματα από τις τοπικές αρχές για τη φύλαξη/συντήρησή τους. Για παράδειγμα η εφαρμογή </a:t>
            </a:r>
            <a:r>
              <a:rPr lang="en-US" sz="1600">
                <a:latin typeface="Calibri" pitchFamily="34" charset="0"/>
              </a:rPr>
              <a:t>Adopt-a-Hydrant</a:t>
            </a:r>
            <a:r>
              <a:rPr lang="el-GR" sz="1600">
                <a:latin typeface="Calibri" pitchFamily="34" charset="0"/>
              </a:rPr>
              <a:t> στη Βοστώνη</a:t>
            </a:r>
          </a:p>
          <a:p>
            <a:pPr algn="just"/>
            <a:endParaRPr lang="el-GR" sz="16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Υψηλής τεχνολογίας συστήματα διαχείρισης απορριμμάτων </a:t>
            </a:r>
            <a:r>
              <a:rPr lang="el-GR" sz="1600" b="1">
                <a:latin typeface="Calibri" pitchFamily="34" charset="0"/>
              </a:rPr>
              <a:t>(</a:t>
            </a:r>
            <a:r>
              <a:rPr lang="en-US" sz="1600" b="1">
                <a:latin typeface="Calibri" pitchFamily="34" charset="0"/>
              </a:rPr>
              <a:t>h</a:t>
            </a:r>
            <a:r>
              <a:rPr lang="el-GR" sz="1600" b="1">
                <a:latin typeface="Calibri" pitchFamily="34" charset="0"/>
              </a:rPr>
              <a:t>igh-tech waste management systems)</a:t>
            </a:r>
            <a:r>
              <a:rPr lang="el-GR" sz="1600">
                <a:latin typeface="Calibri" pitchFamily="34" charset="0"/>
              </a:rPr>
              <a:t>: </a:t>
            </a:r>
            <a:r>
              <a:rPr lang="en-US" sz="1600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παράδειγμα είναι η εφαρμογή </a:t>
            </a:r>
            <a:r>
              <a:rPr lang="en-US" sz="1600">
                <a:latin typeface="Calibri" pitchFamily="34" charset="0"/>
              </a:rPr>
              <a:t>“Pay as you Throw”, </a:t>
            </a:r>
            <a:r>
              <a:rPr lang="el-GR" sz="1600">
                <a:latin typeface="Calibri" pitchFamily="34" charset="0"/>
              </a:rPr>
              <a:t>που εφαρμόζεται σε πολλές πολιτείες των ΗΠΑ.</a:t>
            </a:r>
          </a:p>
          <a:p>
            <a:pPr algn="just"/>
            <a:endParaRPr lang="el-GR" sz="16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Σύστημα Πληρωμής στάθμευσης-διοδίων  </a:t>
            </a:r>
            <a:r>
              <a:rPr lang="el-GR" sz="1600" b="1">
                <a:latin typeface="Calibri" pitchFamily="34" charset="0"/>
              </a:rPr>
              <a:t>(</a:t>
            </a:r>
            <a:r>
              <a:rPr lang="en-US" sz="1600" b="1">
                <a:latin typeface="Calibri" pitchFamily="34" charset="0"/>
              </a:rPr>
              <a:t>parking and toll payment systems</a:t>
            </a:r>
            <a:r>
              <a:rPr lang="el-GR" sz="1600" b="1">
                <a:latin typeface="Calibri" pitchFamily="34" charset="0"/>
              </a:rPr>
              <a:t>)</a:t>
            </a:r>
            <a:r>
              <a:rPr lang="el-GR" sz="1600">
                <a:latin typeface="Calibri" pitchFamily="34" charset="0"/>
              </a:rPr>
              <a:t>: ηλεκτρονική πληρωμή με τη χρήση αναμεταδότη</a:t>
            </a:r>
            <a:r>
              <a:rPr lang="en-US" sz="1600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 στο αυτοκίνητο. Παράδειγμα αυτής της εφαρμογής είναι στη Μασαχουσέτη το σύστημα </a:t>
            </a:r>
            <a:r>
              <a:rPr lang="en-US" sz="1600">
                <a:latin typeface="Calibri" pitchFamily="34" charset="0"/>
              </a:rPr>
              <a:t>Fast Lane</a:t>
            </a:r>
            <a:r>
              <a:rPr lang="el-GR" sz="1600">
                <a:latin typeface="Calibri" pitchFamily="34" charset="0"/>
              </a:rPr>
              <a:t> (πλέον ΕΖ-</a:t>
            </a:r>
            <a:r>
              <a:rPr lang="en-US" sz="1600">
                <a:latin typeface="Calibri" pitchFamily="34" charset="0"/>
              </a:rPr>
              <a:t>pass) </a:t>
            </a:r>
            <a:r>
              <a:rPr lang="el-GR" sz="1600">
                <a:latin typeface="Calibri" pitchFamily="34" charset="0"/>
              </a:rPr>
              <a:t>για την ηλεκτρονική πληρωμή διοδίων. </a:t>
            </a:r>
          </a:p>
        </p:txBody>
      </p:sp>
      <p:pic>
        <p:nvPicPr>
          <p:cNvPr id="37894" name="6 - Εικόνα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4525" y="1052513"/>
            <a:ext cx="1955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" descr="http://parkme.com/blog/wp-content/uploads/2012/03/ParkMe-Logo-BLUE-FINAL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535238"/>
            <a:ext cx="19446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10 - Εικόνα" descr="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9750" y="3860800"/>
            <a:ext cx="20748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4" descr="Fastlane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5427663"/>
            <a:ext cx="19796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4472E-B50E-447A-B873-FB813CF267C7}" type="slidenum">
              <a:rPr lang="el-GR"/>
              <a:pPr>
                <a:defRPr/>
              </a:pPr>
              <a:t>25</a:t>
            </a:fld>
            <a:endParaRPr lang="el-GR"/>
          </a:p>
        </p:txBody>
      </p:sp>
      <p:sp>
        <p:nvSpPr>
          <p:cNvPr id="38917" name="11 - Ορθογώνιο"/>
          <p:cNvSpPr>
            <a:spLocks noChangeArrowheads="1"/>
          </p:cNvSpPr>
          <p:nvPr/>
        </p:nvSpPr>
        <p:spPr bwMode="auto">
          <a:xfrm>
            <a:off x="179388" y="692150"/>
            <a:ext cx="5832475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Οδηγός πόλης </a:t>
            </a:r>
            <a:r>
              <a:rPr lang="el-GR" sz="1600" b="1">
                <a:latin typeface="Calibri" pitchFamily="34" charset="0"/>
              </a:rPr>
              <a:t>(city guide app): </a:t>
            </a:r>
            <a:r>
              <a:rPr lang="el-GR" sz="1600">
                <a:latin typeface="Calibri" pitchFamily="34" charset="0"/>
              </a:rPr>
              <a:t>πληροφορίες σχετικά με μουσεία, πάρκα, τοπόσημα, εστιατόρια, πληροφορίες κίνησης και ό,τι άλλο χρειάζεται ο κάτοικος και  ο τουρίστας. Για παράδειγμα τέτοιου είδους εφαρμογές είναι </a:t>
            </a:r>
            <a:r>
              <a:rPr lang="en-US" sz="1600">
                <a:latin typeface="Calibri" pitchFamily="34" charset="0"/>
              </a:rPr>
              <a:t>Ottawa guide app., New Orleans City Travel Guide, </a:t>
            </a:r>
            <a:endParaRPr lang="el-GR" sz="1600">
              <a:latin typeface="Calibri" pitchFamily="34" charset="0"/>
            </a:endParaRPr>
          </a:p>
          <a:p>
            <a:pPr algn="just"/>
            <a:endParaRPr lang="el-GR" sz="16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Περίπτερα ενημέρωσης </a:t>
            </a:r>
            <a:r>
              <a:rPr lang="el-GR" sz="1600" b="1">
                <a:latin typeface="Calibri" pitchFamily="34" charset="0"/>
              </a:rPr>
              <a:t>(</a:t>
            </a:r>
            <a:r>
              <a:rPr lang="en-US" sz="1600" b="1">
                <a:latin typeface="Calibri" pitchFamily="34" charset="0"/>
              </a:rPr>
              <a:t>real-time information)</a:t>
            </a:r>
            <a:r>
              <a:rPr lang="el-GR" sz="1600">
                <a:latin typeface="Calibri" pitchFamily="34" charset="0"/>
              </a:rPr>
              <a:t>: πληροφορίες σχετικές με κυκλοφορία, καιρό, τοπικά νέα, κλπ. Παράδειγμα είναι η εφαρμογή </a:t>
            </a:r>
            <a:r>
              <a:rPr lang="en-US" sz="1600">
                <a:latin typeface="Calibri" pitchFamily="34" charset="0"/>
              </a:rPr>
              <a:t>Urbanflow </a:t>
            </a:r>
            <a:r>
              <a:rPr lang="el-GR" sz="1600">
                <a:latin typeface="Calibri" pitchFamily="34" charset="0"/>
              </a:rPr>
              <a:t>στο Ελσίνκι. </a:t>
            </a:r>
          </a:p>
          <a:p>
            <a:pPr algn="just"/>
            <a:endParaRPr lang="el-GR" sz="16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Σταθμοί φόρτισης </a:t>
            </a:r>
            <a:r>
              <a:rPr lang="el-GR" sz="1600" b="1">
                <a:latin typeface="Calibri" pitchFamily="34" charset="0"/>
              </a:rPr>
              <a:t>(</a:t>
            </a:r>
            <a:r>
              <a:rPr lang="en-US" sz="1600" b="1">
                <a:latin typeface="Calibri" pitchFamily="34" charset="0"/>
              </a:rPr>
              <a:t>charging stations)</a:t>
            </a:r>
            <a:r>
              <a:rPr lang="el-GR" sz="1600">
                <a:latin typeface="Calibri" pitchFamily="34" charset="0"/>
              </a:rPr>
              <a:t>: παράδειγμα αυτής της κατηγορίας είναι τα </a:t>
            </a:r>
            <a:r>
              <a:rPr lang="en-US" sz="1600">
                <a:latin typeface="Calibri" pitchFamily="34" charset="0"/>
              </a:rPr>
              <a:t>Strawberry Tree </a:t>
            </a:r>
            <a:r>
              <a:rPr lang="el-GR" sz="1600">
                <a:latin typeface="Calibri" pitchFamily="34" charset="0"/>
              </a:rPr>
              <a:t>στη Σερβία, όπου με τη χρήση ηλιακής ενέργειας είναι δυνατή η φόρτιση φορητών συσκευών σε δημόσιους χώρους.  </a:t>
            </a:r>
          </a:p>
          <a:p>
            <a:pPr algn="just">
              <a:buFont typeface="Arial" charset="0"/>
              <a:buChar char="•"/>
            </a:pPr>
            <a:endParaRPr lang="el-GR" sz="16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Επιλογή πορείας κυκλοφορίας </a:t>
            </a:r>
            <a:r>
              <a:rPr lang="el-GR" sz="1600" b="1">
                <a:latin typeface="Calibri" pitchFamily="34" charset="0"/>
              </a:rPr>
              <a:t>(</a:t>
            </a:r>
            <a:r>
              <a:rPr lang="en-US" sz="1600" b="1">
                <a:latin typeface="Calibri" pitchFamily="34" charset="0"/>
              </a:rPr>
              <a:t>traffic rerouting apps</a:t>
            </a:r>
            <a:r>
              <a:rPr lang="el-GR" sz="1600" b="1">
                <a:latin typeface="Calibri" pitchFamily="34" charset="0"/>
              </a:rPr>
              <a:t>)</a:t>
            </a:r>
            <a:r>
              <a:rPr lang="el-GR" sz="1600">
                <a:latin typeface="Calibri" pitchFamily="34" charset="0"/>
              </a:rPr>
              <a:t>: προτείνει την καλύτερη δυνατή διαδρομή για τη μείωση του χρόνου κυκλοφορίας, αλλά και τη μείωση της εκπομπής ρύπων. </a:t>
            </a:r>
          </a:p>
          <a:p>
            <a:pPr algn="just"/>
            <a:r>
              <a:rPr lang="el-GR" sz="1600">
                <a:latin typeface="Calibri" pitchFamily="34" charset="0"/>
              </a:rPr>
              <a:t>Παράδειγμα είναι η εφαρμογή </a:t>
            </a:r>
            <a:r>
              <a:rPr lang="en-US" sz="1600">
                <a:latin typeface="Calibri" pitchFamily="34" charset="0"/>
              </a:rPr>
              <a:t>Waze</a:t>
            </a:r>
            <a:r>
              <a:rPr lang="el-GR" sz="1600">
                <a:latin typeface="Calibri" pitchFamily="34" charset="0"/>
              </a:rPr>
              <a:t> σε </a:t>
            </a:r>
            <a:r>
              <a:rPr lang="en-US" sz="1600">
                <a:latin typeface="Calibri" pitchFamily="34" charset="0"/>
              </a:rPr>
              <a:t>smart phones. </a:t>
            </a:r>
            <a:endParaRPr lang="el-GR" sz="1600">
              <a:latin typeface="Calibri" pitchFamily="34" charset="0"/>
            </a:endParaRPr>
          </a:p>
          <a:p>
            <a:pPr algn="just"/>
            <a:endParaRPr lang="el-GR" sz="1600">
              <a:latin typeface="Calibri" pitchFamily="34" charset="0"/>
            </a:endParaRPr>
          </a:p>
          <a:p>
            <a:pPr algn="just"/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Προγράμματα </a:t>
            </a:r>
            <a:r>
              <a:rPr lang="en-US" sz="1600" b="1">
                <a:solidFill>
                  <a:srgbClr val="C00000"/>
                </a:solidFill>
                <a:latin typeface="Calibri" pitchFamily="34" charset="0"/>
              </a:rPr>
              <a:t>Bike-sharing</a:t>
            </a: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l-GR" sz="1600" b="1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χρήση κοινόχρηστων ποδηλάτων για μείωση της ατμοσφαιρικής ρύπανσης και της κυκλοφοριακής συμφόρησης των σύγχρονων πόλεων. Υπάρχουν πολλά προγράμματα αυτής της κατηγορίας σε πόλεις της Αμερικής και της Ευρώπης.</a:t>
            </a:r>
          </a:p>
          <a:p>
            <a:pPr algn="just"/>
            <a:endParaRPr lang="el-GR" sz="16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endParaRPr lang="en-US" sz="1400">
              <a:latin typeface="Calibri" pitchFamily="34" charset="0"/>
            </a:endParaRPr>
          </a:p>
        </p:txBody>
      </p:sp>
      <p:pic>
        <p:nvPicPr>
          <p:cNvPr id="38918" name="Picture 2" descr="http://t3.gstatic.com/images?q=tbn:ANd9GcRBk56xB9sEN7o12pYaCPzi9MSnFbG7_rs1117ehcjZ1t8YnYZ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6650" y="852488"/>
            <a:ext cx="137953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4" descr="File:Strawberry Tree in Obrenova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9850" y="836613"/>
            <a:ext cx="13811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6" descr="http://helsinki.urbanflow.io/assets/img/photos/880/img_07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9850" y="3360738"/>
            <a:ext cx="137795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AutoShape 8" descr="data:image/jpeg;base64,/9j/4AAQSkZJRgABAQAAAQABAAD/2wCEAAkGBhQPDxUUEBQUFRQVFxUaFRgXFBUUFxgXFxcVGBcaFBQcHSYeFxkjGhQUHy8gIycpLSwsGB4xNTIrNSYrLCkBCQoKDgwMFA8PGjUkHxg1NTU1NSw1NSozNTUrNTUtNTQpMSk1KTUtKTUsKSk1KTUpNTIxKSkyLC0pNSwzKSkvKf/AABEIAH8BjAMBIgACEQEDEQH/xAAcAAACAgMBAQAAAAAAAAAAAAAABwUGAwQIAQL/xABSEAACAQICBgcCCAoEDAcAAAABAgMAEQQFBgcSITFBEyJRYXGBkTKhFEJSYnKCscEVFyNUkpOistHSMzVz8BYkJTRDU2N0g7PC4URFo8PT4uP/xAAaAQEBAAMBAQAAAAAAAAAAAAAAAQQFBwID/8QAIxEBAAIBAgYDAQAAAAAAAAAAAAECAwQSERMhMUGhFFGRBf/aAAwDAQACEQMRAD8AeNFFFAUUUUBRRRQFFfMkgUEsQAASSTYADiSeQpVaZa4N5iy63YZyL/qlPH6R8hzoGJnWkmHwS7WJlVL8Ad7N9FB1m8hS9zjXeBcYSAnseU2H6td/qwpeZdk+KzOY9Gskzk9d2JIH05G3Dwv4Uxcj1IqAGxkxY/Ii6q+cjC58gKCn4/WjmE1/y/RjsjRV/aILe+oeTSXFy8cTiG/40h9wNPzLtA8Dh/6PDRX7XXpG/Se5qbigVBZVCjsAA+yg5k+G4kb+kxHjty/bes0OlmMiPVxWIHcZnPuJIrpisWIwUcgtIiOPnKG+0UCJy/W1j4rbUiSjskjH7ybJq5ZJrshey4uJoj8pD0ieYsGHkDVjzPVtgMRe+HRCfjRXiPovVPmDVGz/AFJyIC2ClEg/1cllbykHVJ8QvjQNXLc1ixMYeCRJEPNSD5HsPca265limxWWYjd0mHmXiDuuO8Hc6+opsaE6148WVhxezFMdytwjkPZv9hj2HceR5UDCrFiZxGhY8AKy1pZwhMLW7j6EE18NTe2PBe9e8RM+nukRN4ifKvYrGtKbsd3Ich5V5hsW0Zup8uR8RWGiuXTqMvM5u6d323+yu3bw6LfhMSJEDDn7jzrNUfkaEQi/MkjwqQrp+kyWyafHe/eYhoMlYre0R4FFFFZLwKKKKAooooCiiigKKKKAooooCiiigKKKKAooooCiiigKKKKAooooCiiigK8JtXtUTPsy6eU2PUXcvZu4nz+y1Be6Kj8rk6OCMTMAxHxiAe4b+JAsKkKAr4mmVFLOQqqCWJNgAN5JPIWr7pQ64NMiz/AoW6q2M5B4txWPwG4nvsORoIXWDrEfHsYoCVwynwMpHxn+b2L5nfuG1oHqubGBZ8XtJAd6rweQdvzE7+J5W4196rtARi2+FYlbwofyaHhI44kjmin1O7gDd1AUGvgMujw8YjhRUReCqLD/ALnvrZoooCilnpBrojhlMeFi6YKbGRn2FJHHYABJHfu++p7QrWNFmZMeyYpgL7BbaDLzKNYXtzBAPjQW6iiqxppp7FlaqGUySuLpGCBu4bTt8Vb7uBJsew2Cz0Ursn13K8oXFQdGhNttHL7PeylQSO8elM9HDAEEEEXBG8EHhY0Edn2jkGPi6PEIGG/ZPBlPajcVP9zekbproBLljbX9JAxssgHC/BZB8Vu/gfdXQtYcZg0mjaOVQ6OCGUi4IPbQKrVprKIK4XGtcGwhlY7weASQ8xyDeR5WbVc86faFtlmIst2gkuYmO+3ajH5Qv5ix7bMrVVpmcZAYJmvPCBYni8fAE9rLuB+qeZoLLi8gBN4zbuPDyNfOG0fsbyNcdg+81NUVqp/j6OcnM2dfX4yPk5du3i8UW4V7RRW1Y4ooooCiiigKKKKAooooCiiigKKKKAooooCiiigKKKKAooooCiiigKKKKAooooI3SDGdFh2I4t1R4nj7r1VcgwQlnG17KdZuyw4X87e+pTTKffGncWP2D7DWngj0eClfnIwQeHP3Fqo0s0xxxExbiCbKO7l68fOrE2djCJHE4LuqrtWI3d1zxNQmQQgzbTezGpc/V4e/f5VqDanm+dI3vJ+wfdRFvzrSBcPgZMUN4WMsoPNjuVT4sQK57yXLZMxxqR3JeZyXbmAbtI/ptGmhrjxAgy+GBNweQeaxqTv+sUNRGo/LA0885HsKqL4uSW9yD1qKbWBwSQRJHGoVEUKoHIAWFZ6KKArRzyF3ws6x+20UgS3yijBbedq3qKDlG1t3C3Lsqz6s4HfNsP0d+qWZj2IEYNfuNwPEimzn2rDB4yUysrxuxuxiYLtHtZSCL94AvzqU0b0Qw+XKRh0sW9p2O07W4Xbs7hYUEzSH1vQOuauz32XjjMfZshdk2+sG9e+nzUVpDoxBmEYTEptAb1YHZZSeasOHhwPOg5mrpTQvDvHl2GWW4cQpcHiN24HvAsPKqfjdEsryXZxE/SyNtDo0dlclgRvWMBQ2zxu24budqYWBxyTxrJEwdHF1YcCP78qDYooooIjSrR5MwwjwvYEi6N8lx7Leu49xIrn3Jcyky3HLIQQ8LkSL2gErIh8toeNjXTNIvXDkvQZgJVFlxCBvrr1X92wfM0Dvw2IWRFdDdWAZT2hhcH0NZapeqTNunyxVJu0DNGfoizJ+ywH1aulAUV4zAC5NhXxDiFcXRlYdoIP2UGSivK9oCisc06oLuwUdpIA9TX0jhhcEEHgRvHkaD6ooooCisUmKRSAzKCeALAE+APGslB7RRWHFYyOJdqV1Re1mCj1NBmoqLh0nwjtspisOzdgmjJ8hepMGg9orHNiFQXdlUfOIH219q1xcUHtFeXooPaKL15Qe0V5RQe0UVhxWNSJdqV0Re1mCj1NBmoqKTSvBsbDFYYnsE8f81SaOGAIIIPAjeD4Gg+qK8r2gpulx/wAYH0F+1qx4jdgIu+Rr/t1s6YxWlRu1SP0T/wDateIdJgGA4xyBvI7vvPpVR8ZV/m+JPPYUeRJvXmjQvikv8712TXuj7Au8Z4Soy+fEffWlhZjBMGtvRt48NzD7RQRWvV+thBytOffEKlNSEYGBmPMzkekcf8TUXrvYOmDdd4PTWPcRCRUlqPk/xKcdk/2xx/wqKZFFFFAVWdYmcy4PL3mw7bMgaMA7KtuZ1B3EEcDVmqma3P6pl+nD/wAxaCsaudPcZjMwWLEShoykhI6ONd6gW3qoNNqkJqhP+Vk/s5f3RT6oPaxzMwU7ABax2QTsgnkC1jYd9jWSig571kYLFx4wNjnjd5F2lEZYoiBiAqhgLAWPjxO81btUeX42ONZY2ibCSs21GzuHUqxUug2CAd3C9iONjYiN13/57B/Y/wDuNV21Sf1RF9Kb/mvQXKiiigKXOu3A7WCik5xy2+rIrA+9UpjVTdbag5TLfk0JH6xR95oKrqMxlpMTF2rG48iyn95ablJHUo9sxkHIwPfyeKndQIzXLncr484csRDGqEIDZWZl2izDmd9hfhbvNVLRnSGTL8Sk0TEAEdIoNg6X6ysOe69uw2NX/XnktpIMUo3MDE/it3T1BcfVFKug6yilDKGU3BAIPaDvBr2RwoJJsACSewDiaqmq7OPhOVw3N2ivE3/D3L+wUr61n5x8FyuYg2aUCJfGTc3ogc+VAjdK9I5MxxTyyElST0ak7kS/VCjgN1r9pvVh1TaTvhcckBY9DOdgqT1Q5HUZRyJICnt2u4VRqyQTtG6uhsykMp7GUgg+oFB1jURpZnXwLAzT7roh2b8C5sqA920RW3k+YricPFMnCVFcd20AbeXDypd68s42cPDhwd8jl2+jGLC/izA/VoFBjcW88jSTMXdjdmY3JPj91OHUln0s0U0ErFlh6Mxkm5UPtgrfsBQEDlc0mKa+iWI/BGQS4uw6bEN+Sv5pHu5gWkfwoJnWLrQ+BMcPhNlp/juessV+VuDP3HcOd+FJjMMxlxLl55Hkc/Gdix8r8B3DdWCSQsxZiSzEkkm5JO8knmSakdHtHZswnEWHW7cWJNlRflO3Ie88qCMIq2aGaw58ukClmkw9+tETew7YifZI7OB59otseofqdbF9e3KG63/TufGqBpTolPlswjnAs1yjrco4HGx5Ebrg7xfvBoNTPc7lx07TTsWZibA7wo5Kg5KKvmpvSJ43nhYlo1heVVvwaMrcL2bQb3ClpV/1KC+Zt/u8n78VBUM30gnxkplnkZmY3A2jsqDyReCgd1aXSntPqab2c6jVeVmws/RoxJ2HjL7N+SsGHV7AR5mtD8REv53H+pb+egWHSt2n1NHSt2n1NWzTPQD8FRoZMSkjubLGsbKSB7TEljYDcO8kd9qhQZFxDA3DMCOBDEHyNdHavsbLPleHknJaRlN2biwDMEYnmSoU358aS+rzQ05nirOD0EdmlPC/YgPa1vIX7qaOtPSb8H4FYoOpJNdE2d2xGoG2V7NxVR2bV+VBDafa2jC7YfAEF1uHm3MFI4rEODEc2O7sB4hSY3HSTuXmd5HPxnYsfU8KwVetA9WD5ivTTMYoLkKQAXksbHYvuCg3G0b7xw50FFqVyLSfE4FtrDSsg5re8bfSjO4+PHvpvT6ksEUsrzq3JttW396lbH3Uq9MdDpcrmCSEMjXMcgFgwHEEfFYXFx3igc2gesOPM12GAjxCi7Jfcw5tGTvI7RxF+fGrhXKeXZg+GmSWFtmRGDKe8dvaDvBHME10xo1ni47CRTpu213jjssNzr5MCKDFpTg9uDaHFDfy4N9x8qgdHcSBKY39iUbJ8eX2kedXZ0BBB3g7jVAzXLzh5SvLip7Ry8xw8qox4mBsPMV4MhuD71I91WCbIvhYSZTsF1BcWuL9o31v4LDJioY3mQM1uJHYT7jxt31KKthYUCp10YMRYbBqvBWkG/vVT91bGox/yGJH+0Q+qEfdWTXkn+K4c/7Yj1jb+Fauopurix3w/ZL/AAqBq0UUUBVT1pYQy5TPs7yuw58EdWb0AJ8qtlfE0QdSrAFWBBB3ggixB7rUHNGjGdHA4yKcAkRt1gOJQgq4Hfsk+dq6TwWNSeJZImDo4BVhwINc/wCnehT5bObAnDuT0T8bc9hz8oe8b+22DRfTnE5abQsGjJuY3uUv2jfdT3jzvQdHV8SyhFLMQFAJJJsABvJJ5ClSuvU7O/Cdbun3f8u9VLSnWLisxXYciOH/AFaXs3Ztsd7eG4d1Bg080jGYY55U/o1ASLvRb7/Mlm8xTg1VwFMogv8AG6Rh4NI5HusaTOiWismZYgRxghBYyvyRfvY8hzPcDXRuDwiwxpHGLIiqqjsVRYD0FBmooooCl/rpxwTL1jvvllTd3IC5PqF9aYFITWrpKMZjtiM3iw4KAjgXv+UYd1wF+r30EzqOwJOIxEvJY1Tzdto+6MetOKqnqy0fODy5A4tJL+UftG0Bsg+CBfO9Wygr2n2R/DcumjAu4Xbj+mnWAHjYr9aua711rXNWnmSfAsxniAshbbj+hJ1gB4Elfq0Fy1GZvszT4cnc6iRPFOq9vEMv6Nea8s42poMMDuRTI/0n6q38FVv0qpOheb/BMxw8pNlEgV/oP1Gv4BifKvnTDN/hmYTzXuGkIT6CdRP2VB86CHVbmw3mvKumqTJfhOZqzC6QK0h7L+yg9Wv9Wq9pNlHwPGzQco5GC/QPWQ/oFaBwals46bL2hJ60DkD6D3df2ukHlS71q5v8JzSUA3WECJfq73/bZx5V7qy0oGX4qRnPUeGS4va7RqZE8zsso+lVSnmMjM7m7MSzHtZjcn1JoM2W4BsRNHCntSOqL4sQL+Avfypla6GEEOCwse5EViB3IEjT3F/Wo7UtknTY5p2HVw6bv7SS6r6L0h9K3de0RGIwzcjHIPMMp/6hQLCn3qeyVYMtWW3XxDM7HnsqSqDwsCfrGkJXRurPECTKMNb4qFT4ozKfs99BaKqes/JRisrm3daEdKh5gpvb1TaHnVsqG0zxIiy3FM3DoJR5shUD1IoOY6v+pP8ArNv7CT9+KqBV/wBSf9Zt/YSfvxUD2rSzjNo8JA80x2UQXPaewAcyTYAdprcpD61NN/h0/QQt/i8JO8HdJINxbvUbwPM8xQVjSXSGTMMU88vFtyre4RB7Kjw95JPOtXKcrkxc6QwjaeQ2A5d5J5KBck9grUp76qtCPgUHTzrbETDgeMcZ3he5juJ8hyoLPovo5Hl+FSCLfbe7WsXc+0x8ezkABypNa5MwMmaFOUMcajxYdIf3x6U/K541rRFc4xF+fREeBiQfcaCo068u1wZfh4UijjxIWNVVR0cfBQAP9J3UlKsKavcwIBGElIIuPY4H61A0vx3YH5GJ/Vx//JVZ1haw8HmWD6KNJhKrq0ZZEABG5rkOSLqW5dlVX8XeY/mkv7H81H4u8x/NJf2P5qCuVdNDNYT5dh2iG8GQuL8rqg+1SfOo4ausx/NJf2P5quejupYvBtY1ujkJNkWz7K2Ftog22r34X5UDfrFNhlf21VrcLgG3rWWig8AtXtFVnS7T7D5chDMHmt1YlPWvyLn4i9539gNBRdd+bhpYMOp3xhpH7i9lQeNlY/WFTWpLLymCllP+llsPoxqB+8z+lKs9PmeN+XPO/lv+xFUeQWuishyhcHhYoE4RqBftPFmPeWJPnQSFFFeGgK9pYaW64hDI0WBVZCu5pWuUvzEagjb+lcDsvxqpx63cwDXLxkfJMS291j76B547AxzxtHMiujCzKwuD5Uv801JYd2Jw80kIPxSBKo8LkN6k1u6E60Y8ewhnURTn2bG6SHsUnerfNN+4mr1QKj8RR/PP/Q//AErbwGo+FWvPiJJB8lEWK/iSWPpambRQaWU5PDhIhHh0WNByHM9rHix7zvrdrXx+PTDxNLMwREF2Y8AP78udKPP9dUzuVwSLGg4PINtz37N9lfDfQOSikTgtcWOja8hilXmGjC+jLa3vrNpPrdnxSdHh1+DoR1yG2pD2hXsNkeG/vHCgs+svWOIFbC4RrzG4kdTuiHNVP+s/d8eFM1ZaHnH4oSSL+QhIL34O3FU7+0927mK09DtA58ye4BSAHrykbu8Rj47e4c+wvrJcmiwUCwwLsovmSTxZjzYnnQb1FFFAUqteeSXjhxSjepMT/Ra7IT4MGH16atROlWTDG4KaDm6HZ7nHWQ+TBaDmCivp0KkhgQQSCDxBG4g94Newws7KqC7MQqgc2JsB6kUDs1JZN0WCedhvnfd9CO6j9oye6q5rwybYxMOIUbpUKN9OPeL+Ktb6lNrIsrGEwsUC8IkVfEgbz5m586r+tPJvhWVy7Iu8VpV+pfa/YL0HPNFFSWjuTHG4uKBb/lHAa3JOLnyUMaB4ap8j+C5YjEWecmVvBrBB+gFPmaj9dWTGbApMoucO92+g/Vb0YRn1pgRRBFCqLAAAAcgNwHpXzisKssbJIAyOpVgeBUixB8jQcn0wtVenyYFmw+JNoJG2lfiI3sAdr5rADfyI7yRAab6GSZZiCpBaFieik5EfJY8nHMc+IquUHVSZtCybYliKWvtCRStvpXtSk1rawY8SnwTCNtx7QMsg9lipuqIfjC9iTw3C3OlfsjsFZsNhWldUjUu7EBVUXJJ5AUGKr/qT/rNv7CT9+KqCRarnqtx3wbE4me20IcHO5HbYxkDzIoL3rb03+Cw/BYG/LSr1yDvjjO7yZt4HYLnspIVs5jmD4iZ5Zm2pJGLMe89nYBwA5ACtagu+rDIoJcR8IxksKRwkbCSSIpeQbwSpN9hdx7zbsNOv/CbCfnOH/XR/zVy7ai1B1JHpFhWIC4iAk8AJoyT4C9K3XjkZWWHFKOqy9E/cy3ZL+ILD6tK21OjVtB+E8mlw2L2mRZDGjHeygKjrsk80Y7vIcKBL069WusmGSBMNi3EcsYCozkBZFG5esdwcCwseNrjiQFZpRorNl05jnXcb9G4HVkXtU9vavEehMPQdZqwIuN4qC0i03wmAB6eVdvlGlnkP1Rw8WsO+ubUxLKLKzAdgYgegrHQMzHa8sQZbwwRLGD7L7TOR3sCAp8AfOmjotpGmY4VJ4wRtXDKTco67mUnn2g8wRXNWBwEmIkWOFGd29lVFyf4DvO4V0VoDowctwKwuQZCS8luAdrbl7QAFF+dr0Fjqu6baYplcCuyGR3bZRQdkEgXJZrGwA7jxFWKofSfRaHMoein2tx2lZTZlaxFwbEcCdxFAlc81oY7FXAk6FD8WK6bu+T2j5EeFaGjmhuKzFvyCdW/Wkc2QHnc8WPcATVkzvUxiornDOk69h/JyehOyfUeFVDFZTisE13jnhYfG2XT0cbj5GgeuhmgcOWJdfykzCzyEWNvkoPir7zz5Ws9c2YfTrHJ7OLm832/3r19y6f49hvxcvkQvvAFB0ZiMSsalpGVVHEsQoHiTupeaw9YMBwMkeDnR5JGEZ2CbhDcuQeYIGzcfKpTgYnHP/p8Q/wDxJj99q2c50RxWCiSTExdGshst2Um9ibFQSRuB40EPU1mehuLwsCzzQskbW33Ulb8NtQbpfvHdxrX0YCnHYbpLbHTw7V+FukXj3V0BpuE/BmK6S2z0Mn6Wydnz2tmg5ujkKkFSQQQQRuII3gg8iDXQ2junOHmwkLzYiBJWRekVpY1Icbm6pNxvBPnXPFTmW6D43ExLLBAzxtfZYNGAbEg7iwPEEUD8/wALcH+d4b9fF/NR/hZg/wA7w36+L+akb+LXMfzV/wBOL+ej8WuY/mr/AKcX89BZNcOlSztDBh5UeIAyOUdXUvcqoJBtuAY2+cKXWFwryyLHGpZ3ICqN5JPACs+bZNNhJOjxCGN7BtklTuN7G4JHI1atT4T8Krt2v0Uux9Lq8O/Y2/fQV3PtGMRgGUYmMptglTdWU242ZSRcXG7vrUyuZEnjaVQ6K6l1PBluNoHyvTl11Bfwcl7bXTpsdvsybVvK/upIGg6rghVFCoAqgAAAAADkABuArJXxD7I8B9lfdAUUUUBRRRQUTS3VLBj5jNG7QSNveyh0Y/KKXFm7SDv7L7690S1TwYCYTO7Tyr7BKhEQ9oS5u3eTu7L76vVFAV4RfjXtFAtc51IwSyl8PM0CsblNgSKL/I6ykDuN6sGhmr2DK7shaSZhYyMALL2Io9kbh2k241aqKAooooNbMMujxEbRzIsiNxVhcf8AY9/KlznGo2F2Jws7xX+I69Ko7g1wwHjemfRQJuDURKW6+KjC/NjZj6FgPfV+0T1f4bLetEC8pFjK9i1uYUDcg8PMmrNRQLnSLUzDip2lhmaDbJZ12BIu0d5K9ZStzvtv7rVO6JavYMuhkQXlaYbMrOB1lsRshRwXed2+9+PC25oxpQMbDK7J0TQyyRyIWDbJjPEmw5WPrWLQzTJM0hkkRdjo5CpBa52bAo3AWuDw5WPGgrGK1G4VnJjmnRTwXqOB3AkXt43NYvxEwfnM/wCjH/Cp2HWTGcGcSYn687w4eNSGecg2UoLC199+Nrc91auY6yJsGF+GYCSIyMgjtMkiNdgGDOo6rBTfZI325UEZ+ImD85n/AEY/4UfiJg/OZ/0Y/wCFXTK9JBNjMThWQo+H6Mglr9IjrcMBbdY7rb+Ir3I9Ixi58VGqEJhpBH0m1cO9ruALbtk7uJvegpaaisOCL4icjmAIx79k2q/5LksWCgWHDrsovDmSTxLHmSedUvWlmEySYNY4WZBioHVxKq7cgL2i2eIuLHaO7fU3mumTQNDCmGeXGTIHMCun5MfGMk3sgA3F+dqCczLKosVGY541kQ8VYXF+0dh7xvpe5tqNgck4aZ4vmuBKo8DcNbxJq1ZDpcZ8Q2GxMD4bEqu2EZldXS9tqORdzWPH/sbT2KxSxRtJIQqIpZieAVRck+QoE7+Ime/+cw27dh7+l/vqXy3UVCpviMRJJ81FEQ8ySx9LVMrrEmMRxC5fOcGLnpduPbKD4/Qe1sc734b63YdPo/wZHjZUZek6qRKdt2fbZAiGwuTsk8t1BL5Jo1h8CmzholjvxI3s30nN2bzNSVVCLTqWKSMY/BSYWOZgscplSVQ7eysuyB0ZPf8AcSLfQe0UUUBXhFe0UGjPkWHkN5IIWPzokb7RWOPRrCqbrhsOD3Qxj/pqSooPlIwosoAHYBYelVHWnkLYvLm6MXeFhIAOJADBwO/ZYnyq4UUHKNTua6cYzFYdYJpS0YtfqgFtnh0jDe1uPjvNzTL0t1QR4l2lwjiF2JLIReMk8SLb0J7gR3CqompfHFrFsOB29I592xegokMLOwVAWZiAoG8kk2AA7Sa6W0Vyf4HgoYD7SIA3ZtG7Pbu2iagtC9WcOXMJXbpp+TEWVL8ejXfv5bRN/DfVyoPaKKKBS67Mhbaixai67PRSW+KbkoT3HaYX7bdtLHBYx4JFkiYo6EFWHEEf34V1Fi8Ik0bRyKGRgQykXBB4gilXn2pNtstgpV2T/o5bgr3CQA3HiL95oKFpDpXiMwZTiX2tgEKAoVRfibDmbDfXmimRNjsZFCoNiwLn5MakFyfLd4kVa8FqUxbN+VkgjXmQWkPkuyAfUU0NFND4Mti2YQSzW25GttOR29ijko+3fQTle0UUBRRRQFFFFAUUUUBRRRQFFFFAUUUUBRRRQFFFFAqNL5nwGMxkMIP+U4o+isOE7OIZPC6uzX7SKNKb5NJIkAOzi8GkMdh/4iHZiU9x6OS/iKZeMyiKaSKSWNWeFi0THijEWJHoPQdlGPyiHEGMzRq5icPGSPZccCP79nZQUHOcsXLHycyf0GGZ45G+KskiCzt2AvtG9Z9bebwnCwxB0aR54WQBgxCqTdt3Ab7X+dV9xeDSZGSVVdGFmVgGUjvBqFw+gOAjVlTCxAMVJ3EklGDLvJuACL24UFf08xn4Mx0GYAEq0csEwHM7LSQ3+svoKnNX2UHDZdEH/pZLyyk8TJL1jfvAKjyrQ1gQHFTYHBW6k0xeU7v6OAbTL4na91XIUFL1l/8Al/8Av+H/AOqsUc64bSKUzkKMThoxAzGwJQgOgJ3XuL28O0Vb8flcWI2OmQP0brIl/iut9lh3i5rHm+RwYxNjExJKvEBhex7VPEHwoKpmOIXE6QYQQEMcNFO07KQQoddlFYjnc8PnVM6wcE82V4pIgS5jJAHE7JDEDtJAItUjk+QYfBIUw0SRKTc7I3k/OPE+dZ8xkkWFzAqvKFJRWbZDNbcC3LfQV3AaT4UZQsxkTo1gCldoXuIwpj2flXGzaqPhPyWVZNiH/oYMSTMeIUNLIFc9wI947aJs8wc0rLFlYXMnuoBMPRrI1xt7e1smxN77N7+tMfRrRtcLl0WFlCyBU2ZARtKxYlnFjxW7HjQQGtLMI5svEETLJNiJIVgVWDEnbU7QtysDv76vEYsoB3kAXPbURlOhmDwknSYfDxxvv6wFyL8dkm+z5WqZo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22" name="AutoShape 10" descr="data:image/jpeg;base64,/9j/4AAQSkZJRgABAQAAAQABAAD/2wCEAAkGBhQPDxUUEBQUFRQVFxUaFRgXFBUUFxgXFxcVGBcaFBQcHSYeFxkjGhQUHy8gIycpLSwsGB4xNTIrNSYrLCkBCQoKDgwMFA8PGjUkHxg1NTU1NSw1NSozNTUrNTUtNTQpMSk1KTUtKTUsKSk1KTUpNTIxKSkyLC0pNSwzKSkvKf/AABEIAH8BjAMBIgACEQEDEQH/xAAcAAACAgMBAQAAAAAAAAAAAAAABwUGAwQIAQL/xABSEAACAQICBgcCCAoEDAcAAAABAgMAEQQFBgcSITFBEyJRYXGBkTKhFEJSYnKCscEVFyNUkpOistHSMzVz8BYkJTRDU2N0g7PC4URFo8PT4uP/xAAaAQEBAAMBAQAAAAAAAAAAAAAAAQQFBwID/8QAIxEBAAIBAgYDAQAAAAAAAAAAAAECAwQSERMhMUGhFFGRBf/aAAwDAQACEQMRAD8AeNFFFAUUUUBRRRQFFfMkgUEsQAASSTYADiSeQpVaZa4N5iy63YZyL/qlPH6R8hzoGJnWkmHwS7WJlVL8Ad7N9FB1m8hS9zjXeBcYSAnseU2H6td/qwpeZdk+KzOY9Gskzk9d2JIH05G3Dwv4Uxcj1IqAGxkxY/Ii6q+cjC58gKCn4/WjmE1/y/RjsjRV/aILe+oeTSXFy8cTiG/40h9wNPzLtA8Dh/6PDRX7XXpG/Se5qbigVBZVCjsAA+yg5k+G4kb+kxHjty/bes0OlmMiPVxWIHcZnPuJIrpisWIwUcgtIiOPnKG+0UCJy/W1j4rbUiSjskjH7ybJq5ZJrshey4uJoj8pD0ieYsGHkDVjzPVtgMRe+HRCfjRXiPovVPmDVGz/AFJyIC2ClEg/1cllbykHVJ8QvjQNXLc1ixMYeCRJEPNSD5HsPca265limxWWYjd0mHmXiDuuO8Hc6+opsaE6148WVhxezFMdytwjkPZv9hj2HceR5UDCrFiZxGhY8AKy1pZwhMLW7j6EE18NTe2PBe9e8RM+nukRN4ifKvYrGtKbsd3Ich5V5hsW0Zup8uR8RWGiuXTqMvM5u6d323+yu3bw6LfhMSJEDDn7jzrNUfkaEQi/MkjwqQrp+kyWyafHe/eYhoMlYre0R4FFFFZLwKKKKAooooCiiigKKKKAooooCiiigKKKKAooooCiiigKKKKAooooCiiigK8JtXtUTPsy6eU2PUXcvZu4nz+y1Be6Kj8rk6OCMTMAxHxiAe4b+JAsKkKAr4mmVFLOQqqCWJNgAN5JPIWr7pQ64NMiz/AoW6q2M5B4txWPwG4nvsORoIXWDrEfHsYoCVwynwMpHxn+b2L5nfuG1oHqubGBZ8XtJAd6rweQdvzE7+J5W4196rtARi2+FYlbwofyaHhI44kjmin1O7gDd1AUGvgMujw8YjhRUReCqLD/ALnvrZoooCilnpBrojhlMeFi6YKbGRn2FJHHYABJHfu++p7QrWNFmZMeyYpgL7BbaDLzKNYXtzBAPjQW6iiqxppp7FlaqGUySuLpGCBu4bTt8Vb7uBJsew2Cz0Ursn13K8oXFQdGhNttHL7PeylQSO8elM9HDAEEEEXBG8EHhY0Edn2jkGPi6PEIGG/ZPBlPajcVP9zekbproBLljbX9JAxssgHC/BZB8Vu/gfdXQtYcZg0mjaOVQ6OCGUi4IPbQKrVprKIK4XGtcGwhlY7weASQ8xyDeR5WbVc86faFtlmIst2gkuYmO+3ajH5Qv5ix7bMrVVpmcZAYJmvPCBYni8fAE9rLuB+qeZoLLi8gBN4zbuPDyNfOG0fsbyNcdg+81NUVqp/j6OcnM2dfX4yPk5du3i8UW4V7RRW1Y4ooooCiiigKKKKAooooCiiigKKKKAooooCiiigKKKKAooooCiiigKKKKAooooI3SDGdFh2I4t1R4nj7r1VcgwQlnG17KdZuyw4X87e+pTTKffGncWP2D7DWngj0eClfnIwQeHP3Fqo0s0xxxExbiCbKO7l68fOrE2djCJHE4LuqrtWI3d1zxNQmQQgzbTezGpc/V4e/f5VqDanm+dI3vJ+wfdRFvzrSBcPgZMUN4WMsoPNjuVT4sQK57yXLZMxxqR3JeZyXbmAbtI/ptGmhrjxAgy+GBNweQeaxqTv+sUNRGo/LA0885HsKqL4uSW9yD1qKbWBwSQRJHGoVEUKoHIAWFZ6KKArRzyF3ws6x+20UgS3yijBbedq3qKDlG1t3C3Lsqz6s4HfNsP0d+qWZj2IEYNfuNwPEimzn2rDB4yUysrxuxuxiYLtHtZSCL94AvzqU0b0Qw+XKRh0sW9p2O07W4Xbs7hYUEzSH1vQOuauz32XjjMfZshdk2+sG9e+nzUVpDoxBmEYTEptAb1YHZZSeasOHhwPOg5mrpTQvDvHl2GWW4cQpcHiN24HvAsPKqfjdEsryXZxE/SyNtDo0dlclgRvWMBQ2zxu24budqYWBxyTxrJEwdHF1YcCP78qDYooooIjSrR5MwwjwvYEi6N8lx7Leu49xIrn3Jcyky3HLIQQ8LkSL2gErIh8toeNjXTNIvXDkvQZgJVFlxCBvrr1X92wfM0Dvw2IWRFdDdWAZT2hhcH0NZapeqTNunyxVJu0DNGfoizJ+ywH1aulAUV4zAC5NhXxDiFcXRlYdoIP2UGSivK9oCisc06oLuwUdpIA9TX0jhhcEEHgRvHkaD6ooooCisUmKRSAzKCeALAE+APGslB7RRWHFYyOJdqV1Re1mCj1NBmoqLh0nwjtspisOzdgmjJ8hepMGg9orHNiFQXdlUfOIH219q1xcUHtFeXooPaKL15Qe0V5RQe0UVhxWNSJdqV0Re1mCj1NBmoqKTSvBsbDFYYnsE8f81SaOGAIIIPAjeD4Gg+qK8r2gpulx/wAYH0F+1qx4jdgIu+Rr/t1s6YxWlRu1SP0T/wDateIdJgGA4xyBvI7vvPpVR8ZV/m+JPPYUeRJvXmjQvikv8712TXuj7Au8Z4Soy+fEffWlhZjBMGtvRt48NzD7RQRWvV+thBytOffEKlNSEYGBmPMzkekcf8TUXrvYOmDdd4PTWPcRCRUlqPk/xKcdk/2xx/wqKZFFFFAVWdYmcy4PL3mw7bMgaMA7KtuZ1B3EEcDVmqma3P6pl+nD/wAxaCsaudPcZjMwWLEShoykhI6ONd6gW3qoNNqkJqhP+Vk/s5f3RT6oPaxzMwU7ABax2QTsgnkC1jYd9jWSig571kYLFx4wNjnjd5F2lEZYoiBiAqhgLAWPjxO81btUeX42ONZY2ibCSs21GzuHUqxUug2CAd3C9iONjYiN13/57B/Y/wDuNV21Sf1RF9Kb/mvQXKiiigKXOu3A7WCik5xy2+rIrA+9UpjVTdbag5TLfk0JH6xR95oKrqMxlpMTF2rG48iyn95ablJHUo9sxkHIwPfyeKndQIzXLncr484csRDGqEIDZWZl2izDmd9hfhbvNVLRnSGTL8Sk0TEAEdIoNg6X6ysOe69uw2NX/XnktpIMUo3MDE/it3T1BcfVFKug6yilDKGU3BAIPaDvBr2RwoJJsACSewDiaqmq7OPhOVw3N2ivE3/D3L+wUr61n5x8FyuYg2aUCJfGTc3ogc+VAjdK9I5MxxTyyElST0ak7kS/VCjgN1r9pvVh1TaTvhcckBY9DOdgqT1Q5HUZRyJICnt2u4VRqyQTtG6uhsykMp7GUgg+oFB1jURpZnXwLAzT7roh2b8C5sqA920RW3k+YricPFMnCVFcd20AbeXDypd68s42cPDhwd8jl2+jGLC/izA/VoFBjcW88jSTMXdjdmY3JPj91OHUln0s0U0ErFlh6Mxkm5UPtgrfsBQEDlc0mKa+iWI/BGQS4uw6bEN+Sv5pHu5gWkfwoJnWLrQ+BMcPhNlp/juessV+VuDP3HcOd+FJjMMxlxLl55Hkc/Gdix8r8B3DdWCSQsxZiSzEkkm5JO8knmSakdHtHZswnEWHW7cWJNlRflO3Ie88qCMIq2aGaw58ukClmkw9+tETew7YifZI7OB59otseofqdbF9e3KG63/TufGqBpTolPlswjnAs1yjrco4HGx5Ebrg7xfvBoNTPc7lx07TTsWZibA7wo5Kg5KKvmpvSJ43nhYlo1heVVvwaMrcL2bQb3ClpV/1KC+Zt/u8n78VBUM30gnxkplnkZmY3A2jsqDyReCgd1aXSntPqab2c6jVeVmws/RoxJ2HjL7N+SsGHV7AR5mtD8REv53H+pb+egWHSt2n1NHSt2n1NWzTPQD8FRoZMSkjubLGsbKSB7TEljYDcO8kd9qhQZFxDA3DMCOBDEHyNdHavsbLPleHknJaRlN2biwDMEYnmSoU358aS+rzQ05nirOD0EdmlPC/YgPa1vIX7qaOtPSb8H4FYoOpJNdE2d2xGoG2V7NxVR2bV+VBDafa2jC7YfAEF1uHm3MFI4rEODEc2O7sB4hSY3HSTuXmd5HPxnYsfU8KwVetA9WD5ivTTMYoLkKQAXksbHYvuCg3G0b7xw50FFqVyLSfE4FtrDSsg5re8bfSjO4+PHvpvT6ksEUsrzq3JttW396lbH3Uq9MdDpcrmCSEMjXMcgFgwHEEfFYXFx3igc2gesOPM12GAjxCi7Jfcw5tGTvI7RxF+fGrhXKeXZg+GmSWFtmRGDKe8dvaDvBHME10xo1ni47CRTpu213jjssNzr5MCKDFpTg9uDaHFDfy4N9x8qgdHcSBKY39iUbJ8eX2kedXZ0BBB3g7jVAzXLzh5SvLip7Ry8xw8qox4mBsPMV4MhuD71I91WCbIvhYSZTsF1BcWuL9o31v4LDJioY3mQM1uJHYT7jxt31KKthYUCp10YMRYbBqvBWkG/vVT91bGox/yGJH+0Q+qEfdWTXkn+K4c/7Yj1jb+Fauopurix3w/ZL/AAqBq0UUUBVT1pYQy5TPs7yuw58EdWb0AJ8qtlfE0QdSrAFWBBB3ggixB7rUHNGjGdHA4yKcAkRt1gOJQgq4Hfsk+dq6TwWNSeJZImDo4BVhwINc/wCnehT5bObAnDuT0T8bc9hz8oe8b+22DRfTnE5abQsGjJuY3uUv2jfdT3jzvQdHV8SyhFLMQFAJJJsABvJJ5ClSuvU7O/Cdbun3f8u9VLSnWLisxXYciOH/AFaXs3Ztsd7eG4d1Bg080jGYY55U/o1ASLvRb7/Mlm8xTg1VwFMogv8AG6Rh4NI5HusaTOiWismZYgRxghBYyvyRfvY8hzPcDXRuDwiwxpHGLIiqqjsVRYD0FBmooooCl/rpxwTL1jvvllTd3IC5PqF9aYFITWrpKMZjtiM3iw4KAjgXv+UYd1wF+r30EzqOwJOIxEvJY1Tzdto+6MetOKqnqy0fODy5A4tJL+UftG0Bsg+CBfO9Wygr2n2R/DcumjAu4Xbj+mnWAHjYr9aua711rXNWnmSfAsxniAshbbj+hJ1gB4Elfq0Fy1GZvszT4cnc6iRPFOq9vEMv6Nea8s42poMMDuRTI/0n6q38FVv0qpOheb/BMxw8pNlEgV/oP1Gv4BifKvnTDN/hmYTzXuGkIT6CdRP2VB86CHVbmw3mvKumqTJfhOZqzC6QK0h7L+yg9Wv9Wq9pNlHwPGzQco5GC/QPWQ/oFaBwals46bL2hJ60DkD6D3df2ukHlS71q5v8JzSUA3WECJfq73/bZx5V7qy0oGX4qRnPUeGS4va7RqZE8zsso+lVSnmMjM7m7MSzHtZjcn1JoM2W4BsRNHCntSOqL4sQL+Avfypla6GEEOCwse5EViB3IEjT3F/Wo7UtknTY5p2HVw6bv7SS6r6L0h9K3de0RGIwzcjHIPMMp/6hQLCn3qeyVYMtWW3XxDM7HnsqSqDwsCfrGkJXRurPECTKMNb4qFT4ozKfs99BaKqes/JRisrm3daEdKh5gpvb1TaHnVsqG0zxIiy3FM3DoJR5shUD1IoOY6v+pP8ArNv7CT9+KqBV/wBSf9Zt/YSfvxUD2rSzjNo8JA80x2UQXPaewAcyTYAdprcpD61NN/h0/QQt/i8JO8HdJINxbvUbwPM8xQVjSXSGTMMU88vFtyre4RB7Kjw95JPOtXKcrkxc6QwjaeQ2A5d5J5KBck9grUp76qtCPgUHTzrbETDgeMcZ3he5juJ8hyoLPovo5Hl+FSCLfbe7WsXc+0x8ezkABypNa5MwMmaFOUMcajxYdIf3x6U/K541rRFc4xF+fREeBiQfcaCo068u1wZfh4UijjxIWNVVR0cfBQAP9J3UlKsKavcwIBGElIIuPY4H61A0vx3YH5GJ/Vx//JVZ1haw8HmWD6KNJhKrq0ZZEABG5rkOSLqW5dlVX8XeY/mkv7H81H4u8x/NJf2P5qCuVdNDNYT5dh2iG8GQuL8rqg+1SfOo4ausx/NJf2P5quejupYvBtY1ujkJNkWz7K2Ftog22r34X5UDfrFNhlf21VrcLgG3rWWig8AtXtFVnS7T7D5chDMHmt1YlPWvyLn4i9539gNBRdd+bhpYMOp3xhpH7i9lQeNlY/WFTWpLLymCllP+llsPoxqB+8z+lKs9PmeN+XPO/lv+xFUeQWuishyhcHhYoE4RqBftPFmPeWJPnQSFFFeGgK9pYaW64hDI0WBVZCu5pWuUvzEagjb+lcDsvxqpx63cwDXLxkfJMS291j76B547AxzxtHMiujCzKwuD5Uv801JYd2Jw80kIPxSBKo8LkN6k1u6E60Y8ewhnURTn2bG6SHsUnerfNN+4mr1QKj8RR/PP/Q//AErbwGo+FWvPiJJB8lEWK/iSWPpambRQaWU5PDhIhHh0WNByHM9rHix7zvrdrXx+PTDxNLMwREF2Y8AP78udKPP9dUzuVwSLGg4PINtz37N9lfDfQOSikTgtcWOja8hilXmGjC+jLa3vrNpPrdnxSdHh1+DoR1yG2pD2hXsNkeG/vHCgs+svWOIFbC4RrzG4kdTuiHNVP+s/d8eFM1ZaHnH4oSSL+QhIL34O3FU7+0927mK09DtA58ye4BSAHrykbu8Rj47e4c+wvrJcmiwUCwwLsovmSTxZjzYnnQb1FFFAUqteeSXjhxSjepMT/Ra7IT4MGH16atROlWTDG4KaDm6HZ7nHWQ+TBaDmCivp0KkhgQQSCDxBG4g94Newws7KqC7MQqgc2JsB6kUDs1JZN0WCedhvnfd9CO6j9oye6q5rwybYxMOIUbpUKN9OPeL+Ktb6lNrIsrGEwsUC8IkVfEgbz5m586r+tPJvhWVy7Iu8VpV+pfa/YL0HPNFFSWjuTHG4uKBb/lHAa3JOLnyUMaB4ap8j+C5YjEWecmVvBrBB+gFPmaj9dWTGbApMoucO92+g/Vb0YRn1pgRRBFCqLAAAAcgNwHpXzisKssbJIAyOpVgeBUixB8jQcn0wtVenyYFmw+JNoJG2lfiI3sAdr5rADfyI7yRAab6GSZZiCpBaFieik5EfJY8nHMc+IquUHVSZtCybYliKWvtCRStvpXtSk1rawY8SnwTCNtx7QMsg9lipuqIfjC9iTw3C3OlfsjsFZsNhWldUjUu7EBVUXJJ5AUGKr/qT/rNv7CT9+KqCRarnqtx3wbE4me20IcHO5HbYxkDzIoL3rb03+Cw/BYG/LSr1yDvjjO7yZt4HYLnspIVs5jmD4iZ5Zm2pJGLMe89nYBwA5ACtagu+rDIoJcR8IxksKRwkbCSSIpeQbwSpN9hdx7zbsNOv/CbCfnOH/XR/zVy7ai1B1JHpFhWIC4iAk8AJoyT4C9K3XjkZWWHFKOqy9E/cy3ZL+ILD6tK21OjVtB+E8mlw2L2mRZDGjHeygKjrsk80Y7vIcKBL069WusmGSBMNi3EcsYCozkBZFG5esdwcCwseNrjiQFZpRorNl05jnXcb9G4HVkXtU9vavEehMPQdZqwIuN4qC0i03wmAB6eVdvlGlnkP1Rw8WsO+ubUxLKLKzAdgYgegrHQMzHa8sQZbwwRLGD7L7TOR3sCAp8AfOmjotpGmY4VJ4wRtXDKTco67mUnn2g8wRXNWBwEmIkWOFGd29lVFyf4DvO4V0VoDowctwKwuQZCS8luAdrbl7QAFF+dr0Fjqu6baYplcCuyGR3bZRQdkEgXJZrGwA7jxFWKofSfRaHMoein2tx2lZTZlaxFwbEcCdxFAlc81oY7FXAk6FD8WK6bu+T2j5EeFaGjmhuKzFvyCdW/Wkc2QHnc8WPcATVkzvUxiornDOk69h/JyehOyfUeFVDFZTisE13jnhYfG2XT0cbj5GgeuhmgcOWJdfykzCzyEWNvkoPir7zz5Ws9c2YfTrHJ7OLm832/3r19y6f49hvxcvkQvvAFB0ZiMSsalpGVVHEsQoHiTupeaw9YMBwMkeDnR5JGEZ2CbhDcuQeYIGzcfKpTgYnHP/p8Q/wDxJj99q2c50RxWCiSTExdGshst2Um9ibFQSRuB40EPU1mehuLwsCzzQskbW33Ulb8NtQbpfvHdxrX0YCnHYbpLbHTw7V+FukXj3V0BpuE/BmK6S2z0Mn6Wydnz2tmg5ujkKkFSQQQQRuII3gg8iDXQ2junOHmwkLzYiBJWRekVpY1Icbm6pNxvBPnXPFTmW6D43ExLLBAzxtfZYNGAbEg7iwPEEUD8/wALcH+d4b9fF/NR/hZg/wA7w36+L+akb+LXMfzV/wBOL+ej8WuY/mr/AKcX89BZNcOlSztDBh5UeIAyOUdXUvcqoJBtuAY2+cKXWFwryyLHGpZ3ICqN5JPACs+bZNNhJOjxCGN7BtklTuN7G4JHI1atT4T8Krt2v0Uux9Lq8O/Y2/fQV3PtGMRgGUYmMptglTdWU242ZSRcXG7vrUyuZEnjaVQ6K6l1PBluNoHyvTl11Bfwcl7bXTpsdvsybVvK/upIGg6rghVFCoAqgAAAAADkABuArJXxD7I8B9lfdAUUUUBRRRQUTS3VLBj5jNG7QSNveyh0Y/KKXFm7SDv7L7690S1TwYCYTO7Tyr7BKhEQ9oS5u3eTu7L76vVFAV4RfjXtFAtc51IwSyl8PM0CsblNgSKL/I6ykDuN6sGhmr2DK7shaSZhYyMALL2Io9kbh2k241aqKAooooNbMMujxEbRzIsiNxVhcf8AY9/KlznGo2F2Jws7xX+I69Ko7g1wwHjemfRQJuDURKW6+KjC/NjZj6FgPfV+0T1f4bLetEC8pFjK9i1uYUDcg8PMmrNRQLnSLUzDip2lhmaDbJZ12BIu0d5K9ZStzvtv7rVO6JavYMuhkQXlaYbMrOB1lsRshRwXed2+9+PC25oxpQMbDK7J0TQyyRyIWDbJjPEmw5WPrWLQzTJM0hkkRdjo5CpBa52bAo3AWuDw5WPGgrGK1G4VnJjmnRTwXqOB3AkXt43NYvxEwfnM/wCjH/Cp2HWTGcGcSYn687w4eNSGecg2UoLC199+Nrc91auY6yJsGF+GYCSIyMgjtMkiNdgGDOo6rBTfZI325UEZ+ImD85n/AEY/4UfiJg/OZ/0Y/wCFXTK9JBNjMThWQo+H6Mglr9IjrcMBbdY7rb+Ir3I9Ixi58VGqEJhpBH0m1cO9ruALbtk7uJvegpaaisOCL4icjmAIx79k2q/5LksWCgWHDrsovDmSTxLHmSedUvWlmEySYNY4WZBioHVxKq7cgL2i2eIuLHaO7fU3mumTQNDCmGeXGTIHMCun5MfGMk3sgA3F+dqCczLKosVGY541kQ8VYXF+0dh7xvpe5tqNgck4aZ4vmuBKo8DcNbxJq1ZDpcZ8Q2GxMD4bEqu2EZldXS9tqORdzWPH/sbT2KxSxRtJIQqIpZieAVRck+QoE7+Ime/+cw27dh7+l/vqXy3UVCpviMRJJ81FEQ8ySx9LVMrrEmMRxC5fOcGLnpduPbKD4/Qe1sc734b63YdPo/wZHjZUZek6qRKdt2fbZAiGwuTsk8t1BL5Jo1h8CmzholjvxI3s30nN2bzNSVVCLTqWKSMY/BSYWOZgscplSVQ7eysuyB0ZPf8AcSLfQe0UUUBXhFe0UGjPkWHkN5IIWPzokb7RWOPRrCqbrhsOD3Qxj/pqSooPlIwosoAHYBYelVHWnkLYvLm6MXeFhIAOJADBwO/ZYnyq4UUHKNTua6cYzFYdYJpS0YtfqgFtnh0jDe1uPjvNzTL0t1QR4l2lwjiF2JLIReMk8SLb0J7gR3CqompfHFrFsOB29I592xegokMLOwVAWZiAoG8kk2AA7Sa6W0Vyf4HgoYD7SIA3ZtG7Pbu2iagtC9WcOXMJXbpp+TEWVL8ejXfv5bRN/DfVyoPaKKKBS67Mhbaixai67PRSW+KbkoT3HaYX7bdtLHBYx4JFkiYo6EFWHEEf34V1Fi8Ik0bRyKGRgQykXBB4gilXn2pNtstgpV2T/o5bgr3CQA3HiL95oKFpDpXiMwZTiX2tgEKAoVRfibDmbDfXmimRNjsZFCoNiwLn5MakFyfLd4kVa8FqUxbN+VkgjXmQWkPkuyAfUU0NFND4Mti2YQSzW25GttOR29ijko+3fQTle0UUBRRRQFFFFAUUUUBRRRQFFFFAUUUUBRRRQFFFFAqNL5nwGMxkMIP+U4o+isOE7OIZPC6uzX7SKNKb5NJIkAOzi8GkMdh/4iHZiU9x6OS/iKZeMyiKaSKSWNWeFi0THijEWJHoPQdlGPyiHEGMzRq5icPGSPZccCP79nZQUHOcsXLHycyf0GGZ45G+KskiCzt2AvtG9Z9bebwnCwxB0aR54WQBgxCqTdt3Ab7X+dV9xeDSZGSVVdGFmVgGUjvBqFw+gOAjVlTCxAMVJ3EklGDLvJuACL24UFf08xn4Mx0GYAEq0csEwHM7LSQ3+svoKnNX2UHDZdEH/pZLyyk8TJL1jfvAKjyrQ1gQHFTYHBW6k0xeU7v6OAbTL4na91XIUFL1l/8Al/8Av+H/AOqsUc64bSKUzkKMThoxAzGwJQgOgJ3XuL28O0Vb8flcWI2OmQP0brIl/iut9lh3i5rHm+RwYxNjExJKvEBhex7VPEHwoKpmOIXE6QYQQEMcNFO07KQQoddlFYjnc8PnVM6wcE82V4pIgS5jJAHE7JDEDtJAItUjk+QYfBIUw0SRKTc7I3k/OPE+dZ8xkkWFzAqvKFJRWbZDNbcC3LfQV3AaT4UZQsxkTo1gCldoXuIwpj2flXGzaqPhPyWVZNiH/oYMSTMeIUNLIFc9wI947aJs8wc0rLFlYXMnuoBMPRrI1xt7e1smxN77N7+tMfRrRtcLl0WFlCyBU2ZARtKxYlnFjxW7HjQQGtLMI5svEETLJNiJIVgVWDEnbU7QtysDv76vEYsoB3kAXPbURlOhmDwknSYfDxxvv6wFyL8dkm+z5WqZo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8923" name="Picture 14" descr="http://t2.gstatic.com/images?q=tbn:ANd9GcRLne9NO553MAfvZHL81xJvcpD-uJ1e6p9aDZJFhbys4z0cN9lsa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3000" y="3360738"/>
            <a:ext cx="137318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6" descr="http://t0.gstatic.com/images?q=tbn:ANd9GcRWLzES9cIj8dHj-o1VFlCrzg0Y2GOiuokjuLo_FVoD5F0jcsT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2488" y="5661025"/>
            <a:ext cx="19065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5" name="AutoShape 18" descr="data:image/jpeg;base64,/9j/4AAQSkZJRgABAQAAAQABAAD/2wCEAAkGBhQGEBQIBxAVFBUQEBUXEBAWFhoTFhIVHBYVGBYVGBIXGyYeGhkkHBcTHy8gJTMqLC04Gx8xNjAsOCYtLCkBCQoKBQUFDQUFDSkYEhgpKSkpKSkpKSkpKSkpKSkpKSkpKSkpKSkpKSkpKSkpKSkpKSkpKSkpKSkpKSkpKSkpKf/AABEIANMA7wMBIgACEQEDEQH/xAAcAAEAAwEBAQEBAAAAAAAAAAAAAQcIBQYEAwL/xABIEAACAQICBAYNCgQGAwAAAAAAAQIDBAURBhIhMQcINUFRdBMXGCIyVFVhk5Sys9MUUnFygZGSsdHSFTRCgiMkM1NioURzg//EABQBAQAAAAAAAAAAAAAAAAAAAAD/xAAUEQEAAAAAAAAAAAAAAAAAAAAA/9oADAMBAAIRAxEAPwC39IsfpaL21TFsSbVOik5asXJtuSjFJLncnFdG3a0tpTt/xlZOWWH4elFN7alVtyWfevVjFary3rN/T0+n4wjywhZeN0vZqGaQLl7pSv4jR9JP9Dr6PcY6ldVFQx61dGMt9enJ1FHdlnS1dbLfm02/MUGTHeBuIEIkAAAAAAAAAAAAAYFZadcONHRG4lhdpbyr1aeyq3LsUISy2RzcW5Pc9iy27zx3dKV/EaPpJ/oVvp288Uvs/H7n30zhAXTb8ZWrGWdzh9Nx51GrKL+9xa/6Pq7pheTH6yvglGAC8+6YXkx+sr4I7pheTH6yvglGAC8+6YXkx+sr4I7pheTH6yvglGAC8+6YXkx+sr4I7pheTH6yvglGAC8+6YXkx+sr4I7pheTH6yvglGAC+7HjK0qs1G+sKkIPfOFWNWS/scI5/eXDYX0MTpQvbKSnTqwjOnNbpRazT27dxiM1PwH1HUwS313nlKsl5kqs8kBzeMJyQut0vZqGajSvGE5IXW6Xs1DNQAmO8gmO8DcKJIRIAAAAAAAAAAAAwGBjnTvlS+6/c++mcI7unfKl91+599M4QAAszgX0CtdOJXUcZU32BUXT1J6nhOrrZ7NvgxArMGm+0DhfzK3pX+g7QOF/Mrelf6AZkBpvtA4X8yt6V/oO0DhfzK3pX+gGZAab7QOF/Mrelf6DtA4X8yt6V/oBmQGm+0DhfzK3pX+g7QOF/Mrelf6AZkNU8CdvK2wS2VZZazqyj54yqzcX9qPjp8AeFwak6dZ5NPJ1nk/M8knkWFb28bSEaFvFRhCKjCEVlGMUslFJbkkksgK14wnJC63S9moZqNK8YTkhdbpezUM1ACY7yCY7wNwokhEgAAAAAAAAAAADAYGOdO+VL7r9z76Zwju6d8qX3X7n30zhAC7uLP4V/wDVt/zrlIl3cWfwr/6tv+dcC9QAAAAAAAAAAAAFY8YTkhdbpezUM1GleMJyQut0vZqGagBMd5BMd4G4USQiQAAAAAAAAAAABgMDHOnfKl91+599M4R3dO+VL7r9z76ZwgBd3Fn8K/8Aq2/51ykS7uLP4V/9W3/OuBeoAAAAAAAAAAAACseMJyQut0vZqGajSvGE5IXW6Xs1DNQAmO8gmO8DcKJIRIAAAAAAAAAAAAwGBjnTvlS+6/c++mcI7unfKl91+599M4QAu7iz+Ff/AFbf865SJd3Fn8K/+rb/AJ1wL1AAAAAAAAAAAAAVjxhOSF1ul7NQzUaV4wnJC63S9moZqAEx3kEx3gbhRJCJAAAAAAAAAAAAGAwMc6d8qX3X7n30zhHd075Uvuv3PvpnCAF3cWfwr/6tv+dcpEtbgI0utdFJXcsbuI0uyxoKnmpPW1XV1vBi92tH7wNGg8b24MK8fh+Cp+wduDCvH4fgqfsA9kDxvbgwrx+H4Kn7B24MK8fh+Cp+wD2QPG9uDCvH4fgqfsHbgwrx+H4Kn7APZA8b24MK8fh+Cp+wduDCvH4fhqfsA9kDnYLpDb6R0/lOD16daKyzcJZuLazSlHfF+Z5M6IFY8YTkhdbpezUM1GleMJyQut0vZqGagBMd5BMd4G4USQiQAAAAAAAAAAABgMDHOnfKl91+599M4R3dO+VL7r9z76ZwgAAAAAAAAAAAAACwOA3E52WM0LelLKNxGpCpHNpSSpznHZnk2pRWWfSzUZkvgkslf41ZUqjaSrOezLfThOolt5m4JGtAKx4wnJC63S9moZqNK8YTkhdbpezUM1ACY7yCY7wNwokhEgAAAAAAAAAAADAYGOdO+VL7r9z76Zwju6d8qX3X7n30zhAD2/Bpwa9sR14q57B8nVN/6fZdbXc/+ccstTz7zxBfPFqoJUr2ul3zqUYt/wDFRm0st29sD5u5nflNerP4w7md+U16s/jF5gCjO5nflNerP4w7md+U16s/jF5gCjO5nflNerP4w7md+U16s/jF5gCjO5nflNerP4w7md+U16s/jF5gCu+DrgdpaCVpYjWruvVcXGnLU7FGnF+F3utLOT6X9xYgAFe8O9krrBatWTa7DVozSXO3UVPJ+bKo39iMvGreGehK4wO7jSWbSpSfN3sa1KUnt6EmzKQAAlAbS0e/lLfq1L3cToHn+D+8+X4VZV1PXbs6KlLPPOagozTfSpKSf0HoAAAAAAAAAAAABghgY6075Uvuv3PvpnCOhpBdyvru4uq2WtUuKs5NbFnKcm8l0Zs54Avzi1fy95/7qXsSKDNCcW6z1LG5u8/Du1DVy3alODzz8/ZF9wFvgAAAAAAAAAAAAODp3hrxfDLuypJuU7WpqJZZykouUY7dm1pL7THRuGcVNOMlmmsmulc6MZaT4RLALy4w2rvo15xTSyTSb1Wlm8k45PLzgcsAAaX4v+L/AMQwr5JLwrWvOG1t97LKpF7VsXfSWW3wc+cswzVwC6WLA8Q/hlzJqnepQW7VVZbab29OcobOeS+zSoAAAAAAAAAAADiabYs8Dw66xCm8pU7eo4PZsm4tQ2S2PvmtnOdsp3jEaVq0t6ejtB9/cNVa23dSjJ6ia59aaz/+f3Bn9kAADUvAdh/yDBaM2knWnVqPZqt5zcU30vVhHb0ZGX7W2leTjb26zlUkowW7OTeSWb87RtHBMMWDW1HDqbzVCjCmntWerFRzybb5gPtAAAAAAAAAAAAADO3GG0ZdhewxynlqXcFGe15qpTio7nzOGpu+a/peiTzfCFoitNbCphmxT2ToTlujVjnqtvJ5Jpyi30SYGQAfpcW8rScqFeLjKEnGUXvjJPJp+dM/MD9bW5lZTjc28nGdOSlCS2OMk04tPpTSZq/gz08hp1ZqvNxVellG5prZlLmmo556ktrX0Ncxks7eiOl1fQy5jiOFy2rZUpvwKsOeEl0efet6A2QDymgfCJb6dUY1baUYVkv8a1clrwa3uK3yh0SX25PNHqwAAAAAAAfDjWOUdHqMr/FqsaVOG+Unlm8m9WK3yk8nlFbWAxvGaWj1vUxLEZatOjByk9mb6IxTe2TeSS520jI2melM9Mb2ri1ystd5U4c0Ka2Qj9219LbfOd7hL4Uqun01b049itqU26VLfKb2pVKj+dqt7FsWb37zwoAA/qnTdVqnTTbk0klvbe5ICy+AfQ/+PX/8VuY/4VjlNbNkqz/019mTn9kek0seY4OdE1obh9LDml2RrXuJLnqyycln0R2RXmij04AAAAAAAAAAAAAAAAFH8OnBnra2lGCU/Pe04L6W7jLP6FLL63zmUYbiaz2MonhO4DpQlPF9Eo6yk3KpZpJOLbbbopJJx3d5vXNnuQUmCZR1XlLZlvRAH621zKznG4tpyhOElKE4txlGS2pqS2plp6M8YW6wuCt8boxukskqut2Krl52ouMnl5k+lsqcAacwnh7wzEFndzqW7X9NSm5Z7t0qWv08+W49BR4TcMrxVWGI26UlmlKag/tjLJp+ZmQycwNf9sfDfKVt6WP6nGxHhvwqwTcLp1XFtalKnNt5Z7pSUYtbMs88tq5tplnMgC8Mf4yOtGVPR+0yb8GrXknlu29ihsz3/wBXRv3FR49pPc6T1PlOM3E6stuWs+9jnvUYLKMV5kkcsAAAAL44DuDH5Mo6UY1BqT/lKUktkWllXee3N7dXdktu3NZc3gu4EZXzhjOlcHCClnTs5RalUy3Sqp7Ywz/pyzlz5Lwr8hBU0owWSSySWxJdGQEgAAAAAAAAAAAAAAAAAAAAPAadcDdppjKV7R/y9xJbasEtWo8286lPZrPa++TT6W8ii9KeCi/0U1qlzQdSlFN9no51IJLnkstaH9yRrMAYcBrfHeCvDdIdad1ZwjOWedWl/gyzet33eZKUs5N98nnszzyPDYpxbKFXbhV7Up78o1IRqrzLWi4NfTt+gCgQW5dcW+8gk7W6t5vPapdkp5L6VGWZ8/c54j/vWnpKnwQKrBanc54j/vWnpKnwT6rbi3Xc1nc3dvF57oqc1l9LjECoQaCw3i3W1Hbid5Wq7XshGNFZZbFt13nn5z3OBcGWHaOpOys6blHJqrUXZp5r+pSnnqv6uQGcNFuDC/0talY27hTl/wCRVzp08ulNrOX9qZe+gnA3a6HON5cf5i4i841pLVjT2Zd5Tza6e+eb+gs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26" name="AutoShape 20" descr="data:image/jpeg;base64,/9j/4AAQSkZJRgABAQAAAQABAAD/2wCEAAkGBhQGEBQIBxAVFBUQEBUXEBAWFhoTFhIVHBYVGBYVGBIXGyYeGhkkHBcTHy8gJTMqLC04Gx8xNjAsOCYtLCkBCQoKBQUFDQUFDSkYEhgpKSkpKSkpKSkpKSkpKSkpKSkpKSkpKSkpKSkpKSkpKSkpKSkpKSkpKSkpKSkpKSkpKf/AABEIANMA7wMBIgACEQEDEQH/xAAcAAEAAwEBAQEBAAAAAAAAAAAAAQcIBQYEAwL/xABIEAACAQICBAYNCgQGAwAAAAAAAQIDBAURBhIhMQcINUFRdBMXGCIyVFVhk5Sys9MUUnFygZGSsdHSFTRCgiMkM1NioURzg//EABQBAQAAAAAAAAAAAAAAAAAAAAD/xAAUEQEAAAAAAAAAAAAAAAAAAAAA/9oADAMBAAIRAxEAPwC39IsfpaL21TFsSbVOik5asXJtuSjFJLncnFdG3a0tpTt/xlZOWWH4elFN7alVtyWfevVjFary3rN/T0+n4wjywhZeN0vZqGaQLl7pSv4jR9JP9Dr6PcY6ldVFQx61dGMt9enJ1FHdlnS1dbLfm02/MUGTHeBuIEIkAAAAAAAAAAAAAYFZadcONHRG4lhdpbyr1aeyq3LsUISy2RzcW5Pc9iy27zx3dKV/EaPpJ/oVvp288Uvs/H7n30zhAXTb8ZWrGWdzh9Nx51GrKL+9xa/6Pq7pheTH6yvglGAC8+6YXkx+sr4I7pheTH6yvglGAC8+6YXkx+sr4I7pheTH6yvglGAC8+6YXkx+sr4I7pheTH6yvglGAC8+6YXkx+sr4I7pheTH6yvglGAC+7HjK0qs1G+sKkIPfOFWNWS/scI5/eXDYX0MTpQvbKSnTqwjOnNbpRazT27dxiM1PwH1HUwS313nlKsl5kqs8kBzeMJyQut0vZqGajSvGE5IXW6Xs1DNQAmO8gmO8DcKJIRIAAAAAAAAAAAAwGBjnTvlS+6/c++mcI7unfKl91+599M4QAAszgX0CtdOJXUcZU32BUXT1J6nhOrrZ7NvgxArMGm+0DhfzK3pX+g7QOF/Mrelf6AZkBpvtA4X8yt6V/oO0DhfzK3pX+gGZAab7QOF/Mrelf6DtA4X8yt6V/oBmQGm+0DhfzK3pX+g7QOF/Mrelf6AZkNU8CdvK2wS2VZZazqyj54yqzcX9qPjp8AeFwak6dZ5NPJ1nk/M8knkWFb28bSEaFvFRhCKjCEVlGMUslFJbkkksgK14wnJC63S9moZqNK8YTkhdbpezUM1ACY7yCY7wNwokhEgAAAAAAAAAAADAYGOdO+VL7r9z76Zwju6d8qX3X7n30zhAC7uLP4V/wDVt/zrlIl3cWfwr/6tv+dcC9QAAAAAAAAAAAAFY8YTkhdbpezUM1GleMJyQut0vZqGagBMd5BMd4G4USQiQAAAAAAAAAAABgMDHOnfKl91+599M4R3dO+VL7r9z76ZwgBd3Fn8K/8Aq2/51ykS7uLP4V/9W3/OuBeoAAAAAAAAAAAACseMJyQut0vZqGajSvGE5IXW6Xs1DNQAmO8gmO8DcKJIRIAAAAAAAAAAAAwGBjnTvlS+6/c++mcI7unfKl91+599M4QAu7iz+Ff/AFbf865SJd3Fn8K/+rb/AJ1wL1AAAAAAAAAAAAAVjxhOSF1ul7NQzUaV4wnJC63S9moZqAEx3kEx3gbhRJCJAAAAAAAAAAAAGAwMc6d8qX3X7n30zhHd075Uvuv3PvpnCAF3cWfwr/6tv+dcpEtbgI0utdFJXcsbuI0uyxoKnmpPW1XV1vBi92tH7wNGg8b24MK8fh+Cp+wduDCvH4fgqfsA9kDxvbgwrx+H4Kn7B24MK8fh+Cp+wD2QPG9uDCvH4fgqfsHbgwrx+H4Kn7APZA8b24MK8fh+Cp+wduDCvH4fhqfsA9kDnYLpDb6R0/lOD16daKyzcJZuLazSlHfF+Z5M6IFY8YTkhdbpezUM1GleMJyQut0vZqGagBMd5BMd4G4USQiQAAAAAAAAAAABgMDHOnfKl91+599M4R3dO+VL7r9z76ZwgAAAAAAAAAAAAACwOA3E52WM0LelLKNxGpCpHNpSSpznHZnk2pRWWfSzUZkvgkslf41ZUqjaSrOezLfThOolt5m4JGtAKx4wnJC63S9moZqNK8YTkhdbpezUM1ACY7yCY7wNwokhEgAAAAAAAAAAADAYGOdO+VL7r9z76Zwju6d8qX3X7n30zhAD2/Bpwa9sR14q57B8nVN/6fZdbXc/+ccstTz7zxBfPFqoJUr2ul3zqUYt/wDFRm0st29sD5u5nflNerP4w7md+U16s/jF5gCjO5nflNerP4w7md+U16s/jF5gCjO5nflNerP4w7md+U16s/jF5gCjO5nflNerP4w7md+U16s/jF5gCu+DrgdpaCVpYjWruvVcXGnLU7FGnF+F3utLOT6X9xYgAFe8O9krrBatWTa7DVozSXO3UVPJ+bKo39iMvGreGehK4wO7jSWbSpSfN3sa1KUnt6EmzKQAAlAbS0e/lLfq1L3cToHn+D+8+X4VZV1PXbs6KlLPPOagozTfSpKSf0HoAAAAAAAAAAAABghgY6075Uvuv3PvpnCOhpBdyvru4uq2WtUuKs5NbFnKcm8l0Zs54Avzi1fy95/7qXsSKDNCcW6z1LG5u8/Du1DVy3alODzz8/ZF9wFvgAAAAAAAAAAAAODp3hrxfDLuypJuU7WpqJZZykouUY7dm1pL7THRuGcVNOMlmmsmulc6MZaT4RLALy4w2rvo15xTSyTSb1Wlm8k45PLzgcsAAaX4v+L/AMQwr5JLwrWvOG1t97LKpF7VsXfSWW3wc+cswzVwC6WLA8Q/hlzJqnepQW7VVZbab29OcobOeS+zSoAAAAAAAAAAADiabYs8Dw66xCm8pU7eo4PZsm4tQ2S2PvmtnOdsp3jEaVq0t6ejtB9/cNVa23dSjJ6ia59aaz/+f3Bn9kAADUvAdh/yDBaM2knWnVqPZqt5zcU30vVhHb0ZGX7W2leTjb26zlUkowW7OTeSWb87RtHBMMWDW1HDqbzVCjCmntWerFRzybb5gPtAAAAAAAAAAAAADO3GG0ZdhewxynlqXcFGe15qpTio7nzOGpu+a/peiTzfCFoitNbCphmxT2ToTlujVjnqtvJ5Jpyi30SYGQAfpcW8rScqFeLjKEnGUXvjJPJp+dM/MD9bW5lZTjc28nGdOSlCS2OMk04tPpTSZq/gz08hp1ZqvNxVellG5prZlLmmo556ktrX0Ncxks7eiOl1fQy5jiOFy2rZUpvwKsOeEl0efet6A2QDymgfCJb6dUY1baUYVkv8a1clrwa3uK3yh0SX25PNHqwAAAAAAAfDjWOUdHqMr/FqsaVOG+Unlm8m9WK3yk8nlFbWAxvGaWj1vUxLEZatOjByk9mb6IxTe2TeSS520jI2melM9Mb2ri1ystd5U4c0Ka2Qj9219LbfOd7hL4Uqun01b049itqU26VLfKb2pVKj+dqt7FsWb37zwoAA/qnTdVqnTTbk0klvbe5ICy+AfQ/+PX/8VuY/4VjlNbNkqz/019mTn9kek0seY4OdE1obh9LDml2RrXuJLnqyycln0R2RXmij04AAAAAAAAAAAAAAAAFH8OnBnra2lGCU/Pe04L6W7jLP6FLL63zmUYbiaz2MonhO4DpQlPF9Eo6yk3KpZpJOLbbbopJJx3d5vXNnuQUmCZR1XlLZlvRAH621zKznG4tpyhOElKE4txlGS2pqS2plp6M8YW6wuCt8boxukskqut2Krl52ouMnl5k+lsqcAacwnh7wzEFndzqW7X9NSm5Z7t0qWv08+W49BR4TcMrxVWGI26UlmlKag/tjLJp+ZmQycwNf9sfDfKVt6WP6nGxHhvwqwTcLp1XFtalKnNt5Z7pSUYtbMs88tq5tplnMgC8Mf4yOtGVPR+0yb8GrXknlu29ihsz3/wBXRv3FR49pPc6T1PlOM3E6stuWs+9jnvUYLKMV5kkcsAAAAL44DuDH5Mo6UY1BqT/lKUktkWllXee3N7dXdktu3NZc3gu4EZXzhjOlcHCClnTs5RalUy3Sqp7Ywz/pyzlz5Lwr8hBU0owWSSySWxJdGQEgAAAAAAAAAAAAAAAAAAAAPAadcDdppjKV7R/y9xJbasEtWo8286lPZrPa++TT6W8ii9KeCi/0U1qlzQdSlFN9no51IJLnkstaH9yRrMAYcBrfHeCvDdIdad1ZwjOWedWl/gyzet33eZKUs5N98nnszzyPDYpxbKFXbhV7Up78o1IRqrzLWi4NfTt+gCgQW5dcW+8gk7W6t5vPapdkp5L6VGWZ8/c54j/vWnpKnwQKrBanc54j/vWnpKnwT6rbi3Xc1nc3dvF57oqc1l9LjECoQaCw3i3W1Hbid5Wq7XshGNFZZbFt13nn5z3OBcGWHaOpOys6blHJqrUXZp5r+pSnnqv6uQGcNFuDC/0talY27hTl/wCRVzp08ulNrOX9qZe+gnA3a6HON5cf5i4i841pLVjT2Zd5Tza6e+eb+gs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8927" name="21 - Εικόνα" descr="3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3163" y="5661025"/>
            <a:ext cx="9112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22" descr="http://senergy.rs/images/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97800" y="2865438"/>
            <a:ext cx="12001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1F0D5-DE4F-4E02-BFF0-AF9E999E55A5}" type="slidenum">
              <a:rPr lang="el-GR"/>
              <a:pPr>
                <a:defRPr/>
              </a:pPr>
              <a:t>26</a:t>
            </a:fld>
            <a:endParaRPr lang="el-GR"/>
          </a:p>
        </p:txBody>
      </p:sp>
      <p:sp>
        <p:nvSpPr>
          <p:cNvPr id="39941" name="AutoShape 8" descr="data:image/jpeg;base64,/9j/4AAQSkZJRgABAQAAAQABAAD/2wCEAAkGBhQPDxUUEBQUFRQVFxUaFRgXFBUUFxgXFxcVGBcaFBQcHSYeFxkjGhQUHy8gIycpLSwsGB4xNTIrNSYrLCkBCQoKDgwMFA8PGjUkHxg1NTU1NSw1NSozNTUrNTUtNTQpMSk1KTUtKTUsKSk1KTUpNTIxKSkyLC0pNSwzKSkvKf/AABEIAH8BjAMBIgACEQEDEQH/xAAcAAACAgMBAQAAAAAAAAAAAAAABwUGAwQIAQL/xABSEAACAQICBgcCCAoEDAcAAAABAgMAEQQFBgcSITFBEyJRYXGBkTKhFEJSYnKCscEVFyNUkpOistHSMzVz8BYkJTRDU2N0g7PC4URFo8PT4uP/xAAaAQEBAAMBAQAAAAAAAAAAAAAAAQQFBwID/8QAIxEBAAIBAgYDAQAAAAAAAAAAAAECAwQSERMhMUGhFFGRBf/aAAwDAQACEQMRAD8AeNFFFAUUUUBRRRQFFfMkgUEsQAASSTYADiSeQpVaZa4N5iy63YZyL/qlPH6R8hzoGJnWkmHwS7WJlVL8Ad7N9FB1m8hS9zjXeBcYSAnseU2H6td/qwpeZdk+KzOY9Gskzk9d2JIH05G3Dwv4Uxcj1IqAGxkxY/Ii6q+cjC58gKCn4/WjmE1/y/RjsjRV/aILe+oeTSXFy8cTiG/40h9wNPzLtA8Dh/6PDRX7XXpG/Se5qbigVBZVCjsAA+yg5k+G4kb+kxHjty/bes0OlmMiPVxWIHcZnPuJIrpisWIwUcgtIiOPnKG+0UCJy/W1j4rbUiSjskjH7ybJq5ZJrshey4uJoj8pD0ieYsGHkDVjzPVtgMRe+HRCfjRXiPovVPmDVGz/AFJyIC2ClEg/1cllbykHVJ8QvjQNXLc1ixMYeCRJEPNSD5HsPca265limxWWYjd0mHmXiDuuO8Hc6+opsaE6148WVhxezFMdytwjkPZv9hj2HceR5UDCrFiZxGhY8AKy1pZwhMLW7j6EE18NTe2PBe9e8RM+nukRN4ifKvYrGtKbsd3Ich5V5hsW0Zup8uR8RWGiuXTqMvM5u6d323+yu3bw6LfhMSJEDDn7jzrNUfkaEQi/MkjwqQrp+kyWyafHe/eYhoMlYre0R4FFFFZLwKKKKAooooCiiigKKKKAooooCiiigKKKKAooooCiiigKKKKAooooCiiigK8JtXtUTPsy6eU2PUXcvZu4nz+y1Be6Kj8rk6OCMTMAxHxiAe4b+JAsKkKAr4mmVFLOQqqCWJNgAN5JPIWr7pQ64NMiz/AoW6q2M5B4txWPwG4nvsORoIXWDrEfHsYoCVwynwMpHxn+b2L5nfuG1oHqubGBZ8XtJAd6rweQdvzE7+J5W4196rtARi2+FYlbwofyaHhI44kjmin1O7gDd1AUGvgMujw8YjhRUReCqLD/ALnvrZoooCilnpBrojhlMeFi6YKbGRn2FJHHYABJHfu++p7QrWNFmZMeyYpgL7BbaDLzKNYXtzBAPjQW6iiqxppp7FlaqGUySuLpGCBu4bTt8Vb7uBJsew2Cz0Ursn13K8oXFQdGhNttHL7PeylQSO8elM9HDAEEEEXBG8EHhY0Edn2jkGPi6PEIGG/ZPBlPajcVP9zekbproBLljbX9JAxssgHC/BZB8Vu/gfdXQtYcZg0mjaOVQ6OCGUi4IPbQKrVprKIK4XGtcGwhlY7weASQ8xyDeR5WbVc86faFtlmIst2gkuYmO+3ajH5Qv5ix7bMrVVpmcZAYJmvPCBYni8fAE9rLuB+qeZoLLi8gBN4zbuPDyNfOG0fsbyNcdg+81NUVqp/j6OcnM2dfX4yPk5du3i8UW4V7RRW1Y4ooooCiiigKKKKAooooCiiigKKKKAooooCiiigKKKKAooooCiiigKKKKAooooI3SDGdFh2I4t1R4nj7r1VcgwQlnG17KdZuyw4X87e+pTTKffGncWP2D7DWngj0eClfnIwQeHP3Fqo0s0xxxExbiCbKO7l68fOrE2djCJHE4LuqrtWI3d1zxNQmQQgzbTezGpc/V4e/f5VqDanm+dI3vJ+wfdRFvzrSBcPgZMUN4WMsoPNjuVT4sQK57yXLZMxxqR3JeZyXbmAbtI/ptGmhrjxAgy+GBNweQeaxqTv+sUNRGo/LA0885HsKqL4uSW9yD1qKbWBwSQRJHGoVEUKoHIAWFZ6KKArRzyF3ws6x+20UgS3yijBbedq3qKDlG1t3C3Lsqz6s4HfNsP0d+qWZj2IEYNfuNwPEimzn2rDB4yUysrxuxuxiYLtHtZSCL94AvzqU0b0Qw+XKRh0sW9p2O07W4Xbs7hYUEzSH1vQOuauz32XjjMfZshdk2+sG9e+nzUVpDoxBmEYTEptAb1YHZZSeasOHhwPOg5mrpTQvDvHl2GWW4cQpcHiN24HvAsPKqfjdEsryXZxE/SyNtDo0dlclgRvWMBQ2zxu24budqYWBxyTxrJEwdHF1YcCP78qDYooooIjSrR5MwwjwvYEi6N8lx7Leu49xIrn3Jcyky3HLIQQ8LkSL2gErIh8toeNjXTNIvXDkvQZgJVFlxCBvrr1X92wfM0Dvw2IWRFdDdWAZT2hhcH0NZapeqTNunyxVJu0DNGfoizJ+ywH1aulAUV4zAC5NhXxDiFcXRlYdoIP2UGSivK9oCisc06oLuwUdpIA9TX0jhhcEEHgRvHkaD6ooooCisUmKRSAzKCeALAE+APGslB7RRWHFYyOJdqV1Re1mCj1NBmoqLh0nwjtspisOzdgmjJ8hepMGg9orHNiFQXdlUfOIH219q1xcUHtFeXooPaKL15Qe0V5RQe0UVhxWNSJdqV0Re1mCj1NBmoqKTSvBsbDFYYnsE8f81SaOGAIIIPAjeD4Gg+qK8r2gpulx/wAYH0F+1qx4jdgIu+Rr/t1s6YxWlRu1SP0T/wDateIdJgGA4xyBvI7vvPpVR8ZV/m+JPPYUeRJvXmjQvikv8712TXuj7Au8Z4Soy+fEffWlhZjBMGtvRt48NzD7RQRWvV+thBytOffEKlNSEYGBmPMzkekcf8TUXrvYOmDdd4PTWPcRCRUlqPk/xKcdk/2xx/wqKZFFFFAVWdYmcy4PL3mw7bMgaMA7KtuZ1B3EEcDVmqma3P6pl+nD/wAxaCsaudPcZjMwWLEShoykhI6ONd6gW3qoNNqkJqhP+Vk/s5f3RT6oPaxzMwU7ABax2QTsgnkC1jYd9jWSig571kYLFx4wNjnjd5F2lEZYoiBiAqhgLAWPjxO81btUeX42ONZY2ibCSs21GzuHUqxUug2CAd3C9iONjYiN13/57B/Y/wDuNV21Sf1RF9Kb/mvQXKiiigKXOu3A7WCik5xy2+rIrA+9UpjVTdbag5TLfk0JH6xR95oKrqMxlpMTF2rG48iyn95ablJHUo9sxkHIwPfyeKndQIzXLncr484csRDGqEIDZWZl2izDmd9hfhbvNVLRnSGTL8Sk0TEAEdIoNg6X6ysOe69uw2NX/XnktpIMUo3MDE/it3T1BcfVFKug6yilDKGU3BAIPaDvBr2RwoJJsACSewDiaqmq7OPhOVw3N2ivE3/D3L+wUr61n5x8FyuYg2aUCJfGTc3ogc+VAjdK9I5MxxTyyElST0ak7kS/VCjgN1r9pvVh1TaTvhcckBY9DOdgqT1Q5HUZRyJICnt2u4VRqyQTtG6uhsykMp7GUgg+oFB1jURpZnXwLAzT7roh2b8C5sqA920RW3k+YricPFMnCVFcd20AbeXDypd68s42cPDhwd8jl2+jGLC/izA/VoFBjcW88jSTMXdjdmY3JPj91OHUln0s0U0ErFlh6Mxkm5UPtgrfsBQEDlc0mKa+iWI/BGQS4uw6bEN+Sv5pHu5gWkfwoJnWLrQ+BMcPhNlp/juessV+VuDP3HcOd+FJjMMxlxLl55Hkc/Gdix8r8B3DdWCSQsxZiSzEkkm5JO8knmSakdHtHZswnEWHW7cWJNlRflO3Ie88qCMIq2aGaw58ukClmkw9+tETew7YifZI7OB59otseofqdbF9e3KG63/TufGqBpTolPlswjnAs1yjrco4HGx5Ebrg7xfvBoNTPc7lx07TTsWZibA7wo5Kg5KKvmpvSJ43nhYlo1heVVvwaMrcL2bQb3ClpV/1KC+Zt/u8n78VBUM30gnxkplnkZmY3A2jsqDyReCgd1aXSntPqab2c6jVeVmws/RoxJ2HjL7N+SsGHV7AR5mtD8REv53H+pb+egWHSt2n1NHSt2n1NWzTPQD8FRoZMSkjubLGsbKSB7TEljYDcO8kd9qhQZFxDA3DMCOBDEHyNdHavsbLPleHknJaRlN2biwDMEYnmSoU358aS+rzQ05nirOD0EdmlPC/YgPa1vIX7qaOtPSb8H4FYoOpJNdE2d2xGoG2V7NxVR2bV+VBDafa2jC7YfAEF1uHm3MFI4rEODEc2O7sB4hSY3HSTuXmd5HPxnYsfU8KwVetA9WD5ivTTMYoLkKQAXksbHYvuCg3G0b7xw50FFqVyLSfE4FtrDSsg5re8bfSjO4+PHvpvT6ksEUsrzq3JttW396lbH3Uq9MdDpcrmCSEMjXMcgFgwHEEfFYXFx3igc2gesOPM12GAjxCi7Jfcw5tGTvI7RxF+fGrhXKeXZg+GmSWFtmRGDKe8dvaDvBHME10xo1ni47CRTpu213jjssNzr5MCKDFpTg9uDaHFDfy4N9x8qgdHcSBKY39iUbJ8eX2kedXZ0BBB3g7jVAzXLzh5SvLip7Ry8xw8qox4mBsPMV4MhuD71I91WCbIvhYSZTsF1BcWuL9o31v4LDJioY3mQM1uJHYT7jxt31KKthYUCp10YMRYbBqvBWkG/vVT91bGox/yGJH+0Q+qEfdWTXkn+K4c/7Yj1jb+Fauopurix3w/ZL/AAqBq0UUUBVT1pYQy5TPs7yuw58EdWb0AJ8qtlfE0QdSrAFWBBB3ggixB7rUHNGjGdHA4yKcAkRt1gOJQgq4Hfsk+dq6TwWNSeJZImDo4BVhwINc/wCnehT5bObAnDuT0T8bc9hz8oe8b+22DRfTnE5abQsGjJuY3uUv2jfdT3jzvQdHV8SyhFLMQFAJJJsABvJJ5ClSuvU7O/Cdbun3f8u9VLSnWLisxXYciOH/AFaXs3Ztsd7eG4d1Bg080jGYY55U/o1ASLvRb7/Mlm8xTg1VwFMogv8AG6Rh4NI5HusaTOiWismZYgRxghBYyvyRfvY8hzPcDXRuDwiwxpHGLIiqqjsVRYD0FBmooooCl/rpxwTL1jvvllTd3IC5PqF9aYFITWrpKMZjtiM3iw4KAjgXv+UYd1wF+r30EzqOwJOIxEvJY1Tzdto+6MetOKqnqy0fODy5A4tJL+UftG0Bsg+CBfO9Wygr2n2R/DcumjAu4Xbj+mnWAHjYr9aua711rXNWnmSfAsxniAshbbj+hJ1gB4Elfq0Fy1GZvszT4cnc6iRPFOq9vEMv6Nea8s42poMMDuRTI/0n6q38FVv0qpOheb/BMxw8pNlEgV/oP1Gv4BifKvnTDN/hmYTzXuGkIT6CdRP2VB86CHVbmw3mvKumqTJfhOZqzC6QK0h7L+yg9Wv9Wq9pNlHwPGzQco5GC/QPWQ/oFaBwals46bL2hJ60DkD6D3df2ukHlS71q5v8JzSUA3WECJfq73/bZx5V7qy0oGX4qRnPUeGS4va7RqZE8zsso+lVSnmMjM7m7MSzHtZjcn1JoM2W4BsRNHCntSOqL4sQL+Avfypla6GEEOCwse5EViB3IEjT3F/Wo7UtknTY5p2HVw6bv7SS6r6L0h9K3de0RGIwzcjHIPMMp/6hQLCn3qeyVYMtWW3XxDM7HnsqSqDwsCfrGkJXRurPECTKMNb4qFT4ozKfs99BaKqes/JRisrm3daEdKh5gpvb1TaHnVsqG0zxIiy3FM3DoJR5shUD1IoOY6v+pP8ArNv7CT9+KqBV/wBSf9Zt/YSfvxUD2rSzjNo8JA80x2UQXPaewAcyTYAdprcpD61NN/h0/QQt/i8JO8HdJINxbvUbwPM8xQVjSXSGTMMU88vFtyre4RB7Kjw95JPOtXKcrkxc6QwjaeQ2A5d5J5KBck9grUp76qtCPgUHTzrbETDgeMcZ3he5juJ8hyoLPovo5Hl+FSCLfbe7WsXc+0x8ezkABypNa5MwMmaFOUMcajxYdIf3x6U/K541rRFc4xF+fREeBiQfcaCo068u1wZfh4UijjxIWNVVR0cfBQAP9J3UlKsKavcwIBGElIIuPY4H61A0vx3YH5GJ/Vx//JVZ1haw8HmWD6KNJhKrq0ZZEABG5rkOSLqW5dlVX8XeY/mkv7H81H4u8x/NJf2P5qCuVdNDNYT5dh2iG8GQuL8rqg+1SfOo4ausx/NJf2P5quejupYvBtY1ujkJNkWz7K2Ftog22r34X5UDfrFNhlf21VrcLgG3rWWig8AtXtFVnS7T7D5chDMHmt1YlPWvyLn4i9539gNBRdd+bhpYMOp3xhpH7i9lQeNlY/WFTWpLLymCllP+llsPoxqB+8z+lKs9PmeN+XPO/lv+xFUeQWuishyhcHhYoE4RqBftPFmPeWJPnQSFFFeGgK9pYaW64hDI0WBVZCu5pWuUvzEagjb+lcDsvxqpx63cwDXLxkfJMS291j76B547AxzxtHMiujCzKwuD5Uv801JYd2Jw80kIPxSBKo8LkN6k1u6E60Y8ewhnURTn2bG6SHsUnerfNN+4mr1QKj8RR/PP/Q//AErbwGo+FWvPiJJB8lEWK/iSWPpambRQaWU5PDhIhHh0WNByHM9rHix7zvrdrXx+PTDxNLMwREF2Y8AP78udKPP9dUzuVwSLGg4PINtz37N9lfDfQOSikTgtcWOja8hilXmGjC+jLa3vrNpPrdnxSdHh1+DoR1yG2pD2hXsNkeG/vHCgs+svWOIFbC4RrzG4kdTuiHNVP+s/d8eFM1ZaHnH4oSSL+QhIL34O3FU7+0927mK09DtA58ye4BSAHrykbu8Rj47e4c+wvrJcmiwUCwwLsovmSTxZjzYnnQb1FFFAUqteeSXjhxSjepMT/Ra7IT4MGH16atROlWTDG4KaDm6HZ7nHWQ+TBaDmCivp0KkhgQQSCDxBG4g94Newws7KqC7MQqgc2JsB6kUDs1JZN0WCedhvnfd9CO6j9oye6q5rwybYxMOIUbpUKN9OPeL+Ktb6lNrIsrGEwsUC8IkVfEgbz5m586r+tPJvhWVy7Iu8VpV+pfa/YL0HPNFFSWjuTHG4uKBb/lHAa3JOLnyUMaB4ap8j+C5YjEWecmVvBrBB+gFPmaj9dWTGbApMoucO92+g/Vb0YRn1pgRRBFCqLAAAAcgNwHpXzisKssbJIAyOpVgeBUixB8jQcn0wtVenyYFmw+JNoJG2lfiI3sAdr5rADfyI7yRAab6GSZZiCpBaFieik5EfJY8nHMc+IquUHVSZtCybYliKWvtCRStvpXtSk1rawY8SnwTCNtx7QMsg9lipuqIfjC9iTw3C3OlfsjsFZsNhWldUjUu7EBVUXJJ5AUGKr/qT/rNv7CT9+KqCRarnqtx3wbE4me20IcHO5HbYxkDzIoL3rb03+Cw/BYG/LSr1yDvjjO7yZt4HYLnspIVs5jmD4iZ5Zm2pJGLMe89nYBwA5ACtagu+rDIoJcR8IxksKRwkbCSSIpeQbwSpN9hdx7zbsNOv/CbCfnOH/XR/zVy7ai1B1JHpFhWIC4iAk8AJoyT4C9K3XjkZWWHFKOqy9E/cy3ZL+ILD6tK21OjVtB+E8mlw2L2mRZDGjHeygKjrsk80Y7vIcKBL069WusmGSBMNi3EcsYCozkBZFG5esdwcCwseNrjiQFZpRorNl05jnXcb9G4HVkXtU9vavEehMPQdZqwIuN4qC0i03wmAB6eVdvlGlnkP1Rw8WsO+ubUxLKLKzAdgYgegrHQMzHa8sQZbwwRLGD7L7TOR3sCAp8AfOmjotpGmY4VJ4wRtXDKTco67mUnn2g8wRXNWBwEmIkWOFGd29lVFyf4DvO4V0VoDowctwKwuQZCS8luAdrbl7QAFF+dr0Fjqu6baYplcCuyGR3bZRQdkEgXJZrGwA7jxFWKofSfRaHMoein2tx2lZTZlaxFwbEcCdxFAlc81oY7FXAk6FD8WK6bu+T2j5EeFaGjmhuKzFvyCdW/Wkc2QHnc8WPcATVkzvUxiornDOk69h/JyehOyfUeFVDFZTisE13jnhYfG2XT0cbj5GgeuhmgcOWJdfykzCzyEWNvkoPir7zz5Ws9c2YfTrHJ7OLm832/3r19y6f49hvxcvkQvvAFB0ZiMSsalpGVVHEsQoHiTupeaw9YMBwMkeDnR5JGEZ2CbhDcuQeYIGzcfKpTgYnHP/p8Q/wDxJj99q2c50RxWCiSTExdGshst2Um9ibFQSRuB40EPU1mehuLwsCzzQskbW33Ulb8NtQbpfvHdxrX0YCnHYbpLbHTw7V+FukXj3V0BpuE/BmK6S2z0Mn6Wydnz2tmg5ujkKkFSQQQQRuII3gg8iDXQ2junOHmwkLzYiBJWRekVpY1Icbm6pNxvBPnXPFTmW6D43ExLLBAzxtfZYNGAbEg7iwPEEUD8/wALcH+d4b9fF/NR/hZg/wA7w36+L+akb+LXMfzV/wBOL+ej8WuY/mr/AKcX89BZNcOlSztDBh5UeIAyOUdXUvcqoJBtuAY2+cKXWFwryyLHGpZ3ICqN5JPACs+bZNNhJOjxCGN7BtklTuN7G4JHI1atT4T8Krt2v0Uux9Lq8O/Y2/fQV3PtGMRgGUYmMptglTdWU242ZSRcXG7vrUyuZEnjaVQ6K6l1PBluNoHyvTl11Bfwcl7bXTpsdvsybVvK/upIGg6rghVFCoAqgAAAAADkABuArJXxD7I8B9lfdAUUUUBRRRQUTS3VLBj5jNG7QSNveyh0Y/KKXFm7SDv7L7690S1TwYCYTO7Tyr7BKhEQ9oS5u3eTu7L76vVFAV4RfjXtFAtc51IwSyl8PM0CsblNgSKL/I6ykDuN6sGhmr2DK7shaSZhYyMALL2Io9kbh2k241aqKAooooNbMMujxEbRzIsiNxVhcf8AY9/KlznGo2F2Jws7xX+I69Ko7g1wwHjemfRQJuDURKW6+KjC/NjZj6FgPfV+0T1f4bLetEC8pFjK9i1uYUDcg8PMmrNRQLnSLUzDip2lhmaDbJZ12BIu0d5K9ZStzvtv7rVO6JavYMuhkQXlaYbMrOB1lsRshRwXed2+9+PC25oxpQMbDK7J0TQyyRyIWDbJjPEmw5WPrWLQzTJM0hkkRdjo5CpBa52bAo3AWuDw5WPGgrGK1G4VnJjmnRTwXqOB3AkXt43NYvxEwfnM/wCjH/Cp2HWTGcGcSYn687w4eNSGecg2UoLC199+Nrc91auY6yJsGF+GYCSIyMgjtMkiNdgGDOo6rBTfZI325UEZ+ImD85n/AEY/4UfiJg/OZ/0Y/wCFXTK9JBNjMThWQo+H6Mglr9IjrcMBbdY7rb+Ir3I9Ixi58VGqEJhpBH0m1cO9ruALbtk7uJvegpaaisOCL4icjmAIx79k2q/5LksWCgWHDrsovDmSTxLHmSedUvWlmEySYNY4WZBioHVxKq7cgL2i2eIuLHaO7fU3mumTQNDCmGeXGTIHMCun5MfGMk3sgA3F+dqCczLKosVGY541kQ8VYXF+0dh7xvpe5tqNgck4aZ4vmuBKo8DcNbxJq1ZDpcZ8Q2GxMD4bEqu2EZldXS9tqORdzWPH/sbT2KxSxRtJIQqIpZieAVRck+QoE7+Ime/+cw27dh7+l/vqXy3UVCpviMRJJ81FEQ8ySx9LVMrrEmMRxC5fOcGLnpduPbKD4/Qe1sc734b63YdPo/wZHjZUZek6qRKdt2fbZAiGwuTsk8t1BL5Jo1h8CmzholjvxI3s30nN2bzNSVVCLTqWKSMY/BSYWOZgscplSVQ7eysuyB0ZPf8AcSLfQe0UUUBXhFe0UGjPkWHkN5IIWPzokb7RWOPRrCqbrhsOD3Qxj/pqSooPlIwosoAHYBYelVHWnkLYvLm6MXeFhIAOJADBwO/ZYnyq4UUHKNTua6cYzFYdYJpS0YtfqgFtnh0jDe1uPjvNzTL0t1QR4l2lwjiF2JLIReMk8SLb0J7gR3CqompfHFrFsOB29I592xegokMLOwVAWZiAoG8kk2AA7Sa6W0Vyf4HgoYD7SIA3ZtG7Pbu2iagtC9WcOXMJXbpp+TEWVL8ejXfv5bRN/DfVyoPaKKKBS67Mhbaixai67PRSW+KbkoT3HaYX7bdtLHBYx4JFkiYo6EFWHEEf34V1Fi8Ik0bRyKGRgQykXBB4gilXn2pNtstgpV2T/o5bgr3CQA3HiL95oKFpDpXiMwZTiX2tgEKAoVRfibDmbDfXmimRNjsZFCoNiwLn5MakFyfLd4kVa8FqUxbN+VkgjXmQWkPkuyAfUU0NFND4Mti2YQSzW25GttOR29ijko+3fQTle0UUBRRRQFFFFAUUUUBRRRQFFFFAUUUUBRRRQFFFFAqNL5nwGMxkMIP+U4o+isOE7OIZPC6uzX7SKNKb5NJIkAOzi8GkMdh/4iHZiU9x6OS/iKZeMyiKaSKSWNWeFi0THijEWJHoPQdlGPyiHEGMzRq5icPGSPZccCP79nZQUHOcsXLHycyf0GGZ45G+KskiCzt2AvtG9Z9bebwnCwxB0aR54WQBgxCqTdt3Ab7X+dV9xeDSZGSVVdGFmVgGUjvBqFw+gOAjVlTCxAMVJ3EklGDLvJuACL24UFf08xn4Mx0GYAEq0csEwHM7LSQ3+svoKnNX2UHDZdEH/pZLyyk8TJL1jfvAKjyrQ1gQHFTYHBW6k0xeU7v6OAbTL4na91XIUFL1l/8Al/8Av+H/AOqsUc64bSKUzkKMThoxAzGwJQgOgJ3XuL28O0Vb8flcWI2OmQP0brIl/iut9lh3i5rHm+RwYxNjExJKvEBhex7VPEHwoKpmOIXE6QYQQEMcNFO07KQQoddlFYjnc8PnVM6wcE82V4pIgS5jJAHE7JDEDtJAItUjk+QYfBIUw0SRKTc7I3k/OPE+dZ8xkkWFzAqvKFJRWbZDNbcC3LfQV3AaT4UZQsxkTo1gCldoXuIwpj2flXGzaqPhPyWVZNiH/oYMSTMeIUNLIFc9wI947aJs8wc0rLFlYXMnuoBMPRrI1xt7e1smxN77N7+tMfRrRtcLl0WFlCyBU2ZARtKxYlnFjxW7HjQQGtLMI5svEETLJNiJIVgVWDEnbU7QtysDv76vEYsoB3kAXPbURlOhmDwknSYfDxxvv6wFyL8dkm+z5WqZo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2" name="AutoShape 10" descr="data:image/jpeg;base64,/9j/4AAQSkZJRgABAQAAAQABAAD/2wCEAAkGBhQPDxUUEBQUFRQVFxUaFRgXFBUUFxgXFxcVGBcaFBQcHSYeFxkjGhQUHy8gIycpLSwsGB4xNTIrNSYrLCkBCQoKDgwMFA8PGjUkHxg1NTU1NSw1NSozNTUrNTUtNTQpMSk1KTUtKTUsKSk1KTUpNTIxKSkyLC0pNSwzKSkvKf/AABEIAH8BjAMBIgACEQEDEQH/xAAcAAACAgMBAQAAAAAAAAAAAAAABwUGAwQIAQL/xABSEAACAQICBgcCCAoEDAcAAAABAgMAEQQFBgcSITFBEyJRYXGBkTKhFEJSYnKCscEVFyNUkpOistHSMzVz8BYkJTRDU2N0g7PC4URFo8PT4uP/xAAaAQEBAAMBAQAAAAAAAAAAAAAAAQQFBwID/8QAIxEBAAIBAgYDAQAAAAAAAAAAAAECAwQSERMhMUGhFFGRBf/aAAwDAQACEQMRAD8AeNFFFAUUUUBRRRQFFfMkgUEsQAASSTYADiSeQpVaZa4N5iy63YZyL/qlPH6R8hzoGJnWkmHwS7WJlVL8Ad7N9FB1m8hS9zjXeBcYSAnseU2H6td/qwpeZdk+KzOY9Gskzk9d2JIH05G3Dwv4Uxcj1IqAGxkxY/Ii6q+cjC58gKCn4/WjmE1/y/RjsjRV/aILe+oeTSXFy8cTiG/40h9wNPzLtA8Dh/6PDRX7XXpG/Se5qbigVBZVCjsAA+yg5k+G4kb+kxHjty/bes0OlmMiPVxWIHcZnPuJIrpisWIwUcgtIiOPnKG+0UCJy/W1j4rbUiSjskjH7ybJq5ZJrshey4uJoj8pD0ieYsGHkDVjzPVtgMRe+HRCfjRXiPovVPmDVGz/AFJyIC2ClEg/1cllbykHVJ8QvjQNXLc1ixMYeCRJEPNSD5HsPca265limxWWYjd0mHmXiDuuO8Hc6+opsaE6148WVhxezFMdytwjkPZv9hj2HceR5UDCrFiZxGhY8AKy1pZwhMLW7j6EE18NTe2PBe9e8RM+nukRN4ifKvYrGtKbsd3Ich5V5hsW0Zup8uR8RWGiuXTqMvM5u6d323+yu3bw6LfhMSJEDDn7jzrNUfkaEQi/MkjwqQrp+kyWyafHe/eYhoMlYre0R4FFFFZLwKKKKAooooCiiigKKKKAooooCiiigKKKKAooooCiiigKKKKAooooCiiigK8JtXtUTPsy6eU2PUXcvZu4nz+y1Be6Kj8rk6OCMTMAxHxiAe4b+JAsKkKAr4mmVFLOQqqCWJNgAN5JPIWr7pQ64NMiz/AoW6q2M5B4txWPwG4nvsORoIXWDrEfHsYoCVwynwMpHxn+b2L5nfuG1oHqubGBZ8XtJAd6rweQdvzE7+J5W4196rtARi2+FYlbwofyaHhI44kjmin1O7gDd1AUGvgMujw8YjhRUReCqLD/ALnvrZoooCilnpBrojhlMeFi6YKbGRn2FJHHYABJHfu++p7QrWNFmZMeyYpgL7BbaDLzKNYXtzBAPjQW6iiqxppp7FlaqGUySuLpGCBu4bTt8Vb7uBJsew2Cz0Ursn13K8oXFQdGhNttHL7PeylQSO8elM9HDAEEEEXBG8EHhY0Edn2jkGPi6PEIGG/ZPBlPajcVP9zekbproBLljbX9JAxssgHC/BZB8Vu/gfdXQtYcZg0mjaOVQ6OCGUi4IPbQKrVprKIK4XGtcGwhlY7weASQ8xyDeR5WbVc86faFtlmIst2gkuYmO+3ajH5Qv5ix7bMrVVpmcZAYJmvPCBYni8fAE9rLuB+qeZoLLi8gBN4zbuPDyNfOG0fsbyNcdg+81NUVqp/j6OcnM2dfX4yPk5du3i8UW4V7RRW1Y4ooooCiiigKKKKAooooCiiigKKKKAooooCiiigKKKKAooooCiiigKKKKAooooI3SDGdFh2I4t1R4nj7r1VcgwQlnG17KdZuyw4X87e+pTTKffGncWP2D7DWngj0eClfnIwQeHP3Fqo0s0xxxExbiCbKO7l68fOrE2djCJHE4LuqrtWI3d1zxNQmQQgzbTezGpc/V4e/f5VqDanm+dI3vJ+wfdRFvzrSBcPgZMUN4WMsoPNjuVT4sQK57yXLZMxxqR3JeZyXbmAbtI/ptGmhrjxAgy+GBNweQeaxqTv+sUNRGo/LA0885HsKqL4uSW9yD1qKbWBwSQRJHGoVEUKoHIAWFZ6KKArRzyF3ws6x+20UgS3yijBbedq3qKDlG1t3C3Lsqz6s4HfNsP0d+qWZj2IEYNfuNwPEimzn2rDB4yUysrxuxuxiYLtHtZSCL94AvzqU0b0Qw+XKRh0sW9p2O07W4Xbs7hYUEzSH1vQOuauz32XjjMfZshdk2+sG9e+nzUVpDoxBmEYTEptAb1YHZZSeasOHhwPOg5mrpTQvDvHl2GWW4cQpcHiN24HvAsPKqfjdEsryXZxE/SyNtDo0dlclgRvWMBQ2zxu24budqYWBxyTxrJEwdHF1YcCP78qDYooooIjSrR5MwwjwvYEi6N8lx7Leu49xIrn3Jcyky3HLIQQ8LkSL2gErIh8toeNjXTNIvXDkvQZgJVFlxCBvrr1X92wfM0Dvw2IWRFdDdWAZT2hhcH0NZapeqTNunyxVJu0DNGfoizJ+ywH1aulAUV4zAC5NhXxDiFcXRlYdoIP2UGSivK9oCisc06oLuwUdpIA9TX0jhhcEEHgRvHkaD6ooooCisUmKRSAzKCeALAE+APGslB7RRWHFYyOJdqV1Re1mCj1NBmoqLh0nwjtspisOzdgmjJ8hepMGg9orHNiFQXdlUfOIH219q1xcUHtFeXooPaKL15Qe0V5RQe0UVhxWNSJdqV0Re1mCj1NBmoqKTSvBsbDFYYnsE8f81SaOGAIIIPAjeD4Gg+qK8r2gpulx/wAYH0F+1qx4jdgIu+Rr/t1s6YxWlRu1SP0T/wDateIdJgGA4xyBvI7vvPpVR8ZV/m+JPPYUeRJvXmjQvikv8712TXuj7Au8Z4Soy+fEffWlhZjBMGtvRt48NzD7RQRWvV+thBytOffEKlNSEYGBmPMzkekcf8TUXrvYOmDdd4PTWPcRCRUlqPk/xKcdk/2xx/wqKZFFFFAVWdYmcy4PL3mw7bMgaMA7KtuZ1B3EEcDVmqma3P6pl+nD/wAxaCsaudPcZjMwWLEShoykhI6ONd6gW3qoNNqkJqhP+Vk/s5f3RT6oPaxzMwU7ABax2QTsgnkC1jYd9jWSig571kYLFx4wNjnjd5F2lEZYoiBiAqhgLAWPjxO81btUeX42ONZY2ibCSs21GzuHUqxUug2CAd3C9iONjYiN13/57B/Y/wDuNV21Sf1RF9Kb/mvQXKiiigKXOu3A7WCik5xy2+rIrA+9UpjVTdbag5TLfk0JH6xR95oKrqMxlpMTF2rG48iyn95ablJHUo9sxkHIwPfyeKndQIzXLncr484csRDGqEIDZWZl2izDmd9hfhbvNVLRnSGTL8Sk0TEAEdIoNg6X6ysOe69uw2NX/XnktpIMUo3MDE/it3T1BcfVFKug6yilDKGU3BAIPaDvBr2RwoJJsACSewDiaqmq7OPhOVw3N2ivE3/D3L+wUr61n5x8FyuYg2aUCJfGTc3ogc+VAjdK9I5MxxTyyElST0ak7kS/VCjgN1r9pvVh1TaTvhcckBY9DOdgqT1Q5HUZRyJICnt2u4VRqyQTtG6uhsykMp7GUgg+oFB1jURpZnXwLAzT7roh2b8C5sqA920RW3k+YricPFMnCVFcd20AbeXDypd68s42cPDhwd8jl2+jGLC/izA/VoFBjcW88jSTMXdjdmY3JPj91OHUln0s0U0ErFlh6Mxkm5UPtgrfsBQEDlc0mKa+iWI/BGQS4uw6bEN+Sv5pHu5gWkfwoJnWLrQ+BMcPhNlp/juessV+VuDP3HcOd+FJjMMxlxLl55Hkc/Gdix8r8B3DdWCSQsxZiSzEkkm5JO8knmSakdHtHZswnEWHW7cWJNlRflO3Ie88qCMIq2aGaw58ukClmkw9+tETew7YifZI7OB59otseofqdbF9e3KG63/TufGqBpTolPlswjnAs1yjrco4HGx5Ebrg7xfvBoNTPc7lx07TTsWZibA7wo5Kg5KKvmpvSJ43nhYlo1heVVvwaMrcL2bQb3ClpV/1KC+Zt/u8n78VBUM30gnxkplnkZmY3A2jsqDyReCgd1aXSntPqab2c6jVeVmws/RoxJ2HjL7N+SsGHV7AR5mtD8REv53H+pb+egWHSt2n1NHSt2n1NWzTPQD8FRoZMSkjubLGsbKSB7TEljYDcO8kd9qhQZFxDA3DMCOBDEHyNdHavsbLPleHknJaRlN2biwDMEYnmSoU358aS+rzQ05nirOD0EdmlPC/YgPa1vIX7qaOtPSb8H4FYoOpJNdE2d2xGoG2V7NxVR2bV+VBDafa2jC7YfAEF1uHm3MFI4rEODEc2O7sB4hSY3HSTuXmd5HPxnYsfU8KwVetA9WD5ivTTMYoLkKQAXksbHYvuCg3G0b7xw50FFqVyLSfE4FtrDSsg5re8bfSjO4+PHvpvT6ksEUsrzq3JttW396lbH3Uq9MdDpcrmCSEMjXMcgFgwHEEfFYXFx3igc2gesOPM12GAjxCi7Jfcw5tGTvI7RxF+fGrhXKeXZg+GmSWFtmRGDKe8dvaDvBHME10xo1ni47CRTpu213jjssNzr5MCKDFpTg9uDaHFDfy4N9x8qgdHcSBKY39iUbJ8eX2kedXZ0BBB3g7jVAzXLzh5SvLip7Ry8xw8qox4mBsPMV4MhuD71I91WCbIvhYSZTsF1BcWuL9o31v4LDJioY3mQM1uJHYT7jxt31KKthYUCp10YMRYbBqvBWkG/vVT91bGox/yGJH+0Q+qEfdWTXkn+K4c/7Yj1jb+Fauopurix3w/ZL/AAqBq0UUUBVT1pYQy5TPs7yuw58EdWb0AJ8qtlfE0QdSrAFWBBB3ggixB7rUHNGjGdHA4yKcAkRt1gOJQgq4Hfsk+dq6TwWNSeJZImDo4BVhwINc/wCnehT5bObAnDuT0T8bc9hz8oe8b+22DRfTnE5abQsGjJuY3uUv2jfdT3jzvQdHV8SyhFLMQFAJJJsABvJJ5ClSuvU7O/Cdbun3f8u9VLSnWLisxXYciOH/AFaXs3Ztsd7eG4d1Bg080jGYY55U/o1ASLvRb7/Mlm8xTg1VwFMogv8AG6Rh4NI5HusaTOiWismZYgRxghBYyvyRfvY8hzPcDXRuDwiwxpHGLIiqqjsVRYD0FBmooooCl/rpxwTL1jvvllTd3IC5PqF9aYFITWrpKMZjtiM3iw4KAjgXv+UYd1wF+r30EzqOwJOIxEvJY1Tzdto+6MetOKqnqy0fODy5A4tJL+UftG0Bsg+CBfO9Wygr2n2R/DcumjAu4Xbj+mnWAHjYr9aua711rXNWnmSfAsxniAshbbj+hJ1gB4Elfq0Fy1GZvszT4cnc6iRPFOq9vEMv6Nea8s42poMMDuRTI/0n6q38FVv0qpOheb/BMxw8pNlEgV/oP1Gv4BifKvnTDN/hmYTzXuGkIT6CdRP2VB86CHVbmw3mvKumqTJfhOZqzC6QK0h7L+yg9Wv9Wq9pNlHwPGzQco5GC/QPWQ/oFaBwals46bL2hJ60DkD6D3df2ukHlS71q5v8JzSUA3WECJfq73/bZx5V7qy0oGX4qRnPUeGS4va7RqZE8zsso+lVSnmMjM7m7MSzHtZjcn1JoM2W4BsRNHCntSOqL4sQL+Avfypla6GEEOCwse5EViB3IEjT3F/Wo7UtknTY5p2HVw6bv7SS6r6L0h9K3de0RGIwzcjHIPMMp/6hQLCn3qeyVYMtWW3XxDM7HnsqSqDwsCfrGkJXRurPECTKMNb4qFT4ozKfs99BaKqes/JRisrm3daEdKh5gpvb1TaHnVsqG0zxIiy3FM3DoJR5shUD1IoOY6v+pP8ArNv7CT9+KqBV/wBSf9Zt/YSfvxUD2rSzjNo8JA80x2UQXPaewAcyTYAdprcpD61NN/h0/QQt/i8JO8HdJINxbvUbwPM8xQVjSXSGTMMU88vFtyre4RB7Kjw95JPOtXKcrkxc6QwjaeQ2A5d5J5KBck9grUp76qtCPgUHTzrbETDgeMcZ3he5juJ8hyoLPovo5Hl+FSCLfbe7WsXc+0x8ezkABypNa5MwMmaFOUMcajxYdIf3x6U/K541rRFc4xF+fREeBiQfcaCo068u1wZfh4UijjxIWNVVR0cfBQAP9J3UlKsKavcwIBGElIIuPY4H61A0vx3YH5GJ/Vx//JVZ1haw8HmWD6KNJhKrq0ZZEABG5rkOSLqW5dlVX8XeY/mkv7H81H4u8x/NJf2P5qCuVdNDNYT5dh2iG8GQuL8rqg+1SfOo4ausx/NJf2P5quejupYvBtY1ujkJNkWz7K2Ftog22r34X5UDfrFNhlf21VrcLgG3rWWig8AtXtFVnS7T7D5chDMHmt1YlPWvyLn4i9539gNBRdd+bhpYMOp3xhpH7i9lQeNlY/WFTWpLLymCllP+llsPoxqB+8z+lKs9PmeN+XPO/lv+xFUeQWuishyhcHhYoE4RqBftPFmPeWJPnQSFFFeGgK9pYaW64hDI0WBVZCu5pWuUvzEagjb+lcDsvxqpx63cwDXLxkfJMS291j76B547AxzxtHMiujCzKwuD5Uv801JYd2Jw80kIPxSBKo8LkN6k1u6E60Y8ewhnURTn2bG6SHsUnerfNN+4mr1QKj8RR/PP/Q//AErbwGo+FWvPiJJB8lEWK/iSWPpambRQaWU5PDhIhHh0WNByHM9rHix7zvrdrXx+PTDxNLMwREF2Y8AP78udKPP9dUzuVwSLGg4PINtz37N9lfDfQOSikTgtcWOja8hilXmGjC+jLa3vrNpPrdnxSdHh1+DoR1yG2pD2hXsNkeG/vHCgs+svWOIFbC4RrzG4kdTuiHNVP+s/d8eFM1ZaHnH4oSSL+QhIL34O3FU7+0927mK09DtA58ye4BSAHrykbu8Rj47e4c+wvrJcmiwUCwwLsovmSTxZjzYnnQb1FFFAUqteeSXjhxSjepMT/Ra7IT4MGH16atROlWTDG4KaDm6HZ7nHWQ+TBaDmCivp0KkhgQQSCDxBG4g94Newws7KqC7MQqgc2JsB6kUDs1JZN0WCedhvnfd9CO6j9oye6q5rwybYxMOIUbpUKN9OPeL+Ktb6lNrIsrGEwsUC8IkVfEgbz5m586r+tPJvhWVy7Iu8VpV+pfa/YL0HPNFFSWjuTHG4uKBb/lHAa3JOLnyUMaB4ap8j+C5YjEWecmVvBrBB+gFPmaj9dWTGbApMoucO92+g/Vb0YRn1pgRRBFCqLAAAAcgNwHpXzisKssbJIAyOpVgeBUixB8jQcn0wtVenyYFmw+JNoJG2lfiI3sAdr5rADfyI7yRAab6GSZZiCpBaFieik5EfJY8nHMc+IquUHVSZtCybYliKWvtCRStvpXtSk1rawY8SnwTCNtx7QMsg9lipuqIfjC9iTw3C3OlfsjsFZsNhWldUjUu7EBVUXJJ5AUGKr/qT/rNv7CT9+KqCRarnqtx3wbE4me20IcHO5HbYxkDzIoL3rb03+Cw/BYG/LSr1yDvjjO7yZt4HYLnspIVs5jmD4iZ5Zm2pJGLMe89nYBwA5ACtagu+rDIoJcR8IxksKRwkbCSSIpeQbwSpN9hdx7zbsNOv/CbCfnOH/XR/zVy7ai1B1JHpFhWIC4iAk8AJoyT4C9K3XjkZWWHFKOqy9E/cy3ZL+ILD6tK21OjVtB+E8mlw2L2mRZDGjHeygKjrsk80Y7vIcKBL069WusmGSBMNi3EcsYCozkBZFG5esdwcCwseNrjiQFZpRorNl05jnXcb9G4HVkXtU9vavEehMPQdZqwIuN4qC0i03wmAB6eVdvlGlnkP1Rw8WsO+ubUxLKLKzAdgYgegrHQMzHa8sQZbwwRLGD7L7TOR3sCAp8AfOmjotpGmY4VJ4wRtXDKTco67mUnn2g8wRXNWBwEmIkWOFGd29lVFyf4DvO4V0VoDowctwKwuQZCS8luAdrbl7QAFF+dr0Fjqu6baYplcCuyGR3bZRQdkEgXJZrGwA7jxFWKofSfRaHMoein2tx2lZTZlaxFwbEcCdxFAlc81oY7FXAk6FD8WK6bu+T2j5EeFaGjmhuKzFvyCdW/Wkc2QHnc8WPcATVkzvUxiornDOk69h/JyehOyfUeFVDFZTisE13jnhYfG2XT0cbj5GgeuhmgcOWJdfykzCzyEWNvkoPir7zz5Ws9c2YfTrHJ7OLm832/3r19y6f49hvxcvkQvvAFB0ZiMSsalpGVVHEsQoHiTupeaw9YMBwMkeDnR5JGEZ2CbhDcuQeYIGzcfKpTgYnHP/p8Q/wDxJj99q2c50RxWCiSTExdGshst2Um9ibFQSRuB40EPU1mehuLwsCzzQskbW33Ulb8NtQbpfvHdxrX0YCnHYbpLbHTw7V+FukXj3V0BpuE/BmK6S2z0Mn6Wydnz2tmg5ujkKkFSQQQQRuII3gg8iDXQ2junOHmwkLzYiBJWRekVpY1Icbm6pNxvBPnXPFTmW6D43ExLLBAzxtfZYNGAbEg7iwPEEUD8/wALcH+d4b9fF/NR/hZg/wA7w36+L+akb+LXMfzV/wBOL+ej8WuY/mr/AKcX89BZNcOlSztDBh5UeIAyOUdXUvcqoJBtuAY2+cKXWFwryyLHGpZ3ICqN5JPACs+bZNNhJOjxCGN7BtklTuN7G4JHI1atT4T8Krt2v0Uux9Lq8O/Y2/fQV3PtGMRgGUYmMptglTdWU242ZSRcXG7vrUyuZEnjaVQ6K6l1PBluNoHyvTl11Bfwcl7bXTpsdvsybVvK/upIGg6rghVFCoAqgAAAAADkABuArJXxD7I8B9lfdAUUUUBRRRQUTS3VLBj5jNG7QSNveyh0Y/KKXFm7SDv7L7690S1TwYCYTO7Tyr7BKhEQ9oS5u3eTu7L76vVFAV4RfjXtFAtc51IwSyl8PM0CsblNgSKL/I6ykDuN6sGhmr2DK7shaSZhYyMALL2Io9kbh2k241aqKAooooNbMMujxEbRzIsiNxVhcf8AY9/KlznGo2F2Jws7xX+I69Ko7g1wwHjemfRQJuDURKW6+KjC/NjZj6FgPfV+0T1f4bLetEC8pFjK9i1uYUDcg8PMmrNRQLnSLUzDip2lhmaDbJZ12BIu0d5K9ZStzvtv7rVO6JavYMuhkQXlaYbMrOB1lsRshRwXed2+9+PC25oxpQMbDK7J0TQyyRyIWDbJjPEmw5WPrWLQzTJM0hkkRdjo5CpBa52bAo3AWuDw5WPGgrGK1G4VnJjmnRTwXqOB3AkXt43NYvxEwfnM/wCjH/Cp2HWTGcGcSYn687w4eNSGecg2UoLC199+Nrc91auY6yJsGF+GYCSIyMgjtMkiNdgGDOo6rBTfZI325UEZ+ImD85n/AEY/4UfiJg/OZ/0Y/wCFXTK9JBNjMThWQo+H6Mglr9IjrcMBbdY7rb+Ir3I9Ixi58VGqEJhpBH0m1cO9ruALbtk7uJvegpaaisOCL4icjmAIx79k2q/5LksWCgWHDrsovDmSTxLHmSedUvWlmEySYNY4WZBioHVxKq7cgL2i2eIuLHaO7fU3mumTQNDCmGeXGTIHMCun5MfGMk3sgA3F+dqCczLKosVGY541kQ8VYXF+0dh7xvpe5tqNgck4aZ4vmuBKo8DcNbxJq1ZDpcZ8Q2GxMD4bEqu2EZldXS9tqORdzWPH/sbT2KxSxRtJIQqIpZieAVRck+QoE7+Ime/+cw27dh7+l/vqXy3UVCpviMRJJ81FEQ8ySx9LVMrrEmMRxC5fOcGLnpduPbKD4/Qe1sc734b63YdPo/wZHjZUZek6qRKdt2fbZAiGwuTsk8t1BL5Jo1h8CmzholjvxI3s30nN2bzNSVVCLTqWKSMY/BSYWOZgscplSVQ7eysuyB0ZPf8AcSLfQe0UUUBXhFe0UGjPkWHkN5IIWPzokb7RWOPRrCqbrhsOD3Qxj/pqSooPlIwosoAHYBYelVHWnkLYvLm6MXeFhIAOJADBwO/ZYnyq4UUHKNTua6cYzFYdYJpS0YtfqgFtnh0jDe1uPjvNzTL0t1QR4l2lwjiF2JLIReMk8SLb0J7gR3CqompfHFrFsOB29I592xegokMLOwVAWZiAoG8kk2AA7Sa6W0Vyf4HgoYD7SIA3ZtG7Pbu2iagtC9WcOXMJXbpp+TEWVL8ejXfv5bRN/DfVyoPaKKKBS67Mhbaixai67PRSW+KbkoT3HaYX7bdtLHBYx4JFkiYo6EFWHEEf34V1Fi8Ik0bRyKGRgQykXBB4gilXn2pNtstgpV2T/o5bgr3CQA3HiL95oKFpDpXiMwZTiX2tgEKAoVRfibDmbDfXmimRNjsZFCoNiwLn5MakFyfLd4kVa8FqUxbN+VkgjXmQWkPkuyAfUU0NFND4Mti2YQSzW25GttOR29ijko+3fQTle0UUBRRRQFFFFAUUUUBRRRQFFFFAUUUUBRRRQFFFFAqNL5nwGMxkMIP+U4o+isOE7OIZPC6uzX7SKNKb5NJIkAOzi8GkMdh/4iHZiU9x6OS/iKZeMyiKaSKSWNWeFi0THijEWJHoPQdlGPyiHEGMzRq5icPGSPZccCP79nZQUHOcsXLHycyf0GGZ45G+KskiCzt2AvtG9Z9bebwnCwxB0aR54WQBgxCqTdt3Ab7X+dV9xeDSZGSVVdGFmVgGUjvBqFw+gOAjVlTCxAMVJ3EklGDLvJuACL24UFf08xn4Mx0GYAEq0csEwHM7LSQ3+svoKnNX2UHDZdEH/pZLyyk8TJL1jfvAKjyrQ1gQHFTYHBW6k0xeU7v6OAbTL4na91XIUFL1l/8Al/8Av+H/AOqsUc64bSKUzkKMThoxAzGwJQgOgJ3XuL28O0Vb8flcWI2OmQP0brIl/iut9lh3i5rHm+RwYxNjExJKvEBhex7VPEHwoKpmOIXE6QYQQEMcNFO07KQQoddlFYjnc8PnVM6wcE82V4pIgS5jJAHE7JDEDtJAItUjk+QYfBIUw0SRKTc7I3k/OPE+dZ8xkkWFzAqvKFJRWbZDNbcC3LfQV3AaT4UZQsxkTo1gCldoXuIwpj2flXGzaqPhPyWVZNiH/oYMSTMeIUNLIFc9wI947aJs8wc0rLFlYXMnuoBMPRrI1xt7e1smxN77N7+tMfRrRtcLl0WFlCyBU2ZARtKxYlnFjxW7HjQQGtLMI5svEETLJNiJIVgVWDEnbU7QtysDv76vEYsoB3kAXPbURlOhmDwknSYfDxxvv6wFyL8dkm+z5WqZo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3" name="AutoShape 18" descr="data:image/jpeg;base64,/9j/4AAQSkZJRgABAQAAAQABAAD/2wCEAAkGBhQGEBQIBxAVFBUQEBUXEBAWFhoTFhIVHBYVGBYVGBIXGyYeGhkkHBcTHy8gJTMqLC04Gx8xNjAsOCYtLCkBCQoKBQUFDQUFDSkYEhgpKSkpKSkpKSkpKSkpKSkpKSkpKSkpKSkpKSkpKSkpKSkpKSkpKSkpKSkpKSkpKSkpKf/AABEIANMA7wMBIgACEQEDEQH/xAAcAAEAAwEBAQEBAAAAAAAAAAAAAQcIBQYEAwL/xABIEAACAQICBAYNCgQGAwAAAAAAAQIDBAURBhIhMQcINUFRdBMXGCIyVFVhk5Sys9MUUnFygZGSsdHSFTRCgiMkM1NioURzg//EABQBAQAAAAAAAAAAAAAAAAAAAAD/xAAUEQEAAAAAAAAAAAAAAAAAAAAA/9oADAMBAAIRAxEAPwC39IsfpaL21TFsSbVOik5asXJtuSjFJLncnFdG3a0tpTt/xlZOWWH4elFN7alVtyWfevVjFary3rN/T0+n4wjywhZeN0vZqGaQLl7pSv4jR9JP9Dr6PcY6ldVFQx61dGMt9enJ1FHdlnS1dbLfm02/MUGTHeBuIEIkAAAAAAAAAAAAAYFZadcONHRG4lhdpbyr1aeyq3LsUISy2RzcW5Pc9iy27zx3dKV/EaPpJ/oVvp288Uvs/H7n30zhAXTb8ZWrGWdzh9Nx51GrKL+9xa/6Pq7pheTH6yvglGAC8+6YXkx+sr4I7pheTH6yvglGAC8+6YXkx+sr4I7pheTH6yvglGAC8+6YXkx+sr4I7pheTH6yvglGAC8+6YXkx+sr4I7pheTH6yvglGAC+7HjK0qs1G+sKkIPfOFWNWS/scI5/eXDYX0MTpQvbKSnTqwjOnNbpRazT27dxiM1PwH1HUwS313nlKsl5kqs8kBzeMJyQut0vZqGajSvGE5IXW6Xs1DNQAmO8gmO8DcKJIRIAAAAAAAAAAAAwGBjnTvlS+6/c++mcI7unfKl91+599M4QAAszgX0CtdOJXUcZU32BUXT1J6nhOrrZ7NvgxArMGm+0DhfzK3pX+g7QOF/Mrelf6AZkBpvtA4X8yt6V/oO0DhfzK3pX+gGZAab7QOF/Mrelf6DtA4X8yt6V/oBmQGm+0DhfzK3pX+g7QOF/Mrelf6AZkNU8CdvK2wS2VZZazqyj54yqzcX9qPjp8AeFwak6dZ5NPJ1nk/M8knkWFb28bSEaFvFRhCKjCEVlGMUslFJbkkksgK14wnJC63S9moZqNK8YTkhdbpezUM1ACY7yCY7wNwokhEgAAAAAAAAAAADAYGOdO+VL7r9z76Zwju6d8qX3X7n30zhAC7uLP4V/wDVt/zrlIl3cWfwr/6tv+dcC9QAAAAAAAAAAAAFY8YTkhdbpezUM1GleMJyQut0vZqGagBMd5BMd4G4USQiQAAAAAAAAAAABgMDHOnfKl91+599M4R3dO+VL7r9z76ZwgBd3Fn8K/8Aq2/51ykS7uLP4V/9W3/OuBeoAAAAAAAAAAAACseMJyQut0vZqGajSvGE5IXW6Xs1DNQAmO8gmO8DcKJIRIAAAAAAAAAAAAwGBjnTvlS+6/c++mcI7unfKl91+599M4QAu7iz+Ff/AFbf865SJd3Fn8K/+rb/AJ1wL1AAAAAAAAAAAAAVjxhOSF1ul7NQzUaV4wnJC63S9moZqAEx3kEx3gbhRJCJAAAAAAAAAAAAGAwMc6d8qX3X7n30zhHd075Uvuv3PvpnCAF3cWfwr/6tv+dcpEtbgI0utdFJXcsbuI0uyxoKnmpPW1XV1vBi92tH7wNGg8b24MK8fh+Cp+wduDCvH4fgqfsA9kDxvbgwrx+H4Kn7B24MK8fh+Cp+wD2QPG9uDCvH4fgqfsHbgwrx+H4Kn7APZA8b24MK8fh+Cp+wduDCvH4fhqfsA9kDnYLpDb6R0/lOD16daKyzcJZuLazSlHfF+Z5M6IFY8YTkhdbpezUM1GleMJyQut0vZqGagBMd5BMd4G4USQiQAAAAAAAAAAABgMDHOnfKl91+599M4R3dO+VL7r9z76ZwgAAAAAAAAAAAAACwOA3E52WM0LelLKNxGpCpHNpSSpznHZnk2pRWWfSzUZkvgkslf41ZUqjaSrOezLfThOolt5m4JGtAKx4wnJC63S9moZqNK8YTkhdbpezUM1ACY7yCY7wNwokhEgAAAAAAAAAAADAYGOdO+VL7r9z76Zwju6d8qX3X7n30zhAD2/Bpwa9sR14q57B8nVN/6fZdbXc/+ccstTz7zxBfPFqoJUr2ul3zqUYt/wDFRm0st29sD5u5nflNerP4w7md+U16s/jF5gCjO5nflNerP4w7md+U16s/jF5gCjO5nflNerP4w7md+U16s/jF5gCjO5nflNerP4w7md+U16s/jF5gCu+DrgdpaCVpYjWruvVcXGnLU7FGnF+F3utLOT6X9xYgAFe8O9krrBatWTa7DVozSXO3UVPJ+bKo39iMvGreGehK4wO7jSWbSpSfN3sa1KUnt6EmzKQAAlAbS0e/lLfq1L3cToHn+D+8+X4VZV1PXbs6KlLPPOagozTfSpKSf0HoAAAAAAAAAAAABghgY6075Uvuv3PvpnCOhpBdyvru4uq2WtUuKs5NbFnKcm8l0Zs54Avzi1fy95/7qXsSKDNCcW6z1LG5u8/Du1DVy3alODzz8/ZF9wFvgAAAAAAAAAAAAODp3hrxfDLuypJuU7WpqJZZykouUY7dm1pL7THRuGcVNOMlmmsmulc6MZaT4RLALy4w2rvo15xTSyTSb1Wlm8k45PLzgcsAAaX4v+L/AMQwr5JLwrWvOG1t97LKpF7VsXfSWW3wc+cswzVwC6WLA8Q/hlzJqnepQW7VVZbab29OcobOeS+zSoAAAAAAAAAAADiabYs8Dw66xCm8pU7eo4PZsm4tQ2S2PvmtnOdsp3jEaVq0t6ejtB9/cNVa23dSjJ6ia59aaz/+f3Bn9kAADUvAdh/yDBaM2knWnVqPZqt5zcU30vVhHb0ZGX7W2leTjb26zlUkowW7OTeSWb87RtHBMMWDW1HDqbzVCjCmntWerFRzybb5gPtAAAAAAAAAAAAADO3GG0ZdhewxynlqXcFGe15qpTio7nzOGpu+a/peiTzfCFoitNbCphmxT2ToTlujVjnqtvJ5Jpyi30SYGQAfpcW8rScqFeLjKEnGUXvjJPJp+dM/MD9bW5lZTjc28nGdOSlCS2OMk04tPpTSZq/gz08hp1ZqvNxVellG5prZlLmmo556ktrX0Ncxks7eiOl1fQy5jiOFy2rZUpvwKsOeEl0efet6A2QDymgfCJb6dUY1baUYVkv8a1clrwa3uK3yh0SX25PNHqwAAAAAAAfDjWOUdHqMr/FqsaVOG+Unlm8m9WK3yk8nlFbWAxvGaWj1vUxLEZatOjByk9mb6IxTe2TeSS520jI2melM9Mb2ri1ystd5U4c0Ka2Qj9219LbfOd7hL4Uqun01b049itqU26VLfKb2pVKj+dqt7FsWb37zwoAA/qnTdVqnTTbk0klvbe5ICy+AfQ/+PX/8VuY/4VjlNbNkqz/019mTn9kek0seY4OdE1obh9LDml2RrXuJLnqyycln0R2RXmij04AAAAAAAAAAAAAAAAFH8OnBnra2lGCU/Pe04L6W7jLP6FLL63zmUYbiaz2MonhO4DpQlPF9Eo6yk3KpZpJOLbbbopJJx3d5vXNnuQUmCZR1XlLZlvRAH621zKznG4tpyhOElKE4txlGS2pqS2plp6M8YW6wuCt8boxukskqut2Krl52ouMnl5k+lsqcAacwnh7wzEFndzqW7X9NSm5Z7t0qWv08+W49BR4TcMrxVWGI26UlmlKag/tjLJp+ZmQycwNf9sfDfKVt6WP6nGxHhvwqwTcLp1XFtalKnNt5Z7pSUYtbMs88tq5tplnMgC8Mf4yOtGVPR+0yb8GrXknlu29ihsz3/wBXRv3FR49pPc6T1PlOM3E6stuWs+9jnvUYLKMV5kkcsAAAAL44DuDH5Mo6UY1BqT/lKUktkWllXee3N7dXdktu3NZc3gu4EZXzhjOlcHCClnTs5RalUy3Sqp7Ywz/pyzlz5Lwr8hBU0owWSSySWxJdGQEgAAAAAAAAAAAAAAAAAAAAPAadcDdppjKV7R/y9xJbasEtWo8286lPZrPa++TT6W8ii9KeCi/0U1qlzQdSlFN9no51IJLnkstaH9yRrMAYcBrfHeCvDdIdad1ZwjOWedWl/gyzet33eZKUs5N98nnszzyPDYpxbKFXbhV7Up78o1IRqrzLWi4NfTt+gCgQW5dcW+8gk7W6t5vPapdkp5L6VGWZ8/c54j/vWnpKnwQKrBanc54j/vWnpKnwT6rbi3Xc1nc3dvF57oqc1l9LjECoQaCw3i3W1Hbid5Wq7XshGNFZZbFt13nn5z3OBcGWHaOpOys6blHJqrUXZp5r+pSnnqv6uQGcNFuDC/0talY27hTl/wCRVzp08ulNrOX9qZe+gnA3a6HON5cf5i4i841pLVjT2Zd5Tza6e+eb+gs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4" name="AutoShape 20" descr="data:image/jpeg;base64,/9j/4AAQSkZJRgABAQAAAQABAAD/2wCEAAkGBhQGEBQIBxAVFBUQEBUXEBAWFhoTFhIVHBYVGBYVGBIXGyYeGhkkHBcTHy8gJTMqLC04Gx8xNjAsOCYtLCkBCQoKBQUFDQUFDSkYEhgpKSkpKSkpKSkpKSkpKSkpKSkpKSkpKSkpKSkpKSkpKSkpKSkpKSkpKSkpKSkpKSkpKf/AABEIANMA7wMBIgACEQEDEQH/xAAcAAEAAwEBAQEBAAAAAAAAAAAAAQcIBQYEAwL/xABIEAACAQICBAYNCgQGAwAAAAAAAQIDBAURBhIhMQcINUFRdBMXGCIyVFVhk5Sys9MUUnFygZGSsdHSFTRCgiMkM1NioURzg//EABQBAQAAAAAAAAAAAAAAAAAAAAD/xAAUEQEAAAAAAAAAAAAAAAAAAAAA/9oADAMBAAIRAxEAPwC39IsfpaL21TFsSbVOik5asXJtuSjFJLncnFdG3a0tpTt/xlZOWWH4elFN7alVtyWfevVjFary3rN/T0+n4wjywhZeN0vZqGaQLl7pSv4jR9JP9Dr6PcY6ldVFQx61dGMt9enJ1FHdlnS1dbLfm02/MUGTHeBuIEIkAAAAAAAAAAAAAYFZadcONHRG4lhdpbyr1aeyq3LsUISy2RzcW5Pc9iy27zx3dKV/EaPpJ/oVvp288Uvs/H7n30zhAXTb8ZWrGWdzh9Nx51GrKL+9xa/6Pq7pheTH6yvglGAC8+6YXkx+sr4I7pheTH6yvglGAC8+6YXkx+sr4I7pheTH6yvglGAC8+6YXkx+sr4I7pheTH6yvglGAC8+6YXkx+sr4I7pheTH6yvglGAC+7HjK0qs1G+sKkIPfOFWNWS/scI5/eXDYX0MTpQvbKSnTqwjOnNbpRazT27dxiM1PwH1HUwS313nlKsl5kqs8kBzeMJyQut0vZqGajSvGE5IXW6Xs1DNQAmO8gmO8DcKJIRIAAAAAAAAAAAAwGBjnTvlS+6/c++mcI7unfKl91+599M4QAAszgX0CtdOJXUcZU32BUXT1J6nhOrrZ7NvgxArMGm+0DhfzK3pX+g7QOF/Mrelf6AZkBpvtA4X8yt6V/oO0DhfzK3pX+gGZAab7QOF/Mrelf6DtA4X8yt6V/oBmQGm+0DhfzK3pX+g7QOF/Mrelf6AZkNU8CdvK2wS2VZZazqyj54yqzcX9qPjp8AeFwak6dZ5NPJ1nk/M8knkWFb28bSEaFvFRhCKjCEVlGMUslFJbkkksgK14wnJC63S9moZqNK8YTkhdbpezUM1ACY7yCY7wNwokhEgAAAAAAAAAAADAYGOdO+VL7r9z76Zwju6d8qX3X7n30zhAC7uLP4V/wDVt/zrlIl3cWfwr/6tv+dcC9QAAAAAAAAAAAAFY8YTkhdbpezUM1GleMJyQut0vZqGagBMd5BMd4G4USQiQAAAAAAAAAAABgMDHOnfKl91+599M4R3dO+VL7r9z76ZwgBd3Fn8K/8Aq2/51ykS7uLP4V/9W3/OuBeoAAAAAAAAAAAACseMJyQut0vZqGajSvGE5IXW6Xs1DNQAmO8gmO8DcKJIRIAAAAAAAAAAAAwGBjnTvlS+6/c++mcI7unfKl91+599M4QAu7iz+Ff/AFbf865SJd3Fn8K/+rb/AJ1wL1AAAAAAAAAAAAAVjxhOSF1ul7NQzUaV4wnJC63S9moZqAEx3kEx3gbhRJCJAAAAAAAAAAAAGAwMc6d8qX3X7n30zhHd075Uvuv3PvpnCAF3cWfwr/6tv+dcpEtbgI0utdFJXcsbuI0uyxoKnmpPW1XV1vBi92tH7wNGg8b24MK8fh+Cp+wduDCvH4fgqfsA9kDxvbgwrx+H4Kn7B24MK8fh+Cp+wD2QPG9uDCvH4fgqfsHbgwrx+H4Kn7APZA8b24MK8fh+Cp+wduDCvH4fhqfsA9kDnYLpDb6R0/lOD16daKyzcJZuLazSlHfF+Z5M6IFY8YTkhdbpezUM1GleMJyQut0vZqGagBMd5BMd4G4USQiQAAAAAAAAAAABgMDHOnfKl91+599M4R3dO+VL7r9z76ZwgAAAAAAAAAAAAACwOA3E52WM0LelLKNxGpCpHNpSSpznHZnk2pRWWfSzUZkvgkslf41ZUqjaSrOezLfThOolt5m4JGtAKx4wnJC63S9moZqNK8YTkhdbpezUM1ACY7yCY7wNwokhEgAAAAAAAAAAADAYGOdO+VL7r9z76Zwju6d8qX3X7n30zhAD2/Bpwa9sR14q57B8nVN/6fZdbXc/+ccstTz7zxBfPFqoJUr2ul3zqUYt/wDFRm0st29sD5u5nflNerP4w7md+U16s/jF5gCjO5nflNerP4w7md+U16s/jF5gCjO5nflNerP4w7md+U16s/jF5gCjO5nflNerP4w7md+U16s/jF5gCu+DrgdpaCVpYjWruvVcXGnLU7FGnF+F3utLOT6X9xYgAFe8O9krrBatWTa7DVozSXO3UVPJ+bKo39iMvGreGehK4wO7jSWbSpSfN3sa1KUnt6EmzKQAAlAbS0e/lLfq1L3cToHn+D+8+X4VZV1PXbs6KlLPPOagozTfSpKSf0HoAAAAAAAAAAAABghgY6075Uvuv3PvpnCOhpBdyvru4uq2WtUuKs5NbFnKcm8l0Zs54Avzi1fy95/7qXsSKDNCcW6z1LG5u8/Du1DVy3alODzz8/ZF9wFvgAAAAAAAAAAAAODp3hrxfDLuypJuU7WpqJZZykouUY7dm1pL7THRuGcVNOMlmmsmulc6MZaT4RLALy4w2rvo15xTSyTSb1Wlm8k45PLzgcsAAaX4v+L/AMQwr5JLwrWvOG1t97LKpF7VsXfSWW3wc+cswzVwC6WLA8Q/hlzJqnepQW7VVZbab29OcobOeS+zSoAAAAAAAAAAADiabYs8Dw66xCm8pU7eo4PZsm4tQ2S2PvmtnOdsp3jEaVq0t6ejtB9/cNVa23dSjJ6ia59aaz/+f3Bn9kAADUvAdh/yDBaM2knWnVqPZqt5zcU30vVhHb0ZGX7W2leTjb26zlUkowW7OTeSWb87RtHBMMWDW1HDqbzVCjCmntWerFRzybb5gPtAAAAAAAAAAAAADO3GG0ZdhewxynlqXcFGe15qpTio7nzOGpu+a/peiTzfCFoitNbCphmxT2ToTlujVjnqtvJ5Jpyi30SYGQAfpcW8rScqFeLjKEnGUXvjJPJp+dM/MD9bW5lZTjc28nGdOSlCS2OMk04tPpTSZq/gz08hp1ZqvNxVellG5prZlLmmo556ktrX0Ncxks7eiOl1fQy5jiOFy2rZUpvwKsOeEl0efet6A2QDymgfCJb6dUY1baUYVkv8a1clrwa3uK3yh0SX25PNHqwAAAAAAAfDjWOUdHqMr/FqsaVOG+Unlm8m9WK3yk8nlFbWAxvGaWj1vUxLEZatOjByk9mb6IxTe2TeSS520jI2melM9Mb2ri1ystd5U4c0Ka2Qj9219LbfOd7hL4Uqun01b049itqU26VLfKb2pVKj+dqt7FsWb37zwoAA/qnTdVqnTTbk0klvbe5ICy+AfQ/+PX/8VuY/4VjlNbNkqz/019mTn9kek0seY4OdE1obh9LDml2RrXuJLnqyycln0R2RXmij04AAAAAAAAAAAAAAAAFH8OnBnra2lGCU/Pe04L6W7jLP6FLL63zmUYbiaz2MonhO4DpQlPF9Eo6yk3KpZpJOLbbbopJJx3d5vXNnuQUmCZR1XlLZlvRAH621zKznG4tpyhOElKE4txlGS2pqS2plp6M8YW6wuCt8boxukskqut2Krl52ouMnl5k+lsqcAacwnh7wzEFndzqW7X9NSm5Z7t0qWv08+W49BR4TcMrxVWGI26UlmlKag/tjLJp+ZmQycwNf9sfDfKVt6WP6nGxHhvwqwTcLp1XFtalKnNt5Z7pSUYtbMs88tq5tplnMgC8Mf4yOtGVPR+0yb8GrXknlu29ihsz3/wBXRv3FR49pPc6T1PlOM3E6stuWs+9jnvUYLKMV5kkcsAAAAL44DuDH5Mo6UY1BqT/lKUktkWllXee3N7dXdktu3NZc3gu4EZXzhjOlcHCClnTs5RalUy3Sqp7Ywz/pyzlz5Lwr8hBU0owWSSySWxJdGQEgAAAAAAAAAAAAAAAAAAAAPAadcDdppjKV7R/y9xJbasEtWo8286lPZrPa++TT6W8ii9KeCi/0U1qlzQdSlFN9no51IJLnkstaH9yRrMAYcBrfHeCvDdIdad1ZwjOWedWl/gyzet33eZKUs5N98nnszzyPDYpxbKFXbhV7Up78o1IRqrzLWi4NfTt+gCgQW5dcW+8gk7W6t5vPapdkp5L6VGWZ8/c54j/vWnpKnwQKrBanc54j/vWnpKnwT6rbi3Xc1nc3dvF57oqc1l9LjECoQaCw3i3W1Hbid5Wq7XshGNFZZbFt13nn5z3OBcGWHaOpOys6blHJqrUXZp5r+pSnnqv6uQGcNFuDC/0talY27hTl/wCRVzp08ulNrOX9qZe+gnA3a6HON5cf5i4i841pLVjT2Zd5Tza6e+eb+gs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179388" y="908050"/>
            <a:ext cx="4248150" cy="19446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9946" name="19 - TextBox"/>
          <p:cNvSpPr txBox="1">
            <a:spLocks noChangeArrowheads="1"/>
          </p:cNvSpPr>
          <p:nvPr/>
        </p:nvSpPr>
        <p:spPr bwMode="auto">
          <a:xfrm>
            <a:off x="755650" y="1341438"/>
            <a:ext cx="3168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alibri" pitchFamily="34" charset="0"/>
              </a:rPr>
              <a:t>Πανεπιστήμια</a:t>
            </a:r>
          </a:p>
          <a:p>
            <a:pPr algn="ctr"/>
            <a:r>
              <a:rPr lang="el-GR" sz="2000">
                <a:latin typeface="Calibri" pitchFamily="34" charset="0"/>
              </a:rPr>
              <a:t>(</a:t>
            </a:r>
            <a:r>
              <a:rPr lang="en-US" sz="2000">
                <a:latin typeface="Calibri" pitchFamily="34" charset="0"/>
              </a:rPr>
              <a:t>Smart Cities Lab MIT</a:t>
            </a:r>
          </a:p>
          <a:p>
            <a:pPr algn="ctr"/>
            <a:r>
              <a:rPr lang="en-US" sz="2000">
                <a:latin typeface="Calibri" pitchFamily="34" charset="0"/>
              </a:rPr>
              <a:t>URENIO, </a:t>
            </a:r>
            <a:r>
              <a:rPr lang="el-GR" sz="2000">
                <a:latin typeface="Calibri" pitchFamily="34" charset="0"/>
              </a:rPr>
              <a:t>ΑΠΘ</a:t>
            </a:r>
            <a:r>
              <a:rPr lang="en-US" sz="2000">
                <a:latin typeface="Calibri" pitchFamily="34" charset="0"/>
              </a:rPr>
              <a:t>)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21" name="20 - Έλλειψη"/>
          <p:cNvSpPr/>
          <p:nvPr/>
        </p:nvSpPr>
        <p:spPr>
          <a:xfrm>
            <a:off x="4572000" y="981075"/>
            <a:ext cx="4032250" cy="18002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9948" name="21 - TextBox"/>
          <p:cNvSpPr txBox="1">
            <a:spLocks noChangeArrowheads="1"/>
          </p:cNvSpPr>
          <p:nvPr/>
        </p:nvSpPr>
        <p:spPr bwMode="auto">
          <a:xfrm>
            <a:off x="5292725" y="1363663"/>
            <a:ext cx="2663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alibri" pitchFamily="34" charset="0"/>
              </a:rPr>
              <a:t>Κυβέρνηση</a:t>
            </a:r>
          </a:p>
          <a:p>
            <a:pPr algn="ctr"/>
            <a:r>
              <a:rPr lang="el-GR" sz="2000">
                <a:latin typeface="Calibri" pitchFamily="34" charset="0"/>
              </a:rPr>
              <a:t>(Τοπικές Αρχές</a:t>
            </a:r>
            <a:r>
              <a:rPr lang="en-US" sz="2000">
                <a:latin typeface="Calibri" pitchFamily="34" charset="0"/>
              </a:rPr>
              <a:t>)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23" name="22 - Έλλειψη"/>
          <p:cNvSpPr/>
          <p:nvPr/>
        </p:nvSpPr>
        <p:spPr>
          <a:xfrm>
            <a:off x="395288" y="4652963"/>
            <a:ext cx="3384550" cy="17287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9950" name="23 - TextBox"/>
          <p:cNvSpPr txBox="1">
            <a:spLocks noChangeArrowheads="1"/>
          </p:cNvSpPr>
          <p:nvPr/>
        </p:nvSpPr>
        <p:spPr bwMode="auto">
          <a:xfrm>
            <a:off x="755650" y="5084763"/>
            <a:ext cx="2663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alibri" pitchFamily="34" charset="0"/>
              </a:rPr>
              <a:t>Βιομηχανία</a:t>
            </a:r>
          </a:p>
          <a:p>
            <a:pPr algn="ctr"/>
            <a:r>
              <a:rPr lang="el-GR" sz="2000">
                <a:latin typeface="Calibri" pitchFamily="34" charset="0"/>
              </a:rPr>
              <a:t>(</a:t>
            </a:r>
            <a:r>
              <a:rPr lang="en-US" sz="2000">
                <a:latin typeface="Calibri" pitchFamily="34" charset="0"/>
              </a:rPr>
              <a:t>IBM, Cisco, Siemens)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25" name="24 - Έλλειψη"/>
          <p:cNvSpPr/>
          <p:nvPr/>
        </p:nvSpPr>
        <p:spPr>
          <a:xfrm>
            <a:off x="3924300" y="4437063"/>
            <a:ext cx="5219700" cy="244792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9952" name="26 - TextBox"/>
          <p:cNvSpPr txBox="1">
            <a:spLocks noChangeArrowheads="1"/>
          </p:cNvSpPr>
          <p:nvPr/>
        </p:nvSpPr>
        <p:spPr bwMode="auto">
          <a:xfrm>
            <a:off x="4643438" y="4652963"/>
            <a:ext cx="3673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alibri" pitchFamily="34" charset="0"/>
              </a:rPr>
              <a:t>Οργανισμοί-Δίκτυα</a:t>
            </a:r>
          </a:p>
          <a:p>
            <a:pPr algn="ctr"/>
            <a:r>
              <a:rPr lang="en-US" sz="2000">
                <a:latin typeface="Calibri" pitchFamily="34" charset="0"/>
              </a:rPr>
              <a:t>(Smart Communities, Intelligent environments, Intelligent Community Forum, Knowledge Cities Summit, European Digital Cities, Smart Cities Movement)</a:t>
            </a:r>
            <a:endParaRPr lang="el-GR" sz="2000">
              <a:latin typeface="Calibri" pitchFamily="34" charset="0"/>
            </a:endParaRPr>
          </a:p>
        </p:txBody>
      </p:sp>
      <p:sp>
        <p:nvSpPr>
          <p:cNvPr id="39953" name="27 - TextBox"/>
          <p:cNvSpPr txBox="1">
            <a:spLocks noChangeArrowheads="1"/>
          </p:cNvSpPr>
          <p:nvPr/>
        </p:nvSpPr>
        <p:spPr bwMode="auto">
          <a:xfrm>
            <a:off x="2411413" y="3573463"/>
            <a:ext cx="4321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SMART CITIES CONCEPT</a:t>
            </a:r>
            <a:endParaRPr lang="el-GR" sz="2800" b="1">
              <a:latin typeface="Calibri" pitchFamily="34" charset="0"/>
            </a:endParaRPr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flipH="1" flipV="1">
            <a:off x="2987675" y="2636838"/>
            <a:ext cx="863600" cy="86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 flipV="1">
            <a:off x="5148263" y="2708275"/>
            <a:ext cx="792162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flipH="1">
            <a:off x="2555875" y="4076700"/>
            <a:ext cx="1223963" cy="865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41 - Ευθύγραμμο βέλος σύνδεσης"/>
          <p:cNvCxnSpPr/>
          <p:nvPr/>
        </p:nvCxnSpPr>
        <p:spPr>
          <a:xfrm>
            <a:off x="5219700" y="4149725"/>
            <a:ext cx="1081088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8062-59DB-4BC7-A597-98EE632F5F93}" type="slidenum">
              <a:rPr lang="el-GR"/>
              <a:pPr>
                <a:defRPr/>
              </a:pPr>
              <a:t>27</a:t>
            </a:fld>
            <a:endParaRPr lang="el-GR"/>
          </a:p>
        </p:txBody>
      </p:sp>
      <p:sp>
        <p:nvSpPr>
          <p:cNvPr id="40965" name="AutoShape 8" descr="data:image/jpeg;base64,/9j/4AAQSkZJRgABAQAAAQABAAD/2wCEAAkGBhQPDxUUEBQUFRQVFxUaFRgXFBUUFxgXFxcVGBcaFBQcHSYeFxkjGhQUHy8gIycpLSwsGB4xNTIrNSYrLCkBCQoKDgwMFA8PGjUkHxg1NTU1NSw1NSozNTUrNTUtNTQpMSk1KTUtKTUsKSk1KTUpNTIxKSkyLC0pNSwzKSkvKf/AABEIAH8BjAMBIgACEQEDEQH/xAAcAAACAgMBAQAAAAAAAAAAAAAABwUGAwQIAQL/xABSEAACAQICBgcCCAoEDAcAAAABAgMAEQQFBgcSITFBEyJRYXGBkTKhFEJSYnKCscEVFyNUkpOistHSMzVz8BYkJTRDU2N0g7PC4URFo8PT4uP/xAAaAQEBAAMBAQAAAAAAAAAAAAAAAQQFBwID/8QAIxEBAAIBAgYDAQAAAAAAAAAAAAECAwQSERMhMUGhFFGRBf/aAAwDAQACEQMRAD8AeNFFFAUUUUBRRRQFFfMkgUEsQAASSTYADiSeQpVaZa4N5iy63YZyL/qlPH6R8hzoGJnWkmHwS7WJlVL8Ad7N9FB1m8hS9zjXeBcYSAnseU2H6td/qwpeZdk+KzOY9Gskzk9d2JIH05G3Dwv4Uxcj1IqAGxkxY/Ii6q+cjC58gKCn4/WjmE1/y/RjsjRV/aILe+oeTSXFy8cTiG/40h9wNPzLtA8Dh/6PDRX7XXpG/Se5qbigVBZVCjsAA+yg5k+G4kb+kxHjty/bes0OlmMiPVxWIHcZnPuJIrpisWIwUcgtIiOPnKG+0UCJy/W1j4rbUiSjskjH7ybJq5ZJrshey4uJoj8pD0ieYsGHkDVjzPVtgMRe+HRCfjRXiPovVPmDVGz/AFJyIC2ClEg/1cllbykHVJ8QvjQNXLc1ixMYeCRJEPNSD5HsPca265limxWWYjd0mHmXiDuuO8Hc6+opsaE6148WVhxezFMdytwjkPZv9hj2HceR5UDCrFiZxGhY8AKy1pZwhMLW7j6EE18NTe2PBe9e8RM+nukRN4ifKvYrGtKbsd3Ich5V5hsW0Zup8uR8RWGiuXTqMvM5u6d323+yu3bw6LfhMSJEDDn7jzrNUfkaEQi/MkjwqQrp+kyWyafHe/eYhoMlYre0R4FFFFZLwKKKKAooooCiiigKKKKAooooCiiigKKKKAooooCiiigKKKKAooooCiiigK8JtXtUTPsy6eU2PUXcvZu4nz+y1Be6Kj8rk6OCMTMAxHxiAe4b+JAsKkKAr4mmVFLOQqqCWJNgAN5JPIWr7pQ64NMiz/AoW6q2M5B4txWPwG4nvsORoIXWDrEfHsYoCVwynwMpHxn+b2L5nfuG1oHqubGBZ8XtJAd6rweQdvzE7+J5W4196rtARi2+FYlbwofyaHhI44kjmin1O7gDd1AUGvgMujw8YjhRUReCqLD/ALnvrZoooCilnpBrojhlMeFi6YKbGRn2FJHHYABJHfu++p7QrWNFmZMeyYpgL7BbaDLzKNYXtzBAPjQW6iiqxppp7FlaqGUySuLpGCBu4bTt8Vb7uBJsew2Cz0Ursn13K8oXFQdGhNttHL7PeylQSO8elM9HDAEEEEXBG8EHhY0Edn2jkGPi6PEIGG/ZPBlPajcVP9zekbproBLljbX9JAxssgHC/BZB8Vu/gfdXQtYcZg0mjaOVQ6OCGUi4IPbQKrVprKIK4XGtcGwhlY7weASQ8xyDeR5WbVc86faFtlmIst2gkuYmO+3ajH5Qv5ix7bMrVVpmcZAYJmvPCBYni8fAE9rLuB+qeZoLLi8gBN4zbuPDyNfOG0fsbyNcdg+81NUVqp/j6OcnM2dfX4yPk5du3i8UW4V7RRW1Y4ooooCiiigKKKKAooooCiiigKKKKAooooCiiigKKKKAooooCiiigKKKKAooooI3SDGdFh2I4t1R4nj7r1VcgwQlnG17KdZuyw4X87e+pTTKffGncWP2D7DWngj0eClfnIwQeHP3Fqo0s0xxxExbiCbKO7l68fOrE2djCJHE4LuqrtWI3d1zxNQmQQgzbTezGpc/V4e/f5VqDanm+dI3vJ+wfdRFvzrSBcPgZMUN4WMsoPNjuVT4sQK57yXLZMxxqR3JeZyXbmAbtI/ptGmhrjxAgy+GBNweQeaxqTv+sUNRGo/LA0885HsKqL4uSW9yD1qKbWBwSQRJHGoVEUKoHIAWFZ6KKArRzyF3ws6x+20UgS3yijBbedq3qKDlG1t3C3Lsqz6s4HfNsP0d+qWZj2IEYNfuNwPEimzn2rDB4yUysrxuxuxiYLtHtZSCL94AvzqU0b0Qw+XKRh0sW9p2O07W4Xbs7hYUEzSH1vQOuauz32XjjMfZshdk2+sG9e+nzUVpDoxBmEYTEptAb1YHZZSeasOHhwPOg5mrpTQvDvHl2GWW4cQpcHiN24HvAsPKqfjdEsryXZxE/SyNtDo0dlclgRvWMBQ2zxu24budqYWBxyTxrJEwdHF1YcCP78qDYooooIjSrR5MwwjwvYEi6N8lx7Leu49xIrn3Jcyky3HLIQQ8LkSL2gErIh8toeNjXTNIvXDkvQZgJVFlxCBvrr1X92wfM0Dvw2IWRFdDdWAZT2hhcH0NZapeqTNunyxVJu0DNGfoizJ+ywH1aulAUV4zAC5NhXxDiFcXRlYdoIP2UGSivK9oCisc06oLuwUdpIA9TX0jhhcEEHgRvHkaD6ooooCisUmKRSAzKCeALAE+APGslB7RRWHFYyOJdqV1Re1mCj1NBmoqLh0nwjtspisOzdgmjJ8hepMGg9orHNiFQXdlUfOIH219q1xcUHtFeXooPaKL15Qe0V5RQe0UVhxWNSJdqV0Re1mCj1NBmoqKTSvBsbDFYYnsE8f81SaOGAIIIPAjeD4Gg+qK8r2gpulx/wAYH0F+1qx4jdgIu+Rr/t1s6YxWlRu1SP0T/wDateIdJgGA4xyBvI7vvPpVR8ZV/m+JPPYUeRJvXmjQvikv8712TXuj7Au8Z4Soy+fEffWlhZjBMGtvRt48NzD7RQRWvV+thBytOffEKlNSEYGBmPMzkekcf8TUXrvYOmDdd4PTWPcRCRUlqPk/xKcdk/2xx/wqKZFFFFAVWdYmcy4PL3mw7bMgaMA7KtuZ1B3EEcDVmqma3P6pl+nD/wAxaCsaudPcZjMwWLEShoykhI6ONd6gW3qoNNqkJqhP+Vk/s5f3RT6oPaxzMwU7ABax2QTsgnkC1jYd9jWSig571kYLFx4wNjnjd5F2lEZYoiBiAqhgLAWPjxO81btUeX42ONZY2ibCSs21GzuHUqxUug2CAd3C9iONjYiN13/57B/Y/wDuNV21Sf1RF9Kb/mvQXKiiigKXOu3A7WCik5xy2+rIrA+9UpjVTdbag5TLfk0JH6xR95oKrqMxlpMTF2rG48iyn95ablJHUo9sxkHIwPfyeKndQIzXLncr484csRDGqEIDZWZl2izDmd9hfhbvNVLRnSGTL8Sk0TEAEdIoNg6X6ysOe69uw2NX/XnktpIMUo3MDE/it3T1BcfVFKug6yilDKGU3BAIPaDvBr2RwoJJsACSewDiaqmq7OPhOVw3N2ivE3/D3L+wUr61n5x8FyuYg2aUCJfGTc3ogc+VAjdK9I5MxxTyyElST0ak7kS/VCjgN1r9pvVh1TaTvhcckBY9DOdgqT1Q5HUZRyJICnt2u4VRqyQTtG6uhsykMp7GUgg+oFB1jURpZnXwLAzT7roh2b8C5sqA920RW3k+YricPFMnCVFcd20AbeXDypd68s42cPDhwd8jl2+jGLC/izA/VoFBjcW88jSTMXdjdmY3JPj91OHUln0s0U0ErFlh6Mxkm5UPtgrfsBQEDlc0mKa+iWI/BGQS4uw6bEN+Sv5pHu5gWkfwoJnWLrQ+BMcPhNlp/juessV+VuDP3HcOd+FJjMMxlxLl55Hkc/Gdix8r8B3DdWCSQsxZiSzEkkm5JO8knmSakdHtHZswnEWHW7cWJNlRflO3Ie88qCMIq2aGaw58ukClmkw9+tETew7YifZI7OB59otseofqdbF9e3KG63/TufGqBpTolPlswjnAs1yjrco4HGx5Ebrg7xfvBoNTPc7lx07TTsWZibA7wo5Kg5KKvmpvSJ43nhYlo1heVVvwaMrcL2bQb3ClpV/1KC+Zt/u8n78VBUM30gnxkplnkZmY3A2jsqDyReCgd1aXSntPqab2c6jVeVmws/RoxJ2HjL7N+SsGHV7AR5mtD8REv53H+pb+egWHSt2n1NHSt2n1NWzTPQD8FRoZMSkjubLGsbKSB7TEljYDcO8kd9qhQZFxDA3DMCOBDEHyNdHavsbLPleHknJaRlN2biwDMEYnmSoU358aS+rzQ05nirOD0EdmlPC/YgPa1vIX7qaOtPSb8H4FYoOpJNdE2d2xGoG2V7NxVR2bV+VBDafa2jC7YfAEF1uHm3MFI4rEODEc2O7sB4hSY3HSTuXmd5HPxnYsfU8KwVetA9WD5ivTTMYoLkKQAXksbHYvuCg3G0b7xw50FFqVyLSfE4FtrDSsg5re8bfSjO4+PHvpvT6ksEUsrzq3JttW396lbH3Uq9MdDpcrmCSEMjXMcgFgwHEEfFYXFx3igc2gesOPM12GAjxCi7Jfcw5tGTvI7RxF+fGrhXKeXZg+GmSWFtmRGDKe8dvaDvBHME10xo1ni47CRTpu213jjssNzr5MCKDFpTg9uDaHFDfy4N9x8qgdHcSBKY39iUbJ8eX2kedXZ0BBB3g7jVAzXLzh5SvLip7Ry8xw8qox4mBsPMV4MhuD71I91WCbIvhYSZTsF1BcWuL9o31v4LDJioY3mQM1uJHYT7jxt31KKthYUCp10YMRYbBqvBWkG/vVT91bGox/yGJH+0Q+qEfdWTXkn+K4c/7Yj1jb+Fauopurix3w/ZL/AAqBq0UUUBVT1pYQy5TPs7yuw58EdWb0AJ8qtlfE0QdSrAFWBBB3ggixB7rUHNGjGdHA4yKcAkRt1gOJQgq4Hfsk+dq6TwWNSeJZImDo4BVhwINc/wCnehT5bObAnDuT0T8bc9hz8oe8b+22DRfTnE5abQsGjJuY3uUv2jfdT3jzvQdHV8SyhFLMQFAJJJsABvJJ5ClSuvU7O/Cdbun3f8u9VLSnWLisxXYciOH/AFaXs3Ztsd7eG4d1Bg080jGYY55U/o1ASLvRb7/Mlm8xTg1VwFMogv8AG6Rh4NI5HusaTOiWismZYgRxghBYyvyRfvY8hzPcDXRuDwiwxpHGLIiqqjsVRYD0FBmooooCl/rpxwTL1jvvllTd3IC5PqF9aYFITWrpKMZjtiM3iw4KAjgXv+UYd1wF+r30EzqOwJOIxEvJY1Tzdto+6MetOKqnqy0fODy5A4tJL+UftG0Bsg+CBfO9Wygr2n2R/DcumjAu4Xbj+mnWAHjYr9aua711rXNWnmSfAsxniAshbbj+hJ1gB4Elfq0Fy1GZvszT4cnc6iRPFOq9vEMv6Nea8s42poMMDuRTI/0n6q38FVv0qpOheb/BMxw8pNlEgV/oP1Gv4BifKvnTDN/hmYTzXuGkIT6CdRP2VB86CHVbmw3mvKumqTJfhOZqzC6QK0h7L+yg9Wv9Wq9pNlHwPGzQco5GC/QPWQ/oFaBwals46bL2hJ60DkD6D3df2ukHlS71q5v8JzSUA3WECJfq73/bZx5V7qy0oGX4qRnPUeGS4va7RqZE8zsso+lVSnmMjM7m7MSzHtZjcn1JoM2W4BsRNHCntSOqL4sQL+Avfypla6GEEOCwse5EViB3IEjT3F/Wo7UtknTY5p2HVw6bv7SS6r6L0h9K3de0RGIwzcjHIPMMp/6hQLCn3qeyVYMtWW3XxDM7HnsqSqDwsCfrGkJXRurPECTKMNb4qFT4ozKfs99BaKqes/JRisrm3daEdKh5gpvb1TaHnVsqG0zxIiy3FM3DoJR5shUD1IoOY6v+pP8ArNv7CT9+KqBV/wBSf9Zt/YSfvxUD2rSzjNo8JA80x2UQXPaewAcyTYAdprcpD61NN/h0/QQt/i8JO8HdJINxbvUbwPM8xQVjSXSGTMMU88vFtyre4RB7Kjw95JPOtXKcrkxc6QwjaeQ2A5d5J5KBck9grUp76qtCPgUHTzrbETDgeMcZ3he5juJ8hyoLPovo5Hl+FSCLfbe7WsXc+0x8ezkABypNa5MwMmaFOUMcajxYdIf3x6U/K541rRFc4xF+fREeBiQfcaCo068u1wZfh4UijjxIWNVVR0cfBQAP9J3UlKsKavcwIBGElIIuPY4H61A0vx3YH5GJ/Vx//JVZ1haw8HmWD6KNJhKrq0ZZEABG5rkOSLqW5dlVX8XeY/mkv7H81H4u8x/NJf2P5qCuVdNDNYT5dh2iG8GQuL8rqg+1SfOo4ausx/NJf2P5quejupYvBtY1ujkJNkWz7K2Ftog22r34X5UDfrFNhlf21VrcLgG3rWWig8AtXtFVnS7T7D5chDMHmt1YlPWvyLn4i9539gNBRdd+bhpYMOp3xhpH7i9lQeNlY/WFTWpLLymCllP+llsPoxqB+8z+lKs9PmeN+XPO/lv+xFUeQWuishyhcHhYoE4RqBftPFmPeWJPnQSFFFeGgK9pYaW64hDI0WBVZCu5pWuUvzEagjb+lcDsvxqpx63cwDXLxkfJMS291j76B547AxzxtHMiujCzKwuD5Uv801JYd2Jw80kIPxSBKo8LkN6k1u6E60Y8ewhnURTn2bG6SHsUnerfNN+4mr1QKj8RR/PP/Q//AErbwGo+FWvPiJJB8lEWK/iSWPpambRQaWU5PDhIhHh0WNByHM9rHix7zvrdrXx+PTDxNLMwREF2Y8AP78udKPP9dUzuVwSLGg4PINtz37N9lfDfQOSikTgtcWOja8hilXmGjC+jLa3vrNpPrdnxSdHh1+DoR1yG2pD2hXsNkeG/vHCgs+svWOIFbC4RrzG4kdTuiHNVP+s/d8eFM1ZaHnH4oSSL+QhIL34O3FU7+0927mK09DtA58ye4BSAHrykbu8Rj47e4c+wvrJcmiwUCwwLsovmSTxZjzYnnQb1FFFAUqteeSXjhxSjepMT/Ra7IT4MGH16atROlWTDG4KaDm6HZ7nHWQ+TBaDmCivp0KkhgQQSCDxBG4g94Newws7KqC7MQqgc2JsB6kUDs1JZN0WCedhvnfd9CO6j9oye6q5rwybYxMOIUbpUKN9OPeL+Ktb6lNrIsrGEwsUC8IkVfEgbz5m586r+tPJvhWVy7Iu8VpV+pfa/YL0HPNFFSWjuTHG4uKBb/lHAa3JOLnyUMaB4ap8j+C5YjEWecmVvBrBB+gFPmaj9dWTGbApMoucO92+g/Vb0YRn1pgRRBFCqLAAAAcgNwHpXzisKssbJIAyOpVgeBUixB8jQcn0wtVenyYFmw+JNoJG2lfiI3sAdr5rADfyI7yRAab6GSZZiCpBaFieik5EfJY8nHMc+IquUHVSZtCybYliKWvtCRStvpXtSk1rawY8SnwTCNtx7QMsg9lipuqIfjC9iTw3C3OlfsjsFZsNhWldUjUu7EBVUXJJ5AUGKr/qT/rNv7CT9+KqCRarnqtx3wbE4me20IcHO5HbYxkDzIoL3rb03+Cw/BYG/LSr1yDvjjO7yZt4HYLnspIVs5jmD4iZ5Zm2pJGLMe89nYBwA5ACtagu+rDIoJcR8IxksKRwkbCSSIpeQbwSpN9hdx7zbsNOv/CbCfnOH/XR/zVy7ai1B1JHpFhWIC4iAk8AJoyT4C9K3XjkZWWHFKOqy9E/cy3ZL+ILD6tK21OjVtB+E8mlw2L2mRZDGjHeygKjrsk80Y7vIcKBL069WusmGSBMNi3EcsYCozkBZFG5esdwcCwseNrjiQFZpRorNl05jnXcb9G4HVkXtU9vavEehMPQdZqwIuN4qC0i03wmAB6eVdvlGlnkP1Rw8WsO+ubUxLKLKzAdgYgegrHQMzHa8sQZbwwRLGD7L7TOR3sCAp8AfOmjotpGmY4VJ4wRtXDKTco67mUnn2g8wRXNWBwEmIkWOFGd29lVFyf4DvO4V0VoDowctwKwuQZCS8luAdrbl7QAFF+dr0Fjqu6baYplcCuyGR3bZRQdkEgXJZrGwA7jxFWKofSfRaHMoein2tx2lZTZlaxFwbEcCdxFAlc81oY7FXAk6FD8WK6bu+T2j5EeFaGjmhuKzFvyCdW/Wkc2QHnc8WPcATVkzvUxiornDOk69h/JyehOyfUeFVDFZTisE13jnhYfG2XT0cbj5GgeuhmgcOWJdfykzCzyEWNvkoPir7zz5Ws9c2YfTrHJ7OLm832/3r19y6f49hvxcvkQvvAFB0ZiMSsalpGVVHEsQoHiTupeaw9YMBwMkeDnR5JGEZ2CbhDcuQeYIGzcfKpTgYnHP/p8Q/wDxJj99q2c50RxWCiSTExdGshst2Um9ibFQSRuB40EPU1mehuLwsCzzQskbW33Ulb8NtQbpfvHdxrX0YCnHYbpLbHTw7V+FukXj3V0BpuE/BmK6S2z0Mn6Wydnz2tmg5ujkKkFSQQQQRuII3gg8iDXQ2junOHmwkLzYiBJWRekVpY1Icbm6pNxvBPnXPFTmW6D43ExLLBAzxtfZYNGAbEg7iwPEEUD8/wALcH+d4b9fF/NR/hZg/wA7w36+L+akb+LXMfzV/wBOL+ej8WuY/mr/AKcX89BZNcOlSztDBh5UeIAyOUdXUvcqoJBtuAY2+cKXWFwryyLHGpZ3ICqN5JPACs+bZNNhJOjxCGN7BtklTuN7G4JHI1atT4T8Krt2v0Uux9Lq8O/Y2/fQV3PtGMRgGUYmMptglTdWU242ZSRcXG7vrUyuZEnjaVQ6K6l1PBluNoHyvTl11Bfwcl7bXTpsdvsybVvK/upIGg6rghVFCoAqgAAAAADkABuArJXxD7I8B9lfdAUUUUBRRRQUTS3VLBj5jNG7QSNveyh0Y/KKXFm7SDv7L7690S1TwYCYTO7Tyr7BKhEQ9oS5u3eTu7L76vVFAV4RfjXtFAtc51IwSyl8PM0CsblNgSKL/I6ykDuN6sGhmr2DK7shaSZhYyMALL2Io9kbh2k241aqKAooooNbMMujxEbRzIsiNxVhcf8AY9/KlznGo2F2Jws7xX+I69Ko7g1wwHjemfRQJuDURKW6+KjC/NjZj6FgPfV+0T1f4bLetEC8pFjK9i1uYUDcg8PMmrNRQLnSLUzDip2lhmaDbJZ12BIu0d5K9ZStzvtv7rVO6JavYMuhkQXlaYbMrOB1lsRshRwXed2+9+PC25oxpQMbDK7J0TQyyRyIWDbJjPEmw5WPrWLQzTJM0hkkRdjo5CpBa52bAo3AWuDw5WPGgrGK1G4VnJjmnRTwXqOB3AkXt43NYvxEwfnM/wCjH/Cp2HWTGcGcSYn687w4eNSGecg2UoLC199+Nrc91auY6yJsGF+GYCSIyMgjtMkiNdgGDOo6rBTfZI325UEZ+ImD85n/AEY/4UfiJg/OZ/0Y/wCFXTK9JBNjMThWQo+H6Mglr9IjrcMBbdY7rb+Ir3I9Ixi58VGqEJhpBH0m1cO9ruALbtk7uJvegpaaisOCL4icjmAIx79k2q/5LksWCgWHDrsovDmSTxLHmSedUvWlmEySYNY4WZBioHVxKq7cgL2i2eIuLHaO7fU3mumTQNDCmGeXGTIHMCun5MfGMk3sgA3F+dqCczLKosVGY541kQ8VYXF+0dh7xvpe5tqNgck4aZ4vmuBKo8DcNbxJq1ZDpcZ8Q2GxMD4bEqu2EZldXS9tqORdzWPH/sbT2KxSxRtJIQqIpZieAVRck+QoE7+Ime/+cw27dh7+l/vqXy3UVCpviMRJJ81FEQ8ySx9LVMrrEmMRxC5fOcGLnpduPbKD4/Qe1sc734b63YdPo/wZHjZUZek6qRKdt2fbZAiGwuTsk8t1BL5Jo1h8CmzholjvxI3s30nN2bzNSVVCLTqWKSMY/BSYWOZgscplSVQ7eysuyB0ZPf8AcSLfQe0UUUBXhFe0UGjPkWHkN5IIWPzokb7RWOPRrCqbrhsOD3Qxj/pqSooPlIwosoAHYBYelVHWnkLYvLm6MXeFhIAOJADBwO/ZYnyq4UUHKNTua6cYzFYdYJpS0YtfqgFtnh0jDe1uPjvNzTL0t1QR4l2lwjiF2JLIReMk8SLb0J7gR3CqompfHFrFsOB29I592xegokMLOwVAWZiAoG8kk2AA7Sa6W0Vyf4HgoYD7SIA3ZtG7Pbu2iagtC9WcOXMJXbpp+TEWVL8ejXfv5bRN/DfVyoPaKKKBS67Mhbaixai67PRSW+KbkoT3HaYX7bdtLHBYx4JFkiYo6EFWHEEf34V1Fi8Ik0bRyKGRgQykXBB4gilXn2pNtstgpV2T/o5bgr3CQA3HiL95oKFpDpXiMwZTiX2tgEKAoVRfibDmbDfXmimRNjsZFCoNiwLn5MakFyfLd4kVa8FqUxbN+VkgjXmQWkPkuyAfUU0NFND4Mti2YQSzW25GttOR29ijko+3fQTle0UUBRRRQFFFFAUUUUBRRRQFFFFAUUUUBRRRQFFFFAqNL5nwGMxkMIP+U4o+isOE7OIZPC6uzX7SKNKb5NJIkAOzi8GkMdh/4iHZiU9x6OS/iKZeMyiKaSKSWNWeFi0THijEWJHoPQdlGPyiHEGMzRq5icPGSPZccCP79nZQUHOcsXLHycyf0GGZ45G+KskiCzt2AvtG9Z9bebwnCwxB0aR54WQBgxCqTdt3Ab7X+dV9xeDSZGSVVdGFmVgGUjvBqFw+gOAjVlTCxAMVJ3EklGDLvJuACL24UFf08xn4Mx0GYAEq0csEwHM7LSQ3+svoKnNX2UHDZdEH/pZLyyk8TJL1jfvAKjyrQ1gQHFTYHBW6k0xeU7v6OAbTL4na91XIUFL1l/8Al/8Av+H/AOqsUc64bSKUzkKMThoxAzGwJQgOgJ3XuL28O0Vb8flcWI2OmQP0brIl/iut9lh3i5rHm+RwYxNjExJKvEBhex7VPEHwoKpmOIXE6QYQQEMcNFO07KQQoddlFYjnc8PnVM6wcE82V4pIgS5jJAHE7JDEDtJAItUjk+QYfBIUw0SRKTc7I3k/OPE+dZ8xkkWFzAqvKFJRWbZDNbcC3LfQV3AaT4UZQsxkTo1gCldoXuIwpj2flXGzaqPhPyWVZNiH/oYMSTMeIUNLIFc9wI947aJs8wc0rLFlYXMnuoBMPRrI1xt7e1smxN77N7+tMfRrRtcLl0WFlCyBU2ZARtKxYlnFjxW7HjQQGtLMI5svEETLJNiJIVgVWDEnbU7QtysDv76vEYsoB3kAXPbURlOhmDwknSYfDxxvv6wFyL8dkm+z5WqZo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66" name="AutoShape 10" descr="data:image/jpeg;base64,/9j/4AAQSkZJRgABAQAAAQABAAD/2wCEAAkGBhQPDxUUEBQUFRQVFxUaFRgXFBUUFxgXFxcVGBcaFBQcHSYeFxkjGhQUHy8gIycpLSwsGB4xNTIrNSYrLCkBCQoKDgwMFA8PGjUkHxg1NTU1NSw1NSozNTUrNTUtNTQpMSk1KTUtKTUsKSk1KTUpNTIxKSkyLC0pNSwzKSkvKf/AABEIAH8BjAMBIgACEQEDEQH/xAAcAAACAgMBAQAAAAAAAAAAAAAABwUGAwQIAQL/xABSEAACAQICBgcCCAoEDAcAAAABAgMAEQQFBgcSITFBEyJRYXGBkTKhFEJSYnKCscEVFyNUkpOistHSMzVz8BYkJTRDU2N0g7PC4URFo8PT4uP/xAAaAQEBAAMBAQAAAAAAAAAAAAAAAQQFBwID/8QAIxEBAAIBAgYDAQAAAAAAAAAAAAECAwQSERMhMUGhFFGRBf/aAAwDAQACEQMRAD8AeNFFFAUUUUBRRRQFFfMkgUEsQAASSTYADiSeQpVaZa4N5iy63YZyL/qlPH6R8hzoGJnWkmHwS7WJlVL8Ad7N9FB1m8hS9zjXeBcYSAnseU2H6td/qwpeZdk+KzOY9Gskzk9d2JIH05G3Dwv4Uxcj1IqAGxkxY/Ii6q+cjC58gKCn4/WjmE1/y/RjsjRV/aILe+oeTSXFy8cTiG/40h9wNPzLtA8Dh/6PDRX7XXpG/Se5qbigVBZVCjsAA+yg5k+G4kb+kxHjty/bes0OlmMiPVxWIHcZnPuJIrpisWIwUcgtIiOPnKG+0UCJy/W1j4rbUiSjskjH7ybJq5ZJrshey4uJoj8pD0ieYsGHkDVjzPVtgMRe+HRCfjRXiPovVPmDVGz/AFJyIC2ClEg/1cllbykHVJ8QvjQNXLc1ixMYeCRJEPNSD5HsPca265limxWWYjd0mHmXiDuuO8Hc6+opsaE6148WVhxezFMdytwjkPZv9hj2HceR5UDCrFiZxGhY8AKy1pZwhMLW7j6EE18NTe2PBe9e8RM+nukRN4ifKvYrGtKbsd3Ich5V5hsW0Zup8uR8RWGiuXTqMvM5u6d323+yu3bw6LfhMSJEDDn7jzrNUfkaEQi/MkjwqQrp+kyWyafHe/eYhoMlYre0R4FFFFZLwKKKKAooooCiiigKKKKAooooCiiigKKKKAooooCiiigKKKKAooooCiiigK8JtXtUTPsy6eU2PUXcvZu4nz+y1Be6Kj8rk6OCMTMAxHxiAe4b+JAsKkKAr4mmVFLOQqqCWJNgAN5JPIWr7pQ64NMiz/AoW6q2M5B4txWPwG4nvsORoIXWDrEfHsYoCVwynwMpHxn+b2L5nfuG1oHqubGBZ8XtJAd6rweQdvzE7+J5W4196rtARi2+FYlbwofyaHhI44kjmin1O7gDd1AUGvgMujw8YjhRUReCqLD/ALnvrZoooCilnpBrojhlMeFi6YKbGRn2FJHHYABJHfu++p7QrWNFmZMeyYpgL7BbaDLzKNYXtzBAPjQW6iiqxppp7FlaqGUySuLpGCBu4bTt8Vb7uBJsew2Cz0Ursn13K8oXFQdGhNttHL7PeylQSO8elM9HDAEEEEXBG8EHhY0Edn2jkGPi6PEIGG/ZPBlPajcVP9zekbproBLljbX9JAxssgHC/BZB8Vu/gfdXQtYcZg0mjaOVQ6OCGUi4IPbQKrVprKIK4XGtcGwhlY7weASQ8xyDeR5WbVc86faFtlmIst2gkuYmO+3ajH5Qv5ix7bMrVVpmcZAYJmvPCBYni8fAE9rLuB+qeZoLLi8gBN4zbuPDyNfOG0fsbyNcdg+81NUVqp/j6OcnM2dfX4yPk5du3i8UW4V7RRW1Y4ooooCiiigKKKKAooooCiiigKKKKAooooCiiigKKKKAooooCiiigKKKKAooooI3SDGdFh2I4t1R4nj7r1VcgwQlnG17KdZuyw4X87e+pTTKffGncWP2D7DWngj0eClfnIwQeHP3Fqo0s0xxxExbiCbKO7l68fOrE2djCJHE4LuqrtWI3d1zxNQmQQgzbTezGpc/V4e/f5VqDanm+dI3vJ+wfdRFvzrSBcPgZMUN4WMsoPNjuVT4sQK57yXLZMxxqR3JeZyXbmAbtI/ptGmhrjxAgy+GBNweQeaxqTv+sUNRGo/LA0885HsKqL4uSW9yD1qKbWBwSQRJHGoVEUKoHIAWFZ6KKArRzyF3ws6x+20UgS3yijBbedq3qKDlG1t3C3Lsqz6s4HfNsP0d+qWZj2IEYNfuNwPEimzn2rDB4yUysrxuxuxiYLtHtZSCL94AvzqU0b0Qw+XKRh0sW9p2O07W4Xbs7hYUEzSH1vQOuauz32XjjMfZshdk2+sG9e+nzUVpDoxBmEYTEptAb1YHZZSeasOHhwPOg5mrpTQvDvHl2GWW4cQpcHiN24HvAsPKqfjdEsryXZxE/SyNtDo0dlclgRvWMBQ2zxu24budqYWBxyTxrJEwdHF1YcCP78qDYooooIjSrR5MwwjwvYEi6N8lx7Leu49xIrn3Jcyky3HLIQQ8LkSL2gErIh8toeNjXTNIvXDkvQZgJVFlxCBvrr1X92wfM0Dvw2IWRFdDdWAZT2hhcH0NZapeqTNunyxVJu0DNGfoizJ+ywH1aulAUV4zAC5NhXxDiFcXRlYdoIP2UGSivK9oCisc06oLuwUdpIA9TX0jhhcEEHgRvHkaD6ooooCisUmKRSAzKCeALAE+APGslB7RRWHFYyOJdqV1Re1mCj1NBmoqLh0nwjtspisOzdgmjJ8hepMGg9orHNiFQXdlUfOIH219q1xcUHtFeXooPaKL15Qe0V5RQe0UVhxWNSJdqV0Re1mCj1NBmoqKTSvBsbDFYYnsE8f81SaOGAIIIPAjeD4Gg+qK8r2gpulx/wAYH0F+1qx4jdgIu+Rr/t1s6YxWlRu1SP0T/wDateIdJgGA4xyBvI7vvPpVR8ZV/m+JPPYUeRJvXmjQvikv8712TXuj7Au8Z4Soy+fEffWlhZjBMGtvRt48NzD7RQRWvV+thBytOffEKlNSEYGBmPMzkekcf8TUXrvYOmDdd4PTWPcRCRUlqPk/xKcdk/2xx/wqKZFFFFAVWdYmcy4PL3mw7bMgaMA7KtuZ1B3EEcDVmqma3P6pl+nD/wAxaCsaudPcZjMwWLEShoykhI6ONd6gW3qoNNqkJqhP+Vk/s5f3RT6oPaxzMwU7ABax2QTsgnkC1jYd9jWSig571kYLFx4wNjnjd5F2lEZYoiBiAqhgLAWPjxO81btUeX42ONZY2ibCSs21GzuHUqxUug2CAd3C9iONjYiN13/57B/Y/wDuNV21Sf1RF9Kb/mvQXKiiigKXOu3A7WCik5xy2+rIrA+9UpjVTdbag5TLfk0JH6xR95oKrqMxlpMTF2rG48iyn95ablJHUo9sxkHIwPfyeKndQIzXLncr484csRDGqEIDZWZl2izDmd9hfhbvNVLRnSGTL8Sk0TEAEdIoNg6X6ysOe69uw2NX/XnktpIMUo3MDE/it3T1BcfVFKug6yilDKGU3BAIPaDvBr2RwoJJsACSewDiaqmq7OPhOVw3N2ivE3/D3L+wUr61n5x8FyuYg2aUCJfGTc3ogc+VAjdK9I5MxxTyyElST0ak7kS/VCjgN1r9pvVh1TaTvhcckBY9DOdgqT1Q5HUZRyJICnt2u4VRqyQTtG6uhsykMp7GUgg+oFB1jURpZnXwLAzT7roh2b8C5sqA920RW3k+YricPFMnCVFcd20AbeXDypd68s42cPDhwd8jl2+jGLC/izA/VoFBjcW88jSTMXdjdmY3JPj91OHUln0s0U0ErFlh6Mxkm5UPtgrfsBQEDlc0mKa+iWI/BGQS4uw6bEN+Sv5pHu5gWkfwoJnWLrQ+BMcPhNlp/juessV+VuDP3HcOd+FJjMMxlxLl55Hkc/Gdix8r8B3DdWCSQsxZiSzEkkm5JO8knmSakdHtHZswnEWHW7cWJNlRflO3Ie88qCMIq2aGaw58ukClmkw9+tETew7YifZI7OB59otseofqdbF9e3KG63/TufGqBpTolPlswjnAs1yjrco4HGx5Ebrg7xfvBoNTPc7lx07TTsWZibA7wo5Kg5KKvmpvSJ43nhYlo1heVVvwaMrcL2bQb3ClpV/1KC+Zt/u8n78VBUM30gnxkplnkZmY3A2jsqDyReCgd1aXSntPqab2c6jVeVmws/RoxJ2HjL7N+SsGHV7AR5mtD8REv53H+pb+egWHSt2n1NHSt2n1NWzTPQD8FRoZMSkjubLGsbKSB7TEljYDcO8kd9qhQZFxDA3DMCOBDEHyNdHavsbLPleHknJaRlN2biwDMEYnmSoU358aS+rzQ05nirOD0EdmlPC/YgPa1vIX7qaOtPSb8H4FYoOpJNdE2d2xGoG2V7NxVR2bV+VBDafa2jC7YfAEF1uHm3MFI4rEODEc2O7sB4hSY3HSTuXmd5HPxnYsfU8KwVetA9WD5ivTTMYoLkKQAXksbHYvuCg3G0b7xw50FFqVyLSfE4FtrDSsg5re8bfSjO4+PHvpvT6ksEUsrzq3JttW396lbH3Uq9MdDpcrmCSEMjXMcgFgwHEEfFYXFx3igc2gesOPM12GAjxCi7Jfcw5tGTvI7RxF+fGrhXKeXZg+GmSWFtmRGDKe8dvaDvBHME10xo1ni47CRTpu213jjssNzr5MCKDFpTg9uDaHFDfy4N9x8qgdHcSBKY39iUbJ8eX2kedXZ0BBB3g7jVAzXLzh5SvLip7Ry8xw8qox4mBsPMV4MhuD71I91WCbIvhYSZTsF1BcWuL9o31v4LDJioY3mQM1uJHYT7jxt31KKthYUCp10YMRYbBqvBWkG/vVT91bGox/yGJH+0Q+qEfdWTXkn+K4c/7Yj1jb+Fauopurix3w/ZL/AAqBq0UUUBVT1pYQy5TPs7yuw58EdWb0AJ8qtlfE0QdSrAFWBBB3ggixB7rUHNGjGdHA4yKcAkRt1gOJQgq4Hfsk+dq6TwWNSeJZImDo4BVhwINc/wCnehT5bObAnDuT0T8bc9hz8oe8b+22DRfTnE5abQsGjJuY3uUv2jfdT3jzvQdHV8SyhFLMQFAJJJsABvJJ5ClSuvU7O/Cdbun3f8u9VLSnWLisxXYciOH/AFaXs3Ztsd7eG4d1Bg080jGYY55U/o1ASLvRb7/Mlm8xTg1VwFMogv8AG6Rh4NI5HusaTOiWismZYgRxghBYyvyRfvY8hzPcDXRuDwiwxpHGLIiqqjsVRYD0FBmooooCl/rpxwTL1jvvllTd3IC5PqF9aYFITWrpKMZjtiM3iw4KAjgXv+UYd1wF+r30EzqOwJOIxEvJY1Tzdto+6MetOKqnqy0fODy5A4tJL+UftG0Bsg+CBfO9Wygr2n2R/DcumjAu4Xbj+mnWAHjYr9aua711rXNWnmSfAsxniAshbbj+hJ1gB4Elfq0Fy1GZvszT4cnc6iRPFOq9vEMv6Nea8s42poMMDuRTI/0n6q38FVv0qpOheb/BMxw8pNlEgV/oP1Gv4BifKvnTDN/hmYTzXuGkIT6CdRP2VB86CHVbmw3mvKumqTJfhOZqzC6QK0h7L+yg9Wv9Wq9pNlHwPGzQco5GC/QPWQ/oFaBwals46bL2hJ60DkD6D3df2ukHlS71q5v8JzSUA3WECJfq73/bZx5V7qy0oGX4qRnPUeGS4va7RqZE8zsso+lVSnmMjM7m7MSzHtZjcn1JoM2W4BsRNHCntSOqL4sQL+Avfypla6GEEOCwse5EViB3IEjT3F/Wo7UtknTY5p2HVw6bv7SS6r6L0h9K3de0RGIwzcjHIPMMp/6hQLCn3qeyVYMtWW3XxDM7HnsqSqDwsCfrGkJXRurPECTKMNb4qFT4ozKfs99BaKqes/JRisrm3daEdKh5gpvb1TaHnVsqG0zxIiy3FM3DoJR5shUD1IoOY6v+pP8ArNv7CT9+KqBV/wBSf9Zt/YSfvxUD2rSzjNo8JA80x2UQXPaewAcyTYAdprcpD61NN/h0/QQt/i8JO8HdJINxbvUbwPM8xQVjSXSGTMMU88vFtyre4RB7Kjw95JPOtXKcrkxc6QwjaeQ2A5d5J5KBck9grUp76qtCPgUHTzrbETDgeMcZ3he5juJ8hyoLPovo5Hl+FSCLfbe7WsXc+0x8ezkABypNa5MwMmaFOUMcajxYdIf3x6U/K541rRFc4xF+fREeBiQfcaCo068u1wZfh4UijjxIWNVVR0cfBQAP9J3UlKsKavcwIBGElIIuPY4H61A0vx3YH5GJ/Vx//JVZ1haw8HmWD6KNJhKrq0ZZEABG5rkOSLqW5dlVX8XeY/mkv7H81H4u8x/NJf2P5qCuVdNDNYT5dh2iG8GQuL8rqg+1SfOo4ausx/NJf2P5quejupYvBtY1ujkJNkWz7K2Ftog22r34X5UDfrFNhlf21VrcLgG3rWWig8AtXtFVnS7T7D5chDMHmt1YlPWvyLn4i9539gNBRdd+bhpYMOp3xhpH7i9lQeNlY/WFTWpLLymCllP+llsPoxqB+8z+lKs9PmeN+XPO/lv+xFUeQWuishyhcHhYoE4RqBftPFmPeWJPnQSFFFeGgK9pYaW64hDI0WBVZCu5pWuUvzEagjb+lcDsvxqpx63cwDXLxkfJMS291j76B547AxzxtHMiujCzKwuD5Uv801JYd2Jw80kIPxSBKo8LkN6k1u6E60Y8ewhnURTn2bG6SHsUnerfNN+4mr1QKj8RR/PP/Q//AErbwGo+FWvPiJJB8lEWK/iSWPpambRQaWU5PDhIhHh0WNByHM9rHix7zvrdrXx+PTDxNLMwREF2Y8AP78udKPP9dUzuVwSLGg4PINtz37N9lfDfQOSikTgtcWOja8hilXmGjC+jLa3vrNpPrdnxSdHh1+DoR1yG2pD2hXsNkeG/vHCgs+svWOIFbC4RrzG4kdTuiHNVP+s/d8eFM1ZaHnH4oSSL+QhIL34O3FU7+0927mK09DtA58ye4BSAHrykbu8Rj47e4c+wvrJcmiwUCwwLsovmSTxZjzYnnQb1FFFAUqteeSXjhxSjepMT/Ra7IT4MGH16atROlWTDG4KaDm6HZ7nHWQ+TBaDmCivp0KkhgQQSCDxBG4g94Newws7KqC7MQqgc2JsB6kUDs1JZN0WCedhvnfd9CO6j9oye6q5rwybYxMOIUbpUKN9OPeL+Ktb6lNrIsrGEwsUC8IkVfEgbz5m586r+tPJvhWVy7Iu8VpV+pfa/YL0HPNFFSWjuTHG4uKBb/lHAa3JOLnyUMaB4ap8j+C5YjEWecmVvBrBB+gFPmaj9dWTGbApMoucO92+g/Vb0YRn1pgRRBFCqLAAAAcgNwHpXzisKssbJIAyOpVgeBUixB8jQcn0wtVenyYFmw+JNoJG2lfiI3sAdr5rADfyI7yRAab6GSZZiCpBaFieik5EfJY8nHMc+IquUHVSZtCybYliKWvtCRStvpXtSk1rawY8SnwTCNtx7QMsg9lipuqIfjC9iTw3C3OlfsjsFZsNhWldUjUu7EBVUXJJ5AUGKr/qT/rNv7CT9+KqCRarnqtx3wbE4me20IcHO5HbYxkDzIoL3rb03+Cw/BYG/LSr1yDvjjO7yZt4HYLnspIVs5jmD4iZ5Zm2pJGLMe89nYBwA5ACtagu+rDIoJcR8IxksKRwkbCSSIpeQbwSpN9hdx7zbsNOv/CbCfnOH/XR/zVy7ai1B1JHpFhWIC4iAk8AJoyT4C9K3XjkZWWHFKOqy9E/cy3ZL+ILD6tK21OjVtB+E8mlw2L2mRZDGjHeygKjrsk80Y7vIcKBL069WusmGSBMNi3EcsYCozkBZFG5esdwcCwseNrjiQFZpRorNl05jnXcb9G4HVkXtU9vavEehMPQdZqwIuN4qC0i03wmAB6eVdvlGlnkP1Rw8WsO+ubUxLKLKzAdgYgegrHQMzHa8sQZbwwRLGD7L7TOR3sCAp8AfOmjotpGmY4VJ4wRtXDKTco67mUnn2g8wRXNWBwEmIkWOFGd29lVFyf4DvO4V0VoDowctwKwuQZCS8luAdrbl7QAFF+dr0Fjqu6baYplcCuyGR3bZRQdkEgXJZrGwA7jxFWKofSfRaHMoein2tx2lZTZlaxFwbEcCdxFAlc81oY7FXAk6FD8WK6bu+T2j5EeFaGjmhuKzFvyCdW/Wkc2QHnc8WPcATVkzvUxiornDOk69h/JyehOyfUeFVDFZTisE13jnhYfG2XT0cbj5GgeuhmgcOWJdfykzCzyEWNvkoPir7zz5Ws9c2YfTrHJ7OLm832/3r19y6f49hvxcvkQvvAFB0ZiMSsalpGVVHEsQoHiTupeaw9YMBwMkeDnR5JGEZ2CbhDcuQeYIGzcfKpTgYnHP/p8Q/wDxJj99q2c50RxWCiSTExdGshst2Um9ibFQSRuB40EPU1mehuLwsCzzQskbW33Ulb8NtQbpfvHdxrX0YCnHYbpLbHTw7V+FukXj3V0BpuE/BmK6S2z0Mn6Wydnz2tmg5ujkKkFSQQQQRuII3gg8iDXQ2junOHmwkLzYiBJWRekVpY1Icbm6pNxvBPnXPFTmW6D43ExLLBAzxtfZYNGAbEg7iwPEEUD8/wALcH+d4b9fF/NR/hZg/wA7w36+L+akb+LXMfzV/wBOL+ej8WuY/mr/AKcX89BZNcOlSztDBh5UeIAyOUdXUvcqoJBtuAY2+cKXWFwryyLHGpZ3ICqN5JPACs+bZNNhJOjxCGN7BtklTuN7G4JHI1atT4T8Krt2v0Uux9Lq8O/Y2/fQV3PtGMRgGUYmMptglTdWU242ZSRcXG7vrUyuZEnjaVQ6K6l1PBluNoHyvTl11Bfwcl7bXTpsdvsybVvK/upIGg6rghVFCoAqgAAAAADkABuArJXxD7I8B9lfdAUUUUBRRRQUTS3VLBj5jNG7QSNveyh0Y/KKXFm7SDv7L7690S1TwYCYTO7Tyr7BKhEQ9oS5u3eTu7L76vVFAV4RfjXtFAtc51IwSyl8PM0CsblNgSKL/I6ykDuN6sGhmr2DK7shaSZhYyMALL2Io9kbh2k241aqKAooooNbMMujxEbRzIsiNxVhcf8AY9/KlznGo2F2Jws7xX+I69Ko7g1wwHjemfRQJuDURKW6+KjC/NjZj6FgPfV+0T1f4bLetEC8pFjK9i1uYUDcg8PMmrNRQLnSLUzDip2lhmaDbJZ12BIu0d5K9ZStzvtv7rVO6JavYMuhkQXlaYbMrOB1lsRshRwXed2+9+PC25oxpQMbDK7J0TQyyRyIWDbJjPEmw5WPrWLQzTJM0hkkRdjo5CpBa52bAo3AWuDw5WPGgrGK1G4VnJjmnRTwXqOB3AkXt43NYvxEwfnM/wCjH/Cp2HWTGcGcSYn687w4eNSGecg2UoLC199+Nrc91auY6yJsGF+GYCSIyMgjtMkiNdgGDOo6rBTfZI325UEZ+ImD85n/AEY/4UfiJg/OZ/0Y/wCFXTK9JBNjMThWQo+H6Mglr9IjrcMBbdY7rb+Ir3I9Ixi58VGqEJhpBH0m1cO9ruALbtk7uJvegpaaisOCL4icjmAIx79k2q/5LksWCgWHDrsovDmSTxLHmSedUvWlmEySYNY4WZBioHVxKq7cgL2i2eIuLHaO7fU3mumTQNDCmGeXGTIHMCun5MfGMk3sgA3F+dqCczLKosVGY541kQ8VYXF+0dh7xvpe5tqNgck4aZ4vmuBKo8DcNbxJq1ZDpcZ8Q2GxMD4bEqu2EZldXS9tqORdzWPH/sbT2KxSxRtJIQqIpZieAVRck+QoE7+Ime/+cw27dh7+l/vqXy3UVCpviMRJJ81FEQ8ySx9LVMrrEmMRxC5fOcGLnpduPbKD4/Qe1sc734b63YdPo/wZHjZUZek6qRKdt2fbZAiGwuTsk8t1BL5Jo1h8CmzholjvxI3s30nN2bzNSVVCLTqWKSMY/BSYWOZgscplSVQ7eysuyB0ZPf8AcSLfQe0UUUBXhFe0UGjPkWHkN5IIWPzokb7RWOPRrCqbrhsOD3Qxj/pqSooPlIwosoAHYBYelVHWnkLYvLm6MXeFhIAOJADBwO/ZYnyq4UUHKNTua6cYzFYdYJpS0YtfqgFtnh0jDe1uPjvNzTL0t1QR4l2lwjiF2JLIReMk8SLb0J7gR3CqompfHFrFsOB29I592xegokMLOwVAWZiAoG8kk2AA7Sa6W0Vyf4HgoYD7SIA3ZtG7Pbu2iagtC9WcOXMJXbpp+TEWVL8ejXfv5bRN/DfVyoPaKKKBS67Mhbaixai67PRSW+KbkoT3HaYX7bdtLHBYx4JFkiYo6EFWHEEf34V1Fi8Ik0bRyKGRgQykXBB4gilXn2pNtstgpV2T/o5bgr3CQA3HiL95oKFpDpXiMwZTiX2tgEKAoVRfibDmbDfXmimRNjsZFCoNiwLn5MakFyfLd4kVa8FqUxbN+VkgjXmQWkPkuyAfUU0NFND4Mti2YQSzW25GttOR29ijko+3fQTle0UUBRRRQFFFFAUUUUBRRRQFFFFAUUUUBRRRQFFFFAqNL5nwGMxkMIP+U4o+isOE7OIZPC6uzX7SKNKb5NJIkAOzi8GkMdh/4iHZiU9x6OS/iKZeMyiKaSKSWNWeFi0THijEWJHoPQdlGPyiHEGMzRq5icPGSPZccCP79nZQUHOcsXLHycyf0GGZ45G+KskiCzt2AvtG9Z9bebwnCwxB0aR54WQBgxCqTdt3Ab7X+dV9xeDSZGSVVdGFmVgGUjvBqFw+gOAjVlTCxAMVJ3EklGDLvJuACL24UFf08xn4Mx0GYAEq0csEwHM7LSQ3+svoKnNX2UHDZdEH/pZLyyk8TJL1jfvAKjyrQ1gQHFTYHBW6k0xeU7v6OAbTL4na91XIUFL1l/8Al/8Av+H/AOqsUc64bSKUzkKMThoxAzGwJQgOgJ3XuL28O0Vb8flcWI2OmQP0brIl/iut9lh3i5rHm+RwYxNjExJKvEBhex7VPEHwoKpmOIXE6QYQQEMcNFO07KQQoddlFYjnc8PnVM6wcE82V4pIgS5jJAHE7JDEDtJAItUjk+QYfBIUw0SRKTc7I3k/OPE+dZ8xkkWFzAqvKFJRWbZDNbcC3LfQV3AaT4UZQsxkTo1gCldoXuIwpj2flXGzaqPhPyWVZNiH/oYMSTMeIUNLIFc9wI947aJs8wc0rLFlYXMnuoBMPRrI1xt7e1smxN77N7+tMfRrRtcLl0WFlCyBU2ZARtKxYlnFjxW7HjQQGtLMI5svEETLJNiJIVgVWDEnbU7QtysDv76vEYsoB3kAXPbURlOhmDwknSYfDxxvv6wFyL8dkm+z5WqZo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67" name="AutoShape 18" descr="data:image/jpeg;base64,/9j/4AAQSkZJRgABAQAAAQABAAD/2wCEAAkGBhQGEBQIBxAVFBUQEBUXEBAWFhoTFhIVHBYVGBYVGBIXGyYeGhkkHBcTHy8gJTMqLC04Gx8xNjAsOCYtLCkBCQoKBQUFDQUFDSkYEhgpKSkpKSkpKSkpKSkpKSkpKSkpKSkpKSkpKSkpKSkpKSkpKSkpKSkpKSkpKSkpKSkpKf/AABEIANMA7wMBIgACEQEDEQH/xAAcAAEAAwEBAQEBAAAAAAAAAAAAAQcIBQYEAwL/xABIEAACAQICBAYNCgQGAwAAAAAAAQIDBAURBhIhMQcINUFRdBMXGCIyVFVhk5Sys9MUUnFygZGSsdHSFTRCgiMkM1NioURzg//EABQBAQAAAAAAAAAAAAAAAAAAAAD/xAAUEQEAAAAAAAAAAAAAAAAAAAAA/9oADAMBAAIRAxEAPwC39IsfpaL21TFsSbVOik5asXJtuSjFJLncnFdG3a0tpTt/xlZOWWH4elFN7alVtyWfevVjFary3rN/T0+n4wjywhZeN0vZqGaQLl7pSv4jR9JP9Dr6PcY6ldVFQx61dGMt9enJ1FHdlnS1dbLfm02/MUGTHeBuIEIkAAAAAAAAAAAAAYFZadcONHRG4lhdpbyr1aeyq3LsUISy2RzcW5Pc9iy27zx3dKV/EaPpJ/oVvp288Uvs/H7n30zhAXTb8ZWrGWdzh9Nx51GrKL+9xa/6Pq7pheTH6yvglGAC8+6YXkx+sr4I7pheTH6yvglGAC8+6YXkx+sr4I7pheTH6yvglGAC8+6YXkx+sr4I7pheTH6yvglGAC8+6YXkx+sr4I7pheTH6yvglGAC+7HjK0qs1G+sKkIPfOFWNWS/scI5/eXDYX0MTpQvbKSnTqwjOnNbpRazT27dxiM1PwH1HUwS313nlKsl5kqs8kBzeMJyQut0vZqGajSvGE5IXW6Xs1DNQAmO8gmO8DcKJIRIAAAAAAAAAAAAwGBjnTvlS+6/c++mcI7unfKl91+599M4QAAszgX0CtdOJXUcZU32BUXT1J6nhOrrZ7NvgxArMGm+0DhfzK3pX+g7QOF/Mrelf6AZkBpvtA4X8yt6V/oO0DhfzK3pX+gGZAab7QOF/Mrelf6DtA4X8yt6V/oBmQGm+0DhfzK3pX+g7QOF/Mrelf6AZkNU8CdvK2wS2VZZazqyj54yqzcX9qPjp8AeFwak6dZ5NPJ1nk/M8knkWFb28bSEaFvFRhCKjCEVlGMUslFJbkkksgK14wnJC63S9moZqNK8YTkhdbpezUM1ACY7yCY7wNwokhEgAAAAAAAAAAADAYGOdO+VL7r9z76Zwju6d8qX3X7n30zhAC7uLP4V/wDVt/zrlIl3cWfwr/6tv+dcC9QAAAAAAAAAAAAFY8YTkhdbpezUM1GleMJyQut0vZqGagBMd5BMd4G4USQiQAAAAAAAAAAABgMDHOnfKl91+599M4R3dO+VL7r9z76ZwgBd3Fn8K/8Aq2/51ykS7uLP4V/9W3/OuBeoAAAAAAAAAAAACseMJyQut0vZqGajSvGE5IXW6Xs1DNQAmO8gmO8DcKJIRIAAAAAAAAAAAAwGBjnTvlS+6/c++mcI7unfKl91+599M4QAu7iz+Ff/AFbf865SJd3Fn8K/+rb/AJ1wL1AAAAAAAAAAAAAVjxhOSF1ul7NQzUaV4wnJC63S9moZqAEx3kEx3gbhRJCJAAAAAAAAAAAAGAwMc6d8qX3X7n30zhHd075Uvuv3PvpnCAF3cWfwr/6tv+dcpEtbgI0utdFJXcsbuI0uyxoKnmpPW1XV1vBi92tH7wNGg8b24MK8fh+Cp+wduDCvH4fgqfsA9kDxvbgwrx+H4Kn7B24MK8fh+Cp+wD2QPG9uDCvH4fgqfsHbgwrx+H4Kn7APZA8b24MK8fh+Cp+wduDCvH4fhqfsA9kDnYLpDb6R0/lOD16daKyzcJZuLazSlHfF+Z5M6IFY8YTkhdbpezUM1GleMJyQut0vZqGagBMd5BMd4G4USQiQAAAAAAAAAAABgMDHOnfKl91+599M4R3dO+VL7r9z76ZwgAAAAAAAAAAAAACwOA3E52WM0LelLKNxGpCpHNpSSpznHZnk2pRWWfSzUZkvgkslf41ZUqjaSrOezLfThOolt5m4JGtAKx4wnJC63S9moZqNK8YTkhdbpezUM1ACY7yCY7wNwokhEgAAAAAAAAAAADAYGOdO+VL7r9z76Zwju6d8qX3X7n30zhAD2/Bpwa9sR14q57B8nVN/6fZdbXc/+ccstTz7zxBfPFqoJUr2ul3zqUYt/wDFRm0st29sD5u5nflNerP4w7md+U16s/jF5gCjO5nflNerP4w7md+U16s/jF5gCjO5nflNerP4w7md+U16s/jF5gCjO5nflNerP4w7md+U16s/jF5gCu+DrgdpaCVpYjWruvVcXGnLU7FGnF+F3utLOT6X9xYgAFe8O9krrBatWTa7DVozSXO3UVPJ+bKo39iMvGreGehK4wO7jSWbSpSfN3sa1KUnt6EmzKQAAlAbS0e/lLfq1L3cToHn+D+8+X4VZV1PXbs6KlLPPOagozTfSpKSf0HoAAAAAAAAAAAABghgY6075Uvuv3PvpnCOhpBdyvru4uq2WtUuKs5NbFnKcm8l0Zs54Avzi1fy95/7qXsSKDNCcW6z1LG5u8/Du1DVy3alODzz8/ZF9wFvgAAAAAAAAAAAAODp3hrxfDLuypJuU7WpqJZZykouUY7dm1pL7THRuGcVNOMlmmsmulc6MZaT4RLALy4w2rvo15xTSyTSb1Wlm8k45PLzgcsAAaX4v+L/AMQwr5JLwrWvOG1t97LKpF7VsXfSWW3wc+cswzVwC6WLA8Q/hlzJqnepQW7VVZbab29OcobOeS+zSoAAAAAAAAAAADiabYs8Dw66xCm8pU7eo4PZsm4tQ2S2PvmtnOdsp3jEaVq0t6ejtB9/cNVa23dSjJ6ia59aaz/+f3Bn9kAADUvAdh/yDBaM2knWnVqPZqt5zcU30vVhHb0ZGX7W2leTjb26zlUkowW7OTeSWb87RtHBMMWDW1HDqbzVCjCmntWerFRzybb5gPtAAAAAAAAAAAAADO3GG0ZdhewxynlqXcFGe15qpTio7nzOGpu+a/peiTzfCFoitNbCphmxT2ToTlujVjnqtvJ5Jpyi30SYGQAfpcW8rScqFeLjKEnGUXvjJPJp+dM/MD9bW5lZTjc28nGdOSlCS2OMk04tPpTSZq/gz08hp1ZqvNxVellG5prZlLmmo556ktrX0Ncxks7eiOl1fQy5jiOFy2rZUpvwKsOeEl0efet6A2QDymgfCJb6dUY1baUYVkv8a1clrwa3uK3yh0SX25PNHqwAAAAAAAfDjWOUdHqMr/FqsaVOG+Unlm8m9WK3yk8nlFbWAxvGaWj1vUxLEZatOjByk9mb6IxTe2TeSS520jI2melM9Mb2ri1ystd5U4c0Ka2Qj9219LbfOd7hL4Uqun01b049itqU26VLfKb2pVKj+dqt7FsWb37zwoAA/qnTdVqnTTbk0klvbe5ICy+AfQ/+PX/8VuY/4VjlNbNkqz/019mTn9kek0seY4OdE1obh9LDml2RrXuJLnqyycln0R2RXmij04AAAAAAAAAAAAAAAAFH8OnBnra2lGCU/Pe04L6W7jLP6FLL63zmUYbiaz2MonhO4DpQlPF9Eo6yk3KpZpJOLbbbopJJx3d5vXNnuQUmCZR1XlLZlvRAH621zKznG4tpyhOElKE4txlGS2pqS2plp6M8YW6wuCt8boxukskqut2Krl52ouMnl5k+lsqcAacwnh7wzEFndzqW7X9NSm5Z7t0qWv08+W49BR4TcMrxVWGI26UlmlKag/tjLJp+ZmQycwNf9sfDfKVt6WP6nGxHhvwqwTcLp1XFtalKnNt5Z7pSUYtbMs88tq5tplnMgC8Mf4yOtGVPR+0yb8GrXknlu29ihsz3/wBXRv3FR49pPc6T1PlOM3E6stuWs+9jnvUYLKMV5kkcsAAAAL44DuDH5Mo6UY1BqT/lKUktkWllXee3N7dXdktu3NZc3gu4EZXzhjOlcHCClnTs5RalUy3Sqp7Ywz/pyzlz5Lwr8hBU0owWSSySWxJdGQEgAAAAAAAAAAAAAAAAAAAAPAadcDdppjKV7R/y9xJbasEtWo8286lPZrPa++TT6W8ii9KeCi/0U1qlzQdSlFN9no51IJLnkstaH9yRrMAYcBrfHeCvDdIdad1ZwjOWedWl/gyzet33eZKUs5N98nnszzyPDYpxbKFXbhV7Up78o1IRqrzLWi4NfTt+gCgQW5dcW+8gk7W6t5vPapdkp5L6VGWZ8/c54j/vWnpKnwQKrBanc54j/vWnpKnwT6rbi3Xc1nc3dvF57oqc1l9LjECoQaCw3i3W1Hbid5Wq7XshGNFZZbFt13nn5z3OBcGWHaOpOys6blHJqrUXZp5r+pSnnqv6uQGcNFuDC/0talY27hTl/wCRVzp08ulNrOX9qZe+gnA3a6HON5cf5i4i841pLVjT2Zd5Tza6e+eb+gs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968" name="AutoShape 20" descr="data:image/jpeg;base64,/9j/4AAQSkZJRgABAQAAAQABAAD/2wCEAAkGBhQGEBQIBxAVFBUQEBUXEBAWFhoTFhIVHBYVGBYVGBIXGyYeGhkkHBcTHy8gJTMqLC04Gx8xNjAsOCYtLCkBCQoKBQUFDQUFDSkYEhgpKSkpKSkpKSkpKSkpKSkpKSkpKSkpKSkpKSkpKSkpKSkpKSkpKSkpKSkpKSkpKSkpKf/AABEIANMA7wMBIgACEQEDEQH/xAAcAAEAAwEBAQEBAAAAAAAAAAAAAQcIBQYEAwL/xABIEAACAQICBAYNCgQGAwAAAAAAAQIDBAURBhIhMQcINUFRdBMXGCIyVFVhk5Sys9MUUnFygZGSsdHSFTRCgiMkM1NioURzg//EABQBAQAAAAAAAAAAAAAAAAAAAAD/xAAUEQEAAAAAAAAAAAAAAAAAAAAA/9oADAMBAAIRAxEAPwC39IsfpaL21TFsSbVOik5asXJtuSjFJLncnFdG3a0tpTt/xlZOWWH4elFN7alVtyWfevVjFary3rN/T0+n4wjywhZeN0vZqGaQLl7pSv4jR9JP9Dr6PcY6ldVFQx61dGMt9enJ1FHdlnS1dbLfm02/MUGTHeBuIEIkAAAAAAAAAAAAAYFZadcONHRG4lhdpbyr1aeyq3LsUISy2RzcW5Pc9iy27zx3dKV/EaPpJ/oVvp288Uvs/H7n30zhAXTb8ZWrGWdzh9Nx51GrKL+9xa/6Pq7pheTH6yvglGAC8+6YXkx+sr4I7pheTH6yvglGAC8+6YXkx+sr4I7pheTH6yvglGAC8+6YXkx+sr4I7pheTH6yvglGAC8+6YXkx+sr4I7pheTH6yvglGAC+7HjK0qs1G+sKkIPfOFWNWS/scI5/eXDYX0MTpQvbKSnTqwjOnNbpRazT27dxiM1PwH1HUwS313nlKsl5kqs8kBzeMJyQut0vZqGajSvGE5IXW6Xs1DNQAmO8gmO8DcKJIRIAAAAAAAAAAAAwGBjnTvlS+6/c++mcI7unfKl91+599M4QAAszgX0CtdOJXUcZU32BUXT1J6nhOrrZ7NvgxArMGm+0DhfzK3pX+g7QOF/Mrelf6AZkBpvtA4X8yt6V/oO0DhfzK3pX+gGZAab7QOF/Mrelf6DtA4X8yt6V/oBmQGm+0DhfzK3pX+g7QOF/Mrelf6AZkNU8CdvK2wS2VZZazqyj54yqzcX9qPjp8AeFwak6dZ5NPJ1nk/M8knkWFb28bSEaFvFRhCKjCEVlGMUslFJbkkksgK14wnJC63S9moZqNK8YTkhdbpezUM1ACY7yCY7wNwokhEgAAAAAAAAAAADAYGOdO+VL7r9z76Zwju6d8qX3X7n30zhAC7uLP4V/wDVt/zrlIl3cWfwr/6tv+dcC9QAAAAAAAAAAAAFY8YTkhdbpezUM1GleMJyQut0vZqGagBMd5BMd4G4USQiQAAAAAAAAAAABgMDHOnfKl91+599M4R3dO+VL7r9z76ZwgBd3Fn8K/8Aq2/51ykS7uLP4V/9W3/OuBeoAAAAAAAAAAAACseMJyQut0vZqGajSvGE5IXW6Xs1DNQAmO8gmO8DcKJIRIAAAAAAAAAAAAwGBjnTvlS+6/c++mcI7unfKl91+599M4QAu7iz+Ff/AFbf865SJd3Fn8K/+rb/AJ1wL1AAAAAAAAAAAAAVjxhOSF1ul7NQzUaV4wnJC63S9moZqAEx3kEx3gbhRJCJAAAAAAAAAAAAGAwMc6d8qX3X7n30zhHd075Uvuv3PvpnCAF3cWfwr/6tv+dcpEtbgI0utdFJXcsbuI0uyxoKnmpPW1XV1vBi92tH7wNGg8b24MK8fh+Cp+wduDCvH4fgqfsA9kDxvbgwrx+H4Kn7B24MK8fh+Cp+wD2QPG9uDCvH4fgqfsHbgwrx+H4Kn7APZA8b24MK8fh+Cp+wduDCvH4fhqfsA9kDnYLpDb6R0/lOD16daKyzcJZuLazSlHfF+Z5M6IFY8YTkhdbpezUM1GleMJyQut0vZqGagBMd5BMd4G4USQiQAAAAAAAAAAABgMDHOnfKl91+599M4R3dO+VL7r9z76ZwgAAAAAAAAAAAAACwOA3E52WM0LelLKNxGpCpHNpSSpznHZnk2pRWWfSzUZkvgkslf41ZUqjaSrOezLfThOolt5m4JGtAKx4wnJC63S9moZqNK8YTkhdbpezUM1ACY7yCY7wNwokhEgAAAAAAAAAAADAYGOdO+VL7r9z76Zwju6d8qX3X7n30zhAD2/Bpwa9sR14q57B8nVN/6fZdbXc/+ccstTz7zxBfPFqoJUr2ul3zqUYt/wDFRm0st29sD5u5nflNerP4w7md+U16s/jF5gCjO5nflNerP4w7md+U16s/jF5gCjO5nflNerP4w7md+U16s/jF5gCjO5nflNerP4w7md+U16s/jF5gCu+DrgdpaCVpYjWruvVcXGnLU7FGnF+F3utLOT6X9xYgAFe8O9krrBatWTa7DVozSXO3UVPJ+bKo39iMvGreGehK4wO7jSWbSpSfN3sa1KUnt6EmzKQAAlAbS0e/lLfq1L3cToHn+D+8+X4VZV1PXbs6KlLPPOagozTfSpKSf0HoAAAAAAAAAAAABghgY6075Uvuv3PvpnCOhpBdyvru4uq2WtUuKs5NbFnKcm8l0Zs54Avzi1fy95/7qXsSKDNCcW6z1LG5u8/Du1DVy3alODzz8/ZF9wFvgAAAAAAAAAAAAODp3hrxfDLuypJuU7WpqJZZykouUY7dm1pL7THRuGcVNOMlmmsmulc6MZaT4RLALy4w2rvo15xTSyTSb1Wlm8k45PLzgcsAAaX4v+L/AMQwr5JLwrWvOG1t97LKpF7VsXfSWW3wc+cswzVwC6WLA8Q/hlzJqnepQW7VVZbab29OcobOeS+zSoAAAAAAAAAAADiabYs8Dw66xCm8pU7eo4PZsm4tQ2S2PvmtnOdsp3jEaVq0t6ejtB9/cNVa23dSjJ6ia59aaz/+f3Bn9kAADUvAdh/yDBaM2knWnVqPZqt5zcU30vVhHb0ZGX7W2leTjb26zlUkowW7OTeSWb87RtHBMMWDW1HDqbzVCjCmntWerFRzybb5gPtAAAAAAAAAAAAADO3GG0ZdhewxynlqXcFGe15qpTio7nzOGpu+a/peiTzfCFoitNbCphmxT2ToTlujVjnqtvJ5Jpyi30SYGQAfpcW8rScqFeLjKEnGUXvjJPJp+dM/MD9bW5lZTjc28nGdOSlCS2OMk04tPpTSZq/gz08hp1ZqvNxVellG5prZlLmmo556ktrX0Ncxks7eiOl1fQy5jiOFy2rZUpvwKsOeEl0efet6A2QDymgfCJb6dUY1baUYVkv8a1clrwa3uK3yh0SX25PNHqwAAAAAAAfDjWOUdHqMr/FqsaVOG+Unlm8m9WK3yk8nlFbWAxvGaWj1vUxLEZatOjByk9mb6IxTe2TeSS520jI2melM9Mb2ri1ystd5U4c0Ka2Qj9219LbfOd7hL4Uqun01b049itqU26VLfKb2pVKj+dqt7FsWb37zwoAA/qnTdVqnTTbk0klvbe5ICy+AfQ/+PX/8VuY/4VjlNbNkqz/019mTn9kek0seY4OdE1obh9LDml2RrXuJLnqyycln0R2RXmij04AAAAAAAAAAAAAAAAFH8OnBnra2lGCU/Pe04L6W7jLP6FLL63zmUYbiaz2MonhO4DpQlPF9Eo6yk3KpZpJOLbbbopJJx3d5vXNnuQUmCZR1XlLZlvRAH621zKznG4tpyhOElKE4txlGS2pqS2plp6M8YW6wuCt8boxukskqut2Krl52ouMnl5k+lsqcAacwnh7wzEFndzqW7X9NSm5Z7t0qWv08+W49BR4TcMrxVWGI26UlmlKag/tjLJp+ZmQycwNf9sfDfKVt6WP6nGxHhvwqwTcLp1XFtalKnNt5Z7pSUYtbMs88tq5tplnMgC8Mf4yOtGVPR+0yb8GrXknlu29ihsz3/wBXRv3FR49pPc6T1PlOM3E6stuWs+9jnvUYLKMV5kkcsAAAAL44DuDH5Mo6UY1BqT/lKUktkWllXee3N7dXdktu3NZc3gu4EZXzhjOlcHCClnTs5RalUy3Sqp7Ywz/pyzlz5Lwr8hBU0owWSSySWxJdGQEgAAAAAAAAAAAAAAAAAAAAPAadcDdppjKV7R/y9xJbasEtWo8286lPZrPa++TT6W8ii9KeCi/0U1qlzQdSlFN9no51IJLnkstaH9yRrMAYcBrfHeCvDdIdad1ZwjOWedWl/gyzet33eZKUs5N98nnszzyPDYpxbKFXbhV7Up78o1IRqrzLWi4NfTt+gCgQW5dcW+8gk7W6t5vPapdkp5L6VGWZ8/c54j/vWnpKnwQKrBanc54j/vWnpKnwT6rbi3Xc1nc3dvF57oqc1l9LjECoQaCw3i3W1Hbid5Wq7XshGNFZZbFt13nn5z3OBcGWHaOpOys6blHJqrUXZp5r+pSnnqv6uQGcNFuDC/0talY27hTl/wCRVzp08ulNrOX9qZe+gnA3a6HON5cf5i4i841pLVjT2Zd5Tza6e+eb+gs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graphicFrame>
        <p:nvGraphicFramePr>
          <p:cNvPr id="26" name="25 - Πίνακας"/>
          <p:cNvGraphicFramePr>
            <a:graphicFrameLocks noGrp="1"/>
          </p:cNvGraphicFramePr>
          <p:nvPr/>
        </p:nvGraphicFramePr>
        <p:xfrm>
          <a:off x="827088" y="765175"/>
          <a:ext cx="7992889" cy="6030023"/>
        </p:xfrm>
        <a:graphic>
          <a:graphicData uri="http://schemas.openxmlformats.org/drawingml/2006/table">
            <a:tbl>
              <a:tblPr/>
              <a:tblGrid>
                <a:gridCol w="1440160"/>
                <a:gridCol w="1440160"/>
                <a:gridCol w="3312368"/>
                <a:gridCol w="1800201"/>
              </a:tblGrid>
              <a:tr h="99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latin typeface="+mj-lt"/>
                          <a:ea typeface="Times New Roman"/>
                          <a:cs typeface="Times New Roman"/>
                        </a:rPr>
                        <a:t>Project</a:t>
                      </a: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>
                          <a:latin typeface="+mj-lt"/>
                          <a:ea typeface="Times New Roman"/>
                          <a:cs typeface="Times New Roman"/>
                        </a:rPr>
                        <a:t>Theme</a:t>
                      </a:r>
                      <a:endParaRPr lang="el-GR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>
                          <a:latin typeface="+mj-lt"/>
                          <a:ea typeface="Times New Roman"/>
                          <a:cs typeface="Times New Roman"/>
                        </a:rPr>
                        <a:t>Description</a:t>
                      </a:r>
                      <a:endParaRPr lang="el-GR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>
                          <a:latin typeface="+mj-lt"/>
                          <a:ea typeface="Times New Roman"/>
                          <a:cs typeface="Times New Roman"/>
                        </a:rPr>
                        <a:t>Website</a:t>
                      </a:r>
                      <a:endParaRPr lang="el-GR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2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Smart</a:t>
                      </a:r>
                      <a:r>
                        <a:rPr lang="el-GR" sz="10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Cities</a:t>
                      </a:r>
                      <a:r>
                        <a:rPr lang="el-GR" sz="10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Innovation</a:t>
                      </a:r>
                      <a:r>
                        <a:rPr lang="el-GR" sz="10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network</a:t>
                      </a: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latin typeface="+mj-lt"/>
                          <a:ea typeface="Times New Roman"/>
                          <a:cs typeface="Times New Roman"/>
                        </a:rPr>
                        <a:t>Smart Cities</a:t>
                      </a:r>
                      <a:r>
                        <a:rPr lang="en-US" sz="1000" i="1" dirty="0">
                          <a:latin typeface="+mj-lt"/>
                          <a:ea typeface="Times New Roman"/>
                          <a:cs typeface="Times New Roman"/>
                        </a:rPr>
                        <a:t>, funded by the </a:t>
                      </a:r>
                      <a:r>
                        <a:rPr lang="en-US" sz="1000" i="1" dirty="0" err="1">
                          <a:latin typeface="+mj-lt"/>
                          <a:ea typeface="Times New Roman"/>
                          <a:cs typeface="Times New Roman"/>
                        </a:rPr>
                        <a:t>Interreg</a:t>
                      </a:r>
                      <a:r>
                        <a:rPr lang="en-US" sz="1000" i="1" dirty="0">
                          <a:latin typeface="+mj-lt"/>
                          <a:ea typeface="Times New Roman"/>
                          <a:cs typeface="Times New Roman"/>
                        </a:rPr>
                        <a:t> IVB North Sea Region </a:t>
                      </a:r>
                      <a:r>
                        <a:rPr lang="en-US" sz="1000" i="1" dirty="0" err="1">
                          <a:latin typeface="+mj-lt"/>
                          <a:ea typeface="Times New Roman"/>
                          <a:cs typeface="Times New Roman"/>
                        </a:rPr>
                        <a:t>Programme</a:t>
                      </a: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 is creating an innovation network between cities and academic partners to develop and deliver better e-services to citizens and businesses in the North </a:t>
                      </a:r>
                      <a:r>
                        <a:rPr lang="en-US" sz="1000" dirty="0" smtClean="0">
                          <a:latin typeface="+mj-lt"/>
                          <a:ea typeface="Times New Roman"/>
                          <a:cs typeface="Times New Roman"/>
                        </a:rPr>
                        <a:t>Sea</a:t>
                      </a:r>
                      <a:endParaRPr lang="el-GR" sz="10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2" tooltip="www.smartcities.info"/>
                        </a:rPr>
                        <a:t>www.smartcities.info</a:t>
                      </a:r>
                      <a:endParaRPr lang="el-GR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Living</a:t>
                      </a:r>
                      <a:r>
                        <a:rPr lang="el-GR" sz="10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Labs</a:t>
                      </a:r>
                      <a:r>
                        <a:rPr lang="el-GR" sz="10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Networking</a:t>
                      </a: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1000" b="1" dirty="0">
                          <a:latin typeface="+mj-lt"/>
                          <a:ea typeface="Times New Roman"/>
                          <a:cs typeface="Times New Roman"/>
                        </a:rPr>
                        <a:t>APOLLON</a:t>
                      </a:r>
                      <a:r>
                        <a:rPr lang="en-US" sz="1000" i="1" dirty="0">
                          <a:latin typeface="+mj-lt"/>
                          <a:ea typeface="Times New Roman"/>
                          <a:cs typeface="Times New Roman"/>
                        </a:rPr>
                        <a:t>, funded under ICT PSP,</a:t>
                      </a: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 is networking and </a:t>
                      </a:r>
                      <a:r>
                        <a:rPr lang="en-US" sz="1000" dirty="0" err="1">
                          <a:latin typeface="+mj-lt"/>
                          <a:ea typeface="Times New Roman"/>
                          <a:cs typeface="Times New Roman"/>
                        </a:rPr>
                        <a:t>harmonising</a:t>
                      </a: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 Living Lab approaches throughout Europe</a:t>
                      </a:r>
                      <a:r>
                        <a:rPr lang="en-US" sz="1000" dirty="0" smtClean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el-GR" sz="10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3" tooltip="www.apollon-pilot.eu/"/>
                        </a:rPr>
                        <a:t>www.apollon-pilot.eu/</a:t>
                      </a:r>
                      <a:endParaRPr lang="el-GR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b="1">
                          <a:latin typeface="+mj-lt"/>
                          <a:ea typeface="Times New Roman"/>
                          <a:cs typeface="Times New Roman"/>
                        </a:rPr>
                        <a:t>Cities Network</a:t>
                      </a:r>
                      <a:endParaRPr lang="el-GR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latin typeface="+mj-lt"/>
                          <a:ea typeface="Times New Roman"/>
                          <a:cs typeface="Times New Roman"/>
                        </a:rPr>
                        <a:t>EUROCITIES</a:t>
                      </a: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 is the network of major European cities. We bring together the local governments of more than 140 large cities in over 30 European countries</a:t>
                      </a:r>
                      <a:r>
                        <a:rPr lang="en-US" sz="1000" dirty="0" smtClean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el-GR" sz="10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4" tooltip="www.eurocities.eu/main.php"/>
                        </a:rPr>
                        <a:t>www.eurocities.eu/main.php</a:t>
                      </a:r>
                      <a:endParaRPr lang="el-GR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Cities</a:t>
                      </a:r>
                      <a:r>
                        <a:rPr lang="el-GR" sz="10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Network</a:t>
                      </a: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International network of Mayors and High Political Representatives who believe that the development of the Information Society should be for the benefit of all the citizens, </a:t>
                      </a:r>
                      <a:r>
                        <a:rPr lang="en-US" sz="1000" dirty="0" smtClean="0">
                          <a:latin typeface="+mj-lt"/>
                          <a:ea typeface="Times New Roman"/>
                          <a:cs typeface="Times New Roman"/>
                        </a:rPr>
                        <a:t>communities</a:t>
                      </a:r>
                      <a:endParaRPr lang="el-GR" sz="10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 err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5" tooltip="www.globalcitiesdialogue.com"/>
                        </a:rPr>
                        <a:t>www.globalcitiesdialogue.com</a:t>
                      </a: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b="1">
                          <a:latin typeface="+mj-lt"/>
                          <a:ea typeface="Times New Roman"/>
                          <a:cs typeface="Times New Roman"/>
                        </a:rPr>
                        <a:t>Smart Cities Network</a:t>
                      </a:r>
                      <a:endParaRPr lang="el-GR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latin typeface="+mj-lt"/>
                          <a:ea typeface="Times New Roman"/>
                          <a:cs typeface="Times New Roman"/>
                        </a:rPr>
                        <a:t>European Smart Cities,</a:t>
                      </a: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 supports medium-sized cities and their perspectives for development</a:t>
                      </a:r>
                      <a:r>
                        <a:rPr lang="en-US" sz="1000" dirty="0" smtClean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el-GR" sz="10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6" tooltip="www.smart-cities.eu/index2.html"/>
                        </a:rPr>
                        <a:t>www.smart-cities.eu/index2.html</a:t>
                      </a:r>
                      <a:endParaRPr lang="el-GR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Smart</a:t>
                      </a:r>
                      <a:r>
                        <a:rPr lang="el-GR" sz="10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Cities</a:t>
                      </a:r>
                      <a:r>
                        <a:rPr lang="el-GR" sz="1000" b="1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dirty="0" err="1">
                          <a:latin typeface="+mj-lt"/>
                          <a:ea typeface="Times New Roman"/>
                          <a:cs typeface="Times New Roman"/>
                        </a:rPr>
                        <a:t>Network</a:t>
                      </a: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latin typeface="+mj-lt"/>
                          <a:ea typeface="Times New Roman"/>
                          <a:cs typeface="Times New Roman"/>
                        </a:rPr>
                        <a:t>Digital Cities</a:t>
                      </a: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i="1" dirty="0">
                          <a:latin typeface="+mj-lt"/>
                          <a:ea typeface="Times New Roman"/>
                          <a:cs typeface="Times New Roman"/>
                        </a:rPr>
                        <a:t>funded under </a:t>
                      </a:r>
                      <a:r>
                        <a:rPr lang="en-US" sz="1000" i="1" dirty="0" err="1">
                          <a:latin typeface="+mj-lt"/>
                          <a:ea typeface="Times New Roman"/>
                          <a:cs typeface="Times New Roman"/>
                        </a:rPr>
                        <a:t>Interreg</a:t>
                      </a:r>
                      <a:r>
                        <a:rPr lang="en-US" sz="1000" i="1" dirty="0">
                          <a:latin typeface="+mj-lt"/>
                          <a:ea typeface="Times New Roman"/>
                          <a:cs typeface="Times New Roman"/>
                        </a:rPr>
                        <a:t> IVC</a:t>
                      </a: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, focused on the problem of the low ICT adoption by European local authorities in non-metropolitan </a:t>
                      </a:r>
                      <a:r>
                        <a:rPr lang="en-US" sz="1000" dirty="0" smtClean="0">
                          <a:latin typeface="+mj-lt"/>
                          <a:ea typeface="Times New Roman"/>
                          <a:cs typeface="Times New Roman"/>
                        </a:rPr>
                        <a:t>areas</a:t>
                      </a:r>
                      <a:endParaRPr lang="el-GR" sz="10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 err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7" tooltip="www.digital-cities.eu/"/>
                        </a:rPr>
                        <a:t>www.digital</a:t>
                      </a:r>
                      <a:r>
                        <a:rPr lang="el-GR" sz="10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7" tooltip="www.digital-cities.eu/"/>
                        </a:rPr>
                        <a:t>-</a:t>
                      </a:r>
                      <a:r>
                        <a:rPr lang="el-GR" sz="1000" dirty="0" err="1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7" tooltip="www.digital-cities.eu/"/>
                        </a:rPr>
                        <a:t>cities.eu</a:t>
                      </a:r>
                      <a:r>
                        <a:rPr lang="el-GR" sz="10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7" tooltip="www.digital-cities.eu/"/>
                        </a:rPr>
                        <a:t>/</a:t>
                      </a: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b="1">
                          <a:latin typeface="+mj-lt"/>
                          <a:ea typeface="Times New Roman"/>
                          <a:cs typeface="Times New Roman"/>
                        </a:rPr>
                        <a:t>Smart Cities Network</a:t>
                      </a:r>
                      <a:endParaRPr lang="el-GR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 err="1">
                          <a:latin typeface="+mj-lt"/>
                          <a:ea typeface="Times New Roman"/>
                          <a:cs typeface="Times New Roman"/>
                        </a:rPr>
                        <a:t>CoreLabs</a:t>
                      </a:r>
                      <a:r>
                        <a:rPr lang="en-US" sz="1000" b="1" dirty="0">
                          <a:latin typeface="+mj-lt"/>
                          <a:ea typeface="Times New Roman"/>
                          <a:cs typeface="Times New Roman"/>
                        </a:rPr>
                        <a:t> CA</a:t>
                      </a: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 is to achieve a coordination of activities towards the establishment of co-creative Living Labs as the foundation of a Common European Innovation System on several levels.</a:t>
                      </a: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8" tooltip="www.ami-communities.eu/wiki/CORELABS"/>
                        </a:rPr>
                        <a:t>www.ami-communities.eu/wiki/CORELABS</a:t>
                      </a:r>
                      <a:endParaRPr lang="el-GR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002" name="Picture 4" descr="http://www.epic-cities.eu/sites/default/files/global%20cities%20dialogu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6313" y="3751263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3" name="Picture 3" descr="http://www.epic-cities.eu/sites/default/files/european%20smart%20citie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1550" y="4595813"/>
            <a:ext cx="1171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4" name="Picture 2" descr="http://www.epic-cities.eu/sites/default/files/digital%20cities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1550" y="5418138"/>
            <a:ext cx="1247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5" name="Picture 1" descr="http://www.epic-cities.eu/sites/default/files/corelabs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2500" y="6226175"/>
            <a:ext cx="1171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6" name="Picture 7" descr="http://www.epic-cities.eu/sites/default/files/Untitle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1550" y="1166813"/>
            <a:ext cx="11525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7" name="Picture 6" descr="http://www.epic-cities.eu/sites/default/files/apollon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71550" y="1998663"/>
            <a:ext cx="11525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8" name="Picture 5" descr="http://www.epic-cities.eu/sites/default/files/euro%20cities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71550" y="2862263"/>
            <a:ext cx="12192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734536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6 - TextBox"/>
          <p:cNvSpPr txBox="1">
            <a:spLocks noChangeArrowheads="1"/>
          </p:cNvSpPr>
          <p:nvPr/>
        </p:nvSpPr>
        <p:spPr bwMode="auto">
          <a:xfrm>
            <a:off x="395288" y="692150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just">
              <a:buFont typeface="Wingdings" pitchFamily="2" charset="2"/>
              <a:buChar char="ü"/>
            </a:pPr>
            <a:r>
              <a:rPr lang="el-GR">
                <a:latin typeface="Calibri" pitchFamily="34" charset="0"/>
              </a:rPr>
              <a:t>Παρατηρείται </a:t>
            </a: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μεγάλη αύξηση του αστικού πληθυσμού </a:t>
            </a:r>
            <a:r>
              <a:rPr lang="el-GR">
                <a:latin typeface="Calibri" pitchFamily="34" charset="0"/>
              </a:rPr>
              <a:t>και </a:t>
            </a: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ταχεία αύξηση της αστικοποίησης.</a:t>
            </a:r>
          </a:p>
          <a:p>
            <a:pPr marL="358775" indent="-358775" algn="just">
              <a:buFont typeface="Wingdings" pitchFamily="2" charset="2"/>
              <a:buChar char="ü"/>
            </a:pPr>
            <a:r>
              <a:rPr lang="el-GR">
                <a:latin typeface="Calibri" pitchFamily="34" charset="0"/>
              </a:rPr>
              <a:t>Στην </a:t>
            </a:r>
            <a:r>
              <a:rPr lang="el-GR" b="1">
                <a:latin typeface="Calibri" pitchFamily="34" charset="0"/>
              </a:rPr>
              <a:t>Αμερική</a:t>
            </a:r>
            <a:r>
              <a:rPr lang="el-GR">
                <a:latin typeface="Calibri" pitchFamily="34" charset="0"/>
              </a:rPr>
              <a:t>, την </a:t>
            </a:r>
            <a:r>
              <a:rPr lang="el-GR" b="1">
                <a:latin typeface="Calibri" pitchFamily="34" charset="0"/>
              </a:rPr>
              <a:t>Ευρώπη</a:t>
            </a:r>
            <a:r>
              <a:rPr lang="el-GR">
                <a:latin typeface="Calibri" pitchFamily="34" charset="0"/>
              </a:rPr>
              <a:t> και την</a:t>
            </a:r>
            <a:r>
              <a:rPr lang="el-GR" b="1">
                <a:latin typeface="Calibri" pitchFamily="34" charset="0"/>
              </a:rPr>
              <a:t> Ωκεανία </a:t>
            </a:r>
            <a:r>
              <a:rPr lang="el-GR">
                <a:latin typeface="Calibri" pitchFamily="34" charset="0"/>
              </a:rPr>
              <a:t>παρουσιάζονται μεγάλα ποσοστά αστικοποίησης.</a:t>
            </a:r>
            <a:endParaRPr lang="el-GR" b="1"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513" y="5692775"/>
            <a:ext cx="467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l-GR" sz="1000">
                <a:solidFill>
                  <a:srgbClr val="0D0D0D"/>
                </a:solidFill>
                <a:latin typeface="Calibri" pitchFamily="34" charset="0"/>
                <a:cs typeface="Times New Roman" pitchFamily="18" charset="0"/>
              </a:rPr>
              <a:t>Πηγή: </a:t>
            </a:r>
            <a:r>
              <a:rPr lang="en-US" sz="1000">
                <a:solidFill>
                  <a:srgbClr val="0D0D0D"/>
                </a:solidFill>
                <a:latin typeface="Calibri" pitchFamily="34" charset="0"/>
              </a:rPr>
              <a:t>http</a:t>
            </a:r>
            <a:r>
              <a:rPr lang="el-GR" sz="1000">
                <a:solidFill>
                  <a:srgbClr val="0D0D0D"/>
                </a:solidFill>
                <a:latin typeface="Calibri" pitchFamily="34" charset="0"/>
              </a:rPr>
              <a:t>://</a:t>
            </a:r>
            <a:r>
              <a:rPr lang="en-US" sz="1000">
                <a:solidFill>
                  <a:srgbClr val="0D0D0D"/>
                </a:solidFill>
                <a:latin typeface="Calibri" pitchFamily="34" charset="0"/>
              </a:rPr>
              <a:t>www</a:t>
            </a:r>
            <a:r>
              <a:rPr lang="el-GR" sz="1000">
                <a:solidFill>
                  <a:srgbClr val="0D0D0D"/>
                </a:solidFill>
                <a:latin typeface="Calibri" pitchFamily="34" charset="0"/>
              </a:rPr>
              <a:t>.</a:t>
            </a:r>
            <a:r>
              <a:rPr lang="en-US" sz="1000">
                <a:solidFill>
                  <a:srgbClr val="0D0D0D"/>
                </a:solidFill>
                <a:latin typeface="Calibri" pitchFamily="34" charset="0"/>
              </a:rPr>
              <a:t>un</a:t>
            </a:r>
            <a:r>
              <a:rPr lang="el-GR" sz="1000">
                <a:solidFill>
                  <a:srgbClr val="0D0D0D"/>
                </a:solidFill>
                <a:latin typeface="Calibri" pitchFamily="34" charset="0"/>
              </a:rPr>
              <a:t>.</a:t>
            </a:r>
            <a:r>
              <a:rPr lang="en-US" sz="1000">
                <a:solidFill>
                  <a:srgbClr val="0D0D0D"/>
                </a:solidFill>
                <a:latin typeface="Calibri" pitchFamily="34" charset="0"/>
              </a:rPr>
              <a:t>org</a:t>
            </a:r>
            <a:r>
              <a:rPr lang="el-GR" sz="1000">
                <a:solidFill>
                  <a:srgbClr val="0D0D0D"/>
                </a:solidFill>
                <a:latin typeface="Calibri" pitchFamily="34" charset="0"/>
              </a:rPr>
              <a:t>/</a:t>
            </a:r>
            <a:r>
              <a:rPr lang="en-US" sz="1000">
                <a:solidFill>
                  <a:srgbClr val="0D0D0D"/>
                </a:solidFill>
                <a:latin typeface="Calibri" pitchFamily="34" charset="0"/>
              </a:rPr>
              <a:t>esa</a:t>
            </a:r>
            <a:r>
              <a:rPr lang="el-GR" sz="1000">
                <a:solidFill>
                  <a:srgbClr val="0D0D0D"/>
                </a:solidFill>
                <a:latin typeface="Calibri" pitchFamily="34" charset="0"/>
              </a:rPr>
              <a:t>/</a:t>
            </a:r>
            <a:r>
              <a:rPr lang="en-US" sz="1000">
                <a:solidFill>
                  <a:srgbClr val="0D0D0D"/>
                </a:solidFill>
                <a:latin typeface="Calibri" pitchFamily="34" charset="0"/>
              </a:rPr>
              <a:t>population</a:t>
            </a:r>
            <a:r>
              <a:rPr lang="el-GR" sz="1000">
                <a:solidFill>
                  <a:srgbClr val="0D0D0D"/>
                </a:solidFill>
                <a:latin typeface="Calibri" pitchFamily="34" charset="0"/>
              </a:rPr>
              <a:t>/</a:t>
            </a:r>
            <a:r>
              <a:rPr lang="en-US" sz="1000">
                <a:solidFill>
                  <a:srgbClr val="0D0D0D"/>
                </a:solidFill>
                <a:latin typeface="Calibri" pitchFamily="34" charset="0"/>
              </a:rPr>
              <a:t>publications</a:t>
            </a:r>
            <a:r>
              <a:rPr lang="el-GR" sz="1000">
                <a:solidFill>
                  <a:srgbClr val="0D0D0D"/>
                </a:solidFill>
                <a:latin typeface="Calibri" pitchFamily="34" charset="0"/>
              </a:rPr>
              <a:t>/</a:t>
            </a:r>
            <a:r>
              <a:rPr lang="en-US" sz="1000">
                <a:solidFill>
                  <a:srgbClr val="0D0D0D"/>
                </a:solidFill>
                <a:latin typeface="Calibri" pitchFamily="34" charset="0"/>
              </a:rPr>
              <a:t>WUP</a:t>
            </a:r>
            <a:r>
              <a:rPr lang="el-GR" sz="1000">
                <a:solidFill>
                  <a:srgbClr val="0D0D0D"/>
                </a:solidFill>
                <a:latin typeface="Calibri" pitchFamily="34" charset="0"/>
              </a:rPr>
              <a:t>2005/2005</a:t>
            </a:r>
            <a:r>
              <a:rPr lang="en-US" sz="1000">
                <a:solidFill>
                  <a:srgbClr val="0D0D0D"/>
                </a:solidFill>
                <a:latin typeface="Calibri" pitchFamily="34" charset="0"/>
              </a:rPr>
              <a:t>WUP</a:t>
            </a:r>
            <a:r>
              <a:rPr lang="el-GR" sz="1000">
                <a:solidFill>
                  <a:srgbClr val="0D0D0D"/>
                </a:solidFill>
                <a:latin typeface="Calibri" pitchFamily="34" charset="0"/>
              </a:rPr>
              <a:t>_</a:t>
            </a:r>
            <a:r>
              <a:rPr lang="en-US" sz="1000">
                <a:solidFill>
                  <a:srgbClr val="0D0D0D"/>
                </a:solidFill>
                <a:latin typeface="Calibri" pitchFamily="34" charset="0"/>
              </a:rPr>
              <a:t>FS</a:t>
            </a:r>
            <a:r>
              <a:rPr lang="el-GR" sz="1000">
                <a:solidFill>
                  <a:srgbClr val="0D0D0D"/>
                </a:solidFill>
                <a:latin typeface="Calibri" pitchFamily="34" charset="0"/>
              </a:rPr>
              <a:t>3.</a:t>
            </a:r>
            <a:r>
              <a:rPr lang="en-US" sz="1000">
                <a:solidFill>
                  <a:srgbClr val="0D0D0D"/>
                </a:solidFill>
                <a:latin typeface="Calibri" pitchFamily="34" charset="0"/>
              </a:rPr>
              <a:t>pdf</a:t>
            </a:r>
            <a:endParaRPr lang="el-GR" sz="1000">
              <a:solidFill>
                <a:srgbClr val="0D0D0D"/>
              </a:solidFill>
              <a:latin typeface="Calibri" pitchFamily="34" charset="0"/>
            </a:endParaRPr>
          </a:p>
          <a:p>
            <a:pPr algn="ctr"/>
            <a:endParaRPr lang="en-US" sz="1000">
              <a:cs typeface="Arial" charset="0"/>
            </a:endParaRPr>
          </a:p>
        </p:txBody>
      </p:sp>
      <p:sp>
        <p:nvSpPr>
          <p:cNvPr id="16391" name="8 - TextBox"/>
          <p:cNvSpPr txBox="1">
            <a:spLocks noChangeArrowheads="1"/>
          </p:cNvSpPr>
          <p:nvPr/>
        </p:nvSpPr>
        <p:spPr bwMode="auto">
          <a:xfrm>
            <a:off x="1619250" y="5157788"/>
            <a:ext cx="6265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ctr"/>
            <a:r>
              <a:rPr lang="el-GR" sz="1400" b="1" u="sng">
                <a:latin typeface="Calibri" pitchFamily="34" charset="0"/>
              </a:rPr>
              <a:t>Ποσοστό πληθυσμού που κατοικεί σε αστικές περιοχές (στοιχεία 2005)</a:t>
            </a: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AACB3-F380-408A-B42E-54208AFE5F17}" type="slidenum">
              <a:rPr lang="el-GR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412" name="16 - Ομάδα"/>
          <p:cNvGrpSpPr>
            <a:grpSpLocks/>
          </p:cNvGrpSpPr>
          <p:nvPr/>
        </p:nvGrpSpPr>
        <p:grpSpPr bwMode="auto">
          <a:xfrm>
            <a:off x="1692275" y="1773238"/>
            <a:ext cx="5759450" cy="3887787"/>
            <a:chOff x="1187624" y="1052736"/>
            <a:chExt cx="6768752" cy="4984054"/>
          </a:xfrm>
        </p:grpSpPr>
        <p:grpSp>
          <p:nvGrpSpPr>
            <p:cNvPr id="17417" name="11 - Ομάδα"/>
            <p:cNvGrpSpPr>
              <a:grpSpLocks/>
            </p:cNvGrpSpPr>
            <p:nvPr/>
          </p:nvGrpSpPr>
          <p:grpSpPr bwMode="auto">
            <a:xfrm>
              <a:off x="1187624" y="1052736"/>
              <a:ext cx="6768752" cy="4984054"/>
              <a:chOff x="1547664" y="1969676"/>
              <a:chExt cx="6264696" cy="4407990"/>
            </a:xfrm>
          </p:grpSpPr>
          <p:pic>
            <p:nvPicPr>
              <p:cNvPr id="17421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35696" y="2060848"/>
                <a:ext cx="5485765" cy="4316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2" name="9 - TextBox"/>
              <p:cNvSpPr txBox="1">
                <a:spLocks noChangeArrowheads="1"/>
              </p:cNvSpPr>
              <p:nvPr/>
            </p:nvSpPr>
            <p:spPr bwMode="auto">
              <a:xfrm>
                <a:off x="1547664" y="1969676"/>
                <a:ext cx="6264696" cy="4627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58775" indent="-358775" algn="ctr"/>
                <a:r>
                  <a:rPr lang="el-GR" sz="1400" b="1" u="sng">
                    <a:latin typeface="Calibri" pitchFamily="34" charset="0"/>
                  </a:rPr>
                  <a:t>Συνολικός, αστικός και μη αστικός πληθυσμός 1950-2030</a:t>
                </a:r>
              </a:p>
              <a:p>
                <a:pPr marL="358775" indent="-358775" algn="ctr"/>
                <a:endParaRPr lang="el-GR" sz="1400" b="1" u="sng">
                  <a:latin typeface="Calibri" pitchFamily="34" charset="0"/>
                </a:endParaRPr>
              </a:p>
            </p:txBody>
          </p:sp>
        </p:grpSp>
        <p:sp>
          <p:nvSpPr>
            <p:cNvPr id="13" name="12 - Έλλειψη"/>
            <p:cNvSpPr/>
            <p:nvPr/>
          </p:nvSpPr>
          <p:spPr>
            <a:xfrm>
              <a:off x="6085082" y="3501007"/>
              <a:ext cx="503738" cy="431449"/>
            </a:xfrm>
            <a:prstGeom prst="ellipse">
              <a:avLst/>
            </a:prstGeom>
            <a:solidFill>
              <a:schemeClr val="accent4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5" name="14 - Έλλειψη"/>
            <p:cNvSpPr/>
            <p:nvPr/>
          </p:nvSpPr>
          <p:spPr>
            <a:xfrm>
              <a:off x="6659717" y="3501007"/>
              <a:ext cx="503738" cy="431449"/>
            </a:xfrm>
            <a:prstGeom prst="ellipse">
              <a:avLst/>
            </a:prstGeom>
            <a:solidFill>
              <a:schemeClr val="accent6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6085082" y="4005722"/>
              <a:ext cx="1007477" cy="215725"/>
            </a:xfrm>
            <a:prstGeom prst="rect">
              <a:avLst/>
            </a:prstGeom>
            <a:solidFill>
              <a:schemeClr val="bg2">
                <a:lumMod val="75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ECCA6-B477-43E1-9915-B2F380628754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17414" name="18 - TextBox"/>
          <p:cNvSpPr txBox="1">
            <a:spLocks noChangeArrowheads="1"/>
          </p:cNvSpPr>
          <p:nvPr/>
        </p:nvSpPr>
        <p:spPr bwMode="auto">
          <a:xfrm>
            <a:off x="395288" y="755650"/>
            <a:ext cx="84248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just">
              <a:buFont typeface="Wingdings" pitchFamily="2" charset="2"/>
              <a:buChar char="ü"/>
            </a:pPr>
            <a:r>
              <a:rPr lang="el-GR" sz="1600">
                <a:latin typeface="Calibri" pitchFamily="34" charset="0"/>
              </a:rPr>
              <a:t>Παρατηρείται μια μετάβαση την κυριαρχία του </a:t>
            </a: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μη αστικού πληθυσμού  </a:t>
            </a:r>
            <a:r>
              <a:rPr lang="el-GR" sz="1600">
                <a:latin typeface="Calibri" pitchFamily="34" charset="0"/>
              </a:rPr>
              <a:t>στην κυριαρχία του </a:t>
            </a: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αστικού πληθυσμού</a:t>
            </a:r>
            <a:r>
              <a:rPr lang="el-GR" sz="1600">
                <a:latin typeface="Calibri" pitchFamily="34" charset="0"/>
              </a:rPr>
              <a:t>, που θα συνεχιστεί και για </a:t>
            </a: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τις επόμενες δεκαετίες.</a:t>
            </a:r>
          </a:p>
          <a:p>
            <a:pPr marL="358775" indent="-358775" algn="just">
              <a:buFont typeface="Wingdings" pitchFamily="2" charset="2"/>
              <a:buChar char="ü"/>
            </a:pPr>
            <a:r>
              <a:rPr lang="el-GR" sz="1600">
                <a:latin typeface="Calibri" pitchFamily="34" charset="0"/>
              </a:rPr>
              <a:t>Οι περιοχές που θα παρουσιάσουν μεγαλύτερους ρυθμούς αστικοποίησης  θα είναι στην </a:t>
            </a: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Αφρική και την Ασία.</a:t>
            </a:r>
          </a:p>
        </p:txBody>
      </p:sp>
      <p:sp>
        <p:nvSpPr>
          <p:cNvPr id="17415" name="19 - Ορθογώνιο"/>
          <p:cNvSpPr>
            <a:spLocks noChangeArrowheads="1"/>
          </p:cNvSpPr>
          <p:nvPr/>
        </p:nvSpPr>
        <p:spPr bwMode="auto">
          <a:xfrm>
            <a:off x="395288" y="5838825"/>
            <a:ext cx="8137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just">
              <a:buFont typeface="Wingdings" pitchFamily="2" charset="2"/>
              <a:buChar char="ü"/>
            </a:pPr>
            <a:r>
              <a:rPr lang="el-GR" sz="1600">
                <a:latin typeface="Calibri" pitchFamily="34" charset="0"/>
              </a:rPr>
              <a:t>Ενώ οι </a:t>
            </a:r>
            <a:r>
              <a:rPr lang="en-US" sz="1600" b="1">
                <a:latin typeface="Calibri" pitchFamily="34" charset="0"/>
              </a:rPr>
              <a:t>mega-cities</a:t>
            </a:r>
            <a:r>
              <a:rPr lang="en-US" sz="1600">
                <a:latin typeface="Calibri" pitchFamily="34" charset="0"/>
              </a:rPr>
              <a:t> </a:t>
            </a:r>
            <a:r>
              <a:rPr lang="el-GR" sz="1600">
                <a:latin typeface="Calibri" pitchFamily="34" charset="0"/>
              </a:rPr>
              <a:t>διατηρούν το ενδιαφέρον και την προσοχή όλων, </a:t>
            </a: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οι μεγαλύτεροι ρυθμοί ανάπτυξης</a:t>
            </a:r>
            <a:r>
              <a:rPr lang="el-GR" sz="1600">
                <a:latin typeface="Calibri" pitchFamily="34" charset="0"/>
              </a:rPr>
              <a:t> αναμένεται να παρατηρηθούν </a:t>
            </a:r>
            <a:r>
              <a:rPr lang="el-GR" sz="1600" b="1">
                <a:latin typeface="Calibri" pitchFamily="34" charset="0"/>
              </a:rPr>
              <a:t>σε μικρότερες πόλεις, </a:t>
            </a:r>
            <a:r>
              <a:rPr lang="el-GR" sz="1600">
                <a:latin typeface="Calibri" pitchFamily="34" charset="0"/>
              </a:rPr>
              <a:t>οι οποίες έχουν και τους </a:t>
            </a:r>
            <a:r>
              <a:rPr lang="el-GR" sz="1600" b="1">
                <a:latin typeface="Calibri" pitchFamily="34" charset="0"/>
              </a:rPr>
              <a:t>λιγότερους πόρους </a:t>
            </a:r>
            <a:r>
              <a:rPr lang="el-GR" sz="1600">
                <a:latin typeface="Calibri" pitchFamily="34" charset="0"/>
              </a:rPr>
              <a:t>για να ανταπεξέλθουν στο μέγεθος των αλλαγών αυτών.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11413" y="5559425"/>
            <a:ext cx="46815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l-GR" sz="1000">
                <a:solidFill>
                  <a:srgbClr val="0D0D0D"/>
                </a:solidFill>
                <a:latin typeface="Calibri" pitchFamily="34" charset="0"/>
                <a:cs typeface="Times New Roman" pitchFamily="18" charset="0"/>
              </a:rPr>
              <a:t>Πηγή: </a:t>
            </a:r>
            <a:r>
              <a:rPr lang="el-GR" sz="1000">
                <a:latin typeface="Calibri" pitchFamily="34" charset="0"/>
              </a:rPr>
              <a:t>http://www.un.org/esa/population/publications/WUP2005/2005WUP_FS2.pdf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36" name="11 - Ορθογώνιο"/>
          <p:cNvSpPr>
            <a:spLocks noChangeArrowheads="1"/>
          </p:cNvSpPr>
          <p:nvPr/>
        </p:nvSpPr>
        <p:spPr bwMode="auto">
          <a:xfrm>
            <a:off x="323850" y="760413"/>
            <a:ext cx="82804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latin typeface="Calibri" pitchFamily="34" charset="0"/>
              </a:rPr>
              <a:t>Προβλήματα σύγχρονων πόλεων</a:t>
            </a:r>
          </a:p>
          <a:p>
            <a:pPr algn="ctr"/>
            <a:endParaRPr lang="el-GR" b="1">
              <a:latin typeface="Calibri" pitchFamily="34" charset="0"/>
            </a:endParaRPr>
          </a:p>
          <a:p>
            <a:pPr algn="ctr">
              <a:buFontTx/>
              <a:buBlip>
                <a:blip r:embed="rId2"/>
              </a:buBlip>
            </a:pPr>
            <a:r>
              <a:rPr lang="el-GR" sz="1600">
                <a:latin typeface="Calibri" pitchFamily="34" charset="0"/>
              </a:rPr>
              <a:t>Έλλειψη πόρων </a:t>
            </a:r>
          </a:p>
          <a:p>
            <a:pPr algn="ctr">
              <a:buFontTx/>
              <a:buBlip>
                <a:blip r:embed="rId2"/>
              </a:buBlip>
            </a:pPr>
            <a:r>
              <a:rPr lang="el-GR" sz="1600">
                <a:latin typeface="Calibri" pitchFamily="34" charset="0"/>
              </a:rPr>
              <a:t>Διαχείριση απορριμμάτων</a:t>
            </a:r>
          </a:p>
          <a:p>
            <a:pPr algn="ctr">
              <a:buFontTx/>
              <a:buBlip>
                <a:blip r:embed="rId2"/>
              </a:buBlip>
            </a:pPr>
            <a:r>
              <a:rPr lang="el-GR" sz="1600">
                <a:latin typeface="Calibri" pitchFamily="34" charset="0"/>
              </a:rPr>
              <a:t>Ατμοσφαιρική ρύπανση</a:t>
            </a:r>
          </a:p>
          <a:p>
            <a:pPr algn="ctr">
              <a:buFontTx/>
              <a:buBlip>
                <a:blip r:embed="rId2"/>
              </a:buBlip>
            </a:pPr>
            <a:r>
              <a:rPr lang="el-GR" sz="1600">
                <a:latin typeface="Calibri" pitchFamily="34" charset="0"/>
              </a:rPr>
              <a:t>Θέματα υγιεινής</a:t>
            </a:r>
          </a:p>
          <a:p>
            <a:pPr algn="ctr">
              <a:buFontTx/>
              <a:buBlip>
                <a:blip r:embed="rId2"/>
              </a:buBlip>
            </a:pPr>
            <a:r>
              <a:rPr lang="el-GR" sz="1600">
                <a:latin typeface="Calibri" pitchFamily="34" charset="0"/>
              </a:rPr>
              <a:t>Κυκλοφοριακή συμφόρηση</a:t>
            </a:r>
          </a:p>
          <a:p>
            <a:pPr algn="ctr">
              <a:buFontTx/>
              <a:buBlip>
                <a:blip r:embed="rId2"/>
              </a:buBlip>
            </a:pPr>
            <a:r>
              <a:rPr lang="el-GR" sz="1600">
                <a:latin typeface="Calibri" pitchFamily="34" charset="0"/>
              </a:rPr>
              <a:t>Ανεπαρκείς, προβληματικές και παλαιές υποδομές</a:t>
            </a:r>
          </a:p>
          <a:p>
            <a:pPr algn="ctr">
              <a:buFontTx/>
              <a:buBlip>
                <a:blip r:embed="rId2"/>
              </a:buBlip>
            </a:pPr>
            <a:r>
              <a:rPr lang="el-GR" sz="1600">
                <a:latin typeface="Calibri" pitchFamily="34" charset="0"/>
              </a:rPr>
              <a:t>Ανεργία</a:t>
            </a: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DAE9E-3CC0-4506-BCA6-6B7F00961282}" type="slidenum">
              <a:rPr lang="el-GR"/>
              <a:pPr>
                <a:defRPr/>
              </a:pPr>
              <a:t>5</a:t>
            </a:fld>
            <a:endParaRPr lang="el-GR"/>
          </a:p>
        </p:txBody>
      </p:sp>
      <p:grpSp>
        <p:nvGrpSpPr>
          <p:cNvPr id="18438" name="22 - Ομάδα"/>
          <p:cNvGrpSpPr>
            <a:grpSpLocks/>
          </p:cNvGrpSpPr>
          <p:nvPr/>
        </p:nvGrpSpPr>
        <p:grpSpPr bwMode="auto">
          <a:xfrm>
            <a:off x="1187450" y="3213100"/>
            <a:ext cx="6769100" cy="3529013"/>
            <a:chOff x="1907704" y="3212976"/>
            <a:chExt cx="4320480" cy="3528392"/>
          </a:xfrm>
        </p:grpSpPr>
        <p:grpSp>
          <p:nvGrpSpPr>
            <p:cNvPr id="18439" name="21 - Ομάδα"/>
            <p:cNvGrpSpPr>
              <a:grpSpLocks/>
            </p:cNvGrpSpPr>
            <p:nvPr/>
          </p:nvGrpSpPr>
          <p:grpSpPr bwMode="auto">
            <a:xfrm>
              <a:off x="1907704" y="3212976"/>
              <a:ext cx="4320480" cy="3528392"/>
              <a:chOff x="1907704" y="3212976"/>
              <a:chExt cx="4320480" cy="3528392"/>
            </a:xfrm>
          </p:grpSpPr>
          <p:sp>
            <p:nvSpPr>
              <p:cNvPr id="11" name="10 - Έλλειψη"/>
              <p:cNvSpPr/>
              <p:nvPr/>
            </p:nvSpPr>
            <p:spPr>
              <a:xfrm>
                <a:off x="1907704" y="4005000"/>
                <a:ext cx="1872478" cy="1872920"/>
              </a:xfrm>
              <a:prstGeom prst="ellipse">
                <a:avLst/>
              </a:prstGeom>
              <a:solidFill>
                <a:schemeClr val="accent1"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sp>
            <p:nvSpPr>
              <p:cNvPr id="18442" name="12 - TextBox"/>
              <p:cNvSpPr txBox="1">
                <a:spLocks noChangeArrowheads="1"/>
              </p:cNvSpPr>
              <p:nvPr/>
            </p:nvSpPr>
            <p:spPr bwMode="auto">
              <a:xfrm>
                <a:off x="2123728" y="4562544"/>
                <a:ext cx="1368152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>
                    <a:latin typeface="Calibri" pitchFamily="34" charset="0"/>
                  </a:rPr>
                  <a:t>Οικονομικά</a:t>
                </a:r>
              </a:p>
              <a:p>
                <a:pPr algn="ctr"/>
                <a:r>
                  <a:rPr lang="el-GR" sz="1200">
                    <a:latin typeface="Calibri" pitchFamily="34" charset="0"/>
                  </a:rPr>
                  <a:t>(έλλειψη πόρων, ανεργία)</a:t>
                </a:r>
              </a:p>
            </p:txBody>
          </p:sp>
          <p:sp>
            <p:nvSpPr>
              <p:cNvPr id="15" name="14 - Έλλειψη"/>
              <p:cNvSpPr/>
              <p:nvPr/>
            </p:nvSpPr>
            <p:spPr>
              <a:xfrm>
                <a:off x="4355706" y="4005000"/>
                <a:ext cx="1872478" cy="187292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sp>
            <p:nvSpPr>
              <p:cNvPr id="18444" name="15 - TextBox"/>
              <p:cNvSpPr txBox="1">
                <a:spLocks noChangeArrowheads="1"/>
              </p:cNvSpPr>
              <p:nvPr/>
            </p:nvSpPr>
            <p:spPr bwMode="auto">
              <a:xfrm>
                <a:off x="4572000" y="4562544"/>
                <a:ext cx="1512168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>
                    <a:latin typeface="Calibri" pitchFamily="34" charset="0"/>
                  </a:rPr>
                  <a:t>Κοινωνικά</a:t>
                </a:r>
              </a:p>
              <a:p>
                <a:pPr algn="ctr"/>
                <a:r>
                  <a:rPr lang="el-GR" sz="1200">
                    <a:latin typeface="Calibri" pitchFamily="34" charset="0"/>
                  </a:rPr>
                  <a:t>(υγεία, περίθαλψη, πρόνοια)</a:t>
                </a:r>
              </a:p>
            </p:txBody>
          </p:sp>
          <p:sp>
            <p:nvSpPr>
              <p:cNvPr id="17" name="16 - Έλλειψη"/>
              <p:cNvSpPr/>
              <p:nvPr/>
            </p:nvSpPr>
            <p:spPr>
              <a:xfrm>
                <a:off x="3131705" y="3212976"/>
                <a:ext cx="1872478" cy="18729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sp>
            <p:nvSpPr>
              <p:cNvPr id="18446" name="17 - TextBox"/>
              <p:cNvSpPr txBox="1">
                <a:spLocks noChangeArrowheads="1"/>
              </p:cNvSpPr>
              <p:nvPr/>
            </p:nvSpPr>
            <p:spPr bwMode="auto">
              <a:xfrm>
                <a:off x="3275856" y="3501008"/>
                <a:ext cx="1584176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>
                    <a:latin typeface="Calibri" pitchFamily="34" charset="0"/>
                  </a:rPr>
                  <a:t>Υποδομών</a:t>
                </a:r>
              </a:p>
              <a:p>
                <a:pPr algn="ctr"/>
                <a:r>
                  <a:rPr lang="el-GR" sz="1200">
                    <a:latin typeface="Calibri" pitchFamily="34" charset="0"/>
                  </a:rPr>
                  <a:t>(μεταφορές, μετακινήσεις, οδικό δίκτυο, οικιστικό απόθεμα)</a:t>
                </a:r>
              </a:p>
            </p:txBody>
          </p:sp>
          <p:sp>
            <p:nvSpPr>
              <p:cNvPr id="20" name="19 - Έλλειψη"/>
              <p:cNvSpPr/>
              <p:nvPr/>
            </p:nvSpPr>
            <p:spPr>
              <a:xfrm>
                <a:off x="3131705" y="4868448"/>
                <a:ext cx="1872478" cy="1872920"/>
              </a:xfrm>
              <a:prstGeom prst="ellipse">
                <a:avLst/>
              </a:prstGeom>
              <a:solidFill>
                <a:schemeClr val="bg2">
                  <a:lumMod val="75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dirty="0"/>
              </a:p>
            </p:txBody>
          </p:sp>
        </p:grpSp>
        <p:sp>
          <p:nvSpPr>
            <p:cNvPr id="18440" name="20 - TextBox"/>
            <p:cNvSpPr txBox="1">
              <a:spLocks noChangeArrowheads="1"/>
            </p:cNvSpPr>
            <p:nvPr/>
          </p:nvSpPr>
          <p:spPr bwMode="auto">
            <a:xfrm>
              <a:off x="3203848" y="5385990"/>
              <a:ext cx="172819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>
                  <a:latin typeface="Calibri" pitchFamily="34" charset="0"/>
                </a:rPr>
                <a:t>Περιβαλλοντικά</a:t>
              </a:r>
            </a:p>
            <a:p>
              <a:pPr algn="ctr"/>
              <a:r>
                <a:rPr lang="el-GR" sz="1200">
                  <a:latin typeface="Calibri" pitchFamily="34" charset="0"/>
                </a:rPr>
                <a:t>(ατμοσφαιρική ρύπανση, απορρίμματα, ενέργεια)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95288" y="765175"/>
            <a:ext cx="8424862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Η ανάγκη να αντιμετωπιστούν τα παραπάνω προβλήματα, έχουν οδηγήσει πολλές πόλεις στο να προσπαθήσουν να βρουν </a:t>
            </a:r>
            <a:r>
              <a:rPr lang="el-GR" b="1" u="sng" dirty="0">
                <a:latin typeface="+mn-lt"/>
              </a:rPr>
              <a:t>πιο «έξυπνους» τρόπους </a:t>
            </a:r>
            <a:r>
              <a:rPr lang="el-GR" dirty="0">
                <a:latin typeface="+mn-lt"/>
              </a:rPr>
              <a:t>να τα διαχειριστούν.</a:t>
            </a:r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Η «γνώση» αποτελεί σημαντικό παράγοντα της παγκόσμιας οικονομίας.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Η τεχνολογία -και συγκεκριμένα η υψηλή- είναι εμφανής  σε κάθε τομέα της ζωής των ανθρώπων.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Οι έννοιες </a:t>
            </a:r>
            <a:r>
              <a:rPr lang="el-GR" sz="2000" b="1" dirty="0">
                <a:latin typeface="+mn-lt"/>
              </a:rPr>
              <a:t>πόλη – γνώση – τεχνολογία </a:t>
            </a:r>
            <a:r>
              <a:rPr lang="el-GR" dirty="0">
                <a:latin typeface="+mn-lt"/>
              </a:rPr>
              <a:t>συνδέονται  μεταξύ τους και συνυπάρχουν στις  </a:t>
            </a:r>
            <a:r>
              <a:rPr lang="el-GR" sz="2000" b="1" dirty="0">
                <a:latin typeface="+mn-lt"/>
              </a:rPr>
              <a:t>«έξυπνες πόλεις»</a:t>
            </a:r>
            <a:r>
              <a:rPr lang="el-GR" sz="2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l-GR" sz="2000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“smart cities”</a:t>
            </a:r>
            <a:r>
              <a:rPr lang="el-GR" sz="2000" b="1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Η έννοια των </a:t>
            </a:r>
            <a:r>
              <a:rPr lang="en-US" dirty="0">
                <a:latin typeface="+mn-lt"/>
              </a:rPr>
              <a:t>“smart cities”</a:t>
            </a:r>
            <a:r>
              <a:rPr lang="el-GR" dirty="0">
                <a:latin typeface="+mn-lt"/>
              </a:rPr>
              <a:t> είναι αρκετά </a:t>
            </a:r>
            <a:r>
              <a:rPr lang="el-GR" b="1" dirty="0">
                <a:latin typeface="+mn-lt"/>
              </a:rPr>
              <a:t>ασαφής και πολυδιάστατη.</a:t>
            </a:r>
            <a:r>
              <a:rPr lang="el-GR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Αυτό γίνεται εμφανές ακόμη και από την </a:t>
            </a:r>
            <a:r>
              <a:rPr lang="el-GR" b="1" dirty="0">
                <a:latin typeface="+mn-lt"/>
              </a:rPr>
              <a:t>πλούσια ορολογία </a:t>
            </a:r>
            <a:r>
              <a:rPr lang="el-GR" dirty="0">
                <a:latin typeface="+mn-lt"/>
              </a:rPr>
              <a:t>που χρησιμοποιείται για την περιγραφή αυτών των πόλεων: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+mn-lt"/>
              </a:rPr>
              <a:t>		‘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digital cities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’,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+mn-lt"/>
              </a:rPr>
              <a:t>		‘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intelligent cities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’,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+mn-lt"/>
              </a:rPr>
              <a:t>		‘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creative cities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’,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+mn-lt"/>
              </a:rPr>
              <a:t>		‘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cyber cities</a:t>
            </a:r>
            <a:r>
              <a:rPr lang="el-GR" b="1" dirty="0">
                <a:solidFill>
                  <a:srgbClr val="C00000"/>
                </a:solidFill>
                <a:latin typeface="+mn-lt"/>
              </a:rPr>
              <a:t>’</a:t>
            </a:r>
            <a:endParaRPr lang="en-US" b="1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C00000"/>
                </a:solidFill>
                <a:latin typeface="+mn-lt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‘mobile cities’</a:t>
            </a: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4E735-6DF0-44AC-9DC8-3FFDB5807AA9}" type="slidenum">
              <a:rPr lang="el-GR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19462" name="6 - Ορθογώνιο"/>
          <p:cNvSpPr>
            <a:spLocks noChangeArrowheads="1"/>
          </p:cNvSpPr>
          <p:nvPr/>
        </p:nvSpPr>
        <p:spPr bwMode="auto">
          <a:xfrm>
            <a:off x="5003800" y="5013325"/>
            <a:ext cx="2952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‘virtual cities’</a:t>
            </a:r>
          </a:p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‘information cities’</a:t>
            </a:r>
          </a:p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‘wired cities’</a:t>
            </a:r>
          </a:p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‘telecities’</a:t>
            </a:r>
          </a:p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‘knowledge-based cities’</a:t>
            </a:r>
            <a:endParaRPr lang="el-GR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5FF3-EEEF-4F73-B667-579BA9DB88F8}" type="slidenum">
              <a:rPr lang="el-GR"/>
              <a:pPr>
                <a:defRPr/>
              </a:pPr>
              <a:t>7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468313" y="985838"/>
            <a:ext cx="6335712" cy="597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u="sng" dirty="0">
                <a:latin typeface="+mn-lt"/>
              </a:rPr>
              <a:t>Τι είναι οι «‘</a:t>
            </a:r>
            <a:r>
              <a:rPr lang="el-GR" b="1" u="sng" dirty="0" err="1">
                <a:latin typeface="+mn-lt"/>
              </a:rPr>
              <a:t>Εξυπνες</a:t>
            </a:r>
            <a:r>
              <a:rPr lang="el-GR" b="1" u="sng" dirty="0">
                <a:latin typeface="+mn-lt"/>
              </a:rPr>
              <a:t> Πόλεις»;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+mn-lt"/>
              </a:rPr>
              <a:t>Ένας τρόπος να αντιληφθεί κάποιος μια έξυπνη πόλη, είναι να σκεφτεί </a:t>
            </a:r>
            <a:r>
              <a:rPr lang="el-GR" sz="1600" b="1" dirty="0">
                <a:latin typeface="+mn-lt"/>
              </a:rPr>
              <a:t>μία βιώσιμη και ανεκτή πόλη</a:t>
            </a:r>
            <a:r>
              <a:rPr lang="el-GR" sz="1600" dirty="0"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latin typeface="+mn-lt"/>
              </a:rPr>
              <a:t>(</a:t>
            </a:r>
            <a:r>
              <a:rPr lang="en-US" sz="1200" dirty="0" err="1">
                <a:latin typeface="+mn-lt"/>
              </a:rPr>
              <a:t>Chourabi</a:t>
            </a:r>
            <a:r>
              <a:rPr lang="en-US" sz="1200" dirty="0">
                <a:latin typeface="+mn-lt"/>
              </a:rPr>
              <a:t> et. al. 2012)</a:t>
            </a:r>
            <a:r>
              <a:rPr lang="el-GR" sz="1200" dirty="0"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+mn-lt"/>
              </a:rPr>
              <a:t>Μία πόλη που αγωνίζεται να γίνει </a:t>
            </a:r>
            <a:r>
              <a:rPr lang="el-GR" sz="1600" b="1" dirty="0">
                <a:latin typeface="+mn-lt"/>
              </a:rPr>
              <a:t>«εξυπνότερη» </a:t>
            </a:r>
            <a:r>
              <a:rPr lang="el-GR" sz="1600" dirty="0">
                <a:latin typeface="+mn-lt"/>
              </a:rPr>
              <a:t>- περισσότερο </a:t>
            </a:r>
            <a:r>
              <a:rPr lang="el-GR" sz="1600" b="1" dirty="0">
                <a:latin typeface="+mn-lt"/>
              </a:rPr>
              <a:t>αποδοτική, βιώσιμη, ζωντανή, δίκαιη και </a:t>
            </a:r>
            <a:r>
              <a:rPr lang="en-US" sz="1600" b="1" dirty="0">
                <a:latin typeface="+mn-lt"/>
              </a:rPr>
              <a:t> </a:t>
            </a:r>
            <a:r>
              <a:rPr lang="el-GR" sz="1600" b="1" dirty="0">
                <a:latin typeface="+mn-lt"/>
              </a:rPr>
              <a:t>ανεκτή.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latin typeface="+mn-lt"/>
              </a:rPr>
              <a:t>(</a:t>
            </a:r>
            <a:r>
              <a:rPr lang="en-US" sz="1200" dirty="0">
                <a:latin typeface="+mn-lt"/>
              </a:rPr>
              <a:t>http://smartercities.nrdc.org/about</a:t>
            </a:r>
            <a:r>
              <a:rPr lang="el-GR" sz="1200" dirty="0">
                <a:latin typeface="+mn-lt"/>
              </a:rPr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+mn-lt"/>
              </a:rPr>
              <a:t>Μια </a:t>
            </a:r>
            <a:r>
              <a:rPr lang="el-GR" sz="1600" b="1" dirty="0">
                <a:latin typeface="+mn-lt"/>
              </a:rPr>
              <a:t>ανεπτυγμένη αστική περιοχή </a:t>
            </a:r>
            <a:r>
              <a:rPr lang="el-GR" sz="1600" dirty="0">
                <a:latin typeface="+mn-lt"/>
              </a:rPr>
              <a:t>με </a:t>
            </a:r>
            <a:r>
              <a:rPr lang="el-GR" sz="1600" b="1" dirty="0">
                <a:latin typeface="+mn-lt"/>
              </a:rPr>
              <a:t>βιώσιμη αστική ανάπτυξη </a:t>
            </a:r>
            <a:r>
              <a:rPr lang="el-GR" sz="1600" dirty="0">
                <a:latin typeface="+mn-lt"/>
              </a:rPr>
              <a:t>και </a:t>
            </a:r>
            <a:r>
              <a:rPr lang="el-GR" sz="1600" b="1" dirty="0">
                <a:latin typeface="+mn-lt"/>
              </a:rPr>
              <a:t>υψηλό επίπεδο ζωής </a:t>
            </a:r>
            <a:r>
              <a:rPr lang="el-GR" sz="1600" dirty="0">
                <a:latin typeface="+mn-lt"/>
              </a:rPr>
              <a:t>μέσω της αρίστευσης σε πολλαπλούς τομείς, όπως την </a:t>
            </a:r>
            <a:r>
              <a:rPr lang="el-GR" sz="1600" b="1" dirty="0">
                <a:solidFill>
                  <a:srgbClr val="C00000"/>
                </a:solidFill>
                <a:latin typeface="+mn-lt"/>
              </a:rPr>
              <a:t>οικονομία, την κινητικότητα, το περιβάλλον, τη διακυβέρνηση</a:t>
            </a:r>
            <a:r>
              <a:rPr lang="el-GR" sz="1600" dirty="0">
                <a:latin typeface="+mn-lt"/>
              </a:rPr>
              <a:t> κ.α. Η αρίστευση σε αυτούς τους τομείς , μπορεί να επιτευχθεί μέσω </a:t>
            </a:r>
            <a:r>
              <a:rPr lang="el-GR" sz="1600" b="1" dirty="0">
                <a:latin typeface="+mn-lt"/>
              </a:rPr>
              <a:t>ισχυρού ανθρώπινου κεφαλαίου, κοινωνικού κεφαλαίου και </a:t>
            </a:r>
            <a:r>
              <a:rPr lang="en-US" sz="1600" b="1" dirty="0">
                <a:latin typeface="+mn-lt"/>
              </a:rPr>
              <a:t>ICT </a:t>
            </a:r>
            <a:r>
              <a:rPr lang="el-GR" sz="1600" b="1" dirty="0">
                <a:latin typeface="+mn-lt"/>
              </a:rPr>
              <a:t>υποδομών. </a:t>
            </a:r>
            <a:r>
              <a:rPr lang="el-GR" sz="1200" dirty="0">
                <a:latin typeface="+mn-lt"/>
              </a:rPr>
              <a:t>(</a:t>
            </a:r>
            <a:r>
              <a:rPr lang="en-US" sz="1200" dirty="0">
                <a:latin typeface="+mn-lt"/>
              </a:rPr>
              <a:t>http://www.businessdictionary.com/definition/smart-city.html#ixzz2JXZiP82y</a:t>
            </a:r>
            <a:r>
              <a:rPr lang="el-GR" sz="1200" dirty="0">
                <a:latin typeface="+mn-lt"/>
              </a:rPr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6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600" dirty="0">
                <a:latin typeface="+mn-lt"/>
              </a:rPr>
              <a:t>Μία πόλη με </a:t>
            </a:r>
            <a:r>
              <a:rPr lang="el-GR" sz="1600" b="1" dirty="0">
                <a:latin typeface="+mn-lt"/>
              </a:rPr>
              <a:t>καλές επιδόσεις </a:t>
            </a:r>
            <a:r>
              <a:rPr lang="el-GR" sz="1600" dirty="0">
                <a:latin typeface="+mn-lt"/>
              </a:rPr>
              <a:t>στο πεδίο της </a:t>
            </a:r>
            <a:r>
              <a:rPr lang="el-GR" sz="1600" b="1" dirty="0">
                <a:solidFill>
                  <a:srgbClr val="C00000"/>
                </a:solidFill>
                <a:latin typeface="+mn-lt"/>
              </a:rPr>
              <a:t>οικονομίας, του ανθρωπίνου δυναμικού, της διακυβέρνησης, της κινητικότητας, του περιβάλλοντος και της διαβίωσης</a:t>
            </a:r>
            <a:r>
              <a:rPr lang="el-GR" sz="16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l-GR" sz="1600" dirty="0">
                <a:latin typeface="+mn-lt"/>
              </a:rPr>
              <a:t>στηριζόμενη σε έναν έξυπνο συνδυασμό κληροδοτημάτων και δραστηριοτήτων αποφασιστικών , ανεξάρτητων και ενήμερων πολιτών.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(</a:t>
            </a:r>
            <a:r>
              <a:rPr lang="en-US" sz="1200" dirty="0" err="1">
                <a:latin typeface="+mn-lt"/>
              </a:rPr>
              <a:t>Giffinger</a:t>
            </a:r>
            <a:r>
              <a:rPr lang="en-US" sz="1200" dirty="0">
                <a:latin typeface="+mn-lt"/>
              </a:rPr>
              <a:t> et. al.. 2007  http://www.smartcities.</a:t>
            </a:r>
            <a:r>
              <a:rPr lang="el-GR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eu</a:t>
            </a:r>
            <a:r>
              <a:rPr lang="en-US" sz="1200" dirty="0">
                <a:latin typeface="+mn-lt"/>
              </a:rPr>
              <a:t>/download/smart_cities_final_report.pdf.)</a:t>
            </a:r>
            <a:endParaRPr lang="el-GR" sz="12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2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>
              <a:latin typeface="+mn-lt"/>
            </a:endParaRPr>
          </a:p>
        </p:txBody>
      </p:sp>
      <p:pic>
        <p:nvPicPr>
          <p:cNvPr id="20486" name="Picture 2" descr="http://t0.gstatic.com/images?q=tbn:ANd9GcTB9HCdZRWSxOzgcvXgI3LOUOrHGlEMrfEuWVmIkR4oREpG9ONM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5300663"/>
            <a:ext cx="20510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AutoShape 6" descr="data:image/jpeg;base64,/9j/4AAQSkZJRgABAQAAAQABAAD/2wCEAAkGBhQSERQUEBQUFRUVGBUXFhgVGBYaGBgYFBgVGBYZGRgYGyYgGRwjGhYUHy8gJScqLSwtHR4xNTAqNSYrLSoBCQoKDgwOGg8PGi0kHiUpLC8qLCkvLCosLCksLCwsLCwwLCwsLyksKSwsKSwpLCwsLCkpKSksLCwsLCwpLCwsLP/AABEIALUBFwMBIgACEQEDEQH/xAAbAAEAAwEBAQEAAAAAAAAAAAAABQYHBAMBAv/EAEkQAAIBAgQDBAcCCwUGBwAAAAECAAMRBAUSIQYxQQcTUWEUIjJxgZGhUrEjMzRCYnJzgrKz0SQ2hJLwF8HC0uHxFTVDg6K0w//EABgBAQADAQAAAAAAAAAAAAAAAAABAgME/8QAKhEAAwACAgEBBgcBAAAAAAAAAAECAxEhMRJBEyIyUXGBBDNhkbHB4SP/2gAMAwEAAhEDEQA/ANxiIgCIiAR+b51Tw66n3J9lRzP/AE85UsRxzXJ9RUQeFix+Jv8A7py8XsxxT672AXR4abDl8byGnbjxTrbOa8j3pGi8MZ6cSjawAyEA25EHkbdORk3ILg/ComHBRtRc3Y+B5afh/wBZOzlvXk9G871yIiJQsIifCYBS+IeLn1tTw50hSQX6kjnbwHnIGlnNdW1CrUv5sTf4HnOmrlgrYpqeGOpSxOo8hv6xv1API9Zacn4Op0WDue8cctrKD4gdT5zt3ESc2qpk9QYlVLCxIFx4G28/cROI6RERAEREAREQBERAEREAREQBERAEREAREQBERAEREAREQDyr4VH9tFb9YA/fPKtltNqZplFCNsQAB8rciJ1RJ2NFDp1KmXYizXak/wD8h4j9If66S8YeurqGQgqwuCOonPmuWJXplH+B6qehEqWUZi+BrGhX/Fk8+gvycfonr/3mz/6Lfr/Jl8D16F5ifFa+4n4qV1X2mA95A++YGp6SpcRZy1Z/RcLuSbOR9Vv4Dqfh4z24k4iO1DDHVUfYld7A9AR+cfpO7hzh8YdLtY1G9o+H6I8vvmspSvJ/Yzb8npHvkeSrh6ekbsd3bxP9B0EkoiZttvbLpaERPxVrKouxCjxJAH1kEn7iQ2K4twyfn6z4ICfry+siMRx6SbUaJJ6ajv8A5V/rNFjp+hR3KLfK3n3GAosadJQzj2ifZU+G3MyO73Ma/INTB91P6n1pAZnl9Si5WqDfnq3Ia/UMec1x4lv3mUrI9cEpT43xANzoI8NNvqDLnk2aDEUhUUW5gjwI5iZlhsK9RtNNSxPQD/VppHDuVHD0QjbsSWa3K56D3Cwk5plLjsjG6b5JOIicpuIiIAiIgCIiAIiIAiIgCIiAIiIAiIgCIiAJAcY4eiaN6p0sPxZ6k/Zt1B+nOTtRwASdgASfcOcy/Oc1bEVS5vbkg8F6fHqZthh1WzPJWkfaefV1pCktRgo5W2NvDVztOF2JNzufE7mfInckl0cu9n1HIIKkgjkQbEfES6cK8Sl7067C4F1c2FwOYJ8fP3ylSRyHJziaui+kAFibX6gAe8kzPJKc8lobT4LxiuK8Mn/qBj4IC31G31kPiePbm1GkSems/wDCt/vkhheCsOntBqh/SO3yW0mMNgadP8Wir+qAJy7xr02dGrZUPSsxr+yrIp8AEHzb1vlP3S4Iqub4itv5anPzaXOJHtWvhWh7NepBYXgzDp7QZz+kT9wsJL4fBpTFqaKv6oA+6e0Sjpvtl1KXQn5emGFmAI8xefqJUk/FOkF2UAe4W+6fuIgCIiAIiIAiIgCIiAIiIAiIgCIiAIiIAifCZD4/iyhS21a28E3+vL6yUm+iG0uyZnliMSqDU7Ko8WIA+srv/iONxH4mmKKH85/a+F/+X4z0w/BysdWJqPWbzJC/1+ol/BL4mV8m+keOccU06iPSoB6jOrLdQbC4sT4n5SkTWcLgkpi1NVUeQAldzngoOxegwQncqfZv5EcptjyTPBncU+SkRO3G5PUpVVpPp1ta2k3HrGw6eIk9g+AnJ/DVAB4Jufmdh8jN3klLbZkpbKpL3wW1EUrIwNU7uDs23QDqB4yVwWRUaSFFQENs2rct7yZB5rwTvrwrFWG+knb91uY/1ymFZJv3ejVQ55LZEpeB4srUG7vGIxt1tZx5+Djz++WvA5hTrLqpMGHlzHkRzBmFQ5NZpM6YiJQsIiIAiIgCIiAIiIAiIgCIiAIiIAiIgCIiAIiIBSOKuJH7xqVJiqrsxGxY9RfoBylcw+NemwZGYMN73P18ZZM94RqtVd6NmVyWtcAgnnz5i89ck4KYMHxBFhuEG9yOWo8reQnbNRMnM5p0dNPhytiAGxddrHfQmwF/p9D75M4DI6NH8WgB+0d2+ZnfE5XbZupSEREoWERPxWqhVLHkoJPuAvAKav4bNPJD/LH/ADS6ym8C0i9StVbnsPi5LN9wlymuXvXyRnj62IiJkaHNjcvp1l01VDDz5jzB5iVTG8KVqDd5hHY26cnA8PBx5ffLpEvNueitSmVPKuNRfRil0MNtQBt+8vNf9cp2Yvjaghsup/NQLfMkXnPx1h17lX0jXrC6uoFiefwlHnRGOLXkY1dTwaZlXEdHEGyEhueltj8PGSkybAVGWrTKe0HW3vuNvjymszLLjUPg0x15LkRETE0EREAREQBERAEREAREQBERAEREAREQBERAEREAREQBIjivE6MLU/SAQfvmx+l5Lyp8f4myU0HUlj+6LD+KXxrdJFLepZ28FYbThgftszfD2R/DJ+c2W4bu6VNPsqo+IG/1nTIp7pstK0tCIiVJEREA5swwC1qbU35N4cwRyI8xKZiOBawPqMjDoSSp+Isfvl8iaRkqeilQq7KzkPB/csKlVgzj2QPZB8bnmfhLNEStU6e2WUpdCIiVJEREAREQBERAEREAREQBERAEREAREQBERAEREAREQBKVnn4bMadPmF7sEe67t9DLHmHEFCjtUcavsrufiBy+MpmXZ0i4x69UNYl9NgCRq2F9/s3m+KXy9ehlka4RosTjy/N6VcXpODbmORHvB3nZMWtdmu9iIiQBERAEREAREQBERAEREAREQBE+Fp9gCIiAIn5dwASdgASfcJCZVxbTr1e7CspN9JNt7b9ORtcyyltbRDaROxPhYDnAbwlST7ERAEREAREQBERAEpnE3FZuaWHNgNmccyeoU9PfJrivMzRw50mzOdC+V+Z+QP0mcTpw40/eZjkvXCF4iJ2HOe2DxbUnD0zZl5f0PiDNTwOLFWmlReTKD7r9Jk00vhdSMJSv9m/zJI+k5fxC4TNsT50SsRIziY1fQ8T6P+N7mr3duevSdP1nKlt6OghM57VMvwztTesWZSQ3dqzKpBsQX9m4O1r3E6+GuP8ABY5iuGrXcC+hlZWIHMrqFmt1sTaZ92O5hgUFQVjTXEMw7tqtrGnpWwps2wOrVcXub+FraDn3BlHEtSrU9NGvSqU6iVkAuQrAsrWI1Bl1Lv4+8He4iX4vf1/zQJDPeJcPg1VsVUFNXJVTpdrkAm3qg9AZFZ92k4HCaBWres6q6qiszaWF1JAHq3B2DWJlZ7dT/Z8L+2b+U8tHBnC1ChhabKgapVRGqVHGp3LKNix6AbBeQAkeMKVT2D04c49wmOcph6h7wDVodWRiPFbizAdbE22vI/M+1vLqFU0jWLuux7tWYAjmNXJvgTKBxZkiU89p0KGqitbudXdHSV78tTqaLezdQeXiZruH4YwtOh3CUKQpW0lNIII5b33J8zvJqcc6fPIHD/EtDG0zUwz61B0sCCrKfBlYAjx8+k982zijhaTVcRUWmi8yfE8gAN2J6AXJmW9j9LusxxtFb6VDrubkijWZUJ87MfnLzxBwpTxOKSvjXVsPQQ6KTEhO8YnXUqG9mGkKAD+lfnK3EzevQEWvbNlxNtdW3j3T/cBq+kuOXZlTr01q0HWojbhlNwf6Hy6SsZhUyfEUzRepgrEEDS1JSp8VYEWI8pVexPFMlbGYctqRbMLciyu1NmHkwCGS4ly6Sa18waHiuLMLTxK4V6oFd9OlNL76r6fWC6Rex6yP/wBpOA9JXDLWLVGcUxop1GTWxChe8VdPMgXvYdSLGZ/x1ge+4gpUizKKi0FLIbMAe8vY9Li4+M0jCcB4GmKfd4WkppFWRgPXDIQVOv2ibgczv1vJcRKW98oGadq3E1DE18N6NV1dyaq1bB10sHpixuBf2X5X5TUMi4vwmMZkwtYVGRQzAK4sCbA+so6zN+2PLaVKvg+6pomvvS+lVGo6qW7WG/tHn4zUsHlNChd6VGnTOn1iiKpIG+5A3k5PH2c/fX7kHpmObUqAvVYLfkNyT7gN5Erxzh72PeAeJXb6G/0lUUtjMUNR9tv8qDew9w+sv9DJaKJpWklvMAk+8ncytRMfF2Zqqro9qWJSpT1KQyEHccrdf+0rnD9DBCuDQqO72OkMGsBbexKjp4mSWCyY0GraD+Bdbhbm6vve3laVLgv8qT9Vv4YmV41pinyto6+M80pVu7FNtRQuG9VhbkPzgL8jynfwtn1CnQp0nez6mFtLn2nNtwtuonFxnldOl3ZprpLly25N+R6nzM7uFsio1KCVHS73be7fmubbA26CaPx9mu9FF5eZLHijDh9BqWbVpsUqD1r2tfTbn1krKFxvluisKi+zU5+TDn8xY/OWLL8+BwffMd0UhvNl2A+Pq/OZVjXinJoq5aZ01uIqC1DTLnWNiAjtva/5qkHaJXeCsEalWpiH3sSAfFm3Y/I/WJFzMvRMttbLpERMi4iIgFP7QCfwPh6/z9WU+aPxTlBr0bJ7aHUvn0I+I+oEzllIJBBBGxB2IPmJ3YGnOjlyr3j5ETowOAes2mkpY9fAeZPQTbejM+5dgGrVFppzY7nwHU/ATVKNEKoVdgoAHuGwkXw/w+uGX7Tt7Tf7h5ffJecOXJ5Pjo6sceK5E8MXjUpLqquqKSq3YgDU5CqLnqSQBPeR+fZKmLw9ShVuFqLa45qeasL9QQDMlrfJoV/iDsswWLLPpajUbcvRIFyTckowKEnqbX85n+PTFZBiqQp1zUw9T1ghvpamhAdSlyEcB1IZbXNulxLRRXPcGBSQYfGU12R2uKhHTVeop8t9R/SM5qPA+PzDFUq+bGlTSlYilStci4YqBdtIJC3JZiQLbbEdcPx4qk5IP126NfDYU+NVv5TzQMh/JcP+ypfwLKz2ncI18fRophu7DU6hY94zKLFGXbSrb3PhLXleHNOhSRrakpoptyuqgG3xExpr2cr6kmUcY/3kwv8Ag/5lSbDM+4h4GxNbOKGMpml3NPuNQZmD/gnZmsoQg7N4iaCYy0mp18gZJ2Yf+cZh78R/9ic/Er1M0zr0J3ZcPSbTpB2OhQ7va1i5ayi97AXFt72bgrgrEYXMMViKxpd3WNXRoZi3r1dY1AoANvAmcfGXZ/ifTBjstZRVuGZWIB1BdOpSRYhl2Km3Xfebec+0b36cP9SCwJ2Y5aEC+iobfnEuX/z6tX1lJ7HqQXMcci7KgqIo8FSuVUfICT+HrZ5idNOomGwinapWHrVLeNJO8YBvfcfKx+dnnAeIwGKxFSs1NqbqVQh2Zz6+oF7oPWI5m53vK71FKq2/rskg+J/7zYb/AA//AOs12UDOuCMRVzmjjUNLuU7rVdmD+prvZdNj7Q6iX+Z5Wmp18gZL23n8PgfdW/iozU8TS1U2Uc2Uj5giUztT4Iq4+nTbDle8paxpY6dSVLagrcgwKgi+3unbw3mOZu1NcVhaNFFFqlQ1NTPYfmU1uFJNjcsRzkvmJ0+tggeGK4p4qmW23Km/QsCB9ZpUqvEHB5qMalAgMd2U7AnxB6E+E88McyUBLL4an0Ej433+Rlr1k95MxnccNFmrYpTrQMNYQsV6gG9jKFwX+VJ+q38Mt+UZKaSOXbXVqe2x9xsB5C8h+HeFq1Cur1CmkBh6rEncW6gSJcqaWyaTbTHaByo+9/8AhknwYf7Invf+Np68SZJ6TTAUgOput+R6EGQmTYPHULoiJpJv65BAPiNLXhNVj1scq9lg4hy3v6DoPaHrL+su4+e4+MzmliX0Git7Oym3UsNgPqPkJqPfaKeqqRdVu5HLYb2v0lL4Xwff4p6xWyKxe3TUxOkfDc/CTirUvfoRkW2tFuyfLxRopTHMDfzY7sfnE7YnO3vk2XAiIkAREQBODH5JRrG9SmCfEbH5id8SU2uhrZC0+D8MDfQT72Yj75K4fDKg0oqqPBQAPpPWJLpvtkJJdCIiVJKlnXHvo+Y0cF3JY1RSPea7ae9eons6Te2i/PrLbMh46qheIsIzEKq08MSSbAAVcRckywYztX9psJgsTiaS3vWCstM26odLFh57TesW0vFehBfolY4Q7QcNmF1pXSqBqNN7XK8tSkEhl3G45XFwLyfx+OSjTarVYIiC7M2wAEyctPTJOiJmuI7aVOpsPg8RVpLe9XdV25m4Rgv7xB8pYuD+0LD5hdaWpKoGo03tcry1KQSGG45bi4uBcS1YrlbaBaIkFxZxhRy9EeuKhFRii6ACbhS29yOgMr+fds2CwzKnr1XKqzKndjRqFwGLuBq8QL2icdV0gX2JGpxBR9ETFu3d0mppUu9hZXAIBt13AsOspR7ZVqOy4PBYjEBeZGxseR0qrEX/AErGROOq6QNHiVbhXtCoY52pAPRrqLtRqjS9hzt42uDbYi4uBJ3Ns4pYak1XEOEReZPieQA5knoBuZDlp6a5B2RM5/2wd4WOFwGJrU1JBcAgbc9lVvkSD5Se4S7Q8NmBKU9VOqASaVSwawNiVIJDAdbG46gSzxWltoH64541GW06btSNXvGK2DBbWUtfcHwtJ/BYjvKaPa2tVa3O2oA2v8Zm/bv+TYb9q/8ALaaDkn5NQ/ZU/wCASalKJf1B3RKbn/adQoVvR6NOriq97FKIuAfAt4jqADbrOJe1kUqipj8HiMLq9lmGpel+gPXoDbrIWK36Av8AE8sNiVqIr02Do4DKykEMCLggjmCJV27TcIuIrUKhemaAqF3cDR+CIBsQbkkkWFrmVUt9IFtnwzN8X20Ko1pgsQaBtpqv6isDyKnSVN7i3rby38L8V0cfS7ygSNJs6NYMhtexsSPcQbS1Y6lbaBH5pSxeKHd90KNO41amBJt426eVpOZPlS4ekEXfqx6sTzM4OK+MsPl9MPiGN2voRbFmI52uQANxuSBuPGU9u2sIy99gcRTRjZWY2J/VDqobbfZjLqbueFwVU6ezTYkfkeeUsXRWth21I3lYgjmrA7gjwn2Yta4ZY74iJAEREAREQBERAEREAx7tBwiVeIMLTqqGR6eGVlPIg1sRcHymvpTAACgAAWAGwAHIATJON2A4jwZJsNGF5/tsRNcm+XqfoQjF+OcIMvzmhiMOAoqMlUqNhcuUr7D7Skn3kmahxRklHE0lXFNahTdatQEgI4p3IWoT+Zqs3TkJmnaZW9KzfDYal6zJ3dNrW2LvrcfuoNRnV24Zi+rDYYNppsGqNe9iysqqTvuFuWt46T0mvi68OedAstftayujZO/2AFu7pVSlh9kqlre6UXB43DniChVy9h3VVwx0gqNVRKi1F0kC19mPmxmrZFwrhsLRVKNKnaw1MVUs5t7TNa7GZ1nuGSnxLhVpKqLaiSEAA1HvrkgdbBfpIxuPeU76fZJIdu5/s2F/bt/KqS5cH5PSoYKitJFUNTRmsBdmZQWLHqST1lM7ePybC/tm/lVJoHD/AOS4f9lS/gEpb/5T9wZf2v4xquKwuX0TpWyNYAadVZzSpEgdECubeDe6ajkuTUsLRSjQUKiC3mT1Zj1Ynck85k/a3TbD5phsVYlSlJgB1OGqlnXwuVdLTX8HjEq00qUmDI6hlYbgqwuCIyflzrr+yCJz/hVMTVw9dT3dfD1FdagUElOVSmdx6rKSPLnvuDnHatma1syoYas/d4ej3bVDvYGpu7bdRTsAemozVM2z2lhzSWoSWrVFpU1XdmZutr8gLknoJlHaN/Zc6o4iooam/dOQdwRTtTqi3Wy6TbxIk4N+XPyegXXB9pGU0kWnSxNJEQBVVQwAA5ADTM8494kwfp2Hx2X1UZ1OutoBBJQrYm45smtD4i02XD5dhnVXSlRZWAZSEQgg7gjacWdVcHhVVq9KkNbpSRRTQs71GCqqrbc73915EXM1tJ/v/hJS+3Vr4bCnxqN/LaWbPs3bDZMaqHS4w9NUbweoqoh+DMDK127D+zYb9q/8tpN8YYA1siZVuStCjUsOZ7nu6pA+CSVrxjfz/sgi+xPJlXC1MSRd6tRkDHmEp2BF/N9ZPjt4S28Z5GuKwVekwF9DNTJHs1FBKN8/peVrsVzBWwDUgfWo1XuOtqp7wH3XZx8DLdxJmK0MJXqvySm58ydJsB5k2AlcjftX9SSi9h2dGph61Am4olHTyWvq9X4MjH4yDyLLadfiOutZA6pUxNUBtxrR1CkjrbUTv1t4SV7CMrKUsRVN7OaVJfA9yHLEfGpb4GcfCP8AeXE/4v8Ajpzd6V3r5A1vE4dXRkcBlYFWBFwQRYgiZP2IU9OJx6AmyrRAufB8QL+/YTXDMm7GPyzMf/a/m4mYY/y7+38kFzzrDYLDYr07G1VD6Vp0RVIITTqLd0trl21G5Fzbw3kPj+1DKMSj4erWuHBUhqVYDfrcpsRzBlSw9AZlxBUTGXNOm9ZVRuRXDHQtMfosb1COu/QzXmyagKejuaWgC2nQmkDwta1palMa8tt6/YkzTsKrnVjad7qvcOPNn75SfiKafKfZ+Ow38fj7crYa3+bFRK/iPzH9v4IRrcREwJEREAREQBERAEREAofFvZ+uMzCnXqVLIEp02p6L6gr1CfXDC19fhtaVLi3OMdlr+i08bUqUyPUZ0TvFXkAahuWIH520ROrDTppPogtnZzwFTw4XFO5rV6gYhmFtGvdiLkkubm7k3O/K5vL8dcGU8wogOxSpT1NTqAXtcespFxqU2FxccgekRMquvPy3ySZhkPEGPFX0CljCqglFdqauygfZ1G4HgCTb3bS34bsyWjj6GIXEOxQq1TvAWerU9YM7VC+17qLWsAon2Jtlpy+PVEEv2i8J+n0qKd73WioXvo1XujLa2oW9q8smV4fu6NNL30Ii35X0qBe3SInM6blIk4eJ+GaOOomjXB53R1tqpsOTKT16W5EXBmL47GYvKKzYfDYt9FybaRpuTzCNqCnxta8ROj8O2/dfRDNF4I4Q9dcfi674rEMp7s1BZaQYb6FuQDba4sNzYC5li4p4Vo4+j3VcEWOpHW2tGta6k+/cHYxExq68tkmMY/F4vKarYfD4t9G5tpGkX8EcsFPXa1zvNA4I4QNR6ePxuIqYqtb8HrFlpXFiVW5F/dYdbX3iJ0ZaahNdsgku0XhL0+lSTve60OzX0ar3Ura2oW5yyYDD6KNNOelFXlzsoHKInM6blIkzDirhQ5U5xuXV2ohrg0dIZNzfSLm2i52Ug26ESPyf0nPX7vF4kpSpkMUpUwAx6HnzHS4a3hETpmm8fm+/mQa7lOVU8NRSjQULTQWUfeSTuSTcknckypZLwT3Oa1cZ32rvO+/B6LW7xlPtat7afDrPsTmmmt/qSXcylcBcG+hV8TU73vO/0baNOnS1Rueo3/GW6coiQqalpAhe0jgpUc5jh6r0aoKswAvd1GkMpuChIAB5g77bm/FwnXxebgpisY60UtrSkio1UCx0tUWxCnkQBuIidM03i36rogs/Z5wV6BUxDCr3gqikANGnT3Zqkb6jf8Z9J9iJzXTp7YR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0488" name="AutoShape 8" descr="data:image/jpeg;base64,/9j/4AAQSkZJRgABAQAAAQABAAD/2wCEAAkGBhQSERQUEBQUFRUVGBUXFhgVGBYaGBgYFBgVGBYZGRgYGyYgGRwjGhYUHy8gJScqLSwtHR4xNTAqNSYrLSoBCQoKDgwOGg8PGi0kHiUpLC8qLCkvLCosLCksLCwsLCwwLCwsLyksKSwsKSwpLCwsLCkpKSksLCwsLCwpLCwsLP/AABEIALUBFwMBIgACEQEDEQH/xAAbAAEAAwEBAQEAAAAAAAAAAAAABQYHBAMBAv/EAEkQAAIBAgQDBAcCCwUGBwAAAAECAAMRBAUSIQYxQQcTUWEUIjJxgZGhUrEjMzRCYnJzgrKz0SQ2hJLwF8HC0uHxFTVDg6K0w//EABgBAQADAQAAAAAAAAAAAAAAAAABAgME/8QAKhEAAwACAgEBBgcBAAAAAAAAAAECAxEhMRJBEyIyUXGBBDNhkbHB4SP/2gAMAwEAAhEDEQA/ANxiIgCIiAR+b51Tw66n3J9lRzP/AE85UsRxzXJ9RUQeFix+Jv8A7py8XsxxT672AXR4abDl8byGnbjxTrbOa8j3pGi8MZ6cSjawAyEA25EHkbdORk3ILg/ComHBRtRc3Y+B5afh/wBZOzlvXk9G871yIiJQsIifCYBS+IeLn1tTw50hSQX6kjnbwHnIGlnNdW1CrUv5sTf4HnOmrlgrYpqeGOpSxOo8hv6xv1API9Zacn4Op0WDue8cctrKD4gdT5zt3ESc2qpk9QYlVLCxIFx4G28/cROI6RERAEREAREQBERAEREAREQBERAEREAREQBERAEREAREQDyr4VH9tFb9YA/fPKtltNqZplFCNsQAB8rciJ1RJ2NFDp1KmXYizXak/wD8h4j9If66S8YeurqGQgqwuCOonPmuWJXplH+B6qehEqWUZi+BrGhX/Fk8+gvycfonr/3mz/6Lfr/Jl8D16F5ifFa+4n4qV1X2mA95A++YGp6SpcRZy1Z/RcLuSbOR9Vv4Dqfh4z24k4iO1DDHVUfYld7A9AR+cfpO7hzh8YdLtY1G9o+H6I8vvmspSvJ/Yzb8npHvkeSrh6ekbsd3bxP9B0EkoiZttvbLpaERPxVrKouxCjxJAH1kEn7iQ2K4twyfn6z4ICfry+siMRx6SbUaJJ6ajv8A5V/rNFjp+hR3KLfK3n3GAosadJQzj2ifZU+G3MyO73Ma/INTB91P6n1pAZnl9Si5WqDfnq3Ia/UMec1x4lv3mUrI9cEpT43xANzoI8NNvqDLnk2aDEUhUUW5gjwI5iZlhsK9RtNNSxPQD/VppHDuVHD0QjbsSWa3K56D3Cwk5plLjsjG6b5JOIicpuIiIAiIgCIiAIiIAiIgCIiAIiIAiIgCIiAJAcY4eiaN6p0sPxZ6k/Zt1B+nOTtRwASdgASfcOcy/Oc1bEVS5vbkg8F6fHqZthh1WzPJWkfaefV1pCktRgo5W2NvDVztOF2JNzufE7mfInckl0cu9n1HIIKkgjkQbEfES6cK8Sl7067C4F1c2FwOYJ8fP3ylSRyHJziaui+kAFibX6gAe8kzPJKc8lobT4LxiuK8Mn/qBj4IC31G31kPiePbm1GkSems/wDCt/vkhheCsOntBqh/SO3yW0mMNgadP8Wir+qAJy7xr02dGrZUPSsxr+yrIp8AEHzb1vlP3S4Iqub4itv5anPzaXOJHtWvhWh7NepBYXgzDp7QZz+kT9wsJL4fBpTFqaKv6oA+6e0Sjpvtl1KXQn5emGFmAI8xefqJUk/FOkF2UAe4W+6fuIgCIiAIiIAiIgCIiAIiIAiIgCIiAIiIAifCZD4/iyhS21a28E3+vL6yUm+iG0uyZnliMSqDU7Ko8WIA+srv/iONxH4mmKKH85/a+F/+X4z0w/BysdWJqPWbzJC/1+ol/BL4mV8m+keOccU06iPSoB6jOrLdQbC4sT4n5SkTWcLgkpi1NVUeQAldzngoOxegwQncqfZv5EcptjyTPBncU+SkRO3G5PUpVVpPp1ta2k3HrGw6eIk9g+AnJ/DVAB4Jufmdh8jN3klLbZkpbKpL3wW1EUrIwNU7uDs23QDqB4yVwWRUaSFFQENs2rct7yZB5rwTvrwrFWG+knb91uY/1ymFZJv3ejVQ55LZEpeB4srUG7vGIxt1tZx5+Djz++WvA5hTrLqpMGHlzHkRzBmFQ5NZpM6YiJQsIiIAiIgCIiAIiIAiIgCIiAIiIAiIgCIiAIiIBSOKuJH7xqVJiqrsxGxY9RfoBylcw+NemwZGYMN73P18ZZM94RqtVd6NmVyWtcAgnnz5i89ck4KYMHxBFhuEG9yOWo8reQnbNRMnM5p0dNPhytiAGxddrHfQmwF/p9D75M4DI6NH8WgB+0d2+ZnfE5XbZupSEREoWERPxWqhVLHkoJPuAvAKav4bNPJD/LH/ADS6ym8C0i9StVbnsPi5LN9wlymuXvXyRnj62IiJkaHNjcvp1l01VDDz5jzB5iVTG8KVqDd5hHY26cnA8PBx5ffLpEvNueitSmVPKuNRfRil0MNtQBt+8vNf9cp2Yvjaghsup/NQLfMkXnPx1h17lX0jXrC6uoFiefwlHnRGOLXkY1dTwaZlXEdHEGyEhueltj8PGSkybAVGWrTKe0HW3vuNvjymszLLjUPg0x15LkRETE0EREAREQBERAEREAREQBERAEREAREQBERAEREAREQBIjivE6MLU/SAQfvmx+l5Lyp8f4myU0HUlj+6LD+KXxrdJFLepZ28FYbThgftszfD2R/DJ+c2W4bu6VNPsqo+IG/1nTIp7pstK0tCIiVJEREA5swwC1qbU35N4cwRyI8xKZiOBawPqMjDoSSp+Isfvl8iaRkqeilQq7KzkPB/csKlVgzj2QPZB8bnmfhLNEStU6e2WUpdCIiVJEREAREQBERAEREAREQBERAEREAREQBERAEREAREQBKVnn4bMadPmF7sEe67t9DLHmHEFCjtUcavsrufiBy+MpmXZ0i4x69UNYl9NgCRq2F9/s3m+KXy9ehlka4RosTjy/N6VcXpODbmORHvB3nZMWtdmu9iIiQBERAEREAREQBERAEREAREQBE+Fp9gCIiAIn5dwASdgASfcJCZVxbTr1e7CspN9JNt7b9ORtcyyltbRDaROxPhYDnAbwlST7ERAEREAREQBERAEpnE3FZuaWHNgNmccyeoU9PfJrivMzRw50mzOdC+V+Z+QP0mcTpw40/eZjkvXCF4iJ2HOe2DxbUnD0zZl5f0PiDNTwOLFWmlReTKD7r9Jk00vhdSMJSv9m/zJI+k5fxC4TNsT50SsRIziY1fQ8T6P+N7mr3duevSdP1nKlt6OghM57VMvwztTesWZSQ3dqzKpBsQX9m4O1r3E6+GuP8ABY5iuGrXcC+hlZWIHMrqFmt1sTaZ92O5hgUFQVjTXEMw7tqtrGnpWwps2wOrVcXub+FraDn3BlHEtSrU9NGvSqU6iVkAuQrAsrWI1Bl1Lv4+8He4iX4vf1/zQJDPeJcPg1VsVUFNXJVTpdrkAm3qg9AZFZ92k4HCaBWres6q6qiszaWF1JAHq3B2DWJlZ7dT/Z8L+2b+U8tHBnC1ChhabKgapVRGqVHGp3LKNix6AbBeQAkeMKVT2D04c49wmOcph6h7wDVodWRiPFbizAdbE22vI/M+1vLqFU0jWLuux7tWYAjmNXJvgTKBxZkiU89p0KGqitbudXdHSV78tTqaLezdQeXiZruH4YwtOh3CUKQpW0lNIII5b33J8zvJqcc6fPIHD/EtDG0zUwz61B0sCCrKfBlYAjx8+k982zijhaTVcRUWmi8yfE8gAN2J6AXJmW9j9LusxxtFb6VDrubkijWZUJ87MfnLzxBwpTxOKSvjXVsPQQ6KTEhO8YnXUqG9mGkKAD+lfnK3EzevQEWvbNlxNtdW3j3T/cBq+kuOXZlTr01q0HWojbhlNwf6Hy6SsZhUyfEUzRepgrEEDS1JSp8VYEWI8pVexPFMlbGYctqRbMLciyu1NmHkwCGS4ly6Sa18waHiuLMLTxK4V6oFd9OlNL76r6fWC6Rex6yP/wBpOA9JXDLWLVGcUxop1GTWxChe8VdPMgXvYdSLGZ/x1ge+4gpUizKKi0FLIbMAe8vY9Li4+M0jCcB4GmKfd4WkppFWRgPXDIQVOv2ibgczv1vJcRKW98oGadq3E1DE18N6NV1dyaq1bB10sHpixuBf2X5X5TUMi4vwmMZkwtYVGRQzAK4sCbA+so6zN+2PLaVKvg+6pomvvS+lVGo6qW7WG/tHn4zUsHlNChd6VGnTOn1iiKpIG+5A3k5PH2c/fX7kHpmObUqAvVYLfkNyT7gN5Erxzh72PeAeJXb6G/0lUUtjMUNR9tv8qDew9w+sv9DJaKJpWklvMAk+8ncytRMfF2Zqqro9qWJSpT1KQyEHccrdf+0rnD9DBCuDQqO72OkMGsBbexKjp4mSWCyY0GraD+Bdbhbm6vve3laVLgv8qT9Vv4YmV41pinyto6+M80pVu7FNtRQuG9VhbkPzgL8jynfwtn1CnQp0nez6mFtLn2nNtwtuonFxnldOl3ZprpLly25N+R6nzM7uFsio1KCVHS73be7fmubbA26CaPx9mu9FF5eZLHijDh9BqWbVpsUqD1r2tfTbn1krKFxvluisKi+zU5+TDn8xY/OWLL8+BwffMd0UhvNl2A+Pq/OZVjXinJoq5aZ01uIqC1DTLnWNiAjtva/5qkHaJXeCsEalWpiH3sSAfFm3Y/I/WJFzMvRMttbLpERMi4iIgFP7QCfwPh6/z9WU+aPxTlBr0bJ7aHUvn0I+I+oEzllIJBBBGxB2IPmJ3YGnOjlyr3j5ETowOAes2mkpY9fAeZPQTbejM+5dgGrVFppzY7nwHU/ATVKNEKoVdgoAHuGwkXw/w+uGX7Tt7Tf7h5ffJecOXJ5Pjo6sceK5E8MXjUpLqquqKSq3YgDU5CqLnqSQBPeR+fZKmLw9ShVuFqLa45qeasL9QQDMlrfJoV/iDsswWLLPpajUbcvRIFyTckowKEnqbX85n+PTFZBiqQp1zUw9T1ghvpamhAdSlyEcB1IZbXNulxLRRXPcGBSQYfGU12R2uKhHTVeop8t9R/SM5qPA+PzDFUq+bGlTSlYilStci4YqBdtIJC3JZiQLbbEdcPx4qk5IP126NfDYU+NVv5TzQMh/JcP+ypfwLKz2ncI18fRophu7DU6hY94zKLFGXbSrb3PhLXleHNOhSRrakpoptyuqgG3xExpr2cr6kmUcY/3kwv8Ag/5lSbDM+4h4GxNbOKGMpml3NPuNQZmD/gnZmsoQg7N4iaCYy0mp18gZJ2Yf+cZh78R/9ic/Er1M0zr0J3ZcPSbTpB2OhQ7va1i5ayi97AXFt72bgrgrEYXMMViKxpd3WNXRoZi3r1dY1AoANvAmcfGXZ/ifTBjstZRVuGZWIB1BdOpSRYhl2Km3Xfebec+0b36cP9SCwJ2Y5aEC+iobfnEuX/z6tX1lJ7HqQXMcci7KgqIo8FSuVUfICT+HrZ5idNOomGwinapWHrVLeNJO8YBvfcfKx+dnnAeIwGKxFSs1NqbqVQh2Zz6+oF7oPWI5m53vK71FKq2/rskg+J/7zYb/AA//AOs12UDOuCMRVzmjjUNLuU7rVdmD+prvZdNj7Q6iX+Z5Wmp18gZL23n8PgfdW/iozU8TS1U2Uc2Uj5giUztT4Iq4+nTbDle8paxpY6dSVLagrcgwKgi+3unbw3mOZu1NcVhaNFFFqlQ1NTPYfmU1uFJNjcsRzkvmJ0+tggeGK4p4qmW23Km/QsCB9ZpUqvEHB5qMalAgMd2U7AnxB6E+E88McyUBLL4an0Ej433+Rlr1k95MxnccNFmrYpTrQMNYQsV6gG9jKFwX+VJ+q38Mt+UZKaSOXbXVqe2x9xsB5C8h+HeFq1Cur1CmkBh6rEncW6gSJcqaWyaTbTHaByo+9/8AhknwYf7Invf+Np68SZJ6TTAUgOput+R6EGQmTYPHULoiJpJv65BAPiNLXhNVj1scq9lg4hy3v6DoPaHrL+su4+e4+MzmliX0Git7Oym3UsNgPqPkJqPfaKeqqRdVu5HLYb2v0lL4Xwff4p6xWyKxe3TUxOkfDc/CTirUvfoRkW2tFuyfLxRopTHMDfzY7sfnE7YnO3vk2XAiIkAREQBODH5JRrG9SmCfEbH5id8SU2uhrZC0+D8MDfQT72Yj75K4fDKg0oqqPBQAPpPWJLpvtkJJdCIiVJKlnXHvo+Y0cF3JY1RSPea7ae9eons6Te2i/PrLbMh46qheIsIzEKq08MSSbAAVcRckywYztX9psJgsTiaS3vWCstM26odLFh57TesW0vFehBfolY4Q7QcNmF1pXSqBqNN7XK8tSkEhl3G45XFwLyfx+OSjTarVYIiC7M2wAEyctPTJOiJmuI7aVOpsPg8RVpLe9XdV25m4Rgv7xB8pYuD+0LD5hdaWpKoGo03tcry1KQSGG45bi4uBcS1YrlbaBaIkFxZxhRy9EeuKhFRii6ACbhS29yOgMr+fds2CwzKnr1XKqzKndjRqFwGLuBq8QL2icdV0gX2JGpxBR9ETFu3d0mppUu9hZXAIBt13AsOspR7ZVqOy4PBYjEBeZGxseR0qrEX/AErGROOq6QNHiVbhXtCoY52pAPRrqLtRqjS9hzt42uDbYi4uBJ3Ns4pYak1XEOEReZPieQA5knoBuZDlp6a5B2RM5/2wd4WOFwGJrU1JBcAgbc9lVvkSD5Se4S7Q8NmBKU9VOqASaVSwawNiVIJDAdbG46gSzxWltoH64541GW06btSNXvGK2DBbWUtfcHwtJ/BYjvKaPa2tVa3O2oA2v8Zm/bv+TYb9q/8ALaaDkn5NQ/ZU/wCASalKJf1B3RKbn/adQoVvR6NOriq97FKIuAfAt4jqADbrOJe1kUqipj8HiMLq9lmGpel+gPXoDbrIWK36Av8AE8sNiVqIr02Do4DKykEMCLggjmCJV27TcIuIrUKhemaAqF3cDR+CIBsQbkkkWFrmVUt9IFtnwzN8X20Ko1pgsQaBtpqv6isDyKnSVN7i3rby38L8V0cfS7ygSNJs6NYMhtexsSPcQbS1Y6lbaBH5pSxeKHd90KNO41amBJt426eVpOZPlS4ekEXfqx6sTzM4OK+MsPl9MPiGN2voRbFmI52uQANxuSBuPGU9u2sIy99gcRTRjZWY2J/VDqobbfZjLqbueFwVU6ezTYkfkeeUsXRWth21I3lYgjmrA7gjwn2Yta4ZY74iJAEREAREQBERAEREAx7tBwiVeIMLTqqGR6eGVlPIg1sRcHymvpTAACgAAWAGwAHIATJON2A4jwZJsNGF5/tsRNcm+XqfoQjF+OcIMvzmhiMOAoqMlUqNhcuUr7D7Skn3kmahxRklHE0lXFNahTdatQEgI4p3IWoT+Zqs3TkJmnaZW9KzfDYal6zJ3dNrW2LvrcfuoNRnV24Zi+rDYYNppsGqNe9iysqqTvuFuWt46T0mvi68OedAstftayujZO/2AFu7pVSlh9kqlre6UXB43DniChVy9h3VVwx0gqNVRKi1F0kC19mPmxmrZFwrhsLRVKNKnaw1MVUs5t7TNa7GZ1nuGSnxLhVpKqLaiSEAA1HvrkgdbBfpIxuPeU76fZJIdu5/s2F/bt/KqS5cH5PSoYKitJFUNTRmsBdmZQWLHqST1lM7ePybC/tm/lVJoHD/AOS4f9lS/gEpb/5T9wZf2v4xquKwuX0TpWyNYAadVZzSpEgdECubeDe6ajkuTUsLRSjQUKiC3mT1Zj1Ynck85k/a3TbD5phsVYlSlJgB1OGqlnXwuVdLTX8HjEq00qUmDI6hlYbgqwuCIyflzrr+yCJz/hVMTVw9dT3dfD1FdagUElOVSmdx6rKSPLnvuDnHatma1syoYas/d4ej3bVDvYGpu7bdRTsAemozVM2z2lhzSWoSWrVFpU1XdmZutr8gLknoJlHaN/Zc6o4iooam/dOQdwRTtTqi3Wy6TbxIk4N+XPyegXXB9pGU0kWnSxNJEQBVVQwAA5ADTM8494kwfp2Hx2X1UZ1OutoBBJQrYm45smtD4i02XD5dhnVXSlRZWAZSEQgg7gjacWdVcHhVVq9KkNbpSRRTQs71GCqqrbc73915EXM1tJ/v/hJS+3Vr4bCnxqN/LaWbPs3bDZMaqHS4w9NUbweoqoh+DMDK127D+zYb9q/8tpN8YYA1siZVuStCjUsOZ7nu6pA+CSVrxjfz/sgi+xPJlXC1MSRd6tRkDHmEp2BF/N9ZPjt4S28Z5GuKwVekwF9DNTJHs1FBKN8/peVrsVzBWwDUgfWo1XuOtqp7wH3XZx8DLdxJmK0MJXqvySm58ydJsB5k2AlcjftX9SSi9h2dGph61Am4olHTyWvq9X4MjH4yDyLLadfiOutZA6pUxNUBtxrR1CkjrbUTv1t4SV7CMrKUsRVN7OaVJfA9yHLEfGpb4GcfCP8AeXE/4v8Ajpzd6V3r5A1vE4dXRkcBlYFWBFwQRYgiZP2IU9OJx6AmyrRAufB8QL+/YTXDMm7GPyzMf/a/m4mYY/y7+38kFzzrDYLDYr07G1VD6Vp0RVIITTqLd0trl21G5Fzbw3kPj+1DKMSj4erWuHBUhqVYDfrcpsRzBlSw9AZlxBUTGXNOm9ZVRuRXDHQtMfosb1COu/QzXmyagKejuaWgC2nQmkDwta1palMa8tt6/YkzTsKrnVjad7qvcOPNn75SfiKafKfZ+Ow38fj7crYa3+bFRK/iPzH9v4IRrcREwJEREAREQBERAEREAofFvZ+uMzCnXqVLIEp02p6L6gr1CfXDC19fhtaVLi3OMdlr+i08bUqUyPUZ0TvFXkAahuWIH520ROrDTppPogtnZzwFTw4XFO5rV6gYhmFtGvdiLkkubm7k3O/K5vL8dcGU8wogOxSpT1NTqAXtcespFxqU2FxccgekRMquvPy3ySZhkPEGPFX0CljCqglFdqauygfZ1G4HgCTb3bS34bsyWjj6GIXEOxQq1TvAWerU9YM7VC+17qLWsAon2Jtlpy+PVEEv2i8J+n0qKd73WioXvo1XujLa2oW9q8smV4fu6NNL30Ii35X0qBe3SInM6blIk4eJ+GaOOomjXB53R1tqpsOTKT16W5EXBmL47GYvKKzYfDYt9FybaRpuTzCNqCnxta8ROj8O2/dfRDNF4I4Q9dcfi674rEMp7s1BZaQYb6FuQDba4sNzYC5li4p4Vo4+j3VcEWOpHW2tGta6k+/cHYxExq68tkmMY/F4vKarYfD4t9G5tpGkX8EcsFPXa1zvNA4I4QNR6ePxuIqYqtb8HrFlpXFiVW5F/dYdbX3iJ0ZaahNdsgku0XhL0+lSTve60OzX0ar3Ura2oW5yyYDD6KNNOelFXlzsoHKInM6blIkzDirhQ5U5xuXV2ohrg0dIZNzfSLm2i52Ug26ESPyf0nPX7vF4kpSpkMUpUwAx6HnzHS4a3hETpmm8fm+/mQa7lOVU8NRSjQULTQWUfeSTuSTcknckypZLwT3Oa1cZ32rvO+/B6LW7xlPtat7afDrPsTmmmt/qSXcylcBcG+hV8TU73vO/0baNOnS1Rueo3/GW6coiQqalpAhe0jgpUc5jh6r0aoKswAvd1GkMpuChIAB5g77bm/FwnXxebgpisY60UtrSkio1UCx0tUWxCnkQBuIidM03i36rogs/Z5wV6BUxDCr3gqikANGnT3Zqkb6jf8Z9J9iJzXTp7YR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20489" name="10 - Εικόνα" descr="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844675"/>
            <a:ext cx="20272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https://encrypted-tbn0.gstatic.com/images?q=tbn:ANd9GcRXhyN2BAz0K1FEXHuwPAGsiwnGzW0m7HnI3Do0PKFjRoQimKFr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836613"/>
            <a:ext cx="28432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https://encrypted-tbn1.gstatic.com/images?q=tbn:ANd9GcR9-cz0DnlZD_yLvEnPtypQgoWD2GCHpXXYgbp2LYWIuoFq5H41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3644900"/>
            <a:ext cx="195421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250825" y="4508500"/>
            <a:ext cx="8713788" cy="1873250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A2F2B-DEF4-411B-B4AB-162422DA4B01}" type="slidenum">
              <a:rPr lang="el-GR"/>
              <a:pPr>
                <a:defRPr/>
              </a:pPr>
              <a:t>8</a:t>
            </a:fld>
            <a:endParaRPr lang="el-GR"/>
          </a:p>
        </p:txBody>
      </p:sp>
      <p:sp>
        <p:nvSpPr>
          <p:cNvPr id="21510" name="6 - Ορθογώνιο"/>
          <p:cNvSpPr>
            <a:spLocks noChangeArrowheads="1"/>
          </p:cNvSpPr>
          <p:nvPr/>
        </p:nvSpPr>
        <p:spPr bwMode="auto">
          <a:xfrm>
            <a:off x="395288" y="1249363"/>
            <a:ext cx="842486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l-GR" sz="1600">
                <a:latin typeface="Calibri" pitchFamily="34" charset="0"/>
              </a:rPr>
              <a:t>Μία «έξυπνη πόλη» είναι μια πόλη </a:t>
            </a: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ανεκτή, βιώσιμη, διαλλακτική και σχεδιασμένη με βάση διάφανη και συνεργατική διακυβέρνηση.</a:t>
            </a:r>
            <a:r>
              <a:rPr lang="el-GR" sz="160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just"/>
            <a:r>
              <a:rPr lang="en-US" sz="1200">
                <a:latin typeface="Calibri" pitchFamily="34" charset="0"/>
              </a:rPr>
              <a:t>http://kevindesouza.net/2012/07/what-is-a-smart-city/</a:t>
            </a:r>
            <a:endParaRPr lang="el-GR" sz="12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endParaRPr lang="el-GR" sz="16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sz="1600">
                <a:latin typeface="Calibri" pitchFamily="34" charset="0"/>
              </a:rPr>
              <a:t>Η ιδέα των «έξυπνων πόλεων» συνδέεται με τις έννοιες </a:t>
            </a:r>
            <a:r>
              <a:rPr lang="el-GR" sz="1600" b="1">
                <a:latin typeface="Calibri" pitchFamily="34" charset="0"/>
              </a:rPr>
              <a:t>της παγκόσμιας ανταγωνιστικότητας</a:t>
            </a:r>
            <a:r>
              <a:rPr lang="el-GR" sz="1600">
                <a:latin typeface="Calibri" pitchFamily="34" charset="0"/>
              </a:rPr>
              <a:t>, της </a:t>
            </a:r>
            <a:r>
              <a:rPr lang="el-GR" sz="1600" b="1">
                <a:latin typeface="Calibri" pitchFamily="34" charset="0"/>
              </a:rPr>
              <a:t>βιώσιμης ανάπτυξης</a:t>
            </a:r>
            <a:r>
              <a:rPr lang="el-GR" sz="1600">
                <a:latin typeface="Calibri" pitchFamily="34" charset="0"/>
              </a:rPr>
              <a:t>, της </a:t>
            </a:r>
            <a:r>
              <a:rPr lang="el-GR" sz="1600" b="1">
                <a:latin typeface="Calibri" pitchFamily="34" charset="0"/>
              </a:rPr>
              <a:t>ποιότητας ζωής </a:t>
            </a:r>
            <a:r>
              <a:rPr lang="el-GR" sz="1600">
                <a:latin typeface="Calibri" pitchFamily="34" charset="0"/>
              </a:rPr>
              <a:t>και βασίζεται στα ευρυζωνικά δίκτυα και τα σύγχρονα </a:t>
            </a:r>
            <a:r>
              <a:rPr lang="en-US" sz="1600">
                <a:latin typeface="Calibri" pitchFamily="34" charset="0"/>
              </a:rPr>
              <a:t>ICT</a:t>
            </a:r>
            <a:r>
              <a:rPr lang="el-GR" sz="1600">
                <a:latin typeface="Calibri" pitchFamily="34" charset="0"/>
              </a:rPr>
              <a:t> (</a:t>
            </a:r>
            <a:r>
              <a:rPr lang="en-US" sz="1600">
                <a:latin typeface="Calibri" pitchFamily="34" charset="0"/>
              </a:rPr>
              <a:t>Information and Communications Technology).</a:t>
            </a:r>
            <a:endParaRPr lang="el-GR" sz="1600">
              <a:latin typeface="Calibri" pitchFamily="34" charset="0"/>
            </a:endParaRPr>
          </a:p>
          <a:p>
            <a:pPr algn="just"/>
            <a:r>
              <a:rPr lang="en-US" sz="1200">
                <a:latin typeface="Calibri" pitchFamily="34" charset="0"/>
              </a:rPr>
              <a:t>(</a:t>
            </a:r>
            <a:r>
              <a:rPr lang="en-US" sz="1200">
                <a:latin typeface="Calibri" pitchFamily="34" charset="0"/>
                <a:hlinkClick r:id="rId2"/>
              </a:rPr>
              <a:t>www.eurocities.eu</a:t>
            </a:r>
            <a:r>
              <a:rPr lang="el-GR" sz="1200">
                <a:latin typeface="Calibri" pitchFamily="34" charset="0"/>
              </a:rPr>
              <a:t>)</a:t>
            </a:r>
          </a:p>
          <a:p>
            <a:pPr algn="just"/>
            <a:endParaRPr lang="el-GR" sz="12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l-GR" sz="1600">
                <a:latin typeface="Calibri" pitchFamily="34" charset="0"/>
              </a:rPr>
              <a:t>Τα κύρια σημεία ενός ορισμού της «έξυπνης πόλης» είναι η </a:t>
            </a:r>
            <a:r>
              <a:rPr lang="el-GR" sz="1600" b="1">
                <a:latin typeface="Calibri" pitchFamily="34" charset="0"/>
              </a:rPr>
              <a:t>χρήση δικτυακών υποδομών </a:t>
            </a:r>
            <a:r>
              <a:rPr lang="el-GR" sz="1600">
                <a:latin typeface="Calibri" pitchFamily="34" charset="0"/>
              </a:rPr>
              <a:t>ως μέσω για την επίτευξη </a:t>
            </a:r>
            <a:r>
              <a:rPr lang="el-GR" sz="1600" b="1">
                <a:latin typeface="Calibri" pitchFamily="34" charset="0"/>
              </a:rPr>
              <a:t>κοινωνικής, περιβαλλοντικής, οικονομικής και πολιτιστικής ανάπτυξης.</a:t>
            </a:r>
          </a:p>
          <a:p>
            <a:pPr algn="just"/>
            <a:r>
              <a:rPr lang="el-GR" sz="1200">
                <a:latin typeface="Calibri" pitchFamily="34" charset="0"/>
              </a:rPr>
              <a:t>(</a:t>
            </a:r>
            <a:r>
              <a:rPr lang="en-US" sz="1200">
                <a:latin typeface="Calibri" pitchFamily="34" charset="0"/>
              </a:rPr>
              <a:t>Hollands 2008)</a:t>
            </a:r>
            <a:endParaRPr lang="el-GR" sz="1200">
              <a:latin typeface="Calibri" pitchFamily="34" charset="0"/>
            </a:endParaRPr>
          </a:p>
          <a:p>
            <a:pPr algn="just"/>
            <a:endParaRPr lang="el-GR" sz="1200">
              <a:latin typeface="Calibri" pitchFamily="34" charset="0"/>
            </a:endParaRPr>
          </a:p>
          <a:p>
            <a:pPr algn="just"/>
            <a:endParaRPr lang="el-GR" sz="1200">
              <a:latin typeface="Calibri" pitchFamily="34" charset="0"/>
            </a:endParaRPr>
          </a:p>
          <a:p>
            <a:pPr algn="just"/>
            <a:endParaRPr lang="el-GR" sz="1200">
              <a:latin typeface="Calibri" pitchFamily="34" charset="0"/>
            </a:endParaRPr>
          </a:p>
          <a:p>
            <a:pPr algn="just"/>
            <a:r>
              <a:rPr lang="el-GR" sz="2000">
                <a:latin typeface="Calibri" pitchFamily="34" charset="0"/>
              </a:rPr>
              <a:t>«Θεωρούμε ότι μια πόλη είναι </a:t>
            </a:r>
            <a:r>
              <a:rPr lang="el-GR" sz="2000" b="1">
                <a:latin typeface="Calibri" pitchFamily="34" charset="0"/>
              </a:rPr>
              <a:t>‘έξυπνη’ </a:t>
            </a:r>
            <a:r>
              <a:rPr lang="el-GR" sz="2000">
                <a:latin typeface="Calibri" pitchFamily="34" charset="0"/>
              </a:rPr>
              <a:t>όταν επενδύει </a:t>
            </a:r>
            <a:r>
              <a:rPr lang="el-GR" sz="2000" b="1">
                <a:latin typeface="Calibri" pitchFamily="34" charset="0"/>
              </a:rPr>
              <a:t>σε ανθρώπινο και κοινωνικό κεφάλαιο</a:t>
            </a:r>
            <a:r>
              <a:rPr lang="el-GR" sz="2000">
                <a:latin typeface="Calibri" pitchFamily="34" charset="0"/>
              </a:rPr>
              <a:t> και </a:t>
            </a:r>
            <a:r>
              <a:rPr lang="el-GR" sz="2000" b="1">
                <a:latin typeface="Calibri" pitchFamily="34" charset="0"/>
              </a:rPr>
              <a:t>παραδοσιακή (μεταφορές) και σύγχρονη (</a:t>
            </a:r>
            <a:r>
              <a:rPr lang="en-US" sz="2000" b="1">
                <a:latin typeface="Calibri" pitchFamily="34" charset="0"/>
              </a:rPr>
              <a:t>ICT)</a:t>
            </a:r>
            <a:r>
              <a:rPr lang="el-GR" sz="2000" b="1">
                <a:latin typeface="Calibri" pitchFamily="34" charset="0"/>
              </a:rPr>
              <a:t> επικοινωνιακή υποδομή</a:t>
            </a:r>
            <a:r>
              <a:rPr lang="el-GR" sz="2000">
                <a:latin typeface="Calibri" pitchFamily="34" charset="0"/>
              </a:rPr>
              <a:t>, ενισχύοντας μια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βιώσιμη οικονομική ανάπτυξη </a:t>
            </a:r>
            <a:r>
              <a:rPr lang="el-GR" sz="2000">
                <a:latin typeface="Calibri" pitchFamily="34" charset="0"/>
              </a:rPr>
              <a:t>και ένα </a:t>
            </a:r>
            <a:r>
              <a:rPr lang="el-GR" sz="2000" b="1">
                <a:solidFill>
                  <a:srgbClr val="C00000"/>
                </a:solidFill>
                <a:latin typeface="Calibri" pitchFamily="34" charset="0"/>
              </a:rPr>
              <a:t>υψηλό επίπεδο ζωής</a:t>
            </a:r>
            <a:r>
              <a:rPr lang="el-GR" sz="2000">
                <a:latin typeface="Calibri" pitchFamily="34" charset="0"/>
              </a:rPr>
              <a:t>, με μια </a:t>
            </a:r>
            <a:r>
              <a:rPr lang="el-GR" sz="2000" b="1">
                <a:latin typeface="Calibri" pitchFamily="34" charset="0"/>
              </a:rPr>
              <a:t>συνετή διαχείριση των φυσικών πόρων</a:t>
            </a:r>
            <a:r>
              <a:rPr lang="el-GR" sz="2000">
                <a:latin typeface="Calibri" pitchFamily="34" charset="0"/>
              </a:rPr>
              <a:t>, μέσω </a:t>
            </a:r>
            <a:r>
              <a:rPr lang="el-GR" sz="2000" b="1">
                <a:latin typeface="Calibri" pitchFamily="34" charset="0"/>
              </a:rPr>
              <a:t>συμμετοχικής διακυβέρνησης</a:t>
            </a:r>
            <a:r>
              <a:rPr lang="el-GR" sz="2000">
                <a:latin typeface="Calibri" pitchFamily="34" charset="0"/>
              </a:rPr>
              <a:t>». </a:t>
            </a:r>
          </a:p>
          <a:p>
            <a:pPr algn="just"/>
            <a:r>
              <a:rPr lang="el-GR" sz="1200">
                <a:latin typeface="Calibri" pitchFamily="34" charset="0"/>
              </a:rPr>
              <a:t>(</a:t>
            </a:r>
            <a:r>
              <a:rPr lang="en-US" sz="1200">
                <a:latin typeface="Calibri" pitchFamily="34" charset="0"/>
              </a:rPr>
              <a:t>Caragliu et. al. 2009) </a:t>
            </a:r>
            <a:endParaRPr lang="el-GR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42988" y="87313"/>
            <a:ext cx="70580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95388" y="115888"/>
            <a:ext cx="705802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1" spc="300" dirty="0">
                <a:solidFill>
                  <a:schemeClr val="bg1"/>
                </a:solidFill>
                <a:latin typeface="+mn-lt"/>
              </a:rPr>
              <a:t>Έννοια και δυναμική των </a:t>
            </a: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“Smart Cities”</a:t>
            </a:r>
            <a:endParaRPr lang="el-GR" sz="2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77676-F996-4BD0-91CA-94FF6ADC40CA}" type="slidenum">
              <a:rPr lang="el-GR"/>
              <a:pPr>
                <a:defRPr/>
              </a:pPr>
              <a:t>9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95288" y="1098550"/>
            <a:ext cx="8424862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</a:rPr>
              <a:t>Μία «‘Έξυπνη πόλη» έχει τα παρακάτω γενικά χαρακτηριστικά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>
              <a:latin typeface="+mn-lt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1600" dirty="0">
                <a:latin typeface="+mn-lt"/>
              </a:rPr>
              <a:t>Χρησιμοποιεί </a:t>
            </a:r>
            <a:r>
              <a:rPr lang="el-GR" sz="1600" b="1" dirty="0">
                <a:latin typeface="+mn-lt"/>
              </a:rPr>
              <a:t>«δικτυωμένες» υποδομές </a:t>
            </a:r>
            <a:r>
              <a:rPr lang="el-GR" sz="1600" dirty="0">
                <a:latin typeface="+mn-lt"/>
              </a:rPr>
              <a:t>για  την επίτευξη </a:t>
            </a:r>
            <a:r>
              <a:rPr lang="el-GR" sz="1600" b="1" dirty="0">
                <a:solidFill>
                  <a:srgbClr val="C00000"/>
                </a:solidFill>
                <a:latin typeface="+mn-lt"/>
              </a:rPr>
              <a:t>κοινωνικής, πολιτιστικής και αστικής ανάπτυξης</a:t>
            </a:r>
            <a:r>
              <a:rPr lang="el-GR" sz="1600" dirty="0">
                <a:latin typeface="+mn-lt"/>
              </a:rPr>
              <a:t>, με κύριο στόχο τη βελτίωση του επιπέδου ζωής των κατοίκων .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atin typeface="+mn-lt"/>
              </a:rPr>
              <a:t>	(</a:t>
            </a:r>
            <a:r>
              <a:rPr lang="el-GR" sz="1400" dirty="0" err="1">
                <a:latin typeface="+mn-lt"/>
              </a:rPr>
              <a:t>π.χ</a:t>
            </a:r>
            <a:r>
              <a:rPr lang="el-GR" sz="1400" dirty="0">
                <a:latin typeface="+mn-lt"/>
              </a:rPr>
              <a:t> επιχειρήσεις, διασκέδαση, </a:t>
            </a:r>
            <a:r>
              <a:rPr lang="en-US" sz="1400" dirty="0">
                <a:latin typeface="+mn-lt"/>
              </a:rPr>
              <a:t>lifestyle,</a:t>
            </a:r>
            <a:r>
              <a:rPr lang="el-GR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ICT </a:t>
            </a:r>
            <a:r>
              <a:rPr lang="el-GR" sz="1400" dirty="0">
                <a:latin typeface="+mn-lt"/>
              </a:rPr>
              <a:t>υποδομές, δορυφορική τηλεόραση, ηλεκτρονικό εμπόριο, κινητή και σταθερή τηλεφωνία).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16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1600" dirty="0">
                <a:latin typeface="+mn-lt"/>
              </a:rPr>
              <a:t>Δίνει έμφαση στην </a:t>
            </a:r>
            <a:r>
              <a:rPr lang="el-GR" sz="1600" b="1" dirty="0">
                <a:solidFill>
                  <a:srgbClr val="C00000"/>
                </a:solidFill>
                <a:latin typeface="+mn-lt"/>
              </a:rPr>
              <a:t>αστική ανάπτυξη</a:t>
            </a:r>
            <a:r>
              <a:rPr lang="el-GR" sz="1600" dirty="0">
                <a:latin typeface="+mn-lt"/>
              </a:rPr>
              <a:t> που βασίζεται και καθοδηγείται από τις </a:t>
            </a:r>
            <a:r>
              <a:rPr lang="el-GR" sz="1600" b="1" dirty="0">
                <a:latin typeface="+mn-lt"/>
              </a:rPr>
              <a:t>επιχειρήσεις-επιχειρηματικότητα</a:t>
            </a:r>
            <a:r>
              <a:rPr lang="el-GR" sz="1600" dirty="0">
                <a:latin typeface="+mn-lt"/>
              </a:rPr>
              <a:t> </a:t>
            </a:r>
            <a:r>
              <a:rPr lang="el-GR" sz="1600" b="1" dirty="0">
                <a:latin typeface="+mn-lt"/>
              </a:rPr>
              <a:t>(</a:t>
            </a:r>
            <a:r>
              <a:rPr lang="en-US" sz="1600" b="1" dirty="0">
                <a:latin typeface="+mn-lt"/>
              </a:rPr>
              <a:t>business-led urban development).</a:t>
            </a:r>
            <a:endParaRPr lang="el-GR" sz="1600" b="1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600" b="1" dirty="0">
              <a:latin typeface="+mn-lt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1600" dirty="0">
                <a:latin typeface="+mn-lt"/>
              </a:rPr>
              <a:t>Επιδιώκει την </a:t>
            </a:r>
            <a:r>
              <a:rPr lang="el-GR" sz="1600" b="1" dirty="0">
                <a:latin typeface="+mn-lt"/>
              </a:rPr>
              <a:t>κοινωνική ένταξη</a:t>
            </a:r>
            <a:r>
              <a:rPr lang="el-GR" sz="1600" dirty="0">
                <a:latin typeface="+mn-lt"/>
              </a:rPr>
              <a:t> </a:t>
            </a:r>
            <a:r>
              <a:rPr lang="el-GR" sz="1600" b="1" dirty="0">
                <a:latin typeface="+mn-lt"/>
              </a:rPr>
              <a:t>όλων των κατοίκων (όλων των τάξεων) </a:t>
            </a:r>
            <a:r>
              <a:rPr lang="el-GR" sz="1600" dirty="0">
                <a:latin typeface="+mn-lt"/>
              </a:rPr>
              <a:t>σε σχέση με τις «δικτυωμένες» υπηρεσίες που προσφέρονται. 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atin typeface="+mn-lt"/>
              </a:rPr>
              <a:t>	(γίνεται προσπάθεια να ευνοούνται όλες οι κοινωνικές τάξεις από τη χρήση των νέων τεχνολογιών και την επίδραση αυτών στην καθημερινή ζωή).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1600" dirty="0">
              <a:latin typeface="+mn-lt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1600" dirty="0">
                <a:latin typeface="+mn-lt"/>
              </a:rPr>
              <a:t>Είναι αποφασιστικός ο ρόλος της </a:t>
            </a:r>
            <a:r>
              <a:rPr lang="en-US" sz="1600" b="1" dirty="0">
                <a:solidFill>
                  <a:srgbClr val="C00000"/>
                </a:solidFill>
                <a:latin typeface="+mn-lt"/>
              </a:rPr>
              <a:t>high-tech </a:t>
            </a:r>
            <a:r>
              <a:rPr lang="el-GR" sz="1600" b="1" dirty="0">
                <a:solidFill>
                  <a:srgbClr val="C00000"/>
                </a:solidFill>
                <a:latin typeface="+mn-lt"/>
              </a:rPr>
              <a:t>και </a:t>
            </a:r>
            <a:r>
              <a:rPr lang="en-US" sz="1600" b="1" dirty="0">
                <a:solidFill>
                  <a:srgbClr val="C00000"/>
                </a:solidFill>
                <a:latin typeface="+mn-lt"/>
              </a:rPr>
              <a:t>creative </a:t>
            </a:r>
            <a:r>
              <a:rPr lang="el-GR" sz="1600" b="1" dirty="0">
                <a:solidFill>
                  <a:srgbClr val="C00000"/>
                </a:solidFill>
                <a:latin typeface="+mn-lt"/>
              </a:rPr>
              <a:t>βιομηχανίας </a:t>
            </a:r>
            <a:r>
              <a:rPr lang="el-GR" sz="1600" dirty="0">
                <a:latin typeface="+mn-lt"/>
              </a:rPr>
              <a:t>στην επίλυση των προβλημάτων των κατοίκων και των επιχειρήσεων.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l-GR" sz="1600" b="1" dirty="0">
              <a:latin typeface="+mn-lt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1600" dirty="0">
                <a:latin typeface="+mn-lt"/>
              </a:rPr>
              <a:t>Δίνεται προσοχή στο ρόλο του </a:t>
            </a:r>
            <a:r>
              <a:rPr lang="el-GR" sz="1600" b="1" dirty="0">
                <a:solidFill>
                  <a:srgbClr val="C00000"/>
                </a:solidFill>
                <a:latin typeface="+mn-lt"/>
              </a:rPr>
              <a:t>ανθρωπίνου κεφαλαίου </a:t>
            </a:r>
            <a:r>
              <a:rPr lang="el-GR" sz="1600" dirty="0">
                <a:latin typeface="+mn-lt"/>
              </a:rPr>
              <a:t>στην αστική ανάπτυξη και δίνει μεγάλη έμφαση στην </a:t>
            </a:r>
            <a:r>
              <a:rPr lang="el-GR" sz="1600" b="1" dirty="0">
                <a:solidFill>
                  <a:srgbClr val="C00000"/>
                </a:solidFill>
                <a:latin typeface="+mn-lt"/>
              </a:rPr>
              <a:t>κοινωνική, οικονομική και περιβαλλοντική βιωσιμότητα</a:t>
            </a:r>
            <a:r>
              <a:rPr lang="en-US" sz="1600" b="1" dirty="0">
                <a:solidFill>
                  <a:srgbClr val="C00000"/>
                </a:solidFill>
                <a:latin typeface="+mn-lt"/>
              </a:rPr>
              <a:t>.</a:t>
            </a:r>
            <a:r>
              <a:rPr lang="el-GR" sz="1600" dirty="0">
                <a:latin typeface="+mn-lt"/>
              </a:rPr>
              <a:t> 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endParaRPr lang="el-GR" sz="1600" dirty="0">
              <a:latin typeface="+mn-lt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3167</Words>
  <Application>Microsoft Office PowerPoint</Application>
  <PresentationFormat>Προβολή στην οθόνη (4:3)</PresentationFormat>
  <Paragraphs>396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Έννοια και Δυναμική των  “Smart Cities”.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vgalani</dc:creator>
  <cp:lastModifiedBy>Aspa</cp:lastModifiedBy>
  <cp:revision>236</cp:revision>
  <dcterms:created xsi:type="dcterms:W3CDTF">2013-02-04T09:38:42Z</dcterms:created>
  <dcterms:modified xsi:type="dcterms:W3CDTF">2016-11-30T15:19:41Z</dcterms:modified>
</cp:coreProperties>
</file>