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8" r:id="rId3"/>
    <p:sldId id="257" r:id="rId4"/>
    <p:sldId id="258" r:id="rId5"/>
    <p:sldId id="259" r:id="rId6"/>
    <p:sldId id="282" r:id="rId7"/>
    <p:sldId id="272" r:id="rId8"/>
    <p:sldId id="271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3" r:id="rId19"/>
    <p:sldId id="284" r:id="rId20"/>
    <p:sldId id="285" r:id="rId21"/>
    <p:sldId id="286" r:id="rId22"/>
    <p:sldId id="287" r:id="rId23"/>
    <p:sldId id="288" r:id="rId24"/>
    <p:sldId id="270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64" autoAdjust="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102" y="6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869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77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40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0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5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1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128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408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06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82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4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6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27250"/>
            <a:ext cx="7772400" cy="1470025"/>
          </a:xfrm>
        </p:spPr>
        <p:txBody>
          <a:bodyPr/>
          <a:lstStyle/>
          <a:p>
            <a:r>
              <a:rPr dirty="0" err="1" smtClean="0"/>
              <a:t>Δι</a:t>
            </a:r>
            <a:r>
              <a:rPr dirty="0" smtClean="0"/>
              <a:t>ατροφή</a:t>
            </a:r>
            <a:r>
              <a:rPr lang="el-GR" dirty="0" smtClean="0"/>
              <a:t> – Θεωρία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/>
          <a:p>
            <a:r>
              <a:rPr lang="el-GR" dirty="0" smtClean="0"/>
              <a:t>Η Διατροφική επιδημιολογία και αξιολόγηση</a:t>
            </a:r>
            <a:endParaRPr dirty="0"/>
          </a:p>
        </p:txBody>
      </p:sp>
      <p:pic>
        <p:nvPicPr>
          <p:cNvPr id="1026" name="Picture 2" descr="C:\Users\DeliDiet\Pictures\tdu-logo-greek_14996670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21" y="614363"/>
            <a:ext cx="1760836" cy="130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liDiet\Pictures\UTH-logo-gree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67531"/>
            <a:ext cx="1473200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Νικόλαος Ι Ντελής </a:t>
            </a:r>
            <a:r>
              <a:rPr lang="en-US" dirty="0" smtClean="0"/>
              <a:t>RD, MSc, </a:t>
            </a:r>
            <a:r>
              <a:rPr lang="en-US" dirty="0" err="1" smtClean="0"/>
              <a:t>PhDc</a:t>
            </a:r>
            <a:endParaRPr lang="en-US" dirty="0" smtClean="0"/>
          </a:p>
          <a:p>
            <a:pPr algn="ctr"/>
            <a:r>
              <a:rPr lang="el-GR" dirty="0" smtClean="0"/>
              <a:t>Διαιτολόγος – Διατροφολόγος</a:t>
            </a:r>
          </a:p>
          <a:p>
            <a:pPr algn="ctr"/>
            <a:r>
              <a:rPr lang="el-GR" dirty="0" smtClean="0"/>
              <a:t>Υποψήφιος διδάκτωρ Πανεπιστημίου Θεσσαλίας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Οικολογικές μελέτες παρατήρησης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Μελέτες συσχέτισης</a:t>
            </a:r>
          </a:p>
          <a:p>
            <a:r>
              <a:rPr lang="el-GR" dirty="0" smtClean="0"/>
              <a:t>Ποσοστό ασθένειας πληθυσμού σε μία γεωγραφική περιοχή</a:t>
            </a:r>
          </a:p>
          <a:p>
            <a:r>
              <a:rPr lang="el-GR" dirty="0" smtClean="0"/>
              <a:t>Δημιουργία ερευνητικής υπόθεσης</a:t>
            </a:r>
          </a:p>
          <a:p>
            <a:r>
              <a:rPr lang="el-GR" dirty="0" smtClean="0"/>
              <a:t>Π.χ.: η πρόσληψη κορεσμένων λιπαρών σε ποσοστό θερμίδων σχετίζεται θετικά με την εμφάνιση στεφανιαίας νόσου</a:t>
            </a:r>
          </a:p>
          <a:p>
            <a:r>
              <a:rPr lang="el-GR" dirty="0" smtClean="0"/>
              <a:t>ΠΡΟΣΟΧΗ! Πιθανότητα ύπαρξης πλάνης</a:t>
            </a:r>
          </a:p>
          <a:p>
            <a:r>
              <a:rPr lang="el-GR" dirty="0" smtClean="0"/>
              <a:t>Η ερευνητική υπόθεση δεν αντιστρέφεται</a:t>
            </a:r>
          </a:p>
        </p:txBody>
      </p:sp>
    </p:spTree>
    <p:extLst>
      <p:ext uri="{BB962C8B-B14F-4D97-AF65-F5344CB8AC3E}">
        <p14:creationId xmlns:p14="http://schemas.microsoft.com/office/powerpoint/2010/main" val="3569386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618" t="12030" r="41115" b="57481"/>
          <a:stretch/>
        </p:blipFill>
        <p:spPr>
          <a:xfrm>
            <a:off x="847898" y="1615098"/>
            <a:ext cx="7606145" cy="392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528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Συγχρονικές μελέτες – μελέτες </a:t>
            </a:r>
            <a:r>
              <a:rPr lang="el-GR" dirty="0" err="1" smtClean="0"/>
              <a:t>επιπολασμού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Επιπολασμός</a:t>
            </a:r>
            <a:r>
              <a:rPr lang="el-GR" dirty="0" smtClean="0"/>
              <a:t>: οι ασθενείς/ολικό πληθυσμό %</a:t>
            </a:r>
          </a:p>
          <a:p>
            <a:pPr marL="0" indent="0">
              <a:buNone/>
            </a:pPr>
            <a:r>
              <a:rPr lang="el-GR" dirty="0" smtClean="0"/>
              <a:t>Π.χ.: 1000 </a:t>
            </a:r>
            <a:r>
              <a:rPr lang="el-GR" dirty="0" err="1" smtClean="0"/>
              <a:t>νοσούντες</a:t>
            </a:r>
            <a:r>
              <a:rPr lang="el-GR" dirty="0" smtClean="0"/>
              <a:t> /10.000 άτομα Ε=10.000/1000= 10%</a:t>
            </a:r>
          </a:p>
          <a:p>
            <a:r>
              <a:rPr lang="el-GR" dirty="0" smtClean="0"/>
              <a:t>Επίπτωση:</a:t>
            </a:r>
            <a:r>
              <a:rPr lang="el-GR" dirty="0"/>
              <a:t> τα νέα περιστατικά / </a:t>
            </a:r>
            <a:r>
              <a:rPr lang="el-GR" dirty="0" smtClean="0"/>
              <a:t>έτος σε σχέση με τον πληθυσμό</a:t>
            </a:r>
          </a:p>
          <a:p>
            <a:pPr marL="0" indent="0">
              <a:buNone/>
            </a:pPr>
            <a:r>
              <a:rPr lang="el-GR" dirty="0" smtClean="0"/>
              <a:t>Π.χ. το 2025 είχαμε 17 νέα περιστατικά </a:t>
            </a:r>
            <a:r>
              <a:rPr lang="en-US" dirty="0" smtClean="0"/>
              <a:t>HIV </a:t>
            </a:r>
            <a:r>
              <a:rPr lang="el-GR" dirty="0" smtClean="0"/>
              <a:t>ανά 1000 άτομα</a:t>
            </a:r>
            <a:r>
              <a:rPr lang="en-US" dirty="0" smtClean="0"/>
              <a:t> E=</a:t>
            </a:r>
            <a:r>
              <a:rPr lang="el-GR" dirty="0" smtClean="0"/>
              <a:t>(νέα περιστατικά/πληθυσμό)/έτη=</a:t>
            </a:r>
            <a:r>
              <a:rPr lang="en-US" dirty="0" smtClean="0"/>
              <a:t>(17/1000)</a:t>
            </a:r>
            <a:r>
              <a:rPr lang="el-GR" dirty="0" smtClean="0"/>
              <a:t>/1</a:t>
            </a:r>
            <a:r>
              <a:rPr lang="en-US" dirty="0" smtClean="0"/>
              <a:t>= 1,7%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38130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Συγχρονικές μελέτες – μελέτες </a:t>
            </a:r>
            <a:r>
              <a:rPr lang="el-GR" dirty="0" err="1"/>
              <a:t>επιπολασμού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Στιγμιότυπα παραγόντων κινδύνου σε πληθυσμό σε ένα χρονικό σημείο</a:t>
            </a:r>
          </a:p>
          <a:p>
            <a:r>
              <a:rPr lang="el-GR" dirty="0" smtClean="0"/>
              <a:t>Βιολογική μέτρηση ασθένειας ή έκθεση σε θρεπτικά συστατικά</a:t>
            </a:r>
          </a:p>
          <a:p>
            <a:r>
              <a:rPr lang="el-GR" dirty="0" smtClean="0"/>
              <a:t>Μέτρηση ενός δείκτη σε νέα περιστατικά νόσου</a:t>
            </a:r>
          </a:p>
          <a:p>
            <a:r>
              <a:rPr lang="el-GR" dirty="0" smtClean="0"/>
              <a:t>Π.χ.: πρόσληψη ασβεστίου και αρτηριακή υπέρταση</a:t>
            </a:r>
          </a:p>
          <a:p>
            <a:r>
              <a:rPr lang="el-GR" dirty="0" smtClean="0"/>
              <a:t>Τα περιστατικά έρχονται σε επικοινωνία μία φορά</a:t>
            </a:r>
          </a:p>
          <a:p>
            <a:r>
              <a:rPr lang="el-GR" dirty="0" smtClean="0"/>
              <a:t>Εύκολη, γρήγορη και φθηνή μέθοδος</a:t>
            </a:r>
          </a:p>
        </p:txBody>
      </p:sp>
    </p:spTree>
    <p:extLst>
      <p:ext uri="{BB962C8B-B14F-4D97-AF65-F5344CB8AC3E}">
        <p14:creationId xmlns:p14="http://schemas.microsoft.com/office/powerpoint/2010/main" val="3378546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647" t="26173" r="39772" b="28094"/>
          <a:stretch/>
        </p:blipFill>
        <p:spPr>
          <a:xfrm>
            <a:off x="1342505" y="1212128"/>
            <a:ext cx="6458990" cy="5433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17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Μελέτες ασθενών μαρτύρων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Σύγκριση παράγοντα συσχέτισης ασθενών και μαρτύρων.</a:t>
            </a:r>
          </a:p>
          <a:p>
            <a:r>
              <a:rPr lang="el-GR" dirty="0" smtClean="0"/>
              <a:t>Λιγότερο ιδανικές για συσχέτιση παράγοντα διατροφής</a:t>
            </a:r>
          </a:p>
          <a:p>
            <a:r>
              <a:rPr lang="el-GR" dirty="0" smtClean="0"/>
              <a:t>Οι πληροφορίες συλλέγονται από το παρελθόν (αρχείο)</a:t>
            </a:r>
          </a:p>
          <a:p>
            <a:r>
              <a:rPr lang="el-GR" dirty="0" smtClean="0"/>
              <a:t>Αν το δείγμα δεν είναι τυχαίο, υπάρχει προκατάληψη.</a:t>
            </a:r>
          </a:p>
          <a:p>
            <a:r>
              <a:rPr lang="el-GR" dirty="0" smtClean="0"/>
              <a:t>Π.χ. συσχέτιση γλυκαντικών και καρκίνος της ουροδόχου </a:t>
            </a:r>
            <a:r>
              <a:rPr lang="el-GR" dirty="0" err="1" smtClean="0"/>
              <a:t>κύστεως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127073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750" t="43988" r="40806" b="21666"/>
          <a:stretch/>
        </p:blipFill>
        <p:spPr>
          <a:xfrm>
            <a:off x="590481" y="1271847"/>
            <a:ext cx="8096319" cy="531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944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Μελέτες </a:t>
            </a:r>
            <a:r>
              <a:rPr lang="el-GR" dirty="0" err="1" smtClean="0"/>
              <a:t>κοορτής</a:t>
            </a:r>
            <a:r>
              <a:rPr lang="el-GR" dirty="0" smtClean="0"/>
              <a:t> - </a:t>
            </a:r>
            <a:r>
              <a:rPr lang="en-US" dirty="0" smtClean="0"/>
              <a:t>cohort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Μελέτες παρακολούθησης που ακολουθούν μεγάλες ομάδες ατόμων για μεγάλο χρονικό διάστημα</a:t>
            </a:r>
          </a:p>
          <a:p>
            <a:r>
              <a:rPr lang="el-GR" dirty="0" smtClean="0"/>
              <a:t>Πιο αξιόπιστες από τις μελέτες ασθενών μαρτύρων γιατί δε βασίζονται στο παρελθόν</a:t>
            </a:r>
          </a:p>
          <a:p>
            <a:r>
              <a:rPr lang="el-GR" dirty="0" smtClean="0"/>
              <a:t>Χρονοβόρες και δαπανηρές με μεγάλο </a:t>
            </a:r>
            <a:r>
              <a:rPr lang="en-US" dirty="0" smtClean="0"/>
              <a:t>drop out</a:t>
            </a:r>
          </a:p>
          <a:p>
            <a:r>
              <a:rPr lang="el-GR" dirty="0" smtClean="0"/>
              <a:t>Μεροληψία</a:t>
            </a:r>
          </a:p>
          <a:p>
            <a:r>
              <a:rPr lang="el-GR" dirty="0" smtClean="0"/>
              <a:t>Αναδρομικές </a:t>
            </a:r>
            <a:r>
              <a:rPr lang="el-GR" dirty="0" err="1" smtClean="0"/>
              <a:t>κοορτής</a:t>
            </a:r>
            <a:endParaRPr lang="el-GR" dirty="0" smtClean="0"/>
          </a:p>
          <a:p>
            <a:r>
              <a:rPr lang="el-GR" dirty="0" smtClean="0"/>
              <a:t>Π.χ.: υγιείς εξετάζονται για την εμφάνιση καρδιαγγειακής νόσου για 30 έτη</a:t>
            </a:r>
          </a:p>
          <a:p>
            <a:endParaRPr lang="el-GR" dirty="0" smtClean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4973880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135" t="12030" r="42354" b="58767"/>
          <a:stretch/>
        </p:blipFill>
        <p:spPr>
          <a:xfrm>
            <a:off x="95524" y="1417638"/>
            <a:ext cx="8952952" cy="4667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7191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Πειραματικές μελέτες ή μελέτες ελέγχου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b="1" dirty="0" smtClean="0"/>
              <a:t>Ανθρώπινο πείραμα με μία ή περισσότερες θεραπείες</a:t>
            </a:r>
          </a:p>
          <a:p>
            <a:r>
              <a:rPr lang="el-GR" b="1" dirty="0" smtClean="0"/>
              <a:t>Επέμβαση ηθικής</a:t>
            </a:r>
          </a:p>
          <a:p>
            <a:r>
              <a:rPr lang="el-GR" b="1" dirty="0" smtClean="0"/>
              <a:t>Τυχαιοποιημένες και μη (</a:t>
            </a:r>
            <a:r>
              <a:rPr lang="en-US" b="1" dirty="0" smtClean="0"/>
              <a:t>randomized)</a:t>
            </a:r>
            <a:endParaRPr lang="el-GR" b="1" dirty="0" smtClean="0"/>
          </a:p>
          <a:p>
            <a:r>
              <a:rPr lang="el-GR" b="1" dirty="0" smtClean="0"/>
              <a:t>Τυφλές και διπλά τυφλές</a:t>
            </a:r>
            <a:r>
              <a:rPr lang="en-US" b="1" dirty="0" smtClean="0"/>
              <a:t> (blind–double blind)</a:t>
            </a:r>
          </a:p>
          <a:p>
            <a:r>
              <a:rPr lang="el-GR" b="1" dirty="0" smtClean="0"/>
              <a:t>Οι πιο αξιόπιστες μελέτες</a:t>
            </a:r>
          </a:p>
          <a:p>
            <a:r>
              <a:rPr lang="el-GR" b="1" dirty="0" smtClean="0"/>
              <a:t>Έλεγχος δράσης φαρμάκου ή συμπληρώματος διατροφής (σκεύασμα</a:t>
            </a:r>
            <a:r>
              <a:rPr lang="en-US" b="1" dirty="0" smtClean="0"/>
              <a:t> vs placebo)</a:t>
            </a:r>
            <a:endParaRPr lang="el-GR" b="1" dirty="0" smtClean="0"/>
          </a:p>
          <a:p>
            <a:r>
              <a:rPr lang="el-GR" b="1" dirty="0" smtClean="0"/>
              <a:t>Εξαιρετικά δύσκολες οι τυφλές δοκιμασίες σε παράγοντα διατροφής</a:t>
            </a:r>
          </a:p>
          <a:p>
            <a:r>
              <a:rPr lang="el-GR" b="1" dirty="0" smtClean="0"/>
              <a:t>Π.χ. η βιταμίνη </a:t>
            </a:r>
            <a:r>
              <a:rPr lang="en-US" b="1" dirty="0" smtClean="0"/>
              <a:t>C </a:t>
            </a:r>
            <a:r>
              <a:rPr lang="el-GR" b="1" dirty="0" smtClean="0"/>
              <a:t>στη θεραπεία του σκορβούτο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548415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Θεματολογία διάλεξης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Ορισμός, ανάλυση και παραδείγματα διατροφικών επιδημιολογικών μελετών</a:t>
            </a:r>
          </a:p>
          <a:p>
            <a:r>
              <a:rPr lang="el-GR" dirty="0" smtClean="0"/>
              <a:t>Οι μέθοδοι διατροφικής αξιολόγησης</a:t>
            </a:r>
          </a:p>
          <a:p>
            <a:r>
              <a:rPr lang="el-GR" dirty="0" smtClean="0"/>
              <a:t>Ασκήσεις</a:t>
            </a:r>
          </a:p>
          <a:p>
            <a:r>
              <a:rPr lang="el-GR" dirty="0" smtClean="0"/>
              <a:t>Ερωτήσεις – συζήτηση</a:t>
            </a:r>
          </a:p>
        </p:txBody>
      </p:sp>
    </p:spTree>
    <p:extLst>
      <p:ext uri="{BB962C8B-B14F-4D97-AF65-F5344CB8AC3E}">
        <p14:creationId xmlns:p14="http://schemas.microsoft.com/office/powerpoint/2010/main" val="13288469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l-GR" dirty="0"/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651" t="7990" r="42045" b="9176"/>
          <a:stretch/>
        </p:blipFill>
        <p:spPr>
          <a:xfrm>
            <a:off x="2165465" y="0"/>
            <a:ext cx="46074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9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Συστηματική ανασκόπηση βιβλιογραφίας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b="1" dirty="0"/>
              <a:t>δομημένη, αυστηρή και </a:t>
            </a:r>
            <a:r>
              <a:rPr lang="el-GR" b="1" dirty="0" err="1"/>
              <a:t>επαναλήψιμη</a:t>
            </a:r>
            <a:r>
              <a:rPr lang="el-GR" b="1" dirty="0"/>
              <a:t> </a:t>
            </a:r>
            <a:r>
              <a:rPr lang="el-GR" b="1" dirty="0" smtClean="0"/>
              <a:t>μέθοδο</a:t>
            </a:r>
          </a:p>
          <a:p>
            <a:r>
              <a:rPr lang="el-GR" b="1" dirty="0" smtClean="0"/>
              <a:t>Εντοπισμός, αξιολόγηση και σύνθεση σχετικών ερευνών</a:t>
            </a:r>
          </a:p>
          <a:p>
            <a:r>
              <a:rPr lang="el-GR" b="1" dirty="0" smtClean="0"/>
              <a:t>ΣΑΒ </a:t>
            </a:r>
            <a:r>
              <a:rPr lang="en-US" b="1" dirty="0" smtClean="0"/>
              <a:t>vs </a:t>
            </a:r>
            <a:r>
              <a:rPr lang="el-GR" b="1" dirty="0" smtClean="0"/>
              <a:t>απλή ανασκόπηση (</a:t>
            </a:r>
            <a:r>
              <a:rPr lang="en-US" b="1" dirty="0" smtClean="0"/>
              <a:t>review)</a:t>
            </a:r>
          </a:p>
          <a:p>
            <a:r>
              <a:rPr lang="el-GR" b="1" dirty="0" smtClean="0"/>
              <a:t>Χρήση </a:t>
            </a:r>
            <a:r>
              <a:rPr lang="en-US" b="1" dirty="0" smtClean="0"/>
              <a:t>RCTs </a:t>
            </a:r>
            <a:r>
              <a:rPr lang="el-GR" b="1" dirty="0" smtClean="0"/>
              <a:t>= αυξάνεται η βαρύτητα</a:t>
            </a:r>
            <a:endParaRPr lang="en-US" b="1" dirty="0" smtClean="0"/>
          </a:p>
          <a:p>
            <a:r>
              <a:rPr lang="el-GR" b="1" dirty="0" smtClean="0"/>
              <a:t>Η ΣΑΒ έχει συγκεκριμένη μέθοδο</a:t>
            </a:r>
          </a:p>
          <a:p>
            <a:r>
              <a:rPr lang="el-GR" b="1" dirty="0" smtClean="0"/>
              <a:t>Διεξαγωγή ρίσκου μεροληψίας ερευνών </a:t>
            </a:r>
            <a:r>
              <a:rPr lang="en-US" b="1" dirty="0" smtClean="0"/>
              <a:t>(risk of bias)</a:t>
            </a:r>
          </a:p>
          <a:p>
            <a:r>
              <a:rPr lang="el-GR" b="1" dirty="0" smtClean="0"/>
              <a:t>Περιγραφική ή ποσοτική περιγραφή αποτελεσμάτων (</a:t>
            </a:r>
            <a:r>
              <a:rPr lang="en-US" b="1" dirty="0" smtClean="0"/>
              <a:t>meta – analysis)</a:t>
            </a:r>
            <a:endParaRPr lang="el-GR" b="1" dirty="0" smtClean="0"/>
          </a:p>
          <a:p>
            <a:r>
              <a:rPr lang="el-GR" b="1" dirty="0" smtClean="0"/>
              <a:t>Χρυσή μέθοδος για σύνθεση επιστημονικών δεδομένων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1571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651" t="9826" r="41942" b="57297"/>
          <a:stretch/>
        </p:blipFill>
        <p:spPr>
          <a:xfrm>
            <a:off x="66503" y="1268457"/>
            <a:ext cx="5299898" cy="3120664"/>
          </a:xfrm>
          <a:prstGeom prst="rect">
            <a:avLst/>
          </a:prstGeom>
        </p:spPr>
      </p:pic>
      <p:pic>
        <p:nvPicPr>
          <p:cNvPr id="1026" name="Picture 2" descr="Fig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226" y="1268457"/>
            <a:ext cx="3298346" cy="1981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ig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67" y="4515848"/>
            <a:ext cx="7663469" cy="203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Ορθογώνιο 4"/>
          <p:cNvSpPr/>
          <p:nvPr/>
        </p:nvSpPr>
        <p:spPr>
          <a:xfrm>
            <a:off x="3151912" y="6488668"/>
            <a:ext cx="38390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B1B1B"/>
                </a:solidFill>
                <a:latin typeface="Cambria" panose="02040503050406030204" pitchFamily="18" charset="0"/>
              </a:rPr>
              <a:t> quality of life</a:t>
            </a:r>
            <a:endParaRPr lang="el-GR" dirty="0"/>
          </a:p>
        </p:txBody>
      </p:sp>
      <p:sp>
        <p:nvSpPr>
          <p:cNvPr id="6" name="Ορθογώνιο 5"/>
          <p:cNvSpPr/>
          <p:nvPr/>
        </p:nvSpPr>
        <p:spPr>
          <a:xfrm>
            <a:off x="6543672" y="3250276"/>
            <a:ext cx="2429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B1B1B"/>
                </a:solidFill>
                <a:latin typeface="Cambria" panose="02040503050406030204" pitchFamily="18" charset="0"/>
              </a:rPr>
              <a:t> </a:t>
            </a:r>
            <a:r>
              <a:rPr lang="en-US" dirty="0" smtClean="0">
                <a:solidFill>
                  <a:srgbClr val="1B1B1B"/>
                </a:solidFill>
                <a:latin typeface="Cambria" panose="02040503050406030204" pitchFamily="18" charset="0"/>
              </a:rPr>
              <a:t>RISK OF BIAS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376249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graphicFrame>
        <p:nvGraphicFramePr>
          <p:cNvPr id="8" name="Θέση περιεχομένου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465310"/>
              </p:ext>
            </p:extLst>
          </p:nvPr>
        </p:nvGraphicFramePr>
        <p:xfrm>
          <a:off x="-564775" y="484096"/>
          <a:ext cx="9708775" cy="62247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1755">
                  <a:extLst>
                    <a:ext uri="{9D8B030D-6E8A-4147-A177-3AD203B41FA5}">
                      <a16:colId xmlns:a16="http://schemas.microsoft.com/office/drawing/2014/main" val="1554933879"/>
                    </a:ext>
                  </a:extLst>
                </a:gridCol>
                <a:gridCol w="1941755">
                  <a:extLst>
                    <a:ext uri="{9D8B030D-6E8A-4147-A177-3AD203B41FA5}">
                      <a16:colId xmlns:a16="http://schemas.microsoft.com/office/drawing/2014/main" val="2988105661"/>
                    </a:ext>
                  </a:extLst>
                </a:gridCol>
                <a:gridCol w="1941755">
                  <a:extLst>
                    <a:ext uri="{9D8B030D-6E8A-4147-A177-3AD203B41FA5}">
                      <a16:colId xmlns:a16="http://schemas.microsoft.com/office/drawing/2014/main" val="3547345696"/>
                    </a:ext>
                  </a:extLst>
                </a:gridCol>
                <a:gridCol w="1941755">
                  <a:extLst>
                    <a:ext uri="{9D8B030D-6E8A-4147-A177-3AD203B41FA5}">
                      <a16:colId xmlns:a16="http://schemas.microsoft.com/office/drawing/2014/main" val="3993492297"/>
                    </a:ext>
                  </a:extLst>
                </a:gridCol>
                <a:gridCol w="1941755">
                  <a:extLst>
                    <a:ext uri="{9D8B030D-6E8A-4147-A177-3AD203B41FA5}">
                      <a16:colId xmlns:a16="http://schemas.microsoft.com/office/drawing/2014/main" val="3515100843"/>
                    </a:ext>
                  </a:extLst>
                </a:gridCol>
              </a:tblGrid>
              <a:tr h="462337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Τύπος Μελέτης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Ορισμός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Θετικά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Αρνητικά</a:t>
                      </a:r>
                    </a:p>
                  </a:txBody>
                  <a:tcPr marR="342900" marB="15240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Παράδειγμα</a:t>
                      </a:r>
                    </a:p>
                  </a:txBody>
                  <a:tcPr marR="342900" marB="152400" anchor="b"/>
                </a:tc>
                <a:extLst>
                  <a:ext uri="{0D108BD9-81ED-4DB2-BD59-A6C34878D82A}">
                    <a16:rowId xmlns:a16="http://schemas.microsoft.com/office/drawing/2014/main" val="3016650746"/>
                  </a:ext>
                </a:extLst>
              </a:tr>
              <a:tr h="1159008"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Τυχαιοποιημένη Κλινική Δοκιμή (</a:t>
                      </a:r>
                      <a:r>
                        <a:rPr lang="en-US" sz="11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RCT)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Πειραματική μελέτη με τυχαία κατανομή σε ομάδες παρέμβασης/ελέγχου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Ισχυρή αιτιώδης συσχέτιση, ελαχιστοποίηση μεροληψίας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Ακριβή, χρονοβόρα, ηθικοί περιορισμοί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Αξιολόγηση νέου φαρμάκου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3344270587"/>
                  </a:ext>
                </a:extLst>
              </a:tr>
              <a:tr h="950007"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Συνολική (</a:t>
                      </a:r>
                      <a:r>
                        <a:rPr lang="en-US" sz="11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Cohort)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Παρακολούθηση ομάδας με/χωρίς έκθεση στο χρόνο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Υπολογισμός επίπτωσης, πολλαπλά αποτελέσματα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Ακριβή, χρονοβόρα, απώλεια παρακολούθησης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Σχέση καπνίσματος-καρκίνου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1127189419"/>
                  </a:ext>
                </a:extLst>
              </a:tr>
              <a:tr h="950007"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Μελέτη Περίπτωσης-Μαρτύρων (</a:t>
                      </a:r>
                      <a:r>
                        <a:rPr lang="en-US" sz="11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Case-Control)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Σύγκριση ατόμων με νόσο (περιπτώσεις) και χωρίς (μάρτυρες)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Κατάλληλη για σπάνιες νόσους, γρήγορη, οικονομική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Μεροληψία ανάκλησης, επιλογής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Σχέση έκθεσης σε αμίαντο-</a:t>
                      </a:r>
                      <a:r>
                        <a:rPr lang="el-GR" sz="1100" b="0" dirty="0" err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μεσοθηλίωμα</a:t>
                      </a:r>
                      <a:endParaRPr lang="el-GR" sz="1100" b="0" dirty="0">
                        <a:solidFill>
                          <a:srgbClr val="18181B"/>
                        </a:solidFill>
                        <a:effectLst/>
                        <a:latin typeface="CircularXXWeb"/>
                      </a:endParaRP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2392150820"/>
                  </a:ext>
                </a:extLst>
              </a:tr>
              <a:tr h="950007"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 dirty="0" smtClean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Συγχρονική </a:t>
                      </a:r>
                      <a:r>
                        <a:rPr lang="el-GR" sz="11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(</a:t>
                      </a:r>
                      <a:r>
                        <a:rPr lang="en-US" sz="11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Cross-sectional)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Καταγραφή έκθεσης και νόσου σε συγκεκριμένη χρονική στιγμή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Γρήγορη, οικονομική, εκτίμηση επιπολασμού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Δεν αποδεικνύει αιτιότητα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Έρευνα </a:t>
                      </a:r>
                      <a:r>
                        <a:rPr lang="el-GR" sz="1100" b="0" dirty="0" err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επιπολασμού</a:t>
                      </a:r>
                      <a:r>
                        <a:rPr lang="el-GR" sz="11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 διαβήτη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2856101286"/>
                  </a:ext>
                </a:extLst>
              </a:tr>
              <a:tr h="1159008"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Οικολογική (</a:t>
                      </a:r>
                      <a:r>
                        <a:rPr lang="en-US" sz="11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Ecological)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Ανάλυση δεδομένων σε επίπεδο πληθυσμού/ομάδας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Μεγάλη κλίμακα, εύκολη πρόσβαση σε δεδομένα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Οικολογικό σφάλμα, περιορισμένη ατομική ερμηνεία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Σχέση κατανάλωσης αλκοόλ-ηπατικής νόσου ανά χώρα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1869266175"/>
                  </a:ext>
                </a:extLst>
              </a:tr>
              <a:tr h="462337"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Αυτοελεγχόμενη (</a:t>
                      </a:r>
                      <a:r>
                        <a:rPr lang="en-US" sz="11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Self-controlled case series)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Σύγκριση περιόδων έκθεσης/μη έκθεσης στο ίδιο άτομο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Ελέγχει ατομικές διαφορές, κατάλληλη για παροδικές εκθέσεις</a:t>
                      </a: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Απαιτεί ακριβή χρονικά δεδομένα, περιορισμένη </a:t>
                      </a:r>
                      <a:r>
                        <a:rPr lang="el-GR" sz="1100" b="0" dirty="0" err="1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γενικευσιμότητα</a:t>
                      </a:r>
                      <a:endParaRPr lang="el-GR" sz="1100" b="0" dirty="0">
                        <a:solidFill>
                          <a:srgbClr val="18181B"/>
                        </a:solidFill>
                        <a:effectLst/>
                        <a:latin typeface="CircularXXWeb"/>
                      </a:endParaRPr>
                    </a:p>
                  </a:txBody>
                  <a:tcPr marR="34290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l-GR" sz="1100" b="0" dirty="0">
                          <a:solidFill>
                            <a:srgbClr val="18181B"/>
                          </a:solidFill>
                          <a:effectLst/>
                          <a:latin typeface="CircularXXWeb"/>
                        </a:rPr>
                        <a:t>Ανεπιθύμητες ενέργειες εμβολίων</a:t>
                      </a:r>
                    </a:p>
                  </a:txBody>
                  <a:tcPr marR="342900"/>
                </a:tc>
                <a:extLst>
                  <a:ext uri="{0D108BD9-81ED-4DB2-BD59-A6C34878D82A}">
                    <a16:rowId xmlns:a16="http://schemas.microsoft.com/office/drawing/2014/main" val="3938756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47280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Συζήτηση και ερωτήσεις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8" y="2369738"/>
            <a:ext cx="2720501" cy="2720501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50" y="2583179"/>
            <a:ext cx="3103134" cy="229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7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επιδημιολογία της διατροφής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b="1" dirty="0"/>
              <a:t>μελέτη των διατροφικών παραγόντων καθοριστικών της νόσου στους ανθρώπινους </a:t>
            </a:r>
            <a:r>
              <a:rPr lang="el-GR" b="1" dirty="0" smtClean="0"/>
              <a:t>πολιτισμούς</a:t>
            </a:r>
          </a:p>
          <a:p>
            <a:r>
              <a:rPr lang="el-GR" b="1" dirty="0"/>
              <a:t>προσδιορισμός και η μελέτη των συσχετίσεων μεταξύ </a:t>
            </a:r>
            <a:r>
              <a:rPr lang="el-GR" b="1" dirty="0" smtClean="0"/>
              <a:t>της </a:t>
            </a:r>
            <a:r>
              <a:rPr lang="el-GR" b="1" dirty="0"/>
              <a:t>διατροφής και της </a:t>
            </a:r>
            <a:r>
              <a:rPr lang="el-GR" b="1" dirty="0" smtClean="0"/>
              <a:t>ασθένειας</a:t>
            </a:r>
          </a:p>
          <a:p>
            <a:r>
              <a:rPr lang="el-GR" b="1" dirty="0"/>
              <a:t>η αξιολόγηση της αποτελεσματικότητας των διατροφικών </a:t>
            </a:r>
            <a:r>
              <a:rPr lang="el-GR" b="1" dirty="0" smtClean="0"/>
              <a:t>παρεμβάσεων</a:t>
            </a:r>
          </a:p>
          <a:p>
            <a:r>
              <a:rPr lang="el-GR" b="1" dirty="0" smtClean="0"/>
              <a:t>Μέθοδοι αξιολόγησης της παρακολούθησης της διατροφικής πρόσληψης </a:t>
            </a:r>
            <a:r>
              <a:rPr lang="el-GR" b="1" dirty="0"/>
              <a:t>και άλλες συμπεριφορές που σχετίζονται με την </a:t>
            </a:r>
            <a:r>
              <a:rPr lang="el-GR" b="1" dirty="0" smtClean="0"/>
              <a:t>υγεία</a:t>
            </a:r>
            <a:endParaRPr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Διατροφικές επιδημιολογικές μελέτες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Περιγραφή σχετικών παραγόντων κινδύνου και υγείας</a:t>
            </a:r>
          </a:p>
          <a:p>
            <a:r>
              <a:rPr lang="el-GR" dirty="0" smtClean="0"/>
              <a:t>Δημιουργία υποθέσεων</a:t>
            </a:r>
          </a:p>
          <a:p>
            <a:r>
              <a:rPr lang="el-GR" dirty="0" smtClean="0"/>
              <a:t>Σύνδεση παραγόντων κινδύνου και ασθενειών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Είδη μελετών επιδημιολογίας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Μελέτες περίπτωσης ή περιστατικού (</a:t>
            </a:r>
            <a:r>
              <a:rPr lang="en-US" dirty="0" smtClean="0"/>
              <a:t>case study)</a:t>
            </a:r>
          </a:p>
          <a:p>
            <a:r>
              <a:rPr lang="el-GR" dirty="0" smtClean="0"/>
              <a:t>Οικολογικές μελέτες</a:t>
            </a:r>
          </a:p>
          <a:p>
            <a:r>
              <a:rPr lang="el-GR" dirty="0" smtClean="0"/>
              <a:t>Συγχρονικές μελέτες</a:t>
            </a:r>
          </a:p>
          <a:p>
            <a:r>
              <a:rPr lang="el-GR" dirty="0" smtClean="0"/>
              <a:t>Ασθενών – μαρτύρων</a:t>
            </a:r>
          </a:p>
          <a:p>
            <a:r>
              <a:rPr lang="el-GR" dirty="0" smtClean="0"/>
              <a:t>Προοπτικές μελέτες ή </a:t>
            </a:r>
            <a:r>
              <a:rPr lang="en-US" dirty="0" smtClean="0"/>
              <a:t>cohort studies</a:t>
            </a:r>
          </a:p>
          <a:p>
            <a:r>
              <a:rPr lang="el-GR" dirty="0" smtClean="0"/>
              <a:t>Ελεγχόμενες μελέτες ή πειραματικές ή </a:t>
            </a:r>
            <a:r>
              <a:rPr lang="en-US" dirty="0" smtClean="0"/>
              <a:t>trials</a:t>
            </a:r>
            <a:endParaRPr lang="el-GR" dirty="0" smtClean="0"/>
          </a:p>
          <a:p>
            <a:r>
              <a:rPr lang="el-GR" dirty="0" err="1" smtClean="0"/>
              <a:t>Μετα</a:t>
            </a:r>
            <a:r>
              <a:rPr lang="el-GR" dirty="0" smtClean="0"/>
              <a:t> – αναλύσεις </a:t>
            </a:r>
            <a:r>
              <a:rPr lang="en-US" dirty="0" smtClean="0"/>
              <a:t>(Meta-analysis) 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ιστόγραμμα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572" t="16514" r="14977" b="6422"/>
          <a:stretch/>
        </p:blipFill>
        <p:spPr>
          <a:xfrm>
            <a:off x="922713" y="1247936"/>
            <a:ext cx="7564582" cy="561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372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ιεραρχία</a:t>
            </a:r>
            <a:endParaRPr lang="el-GR" dirty="0"/>
          </a:p>
        </p:txBody>
      </p:sp>
      <p:pic>
        <p:nvPicPr>
          <p:cNvPr id="1026" name="Picture 2" descr="Acquire the Evidence - EBM Resource Center - Library Research Guides at New  York Medical Colle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24" y="1208908"/>
            <a:ext cx="7676527" cy="564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90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Μελέτες περίπτωσης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b="1" dirty="0" smtClean="0"/>
              <a:t>Περιγραφή μια μεμονωμένης περίπτωσης και παρατήρηση</a:t>
            </a:r>
          </a:p>
          <a:p>
            <a:r>
              <a:rPr lang="el-GR" b="1" dirty="0" smtClean="0"/>
              <a:t>Συνήθως κλινικό περιβάλλον</a:t>
            </a:r>
          </a:p>
          <a:p>
            <a:r>
              <a:rPr lang="el-GR" b="1" dirty="0" smtClean="0"/>
              <a:t>Σπάνιες περιπτώσεις</a:t>
            </a:r>
          </a:p>
          <a:p>
            <a:r>
              <a:rPr lang="el-GR" b="1" dirty="0" smtClean="0"/>
              <a:t>Παρατήρηση ομάδας με ίδια συμπτώματα</a:t>
            </a:r>
          </a:p>
          <a:p>
            <a:r>
              <a:rPr lang="el-GR" b="1" dirty="0" smtClean="0"/>
              <a:t>Συχνή μελέτη για τοξικότητα τροφίμων και επιβεβαίωση έναρξης επιδημίας</a:t>
            </a:r>
            <a:endParaRPr lang="en-US" b="1" dirty="0" smtClean="0"/>
          </a:p>
          <a:p>
            <a:r>
              <a:rPr lang="en-US" b="1" dirty="0" smtClean="0"/>
              <a:t>FDA, CFSAN, </a:t>
            </a:r>
            <a:r>
              <a:rPr lang="el-GR" b="1" dirty="0" smtClean="0"/>
              <a:t>ΕΟΦ</a:t>
            </a:r>
          </a:p>
          <a:p>
            <a:r>
              <a:rPr lang="el-GR" b="1" dirty="0" smtClean="0"/>
              <a:t>Π.χ.: η επάρκεια βιταμινών σε περιστατικό που εκτελεί μια συγκεκριμένη δίαιτα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641995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965" t="40333" r="41422" b="5372"/>
          <a:stretch/>
        </p:blipFill>
        <p:spPr>
          <a:xfrm>
            <a:off x="4305994" y="1640060"/>
            <a:ext cx="4825182" cy="4661288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 rotWithShape="1">
          <a:blip r:embed="rId2"/>
          <a:srcRect l="26797" t="10302" r="43906" b="59753"/>
          <a:stretch/>
        </p:blipFill>
        <p:spPr>
          <a:xfrm>
            <a:off x="0" y="1640060"/>
            <a:ext cx="4410373" cy="256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2074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742</TotalTime>
  <Words>743</Words>
  <Application>Microsoft Office PowerPoint</Application>
  <PresentationFormat>Προβολή στην οθόνη (4:3)</PresentationFormat>
  <Paragraphs>132</Paragraphs>
  <Slides>24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9" baseType="lpstr">
      <vt:lpstr>Arial</vt:lpstr>
      <vt:lpstr>Calibri</vt:lpstr>
      <vt:lpstr>Cambria</vt:lpstr>
      <vt:lpstr>CircularXXWeb</vt:lpstr>
      <vt:lpstr>Θέμα του Office</vt:lpstr>
      <vt:lpstr>Διατροφή – Θεωρία</vt:lpstr>
      <vt:lpstr>Θεματολογία διάλεξης</vt:lpstr>
      <vt:lpstr>Η επιδημιολογία της διατροφής</vt:lpstr>
      <vt:lpstr>Διατροφικές επιδημιολογικές μελέτες</vt:lpstr>
      <vt:lpstr>Είδη μελετών επιδημιολογίας</vt:lpstr>
      <vt:lpstr>ιστόγραμμα</vt:lpstr>
      <vt:lpstr>Η ιεραρχία</vt:lpstr>
      <vt:lpstr>Μελέτες περίπτωσης</vt:lpstr>
      <vt:lpstr>Παράδειγμα</vt:lpstr>
      <vt:lpstr>Οικολογικές μελέτες παρατήρησης</vt:lpstr>
      <vt:lpstr>παράδειγμα</vt:lpstr>
      <vt:lpstr>Συγχρονικές μελέτες – μελέτες επιπολασμού</vt:lpstr>
      <vt:lpstr>Συγχρονικές μελέτες – μελέτες επιπολασμού</vt:lpstr>
      <vt:lpstr>παράδειγμα</vt:lpstr>
      <vt:lpstr>Μελέτες ασθενών μαρτύρων</vt:lpstr>
      <vt:lpstr>παράδειγμα</vt:lpstr>
      <vt:lpstr>Μελέτες κοορτής - cohort</vt:lpstr>
      <vt:lpstr>παράδειγμα</vt:lpstr>
      <vt:lpstr>Πειραματικές μελέτες ή μελέτες ελέγχου</vt:lpstr>
      <vt:lpstr>Παράδειγμα</vt:lpstr>
      <vt:lpstr>Συστηματική ανασκόπηση βιβλιογραφίας</vt:lpstr>
      <vt:lpstr>παράδειγμα</vt:lpstr>
      <vt:lpstr>Παρουσίαση του PowerPoint</vt:lpstr>
      <vt:lpstr>Συζήτηση και ερωτήσεις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</dc:title>
  <dc:subject/>
  <dc:creator/>
  <cp:keywords/>
  <dc:description>generated using python-pptx</dc:description>
  <cp:lastModifiedBy>user</cp:lastModifiedBy>
  <cp:revision>34</cp:revision>
  <dcterms:created xsi:type="dcterms:W3CDTF">2013-01-27T09:14:16Z</dcterms:created>
  <dcterms:modified xsi:type="dcterms:W3CDTF">2026-01-09T11:38:25Z</dcterms:modified>
  <cp:category/>
</cp:coreProperties>
</file>