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72" r:id="rId8"/>
    <p:sldId id="261" r:id="rId9"/>
    <p:sldId id="262" r:id="rId10"/>
    <p:sldId id="263" r:id="rId11"/>
    <p:sldId id="264" r:id="rId12"/>
    <p:sldId id="265" r:id="rId13"/>
    <p:sldId id="266" r:id="rId14"/>
    <p:sldId id="271" r:id="rId15"/>
    <p:sldId id="267" r:id="rId16"/>
    <p:sldId id="268" r:id="rId17"/>
    <p:sldId id="269" r:id="rId18"/>
    <p:sldId id="273" r:id="rId19"/>
    <p:sldId id="274" r:id="rId20"/>
    <p:sldId id="275" r:id="rId21"/>
    <p:sldId id="276" r:id="rId22"/>
    <p:sldId id="281" r:id="rId23"/>
    <p:sldId id="270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16" autoAdjust="0"/>
    <p:restoredTop sz="90929"/>
  </p:normalViewPr>
  <p:slideViewPr>
    <p:cSldViewPr>
      <p:cViewPr varScale="1">
        <p:scale>
          <a:sx n="101" d="100"/>
          <a:sy n="101" d="100"/>
        </p:scale>
        <p:origin x="24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2162C-AAFC-45CF-9DAE-2028E4C3851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A87C6-9DF7-4383-9ABA-2471FF09995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EC4F6-B3BD-4DEB-9B11-1E94129E36E9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B74F7-5AC2-4058-B86E-00E5CA8A985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804AC-F830-4611-9265-2976F6E421B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67B9A-EEE7-42EE-8CC7-AF9FE07F534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73C5C-F76F-4520-A771-7E92054D11C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48BBB-F792-4722-B64C-1BCC11AC841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ED44F-B1F6-48CC-8F4A-982EA4A9570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DEE45-26B5-4A41-A487-E02EA5B7432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2F20A-6012-4BD4-B7E6-8289C2FCA7D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2E9B3FC-7511-4C9D-87A7-CCFB50ED0DFB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4400" b="1" dirty="0">
                <a:cs typeface="Times New Roman" pitchFamily="18" charset="0"/>
              </a:rPr>
              <a:t>Μηχανές </a:t>
            </a:r>
            <a:r>
              <a:rPr lang="el-GR" sz="4400" b="1" dirty="0" smtClean="0">
                <a:cs typeface="Times New Roman" pitchFamily="18" charset="0"/>
              </a:rPr>
              <a:t>πλανίσματος</a:t>
            </a:r>
            <a:endParaRPr lang="en-US" sz="4400" b="1" dirty="0" smtClean="0"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cs typeface="Times New Roman" pitchFamily="18" charset="0"/>
              </a:rPr>
              <a:t>Planning machines</a:t>
            </a:r>
          </a:p>
          <a:p>
            <a:pPr algn="ctr"/>
            <a:endParaRPr lang="en-US" sz="4400" b="1" dirty="0" smtClean="0"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l-GR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Πλάνη (</a:t>
            </a: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Planner)</a:t>
            </a:r>
          </a:p>
          <a:p>
            <a:pPr algn="just"/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l-GR" sz="4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Ξεχονδριστήρας</a:t>
            </a:r>
            <a:r>
              <a:rPr lang="el-GR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(</a:t>
            </a: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Thickness planner)</a:t>
            </a:r>
          </a:p>
          <a:p>
            <a:pPr algn="just">
              <a:buFont typeface="Arial" pitchFamily="34" charset="0"/>
              <a:buChar char="•"/>
            </a:pPr>
            <a:endParaRPr lang="en-US" sz="4000" b="1" dirty="0" smtClean="0">
              <a:solidFill>
                <a:schemeClr val="accent6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r>
              <a:rPr lang="el-GR" sz="4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Ραμποτέζα</a:t>
            </a:r>
            <a:r>
              <a:rPr lang="el-GR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moulder</a:t>
            </a:r>
            <a:r>
              <a:rPr lang="en-US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)</a:t>
            </a:r>
            <a:r>
              <a:rPr lang="el-GR" sz="4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</a:t>
            </a:r>
            <a:endParaRPr lang="el-GR" sz="4000" b="1" dirty="0">
              <a:solidFill>
                <a:schemeClr val="accent6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algn="ctr" eaLnBrk="0" hangingPunct="0"/>
            <a:endParaRPr lang="el-GR" sz="4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5" name="Group 79"/>
          <p:cNvGrpSpPr>
            <a:grpSpLocks noChangeAspect="1"/>
          </p:cNvGrpSpPr>
          <p:nvPr/>
        </p:nvGrpSpPr>
        <p:grpSpPr bwMode="auto">
          <a:xfrm>
            <a:off x="685800" y="304800"/>
            <a:ext cx="7696200" cy="5403850"/>
            <a:chOff x="1701" y="1624"/>
            <a:chExt cx="8460" cy="5940"/>
          </a:xfrm>
        </p:grpSpPr>
        <p:grpSp>
          <p:nvGrpSpPr>
            <p:cNvPr id="9296" name="Group 80"/>
            <p:cNvGrpSpPr>
              <a:grpSpLocks noChangeAspect="1"/>
            </p:cNvGrpSpPr>
            <p:nvPr/>
          </p:nvGrpSpPr>
          <p:grpSpPr bwMode="auto">
            <a:xfrm>
              <a:off x="1881" y="2344"/>
              <a:ext cx="8100" cy="1980"/>
              <a:chOff x="1881" y="2344"/>
              <a:chExt cx="8100" cy="1980"/>
            </a:xfrm>
          </p:grpSpPr>
          <p:sp>
            <p:nvSpPr>
              <p:cNvPr id="9297" name="Line 81"/>
              <p:cNvSpPr>
                <a:spLocks noChangeAspect="1" noChangeShapeType="1"/>
              </p:cNvSpPr>
              <p:nvPr/>
            </p:nvSpPr>
            <p:spPr bwMode="auto">
              <a:xfrm flipV="1">
                <a:off x="9199" y="2801"/>
                <a:ext cx="312" cy="3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298" name="Line 82"/>
              <p:cNvSpPr>
                <a:spLocks noChangeAspect="1" noChangeShapeType="1"/>
              </p:cNvSpPr>
              <p:nvPr/>
            </p:nvSpPr>
            <p:spPr bwMode="auto">
              <a:xfrm flipH="1">
                <a:off x="7956" y="2496"/>
                <a:ext cx="93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9299" name="Group 83"/>
              <p:cNvGrpSpPr>
                <a:grpSpLocks noChangeAspect="1"/>
              </p:cNvGrpSpPr>
              <p:nvPr/>
            </p:nvGrpSpPr>
            <p:grpSpPr bwMode="auto">
              <a:xfrm>
                <a:off x="1881" y="2344"/>
                <a:ext cx="8100" cy="1980"/>
                <a:chOff x="1881" y="2344"/>
                <a:chExt cx="8100" cy="1980"/>
              </a:xfrm>
            </p:grpSpPr>
            <p:grpSp>
              <p:nvGrpSpPr>
                <p:cNvPr id="9300" name="Group 84"/>
                <p:cNvGrpSpPr>
                  <a:grpSpLocks noChangeAspect="1"/>
                </p:cNvGrpSpPr>
                <p:nvPr/>
              </p:nvGrpSpPr>
              <p:grpSpPr bwMode="auto">
                <a:xfrm>
                  <a:off x="5931" y="2344"/>
                  <a:ext cx="3583" cy="914"/>
                  <a:chOff x="5931" y="2344"/>
                  <a:chExt cx="3583" cy="914"/>
                </a:xfrm>
              </p:grpSpPr>
              <p:sp>
                <p:nvSpPr>
                  <p:cNvPr id="9301" name="Line 8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931" y="3106"/>
                    <a:ext cx="327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9302" name="Group 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398" y="2344"/>
                    <a:ext cx="3116" cy="914"/>
                    <a:chOff x="5481" y="11164"/>
                    <a:chExt cx="3600" cy="1080"/>
                  </a:xfrm>
                </p:grpSpPr>
                <p:sp>
                  <p:nvSpPr>
                    <p:cNvPr id="9303" name="Line 8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9081" y="11344"/>
                      <a:ext cx="0" cy="54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9304" name="Group 8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481" y="11164"/>
                      <a:ext cx="3600" cy="1080"/>
                      <a:chOff x="5481" y="11164"/>
                      <a:chExt cx="3600" cy="1080"/>
                    </a:xfrm>
                  </p:grpSpPr>
                  <p:sp>
                    <p:nvSpPr>
                      <p:cNvPr id="9305" name="Line 8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8721" y="11884"/>
                        <a:ext cx="360" cy="3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grpSp>
                    <p:nvGrpSpPr>
                      <p:cNvPr id="9306" name="Group 9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481" y="11164"/>
                        <a:ext cx="3600" cy="1080"/>
                        <a:chOff x="5481" y="11164"/>
                        <a:chExt cx="3600" cy="1080"/>
                      </a:xfrm>
                    </p:grpSpPr>
                    <p:sp>
                      <p:nvSpPr>
                        <p:cNvPr id="9307" name="Line 9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8721" y="11704"/>
                          <a:ext cx="0" cy="54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grpSp>
                      <p:nvGrpSpPr>
                        <p:cNvPr id="9308" name="Group 9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481" y="11164"/>
                          <a:ext cx="3600" cy="1080"/>
                          <a:chOff x="5481" y="11164"/>
                          <a:chExt cx="3600" cy="1080"/>
                        </a:xfrm>
                      </p:grpSpPr>
                      <p:sp>
                        <p:nvSpPr>
                          <p:cNvPr id="9309" name="Freeform 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481" y="12064"/>
                            <a:ext cx="3240" cy="180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3240" y="180"/>
                              </a:cxn>
                              <a:cxn ang="0">
                                <a:pos x="1620" y="0"/>
                              </a:cxn>
                              <a:cxn ang="0">
                                <a:pos x="0" y="180"/>
                              </a:cxn>
                            </a:cxnLst>
                            <a:rect l="0" t="0" r="r" b="b"/>
                            <a:pathLst>
                              <a:path w="3240" h="180">
                                <a:moveTo>
                                  <a:pt x="3240" y="180"/>
                                </a:moveTo>
                                <a:cubicBezTo>
                                  <a:pt x="2700" y="90"/>
                                  <a:pt x="2160" y="0"/>
                                  <a:pt x="1620" y="0"/>
                                </a:cubicBezTo>
                                <a:cubicBezTo>
                                  <a:pt x="1080" y="0"/>
                                  <a:pt x="270" y="150"/>
                                  <a:pt x="0" y="180"/>
                                </a:cubicBez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9310" name="Line 9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5481" y="11704"/>
                            <a:ext cx="0" cy="540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9311" name="Line 9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8721" y="11344"/>
                            <a:ext cx="360" cy="360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9312" name="Line 9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5481" y="11344"/>
                            <a:ext cx="360" cy="360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grpSp>
                        <p:nvGrpSpPr>
                          <p:cNvPr id="9313" name="Group 9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8717" y="11460"/>
                            <a:ext cx="361" cy="650"/>
                            <a:chOff x="8720" y="11460"/>
                            <a:chExt cx="361" cy="650"/>
                          </a:xfrm>
                        </p:grpSpPr>
                        <p:sp>
                          <p:nvSpPr>
                            <p:cNvPr id="9314" name="Freeform 9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8720" y="11960"/>
                              <a:ext cx="181" cy="150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00" y="90"/>
                                </a:cxn>
                                <a:cxn ang="0">
                                  <a:pos x="120" y="120"/>
                                </a:cxn>
                                <a:cxn ang="0">
                                  <a:pos x="140" y="150"/>
                                </a:cxn>
                                <a:cxn ang="0">
                                  <a:pos x="181" y="104"/>
                                </a:cxn>
                              </a:cxnLst>
                              <a:rect l="0" t="0" r="r" b="b"/>
                              <a:pathLst>
                                <a:path w="181" h="150">
                                  <a:moveTo>
                                    <a:pt x="0" y="0"/>
                                  </a:moveTo>
                                  <a:cubicBezTo>
                                    <a:pt x="57" y="19"/>
                                    <a:pt x="64" y="37"/>
                                    <a:pt x="100" y="90"/>
                                  </a:cubicBezTo>
                                  <a:cubicBezTo>
                                    <a:pt x="107" y="100"/>
                                    <a:pt x="113" y="110"/>
                                    <a:pt x="120" y="120"/>
                                  </a:cubicBezTo>
                                  <a:cubicBezTo>
                                    <a:pt x="127" y="130"/>
                                    <a:pt x="140" y="150"/>
                                    <a:pt x="140" y="150"/>
                                  </a:cubicBezTo>
                                  <a:lnTo>
                                    <a:pt x="181" y="104"/>
                                  </a:lnTo>
                                </a:path>
                              </a:pathLst>
                            </a:cu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9315" name="Freeform 9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8730" y="11760"/>
                              <a:ext cx="230" cy="304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60" y="20"/>
                                </a:cxn>
                                <a:cxn ang="0">
                                  <a:pos x="150" y="100"/>
                                </a:cxn>
                                <a:cxn ang="0">
                                  <a:pos x="230" y="240"/>
                                </a:cxn>
                                <a:cxn ang="0">
                                  <a:pos x="171" y="304"/>
                                </a:cxn>
                              </a:cxnLst>
                              <a:rect l="0" t="0" r="r" b="b"/>
                              <a:pathLst>
                                <a:path w="230" h="304">
                                  <a:moveTo>
                                    <a:pt x="0" y="0"/>
                                  </a:moveTo>
                                  <a:cubicBezTo>
                                    <a:pt x="20" y="7"/>
                                    <a:pt x="45" y="5"/>
                                    <a:pt x="60" y="20"/>
                                  </a:cubicBezTo>
                                  <a:cubicBezTo>
                                    <a:pt x="128" y="88"/>
                                    <a:pt x="96" y="64"/>
                                    <a:pt x="150" y="100"/>
                                  </a:cubicBezTo>
                                  <a:cubicBezTo>
                                    <a:pt x="183" y="150"/>
                                    <a:pt x="204" y="189"/>
                                    <a:pt x="230" y="240"/>
                                  </a:cubicBezTo>
                                  <a:lnTo>
                                    <a:pt x="171" y="304"/>
                                  </a:lnTo>
                                </a:path>
                              </a:pathLst>
                            </a:cu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9316" name="Freeform 10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8830" y="11600"/>
                              <a:ext cx="242" cy="294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30" y="10"/>
                                </a:cxn>
                                <a:cxn ang="0">
                                  <a:pos x="90" y="50"/>
                                </a:cxn>
                                <a:cxn ang="0">
                                  <a:pos x="180" y="160"/>
                                </a:cxn>
                                <a:cxn ang="0">
                                  <a:pos x="220" y="250"/>
                                </a:cxn>
                                <a:cxn ang="0">
                                  <a:pos x="240" y="290"/>
                                </a:cxn>
                              </a:cxnLst>
                              <a:rect l="0" t="0" r="r" b="b"/>
                              <a:pathLst>
                                <a:path w="242" h="294">
                                  <a:moveTo>
                                    <a:pt x="0" y="0"/>
                                  </a:moveTo>
                                  <a:cubicBezTo>
                                    <a:pt x="10" y="3"/>
                                    <a:pt x="21" y="5"/>
                                    <a:pt x="30" y="10"/>
                                  </a:cubicBezTo>
                                  <a:cubicBezTo>
                                    <a:pt x="51" y="22"/>
                                    <a:pt x="90" y="50"/>
                                    <a:pt x="90" y="50"/>
                                  </a:cubicBezTo>
                                  <a:cubicBezTo>
                                    <a:pt x="121" y="97"/>
                                    <a:pt x="136" y="130"/>
                                    <a:pt x="180" y="160"/>
                                  </a:cubicBezTo>
                                  <a:cubicBezTo>
                                    <a:pt x="190" y="191"/>
                                    <a:pt x="206" y="221"/>
                                    <a:pt x="220" y="250"/>
                                  </a:cubicBezTo>
                                  <a:cubicBezTo>
                                    <a:pt x="242" y="294"/>
                                    <a:pt x="240" y="265"/>
                                    <a:pt x="240" y="290"/>
                                  </a:cubicBezTo>
                                </a:path>
                              </a:pathLst>
                            </a:cu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9317" name="Freeform 101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8960" y="11460"/>
                              <a:ext cx="121" cy="150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120" y="150"/>
                                </a:cxn>
                                <a:cxn ang="0">
                                  <a:pos x="121" y="64"/>
                                </a:cxn>
                              </a:cxnLst>
                              <a:rect l="0" t="0" r="r" b="b"/>
                              <a:pathLst>
                                <a:path w="121" h="150">
                                  <a:moveTo>
                                    <a:pt x="0" y="0"/>
                                  </a:moveTo>
                                  <a:cubicBezTo>
                                    <a:pt x="67" y="22"/>
                                    <a:pt x="73" y="103"/>
                                    <a:pt x="120" y="150"/>
                                  </a:cubicBezTo>
                                  <a:lnTo>
                                    <a:pt x="121" y="64"/>
                                  </a:lnTo>
                                </a:path>
                              </a:pathLst>
                            </a:cu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</p:grpSp>
                      <p:sp>
                        <p:nvSpPr>
                          <p:cNvPr id="9318" name="Freeform 10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481" y="11524"/>
                            <a:ext cx="3240" cy="180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3240" y="180"/>
                              </a:cxn>
                              <a:cxn ang="0">
                                <a:pos x="1620" y="0"/>
                              </a:cxn>
                              <a:cxn ang="0">
                                <a:pos x="0" y="180"/>
                              </a:cxn>
                            </a:cxnLst>
                            <a:rect l="0" t="0" r="r" b="b"/>
                            <a:pathLst>
                              <a:path w="3240" h="180">
                                <a:moveTo>
                                  <a:pt x="3240" y="180"/>
                                </a:moveTo>
                                <a:cubicBezTo>
                                  <a:pt x="2700" y="90"/>
                                  <a:pt x="2160" y="0"/>
                                  <a:pt x="1620" y="0"/>
                                </a:cubicBezTo>
                                <a:cubicBezTo>
                                  <a:pt x="1080" y="0"/>
                                  <a:pt x="270" y="150"/>
                                  <a:pt x="0" y="180"/>
                                </a:cubicBez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9319" name="Freeform 10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841" y="11164"/>
                            <a:ext cx="3240" cy="180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3240" y="180"/>
                              </a:cxn>
                              <a:cxn ang="0">
                                <a:pos x="1620" y="0"/>
                              </a:cxn>
                              <a:cxn ang="0">
                                <a:pos x="0" y="180"/>
                              </a:cxn>
                            </a:cxnLst>
                            <a:rect l="0" t="0" r="r" b="b"/>
                            <a:pathLst>
                              <a:path w="3240" h="180">
                                <a:moveTo>
                                  <a:pt x="3240" y="180"/>
                                </a:moveTo>
                                <a:cubicBezTo>
                                  <a:pt x="2700" y="90"/>
                                  <a:pt x="2160" y="0"/>
                                  <a:pt x="1620" y="0"/>
                                </a:cubicBezTo>
                                <a:cubicBezTo>
                                  <a:pt x="1080" y="0"/>
                                  <a:pt x="270" y="150"/>
                                  <a:pt x="0" y="180"/>
                                </a:cubicBez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9320" name="Group 104"/>
                <p:cNvGrpSpPr>
                  <a:grpSpLocks noChangeAspect="1"/>
                </p:cNvGrpSpPr>
                <p:nvPr/>
              </p:nvGrpSpPr>
              <p:grpSpPr bwMode="auto">
                <a:xfrm>
                  <a:off x="1881" y="2801"/>
                  <a:ext cx="3894" cy="914"/>
                  <a:chOff x="81" y="10264"/>
                  <a:chExt cx="4500" cy="1080"/>
                </a:xfrm>
              </p:grpSpPr>
              <p:sp>
                <p:nvSpPr>
                  <p:cNvPr id="9321" name="Line 10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81" y="10984"/>
                    <a:ext cx="37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22" name="Line 10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501" y="10984"/>
                    <a:ext cx="36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23" name="Line 10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1" y="10984"/>
                    <a:ext cx="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24" name="Line 10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81" y="11344"/>
                    <a:ext cx="34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25" name="Line 10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861" y="10264"/>
                    <a:ext cx="720" cy="7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26" name="Line 1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81" y="10264"/>
                    <a:ext cx="720" cy="7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27" name="Line 11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801" y="10264"/>
                    <a:ext cx="378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9328" name="Group 112"/>
                <p:cNvGrpSpPr>
                  <a:grpSpLocks noChangeAspect="1"/>
                </p:cNvGrpSpPr>
                <p:nvPr/>
              </p:nvGrpSpPr>
              <p:grpSpPr bwMode="auto">
                <a:xfrm>
                  <a:off x="4996" y="2493"/>
                  <a:ext cx="1714" cy="1831"/>
                  <a:chOff x="3681" y="9900"/>
                  <a:chExt cx="1980" cy="2164"/>
                </a:xfrm>
              </p:grpSpPr>
              <p:sp>
                <p:nvSpPr>
                  <p:cNvPr id="9329" name="Oval 1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81" y="10984"/>
                    <a:ext cx="1080" cy="108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0" name="Line 11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401" y="9904"/>
                    <a:ext cx="1080" cy="108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1" name="Line 1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761" y="11344"/>
                    <a:ext cx="180" cy="18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2" name="Line 11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41" y="10084"/>
                    <a:ext cx="900" cy="9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3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5490" y="9900"/>
                    <a:ext cx="171" cy="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60"/>
                      </a:cxn>
                      <a:cxn ang="0">
                        <a:pos x="171" y="4"/>
                      </a:cxn>
                    </a:cxnLst>
                    <a:rect l="0" t="0" r="r" b="b"/>
                    <a:pathLst>
                      <a:path w="171" h="60">
                        <a:moveTo>
                          <a:pt x="0" y="0"/>
                        </a:moveTo>
                        <a:cubicBezTo>
                          <a:pt x="50" y="12"/>
                          <a:pt x="83" y="23"/>
                          <a:pt x="120" y="60"/>
                        </a:cubicBezTo>
                        <a:lnTo>
                          <a:pt x="171" y="4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4" name="Arc 11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889" y="9904"/>
                    <a:ext cx="592" cy="36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9531"/>
                      <a:gd name="T1" fmla="*/ 0 h 21600"/>
                      <a:gd name="T2" fmla="*/ 19531 w 19531"/>
                      <a:gd name="T3" fmla="*/ 12376 h 21600"/>
                      <a:gd name="T4" fmla="*/ 0 w 1953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31" h="21600" fill="none" extrusionOk="0">
                        <a:moveTo>
                          <a:pt x="-1" y="0"/>
                        </a:moveTo>
                        <a:cubicBezTo>
                          <a:pt x="8356" y="0"/>
                          <a:pt x="15962" y="4819"/>
                          <a:pt x="19531" y="12375"/>
                        </a:cubicBezTo>
                      </a:path>
                      <a:path w="19531" h="21600" stroke="0" extrusionOk="0">
                        <a:moveTo>
                          <a:pt x="-1" y="0"/>
                        </a:moveTo>
                        <a:cubicBezTo>
                          <a:pt x="8356" y="0"/>
                          <a:pt x="15962" y="4819"/>
                          <a:pt x="19531" y="12375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5" name="Arc 119"/>
                  <p:cNvSpPr>
                    <a:spLocks noChangeAspect="1"/>
                  </p:cNvSpPr>
                  <p:nvPr/>
                </p:nvSpPr>
                <p:spPr bwMode="auto">
                  <a:xfrm flipV="1">
                    <a:off x="4221" y="11521"/>
                    <a:ext cx="360" cy="36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9336" name="Group 120"/>
                <p:cNvGrpSpPr>
                  <a:grpSpLocks noChangeAspect="1"/>
                </p:cNvGrpSpPr>
                <p:nvPr/>
              </p:nvGrpSpPr>
              <p:grpSpPr bwMode="auto">
                <a:xfrm>
                  <a:off x="5931" y="2801"/>
                  <a:ext cx="4050" cy="1066"/>
                  <a:chOff x="4761" y="10264"/>
                  <a:chExt cx="4680" cy="1260"/>
                </a:xfrm>
              </p:grpSpPr>
              <p:sp>
                <p:nvSpPr>
                  <p:cNvPr id="9337" name="Line 1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761" y="10624"/>
                    <a:ext cx="540" cy="5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8" name="Freeform 122"/>
                  <p:cNvSpPr>
                    <a:spLocks noChangeAspect="1"/>
                  </p:cNvSpPr>
                  <p:nvPr/>
                </p:nvSpPr>
                <p:spPr bwMode="auto">
                  <a:xfrm>
                    <a:off x="4761" y="11164"/>
                    <a:ext cx="3780" cy="3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60" y="360"/>
                      </a:cxn>
                      <a:cxn ang="0">
                        <a:pos x="3600" y="360"/>
                      </a:cxn>
                      <a:cxn ang="0">
                        <a:pos x="360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600" h="360">
                        <a:moveTo>
                          <a:pt x="0" y="0"/>
                        </a:moveTo>
                        <a:lnTo>
                          <a:pt x="360" y="360"/>
                        </a:lnTo>
                        <a:lnTo>
                          <a:pt x="3600" y="360"/>
                        </a:lnTo>
                        <a:lnTo>
                          <a:pt x="3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39" name="Line 12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8901" y="10264"/>
                    <a:ext cx="5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40" name="Freeform 124" descr="Light downward diagonal"/>
                  <p:cNvSpPr>
                    <a:spLocks noChangeAspect="1"/>
                  </p:cNvSpPr>
                  <p:nvPr/>
                </p:nvSpPr>
                <p:spPr bwMode="auto">
                  <a:xfrm>
                    <a:off x="8541" y="10264"/>
                    <a:ext cx="900" cy="1260"/>
                  </a:xfrm>
                  <a:custGeom>
                    <a:avLst/>
                    <a:gdLst/>
                    <a:ahLst/>
                    <a:cxnLst>
                      <a:cxn ang="0">
                        <a:pos x="0" y="1260"/>
                      </a:cxn>
                      <a:cxn ang="0">
                        <a:pos x="0" y="900"/>
                      </a:cxn>
                      <a:cxn ang="0">
                        <a:pos x="900" y="0"/>
                      </a:cxn>
                      <a:cxn ang="0">
                        <a:pos x="900" y="360"/>
                      </a:cxn>
                      <a:cxn ang="0">
                        <a:pos x="0" y="1260"/>
                      </a:cxn>
                    </a:cxnLst>
                    <a:rect l="0" t="0" r="r" b="b"/>
                    <a:pathLst>
                      <a:path w="900" h="1260">
                        <a:moveTo>
                          <a:pt x="0" y="1260"/>
                        </a:moveTo>
                        <a:lnTo>
                          <a:pt x="0" y="900"/>
                        </a:lnTo>
                        <a:lnTo>
                          <a:pt x="900" y="0"/>
                        </a:lnTo>
                        <a:lnTo>
                          <a:pt x="900" y="360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pattFill prst="ltDn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  <p:sp>
          <p:nvSpPr>
            <p:cNvPr id="9341" name="Rectangle 125"/>
            <p:cNvSpPr>
              <a:spLocks noChangeAspect="1" noChangeArrowheads="1"/>
            </p:cNvSpPr>
            <p:nvPr/>
          </p:nvSpPr>
          <p:spPr bwMode="auto">
            <a:xfrm>
              <a:off x="1701" y="1624"/>
              <a:ext cx="8460" cy="59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9342" name="Group 126"/>
            <p:cNvGrpSpPr>
              <a:grpSpLocks noChangeAspect="1"/>
            </p:cNvGrpSpPr>
            <p:nvPr/>
          </p:nvGrpSpPr>
          <p:grpSpPr bwMode="auto">
            <a:xfrm>
              <a:off x="2421" y="4684"/>
              <a:ext cx="6660" cy="2520"/>
              <a:chOff x="1881" y="4864"/>
              <a:chExt cx="6660" cy="2520"/>
            </a:xfrm>
          </p:grpSpPr>
          <p:grpSp>
            <p:nvGrpSpPr>
              <p:cNvPr id="9343" name="Group 127"/>
              <p:cNvGrpSpPr>
                <a:grpSpLocks noChangeAspect="1"/>
              </p:cNvGrpSpPr>
              <p:nvPr/>
            </p:nvGrpSpPr>
            <p:grpSpPr bwMode="auto">
              <a:xfrm>
                <a:off x="5480" y="5404"/>
                <a:ext cx="2161" cy="560"/>
                <a:chOff x="4760" y="11701"/>
                <a:chExt cx="2161" cy="560"/>
              </a:xfrm>
            </p:grpSpPr>
            <p:grpSp>
              <p:nvGrpSpPr>
                <p:cNvPr id="9344" name="Group 128"/>
                <p:cNvGrpSpPr>
                  <a:grpSpLocks noChangeAspect="1"/>
                </p:cNvGrpSpPr>
                <p:nvPr/>
              </p:nvGrpSpPr>
              <p:grpSpPr bwMode="auto">
                <a:xfrm>
                  <a:off x="4761" y="11701"/>
                  <a:ext cx="2160" cy="540"/>
                  <a:chOff x="4761" y="11704"/>
                  <a:chExt cx="2160" cy="540"/>
                </a:xfrm>
              </p:grpSpPr>
              <p:sp>
                <p:nvSpPr>
                  <p:cNvPr id="9345" name="Line 12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761" y="12244"/>
                    <a:ext cx="2160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46" name="Line 13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761" y="11704"/>
                    <a:ext cx="0" cy="5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47" name="Line 13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761" y="11884"/>
                    <a:ext cx="2160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48" name="Line 13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921" y="11704"/>
                    <a:ext cx="0" cy="5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49" name="Line 13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761" y="11704"/>
                    <a:ext cx="2160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9350" name="Group 134"/>
                <p:cNvGrpSpPr>
                  <a:grpSpLocks noChangeAspect="1"/>
                </p:cNvGrpSpPr>
                <p:nvPr/>
              </p:nvGrpSpPr>
              <p:grpSpPr bwMode="auto">
                <a:xfrm>
                  <a:off x="4760" y="11877"/>
                  <a:ext cx="2096" cy="384"/>
                  <a:chOff x="4760" y="11880"/>
                  <a:chExt cx="2096" cy="384"/>
                </a:xfrm>
              </p:grpSpPr>
              <p:sp>
                <p:nvSpPr>
                  <p:cNvPr id="9351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4760" y="11960"/>
                    <a:ext cx="180" cy="2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0" y="60"/>
                      </a:cxn>
                      <a:cxn ang="0">
                        <a:pos x="140" y="160"/>
                      </a:cxn>
                      <a:cxn ang="0">
                        <a:pos x="180" y="280"/>
                      </a:cxn>
                    </a:cxnLst>
                    <a:rect l="0" t="0" r="r" b="b"/>
                    <a:pathLst>
                      <a:path w="180" h="280">
                        <a:moveTo>
                          <a:pt x="0" y="0"/>
                        </a:moveTo>
                        <a:cubicBezTo>
                          <a:pt x="13" y="20"/>
                          <a:pt x="23" y="43"/>
                          <a:pt x="40" y="60"/>
                        </a:cubicBezTo>
                        <a:cubicBezTo>
                          <a:pt x="109" y="129"/>
                          <a:pt x="97" y="64"/>
                          <a:pt x="140" y="160"/>
                        </a:cubicBezTo>
                        <a:cubicBezTo>
                          <a:pt x="157" y="199"/>
                          <a:pt x="180" y="280"/>
                          <a:pt x="180" y="2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52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5080" y="11880"/>
                    <a:ext cx="295" cy="3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80" y="100"/>
                      </a:cxn>
                      <a:cxn ang="0">
                        <a:pos x="240" y="220"/>
                      </a:cxn>
                      <a:cxn ang="0">
                        <a:pos x="280" y="280"/>
                      </a:cxn>
                      <a:cxn ang="0">
                        <a:pos x="280" y="380"/>
                      </a:cxn>
                    </a:cxnLst>
                    <a:rect l="0" t="0" r="r" b="b"/>
                    <a:pathLst>
                      <a:path w="295" h="380">
                        <a:moveTo>
                          <a:pt x="0" y="0"/>
                        </a:moveTo>
                        <a:cubicBezTo>
                          <a:pt x="20" y="7"/>
                          <a:pt x="42" y="10"/>
                          <a:pt x="60" y="20"/>
                        </a:cubicBezTo>
                        <a:cubicBezTo>
                          <a:pt x="102" y="43"/>
                          <a:pt x="180" y="100"/>
                          <a:pt x="180" y="100"/>
                        </a:cubicBezTo>
                        <a:cubicBezTo>
                          <a:pt x="295" y="272"/>
                          <a:pt x="157" y="54"/>
                          <a:pt x="240" y="220"/>
                        </a:cubicBezTo>
                        <a:cubicBezTo>
                          <a:pt x="251" y="241"/>
                          <a:pt x="274" y="257"/>
                          <a:pt x="280" y="280"/>
                        </a:cubicBezTo>
                        <a:cubicBezTo>
                          <a:pt x="288" y="312"/>
                          <a:pt x="280" y="347"/>
                          <a:pt x="280" y="3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53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5481" y="11884"/>
                    <a:ext cx="295" cy="3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80" y="100"/>
                      </a:cxn>
                      <a:cxn ang="0">
                        <a:pos x="240" y="220"/>
                      </a:cxn>
                      <a:cxn ang="0">
                        <a:pos x="280" y="280"/>
                      </a:cxn>
                      <a:cxn ang="0">
                        <a:pos x="280" y="380"/>
                      </a:cxn>
                    </a:cxnLst>
                    <a:rect l="0" t="0" r="r" b="b"/>
                    <a:pathLst>
                      <a:path w="295" h="380">
                        <a:moveTo>
                          <a:pt x="0" y="0"/>
                        </a:moveTo>
                        <a:cubicBezTo>
                          <a:pt x="20" y="7"/>
                          <a:pt x="42" y="10"/>
                          <a:pt x="60" y="20"/>
                        </a:cubicBezTo>
                        <a:cubicBezTo>
                          <a:pt x="102" y="43"/>
                          <a:pt x="180" y="100"/>
                          <a:pt x="180" y="100"/>
                        </a:cubicBezTo>
                        <a:cubicBezTo>
                          <a:pt x="295" y="272"/>
                          <a:pt x="157" y="54"/>
                          <a:pt x="240" y="220"/>
                        </a:cubicBezTo>
                        <a:cubicBezTo>
                          <a:pt x="251" y="241"/>
                          <a:pt x="274" y="257"/>
                          <a:pt x="280" y="280"/>
                        </a:cubicBezTo>
                        <a:cubicBezTo>
                          <a:pt x="288" y="312"/>
                          <a:pt x="280" y="347"/>
                          <a:pt x="280" y="3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54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5841" y="11884"/>
                    <a:ext cx="295" cy="3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80" y="100"/>
                      </a:cxn>
                      <a:cxn ang="0">
                        <a:pos x="240" y="220"/>
                      </a:cxn>
                      <a:cxn ang="0">
                        <a:pos x="280" y="280"/>
                      </a:cxn>
                      <a:cxn ang="0">
                        <a:pos x="280" y="380"/>
                      </a:cxn>
                    </a:cxnLst>
                    <a:rect l="0" t="0" r="r" b="b"/>
                    <a:pathLst>
                      <a:path w="295" h="380">
                        <a:moveTo>
                          <a:pt x="0" y="0"/>
                        </a:moveTo>
                        <a:cubicBezTo>
                          <a:pt x="20" y="7"/>
                          <a:pt x="42" y="10"/>
                          <a:pt x="60" y="20"/>
                        </a:cubicBezTo>
                        <a:cubicBezTo>
                          <a:pt x="102" y="43"/>
                          <a:pt x="180" y="100"/>
                          <a:pt x="180" y="100"/>
                        </a:cubicBezTo>
                        <a:cubicBezTo>
                          <a:pt x="295" y="272"/>
                          <a:pt x="157" y="54"/>
                          <a:pt x="240" y="220"/>
                        </a:cubicBezTo>
                        <a:cubicBezTo>
                          <a:pt x="251" y="241"/>
                          <a:pt x="274" y="257"/>
                          <a:pt x="280" y="280"/>
                        </a:cubicBezTo>
                        <a:cubicBezTo>
                          <a:pt x="288" y="312"/>
                          <a:pt x="280" y="347"/>
                          <a:pt x="280" y="3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55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6201" y="11884"/>
                    <a:ext cx="295" cy="3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80" y="100"/>
                      </a:cxn>
                      <a:cxn ang="0">
                        <a:pos x="240" y="220"/>
                      </a:cxn>
                      <a:cxn ang="0">
                        <a:pos x="280" y="280"/>
                      </a:cxn>
                      <a:cxn ang="0">
                        <a:pos x="280" y="380"/>
                      </a:cxn>
                    </a:cxnLst>
                    <a:rect l="0" t="0" r="r" b="b"/>
                    <a:pathLst>
                      <a:path w="295" h="380">
                        <a:moveTo>
                          <a:pt x="0" y="0"/>
                        </a:moveTo>
                        <a:cubicBezTo>
                          <a:pt x="20" y="7"/>
                          <a:pt x="42" y="10"/>
                          <a:pt x="60" y="20"/>
                        </a:cubicBezTo>
                        <a:cubicBezTo>
                          <a:pt x="102" y="43"/>
                          <a:pt x="180" y="100"/>
                          <a:pt x="180" y="100"/>
                        </a:cubicBezTo>
                        <a:cubicBezTo>
                          <a:pt x="295" y="272"/>
                          <a:pt x="157" y="54"/>
                          <a:pt x="240" y="220"/>
                        </a:cubicBezTo>
                        <a:cubicBezTo>
                          <a:pt x="251" y="241"/>
                          <a:pt x="274" y="257"/>
                          <a:pt x="280" y="280"/>
                        </a:cubicBezTo>
                        <a:cubicBezTo>
                          <a:pt x="288" y="312"/>
                          <a:pt x="280" y="347"/>
                          <a:pt x="280" y="3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9356" name="Freeform 140"/>
                  <p:cNvSpPr>
                    <a:spLocks noChangeAspect="1"/>
                  </p:cNvSpPr>
                  <p:nvPr/>
                </p:nvSpPr>
                <p:spPr bwMode="auto">
                  <a:xfrm>
                    <a:off x="6561" y="11884"/>
                    <a:ext cx="295" cy="3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0" y="20"/>
                      </a:cxn>
                      <a:cxn ang="0">
                        <a:pos x="180" y="100"/>
                      </a:cxn>
                      <a:cxn ang="0">
                        <a:pos x="240" y="220"/>
                      </a:cxn>
                      <a:cxn ang="0">
                        <a:pos x="280" y="280"/>
                      </a:cxn>
                      <a:cxn ang="0">
                        <a:pos x="280" y="380"/>
                      </a:cxn>
                    </a:cxnLst>
                    <a:rect l="0" t="0" r="r" b="b"/>
                    <a:pathLst>
                      <a:path w="295" h="380">
                        <a:moveTo>
                          <a:pt x="0" y="0"/>
                        </a:moveTo>
                        <a:cubicBezTo>
                          <a:pt x="20" y="7"/>
                          <a:pt x="42" y="10"/>
                          <a:pt x="60" y="20"/>
                        </a:cubicBezTo>
                        <a:cubicBezTo>
                          <a:pt x="102" y="43"/>
                          <a:pt x="180" y="100"/>
                          <a:pt x="180" y="100"/>
                        </a:cubicBezTo>
                        <a:cubicBezTo>
                          <a:pt x="295" y="272"/>
                          <a:pt x="157" y="54"/>
                          <a:pt x="240" y="220"/>
                        </a:cubicBezTo>
                        <a:cubicBezTo>
                          <a:pt x="251" y="241"/>
                          <a:pt x="274" y="257"/>
                          <a:pt x="280" y="280"/>
                        </a:cubicBezTo>
                        <a:cubicBezTo>
                          <a:pt x="288" y="312"/>
                          <a:pt x="280" y="347"/>
                          <a:pt x="280" y="3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9357" name="Group 141"/>
              <p:cNvGrpSpPr>
                <a:grpSpLocks noChangeAspect="1"/>
              </p:cNvGrpSpPr>
              <p:nvPr/>
            </p:nvGrpSpPr>
            <p:grpSpPr bwMode="auto">
              <a:xfrm>
                <a:off x="4581" y="5767"/>
                <a:ext cx="3960" cy="720"/>
                <a:chOff x="3861" y="12064"/>
                <a:chExt cx="3960" cy="720"/>
              </a:xfrm>
            </p:grpSpPr>
            <p:sp>
              <p:nvSpPr>
                <p:cNvPr id="9358" name="Rectangle 142" descr="Light downward diagonal"/>
                <p:cNvSpPr>
                  <a:spLocks noChangeAspect="1" noChangeArrowheads="1"/>
                </p:cNvSpPr>
                <p:nvPr/>
              </p:nvSpPr>
              <p:spPr bwMode="auto">
                <a:xfrm>
                  <a:off x="4041" y="12244"/>
                  <a:ext cx="3600" cy="540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359" name="Line 14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861" y="12064"/>
                  <a:ext cx="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360" name="Line 144"/>
                <p:cNvSpPr>
                  <a:spLocks noChangeAspect="1" noChangeShapeType="1"/>
                </p:cNvSpPr>
                <p:nvPr/>
              </p:nvSpPr>
              <p:spPr bwMode="auto">
                <a:xfrm>
                  <a:off x="3861" y="1206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361" name="Line 145"/>
                <p:cNvSpPr>
                  <a:spLocks noChangeAspect="1" noChangeShapeType="1"/>
                </p:cNvSpPr>
                <p:nvPr/>
              </p:nvSpPr>
              <p:spPr bwMode="auto">
                <a:xfrm>
                  <a:off x="3861" y="12604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362" name="Line 14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921" y="12064"/>
                  <a:ext cx="9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363" name="Line 147"/>
                <p:cNvSpPr>
                  <a:spLocks noChangeAspect="1" noChangeShapeType="1"/>
                </p:cNvSpPr>
                <p:nvPr/>
              </p:nvSpPr>
              <p:spPr bwMode="auto">
                <a:xfrm>
                  <a:off x="7821" y="1206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364" name="Line 148"/>
                <p:cNvSpPr>
                  <a:spLocks noChangeAspect="1" noChangeShapeType="1"/>
                </p:cNvSpPr>
                <p:nvPr/>
              </p:nvSpPr>
              <p:spPr bwMode="auto">
                <a:xfrm>
                  <a:off x="7641" y="12604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9365" name="Line 149"/>
              <p:cNvSpPr>
                <a:spLocks noChangeAspect="1" noChangeShapeType="1"/>
              </p:cNvSpPr>
              <p:nvPr/>
            </p:nvSpPr>
            <p:spPr bwMode="auto">
              <a:xfrm>
                <a:off x="5481" y="5767"/>
                <a:ext cx="21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366" name="Text Box 150"/>
              <p:cNvSpPr txBox="1">
                <a:spLocks noChangeAspect="1" noChangeArrowheads="1"/>
              </p:cNvSpPr>
              <p:nvPr/>
            </p:nvSpPr>
            <p:spPr bwMode="auto">
              <a:xfrm>
                <a:off x="1881" y="5944"/>
                <a:ext cx="180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200"/>
                  <a:t>Περιστρεφόμενο μέσο κατεργασίας</a:t>
                </a:r>
              </a:p>
            </p:txBody>
          </p:sp>
          <p:sp>
            <p:nvSpPr>
              <p:cNvPr id="9367" name="Line 151"/>
              <p:cNvSpPr>
                <a:spLocks noChangeAspect="1" noChangeShapeType="1"/>
              </p:cNvSpPr>
              <p:nvPr/>
            </p:nvSpPr>
            <p:spPr bwMode="auto">
              <a:xfrm>
                <a:off x="3681" y="6124"/>
                <a:ext cx="9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368" name="Text Box 152"/>
              <p:cNvSpPr txBox="1">
                <a:spLocks noChangeAspect="1" noChangeArrowheads="1"/>
              </p:cNvSpPr>
              <p:nvPr/>
            </p:nvSpPr>
            <p:spPr bwMode="auto">
              <a:xfrm>
                <a:off x="2781" y="4864"/>
                <a:ext cx="144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200"/>
                  <a:t>Ξυλοτεμάχιο</a:t>
                </a:r>
              </a:p>
            </p:txBody>
          </p:sp>
          <p:sp>
            <p:nvSpPr>
              <p:cNvPr id="9369" name="Line 153"/>
              <p:cNvSpPr>
                <a:spLocks noChangeAspect="1" noChangeShapeType="1"/>
              </p:cNvSpPr>
              <p:nvPr/>
            </p:nvSpPr>
            <p:spPr bwMode="auto">
              <a:xfrm>
                <a:off x="4041" y="5044"/>
                <a:ext cx="144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370" name="Text Box 154"/>
              <p:cNvSpPr txBox="1">
                <a:spLocks noChangeAspect="1" noChangeArrowheads="1"/>
              </p:cNvSpPr>
              <p:nvPr/>
            </p:nvSpPr>
            <p:spPr bwMode="auto">
              <a:xfrm>
                <a:off x="5841" y="7024"/>
                <a:ext cx="1440" cy="3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200"/>
                  <a:t>Πίσω τράπεζα</a:t>
                </a:r>
              </a:p>
            </p:txBody>
          </p:sp>
          <p:sp>
            <p:nvSpPr>
              <p:cNvPr id="9371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6381" y="6484"/>
                <a:ext cx="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9372" name="Rectangle 156"/>
          <p:cNvSpPr>
            <a:spLocks noChangeArrowheads="1"/>
          </p:cNvSpPr>
          <p:nvPr/>
        </p:nvSpPr>
        <p:spPr bwMode="auto">
          <a:xfrm>
            <a:off x="0" y="57150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Πλάνισμα επιφάνειας με τοξοειδή στρέβλωση (με διακεκομμένη γραμμή τα ανώτερα σημεία κατεργασίας πάνω στο ξυλοτεμάχιο).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 noChangeAspect="1"/>
          </p:cNvGrpSpPr>
          <p:nvPr/>
        </p:nvGrpSpPr>
        <p:grpSpPr bwMode="auto">
          <a:xfrm>
            <a:off x="990600" y="381000"/>
            <a:ext cx="7162800" cy="5080000"/>
            <a:chOff x="1701" y="8943"/>
            <a:chExt cx="8460" cy="6001"/>
          </a:xfrm>
        </p:grpSpPr>
        <p:grpSp>
          <p:nvGrpSpPr>
            <p:cNvPr id="10243" name="Group 3"/>
            <p:cNvGrpSpPr>
              <a:grpSpLocks noChangeAspect="1"/>
            </p:cNvGrpSpPr>
            <p:nvPr/>
          </p:nvGrpSpPr>
          <p:grpSpPr bwMode="auto">
            <a:xfrm>
              <a:off x="2421" y="9184"/>
              <a:ext cx="7020" cy="3240"/>
              <a:chOff x="2781" y="9123"/>
              <a:chExt cx="7020" cy="3240"/>
            </a:xfrm>
          </p:grpSpPr>
          <p:grpSp>
            <p:nvGrpSpPr>
              <p:cNvPr id="10244" name="Group 4"/>
              <p:cNvGrpSpPr>
                <a:grpSpLocks noChangeAspect="1"/>
              </p:cNvGrpSpPr>
              <p:nvPr/>
            </p:nvGrpSpPr>
            <p:grpSpPr bwMode="auto">
              <a:xfrm>
                <a:off x="6173" y="11067"/>
                <a:ext cx="1681" cy="416"/>
                <a:chOff x="4400" y="7200"/>
                <a:chExt cx="2586" cy="860"/>
              </a:xfrm>
            </p:grpSpPr>
            <p:sp>
              <p:nvSpPr>
                <p:cNvPr id="10245" name="Freeform 5"/>
                <p:cNvSpPr>
                  <a:spLocks noChangeAspect="1"/>
                </p:cNvSpPr>
                <p:nvPr/>
              </p:nvSpPr>
              <p:spPr bwMode="auto">
                <a:xfrm>
                  <a:off x="4400" y="7560"/>
                  <a:ext cx="320" cy="5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40"/>
                    </a:cxn>
                    <a:cxn ang="0">
                      <a:pos x="120" y="60"/>
                    </a:cxn>
                    <a:cxn ang="0">
                      <a:pos x="240" y="160"/>
                    </a:cxn>
                    <a:cxn ang="0">
                      <a:pos x="320" y="500"/>
                    </a:cxn>
                  </a:cxnLst>
                  <a:rect l="0" t="0" r="r" b="b"/>
                  <a:pathLst>
                    <a:path w="320" h="500">
                      <a:moveTo>
                        <a:pt x="0" y="0"/>
                      </a:moveTo>
                      <a:cubicBezTo>
                        <a:pt x="20" y="13"/>
                        <a:pt x="39" y="29"/>
                        <a:pt x="60" y="40"/>
                      </a:cubicBezTo>
                      <a:cubicBezTo>
                        <a:pt x="79" y="49"/>
                        <a:pt x="102" y="48"/>
                        <a:pt x="120" y="60"/>
                      </a:cubicBezTo>
                      <a:cubicBezTo>
                        <a:pt x="163" y="89"/>
                        <a:pt x="197" y="131"/>
                        <a:pt x="240" y="160"/>
                      </a:cubicBezTo>
                      <a:cubicBezTo>
                        <a:pt x="286" y="298"/>
                        <a:pt x="320" y="359"/>
                        <a:pt x="320" y="50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0246" name="Freeform 6"/>
                <p:cNvSpPr>
                  <a:spLocks noChangeAspect="1"/>
                </p:cNvSpPr>
                <p:nvPr/>
              </p:nvSpPr>
              <p:spPr bwMode="auto">
                <a:xfrm>
                  <a:off x="4740" y="7320"/>
                  <a:ext cx="400" cy="6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0" y="40"/>
                    </a:cxn>
                    <a:cxn ang="0">
                      <a:pos x="180" y="100"/>
                    </a:cxn>
                    <a:cxn ang="0">
                      <a:pos x="240" y="140"/>
                    </a:cxn>
                    <a:cxn ang="0">
                      <a:pos x="360" y="440"/>
                    </a:cxn>
                    <a:cxn ang="0">
                      <a:pos x="400" y="560"/>
                    </a:cxn>
                    <a:cxn ang="0">
                      <a:pos x="400" y="680"/>
                    </a:cxn>
                  </a:cxnLst>
                  <a:rect l="0" t="0" r="r" b="b"/>
                  <a:pathLst>
                    <a:path w="400" h="680">
                      <a:moveTo>
                        <a:pt x="0" y="0"/>
                      </a:moveTo>
                      <a:cubicBezTo>
                        <a:pt x="5" y="1"/>
                        <a:pt x="127" y="30"/>
                        <a:pt x="140" y="40"/>
                      </a:cubicBezTo>
                      <a:cubicBezTo>
                        <a:pt x="159" y="55"/>
                        <a:pt x="163" y="83"/>
                        <a:pt x="180" y="100"/>
                      </a:cubicBezTo>
                      <a:cubicBezTo>
                        <a:pt x="197" y="117"/>
                        <a:pt x="220" y="127"/>
                        <a:pt x="240" y="140"/>
                      </a:cubicBezTo>
                      <a:cubicBezTo>
                        <a:pt x="276" y="248"/>
                        <a:pt x="324" y="332"/>
                        <a:pt x="360" y="440"/>
                      </a:cubicBezTo>
                      <a:cubicBezTo>
                        <a:pt x="373" y="480"/>
                        <a:pt x="400" y="518"/>
                        <a:pt x="400" y="560"/>
                      </a:cubicBezTo>
                      <a:cubicBezTo>
                        <a:pt x="400" y="600"/>
                        <a:pt x="400" y="640"/>
                        <a:pt x="400" y="68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0247" name="Freeform 7"/>
                <p:cNvSpPr>
                  <a:spLocks noChangeAspect="1"/>
                </p:cNvSpPr>
                <p:nvPr/>
              </p:nvSpPr>
              <p:spPr bwMode="auto">
                <a:xfrm>
                  <a:off x="5380" y="7240"/>
                  <a:ext cx="320" cy="6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0" y="180"/>
                    </a:cxn>
                    <a:cxn ang="0">
                      <a:pos x="200" y="300"/>
                    </a:cxn>
                    <a:cxn ang="0">
                      <a:pos x="240" y="360"/>
                    </a:cxn>
                    <a:cxn ang="0">
                      <a:pos x="280" y="480"/>
                    </a:cxn>
                    <a:cxn ang="0">
                      <a:pos x="320" y="660"/>
                    </a:cxn>
                  </a:cxnLst>
                  <a:rect l="0" t="0" r="r" b="b"/>
                  <a:pathLst>
                    <a:path w="320" h="660">
                      <a:moveTo>
                        <a:pt x="0" y="0"/>
                      </a:moveTo>
                      <a:cubicBezTo>
                        <a:pt x="36" y="36"/>
                        <a:pt x="131" y="116"/>
                        <a:pt x="160" y="180"/>
                      </a:cubicBezTo>
                      <a:cubicBezTo>
                        <a:pt x="177" y="219"/>
                        <a:pt x="187" y="260"/>
                        <a:pt x="200" y="300"/>
                      </a:cubicBezTo>
                      <a:cubicBezTo>
                        <a:pt x="208" y="323"/>
                        <a:pt x="230" y="338"/>
                        <a:pt x="240" y="360"/>
                      </a:cubicBezTo>
                      <a:cubicBezTo>
                        <a:pt x="257" y="399"/>
                        <a:pt x="280" y="480"/>
                        <a:pt x="280" y="480"/>
                      </a:cubicBezTo>
                      <a:cubicBezTo>
                        <a:pt x="302" y="635"/>
                        <a:pt x="279" y="578"/>
                        <a:pt x="320" y="66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0248" name="Freeform 8"/>
                <p:cNvSpPr>
                  <a:spLocks noChangeAspect="1"/>
                </p:cNvSpPr>
                <p:nvPr/>
              </p:nvSpPr>
              <p:spPr bwMode="auto">
                <a:xfrm>
                  <a:off x="5960" y="7200"/>
                  <a:ext cx="380" cy="7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0" y="60"/>
                    </a:cxn>
                    <a:cxn ang="0">
                      <a:pos x="220" y="180"/>
                    </a:cxn>
                    <a:cxn ang="0">
                      <a:pos x="300" y="300"/>
                    </a:cxn>
                    <a:cxn ang="0">
                      <a:pos x="380" y="760"/>
                    </a:cxn>
                  </a:cxnLst>
                  <a:rect l="0" t="0" r="r" b="b"/>
                  <a:pathLst>
                    <a:path w="380" h="760">
                      <a:moveTo>
                        <a:pt x="0" y="0"/>
                      </a:moveTo>
                      <a:cubicBezTo>
                        <a:pt x="47" y="20"/>
                        <a:pt x="96" y="34"/>
                        <a:pt x="140" y="60"/>
                      </a:cubicBezTo>
                      <a:cubicBezTo>
                        <a:pt x="229" y="113"/>
                        <a:pt x="181" y="109"/>
                        <a:pt x="220" y="180"/>
                      </a:cubicBezTo>
                      <a:cubicBezTo>
                        <a:pt x="243" y="222"/>
                        <a:pt x="285" y="254"/>
                        <a:pt x="300" y="300"/>
                      </a:cubicBezTo>
                      <a:cubicBezTo>
                        <a:pt x="351" y="453"/>
                        <a:pt x="380" y="597"/>
                        <a:pt x="380" y="76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0249" name="Freeform 9"/>
                <p:cNvSpPr>
                  <a:spLocks noChangeAspect="1"/>
                </p:cNvSpPr>
                <p:nvPr/>
              </p:nvSpPr>
              <p:spPr bwMode="auto">
                <a:xfrm>
                  <a:off x="6720" y="7280"/>
                  <a:ext cx="266" cy="7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" y="60"/>
                    </a:cxn>
                    <a:cxn ang="0">
                      <a:pos x="100" y="100"/>
                    </a:cxn>
                    <a:cxn ang="0">
                      <a:pos x="140" y="180"/>
                    </a:cxn>
                    <a:cxn ang="0">
                      <a:pos x="260" y="780"/>
                    </a:cxn>
                  </a:cxnLst>
                  <a:rect l="0" t="0" r="r" b="b"/>
                  <a:pathLst>
                    <a:path w="266" h="780">
                      <a:moveTo>
                        <a:pt x="0" y="0"/>
                      </a:moveTo>
                      <a:cubicBezTo>
                        <a:pt x="13" y="20"/>
                        <a:pt x="23" y="43"/>
                        <a:pt x="40" y="60"/>
                      </a:cubicBezTo>
                      <a:cubicBezTo>
                        <a:pt x="57" y="77"/>
                        <a:pt x="85" y="82"/>
                        <a:pt x="100" y="100"/>
                      </a:cubicBezTo>
                      <a:cubicBezTo>
                        <a:pt x="119" y="123"/>
                        <a:pt x="125" y="154"/>
                        <a:pt x="140" y="180"/>
                      </a:cubicBezTo>
                      <a:cubicBezTo>
                        <a:pt x="266" y="400"/>
                        <a:pt x="260" y="517"/>
                        <a:pt x="260" y="78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10250" name="Group 10"/>
              <p:cNvGrpSpPr>
                <a:grpSpLocks noChangeAspect="1"/>
              </p:cNvGrpSpPr>
              <p:nvPr/>
            </p:nvGrpSpPr>
            <p:grpSpPr bwMode="auto">
              <a:xfrm>
                <a:off x="2781" y="9123"/>
                <a:ext cx="7020" cy="3240"/>
                <a:chOff x="2781" y="9123"/>
                <a:chExt cx="7020" cy="3240"/>
              </a:xfrm>
            </p:grpSpPr>
            <p:grpSp>
              <p:nvGrpSpPr>
                <p:cNvPr id="10251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2781" y="9123"/>
                  <a:ext cx="7020" cy="3240"/>
                  <a:chOff x="981" y="6664"/>
                  <a:chExt cx="10800" cy="8100"/>
                </a:xfrm>
              </p:grpSpPr>
              <p:grpSp>
                <p:nvGrpSpPr>
                  <p:cNvPr id="10252" name="Group 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01" y="10264"/>
                    <a:ext cx="5760" cy="1260"/>
                    <a:chOff x="2421" y="10264"/>
                    <a:chExt cx="5760" cy="1260"/>
                  </a:xfrm>
                </p:grpSpPr>
                <p:sp>
                  <p:nvSpPr>
                    <p:cNvPr id="10253" name="Oval 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21" y="10264"/>
                      <a:ext cx="360" cy="126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54" name="Arc 1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01" y="10264"/>
                      <a:ext cx="180" cy="54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55" name="Line 1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01" y="11524"/>
                      <a:ext cx="5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56" name="Line 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101" y="10264"/>
                      <a:ext cx="90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57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01" y="10264"/>
                      <a:ext cx="90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10258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041" y="10624"/>
                    <a:ext cx="7740" cy="4140"/>
                    <a:chOff x="2961" y="10624"/>
                    <a:chExt cx="7740" cy="4140"/>
                  </a:xfrm>
                </p:grpSpPr>
                <p:sp>
                  <p:nvSpPr>
                    <p:cNvPr id="10259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281" y="10624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0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61" y="10804"/>
                      <a:ext cx="2520" cy="3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1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61" y="10804"/>
                      <a:ext cx="360" cy="12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2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321" y="12064"/>
                      <a:ext cx="2160" cy="27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3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001" y="10624"/>
                      <a:ext cx="2700" cy="34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4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61" y="10804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5" name="Rectangle 25" descr="Light upward diagonal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81" y="14044"/>
                      <a:ext cx="5220" cy="720"/>
                    </a:xfrm>
                    <a:prstGeom prst="rect">
                      <a:avLst/>
                    </a:prstGeom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10266" name="Group 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81" y="6664"/>
                    <a:ext cx="7740" cy="3420"/>
                    <a:chOff x="981" y="6664"/>
                    <a:chExt cx="7740" cy="3420"/>
                  </a:xfrm>
                </p:grpSpPr>
                <p:sp>
                  <p:nvSpPr>
                    <p:cNvPr id="10267" name="Line 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81" y="10084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8" name="Line 2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961" y="9904"/>
                      <a:ext cx="720" cy="1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69" name="Line 2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81" y="7384"/>
                      <a:ext cx="1980" cy="2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70" name="Line 3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81" y="6664"/>
                      <a:ext cx="2700" cy="34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71" name="Line 3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81" y="6664"/>
                      <a:ext cx="504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72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021" y="6664"/>
                      <a:ext cx="2700" cy="34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73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001" y="10084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74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81" y="6664"/>
                      <a:ext cx="0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sp>
              <p:nvSpPr>
                <p:cNvPr id="10275" name="Arc 35"/>
                <p:cNvSpPr>
                  <a:spLocks noChangeAspect="1"/>
                </p:cNvSpPr>
                <p:nvPr/>
              </p:nvSpPr>
              <p:spPr bwMode="auto">
                <a:xfrm flipH="1" flipV="1">
                  <a:off x="4217" y="10743"/>
                  <a:ext cx="159" cy="37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492"/>
                    <a:gd name="T1" fmla="*/ 0 h 21600"/>
                    <a:gd name="T2" fmla="*/ 20492 w 20492"/>
                    <a:gd name="T3" fmla="*/ 14769 h 21600"/>
                    <a:gd name="T4" fmla="*/ 0 w 2049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492" h="21600" fill="none" extrusionOk="0">
                      <a:moveTo>
                        <a:pt x="-1" y="0"/>
                      </a:moveTo>
                      <a:cubicBezTo>
                        <a:pt x="9297" y="0"/>
                        <a:pt x="17551" y="5949"/>
                        <a:pt x="20491" y="14769"/>
                      </a:cubicBezTo>
                    </a:path>
                    <a:path w="20492" h="21600" stroke="0" extrusionOk="0">
                      <a:moveTo>
                        <a:pt x="-1" y="0"/>
                      </a:moveTo>
                      <a:cubicBezTo>
                        <a:pt x="9297" y="0"/>
                        <a:pt x="17551" y="5949"/>
                        <a:pt x="20491" y="1476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0276" name="Group 36"/>
                <p:cNvGrpSpPr>
                  <a:grpSpLocks noChangeAspect="1"/>
                </p:cNvGrpSpPr>
                <p:nvPr/>
              </p:nvGrpSpPr>
              <p:grpSpPr bwMode="auto">
                <a:xfrm>
                  <a:off x="4066" y="9483"/>
                  <a:ext cx="4095" cy="2018"/>
                  <a:chOff x="4066" y="9483"/>
                  <a:chExt cx="4095" cy="2018"/>
                </a:xfrm>
              </p:grpSpPr>
              <p:grpSp>
                <p:nvGrpSpPr>
                  <p:cNvPr id="10277" name="Group 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236" y="10635"/>
                    <a:ext cx="2925" cy="720"/>
                    <a:chOff x="5236" y="10635"/>
                    <a:chExt cx="2925" cy="720"/>
                  </a:xfrm>
                </p:grpSpPr>
                <p:sp>
                  <p:nvSpPr>
                    <p:cNvPr id="10278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236" y="10635"/>
                      <a:ext cx="936" cy="7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79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6172" y="11355"/>
                      <a:ext cx="19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10280" name="Group 4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066" y="9483"/>
                    <a:ext cx="4095" cy="2018"/>
                    <a:chOff x="1881" y="7564"/>
                    <a:chExt cx="6300" cy="5044"/>
                  </a:xfrm>
                </p:grpSpPr>
                <p:sp>
                  <p:nvSpPr>
                    <p:cNvPr id="10281" name="Line 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121" y="11704"/>
                      <a:ext cx="0" cy="904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2" name="Freeform 4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21" y="12428"/>
                      <a:ext cx="3060" cy="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0"/>
                        </a:cxn>
                        <a:cxn ang="0">
                          <a:pos x="1440" y="0"/>
                        </a:cxn>
                        <a:cxn ang="0">
                          <a:pos x="3060" y="360"/>
                        </a:cxn>
                      </a:cxnLst>
                      <a:rect l="0" t="0" r="r" b="b"/>
                      <a:pathLst>
                        <a:path w="3060" h="360">
                          <a:moveTo>
                            <a:pt x="0" y="360"/>
                          </a:moveTo>
                          <a:cubicBezTo>
                            <a:pt x="465" y="180"/>
                            <a:pt x="930" y="0"/>
                            <a:pt x="1440" y="0"/>
                          </a:cubicBezTo>
                          <a:cubicBezTo>
                            <a:pt x="1950" y="0"/>
                            <a:pt x="2505" y="180"/>
                            <a:pt x="3060" y="36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3" name="Freeform 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121" y="11524"/>
                      <a:ext cx="3060" cy="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0"/>
                        </a:cxn>
                        <a:cxn ang="0">
                          <a:pos x="1440" y="0"/>
                        </a:cxn>
                        <a:cxn ang="0">
                          <a:pos x="3060" y="360"/>
                        </a:cxn>
                      </a:cxnLst>
                      <a:rect l="0" t="0" r="r" b="b"/>
                      <a:pathLst>
                        <a:path w="3060" h="360">
                          <a:moveTo>
                            <a:pt x="0" y="360"/>
                          </a:moveTo>
                          <a:cubicBezTo>
                            <a:pt x="465" y="180"/>
                            <a:pt x="930" y="0"/>
                            <a:pt x="1440" y="0"/>
                          </a:cubicBezTo>
                          <a:cubicBezTo>
                            <a:pt x="1950" y="0"/>
                            <a:pt x="2505" y="180"/>
                            <a:pt x="3060" y="36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4" name="Line 4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81" y="10804"/>
                      <a:ext cx="1440" cy="180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5" name="Line 4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181" y="11704"/>
                      <a:ext cx="0" cy="904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6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81" y="7744"/>
                      <a:ext cx="3240" cy="396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7" name="Line 4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81" y="8284"/>
                      <a:ext cx="1620" cy="19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8" name="Line 4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81" y="7744"/>
                      <a:ext cx="0" cy="544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89" name="Freeform 4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81" y="7564"/>
                      <a:ext cx="3060" cy="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0"/>
                        </a:cxn>
                        <a:cxn ang="0">
                          <a:pos x="1440" y="0"/>
                        </a:cxn>
                        <a:cxn ang="0">
                          <a:pos x="3060" y="360"/>
                        </a:cxn>
                      </a:cxnLst>
                      <a:rect l="0" t="0" r="r" b="b"/>
                      <a:pathLst>
                        <a:path w="3060" h="360">
                          <a:moveTo>
                            <a:pt x="0" y="360"/>
                          </a:moveTo>
                          <a:cubicBezTo>
                            <a:pt x="465" y="180"/>
                            <a:pt x="930" y="0"/>
                            <a:pt x="1440" y="0"/>
                          </a:cubicBezTo>
                          <a:cubicBezTo>
                            <a:pt x="1950" y="0"/>
                            <a:pt x="2505" y="180"/>
                            <a:pt x="3060" y="36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90" name="Line 5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941" y="7744"/>
                      <a:ext cx="3240" cy="396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291" name="Arc 5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501" y="10264"/>
                      <a:ext cx="201" cy="598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3964"/>
                        <a:gd name="T2" fmla="*/ 21470 w 21600"/>
                        <a:gd name="T3" fmla="*/ 23964 h 23964"/>
                        <a:gd name="T4" fmla="*/ 0 w 21600"/>
                        <a:gd name="T5" fmla="*/ 21600 h 239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3964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389"/>
                            <a:pt x="21556" y="23178"/>
                            <a:pt x="21470" y="23964"/>
                          </a:cubicBezTo>
                        </a:path>
                        <a:path w="21600" h="23964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cubicBezTo>
                            <a:pt x="21600" y="22389"/>
                            <a:pt x="21556" y="23178"/>
                            <a:pt x="21470" y="23964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sp>
                <p:nvSpPr>
                  <p:cNvPr id="10292" name="Line 5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5972" y="10245"/>
                    <a:ext cx="638" cy="49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  <p:grpSp>
          <p:nvGrpSpPr>
            <p:cNvPr id="10293" name="Group 53"/>
            <p:cNvGrpSpPr>
              <a:grpSpLocks noChangeAspect="1"/>
            </p:cNvGrpSpPr>
            <p:nvPr/>
          </p:nvGrpSpPr>
          <p:grpSpPr bwMode="auto">
            <a:xfrm>
              <a:off x="2241" y="12604"/>
              <a:ext cx="6480" cy="2340"/>
              <a:chOff x="1881" y="12543"/>
              <a:chExt cx="6480" cy="2340"/>
            </a:xfrm>
          </p:grpSpPr>
          <p:grpSp>
            <p:nvGrpSpPr>
              <p:cNvPr id="10294" name="Group 54"/>
              <p:cNvGrpSpPr>
                <a:grpSpLocks noChangeAspect="1"/>
              </p:cNvGrpSpPr>
              <p:nvPr/>
            </p:nvGrpSpPr>
            <p:grpSpPr bwMode="auto">
              <a:xfrm>
                <a:off x="4401" y="13083"/>
                <a:ext cx="3960" cy="904"/>
                <a:chOff x="4401" y="13083"/>
                <a:chExt cx="3960" cy="904"/>
              </a:xfrm>
            </p:grpSpPr>
            <p:sp>
              <p:nvSpPr>
                <p:cNvPr id="10295" name="Line 55"/>
                <p:cNvSpPr>
                  <a:spLocks noChangeAspect="1" noChangeShapeType="1"/>
                </p:cNvSpPr>
                <p:nvPr/>
              </p:nvSpPr>
              <p:spPr bwMode="auto">
                <a:xfrm>
                  <a:off x="5193" y="13357"/>
                  <a:ext cx="224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0296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4401" y="13083"/>
                  <a:ext cx="3960" cy="904"/>
                  <a:chOff x="5481" y="4324"/>
                  <a:chExt cx="5400" cy="1804"/>
                </a:xfrm>
              </p:grpSpPr>
              <p:grpSp>
                <p:nvGrpSpPr>
                  <p:cNvPr id="10297" name="Group 5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561" y="4324"/>
                    <a:ext cx="3060" cy="904"/>
                    <a:chOff x="4401" y="7200"/>
                    <a:chExt cx="3060" cy="904"/>
                  </a:xfrm>
                </p:grpSpPr>
                <p:grpSp>
                  <p:nvGrpSpPr>
                    <p:cNvPr id="10298" name="Group 5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1" y="7204"/>
                      <a:ext cx="3060" cy="900"/>
                      <a:chOff x="4401" y="7204"/>
                      <a:chExt cx="3060" cy="900"/>
                    </a:xfrm>
                  </p:grpSpPr>
                  <p:sp>
                    <p:nvSpPr>
                      <p:cNvPr id="10299" name="Line 5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401" y="7384"/>
                        <a:ext cx="0" cy="7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0300" name="Line 6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7461" y="7384"/>
                        <a:ext cx="0" cy="7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0301" name="Freeform 6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401" y="7924"/>
                        <a:ext cx="3060" cy="1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60"/>
                          </a:cxn>
                          <a:cxn ang="0">
                            <a:pos x="1440" y="0"/>
                          </a:cxn>
                          <a:cxn ang="0">
                            <a:pos x="3060" y="360"/>
                          </a:cxn>
                        </a:cxnLst>
                        <a:rect l="0" t="0" r="r" b="b"/>
                        <a:pathLst>
                          <a:path w="3060" h="360">
                            <a:moveTo>
                              <a:pt x="0" y="360"/>
                            </a:moveTo>
                            <a:cubicBezTo>
                              <a:pt x="465" y="180"/>
                              <a:pt x="930" y="0"/>
                              <a:pt x="1440" y="0"/>
                            </a:cubicBezTo>
                            <a:cubicBezTo>
                              <a:pt x="1950" y="0"/>
                              <a:pt x="2505" y="180"/>
                              <a:pt x="3060" y="36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0302" name="Freeform 6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401" y="7204"/>
                        <a:ext cx="3060" cy="1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60"/>
                          </a:cxn>
                          <a:cxn ang="0">
                            <a:pos x="1440" y="0"/>
                          </a:cxn>
                          <a:cxn ang="0">
                            <a:pos x="3060" y="360"/>
                          </a:cxn>
                        </a:cxnLst>
                        <a:rect l="0" t="0" r="r" b="b"/>
                        <a:pathLst>
                          <a:path w="3060" h="360">
                            <a:moveTo>
                              <a:pt x="0" y="360"/>
                            </a:moveTo>
                            <a:cubicBezTo>
                              <a:pt x="465" y="180"/>
                              <a:pt x="930" y="0"/>
                              <a:pt x="1440" y="0"/>
                            </a:cubicBezTo>
                            <a:cubicBezTo>
                              <a:pt x="1950" y="0"/>
                              <a:pt x="2505" y="180"/>
                              <a:pt x="3060" y="36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0303" name="Group 6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3" y="7200"/>
                      <a:ext cx="2586" cy="860"/>
                      <a:chOff x="4400" y="7200"/>
                      <a:chExt cx="2586" cy="860"/>
                    </a:xfrm>
                  </p:grpSpPr>
                  <p:sp>
                    <p:nvSpPr>
                      <p:cNvPr id="10304" name="Freeform 6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400" y="7560"/>
                        <a:ext cx="320" cy="5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60" y="40"/>
                          </a:cxn>
                          <a:cxn ang="0">
                            <a:pos x="120" y="60"/>
                          </a:cxn>
                          <a:cxn ang="0">
                            <a:pos x="240" y="160"/>
                          </a:cxn>
                          <a:cxn ang="0">
                            <a:pos x="320" y="500"/>
                          </a:cxn>
                        </a:cxnLst>
                        <a:rect l="0" t="0" r="r" b="b"/>
                        <a:pathLst>
                          <a:path w="320" h="500">
                            <a:moveTo>
                              <a:pt x="0" y="0"/>
                            </a:moveTo>
                            <a:cubicBezTo>
                              <a:pt x="20" y="13"/>
                              <a:pt x="39" y="29"/>
                              <a:pt x="60" y="40"/>
                            </a:cubicBezTo>
                            <a:cubicBezTo>
                              <a:pt x="79" y="49"/>
                              <a:pt x="102" y="48"/>
                              <a:pt x="120" y="60"/>
                            </a:cubicBezTo>
                            <a:cubicBezTo>
                              <a:pt x="163" y="89"/>
                              <a:pt x="197" y="131"/>
                              <a:pt x="240" y="160"/>
                            </a:cubicBezTo>
                            <a:cubicBezTo>
                              <a:pt x="286" y="298"/>
                              <a:pt x="320" y="359"/>
                              <a:pt x="320" y="50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0305" name="Freeform 6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740" y="7320"/>
                        <a:ext cx="400" cy="6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0" y="40"/>
                          </a:cxn>
                          <a:cxn ang="0">
                            <a:pos x="180" y="100"/>
                          </a:cxn>
                          <a:cxn ang="0">
                            <a:pos x="240" y="140"/>
                          </a:cxn>
                          <a:cxn ang="0">
                            <a:pos x="360" y="440"/>
                          </a:cxn>
                          <a:cxn ang="0">
                            <a:pos x="400" y="560"/>
                          </a:cxn>
                          <a:cxn ang="0">
                            <a:pos x="400" y="680"/>
                          </a:cxn>
                        </a:cxnLst>
                        <a:rect l="0" t="0" r="r" b="b"/>
                        <a:pathLst>
                          <a:path w="400" h="680">
                            <a:moveTo>
                              <a:pt x="0" y="0"/>
                            </a:moveTo>
                            <a:cubicBezTo>
                              <a:pt x="5" y="1"/>
                              <a:pt x="127" y="30"/>
                              <a:pt x="140" y="40"/>
                            </a:cubicBezTo>
                            <a:cubicBezTo>
                              <a:pt x="159" y="55"/>
                              <a:pt x="163" y="83"/>
                              <a:pt x="180" y="100"/>
                            </a:cubicBezTo>
                            <a:cubicBezTo>
                              <a:pt x="197" y="117"/>
                              <a:pt x="220" y="127"/>
                              <a:pt x="240" y="140"/>
                            </a:cubicBezTo>
                            <a:cubicBezTo>
                              <a:pt x="276" y="248"/>
                              <a:pt x="324" y="332"/>
                              <a:pt x="360" y="440"/>
                            </a:cubicBezTo>
                            <a:cubicBezTo>
                              <a:pt x="373" y="480"/>
                              <a:pt x="400" y="518"/>
                              <a:pt x="400" y="560"/>
                            </a:cubicBezTo>
                            <a:cubicBezTo>
                              <a:pt x="400" y="600"/>
                              <a:pt x="400" y="640"/>
                              <a:pt x="400" y="68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0306" name="Freeform 6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380" y="7240"/>
                        <a:ext cx="320" cy="6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60" y="180"/>
                          </a:cxn>
                          <a:cxn ang="0">
                            <a:pos x="200" y="300"/>
                          </a:cxn>
                          <a:cxn ang="0">
                            <a:pos x="240" y="360"/>
                          </a:cxn>
                          <a:cxn ang="0">
                            <a:pos x="280" y="480"/>
                          </a:cxn>
                          <a:cxn ang="0">
                            <a:pos x="320" y="660"/>
                          </a:cxn>
                        </a:cxnLst>
                        <a:rect l="0" t="0" r="r" b="b"/>
                        <a:pathLst>
                          <a:path w="320" h="660">
                            <a:moveTo>
                              <a:pt x="0" y="0"/>
                            </a:moveTo>
                            <a:cubicBezTo>
                              <a:pt x="36" y="36"/>
                              <a:pt x="131" y="116"/>
                              <a:pt x="160" y="180"/>
                            </a:cubicBezTo>
                            <a:cubicBezTo>
                              <a:pt x="177" y="219"/>
                              <a:pt x="187" y="260"/>
                              <a:pt x="200" y="300"/>
                            </a:cubicBezTo>
                            <a:cubicBezTo>
                              <a:pt x="208" y="323"/>
                              <a:pt x="230" y="338"/>
                              <a:pt x="240" y="360"/>
                            </a:cubicBezTo>
                            <a:cubicBezTo>
                              <a:pt x="257" y="399"/>
                              <a:pt x="280" y="480"/>
                              <a:pt x="280" y="480"/>
                            </a:cubicBezTo>
                            <a:cubicBezTo>
                              <a:pt x="302" y="635"/>
                              <a:pt x="279" y="578"/>
                              <a:pt x="320" y="66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0307" name="Freeform 6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960" y="7200"/>
                        <a:ext cx="380" cy="7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0" y="60"/>
                          </a:cxn>
                          <a:cxn ang="0">
                            <a:pos x="220" y="180"/>
                          </a:cxn>
                          <a:cxn ang="0">
                            <a:pos x="300" y="300"/>
                          </a:cxn>
                          <a:cxn ang="0">
                            <a:pos x="380" y="760"/>
                          </a:cxn>
                        </a:cxnLst>
                        <a:rect l="0" t="0" r="r" b="b"/>
                        <a:pathLst>
                          <a:path w="380" h="760">
                            <a:moveTo>
                              <a:pt x="0" y="0"/>
                            </a:moveTo>
                            <a:cubicBezTo>
                              <a:pt x="47" y="20"/>
                              <a:pt x="96" y="34"/>
                              <a:pt x="140" y="60"/>
                            </a:cubicBezTo>
                            <a:cubicBezTo>
                              <a:pt x="229" y="113"/>
                              <a:pt x="181" y="109"/>
                              <a:pt x="220" y="180"/>
                            </a:cubicBezTo>
                            <a:cubicBezTo>
                              <a:pt x="243" y="222"/>
                              <a:pt x="285" y="254"/>
                              <a:pt x="300" y="300"/>
                            </a:cubicBezTo>
                            <a:cubicBezTo>
                              <a:pt x="351" y="453"/>
                              <a:pt x="380" y="597"/>
                              <a:pt x="380" y="76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0308" name="Freeform 6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720" y="7280"/>
                        <a:ext cx="266" cy="7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40" y="60"/>
                          </a:cxn>
                          <a:cxn ang="0">
                            <a:pos x="100" y="100"/>
                          </a:cxn>
                          <a:cxn ang="0">
                            <a:pos x="140" y="180"/>
                          </a:cxn>
                          <a:cxn ang="0">
                            <a:pos x="260" y="780"/>
                          </a:cxn>
                        </a:cxnLst>
                        <a:rect l="0" t="0" r="r" b="b"/>
                        <a:pathLst>
                          <a:path w="266" h="780">
                            <a:moveTo>
                              <a:pt x="0" y="0"/>
                            </a:moveTo>
                            <a:cubicBezTo>
                              <a:pt x="13" y="20"/>
                              <a:pt x="23" y="43"/>
                              <a:pt x="40" y="60"/>
                            </a:cubicBezTo>
                            <a:cubicBezTo>
                              <a:pt x="57" y="77"/>
                              <a:pt x="85" y="82"/>
                              <a:pt x="100" y="100"/>
                            </a:cubicBezTo>
                            <a:cubicBezTo>
                              <a:pt x="119" y="123"/>
                              <a:pt x="125" y="154"/>
                              <a:pt x="140" y="180"/>
                            </a:cubicBezTo>
                            <a:cubicBezTo>
                              <a:pt x="266" y="400"/>
                              <a:pt x="260" y="517"/>
                              <a:pt x="260" y="78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grpSp>
                <p:nvGrpSpPr>
                  <p:cNvPr id="10309" name="Group 6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481" y="4864"/>
                    <a:ext cx="5400" cy="1264"/>
                    <a:chOff x="5481" y="4864"/>
                    <a:chExt cx="5400" cy="1264"/>
                  </a:xfrm>
                </p:grpSpPr>
                <p:sp>
                  <p:nvSpPr>
                    <p:cNvPr id="10310" name="Line 7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621" y="4864"/>
                      <a:ext cx="126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11" name="Line 7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481" y="4864"/>
                      <a:ext cx="1080" cy="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12" name="Line 7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481" y="4864"/>
                      <a:ext cx="0" cy="10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13" name="Rectangle 73" descr="Light upward diagonal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661" y="5228"/>
                      <a:ext cx="5040" cy="900"/>
                    </a:xfrm>
                    <a:prstGeom prst="rect">
                      <a:avLst/>
                    </a:prstGeom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14" name="Line 7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481" y="5944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15" name="Line 7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701" y="5944"/>
                      <a:ext cx="1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0316" name="Line 7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881" y="4864"/>
                      <a:ext cx="0" cy="10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  <p:sp>
            <p:nvSpPr>
              <p:cNvPr id="10317" name="Text Box 77"/>
              <p:cNvSpPr txBox="1">
                <a:spLocks noChangeAspect="1" noChangeArrowheads="1"/>
              </p:cNvSpPr>
              <p:nvPr/>
            </p:nvSpPr>
            <p:spPr bwMode="auto">
              <a:xfrm>
                <a:off x="1881" y="13263"/>
                <a:ext cx="180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/>
                  <a:t>Περιστρεφόμενο</a:t>
                </a:r>
              </a:p>
              <a:p>
                <a:pPr algn="ctr" eaLnBrk="0" hangingPunct="0"/>
                <a:r>
                  <a:rPr lang="el-GR" sz="1200"/>
                  <a:t>μέσο κατεργασίας</a:t>
                </a:r>
              </a:p>
            </p:txBody>
          </p:sp>
          <p:sp>
            <p:nvSpPr>
              <p:cNvPr id="10318" name="Line 78"/>
              <p:cNvSpPr>
                <a:spLocks noChangeAspect="1" noChangeShapeType="1"/>
              </p:cNvSpPr>
              <p:nvPr/>
            </p:nvSpPr>
            <p:spPr bwMode="auto">
              <a:xfrm flipV="1">
                <a:off x="3681" y="13623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319" name="Text Box 79"/>
              <p:cNvSpPr txBox="1">
                <a:spLocks noChangeAspect="1" noChangeArrowheads="1"/>
              </p:cNvSpPr>
              <p:nvPr/>
            </p:nvSpPr>
            <p:spPr bwMode="auto">
              <a:xfrm>
                <a:off x="2781" y="12543"/>
                <a:ext cx="144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/>
                  <a:t>Ξυλοτεμάχιο</a:t>
                </a:r>
              </a:p>
            </p:txBody>
          </p:sp>
          <p:sp>
            <p:nvSpPr>
              <p:cNvPr id="10320" name="Line 80"/>
              <p:cNvSpPr>
                <a:spLocks noChangeAspect="1" noChangeShapeType="1"/>
              </p:cNvSpPr>
              <p:nvPr/>
            </p:nvSpPr>
            <p:spPr bwMode="auto">
              <a:xfrm>
                <a:off x="4221" y="12903"/>
                <a:ext cx="108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321" name="Text Box 81"/>
              <p:cNvSpPr txBox="1">
                <a:spLocks noChangeAspect="1" noChangeArrowheads="1"/>
              </p:cNvSpPr>
              <p:nvPr/>
            </p:nvSpPr>
            <p:spPr bwMode="auto">
              <a:xfrm>
                <a:off x="5481" y="14343"/>
                <a:ext cx="18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l-GR" sz="1200"/>
                  <a:t>Πίσω τράπεζα</a:t>
                </a:r>
              </a:p>
            </p:txBody>
          </p:sp>
          <p:sp>
            <p:nvSpPr>
              <p:cNvPr id="10322" name="Line 82"/>
              <p:cNvSpPr>
                <a:spLocks noChangeAspect="1" noChangeShapeType="1"/>
              </p:cNvSpPr>
              <p:nvPr/>
            </p:nvSpPr>
            <p:spPr bwMode="auto">
              <a:xfrm flipV="1">
                <a:off x="6381" y="13983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0323" name="Rectangle 83"/>
            <p:cNvSpPr>
              <a:spLocks noChangeAspect="1" noChangeArrowheads="1"/>
            </p:cNvSpPr>
            <p:nvPr/>
          </p:nvSpPr>
          <p:spPr bwMode="auto">
            <a:xfrm>
              <a:off x="1701" y="8943"/>
              <a:ext cx="8460" cy="59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324" name="Rectangle 84"/>
          <p:cNvSpPr>
            <a:spLocks noChangeArrowheads="1"/>
          </p:cNvSpPr>
          <p:nvPr/>
        </p:nvSpPr>
        <p:spPr bwMode="auto">
          <a:xfrm>
            <a:off x="0" y="55626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Πλάνισμα επιφάνειας με σκαφοειδή παραμόρφωση (με διακεκομμένη γραμμή τα ανώτερα σημεία κατεργασίας πάνω στο ξυλοτεμάχιο).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 noChangeAspect="1"/>
          </p:cNvGrpSpPr>
          <p:nvPr/>
        </p:nvGrpSpPr>
        <p:grpSpPr bwMode="auto">
          <a:xfrm>
            <a:off x="152400" y="304800"/>
            <a:ext cx="9280525" cy="4556125"/>
            <a:chOff x="1161" y="5584"/>
            <a:chExt cx="9900" cy="4860"/>
          </a:xfrm>
        </p:grpSpPr>
        <p:grpSp>
          <p:nvGrpSpPr>
            <p:cNvPr id="11267" name="Group 3"/>
            <p:cNvGrpSpPr>
              <a:grpSpLocks noChangeAspect="1"/>
            </p:cNvGrpSpPr>
            <p:nvPr/>
          </p:nvGrpSpPr>
          <p:grpSpPr bwMode="auto">
            <a:xfrm>
              <a:off x="1161" y="5584"/>
              <a:ext cx="9900" cy="4860"/>
              <a:chOff x="981" y="8223"/>
              <a:chExt cx="9720" cy="4860"/>
            </a:xfrm>
          </p:grpSpPr>
          <p:grpSp>
            <p:nvGrpSpPr>
              <p:cNvPr id="11268" name="Group 4"/>
              <p:cNvGrpSpPr>
                <a:grpSpLocks noChangeAspect="1"/>
              </p:cNvGrpSpPr>
              <p:nvPr/>
            </p:nvGrpSpPr>
            <p:grpSpPr bwMode="auto">
              <a:xfrm>
                <a:off x="1161" y="8403"/>
                <a:ext cx="9540" cy="4680"/>
                <a:chOff x="981" y="8104"/>
                <a:chExt cx="9540" cy="4680"/>
              </a:xfrm>
            </p:grpSpPr>
            <p:sp>
              <p:nvSpPr>
                <p:cNvPr id="11269" name="Arc 5"/>
                <p:cNvSpPr>
                  <a:spLocks noChangeAspect="1"/>
                </p:cNvSpPr>
                <p:nvPr/>
              </p:nvSpPr>
              <p:spPr bwMode="auto">
                <a:xfrm flipV="1">
                  <a:off x="4941" y="11704"/>
                  <a:ext cx="360" cy="36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1270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981" y="8104"/>
                  <a:ext cx="9540" cy="4680"/>
                  <a:chOff x="981" y="8104"/>
                  <a:chExt cx="9540" cy="4680"/>
                </a:xfrm>
              </p:grpSpPr>
              <p:grpSp>
                <p:nvGrpSpPr>
                  <p:cNvPr id="11271" name="Group 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981" y="8644"/>
                    <a:ext cx="9000" cy="3060"/>
                    <a:chOff x="981" y="8644"/>
                    <a:chExt cx="9000" cy="3060"/>
                  </a:xfrm>
                </p:grpSpPr>
                <p:sp>
                  <p:nvSpPr>
                    <p:cNvPr id="11272" name="Line 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301" y="11164"/>
                      <a:ext cx="180" cy="18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73" name="Line 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5301" y="10444"/>
                      <a:ext cx="540" cy="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274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401" y="10264"/>
                      <a:ext cx="540" cy="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11275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981" y="8644"/>
                      <a:ext cx="9000" cy="3060"/>
                      <a:chOff x="981" y="8644"/>
                      <a:chExt cx="9000" cy="3060"/>
                    </a:xfrm>
                  </p:grpSpPr>
                  <p:grpSp>
                    <p:nvGrpSpPr>
                      <p:cNvPr id="11276" name="Group 1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961" y="8644"/>
                        <a:ext cx="5220" cy="1980"/>
                        <a:chOff x="2601" y="6484"/>
                        <a:chExt cx="5220" cy="1980"/>
                      </a:xfrm>
                    </p:grpSpPr>
                    <p:sp>
                      <p:nvSpPr>
                        <p:cNvPr id="11277" name="Line 1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7461" y="6844"/>
                          <a:ext cx="0" cy="1440"/>
                        </a:xfrm>
                        <a:prstGeom prst="line">
                          <a:avLst/>
                        </a:pr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grpSp>
                      <p:nvGrpSpPr>
                        <p:cNvPr id="11278" name="Group 1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601" y="6484"/>
                          <a:ext cx="5220" cy="1980"/>
                          <a:chOff x="2601" y="6484"/>
                          <a:chExt cx="5220" cy="1980"/>
                        </a:xfrm>
                      </p:grpSpPr>
                      <p:grpSp>
                        <p:nvGrpSpPr>
                          <p:cNvPr id="11279" name="Group 1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601" y="6484"/>
                            <a:ext cx="5220" cy="1980"/>
                            <a:chOff x="2601" y="6484"/>
                            <a:chExt cx="5220" cy="1980"/>
                          </a:xfrm>
                        </p:grpSpPr>
                        <p:grpSp>
                          <p:nvGrpSpPr>
                            <p:cNvPr id="11280" name="Group 16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601" y="8104"/>
                              <a:ext cx="4860" cy="360"/>
                              <a:chOff x="3141" y="7384"/>
                              <a:chExt cx="5040" cy="360"/>
                            </a:xfrm>
                          </p:grpSpPr>
                          <p:sp>
                            <p:nvSpPr>
                              <p:cNvPr id="11281" name="Line 1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3141" y="7384"/>
                                <a:ext cx="2340" cy="0"/>
                              </a:xfrm>
                              <a:prstGeom prst="line">
                                <a:avLst/>
                              </a:prstGeom>
                              <a:noFill/>
                              <a:ln w="1587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282" name="Arc 18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5481" y="7386"/>
                                <a:ext cx="360" cy="358"/>
                              </a:xfrm>
                              <a:custGeom>
                                <a:avLst/>
                                <a:gdLst>
                                  <a:gd name="G0" fmla="+- 0 0 0"/>
                                  <a:gd name="G1" fmla="+- 21600 0 0"/>
                                  <a:gd name="G2" fmla="+- 21600 0 0"/>
                                  <a:gd name="T0" fmla="*/ 0 w 18813"/>
                                  <a:gd name="T1" fmla="*/ 0 h 21600"/>
                                  <a:gd name="T2" fmla="*/ 18813 w 18813"/>
                                  <a:gd name="T3" fmla="*/ 10987 h 21600"/>
                                  <a:gd name="T4" fmla="*/ 0 w 18813"/>
                                  <a:gd name="T5" fmla="*/ 21600 h 21600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</a:cxnLst>
                                <a:rect l="0" t="0" r="r" b="b"/>
                                <a:pathLst>
                                  <a:path w="18813" h="21600" fill="none" extrusionOk="0">
                                    <a:moveTo>
                                      <a:pt x="-1" y="0"/>
                                    </a:moveTo>
                                    <a:cubicBezTo>
                                      <a:pt x="7793" y="0"/>
                                      <a:pt x="14983" y="4198"/>
                                      <a:pt x="18812" y="10987"/>
                                    </a:cubicBezTo>
                                  </a:path>
                                  <a:path w="18813" h="21600" stroke="0" extrusionOk="0">
                                    <a:moveTo>
                                      <a:pt x="-1" y="0"/>
                                    </a:moveTo>
                                    <a:cubicBezTo>
                                      <a:pt x="7793" y="0"/>
                                      <a:pt x="14983" y="4198"/>
                                      <a:pt x="18812" y="10987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noFill/>
                              <a:ln w="1587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283" name="Line 1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>
                                <a:off x="5841" y="7564"/>
                                <a:ext cx="2340" cy="0"/>
                              </a:xfrm>
                              <a:prstGeom prst="line">
                                <a:avLst/>
                              </a:prstGeom>
                              <a:noFill/>
                              <a:ln w="1587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</p:grpSp>
                        <p:sp>
                          <p:nvSpPr>
                            <p:cNvPr id="11284" name="Line 2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7461" y="7924"/>
                              <a:ext cx="360" cy="360"/>
                            </a:xfrm>
                            <a:prstGeom prst="line">
                              <a:avLst/>
                            </a:prstGeom>
                            <a:noFill/>
                            <a:ln w="158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85" name="Line 2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601" y="6844"/>
                              <a:ext cx="0" cy="126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86" name="Line 2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7461" y="6484"/>
                              <a:ext cx="360" cy="360"/>
                            </a:xfrm>
                            <a:prstGeom prst="line">
                              <a:avLst/>
                            </a:prstGeom>
                            <a:noFill/>
                            <a:ln w="158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87" name="Line 2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2601" y="6484"/>
                              <a:ext cx="360" cy="360"/>
                            </a:xfrm>
                            <a:prstGeom prst="line">
                              <a:avLst/>
                            </a:prstGeom>
                            <a:noFill/>
                            <a:ln w="158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88" name="Line 2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601" y="6844"/>
                              <a:ext cx="48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89" name="Line 2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7821" y="6484"/>
                              <a:ext cx="0" cy="1440"/>
                            </a:xfrm>
                            <a:prstGeom prst="line">
                              <a:avLst/>
                            </a:prstGeom>
                            <a:noFill/>
                            <a:ln w="158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90" name="Line 2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961" y="6484"/>
                              <a:ext cx="4860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</p:grpSp>
                      <p:grpSp>
                        <p:nvGrpSpPr>
                          <p:cNvPr id="11291" name="Group 2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7460" y="6932"/>
                            <a:ext cx="360" cy="1068"/>
                            <a:chOff x="7460" y="6932"/>
                            <a:chExt cx="360" cy="1068"/>
                          </a:xfrm>
                        </p:grpSpPr>
                        <p:sp>
                          <p:nvSpPr>
                            <p:cNvPr id="11292" name="Freeform 28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7460" y="7860"/>
                              <a:ext cx="260" cy="140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260" y="140"/>
                                </a:cxn>
                                <a:cxn ang="0">
                                  <a:pos x="140" y="120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260" h="140">
                                  <a:moveTo>
                                    <a:pt x="260" y="140"/>
                                  </a:moveTo>
                                  <a:cubicBezTo>
                                    <a:pt x="220" y="133"/>
                                    <a:pt x="178" y="133"/>
                                    <a:pt x="140" y="120"/>
                                  </a:cubicBezTo>
                                  <a:cubicBezTo>
                                    <a:pt x="71" y="97"/>
                                    <a:pt x="62" y="31"/>
                                    <a:pt x="0" y="0"/>
                                  </a:cubicBezTo>
                                </a:path>
                              </a:pathLst>
                            </a:cu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93" name="Freeform 29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7480" y="7440"/>
                              <a:ext cx="340" cy="220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340" y="220"/>
                                </a:cxn>
                                <a:cxn ang="0">
                                  <a:pos x="200" y="180"/>
                                </a:cxn>
                                <a:cxn ang="0">
                                  <a:pos x="160" y="120"/>
                                </a:cxn>
                                <a:cxn ang="0">
                                  <a:pos x="100" y="80"/>
                                </a:cxn>
                                <a:cxn ang="0">
                                  <a:pos x="60" y="20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340" h="220">
                                  <a:moveTo>
                                    <a:pt x="340" y="220"/>
                                  </a:moveTo>
                                  <a:cubicBezTo>
                                    <a:pt x="335" y="219"/>
                                    <a:pt x="213" y="190"/>
                                    <a:pt x="200" y="180"/>
                                  </a:cubicBezTo>
                                  <a:cubicBezTo>
                                    <a:pt x="181" y="165"/>
                                    <a:pt x="177" y="137"/>
                                    <a:pt x="160" y="120"/>
                                  </a:cubicBezTo>
                                  <a:cubicBezTo>
                                    <a:pt x="143" y="103"/>
                                    <a:pt x="120" y="93"/>
                                    <a:pt x="100" y="80"/>
                                  </a:cubicBezTo>
                                  <a:cubicBezTo>
                                    <a:pt x="87" y="60"/>
                                    <a:pt x="79" y="35"/>
                                    <a:pt x="60" y="20"/>
                                  </a:cubicBezTo>
                                  <a:cubicBezTo>
                                    <a:pt x="44" y="7"/>
                                    <a:pt x="0" y="0"/>
                                    <a:pt x="0" y="0"/>
                                  </a:cubicBezTo>
                                </a:path>
                              </a:pathLst>
                            </a:cu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294" name="Freeform 30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7480" y="6932"/>
                              <a:ext cx="340" cy="208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340" y="208"/>
                                </a:cxn>
                                <a:cxn ang="0">
                                  <a:pos x="140" y="128"/>
                                </a:cxn>
                                <a:cxn ang="0">
                                  <a:pos x="80" y="68"/>
                                </a:cxn>
                                <a:cxn ang="0">
                                  <a:pos x="40" y="8"/>
                                </a:cxn>
                                <a:cxn ang="0">
                                  <a:pos x="0" y="8"/>
                                </a:cxn>
                              </a:cxnLst>
                              <a:rect l="0" t="0" r="r" b="b"/>
                              <a:pathLst>
                                <a:path w="340" h="208">
                                  <a:moveTo>
                                    <a:pt x="340" y="208"/>
                                  </a:moveTo>
                                  <a:cubicBezTo>
                                    <a:pt x="275" y="165"/>
                                    <a:pt x="214" y="153"/>
                                    <a:pt x="140" y="128"/>
                                  </a:cubicBezTo>
                                  <a:cubicBezTo>
                                    <a:pt x="120" y="108"/>
                                    <a:pt x="98" y="90"/>
                                    <a:pt x="80" y="68"/>
                                  </a:cubicBezTo>
                                  <a:cubicBezTo>
                                    <a:pt x="65" y="50"/>
                                    <a:pt x="59" y="22"/>
                                    <a:pt x="40" y="8"/>
                                  </a:cubicBezTo>
                                  <a:cubicBezTo>
                                    <a:pt x="29" y="0"/>
                                    <a:pt x="13" y="8"/>
                                    <a:pt x="0" y="8"/>
                                  </a:cubicBezTo>
                                </a:path>
                              </a:pathLst>
                            </a:custGeom>
                            <a:noFill/>
                            <a:ln w="317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11295" name="Group 3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981" y="9184"/>
                        <a:ext cx="9000" cy="2520"/>
                        <a:chOff x="981" y="9184"/>
                        <a:chExt cx="9000" cy="2520"/>
                      </a:xfrm>
                    </p:grpSpPr>
                    <p:grpSp>
                      <p:nvGrpSpPr>
                        <p:cNvPr id="11296" name="Group 3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601" y="9184"/>
                          <a:ext cx="7023" cy="900"/>
                          <a:chOff x="2601" y="9184"/>
                          <a:chExt cx="7023" cy="900"/>
                        </a:xfrm>
                      </p:grpSpPr>
                      <p:grpSp>
                        <p:nvGrpSpPr>
                          <p:cNvPr id="11297" name="Group 3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8181" y="9184"/>
                            <a:ext cx="1443" cy="900"/>
                            <a:chOff x="8181" y="9184"/>
                            <a:chExt cx="1443" cy="900"/>
                          </a:xfrm>
                        </p:grpSpPr>
                        <p:sp>
                          <p:nvSpPr>
                            <p:cNvPr id="11298" name="Line 3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8181" y="9364"/>
                              <a:ext cx="1263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grpSp>
                          <p:nvGrpSpPr>
                            <p:cNvPr id="11299" name="Group 35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8181" y="9184"/>
                              <a:ext cx="1443" cy="900"/>
                              <a:chOff x="8181" y="9184"/>
                              <a:chExt cx="1443" cy="900"/>
                            </a:xfrm>
                          </p:grpSpPr>
                          <p:sp>
                            <p:nvSpPr>
                              <p:cNvPr id="11300" name="Line 36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9444" y="9364"/>
                                <a:ext cx="0" cy="720"/>
                              </a:xfrm>
                              <a:prstGeom prst="line">
                                <a:avLst/>
                              </a:prstGeom>
                              <a:noFill/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01" name="Line 37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9624" y="9184"/>
                                <a:ext cx="0" cy="720"/>
                              </a:xfrm>
                              <a:prstGeom prst="line">
                                <a:avLst/>
                              </a:prstGeom>
                              <a:noFill/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02" name="Line 38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9444" y="9184"/>
                                <a:ext cx="180" cy="180"/>
                              </a:xfrm>
                              <a:prstGeom prst="line">
                                <a:avLst/>
                              </a:prstGeom>
                              <a:noFill/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03" name="Line 39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V="1">
                                <a:off x="9444" y="9904"/>
                                <a:ext cx="180" cy="180"/>
                              </a:xfrm>
                              <a:prstGeom prst="line">
                                <a:avLst/>
                              </a:prstGeom>
                              <a:noFill/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04" name="Line 40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8181" y="10084"/>
                                <a:ext cx="1263" cy="0"/>
                              </a:xfrm>
                              <a:prstGeom prst="line">
                                <a:avLst/>
                              </a:prstGeom>
                              <a:noFill/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05" name="Line 41"/>
                              <p:cNvSpPr>
                                <a:spLocks noChangeAspect="1" noChangeShapeType="1"/>
                              </p:cNvSpPr>
                              <p:nvPr/>
                            </p:nvSpPr>
                            <p:spPr bwMode="auto">
                              <a:xfrm flipH="1">
                                <a:off x="8181" y="9184"/>
                                <a:ext cx="1443" cy="0"/>
                              </a:xfrm>
                              <a:prstGeom prst="line">
                                <a:avLst/>
                              </a:prstGeom>
                              <a:noFill/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306" name="Group 4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601" y="9184"/>
                            <a:ext cx="360" cy="900"/>
                            <a:chOff x="2601" y="9184"/>
                            <a:chExt cx="360" cy="900"/>
                          </a:xfrm>
                        </p:grpSpPr>
                        <p:sp>
                          <p:nvSpPr>
                            <p:cNvPr id="11307" name="Line 4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2604" y="9184"/>
                              <a:ext cx="180" cy="18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08" name="Line 44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2604" y="9364"/>
                              <a:ext cx="0" cy="72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09" name="Line 45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604" y="10084"/>
                              <a:ext cx="357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10" name="Line 46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601" y="9364"/>
                              <a:ext cx="357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11" name="Line 47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2781" y="9184"/>
                              <a:ext cx="180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</p:grpSp>
                    </p:grpSp>
                    <p:grpSp>
                      <p:nvGrpSpPr>
                        <p:cNvPr id="11312" name="Group 4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981" y="9724"/>
                          <a:ext cx="9000" cy="1980"/>
                          <a:chOff x="981" y="9724"/>
                          <a:chExt cx="9000" cy="1980"/>
                        </a:xfrm>
                      </p:grpSpPr>
                      <p:grpSp>
                        <p:nvGrpSpPr>
                          <p:cNvPr id="11313" name="Group 4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981" y="9724"/>
                            <a:ext cx="9000" cy="1980"/>
                            <a:chOff x="1521" y="6304"/>
                            <a:chExt cx="9000" cy="1980"/>
                          </a:xfrm>
                        </p:grpSpPr>
                        <p:grpSp>
                          <p:nvGrpSpPr>
                            <p:cNvPr id="11314" name="Group 50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4941" y="7384"/>
                              <a:ext cx="900" cy="900"/>
                              <a:chOff x="3321" y="6304"/>
                              <a:chExt cx="5400" cy="4860"/>
                            </a:xfrm>
                          </p:grpSpPr>
                          <p:sp>
                            <p:nvSpPr>
                              <p:cNvPr id="11315" name="Oval 51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321" y="6304"/>
                                <a:ext cx="5400" cy="486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FFFF"/>
                              </a:solidFill>
                              <a:ln w="12700">
                                <a:solidFill>
                                  <a:srgbClr val="000000"/>
                                </a:solidFill>
                                <a:prstDash val="sysDot"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16" name="Freeform 52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4941" y="6304"/>
                                <a:ext cx="1080" cy="1620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1080" y="0"/>
                                  </a:cxn>
                                  <a:cxn ang="0">
                                    <a:pos x="360" y="1620"/>
                                  </a:cxn>
                                  <a:cxn ang="0">
                                    <a:pos x="0" y="1440"/>
                                  </a:cxn>
                                  <a:cxn ang="0">
                                    <a:pos x="540" y="180"/>
                                  </a:cxn>
                                  <a:cxn ang="0">
                                    <a:pos x="1080" y="0"/>
                                  </a:cxn>
                                </a:cxnLst>
                                <a:rect l="0" t="0" r="r" b="b"/>
                                <a:pathLst>
                                  <a:path w="1080" h="1620">
                                    <a:moveTo>
                                      <a:pt x="1080" y="0"/>
                                    </a:moveTo>
                                    <a:lnTo>
                                      <a:pt x="360" y="1620"/>
                                    </a:lnTo>
                                    <a:lnTo>
                                      <a:pt x="0" y="1440"/>
                                    </a:lnTo>
                                    <a:lnTo>
                                      <a:pt x="540" y="180"/>
                                    </a:lnTo>
                                    <a:lnTo>
                                      <a:pt x="108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17" name="Freeform 5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5841" y="9544"/>
                                <a:ext cx="1080" cy="1620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900" y="0"/>
                                  </a:cxn>
                                  <a:cxn ang="0">
                                    <a:pos x="0" y="1800"/>
                                  </a:cxn>
                                  <a:cxn ang="0">
                                    <a:pos x="720" y="1620"/>
                                  </a:cxn>
                                  <a:cxn ang="0">
                                    <a:pos x="1440" y="180"/>
                                  </a:cxn>
                                  <a:cxn ang="0">
                                    <a:pos x="900" y="0"/>
                                  </a:cxn>
                                </a:cxnLst>
                                <a:rect l="0" t="0" r="r" b="b"/>
                                <a:pathLst>
                                  <a:path w="1440" h="1800">
                                    <a:moveTo>
                                      <a:pt x="900" y="0"/>
                                    </a:moveTo>
                                    <a:lnTo>
                                      <a:pt x="0" y="1800"/>
                                    </a:lnTo>
                                    <a:lnTo>
                                      <a:pt x="720" y="1620"/>
                                    </a:lnTo>
                                    <a:lnTo>
                                      <a:pt x="1440" y="180"/>
                                    </a:lnTo>
                                    <a:lnTo>
                                      <a:pt x="90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18" name="Freeform 54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6741" y="8104"/>
                                <a:ext cx="1980" cy="1260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0" y="360"/>
                                  </a:cxn>
                                  <a:cxn ang="0">
                                    <a:pos x="180" y="0"/>
                                  </a:cxn>
                                  <a:cxn ang="0">
                                    <a:pos x="1800" y="720"/>
                                  </a:cxn>
                                  <a:cxn ang="0">
                                    <a:pos x="1980" y="1260"/>
                                  </a:cxn>
                                  <a:cxn ang="0">
                                    <a:pos x="0" y="360"/>
                                  </a:cxn>
                                </a:cxnLst>
                                <a:rect l="0" t="0" r="r" b="b"/>
                                <a:pathLst>
                                  <a:path w="1980" h="1260">
                                    <a:moveTo>
                                      <a:pt x="0" y="360"/>
                                    </a:moveTo>
                                    <a:lnTo>
                                      <a:pt x="180" y="0"/>
                                    </a:lnTo>
                                    <a:lnTo>
                                      <a:pt x="1800" y="720"/>
                                    </a:lnTo>
                                    <a:lnTo>
                                      <a:pt x="1980" y="1260"/>
                                    </a:lnTo>
                                    <a:lnTo>
                                      <a:pt x="0" y="36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  <p:sp>
                            <p:nvSpPr>
                              <p:cNvPr id="11319" name="Freeform 55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>
                                <a:off x="3321" y="8284"/>
                                <a:ext cx="2160" cy="1260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2160" y="900"/>
                                  </a:cxn>
                                  <a:cxn ang="0">
                                    <a:pos x="1980" y="1260"/>
                                  </a:cxn>
                                  <a:cxn ang="0">
                                    <a:pos x="180" y="540"/>
                                  </a:cxn>
                                  <a:cxn ang="0">
                                    <a:pos x="0" y="0"/>
                                  </a:cxn>
                                  <a:cxn ang="0">
                                    <a:pos x="2160" y="900"/>
                                  </a:cxn>
                                </a:cxnLst>
                                <a:rect l="0" t="0" r="r" b="b"/>
                                <a:pathLst>
                                  <a:path w="2160" h="1260">
                                    <a:moveTo>
                                      <a:pt x="2160" y="900"/>
                                    </a:moveTo>
                                    <a:lnTo>
                                      <a:pt x="1980" y="1260"/>
                                    </a:lnTo>
                                    <a:lnTo>
                                      <a:pt x="180" y="540"/>
                                    </a:lnTo>
                                    <a:lnTo>
                                      <a:pt x="0" y="0"/>
                                    </a:lnTo>
                                    <a:lnTo>
                                      <a:pt x="2160" y="90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1270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l-GR"/>
                              </a:p>
                            </p:txBody>
                          </p:sp>
                        </p:grpSp>
                        <p:sp>
                          <p:nvSpPr>
                            <p:cNvPr id="11320" name="Freeform 56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5841" y="7564"/>
                              <a:ext cx="3600" cy="360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360" y="360"/>
                                </a:cxn>
                                <a:cxn ang="0">
                                  <a:pos x="3600" y="360"/>
                                </a:cxn>
                                <a:cxn ang="0">
                                  <a:pos x="3600" y="0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3600" h="360">
                                  <a:moveTo>
                                    <a:pt x="0" y="0"/>
                                  </a:moveTo>
                                  <a:lnTo>
                                    <a:pt x="360" y="360"/>
                                  </a:lnTo>
                                  <a:lnTo>
                                    <a:pt x="3600" y="360"/>
                                  </a:lnTo>
                                  <a:lnTo>
                                    <a:pt x="3600" y="0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21" name="Freeform 5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flipH="1">
                              <a:off x="1521" y="7384"/>
                              <a:ext cx="3420" cy="360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360" y="360"/>
                                </a:cxn>
                                <a:cxn ang="0">
                                  <a:pos x="3600" y="360"/>
                                </a:cxn>
                                <a:cxn ang="0">
                                  <a:pos x="3600" y="0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3600" h="360">
                                  <a:moveTo>
                                    <a:pt x="0" y="0"/>
                                  </a:moveTo>
                                  <a:lnTo>
                                    <a:pt x="360" y="360"/>
                                  </a:lnTo>
                                  <a:lnTo>
                                    <a:pt x="3600" y="360"/>
                                  </a:lnTo>
                                  <a:lnTo>
                                    <a:pt x="3600" y="0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22" name="Line 58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9441" y="6484"/>
                              <a:ext cx="1080" cy="108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23" name="Line 59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9441" y="6844"/>
                              <a:ext cx="1080" cy="108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24" name="Line 60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V="1">
                              <a:off x="1521" y="6304"/>
                              <a:ext cx="1080" cy="108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25" name="Line 61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10161" y="6484"/>
                              <a:ext cx="360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26" name="Line 62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 flipH="1">
                              <a:off x="2601" y="6304"/>
                              <a:ext cx="540" cy="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  <p:sp>
                          <p:nvSpPr>
                            <p:cNvPr id="11327" name="Line 63"/>
                            <p:cNvSpPr>
                              <a:spLocks noChangeAspect="1" noChangeShapeType="1"/>
                            </p:cNvSpPr>
                            <p:nvPr/>
                          </p:nvSpPr>
                          <p:spPr bwMode="auto">
                            <a:xfrm>
                              <a:off x="10521" y="6484"/>
                              <a:ext cx="0" cy="360"/>
                            </a:xfrm>
                            <a:prstGeom prst="line">
                              <a:avLst/>
                            </a:prstGeom>
                            <a:noFill/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l-GR"/>
                            </a:p>
                          </p:txBody>
                        </p:sp>
                      </p:grpSp>
                      <p:sp>
                        <p:nvSpPr>
                          <p:cNvPr id="11328" name="Line 6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4761" y="10264"/>
                            <a:ext cx="540" cy="540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1329" name="Group 6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41" y="8104"/>
                    <a:ext cx="9180" cy="4680"/>
                    <a:chOff x="1341" y="8104"/>
                    <a:chExt cx="9180" cy="4680"/>
                  </a:xfrm>
                </p:grpSpPr>
                <p:sp>
                  <p:nvSpPr>
                    <p:cNvPr id="11330" name="Line 6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221" y="11524"/>
                      <a:ext cx="360" cy="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31" name="Text Box 6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341" y="11524"/>
                      <a:ext cx="1980" cy="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hangingPunct="0"/>
                      <a:r>
                        <a:rPr lang="el-GR" sz="1200"/>
                        <a:t>Μπροστινή τράπεζα</a:t>
                      </a:r>
                    </a:p>
                  </p:txBody>
                </p:sp>
                <p:sp>
                  <p:nvSpPr>
                    <p:cNvPr id="11332" name="Text Box 68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2781" y="12064"/>
                      <a:ext cx="1980" cy="72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l-GR" sz="1200"/>
                        <a:t>Περιστρεφόμενη κεφαλή κατεργασίας</a:t>
                      </a:r>
                    </a:p>
                  </p:txBody>
                </p:sp>
                <p:sp>
                  <p:nvSpPr>
                    <p:cNvPr id="11333" name="Text Box 69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7461" y="11704"/>
                      <a:ext cx="1980" cy="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hangingPunct="0"/>
                      <a:r>
                        <a:rPr lang="el-GR" sz="1200"/>
                        <a:t>Πίσω τράπεζα</a:t>
                      </a:r>
                    </a:p>
                  </p:txBody>
                </p:sp>
                <p:sp>
                  <p:nvSpPr>
                    <p:cNvPr id="11334" name="Text Box 70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5121" y="11884"/>
                      <a:ext cx="1980" cy="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hangingPunct="0"/>
                      <a:r>
                        <a:rPr lang="el-GR" sz="1200"/>
                        <a:t>Φορά περιστροφής</a:t>
                      </a:r>
                    </a:p>
                  </p:txBody>
                </p:sp>
                <p:sp>
                  <p:nvSpPr>
                    <p:cNvPr id="11335" name="Line 7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121" y="8824"/>
                      <a:ext cx="108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36" name="Text Box 72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5841" y="8104"/>
                      <a:ext cx="1980" cy="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l-GR" sz="1200"/>
                        <a:t>Ξυλοτεμάχιο</a:t>
                      </a:r>
                    </a:p>
                  </p:txBody>
                </p:sp>
                <p:sp>
                  <p:nvSpPr>
                    <p:cNvPr id="11337" name="Line 7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7101" y="8464"/>
                      <a:ext cx="0" cy="3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38" name="Text Box 74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8361" y="8464"/>
                      <a:ext cx="2160" cy="3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0" hangingPunct="0"/>
                      <a:r>
                        <a:rPr lang="el-GR" sz="1200"/>
                        <a:t>Οδηγός τροφοδοσίας</a:t>
                      </a:r>
                    </a:p>
                  </p:txBody>
                </p:sp>
                <p:sp>
                  <p:nvSpPr>
                    <p:cNvPr id="11339" name="Line 7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081" y="8824"/>
                      <a:ext cx="0" cy="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40" name="Line 7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181" y="11164"/>
                      <a:ext cx="0" cy="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1341" name="Line 7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241" y="10984"/>
                      <a:ext cx="0" cy="5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  <p:sp>
            <p:nvSpPr>
              <p:cNvPr id="11342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981" y="8223"/>
                <a:ext cx="9360" cy="486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1343" name="Line 79"/>
            <p:cNvSpPr>
              <a:spLocks noChangeAspect="1" noChangeShapeType="1"/>
            </p:cNvSpPr>
            <p:nvPr/>
          </p:nvSpPr>
          <p:spPr bwMode="auto">
            <a:xfrm>
              <a:off x="5841" y="7924"/>
              <a:ext cx="25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1344" name="Rectangle 80"/>
          <p:cNvSpPr>
            <a:spLocks noChangeArrowheads="1"/>
          </p:cNvSpPr>
          <p:nvPr/>
        </p:nvSpPr>
        <p:spPr bwMode="auto">
          <a:xfrm>
            <a:off x="0" y="5181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Πλάνισμα μιας επιφάνειας με ήδη πλανισμένη παρακείμενη επιφάνεια κάθετη προς την πρώτη (γωνιά).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162300" y="1800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2290" name="Picture 2" descr="ξεχνδριστηρ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4113213" cy="475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5410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 dirty="0" err="1" smtClean="0">
                <a:cs typeface="Times New Roman" pitchFamily="18" charset="0"/>
              </a:rPr>
              <a:t>Ξεχονδριστήρας</a:t>
            </a:r>
            <a:endParaRPr lang="el-GR" sz="2000" b="1" dirty="0">
              <a:cs typeface="Times New Roman" pitchFamily="18" charset="0"/>
            </a:endParaRPr>
          </a:p>
          <a:p>
            <a:pPr eaLnBrk="0" hangingPunct="0"/>
            <a:endParaRPr lang="el-GR" sz="4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ose this window"/>
          <p:cNvPicPr>
            <a:picLocks noChangeAspect="1" noChangeArrowheads="1"/>
          </p:cNvPicPr>
          <p:nvPr/>
        </p:nvPicPr>
        <p:blipFill>
          <a:blip r:embed="rId2"/>
          <a:srcRect l="15000" t="9000" r="11499" b="15999"/>
          <a:stretch>
            <a:fillRect/>
          </a:stretch>
        </p:blipFill>
        <p:spPr bwMode="auto">
          <a:xfrm>
            <a:off x="2143108" y="571480"/>
            <a:ext cx="4130546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 noChangeAspect="1"/>
          </p:cNvGrpSpPr>
          <p:nvPr/>
        </p:nvGrpSpPr>
        <p:grpSpPr bwMode="auto">
          <a:xfrm>
            <a:off x="304800" y="1033463"/>
            <a:ext cx="8534400" cy="4529137"/>
            <a:chOff x="1521" y="4144"/>
            <a:chExt cx="8820" cy="4680"/>
          </a:xfrm>
        </p:grpSpPr>
        <p:grpSp>
          <p:nvGrpSpPr>
            <p:cNvPr id="13315" name="Group 3"/>
            <p:cNvGrpSpPr>
              <a:grpSpLocks noChangeAspect="1"/>
            </p:cNvGrpSpPr>
            <p:nvPr/>
          </p:nvGrpSpPr>
          <p:grpSpPr bwMode="auto">
            <a:xfrm>
              <a:off x="1521" y="4324"/>
              <a:ext cx="8820" cy="4140"/>
              <a:chOff x="1521" y="4324"/>
              <a:chExt cx="8820" cy="4140"/>
            </a:xfrm>
          </p:grpSpPr>
          <p:grpSp>
            <p:nvGrpSpPr>
              <p:cNvPr id="13316" name="Group 4"/>
              <p:cNvGrpSpPr>
                <a:grpSpLocks noChangeAspect="1"/>
              </p:cNvGrpSpPr>
              <p:nvPr/>
            </p:nvGrpSpPr>
            <p:grpSpPr bwMode="auto">
              <a:xfrm>
                <a:off x="2241" y="5044"/>
                <a:ext cx="7560" cy="2520"/>
                <a:chOff x="801" y="4144"/>
                <a:chExt cx="9900" cy="3240"/>
              </a:xfrm>
            </p:grpSpPr>
            <p:grpSp>
              <p:nvGrpSpPr>
                <p:cNvPr id="13317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801" y="6664"/>
                  <a:ext cx="9900" cy="720"/>
                  <a:chOff x="801" y="6664"/>
                  <a:chExt cx="9900" cy="720"/>
                </a:xfrm>
              </p:grpSpPr>
              <p:sp>
                <p:nvSpPr>
                  <p:cNvPr id="13318" name="Oval 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181" y="6664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19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21" y="6664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0" name="Freeform 8" descr="Light upward diagonal"/>
                  <p:cNvSpPr>
                    <a:spLocks noChangeAspect="1"/>
                  </p:cNvSpPr>
                  <p:nvPr/>
                </p:nvSpPr>
                <p:spPr bwMode="auto">
                  <a:xfrm>
                    <a:off x="2961" y="6664"/>
                    <a:ext cx="5220" cy="540"/>
                  </a:xfrm>
                  <a:custGeom>
                    <a:avLst/>
                    <a:gdLst/>
                    <a:ahLst/>
                    <a:cxnLst>
                      <a:cxn ang="0">
                        <a:pos x="360" y="0"/>
                      </a:cxn>
                      <a:cxn ang="0">
                        <a:pos x="5220" y="0"/>
                      </a:cxn>
                      <a:cxn ang="0">
                        <a:pos x="4680" y="540"/>
                      </a:cxn>
                      <a:cxn ang="0">
                        <a:pos x="540" y="540"/>
                      </a:cxn>
                      <a:cxn ang="0">
                        <a:pos x="360" y="540"/>
                      </a:cxn>
                      <a:cxn ang="0">
                        <a:pos x="0" y="0"/>
                      </a:cxn>
                      <a:cxn ang="0">
                        <a:pos x="900" y="0"/>
                      </a:cxn>
                    </a:cxnLst>
                    <a:rect l="0" t="0" r="r" b="b"/>
                    <a:pathLst>
                      <a:path w="5220" h="540">
                        <a:moveTo>
                          <a:pt x="360" y="0"/>
                        </a:moveTo>
                        <a:lnTo>
                          <a:pt x="5220" y="0"/>
                        </a:lnTo>
                        <a:lnTo>
                          <a:pt x="4680" y="540"/>
                        </a:lnTo>
                        <a:lnTo>
                          <a:pt x="540" y="540"/>
                        </a:lnTo>
                        <a:lnTo>
                          <a:pt x="360" y="540"/>
                        </a:lnTo>
                        <a:lnTo>
                          <a:pt x="0" y="0"/>
                        </a:lnTo>
                        <a:lnTo>
                          <a:pt x="900" y="0"/>
                        </a:lnTo>
                      </a:path>
                    </a:pathLst>
                  </a:custGeom>
                  <a:pattFill prst="ltUp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1" name="Freeform 9" descr="Light upward diagonal"/>
                  <p:cNvSpPr>
                    <a:spLocks noChangeAspect="1"/>
                  </p:cNvSpPr>
                  <p:nvPr/>
                </p:nvSpPr>
                <p:spPr bwMode="auto">
                  <a:xfrm>
                    <a:off x="8721" y="6664"/>
                    <a:ext cx="1980" cy="5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40" y="540"/>
                      </a:cxn>
                      <a:cxn ang="0">
                        <a:pos x="1980" y="540"/>
                      </a:cxn>
                      <a:cxn ang="0">
                        <a:pos x="198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980" h="540">
                        <a:moveTo>
                          <a:pt x="0" y="0"/>
                        </a:moveTo>
                        <a:lnTo>
                          <a:pt x="540" y="540"/>
                        </a:lnTo>
                        <a:lnTo>
                          <a:pt x="1980" y="540"/>
                        </a:lnTo>
                        <a:lnTo>
                          <a:pt x="19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pattFill prst="ltUp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2" name="Freeform 10" descr="Light upward diagonal"/>
                  <p:cNvSpPr>
                    <a:spLocks noChangeAspect="1"/>
                  </p:cNvSpPr>
                  <p:nvPr/>
                </p:nvSpPr>
                <p:spPr bwMode="auto">
                  <a:xfrm flipH="1">
                    <a:off x="801" y="6664"/>
                    <a:ext cx="1620" cy="5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40" y="540"/>
                      </a:cxn>
                      <a:cxn ang="0">
                        <a:pos x="1980" y="540"/>
                      </a:cxn>
                      <a:cxn ang="0">
                        <a:pos x="198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980" h="540">
                        <a:moveTo>
                          <a:pt x="0" y="0"/>
                        </a:moveTo>
                        <a:lnTo>
                          <a:pt x="540" y="540"/>
                        </a:lnTo>
                        <a:lnTo>
                          <a:pt x="1980" y="540"/>
                        </a:lnTo>
                        <a:lnTo>
                          <a:pt x="19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pattFill prst="ltUpDiag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3" name="Arc 11"/>
                  <p:cNvSpPr>
                    <a:spLocks noChangeAspect="1"/>
                  </p:cNvSpPr>
                  <p:nvPr/>
                </p:nvSpPr>
                <p:spPr bwMode="auto">
                  <a:xfrm flipV="1">
                    <a:off x="2781" y="6844"/>
                    <a:ext cx="332" cy="54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9929"/>
                      <a:gd name="T1" fmla="*/ 0 h 21600"/>
                      <a:gd name="T2" fmla="*/ 19929 w 19929"/>
                      <a:gd name="T3" fmla="*/ 13270 h 21600"/>
                      <a:gd name="T4" fmla="*/ 0 w 1992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929" h="21600" fill="none" extrusionOk="0">
                        <a:moveTo>
                          <a:pt x="-1" y="0"/>
                        </a:moveTo>
                        <a:cubicBezTo>
                          <a:pt x="8711" y="0"/>
                          <a:pt x="16569" y="5232"/>
                          <a:pt x="19929" y="13269"/>
                        </a:cubicBezTo>
                      </a:path>
                      <a:path w="19929" h="21600" stroke="0" extrusionOk="0">
                        <a:moveTo>
                          <a:pt x="-1" y="0"/>
                        </a:moveTo>
                        <a:cubicBezTo>
                          <a:pt x="8711" y="0"/>
                          <a:pt x="16569" y="5232"/>
                          <a:pt x="19929" y="132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4" name="Arc 12"/>
                  <p:cNvSpPr>
                    <a:spLocks noChangeAspect="1"/>
                  </p:cNvSpPr>
                  <p:nvPr/>
                </p:nvSpPr>
                <p:spPr bwMode="auto">
                  <a:xfrm flipV="1">
                    <a:off x="8541" y="6844"/>
                    <a:ext cx="332" cy="54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9929"/>
                      <a:gd name="T1" fmla="*/ 0 h 21600"/>
                      <a:gd name="T2" fmla="*/ 19929 w 19929"/>
                      <a:gd name="T3" fmla="*/ 13270 h 21600"/>
                      <a:gd name="T4" fmla="*/ 0 w 1992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929" h="21600" fill="none" extrusionOk="0">
                        <a:moveTo>
                          <a:pt x="-1" y="0"/>
                        </a:moveTo>
                        <a:cubicBezTo>
                          <a:pt x="8711" y="0"/>
                          <a:pt x="16569" y="5232"/>
                          <a:pt x="19929" y="13269"/>
                        </a:cubicBezTo>
                      </a:path>
                      <a:path w="19929" h="21600" stroke="0" extrusionOk="0">
                        <a:moveTo>
                          <a:pt x="-1" y="0"/>
                        </a:moveTo>
                        <a:cubicBezTo>
                          <a:pt x="8711" y="0"/>
                          <a:pt x="16569" y="5232"/>
                          <a:pt x="19929" y="13269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332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2421" y="4144"/>
                  <a:ext cx="6480" cy="1620"/>
                  <a:chOff x="2421" y="4144"/>
                  <a:chExt cx="6480" cy="1620"/>
                </a:xfrm>
              </p:grpSpPr>
              <p:sp>
                <p:nvSpPr>
                  <p:cNvPr id="13326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81" y="4144"/>
                    <a:ext cx="1800" cy="16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7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181" y="5044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8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21" y="5224"/>
                    <a:ext cx="540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29" name="Freeform 17"/>
                  <p:cNvSpPr>
                    <a:spLocks noChangeAspect="1"/>
                  </p:cNvSpPr>
                  <p:nvPr/>
                </p:nvSpPr>
                <p:spPr bwMode="auto">
                  <a:xfrm>
                    <a:off x="6381" y="4504"/>
                    <a:ext cx="1350" cy="1080"/>
                  </a:xfrm>
                  <a:custGeom>
                    <a:avLst/>
                    <a:gdLst/>
                    <a:ahLst/>
                    <a:cxnLst>
                      <a:cxn ang="0">
                        <a:pos x="810" y="0"/>
                      </a:cxn>
                      <a:cxn ang="0">
                        <a:pos x="630" y="540"/>
                      </a:cxn>
                      <a:cxn ang="0">
                        <a:pos x="90" y="900"/>
                      </a:cxn>
                      <a:cxn ang="0">
                        <a:pos x="90" y="1080"/>
                      </a:cxn>
                      <a:cxn ang="0">
                        <a:pos x="630" y="900"/>
                      </a:cxn>
                      <a:cxn ang="0">
                        <a:pos x="990" y="720"/>
                      </a:cxn>
                      <a:cxn ang="0">
                        <a:pos x="1350" y="0"/>
                      </a:cxn>
                    </a:cxnLst>
                    <a:rect l="0" t="0" r="r" b="b"/>
                    <a:pathLst>
                      <a:path w="1350" h="1080">
                        <a:moveTo>
                          <a:pt x="810" y="0"/>
                        </a:moveTo>
                        <a:cubicBezTo>
                          <a:pt x="780" y="195"/>
                          <a:pt x="750" y="390"/>
                          <a:pt x="630" y="540"/>
                        </a:cubicBezTo>
                        <a:cubicBezTo>
                          <a:pt x="510" y="690"/>
                          <a:pt x="180" y="810"/>
                          <a:pt x="90" y="900"/>
                        </a:cubicBezTo>
                        <a:cubicBezTo>
                          <a:pt x="0" y="990"/>
                          <a:pt x="0" y="1080"/>
                          <a:pt x="90" y="1080"/>
                        </a:cubicBezTo>
                        <a:cubicBezTo>
                          <a:pt x="180" y="1080"/>
                          <a:pt x="480" y="960"/>
                          <a:pt x="630" y="900"/>
                        </a:cubicBezTo>
                        <a:cubicBezTo>
                          <a:pt x="780" y="840"/>
                          <a:pt x="870" y="870"/>
                          <a:pt x="990" y="720"/>
                        </a:cubicBezTo>
                        <a:cubicBezTo>
                          <a:pt x="1110" y="570"/>
                          <a:pt x="1230" y="285"/>
                          <a:pt x="1350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30" name="Freeform 1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321" y="4684"/>
                    <a:ext cx="1440" cy="1080"/>
                  </a:xfrm>
                  <a:custGeom>
                    <a:avLst/>
                    <a:gdLst/>
                    <a:ahLst/>
                    <a:cxnLst>
                      <a:cxn ang="0">
                        <a:pos x="810" y="0"/>
                      </a:cxn>
                      <a:cxn ang="0">
                        <a:pos x="630" y="540"/>
                      </a:cxn>
                      <a:cxn ang="0">
                        <a:pos x="90" y="900"/>
                      </a:cxn>
                      <a:cxn ang="0">
                        <a:pos x="90" y="1080"/>
                      </a:cxn>
                      <a:cxn ang="0">
                        <a:pos x="630" y="900"/>
                      </a:cxn>
                      <a:cxn ang="0">
                        <a:pos x="990" y="720"/>
                      </a:cxn>
                      <a:cxn ang="0">
                        <a:pos x="1350" y="0"/>
                      </a:cxn>
                    </a:cxnLst>
                    <a:rect l="0" t="0" r="r" b="b"/>
                    <a:pathLst>
                      <a:path w="1350" h="1080">
                        <a:moveTo>
                          <a:pt x="810" y="0"/>
                        </a:moveTo>
                        <a:cubicBezTo>
                          <a:pt x="780" y="195"/>
                          <a:pt x="750" y="390"/>
                          <a:pt x="630" y="540"/>
                        </a:cubicBezTo>
                        <a:cubicBezTo>
                          <a:pt x="510" y="690"/>
                          <a:pt x="180" y="810"/>
                          <a:pt x="90" y="900"/>
                        </a:cubicBezTo>
                        <a:cubicBezTo>
                          <a:pt x="0" y="990"/>
                          <a:pt x="0" y="1080"/>
                          <a:pt x="90" y="1080"/>
                        </a:cubicBezTo>
                        <a:cubicBezTo>
                          <a:pt x="180" y="1080"/>
                          <a:pt x="480" y="960"/>
                          <a:pt x="630" y="900"/>
                        </a:cubicBezTo>
                        <a:cubicBezTo>
                          <a:pt x="780" y="840"/>
                          <a:pt x="870" y="870"/>
                          <a:pt x="990" y="720"/>
                        </a:cubicBezTo>
                        <a:cubicBezTo>
                          <a:pt x="1110" y="570"/>
                          <a:pt x="1230" y="285"/>
                          <a:pt x="1350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31" name="Arc 19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941" y="4684"/>
                    <a:ext cx="180" cy="54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32" name="Arc 20"/>
                  <p:cNvSpPr>
                    <a:spLocks noChangeAspect="1"/>
                  </p:cNvSpPr>
                  <p:nvPr/>
                </p:nvSpPr>
                <p:spPr bwMode="auto">
                  <a:xfrm>
                    <a:off x="8541" y="4864"/>
                    <a:ext cx="360" cy="36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3333" name="Arc 21"/>
                  <p:cNvSpPr>
                    <a:spLocks noChangeAspect="1"/>
                  </p:cNvSpPr>
                  <p:nvPr/>
                </p:nvSpPr>
                <p:spPr bwMode="auto">
                  <a:xfrm>
                    <a:off x="2781" y="5044"/>
                    <a:ext cx="360" cy="36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3334" name="Group 22"/>
                <p:cNvGrpSpPr>
                  <a:grpSpLocks noChangeAspect="1"/>
                </p:cNvGrpSpPr>
                <p:nvPr/>
              </p:nvGrpSpPr>
              <p:grpSpPr bwMode="auto">
                <a:xfrm>
                  <a:off x="1341" y="5584"/>
                  <a:ext cx="8820" cy="1080"/>
                  <a:chOff x="1341" y="5584"/>
                  <a:chExt cx="8820" cy="1080"/>
                </a:xfrm>
              </p:grpSpPr>
              <p:grpSp>
                <p:nvGrpSpPr>
                  <p:cNvPr id="13335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41" y="5584"/>
                    <a:ext cx="8820" cy="1080"/>
                    <a:chOff x="1341" y="5584"/>
                    <a:chExt cx="8820" cy="1080"/>
                  </a:xfrm>
                </p:grpSpPr>
                <p:grpSp>
                  <p:nvGrpSpPr>
                    <p:cNvPr id="13336" name="Group 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41" y="5584"/>
                      <a:ext cx="8820" cy="1080"/>
                      <a:chOff x="1341" y="5584"/>
                      <a:chExt cx="8820" cy="1080"/>
                    </a:xfrm>
                  </p:grpSpPr>
                  <p:sp>
                    <p:nvSpPr>
                      <p:cNvPr id="13337" name="Line 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021" y="5584"/>
                        <a:ext cx="414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38" name="Freeform 2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301" y="5584"/>
                        <a:ext cx="720" cy="1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260" y="0"/>
                          </a:cxn>
                          <a:cxn ang="0">
                            <a:pos x="900" y="360"/>
                          </a:cxn>
                          <a:cxn ang="0">
                            <a:pos x="0" y="540"/>
                          </a:cxn>
                        </a:cxnLst>
                        <a:rect l="0" t="0" r="r" b="b"/>
                        <a:pathLst>
                          <a:path w="1260" h="540">
                            <a:moveTo>
                              <a:pt x="1260" y="0"/>
                            </a:moveTo>
                            <a:cubicBezTo>
                              <a:pt x="1185" y="135"/>
                              <a:pt x="1110" y="270"/>
                              <a:pt x="900" y="360"/>
                            </a:cubicBezTo>
                            <a:cubicBezTo>
                              <a:pt x="690" y="450"/>
                              <a:pt x="345" y="495"/>
                              <a:pt x="0" y="54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39" name="Line 2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41" y="5764"/>
                        <a:ext cx="396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40" name="Line 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41" y="5764"/>
                        <a:ext cx="0" cy="90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41" name="Line 2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161" y="5584"/>
                        <a:ext cx="0" cy="10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42" name="Line 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41" y="6664"/>
                        <a:ext cx="882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3343" name="Group 3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41" y="5584"/>
                      <a:ext cx="8819" cy="1076"/>
                      <a:chOff x="1341" y="5584"/>
                      <a:chExt cx="8819" cy="1076"/>
                    </a:xfrm>
                  </p:grpSpPr>
                  <p:sp>
                    <p:nvSpPr>
                      <p:cNvPr id="13344" name="Freeform 32"/>
                      <p:cNvSpPr>
                        <a:spLocks noChangeAspect="1"/>
                      </p:cNvSpPr>
                      <p:nvPr/>
                    </p:nvSpPr>
                    <p:spPr bwMode="auto">
                      <a:xfrm flipV="1">
                        <a:off x="1341" y="5768"/>
                        <a:ext cx="8819" cy="71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460" y="140"/>
                          </a:cxn>
                          <a:cxn ang="0">
                            <a:pos x="1060" y="100"/>
                          </a:cxn>
                          <a:cxn ang="0">
                            <a:pos x="280" y="4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60" h="188">
                            <a:moveTo>
                              <a:pt x="1460" y="140"/>
                            </a:moveTo>
                            <a:cubicBezTo>
                              <a:pt x="1316" y="188"/>
                              <a:pt x="1201" y="114"/>
                              <a:pt x="1060" y="100"/>
                            </a:cubicBezTo>
                            <a:cubicBezTo>
                              <a:pt x="787" y="73"/>
                              <a:pt x="568" y="52"/>
                              <a:pt x="280" y="40"/>
                            </a:cubicBezTo>
                            <a:cubicBezTo>
                              <a:pt x="187" y="21"/>
                              <a:pt x="95" y="0"/>
                              <a:pt x="0" y="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45" name="Freeform 3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720" y="6280"/>
                        <a:ext cx="2440" cy="3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440" y="0"/>
                          </a:cxn>
                          <a:cxn ang="0">
                            <a:pos x="2200" y="80"/>
                          </a:cxn>
                          <a:cxn ang="0">
                            <a:pos x="1900" y="120"/>
                          </a:cxn>
                          <a:cxn ang="0">
                            <a:pos x="1480" y="180"/>
                          </a:cxn>
                          <a:cxn ang="0">
                            <a:pos x="1100" y="220"/>
                          </a:cxn>
                          <a:cxn ang="0">
                            <a:pos x="880" y="240"/>
                          </a:cxn>
                          <a:cxn ang="0">
                            <a:pos x="60" y="360"/>
                          </a:cxn>
                          <a:cxn ang="0">
                            <a:pos x="0" y="380"/>
                          </a:cxn>
                        </a:cxnLst>
                        <a:rect l="0" t="0" r="r" b="b"/>
                        <a:pathLst>
                          <a:path w="2440" h="380">
                            <a:moveTo>
                              <a:pt x="2440" y="0"/>
                            </a:moveTo>
                            <a:cubicBezTo>
                              <a:pt x="2360" y="27"/>
                              <a:pt x="2280" y="53"/>
                              <a:pt x="2200" y="80"/>
                            </a:cubicBezTo>
                            <a:cubicBezTo>
                              <a:pt x="2183" y="86"/>
                              <a:pt x="1906" y="119"/>
                              <a:pt x="1900" y="120"/>
                            </a:cubicBezTo>
                            <a:cubicBezTo>
                              <a:pt x="1760" y="140"/>
                              <a:pt x="1620" y="164"/>
                              <a:pt x="1480" y="180"/>
                            </a:cubicBezTo>
                            <a:cubicBezTo>
                              <a:pt x="1353" y="195"/>
                              <a:pt x="1227" y="207"/>
                              <a:pt x="1100" y="220"/>
                            </a:cubicBezTo>
                            <a:cubicBezTo>
                              <a:pt x="1027" y="227"/>
                              <a:pt x="880" y="240"/>
                              <a:pt x="880" y="240"/>
                            </a:cubicBezTo>
                            <a:cubicBezTo>
                              <a:pt x="609" y="294"/>
                              <a:pt x="335" y="335"/>
                              <a:pt x="60" y="360"/>
                            </a:cubicBezTo>
                            <a:cubicBezTo>
                              <a:pt x="40" y="367"/>
                              <a:pt x="0" y="380"/>
                              <a:pt x="0" y="38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46" name="Freeform 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960" y="6060"/>
                        <a:ext cx="5200" cy="5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200" y="0"/>
                          </a:cxn>
                          <a:cxn ang="0">
                            <a:pos x="3960" y="80"/>
                          </a:cxn>
                          <a:cxn ang="0">
                            <a:pos x="3240" y="140"/>
                          </a:cxn>
                          <a:cxn ang="0">
                            <a:pos x="2820" y="200"/>
                          </a:cxn>
                          <a:cxn ang="0">
                            <a:pos x="2680" y="240"/>
                          </a:cxn>
                          <a:cxn ang="0">
                            <a:pos x="2120" y="320"/>
                          </a:cxn>
                          <a:cxn ang="0">
                            <a:pos x="1580" y="360"/>
                          </a:cxn>
                          <a:cxn ang="0">
                            <a:pos x="580" y="480"/>
                          </a:cxn>
                          <a:cxn ang="0">
                            <a:pos x="0" y="580"/>
                          </a:cxn>
                        </a:cxnLst>
                        <a:rect l="0" t="0" r="r" b="b"/>
                        <a:pathLst>
                          <a:path w="5200" h="580">
                            <a:moveTo>
                              <a:pt x="5200" y="0"/>
                            </a:moveTo>
                            <a:cubicBezTo>
                              <a:pt x="4800" y="100"/>
                              <a:pt x="4363" y="70"/>
                              <a:pt x="3960" y="80"/>
                            </a:cubicBezTo>
                            <a:cubicBezTo>
                              <a:pt x="3733" y="137"/>
                              <a:pt x="3471" y="127"/>
                              <a:pt x="3240" y="140"/>
                            </a:cubicBezTo>
                            <a:cubicBezTo>
                              <a:pt x="3035" y="181"/>
                              <a:pt x="3174" y="156"/>
                              <a:pt x="2820" y="200"/>
                            </a:cubicBezTo>
                            <a:cubicBezTo>
                              <a:pt x="2641" y="222"/>
                              <a:pt x="2826" y="213"/>
                              <a:pt x="2680" y="240"/>
                            </a:cubicBezTo>
                            <a:cubicBezTo>
                              <a:pt x="2495" y="274"/>
                              <a:pt x="2307" y="297"/>
                              <a:pt x="2120" y="320"/>
                            </a:cubicBezTo>
                            <a:cubicBezTo>
                              <a:pt x="1903" y="392"/>
                              <a:pt x="2116" y="328"/>
                              <a:pt x="1580" y="360"/>
                            </a:cubicBezTo>
                            <a:cubicBezTo>
                              <a:pt x="1244" y="380"/>
                              <a:pt x="914" y="443"/>
                              <a:pt x="580" y="480"/>
                            </a:cubicBezTo>
                            <a:cubicBezTo>
                              <a:pt x="415" y="535"/>
                              <a:pt x="173" y="580"/>
                              <a:pt x="0" y="58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47" name="Freeform 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341" y="5764"/>
                        <a:ext cx="8800" cy="5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200" y="0"/>
                          </a:cxn>
                          <a:cxn ang="0">
                            <a:pos x="3960" y="80"/>
                          </a:cxn>
                          <a:cxn ang="0">
                            <a:pos x="3240" y="140"/>
                          </a:cxn>
                          <a:cxn ang="0">
                            <a:pos x="2820" y="200"/>
                          </a:cxn>
                          <a:cxn ang="0">
                            <a:pos x="2680" y="240"/>
                          </a:cxn>
                          <a:cxn ang="0">
                            <a:pos x="2120" y="320"/>
                          </a:cxn>
                          <a:cxn ang="0">
                            <a:pos x="1580" y="360"/>
                          </a:cxn>
                          <a:cxn ang="0">
                            <a:pos x="580" y="480"/>
                          </a:cxn>
                          <a:cxn ang="0">
                            <a:pos x="0" y="580"/>
                          </a:cxn>
                        </a:cxnLst>
                        <a:rect l="0" t="0" r="r" b="b"/>
                        <a:pathLst>
                          <a:path w="5200" h="580">
                            <a:moveTo>
                              <a:pt x="5200" y="0"/>
                            </a:moveTo>
                            <a:cubicBezTo>
                              <a:pt x="4800" y="100"/>
                              <a:pt x="4363" y="70"/>
                              <a:pt x="3960" y="80"/>
                            </a:cubicBezTo>
                            <a:cubicBezTo>
                              <a:pt x="3733" y="137"/>
                              <a:pt x="3471" y="127"/>
                              <a:pt x="3240" y="140"/>
                            </a:cubicBezTo>
                            <a:cubicBezTo>
                              <a:pt x="3035" y="181"/>
                              <a:pt x="3174" y="156"/>
                              <a:pt x="2820" y="200"/>
                            </a:cubicBezTo>
                            <a:cubicBezTo>
                              <a:pt x="2641" y="222"/>
                              <a:pt x="2826" y="213"/>
                              <a:pt x="2680" y="240"/>
                            </a:cubicBezTo>
                            <a:cubicBezTo>
                              <a:pt x="2495" y="274"/>
                              <a:pt x="2307" y="297"/>
                              <a:pt x="2120" y="320"/>
                            </a:cubicBezTo>
                            <a:cubicBezTo>
                              <a:pt x="1903" y="392"/>
                              <a:pt x="2116" y="328"/>
                              <a:pt x="1580" y="360"/>
                            </a:cubicBezTo>
                            <a:cubicBezTo>
                              <a:pt x="1244" y="380"/>
                              <a:pt x="914" y="443"/>
                              <a:pt x="580" y="480"/>
                            </a:cubicBezTo>
                            <a:cubicBezTo>
                              <a:pt x="415" y="535"/>
                              <a:pt x="173" y="580"/>
                              <a:pt x="0" y="58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3348" name="Freeform 3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341" y="5584"/>
                        <a:ext cx="7180" cy="5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200" y="0"/>
                          </a:cxn>
                          <a:cxn ang="0">
                            <a:pos x="3960" y="80"/>
                          </a:cxn>
                          <a:cxn ang="0">
                            <a:pos x="3240" y="140"/>
                          </a:cxn>
                          <a:cxn ang="0">
                            <a:pos x="2820" y="200"/>
                          </a:cxn>
                          <a:cxn ang="0">
                            <a:pos x="2680" y="240"/>
                          </a:cxn>
                          <a:cxn ang="0">
                            <a:pos x="2120" y="320"/>
                          </a:cxn>
                          <a:cxn ang="0">
                            <a:pos x="1580" y="360"/>
                          </a:cxn>
                          <a:cxn ang="0">
                            <a:pos x="580" y="480"/>
                          </a:cxn>
                          <a:cxn ang="0">
                            <a:pos x="0" y="580"/>
                          </a:cxn>
                        </a:cxnLst>
                        <a:rect l="0" t="0" r="r" b="b"/>
                        <a:pathLst>
                          <a:path w="5200" h="580">
                            <a:moveTo>
                              <a:pt x="5200" y="0"/>
                            </a:moveTo>
                            <a:cubicBezTo>
                              <a:pt x="4800" y="100"/>
                              <a:pt x="4363" y="70"/>
                              <a:pt x="3960" y="80"/>
                            </a:cubicBezTo>
                            <a:cubicBezTo>
                              <a:pt x="3733" y="137"/>
                              <a:pt x="3471" y="127"/>
                              <a:pt x="3240" y="140"/>
                            </a:cubicBezTo>
                            <a:cubicBezTo>
                              <a:pt x="3035" y="181"/>
                              <a:pt x="3174" y="156"/>
                              <a:pt x="2820" y="200"/>
                            </a:cubicBezTo>
                            <a:cubicBezTo>
                              <a:pt x="2641" y="222"/>
                              <a:pt x="2826" y="213"/>
                              <a:pt x="2680" y="240"/>
                            </a:cubicBezTo>
                            <a:cubicBezTo>
                              <a:pt x="2495" y="274"/>
                              <a:pt x="2307" y="297"/>
                              <a:pt x="2120" y="320"/>
                            </a:cubicBezTo>
                            <a:cubicBezTo>
                              <a:pt x="1903" y="392"/>
                              <a:pt x="2116" y="328"/>
                              <a:pt x="1580" y="360"/>
                            </a:cubicBezTo>
                            <a:cubicBezTo>
                              <a:pt x="1244" y="380"/>
                              <a:pt x="914" y="443"/>
                              <a:pt x="580" y="480"/>
                            </a:cubicBezTo>
                            <a:cubicBezTo>
                              <a:pt x="415" y="535"/>
                              <a:pt x="173" y="580"/>
                              <a:pt x="0" y="58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sp>
                <p:nvSpPr>
                  <p:cNvPr id="13349" name="Line 3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41" y="6304"/>
                    <a:ext cx="234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13350" name="Group 38"/>
              <p:cNvGrpSpPr>
                <a:grpSpLocks noChangeAspect="1"/>
              </p:cNvGrpSpPr>
              <p:nvPr/>
            </p:nvGrpSpPr>
            <p:grpSpPr bwMode="auto">
              <a:xfrm>
                <a:off x="1521" y="4324"/>
                <a:ext cx="8820" cy="4140"/>
                <a:chOff x="1521" y="4324"/>
                <a:chExt cx="8820" cy="4140"/>
              </a:xfrm>
            </p:grpSpPr>
            <p:sp>
              <p:nvSpPr>
                <p:cNvPr id="13351" name="Text Box 3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101" y="4324"/>
                  <a:ext cx="3240" cy="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l-GR" sz="1000"/>
                    <a:t>Πιεστικός οδηγός εισόδου</a:t>
                  </a:r>
                </a:p>
              </p:txBody>
            </p:sp>
            <p:sp>
              <p:nvSpPr>
                <p:cNvPr id="13352" name="Text Box 4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81" y="4684"/>
                  <a:ext cx="3240" cy="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l-GR" sz="1000"/>
                    <a:t>Πιεστικός οδηγός εξόδου</a:t>
                  </a:r>
                </a:p>
              </p:txBody>
            </p:sp>
            <p:sp>
              <p:nvSpPr>
                <p:cNvPr id="13353" name="Text Box 4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821" y="4864"/>
                  <a:ext cx="234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200"/>
                    <a:t>Κύλινδρος προώθησης εισόδου</a:t>
                  </a:r>
                </a:p>
              </p:txBody>
            </p:sp>
            <p:sp>
              <p:nvSpPr>
                <p:cNvPr id="13354" name="Text Box 4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521" y="5224"/>
                  <a:ext cx="234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200"/>
                    <a:t>Κύλινδρος προώθησης εξόδου</a:t>
                  </a:r>
                </a:p>
              </p:txBody>
            </p:sp>
            <p:sp>
              <p:nvSpPr>
                <p:cNvPr id="13355" name="Text Box 4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581" y="4324"/>
                  <a:ext cx="2520" cy="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200"/>
                    <a:t>Κεφαλή κατεργασίας</a:t>
                  </a:r>
                </a:p>
              </p:txBody>
            </p:sp>
            <p:sp>
              <p:nvSpPr>
                <p:cNvPr id="13356" name="Text Box 4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61" y="7744"/>
                  <a:ext cx="234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200"/>
                    <a:t>Κύλινδρος μείωσης τριβών</a:t>
                  </a:r>
                </a:p>
              </p:txBody>
            </p:sp>
            <p:sp>
              <p:nvSpPr>
                <p:cNvPr id="13357" name="Text Box 4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921" y="7744"/>
                  <a:ext cx="2340" cy="7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200"/>
                    <a:t>Κύλινδρος μείωσης τριβών</a:t>
                  </a:r>
                </a:p>
              </p:txBody>
            </p:sp>
            <p:sp>
              <p:nvSpPr>
                <p:cNvPr id="13358" name="Line 4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141" y="7384"/>
                  <a:ext cx="36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3359" name="Line 4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641" y="7384"/>
                  <a:ext cx="36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3360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2961" y="5764"/>
                  <a:ext cx="54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3361" name="Line 49"/>
                <p:cNvSpPr>
                  <a:spLocks noChangeAspect="1" noChangeShapeType="1"/>
                </p:cNvSpPr>
                <p:nvPr/>
              </p:nvSpPr>
              <p:spPr bwMode="auto">
                <a:xfrm>
                  <a:off x="3861" y="5044"/>
                  <a:ext cx="72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3362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281" y="4684"/>
                  <a:ext cx="36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3363" name="Line 5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841" y="4684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3364" name="Line 5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8001" y="5404"/>
                  <a:ext cx="18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13365" name="Rectangle 53"/>
            <p:cNvSpPr>
              <a:spLocks noChangeAspect="1" noChangeArrowheads="1"/>
            </p:cNvSpPr>
            <p:nvPr/>
          </p:nvSpPr>
          <p:spPr bwMode="auto">
            <a:xfrm>
              <a:off x="1701" y="4144"/>
              <a:ext cx="8460" cy="46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3366" name="Rectangle 54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Σχηματική παράσταση πλανίσματος με ξεχονδριστήρα.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981200" y="838200"/>
            <a:ext cx="5372100" cy="1600200"/>
            <a:chOff x="1701" y="9364"/>
            <a:chExt cx="8460" cy="2520"/>
          </a:xfrm>
        </p:grpSpPr>
        <p:grpSp>
          <p:nvGrpSpPr>
            <p:cNvPr id="14339" name="Group 3"/>
            <p:cNvGrpSpPr>
              <a:grpSpLocks/>
            </p:cNvGrpSpPr>
            <p:nvPr/>
          </p:nvGrpSpPr>
          <p:grpSpPr bwMode="auto">
            <a:xfrm>
              <a:off x="2421" y="9904"/>
              <a:ext cx="6660" cy="1440"/>
              <a:chOff x="2421" y="11884"/>
              <a:chExt cx="6660" cy="1980"/>
            </a:xfrm>
          </p:grpSpPr>
          <p:grpSp>
            <p:nvGrpSpPr>
              <p:cNvPr id="14340" name="Group 4"/>
              <p:cNvGrpSpPr>
                <a:grpSpLocks/>
              </p:cNvGrpSpPr>
              <p:nvPr/>
            </p:nvGrpSpPr>
            <p:grpSpPr bwMode="auto">
              <a:xfrm>
                <a:off x="2421" y="11884"/>
                <a:ext cx="6660" cy="540"/>
                <a:chOff x="1046" y="10984"/>
                <a:chExt cx="8603" cy="1800"/>
              </a:xfrm>
            </p:grpSpPr>
            <p:sp>
              <p:nvSpPr>
                <p:cNvPr id="14341" name="Freeform 5"/>
                <p:cNvSpPr>
                  <a:spLocks/>
                </p:cNvSpPr>
                <p:nvPr/>
              </p:nvSpPr>
              <p:spPr bwMode="auto">
                <a:xfrm>
                  <a:off x="9580" y="11720"/>
                  <a:ext cx="69" cy="280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280"/>
                    </a:cxn>
                  </a:cxnLst>
                  <a:rect l="0" t="0" r="r" b="b"/>
                  <a:pathLst>
                    <a:path w="69" h="280">
                      <a:moveTo>
                        <a:pt x="40" y="0"/>
                      </a:moveTo>
                      <a:cubicBezTo>
                        <a:pt x="69" y="86"/>
                        <a:pt x="68" y="212"/>
                        <a:pt x="0" y="28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4342" name="Group 6"/>
                <p:cNvGrpSpPr>
                  <a:grpSpLocks/>
                </p:cNvGrpSpPr>
                <p:nvPr/>
              </p:nvGrpSpPr>
              <p:grpSpPr bwMode="auto">
                <a:xfrm>
                  <a:off x="1046" y="10984"/>
                  <a:ext cx="8594" cy="1800"/>
                  <a:chOff x="1046" y="10984"/>
                  <a:chExt cx="8594" cy="1800"/>
                </a:xfrm>
              </p:grpSpPr>
              <p:sp>
                <p:nvSpPr>
                  <p:cNvPr id="1434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098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116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5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134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170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7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206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8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242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9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260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2784"/>
                    <a:ext cx="63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1" name="Freeform 15"/>
                  <p:cNvSpPr>
                    <a:spLocks/>
                  </p:cNvSpPr>
                  <p:nvPr/>
                </p:nvSpPr>
                <p:spPr bwMode="auto">
                  <a:xfrm>
                    <a:off x="8541" y="10984"/>
                    <a:ext cx="360" cy="18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360"/>
                      </a:cxn>
                      <a:cxn ang="0">
                        <a:pos x="180" y="900"/>
                      </a:cxn>
                      <a:cxn ang="0">
                        <a:pos x="180" y="1440"/>
                      </a:cxn>
                      <a:cxn ang="0">
                        <a:pos x="0" y="1800"/>
                      </a:cxn>
                    </a:cxnLst>
                    <a:rect l="0" t="0" r="r" b="b"/>
                    <a:pathLst>
                      <a:path w="210" h="1800">
                        <a:moveTo>
                          <a:pt x="0" y="0"/>
                        </a:moveTo>
                        <a:cubicBezTo>
                          <a:pt x="75" y="105"/>
                          <a:pt x="150" y="210"/>
                          <a:pt x="180" y="360"/>
                        </a:cubicBezTo>
                        <a:cubicBezTo>
                          <a:pt x="210" y="510"/>
                          <a:pt x="180" y="720"/>
                          <a:pt x="180" y="900"/>
                        </a:cubicBezTo>
                        <a:cubicBezTo>
                          <a:pt x="180" y="1080"/>
                          <a:pt x="210" y="1290"/>
                          <a:pt x="180" y="1440"/>
                        </a:cubicBezTo>
                        <a:cubicBezTo>
                          <a:pt x="150" y="1590"/>
                          <a:pt x="75" y="1695"/>
                          <a:pt x="0" y="180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8541" y="10984"/>
                    <a:ext cx="0" cy="18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3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241" y="10984"/>
                    <a:ext cx="0" cy="180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4" name="Freeform 18"/>
                  <p:cNvSpPr>
                    <a:spLocks/>
                  </p:cNvSpPr>
                  <p:nvPr/>
                </p:nvSpPr>
                <p:spPr bwMode="auto">
                  <a:xfrm flipH="1">
                    <a:off x="1881" y="10984"/>
                    <a:ext cx="360" cy="18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360"/>
                      </a:cxn>
                      <a:cxn ang="0">
                        <a:pos x="180" y="900"/>
                      </a:cxn>
                      <a:cxn ang="0">
                        <a:pos x="180" y="1440"/>
                      </a:cxn>
                      <a:cxn ang="0">
                        <a:pos x="0" y="1800"/>
                      </a:cxn>
                    </a:cxnLst>
                    <a:rect l="0" t="0" r="r" b="b"/>
                    <a:pathLst>
                      <a:path w="210" h="1800">
                        <a:moveTo>
                          <a:pt x="0" y="0"/>
                        </a:moveTo>
                        <a:cubicBezTo>
                          <a:pt x="75" y="105"/>
                          <a:pt x="150" y="210"/>
                          <a:pt x="180" y="360"/>
                        </a:cubicBezTo>
                        <a:cubicBezTo>
                          <a:pt x="210" y="510"/>
                          <a:pt x="180" y="720"/>
                          <a:pt x="180" y="900"/>
                        </a:cubicBezTo>
                        <a:cubicBezTo>
                          <a:pt x="180" y="1080"/>
                          <a:pt x="210" y="1290"/>
                          <a:pt x="180" y="1440"/>
                        </a:cubicBezTo>
                        <a:cubicBezTo>
                          <a:pt x="150" y="1590"/>
                          <a:pt x="75" y="1695"/>
                          <a:pt x="0" y="180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5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8901" y="11704"/>
                    <a:ext cx="7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6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8901" y="12064"/>
                    <a:ext cx="7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7" name="Freeform 21"/>
                  <p:cNvSpPr>
                    <a:spLocks/>
                  </p:cNvSpPr>
                  <p:nvPr/>
                </p:nvSpPr>
                <p:spPr bwMode="auto">
                  <a:xfrm>
                    <a:off x="9504" y="11700"/>
                    <a:ext cx="136" cy="380"/>
                  </a:xfrm>
                  <a:custGeom>
                    <a:avLst/>
                    <a:gdLst/>
                    <a:ahLst/>
                    <a:cxnLst>
                      <a:cxn ang="0">
                        <a:pos x="116" y="0"/>
                      </a:cxn>
                      <a:cxn ang="0">
                        <a:pos x="16" y="180"/>
                      </a:cxn>
                      <a:cxn ang="0">
                        <a:pos x="96" y="320"/>
                      </a:cxn>
                      <a:cxn ang="0">
                        <a:pos x="136" y="380"/>
                      </a:cxn>
                    </a:cxnLst>
                    <a:rect l="0" t="0" r="r" b="b"/>
                    <a:pathLst>
                      <a:path w="136" h="380">
                        <a:moveTo>
                          <a:pt x="116" y="0"/>
                        </a:moveTo>
                        <a:cubicBezTo>
                          <a:pt x="24" y="138"/>
                          <a:pt x="51" y="74"/>
                          <a:pt x="16" y="180"/>
                        </a:cubicBezTo>
                        <a:cubicBezTo>
                          <a:pt x="51" y="356"/>
                          <a:pt x="0" y="224"/>
                          <a:pt x="96" y="320"/>
                        </a:cubicBezTo>
                        <a:cubicBezTo>
                          <a:pt x="113" y="337"/>
                          <a:pt x="136" y="380"/>
                          <a:pt x="136" y="38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8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161" y="11704"/>
                    <a:ext cx="7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59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161" y="12064"/>
                    <a:ext cx="7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60" name="Freeform 24"/>
                  <p:cNvSpPr>
                    <a:spLocks/>
                  </p:cNvSpPr>
                  <p:nvPr/>
                </p:nvSpPr>
                <p:spPr bwMode="auto">
                  <a:xfrm>
                    <a:off x="1046" y="11680"/>
                    <a:ext cx="201" cy="400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4" y="220"/>
                      </a:cxn>
                      <a:cxn ang="0">
                        <a:pos x="114" y="240"/>
                      </a:cxn>
                      <a:cxn ang="0">
                        <a:pos x="194" y="400"/>
                      </a:cxn>
                      <a:cxn ang="0">
                        <a:pos x="115" y="384"/>
                      </a:cxn>
                      <a:cxn ang="0">
                        <a:pos x="54" y="220"/>
                      </a:cxn>
                    </a:cxnLst>
                    <a:rect l="0" t="0" r="r" b="b"/>
                    <a:pathLst>
                      <a:path w="201" h="400">
                        <a:moveTo>
                          <a:pt x="94" y="0"/>
                        </a:moveTo>
                        <a:cubicBezTo>
                          <a:pt x="51" y="65"/>
                          <a:pt x="0" y="138"/>
                          <a:pt x="54" y="220"/>
                        </a:cubicBezTo>
                        <a:cubicBezTo>
                          <a:pt x="66" y="238"/>
                          <a:pt x="94" y="233"/>
                          <a:pt x="114" y="240"/>
                        </a:cubicBezTo>
                        <a:cubicBezTo>
                          <a:pt x="201" y="371"/>
                          <a:pt x="194" y="312"/>
                          <a:pt x="194" y="400"/>
                        </a:cubicBezTo>
                        <a:cubicBezTo>
                          <a:pt x="168" y="395"/>
                          <a:pt x="139" y="396"/>
                          <a:pt x="115" y="384"/>
                        </a:cubicBezTo>
                        <a:cubicBezTo>
                          <a:pt x="54" y="353"/>
                          <a:pt x="54" y="276"/>
                          <a:pt x="54" y="220"/>
                        </a:cubicBez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14361" name="Freeform 25" descr="Light downward diagonal"/>
              <p:cNvSpPr>
                <a:spLocks/>
              </p:cNvSpPr>
              <p:nvPr/>
            </p:nvSpPr>
            <p:spPr bwMode="auto">
              <a:xfrm>
                <a:off x="3144" y="13324"/>
                <a:ext cx="5220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20" y="0"/>
                  </a:cxn>
                  <a:cxn ang="0">
                    <a:pos x="5220" y="540"/>
                  </a:cxn>
                  <a:cxn ang="0">
                    <a:pos x="0" y="540"/>
                  </a:cxn>
                  <a:cxn ang="0">
                    <a:pos x="0" y="0"/>
                  </a:cxn>
                </a:cxnLst>
                <a:rect l="0" t="0" r="r" b="b"/>
                <a:pathLst>
                  <a:path w="5220" h="540">
                    <a:moveTo>
                      <a:pt x="0" y="0"/>
                    </a:moveTo>
                    <a:lnTo>
                      <a:pt x="5220" y="0"/>
                    </a:lnTo>
                    <a:lnTo>
                      <a:pt x="5220" y="540"/>
                    </a:lnTo>
                    <a:lnTo>
                      <a:pt x="0" y="54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4362" name="Group 26"/>
              <p:cNvGrpSpPr>
                <a:grpSpLocks/>
              </p:cNvGrpSpPr>
              <p:nvPr/>
            </p:nvGrpSpPr>
            <p:grpSpPr bwMode="auto">
              <a:xfrm>
                <a:off x="4220" y="12420"/>
                <a:ext cx="3421" cy="920"/>
                <a:chOff x="4220" y="12420"/>
                <a:chExt cx="3421" cy="920"/>
              </a:xfrm>
            </p:grpSpPr>
            <p:grpSp>
              <p:nvGrpSpPr>
                <p:cNvPr id="14363" name="Group 27"/>
                <p:cNvGrpSpPr>
                  <a:grpSpLocks/>
                </p:cNvGrpSpPr>
                <p:nvPr/>
              </p:nvGrpSpPr>
              <p:grpSpPr bwMode="auto">
                <a:xfrm>
                  <a:off x="4220" y="12420"/>
                  <a:ext cx="549" cy="920"/>
                  <a:chOff x="4220" y="12420"/>
                  <a:chExt cx="549" cy="920"/>
                </a:xfrm>
              </p:grpSpPr>
              <p:sp>
                <p:nvSpPr>
                  <p:cNvPr id="1436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4221" y="12424"/>
                    <a:ext cx="540" cy="900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365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220" y="12420"/>
                    <a:ext cx="549" cy="920"/>
                    <a:chOff x="4220" y="12420"/>
                    <a:chExt cx="549" cy="920"/>
                  </a:xfrm>
                </p:grpSpPr>
                <p:sp>
                  <p:nvSpPr>
                    <p:cNvPr id="14366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220" y="12900"/>
                      <a:ext cx="200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0" y="60"/>
                        </a:cxn>
                        <a:cxn ang="0">
                          <a:pos x="100" y="100"/>
                        </a:cxn>
                        <a:cxn ang="0">
                          <a:pos x="120" y="160"/>
                        </a:cxn>
                        <a:cxn ang="0">
                          <a:pos x="160" y="220"/>
                        </a:cxn>
                        <a:cxn ang="0">
                          <a:pos x="200" y="420"/>
                        </a:cxn>
                      </a:cxnLst>
                      <a:rect l="0" t="0" r="r" b="b"/>
                      <a:pathLst>
                        <a:path w="200" h="420">
                          <a:moveTo>
                            <a:pt x="0" y="0"/>
                          </a:moveTo>
                          <a:cubicBezTo>
                            <a:pt x="13" y="20"/>
                            <a:pt x="23" y="43"/>
                            <a:pt x="40" y="60"/>
                          </a:cubicBezTo>
                          <a:cubicBezTo>
                            <a:pt x="57" y="77"/>
                            <a:pt x="85" y="81"/>
                            <a:pt x="100" y="100"/>
                          </a:cubicBezTo>
                          <a:cubicBezTo>
                            <a:pt x="113" y="116"/>
                            <a:pt x="111" y="141"/>
                            <a:pt x="120" y="160"/>
                          </a:cubicBezTo>
                          <a:cubicBezTo>
                            <a:pt x="131" y="181"/>
                            <a:pt x="149" y="199"/>
                            <a:pt x="160" y="220"/>
                          </a:cubicBezTo>
                          <a:cubicBezTo>
                            <a:pt x="191" y="281"/>
                            <a:pt x="200" y="353"/>
                            <a:pt x="200" y="42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67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240" y="12560"/>
                      <a:ext cx="440" cy="7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0" y="60"/>
                        </a:cxn>
                        <a:cxn ang="0">
                          <a:pos x="140" y="120"/>
                        </a:cxn>
                        <a:cxn ang="0">
                          <a:pos x="200" y="180"/>
                        </a:cxn>
                        <a:cxn ang="0">
                          <a:pos x="300" y="300"/>
                        </a:cxn>
                        <a:cxn ang="0">
                          <a:pos x="400" y="640"/>
                        </a:cxn>
                        <a:cxn ang="0">
                          <a:pos x="420" y="700"/>
                        </a:cxn>
                        <a:cxn ang="0">
                          <a:pos x="440" y="780"/>
                        </a:cxn>
                      </a:cxnLst>
                      <a:rect l="0" t="0" r="r" b="b"/>
                      <a:pathLst>
                        <a:path w="440" h="780">
                          <a:moveTo>
                            <a:pt x="0" y="0"/>
                          </a:moveTo>
                          <a:cubicBezTo>
                            <a:pt x="40" y="13"/>
                            <a:pt x="92" y="25"/>
                            <a:pt x="120" y="60"/>
                          </a:cubicBezTo>
                          <a:cubicBezTo>
                            <a:pt x="133" y="76"/>
                            <a:pt x="128" y="102"/>
                            <a:pt x="140" y="120"/>
                          </a:cubicBezTo>
                          <a:cubicBezTo>
                            <a:pt x="156" y="144"/>
                            <a:pt x="182" y="158"/>
                            <a:pt x="200" y="180"/>
                          </a:cubicBezTo>
                          <a:cubicBezTo>
                            <a:pt x="339" y="347"/>
                            <a:pt x="125" y="125"/>
                            <a:pt x="300" y="300"/>
                          </a:cubicBezTo>
                          <a:cubicBezTo>
                            <a:pt x="338" y="415"/>
                            <a:pt x="371" y="523"/>
                            <a:pt x="400" y="640"/>
                          </a:cubicBezTo>
                          <a:cubicBezTo>
                            <a:pt x="405" y="660"/>
                            <a:pt x="414" y="680"/>
                            <a:pt x="420" y="700"/>
                          </a:cubicBezTo>
                          <a:cubicBezTo>
                            <a:pt x="428" y="726"/>
                            <a:pt x="440" y="780"/>
                            <a:pt x="440" y="78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6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460" y="12420"/>
                      <a:ext cx="309" cy="4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0" y="40"/>
                        </a:cxn>
                        <a:cxn ang="0">
                          <a:pos x="180" y="160"/>
                        </a:cxn>
                        <a:cxn ang="0">
                          <a:pos x="200" y="220"/>
                        </a:cxn>
                        <a:cxn ang="0">
                          <a:pos x="240" y="280"/>
                        </a:cxn>
                        <a:cxn ang="0">
                          <a:pos x="300" y="420"/>
                        </a:cxn>
                      </a:cxnLst>
                      <a:rect l="0" t="0" r="r" b="b"/>
                      <a:pathLst>
                        <a:path w="309" h="435">
                          <a:moveTo>
                            <a:pt x="0" y="0"/>
                          </a:moveTo>
                          <a:cubicBezTo>
                            <a:pt x="20" y="13"/>
                            <a:pt x="42" y="24"/>
                            <a:pt x="60" y="40"/>
                          </a:cubicBezTo>
                          <a:cubicBezTo>
                            <a:pt x="102" y="78"/>
                            <a:pt x="180" y="160"/>
                            <a:pt x="180" y="160"/>
                          </a:cubicBezTo>
                          <a:cubicBezTo>
                            <a:pt x="187" y="180"/>
                            <a:pt x="191" y="201"/>
                            <a:pt x="200" y="220"/>
                          </a:cubicBezTo>
                          <a:cubicBezTo>
                            <a:pt x="211" y="241"/>
                            <a:pt x="230" y="258"/>
                            <a:pt x="240" y="280"/>
                          </a:cubicBezTo>
                          <a:cubicBezTo>
                            <a:pt x="309" y="435"/>
                            <a:pt x="244" y="364"/>
                            <a:pt x="300" y="42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14369" name="Group 33"/>
                <p:cNvGrpSpPr>
                  <a:grpSpLocks/>
                </p:cNvGrpSpPr>
                <p:nvPr/>
              </p:nvGrpSpPr>
              <p:grpSpPr bwMode="auto">
                <a:xfrm>
                  <a:off x="5225" y="12600"/>
                  <a:ext cx="638" cy="724"/>
                  <a:chOff x="5225" y="12600"/>
                  <a:chExt cx="638" cy="724"/>
                </a:xfrm>
              </p:grpSpPr>
              <p:sp>
                <p:nvSpPr>
                  <p:cNvPr id="14370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5298" y="12604"/>
                    <a:ext cx="540" cy="720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37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5225" y="12600"/>
                    <a:ext cx="638" cy="712"/>
                    <a:chOff x="5222" y="12600"/>
                    <a:chExt cx="638" cy="712"/>
                  </a:xfrm>
                </p:grpSpPr>
                <p:sp>
                  <p:nvSpPr>
                    <p:cNvPr id="14372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5300" y="13040"/>
                      <a:ext cx="166" cy="27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0" y="60"/>
                        </a:cxn>
                        <a:cxn ang="0">
                          <a:pos x="120" y="180"/>
                        </a:cxn>
                        <a:cxn ang="0">
                          <a:pos x="160" y="260"/>
                        </a:cxn>
                      </a:cxnLst>
                      <a:rect l="0" t="0" r="r" b="b"/>
                      <a:pathLst>
                        <a:path w="166" h="272">
                          <a:moveTo>
                            <a:pt x="0" y="0"/>
                          </a:moveTo>
                          <a:cubicBezTo>
                            <a:pt x="7" y="20"/>
                            <a:pt x="8" y="42"/>
                            <a:pt x="20" y="60"/>
                          </a:cubicBezTo>
                          <a:cubicBezTo>
                            <a:pt x="108" y="193"/>
                            <a:pt x="55" y="49"/>
                            <a:pt x="120" y="180"/>
                          </a:cubicBezTo>
                          <a:cubicBezTo>
                            <a:pt x="166" y="272"/>
                            <a:pt x="115" y="215"/>
                            <a:pt x="160" y="26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73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222" y="12677"/>
                      <a:ext cx="418" cy="626"/>
                    </a:xfrm>
                    <a:custGeom>
                      <a:avLst/>
                      <a:gdLst/>
                      <a:ahLst/>
                      <a:cxnLst>
                        <a:cxn ang="0">
                          <a:pos x="78" y="103"/>
                        </a:cxn>
                        <a:cxn ang="0">
                          <a:pos x="198" y="223"/>
                        </a:cxn>
                        <a:cxn ang="0">
                          <a:pos x="318" y="403"/>
                        </a:cxn>
                        <a:cxn ang="0">
                          <a:pos x="358" y="483"/>
                        </a:cxn>
                        <a:cxn ang="0">
                          <a:pos x="418" y="623"/>
                        </a:cxn>
                      </a:cxnLst>
                      <a:rect l="0" t="0" r="r" b="b"/>
                      <a:pathLst>
                        <a:path w="418" h="626">
                          <a:moveTo>
                            <a:pt x="78" y="103"/>
                          </a:moveTo>
                          <a:cubicBezTo>
                            <a:pt x="208" y="298"/>
                            <a:pt x="0" y="0"/>
                            <a:pt x="198" y="223"/>
                          </a:cubicBezTo>
                          <a:cubicBezTo>
                            <a:pt x="246" y="277"/>
                            <a:pt x="286" y="339"/>
                            <a:pt x="318" y="403"/>
                          </a:cubicBezTo>
                          <a:cubicBezTo>
                            <a:pt x="331" y="430"/>
                            <a:pt x="347" y="455"/>
                            <a:pt x="358" y="483"/>
                          </a:cubicBezTo>
                          <a:cubicBezTo>
                            <a:pt x="415" y="626"/>
                            <a:pt x="365" y="570"/>
                            <a:pt x="418" y="623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7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500" y="12600"/>
                      <a:ext cx="360" cy="5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00" y="240"/>
                        </a:cxn>
                        <a:cxn ang="0">
                          <a:pos x="220" y="300"/>
                        </a:cxn>
                        <a:cxn ang="0">
                          <a:pos x="340" y="480"/>
                        </a:cxn>
                        <a:cxn ang="0">
                          <a:pos x="360" y="540"/>
                        </a:cxn>
                      </a:cxnLst>
                      <a:rect l="0" t="0" r="r" b="b"/>
                      <a:pathLst>
                        <a:path w="360" h="540">
                          <a:moveTo>
                            <a:pt x="0" y="0"/>
                          </a:moveTo>
                          <a:cubicBezTo>
                            <a:pt x="154" y="154"/>
                            <a:pt x="89" y="73"/>
                            <a:pt x="200" y="240"/>
                          </a:cubicBezTo>
                          <a:cubicBezTo>
                            <a:pt x="212" y="258"/>
                            <a:pt x="210" y="282"/>
                            <a:pt x="220" y="300"/>
                          </a:cubicBezTo>
                          <a:cubicBezTo>
                            <a:pt x="220" y="300"/>
                            <a:pt x="320" y="450"/>
                            <a:pt x="340" y="480"/>
                          </a:cubicBezTo>
                          <a:cubicBezTo>
                            <a:pt x="352" y="498"/>
                            <a:pt x="360" y="540"/>
                            <a:pt x="360" y="54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14375" name="Group 39"/>
                <p:cNvGrpSpPr>
                  <a:grpSpLocks/>
                </p:cNvGrpSpPr>
                <p:nvPr/>
              </p:nvGrpSpPr>
              <p:grpSpPr bwMode="auto">
                <a:xfrm>
                  <a:off x="6201" y="12776"/>
                  <a:ext cx="540" cy="548"/>
                  <a:chOff x="6201" y="12776"/>
                  <a:chExt cx="540" cy="548"/>
                </a:xfrm>
              </p:grpSpPr>
              <p:sp>
                <p:nvSpPr>
                  <p:cNvPr id="14376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6201" y="12784"/>
                    <a:ext cx="540" cy="540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377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6235" y="12776"/>
                    <a:ext cx="505" cy="544"/>
                    <a:chOff x="6235" y="12776"/>
                    <a:chExt cx="505" cy="544"/>
                  </a:xfrm>
                </p:grpSpPr>
                <p:sp>
                  <p:nvSpPr>
                    <p:cNvPr id="14378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6600" y="13100"/>
                      <a:ext cx="120" cy="200"/>
                    </a:xfrm>
                    <a:custGeom>
                      <a:avLst/>
                      <a:gdLst/>
                      <a:ahLst/>
                      <a:cxnLst>
                        <a:cxn ang="0">
                          <a:pos x="120" y="0"/>
                        </a:cxn>
                        <a:cxn ang="0">
                          <a:pos x="40" y="120"/>
                        </a:cxn>
                        <a:cxn ang="0">
                          <a:pos x="0" y="200"/>
                        </a:cxn>
                      </a:cxnLst>
                      <a:rect l="0" t="0" r="r" b="b"/>
                      <a:pathLst>
                        <a:path w="120" h="200">
                          <a:moveTo>
                            <a:pt x="120" y="0"/>
                          </a:moveTo>
                          <a:cubicBezTo>
                            <a:pt x="93" y="40"/>
                            <a:pt x="55" y="74"/>
                            <a:pt x="40" y="120"/>
                          </a:cubicBezTo>
                          <a:cubicBezTo>
                            <a:pt x="17" y="189"/>
                            <a:pt x="35" y="165"/>
                            <a:pt x="0" y="2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79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6400" y="12860"/>
                      <a:ext cx="340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340" y="0"/>
                        </a:cxn>
                        <a:cxn ang="0">
                          <a:pos x="180" y="160"/>
                        </a:cxn>
                        <a:cxn ang="0">
                          <a:pos x="100" y="280"/>
                        </a:cxn>
                        <a:cxn ang="0">
                          <a:pos x="60" y="340"/>
                        </a:cxn>
                        <a:cxn ang="0">
                          <a:pos x="40" y="400"/>
                        </a:cxn>
                        <a:cxn ang="0">
                          <a:pos x="0" y="460"/>
                        </a:cxn>
                      </a:cxnLst>
                      <a:rect l="0" t="0" r="r" b="b"/>
                      <a:pathLst>
                        <a:path w="340" h="460">
                          <a:moveTo>
                            <a:pt x="340" y="0"/>
                          </a:moveTo>
                          <a:cubicBezTo>
                            <a:pt x="294" y="69"/>
                            <a:pt x="249" y="114"/>
                            <a:pt x="180" y="160"/>
                          </a:cubicBezTo>
                          <a:cubicBezTo>
                            <a:pt x="153" y="200"/>
                            <a:pt x="127" y="240"/>
                            <a:pt x="100" y="280"/>
                          </a:cubicBezTo>
                          <a:cubicBezTo>
                            <a:pt x="87" y="300"/>
                            <a:pt x="73" y="320"/>
                            <a:pt x="60" y="340"/>
                          </a:cubicBezTo>
                          <a:cubicBezTo>
                            <a:pt x="48" y="358"/>
                            <a:pt x="49" y="381"/>
                            <a:pt x="40" y="400"/>
                          </a:cubicBezTo>
                          <a:cubicBezTo>
                            <a:pt x="29" y="421"/>
                            <a:pt x="0" y="460"/>
                            <a:pt x="0" y="46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80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6235" y="12776"/>
                      <a:ext cx="285" cy="544"/>
                    </a:xfrm>
                    <a:custGeom>
                      <a:avLst/>
                      <a:gdLst/>
                      <a:ahLst/>
                      <a:cxnLst>
                        <a:cxn ang="0">
                          <a:pos x="285" y="4"/>
                        </a:cxn>
                        <a:cxn ang="0">
                          <a:pos x="185" y="84"/>
                        </a:cxn>
                        <a:cxn ang="0">
                          <a:pos x="85" y="204"/>
                        </a:cxn>
                        <a:cxn ang="0">
                          <a:pos x="65" y="264"/>
                        </a:cxn>
                        <a:cxn ang="0">
                          <a:pos x="5" y="384"/>
                        </a:cxn>
                        <a:cxn ang="0">
                          <a:pos x="5" y="544"/>
                        </a:cxn>
                      </a:cxnLst>
                      <a:rect l="0" t="0" r="r" b="b"/>
                      <a:pathLst>
                        <a:path w="285" h="544">
                          <a:moveTo>
                            <a:pt x="285" y="4"/>
                          </a:moveTo>
                          <a:cubicBezTo>
                            <a:pt x="187" y="37"/>
                            <a:pt x="255" y="0"/>
                            <a:pt x="185" y="84"/>
                          </a:cubicBezTo>
                          <a:cubicBezTo>
                            <a:pt x="130" y="150"/>
                            <a:pt x="122" y="130"/>
                            <a:pt x="85" y="204"/>
                          </a:cubicBezTo>
                          <a:cubicBezTo>
                            <a:pt x="76" y="223"/>
                            <a:pt x="74" y="245"/>
                            <a:pt x="65" y="264"/>
                          </a:cubicBezTo>
                          <a:cubicBezTo>
                            <a:pt x="38" y="317"/>
                            <a:pt x="11" y="323"/>
                            <a:pt x="5" y="384"/>
                          </a:cubicBezTo>
                          <a:cubicBezTo>
                            <a:pt x="0" y="437"/>
                            <a:pt x="5" y="491"/>
                            <a:pt x="5" y="544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14381" name="Group 45"/>
                <p:cNvGrpSpPr>
                  <a:grpSpLocks/>
                </p:cNvGrpSpPr>
                <p:nvPr/>
              </p:nvGrpSpPr>
              <p:grpSpPr bwMode="auto">
                <a:xfrm>
                  <a:off x="7100" y="12420"/>
                  <a:ext cx="541" cy="904"/>
                  <a:chOff x="7100" y="12420"/>
                  <a:chExt cx="541" cy="904"/>
                </a:xfrm>
              </p:grpSpPr>
              <p:sp>
                <p:nvSpPr>
                  <p:cNvPr id="1438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7101" y="12424"/>
                    <a:ext cx="540" cy="900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383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7100" y="12420"/>
                    <a:ext cx="520" cy="904"/>
                    <a:chOff x="7100" y="12420"/>
                    <a:chExt cx="520" cy="904"/>
                  </a:xfrm>
                </p:grpSpPr>
                <p:sp>
                  <p:nvSpPr>
                    <p:cNvPr id="14384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7460" y="12720"/>
                      <a:ext cx="160" cy="600"/>
                    </a:xfrm>
                    <a:custGeom>
                      <a:avLst/>
                      <a:gdLst/>
                      <a:ahLst/>
                      <a:cxnLst>
                        <a:cxn ang="0">
                          <a:pos x="160" y="0"/>
                        </a:cxn>
                        <a:cxn ang="0">
                          <a:pos x="80" y="320"/>
                        </a:cxn>
                        <a:cxn ang="0">
                          <a:pos x="0" y="600"/>
                        </a:cxn>
                      </a:cxnLst>
                      <a:rect l="0" t="0" r="r" b="b"/>
                      <a:pathLst>
                        <a:path w="160" h="600">
                          <a:moveTo>
                            <a:pt x="160" y="0"/>
                          </a:moveTo>
                          <a:cubicBezTo>
                            <a:pt x="133" y="107"/>
                            <a:pt x="107" y="213"/>
                            <a:pt x="80" y="320"/>
                          </a:cubicBezTo>
                          <a:cubicBezTo>
                            <a:pt x="60" y="399"/>
                            <a:pt x="0" y="518"/>
                            <a:pt x="0" y="6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85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7160" y="12440"/>
                      <a:ext cx="340" cy="884"/>
                    </a:xfrm>
                    <a:custGeom>
                      <a:avLst/>
                      <a:gdLst/>
                      <a:ahLst/>
                      <a:cxnLst>
                        <a:cxn ang="0">
                          <a:pos x="340" y="0"/>
                        </a:cxn>
                        <a:cxn ang="0">
                          <a:pos x="260" y="120"/>
                        </a:cxn>
                        <a:cxn ang="0">
                          <a:pos x="140" y="360"/>
                        </a:cxn>
                        <a:cxn ang="0">
                          <a:pos x="100" y="480"/>
                        </a:cxn>
                        <a:cxn ang="0">
                          <a:pos x="80" y="540"/>
                        </a:cxn>
                        <a:cxn ang="0">
                          <a:pos x="60" y="600"/>
                        </a:cxn>
                        <a:cxn ang="0">
                          <a:pos x="0" y="860"/>
                        </a:cxn>
                        <a:cxn ang="0">
                          <a:pos x="121" y="884"/>
                        </a:cxn>
                      </a:cxnLst>
                      <a:rect l="0" t="0" r="r" b="b"/>
                      <a:pathLst>
                        <a:path w="340" h="884">
                          <a:moveTo>
                            <a:pt x="340" y="0"/>
                          </a:moveTo>
                          <a:cubicBezTo>
                            <a:pt x="313" y="40"/>
                            <a:pt x="275" y="74"/>
                            <a:pt x="260" y="120"/>
                          </a:cubicBezTo>
                          <a:cubicBezTo>
                            <a:pt x="216" y="251"/>
                            <a:pt x="228" y="272"/>
                            <a:pt x="140" y="360"/>
                          </a:cubicBezTo>
                          <a:cubicBezTo>
                            <a:pt x="127" y="400"/>
                            <a:pt x="113" y="440"/>
                            <a:pt x="100" y="480"/>
                          </a:cubicBezTo>
                          <a:cubicBezTo>
                            <a:pt x="93" y="500"/>
                            <a:pt x="87" y="520"/>
                            <a:pt x="80" y="540"/>
                          </a:cubicBezTo>
                          <a:cubicBezTo>
                            <a:pt x="73" y="560"/>
                            <a:pt x="60" y="600"/>
                            <a:pt x="60" y="600"/>
                          </a:cubicBezTo>
                          <a:cubicBezTo>
                            <a:pt x="51" y="663"/>
                            <a:pt x="51" y="809"/>
                            <a:pt x="0" y="860"/>
                          </a:cubicBezTo>
                          <a:lnTo>
                            <a:pt x="121" y="88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386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7100" y="12420"/>
                      <a:ext cx="140" cy="380"/>
                    </a:xfrm>
                    <a:custGeom>
                      <a:avLst/>
                      <a:gdLst/>
                      <a:ahLst/>
                      <a:cxnLst>
                        <a:cxn ang="0">
                          <a:pos x="140" y="0"/>
                        </a:cxn>
                        <a:cxn ang="0">
                          <a:pos x="60" y="260"/>
                        </a:cxn>
                        <a:cxn ang="0">
                          <a:pos x="40" y="320"/>
                        </a:cxn>
                        <a:cxn ang="0">
                          <a:pos x="0" y="380"/>
                        </a:cxn>
                      </a:cxnLst>
                      <a:rect l="0" t="0" r="r" b="b"/>
                      <a:pathLst>
                        <a:path w="140" h="380">
                          <a:moveTo>
                            <a:pt x="140" y="0"/>
                          </a:moveTo>
                          <a:cubicBezTo>
                            <a:pt x="118" y="88"/>
                            <a:pt x="89" y="174"/>
                            <a:pt x="60" y="260"/>
                          </a:cubicBezTo>
                          <a:cubicBezTo>
                            <a:pt x="53" y="280"/>
                            <a:pt x="47" y="300"/>
                            <a:pt x="40" y="320"/>
                          </a:cubicBezTo>
                          <a:cubicBezTo>
                            <a:pt x="32" y="343"/>
                            <a:pt x="0" y="380"/>
                            <a:pt x="0" y="38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</p:grpSp>
        <p:sp>
          <p:nvSpPr>
            <p:cNvPr id="14387" name="Rectangle 51"/>
            <p:cNvSpPr>
              <a:spLocks noChangeArrowheads="1"/>
            </p:cNvSpPr>
            <p:nvPr/>
          </p:nvSpPr>
          <p:spPr bwMode="auto">
            <a:xfrm>
              <a:off x="1701" y="9364"/>
              <a:ext cx="8460" cy="2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0" y="2514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Ενιαίος κύλινδρος προώθησης.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400" b="1"/>
          </a:p>
        </p:txBody>
      </p:sp>
      <p:grpSp>
        <p:nvGrpSpPr>
          <p:cNvPr id="14389" name="Group 53"/>
          <p:cNvGrpSpPr>
            <a:grpSpLocks/>
          </p:cNvGrpSpPr>
          <p:nvPr/>
        </p:nvGrpSpPr>
        <p:grpSpPr bwMode="auto">
          <a:xfrm>
            <a:off x="1981200" y="3429000"/>
            <a:ext cx="5372100" cy="1600200"/>
            <a:chOff x="1701" y="12064"/>
            <a:chExt cx="8460" cy="2520"/>
          </a:xfrm>
        </p:grpSpPr>
        <p:grpSp>
          <p:nvGrpSpPr>
            <p:cNvPr id="14390" name="Group 54"/>
            <p:cNvGrpSpPr>
              <a:grpSpLocks/>
            </p:cNvGrpSpPr>
            <p:nvPr/>
          </p:nvGrpSpPr>
          <p:grpSpPr bwMode="auto">
            <a:xfrm>
              <a:off x="2421" y="12604"/>
              <a:ext cx="6660" cy="1620"/>
              <a:chOff x="2061" y="6124"/>
              <a:chExt cx="6660" cy="1800"/>
            </a:xfrm>
          </p:grpSpPr>
          <p:sp>
            <p:nvSpPr>
              <p:cNvPr id="14391" name="Freeform 55" descr="Light downward diagonal"/>
              <p:cNvSpPr>
                <a:spLocks/>
              </p:cNvSpPr>
              <p:nvPr/>
            </p:nvSpPr>
            <p:spPr bwMode="auto">
              <a:xfrm>
                <a:off x="2781" y="7384"/>
                <a:ext cx="5220" cy="5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20" y="0"/>
                  </a:cxn>
                  <a:cxn ang="0">
                    <a:pos x="5220" y="540"/>
                  </a:cxn>
                  <a:cxn ang="0">
                    <a:pos x="0" y="540"/>
                  </a:cxn>
                  <a:cxn ang="0">
                    <a:pos x="0" y="0"/>
                  </a:cxn>
                </a:cxnLst>
                <a:rect l="0" t="0" r="r" b="b"/>
                <a:pathLst>
                  <a:path w="5220" h="540">
                    <a:moveTo>
                      <a:pt x="0" y="0"/>
                    </a:moveTo>
                    <a:lnTo>
                      <a:pt x="5220" y="0"/>
                    </a:lnTo>
                    <a:lnTo>
                      <a:pt x="5220" y="540"/>
                    </a:lnTo>
                    <a:lnTo>
                      <a:pt x="0" y="54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4392" name="Group 56"/>
              <p:cNvGrpSpPr>
                <a:grpSpLocks/>
              </p:cNvGrpSpPr>
              <p:nvPr/>
            </p:nvGrpSpPr>
            <p:grpSpPr bwMode="auto">
              <a:xfrm>
                <a:off x="2061" y="6124"/>
                <a:ext cx="6660" cy="1262"/>
                <a:chOff x="801" y="5944"/>
                <a:chExt cx="8100" cy="2702"/>
              </a:xfrm>
            </p:grpSpPr>
            <p:grpSp>
              <p:nvGrpSpPr>
                <p:cNvPr id="14393" name="Group 57"/>
                <p:cNvGrpSpPr>
                  <a:grpSpLocks/>
                </p:cNvGrpSpPr>
                <p:nvPr/>
              </p:nvGrpSpPr>
              <p:grpSpPr bwMode="auto">
                <a:xfrm>
                  <a:off x="801" y="5944"/>
                  <a:ext cx="8100" cy="1246"/>
                  <a:chOff x="1341" y="6124"/>
                  <a:chExt cx="7809" cy="2160"/>
                </a:xfrm>
              </p:grpSpPr>
              <p:sp>
                <p:nvSpPr>
                  <p:cNvPr id="14394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7564"/>
                    <a:ext cx="7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395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1341" y="6124"/>
                    <a:ext cx="7809" cy="2160"/>
                    <a:chOff x="1341" y="6124"/>
                    <a:chExt cx="7809" cy="2160"/>
                  </a:xfrm>
                </p:grpSpPr>
                <p:sp>
                  <p:nvSpPr>
                    <p:cNvPr id="14396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7204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14397" name="Group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01" y="6484"/>
                      <a:ext cx="900" cy="1800"/>
                      <a:chOff x="2601" y="6484"/>
                      <a:chExt cx="900" cy="1800"/>
                    </a:xfrm>
                  </p:grpSpPr>
                  <p:grpSp>
                    <p:nvGrpSpPr>
                      <p:cNvPr id="14398" name="Group 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01" y="6484"/>
                        <a:ext cx="900" cy="1800"/>
                        <a:chOff x="2601" y="6484"/>
                        <a:chExt cx="900" cy="1800"/>
                      </a:xfrm>
                    </p:grpSpPr>
                    <p:sp>
                      <p:nvSpPr>
                        <p:cNvPr id="14399" name="Line 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4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00" name="Line 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6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01" name="Line 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84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02" name="Line 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2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03" name="Line 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5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04" name="Line 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92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05" name="Line 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1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06" name="Line 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2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14407" name="Line 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4408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4409" name="Group 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1" y="6124"/>
                      <a:ext cx="900" cy="1800"/>
                      <a:chOff x="2601" y="6484"/>
                      <a:chExt cx="900" cy="1800"/>
                    </a:xfrm>
                  </p:grpSpPr>
                  <p:grpSp>
                    <p:nvGrpSpPr>
                      <p:cNvPr id="14410" name="Group 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01" y="6484"/>
                        <a:ext cx="900" cy="1800"/>
                        <a:chOff x="2601" y="6484"/>
                        <a:chExt cx="900" cy="1800"/>
                      </a:xfrm>
                    </p:grpSpPr>
                    <p:sp>
                      <p:nvSpPr>
                        <p:cNvPr id="14411" name="Line 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4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12" name="Line 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6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13" name="Line 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84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14" name="Line 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2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15" name="Line 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5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16" name="Line 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92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17" name="Line 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1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18" name="Line 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2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14419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4420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4421" name="Group 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01" y="6124"/>
                      <a:ext cx="900" cy="1800"/>
                      <a:chOff x="2601" y="6484"/>
                      <a:chExt cx="900" cy="1800"/>
                    </a:xfrm>
                  </p:grpSpPr>
                  <p:grpSp>
                    <p:nvGrpSpPr>
                      <p:cNvPr id="14422" name="Group 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01" y="6484"/>
                        <a:ext cx="900" cy="1800"/>
                        <a:chOff x="2601" y="6484"/>
                        <a:chExt cx="900" cy="1800"/>
                      </a:xfrm>
                    </p:grpSpPr>
                    <p:sp>
                      <p:nvSpPr>
                        <p:cNvPr id="14423" name="Line 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4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24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6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25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84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26" name="Line 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2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27" name="Line 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5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28" name="Line 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92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29" name="Line 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1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30" name="Line 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2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14431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4432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4433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01" y="6484"/>
                      <a:ext cx="900" cy="1800"/>
                      <a:chOff x="2601" y="6484"/>
                      <a:chExt cx="900" cy="1800"/>
                    </a:xfrm>
                  </p:grpSpPr>
                  <p:grpSp>
                    <p:nvGrpSpPr>
                      <p:cNvPr id="14434" name="Group 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01" y="6484"/>
                        <a:ext cx="900" cy="1800"/>
                        <a:chOff x="2601" y="6484"/>
                        <a:chExt cx="900" cy="1800"/>
                      </a:xfrm>
                    </p:grpSpPr>
                    <p:sp>
                      <p:nvSpPr>
                        <p:cNvPr id="14435" name="Line 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4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36" name="Line 1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6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37" name="Line 1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84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38" name="Line 1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2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39" name="Line 1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5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40" name="Line 1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92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41" name="Line 1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1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42" name="Line 1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2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14443" name="Line 10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4444" name="Line 1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4445" name="Group 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01" y="6484"/>
                      <a:ext cx="900" cy="1800"/>
                      <a:chOff x="2601" y="6484"/>
                      <a:chExt cx="900" cy="1800"/>
                    </a:xfrm>
                  </p:grpSpPr>
                  <p:grpSp>
                    <p:nvGrpSpPr>
                      <p:cNvPr id="14446" name="Group 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01" y="6484"/>
                        <a:ext cx="900" cy="1800"/>
                        <a:chOff x="2601" y="6484"/>
                        <a:chExt cx="900" cy="1800"/>
                      </a:xfrm>
                    </p:grpSpPr>
                    <p:sp>
                      <p:nvSpPr>
                        <p:cNvPr id="14447" name="Line 1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4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48" name="Line 1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6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49" name="Line 1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84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50" name="Line 1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2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51" name="Line 1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5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52" name="Line 1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92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53" name="Line 1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1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54" name="Line 1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2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14455" name="Line 1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4456" name="Line 1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4457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101" y="6484"/>
                      <a:ext cx="900" cy="1800"/>
                      <a:chOff x="2601" y="6484"/>
                      <a:chExt cx="900" cy="1800"/>
                    </a:xfrm>
                  </p:grpSpPr>
                  <p:grpSp>
                    <p:nvGrpSpPr>
                      <p:cNvPr id="14458" name="Group 1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01" y="6484"/>
                        <a:ext cx="900" cy="1800"/>
                        <a:chOff x="2601" y="6484"/>
                        <a:chExt cx="900" cy="1800"/>
                      </a:xfrm>
                    </p:grpSpPr>
                    <p:sp>
                      <p:nvSpPr>
                        <p:cNvPr id="14459" name="Line 1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4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60" name="Line 1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6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61" name="Line 1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684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62" name="Line 1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2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63" name="Line 1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56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64" name="Line 1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792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65" name="Line 1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10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466" name="Line 1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01" y="8284"/>
                          <a:ext cx="900" cy="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14467" name="Line 1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4468" name="Line 1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01" y="6484"/>
                        <a:ext cx="0" cy="18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14469" name="Freeform 133"/>
                    <p:cNvSpPr>
                      <a:spLocks/>
                    </p:cNvSpPr>
                    <p:nvPr/>
                  </p:nvSpPr>
                  <p:spPr bwMode="auto">
                    <a:xfrm flipH="1">
                      <a:off x="2241" y="6484"/>
                      <a:ext cx="360" cy="18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80" y="360"/>
                        </a:cxn>
                        <a:cxn ang="0">
                          <a:pos x="180" y="900"/>
                        </a:cxn>
                        <a:cxn ang="0">
                          <a:pos x="180" y="1440"/>
                        </a:cxn>
                        <a:cxn ang="0">
                          <a:pos x="0" y="1800"/>
                        </a:cxn>
                      </a:cxnLst>
                      <a:rect l="0" t="0" r="r" b="b"/>
                      <a:pathLst>
                        <a:path w="210" h="1800">
                          <a:moveTo>
                            <a:pt x="0" y="0"/>
                          </a:moveTo>
                          <a:cubicBezTo>
                            <a:pt x="75" y="105"/>
                            <a:pt x="150" y="210"/>
                            <a:pt x="180" y="360"/>
                          </a:cubicBezTo>
                          <a:cubicBezTo>
                            <a:pt x="210" y="510"/>
                            <a:pt x="180" y="720"/>
                            <a:pt x="180" y="900"/>
                          </a:cubicBezTo>
                          <a:cubicBezTo>
                            <a:pt x="180" y="1080"/>
                            <a:pt x="210" y="1290"/>
                            <a:pt x="180" y="1440"/>
                          </a:cubicBezTo>
                          <a:cubicBezTo>
                            <a:pt x="150" y="1590"/>
                            <a:pt x="75" y="1695"/>
                            <a:pt x="0" y="180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7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8001" y="6484"/>
                      <a:ext cx="360" cy="18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80" y="360"/>
                        </a:cxn>
                        <a:cxn ang="0">
                          <a:pos x="180" y="900"/>
                        </a:cxn>
                        <a:cxn ang="0">
                          <a:pos x="180" y="1440"/>
                        </a:cxn>
                        <a:cxn ang="0">
                          <a:pos x="0" y="1800"/>
                        </a:cxn>
                      </a:cxnLst>
                      <a:rect l="0" t="0" r="r" b="b"/>
                      <a:pathLst>
                        <a:path w="210" h="1800">
                          <a:moveTo>
                            <a:pt x="0" y="0"/>
                          </a:moveTo>
                          <a:cubicBezTo>
                            <a:pt x="75" y="105"/>
                            <a:pt x="150" y="210"/>
                            <a:pt x="180" y="360"/>
                          </a:cubicBezTo>
                          <a:cubicBezTo>
                            <a:pt x="210" y="510"/>
                            <a:pt x="180" y="720"/>
                            <a:pt x="180" y="900"/>
                          </a:cubicBezTo>
                          <a:cubicBezTo>
                            <a:pt x="180" y="1080"/>
                            <a:pt x="210" y="1290"/>
                            <a:pt x="180" y="1440"/>
                          </a:cubicBezTo>
                          <a:cubicBezTo>
                            <a:pt x="150" y="1590"/>
                            <a:pt x="75" y="1695"/>
                            <a:pt x="0" y="180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71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61" y="7204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72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61" y="7564"/>
                      <a:ext cx="7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73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8901" y="7204"/>
                      <a:ext cx="136" cy="380"/>
                    </a:xfrm>
                    <a:custGeom>
                      <a:avLst/>
                      <a:gdLst/>
                      <a:ahLst/>
                      <a:cxnLst>
                        <a:cxn ang="0">
                          <a:pos x="116" y="0"/>
                        </a:cxn>
                        <a:cxn ang="0">
                          <a:pos x="16" y="180"/>
                        </a:cxn>
                        <a:cxn ang="0">
                          <a:pos x="96" y="320"/>
                        </a:cxn>
                        <a:cxn ang="0">
                          <a:pos x="136" y="380"/>
                        </a:cxn>
                      </a:cxnLst>
                      <a:rect l="0" t="0" r="r" b="b"/>
                      <a:pathLst>
                        <a:path w="136" h="380">
                          <a:moveTo>
                            <a:pt x="116" y="0"/>
                          </a:moveTo>
                          <a:cubicBezTo>
                            <a:pt x="24" y="138"/>
                            <a:pt x="51" y="74"/>
                            <a:pt x="16" y="180"/>
                          </a:cubicBezTo>
                          <a:cubicBezTo>
                            <a:pt x="51" y="356"/>
                            <a:pt x="0" y="224"/>
                            <a:pt x="96" y="320"/>
                          </a:cubicBezTo>
                          <a:cubicBezTo>
                            <a:pt x="113" y="337"/>
                            <a:pt x="136" y="380"/>
                            <a:pt x="136" y="38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74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8901" y="7204"/>
                      <a:ext cx="249" cy="360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0"/>
                        </a:cxn>
                        <a:cxn ang="0">
                          <a:pos x="0" y="280"/>
                        </a:cxn>
                      </a:cxnLst>
                      <a:rect l="0" t="0" r="r" b="b"/>
                      <a:pathLst>
                        <a:path w="69" h="280">
                          <a:moveTo>
                            <a:pt x="40" y="0"/>
                          </a:moveTo>
                          <a:cubicBezTo>
                            <a:pt x="69" y="86"/>
                            <a:pt x="68" y="212"/>
                            <a:pt x="0" y="28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75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1341" y="7204"/>
                      <a:ext cx="201" cy="400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0"/>
                        </a:cxn>
                        <a:cxn ang="0">
                          <a:pos x="54" y="220"/>
                        </a:cxn>
                        <a:cxn ang="0">
                          <a:pos x="114" y="240"/>
                        </a:cxn>
                        <a:cxn ang="0">
                          <a:pos x="194" y="400"/>
                        </a:cxn>
                        <a:cxn ang="0">
                          <a:pos x="115" y="384"/>
                        </a:cxn>
                        <a:cxn ang="0">
                          <a:pos x="54" y="220"/>
                        </a:cxn>
                      </a:cxnLst>
                      <a:rect l="0" t="0" r="r" b="b"/>
                      <a:pathLst>
                        <a:path w="201" h="400">
                          <a:moveTo>
                            <a:pt x="94" y="0"/>
                          </a:moveTo>
                          <a:cubicBezTo>
                            <a:pt x="51" y="65"/>
                            <a:pt x="0" y="138"/>
                            <a:pt x="54" y="220"/>
                          </a:cubicBezTo>
                          <a:cubicBezTo>
                            <a:pt x="66" y="238"/>
                            <a:pt x="94" y="233"/>
                            <a:pt x="114" y="240"/>
                          </a:cubicBezTo>
                          <a:cubicBezTo>
                            <a:pt x="201" y="371"/>
                            <a:pt x="194" y="312"/>
                            <a:pt x="194" y="400"/>
                          </a:cubicBezTo>
                          <a:cubicBezTo>
                            <a:pt x="168" y="395"/>
                            <a:pt x="139" y="396"/>
                            <a:pt x="115" y="384"/>
                          </a:cubicBezTo>
                          <a:cubicBezTo>
                            <a:pt x="54" y="353"/>
                            <a:pt x="54" y="276"/>
                            <a:pt x="54" y="22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14476" name="Group 140"/>
                <p:cNvGrpSpPr>
                  <a:grpSpLocks/>
                </p:cNvGrpSpPr>
                <p:nvPr/>
              </p:nvGrpSpPr>
              <p:grpSpPr bwMode="auto">
                <a:xfrm>
                  <a:off x="3376" y="6982"/>
                  <a:ext cx="739" cy="1664"/>
                  <a:chOff x="3376" y="6982"/>
                  <a:chExt cx="739" cy="1664"/>
                </a:xfrm>
              </p:grpSpPr>
              <p:sp>
                <p:nvSpPr>
                  <p:cNvPr id="14477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3378" y="6982"/>
                    <a:ext cx="737" cy="1662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478" name="Group 142"/>
                  <p:cNvGrpSpPr>
                    <a:grpSpLocks/>
                  </p:cNvGrpSpPr>
                  <p:nvPr/>
                </p:nvGrpSpPr>
                <p:grpSpPr bwMode="auto">
                  <a:xfrm>
                    <a:off x="3376" y="6990"/>
                    <a:ext cx="724" cy="1656"/>
                    <a:chOff x="3376" y="6990"/>
                    <a:chExt cx="724" cy="1656"/>
                  </a:xfrm>
                </p:grpSpPr>
                <p:sp>
                  <p:nvSpPr>
                    <p:cNvPr id="1447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3700" y="8160"/>
                      <a:ext cx="400" cy="486"/>
                    </a:xfrm>
                    <a:custGeom>
                      <a:avLst/>
                      <a:gdLst/>
                      <a:ahLst/>
                      <a:cxnLst>
                        <a:cxn ang="0">
                          <a:pos x="400" y="0"/>
                        </a:cxn>
                        <a:cxn ang="0">
                          <a:pos x="320" y="20"/>
                        </a:cxn>
                        <a:cxn ang="0">
                          <a:pos x="220" y="140"/>
                        </a:cxn>
                        <a:cxn ang="0">
                          <a:pos x="200" y="200"/>
                        </a:cxn>
                        <a:cxn ang="0">
                          <a:pos x="140" y="240"/>
                        </a:cxn>
                        <a:cxn ang="0">
                          <a:pos x="120" y="300"/>
                        </a:cxn>
                        <a:cxn ang="0">
                          <a:pos x="40" y="420"/>
                        </a:cxn>
                        <a:cxn ang="0">
                          <a:pos x="0" y="480"/>
                        </a:cxn>
                      </a:cxnLst>
                      <a:rect l="0" t="0" r="r" b="b"/>
                      <a:pathLst>
                        <a:path w="400" h="486">
                          <a:moveTo>
                            <a:pt x="400" y="0"/>
                          </a:moveTo>
                          <a:cubicBezTo>
                            <a:pt x="373" y="7"/>
                            <a:pt x="344" y="6"/>
                            <a:pt x="320" y="20"/>
                          </a:cubicBezTo>
                          <a:cubicBezTo>
                            <a:pt x="289" y="38"/>
                            <a:pt x="237" y="107"/>
                            <a:pt x="220" y="140"/>
                          </a:cubicBezTo>
                          <a:cubicBezTo>
                            <a:pt x="211" y="159"/>
                            <a:pt x="213" y="184"/>
                            <a:pt x="200" y="200"/>
                          </a:cubicBezTo>
                          <a:cubicBezTo>
                            <a:pt x="185" y="219"/>
                            <a:pt x="160" y="227"/>
                            <a:pt x="140" y="240"/>
                          </a:cubicBezTo>
                          <a:cubicBezTo>
                            <a:pt x="133" y="260"/>
                            <a:pt x="130" y="282"/>
                            <a:pt x="120" y="300"/>
                          </a:cubicBezTo>
                          <a:cubicBezTo>
                            <a:pt x="97" y="342"/>
                            <a:pt x="55" y="374"/>
                            <a:pt x="40" y="420"/>
                          </a:cubicBezTo>
                          <a:cubicBezTo>
                            <a:pt x="18" y="486"/>
                            <a:pt x="41" y="480"/>
                            <a:pt x="0" y="48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80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3380" y="7520"/>
                      <a:ext cx="720" cy="960"/>
                    </a:xfrm>
                    <a:custGeom>
                      <a:avLst/>
                      <a:gdLst/>
                      <a:ahLst/>
                      <a:cxnLst>
                        <a:cxn ang="0">
                          <a:pos x="720" y="0"/>
                        </a:cxn>
                        <a:cxn ang="0">
                          <a:pos x="540" y="140"/>
                        </a:cxn>
                        <a:cxn ang="0">
                          <a:pos x="480" y="180"/>
                        </a:cxn>
                        <a:cxn ang="0">
                          <a:pos x="320" y="360"/>
                        </a:cxn>
                        <a:cxn ang="0">
                          <a:pos x="280" y="420"/>
                        </a:cxn>
                        <a:cxn ang="0">
                          <a:pos x="220" y="480"/>
                        </a:cxn>
                        <a:cxn ang="0">
                          <a:pos x="180" y="560"/>
                        </a:cxn>
                        <a:cxn ang="0">
                          <a:pos x="160" y="620"/>
                        </a:cxn>
                        <a:cxn ang="0">
                          <a:pos x="100" y="680"/>
                        </a:cxn>
                        <a:cxn ang="0">
                          <a:pos x="0" y="960"/>
                        </a:cxn>
                      </a:cxnLst>
                      <a:rect l="0" t="0" r="r" b="b"/>
                      <a:pathLst>
                        <a:path w="720" h="960">
                          <a:moveTo>
                            <a:pt x="720" y="0"/>
                          </a:moveTo>
                          <a:cubicBezTo>
                            <a:pt x="626" y="94"/>
                            <a:pt x="684" y="44"/>
                            <a:pt x="540" y="140"/>
                          </a:cubicBezTo>
                          <a:cubicBezTo>
                            <a:pt x="520" y="153"/>
                            <a:pt x="480" y="180"/>
                            <a:pt x="480" y="180"/>
                          </a:cubicBezTo>
                          <a:cubicBezTo>
                            <a:pt x="409" y="287"/>
                            <a:pt x="457" y="223"/>
                            <a:pt x="320" y="360"/>
                          </a:cubicBezTo>
                          <a:cubicBezTo>
                            <a:pt x="303" y="377"/>
                            <a:pt x="295" y="402"/>
                            <a:pt x="280" y="420"/>
                          </a:cubicBezTo>
                          <a:cubicBezTo>
                            <a:pt x="262" y="442"/>
                            <a:pt x="236" y="457"/>
                            <a:pt x="220" y="480"/>
                          </a:cubicBezTo>
                          <a:cubicBezTo>
                            <a:pt x="203" y="504"/>
                            <a:pt x="192" y="533"/>
                            <a:pt x="180" y="560"/>
                          </a:cubicBezTo>
                          <a:cubicBezTo>
                            <a:pt x="172" y="579"/>
                            <a:pt x="172" y="602"/>
                            <a:pt x="160" y="620"/>
                          </a:cubicBezTo>
                          <a:cubicBezTo>
                            <a:pt x="144" y="644"/>
                            <a:pt x="120" y="660"/>
                            <a:pt x="100" y="680"/>
                          </a:cubicBezTo>
                          <a:cubicBezTo>
                            <a:pt x="69" y="773"/>
                            <a:pt x="44" y="872"/>
                            <a:pt x="0" y="96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81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3376" y="6990"/>
                      <a:ext cx="504" cy="701"/>
                    </a:xfrm>
                    <a:custGeom>
                      <a:avLst/>
                      <a:gdLst/>
                      <a:ahLst/>
                      <a:cxnLst>
                        <a:cxn ang="0">
                          <a:pos x="504" y="10"/>
                        </a:cxn>
                        <a:cxn ang="0">
                          <a:pos x="404" y="90"/>
                        </a:cxn>
                        <a:cxn ang="0">
                          <a:pos x="344" y="130"/>
                        </a:cxn>
                        <a:cxn ang="0">
                          <a:pos x="104" y="490"/>
                        </a:cxn>
                        <a:cxn ang="0">
                          <a:pos x="84" y="550"/>
                        </a:cxn>
                        <a:cxn ang="0">
                          <a:pos x="4" y="690"/>
                        </a:cxn>
                      </a:cxnLst>
                      <a:rect l="0" t="0" r="r" b="b"/>
                      <a:pathLst>
                        <a:path w="504" h="701">
                          <a:moveTo>
                            <a:pt x="504" y="10"/>
                          </a:moveTo>
                          <a:cubicBezTo>
                            <a:pt x="387" y="49"/>
                            <a:pt x="494" y="0"/>
                            <a:pt x="404" y="90"/>
                          </a:cubicBezTo>
                          <a:cubicBezTo>
                            <a:pt x="387" y="107"/>
                            <a:pt x="364" y="117"/>
                            <a:pt x="344" y="130"/>
                          </a:cubicBezTo>
                          <a:cubicBezTo>
                            <a:pt x="264" y="250"/>
                            <a:pt x="184" y="370"/>
                            <a:pt x="104" y="490"/>
                          </a:cubicBezTo>
                          <a:cubicBezTo>
                            <a:pt x="92" y="508"/>
                            <a:pt x="94" y="532"/>
                            <a:pt x="84" y="550"/>
                          </a:cubicBezTo>
                          <a:cubicBezTo>
                            <a:pt x="0" y="701"/>
                            <a:pt x="4" y="618"/>
                            <a:pt x="4" y="69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14482" name="Group 146"/>
                <p:cNvGrpSpPr>
                  <a:grpSpLocks/>
                </p:cNvGrpSpPr>
                <p:nvPr/>
              </p:nvGrpSpPr>
              <p:grpSpPr bwMode="auto">
                <a:xfrm>
                  <a:off x="4296" y="7190"/>
                  <a:ext cx="564" cy="1454"/>
                  <a:chOff x="4296" y="7190"/>
                  <a:chExt cx="564" cy="1454"/>
                </a:xfrm>
              </p:grpSpPr>
              <p:sp>
                <p:nvSpPr>
                  <p:cNvPr id="14483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4299" y="7190"/>
                    <a:ext cx="552" cy="1454"/>
                  </a:xfrm>
                  <a:prstGeom prst="rect">
                    <a:avLst/>
                  </a:prstGeom>
                  <a:solidFill>
                    <a:srgbClr val="FFFFFF"/>
                  </a:solidFill>
                  <a:ln w="158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484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4296" y="7220"/>
                    <a:ext cx="564" cy="1420"/>
                    <a:chOff x="4296" y="7220"/>
                    <a:chExt cx="564" cy="1420"/>
                  </a:xfrm>
                </p:grpSpPr>
                <p:sp>
                  <p:nvSpPr>
                    <p:cNvPr id="14485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4580" y="8300"/>
                      <a:ext cx="280" cy="326"/>
                    </a:xfrm>
                    <a:custGeom>
                      <a:avLst/>
                      <a:gdLst/>
                      <a:ahLst/>
                      <a:cxnLst>
                        <a:cxn ang="0">
                          <a:pos x="280" y="0"/>
                        </a:cxn>
                        <a:cxn ang="0">
                          <a:pos x="60" y="200"/>
                        </a:cxn>
                        <a:cxn ang="0">
                          <a:pos x="0" y="320"/>
                        </a:cxn>
                      </a:cxnLst>
                      <a:rect l="0" t="0" r="r" b="b"/>
                      <a:pathLst>
                        <a:path w="280" h="326">
                          <a:moveTo>
                            <a:pt x="280" y="0"/>
                          </a:moveTo>
                          <a:cubicBezTo>
                            <a:pt x="170" y="37"/>
                            <a:pt x="139" y="121"/>
                            <a:pt x="60" y="200"/>
                          </a:cubicBezTo>
                          <a:cubicBezTo>
                            <a:pt x="18" y="326"/>
                            <a:pt x="62" y="320"/>
                            <a:pt x="0" y="32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86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4420" y="7860"/>
                      <a:ext cx="420" cy="780"/>
                    </a:xfrm>
                    <a:custGeom>
                      <a:avLst/>
                      <a:gdLst/>
                      <a:ahLst/>
                      <a:cxnLst>
                        <a:cxn ang="0">
                          <a:pos x="420" y="0"/>
                        </a:cxn>
                        <a:cxn ang="0">
                          <a:pos x="180" y="300"/>
                        </a:cxn>
                        <a:cxn ang="0">
                          <a:pos x="120" y="420"/>
                        </a:cxn>
                        <a:cxn ang="0">
                          <a:pos x="80" y="540"/>
                        </a:cxn>
                        <a:cxn ang="0">
                          <a:pos x="0" y="780"/>
                        </a:cxn>
                      </a:cxnLst>
                      <a:rect l="0" t="0" r="r" b="b"/>
                      <a:pathLst>
                        <a:path w="420" h="780">
                          <a:moveTo>
                            <a:pt x="420" y="0"/>
                          </a:moveTo>
                          <a:cubicBezTo>
                            <a:pt x="348" y="108"/>
                            <a:pt x="272" y="208"/>
                            <a:pt x="180" y="300"/>
                          </a:cubicBezTo>
                          <a:cubicBezTo>
                            <a:pt x="107" y="519"/>
                            <a:pt x="223" y="187"/>
                            <a:pt x="120" y="420"/>
                          </a:cubicBezTo>
                          <a:cubicBezTo>
                            <a:pt x="103" y="459"/>
                            <a:pt x="103" y="505"/>
                            <a:pt x="80" y="540"/>
                          </a:cubicBezTo>
                          <a:cubicBezTo>
                            <a:pt x="29" y="617"/>
                            <a:pt x="0" y="688"/>
                            <a:pt x="0" y="78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87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4296" y="7360"/>
                      <a:ext cx="564" cy="920"/>
                    </a:xfrm>
                    <a:custGeom>
                      <a:avLst/>
                      <a:gdLst/>
                      <a:ahLst/>
                      <a:cxnLst>
                        <a:cxn ang="0">
                          <a:pos x="564" y="0"/>
                        </a:cxn>
                        <a:cxn ang="0">
                          <a:pos x="444" y="60"/>
                        </a:cxn>
                        <a:cxn ang="0">
                          <a:pos x="184" y="420"/>
                        </a:cxn>
                        <a:cxn ang="0">
                          <a:pos x="104" y="540"/>
                        </a:cxn>
                        <a:cxn ang="0">
                          <a:pos x="24" y="820"/>
                        </a:cxn>
                        <a:cxn ang="0">
                          <a:pos x="4" y="920"/>
                        </a:cxn>
                      </a:cxnLst>
                      <a:rect l="0" t="0" r="r" b="b"/>
                      <a:pathLst>
                        <a:path w="564" h="920">
                          <a:moveTo>
                            <a:pt x="564" y="0"/>
                          </a:moveTo>
                          <a:cubicBezTo>
                            <a:pt x="521" y="14"/>
                            <a:pt x="476" y="24"/>
                            <a:pt x="444" y="60"/>
                          </a:cubicBezTo>
                          <a:cubicBezTo>
                            <a:pt x="345" y="173"/>
                            <a:pt x="291" y="313"/>
                            <a:pt x="184" y="420"/>
                          </a:cubicBezTo>
                          <a:cubicBezTo>
                            <a:pt x="118" y="618"/>
                            <a:pt x="229" y="315"/>
                            <a:pt x="104" y="540"/>
                          </a:cubicBezTo>
                          <a:cubicBezTo>
                            <a:pt x="72" y="598"/>
                            <a:pt x="41" y="768"/>
                            <a:pt x="24" y="820"/>
                          </a:cubicBezTo>
                          <a:cubicBezTo>
                            <a:pt x="0" y="893"/>
                            <a:pt x="4" y="859"/>
                            <a:pt x="4" y="92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4488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4320" y="7220"/>
                      <a:ext cx="220" cy="500"/>
                    </a:xfrm>
                    <a:custGeom>
                      <a:avLst/>
                      <a:gdLst/>
                      <a:ahLst/>
                      <a:cxnLst>
                        <a:cxn ang="0">
                          <a:pos x="220" y="0"/>
                        </a:cxn>
                        <a:cxn ang="0">
                          <a:pos x="0" y="500"/>
                        </a:cxn>
                      </a:cxnLst>
                      <a:rect l="0" t="0" r="r" b="b"/>
                      <a:pathLst>
                        <a:path w="220" h="500">
                          <a:moveTo>
                            <a:pt x="220" y="0"/>
                          </a:moveTo>
                          <a:cubicBezTo>
                            <a:pt x="67" y="102"/>
                            <a:pt x="0" y="321"/>
                            <a:pt x="0" y="500"/>
                          </a:cubicBez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</p:grpSp>
        <p:sp>
          <p:nvSpPr>
            <p:cNvPr id="14489" name="Rectangle 153"/>
            <p:cNvSpPr>
              <a:spLocks noChangeArrowheads="1"/>
            </p:cNvSpPr>
            <p:nvPr/>
          </p:nvSpPr>
          <p:spPr bwMode="auto">
            <a:xfrm>
              <a:off x="1701" y="12064"/>
              <a:ext cx="8460" cy="2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490" name="Rectangle 154"/>
          <p:cNvSpPr>
            <a:spLocks noChangeArrowheads="1"/>
          </p:cNvSpPr>
          <p:nvPr/>
        </p:nvSpPr>
        <p:spPr bwMode="auto">
          <a:xfrm>
            <a:off x="0" y="5181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Αρθρωτός κύλινδρος προώθησης.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743200" y="199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5362" name="Picture 2" descr="πλανη ξεχονδριστηρ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04800"/>
            <a:ext cx="6400800" cy="50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5486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 dirty="0">
                <a:cs typeface="Times New Roman" pitchFamily="18" charset="0"/>
              </a:rPr>
              <a:t>Πλάνη – </a:t>
            </a:r>
            <a:r>
              <a:rPr lang="el-GR" sz="2500" b="1" dirty="0" err="1" smtClean="0">
                <a:cs typeface="Times New Roman" pitchFamily="18" charset="0"/>
              </a:rPr>
              <a:t>ξεχονδριστήρας</a:t>
            </a:r>
            <a:endParaRPr lang="el-GR" sz="2000" b="1" dirty="0">
              <a:cs typeface="Times New Roman" pitchFamily="18" charset="0"/>
            </a:endParaRPr>
          </a:p>
          <a:p>
            <a:pPr algn="ctr" eaLnBrk="0" hangingPunct="0"/>
            <a:endParaRPr lang="el-GR" sz="4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rafael.gr/FOTO/A/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1" y="1285860"/>
            <a:ext cx="5522201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onmack.com.au/sites/ronmackcomau/assets/public/Image/productImages/casadeipfs30.jpg"/>
          <p:cNvPicPr>
            <a:picLocks noChangeAspect="1" noChangeArrowheads="1"/>
          </p:cNvPicPr>
          <p:nvPr/>
        </p:nvPicPr>
        <p:blipFill>
          <a:blip r:embed="rId2" cstate="print"/>
          <a:srcRect l="5403" t="7401" r="8189" b="24304"/>
          <a:stretch>
            <a:fillRect/>
          </a:stretch>
        </p:blipFill>
        <p:spPr bwMode="auto">
          <a:xfrm>
            <a:off x="1571604" y="1000108"/>
            <a:ext cx="5818314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367088" y="2433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3074" name="Picture 2" descr="KON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609600"/>
            <a:ext cx="4329113" cy="3576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572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Πλάνισμα ξύλου</a:t>
            </a:r>
            <a:endParaRPr lang="el-GR" sz="20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cmcmachinery.co.za/online/sites/default/files/12465_z_c41c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286808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mg.souk.ma/img/bgimg/6208-1.jpg"/>
          <p:cNvPicPr>
            <a:picLocks noChangeAspect="1" noChangeArrowheads="1"/>
          </p:cNvPicPr>
          <p:nvPr/>
        </p:nvPicPr>
        <p:blipFill>
          <a:blip r:embed="rId2"/>
          <a:srcRect r="7499" b="12946"/>
          <a:stretch>
            <a:fillRect/>
          </a:stretch>
        </p:blipFill>
        <p:spPr bwMode="auto">
          <a:xfrm>
            <a:off x="1500165" y="1571612"/>
            <a:ext cx="5693059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08720"/>
            <a:ext cx="5400000" cy="1752381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801574" y="271296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Βήμα (</a:t>
            </a:r>
            <a:r>
              <a:rPr lang="en-US" sz="20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Sz</a:t>
            </a:r>
            <a:r>
              <a:rPr lang="el-GR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) και βάθος τομής (</a:t>
            </a:r>
            <a:r>
              <a:rPr lang="en-US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t</a:t>
            </a:r>
            <a:r>
              <a:rPr lang="el-GR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) σε πλανισμένη επιφάνεια</a:t>
            </a:r>
            <a:endParaRPr lang="el-GR" sz="2000" dirty="0">
              <a:solidFill>
                <a:srgbClr val="0070C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6" y="3891145"/>
            <a:ext cx="2885714" cy="82857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323528" y="3623766"/>
            <a:ext cx="41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ea typeface="Times New Roman" panose="02020603050405020304" pitchFamily="18" charset="0"/>
              </a:rPr>
              <a:t>Το βήμα (</a:t>
            </a:r>
            <a:r>
              <a:rPr lang="en-US" sz="2000" dirty="0" err="1">
                <a:ea typeface="Times New Roman" panose="02020603050405020304" pitchFamily="18" charset="0"/>
              </a:rPr>
              <a:t>Sz</a:t>
            </a:r>
            <a:r>
              <a:rPr lang="el-GR" sz="2000" dirty="0">
                <a:ea typeface="Times New Roman" panose="02020603050405020304" pitchFamily="18" charset="0"/>
              </a:rPr>
              <a:t>) εξαρτάται από την ταχύτητα τροφοδοσίας (</a:t>
            </a:r>
            <a:r>
              <a:rPr lang="en-US" sz="2000" dirty="0">
                <a:ea typeface="Times New Roman" panose="02020603050405020304" pitchFamily="18" charset="0"/>
              </a:rPr>
              <a:t>V</a:t>
            </a:r>
            <a:r>
              <a:rPr lang="el-GR" sz="2000" dirty="0">
                <a:ea typeface="Times New Roman" panose="02020603050405020304" pitchFamily="18" charset="0"/>
              </a:rPr>
              <a:t>), την ταχύτητα περιστροφής των μαχαιριών (η), και τον αριθμό των μαχαιριών (Ζ</a:t>
            </a:r>
            <a:r>
              <a:rPr lang="el-GR" sz="2000" dirty="0" smtClean="0">
                <a:ea typeface="Times New Roman" panose="02020603050405020304" pitchFamily="18" charset="0"/>
              </a:rPr>
              <a:t>)</a:t>
            </a:r>
            <a:endParaRPr lang="el-GR" sz="20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46" y="5630522"/>
            <a:ext cx="2885714" cy="828571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23528" y="5229200"/>
            <a:ext cx="4032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>
                <a:ea typeface="Times New Roman" panose="02020603050405020304" pitchFamily="18" charset="0"/>
              </a:rPr>
              <a:t>Το βάθος τομής (</a:t>
            </a:r>
            <a:r>
              <a:rPr lang="en-US" sz="2000" dirty="0">
                <a:ea typeface="Times New Roman" panose="02020603050405020304" pitchFamily="18" charset="0"/>
              </a:rPr>
              <a:t>t</a:t>
            </a:r>
            <a:r>
              <a:rPr lang="el-GR" sz="2000" dirty="0">
                <a:ea typeface="Times New Roman" panose="02020603050405020304" pitchFamily="18" charset="0"/>
              </a:rPr>
              <a:t>) εξαρτάται από το μέγεθος του βήματος </a:t>
            </a:r>
            <a:r>
              <a:rPr lang="en-US" sz="2000" dirty="0" err="1">
                <a:ea typeface="Times New Roman" panose="02020603050405020304" pitchFamily="18" charset="0"/>
              </a:rPr>
              <a:t>Sz</a:t>
            </a:r>
            <a:r>
              <a:rPr lang="el-GR" sz="2000" dirty="0">
                <a:ea typeface="Times New Roman" panose="02020603050405020304" pitchFamily="18" charset="0"/>
              </a:rPr>
              <a:t> και από τη διάμετρο που σχηματίζουν τα μαχαίρια πλάνης κατά την περιστροφή τους (</a:t>
            </a:r>
            <a:r>
              <a:rPr lang="en-US" sz="2000" dirty="0">
                <a:ea typeface="Times New Roman" panose="02020603050405020304" pitchFamily="18" charset="0"/>
              </a:rPr>
              <a:t>D</a:t>
            </a:r>
            <a:r>
              <a:rPr lang="el-GR" sz="2000" dirty="0">
                <a:ea typeface="Times New Roman" panose="02020603050405020304" pitchFamily="18" charset="0"/>
              </a:rPr>
              <a:t>)</a:t>
            </a:r>
            <a:endParaRPr lang="el-GR" sz="2000" dirty="0"/>
          </a:p>
        </p:txBody>
      </p:sp>
      <p:sp>
        <p:nvSpPr>
          <p:cNvPr id="8" name="Ορθογώνιο 7"/>
          <p:cNvSpPr/>
          <p:nvPr/>
        </p:nvSpPr>
        <p:spPr>
          <a:xfrm>
            <a:off x="791280" y="169570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Ποιότητα πλανίσματος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1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 noChangeAspect="1"/>
          </p:cNvGrpSpPr>
          <p:nvPr/>
        </p:nvGrpSpPr>
        <p:grpSpPr bwMode="auto">
          <a:xfrm>
            <a:off x="609600" y="228600"/>
            <a:ext cx="8229600" cy="6019800"/>
            <a:chOff x="1161" y="1820"/>
            <a:chExt cx="9720" cy="6284"/>
          </a:xfrm>
        </p:grpSpPr>
        <p:sp>
          <p:nvSpPr>
            <p:cNvPr id="25603" name="Rectangle 3"/>
            <p:cNvSpPr>
              <a:spLocks noChangeAspect="1" noChangeArrowheads="1"/>
            </p:cNvSpPr>
            <p:nvPr/>
          </p:nvSpPr>
          <p:spPr bwMode="auto">
            <a:xfrm>
              <a:off x="1161" y="1820"/>
              <a:ext cx="9540" cy="628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25604" name="Group 4"/>
            <p:cNvGrpSpPr>
              <a:grpSpLocks noChangeAspect="1"/>
            </p:cNvGrpSpPr>
            <p:nvPr/>
          </p:nvGrpSpPr>
          <p:grpSpPr bwMode="auto">
            <a:xfrm>
              <a:off x="1161" y="2100"/>
              <a:ext cx="9720" cy="5644"/>
              <a:chOff x="1161" y="2100"/>
              <a:chExt cx="9720" cy="5644"/>
            </a:xfrm>
          </p:grpSpPr>
          <p:grpSp>
            <p:nvGrpSpPr>
              <p:cNvPr id="25605" name="Group 5"/>
              <p:cNvGrpSpPr>
                <a:grpSpLocks noChangeAspect="1"/>
              </p:cNvGrpSpPr>
              <p:nvPr/>
            </p:nvGrpSpPr>
            <p:grpSpPr bwMode="auto">
              <a:xfrm>
                <a:off x="2220" y="2100"/>
                <a:ext cx="8305" cy="2160"/>
                <a:chOff x="2220" y="7204"/>
                <a:chExt cx="8305" cy="2160"/>
              </a:xfrm>
            </p:grpSpPr>
            <p:grpSp>
              <p:nvGrpSpPr>
                <p:cNvPr id="25606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2241" y="7204"/>
                  <a:ext cx="8280" cy="2160"/>
                  <a:chOff x="261" y="1084"/>
                  <a:chExt cx="9000" cy="6120"/>
                </a:xfrm>
              </p:grpSpPr>
              <p:sp>
                <p:nvSpPr>
                  <p:cNvPr id="25607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61" y="4324"/>
                    <a:ext cx="0" cy="28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608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361" y="4324"/>
                    <a:ext cx="0" cy="28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609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61" y="7204"/>
                    <a:ext cx="8100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25610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1" y="1084"/>
                    <a:ext cx="9000" cy="3780"/>
                    <a:chOff x="261" y="1084"/>
                    <a:chExt cx="9000" cy="3780"/>
                  </a:xfrm>
                </p:grpSpPr>
                <p:grpSp>
                  <p:nvGrpSpPr>
                    <p:cNvPr id="25611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1" y="4324"/>
                      <a:ext cx="8100" cy="540"/>
                      <a:chOff x="2241" y="4324"/>
                      <a:chExt cx="8100" cy="540"/>
                    </a:xfrm>
                  </p:grpSpPr>
                  <p:grpSp>
                    <p:nvGrpSpPr>
                      <p:cNvPr id="25612" name="Group 1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041" y="4324"/>
                        <a:ext cx="2700" cy="360"/>
                        <a:chOff x="4041" y="4324"/>
                        <a:chExt cx="2700" cy="360"/>
                      </a:xfrm>
                    </p:grpSpPr>
                    <p:grpSp>
                      <p:nvGrpSpPr>
                        <p:cNvPr id="25613" name="Group 1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404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14" name="Arc 1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15" name="Arc 1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16" name="Group 1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458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17" name="Arc 1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18" name="Arc 1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19" name="Group 1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2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20" name="Arc 2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21" name="Arc 2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22" name="Group 2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66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23" name="Arc 2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24" name="Arc 2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25" name="Group 2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620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26" name="Arc 2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27" name="Arc 2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  <p:grpSp>
                    <p:nvGrpSpPr>
                      <p:cNvPr id="25628" name="Group 2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741" y="4324"/>
                        <a:ext cx="3600" cy="540"/>
                        <a:chOff x="6741" y="4324"/>
                        <a:chExt cx="3600" cy="540"/>
                      </a:xfrm>
                    </p:grpSpPr>
                    <p:grpSp>
                      <p:nvGrpSpPr>
                        <p:cNvPr id="25629" name="Group 2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674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30" name="Arc 3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31" name="Arc 3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32" name="Group 3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746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33" name="Arc 3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34" name="Arc 3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35" name="Group 3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818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36" name="Arc 3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37" name="Arc 3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38" name="Group 3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890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39" name="Arc 3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40" name="Arc 4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41" name="Group 4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962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42" name="Arc 4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43" name="Arc 4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  <p:grpSp>
                    <p:nvGrpSpPr>
                      <p:cNvPr id="25644" name="Group 4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241" y="4324"/>
                        <a:ext cx="1800" cy="180"/>
                        <a:chOff x="2241" y="4324"/>
                        <a:chExt cx="1800" cy="180"/>
                      </a:xfrm>
                    </p:grpSpPr>
                    <p:grpSp>
                      <p:nvGrpSpPr>
                        <p:cNvPr id="25645" name="Group 4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60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46" name="Arc 4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47" name="Arc 4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48" name="Group 4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96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49" name="Arc 4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50" name="Arc 5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51" name="Group 5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332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52" name="Arc 5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53" name="Arc 5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54" name="Group 5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368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55" name="Arc 5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56" name="Arc 5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57" name="Group 5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4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58" name="Arc 5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59" name="Arc 5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5660" name="Group 6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161" y="1084"/>
                      <a:ext cx="8100" cy="540"/>
                      <a:chOff x="2241" y="4324"/>
                      <a:chExt cx="8100" cy="540"/>
                    </a:xfrm>
                  </p:grpSpPr>
                  <p:grpSp>
                    <p:nvGrpSpPr>
                      <p:cNvPr id="25661" name="Group 6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041" y="4324"/>
                        <a:ext cx="2700" cy="360"/>
                        <a:chOff x="4041" y="4324"/>
                        <a:chExt cx="2700" cy="360"/>
                      </a:xfrm>
                    </p:grpSpPr>
                    <p:grpSp>
                      <p:nvGrpSpPr>
                        <p:cNvPr id="25662" name="Group 6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404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63" name="Arc 6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64" name="Arc 6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65" name="Group 6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458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66" name="Arc 6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67" name="Arc 6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68" name="Group 6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12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69" name="Arc 6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70" name="Arc 7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71" name="Group 7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566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72" name="Arc 7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73" name="Arc 7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74" name="Group 7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6201" y="4324"/>
                          <a:ext cx="540" cy="36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75" name="Arc 7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76" name="Arc 7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  <p:grpSp>
                    <p:nvGrpSpPr>
                      <p:cNvPr id="25677" name="Group 7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741" y="4324"/>
                        <a:ext cx="3600" cy="540"/>
                        <a:chOff x="6741" y="4324"/>
                        <a:chExt cx="3600" cy="540"/>
                      </a:xfrm>
                    </p:grpSpPr>
                    <p:grpSp>
                      <p:nvGrpSpPr>
                        <p:cNvPr id="25678" name="Group 7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674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79" name="Arc 7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80" name="Arc 8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81" name="Group 8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746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82" name="Arc 8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83" name="Arc 8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84" name="Group 8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818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85" name="Arc 8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86" name="Arc 8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87" name="Group 8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890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88" name="Arc 8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89" name="Arc 8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90" name="Group 9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9621" y="4324"/>
                          <a:ext cx="720" cy="54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91" name="Arc 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92" name="Arc 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  <p:grpSp>
                    <p:nvGrpSpPr>
                      <p:cNvPr id="25693" name="Group 9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241" y="4324"/>
                        <a:ext cx="1800" cy="180"/>
                        <a:chOff x="2241" y="4324"/>
                        <a:chExt cx="1800" cy="180"/>
                      </a:xfrm>
                    </p:grpSpPr>
                    <p:grpSp>
                      <p:nvGrpSpPr>
                        <p:cNvPr id="25694" name="Group 9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60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95" name="Arc 9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96" name="Arc 9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697" name="Group 9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96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698" name="Arc 9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699" name="Arc 9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700" name="Group 10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332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701" name="Arc 10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702" name="Arc 10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703" name="Group 10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368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704" name="Arc 104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705" name="Arc 10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grpSp>
                      <p:nvGrpSpPr>
                        <p:cNvPr id="25706" name="Group 10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41" y="4324"/>
                          <a:ext cx="360" cy="180"/>
                          <a:chOff x="3141" y="3244"/>
                          <a:chExt cx="360" cy="180"/>
                        </a:xfrm>
                      </p:grpSpPr>
                      <p:sp>
                        <p:nvSpPr>
                          <p:cNvPr id="25707" name="Arc 10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V="1">
                            <a:off x="332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25708" name="Arc 10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3141" y="3244"/>
                            <a:ext cx="180" cy="18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25709" name="Group 10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1" y="1084"/>
                      <a:ext cx="9000" cy="3240"/>
                      <a:chOff x="261" y="1084"/>
                      <a:chExt cx="9000" cy="3240"/>
                    </a:xfrm>
                  </p:grpSpPr>
                  <p:sp>
                    <p:nvSpPr>
                      <p:cNvPr id="25710" name="Line 11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836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1" name="Line 11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764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2" name="Line 1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692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3" name="Line 1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620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4" name="Line 1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548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5" name="Line 1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6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6" name="Line 1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62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7" name="Line 1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8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8" name="Line 11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34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19" name="Line 1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70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20" name="Line 1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06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21" name="Line 1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60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22" name="Line 1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314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23" name="Line 1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368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24" name="Line 1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22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25725" name="Line 1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4761" y="1084"/>
                        <a:ext cx="900" cy="32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sp>
                <p:nvSpPr>
                  <p:cNvPr id="25726" name="Line 12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261" y="1084"/>
                    <a:ext cx="0" cy="28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27" name="Line 12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8361" y="3964"/>
                    <a:ext cx="900" cy="32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25728" name="Group 128"/>
                <p:cNvGrpSpPr>
                  <a:grpSpLocks noChangeAspect="1"/>
                </p:cNvGrpSpPr>
                <p:nvPr/>
              </p:nvGrpSpPr>
              <p:grpSpPr bwMode="auto">
                <a:xfrm>
                  <a:off x="2220" y="7740"/>
                  <a:ext cx="8305" cy="1624"/>
                  <a:chOff x="2220" y="7740"/>
                  <a:chExt cx="8305" cy="1624"/>
                </a:xfrm>
              </p:grpSpPr>
              <p:sp>
                <p:nvSpPr>
                  <p:cNvPr id="25729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8600" y="9120"/>
                    <a:ext cx="1100" cy="220"/>
                  </a:xfrm>
                  <a:custGeom>
                    <a:avLst/>
                    <a:gdLst/>
                    <a:ahLst/>
                    <a:cxnLst>
                      <a:cxn ang="0">
                        <a:pos x="1100" y="0"/>
                      </a:cxn>
                      <a:cxn ang="0">
                        <a:pos x="920" y="40"/>
                      </a:cxn>
                      <a:cxn ang="0">
                        <a:pos x="620" y="160"/>
                      </a:cxn>
                      <a:cxn ang="0">
                        <a:pos x="0" y="220"/>
                      </a:cxn>
                    </a:cxnLst>
                    <a:rect l="0" t="0" r="r" b="b"/>
                    <a:pathLst>
                      <a:path w="1100" h="220">
                        <a:moveTo>
                          <a:pt x="1100" y="0"/>
                        </a:moveTo>
                        <a:cubicBezTo>
                          <a:pt x="1054" y="8"/>
                          <a:pt x="969" y="15"/>
                          <a:pt x="920" y="40"/>
                        </a:cubicBezTo>
                        <a:cubicBezTo>
                          <a:pt x="830" y="85"/>
                          <a:pt x="724" y="147"/>
                          <a:pt x="620" y="160"/>
                        </a:cubicBezTo>
                        <a:cubicBezTo>
                          <a:pt x="416" y="185"/>
                          <a:pt x="205" y="220"/>
                          <a:pt x="0" y="2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0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4401" y="8824"/>
                    <a:ext cx="5240" cy="540"/>
                  </a:xfrm>
                  <a:custGeom>
                    <a:avLst/>
                    <a:gdLst/>
                    <a:ahLst/>
                    <a:cxnLst>
                      <a:cxn ang="0">
                        <a:pos x="1100" y="0"/>
                      </a:cxn>
                      <a:cxn ang="0">
                        <a:pos x="920" y="40"/>
                      </a:cxn>
                      <a:cxn ang="0">
                        <a:pos x="620" y="160"/>
                      </a:cxn>
                      <a:cxn ang="0">
                        <a:pos x="0" y="220"/>
                      </a:cxn>
                    </a:cxnLst>
                    <a:rect l="0" t="0" r="r" b="b"/>
                    <a:pathLst>
                      <a:path w="1100" h="220">
                        <a:moveTo>
                          <a:pt x="1100" y="0"/>
                        </a:moveTo>
                        <a:cubicBezTo>
                          <a:pt x="1054" y="8"/>
                          <a:pt x="969" y="15"/>
                          <a:pt x="920" y="40"/>
                        </a:cubicBezTo>
                        <a:cubicBezTo>
                          <a:pt x="830" y="85"/>
                          <a:pt x="724" y="147"/>
                          <a:pt x="620" y="160"/>
                        </a:cubicBezTo>
                        <a:cubicBezTo>
                          <a:pt x="416" y="185"/>
                          <a:pt x="205" y="220"/>
                          <a:pt x="0" y="2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1" name="Freeform 131"/>
                  <p:cNvSpPr>
                    <a:spLocks noChangeAspect="1"/>
                  </p:cNvSpPr>
                  <p:nvPr/>
                </p:nvSpPr>
                <p:spPr bwMode="auto">
                  <a:xfrm>
                    <a:off x="2241" y="8644"/>
                    <a:ext cx="7400" cy="540"/>
                  </a:xfrm>
                  <a:custGeom>
                    <a:avLst/>
                    <a:gdLst/>
                    <a:ahLst/>
                    <a:cxnLst>
                      <a:cxn ang="0">
                        <a:pos x="1100" y="0"/>
                      </a:cxn>
                      <a:cxn ang="0">
                        <a:pos x="920" y="40"/>
                      </a:cxn>
                      <a:cxn ang="0">
                        <a:pos x="620" y="160"/>
                      </a:cxn>
                      <a:cxn ang="0">
                        <a:pos x="0" y="220"/>
                      </a:cxn>
                    </a:cxnLst>
                    <a:rect l="0" t="0" r="r" b="b"/>
                    <a:pathLst>
                      <a:path w="1100" h="220">
                        <a:moveTo>
                          <a:pt x="1100" y="0"/>
                        </a:moveTo>
                        <a:cubicBezTo>
                          <a:pt x="1054" y="8"/>
                          <a:pt x="969" y="15"/>
                          <a:pt x="920" y="40"/>
                        </a:cubicBezTo>
                        <a:cubicBezTo>
                          <a:pt x="830" y="85"/>
                          <a:pt x="724" y="147"/>
                          <a:pt x="620" y="160"/>
                        </a:cubicBezTo>
                        <a:cubicBezTo>
                          <a:pt x="416" y="185"/>
                          <a:pt x="205" y="220"/>
                          <a:pt x="0" y="2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2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2240" y="8540"/>
                    <a:ext cx="5760" cy="497"/>
                  </a:xfrm>
                  <a:custGeom>
                    <a:avLst/>
                    <a:gdLst/>
                    <a:ahLst/>
                    <a:cxnLst>
                      <a:cxn ang="0">
                        <a:pos x="5760" y="0"/>
                      </a:cxn>
                      <a:cxn ang="0">
                        <a:pos x="5420" y="60"/>
                      </a:cxn>
                      <a:cxn ang="0">
                        <a:pos x="4880" y="140"/>
                      </a:cxn>
                      <a:cxn ang="0">
                        <a:pos x="4160" y="220"/>
                      </a:cxn>
                      <a:cxn ang="0">
                        <a:pos x="3140" y="280"/>
                      </a:cxn>
                      <a:cxn ang="0">
                        <a:pos x="2320" y="320"/>
                      </a:cxn>
                      <a:cxn ang="0">
                        <a:pos x="1700" y="400"/>
                      </a:cxn>
                      <a:cxn ang="0">
                        <a:pos x="1160" y="420"/>
                      </a:cxn>
                      <a:cxn ang="0">
                        <a:pos x="860" y="440"/>
                      </a:cxn>
                      <a:cxn ang="0">
                        <a:pos x="140" y="460"/>
                      </a:cxn>
                      <a:cxn ang="0">
                        <a:pos x="0" y="440"/>
                      </a:cxn>
                    </a:cxnLst>
                    <a:rect l="0" t="0" r="r" b="b"/>
                    <a:pathLst>
                      <a:path w="5760" h="497">
                        <a:moveTo>
                          <a:pt x="5760" y="0"/>
                        </a:moveTo>
                        <a:cubicBezTo>
                          <a:pt x="5514" y="49"/>
                          <a:pt x="5627" y="30"/>
                          <a:pt x="5420" y="60"/>
                        </a:cubicBezTo>
                        <a:cubicBezTo>
                          <a:pt x="5254" y="115"/>
                          <a:pt x="5053" y="123"/>
                          <a:pt x="4880" y="140"/>
                        </a:cubicBezTo>
                        <a:cubicBezTo>
                          <a:pt x="4668" y="193"/>
                          <a:pt x="4385" y="197"/>
                          <a:pt x="4160" y="220"/>
                        </a:cubicBezTo>
                        <a:cubicBezTo>
                          <a:pt x="3853" y="297"/>
                          <a:pt x="3423" y="272"/>
                          <a:pt x="3140" y="280"/>
                        </a:cubicBezTo>
                        <a:cubicBezTo>
                          <a:pt x="2565" y="332"/>
                          <a:pt x="3417" y="259"/>
                          <a:pt x="2320" y="320"/>
                        </a:cubicBezTo>
                        <a:cubicBezTo>
                          <a:pt x="2114" y="331"/>
                          <a:pt x="1907" y="388"/>
                          <a:pt x="1700" y="400"/>
                        </a:cubicBezTo>
                        <a:cubicBezTo>
                          <a:pt x="1520" y="411"/>
                          <a:pt x="1340" y="411"/>
                          <a:pt x="1160" y="420"/>
                        </a:cubicBezTo>
                        <a:cubicBezTo>
                          <a:pt x="1060" y="425"/>
                          <a:pt x="960" y="433"/>
                          <a:pt x="860" y="440"/>
                        </a:cubicBezTo>
                        <a:cubicBezTo>
                          <a:pt x="575" y="497"/>
                          <a:pt x="554" y="475"/>
                          <a:pt x="140" y="460"/>
                        </a:cubicBezTo>
                        <a:cubicBezTo>
                          <a:pt x="55" y="432"/>
                          <a:pt x="101" y="440"/>
                          <a:pt x="0" y="4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3" name="Freeform 133"/>
                  <p:cNvSpPr>
                    <a:spLocks noChangeAspect="1"/>
                  </p:cNvSpPr>
                  <p:nvPr/>
                </p:nvSpPr>
                <p:spPr bwMode="auto">
                  <a:xfrm>
                    <a:off x="2220" y="8460"/>
                    <a:ext cx="3940" cy="320"/>
                  </a:xfrm>
                  <a:custGeom>
                    <a:avLst/>
                    <a:gdLst/>
                    <a:ahLst/>
                    <a:cxnLst>
                      <a:cxn ang="0">
                        <a:pos x="3940" y="0"/>
                      </a:cxn>
                      <a:cxn ang="0">
                        <a:pos x="3600" y="60"/>
                      </a:cxn>
                      <a:cxn ang="0">
                        <a:pos x="2960" y="100"/>
                      </a:cxn>
                      <a:cxn ang="0">
                        <a:pos x="1140" y="180"/>
                      </a:cxn>
                      <a:cxn ang="0">
                        <a:pos x="480" y="300"/>
                      </a:cxn>
                      <a:cxn ang="0">
                        <a:pos x="0" y="320"/>
                      </a:cxn>
                    </a:cxnLst>
                    <a:rect l="0" t="0" r="r" b="b"/>
                    <a:pathLst>
                      <a:path w="3940" h="320">
                        <a:moveTo>
                          <a:pt x="3940" y="0"/>
                        </a:moveTo>
                        <a:cubicBezTo>
                          <a:pt x="3822" y="15"/>
                          <a:pt x="3717" y="46"/>
                          <a:pt x="3600" y="60"/>
                        </a:cubicBezTo>
                        <a:cubicBezTo>
                          <a:pt x="3378" y="86"/>
                          <a:pt x="3192" y="89"/>
                          <a:pt x="2960" y="100"/>
                        </a:cubicBezTo>
                        <a:cubicBezTo>
                          <a:pt x="2356" y="160"/>
                          <a:pt x="1746" y="154"/>
                          <a:pt x="1140" y="180"/>
                        </a:cubicBezTo>
                        <a:cubicBezTo>
                          <a:pt x="918" y="224"/>
                          <a:pt x="708" y="286"/>
                          <a:pt x="480" y="300"/>
                        </a:cubicBezTo>
                        <a:cubicBezTo>
                          <a:pt x="320" y="310"/>
                          <a:pt x="0" y="320"/>
                          <a:pt x="0" y="32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4" name="Freeform 134"/>
                  <p:cNvSpPr>
                    <a:spLocks noChangeAspect="1"/>
                  </p:cNvSpPr>
                  <p:nvPr/>
                </p:nvSpPr>
                <p:spPr bwMode="auto">
                  <a:xfrm>
                    <a:off x="2240" y="8440"/>
                    <a:ext cx="1220" cy="142"/>
                  </a:xfrm>
                  <a:custGeom>
                    <a:avLst/>
                    <a:gdLst/>
                    <a:ahLst/>
                    <a:cxnLst>
                      <a:cxn ang="0">
                        <a:pos x="1220" y="0"/>
                      </a:cxn>
                      <a:cxn ang="0">
                        <a:pos x="80" y="120"/>
                      </a:cxn>
                      <a:cxn ang="0">
                        <a:pos x="0" y="140"/>
                      </a:cxn>
                    </a:cxnLst>
                    <a:rect l="0" t="0" r="r" b="b"/>
                    <a:pathLst>
                      <a:path w="1220" h="142">
                        <a:moveTo>
                          <a:pt x="1220" y="0"/>
                        </a:moveTo>
                        <a:cubicBezTo>
                          <a:pt x="834" y="97"/>
                          <a:pt x="487" y="105"/>
                          <a:pt x="80" y="120"/>
                        </a:cubicBezTo>
                        <a:cubicBezTo>
                          <a:pt x="14" y="142"/>
                          <a:pt x="41" y="140"/>
                          <a:pt x="0" y="14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5" name="Freeform 135"/>
                  <p:cNvSpPr>
                    <a:spLocks noChangeAspect="1"/>
                  </p:cNvSpPr>
                  <p:nvPr/>
                </p:nvSpPr>
                <p:spPr bwMode="auto">
                  <a:xfrm>
                    <a:off x="9660" y="9090"/>
                    <a:ext cx="240" cy="50"/>
                  </a:xfrm>
                  <a:custGeom>
                    <a:avLst/>
                    <a:gdLst/>
                    <a:ahLst/>
                    <a:cxnLst>
                      <a:cxn ang="0">
                        <a:pos x="0" y="10"/>
                      </a:cxn>
                      <a:cxn ang="0">
                        <a:pos x="240" y="50"/>
                      </a:cxn>
                    </a:cxnLst>
                    <a:rect l="0" t="0" r="r" b="b"/>
                    <a:pathLst>
                      <a:path w="240" h="50">
                        <a:moveTo>
                          <a:pt x="0" y="10"/>
                        </a:moveTo>
                        <a:cubicBezTo>
                          <a:pt x="215" y="31"/>
                          <a:pt x="140" y="0"/>
                          <a:pt x="240" y="5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6" name="Freeform 136"/>
                  <p:cNvSpPr>
                    <a:spLocks noChangeAspect="1"/>
                  </p:cNvSpPr>
                  <p:nvPr/>
                </p:nvSpPr>
                <p:spPr bwMode="auto">
                  <a:xfrm>
                    <a:off x="9700" y="8719"/>
                    <a:ext cx="380" cy="101"/>
                  </a:xfrm>
                  <a:custGeom>
                    <a:avLst/>
                    <a:gdLst/>
                    <a:ahLst/>
                    <a:cxnLst>
                      <a:cxn ang="0">
                        <a:pos x="0" y="101"/>
                      </a:cxn>
                      <a:cxn ang="0">
                        <a:pos x="380" y="101"/>
                      </a:cxn>
                    </a:cxnLst>
                    <a:rect l="0" t="0" r="r" b="b"/>
                    <a:pathLst>
                      <a:path w="380" h="101">
                        <a:moveTo>
                          <a:pt x="0" y="101"/>
                        </a:moveTo>
                        <a:cubicBezTo>
                          <a:pt x="116" y="72"/>
                          <a:pt x="279" y="0"/>
                          <a:pt x="380" y="101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7" name="Freeform 137"/>
                  <p:cNvSpPr>
                    <a:spLocks noChangeAspect="1"/>
                  </p:cNvSpPr>
                  <p:nvPr/>
                </p:nvSpPr>
                <p:spPr bwMode="auto">
                  <a:xfrm>
                    <a:off x="9680" y="8511"/>
                    <a:ext cx="600" cy="109"/>
                  </a:xfrm>
                  <a:custGeom>
                    <a:avLst/>
                    <a:gdLst/>
                    <a:ahLst/>
                    <a:cxnLst>
                      <a:cxn ang="0">
                        <a:pos x="0" y="109"/>
                      </a:cxn>
                      <a:cxn ang="0">
                        <a:pos x="120" y="69"/>
                      </a:cxn>
                      <a:cxn ang="0">
                        <a:pos x="180" y="49"/>
                      </a:cxn>
                      <a:cxn ang="0">
                        <a:pos x="240" y="29"/>
                      </a:cxn>
                      <a:cxn ang="0">
                        <a:pos x="300" y="9"/>
                      </a:cxn>
                      <a:cxn ang="0">
                        <a:pos x="600" y="69"/>
                      </a:cxn>
                    </a:cxnLst>
                    <a:rect l="0" t="0" r="r" b="b"/>
                    <a:pathLst>
                      <a:path w="600" h="109">
                        <a:moveTo>
                          <a:pt x="0" y="109"/>
                        </a:moveTo>
                        <a:cubicBezTo>
                          <a:pt x="40" y="96"/>
                          <a:pt x="80" y="82"/>
                          <a:pt x="120" y="69"/>
                        </a:cubicBezTo>
                        <a:cubicBezTo>
                          <a:pt x="140" y="62"/>
                          <a:pt x="160" y="56"/>
                          <a:pt x="180" y="49"/>
                        </a:cubicBezTo>
                        <a:cubicBezTo>
                          <a:pt x="200" y="42"/>
                          <a:pt x="220" y="36"/>
                          <a:pt x="240" y="29"/>
                        </a:cubicBezTo>
                        <a:cubicBezTo>
                          <a:pt x="260" y="22"/>
                          <a:pt x="300" y="9"/>
                          <a:pt x="300" y="9"/>
                        </a:cubicBezTo>
                        <a:cubicBezTo>
                          <a:pt x="369" y="15"/>
                          <a:pt x="531" y="0"/>
                          <a:pt x="600" y="69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8" name="Freeform 138"/>
                  <p:cNvSpPr>
                    <a:spLocks noChangeAspect="1"/>
                  </p:cNvSpPr>
                  <p:nvPr/>
                </p:nvSpPr>
                <p:spPr bwMode="auto">
                  <a:xfrm>
                    <a:off x="9860" y="8094"/>
                    <a:ext cx="620" cy="226"/>
                  </a:xfrm>
                  <a:custGeom>
                    <a:avLst/>
                    <a:gdLst/>
                    <a:ahLst/>
                    <a:cxnLst>
                      <a:cxn ang="0">
                        <a:pos x="0" y="46"/>
                      </a:cxn>
                      <a:cxn ang="0">
                        <a:pos x="380" y="26"/>
                      </a:cxn>
                      <a:cxn ang="0">
                        <a:pos x="440" y="46"/>
                      </a:cxn>
                      <a:cxn ang="0">
                        <a:pos x="540" y="126"/>
                      </a:cxn>
                      <a:cxn ang="0">
                        <a:pos x="560" y="186"/>
                      </a:cxn>
                      <a:cxn ang="0">
                        <a:pos x="620" y="226"/>
                      </a:cxn>
                    </a:cxnLst>
                    <a:rect l="0" t="0" r="r" b="b"/>
                    <a:pathLst>
                      <a:path w="620" h="226">
                        <a:moveTo>
                          <a:pt x="0" y="46"/>
                        </a:moveTo>
                        <a:cubicBezTo>
                          <a:pt x="185" y="0"/>
                          <a:pt x="123" y="5"/>
                          <a:pt x="380" y="26"/>
                        </a:cubicBezTo>
                        <a:cubicBezTo>
                          <a:pt x="400" y="33"/>
                          <a:pt x="424" y="33"/>
                          <a:pt x="440" y="46"/>
                        </a:cubicBezTo>
                        <a:cubicBezTo>
                          <a:pt x="569" y="149"/>
                          <a:pt x="389" y="76"/>
                          <a:pt x="540" y="126"/>
                        </a:cubicBezTo>
                        <a:cubicBezTo>
                          <a:pt x="547" y="146"/>
                          <a:pt x="547" y="170"/>
                          <a:pt x="560" y="186"/>
                        </a:cubicBezTo>
                        <a:cubicBezTo>
                          <a:pt x="575" y="205"/>
                          <a:pt x="620" y="226"/>
                          <a:pt x="620" y="226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39" name="Freeform 139"/>
                  <p:cNvSpPr>
                    <a:spLocks noChangeAspect="1"/>
                  </p:cNvSpPr>
                  <p:nvPr/>
                </p:nvSpPr>
                <p:spPr bwMode="auto">
                  <a:xfrm>
                    <a:off x="10140" y="7740"/>
                    <a:ext cx="385" cy="18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0" y="20"/>
                      </a:cxn>
                      <a:cxn ang="0">
                        <a:pos x="260" y="60"/>
                      </a:cxn>
                      <a:cxn ang="0">
                        <a:pos x="320" y="120"/>
                      </a:cxn>
                      <a:cxn ang="0">
                        <a:pos x="380" y="160"/>
                      </a:cxn>
                      <a:cxn ang="0">
                        <a:pos x="380" y="180"/>
                      </a:cxn>
                    </a:cxnLst>
                    <a:rect l="0" t="0" r="r" b="b"/>
                    <a:pathLst>
                      <a:path w="385" h="180">
                        <a:moveTo>
                          <a:pt x="0" y="0"/>
                        </a:moveTo>
                        <a:cubicBezTo>
                          <a:pt x="47" y="7"/>
                          <a:pt x="94" y="9"/>
                          <a:pt x="140" y="20"/>
                        </a:cubicBezTo>
                        <a:cubicBezTo>
                          <a:pt x="181" y="29"/>
                          <a:pt x="260" y="60"/>
                          <a:pt x="260" y="60"/>
                        </a:cubicBezTo>
                        <a:cubicBezTo>
                          <a:pt x="280" y="80"/>
                          <a:pt x="298" y="102"/>
                          <a:pt x="320" y="120"/>
                        </a:cubicBezTo>
                        <a:cubicBezTo>
                          <a:pt x="338" y="135"/>
                          <a:pt x="363" y="143"/>
                          <a:pt x="380" y="160"/>
                        </a:cubicBezTo>
                        <a:cubicBezTo>
                          <a:pt x="385" y="165"/>
                          <a:pt x="380" y="173"/>
                          <a:pt x="380" y="180"/>
                        </a:cubicBez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25740" name="Group 140"/>
              <p:cNvGrpSpPr>
                <a:grpSpLocks noChangeAspect="1"/>
              </p:cNvGrpSpPr>
              <p:nvPr/>
            </p:nvGrpSpPr>
            <p:grpSpPr bwMode="auto">
              <a:xfrm>
                <a:off x="1161" y="3424"/>
                <a:ext cx="9720" cy="4320"/>
                <a:chOff x="1161" y="3424"/>
                <a:chExt cx="9720" cy="4320"/>
              </a:xfrm>
            </p:grpSpPr>
            <p:sp>
              <p:nvSpPr>
                <p:cNvPr id="25741" name="Text Box 14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861" y="6664"/>
                  <a:ext cx="2520" cy="1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000" i="1"/>
                    <a:t>Μέση ποιότητα</a:t>
                  </a:r>
                </a:p>
                <a:p>
                  <a:pPr algn="ctr" eaLnBrk="0" hangingPunct="0"/>
                  <a:r>
                    <a:rPr lang="el-GR" sz="1000" i="1"/>
                    <a:t>π.χ. ξυλεπενδύσεις</a:t>
                  </a:r>
                  <a:endParaRPr lang="el-GR" sz="1500"/>
                </a:p>
              </p:txBody>
            </p:sp>
            <p:sp>
              <p:nvSpPr>
                <p:cNvPr id="25742" name="Text Box 14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561" y="6664"/>
                  <a:ext cx="2700" cy="1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000" i="1"/>
                    <a:t>Χαμηλή ποιότητα</a:t>
                  </a:r>
                </a:p>
                <a:p>
                  <a:pPr algn="ctr" eaLnBrk="0" hangingPunct="0"/>
                  <a:r>
                    <a:rPr lang="el-GR" sz="1000" i="1"/>
                    <a:t>π.χ. οικοδομική ξυλεία</a:t>
                  </a:r>
                  <a:endParaRPr lang="el-GR" sz="1500"/>
                </a:p>
              </p:txBody>
            </p:sp>
            <p:sp>
              <p:nvSpPr>
                <p:cNvPr id="25743" name="Text Box 14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341" y="6664"/>
                  <a:ext cx="2520" cy="1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000" i="1"/>
                    <a:t>Υψηλή ποιότητα</a:t>
                  </a:r>
                </a:p>
                <a:p>
                  <a:pPr algn="ctr" eaLnBrk="0" hangingPunct="0"/>
                  <a:r>
                    <a:rPr lang="el-GR" sz="1000" i="1"/>
                    <a:t>π.χ. έπιπλα</a:t>
                  </a:r>
                </a:p>
              </p:txBody>
            </p:sp>
            <p:sp>
              <p:nvSpPr>
                <p:cNvPr id="25744" name="Text Box 14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161" y="4504"/>
                  <a:ext cx="9720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l-GR" sz="1000" b="1" i="1"/>
                    <a:t>Βήμα (Sz) mm</a:t>
                  </a:r>
                </a:p>
                <a:p>
                  <a:pPr eaLnBrk="0" hangingPunct="0"/>
                  <a:r>
                    <a:rPr lang="el-GR" sz="900" i="1"/>
                    <a:t>                 </a:t>
                  </a:r>
                  <a:endParaRPr lang="en-US" sz="900" i="1"/>
                </a:p>
                <a:p>
                  <a:pPr eaLnBrk="0" hangingPunct="0"/>
                  <a:r>
                    <a:rPr lang="en-US" sz="900" i="1"/>
                    <a:t>                  </a:t>
                  </a:r>
                  <a:r>
                    <a:rPr lang="el-GR" sz="900" i="1"/>
                    <a:t> </a:t>
                  </a:r>
                  <a:r>
                    <a:rPr lang="el-GR" sz="1000" i="1"/>
                    <a:t>1,5        </a:t>
                  </a:r>
                  <a:r>
                    <a:rPr lang="en-US" sz="1000" i="1"/>
                    <a:t>                             </a:t>
                  </a:r>
                  <a:r>
                    <a:rPr lang="el-GR" sz="1000" i="1"/>
                    <a:t>        1,7</a:t>
                  </a:r>
                  <a:r>
                    <a:rPr lang="el-GR" sz="900" i="1"/>
                    <a:t>      </a:t>
                  </a:r>
                  <a:r>
                    <a:rPr lang="en-US" sz="900" i="1"/>
                    <a:t>                              </a:t>
                  </a:r>
                  <a:r>
                    <a:rPr lang="el-GR" sz="900" i="1"/>
                    <a:t>                                </a:t>
                  </a:r>
                  <a:r>
                    <a:rPr lang="el-GR" sz="1000" i="1"/>
                    <a:t>2,5</a:t>
                  </a:r>
                  <a:r>
                    <a:rPr lang="el-GR" sz="900" i="1"/>
                    <a:t>                                         </a:t>
                  </a:r>
                  <a:r>
                    <a:rPr lang="el-GR" sz="1000" i="1"/>
                    <a:t>5   </a:t>
                  </a:r>
                  <a:endParaRPr lang="el-GR" sz="1500" b="1" i="1"/>
                </a:p>
              </p:txBody>
            </p:sp>
            <p:sp>
              <p:nvSpPr>
                <p:cNvPr id="25745" name="Text Box 14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161" y="5584"/>
                  <a:ext cx="9720" cy="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l-GR" sz="1000" b="1" i="1"/>
                    <a:t>Βάθος τομής (t) mm</a:t>
                  </a:r>
                </a:p>
                <a:p>
                  <a:pPr eaLnBrk="0" hangingPunct="0"/>
                  <a:r>
                    <a:rPr lang="el-GR" sz="1000" i="1"/>
                    <a:t>               </a:t>
                  </a:r>
                  <a:r>
                    <a:rPr lang="en-US" sz="1000" i="1"/>
                    <a:t>                 </a:t>
                  </a:r>
                  <a:r>
                    <a:rPr lang="el-GR" sz="1000" i="1"/>
                    <a:t>0,003    </a:t>
                  </a:r>
                  <a:r>
                    <a:rPr lang="en-US" sz="1000" i="1"/>
                    <a:t>          </a:t>
                  </a:r>
                  <a:r>
                    <a:rPr lang="el-GR" sz="1000" i="1"/>
                    <a:t>         0,005         </a:t>
                  </a:r>
                  <a:r>
                    <a:rPr lang="en-US" sz="1000" i="1"/>
                    <a:t>                         </a:t>
                  </a:r>
                  <a:r>
                    <a:rPr lang="el-GR" sz="1000" i="1"/>
                    <a:t>                        0,015                                    0,05</a:t>
                  </a:r>
                  <a:r>
                    <a:rPr lang="el-GR" sz="1000"/>
                    <a:t>      </a:t>
                  </a:r>
                  <a:endParaRPr lang="el-GR" sz="1500" b="1"/>
                </a:p>
              </p:txBody>
            </p:sp>
            <p:grpSp>
              <p:nvGrpSpPr>
                <p:cNvPr id="25746" name="Group 146"/>
                <p:cNvGrpSpPr>
                  <a:grpSpLocks noChangeAspect="1"/>
                </p:cNvGrpSpPr>
                <p:nvPr/>
              </p:nvGrpSpPr>
              <p:grpSpPr bwMode="auto">
                <a:xfrm>
                  <a:off x="1341" y="3424"/>
                  <a:ext cx="9180" cy="4320"/>
                  <a:chOff x="1341" y="3424"/>
                  <a:chExt cx="9180" cy="4320"/>
                </a:xfrm>
              </p:grpSpPr>
              <p:sp>
                <p:nvSpPr>
                  <p:cNvPr id="25747" name="Line 1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381" y="3424"/>
                    <a:ext cx="0" cy="144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48" name="Line 1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1" y="5584"/>
                    <a:ext cx="918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49" name="Line 1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1" y="6664"/>
                    <a:ext cx="918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50" name="Line 1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1" y="4504"/>
                    <a:ext cx="918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51" name="Line 1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61" y="3424"/>
                    <a:ext cx="0" cy="144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52" name="Line 1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381" y="5404"/>
                    <a:ext cx="0" cy="36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53" name="Line 1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61" y="5404"/>
                    <a:ext cx="0" cy="36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54" name="Line 1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381" y="6484"/>
                    <a:ext cx="0" cy="126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5755" name="Line 1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61" y="6484"/>
                    <a:ext cx="0" cy="126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</p:grpSp>
      <p:sp>
        <p:nvSpPr>
          <p:cNvPr id="25756" name="Rectangle 156"/>
          <p:cNvSpPr>
            <a:spLocks noChangeArrowheads="1"/>
          </p:cNvSpPr>
          <p:nvPr/>
        </p:nvSpPr>
        <p:spPr bwMode="auto">
          <a:xfrm>
            <a:off x="304800" y="632460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1600" b="1" i="1" dirty="0">
                <a:cs typeface="Times New Roman" pitchFamily="18" charset="0"/>
              </a:rPr>
              <a:t>Σχέση βήματος (</a:t>
            </a:r>
            <a:r>
              <a:rPr lang="en-US" sz="1600" b="1" i="1" dirty="0" err="1">
                <a:cs typeface="Times New Roman" pitchFamily="18" charset="0"/>
              </a:rPr>
              <a:t>Sz</a:t>
            </a:r>
            <a:r>
              <a:rPr lang="el-GR" sz="1600" b="1" i="1" dirty="0">
                <a:cs typeface="Times New Roman" pitchFamily="18" charset="0"/>
              </a:rPr>
              <a:t>) και βάθους τομής (</a:t>
            </a:r>
            <a:r>
              <a:rPr lang="en-US" sz="1600" b="1" i="1" dirty="0">
                <a:cs typeface="Times New Roman" pitchFamily="18" charset="0"/>
              </a:rPr>
              <a:t>t</a:t>
            </a:r>
            <a:r>
              <a:rPr lang="el-GR" sz="1600" b="1" i="1" dirty="0">
                <a:cs typeface="Times New Roman" pitchFamily="18" charset="0"/>
              </a:rPr>
              <a:t>) με την ποιότητα πλανίσματος</a:t>
            </a:r>
            <a:r>
              <a:rPr lang="el-GR" sz="1500" b="1" dirty="0"/>
              <a:t> </a:t>
            </a:r>
            <a:endParaRPr lang="el-GR" sz="32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be.ecrent.com/content/product/1425381180.jpg"/>
          <p:cNvPicPr>
            <a:picLocks noChangeAspect="1" noChangeArrowheads="1"/>
          </p:cNvPicPr>
          <p:nvPr/>
        </p:nvPicPr>
        <p:blipFill>
          <a:blip r:embed="rId2"/>
          <a:srcRect t="13125" b="6249"/>
          <a:stretch>
            <a:fillRect/>
          </a:stretch>
        </p:blipFill>
        <p:spPr bwMode="auto">
          <a:xfrm>
            <a:off x="357158" y="785794"/>
            <a:ext cx="4071966" cy="307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- Ορθογώνιο"/>
          <p:cNvSpPr/>
          <p:nvPr/>
        </p:nvSpPr>
        <p:spPr>
          <a:xfrm>
            <a:off x="357158" y="3857628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https://be.ecrent.com</a:t>
            </a:r>
            <a:endParaRPr lang="el-GR" sz="1200" dirty="0"/>
          </a:p>
        </p:txBody>
      </p:sp>
      <p:pic>
        <p:nvPicPr>
          <p:cNvPr id="3076" name="Picture 4" descr="https://4.imimg.com/data4/EI/KM/MY-9653674/wood-500x500.jpg"/>
          <p:cNvPicPr>
            <a:picLocks noChangeAspect="1" noChangeArrowheads="1"/>
          </p:cNvPicPr>
          <p:nvPr/>
        </p:nvPicPr>
        <p:blipFill>
          <a:blip r:embed="rId3"/>
          <a:srcRect l="14873" t="11538" b="23077"/>
          <a:stretch>
            <a:fillRect/>
          </a:stretch>
        </p:blipFill>
        <p:spPr bwMode="auto">
          <a:xfrm>
            <a:off x="4643438" y="785794"/>
            <a:ext cx="4214842" cy="307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4 - Ορθογώνιο"/>
          <p:cNvSpPr/>
          <p:nvPr/>
        </p:nvSpPr>
        <p:spPr>
          <a:xfrm>
            <a:off x="4643438" y="3857628"/>
            <a:ext cx="1713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https://dir.indiamart.com</a:t>
            </a:r>
            <a:endParaRPr lang="el-GR" sz="1200" dirty="0"/>
          </a:p>
        </p:txBody>
      </p:sp>
      <p:sp>
        <p:nvSpPr>
          <p:cNvPr id="6" name="5 - TextBox"/>
          <p:cNvSpPr txBox="1"/>
          <p:nvPr/>
        </p:nvSpPr>
        <p:spPr>
          <a:xfrm>
            <a:off x="2071670" y="4857760"/>
            <a:ext cx="4786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Πλάνες χειρός</a:t>
            </a:r>
            <a:endParaRPr lang="el-GR" sz="16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WALT DW734 15 Amp 12-1/2-Inch Benchtop Pla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3357586" cy="33575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- Ορθογώνιο"/>
          <p:cNvSpPr/>
          <p:nvPr/>
        </p:nvSpPr>
        <p:spPr>
          <a:xfrm>
            <a:off x="857224" y="4000504"/>
            <a:ext cx="17600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https://www.amazon.com</a:t>
            </a:r>
            <a:endParaRPr lang="el-GR" sz="1200" dirty="0"/>
          </a:p>
        </p:txBody>
      </p:sp>
      <p:pic>
        <p:nvPicPr>
          <p:cNvPr id="2052" name="Picture 4" descr="https://images-na.ssl-images-amazon.com/images/I/61U2DRCWkML._SL1000_.jpg"/>
          <p:cNvPicPr>
            <a:picLocks noChangeAspect="1" noChangeArrowheads="1"/>
          </p:cNvPicPr>
          <p:nvPr/>
        </p:nvPicPr>
        <p:blipFill>
          <a:blip r:embed="rId3"/>
          <a:srcRect t="9375" b="6248"/>
          <a:stretch>
            <a:fillRect/>
          </a:stretch>
        </p:blipFill>
        <p:spPr bwMode="auto">
          <a:xfrm>
            <a:off x="4714876" y="642918"/>
            <a:ext cx="3979264" cy="33575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4 - Ορθογώνιο"/>
          <p:cNvSpPr/>
          <p:nvPr/>
        </p:nvSpPr>
        <p:spPr>
          <a:xfrm>
            <a:off x="4714876" y="4000504"/>
            <a:ext cx="17600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https://www.amazon.com</a:t>
            </a:r>
            <a:endParaRPr lang="el-GR" sz="1200" dirty="0"/>
          </a:p>
        </p:txBody>
      </p:sp>
      <p:sp>
        <p:nvSpPr>
          <p:cNvPr id="6" name="5 - TextBox"/>
          <p:cNvSpPr txBox="1"/>
          <p:nvPr/>
        </p:nvSpPr>
        <p:spPr>
          <a:xfrm>
            <a:off x="2071670" y="4786322"/>
            <a:ext cx="4786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Πλάνες πάγκου (επιτραπέζιες)</a:t>
            </a:r>
            <a:endParaRPr lang="el-GR" sz="1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-na.ssl-images-amazon.com/images/I/61bEv-x%2B9d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714644" cy="27146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https://images-na.ssl-images-amazon.com/images/I/51OMJZGCqH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142852"/>
            <a:ext cx="2786082" cy="27146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3 - Ορθογώνιο"/>
          <p:cNvSpPr/>
          <p:nvPr/>
        </p:nvSpPr>
        <p:spPr>
          <a:xfrm>
            <a:off x="142844" y="2857496"/>
            <a:ext cx="17600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https://www.amazon.com</a:t>
            </a:r>
            <a:endParaRPr lang="el-GR" sz="1200" dirty="0"/>
          </a:p>
        </p:txBody>
      </p:sp>
      <p:sp>
        <p:nvSpPr>
          <p:cNvPr id="5" name="4 - TextBox"/>
          <p:cNvSpPr txBox="1"/>
          <p:nvPr/>
        </p:nvSpPr>
        <p:spPr>
          <a:xfrm>
            <a:off x="428596" y="4857760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Κατεργασία με πλάνες πάγκου</a:t>
            </a:r>
            <a:endParaRPr lang="el-GR" sz="1600" b="1" dirty="0"/>
          </a:p>
        </p:txBody>
      </p:sp>
      <p:sp>
        <p:nvSpPr>
          <p:cNvPr id="6" name="5 - Ορθογώνιο"/>
          <p:cNvSpPr/>
          <p:nvPr/>
        </p:nvSpPr>
        <p:spPr>
          <a:xfrm>
            <a:off x="3000364" y="2857496"/>
            <a:ext cx="17600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https://www.amazon.com</a:t>
            </a:r>
            <a:endParaRPr lang="el-GR" sz="1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 l="16992" t="41016" r="55469" b="38476"/>
          <a:stretch>
            <a:fillRect/>
          </a:stretch>
        </p:blipFill>
        <p:spPr bwMode="auto">
          <a:xfrm>
            <a:off x="3500430" y="3357562"/>
            <a:ext cx="5516034" cy="32861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7 - Ορθογώνιο"/>
          <p:cNvSpPr/>
          <p:nvPr/>
        </p:nvSpPr>
        <p:spPr>
          <a:xfrm>
            <a:off x="3500430" y="6581001"/>
            <a:ext cx="2332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https://www.woodmastertools.com</a:t>
            </a:r>
            <a:endParaRPr lang="el-GR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 noChangeAspect="1"/>
          </p:cNvGrpSpPr>
          <p:nvPr/>
        </p:nvGrpSpPr>
        <p:grpSpPr bwMode="auto">
          <a:xfrm>
            <a:off x="1295400" y="381000"/>
            <a:ext cx="7070725" cy="5081588"/>
            <a:chOff x="1701" y="4144"/>
            <a:chExt cx="9180" cy="7937"/>
          </a:xfrm>
        </p:grpSpPr>
        <p:grpSp>
          <p:nvGrpSpPr>
            <p:cNvPr id="4099" name="Group 3"/>
            <p:cNvGrpSpPr>
              <a:grpSpLocks noChangeAspect="1"/>
            </p:cNvGrpSpPr>
            <p:nvPr/>
          </p:nvGrpSpPr>
          <p:grpSpPr bwMode="auto">
            <a:xfrm>
              <a:off x="2421" y="7760"/>
              <a:ext cx="5040" cy="2520"/>
              <a:chOff x="1881" y="5584"/>
              <a:chExt cx="8280" cy="5220"/>
            </a:xfrm>
          </p:grpSpPr>
          <p:grpSp>
            <p:nvGrpSpPr>
              <p:cNvPr id="4100" name="Group 4"/>
              <p:cNvGrpSpPr>
                <a:grpSpLocks noChangeAspect="1"/>
              </p:cNvGrpSpPr>
              <p:nvPr/>
            </p:nvGrpSpPr>
            <p:grpSpPr bwMode="auto">
              <a:xfrm>
                <a:off x="1881" y="5584"/>
                <a:ext cx="8280" cy="5220"/>
                <a:chOff x="2061" y="5224"/>
                <a:chExt cx="8280" cy="5220"/>
              </a:xfrm>
            </p:grpSpPr>
            <p:grpSp>
              <p:nvGrpSpPr>
                <p:cNvPr id="4101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2601" y="7744"/>
                  <a:ext cx="1800" cy="2700"/>
                  <a:chOff x="2601" y="7744"/>
                  <a:chExt cx="1800" cy="2700"/>
                </a:xfrm>
              </p:grpSpPr>
              <p:sp>
                <p:nvSpPr>
                  <p:cNvPr id="4102" name="Freeform 6"/>
                  <p:cNvSpPr>
                    <a:spLocks noChangeAspect="1"/>
                  </p:cNvSpPr>
                  <p:nvPr/>
                </p:nvSpPr>
                <p:spPr bwMode="auto">
                  <a:xfrm>
                    <a:off x="2601" y="7744"/>
                    <a:ext cx="1440" cy="1260"/>
                  </a:xfrm>
                  <a:custGeom>
                    <a:avLst/>
                    <a:gdLst/>
                    <a:ahLst/>
                    <a:cxnLst>
                      <a:cxn ang="0">
                        <a:pos x="1440" y="0"/>
                      </a:cxn>
                      <a:cxn ang="0">
                        <a:pos x="360" y="720"/>
                      </a:cxn>
                      <a:cxn ang="0">
                        <a:pos x="0" y="1260"/>
                      </a:cxn>
                    </a:cxnLst>
                    <a:rect l="0" t="0" r="r" b="b"/>
                    <a:pathLst>
                      <a:path w="1440" h="1260">
                        <a:moveTo>
                          <a:pt x="1440" y="0"/>
                        </a:moveTo>
                        <a:cubicBezTo>
                          <a:pt x="1020" y="255"/>
                          <a:pt x="600" y="510"/>
                          <a:pt x="360" y="720"/>
                        </a:cubicBezTo>
                        <a:cubicBezTo>
                          <a:pt x="120" y="930"/>
                          <a:pt x="60" y="1170"/>
                          <a:pt x="0" y="1260"/>
                        </a:cubicBez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3" name="Freeform 7"/>
                  <p:cNvSpPr>
                    <a:spLocks noChangeAspect="1"/>
                  </p:cNvSpPr>
                  <p:nvPr/>
                </p:nvSpPr>
                <p:spPr bwMode="auto">
                  <a:xfrm>
                    <a:off x="2961" y="7924"/>
                    <a:ext cx="1440" cy="1260"/>
                  </a:xfrm>
                  <a:custGeom>
                    <a:avLst/>
                    <a:gdLst/>
                    <a:ahLst/>
                    <a:cxnLst>
                      <a:cxn ang="0">
                        <a:pos x="1440" y="0"/>
                      </a:cxn>
                      <a:cxn ang="0">
                        <a:pos x="360" y="720"/>
                      </a:cxn>
                      <a:cxn ang="0">
                        <a:pos x="0" y="1260"/>
                      </a:cxn>
                    </a:cxnLst>
                    <a:rect l="0" t="0" r="r" b="b"/>
                    <a:pathLst>
                      <a:path w="1440" h="1260">
                        <a:moveTo>
                          <a:pt x="1440" y="0"/>
                        </a:moveTo>
                        <a:cubicBezTo>
                          <a:pt x="1020" y="255"/>
                          <a:pt x="600" y="510"/>
                          <a:pt x="360" y="720"/>
                        </a:cubicBezTo>
                        <a:cubicBezTo>
                          <a:pt x="120" y="930"/>
                          <a:pt x="60" y="1170"/>
                          <a:pt x="0" y="1260"/>
                        </a:cubicBez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4" name="Freeform 8"/>
                  <p:cNvSpPr>
                    <a:spLocks noChangeAspect="1"/>
                  </p:cNvSpPr>
                  <p:nvPr/>
                </p:nvSpPr>
                <p:spPr bwMode="auto">
                  <a:xfrm>
                    <a:off x="2961" y="9184"/>
                    <a:ext cx="1440" cy="1260"/>
                  </a:xfrm>
                  <a:custGeom>
                    <a:avLst/>
                    <a:gdLst/>
                    <a:ahLst/>
                    <a:cxnLst>
                      <a:cxn ang="0">
                        <a:pos x="1440" y="0"/>
                      </a:cxn>
                      <a:cxn ang="0">
                        <a:pos x="360" y="720"/>
                      </a:cxn>
                      <a:cxn ang="0">
                        <a:pos x="0" y="1260"/>
                      </a:cxn>
                    </a:cxnLst>
                    <a:rect l="0" t="0" r="r" b="b"/>
                    <a:pathLst>
                      <a:path w="1440" h="1260">
                        <a:moveTo>
                          <a:pt x="1440" y="0"/>
                        </a:moveTo>
                        <a:cubicBezTo>
                          <a:pt x="1020" y="255"/>
                          <a:pt x="600" y="510"/>
                          <a:pt x="360" y="720"/>
                        </a:cubicBezTo>
                        <a:cubicBezTo>
                          <a:pt x="120" y="930"/>
                          <a:pt x="60" y="1170"/>
                          <a:pt x="0" y="1260"/>
                        </a:cubicBez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5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61" y="9184"/>
                    <a:ext cx="0" cy="12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6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601" y="9004"/>
                    <a:ext cx="360" cy="1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7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601" y="9004"/>
                    <a:ext cx="0" cy="12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8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601" y="10264"/>
                    <a:ext cx="360" cy="1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4109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2061" y="5224"/>
                  <a:ext cx="8280" cy="4860"/>
                  <a:chOff x="2061" y="5224"/>
                  <a:chExt cx="8280" cy="4860"/>
                </a:xfrm>
              </p:grpSpPr>
              <p:grpSp>
                <p:nvGrpSpPr>
                  <p:cNvPr id="4110" name="Group 1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61" y="5224"/>
                    <a:ext cx="7920" cy="4860"/>
                    <a:chOff x="2241" y="3604"/>
                    <a:chExt cx="7920" cy="4860"/>
                  </a:xfrm>
                </p:grpSpPr>
                <p:grpSp>
                  <p:nvGrpSpPr>
                    <p:cNvPr id="4111" name="Group 1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41" y="6124"/>
                      <a:ext cx="2340" cy="2340"/>
                      <a:chOff x="2241" y="6124"/>
                      <a:chExt cx="2340" cy="2340"/>
                    </a:xfrm>
                  </p:grpSpPr>
                  <p:sp>
                    <p:nvSpPr>
                      <p:cNvPr id="4112" name="Line 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241" y="6124"/>
                        <a:ext cx="1980" cy="90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13" name="Line 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41" y="7024"/>
                        <a:ext cx="36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14" name="Line 1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601" y="7204"/>
                        <a:ext cx="0" cy="12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15" name="Line 1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41" y="7024"/>
                        <a:ext cx="0" cy="12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16" name="Line 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41" y="8284"/>
                        <a:ext cx="36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17" name="Line 2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601" y="6304"/>
                        <a:ext cx="1980" cy="90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18" name="Line 2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601" y="7564"/>
                        <a:ext cx="1980" cy="90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4119" name="Group 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821" y="3604"/>
                      <a:ext cx="2340" cy="2340"/>
                      <a:chOff x="7821" y="3604"/>
                      <a:chExt cx="2340" cy="2340"/>
                    </a:xfrm>
                  </p:grpSpPr>
                  <p:sp>
                    <p:nvSpPr>
                      <p:cNvPr id="4120" name="Line 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7821" y="3607"/>
                        <a:ext cx="1980" cy="90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21" name="Line 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8181" y="3784"/>
                        <a:ext cx="1980" cy="90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22" name="Line 2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9801" y="3604"/>
                        <a:ext cx="36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23" name="Line 2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161" y="3784"/>
                        <a:ext cx="0" cy="12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24" name="Line 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8181" y="5044"/>
                        <a:ext cx="1980" cy="90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4125" name="Group 2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21" y="4504"/>
                      <a:ext cx="3960" cy="3060"/>
                      <a:chOff x="4221" y="4504"/>
                      <a:chExt cx="3960" cy="3060"/>
                    </a:xfrm>
                  </p:grpSpPr>
                  <p:sp>
                    <p:nvSpPr>
                      <p:cNvPr id="4126" name="Line 3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221" y="4504"/>
                        <a:ext cx="3600" cy="16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27" name="Line 3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581" y="4684"/>
                        <a:ext cx="3600" cy="16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28" name="Line 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4581" y="5944"/>
                        <a:ext cx="3600" cy="16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grpSp>
                <p:nvGrpSpPr>
                  <p:cNvPr id="4129" name="Group 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461" y="5584"/>
                    <a:ext cx="2880" cy="2160"/>
                    <a:chOff x="4941" y="8104"/>
                    <a:chExt cx="5220" cy="5940"/>
                  </a:xfrm>
                </p:grpSpPr>
                <p:grpSp>
                  <p:nvGrpSpPr>
                    <p:cNvPr id="4130" name="Group 3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41" y="8104"/>
                      <a:ext cx="5220" cy="5940"/>
                      <a:chOff x="7461" y="5584"/>
                      <a:chExt cx="2880" cy="2160"/>
                    </a:xfrm>
                  </p:grpSpPr>
                  <p:sp>
                    <p:nvSpPr>
                      <p:cNvPr id="4131" name="Freeform 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641" y="5884"/>
                        <a:ext cx="2700" cy="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420"/>
                          </a:cxn>
                          <a:cxn ang="0">
                            <a:pos x="1440" y="60"/>
                          </a:cxn>
                          <a:cxn ang="0">
                            <a:pos x="2520" y="60"/>
                          </a:cxn>
                        </a:cxnLst>
                        <a:rect l="0" t="0" r="r" b="b"/>
                        <a:pathLst>
                          <a:path w="2520" h="420">
                            <a:moveTo>
                              <a:pt x="0" y="420"/>
                            </a:moveTo>
                            <a:cubicBezTo>
                              <a:pt x="510" y="270"/>
                              <a:pt x="1020" y="120"/>
                              <a:pt x="1440" y="60"/>
                            </a:cubicBezTo>
                            <a:cubicBezTo>
                              <a:pt x="1860" y="0"/>
                              <a:pt x="2190" y="30"/>
                              <a:pt x="2520" y="6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32" name="Freeform 3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461" y="5584"/>
                        <a:ext cx="2700" cy="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420"/>
                          </a:cxn>
                          <a:cxn ang="0">
                            <a:pos x="1440" y="60"/>
                          </a:cxn>
                          <a:cxn ang="0">
                            <a:pos x="2520" y="60"/>
                          </a:cxn>
                        </a:cxnLst>
                        <a:rect l="0" t="0" r="r" b="b"/>
                        <a:pathLst>
                          <a:path w="2520" h="420">
                            <a:moveTo>
                              <a:pt x="0" y="420"/>
                            </a:moveTo>
                            <a:cubicBezTo>
                              <a:pt x="510" y="270"/>
                              <a:pt x="1020" y="120"/>
                              <a:pt x="1440" y="60"/>
                            </a:cubicBezTo>
                            <a:cubicBezTo>
                              <a:pt x="1860" y="0"/>
                              <a:pt x="2190" y="30"/>
                              <a:pt x="2520" y="6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33" name="Freeform 37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641" y="7024"/>
                        <a:ext cx="2700" cy="7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420"/>
                          </a:cxn>
                          <a:cxn ang="0">
                            <a:pos x="1440" y="60"/>
                          </a:cxn>
                          <a:cxn ang="0">
                            <a:pos x="2520" y="60"/>
                          </a:cxn>
                        </a:cxnLst>
                        <a:rect l="0" t="0" r="r" b="b"/>
                        <a:pathLst>
                          <a:path w="2520" h="420">
                            <a:moveTo>
                              <a:pt x="0" y="420"/>
                            </a:moveTo>
                            <a:cubicBezTo>
                              <a:pt x="510" y="270"/>
                              <a:pt x="1020" y="120"/>
                              <a:pt x="1440" y="60"/>
                            </a:cubicBezTo>
                            <a:cubicBezTo>
                              <a:pt x="1860" y="0"/>
                              <a:pt x="2190" y="30"/>
                              <a:pt x="2520" y="6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4134" name="Line 3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801" y="8284"/>
                      <a:ext cx="360" cy="90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35" name="Line 3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161" y="9184"/>
                      <a:ext cx="0" cy="324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  <p:grpSp>
            <p:nvGrpSpPr>
              <p:cNvPr id="4136" name="Group 40"/>
              <p:cNvGrpSpPr>
                <a:grpSpLocks noChangeAspect="1"/>
              </p:cNvGrpSpPr>
              <p:nvPr/>
            </p:nvGrpSpPr>
            <p:grpSpPr bwMode="auto">
              <a:xfrm>
                <a:off x="2410" y="9520"/>
                <a:ext cx="371" cy="1250"/>
                <a:chOff x="2410" y="9520"/>
                <a:chExt cx="371" cy="1250"/>
              </a:xfrm>
            </p:grpSpPr>
            <p:sp>
              <p:nvSpPr>
                <p:cNvPr id="4137" name="Freeform 41"/>
                <p:cNvSpPr>
                  <a:spLocks noChangeAspect="1"/>
                </p:cNvSpPr>
                <p:nvPr/>
              </p:nvSpPr>
              <p:spPr bwMode="auto">
                <a:xfrm>
                  <a:off x="2410" y="10310"/>
                  <a:ext cx="191" cy="3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0" y="100"/>
                    </a:cxn>
                    <a:cxn ang="0">
                      <a:pos x="90" y="160"/>
                    </a:cxn>
                    <a:cxn ang="0">
                      <a:pos x="110" y="190"/>
                    </a:cxn>
                    <a:cxn ang="0">
                      <a:pos x="160" y="380"/>
                    </a:cxn>
                    <a:cxn ang="0">
                      <a:pos x="191" y="314"/>
                    </a:cxn>
                  </a:cxnLst>
                  <a:rect l="0" t="0" r="r" b="b"/>
                  <a:pathLst>
                    <a:path w="191" h="380">
                      <a:moveTo>
                        <a:pt x="0" y="0"/>
                      </a:moveTo>
                      <a:cubicBezTo>
                        <a:pt x="21" y="32"/>
                        <a:pt x="32" y="67"/>
                        <a:pt x="50" y="100"/>
                      </a:cubicBezTo>
                      <a:cubicBezTo>
                        <a:pt x="62" y="121"/>
                        <a:pt x="77" y="140"/>
                        <a:pt x="90" y="160"/>
                      </a:cubicBezTo>
                      <a:cubicBezTo>
                        <a:pt x="97" y="170"/>
                        <a:pt x="110" y="190"/>
                        <a:pt x="110" y="190"/>
                      </a:cubicBezTo>
                      <a:cubicBezTo>
                        <a:pt x="125" y="250"/>
                        <a:pt x="160" y="318"/>
                        <a:pt x="160" y="380"/>
                      </a:cubicBezTo>
                      <a:lnTo>
                        <a:pt x="191" y="31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38" name="Freeform 42"/>
                <p:cNvSpPr>
                  <a:spLocks noChangeAspect="1"/>
                </p:cNvSpPr>
                <p:nvPr/>
              </p:nvSpPr>
              <p:spPr bwMode="auto">
                <a:xfrm>
                  <a:off x="2420" y="9970"/>
                  <a:ext cx="350" cy="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0" y="150"/>
                    </a:cxn>
                    <a:cxn ang="0">
                      <a:pos x="140" y="220"/>
                    </a:cxn>
                    <a:cxn ang="0">
                      <a:pos x="150" y="250"/>
                    </a:cxn>
                    <a:cxn ang="0">
                      <a:pos x="180" y="290"/>
                    </a:cxn>
                    <a:cxn ang="0">
                      <a:pos x="270" y="470"/>
                    </a:cxn>
                    <a:cxn ang="0">
                      <a:pos x="290" y="510"/>
                    </a:cxn>
                    <a:cxn ang="0">
                      <a:pos x="310" y="570"/>
                    </a:cxn>
                    <a:cxn ang="0">
                      <a:pos x="350" y="800"/>
                    </a:cxn>
                  </a:cxnLst>
                  <a:rect l="0" t="0" r="r" b="b"/>
                  <a:pathLst>
                    <a:path w="350" h="800">
                      <a:moveTo>
                        <a:pt x="0" y="0"/>
                      </a:moveTo>
                      <a:cubicBezTo>
                        <a:pt x="31" y="47"/>
                        <a:pt x="61" y="111"/>
                        <a:pt x="100" y="150"/>
                      </a:cubicBezTo>
                      <a:cubicBezTo>
                        <a:pt x="121" y="235"/>
                        <a:pt x="92" y="149"/>
                        <a:pt x="140" y="220"/>
                      </a:cubicBezTo>
                      <a:cubicBezTo>
                        <a:pt x="146" y="229"/>
                        <a:pt x="145" y="241"/>
                        <a:pt x="150" y="250"/>
                      </a:cubicBezTo>
                      <a:cubicBezTo>
                        <a:pt x="158" y="264"/>
                        <a:pt x="170" y="277"/>
                        <a:pt x="180" y="290"/>
                      </a:cubicBezTo>
                      <a:cubicBezTo>
                        <a:pt x="201" y="353"/>
                        <a:pt x="240" y="411"/>
                        <a:pt x="270" y="470"/>
                      </a:cubicBezTo>
                      <a:cubicBezTo>
                        <a:pt x="277" y="483"/>
                        <a:pt x="285" y="496"/>
                        <a:pt x="290" y="510"/>
                      </a:cubicBezTo>
                      <a:cubicBezTo>
                        <a:pt x="297" y="530"/>
                        <a:pt x="310" y="570"/>
                        <a:pt x="310" y="570"/>
                      </a:cubicBezTo>
                      <a:cubicBezTo>
                        <a:pt x="321" y="644"/>
                        <a:pt x="350" y="725"/>
                        <a:pt x="350" y="80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39" name="Freeform 43"/>
                <p:cNvSpPr>
                  <a:spLocks noChangeAspect="1"/>
                </p:cNvSpPr>
                <p:nvPr/>
              </p:nvSpPr>
              <p:spPr bwMode="auto">
                <a:xfrm>
                  <a:off x="2430" y="9520"/>
                  <a:ext cx="351" cy="6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0" y="70"/>
                    </a:cxn>
                    <a:cxn ang="0">
                      <a:pos x="140" y="180"/>
                    </a:cxn>
                    <a:cxn ang="0">
                      <a:pos x="190" y="250"/>
                    </a:cxn>
                    <a:cxn ang="0">
                      <a:pos x="240" y="340"/>
                    </a:cxn>
                    <a:cxn ang="0">
                      <a:pos x="270" y="400"/>
                    </a:cxn>
                    <a:cxn ang="0">
                      <a:pos x="350" y="650"/>
                    </a:cxn>
                    <a:cxn ang="0">
                      <a:pos x="351" y="564"/>
                    </a:cxn>
                  </a:cxnLst>
                  <a:rect l="0" t="0" r="r" b="b"/>
                  <a:pathLst>
                    <a:path w="351" h="650">
                      <a:moveTo>
                        <a:pt x="0" y="0"/>
                      </a:moveTo>
                      <a:cubicBezTo>
                        <a:pt x="7" y="23"/>
                        <a:pt x="7" y="49"/>
                        <a:pt x="20" y="70"/>
                      </a:cubicBezTo>
                      <a:cubicBezTo>
                        <a:pt x="52" y="123"/>
                        <a:pt x="106" y="133"/>
                        <a:pt x="140" y="180"/>
                      </a:cubicBezTo>
                      <a:cubicBezTo>
                        <a:pt x="206" y="272"/>
                        <a:pt x="112" y="172"/>
                        <a:pt x="190" y="250"/>
                      </a:cubicBezTo>
                      <a:cubicBezTo>
                        <a:pt x="201" y="283"/>
                        <a:pt x="229" y="307"/>
                        <a:pt x="240" y="340"/>
                      </a:cubicBezTo>
                      <a:cubicBezTo>
                        <a:pt x="254" y="381"/>
                        <a:pt x="244" y="361"/>
                        <a:pt x="270" y="400"/>
                      </a:cubicBezTo>
                      <a:cubicBezTo>
                        <a:pt x="291" y="483"/>
                        <a:pt x="350" y="561"/>
                        <a:pt x="350" y="650"/>
                      </a:cubicBezTo>
                      <a:lnTo>
                        <a:pt x="351" y="56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4140" name="Rectangle 44"/>
            <p:cNvSpPr>
              <a:spLocks noChangeAspect="1" noChangeArrowheads="1"/>
            </p:cNvSpPr>
            <p:nvPr/>
          </p:nvSpPr>
          <p:spPr bwMode="auto">
            <a:xfrm>
              <a:off x="1701" y="4144"/>
              <a:ext cx="8820" cy="79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4141" name="Group 45"/>
            <p:cNvGrpSpPr>
              <a:grpSpLocks noChangeAspect="1"/>
            </p:cNvGrpSpPr>
            <p:nvPr/>
          </p:nvGrpSpPr>
          <p:grpSpPr bwMode="auto">
            <a:xfrm>
              <a:off x="3141" y="6141"/>
              <a:ext cx="3780" cy="1620"/>
              <a:chOff x="2241" y="8644"/>
              <a:chExt cx="8280" cy="5580"/>
            </a:xfrm>
          </p:grpSpPr>
          <p:grpSp>
            <p:nvGrpSpPr>
              <p:cNvPr id="4142" name="Group 46"/>
              <p:cNvGrpSpPr>
                <a:grpSpLocks noChangeAspect="1"/>
              </p:cNvGrpSpPr>
              <p:nvPr/>
            </p:nvGrpSpPr>
            <p:grpSpPr bwMode="auto">
              <a:xfrm>
                <a:off x="2241" y="8644"/>
                <a:ext cx="8280" cy="5580"/>
                <a:chOff x="1701" y="2704"/>
                <a:chExt cx="8280" cy="5580"/>
              </a:xfrm>
            </p:grpSpPr>
            <p:grpSp>
              <p:nvGrpSpPr>
                <p:cNvPr id="4143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1701" y="6664"/>
                  <a:ext cx="1620" cy="1620"/>
                  <a:chOff x="1701" y="6664"/>
                  <a:chExt cx="1620" cy="1620"/>
                </a:xfrm>
              </p:grpSpPr>
              <p:sp>
                <p:nvSpPr>
                  <p:cNvPr id="4144" name="Line 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01" y="6664"/>
                    <a:ext cx="1620" cy="12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45" name="Line 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21" y="7924"/>
                    <a:ext cx="0" cy="3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46" name="Line 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01" y="6664"/>
                    <a:ext cx="0" cy="3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47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01" y="7024"/>
                    <a:ext cx="1620" cy="12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4148" name="Group 52"/>
                <p:cNvGrpSpPr>
                  <a:grpSpLocks noChangeAspect="1"/>
                </p:cNvGrpSpPr>
                <p:nvPr/>
              </p:nvGrpSpPr>
              <p:grpSpPr bwMode="auto">
                <a:xfrm>
                  <a:off x="6741" y="2704"/>
                  <a:ext cx="3240" cy="3600"/>
                  <a:chOff x="6741" y="2704"/>
                  <a:chExt cx="3240" cy="3600"/>
                </a:xfrm>
              </p:grpSpPr>
              <p:sp>
                <p:nvSpPr>
                  <p:cNvPr id="4149" name="Line 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361" y="2704"/>
                    <a:ext cx="1620" cy="12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50" name="Line 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81" y="3964"/>
                    <a:ext cx="0" cy="3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51" name="Line 5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81" y="3964"/>
                    <a:ext cx="2700" cy="162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52" name="Line 5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741" y="4324"/>
                    <a:ext cx="3240" cy="19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4153" name="Group 57"/>
                <p:cNvGrpSpPr>
                  <a:grpSpLocks noChangeAspect="1"/>
                </p:cNvGrpSpPr>
                <p:nvPr/>
              </p:nvGrpSpPr>
              <p:grpSpPr bwMode="auto">
                <a:xfrm>
                  <a:off x="1701" y="2704"/>
                  <a:ext cx="8280" cy="5580"/>
                  <a:chOff x="1701" y="2704"/>
                  <a:chExt cx="8280" cy="5580"/>
                </a:xfrm>
              </p:grpSpPr>
              <p:sp>
                <p:nvSpPr>
                  <p:cNvPr id="4154" name="Line 5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01" y="2704"/>
                    <a:ext cx="6660" cy="39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55" name="Line 5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21" y="5584"/>
                    <a:ext cx="3960" cy="23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56" name="Line 6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21" y="6304"/>
                    <a:ext cx="3420" cy="19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57" name="Line 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361" y="2704"/>
                    <a:ext cx="1440" cy="5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4158" name="Group 6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741" y="3244"/>
                    <a:ext cx="3240" cy="3060"/>
                    <a:chOff x="6741" y="3064"/>
                    <a:chExt cx="3240" cy="3240"/>
                  </a:xfrm>
                </p:grpSpPr>
                <p:sp>
                  <p:nvSpPr>
                    <p:cNvPr id="4159" name="Line 6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801" y="3064"/>
                      <a:ext cx="180" cy="36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60" name="Freeform 6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281" y="3064"/>
                      <a:ext cx="2520" cy="2520"/>
                    </a:xfrm>
                    <a:custGeom>
                      <a:avLst/>
                      <a:gdLst/>
                      <a:ahLst/>
                      <a:cxnLst>
                        <a:cxn ang="0">
                          <a:pos x="2520" y="0"/>
                        </a:cxn>
                        <a:cxn ang="0">
                          <a:pos x="1620" y="1260"/>
                        </a:cxn>
                        <a:cxn ang="0">
                          <a:pos x="0" y="2520"/>
                        </a:cxn>
                      </a:cxnLst>
                      <a:rect l="0" t="0" r="r" b="b"/>
                      <a:pathLst>
                        <a:path w="2520" h="2520">
                          <a:moveTo>
                            <a:pt x="2520" y="0"/>
                          </a:moveTo>
                          <a:cubicBezTo>
                            <a:pt x="2280" y="420"/>
                            <a:pt x="2040" y="840"/>
                            <a:pt x="1620" y="1260"/>
                          </a:cubicBezTo>
                          <a:cubicBezTo>
                            <a:pt x="1200" y="1680"/>
                            <a:pt x="270" y="2310"/>
                            <a:pt x="0" y="252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61" name="Freeform 6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741" y="3424"/>
                      <a:ext cx="3240" cy="2880"/>
                    </a:xfrm>
                    <a:custGeom>
                      <a:avLst/>
                      <a:gdLst/>
                      <a:ahLst/>
                      <a:cxnLst>
                        <a:cxn ang="0">
                          <a:pos x="2520" y="0"/>
                        </a:cxn>
                        <a:cxn ang="0">
                          <a:pos x="1620" y="1260"/>
                        </a:cxn>
                        <a:cxn ang="0">
                          <a:pos x="0" y="2520"/>
                        </a:cxn>
                      </a:cxnLst>
                      <a:rect l="0" t="0" r="r" b="b"/>
                      <a:pathLst>
                        <a:path w="2520" h="2520">
                          <a:moveTo>
                            <a:pt x="2520" y="0"/>
                          </a:moveTo>
                          <a:cubicBezTo>
                            <a:pt x="2280" y="420"/>
                            <a:pt x="2040" y="840"/>
                            <a:pt x="1620" y="1260"/>
                          </a:cubicBezTo>
                          <a:cubicBezTo>
                            <a:pt x="1200" y="1680"/>
                            <a:pt x="270" y="2310"/>
                            <a:pt x="0" y="252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</p:grpSp>
          <p:grpSp>
            <p:nvGrpSpPr>
              <p:cNvPr id="4162" name="Group 66"/>
              <p:cNvGrpSpPr>
                <a:grpSpLocks noChangeAspect="1"/>
              </p:cNvGrpSpPr>
              <p:nvPr/>
            </p:nvGrpSpPr>
            <p:grpSpPr bwMode="auto">
              <a:xfrm>
                <a:off x="2320" y="12670"/>
                <a:ext cx="1425" cy="1430"/>
                <a:chOff x="2320" y="12670"/>
                <a:chExt cx="1425" cy="1430"/>
              </a:xfrm>
            </p:grpSpPr>
            <p:sp>
              <p:nvSpPr>
                <p:cNvPr id="4163" name="Freeform 67"/>
                <p:cNvSpPr>
                  <a:spLocks noChangeAspect="1"/>
                </p:cNvSpPr>
                <p:nvPr/>
              </p:nvSpPr>
              <p:spPr bwMode="auto">
                <a:xfrm>
                  <a:off x="2320" y="12670"/>
                  <a:ext cx="101" cy="4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0" y="400"/>
                    </a:cxn>
                    <a:cxn ang="0">
                      <a:pos x="101" y="474"/>
                    </a:cxn>
                  </a:cxnLst>
                  <a:rect l="0" t="0" r="r" b="b"/>
                  <a:pathLst>
                    <a:path w="101" h="474">
                      <a:moveTo>
                        <a:pt x="0" y="0"/>
                      </a:moveTo>
                      <a:cubicBezTo>
                        <a:pt x="51" y="154"/>
                        <a:pt x="70" y="226"/>
                        <a:pt x="70" y="400"/>
                      </a:cubicBezTo>
                      <a:lnTo>
                        <a:pt x="101" y="47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64" name="Freeform 68"/>
                <p:cNvSpPr>
                  <a:spLocks noChangeAspect="1"/>
                </p:cNvSpPr>
                <p:nvPr/>
              </p:nvSpPr>
              <p:spPr bwMode="auto">
                <a:xfrm>
                  <a:off x="2960" y="13160"/>
                  <a:ext cx="150" cy="4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0" y="120"/>
                    </a:cxn>
                    <a:cxn ang="0">
                      <a:pos x="120" y="320"/>
                    </a:cxn>
                    <a:cxn ang="0">
                      <a:pos x="150" y="480"/>
                    </a:cxn>
                  </a:cxnLst>
                  <a:rect l="0" t="0" r="r" b="b"/>
                  <a:pathLst>
                    <a:path w="150" h="480">
                      <a:moveTo>
                        <a:pt x="0" y="0"/>
                      </a:moveTo>
                      <a:cubicBezTo>
                        <a:pt x="15" y="45"/>
                        <a:pt x="44" y="81"/>
                        <a:pt x="70" y="120"/>
                      </a:cubicBezTo>
                      <a:cubicBezTo>
                        <a:pt x="103" y="169"/>
                        <a:pt x="111" y="266"/>
                        <a:pt x="120" y="320"/>
                      </a:cubicBezTo>
                      <a:cubicBezTo>
                        <a:pt x="129" y="374"/>
                        <a:pt x="150" y="424"/>
                        <a:pt x="150" y="48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65" name="Freeform 69"/>
                <p:cNvSpPr>
                  <a:spLocks noChangeAspect="1"/>
                </p:cNvSpPr>
                <p:nvPr/>
              </p:nvSpPr>
              <p:spPr bwMode="auto">
                <a:xfrm>
                  <a:off x="2640" y="12920"/>
                  <a:ext cx="110" cy="4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160"/>
                    </a:cxn>
                    <a:cxn ang="0">
                      <a:pos x="80" y="220"/>
                    </a:cxn>
                    <a:cxn ang="0">
                      <a:pos x="90" y="250"/>
                    </a:cxn>
                    <a:cxn ang="0">
                      <a:pos x="110" y="430"/>
                    </a:cxn>
                  </a:cxnLst>
                  <a:rect l="0" t="0" r="r" b="b"/>
                  <a:pathLst>
                    <a:path w="110" h="430">
                      <a:moveTo>
                        <a:pt x="0" y="0"/>
                      </a:moveTo>
                      <a:cubicBezTo>
                        <a:pt x="14" y="58"/>
                        <a:pt x="41" y="103"/>
                        <a:pt x="60" y="160"/>
                      </a:cubicBezTo>
                      <a:cubicBezTo>
                        <a:pt x="67" y="180"/>
                        <a:pt x="73" y="200"/>
                        <a:pt x="80" y="220"/>
                      </a:cubicBezTo>
                      <a:cubicBezTo>
                        <a:pt x="83" y="230"/>
                        <a:pt x="90" y="250"/>
                        <a:pt x="90" y="250"/>
                      </a:cubicBezTo>
                      <a:cubicBezTo>
                        <a:pt x="96" y="305"/>
                        <a:pt x="110" y="374"/>
                        <a:pt x="110" y="43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66" name="Freeform 70"/>
                <p:cNvSpPr>
                  <a:spLocks noChangeAspect="1"/>
                </p:cNvSpPr>
                <p:nvPr/>
              </p:nvSpPr>
              <p:spPr bwMode="auto">
                <a:xfrm>
                  <a:off x="3350" y="13480"/>
                  <a:ext cx="151" cy="4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0" y="420"/>
                    </a:cxn>
                    <a:cxn ang="0">
                      <a:pos x="151" y="384"/>
                    </a:cxn>
                  </a:cxnLst>
                  <a:rect l="0" t="0" r="r" b="b"/>
                  <a:pathLst>
                    <a:path w="151" h="420">
                      <a:moveTo>
                        <a:pt x="0" y="0"/>
                      </a:moveTo>
                      <a:cubicBezTo>
                        <a:pt x="46" y="138"/>
                        <a:pt x="100" y="272"/>
                        <a:pt x="100" y="420"/>
                      </a:cubicBezTo>
                      <a:lnTo>
                        <a:pt x="151" y="38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67" name="Freeform 71"/>
                <p:cNvSpPr>
                  <a:spLocks noChangeAspect="1"/>
                </p:cNvSpPr>
                <p:nvPr/>
              </p:nvSpPr>
              <p:spPr bwMode="auto">
                <a:xfrm>
                  <a:off x="3670" y="13730"/>
                  <a:ext cx="75" cy="3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370"/>
                    </a:cxn>
                    <a:cxn ang="0">
                      <a:pos x="11" y="314"/>
                    </a:cxn>
                  </a:cxnLst>
                  <a:rect l="0" t="0" r="r" b="b"/>
                  <a:pathLst>
                    <a:path w="75" h="370">
                      <a:moveTo>
                        <a:pt x="0" y="0"/>
                      </a:moveTo>
                      <a:cubicBezTo>
                        <a:pt x="75" y="112"/>
                        <a:pt x="60" y="240"/>
                        <a:pt x="60" y="370"/>
                      </a:cubicBezTo>
                      <a:lnTo>
                        <a:pt x="11" y="31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grpSp>
          <p:nvGrpSpPr>
            <p:cNvPr id="4168" name="Group 72"/>
            <p:cNvGrpSpPr>
              <a:grpSpLocks noChangeAspect="1"/>
            </p:cNvGrpSpPr>
            <p:nvPr/>
          </p:nvGrpSpPr>
          <p:grpSpPr bwMode="auto">
            <a:xfrm>
              <a:off x="2421" y="9561"/>
              <a:ext cx="5400" cy="2340"/>
              <a:chOff x="2780" y="5584"/>
              <a:chExt cx="7381" cy="5763"/>
            </a:xfrm>
          </p:grpSpPr>
          <p:grpSp>
            <p:nvGrpSpPr>
              <p:cNvPr id="4169" name="Group 73"/>
              <p:cNvGrpSpPr>
                <a:grpSpLocks noChangeAspect="1"/>
              </p:cNvGrpSpPr>
              <p:nvPr/>
            </p:nvGrpSpPr>
            <p:grpSpPr bwMode="auto">
              <a:xfrm>
                <a:off x="2781" y="5584"/>
                <a:ext cx="7380" cy="5763"/>
                <a:chOff x="2781" y="5584"/>
                <a:chExt cx="7380" cy="5763"/>
              </a:xfrm>
            </p:grpSpPr>
            <p:grpSp>
              <p:nvGrpSpPr>
                <p:cNvPr id="4170" name="Group 74"/>
                <p:cNvGrpSpPr>
                  <a:grpSpLocks noChangeAspect="1"/>
                </p:cNvGrpSpPr>
                <p:nvPr/>
              </p:nvGrpSpPr>
              <p:grpSpPr bwMode="auto">
                <a:xfrm>
                  <a:off x="5481" y="7564"/>
                  <a:ext cx="2520" cy="2160"/>
                  <a:chOff x="5481" y="7564"/>
                  <a:chExt cx="2520" cy="2160"/>
                </a:xfrm>
              </p:grpSpPr>
              <p:sp>
                <p:nvSpPr>
                  <p:cNvPr id="4171" name="Line 7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661" y="7744"/>
                    <a:ext cx="2340" cy="14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72" name="Line 7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661" y="8284"/>
                    <a:ext cx="2340" cy="14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73" name="Line 7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481" y="7564"/>
                    <a:ext cx="2340" cy="14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4174" name="Group 78"/>
                <p:cNvGrpSpPr>
                  <a:grpSpLocks noChangeAspect="1"/>
                </p:cNvGrpSpPr>
                <p:nvPr/>
              </p:nvGrpSpPr>
              <p:grpSpPr bwMode="auto">
                <a:xfrm>
                  <a:off x="2781" y="9004"/>
                  <a:ext cx="2880" cy="2343"/>
                  <a:chOff x="2781" y="9004"/>
                  <a:chExt cx="2880" cy="2343"/>
                </a:xfrm>
              </p:grpSpPr>
              <p:sp>
                <p:nvSpPr>
                  <p:cNvPr id="4175" name="Line 7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961" y="9184"/>
                    <a:ext cx="2700" cy="162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76" name="Line 8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781" y="10624"/>
                    <a:ext cx="180" cy="1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77" name="Line 8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781" y="9004"/>
                    <a:ext cx="2700" cy="162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78" name="Line 8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61" y="10804"/>
                    <a:ext cx="0" cy="5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79" name="Line 8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81" y="10624"/>
                    <a:ext cx="0" cy="5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0" name="Line 8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781" y="11167"/>
                    <a:ext cx="180" cy="1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1" name="Line 8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961" y="9724"/>
                    <a:ext cx="2700" cy="162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2" name="Freeform 86"/>
                  <p:cNvSpPr>
                    <a:spLocks noChangeAspect="1"/>
                  </p:cNvSpPr>
                  <p:nvPr/>
                </p:nvSpPr>
                <p:spPr bwMode="auto">
                  <a:xfrm>
                    <a:off x="2961" y="9724"/>
                    <a:ext cx="2700" cy="900"/>
                  </a:xfrm>
                  <a:custGeom>
                    <a:avLst/>
                    <a:gdLst/>
                    <a:ahLst/>
                    <a:cxnLst>
                      <a:cxn ang="0">
                        <a:pos x="0" y="900"/>
                      </a:cxn>
                      <a:cxn ang="0">
                        <a:pos x="1080" y="720"/>
                      </a:cxn>
                      <a:cxn ang="0">
                        <a:pos x="2700" y="0"/>
                      </a:cxn>
                    </a:cxnLst>
                    <a:rect l="0" t="0" r="r" b="b"/>
                    <a:pathLst>
                      <a:path w="2700" h="900">
                        <a:moveTo>
                          <a:pt x="0" y="900"/>
                        </a:moveTo>
                        <a:cubicBezTo>
                          <a:pt x="315" y="885"/>
                          <a:pt x="630" y="870"/>
                          <a:pt x="1080" y="720"/>
                        </a:cubicBezTo>
                        <a:cubicBezTo>
                          <a:pt x="1530" y="570"/>
                          <a:pt x="2115" y="285"/>
                          <a:pt x="2700" y="0"/>
                        </a:cubicBez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3" name="Freeform 87"/>
                  <p:cNvSpPr>
                    <a:spLocks noChangeAspect="1"/>
                  </p:cNvSpPr>
                  <p:nvPr/>
                </p:nvSpPr>
                <p:spPr bwMode="auto">
                  <a:xfrm>
                    <a:off x="2961" y="9184"/>
                    <a:ext cx="2700" cy="900"/>
                  </a:xfrm>
                  <a:custGeom>
                    <a:avLst/>
                    <a:gdLst/>
                    <a:ahLst/>
                    <a:cxnLst>
                      <a:cxn ang="0">
                        <a:pos x="0" y="900"/>
                      </a:cxn>
                      <a:cxn ang="0">
                        <a:pos x="1080" y="720"/>
                      </a:cxn>
                      <a:cxn ang="0">
                        <a:pos x="2700" y="0"/>
                      </a:cxn>
                    </a:cxnLst>
                    <a:rect l="0" t="0" r="r" b="b"/>
                    <a:pathLst>
                      <a:path w="2700" h="900">
                        <a:moveTo>
                          <a:pt x="0" y="900"/>
                        </a:moveTo>
                        <a:cubicBezTo>
                          <a:pt x="315" y="885"/>
                          <a:pt x="630" y="870"/>
                          <a:pt x="1080" y="720"/>
                        </a:cubicBezTo>
                        <a:cubicBezTo>
                          <a:pt x="1530" y="570"/>
                          <a:pt x="2115" y="285"/>
                          <a:pt x="2700" y="0"/>
                        </a:cubicBez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4" name="Freeform 88"/>
                  <p:cNvSpPr>
                    <a:spLocks noChangeAspect="1"/>
                  </p:cNvSpPr>
                  <p:nvPr/>
                </p:nvSpPr>
                <p:spPr bwMode="auto">
                  <a:xfrm>
                    <a:off x="2781" y="9004"/>
                    <a:ext cx="2700" cy="900"/>
                  </a:xfrm>
                  <a:custGeom>
                    <a:avLst/>
                    <a:gdLst/>
                    <a:ahLst/>
                    <a:cxnLst>
                      <a:cxn ang="0">
                        <a:pos x="0" y="900"/>
                      </a:cxn>
                      <a:cxn ang="0">
                        <a:pos x="1080" y="720"/>
                      </a:cxn>
                      <a:cxn ang="0">
                        <a:pos x="2700" y="0"/>
                      </a:cxn>
                    </a:cxnLst>
                    <a:rect l="0" t="0" r="r" b="b"/>
                    <a:pathLst>
                      <a:path w="2700" h="900">
                        <a:moveTo>
                          <a:pt x="0" y="900"/>
                        </a:moveTo>
                        <a:cubicBezTo>
                          <a:pt x="315" y="885"/>
                          <a:pt x="630" y="870"/>
                          <a:pt x="1080" y="720"/>
                        </a:cubicBezTo>
                        <a:cubicBezTo>
                          <a:pt x="1530" y="570"/>
                          <a:pt x="2115" y="285"/>
                          <a:pt x="2700" y="0"/>
                        </a:cubicBezTo>
                      </a:path>
                    </a:pathLst>
                  </a:cu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5" name="Line 8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781" y="9904"/>
                    <a:ext cx="180" cy="1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6" name="Line 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961" y="10084"/>
                    <a:ext cx="0" cy="5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7" name="Line 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781" y="9904"/>
                    <a:ext cx="0" cy="54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88" name="Line 9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781" y="10444"/>
                    <a:ext cx="180" cy="18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4189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7821" y="5584"/>
                  <a:ext cx="2340" cy="2700"/>
                  <a:chOff x="7821" y="5584"/>
                  <a:chExt cx="2340" cy="2700"/>
                </a:xfrm>
              </p:grpSpPr>
              <p:sp>
                <p:nvSpPr>
                  <p:cNvPr id="4190" name="Line 9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8001" y="6484"/>
                    <a:ext cx="2160" cy="1260"/>
                  </a:xfrm>
                  <a:prstGeom prst="line">
                    <a:avLst/>
                  </a:prstGeom>
                  <a:noFill/>
                  <a:ln w="158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4191" name="Group 9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821" y="5584"/>
                    <a:ext cx="2340" cy="2700"/>
                    <a:chOff x="7821" y="5584"/>
                    <a:chExt cx="2340" cy="2700"/>
                  </a:xfrm>
                </p:grpSpPr>
                <p:sp>
                  <p:nvSpPr>
                    <p:cNvPr id="4192" name="Line 9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9981" y="6304"/>
                      <a:ext cx="180" cy="18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4193" name="Freeform 9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01" y="6304"/>
                      <a:ext cx="2160" cy="1980"/>
                    </a:xfrm>
                    <a:custGeom>
                      <a:avLst/>
                      <a:gdLst/>
                      <a:ahLst/>
                      <a:cxnLst>
                        <a:cxn ang="0">
                          <a:pos x="2160" y="0"/>
                        </a:cxn>
                        <a:cxn ang="0">
                          <a:pos x="1440" y="900"/>
                        </a:cxn>
                        <a:cxn ang="0">
                          <a:pos x="0" y="1980"/>
                        </a:cxn>
                      </a:cxnLst>
                      <a:rect l="0" t="0" r="r" b="b"/>
                      <a:pathLst>
                        <a:path w="2160" h="1980">
                          <a:moveTo>
                            <a:pt x="2160" y="0"/>
                          </a:moveTo>
                          <a:cubicBezTo>
                            <a:pt x="1980" y="285"/>
                            <a:pt x="1800" y="570"/>
                            <a:pt x="1440" y="900"/>
                          </a:cubicBezTo>
                          <a:cubicBezTo>
                            <a:pt x="1080" y="1230"/>
                            <a:pt x="540" y="1605"/>
                            <a:pt x="0" y="198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4194" name="Group 9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821" y="5584"/>
                      <a:ext cx="2340" cy="2700"/>
                      <a:chOff x="7821" y="5584"/>
                      <a:chExt cx="2340" cy="2700"/>
                    </a:xfrm>
                  </p:grpSpPr>
                  <p:sp>
                    <p:nvSpPr>
                      <p:cNvPr id="4195" name="Line 9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7821" y="6304"/>
                        <a:ext cx="2160" cy="12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96" name="Line 10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8001" y="7024"/>
                        <a:ext cx="2160" cy="12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97" name="Line 10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161" y="6484"/>
                        <a:ext cx="0" cy="5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98" name="Freeform 10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8001" y="5764"/>
                        <a:ext cx="2160" cy="19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60" y="0"/>
                          </a:cxn>
                          <a:cxn ang="0">
                            <a:pos x="1440" y="900"/>
                          </a:cxn>
                          <a:cxn ang="0">
                            <a:pos x="0" y="1980"/>
                          </a:cxn>
                        </a:cxnLst>
                        <a:rect l="0" t="0" r="r" b="b"/>
                        <a:pathLst>
                          <a:path w="2160" h="1980">
                            <a:moveTo>
                              <a:pt x="2160" y="0"/>
                            </a:moveTo>
                            <a:cubicBezTo>
                              <a:pt x="1980" y="285"/>
                              <a:pt x="1800" y="570"/>
                              <a:pt x="1440" y="900"/>
                            </a:cubicBezTo>
                            <a:cubicBezTo>
                              <a:pt x="1080" y="1230"/>
                              <a:pt x="540" y="1605"/>
                              <a:pt x="0" y="198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199" name="Freeform 10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7821" y="5584"/>
                        <a:ext cx="2160" cy="198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60" y="0"/>
                          </a:cxn>
                          <a:cxn ang="0">
                            <a:pos x="1440" y="900"/>
                          </a:cxn>
                          <a:cxn ang="0">
                            <a:pos x="0" y="1980"/>
                          </a:cxn>
                        </a:cxnLst>
                        <a:rect l="0" t="0" r="r" b="b"/>
                        <a:pathLst>
                          <a:path w="2160" h="1980">
                            <a:moveTo>
                              <a:pt x="2160" y="0"/>
                            </a:moveTo>
                            <a:cubicBezTo>
                              <a:pt x="1980" y="285"/>
                              <a:pt x="1800" y="570"/>
                              <a:pt x="1440" y="900"/>
                            </a:cubicBezTo>
                            <a:cubicBezTo>
                              <a:pt x="1080" y="1230"/>
                              <a:pt x="540" y="1605"/>
                              <a:pt x="0" y="1980"/>
                            </a:cubicBezTo>
                          </a:path>
                        </a:pathLst>
                      </a:cu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200" name="Line 10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9981" y="5584"/>
                        <a:ext cx="18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4201" name="Line 10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0161" y="5764"/>
                        <a:ext cx="0" cy="54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</p:grpSp>
          </p:grpSp>
          <p:grpSp>
            <p:nvGrpSpPr>
              <p:cNvPr id="4202" name="Group 106"/>
              <p:cNvGrpSpPr>
                <a:grpSpLocks noChangeAspect="1"/>
              </p:cNvGrpSpPr>
              <p:nvPr/>
            </p:nvGrpSpPr>
            <p:grpSpPr bwMode="auto">
              <a:xfrm>
                <a:off x="2780" y="9990"/>
                <a:ext cx="181" cy="520"/>
                <a:chOff x="2780" y="9990"/>
                <a:chExt cx="181" cy="520"/>
              </a:xfrm>
            </p:grpSpPr>
            <p:sp>
              <p:nvSpPr>
                <p:cNvPr id="4203" name="Freeform 107"/>
                <p:cNvSpPr>
                  <a:spLocks noChangeAspect="1"/>
                </p:cNvSpPr>
                <p:nvPr/>
              </p:nvSpPr>
              <p:spPr bwMode="auto">
                <a:xfrm>
                  <a:off x="2780" y="10300"/>
                  <a:ext cx="90" cy="2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80"/>
                    </a:cxn>
                    <a:cxn ang="0">
                      <a:pos x="80" y="140"/>
                    </a:cxn>
                    <a:cxn ang="0">
                      <a:pos x="90" y="210"/>
                    </a:cxn>
                    <a:cxn ang="0">
                      <a:pos x="1" y="144"/>
                    </a:cxn>
                  </a:cxnLst>
                  <a:rect l="0" t="0" r="r" b="b"/>
                  <a:pathLst>
                    <a:path w="90" h="210">
                      <a:moveTo>
                        <a:pt x="0" y="0"/>
                      </a:moveTo>
                      <a:cubicBezTo>
                        <a:pt x="31" y="20"/>
                        <a:pt x="45" y="46"/>
                        <a:pt x="60" y="80"/>
                      </a:cubicBezTo>
                      <a:cubicBezTo>
                        <a:pt x="69" y="99"/>
                        <a:pt x="80" y="140"/>
                        <a:pt x="80" y="140"/>
                      </a:cubicBezTo>
                      <a:cubicBezTo>
                        <a:pt x="83" y="163"/>
                        <a:pt x="90" y="210"/>
                        <a:pt x="90" y="210"/>
                      </a:cubicBezTo>
                      <a:lnTo>
                        <a:pt x="1" y="144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04" name="Freeform 108"/>
                <p:cNvSpPr>
                  <a:spLocks noChangeAspect="1"/>
                </p:cNvSpPr>
                <p:nvPr/>
              </p:nvSpPr>
              <p:spPr bwMode="auto">
                <a:xfrm>
                  <a:off x="2780" y="10132"/>
                  <a:ext cx="170" cy="308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40" y="48"/>
                    </a:cxn>
                    <a:cxn ang="0">
                      <a:pos x="70" y="68"/>
                    </a:cxn>
                    <a:cxn ang="0">
                      <a:pos x="140" y="218"/>
                    </a:cxn>
                    <a:cxn ang="0">
                      <a:pos x="160" y="278"/>
                    </a:cxn>
                    <a:cxn ang="0">
                      <a:pos x="170" y="308"/>
                    </a:cxn>
                  </a:cxnLst>
                  <a:rect l="0" t="0" r="r" b="b"/>
                  <a:pathLst>
                    <a:path w="170" h="308">
                      <a:moveTo>
                        <a:pt x="0" y="8"/>
                      </a:moveTo>
                      <a:cubicBezTo>
                        <a:pt x="65" y="30"/>
                        <a:pt x="1" y="0"/>
                        <a:pt x="40" y="48"/>
                      </a:cubicBezTo>
                      <a:cubicBezTo>
                        <a:pt x="48" y="57"/>
                        <a:pt x="60" y="61"/>
                        <a:pt x="70" y="68"/>
                      </a:cubicBezTo>
                      <a:cubicBezTo>
                        <a:pt x="106" y="122"/>
                        <a:pt x="120" y="157"/>
                        <a:pt x="140" y="218"/>
                      </a:cubicBezTo>
                      <a:cubicBezTo>
                        <a:pt x="147" y="238"/>
                        <a:pt x="153" y="258"/>
                        <a:pt x="160" y="278"/>
                      </a:cubicBezTo>
                      <a:cubicBezTo>
                        <a:pt x="163" y="288"/>
                        <a:pt x="170" y="308"/>
                        <a:pt x="170" y="308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05" name="Freeform 109"/>
                <p:cNvSpPr>
                  <a:spLocks noChangeAspect="1"/>
                </p:cNvSpPr>
                <p:nvPr/>
              </p:nvSpPr>
              <p:spPr bwMode="auto">
                <a:xfrm>
                  <a:off x="2780" y="9990"/>
                  <a:ext cx="181" cy="1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0" y="100"/>
                    </a:cxn>
                    <a:cxn ang="0">
                      <a:pos x="170" y="180"/>
                    </a:cxn>
                    <a:cxn ang="0">
                      <a:pos x="181" y="94"/>
                    </a:cxn>
                  </a:cxnLst>
                  <a:rect l="0" t="0" r="r" b="b"/>
                  <a:pathLst>
                    <a:path w="181" h="180">
                      <a:moveTo>
                        <a:pt x="0" y="0"/>
                      </a:moveTo>
                      <a:cubicBezTo>
                        <a:pt x="36" y="36"/>
                        <a:pt x="77" y="72"/>
                        <a:pt x="120" y="100"/>
                      </a:cubicBezTo>
                      <a:cubicBezTo>
                        <a:pt x="164" y="166"/>
                        <a:pt x="149" y="139"/>
                        <a:pt x="170" y="180"/>
                      </a:cubicBezTo>
                      <a:lnTo>
                        <a:pt x="181" y="94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grpSp>
          <p:nvGrpSpPr>
            <p:cNvPr id="4206" name="Group 110"/>
            <p:cNvGrpSpPr>
              <a:grpSpLocks noChangeAspect="1"/>
            </p:cNvGrpSpPr>
            <p:nvPr/>
          </p:nvGrpSpPr>
          <p:grpSpPr bwMode="auto">
            <a:xfrm>
              <a:off x="2961" y="4341"/>
              <a:ext cx="4140" cy="1440"/>
              <a:chOff x="3858" y="3244"/>
              <a:chExt cx="5580" cy="2880"/>
            </a:xfrm>
          </p:grpSpPr>
          <p:grpSp>
            <p:nvGrpSpPr>
              <p:cNvPr id="4207" name="Group 111"/>
              <p:cNvGrpSpPr>
                <a:grpSpLocks noChangeAspect="1"/>
              </p:cNvGrpSpPr>
              <p:nvPr/>
            </p:nvGrpSpPr>
            <p:grpSpPr bwMode="auto">
              <a:xfrm>
                <a:off x="3858" y="3244"/>
                <a:ext cx="5580" cy="2880"/>
                <a:chOff x="1521" y="4504"/>
                <a:chExt cx="5580" cy="2880"/>
              </a:xfrm>
            </p:grpSpPr>
            <p:sp>
              <p:nvSpPr>
                <p:cNvPr id="4208" name="Line 11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01" y="5584"/>
                  <a:ext cx="4500" cy="180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09" name="Line 11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01" y="7204"/>
                  <a:ext cx="0" cy="18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0" name="Line 11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01" y="5404"/>
                  <a:ext cx="4500" cy="180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1" name="Line 1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101" y="5404"/>
                  <a:ext cx="0" cy="18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2" name="Freeform 116"/>
                <p:cNvSpPr>
                  <a:spLocks noChangeAspect="1"/>
                </p:cNvSpPr>
                <p:nvPr/>
              </p:nvSpPr>
              <p:spPr bwMode="auto">
                <a:xfrm>
                  <a:off x="1521" y="6304"/>
                  <a:ext cx="1080" cy="900"/>
                </a:xfrm>
                <a:custGeom>
                  <a:avLst/>
                  <a:gdLst/>
                  <a:ahLst/>
                  <a:cxnLst>
                    <a:cxn ang="0">
                      <a:pos x="1080" y="900"/>
                    </a:cxn>
                    <a:cxn ang="0">
                      <a:pos x="360" y="5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80" h="900">
                      <a:moveTo>
                        <a:pt x="1080" y="900"/>
                      </a:moveTo>
                      <a:cubicBezTo>
                        <a:pt x="810" y="795"/>
                        <a:pt x="540" y="690"/>
                        <a:pt x="360" y="540"/>
                      </a:cubicBezTo>
                      <a:cubicBezTo>
                        <a:pt x="180" y="390"/>
                        <a:pt x="90" y="195"/>
                        <a:pt x="0" y="0"/>
                      </a:cubicBez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3" name="Freeform 117"/>
                <p:cNvSpPr>
                  <a:spLocks noChangeAspect="1"/>
                </p:cNvSpPr>
                <p:nvPr/>
              </p:nvSpPr>
              <p:spPr bwMode="auto">
                <a:xfrm>
                  <a:off x="1521" y="6484"/>
                  <a:ext cx="1080" cy="900"/>
                </a:xfrm>
                <a:custGeom>
                  <a:avLst/>
                  <a:gdLst/>
                  <a:ahLst/>
                  <a:cxnLst>
                    <a:cxn ang="0">
                      <a:pos x="1080" y="900"/>
                    </a:cxn>
                    <a:cxn ang="0">
                      <a:pos x="360" y="5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80" h="900">
                      <a:moveTo>
                        <a:pt x="1080" y="900"/>
                      </a:moveTo>
                      <a:cubicBezTo>
                        <a:pt x="810" y="795"/>
                        <a:pt x="540" y="690"/>
                        <a:pt x="360" y="540"/>
                      </a:cubicBezTo>
                      <a:cubicBezTo>
                        <a:pt x="180" y="390"/>
                        <a:pt x="90" y="195"/>
                        <a:pt x="0" y="0"/>
                      </a:cubicBez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4" name="Line 1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521" y="6304"/>
                  <a:ext cx="0" cy="18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5" name="Line 1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521" y="4504"/>
                  <a:ext cx="4500" cy="180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6" name="Freeform 120"/>
                <p:cNvSpPr>
                  <a:spLocks noChangeAspect="1"/>
                </p:cNvSpPr>
                <p:nvPr/>
              </p:nvSpPr>
              <p:spPr bwMode="auto">
                <a:xfrm>
                  <a:off x="6021" y="4504"/>
                  <a:ext cx="1080" cy="900"/>
                </a:xfrm>
                <a:custGeom>
                  <a:avLst/>
                  <a:gdLst/>
                  <a:ahLst/>
                  <a:cxnLst>
                    <a:cxn ang="0">
                      <a:pos x="1080" y="900"/>
                    </a:cxn>
                    <a:cxn ang="0">
                      <a:pos x="360" y="5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80" h="900">
                      <a:moveTo>
                        <a:pt x="1080" y="900"/>
                      </a:moveTo>
                      <a:cubicBezTo>
                        <a:pt x="810" y="795"/>
                        <a:pt x="540" y="690"/>
                        <a:pt x="360" y="540"/>
                      </a:cubicBezTo>
                      <a:cubicBezTo>
                        <a:pt x="180" y="390"/>
                        <a:pt x="90" y="195"/>
                        <a:pt x="0" y="0"/>
                      </a:cubicBez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4217" name="Group 121"/>
              <p:cNvGrpSpPr>
                <a:grpSpLocks noChangeAspect="1"/>
              </p:cNvGrpSpPr>
              <p:nvPr/>
            </p:nvGrpSpPr>
            <p:grpSpPr bwMode="auto">
              <a:xfrm>
                <a:off x="3970" y="5300"/>
                <a:ext cx="791" cy="730"/>
                <a:chOff x="3970" y="5300"/>
                <a:chExt cx="791" cy="730"/>
              </a:xfrm>
            </p:grpSpPr>
            <p:sp>
              <p:nvSpPr>
                <p:cNvPr id="4218" name="Freeform 122"/>
                <p:cNvSpPr>
                  <a:spLocks noChangeAspect="1"/>
                </p:cNvSpPr>
                <p:nvPr/>
              </p:nvSpPr>
              <p:spPr bwMode="auto">
                <a:xfrm>
                  <a:off x="4180" y="5550"/>
                  <a:ext cx="34" cy="1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0" y="190"/>
                    </a:cxn>
                  </a:cxnLst>
                  <a:rect l="0" t="0" r="r" b="b"/>
                  <a:pathLst>
                    <a:path w="34" h="190">
                      <a:moveTo>
                        <a:pt x="0" y="0"/>
                      </a:moveTo>
                      <a:cubicBezTo>
                        <a:pt x="34" y="101"/>
                        <a:pt x="20" y="39"/>
                        <a:pt x="20" y="19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19" name="Freeform 123"/>
                <p:cNvSpPr>
                  <a:spLocks noChangeAspect="1"/>
                </p:cNvSpPr>
                <p:nvPr/>
              </p:nvSpPr>
              <p:spPr bwMode="auto">
                <a:xfrm>
                  <a:off x="4400" y="5720"/>
                  <a:ext cx="30" cy="1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" y="180"/>
                    </a:cxn>
                  </a:cxnLst>
                  <a:rect l="0" t="0" r="r" b="b"/>
                  <a:pathLst>
                    <a:path w="30" h="180">
                      <a:moveTo>
                        <a:pt x="0" y="0"/>
                      </a:moveTo>
                      <a:cubicBezTo>
                        <a:pt x="28" y="83"/>
                        <a:pt x="30" y="89"/>
                        <a:pt x="30" y="18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20" name="Freeform 124"/>
                <p:cNvSpPr>
                  <a:spLocks noChangeAspect="1"/>
                </p:cNvSpPr>
                <p:nvPr/>
              </p:nvSpPr>
              <p:spPr bwMode="auto">
                <a:xfrm>
                  <a:off x="4660" y="5830"/>
                  <a:ext cx="101" cy="2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200"/>
                    </a:cxn>
                    <a:cxn ang="0">
                      <a:pos x="101" y="114"/>
                    </a:cxn>
                  </a:cxnLst>
                  <a:rect l="0" t="0" r="r" b="b"/>
                  <a:pathLst>
                    <a:path w="101" h="200">
                      <a:moveTo>
                        <a:pt x="0" y="0"/>
                      </a:moveTo>
                      <a:cubicBezTo>
                        <a:pt x="19" y="58"/>
                        <a:pt x="60" y="136"/>
                        <a:pt x="60" y="200"/>
                      </a:cubicBezTo>
                      <a:lnTo>
                        <a:pt x="101" y="11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221" name="Freeform 125"/>
                <p:cNvSpPr>
                  <a:spLocks noChangeAspect="1"/>
                </p:cNvSpPr>
                <p:nvPr/>
              </p:nvSpPr>
              <p:spPr bwMode="auto">
                <a:xfrm>
                  <a:off x="3970" y="5300"/>
                  <a:ext cx="71" cy="1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0"/>
                    </a:cxn>
                    <a:cxn ang="0">
                      <a:pos x="71" y="104"/>
                    </a:cxn>
                  </a:cxnLst>
                  <a:rect l="0" t="0" r="r" b="b"/>
                  <a:pathLst>
                    <a:path w="71" h="160">
                      <a:moveTo>
                        <a:pt x="0" y="0"/>
                      </a:moveTo>
                      <a:cubicBezTo>
                        <a:pt x="0" y="53"/>
                        <a:pt x="0" y="107"/>
                        <a:pt x="0" y="160"/>
                      </a:cubicBezTo>
                      <a:lnTo>
                        <a:pt x="71" y="10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4222" name="Text Box 126"/>
            <p:cNvSpPr txBox="1">
              <a:spLocks noChangeAspect="1" noChangeArrowheads="1"/>
            </p:cNvSpPr>
            <p:nvPr/>
          </p:nvSpPr>
          <p:spPr bwMode="auto">
            <a:xfrm>
              <a:off x="1701" y="5061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Α</a:t>
              </a:r>
            </a:p>
          </p:txBody>
        </p:sp>
        <p:sp>
          <p:nvSpPr>
            <p:cNvPr id="4223" name="Text Box 127"/>
            <p:cNvSpPr txBox="1">
              <a:spLocks noChangeAspect="1" noChangeArrowheads="1"/>
            </p:cNvSpPr>
            <p:nvPr/>
          </p:nvSpPr>
          <p:spPr bwMode="auto">
            <a:xfrm>
              <a:off x="1701" y="7041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Β</a:t>
              </a:r>
            </a:p>
          </p:txBody>
        </p:sp>
        <p:sp>
          <p:nvSpPr>
            <p:cNvPr id="4224" name="Text Box 128"/>
            <p:cNvSpPr txBox="1">
              <a:spLocks noChangeAspect="1" noChangeArrowheads="1"/>
            </p:cNvSpPr>
            <p:nvPr/>
          </p:nvSpPr>
          <p:spPr bwMode="auto">
            <a:xfrm>
              <a:off x="1701" y="9200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Γ</a:t>
              </a:r>
            </a:p>
          </p:txBody>
        </p:sp>
        <p:sp>
          <p:nvSpPr>
            <p:cNvPr id="4225" name="Text Box 129"/>
            <p:cNvSpPr txBox="1">
              <a:spLocks noChangeAspect="1" noChangeArrowheads="1"/>
            </p:cNvSpPr>
            <p:nvPr/>
          </p:nvSpPr>
          <p:spPr bwMode="auto">
            <a:xfrm>
              <a:off x="1701" y="11001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Δ</a:t>
              </a:r>
            </a:p>
          </p:txBody>
        </p:sp>
        <p:sp>
          <p:nvSpPr>
            <p:cNvPr id="4226" name="Text Box 130"/>
            <p:cNvSpPr txBox="1">
              <a:spLocks noChangeAspect="1" noChangeArrowheads="1"/>
            </p:cNvSpPr>
            <p:nvPr/>
          </p:nvSpPr>
          <p:spPr bwMode="auto">
            <a:xfrm>
              <a:off x="6921" y="4881"/>
              <a:ext cx="378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300"/>
                <a:t>Σκαφοειδής παραμόρφωση </a:t>
              </a:r>
            </a:p>
            <a:p>
              <a:pPr algn="ctr" eaLnBrk="0" hangingPunct="0"/>
              <a:r>
                <a:rPr lang="el-GR" sz="1300"/>
                <a:t>(cup)</a:t>
              </a:r>
            </a:p>
          </p:txBody>
        </p:sp>
        <p:sp>
          <p:nvSpPr>
            <p:cNvPr id="4227" name="Text Box 131"/>
            <p:cNvSpPr txBox="1">
              <a:spLocks noChangeAspect="1" noChangeArrowheads="1"/>
            </p:cNvSpPr>
            <p:nvPr/>
          </p:nvSpPr>
          <p:spPr bwMode="auto">
            <a:xfrm>
              <a:off x="6921" y="6681"/>
              <a:ext cx="378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/>
                <a:t>Περιστροφική στρέβλωση </a:t>
              </a:r>
            </a:p>
            <a:p>
              <a:pPr algn="ctr" eaLnBrk="0" hangingPunct="0"/>
              <a:r>
                <a:rPr lang="el-GR" sz="1300"/>
                <a:t>(spiral warp)</a:t>
              </a:r>
            </a:p>
          </p:txBody>
        </p:sp>
        <p:sp>
          <p:nvSpPr>
            <p:cNvPr id="4228" name="Text Box 132"/>
            <p:cNvSpPr txBox="1">
              <a:spLocks noChangeAspect="1" noChangeArrowheads="1"/>
            </p:cNvSpPr>
            <p:nvPr/>
          </p:nvSpPr>
          <p:spPr bwMode="auto">
            <a:xfrm>
              <a:off x="6921" y="8480"/>
              <a:ext cx="378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/>
                <a:t>Τοξοειδής στρέβλωση </a:t>
              </a:r>
            </a:p>
            <a:p>
              <a:pPr algn="ctr" eaLnBrk="0" hangingPunct="0"/>
              <a:r>
                <a:rPr lang="el-GR" sz="1300"/>
                <a:t>(bow)</a:t>
              </a:r>
            </a:p>
          </p:txBody>
        </p:sp>
        <p:sp>
          <p:nvSpPr>
            <p:cNvPr id="4229" name="Text Box 133"/>
            <p:cNvSpPr txBox="1">
              <a:spLocks noChangeAspect="1" noChangeArrowheads="1"/>
            </p:cNvSpPr>
            <p:nvPr/>
          </p:nvSpPr>
          <p:spPr bwMode="auto">
            <a:xfrm>
              <a:off x="7101" y="10641"/>
              <a:ext cx="378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/>
                <a:t>Βακτηριοειδής στρέβλωση (crook)</a:t>
              </a:r>
            </a:p>
          </p:txBody>
        </p:sp>
      </p:grpSp>
      <p:sp>
        <p:nvSpPr>
          <p:cNvPr id="4230" name="Rectangle 134"/>
          <p:cNvSpPr>
            <a:spLocks noChangeArrowheads="1"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Διάφορα σφάλματα (στρεβλώσεις) σε πριστή ξυλεία.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 noChangeAspect="1"/>
          </p:cNvGrpSpPr>
          <p:nvPr/>
        </p:nvGrpSpPr>
        <p:grpSpPr bwMode="auto">
          <a:xfrm>
            <a:off x="457200" y="990600"/>
            <a:ext cx="8305800" cy="2827338"/>
            <a:chOff x="1704" y="11020"/>
            <a:chExt cx="8460" cy="2880"/>
          </a:xfrm>
        </p:grpSpPr>
        <p:grpSp>
          <p:nvGrpSpPr>
            <p:cNvPr id="5123" name="Group 3"/>
            <p:cNvGrpSpPr>
              <a:grpSpLocks noChangeAspect="1"/>
            </p:cNvGrpSpPr>
            <p:nvPr/>
          </p:nvGrpSpPr>
          <p:grpSpPr bwMode="auto">
            <a:xfrm>
              <a:off x="1881" y="11920"/>
              <a:ext cx="2880" cy="1260"/>
              <a:chOff x="1881" y="9184"/>
              <a:chExt cx="2880" cy="1260"/>
            </a:xfrm>
          </p:grpSpPr>
          <p:grpSp>
            <p:nvGrpSpPr>
              <p:cNvPr id="5124" name="Group 4"/>
              <p:cNvGrpSpPr>
                <a:grpSpLocks noChangeAspect="1"/>
              </p:cNvGrpSpPr>
              <p:nvPr/>
            </p:nvGrpSpPr>
            <p:grpSpPr bwMode="auto">
              <a:xfrm>
                <a:off x="1881" y="9184"/>
                <a:ext cx="2880" cy="1260"/>
                <a:chOff x="1881" y="8284"/>
                <a:chExt cx="2880" cy="1260"/>
              </a:xfrm>
            </p:grpSpPr>
            <p:sp>
              <p:nvSpPr>
                <p:cNvPr id="5125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3321" y="9544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26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3321" y="900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27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4761" y="900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28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3321" y="9004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29" name="Line 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81" y="828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30" name="Line 1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3321" y="828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31" name="Line 1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81" y="882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32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881" y="828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3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881" y="8284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5134" name="Group 14"/>
              <p:cNvGrpSpPr>
                <a:grpSpLocks noChangeAspect="1"/>
              </p:cNvGrpSpPr>
              <p:nvPr/>
            </p:nvGrpSpPr>
            <p:grpSpPr bwMode="auto">
              <a:xfrm>
                <a:off x="3320" y="9862"/>
                <a:ext cx="1420" cy="578"/>
                <a:chOff x="3320" y="9862"/>
                <a:chExt cx="1420" cy="578"/>
              </a:xfrm>
            </p:grpSpPr>
            <p:sp>
              <p:nvSpPr>
                <p:cNvPr id="5135" name="Freeform 15"/>
                <p:cNvSpPr>
                  <a:spLocks noChangeAspect="1"/>
                </p:cNvSpPr>
                <p:nvPr/>
              </p:nvSpPr>
              <p:spPr bwMode="auto">
                <a:xfrm>
                  <a:off x="3320" y="10100"/>
                  <a:ext cx="180" cy="3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0" y="60"/>
                    </a:cxn>
                    <a:cxn ang="0">
                      <a:pos x="180" y="340"/>
                    </a:cxn>
                  </a:cxnLst>
                  <a:rect l="0" t="0" r="r" b="b"/>
                  <a:pathLst>
                    <a:path w="180" h="340">
                      <a:moveTo>
                        <a:pt x="0" y="0"/>
                      </a:moveTo>
                      <a:cubicBezTo>
                        <a:pt x="33" y="11"/>
                        <a:pt x="100" y="27"/>
                        <a:pt x="120" y="60"/>
                      </a:cubicBezTo>
                      <a:cubicBezTo>
                        <a:pt x="173" y="145"/>
                        <a:pt x="180" y="245"/>
                        <a:pt x="180" y="34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36" name="Freeform 16"/>
                <p:cNvSpPr>
                  <a:spLocks noChangeAspect="1"/>
                </p:cNvSpPr>
                <p:nvPr/>
              </p:nvSpPr>
              <p:spPr bwMode="auto">
                <a:xfrm>
                  <a:off x="3540" y="9900"/>
                  <a:ext cx="320" cy="5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0" y="20"/>
                    </a:cxn>
                    <a:cxn ang="0">
                      <a:pos x="240" y="180"/>
                    </a:cxn>
                    <a:cxn ang="0">
                      <a:pos x="320" y="540"/>
                    </a:cxn>
                  </a:cxnLst>
                  <a:rect l="0" t="0" r="r" b="b"/>
                  <a:pathLst>
                    <a:path w="320" h="540">
                      <a:moveTo>
                        <a:pt x="0" y="0"/>
                      </a:moveTo>
                      <a:cubicBezTo>
                        <a:pt x="27" y="7"/>
                        <a:pt x="55" y="9"/>
                        <a:pt x="80" y="20"/>
                      </a:cubicBezTo>
                      <a:cubicBezTo>
                        <a:pt x="149" y="50"/>
                        <a:pt x="188" y="128"/>
                        <a:pt x="240" y="180"/>
                      </a:cubicBezTo>
                      <a:cubicBezTo>
                        <a:pt x="292" y="335"/>
                        <a:pt x="320" y="381"/>
                        <a:pt x="320" y="54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37" name="Freeform 17"/>
                <p:cNvSpPr>
                  <a:spLocks noChangeAspect="1"/>
                </p:cNvSpPr>
                <p:nvPr/>
              </p:nvSpPr>
              <p:spPr bwMode="auto">
                <a:xfrm>
                  <a:off x="4040" y="9900"/>
                  <a:ext cx="323" cy="5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0" y="40"/>
                    </a:cxn>
                    <a:cxn ang="0">
                      <a:pos x="300" y="400"/>
                    </a:cxn>
                    <a:cxn ang="0">
                      <a:pos x="320" y="540"/>
                    </a:cxn>
                  </a:cxnLst>
                  <a:rect l="0" t="0" r="r" b="b"/>
                  <a:pathLst>
                    <a:path w="323" h="540">
                      <a:moveTo>
                        <a:pt x="0" y="0"/>
                      </a:moveTo>
                      <a:cubicBezTo>
                        <a:pt x="11" y="3"/>
                        <a:pt x="123" y="29"/>
                        <a:pt x="140" y="40"/>
                      </a:cubicBezTo>
                      <a:cubicBezTo>
                        <a:pt x="261" y="120"/>
                        <a:pt x="277" y="271"/>
                        <a:pt x="300" y="400"/>
                      </a:cubicBezTo>
                      <a:cubicBezTo>
                        <a:pt x="323" y="524"/>
                        <a:pt x="320" y="462"/>
                        <a:pt x="320" y="54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38" name="Freeform 18"/>
                <p:cNvSpPr>
                  <a:spLocks noChangeAspect="1"/>
                </p:cNvSpPr>
                <p:nvPr/>
              </p:nvSpPr>
              <p:spPr bwMode="auto">
                <a:xfrm>
                  <a:off x="4510" y="9862"/>
                  <a:ext cx="230" cy="578"/>
                </a:xfrm>
                <a:custGeom>
                  <a:avLst/>
                  <a:gdLst/>
                  <a:ahLst/>
                  <a:cxnLst>
                    <a:cxn ang="0">
                      <a:pos x="30" y="38"/>
                    </a:cxn>
                    <a:cxn ang="0">
                      <a:pos x="110" y="138"/>
                    </a:cxn>
                    <a:cxn ang="0">
                      <a:pos x="170" y="178"/>
                    </a:cxn>
                    <a:cxn ang="0">
                      <a:pos x="210" y="338"/>
                    </a:cxn>
                    <a:cxn ang="0">
                      <a:pos x="230" y="578"/>
                    </a:cxn>
                  </a:cxnLst>
                  <a:rect l="0" t="0" r="r" b="b"/>
                  <a:pathLst>
                    <a:path w="230" h="578">
                      <a:moveTo>
                        <a:pt x="30" y="38"/>
                      </a:moveTo>
                      <a:cubicBezTo>
                        <a:pt x="202" y="153"/>
                        <a:pt x="0" y="0"/>
                        <a:pt x="110" y="138"/>
                      </a:cubicBezTo>
                      <a:cubicBezTo>
                        <a:pt x="125" y="157"/>
                        <a:pt x="150" y="165"/>
                        <a:pt x="170" y="178"/>
                      </a:cubicBezTo>
                      <a:cubicBezTo>
                        <a:pt x="191" y="242"/>
                        <a:pt x="201" y="263"/>
                        <a:pt x="210" y="338"/>
                      </a:cubicBezTo>
                      <a:cubicBezTo>
                        <a:pt x="219" y="418"/>
                        <a:pt x="230" y="578"/>
                        <a:pt x="230" y="578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grpSp>
          <p:nvGrpSpPr>
            <p:cNvPr id="5139" name="Group 19"/>
            <p:cNvGrpSpPr>
              <a:grpSpLocks noChangeAspect="1"/>
            </p:cNvGrpSpPr>
            <p:nvPr/>
          </p:nvGrpSpPr>
          <p:grpSpPr bwMode="auto">
            <a:xfrm>
              <a:off x="4761" y="11920"/>
              <a:ext cx="2880" cy="1260"/>
              <a:chOff x="5481" y="9364"/>
              <a:chExt cx="3600" cy="1273"/>
            </a:xfrm>
          </p:grpSpPr>
          <p:grpSp>
            <p:nvGrpSpPr>
              <p:cNvPr id="5140" name="Group 20"/>
              <p:cNvGrpSpPr>
                <a:grpSpLocks noChangeAspect="1"/>
              </p:cNvGrpSpPr>
              <p:nvPr/>
            </p:nvGrpSpPr>
            <p:grpSpPr bwMode="auto">
              <a:xfrm>
                <a:off x="5481" y="9364"/>
                <a:ext cx="3600" cy="1260"/>
                <a:chOff x="4221" y="8284"/>
                <a:chExt cx="3600" cy="1260"/>
              </a:xfrm>
            </p:grpSpPr>
            <p:sp>
              <p:nvSpPr>
                <p:cNvPr id="5141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6021" y="9004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2" name="Line 2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61" y="9004"/>
                  <a:ext cx="36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3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5661" y="9544"/>
                  <a:ext cx="21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4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7461" y="9004"/>
                  <a:ext cx="36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5" name="Line 2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581" y="828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6" name="Line 26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221" y="882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7" name="Line 2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221" y="8284"/>
                  <a:ext cx="36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8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4581" y="8284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49" name="Line 2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021" y="828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5150" name="Group 30"/>
              <p:cNvGrpSpPr>
                <a:grpSpLocks noChangeAspect="1"/>
              </p:cNvGrpSpPr>
              <p:nvPr/>
            </p:nvGrpSpPr>
            <p:grpSpPr bwMode="auto">
              <a:xfrm>
                <a:off x="7160" y="10077"/>
                <a:ext cx="1758" cy="560"/>
                <a:chOff x="7160" y="10080"/>
                <a:chExt cx="1758" cy="560"/>
              </a:xfrm>
            </p:grpSpPr>
            <p:sp>
              <p:nvSpPr>
                <p:cNvPr id="5151" name="Freeform 31"/>
                <p:cNvSpPr>
                  <a:spLocks noChangeAspect="1"/>
                </p:cNvSpPr>
                <p:nvPr/>
              </p:nvSpPr>
              <p:spPr bwMode="auto">
                <a:xfrm>
                  <a:off x="7160" y="10260"/>
                  <a:ext cx="61" cy="3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380"/>
                    </a:cxn>
                  </a:cxnLst>
                  <a:rect l="0" t="0" r="r" b="b"/>
                  <a:pathLst>
                    <a:path w="61" h="380">
                      <a:moveTo>
                        <a:pt x="20" y="0"/>
                      </a:moveTo>
                      <a:cubicBezTo>
                        <a:pt x="38" y="128"/>
                        <a:pt x="61" y="258"/>
                        <a:pt x="0" y="38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52" name="Freeform 32"/>
                <p:cNvSpPr>
                  <a:spLocks noChangeAspect="1"/>
                </p:cNvSpPr>
                <p:nvPr/>
              </p:nvSpPr>
              <p:spPr bwMode="auto">
                <a:xfrm>
                  <a:off x="7420" y="10100"/>
                  <a:ext cx="140" cy="5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0" y="100"/>
                    </a:cxn>
                    <a:cxn ang="0">
                      <a:pos x="140" y="220"/>
                    </a:cxn>
                    <a:cxn ang="0">
                      <a:pos x="120" y="540"/>
                    </a:cxn>
                  </a:cxnLst>
                  <a:rect l="0" t="0" r="r" b="b"/>
                  <a:pathLst>
                    <a:path w="140" h="540">
                      <a:moveTo>
                        <a:pt x="0" y="0"/>
                      </a:moveTo>
                      <a:cubicBezTo>
                        <a:pt x="55" y="36"/>
                        <a:pt x="72" y="37"/>
                        <a:pt x="100" y="100"/>
                      </a:cubicBezTo>
                      <a:cubicBezTo>
                        <a:pt x="117" y="139"/>
                        <a:pt x="140" y="220"/>
                        <a:pt x="140" y="220"/>
                      </a:cubicBezTo>
                      <a:cubicBezTo>
                        <a:pt x="119" y="513"/>
                        <a:pt x="120" y="406"/>
                        <a:pt x="120" y="5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53" name="Freeform 33"/>
                <p:cNvSpPr>
                  <a:spLocks noChangeAspect="1"/>
                </p:cNvSpPr>
                <p:nvPr/>
              </p:nvSpPr>
              <p:spPr bwMode="auto">
                <a:xfrm>
                  <a:off x="7780" y="10080"/>
                  <a:ext cx="240" cy="5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0" y="20"/>
                    </a:cxn>
                    <a:cxn ang="0">
                      <a:pos x="240" y="320"/>
                    </a:cxn>
                    <a:cxn ang="0">
                      <a:pos x="220" y="560"/>
                    </a:cxn>
                  </a:cxnLst>
                  <a:rect l="0" t="0" r="r" b="b"/>
                  <a:pathLst>
                    <a:path w="240" h="560">
                      <a:moveTo>
                        <a:pt x="0" y="0"/>
                      </a:moveTo>
                      <a:cubicBezTo>
                        <a:pt x="33" y="7"/>
                        <a:pt x="70" y="5"/>
                        <a:pt x="100" y="20"/>
                      </a:cubicBezTo>
                      <a:cubicBezTo>
                        <a:pt x="207" y="73"/>
                        <a:pt x="224" y="221"/>
                        <a:pt x="240" y="320"/>
                      </a:cubicBezTo>
                      <a:cubicBezTo>
                        <a:pt x="218" y="520"/>
                        <a:pt x="220" y="440"/>
                        <a:pt x="220" y="56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54" name="Freeform 34"/>
                <p:cNvSpPr>
                  <a:spLocks noChangeAspect="1"/>
                </p:cNvSpPr>
                <p:nvPr/>
              </p:nvSpPr>
              <p:spPr bwMode="auto">
                <a:xfrm>
                  <a:off x="8300" y="10080"/>
                  <a:ext cx="180" cy="5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0" y="220"/>
                    </a:cxn>
                    <a:cxn ang="0">
                      <a:pos x="180" y="360"/>
                    </a:cxn>
                    <a:cxn ang="0">
                      <a:pos x="160" y="540"/>
                    </a:cxn>
                  </a:cxnLst>
                  <a:rect l="0" t="0" r="r" b="b"/>
                  <a:pathLst>
                    <a:path w="180" h="540">
                      <a:moveTo>
                        <a:pt x="0" y="0"/>
                      </a:moveTo>
                      <a:cubicBezTo>
                        <a:pt x="84" y="56"/>
                        <a:pt x="129" y="127"/>
                        <a:pt x="160" y="220"/>
                      </a:cubicBezTo>
                      <a:cubicBezTo>
                        <a:pt x="167" y="267"/>
                        <a:pt x="180" y="313"/>
                        <a:pt x="180" y="360"/>
                      </a:cubicBezTo>
                      <a:cubicBezTo>
                        <a:pt x="180" y="420"/>
                        <a:pt x="160" y="480"/>
                        <a:pt x="160" y="54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55" name="Freeform 35"/>
                <p:cNvSpPr>
                  <a:spLocks noChangeAspect="1"/>
                </p:cNvSpPr>
                <p:nvPr/>
              </p:nvSpPr>
              <p:spPr bwMode="auto">
                <a:xfrm>
                  <a:off x="8800" y="10240"/>
                  <a:ext cx="118" cy="4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0" y="400"/>
                    </a:cxn>
                  </a:cxnLst>
                  <a:rect l="0" t="0" r="r" b="b"/>
                  <a:pathLst>
                    <a:path w="118" h="400">
                      <a:moveTo>
                        <a:pt x="0" y="0"/>
                      </a:moveTo>
                      <a:cubicBezTo>
                        <a:pt x="118" y="178"/>
                        <a:pt x="100" y="158"/>
                        <a:pt x="100" y="400"/>
                      </a:cubicBez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grpSp>
          <p:nvGrpSpPr>
            <p:cNvPr id="5156" name="Group 36"/>
            <p:cNvGrpSpPr>
              <a:grpSpLocks noChangeAspect="1"/>
            </p:cNvGrpSpPr>
            <p:nvPr/>
          </p:nvGrpSpPr>
          <p:grpSpPr bwMode="auto">
            <a:xfrm>
              <a:off x="7461" y="11920"/>
              <a:ext cx="2520" cy="1260"/>
              <a:chOff x="6921" y="7744"/>
              <a:chExt cx="3240" cy="1296"/>
            </a:xfrm>
          </p:grpSpPr>
          <p:grpSp>
            <p:nvGrpSpPr>
              <p:cNvPr id="5157" name="Group 37"/>
              <p:cNvGrpSpPr>
                <a:grpSpLocks noChangeAspect="1"/>
              </p:cNvGrpSpPr>
              <p:nvPr/>
            </p:nvGrpSpPr>
            <p:grpSpPr bwMode="auto">
              <a:xfrm>
                <a:off x="6921" y="7744"/>
                <a:ext cx="3240" cy="1260"/>
                <a:chOff x="6741" y="8284"/>
                <a:chExt cx="3240" cy="1260"/>
              </a:xfrm>
            </p:grpSpPr>
            <p:sp>
              <p:nvSpPr>
                <p:cNvPr id="5158" name="Line 38"/>
                <p:cNvSpPr>
                  <a:spLocks noChangeAspect="1" noChangeShapeType="1"/>
                </p:cNvSpPr>
                <p:nvPr/>
              </p:nvSpPr>
              <p:spPr bwMode="auto">
                <a:xfrm>
                  <a:off x="8541" y="9004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59" name="Line 3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8181" y="9004"/>
                  <a:ext cx="36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0" name="Line 4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6741" y="882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1" name="Line 4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6741" y="8284"/>
                  <a:ext cx="36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2" name="Line 4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7101" y="828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3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9981" y="9004"/>
                  <a:ext cx="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4" name="Line 44"/>
                <p:cNvSpPr>
                  <a:spLocks noChangeAspect="1" noChangeShapeType="1"/>
                </p:cNvSpPr>
                <p:nvPr/>
              </p:nvSpPr>
              <p:spPr bwMode="auto">
                <a:xfrm>
                  <a:off x="8181" y="9544"/>
                  <a:ext cx="18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5" name="Line 45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8541" y="8284"/>
                  <a:ext cx="144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6" name="Line 46"/>
                <p:cNvSpPr>
                  <a:spLocks noChangeAspect="1" noChangeShapeType="1"/>
                </p:cNvSpPr>
                <p:nvPr/>
              </p:nvSpPr>
              <p:spPr bwMode="auto">
                <a:xfrm>
                  <a:off x="7101" y="8284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5167" name="Group 47"/>
              <p:cNvGrpSpPr>
                <a:grpSpLocks noChangeAspect="1"/>
              </p:cNvGrpSpPr>
              <p:nvPr/>
            </p:nvGrpSpPr>
            <p:grpSpPr bwMode="auto">
              <a:xfrm>
                <a:off x="8560" y="8460"/>
                <a:ext cx="1407" cy="580"/>
                <a:chOff x="8560" y="8460"/>
                <a:chExt cx="1407" cy="580"/>
              </a:xfrm>
            </p:grpSpPr>
            <p:sp>
              <p:nvSpPr>
                <p:cNvPr id="5168" name="Freeform 48"/>
                <p:cNvSpPr>
                  <a:spLocks noChangeAspect="1"/>
                </p:cNvSpPr>
                <p:nvPr/>
              </p:nvSpPr>
              <p:spPr bwMode="auto">
                <a:xfrm>
                  <a:off x="8560" y="8720"/>
                  <a:ext cx="166" cy="3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20"/>
                    </a:cxn>
                    <a:cxn ang="0">
                      <a:pos x="140" y="140"/>
                    </a:cxn>
                    <a:cxn ang="0">
                      <a:pos x="160" y="300"/>
                    </a:cxn>
                  </a:cxnLst>
                  <a:rect l="0" t="0" r="r" b="b"/>
                  <a:pathLst>
                    <a:path w="166" h="300">
                      <a:moveTo>
                        <a:pt x="0" y="0"/>
                      </a:moveTo>
                      <a:cubicBezTo>
                        <a:pt x="20" y="7"/>
                        <a:pt x="45" y="5"/>
                        <a:pt x="60" y="20"/>
                      </a:cubicBezTo>
                      <a:cubicBezTo>
                        <a:pt x="94" y="54"/>
                        <a:pt x="140" y="140"/>
                        <a:pt x="140" y="140"/>
                      </a:cubicBezTo>
                      <a:cubicBezTo>
                        <a:pt x="166" y="246"/>
                        <a:pt x="160" y="193"/>
                        <a:pt x="160" y="30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69" name="Freeform 49"/>
                <p:cNvSpPr>
                  <a:spLocks noChangeAspect="1"/>
                </p:cNvSpPr>
                <p:nvPr/>
              </p:nvSpPr>
              <p:spPr bwMode="auto">
                <a:xfrm>
                  <a:off x="8840" y="8460"/>
                  <a:ext cx="209" cy="56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0" y="100"/>
                    </a:cxn>
                    <a:cxn ang="0">
                      <a:pos x="160" y="220"/>
                    </a:cxn>
                    <a:cxn ang="0">
                      <a:pos x="200" y="560"/>
                    </a:cxn>
                  </a:cxnLst>
                  <a:rect l="0" t="0" r="r" b="b"/>
                  <a:pathLst>
                    <a:path w="209" h="560">
                      <a:moveTo>
                        <a:pt x="0" y="0"/>
                      </a:moveTo>
                      <a:cubicBezTo>
                        <a:pt x="37" y="25"/>
                        <a:pt x="97" y="59"/>
                        <a:pt x="120" y="100"/>
                      </a:cubicBezTo>
                      <a:cubicBezTo>
                        <a:pt x="140" y="137"/>
                        <a:pt x="147" y="180"/>
                        <a:pt x="160" y="220"/>
                      </a:cubicBezTo>
                      <a:cubicBezTo>
                        <a:pt x="209" y="366"/>
                        <a:pt x="200" y="369"/>
                        <a:pt x="200" y="56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70" name="Freeform 50"/>
                <p:cNvSpPr>
                  <a:spLocks noChangeAspect="1"/>
                </p:cNvSpPr>
                <p:nvPr/>
              </p:nvSpPr>
              <p:spPr bwMode="auto">
                <a:xfrm>
                  <a:off x="9300" y="8460"/>
                  <a:ext cx="160" cy="5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0" y="240"/>
                    </a:cxn>
                    <a:cxn ang="0">
                      <a:pos x="140" y="300"/>
                    </a:cxn>
                    <a:cxn ang="0">
                      <a:pos x="160" y="540"/>
                    </a:cxn>
                  </a:cxnLst>
                  <a:rect l="0" t="0" r="r" b="b"/>
                  <a:pathLst>
                    <a:path w="160" h="540">
                      <a:moveTo>
                        <a:pt x="0" y="0"/>
                      </a:moveTo>
                      <a:cubicBezTo>
                        <a:pt x="103" y="155"/>
                        <a:pt x="65" y="74"/>
                        <a:pt x="120" y="240"/>
                      </a:cubicBezTo>
                      <a:cubicBezTo>
                        <a:pt x="127" y="260"/>
                        <a:pt x="140" y="300"/>
                        <a:pt x="140" y="300"/>
                      </a:cubicBezTo>
                      <a:cubicBezTo>
                        <a:pt x="147" y="380"/>
                        <a:pt x="160" y="540"/>
                        <a:pt x="160" y="54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5171" name="Freeform 51"/>
                <p:cNvSpPr>
                  <a:spLocks noChangeAspect="1"/>
                </p:cNvSpPr>
                <p:nvPr/>
              </p:nvSpPr>
              <p:spPr bwMode="auto">
                <a:xfrm>
                  <a:off x="9740" y="8460"/>
                  <a:ext cx="227" cy="58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0" y="40"/>
                    </a:cxn>
                    <a:cxn ang="0">
                      <a:pos x="220" y="580"/>
                    </a:cxn>
                  </a:cxnLst>
                  <a:rect l="0" t="0" r="r" b="b"/>
                  <a:pathLst>
                    <a:path w="227" h="580">
                      <a:moveTo>
                        <a:pt x="0" y="0"/>
                      </a:moveTo>
                      <a:cubicBezTo>
                        <a:pt x="27" y="13"/>
                        <a:pt x="59" y="19"/>
                        <a:pt x="80" y="40"/>
                      </a:cubicBezTo>
                      <a:cubicBezTo>
                        <a:pt x="227" y="187"/>
                        <a:pt x="220" y="391"/>
                        <a:pt x="220" y="58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5172" name="Rectangle 52"/>
            <p:cNvSpPr>
              <a:spLocks noChangeAspect="1" noChangeArrowheads="1"/>
            </p:cNvSpPr>
            <p:nvPr/>
          </p:nvSpPr>
          <p:spPr bwMode="auto">
            <a:xfrm>
              <a:off x="1704" y="11020"/>
              <a:ext cx="8460" cy="28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173" name="Text Box 53"/>
            <p:cNvSpPr txBox="1">
              <a:spLocks noChangeAspect="1" noChangeArrowheads="1"/>
            </p:cNvSpPr>
            <p:nvPr/>
          </p:nvSpPr>
          <p:spPr bwMode="auto">
            <a:xfrm>
              <a:off x="2781" y="11380"/>
              <a:ext cx="5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Α</a:t>
              </a:r>
            </a:p>
          </p:txBody>
        </p:sp>
        <p:sp>
          <p:nvSpPr>
            <p:cNvPr id="5174" name="Text Box 54"/>
            <p:cNvSpPr txBox="1">
              <a:spLocks noChangeAspect="1" noChangeArrowheads="1"/>
            </p:cNvSpPr>
            <p:nvPr/>
          </p:nvSpPr>
          <p:spPr bwMode="auto">
            <a:xfrm>
              <a:off x="5481" y="11380"/>
              <a:ext cx="5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Β</a:t>
              </a:r>
            </a:p>
          </p:txBody>
        </p:sp>
        <p:sp>
          <p:nvSpPr>
            <p:cNvPr id="5175" name="Text Box 55"/>
            <p:cNvSpPr txBox="1">
              <a:spLocks noChangeAspect="1" noChangeArrowheads="1"/>
            </p:cNvSpPr>
            <p:nvPr/>
          </p:nvSpPr>
          <p:spPr bwMode="auto">
            <a:xfrm>
              <a:off x="8181" y="11380"/>
              <a:ext cx="54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l-GR" sz="1300" b="1"/>
                <a:t>Γ</a:t>
              </a:r>
            </a:p>
          </p:txBody>
        </p:sp>
      </p:grp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0" y="411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Ξυλοτεμάχια με επίπεδες αξονικές επιφάνειες.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casadeibusellato.com/website/var/tmp/image-thumbnails/0/9085/thumb__galleryLightbox/12209_storica_combinata_del_54_casadei_lr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54399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390775" y="2124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6146" name="Picture 2" descr="Πλάνη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848600" cy="469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5105400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Πλάνη.</a:t>
            </a:r>
            <a:endParaRPr lang="el-GR" sz="2000" b="1" i="1">
              <a:cs typeface="Times New Roman" pitchFamily="18" charset="0"/>
            </a:endParaRPr>
          </a:p>
          <a:p>
            <a:pPr eaLnBrk="0" hangingPunct="0"/>
            <a:endParaRPr lang="el-GR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woodmachine.gr/uploads/7/1/0/0/7100228/134044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4773615" cy="3582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 noChangeAspect="1"/>
          </p:cNvGrpSpPr>
          <p:nvPr/>
        </p:nvGrpSpPr>
        <p:grpSpPr bwMode="auto">
          <a:xfrm>
            <a:off x="304800" y="533400"/>
            <a:ext cx="8636000" cy="4402138"/>
            <a:chOff x="1521" y="10264"/>
            <a:chExt cx="9180" cy="4680"/>
          </a:xfrm>
        </p:grpSpPr>
        <p:sp>
          <p:nvSpPr>
            <p:cNvPr id="7171" name="Rectangle 3"/>
            <p:cNvSpPr>
              <a:spLocks noChangeAspect="1" noChangeArrowheads="1"/>
            </p:cNvSpPr>
            <p:nvPr/>
          </p:nvSpPr>
          <p:spPr bwMode="auto">
            <a:xfrm>
              <a:off x="1521" y="10264"/>
              <a:ext cx="9180" cy="46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7172" name="Group 4"/>
            <p:cNvGrpSpPr>
              <a:grpSpLocks noChangeAspect="1"/>
            </p:cNvGrpSpPr>
            <p:nvPr/>
          </p:nvGrpSpPr>
          <p:grpSpPr bwMode="auto">
            <a:xfrm>
              <a:off x="1698" y="10471"/>
              <a:ext cx="8826" cy="4293"/>
              <a:chOff x="1698" y="10471"/>
              <a:chExt cx="8826" cy="4473"/>
            </a:xfrm>
          </p:grpSpPr>
          <p:grpSp>
            <p:nvGrpSpPr>
              <p:cNvPr id="7173" name="Group 5"/>
              <p:cNvGrpSpPr>
                <a:grpSpLocks noChangeAspect="1"/>
              </p:cNvGrpSpPr>
              <p:nvPr/>
            </p:nvGrpSpPr>
            <p:grpSpPr bwMode="auto">
              <a:xfrm>
                <a:off x="1698" y="11244"/>
                <a:ext cx="8826" cy="2707"/>
                <a:chOff x="1698" y="11244"/>
                <a:chExt cx="8826" cy="2707"/>
              </a:xfrm>
            </p:grpSpPr>
            <p:sp>
              <p:nvSpPr>
                <p:cNvPr id="7174" name="Line 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934" y="13371"/>
                  <a:ext cx="177" cy="19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7175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1698" y="11244"/>
                  <a:ext cx="8826" cy="2707"/>
                  <a:chOff x="1698" y="11244"/>
                  <a:chExt cx="8826" cy="2707"/>
                </a:xfrm>
              </p:grpSpPr>
              <p:grpSp>
                <p:nvGrpSpPr>
                  <p:cNvPr id="7176" name="Group 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8" y="11824"/>
                    <a:ext cx="8826" cy="2127"/>
                    <a:chOff x="1521" y="6304"/>
                    <a:chExt cx="9000" cy="1980"/>
                  </a:xfrm>
                </p:grpSpPr>
                <p:grpSp>
                  <p:nvGrpSpPr>
                    <p:cNvPr id="7177" name="Group 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41" y="7384"/>
                      <a:ext cx="900" cy="900"/>
                      <a:chOff x="3321" y="6304"/>
                      <a:chExt cx="5400" cy="4860"/>
                    </a:xfrm>
                  </p:grpSpPr>
                  <p:sp>
                    <p:nvSpPr>
                      <p:cNvPr id="7178" name="Oval 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321" y="6304"/>
                        <a:ext cx="5400" cy="486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179" name="Freeform 1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941" y="6304"/>
                        <a:ext cx="1080" cy="16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80" y="0"/>
                          </a:cxn>
                          <a:cxn ang="0">
                            <a:pos x="360" y="1620"/>
                          </a:cxn>
                          <a:cxn ang="0">
                            <a:pos x="0" y="1440"/>
                          </a:cxn>
                          <a:cxn ang="0">
                            <a:pos x="540" y="180"/>
                          </a:cxn>
                          <a:cxn ang="0">
                            <a:pos x="1080" y="0"/>
                          </a:cxn>
                        </a:cxnLst>
                        <a:rect l="0" t="0" r="r" b="b"/>
                        <a:pathLst>
                          <a:path w="1080" h="1620">
                            <a:moveTo>
                              <a:pt x="1080" y="0"/>
                            </a:moveTo>
                            <a:lnTo>
                              <a:pt x="360" y="1620"/>
                            </a:lnTo>
                            <a:lnTo>
                              <a:pt x="0" y="1440"/>
                            </a:lnTo>
                            <a:lnTo>
                              <a:pt x="540" y="180"/>
                            </a:lnTo>
                            <a:lnTo>
                              <a:pt x="108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180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841" y="9544"/>
                        <a:ext cx="1080" cy="16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00" y="0"/>
                          </a:cxn>
                          <a:cxn ang="0">
                            <a:pos x="0" y="1800"/>
                          </a:cxn>
                          <a:cxn ang="0">
                            <a:pos x="720" y="1620"/>
                          </a:cxn>
                          <a:cxn ang="0">
                            <a:pos x="1440" y="180"/>
                          </a:cxn>
                          <a:cxn ang="0">
                            <a:pos x="900" y="0"/>
                          </a:cxn>
                        </a:cxnLst>
                        <a:rect l="0" t="0" r="r" b="b"/>
                        <a:pathLst>
                          <a:path w="1440" h="1800">
                            <a:moveTo>
                              <a:pt x="900" y="0"/>
                            </a:moveTo>
                            <a:lnTo>
                              <a:pt x="0" y="1800"/>
                            </a:lnTo>
                            <a:lnTo>
                              <a:pt x="720" y="1620"/>
                            </a:lnTo>
                            <a:lnTo>
                              <a:pt x="1440" y="180"/>
                            </a:lnTo>
                            <a:lnTo>
                              <a:pt x="90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181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6741" y="8104"/>
                        <a:ext cx="1980" cy="12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60"/>
                          </a:cxn>
                          <a:cxn ang="0">
                            <a:pos x="180" y="0"/>
                          </a:cxn>
                          <a:cxn ang="0">
                            <a:pos x="1800" y="720"/>
                          </a:cxn>
                          <a:cxn ang="0">
                            <a:pos x="1980" y="1260"/>
                          </a:cxn>
                          <a:cxn ang="0">
                            <a:pos x="0" y="360"/>
                          </a:cxn>
                        </a:cxnLst>
                        <a:rect l="0" t="0" r="r" b="b"/>
                        <a:pathLst>
                          <a:path w="1980" h="1260">
                            <a:moveTo>
                              <a:pt x="0" y="360"/>
                            </a:moveTo>
                            <a:lnTo>
                              <a:pt x="180" y="0"/>
                            </a:lnTo>
                            <a:lnTo>
                              <a:pt x="1800" y="720"/>
                            </a:lnTo>
                            <a:lnTo>
                              <a:pt x="1980" y="1260"/>
                            </a:lnTo>
                            <a:lnTo>
                              <a:pt x="0" y="36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182" name="Freeform 1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3321" y="8284"/>
                        <a:ext cx="2160" cy="126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160" y="900"/>
                          </a:cxn>
                          <a:cxn ang="0">
                            <a:pos x="1980" y="1260"/>
                          </a:cxn>
                          <a:cxn ang="0">
                            <a:pos x="180" y="540"/>
                          </a:cxn>
                          <a:cxn ang="0">
                            <a:pos x="0" y="0"/>
                          </a:cxn>
                          <a:cxn ang="0">
                            <a:pos x="2160" y="900"/>
                          </a:cxn>
                        </a:cxnLst>
                        <a:rect l="0" t="0" r="r" b="b"/>
                        <a:pathLst>
                          <a:path w="2160" h="1260">
                            <a:moveTo>
                              <a:pt x="2160" y="900"/>
                            </a:moveTo>
                            <a:lnTo>
                              <a:pt x="1980" y="1260"/>
                            </a:lnTo>
                            <a:lnTo>
                              <a:pt x="180" y="540"/>
                            </a:lnTo>
                            <a:lnTo>
                              <a:pt x="0" y="0"/>
                            </a:lnTo>
                            <a:lnTo>
                              <a:pt x="2160" y="90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sp>
                  <p:nvSpPr>
                    <p:cNvPr id="7183" name="Freeform 1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841" y="7564"/>
                      <a:ext cx="3600" cy="36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60" y="360"/>
                        </a:cxn>
                        <a:cxn ang="0">
                          <a:pos x="3600" y="360"/>
                        </a:cxn>
                        <a:cxn ang="0">
                          <a:pos x="360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600" h="360">
                          <a:moveTo>
                            <a:pt x="0" y="0"/>
                          </a:moveTo>
                          <a:lnTo>
                            <a:pt x="360" y="360"/>
                          </a:lnTo>
                          <a:lnTo>
                            <a:pt x="3600" y="360"/>
                          </a:lnTo>
                          <a:lnTo>
                            <a:pt x="3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84" name="Freeform 16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1521" y="7384"/>
                      <a:ext cx="3420" cy="36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60" y="360"/>
                        </a:cxn>
                        <a:cxn ang="0">
                          <a:pos x="3600" y="360"/>
                        </a:cxn>
                        <a:cxn ang="0">
                          <a:pos x="360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600" h="360">
                          <a:moveTo>
                            <a:pt x="0" y="0"/>
                          </a:moveTo>
                          <a:lnTo>
                            <a:pt x="360" y="360"/>
                          </a:lnTo>
                          <a:lnTo>
                            <a:pt x="3600" y="360"/>
                          </a:lnTo>
                          <a:lnTo>
                            <a:pt x="3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85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9441" y="6484"/>
                      <a:ext cx="1080" cy="108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86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9441" y="6844"/>
                      <a:ext cx="1080" cy="108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87" name="Line 1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521" y="6304"/>
                      <a:ext cx="1080" cy="108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88" name="Line 2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161" y="6484"/>
                      <a:ext cx="3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89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601" y="6304"/>
                      <a:ext cx="54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0" name="Line 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521" y="6484"/>
                      <a:ext cx="0" cy="36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7191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90" y="11244"/>
                    <a:ext cx="6884" cy="967"/>
                    <a:chOff x="3141" y="5764"/>
                    <a:chExt cx="7020" cy="900"/>
                  </a:xfrm>
                </p:grpSpPr>
                <p:sp>
                  <p:nvSpPr>
                    <p:cNvPr id="7192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9981" y="5944"/>
                      <a:ext cx="0" cy="7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3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161" y="5764"/>
                      <a:ext cx="0" cy="7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4" name="Line 2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9981" y="5764"/>
                      <a:ext cx="180" cy="18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5" name="Line 2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41" y="5944"/>
                      <a:ext cx="684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6" name="Line 2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9981" y="6484"/>
                      <a:ext cx="180" cy="18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7" name="Line 2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321" y="5764"/>
                      <a:ext cx="684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8" name="Line 3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41" y="5764"/>
                      <a:ext cx="180" cy="18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199" name="Line 3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41" y="5944"/>
                      <a:ext cx="0" cy="7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00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141" y="6664"/>
                      <a:ext cx="18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7201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9801" y="6664"/>
                      <a:ext cx="18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7202" name="Group 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90" y="11631"/>
                    <a:ext cx="6548" cy="1740"/>
                    <a:chOff x="3144" y="6124"/>
                    <a:chExt cx="6677" cy="1620"/>
                  </a:xfrm>
                </p:grpSpPr>
                <p:grpSp>
                  <p:nvGrpSpPr>
                    <p:cNvPr id="7203" name="Group 3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144" y="6124"/>
                      <a:ext cx="6660" cy="1620"/>
                      <a:chOff x="3141" y="6124"/>
                      <a:chExt cx="6660" cy="1620"/>
                    </a:xfrm>
                  </p:grpSpPr>
                  <p:grpSp>
                    <p:nvGrpSpPr>
                      <p:cNvPr id="7204" name="Group 3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141" y="6844"/>
                        <a:ext cx="5940" cy="900"/>
                        <a:chOff x="3141" y="6844"/>
                        <a:chExt cx="5940" cy="900"/>
                      </a:xfrm>
                    </p:grpSpPr>
                    <p:grpSp>
                      <p:nvGrpSpPr>
                        <p:cNvPr id="7205" name="Group 3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3141" y="7384"/>
                          <a:ext cx="4860" cy="360"/>
                          <a:chOff x="3141" y="7384"/>
                          <a:chExt cx="5040" cy="360"/>
                        </a:xfrm>
                      </p:grpSpPr>
                      <p:sp>
                        <p:nvSpPr>
                          <p:cNvPr id="7206" name="Line 3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3141" y="7384"/>
                            <a:ext cx="2340" cy="0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7207" name="Arc 3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481" y="7386"/>
                            <a:ext cx="360" cy="358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18813"/>
                              <a:gd name="T1" fmla="*/ 0 h 21600"/>
                              <a:gd name="T2" fmla="*/ 18813 w 18813"/>
                              <a:gd name="T3" fmla="*/ 10987 h 21600"/>
                              <a:gd name="T4" fmla="*/ 0 w 18813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18813" h="21600" fill="none" extrusionOk="0">
                                <a:moveTo>
                                  <a:pt x="-1" y="0"/>
                                </a:moveTo>
                                <a:cubicBezTo>
                                  <a:pt x="7793" y="0"/>
                                  <a:pt x="14983" y="4198"/>
                                  <a:pt x="18812" y="10987"/>
                                </a:cubicBezTo>
                              </a:path>
                              <a:path w="18813" h="21600" stroke="0" extrusionOk="0">
                                <a:moveTo>
                                  <a:pt x="-1" y="0"/>
                                </a:moveTo>
                                <a:cubicBezTo>
                                  <a:pt x="7793" y="0"/>
                                  <a:pt x="14983" y="4198"/>
                                  <a:pt x="18812" y="10987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7208" name="Line 4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5841" y="7564"/>
                            <a:ext cx="2340" cy="0"/>
                          </a:xfrm>
                          <a:prstGeom prst="line">
                            <a:avLst/>
                          </a:prstGeom>
                          <a:noFill/>
                          <a:ln w="158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sp>
                      <p:nvSpPr>
                        <p:cNvPr id="7209" name="Freeform 4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41" y="6844"/>
                          <a:ext cx="5940" cy="7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0"/>
                            </a:cxn>
                            <a:cxn ang="0">
                              <a:pos x="0" y="0"/>
                            </a:cxn>
                            <a:cxn ang="0">
                              <a:pos x="5940" y="0"/>
                            </a:cxn>
                            <a:cxn ang="0">
                              <a:pos x="5940" y="720"/>
                            </a:cxn>
                            <a:cxn ang="0">
                              <a:pos x="4860" y="720"/>
                            </a:cxn>
                          </a:cxnLst>
                          <a:rect l="0" t="0" r="r" b="b"/>
                          <a:pathLst>
                            <a:path w="5940" h="720">
                              <a:moveTo>
                                <a:pt x="0" y="540"/>
                              </a:moveTo>
                              <a:lnTo>
                                <a:pt x="0" y="0"/>
                              </a:lnTo>
                              <a:lnTo>
                                <a:pt x="5940" y="0"/>
                              </a:lnTo>
                              <a:lnTo>
                                <a:pt x="5940" y="720"/>
                              </a:lnTo>
                              <a:lnTo>
                                <a:pt x="4860" y="720"/>
                              </a:lnTo>
                            </a:path>
                          </a:pathLst>
                        </a:custGeom>
                        <a:noFill/>
                        <a:ln w="158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7210" name="Line 4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9081" y="6124"/>
                        <a:ext cx="720" cy="7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11" name="Line 4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3141" y="6124"/>
                        <a:ext cx="720" cy="7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12" name="Line 4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9081" y="6844"/>
                        <a:ext cx="720" cy="7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13" name="Line 4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9801" y="6124"/>
                        <a:ext cx="0" cy="72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14" name="Line 4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3861" y="6124"/>
                        <a:ext cx="594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7215" name="Group 4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9080" y="6360"/>
                      <a:ext cx="741" cy="1040"/>
                      <a:chOff x="9080" y="6360"/>
                      <a:chExt cx="741" cy="1040"/>
                    </a:xfrm>
                  </p:grpSpPr>
                  <p:sp>
                    <p:nvSpPr>
                      <p:cNvPr id="7216" name="Freeform 48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080" y="7020"/>
                        <a:ext cx="260" cy="3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40" y="40"/>
                          </a:cxn>
                          <a:cxn ang="0">
                            <a:pos x="160" y="100"/>
                          </a:cxn>
                          <a:cxn ang="0">
                            <a:pos x="240" y="220"/>
                          </a:cxn>
                          <a:cxn ang="0">
                            <a:pos x="260" y="280"/>
                          </a:cxn>
                          <a:cxn ang="0">
                            <a:pos x="181" y="364"/>
                          </a:cxn>
                        </a:cxnLst>
                        <a:rect l="0" t="0" r="r" b="b"/>
                        <a:pathLst>
                          <a:path w="260" h="364">
                            <a:moveTo>
                              <a:pt x="0" y="0"/>
                            </a:moveTo>
                            <a:cubicBezTo>
                              <a:pt x="1" y="0"/>
                              <a:pt x="130" y="30"/>
                              <a:pt x="140" y="40"/>
                            </a:cubicBezTo>
                            <a:cubicBezTo>
                              <a:pt x="155" y="55"/>
                              <a:pt x="150" y="82"/>
                              <a:pt x="160" y="100"/>
                            </a:cubicBezTo>
                            <a:cubicBezTo>
                              <a:pt x="183" y="142"/>
                              <a:pt x="213" y="180"/>
                              <a:pt x="240" y="220"/>
                            </a:cubicBezTo>
                            <a:cubicBezTo>
                              <a:pt x="252" y="238"/>
                              <a:pt x="260" y="280"/>
                              <a:pt x="260" y="280"/>
                            </a:cubicBezTo>
                            <a:lnTo>
                              <a:pt x="181" y="364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17" name="Freeform 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200" y="6740"/>
                        <a:ext cx="331" cy="4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40" y="240"/>
                          </a:cxn>
                          <a:cxn ang="0">
                            <a:pos x="260" y="300"/>
                          </a:cxn>
                          <a:cxn ang="0">
                            <a:pos x="320" y="380"/>
                          </a:cxn>
                          <a:cxn ang="0">
                            <a:pos x="241" y="464"/>
                          </a:cxn>
                        </a:cxnLst>
                        <a:rect l="0" t="0" r="r" b="b"/>
                        <a:pathLst>
                          <a:path w="331" h="464">
                            <a:moveTo>
                              <a:pt x="0" y="0"/>
                            </a:moveTo>
                            <a:cubicBezTo>
                              <a:pt x="138" y="46"/>
                              <a:pt x="162" y="123"/>
                              <a:pt x="240" y="240"/>
                            </a:cubicBezTo>
                            <a:cubicBezTo>
                              <a:pt x="252" y="258"/>
                              <a:pt x="247" y="284"/>
                              <a:pt x="260" y="300"/>
                            </a:cubicBezTo>
                            <a:cubicBezTo>
                              <a:pt x="331" y="389"/>
                              <a:pt x="320" y="293"/>
                              <a:pt x="320" y="380"/>
                            </a:cubicBezTo>
                            <a:lnTo>
                              <a:pt x="241" y="464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18" name="Freeform 5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380" y="6530"/>
                        <a:ext cx="380" cy="3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90" y="30"/>
                          </a:cxn>
                          <a:cxn ang="0">
                            <a:pos x="150" y="70"/>
                          </a:cxn>
                          <a:cxn ang="0">
                            <a:pos x="200" y="140"/>
                          </a:cxn>
                          <a:cxn ang="0">
                            <a:pos x="260" y="190"/>
                          </a:cxn>
                          <a:cxn ang="0">
                            <a:pos x="310" y="240"/>
                          </a:cxn>
                          <a:cxn ang="0">
                            <a:pos x="380" y="350"/>
                          </a:cxn>
                        </a:cxnLst>
                        <a:rect l="0" t="0" r="r" b="b"/>
                        <a:pathLst>
                          <a:path w="380" h="350">
                            <a:moveTo>
                              <a:pt x="0" y="0"/>
                            </a:moveTo>
                            <a:cubicBezTo>
                              <a:pt x="4" y="1"/>
                              <a:pt x="90" y="30"/>
                              <a:pt x="90" y="30"/>
                            </a:cubicBezTo>
                            <a:cubicBezTo>
                              <a:pt x="113" y="38"/>
                              <a:pt x="150" y="70"/>
                              <a:pt x="150" y="70"/>
                            </a:cubicBezTo>
                            <a:cubicBezTo>
                              <a:pt x="161" y="87"/>
                              <a:pt x="188" y="128"/>
                              <a:pt x="200" y="140"/>
                            </a:cubicBezTo>
                            <a:cubicBezTo>
                              <a:pt x="279" y="219"/>
                              <a:pt x="178" y="92"/>
                              <a:pt x="260" y="190"/>
                            </a:cubicBezTo>
                            <a:cubicBezTo>
                              <a:pt x="302" y="240"/>
                              <a:pt x="255" y="203"/>
                              <a:pt x="310" y="240"/>
                            </a:cubicBezTo>
                            <a:cubicBezTo>
                              <a:pt x="324" y="283"/>
                              <a:pt x="348" y="318"/>
                              <a:pt x="380" y="35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19" name="Freeform 5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580" y="6360"/>
                        <a:ext cx="241" cy="18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70" y="10"/>
                          </a:cxn>
                          <a:cxn ang="0">
                            <a:pos x="160" y="80"/>
                          </a:cxn>
                          <a:cxn ang="0">
                            <a:pos x="200" y="130"/>
                          </a:cxn>
                          <a:cxn ang="0">
                            <a:pos x="230" y="170"/>
                          </a:cxn>
                        </a:cxnLst>
                        <a:rect l="0" t="0" r="r" b="b"/>
                        <a:pathLst>
                          <a:path w="241" h="181">
                            <a:moveTo>
                              <a:pt x="0" y="0"/>
                            </a:moveTo>
                            <a:cubicBezTo>
                              <a:pt x="23" y="3"/>
                              <a:pt x="47" y="3"/>
                              <a:pt x="70" y="10"/>
                            </a:cubicBezTo>
                            <a:cubicBezTo>
                              <a:pt x="103" y="20"/>
                              <a:pt x="131" y="61"/>
                              <a:pt x="160" y="80"/>
                            </a:cubicBezTo>
                            <a:cubicBezTo>
                              <a:pt x="185" y="155"/>
                              <a:pt x="148" y="65"/>
                              <a:pt x="200" y="130"/>
                            </a:cubicBezTo>
                            <a:cubicBezTo>
                              <a:pt x="241" y="181"/>
                              <a:pt x="180" y="145"/>
                              <a:pt x="230" y="17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7220" name="Freeform 5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9100" y="7250"/>
                        <a:ext cx="150" cy="1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10" y="90"/>
                          </a:cxn>
                          <a:cxn ang="0">
                            <a:pos x="130" y="120"/>
                          </a:cxn>
                          <a:cxn ang="0">
                            <a:pos x="150" y="150"/>
                          </a:cxn>
                        </a:cxnLst>
                        <a:rect l="0" t="0" r="r" b="b"/>
                        <a:pathLst>
                          <a:path w="150" h="150">
                            <a:moveTo>
                              <a:pt x="0" y="0"/>
                            </a:moveTo>
                            <a:cubicBezTo>
                              <a:pt x="65" y="16"/>
                              <a:pt x="71" y="31"/>
                              <a:pt x="110" y="90"/>
                            </a:cubicBezTo>
                            <a:cubicBezTo>
                              <a:pt x="117" y="100"/>
                              <a:pt x="123" y="110"/>
                              <a:pt x="130" y="120"/>
                            </a:cubicBezTo>
                            <a:cubicBezTo>
                              <a:pt x="137" y="130"/>
                              <a:pt x="150" y="150"/>
                              <a:pt x="150" y="150"/>
                            </a:cubicBez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sp>
                <p:nvSpPr>
                  <p:cNvPr id="7221" name="Line 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661" y="12964"/>
                    <a:ext cx="342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7222" name="Group 54"/>
              <p:cNvGrpSpPr>
                <a:grpSpLocks noChangeAspect="1"/>
              </p:cNvGrpSpPr>
              <p:nvPr/>
            </p:nvGrpSpPr>
            <p:grpSpPr bwMode="auto">
              <a:xfrm>
                <a:off x="2051" y="10471"/>
                <a:ext cx="7943" cy="4473"/>
                <a:chOff x="2051" y="10471"/>
                <a:chExt cx="7943" cy="4473"/>
              </a:xfrm>
            </p:grpSpPr>
            <p:sp>
              <p:nvSpPr>
                <p:cNvPr id="7223" name="Arc 55"/>
                <p:cNvSpPr>
                  <a:spLocks noChangeAspect="1"/>
                </p:cNvSpPr>
                <p:nvPr/>
              </p:nvSpPr>
              <p:spPr bwMode="auto">
                <a:xfrm flipV="1">
                  <a:off x="5841" y="13684"/>
                  <a:ext cx="353" cy="38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24" name="Line 5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170" y="12211"/>
                  <a:ext cx="141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25" name="Text Box 5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921" y="12784"/>
                  <a:ext cx="530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200" b="1"/>
                    <a:t>Α</a:t>
                  </a:r>
                </a:p>
              </p:txBody>
            </p:sp>
            <p:sp>
              <p:nvSpPr>
                <p:cNvPr id="7226" name="Line 5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8052" y="10858"/>
                  <a:ext cx="177" cy="38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27" name="Line 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581" y="13684"/>
                  <a:ext cx="353" cy="58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28" name="Text Box 6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051" y="13758"/>
                  <a:ext cx="1942" cy="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l-GR" sz="1200"/>
                    <a:t>Μπροστινή τράπεζα</a:t>
                  </a:r>
                </a:p>
              </p:txBody>
            </p:sp>
            <p:sp>
              <p:nvSpPr>
                <p:cNvPr id="7229" name="Text Box 6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781" y="14338"/>
                  <a:ext cx="2624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l-GR" sz="1200"/>
                    <a:t>Περιστρεφόμενη κεφαλή κατεργασίας</a:t>
                  </a:r>
                </a:p>
              </p:txBody>
            </p:sp>
            <p:sp>
              <p:nvSpPr>
                <p:cNvPr id="7230" name="Text Box 6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052" y="13951"/>
                  <a:ext cx="1942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l-GR" sz="1200"/>
                    <a:t>Πίσω τράπεζα</a:t>
                  </a:r>
                </a:p>
              </p:txBody>
            </p:sp>
            <p:sp>
              <p:nvSpPr>
                <p:cNvPr id="7231" name="Text Box 6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93" y="11824"/>
                  <a:ext cx="1941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l-GR" sz="1200"/>
                    <a:t>Ξυλοτεμάχιο</a:t>
                  </a:r>
                </a:p>
              </p:txBody>
            </p:sp>
            <p:sp>
              <p:nvSpPr>
                <p:cNvPr id="7232" name="Text Box 6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523" y="10471"/>
                  <a:ext cx="2294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l-GR" sz="1200"/>
                    <a:t>Οδηγός τροφοδοσίας</a:t>
                  </a:r>
                </a:p>
              </p:txBody>
            </p:sp>
            <p:sp>
              <p:nvSpPr>
                <p:cNvPr id="7233" name="Text Box 6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758" y="14144"/>
                  <a:ext cx="1941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l-GR" sz="1200"/>
                    <a:t>Φορά περιστροφής</a:t>
                  </a:r>
                </a:p>
              </p:txBody>
            </p:sp>
            <p:sp>
              <p:nvSpPr>
                <p:cNvPr id="7234" name="Text Box 6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993" y="11631"/>
                  <a:ext cx="1942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l-GR" sz="1200"/>
                    <a:t>Φορά προώθησης</a:t>
                  </a:r>
                </a:p>
              </p:txBody>
            </p:sp>
            <p:sp>
              <p:nvSpPr>
                <p:cNvPr id="7235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921" y="13144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36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6921" y="12604"/>
                  <a:ext cx="0" cy="3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37" name="Line 6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8541" y="13504"/>
                  <a:ext cx="36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7238" name="Line 7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61" y="13324"/>
                  <a:ext cx="360" cy="5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</p:grpSp>
      <p:sp>
        <p:nvSpPr>
          <p:cNvPr id="7239" name="Rectangle 71"/>
          <p:cNvSpPr>
            <a:spLocks noChangeArrowheads="1"/>
          </p:cNvSpPr>
          <p:nvPr/>
        </p:nvSpPr>
        <p:spPr bwMode="auto">
          <a:xfrm>
            <a:off x="-152400" y="5257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Σχηματική παράσταση πλανίσματος.</a:t>
            </a:r>
            <a:endParaRPr lang="el-GR" sz="2000" b="1">
              <a:cs typeface="Times New Roman" pitchFamily="18" charset="0"/>
            </a:endParaRPr>
          </a:p>
          <a:p>
            <a:pPr algn="ctr" eaLnBrk="0" hangingPunct="0"/>
            <a:endParaRPr lang="el-GR" sz="44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195638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8194" name="Picture 2" descr="κεφαλ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7086600" cy="4316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5029200"/>
            <a:ext cx="9144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Περιστρεφόμενη κεφαλή πλάνισης.</a:t>
            </a:r>
            <a:endParaRPr lang="el-GR" sz="2000" b="1" i="1">
              <a:cs typeface="Times New Roman" pitchFamily="18" charset="0"/>
            </a:endParaRPr>
          </a:p>
          <a:p>
            <a:pPr eaLnBrk="0" hangingPunct="0"/>
            <a:endParaRPr lang="el-GR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360</Words>
  <Application>Microsoft Office PowerPoint</Application>
  <PresentationFormat>Προβολή στην οθόνη (4:3)</PresentationFormat>
  <Paragraphs>90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9" baseType="lpstr">
      <vt:lpstr>Arial</vt:lpstr>
      <vt:lpstr>Times New Roman</vt:lpstr>
      <vt:lpstr>Προεπιλεγμένη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Administrator</dc:creator>
  <cp:lastModifiedBy>Σωτήρης</cp:lastModifiedBy>
  <cp:revision>21</cp:revision>
  <dcterms:created xsi:type="dcterms:W3CDTF">2002-05-19T21:06:25Z</dcterms:created>
  <dcterms:modified xsi:type="dcterms:W3CDTF">2020-04-27T07:43:28Z</dcterms:modified>
</cp:coreProperties>
</file>