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1" r:id="rId2"/>
    <p:sldId id="279" r:id="rId3"/>
    <p:sldId id="295" r:id="rId4"/>
    <p:sldId id="289" r:id="rId5"/>
    <p:sldId id="272" r:id="rId6"/>
    <p:sldId id="263" r:id="rId7"/>
    <p:sldId id="264" r:id="rId8"/>
    <p:sldId id="265" r:id="rId9"/>
    <p:sldId id="266" r:id="rId10"/>
    <p:sldId id="292" r:id="rId11"/>
    <p:sldId id="294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70" r:id="rId20"/>
    <p:sldId id="271" r:id="rId21"/>
    <p:sldId id="274" r:id="rId22"/>
    <p:sldId id="275" r:id="rId23"/>
    <p:sldId id="276" r:id="rId24"/>
    <p:sldId id="277" r:id="rId25"/>
    <p:sldId id="280" r:id="rId26"/>
    <p:sldId id="281" r:id="rId27"/>
    <p:sldId id="282" r:id="rId28"/>
    <p:sldId id="283" r:id="rId29"/>
    <p:sldId id="293" r:id="rId30"/>
    <p:sldId id="284" r:id="rId31"/>
    <p:sldId id="278" r:id="rId32"/>
    <p:sldId id="286" r:id="rId33"/>
    <p:sldId id="288" r:id="rId34"/>
    <p:sldId id="290" r:id="rId35"/>
    <p:sldId id="268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>
        <p:scale>
          <a:sx n="90" d="100"/>
          <a:sy n="90" d="100"/>
        </p:scale>
        <p:origin x="1243" y="-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63DB1-D6BC-468B-BA29-DA15FA2E89CD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6D8FF-33A7-428D-92B5-A5C058C04A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64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6D8FF-33A7-428D-92B5-A5C058C04AED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827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261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51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896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296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04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40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903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017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62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48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87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4B0B-E2CF-430D-8486-868A3AD3EAD8}" type="datetimeFigureOut">
              <a:rPr lang="el-GR" smtClean="0"/>
              <a:t>10/3/2020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5CB45-F2C1-4091-9082-AE1F2D2F14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9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xstudio.nl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dexstudio.nl/highways-for-cows" TargetMode="External"/><Relationship Id="rId4" Type="http://schemas.openxmlformats.org/officeDocument/2006/relationships/hyperlink" Target="https://www.officinaedizioni.it/68/0/coll7/quaderni-del-dottorato-di-ricerca-in-urbanistica-iua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indexstudio.nl/highways-for-cows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xstudio.nl/highways-for-cow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xstudio.nl/highways-for-cows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istophhesse.eu/" TargetMode="External"/><Relationship Id="rId3" Type="http://schemas.openxmlformats.org/officeDocument/2006/relationships/hyperlink" Target="https://architizer.com/firms/christophhessearchietcts/" TargetMode="External"/><Relationship Id="rId7" Type="http://schemas.openxmlformats.org/officeDocument/2006/relationships/hyperlink" Target="https://architizer.com/projects/q/type:residential,private-hous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chitizer.com/projects/q/type:residential/" TargetMode="External"/><Relationship Id="rId5" Type="http://schemas.openxmlformats.org/officeDocument/2006/relationships/hyperlink" Target="https://architizer.com/projects/q/type:industrial,power-plant/" TargetMode="External"/><Relationship Id="rId4" Type="http://schemas.openxmlformats.org/officeDocument/2006/relationships/hyperlink" Target="https://architizer.com/projects/q/type:industrial,far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tizer.com/projects/villa-f-the-off-grid-house-in-the-central-highlands-of-germany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5E2FA-07D5-4B56-8105-4E3826AE1767}"/>
              </a:ext>
            </a:extLst>
          </p:cNvPr>
          <p:cNvSpPr txBox="1"/>
          <p:nvPr/>
        </p:nvSpPr>
        <p:spPr>
          <a:xfrm>
            <a:off x="2339752" y="305966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UFHO 365_THE CAGE</a:t>
            </a:r>
          </a:p>
          <a:p>
            <a:pPr algn="ctr"/>
            <a:r>
              <a:rPr lang="en-US" dirty="0"/>
              <a:t>21 examples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243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8C1B341-52CA-4D39-8C2B-133844CEE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47"/>
            <a:ext cx="9144000" cy="64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4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E51C2FA-AA51-4E5E-A625-FCAB848E1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1181258"/>
            <a:ext cx="792088" cy="619000"/>
          </a:xfrm>
          <a:prstGeom prst="rect">
            <a:avLst/>
          </a:prstGeom>
        </p:spPr>
      </p:pic>
      <p:pic>
        <p:nvPicPr>
          <p:cNvPr id="4" name="Εικόνα 3" descr="Εικόνα που περιέχει υπαίθριος, νερό, όρθιος, λόφ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4EAE4F5-AB52-44BA-A89C-E68B301DF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61" y="4228283"/>
            <a:ext cx="2926678" cy="2195008"/>
          </a:xfrm>
          <a:prstGeom prst="rect">
            <a:avLst/>
          </a:prstGeom>
        </p:spPr>
      </p:pic>
      <p:pic>
        <p:nvPicPr>
          <p:cNvPr id="6" name="Εικόνα 5" descr="Εικόνα που περιέχει νερό, βάρκα, υπαίθριος, μεταφο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58BD4F7-43AB-48A5-A27B-24D502D3B4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4" y="1880980"/>
            <a:ext cx="2941814" cy="2195007"/>
          </a:xfrm>
          <a:prstGeom prst="rect">
            <a:avLst/>
          </a:prstGeom>
        </p:spPr>
      </p:pic>
      <p:pic>
        <p:nvPicPr>
          <p:cNvPr id="8" name="Εικόνα 7" descr="Εικόνα που περιέχει νερό, βάρκα, υπαίθριος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F2149D2-D67B-46F7-8490-FADE8BAF6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37" y="4237431"/>
            <a:ext cx="2935671" cy="2190424"/>
          </a:xfrm>
          <a:prstGeom prst="rect">
            <a:avLst/>
          </a:prstGeom>
        </p:spPr>
      </p:pic>
      <p:pic>
        <p:nvPicPr>
          <p:cNvPr id="10" name="Εικόνα 9" descr="Εικόνα που περιέχει υπαίθριος, νερό, χλόη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B631C83-7F32-47C5-BA7E-217D1B4F1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49" y="1880980"/>
            <a:ext cx="2926676" cy="219500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7F28F4E-A81C-43BE-8D8B-312F1BB08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629" y="1346932"/>
            <a:ext cx="8276070" cy="347105"/>
          </a:xfrm>
          <a:prstGeom prst="rect">
            <a:avLst/>
          </a:prstGeom>
        </p:spPr>
      </p:pic>
      <p:pic>
        <p:nvPicPr>
          <p:cNvPr id="13" name="Εικόνα 12" descr="Εικόνα που περιέχει χλόη, υπαίθριος, κτίριο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7DAAF73C-A6D1-4E13-9BC4-560ABB368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" y="5288522"/>
            <a:ext cx="2926676" cy="1134769"/>
          </a:xfrm>
          <a:prstGeom prst="rect">
            <a:avLst/>
          </a:prstGeom>
        </p:spPr>
      </p:pic>
      <p:pic>
        <p:nvPicPr>
          <p:cNvPr id="15" name="Εικόνα 14" descr="Εικόνα που περιέχει νερό, βουνό, λίμνη, χλόη&#10;&#10;Περιγραφή που δημιουργήθηκε αυτόματα">
            <a:extLst>
              <a:ext uri="{FF2B5EF4-FFF2-40B4-BE49-F238E27FC236}">
                <a16:creationId xmlns:a16="http://schemas.microsoft.com/office/drawing/2014/main" id="{DE10DE44-DB6B-4075-9242-BA9B8DDB20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" y="1880980"/>
            <a:ext cx="2926676" cy="21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static.wixstatic.com/media/3d62d2_1329a57740234af6806ab81ce13183a4~mv2.jpg/v1/fill/w_940,h_709,al_c,q_85,usm_0.66_1.00_0.01/Fig_01_Returning%20to%20the%20city%2C%20elaborate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4" descr="https://static.wixstatic.com/media/3d62d2_1329a57740234af6806ab81ce13183a4~mv2.jpg/v1/fill/w_940,h_709,al_c,q_85,usm_0.66_1.00_0.01/Fig_01_Returning%20to%20the%20city%2C%20elaborated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AutoShape 6" descr="Fig.01_Returning to the city, elaborat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1"/>
          <a:stretch/>
        </p:blipFill>
        <p:spPr>
          <a:xfrm>
            <a:off x="0" y="8963"/>
            <a:ext cx="9144001" cy="5292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375" y="2132856"/>
            <a:ext cx="72728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Highways for cows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The new Dutch horizon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3968" y="5407679"/>
            <a:ext cx="4461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Ολλανδία, 2019</a:t>
            </a:r>
            <a:endParaRPr lang="en-GB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Design by</a:t>
            </a:r>
            <a:r>
              <a:rPr lang="el-GR" sz="11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11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Index Studio</a:t>
            </a:r>
            <a:endParaRPr lang="en-US" sz="11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Type: Article </a:t>
            </a:r>
          </a:p>
          <a:p>
            <a:pPr algn="r"/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Author: Iulia </a:t>
            </a:r>
            <a:r>
              <a:rPr lang="en-US" sz="1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Sirbu</a:t>
            </a:r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Published in:  "Utopia and the project for the city and territory"</a:t>
            </a:r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4"/>
              </a:rPr>
              <a:t> IUAV</a:t>
            </a:r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 </a:t>
            </a:r>
          </a:p>
          <a:p>
            <a:pPr algn="r"/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en-GB" sz="11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100" u="sng" dirty="0">
                <a:hlinkClick r:id="rId5"/>
              </a:rPr>
              <a:t>https://www.indexstudio.nl/highways-for-cows</a:t>
            </a:r>
            <a:endParaRPr lang="el-GR" sz="1100" u="sng" dirty="0"/>
          </a:p>
          <a:p>
            <a:pPr algn="r"/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5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175" y="4864879"/>
            <a:ext cx="81339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>
                <a:hlinkClick r:id="rId2"/>
              </a:rPr>
              <a:t>https://www.indexstudio.nl/highways-for-cows</a:t>
            </a:r>
            <a:endParaRPr lang="el-GR" sz="1100" u="sng" dirty="0"/>
          </a:p>
          <a:p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Μια εικόνα ασφυκτικής αστικοποίησης του ολλανδικού τοπίου επιβάλλει τον επαναπροσδιορισμό του. </a:t>
            </a:r>
          </a:p>
          <a:p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ιδέα της σύνδεσης της πόλης με το φυσικό περιβάλλον προτείνοντας μια προκλητική μεταμόρφωση του ολλανδικού αστικού τοπίου.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Πώς θα άλλαζαν οι συνεχώς επεκτεινόμενες πόλεις αν εισχωρούσαν σ’ αυτές τα πράσινα παραγωγικά τοπία??</a:t>
            </a:r>
          </a:p>
        </p:txBody>
      </p:sp>
      <p:pic>
        <p:nvPicPr>
          <p:cNvPr id="1026" name="Picture 2" descr="C:\Users\ell\Desktop\ΚΛΩΒΟΣ_\775a7361a3bba3be506ae11f2290d6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7386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1497109"/>
            <a:ext cx="38134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Η διαρκής επέκταση των πόλεων στον παραγωγικό πράσινο χώρο, απαιτεί να αγκαλιάσουν τις δραστηριότητες που πραγματοποιήθηκαν κάποτε στο αγροτικό τοπίο. Η ζωτική συνιστώσα του μηχανισμού του αγροτικού τοπίου απαιτεί να ενταχθεί στην ανάπτυξη των πόλεων.</a:t>
            </a: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Τι θα συμβεί αν σκεφτούμε μια νέα αστική υποδομή για τα βοοειδή? Τι θα συμβεί αν γίνει αντικείμενο σχεδιασμού;</a:t>
            </a:r>
          </a:p>
          <a:p>
            <a:pPr algn="just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Φαντάζονται τις αγελάδες να εισάγονται στο αστικό περιβάλλον μέσω μιας υποδομής σε ψηλότερο επίπεδο και να πρέπει να συμπεριληφθούν στον αστικό σχεδιασμό.</a:t>
            </a:r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50" name="Picture 2" descr="http://futurearchitectureplatform.org/media/cache/c5/f2/c5f25e3c692b0424489b8114a3960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332656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https://www.indexstudio.nl/highways-for-cows</a:t>
            </a:r>
            <a:endParaRPr lang="el-GR" sz="1100" u="sng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2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5804" y="3140968"/>
            <a:ext cx="3813423" cy="316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Τα βοοειδή, η πανταχού παρούσα συνιστώσα του πράσινου ολλανδικού τοπίου, θα αποτελέσουν κινητήριο παράγοντα για τη μελλοντική ανάπτυξη των αστικών περιοχών και αποφασιστικής σημασίας παράγοντα για τον τρόπο κατοίκησης, αντίληψης και βίωσής τους. Η νέα υποδομή θα ανακτήσει τον εναέριο χώρο και το έδαφος, τις δημόσιες και ιδιωτικές εκτάσεις αλλάζοντας έτσι τις εικόνες του αστικού περιβάλλοντος. Ο αστικός χώρος θα αναδιαμορφωθεί καθώς η εικόνα και ο μηχανισμός του θα μετασχηματιστούν. Οι σημερινές έννοιες της αστικής ανάμιξης, της αδιαφάνειας, της διαφάνειας ή της ιδιωτικής ζωής θα </a:t>
            </a:r>
            <a:r>
              <a:rPr lang="el-GR" sz="1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αποδομηθούν</a:t>
            </a:r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και θα αναδιατυπωθούν ως αλλαγή της περιγραφής της πόλης. Η διαδικασία σχεδιασμού της νέας υποδομής θα απαιτήσει την αντιμετώπιση του διαπερατού χαρακτήρα του χώρου, της διείσδυσης και της ικανότητας διήθησης.</a:t>
            </a:r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52" name="Picture 4" descr="http://futurearchitectureplatform.org/media/cache/59/bc/59bc62b259bec4856e8ec96be5c27f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8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3619" y="332656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https://www.indexstudio.nl/highways-for-cows</a:t>
            </a:r>
            <a:endParaRPr lang="el-GR" sz="1100" u="sng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86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lina\Desktop\22_3_19\ΚΛΩΒΟΣ_\Villa F  the off-the-grid\Christoph-Hesse-Villa-F-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3" b="5890"/>
          <a:stretch/>
        </p:blipFill>
        <p:spPr bwMode="auto">
          <a:xfrm>
            <a:off x="0" y="7937"/>
            <a:ext cx="9144000" cy="50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tatic.wixstatic.com/media/3d62d2_1329a57740234af6806ab81ce13183a4~mv2.jpg/v1/fill/w_940,h_709,al_c,q_85,usm_0.66_1.00_0.01/Fig_01_Returning%20to%20the%20city%2C%20elaborate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4" descr="https://static.wixstatic.com/media/3d62d2_1329a57740234af6806ab81ce13183a4~mv2.jpg/v1/fill/w_940,h_709,al_c,q_85,usm_0.66_1.00_0.01/Fig_01_Returning%20to%20the%20city%2C%20elaborated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AutoShape 6" descr="Fig.01_Returning to the city, elaborat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335590" y="3501008"/>
            <a:ext cx="7272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Villa F / </a:t>
            </a:r>
            <a:r>
              <a:rPr lang="en-GB" sz="3600" b="1" dirty="0">
                <a:solidFill>
                  <a:schemeClr val="bg1"/>
                </a:solidFill>
              </a:rPr>
              <a:t>The-Off-Grid House in the central highlands of Germany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9421" y="5224799"/>
            <a:ext cx="6405711" cy="180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Medebach</a:t>
            </a:r>
            <a:r>
              <a:rPr lang="en-GB" sz="11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Germany, 2016</a:t>
            </a:r>
            <a:endParaRPr lang="el-GR" sz="11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>
              <a:lnSpc>
                <a:spcPct val="114000"/>
              </a:lnSpc>
            </a:pPr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Design by</a:t>
            </a:r>
            <a:r>
              <a:rPr lang="el-GR" sz="11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11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ChristophHesseArchietcts</a:t>
            </a:r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GB" sz="1100" cap="all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TYPE: 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4"/>
              </a:rPr>
              <a:t>Farm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5"/>
              </a:rPr>
              <a:t>Power Plant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6"/>
              </a:rPr>
              <a:t>Residential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› </a:t>
            </a:r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7"/>
              </a:rPr>
              <a:t>Private House</a:t>
            </a:r>
            <a:endParaRPr lang="en-GB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GB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Size: 93 m2 </a:t>
            </a:r>
          </a:p>
          <a:p>
            <a:pPr algn="r"/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100" dirty="0">
                <a:ea typeface="Microsoft Sans Serif" panose="020B0604020202020204" pitchFamily="34" charset="0"/>
                <a:cs typeface="Microsoft Sans Serif" panose="020B0604020202020204" pitchFamily="34" charset="0"/>
                <a:hlinkClick r:id="rId8"/>
              </a:rPr>
              <a:t>https://www.christophhesse.eu</a:t>
            </a:r>
            <a:endParaRPr lang="en-US" sz="1100" dirty="0"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n-US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en-GB" sz="11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endParaRPr lang="el-GR" sz="1100" u="sng" dirty="0"/>
          </a:p>
          <a:p>
            <a:pPr algn="r"/>
            <a:endParaRPr lang="en-US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4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ina\Desktop\22_3_19\ΚΛΩΒΟΣ_\Villa F  the off-the-grid\1530290765545Villa_F_Pla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1" r="50000" b="1682"/>
          <a:stretch/>
        </p:blipFill>
        <p:spPr bwMode="auto">
          <a:xfrm>
            <a:off x="0" y="-8636"/>
            <a:ext cx="2505809" cy="30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347" y="5242172"/>
            <a:ext cx="8425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hlinkClick r:id="rId3"/>
              </a:rPr>
              <a:t>https://architizer.com/projects/villa-f-the-off-grid-house-in-the-central-highlands-of-germany/</a:t>
            </a:r>
            <a:endParaRPr lang="en-US" sz="1100" dirty="0"/>
          </a:p>
          <a:p>
            <a:pPr algn="r"/>
            <a:endParaRPr lang="en-GB" sz="1100" u="sng" dirty="0"/>
          </a:p>
          <a:p>
            <a:pPr algn="r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Ο πελάτης έχει γεωργικό υπόβαθρο. </a:t>
            </a:r>
            <a:endParaRPr lang="en-GB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Είναι αγρότης και πρωτοπόρος της τεχνολογίας βιοαερίου στη Γερμανία.</a:t>
            </a:r>
          </a:p>
          <a:p>
            <a:pPr algn="r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από άποψη ενεργειακής απόδοσης, η αναλογία επιφάνειας / όγκου πρέπει να είναι ιδανική</a:t>
            </a:r>
            <a:endParaRPr lang="en-GB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r"/>
            <a:r>
              <a:rPr lang="el-GR" sz="1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Κυκλικό σχήμα            κυλινδρικό</a:t>
            </a:r>
          </a:p>
          <a:p>
            <a:pPr algn="r"/>
            <a:endParaRPr lang="el-GR" sz="1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51" name="Picture 3" descr="C:\Users\elina\Desktop\22_3_19\ΚΛΩΒΟΣ_\Villa F  the off-the-grid\1511861476336Christoph_Hesse_Villa_F_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2225891" y="-8636"/>
            <a:ext cx="6918109" cy="453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ina\Desktop\22_3_19\ΚΛΩΒΟΣ_\Villa F  the off-the-grid\Villa-F-Haus-eines-Landwirts-Christoph-Hesse-Architekten04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7" y="4542777"/>
            <a:ext cx="2051720" cy="21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786929" y="6541925"/>
            <a:ext cx="2759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C:\Users\elina\Desktop\22_3_19\ΚΛΩΒΟΣ_\Villa F  the off-the-grid\Christoph-Hesse-Villa-F-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7" y="2984413"/>
            <a:ext cx="2051720" cy="15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8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elina\Desktop\22_3_19\ΚΛΩΒΟΣ_\Villa F  the off-the-grid\Villa-F-Haus-eines-Landwirts-Christoph-Hesse-Architekten0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30" y="1037139"/>
            <a:ext cx="3997306" cy="29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ina\Desktop\22_3_19\ΚΛΩΒΟΣ_\Villa F  the off-the-grid\Villa-F-Christoph-Hesse-Architekten0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" y="713617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3" y="116632"/>
            <a:ext cx="8712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Η ενεργειακή απόδοση και η προστασία του περιβάλλοντος αποτελούν τα κύρια στοιχεία του σχεδιασμού. Ο ανεφοδιασμός και η διαχείριση απορριμάτων</a:t>
            </a:r>
            <a:r>
              <a:rPr lang="en-US" sz="1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l-GR" sz="1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του κτιρίου οφείλεται στο αυτόνομο σύστημα βιοαερίου. Λόγω του υποδειγματικού οικολογικού χαρακτήρα αυτού του κτιρίου, ολόκληρο το χωριό αποφάσισε να συνδεθεί με το τοπικό δίκτυο θέρμανσης του αγροκτήματος.</a:t>
            </a:r>
          </a:p>
        </p:txBody>
      </p:sp>
      <p:pic>
        <p:nvPicPr>
          <p:cNvPr id="11" name="Picture 5" descr="C:\Users\elina\Desktop\22_3_19\ΚΛΩΒΟΣ_\Villa F  the off-the-grid\Christoph-Hesse-Villa-F-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32945" r="-168" b="30611"/>
          <a:stretch/>
        </p:blipFill>
        <p:spPr bwMode="auto">
          <a:xfrm>
            <a:off x="-8059" y="4358641"/>
            <a:ext cx="91440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46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4F3372D-61EE-4F10-B88E-1F8CCB01E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0364"/>
            <a:ext cx="4407954" cy="5877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832C9-8999-4560-9B37-6E67F4D89784}"/>
              </a:ext>
            </a:extLst>
          </p:cNvPr>
          <p:cNvSpPr txBox="1"/>
          <p:nvPr/>
        </p:nvSpPr>
        <p:spPr>
          <a:xfrm>
            <a:off x="3779912" y="5742772"/>
            <a:ext cx="51125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Το κλουβί ως  κέντρο ελέγχου </a:t>
            </a:r>
            <a:endParaRPr lang="en-GB" sz="1100" dirty="0"/>
          </a:p>
          <a:p>
            <a:pPr algn="r"/>
            <a:endParaRPr lang="el-GR" sz="1100" dirty="0"/>
          </a:p>
          <a:p>
            <a:pPr algn="r"/>
            <a:r>
              <a:rPr lang="el-GR" sz="1100" dirty="0"/>
              <a:t>Ο Μετεωρολογικός κλωβός του Μετεωρολογικού Σταθμού Νάξου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40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0F97644-B63B-4092-A4B9-99B5F46D4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1052736"/>
            <a:ext cx="7812360" cy="4392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9D7BE-847E-4A39-96EB-0C53E4082739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Το κλουβί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75870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3B311E8-9ABF-4A19-A8C4-5F2F613C5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5"/>
          <a:stretch/>
        </p:blipFill>
        <p:spPr>
          <a:xfrm>
            <a:off x="-18479" y="1"/>
            <a:ext cx="9162479" cy="5943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304E5-2B37-43A9-8921-0B4B70FC4416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Θερμοκήπιο  Νεάπολη, Βόλος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270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90BF-E45E-446D-981F-39DEA5FD9B3E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Τεχνητό δέντρο – </a:t>
            </a:r>
            <a:r>
              <a:rPr lang="en-US" sz="1100" dirty="0"/>
              <a:t>Air Tree, Shanghai EXPO 2010</a:t>
            </a:r>
            <a:endParaRPr lang="en-GB" sz="11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AD7CAF9-6239-4437-B41F-5E65C2C6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6633"/>
            <a:ext cx="6048672" cy="436172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4B19B2-5CA0-44DE-B1ED-1EC0E676E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690432"/>
            <a:ext cx="6048672" cy="18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82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D22A04-4D4C-41CE-9633-B74962BF4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63013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E40A3-A726-4BF4-A3BD-7104B6EB0651}"/>
              </a:ext>
            </a:extLst>
          </p:cNvPr>
          <p:cNvSpPr txBox="1"/>
          <p:nvPr/>
        </p:nvSpPr>
        <p:spPr>
          <a:xfrm>
            <a:off x="4031432" y="6093296"/>
            <a:ext cx="5112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http://stanford.edu/group/suss/cgi-bin/blog/wp-content/</a:t>
            </a:r>
            <a:endParaRPr lang="el-GR" sz="1100" dirty="0"/>
          </a:p>
          <a:p>
            <a:pPr algn="r"/>
            <a:r>
              <a:rPr lang="en-US" sz="1100" dirty="0"/>
              <a:t>uploads/post-4-vertical-farm-2.jpg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07132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363800-830C-4B5F-A3BB-A68EF9AEE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9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0E7C8E-9AA6-487C-B8EF-78F5B737ADDC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Hot_Cage</a:t>
            </a:r>
            <a:r>
              <a:rPr lang="en-US" sz="1100" dirty="0"/>
              <a:t>, 2017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282346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C6748E5-E3CE-4C2D-B51E-4B09999DA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5" y="994420"/>
            <a:ext cx="4139385" cy="486916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686A07E-1DB2-4738-A2C3-443621829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r="21650"/>
          <a:stretch/>
        </p:blipFill>
        <p:spPr>
          <a:xfrm>
            <a:off x="4860032" y="1196752"/>
            <a:ext cx="3704491" cy="5090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28C70-CD3A-4DFC-8663-EAA65CA8B126}"/>
              </a:ext>
            </a:extLst>
          </p:cNvPr>
          <p:cNvSpPr txBox="1"/>
          <p:nvPr/>
        </p:nvSpPr>
        <p:spPr>
          <a:xfrm>
            <a:off x="579476" y="5825615"/>
            <a:ext cx="8024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900" dirty="0"/>
              <a:t>Το </a:t>
            </a:r>
            <a:r>
              <a:rPr lang="el-GR" sz="900" dirty="0" err="1"/>
              <a:t>πρότζεκτ</a:t>
            </a:r>
            <a:r>
              <a:rPr lang="el-GR" sz="900" dirty="0"/>
              <a:t> HOT_CAGE περιγράφει την</a:t>
            </a:r>
            <a:r>
              <a:rPr lang="en-US" sz="900" dirty="0"/>
              <a:t> </a:t>
            </a:r>
            <a:r>
              <a:rPr lang="el-GR" sz="900" dirty="0"/>
              <a:t>δυνατότητα μιας αστικής και ταυτόχρονα</a:t>
            </a:r>
            <a:r>
              <a:rPr lang="en-US" sz="900" dirty="0"/>
              <a:t> </a:t>
            </a:r>
            <a:r>
              <a:rPr lang="el-GR" sz="900" dirty="0"/>
              <a:t>αγροτικής διαμονής με αυξημένη ενεργειακή</a:t>
            </a:r>
            <a:r>
              <a:rPr lang="en-US" sz="900" dirty="0"/>
              <a:t> </a:t>
            </a:r>
            <a:r>
              <a:rPr lang="el-GR" sz="900" dirty="0"/>
              <a:t>και τροφική αυτονομία. Το HOT_CAGE</a:t>
            </a:r>
            <a:r>
              <a:rPr lang="en-US" sz="900" dirty="0"/>
              <a:t> </a:t>
            </a:r>
            <a:r>
              <a:rPr lang="el-GR" sz="900" dirty="0"/>
              <a:t>διερμηνεύει τρέχουσες πρακτικές </a:t>
            </a:r>
            <a:r>
              <a:rPr lang="el-GR" sz="900" dirty="0" err="1"/>
              <a:t>αγροτοαστικής</a:t>
            </a:r>
            <a:r>
              <a:rPr lang="el-GR" sz="900" dirty="0"/>
              <a:t> δραστηριότητας, που ειδικά μέσα</a:t>
            </a:r>
            <a:r>
              <a:rPr lang="en-US" sz="900" dirty="0"/>
              <a:t> </a:t>
            </a:r>
            <a:r>
              <a:rPr lang="el-GR" sz="900" dirty="0"/>
              <a:t>σε συνθήκες αποστέρησης αναπτύσσονται</a:t>
            </a:r>
            <a:r>
              <a:rPr lang="en-US" sz="900" dirty="0"/>
              <a:t> </a:t>
            </a:r>
            <a:r>
              <a:rPr lang="el-GR" sz="900" dirty="0"/>
              <a:t>στις μεθορίους των ελληνικών πόλεων. Ο</a:t>
            </a:r>
            <a:r>
              <a:rPr lang="en-US" sz="900" dirty="0"/>
              <a:t> </a:t>
            </a:r>
            <a:r>
              <a:rPr lang="el-GR" sz="900" dirty="0"/>
              <a:t>αδόκιμος όρος </a:t>
            </a:r>
            <a:r>
              <a:rPr lang="el-GR" sz="900" dirty="0" err="1"/>
              <a:t>βιο</a:t>
            </a:r>
            <a:r>
              <a:rPr lang="el-GR" sz="900" dirty="0"/>
              <a:t>-καλλιέργεια (</a:t>
            </a:r>
            <a:r>
              <a:rPr lang="en-US" sz="900" dirty="0"/>
              <a:t>bio-culturalism) </a:t>
            </a:r>
            <a:r>
              <a:rPr lang="el-GR" sz="900" dirty="0"/>
              <a:t>περιγράφει αστικές διαμονές μέσα σε</a:t>
            </a:r>
            <a:r>
              <a:rPr lang="en-US" sz="900" dirty="0"/>
              <a:t> </a:t>
            </a:r>
            <a:r>
              <a:rPr lang="el-GR" sz="900" dirty="0"/>
              <a:t>ελεγχόμενο, πλαίσιο θερμοκηπίου, διαδικασίες</a:t>
            </a:r>
            <a:r>
              <a:rPr lang="en-US" sz="900" dirty="0"/>
              <a:t> </a:t>
            </a:r>
            <a:r>
              <a:rPr lang="el-GR" sz="900" dirty="0"/>
              <a:t>διαμονής, εργασίας και παραγωγής. Η</a:t>
            </a:r>
            <a:r>
              <a:rPr lang="en-US" sz="900" dirty="0"/>
              <a:t> </a:t>
            </a:r>
            <a:r>
              <a:rPr lang="el-GR" sz="900" dirty="0"/>
              <a:t>πλαισίωση-περίφραξη- εγκλωβισμός</a:t>
            </a:r>
            <a:r>
              <a:rPr lang="en-US" sz="900" dirty="0"/>
              <a:t> </a:t>
            </a:r>
            <a:r>
              <a:rPr lang="el-GR" sz="900" dirty="0"/>
              <a:t>ανθρώπων, φυτών και ζώων από κοινού</a:t>
            </a:r>
            <a:r>
              <a:rPr lang="en-US" sz="900" dirty="0"/>
              <a:t> </a:t>
            </a:r>
            <a:r>
              <a:rPr lang="el-GR" sz="900" dirty="0"/>
              <a:t>είναι ένα είδος οικειοθελούς εγκλωβισμού σε</a:t>
            </a:r>
            <a:r>
              <a:rPr lang="en-US" sz="900" dirty="0"/>
              <a:t> </a:t>
            </a:r>
            <a:r>
              <a:rPr lang="el-GR" sz="900" dirty="0"/>
              <a:t>κατάσταση αυτονομίας. Αποτελεί ταυτόχρονα</a:t>
            </a:r>
            <a:r>
              <a:rPr lang="en-US" sz="900" dirty="0"/>
              <a:t> </a:t>
            </a:r>
            <a:r>
              <a:rPr lang="el-GR" sz="900" dirty="0"/>
              <a:t>μεταφορά αλλά και πρακτικό παράδειγμα</a:t>
            </a:r>
            <a:r>
              <a:rPr lang="en-US" sz="900" dirty="0"/>
              <a:t> </a:t>
            </a:r>
            <a:r>
              <a:rPr lang="el-GR" sz="900" dirty="0"/>
              <a:t>οργάνωσης της διαμονής στις παγιωμένες</a:t>
            </a:r>
            <a:r>
              <a:rPr lang="en-US" sz="900" dirty="0"/>
              <a:t> </a:t>
            </a:r>
            <a:r>
              <a:rPr lang="el-GR" sz="900" dirty="0"/>
              <a:t>κοινωνικές συνθήκες έκτακτης ανάγκης</a:t>
            </a:r>
            <a:r>
              <a:rPr lang="en-US" sz="900" dirty="0"/>
              <a:t> </a:t>
            </a:r>
            <a:r>
              <a:rPr lang="el-GR" sz="900" dirty="0"/>
              <a:t>αλλά και τις </a:t>
            </a:r>
            <a:r>
              <a:rPr lang="el-GR" sz="900" dirty="0" err="1"/>
              <a:t>γεωολογικές</a:t>
            </a:r>
            <a:r>
              <a:rPr lang="el-GR" sz="900" dirty="0"/>
              <a:t> συνθήκες της</a:t>
            </a:r>
            <a:r>
              <a:rPr lang="en-US" sz="900" dirty="0"/>
              <a:t> </a:t>
            </a:r>
            <a:r>
              <a:rPr lang="el-GR" sz="900" dirty="0" err="1"/>
              <a:t>ανθρωποκαίνου</a:t>
            </a:r>
            <a:r>
              <a:rPr lang="el-GR" sz="900" dirty="0"/>
              <a:t> και της κλιματικής αλλαγής.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643278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08EEE98-3CD6-4CA3-B017-141D28B4A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97000"/>
            <a:ext cx="8128000" cy="406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DCC5F-FA3C-42D6-97E5-BF235160FC59}"/>
              </a:ext>
            </a:extLst>
          </p:cNvPr>
          <p:cNvSpPr txBox="1"/>
          <p:nvPr/>
        </p:nvSpPr>
        <p:spPr>
          <a:xfrm>
            <a:off x="2483768" y="6093296"/>
            <a:ext cx="6660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Louise Bourgeois: Structures of Existence: The Cells </a:t>
            </a:r>
            <a:r>
              <a:rPr lang="el-GR" sz="1100" dirty="0"/>
              <a:t>1911–2010</a:t>
            </a:r>
            <a:endParaRPr lang="en-US" sz="1100" dirty="0"/>
          </a:p>
          <a:p>
            <a:pPr algn="r"/>
            <a:r>
              <a:rPr lang="el-GR" sz="1100" dirty="0"/>
              <a:t>Ο όρος «κύτταρο» προέρχεται από τις προετοιμασίες της έκθεσης στη </a:t>
            </a:r>
            <a:r>
              <a:rPr lang="el-GR" sz="1100" dirty="0" err="1"/>
              <a:t>Carnegie</a:t>
            </a:r>
            <a:r>
              <a:rPr lang="el-GR" sz="1100" dirty="0"/>
              <a:t>. Για την Μπουρζουά , αυτή η λέξη είχε πολλές προεκτάσεις, μιας και αναφέρεται στο βιολογικό κύτταρο ενός ζωντανού οργανισμού αλλά και στην απομόνωση μιας φυλακής ή ενός κελιού μοναστηριού (</a:t>
            </a:r>
            <a:r>
              <a:rPr lang="el-GR" sz="1100" dirty="0" err="1"/>
              <a:t>cell</a:t>
            </a:r>
            <a:r>
              <a:rPr lang="el-GR" sz="1100" dirty="0"/>
              <a:t> = κύτταρο, κελί).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375157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5F26AC8-0430-454F-904E-46DF3FBD6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" y="0"/>
            <a:ext cx="9133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8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7BC0F1-D51E-46C8-9D8E-52BE96766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484"/>
            <a:ext cx="9144000" cy="77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26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F94295E-8407-4DFB-9ED6-7964AECBD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62335"/>
            <a:ext cx="4725677" cy="313332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24AC29-2EDA-4C17-82AE-CC34BEE78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60850"/>
            <a:ext cx="4052953" cy="31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12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εσωτερικό, πίνακας, δωμάτιο&#10;&#10;Περιγραφή που δημιουργήθηκε αυτόματα">
            <a:extLst>
              <a:ext uri="{FF2B5EF4-FFF2-40B4-BE49-F238E27FC236}">
                <a16:creationId xmlns:a16="http://schemas.microsoft.com/office/drawing/2014/main" id="{33E875A4-9516-4857-89C7-D10639B2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2" y="249070"/>
            <a:ext cx="3759854" cy="2819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2AC2B5-D1B1-4C47-BFD6-4A2755F48BC7}"/>
              </a:ext>
            </a:extLst>
          </p:cNvPr>
          <p:cNvSpPr txBox="1"/>
          <p:nvPr/>
        </p:nvSpPr>
        <p:spPr>
          <a:xfrm>
            <a:off x="2483768" y="6347320"/>
            <a:ext cx="6660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Marc Dion, The Library for the Birds of New York, 2016</a:t>
            </a:r>
          </a:p>
        </p:txBody>
      </p:sp>
      <p:pic>
        <p:nvPicPr>
          <p:cNvPr id="6" name="Εικόνα 5" descr="Εικόνα που περιέχει εσωτερικό, πίνακας, καθιστός, μικρό&#10;&#10;Περιγραφή που δημιουργήθηκε αυτόματα">
            <a:extLst>
              <a:ext uri="{FF2B5EF4-FFF2-40B4-BE49-F238E27FC236}">
                <a16:creationId xmlns:a16="http://schemas.microsoft.com/office/drawing/2014/main" id="{59047201-135D-4A89-8C12-33D8414B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5" b="15145"/>
          <a:stretch/>
        </p:blipFill>
        <p:spPr>
          <a:xfrm>
            <a:off x="324956" y="3200400"/>
            <a:ext cx="3810000" cy="3103650"/>
          </a:xfrm>
          <a:prstGeom prst="rect">
            <a:avLst/>
          </a:prstGeom>
        </p:spPr>
      </p:pic>
      <p:pic>
        <p:nvPicPr>
          <p:cNvPr id="8" name="Εικόνα 7" descr="Εικόνα που περιέχει φράχτης, καρέκλα, πίνακας, ξύλι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78EB45E5-B822-4899-9AC7-2DC1736B3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9070"/>
            <a:ext cx="4536504" cy="60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εσωτερικό, τρένο, κτίριο, παρακολούθ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72A19DF-A5D4-485C-A2B0-0BA851F9E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143000"/>
            <a:ext cx="81153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19E01-D07A-4123-8C84-02438309EDFE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H </a:t>
            </a:r>
            <a:r>
              <a:rPr lang="el-GR" sz="1100" dirty="0"/>
              <a:t>παραγωγή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77007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4E9688E-06C0-483B-AB9A-28FC6FA9D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08" y="1143000"/>
            <a:ext cx="6044184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6BFD6-1D43-47FB-B0CA-EA097342019B}"/>
              </a:ext>
            </a:extLst>
          </p:cNvPr>
          <p:cNvSpPr txBox="1"/>
          <p:nvPr/>
        </p:nvSpPr>
        <p:spPr>
          <a:xfrm>
            <a:off x="2483768" y="6347320"/>
            <a:ext cx="6660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Coco Fusco and Paula Heredia, </a:t>
            </a:r>
            <a:r>
              <a:rPr lang="en-US" sz="1100" i="1" dirty="0"/>
              <a:t>The Couple in the Cage: </a:t>
            </a:r>
            <a:r>
              <a:rPr lang="en-US" sz="1100" i="1" dirty="0" err="1"/>
              <a:t>Guatianaui</a:t>
            </a:r>
            <a:r>
              <a:rPr lang="en-US" sz="1100" i="1" dirty="0"/>
              <a:t> Odyssey</a:t>
            </a:r>
            <a:r>
              <a:rPr lang="en-US" sz="1100" dirty="0"/>
              <a:t>, 1993</a:t>
            </a:r>
          </a:p>
        </p:txBody>
      </p:sp>
    </p:spTree>
    <p:extLst>
      <p:ext uri="{BB962C8B-B14F-4D97-AF65-F5344CB8AC3E}">
        <p14:creationId xmlns:p14="http://schemas.microsoft.com/office/powerpoint/2010/main" val="2720024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DCB1643-E0BF-4945-890E-EA9EE871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66925"/>
            <a:ext cx="4724400" cy="2724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0A20C-862C-4D7B-8D31-6D0B4E5A9106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 err="1"/>
              <a:t>Victory</a:t>
            </a:r>
            <a:r>
              <a:rPr lang="el-GR" sz="1100" dirty="0"/>
              <a:t> </a:t>
            </a:r>
            <a:r>
              <a:rPr lang="el-GR" sz="1100" dirty="0" err="1"/>
              <a:t>Gardens</a:t>
            </a:r>
            <a:r>
              <a:rPr lang="el-GR" sz="1100" dirty="0"/>
              <a:t>, 2</a:t>
            </a:r>
            <a:r>
              <a:rPr lang="el-GR" sz="1100" baseline="30000" dirty="0"/>
              <a:t>ος</a:t>
            </a:r>
            <a:r>
              <a:rPr lang="en-US" sz="1100" dirty="0"/>
              <a:t> </a:t>
            </a:r>
            <a:r>
              <a:rPr lang="el-GR" sz="1100" dirty="0"/>
              <a:t>Παγκόσμιος πόλεμος, Μεγάλη Βρετανία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929763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064234-0A64-41B2-99A5-86658C83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7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20605-A9D6-49FB-9072-F30560511834}"/>
              </a:ext>
            </a:extLst>
          </p:cNvPr>
          <p:cNvSpPr txBox="1"/>
          <p:nvPr/>
        </p:nvSpPr>
        <p:spPr>
          <a:xfrm>
            <a:off x="2483768" y="6347320"/>
            <a:ext cx="6660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The Big Bird Cage: The Saint Louis Zoo 1904</a:t>
            </a:r>
          </a:p>
        </p:txBody>
      </p:sp>
    </p:spTree>
    <p:extLst>
      <p:ext uri="{BB962C8B-B14F-4D97-AF65-F5344CB8AC3E}">
        <p14:creationId xmlns:p14="http://schemas.microsoft.com/office/powerpoint/2010/main" val="592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0D74EB9-E986-47C1-A4DE-DEEB8A310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87" y="1196752"/>
            <a:ext cx="7565826" cy="3782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155E0-AB7B-4C60-9CA2-A69BBBF8BA8F}"/>
              </a:ext>
            </a:extLst>
          </p:cNvPr>
          <p:cNvSpPr txBox="1"/>
          <p:nvPr/>
        </p:nvSpPr>
        <p:spPr>
          <a:xfrm>
            <a:off x="2496691" y="6093296"/>
            <a:ext cx="6660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A nanny supervising a baby suspended in a wire cage attached to the outside of a high tenement block window. The cages were distributed to members of the Chelsea Baby Club in London who have no gardens, or qualms about putting a child in a box dangling over a busy street.” [June 23, 1937] </a:t>
            </a:r>
          </a:p>
        </p:txBody>
      </p:sp>
    </p:spTree>
    <p:extLst>
      <p:ext uri="{BB962C8B-B14F-4D97-AF65-F5344CB8AC3E}">
        <p14:creationId xmlns:p14="http://schemas.microsoft.com/office/powerpoint/2010/main" val="1825118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F82F54-2CF7-4967-8BBF-EB54CD0C4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1453056"/>
            <a:ext cx="3809574" cy="395188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06A9D9-2D3E-4662-8A2A-0CD605A1C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55557"/>
            <a:ext cx="4744194" cy="2546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3464F-D162-4D6A-A478-0DADF3276218}"/>
              </a:ext>
            </a:extLst>
          </p:cNvPr>
          <p:cNvSpPr txBox="1"/>
          <p:nvPr/>
        </p:nvSpPr>
        <p:spPr>
          <a:xfrm>
            <a:off x="4031432" y="6093296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η </a:t>
            </a:r>
            <a:r>
              <a:rPr lang="el-GR" sz="1100" i="1" dirty="0"/>
              <a:t>ηλεκτρονική πολεοδομία</a:t>
            </a:r>
            <a:r>
              <a:rPr lang="el-GR" sz="1100" dirty="0"/>
              <a:t> του </a:t>
            </a:r>
            <a:r>
              <a:rPr lang="el-GR" sz="1100" i="1" dirty="0"/>
              <a:t>Τάκη</a:t>
            </a:r>
            <a:r>
              <a:rPr lang="el-GR" sz="1100" dirty="0"/>
              <a:t> Χ. </a:t>
            </a:r>
            <a:r>
              <a:rPr lang="el-GR" sz="1100" i="1" dirty="0" err="1"/>
              <a:t>Ζενέτου</a:t>
            </a:r>
            <a:r>
              <a:rPr lang="el-GR" sz="1100" dirty="0"/>
              <a:t>: 1962-1974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93814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.dezeen.com/uploads/2019/01/Cocoon-BioFloss-Maria-Vergopoulou-Dezeen-x-MINI-Living-Future-Urban-Home-Competition_dezeen_01-852x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" y="404665"/>
            <a:ext cx="9133291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8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90C2256-5A78-4ECB-A1A0-97E36325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524" y="692696"/>
            <a:ext cx="3580952" cy="46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3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FCB59F-9D99-481E-933C-5107693B2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r="1125" b="9781"/>
          <a:stretch/>
        </p:blipFill>
        <p:spPr>
          <a:xfrm>
            <a:off x="0" y="-280505"/>
            <a:ext cx="9144000" cy="6157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E02F5-2852-41D6-ADFA-D3F59FC51E8E}"/>
              </a:ext>
            </a:extLst>
          </p:cNvPr>
          <p:cNvSpPr txBox="1"/>
          <p:nvPr/>
        </p:nvSpPr>
        <p:spPr>
          <a:xfrm>
            <a:off x="4031432" y="6093296"/>
            <a:ext cx="5112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dirty="0"/>
              <a:t>Υπαίθριο κλουβί διαμονής</a:t>
            </a:r>
          </a:p>
          <a:p>
            <a:pPr algn="r"/>
            <a:r>
              <a:rPr lang="el-GR" sz="1100" dirty="0"/>
              <a:t>Αλυκές, Βόλος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2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ina\Desktop\22_3_19\ΚΛΩΒΟΣ_\pom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2" y="2400579"/>
            <a:ext cx="7666640" cy="239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ina\Desktop\22_3_19\ΚΛΩΒΟΣ_\pomones_\DSC003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4" r="65429" b="40077"/>
          <a:stretch/>
        </p:blipFill>
        <p:spPr bwMode="auto">
          <a:xfrm>
            <a:off x="7740352" y="3238752"/>
            <a:ext cx="1403648" cy="15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7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lina\Desktop\22_3_19\ΚΛΩΒΟΣ_\pomones_\DSC01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5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ina\Desktop\22_3_19\ΚΛΩΒΟΣ_\pomon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1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ina\Desktop\22_3_19\ΚΛΩΒΟΣ_\kolaz_pomon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759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1806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830</Words>
  <Application>Microsoft Office PowerPoint</Application>
  <PresentationFormat>Προβολή στην οθόνη (4:3)</PresentationFormat>
  <Paragraphs>78</Paragraphs>
  <Slides>35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9" baseType="lpstr">
      <vt:lpstr>Arial</vt:lpstr>
      <vt:lpstr>Calibri</vt:lpstr>
      <vt:lpstr>Microsoft Sans Serif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efidim</dc:creator>
  <cp:lastModifiedBy>efidim</cp:lastModifiedBy>
  <cp:revision>19</cp:revision>
  <dcterms:created xsi:type="dcterms:W3CDTF">2019-03-26T11:40:00Z</dcterms:created>
  <dcterms:modified xsi:type="dcterms:W3CDTF">2020-03-10T15:21:08Z</dcterms:modified>
</cp:coreProperties>
</file>