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2"/>
  </p:notesMasterIdLst>
  <p:handoutMasterIdLst>
    <p:handoutMasterId r:id="rId23"/>
  </p:handoutMasterIdLst>
  <p:sldIdLst>
    <p:sldId id="473" r:id="rId2"/>
    <p:sldId id="474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97"/>
    <a:srgbClr val="D7791B"/>
    <a:srgbClr val="4C7816"/>
    <a:srgbClr val="528218"/>
    <a:srgbClr val="B6CEAA"/>
    <a:srgbClr val="ADC8A0"/>
    <a:srgbClr val="007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1" autoAdjust="0"/>
    <p:restoredTop sz="94658"/>
  </p:normalViewPr>
  <p:slideViewPr>
    <p:cSldViewPr showGuides="1">
      <p:cViewPr varScale="1">
        <p:scale>
          <a:sx n="120" d="100"/>
          <a:sy n="120" d="100"/>
        </p:scale>
        <p:origin x="2256" y="184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4A79F7-0D57-4CDD-B304-D03B681CF4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shelf Symbol 2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76B24-C323-445C-B0D2-522FB92C13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0936C8-C03C-449C-93C6-A9BC652B053F}" type="datetimeFigureOut">
              <a:rPr lang="en-US" altLang="en-US"/>
              <a:pPr>
                <a:defRPr/>
              </a:pPr>
              <a:t>12/9/25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54569-52F8-43BD-B404-5CB1A3BC22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shelf Symbol 2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4CC04-B7F4-4A9E-B17B-03C03BC5D4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7EC46F-5A9F-4DE2-BB4C-874D5BAC4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45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B0B9DE2-22D3-4711-AE76-7F664188E1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95821BF-E2E9-4273-9771-D6FBACB1E1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00A4E5B-9647-442D-BF98-0CD763FFCD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7898680-F50D-481D-A047-F4EB4A55C1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0FB1D72-7532-421E-B942-CECDC28139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56F892F-FC74-4B8C-91FB-EF7EEB167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0C059F-C707-45E6-900E-B4606CF99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348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344A5F-5FDC-448E-B9CA-F734370939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820A2-220F-4996-80E2-24CDF814895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A4065EC9-DD5A-48AA-8B58-0B9698D41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13993C07-3CA6-464B-94C9-6E95D9C8A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517E00-10CA-4A40-975C-A1CBC1ECE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CDF1B-7212-426A-855D-DEDC36A917B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3ECF3257-2B3C-485B-9015-7C26F0FF9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DDCADB55-A496-4BD5-80FD-F2AE5520A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28B63E-9B0B-4BAF-95BA-2B013B951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8705B-7891-41D1-A258-07326E7698F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2BEAA70E-8BE8-4700-90BF-048C61FC7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206F127A-434B-473B-AB3D-B9C788967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>
            <a:extLst>
              <a:ext uri="{FF2B5EF4-FFF2-40B4-BE49-F238E27FC236}">
                <a16:creationId xmlns:a16="http://schemas.microsoft.com/office/drawing/2014/main" id="{32862AC4-6A41-48B8-BE1D-81AC9810ED7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4" descr="Pink tissue paper">
            <a:extLst>
              <a:ext uri="{FF2B5EF4-FFF2-40B4-BE49-F238E27FC236}">
                <a16:creationId xmlns:a16="http://schemas.microsoft.com/office/drawing/2014/main" id="{032A4514-26CB-49AF-ADF8-1E49424608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4200" b="1" dirty="0">
                <a:solidFill>
                  <a:srgbClr val="4C7816"/>
                </a:solidFill>
                <a:latin typeface="Arial" panose="020B0604020202020204" pitchFamily="34" charset="0"/>
                <a:ea typeface="+mn-ea"/>
              </a:rPr>
              <a:t>4</a:t>
            </a:r>
          </a:p>
        </p:txBody>
      </p:sp>
      <p:sp>
        <p:nvSpPr>
          <p:cNvPr id="6" name="Text Box 15" descr="Pink tissue paper">
            <a:extLst>
              <a:ext uri="{FF2B5EF4-FFF2-40B4-BE49-F238E27FC236}">
                <a16:creationId xmlns:a16="http://schemas.microsoft.com/office/drawing/2014/main" id="{C62599FA-CAA0-45A4-BCEC-DB2CA5BD92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CD8019"/>
                </a:solidFill>
                <a:latin typeface="Arial" panose="020B0604020202020204" pitchFamily="34" charset="0"/>
                <a:ea typeface="+mn-ea"/>
              </a:rPr>
              <a:t>4.2</a:t>
            </a:r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78033545-443D-42C9-903A-7276EB91EE89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3">
            <a:extLst>
              <a:ext uri="{FF2B5EF4-FFF2-40B4-BE49-F238E27FC236}">
                <a16:creationId xmlns:a16="http://schemas.microsoft.com/office/drawing/2014/main" id="{BF932F74-A41D-4807-9315-3994AABCE316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4">
            <a:extLst>
              <a:ext uri="{FF2B5EF4-FFF2-40B4-BE49-F238E27FC236}">
                <a16:creationId xmlns:a16="http://schemas.microsoft.com/office/drawing/2014/main" id="{1A6AA106-0457-4981-8351-3388B0A9470E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66AA791A-71B8-4871-B335-2F474010A252}"/>
              </a:ext>
            </a:extLst>
          </p:cNvPr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2147483646 w 96"/>
              <a:gd name="T3" fmla="*/ 0 h 192"/>
              <a:gd name="T4" fmla="*/ 2147483646 w 96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6" descr="Lay Linear Algebra 6e cover.png">
            <a:extLst>
              <a:ext uri="{FF2B5EF4-FFF2-40B4-BE49-F238E27FC236}">
                <a16:creationId xmlns:a16="http://schemas.microsoft.com/office/drawing/2014/main" id="{1B9A7D2E-8FA5-4083-B405-14651D373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Row Reduction and Echelon Forms</a:t>
            </a:r>
          </a:p>
        </p:txBody>
      </p:sp>
    </p:spTree>
    <p:extLst>
      <p:ext uri="{BB962C8B-B14F-4D97-AF65-F5344CB8AC3E}">
        <p14:creationId xmlns:p14="http://schemas.microsoft.com/office/powerpoint/2010/main" val="41576907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99E24B-8B6E-4B43-ADFF-FCD7DFDA4D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5A033D27-E327-42A3-9746-8A207BC85F37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9F723F1-4E22-4D81-A9FE-D2E5F8A8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361659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DB6F84-7DA6-477F-BEB9-FA65C2BF4B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AD79D73D-2508-4B68-8208-CFE0C7343404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5A0EFB30-14FB-466A-B471-261979D7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9356005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3398FE-4112-4789-ACA6-7A9A82CBEE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A3BAD3DB-055A-40B1-A4D9-C05F99E3475F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376A483A-0A24-4E8C-BD78-FC9D8062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739783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5B59A2-63DD-42E4-9F3B-BE640F1D0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4448BBAC-BE64-457F-86C7-F045323587B1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2DCCD288-D79B-4C55-AE70-8F418F5D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1234514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B84D0A-FCC8-4AA6-AB00-DDFAD47CAF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0632A9B-4C5B-4EC9-842F-C03C877E4966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01EFFD70-1862-419F-A3C4-55BB3D30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824052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D347A7-1292-434F-985E-F0CCE65665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3D818566-A512-450D-B405-9C43AE8B701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7EFE43B-F70C-4E2A-AD84-886BE4F8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8322563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647A-3BB6-4A5F-B1DB-0B784E49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A0685D7-4F8F-4D39-841B-AB02D1A206FB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32201-6C8E-4E9F-89B9-94E7710E3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4.2- </a:t>
            </a:r>
            <a:fld id="{5089485B-5D13-4C55-A436-170438D321DA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72F0D-51E3-4673-A690-2A698246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05550"/>
            <a:ext cx="6324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83195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FD7CEA-7F9C-4DA6-8D41-013BB68FCE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4.2- </a:t>
            </a:r>
            <a:fld id="{3C68F6FB-E98E-46B9-BF9E-8028EC4926D7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729863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D745D5-B93A-445A-AE88-94C29DE7A5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13E5C302-AB48-41F0-9BB0-E9FBDD96393E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323066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B8EEDB-35CC-4CE1-B350-23616945FD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B5B7004E-FF89-4ACE-944C-09A5FC52B851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BFEBB7B-1F08-459A-BD0A-BF9CEF79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815632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466A1E-CBA8-48BF-A684-539C50C39E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3047EB2-A262-45A5-ACC9-E158AD4CB85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6246698-B59B-43F7-AD47-D72ADE48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437728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36C7A3-2810-4DBF-A90B-6955018A44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8BA14E9D-B97E-47E6-A7B7-2965A2780197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7671328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4FD6BC2-DE2E-4F3C-9350-975EB5210A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E42163C8-B72B-4DB5-8E3B-FE3E352D394F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252663BB-A9A9-44C2-B73A-AC469794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26968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4192647-EFC3-4861-9C79-9427839390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77D77682-A72A-439C-92B9-08BF9F1C7A2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227C173-777A-40D5-946E-7489D6F4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554110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752A0F-4269-4FF4-B5B6-AF5938DE7D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C49DDCE-4702-40F9-8F58-19E5EE9F3FB4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A4E05BA-8F43-4BEB-8904-5EC6A5B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808697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9F2B5A77-6BB4-4768-8D29-9C473494F4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4.2- </a:t>
            </a:r>
            <a:fld id="{9CACAE2B-D194-4FD7-8D49-2453B9E4AFC9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69BF9965-EB80-4604-AA6E-BBD05A278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DD345F53-FB5B-4223-856C-10612F853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Line 13">
            <a:extLst>
              <a:ext uri="{FF2B5EF4-FFF2-40B4-BE49-F238E27FC236}">
                <a16:creationId xmlns:a16="http://schemas.microsoft.com/office/drawing/2014/main" id="{F389010D-C9EC-432C-AD53-9014BC08ACE1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3" r:id="rId16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7.e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9.wmf"/><Relationship Id="rId7" Type="http://schemas.openxmlformats.org/officeDocument/2006/relationships/oleObject" Target="../embeddings/oleObject39.bin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8.wmf"/><Relationship Id="rId7" Type="http://schemas.openxmlformats.org/officeDocument/2006/relationships/oleObject" Target="../embeddings/oleObject48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1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3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10" Type="http://schemas.openxmlformats.org/officeDocument/2006/relationships/image" Target="../media/image1.jpe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8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>
            <a:extLst>
              <a:ext uri="{FF2B5EF4-FFF2-40B4-BE49-F238E27FC236}">
                <a16:creationId xmlns:a16="http://schemas.microsoft.com/office/drawing/2014/main" id="{4D973114-2A53-47B3-9177-84724841BA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dirty="0"/>
              <a:t>Διανυσματικοί Χώροι</a:t>
            </a:r>
            <a:endParaRPr lang="en-US" altLang="en-US" dirty="0"/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3BFA1D57-E15B-4393-BD10-B0C4325E44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 dirty="0"/>
              <a:t>ΜΗΔΕΝΟΧΩΡΟΙ</a:t>
            </a:r>
            <a:r>
              <a:rPr lang="en-US" altLang="en-US" dirty="0"/>
              <a:t>, </a:t>
            </a:r>
            <a:r>
              <a:rPr lang="el-GR" altLang="en-US" dirty="0"/>
              <a:t>ΧΩΡΟΙ ΣΤΗΛΩΝ, ΧΩΡΟΙ ΓΡΑΜΜΩΝ</a:t>
            </a:r>
            <a:r>
              <a:rPr lang="en-US" altLang="en-US" dirty="0"/>
              <a:t>, </a:t>
            </a:r>
            <a:r>
              <a:rPr lang="el-GR" altLang="en-US" dirty="0"/>
              <a:t>ΚΑΙ ΓΡΑΜΜΙΚΟΙ ΜΕΤΑΣΧΗΜΑΤΙΣΜΟΙ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360071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34673EC-F300-4757-9752-41FDCDA67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82030E30-203B-4CE5-9405-0515CD9D97FA}" type="slidenum">
              <a:rPr lang="en-US" altLang="en-US"/>
              <a:pPr/>
              <a:t>10</a:t>
            </a:fld>
            <a:endParaRPr lang="en-CA" altLang="en-US"/>
          </a:p>
        </p:txBody>
      </p:sp>
      <p:sp>
        <p:nvSpPr>
          <p:cNvPr id="728066" name="Rectangle 2">
            <a:extLst>
              <a:ext uri="{FF2B5EF4-FFF2-40B4-BE49-F238E27FC236}">
                <a16:creationId xmlns:a16="http://schemas.microsoft.com/office/drawing/2014/main" id="{5280ED72-D889-4624-BC01-EEA4E02FB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ΧΩΡΟΣ ΣΤΗΛΩΝ ΠΙΝΑΚΑ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8067" name="Rectangle 3">
                <a:extLst>
                  <a:ext uri="{FF2B5EF4-FFF2-40B4-BE49-F238E27FC236}">
                    <a16:creationId xmlns:a16="http://schemas.microsoft.com/office/drawing/2014/main" id="{021A3F2D-EE28-4524-B656-E4C6AB3C84F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95400"/>
                <a:ext cx="8763000" cy="5257800"/>
              </a:xfrm>
            </p:spPr>
            <p:txBody>
              <a:bodyPr/>
              <a:lstStyle/>
              <a:p>
                <a:r>
                  <a:rPr lang="el-GR" altLang="en-US" sz="2800" b="1" dirty="0"/>
                  <a:t>Θεώρημα</a:t>
                </a:r>
                <a:r>
                  <a:rPr lang="en-US" altLang="en-US" sz="2800" b="1" dirty="0"/>
                  <a:t> 3: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Ο χώρος στηλών ενός </a:t>
                </a:r>
                <a:r>
                  <a:rPr lang="en-US" altLang="en-US" sz="2800" dirty="0"/>
                  <a:t>            </a:t>
                </a:r>
                <a:r>
                  <a:rPr lang="el-GR" altLang="en-US" sz="2800" dirty="0"/>
                  <a:t>πίνακα Α είναι ένας υποχώρος του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 .</a:t>
                </a:r>
              </a:p>
              <a:p>
                <a:pPr>
                  <a:spcBef>
                    <a:spcPts val="2400"/>
                  </a:spcBef>
                </a:pPr>
                <a:r>
                  <a:rPr lang="el-GR" altLang="en-US" sz="2800" dirty="0"/>
                  <a:t>Η έκφραση </a:t>
                </a:r>
                <a:r>
                  <a:rPr lang="en-US" altLang="en-US" sz="2800" i="1" dirty="0"/>
                  <a:t>A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για τα διανύσματα του </a:t>
                </a:r>
                <a:r>
                  <a:rPr lang="en-US" altLang="en-US" sz="2800" dirty="0"/>
                  <a:t>Col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δείχνει επίσης ότι το </a:t>
                </a:r>
                <a:r>
                  <a:rPr lang="en-US" altLang="en-US" sz="2800" dirty="0"/>
                  <a:t>Col A </a:t>
                </a:r>
                <a:r>
                  <a:rPr lang="el-GR" altLang="en-US" sz="2800" dirty="0"/>
                  <a:t>είναι το πεδίο τιμών του γραμμικού μετασχηματισμού                </a:t>
                </a:r>
                <a:r>
                  <a:rPr lang="en-US" altLang="en-US" sz="2800" dirty="0"/>
                  <a:t>.</a:t>
                </a:r>
              </a:p>
              <a:p>
                <a:pPr>
                  <a:spcBef>
                    <a:spcPts val="2400"/>
                  </a:spcBef>
                </a:pPr>
                <a:r>
                  <a:rPr lang="el-GR" altLang="en-US" sz="2800" dirty="0"/>
                  <a:t>Ο χώρος στηλών ενός              πίνακα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όλος ο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ανν  η εξίσωση               </a:t>
                </a:r>
                <a:r>
                  <a:rPr lang="en-GR" altLang="en-US" sz="2800" dirty="0"/>
                  <a:t>έ</a:t>
                </a:r>
                <a:r>
                  <a:rPr lang="el-GR" altLang="en-US" sz="2800" dirty="0" err="1"/>
                  <a:t>χει</a:t>
                </a:r>
                <a:r>
                  <a:rPr lang="el-GR" altLang="en-US" sz="2800" dirty="0"/>
                  <a:t> λύση </a:t>
                </a:r>
                <a14:m>
                  <m:oMath xmlns:m="http://schemas.openxmlformats.org/officeDocument/2006/math"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l-G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 .</a:t>
                </a:r>
              </a:p>
              <a:p>
                <a:endParaRPr lang="en-US" altLang="en-US" sz="2800" dirty="0"/>
              </a:p>
            </p:txBody>
          </p:sp>
        </mc:Choice>
        <mc:Fallback xmlns="">
          <p:sp>
            <p:nvSpPr>
              <p:cNvPr id="728067" name="Rectangle 3">
                <a:extLst>
                  <a:ext uri="{FF2B5EF4-FFF2-40B4-BE49-F238E27FC236}">
                    <a16:creationId xmlns:a16="http://schemas.microsoft.com/office/drawing/2014/main" id="{021A3F2D-EE28-4524-B656-E4C6AB3C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95400"/>
                <a:ext cx="8763000" cy="5257800"/>
              </a:xfrm>
              <a:blipFill>
                <a:blip r:embed="rId2"/>
                <a:stretch>
                  <a:fillRect l="-1304" t="-1449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8068" name="Object 4">
            <a:extLst>
              <a:ext uri="{FF2B5EF4-FFF2-40B4-BE49-F238E27FC236}">
                <a16:creationId xmlns:a16="http://schemas.microsoft.com/office/drawing/2014/main" id="{FE8DDEF1-9C08-45A3-A958-8D5802E741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72935"/>
              </p:ext>
            </p:extLst>
          </p:nvPr>
        </p:nvGraphicFramePr>
        <p:xfrm>
          <a:off x="3289300" y="3403722"/>
          <a:ext cx="1320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330120" progId="Equation.DSMT4">
                  <p:embed/>
                </p:oleObj>
              </mc:Choice>
              <mc:Fallback>
                <p:oleObj name="Equation" r:id="rId3" imgW="13204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3403722"/>
                        <a:ext cx="1320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69" name="Object 5">
            <a:extLst>
              <a:ext uri="{FF2B5EF4-FFF2-40B4-BE49-F238E27FC236}">
                <a16:creationId xmlns:a16="http://schemas.microsoft.com/office/drawing/2014/main" id="{4F7C5418-82E5-4F62-A280-7AF72B7937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084072"/>
              </p:ext>
            </p:extLst>
          </p:nvPr>
        </p:nvGraphicFramePr>
        <p:xfrm>
          <a:off x="3945759" y="4218485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280" imgH="253800" progId="Equation.DSMT4">
                  <p:embed/>
                </p:oleObj>
              </mc:Choice>
              <mc:Fallback>
                <p:oleObj name="Equation" r:id="rId5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759" y="4218485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1" name="Object 7">
            <a:extLst>
              <a:ext uri="{FF2B5EF4-FFF2-40B4-BE49-F238E27FC236}">
                <a16:creationId xmlns:a16="http://schemas.microsoft.com/office/drawing/2014/main" id="{4050EEB7-3C58-420B-B0FE-C233EA3A89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78802"/>
              </p:ext>
            </p:extLst>
          </p:nvPr>
        </p:nvGraphicFramePr>
        <p:xfrm>
          <a:off x="2895600" y="4529635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0" imgH="342720" progId="Equation.DSMT4">
                  <p:embed/>
                </p:oleObj>
              </mc:Choice>
              <mc:Fallback>
                <p:oleObj name="Equation" r:id="rId7" imgW="11430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29635"/>
                        <a:ext cx="1143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4FDD978-EC83-4A7B-A4E7-AD0FE9C49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85656"/>
              </p:ext>
            </p:extLst>
          </p:nvPr>
        </p:nvGraphicFramePr>
        <p:xfrm>
          <a:off x="5867400" y="1447800"/>
          <a:ext cx="8572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7023" imgH="247808" progId="Equation.DSMT4">
                  <p:embed/>
                </p:oleObj>
              </mc:Choice>
              <mc:Fallback>
                <p:oleObj name="Equation" r:id="rId9" imgW="857023" imgH="2478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67400" y="1447800"/>
                        <a:ext cx="85725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076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34673EC-F300-4757-9752-41FDCDA67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82030E30-203B-4CE5-9405-0515CD9D97FA}" type="slidenum">
              <a:rPr lang="en-US" altLang="en-US"/>
              <a:pPr/>
              <a:t>11</a:t>
            </a:fld>
            <a:endParaRPr lang="en-CA" altLang="en-US"/>
          </a:p>
        </p:txBody>
      </p:sp>
      <p:sp>
        <p:nvSpPr>
          <p:cNvPr id="728066" name="Rectangle 2">
            <a:extLst>
              <a:ext uri="{FF2B5EF4-FFF2-40B4-BE49-F238E27FC236}">
                <a16:creationId xmlns:a16="http://schemas.microsoft.com/office/drawing/2014/main" id="{5280ED72-D889-4624-BC01-EEA4E02FB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ΧΩΡΟΣ ΣΤΗΛΩΝ ΠΙΝΑΚΑ </a:t>
            </a:r>
            <a:r>
              <a:rPr lang="el-GR" altLang="en-US" sz="3200" b="1" dirty="0"/>
              <a:t>Παράδειγμα</a:t>
            </a:r>
            <a:r>
              <a:rPr lang="en-US" altLang="en-US" sz="3200" b="1" dirty="0"/>
              <a:t> 2</a:t>
            </a:r>
            <a:endParaRPr lang="en-US" altLang="en-US" dirty="0"/>
          </a:p>
        </p:txBody>
      </p:sp>
      <p:sp>
        <p:nvSpPr>
          <p:cNvPr id="728067" name="Rectangle 3">
            <a:extLst>
              <a:ext uri="{FF2B5EF4-FFF2-40B4-BE49-F238E27FC236}">
                <a16:creationId xmlns:a16="http://schemas.microsoft.com/office/drawing/2014/main" id="{021A3F2D-EE28-4524-B656-E4C6AB3C8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449957"/>
            <a:ext cx="8763000" cy="5257800"/>
          </a:xfrm>
        </p:spPr>
        <p:txBody>
          <a:bodyPr/>
          <a:lstStyle/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endParaRPr lang="el-GR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marL="1371600" lvl="2" indent="-457200">
              <a:spcBef>
                <a:spcPts val="2400"/>
              </a:spcBef>
              <a:buFont typeface="Wingdings" panose="05000000000000000000" pitchFamily="2" charset="2"/>
              <a:buAutoNum type="alphaLcPeriod"/>
            </a:pPr>
            <a:r>
              <a:rPr lang="el-GR" altLang="en-US" sz="2800" dirty="0"/>
              <a:t>Ανήκει το </a:t>
            </a:r>
            <a:r>
              <a:rPr lang="en-US" altLang="en-US" sz="2800" b="1" dirty="0"/>
              <a:t>u</a:t>
            </a:r>
            <a:r>
              <a:rPr lang="en-US" altLang="en-US" sz="2800" dirty="0"/>
              <a:t> </a:t>
            </a:r>
            <a:r>
              <a:rPr lang="el-GR" altLang="en-US" sz="2800" dirty="0"/>
              <a:t>στον </a:t>
            </a:r>
            <a:r>
              <a:rPr lang="en-US" altLang="en-US" sz="2800" dirty="0" err="1"/>
              <a:t>Nul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; </a:t>
            </a:r>
            <a:r>
              <a:rPr lang="el-GR" altLang="en-US" sz="2800" dirty="0"/>
              <a:t>Θα μπορούσε το </a:t>
            </a:r>
            <a:r>
              <a:rPr lang="en-US" altLang="en-US" sz="2800" b="1" dirty="0"/>
              <a:t>u</a:t>
            </a:r>
            <a:r>
              <a:rPr lang="en-US" altLang="en-US" sz="2800" dirty="0"/>
              <a:t> </a:t>
            </a:r>
            <a:r>
              <a:rPr lang="el-GR" altLang="en-US" sz="2800" dirty="0"/>
              <a:t>να ανήκει στον </a:t>
            </a:r>
            <a:r>
              <a:rPr lang="en-US" altLang="en-US" sz="2800" dirty="0"/>
              <a:t>Col </a:t>
            </a:r>
            <a:r>
              <a:rPr lang="en-US" altLang="en-US" sz="2800" i="1" dirty="0"/>
              <a:t>A</a:t>
            </a:r>
            <a:r>
              <a:rPr lang="en-US" altLang="en-US" sz="2800" dirty="0"/>
              <a:t>;</a:t>
            </a:r>
          </a:p>
          <a:p>
            <a:pPr marL="1371600" lvl="2" indent="-457200">
              <a:buFont typeface="Wingdings" panose="05000000000000000000" pitchFamily="2" charset="2"/>
              <a:buAutoNum type="alphaLcPeriod"/>
            </a:pPr>
            <a:r>
              <a:rPr lang="el-GR" altLang="en-US" sz="2800" dirty="0"/>
              <a:t>Ανήκει το </a:t>
            </a:r>
            <a:r>
              <a:rPr lang="en-US" altLang="en-US" sz="2800" b="1" dirty="0"/>
              <a:t>v</a:t>
            </a:r>
            <a:r>
              <a:rPr lang="en-US" altLang="en-US" sz="2800" dirty="0"/>
              <a:t> </a:t>
            </a:r>
            <a:r>
              <a:rPr lang="el-GR" altLang="en-US" sz="2800" dirty="0"/>
              <a:t>στον </a:t>
            </a:r>
            <a:r>
              <a:rPr lang="en-US" altLang="en-US" sz="2800" dirty="0"/>
              <a:t>Col </a:t>
            </a:r>
            <a:r>
              <a:rPr lang="en-US" altLang="en-US" sz="2800" i="1" dirty="0"/>
              <a:t>A</a:t>
            </a:r>
            <a:r>
              <a:rPr lang="en-US" altLang="en-US" sz="2800" dirty="0"/>
              <a:t> ; </a:t>
            </a:r>
            <a:r>
              <a:rPr lang="el-GR" altLang="en-US" sz="2800" dirty="0"/>
              <a:t>Θα μπορούσε το </a:t>
            </a:r>
            <a:r>
              <a:rPr lang="en-US" altLang="en-US" sz="2800" b="1" dirty="0"/>
              <a:t>v</a:t>
            </a:r>
            <a:r>
              <a:rPr lang="en-US" altLang="en-US" sz="2800" dirty="0"/>
              <a:t> </a:t>
            </a:r>
            <a:r>
              <a:rPr lang="el-GR" altLang="en-US" sz="2800" dirty="0"/>
              <a:t>να ανήκει στον </a:t>
            </a:r>
            <a:r>
              <a:rPr lang="en-US" altLang="en-US" sz="2800" dirty="0" err="1"/>
              <a:t>Nul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;</a:t>
            </a:r>
          </a:p>
        </p:txBody>
      </p:sp>
      <p:graphicFrame>
        <p:nvGraphicFramePr>
          <p:cNvPr id="728073" name="Object 9">
            <a:extLst>
              <a:ext uri="{FF2B5EF4-FFF2-40B4-BE49-F238E27FC236}">
                <a16:creationId xmlns:a16="http://schemas.microsoft.com/office/drawing/2014/main" id="{116CB8F3-4444-4EAB-80B2-8C345544B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15099"/>
              </p:ext>
            </p:extLst>
          </p:nvPr>
        </p:nvGraphicFramePr>
        <p:xfrm>
          <a:off x="1174585" y="1449957"/>
          <a:ext cx="350520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0" imgH="1777680" progId="Equation.DSMT4">
                  <p:embed/>
                </p:oleObj>
              </mc:Choice>
              <mc:Fallback>
                <p:oleObj name="Equation" r:id="rId2" imgW="368280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585" y="1449957"/>
                        <a:ext cx="350520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4" name="Object 10">
            <a:extLst>
              <a:ext uri="{FF2B5EF4-FFF2-40B4-BE49-F238E27FC236}">
                <a16:creationId xmlns:a16="http://schemas.microsoft.com/office/drawing/2014/main" id="{F38DA82F-1B01-479C-8518-2BFB5E0E1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007845"/>
              </p:ext>
            </p:extLst>
          </p:nvPr>
        </p:nvGraphicFramePr>
        <p:xfrm>
          <a:off x="4847266" y="1286245"/>
          <a:ext cx="14017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2361960" progId="Equation.DSMT4">
                  <p:embed/>
                </p:oleObj>
              </mc:Choice>
              <mc:Fallback>
                <p:oleObj name="Equation" r:id="rId4" imgW="144756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266" y="1286245"/>
                        <a:ext cx="140176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5" name="Object 11">
            <a:extLst>
              <a:ext uri="{FF2B5EF4-FFF2-40B4-BE49-F238E27FC236}">
                <a16:creationId xmlns:a16="http://schemas.microsoft.com/office/drawing/2014/main" id="{5A4AAEFA-6A46-4924-B3F7-AA0FF2811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869634"/>
              </p:ext>
            </p:extLst>
          </p:nvPr>
        </p:nvGraphicFramePr>
        <p:xfrm>
          <a:off x="6416510" y="1463149"/>
          <a:ext cx="13414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1777680" progId="Equation.DSMT4">
                  <p:embed/>
                </p:oleObj>
              </mc:Choice>
              <mc:Fallback>
                <p:oleObj name="Equation" r:id="rId6" imgW="142236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510" y="1463149"/>
                        <a:ext cx="134143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473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A0875C-A7C0-4E1C-8DBF-2A1338A9C4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F7B55263-35F8-410C-8DB0-D70A6B10C004}" type="slidenum">
              <a:rPr lang="en-US" altLang="en-US"/>
              <a:pPr/>
              <a:t>12</a:t>
            </a:fld>
            <a:endParaRPr lang="en-CA" altLang="en-US"/>
          </a:p>
        </p:txBody>
      </p:sp>
      <p:sp>
        <p:nvSpPr>
          <p:cNvPr id="729090" name="Rectangle 2">
            <a:extLst>
              <a:ext uri="{FF2B5EF4-FFF2-40B4-BE49-F238E27FC236}">
                <a16:creationId xmlns:a16="http://schemas.microsoft.com/office/drawing/2014/main" id="{8E995BBE-811A-4EC6-A0A5-A76FC0528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ΧΩΡΟΣ ΣΤΗΛΩΝ ΠΙΝΑΚΑ </a:t>
            </a:r>
            <a:r>
              <a:rPr lang="el-GR" altLang="en-US" sz="3200" b="1" dirty="0"/>
              <a:t>Παράδειγμα</a:t>
            </a:r>
            <a:r>
              <a:rPr lang="en-US" altLang="en-US" sz="3200" b="1" dirty="0"/>
              <a:t> 2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9091" name="Rectangle 3">
                <a:extLst>
                  <a:ext uri="{FF2B5EF4-FFF2-40B4-BE49-F238E27FC236}">
                    <a16:creationId xmlns:a16="http://schemas.microsoft.com/office/drawing/2014/main" id="{8EA72EDB-C19D-4DBB-98D8-C234F1AACE9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229600" cy="5562600"/>
              </a:xfrm>
            </p:spPr>
            <p:txBody>
              <a:bodyPr/>
              <a:lstStyle/>
              <a:p>
                <a:pPr marL="457200" lvl="2" indent="-457200">
                  <a:buFont typeface="Wingdings" panose="05000000000000000000" pitchFamily="2" charset="2"/>
                  <a:buAutoNum type="alphaLcPeriod"/>
                </a:pPr>
                <a:r>
                  <a:rPr lang="el-GR" altLang="en-US" sz="2800" dirty="0"/>
                  <a:t>Εδώ δεν χρειάζεται ρητή περιγραφή του </a:t>
                </a:r>
                <a:r>
                  <a:rPr lang="en-US" altLang="en-US" sz="2800" dirty="0" err="1"/>
                  <a:t>Nul</a:t>
                </a:r>
                <a:r>
                  <a:rPr lang="en-US" altLang="en-US" sz="2800" dirty="0"/>
                  <a:t> A. </a:t>
                </a:r>
                <a:r>
                  <a:rPr lang="el-GR" altLang="en-US" sz="2800" dirty="0"/>
                  <a:t>Υπολογίστε απλώς το γινόμενο </a:t>
                </a:r>
                <a:r>
                  <a:rPr lang="en-US" altLang="en-US" sz="2800" i="1" dirty="0"/>
                  <a:t>A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.</a:t>
                </a:r>
              </a:p>
              <a:p>
                <a:pPr marL="1371600" lvl="2" indent="-457200">
                  <a:buFont typeface="Wingdings" panose="05000000000000000000" pitchFamily="2" charset="2"/>
                  <a:buAutoNum type="alphaLcPeriod"/>
                </a:pPr>
                <a:endParaRPr lang="en-US" altLang="en-US" sz="2800" dirty="0"/>
              </a:p>
              <a:p>
                <a:pPr marL="1371600" lvl="2" indent="-457200">
                  <a:buFont typeface="Wingdings" panose="05000000000000000000" pitchFamily="2" charset="2"/>
                  <a:buAutoNum type="alphaLcPeriod"/>
                </a:pPr>
                <a:endParaRPr lang="en-US" altLang="en-US" sz="2800" dirty="0"/>
              </a:p>
              <a:p>
                <a:pPr marL="1371600" lvl="2" indent="-457200">
                  <a:buFont typeface="Wingdings" panose="05000000000000000000" pitchFamily="2" charset="2"/>
                  <a:buAutoNum type="alphaLcPeriod"/>
                </a:pPr>
                <a:endParaRPr lang="en-US" altLang="en-US" sz="2800" dirty="0"/>
              </a:p>
              <a:p>
                <a:pPr marL="1371600" lvl="2" indent="-457200">
                  <a:buFont typeface="Wingdings" panose="05000000000000000000" pitchFamily="2" charset="2"/>
                  <a:buAutoNum type="alphaLcPeriod"/>
                </a:pPr>
                <a:endParaRPr lang="en-US" altLang="en-US" sz="2800" dirty="0"/>
              </a:p>
              <a:p>
                <a:pPr marL="0" lvl="2" indent="0">
                  <a:buNone/>
                </a:pP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 διάνυσμα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δεν είναι μια Λύση του </a:t>
                </a:r>
                <a:r>
                  <a:rPr lang="en-US" altLang="en-US" sz="2800" i="1" dirty="0"/>
                  <a:t>A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 =  </a:t>
                </a:r>
                <a:r>
                  <a:rPr lang="en-US" altLang="en-US" sz="2800" b="1" dirty="0"/>
                  <a:t>0</a:t>
                </a:r>
                <a:r>
                  <a:rPr lang="en-US" altLang="en-US" sz="2800" dirty="0"/>
                  <a:t>, </a:t>
                </a:r>
                <a:r>
                  <a:rPr lang="en-US" altLang="en-US" sz="2800" dirty="0" err="1"/>
                  <a:t>ά</a:t>
                </a:r>
                <a:r>
                  <a:rPr lang="el-GR" altLang="en-US" sz="2800" dirty="0" err="1"/>
                  <a:t>ρα</a:t>
                </a:r>
                <a:r>
                  <a:rPr lang="el-GR" altLang="en-US" sz="2800" dirty="0"/>
                  <a:t> το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δεν ανήκει στον </a:t>
                </a:r>
                <a:r>
                  <a:rPr lang="en-US" altLang="en-US" sz="2800" dirty="0" err="1"/>
                  <a:t>Nul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.</a:t>
                </a:r>
                <a:endParaRPr lang="el-GR" altLang="en-US" sz="2800" dirty="0"/>
              </a:p>
              <a:p>
                <a:pPr marL="0" lvl="2" indent="0">
                  <a:buNone/>
                </a:pPr>
                <a:r>
                  <a:rPr lang="el-GR" altLang="en-US" sz="2800" dirty="0"/>
                  <a:t>Επίσης, το </a:t>
                </a:r>
                <a:r>
                  <a:rPr lang="en-US" altLang="en-US" sz="2800" dirty="0"/>
                  <a:t>u </a:t>
                </a:r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χει</a:t>
                </a:r>
                <a:r>
                  <a:rPr lang="el-GR" altLang="en-US" sz="2800" dirty="0"/>
                  <a:t> τέσσερα στοιχεία και έτσι δεν είναι δυνατόν να ανήκει στο </a:t>
                </a:r>
                <a:r>
                  <a:rPr lang="en-GB" altLang="en-US" sz="2800" dirty="0"/>
                  <a:t>Col A, </a:t>
                </a:r>
                <a:r>
                  <a:rPr lang="el-GR" altLang="en-US" sz="2800" dirty="0"/>
                  <a:t>δεδομένου ότι το </a:t>
                </a:r>
                <a:r>
                  <a:rPr lang="en-GB" altLang="en-US" sz="2800" dirty="0"/>
                  <a:t>Col A </a:t>
                </a:r>
                <a:r>
                  <a:rPr lang="el-GR" altLang="en-US" sz="2800" dirty="0"/>
                  <a:t>είναι υποχώρος του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l-GR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en-US" sz="2800" dirty="0"/>
                  <a:t> </a:t>
                </a:r>
              </a:p>
            </p:txBody>
          </p:sp>
        </mc:Choice>
        <mc:Fallback xmlns="">
          <p:sp>
            <p:nvSpPr>
              <p:cNvPr id="729091" name="Rectangle 3">
                <a:extLst>
                  <a:ext uri="{FF2B5EF4-FFF2-40B4-BE49-F238E27FC236}">
                    <a16:creationId xmlns:a16="http://schemas.microsoft.com/office/drawing/2014/main" id="{8EA72EDB-C19D-4DBB-98D8-C234F1AAC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229600" cy="5562600"/>
              </a:xfrm>
              <a:blipFill>
                <a:blip r:embed="rId2"/>
                <a:stretch>
                  <a:fillRect l="-1698" t="-137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9092" name="Object 4">
            <a:extLst>
              <a:ext uri="{FF2B5EF4-FFF2-40B4-BE49-F238E27FC236}">
                <a16:creationId xmlns:a16="http://schemas.microsoft.com/office/drawing/2014/main" id="{89361221-E717-4E56-B909-E8078D4CB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139656"/>
              </p:ext>
            </p:extLst>
          </p:nvPr>
        </p:nvGraphicFramePr>
        <p:xfrm>
          <a:off x="1212850" y="1981200"/>
          <a:ext cx="671830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95800" imgH="2361960" progId="Equation.DSMT4">
                  <p:embed/>
                </p:oleObj>
              </mc:Choice>
              <mc:Fallback>
                <p:oleObj name="Equation" r:id="rId3" imgW="689580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981200"/>
                        <a:ext cx="6718300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607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FFCB696-F7FD-40E3-8866-A79F0AC33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2FB9D573-D40C-43C4-8038-D9F794599A6B}" type="slidenum">
              <a:rPr lang="en-US" altLang="en-US"/>
              <a:pPr/>
              <a:t>13</a:t>
            </a:fld>
            <a:endParaRPr lang="en-CA" altLang="en-US"/>
          </a:p>
        </p:txBody>
      </p:sp>
      <p:sp>
        <p:nvSpPr>
          <p:cNvPr id="730114" name="Rectangle 2">
            <a:extLst>
              <a:ext uri="{FF2B5EF4-FFF2-40B4-BE49-F238E27FC236}">
                <a16:creationId xmlns:a16="http://schemas.microsoft.com/office/drawing/2014/main" id="{09E3D9F3-4AA1-4C33-A2AE-DC4425EAF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ΧΩΡΟΣ ΣΤΗΛΩΝ ΠΙΝΑΚΑ </a:t>
            </a:r>
            <a:r>
              <a:rPr lang="el-GR" altLang="en-US" sz="3200" b="1" dirty="0"/>
              <a:t>Παράδειγμα</a:t>
            </a:r>
            <a:r>
              <a:rPr lang="en-US" altLang="en-US" sz="3200" b="1" dirty="0"/>
              <a:t> 2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0115" name="Rectangle 3">
                <a:extLst>
                  <a:ext uri="{FF2B5EF4-FFF2-40B4-BE49-F238E27FC236}">
                    <a16:creationId xmlns:a16="http://schemas.microsoft.com/office/drawing/2014/main" id="{D0AA23D8-96F0-44A6-A73C-16302809093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382000" cy="5181600"/>
              </a:xfrm>
            </p:spPr>
            <p:txBody>
              <a:bodyPr/>
              <a:lstStyle/>
              <a:p>
                <a:pPr marL="0" lvl="2" indent="-457200">
                  <a:buFont typeface="Wingdings" panose="05000000000000000000" pitchFamily="2" charset="2"/>
                  <a:buAutoNum type="alphaLcPeriod" startAt="2"/>
                </a:pPr>
                <a:r>
                  <a:rPr lang="el-GR" altLang="en-US" sz="2800" dirty="0"/>
                  <a:t>Αναγαγετε το ο</a:t>
                </a:r>
                <a:r>
                  <a:rPr lang="en-US" altLang="en-US" sz="2800" dirty="0"/>
                  <a:t>             </a:t>
                </a:r>
                <a:r>
                  <a:rPr lang="el-GR" altLang="en-US" sz="2800" dirty="0"/>
                  <a:t>σε κλιμακωτή μορφή</a:t>
                </a:r>
                <a:r>
                  <a:rPr lang="en-US" altLang="en-US" sz="2800" dirty="0"/>
                  <a:t>.</a:t>
                </a:r>
              </a:p>
              <a:p>
                <a:pPr marL="1371600" lvl="2" indent="-457200">
                  <a:buFont typeface="Wingdings" panose="05000000000000000000" pitchFamily="2" charset="2"/>
                  <a:buAutoNum type="alphaLcPeriod" startAt="2"/>
                </a:pPr>
                <a:endParaRPr lang="en-US" altLang="en-US" sz="2800" dirty="0"/>
              </a:p>
              <a:p>
                <a:pPr marL="1371600" lvl="2" indent="-457200">
                  <a:buFont typeface="Wingdings" panose="05000000000000000000" pitchFamily="2" charset="2"/>
                  <a:buAutoNum type="alphaLcPeriod" startAt="2"/>
                </a:pPr>
                <a:endParaRPr lang="en-US" altLang="en-US" sz="2800" dirty="0"/>
              </a:p>
              <a:p>
                <a:pPr marL="1371600" lvl="2" indent="-457200">
                  <a:buFont typeface="Wingdings" panose="05000000000000000000" pitchFamily="2" charset="2"/>
                  <a:buAutoNum type="alphaLcPeriod" startAt="2"/>
                </a:pPr>
                <a:endParaRPr lang="en-US" altLang="en-US" sz="2800" dirty="0"/>
              </a:p>
              <a:p>
                <a:pPr marL="1371600" lvl="2" indent="-457200"/>
                <a:endParaRPr lang="en-US" altLang="en-US" sz="2800" dirty="0"/>
              </a:p>
              <a:p>
                <a:pPr marL="612648" lvl="3" indent="0">
                  <a:buNone/>
                </a:pPr>
                <a:r>
                  <a:rPr lang="el-GR" altLang="en-US" sz="2800" dirty="0"/>
                  <a:t>Η εξίσωση  </a:t>
                </a:r>
                <a:r>
                  <a:rPr lang="en-US" altLang="en-US" sz="2800" dirty="0"/>
                  <a:t>             </a:t>
                </a:r>
                <a:r>
                  <a:rPr lang="el-GR" altLang="en-US" sz="2800" dirty="0"/>
                  <a:t>είναι συνεπής</a:t>
                </a:r>
                <a:r>
                  <a:rPr lang="en-US" altLang="en-US" sz="2800" dirty="0"/>
                  <a:t>, </a:t>
                </a:r>
                <a:r>
                  <a:rPr lang="en-US" altLang="en-US" sz="2800" dirty="0" err="1"/>
                  <a:t>ά</a:t>
                </a:r>
                <a:r>
                  <a:rPr lang="el-GR" altLang="en-US" sz="2800" dirty="0" err="1"/>
                  <a:t>ρα</a:t>
                </a:r>
                <a:r>
                  <a:rPr lang="el-GR" altLang="en-US" sz="2800" dirty="0"/>
                  <a:t> το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δεν ανήκει στον </a:t>
                </a:r>
                <a:r>
                  <a:rPr lang="en-US" altLang="en-US" sz="2800" dirty="0"/>
                  <a:t>Col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.</a:t>
                </a:r>
              </a:p>
              <a:p>
                <a:pPr marL="612648" lvl="3" indent="0">
                  <a:buNone/>
                </a:pPr>
                <a:r>
                  <a:rPr lang="el-GR" altLang="en-US" sz="2800" dirty="0"/>
                  <a:t>Επειδή ο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χει</a:t>
                </a:r>
                <a:r>
                  <a:rPr lang="el-GR" altLang="en-US" sz="2800" dirty="0"/>
                  <a:t> τρία στοιχεία δεν είναι δυνατόν να ανήκει στον </a:t>
                </a:r>
                <a:r>
                  <a:rPr lang="en-US" altLang="en-US" sz="2800" dirty="0" err="1"/>
                  <a:t>Nul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επειδή ο 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Nul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υποχώρος του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l-GR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en-US" sz="2800" dirty="0"/>
                  <a:t> . </a:t>
                </a:r>
              </a:p>
              <a:p>
                <a:pPr marL="612648" lvl="3" indent="0">
                  <a:buNone/>
                </a:pPr>
                <a:endParaRPr lang="en-US" altLang="en-US" sz="2800" dirty="0"/>
              </a:p>
              <a:p>
                <a:pPr marL="1371600" lvl="2" indent="-457200">
                  <a:buFont typeface="Wingdings" panose="05000000000000000000" pitchFamily="2" charset="2"/>
                  <a:buNone/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730115" name="Rectangle 3">
                <a:extLst>
                  <a:ext uri="{FF2B5EF4-FFF2-40B4-BE49-F238E27FC236}">
                    <a16:creationId xmlns:a16="http://schemas.microsoft.com/office/drawing/2014/main" id="{D0AA23D8-96F0-44A6-A73C-163028090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382000" cy="5181600"/>
              </a:xfrm>
              <a:blipFill>
                <a:blip r:embed="rId2"/>
                <a:stretch>
                  <a:fillRect l="-1364" t="-1471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0118" name="Object 6">
            <a:extLst>
              <a:ext uri="{FF2B5EF4-FFF2-40B4-BE49-F238E27FC236}">
                <a16:creationId xmlns:a16="http://schemas.microsoft.com/office/drawing/2014/main" id="{FE29C58D-CD47-430A-92A8-28D98E876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707141"/>
              </p:ext>
            </p:extLst>
          </p:nvPr>
        </p:nvGraphicFramePr>
        <p:xfrm>
          <a:off x="3294282" y="1452234"/>
          <a:ext cx="9255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200" imgH="558720" progId="Equation.DSMT4">
                  <p:embed/>
                </p:oleObj>
              </mc:Choice>
              <mc:Fallback>
                <p:oleObj name="Equation" r:id="rId3" imgW="11682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282" y="1452234"/>
                        <a:ext cx="925512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19" name="Object 7">
            <a:extLst>
              <a:ext uri="{FF2B5EF4-FFF2-40B4-BE49-F238E27FC236}">
                <a16:creationId xmlns:a16="http://schemas.microsoft.com/office/drawing/2014/main" id="{98DA4C2B-6AF4-443D-B313-5C15265AB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95241"/>
              </p:ext>
            </p:extLst>
          </p:nvPr>
        </p:nvGraphicFramePr>
        <p:xfrm>
          <a:off x="1144588" y="1981200"/>
          <a:ext cx="7005637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59440" imgH="1777680" progId="Equation.DSMT4">
                  <p:embed/>
                </p:oleObj>
              </mc:Choice>
              <mc:Fallback>
                <p:oleObj name="Equation" r:id="rId5" imgW="775944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981200"/>
                        <a:ext cx="7005637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20" name="Object 8">
            <a:extLst>
              <a:ext uri="{FF2B5EF4-FFF2-40B4-BE49-F238E27FC236}">
                <a16:creationId xmlns:a16="http://schemas.microsoft.com/office/drawing/2014/main" id="{17F98553-61D0-4FA0-8272-363A9F656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912083"/>
              </p:ext>
            </p:extLst>
          </p:nvPr>
        </p:nvGraphicFramePr>
        <p:xfrm>
          <a:off x="2819400" y="4024313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55600" imgH="342720" progId="Equation.DSMT4">
                  <p:embed/>
                </p:oleObj>
              </mc:Choice>
              <mc:Fallback>
                <p:oleObj name="Equation" r:id="rId7" imgW="1155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24313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870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14B852A-39A1-4F83-BD90-87EEA0A82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4.6- </a:t>
            </a:r>
            <a:fld id="{D73DF623-591D-4F40-B7D0-597AC54A90C1}" type="slidenum">
              <a:rPr lang="en-US" altLang="en-US"/>
              <a:pPr/>
              <a:t>14</a:t>
            </a:fld>
            <a:endParaRPr lang="en-CA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A9CF2DEB-63C7-436C-BC38-94BDEEFCE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ΧΩΡΟΣ ΓΡΑΜΜΩΝ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6EA51EE6-2D49-4023-9F1E-A9253699B7A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pPr marL="609600" indent="-609600"/>
                <a:r>
                  <a:rPr lang="el-GR" altLang="en-US" sz="2800" dirty="0">
                    <a:cs typeface="Times New Roman" panose="02020603050405020304" pitchFamily="18" charset="0"/>
                  </a:rPr>
                  <a:t>Αν ο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l-GR" altLang="en-US" sz="2800" i="1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ένας           πίνακας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κάθε γραμμή του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cs typeface="Times New Roman" panose="02020603050405020304" pitchFamily="18" charset="0"/>
                  </a:rPr>
                  <a:t>έ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χει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στοιχεία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και επομένως συμπεραίνουμε ότι είναι ένα διάνυσμα στο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l-GR" altLang="en-US" sz="2800" baseline="30000" dirty="0"/>
              </a:p>
              <a:p>
                <a:pPr marL="609600" indent="-609600"/>
                <a:r>
                  <a:rPr lang="el-GR" altLang="en-US" sz="2800" dirty="0">
                    <a:cs typeface="Times New Roman" panose="02020603050405020304" pitchFamily="18" charset="0"/>
                  </a:rPr>
                  <a:t>Το σύνολο όλων των γραμμικών συνδυασμών των διανυσμάτων γραμμής ονομάζεται </a:t>
                </a:r>
                <a:r>
                  <a:rPr lang="el-GR" altLang="en-US" sz="2800" b="1" dirty="0">
                    <a:cs typeface="Times New Roman" panose="02020603050405020304" pitchFamily="18" charset="0"/>
                  </a:rPr>
                  <a:t>χώρος γραμμών του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και συμβολίζεται με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Row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609600" indent="-609600"/>
                <a:r>
                  <a:rPr lang="el-GR" altLang="en-US" sz="2800" dirty="0">
                    <a:cs typeface="Times New Roman" panose="02020603050405020304" pitchFamily="18" charset="0"/>
                  </a:rPr>
                  <a:t>Κάθε σειρά έχει έχει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στοιχεία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dirty="0" err="1">
                    <a:cs typeface="Times New Roman" panose="02020603050405020304" pitchFamily="18" charset="0"/>
                  </a:rPr>
                  <a:t>ά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ρα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ο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Row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υποχώρος του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609600" indent="-609600"/>
                <a:r>
                  <a:rPr lang="el-GR" altLang="en-US" sz="2800" dirty="0">
                    <a:cs typeface="Times New Roman" panose="02020603050405020304" pitchFamily="18" charset="0"/>
                  </a:rPr>
                  <a:t>Επειδή οι γραμμές του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στήλες του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i="1" baseline="30000" dirty="0">
                    <a:cs typeface="Times New Roman" panose="02020603050405020304" pitchFamily="18" charset="0"/>
                  </a:rPr>
                  <a:t>T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l-GR" altLang="en-US" sz="2800" dirty="0">
                    <a:cs typeface="Times New Roman" panose="02020603050405020304" pitchFamily="18" charset="0"/>
                  </a:rPr>
                  <a:t>       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Col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i="1" baseline="30000" dirty="0">
                    <a:cs typeface="Times New Roman" panose="02020603050405020304" pitchFamily="18" charset="0"/>
                  </a:rPr>
                  <a:t>T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=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Row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6EA51EE6-2D49-4023-9F1E-A9253699B7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00600"/>
              </a:xfrm>
              <a:blipFill>
                <a:blip r:embed="rId3"/>
                <a:stretch>
                  <a:fillRect l="-1389" t="-1583" r="-2160" b="-1319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6459" name="Object 43">
            <a:extLst>
              <a:ext uri="{FF2B5EF4-FFF2-40B4-BE49-F238E27FC236}">
                <a16:creationId xmlns:a16="http://schemas.microsoft.com/office/drawing/2014/main" id="{01FDC50D-5D3E-4655-9261-94680A5B2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83970"/>
              </p:ext>
            </p:extLst>
          </p:nvPr>
        </p:nvGraphicFramePr>
        <p:xfrm>
          <a:off x="3708400" y="1752600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53800" progId="Equation.DSMT4">
                  <p:embed/>
                </p:oleObj>
              </mc:Choice>
              <mc:Fallback>
                <p:oleObj name="Equation" r:id="rId4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752600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2762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A2417D2-8D59-4F65-B798-6BCEC65892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15656C9F-6970-4456-A4BD-D7E152F708DE}" type="slidenum">
              <a:rPr lang="en-US" altLang="en-US"/>
              <a:pPr/>
              <a:t>15</a:t>
            </a:fld>
            <a:endParaRPr lang="en-CA" altLang="en-US"/>
          </a:p>
        </p:txBody>
      </p:sp>
      <p:sp>
        <p:nvSpPr>
          <p:cNvPr id="731138" name="Rectangle 2">
            <a:extLst>
              <a:ext uri="{FF2B5EF4-FFF2-40B4-BE49-F238E27FC236}">
                <a16:creationId xmlns:a16="http://schemas.microsoft.com/office/drawing/2014/main" id="{C1D8EB7C-BCC8-471A-B679-A0FB25268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ΠΥΡΗΝΑΣ ΚΑΙ ΠΕΔΙΟ ΤΙΜΩΝ ΓΡΑΜΜΙΚΟΥ ΜΕΤΑΣΧΗΜΑΤΙΣΜΟΥ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1139" name="Rectangle 3">
                <a:extLst>
                  <a:ext uri="{FF2B5EF4-FFF2-40B4-BE49-F238E27FC236}">
                    <a16:creationId xmlns:a16="http://schemas.microsoft.com/office/drawing/2014/main" id="{B5CD0FF4-2BAB-4F1E-AAE5-2B72A45FD07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371600"/>
                <a:ext cx="8991600" cy="5105400"/>
              </a:xfrm>
            </p:spPr>
            <p:txBody>
              <a:bodyPr/>
              <a:lstStyle/>
              <a:p>
                <a:pPr marL="660400" indent="-660400"/>
                <a:r>
                  <a:rPr lang="el-GR" altLang="en-US" sz="2800" dirty="0" err="1"/>
                  <a:t>Υποχώροι</a:t>
                </a:r>
                <a:r>
                  <a:rPr lang="el-GR" altLang="en-US" sz="2800" dirty="0"/>
                  <a:t> διανυσματικών χώρων εκτός του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n-US" sz="2800" dirty="0"/>
                  <a:t>συχνά περιγράφονται με όρους γραμμικού μετασχηματισμού αντί με πίνακα.</a:t>
                </a:r>
              </a:p>
              <a:p>
                <a:pPr marL="660400" indent="-660400"/>
                <a:r>
                  <a:rPr lang="el-GR" altLang="en-US" sz="2800" b="1" dirty="0"/>
                  <a:t>Ορισμός</a:t>
                </a:r>
                <a:r>
                  <a:rPr lang="en-US" altLang="en-US" sz="2800" b="1" dirty="0"/>
                  <a:t>:</a:t>
                </a:r>
                <a:r>
                  <a:rPr lang="el-GR" altLang="en-US" sz="2800" dirty="0"/>
                  <a:t> </a:t>
                </a:r>
                <a:r>
                  <a:rPr lang="el-GR" altLang="en-US" sz="2800" dirty="0" err="1"/>
                  <a:t>Ενας</a:t>
                </a:r>
                <a:r>
                  <a:rPr lang="el-GR" altLang="en-US" sz="2800" dirty="0"/>
                  <a:t> </a:t>
                </a:r>
                <a:r>
                  <a:rPr lang="el-GR" altLang="en-US" sz="2800" b="1" dirty="0"/>
                  <a:t>γραμμικός μετασχηματισμός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από έναν διανυσματικό χώρο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σε ένα άλλο </a:t>
                </a:r>
                <a:r>
                  <a:rPr lang="en-US" altLang="en-US" sz="2800" i="1" dirty="0"/>
                  <a:t>W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ένας κανόνας που αναθέτει σε κάθε διάνυσμα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του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V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έ</a:t>
                </a:r>
                <a:r>
                  <a:rPr lang="el-GR" altLang="en-US" sz="2800" dirty="0"/>
                  <a:t>να μοναδικό διάνυσμα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(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) </a:t>
                </a:r>
                <a:r>
                  <a:rPr lang="el-GR" altLang="en-US" sz="2800" dirty="0"/>
                  <a:t>του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W</a:t>
                </a:r>
                <a:r>
                  <a:rPr lang="en-US" altLang="en-US" sz="2800" dirty="0"/>
                  <a:t>, </a:t>
                </a:r>
                <a:r>
                  <a:rPr lang="el-GR" altLang="en-US" sz="2800" dirty="0" err="1"/>
                  <a:t>τ.ω</a:t>
                </a:r>
                <a:r>
                  <a:rPr lang="el-GR" altLang="en-US" sz="2800" dirty="0"/>
                  <a:t>.</a:t>
                </a:r>
                <a:endParaRPr lang="en-US" altLang="en-US" sz="2800" dirty="0"/>
              </a:p>
              <a:p>
                <a:pPr marL="1409700" lvl="2" indent="-495300">
                  <a:buFont typeface="Wingdings" panose="05000000000000000000" pitchFamily="2" charset="2"/>
                  <a:buAutoNum type="romanLcPeriod"/>
                </a:pPr>
                <a:r>
                  <a:rPr lang="en-US" altLang="en-US" sz="2800" dirty="0"/>
                  <a:t>                                         </a:t>
                </a:r>
                <a:r>
                  <a:rPr lang="el-GR" altLang="en-US" sz="2800" dirty="0"/>
                  <a:t>για κάθε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του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V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και</a:t>
                </a:r>
                <a:r>
                  <a:rPr lang="en-US" altLang="en-US" sz="2800" dirty="0"/>
                  <a:t> </a:t>
                </a:r>
              </a:p>
              <a:p>
                <a:pPr marL="1409700" lvl="2" indent="-495300">
                  <a:buFont typeface="Wingdings" panose="05000000000000000000" pitchFamily="2" charset="2"/>
                  <a:buAutoNum type="romanLcPeriod"/>
                </a:pPr>
                <a:r>
                  <a:rPr lang="en-US" altLang="en-US" sz="2800" dirty="0"/>
                  <a:t>                          </a:t>
                </a:r>
                <a:r>
                  <a:rPr lang="el-GR" altLang="en-US" sz="2800" dirty="0"/>
                  <a:t>για κάθε </a:t>
                </a:r>
                <a:r>
                  <a:rPr lang="en-US" altLang="en-US" sz="2800" b="1" dirty="0"/>
                  <a:t>u</a:t>
                </a:r>
                <a:r>
                  <a:rPr lang="el-GR" altLang="en-US" sz="2800" b="1" dirty="0"/>
                  <a:t> </a:t>
                </a:r>
                <a:r>
                  <a:rPr lang="el-GR" altLang="en-US" sz="2800" dirty="0"/>
                  <a:t>του</a:t>
                </a:r>
                <a:r>
                  <a:rPr lang="en-US" altLang="en-US" sz="2800" i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 κάθε αριθμό </a:t>
                </a:r>
                <a:r>
                  <a:rPr lang="en-US" altLang="en-US" sz="2800" i="1" dirty="0"/>
                  <a:t>c</a:t>
                </a:r>
                <a:r>
                  <a:rPr lang="en-US" altLang="en-US" sz="2800" dirty="0"/>
                  <a:t>.</a:t>
                </a:r>
              </a:p>
              <a:p>
                <a:pPr marL="660400" indent="-660400">
                  <a:buFont typeface="Wingdings" panose="05000000000000000000" pitchFamily="2" charset="2"/>
                  <a:buNone/>
                </a:pPr>
                <a:r>
                  <a:rPr lang="en-US" altLang="en-US" sz="2800" dirty="0"/>
                  <a:t>     </a:t>
                </a:r>
              </a:p>
            </p:txBody>
          </p:sp>
        </mc:Choice>
        <mc:Fallback xmlns="">
          <p:sp>
            <p:nvSpPr>
              <p:cNvPr id="731139" name="Rectangle 3">
                <a:extLst>
                  <a:ext uri="{FF2B5EF4-FFF2-40B4-BE49-F238E27FC236}">
                    <a16:creationId xmlns:a16="http://schemas.microsoft.com/office/drawing/2014/main" id="{B5CD0FF4-2BAB-4F1E-AAE5-2B72A45FD0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371600"/>
                <a:ext cx="8991600" cy="5105400"/>
              </a:xfrm>
              <a:blipFill>
                <a:blip r:embed="rId2"/>
                <a:stretch>
                  <a:fillRect l="-1271" t="-1489" r="-84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1142" name="Object 6">
            <a:extLst>
              <a:ext uri="{FF2B5EF4-FFF2-40B4-BE49-F238E27FC236}">
                <a16:creationId xmlns:a16="http://schemas.microsoft.com/office/drawing/2014/main" id="{FDDBEE6F-F98F-4664-B1D3-E0755DDFA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663303"/>
              </p:ext>
            </p:extLst>
          </p:nvPr>
        </p:nvGraphicFramePr>
        <p:xfrm>
          <a:off x="1524000" y="4648200"/>
          <a:ext cx="3708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08360" imgH="431640" progId="Equation.DSMT4">
                  <p:embed/>
                </p:oleObj>
              </mc:Choice>
              <mc:Fallback>
                <p:oleObj name="Equation" r:id="rId3" imgW="3708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48200"/>
                        <a:ext cx="3708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43" name="Object 7">
            <a:extLst>
              <a:ext uri="{FF2B5EF4-FFF2-40B4-BE49-F238E27FC236}">
                <a16:creationId xmlns:a16="http://schemas.microsoft.com/office/drawing/2014/main" id="{FB9F801A-8684-4FD6-A49B-321D881AB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491526"/>
              </p:ext>
            </p:extLst>
          </p:nvPr>
        </p:nvGraphicFramePr>
        <p:xfrm>
          <a:off x="1511300" y="5181600"/>
          <a:ext cx="234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49360" imgH="431640" progId="Equation.DSMT4">
                  <p:embed/>
                </p:oleObj>
              </mc:Choice>
              <mc:Fallback>
                <p:oleObj name="Equation" r:id="rId5" imgW="2349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181600"/>
                        <a:ext cx="2349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760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D166414-A952-4A6C-8299-55ED6C01D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A330D740-14C6-4A60-8084-6E7116605682}" type="slidenum">
              <a:rPr lang="en-US" altLang="en-US"/>
              <a:pPr/>
              <a:t>16</a:t>
            </a:fld>
            <a:endParaRPr lang="en-CA" altLang="en-US"/>
          </a:p>
        </p:txBody>
      </p:sp>
      <p:sp>
        <p:nvSpPr>
          <p:cNvPr id="732162" name="Rectangle 2">
            <a:extLst>
              <a:ext uri="{FF2B5EF4-FFF2-40B4-BE49-F238E27FC236}">
                <a16:creationId xmlns:a16="http://schemas.microsoft.com/office/drawing/2014/main" id="{D50F1AEC-AC79-4A78-9BC4-8822AF2B0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ΠΥΡΗΝΑΣ ΚΑΙ ΠΕΔΙΟ ΤΙΜΩΝ ΓΡΑΜΜΙΚΟΥ ΜΕΤΑΣΧΗΜΑΤΙΣΜΟΥ</a:t>
            </a:r>
            <a:endParaRPr lang="en-US" altLang="en-US" dirty="0"/>
          </a:p>
        </p:txBody>
      </p:sp>
      <p:sp>
        <p:nvSpPr>
          <p:cNvPr id="732163" name="Rectangle 3">
            <a:extLst>
              <a:ext uri="{FF2B5EF4-FFF2-40B4-BE49-F238E27FC236}">
                <a16:creationId xmlns:a16="http://schemas.microsoft.com/office/drawing/2014/main" id="{DB477080-0934-4096-947B-F187666B3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839200" cy="4800600"/>
          </a:xfrm>
        </p:spPr>
        <p:txBody>
          <a:bodyPr/>
          <a:lstStyle/>
          <a:p>
            <a:r>
              <a:rPr lang="el-GR" altLang="en-US" sz="2800" dirty="0"/>
              <a:t>Ο </a:t>
            </a:r>
            <a:r>
              <a:rPr lang="el-GR" altLang="en-US" sz="2800" b="1" dirty="0"/>
              <a:t>πυρήνας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ή</a:t>
            </a:r>
            <a:r>
              <a:rPr lang="en-US" altLang="en-US" sz="2800" dirty="0"/>
              <a:t> </a:t>
            </a:r>
            <a:r>
              <a:rPr lang="el-GR" altLang="en-US" sz="2800" b="1" dirty="0"/>
              <a:t>μηδενόχωρος</a:t>
            </a:r>
            <a:r>
              <a:rPr lang="en-US" altLang="en-US" sz="2800" dirty="0"/>
              <a:t>) </a:t>
            </a:r>
            <a:r>
              <a:rPr lang="el-GR" altLang="en-US" sz="2800" dirty="0"/>
              <a:t>ενός τέτοιου </a:t>
            </a:r>
            <a:r>
              <a:rPr lang="en-US" altLang="en-US" sz="2800" i="1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το σύνολο όλων των</a:t>
            </a:r>
            <a:r>
              <a:rPr lang="en-US" altLang="en-US" sz="2800" dirty="0"/>
              <a:t> </a:t>
            </a:r>
            <a:r>
              <a:rPr lang="en-US" altLang="en-US" sz="2800" b="1" dirty="0"/>
              <a:t>u</a:t>
            </a:r>
            <a:r>
              <a:rPr lang="en-US" altLang="en-US" sz="2800" dirty="0"/>
              <a:t> </a:t>
            </a:r>
            <a:r>
              <a:rPr lang="el-GR" altLang="en-US" sz="2800" dirty="0"/>
              <a:t>στον</a:t>
            </a:r>
            <a:r>
              <a:rPr lang="en-US" altLang="en-US" sz="2800" dirty="0"/>
              <a:t> </a:t>
            </a:r>
            <a:r>
              <a:rPr lang="en-US" altLang="en-US" sz="2800" i="1" dirty="0"/>
              <a:t>V</a:t>
            </a:r>
            <a:r>
              <a:rPr lang="en-US" altLang="en-US" sz="2800" dirty="0"/>
              <a:t> </a:t>
            </a:r>
            <a:r>
              <a:rPr lang="el-GR" altLang="en-US" sz="2800" dirty="0" err="1"/>
              <a:t>τ.ω</a:t>
            </a:r>
            <a:r>
              <a:rPr lang="el-GR" altLang="en-US" sz="2800" dirty="0"/>
              <a:t>.                  </a:t>
            </a:r>
            <a:r>
              <a:rPr lang="en-US" altLang="en-US" sz="2800" dirty="0"/>
              <a:t>(</a:t>
            </a:r>
            <a:r>
              <a:rPr lang="el-GR" altLang="en-US" sz="2800" b="1" dirty="0"/>
              <a:t>0</a:t>
            </a:r>
            <a:r>
              <a:rPr lang="el-GR" altLang="en-US" sz="2800" dirty="0"/>
              <a:t> είναι το μηδενικό διάνυσμα στο</a:t>
            </a:r>
            <a:r>
              <a:rPr lang="en-US" altLang="en-US" sz="2800" dirty="0"/>
              <a:t> </a:t>
            </a:r>
            <a:r>
              <a:rPr lang="en-US" altLang="en-US" sz="2800" i="1" dirty="0"/>
              <a:t>W </a:t>
            </a:r>
            <a:r>
              <a:rPr lang="en-US" altLang="en-US" sz="2800" dirty="0"/>
              <a:t>).</a:t>
            </a:r>
          </a:p>
          <a:p>
            <a:endParaRPr lang="en-US" altLang="en-US" sz="2800" dirty="0"/>
          </a:p>
          <a:p>
            <a:r>
              <a:rPr lang="el-GR" altLang="en-US" sz="2800" dirty="0"/>
              <a:t>Το</a:t>
            </a:r>
            <a:r>
              <a:rPr lang="en-US" altLang="en-US" sz="2800" dirty="0"/>
              <a:t> </a:t>
            </a:r>
            <a:r>
              <a:rPr lang="el-GR" altLang="en-US" sz="2800" b="1" dirty="0"/>
              <a:t>πεδίο τιμών</a:t>
            </a:r>
            <a:r>
              <a:rPr lang="en-US" altLang="en-US" sz="2800" dirty="0"/>
              <a:t> </a:t>
            </a:r>
            <a:r>
              <a:rPr lang="el-GR" altLang="en-US" sz="2800" dirty="0"/>
              <a:t>του </a:t>
            </a:r>
            <a:r>
              <a:rPr lang="en-US" altLang="en-US" sz="2800" i="1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το σύνολο όλων των διανυσμάτων του </a:t>
            </a:r>
            <a:r>
              <a:rPr lang="en-US" altLang="en-US" sz="2800" i="1" dirty="0"/>
              <a:t>W</a:t>
            </a:r>
            <a:r>
              <a:rPr lang="en-US" altLang="en-US" sz="2800" dirty="0"/>
              <a:t> </a:t>
            </a:r>
            <a:r>
              <a:rPr lang="el-GR" altLang="en-US" sz="2800" dirty="0"/>
              <a:t>της μορφής</a:t>
            </a:r>
            <a:r>
              <a:rPr lang="en-US" altLang="en-US" sz="2800" dirty="0"/>
              <a:t> </a:t>
            </a:r>
            <a:r>
              <a:rPr lang="en-US" altLang="en-US" sz="2800" i="1" dirty="0"/>
              <a:t>T</a:t>
            </a:r>
            <a:r>
              <a:rPr lang="en-US" altLang="en-US" sz="2800" dirty="0"/>
              <a:t> (</a:t>
            </a:r>
            <a:r>
              <a:rPr lang="en-US" altLang="en-US" sz="2800" b="1" dirty="0"/>
              <a:t>x</a:t>
            </a:r>
            <a:r>
              <a:rPr lang="en-US" altLang="en-US" sz="2800" dirty="0"/>
              <a:t>) </a:t>
            </a:r>
            <a:r>
              <a:rPr lang="el-GR" altLang="en-US" sz="2800" dirty="0"/>
              <a:t>για κάποιο 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  <a:r>
              <a:rPr lang="el-GR" altLang="en-US" sz="2800" dirty="0"/>
              <a:t>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V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el-GR" altLang="en-US" sz="2800" dirty="0"/>
              <a:t>Ο πυρήνας του </a:t>
            </a:r>
            <a:r>
              <a:rPr lang="en-US" altLang="en-US" sz="2800" i="1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ένας υποχώρος του </a:t>
            </a:r>
            <a:r>
              <a:rPr lang="en-US" altLang="en-US" sz="2800" i="1" dirty="0"/>
              <a:t>V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el-GR" altLang="en-US" sz="2800" dirty="0"/>
              <a:t>Το πεδίο τιμών του </a:t>
            </a:r>
            <a:r>
              <a:rPr lang="en-US" altLang="en-US" sz="2800" i="1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ένας υποχώρος του </a:t>
            </a:r>
            <a:r>
              <a:rPr lang="en-US" altLang="en-US" sz="2800" i="1" dirty="0"/>
              <a:t>W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732164" name="Object 4">
            <a:extLst>
              <a:ext uri="{FF2B5EF4-FFF2-40B4-BE49-F238E27FC236}">
                <a16:creationId xmlns:a16="http://schemas.microsoft.com/office/drawing/2014/main" id="{0F0B5B5F-7F6F-4043-90B7-816500BC3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792242"/>
              </p:ext>
            </p:extLst>
          </p:nvPr>
        </p:nvGraphicFramePr>
        <p:xfrm>
          <a:off x="5257800" y="1981200"/>
          <a:ext cx="139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431640" progId="Equation.DSMT4">
                  <p:embed/>
                </p:oleObj>
              </mc:Choice>
              <mc:Fallback>
                <p:oleObj name="Equation" r:id="rId2" imgW="1396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81200"/>
                        <a:ext cx="1397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852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D6B32DF7-CA5D-4B86-82D4-0CC8E1E904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8DC6E614-AEA8-4307-9167-2F7C30051BE6}" type="slidenum">
              <a:rPr lang="en-US" altLang="en-US"/>
              <a:pPr/>
              <a:t>17</a:t>
            </a:fld>
            <a:endParaRPr lang="en-CA" altLang="en-US"/>
          </a:p>
        </p:txBody>
      </p:sp>
      <p:sp>
        <p:nvSpPr>
          <p:cNvPr id="733186" name="Rectangle 2">
            <a:extLst>
              <a:ext uri="{FF2B5EF4-FFF2-40B4-BE49-F238E27FC236}">
                <a16:creationId xmlns:a16="http://schemas.microsoft.com/office/drawing/2014/main" id="{0D68FBC8-663F-4BF8-A974-CD0C1C674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1066800"/>
          </a:xfrm>
        </p:spPr>
        <p:txBody>
          <a:bodyPr/>
          <a:lstStyle/>
          <a:p>
            <a:r>
              <a:rPr lang="el-GR" altLang="en-US" dirty="0"/>
              <a:t>ΣΥΓΚΡΙΣΗ </a:t>
            </a:r>
            <a:r>
              <a:rPr lang="en-US" altLang="en-US" dirty="0"/>
              <a:t>NUL </a:t>
            </a:r>
            <a:r>
              <a:rPr lang="en-US" altLang="en-US" i="1" dirty="0"/>
              <a:t>A</a:t>
            </a:r>
            <a:r>
              <a:rPr lang="el-GR" altLang="en-US" i="1" dirty="0"/>
              <a:t> </a:t>
            </a:r>
            <a:r>
              <a:rPr lang="en-US" altLang="en-US" dirty="0"/>
              <a:t> </a:t>
            </a:r>
            <a:r>
              <a:rPr lang="el-GR" altLang="en-US" dirty="0"/>
              <a:t>ΚΑΙ</a:t>
            </a:r>
            <a:r>
              <a:rPr lang="en-US" altLang="en-US" dirty="0"/>
              <a:t> COL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l-GR" altLang="en-US" dirty="0"/>
              <a:t>ΕΝΟΣ           </a:t>
            </a:r>
            <a:r>
              <a:rPr lang="en-US" altLang="en-US" dirty="0"/>
              <a:t> </a:t>
            </a:r>
            <a:r>
              <a:rPr lang="el-GR" altLang="en-US" dirty="0"/>
              <a:t> ΠΙΝΑΚΑ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</a:p>
        </p:txBody>
      </p:sp>
      <p:graphicFrame>
        <p:nvGraphicFramePr>
          <p:cNvPr id="733188" name="Object 4">
            <a:extLst>
              <a:ext uri="{FF2B5EF4-FFF2-40B4-BE49-F238E27FC236}">
                <a16:creationId xmlns:a16="http://schemas.microsoft.com/office/drawing/2014/main" id="{0564FD1E-96F3-4854-864A-94FE37FDE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894095"/>
              </p:ext>
            </p:extLst>
          </p:nvPr>
        </p:nvGraphicFramePr>
        <p:xfrm>
          <a:off x="6019800" y="609600"/>
          <a:ext cx="10668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253800" progId="Equation.DSMT4">
                  <p:embed/>
                </p:oleObj>
              </mc:Choice>
              <mc:Fallback>
                <p:oleObj name="Equation" r:id="rId2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609600"/>
                        <a:ext cx="10668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3270" name="Group 86">
                <a:extLst>
                  <a:ext uri="{FF2B5EF4-FFF2-40B4-BE49-F238E27FC236}">
                    <a16:creationId xmlns:a16="http://schemas.microsoft.com/office/drawing/2014/main" id="{D5D5C9EE-D001-4F46-81CF-E998DB2504C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4634803"/>
                  </p:ext>
                </p:extLst>
              </p:nvPr>
            </p:nvGraphicFramePr>
            <p:xfrm>
              <a:off x="381000" y="1705301"/>
              <a:ext cx="8382000" cy="3840895"/>
            </p:xfrm>
            <a:graphic>
              <a:graphicData uri="http://schemas.openxmlformats.org/drawingml/2006/table">
                <a:tbl>
                  <a:tblPr/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390303046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1169401500"/>
                        </a:ext>
                      </a:extLst>
                    </a:gridCol>
                  </a:tblGrid>
                  <a:tr h="489259">
                    <a:tc>
                      <a:txBody>
                        <a:bodyPr/>
                        <a:lstStyle>
                          <a:lvl1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SzTx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Nul </a:t>
                          </a:r>
                          <a:r>
                            <a:rPr kumimoji="0" lang="en-US" altLang="en-US" sz="28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SzTx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Col </a:t>
                          </a:r>
                          <a:r>
                            <a:rPr kumimoji="0" lang="en-US" altLang="en-US" sz="28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3279385"/>
                      </a:ext>
                    </a:extLst>
                  </a:tr>
                  <a:tr h="866686">
                    <a:tc>
                      <a:txBody>
                        <a:bodyPr/>
                        <a:lstStyle>
                          <a:lvl1pPr marL="533400" indent="-5334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914400" indent="-4572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295400" indent="-3810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7145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1717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6289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30861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5433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40005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marL="533400" marR="0" lvl="0" indent="-5334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SzTx/>
                            <a:buFont typeface="Wingdings" panose="05000000000000000000" pitchFamily="2" charset="2"/>
                            <a:buAutoNum type="arabicPeriod"/>
                            <a:tabLst/>
                          </a:pPr>
                          <a:r>
                            <a:rPr kumimoji="0" lang="el-GR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Ο </a:t>
                          </a:r>
                          <a:r>
                            <a:rPr kumimoji="0" lang="en-US" altLang="en-US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Nul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alt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A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l-GR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είναι υπόχωρος του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r>
                                <a:rPr kumimoji="0" lang="en-US" altLang="en-US" sz="2800" b="0" i="1" u="none" strike="noStrike" cap="none" normalizeH="0" baseline="3000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533400" indent="-5334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914400" indent="-4572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295400" indent="-3810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7145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1717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6289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30861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5433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40005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marL="533400" marR="0" lvl="0" indent="-5334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SzTx/>
                            <a:buFont typeface="Wingdings" panose="05000000000000000000" pitchFamily="2" charset="2"/>
                            <a:buAutoNum type="arabicPeriod"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O Col </a:t>
                          </a:r>
                          <a:r>
                            <a:rPr kumimoji="0" lang="en-US" alt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A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l-GR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είναι υπόχωρος του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r>
                                <a:rPr kumimoji="0" lang="en-US" altLang="en-US" sz="2800" b="0" i="1" u="none" strike="noStrike" cap="none" normalizeH="0" baseline="3000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003883"/>
                      </a:ext>
                    </a:extLst>
                  </a:tr>
                  <a:tr h="2377855">
                    <a:tc>
                      <a:txBody>
                        <a:bodyPr/>
                        <a:lstStyle>
                          <a:lvl1pPr marL="533400" indent="-5334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914400" indent="-4572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295400" indent="-3810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7145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1717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6289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30861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5433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40005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marL="533400" marR="0" lvl="0" indent="-5334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SzTx/>
                            <a:buFont typeface="Wingdings" panose="05000000000000000000" pitchFamily="2" charset="2"/>
                            <a:buAutoNum type="arabicPeriod" startAt="2"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O </a:t>
                          </a:r>
                          <a:r>
                            <a:rPr kumimoji="0" lang="en-US" altLang="en-US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Nul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alt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A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l-GR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ορίζεται έμμεσα δηλαδή, σας δίνεται μια συνθήκη                 που πρέπει να ικανοποιούν διανύσματα του </a:t>
                          </a:r>
                          <a:r>
                            <a:rPr kumimoji="0" lang="en-US" altLang="en-US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Nul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A.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533400" indent="-5334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914400" indent="-4572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295400" indent="-3810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7145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1717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6289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30861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5433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40005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marL="533400" marR="0" lvl="0" indent="-5334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SzTx/>
                            <a:buFont typeface="Wingdings" panose="05000000000000000000" pitchFamily="2" charset="2"/>
                            <a:buAutoNum type="arabicPeriod" startAt="2"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O Col </a:t>
                          </a:r>
                          <a:r>
                            <a:rPr kumimoji="0" lang="en-US" alt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A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l-GR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ορίζεται ρητά- δηλαδή, σας λένε πώς να κατασκευάσετε διανύσματα στο 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Col </a:t>
                          </a:r>
                          <a:r>
                            <a:rPr kumimoji="0" lang="en-US" alt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A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960311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33270" name="Group 86">
                <a:extLst>
                  <a:ext uri="{FF2B5EF4-FFF2-40B4-BE49-F238E27FC236}">
                    <a16:creationId xmlns:a16="http://schemas.microsoft.com/office/drawing/2014/main" id="{D5D5C9EE-D001-4F46-81CF-E998DB2504C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4634803"/>
                  </p:ext>
                </p:extLst>
              </p:nvPr>
            </p:nvGraphicFramePr>
            <p:xfrm>
              <a:off x="381000" y="1705301"/>
              <a:ext cx="8382000" cy="3840895"/>
            </p:xfrm>
            <a:graphic>
              <a:graphicData uri="http://schemas.openxmlformats.org/drawingml/2006/table">
                <a:tbl>
                  <a:tblPr/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390303046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116940150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>
                          <a:lvl1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SzTx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Nul </a:t>
                          </a:r>
                          <a:r>
                            <a:rPr kumimoji="0" lang="en-US" altLang="en-US" sz="28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SzTx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Col </a:t>
                          </a:r>
                          <a:r>
                            <a:rPr kumimoji="0" lang="en-US" altLang="en-US" sz="28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3279385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GR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632" t="-62162" r="-95029" b="-25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R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0377" t="-62162" r="-2201" b="-258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003883"/>
                      </a:ext>
                    </a:extLst>
                  </a:tr>
                  <a:tr h="2377855">
                    <a:tc>
                      <a:txBody>
                        <a:bodyPr/>
                        <a:lstStyle>
                          <a:lvl1pPr marL="533400" indent="-5334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914400" indent="-4572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295400" indent="-3810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7145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1717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6289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30861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5433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40005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marL="533400" marR="0" lvl="0" indent="-5334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SzTx/>
                            <a:buFont typeface="Wingdings" panose="05000000000000000000" pitchFamily="2" charset="2"/>
                            <a:buAutoNum type="arabicPeriod" startAt="2"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O </a:t>
                          </a:r>
                          <a:r>
                            <a:rPr kumimoji="0" lang="en-US" altLang="en-US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Nul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alt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A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l-GR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ορίζεται έμμεσα δηλαδή, σας δίνεται μια συνθήκη                 που πρέπει να ικανοποιούν διανύσματα του </a:t>
                          </a:r>
                          <a:r>
                            <a:rPr kumimoji="0" lang="en-US" altLang="en-US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Nul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A.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533400" indent="-5334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914400" indent="-4572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295400" indent="-3810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7145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1717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6289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30861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5433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40005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marL="533400" marR="0" lvl="0" indent="-5334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SzTx/>
                            <a:buFont typeface="Wingdings" panose="05000000000000000000" pitchFamily="2" charset="2"/>
                            <a:buAutoNum type="arabicPeriod" startAt="2"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O Col </a:t>
                          </a:r>
                          <a:r>
                            <a:rPr kumimoji="0" lang="en-US" alt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A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l-GR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ορίζεται ρητά- δηλαδή, σας λένε πώς να κατασκευάσετε διανύσματα στο 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Col </a:t>
                          </a:r>
                          <a:r>
                            <a:rPr kumimoji="0" lang="en-US" alt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A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9603112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33226" name="Object 42">
            <a:extLst>
              <a:ext uri="{FF2B5EF4-FFF2-40B4-BE49-F238E27FC236}">
                <a16:creationId xmlns:a16="http://schemas.microsoft.com/office/drawing/2014/main" id="{0CD44F86-E5A7-4F4D-9AB9-B6BE50A52E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2743200"/>
          <a:ext cx="457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393480" progId="Equation.DSMT4">
                  <p:embed/>
                </p:oleObj>
              </mc:Choice>
              <mc:Fallback>
                <p:oleObj name="Equation" r:id="rId5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457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5">
            <a:extLst>
              <a:ext uri="{FF2B5EF4-FFF2-40B4-BE49-F238E27FC236}">
                <a16:creationId xmlns:a16="http://schemas.microsoft.com/office/drawing/2014/main" id="{702EBD29-F938-6E68-AC0F-99C00F3C2E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971177"/>
              </p:ext>
            </p:extLst>
          </p:nvPr>
        </p:nvGraphicFramePr>
        <p:xfrm>
          <a:off x="2400300" y="4098925"/>
          <a:ext cx="1295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400" imgH="431640" progId="Equation.DSMT4">
                  <p:embed/>
                </p:oleObj>
              </mc:Choice>
              <mc:Fallback>
                <p:oleObj name="Equation" r:id="rId7" imgW="1409400" imgH="431640" progId="Equation.DSMT4">
                  <p:embed/>
                  <p:pic>
                    <p:nvPicPr>
                      <p:cNvPr id="733239" name="Object 55">
                        <a:extLst>
                          <a:ext uri="{FF2B5EF4-FFF2-40B4-BE49-F238E27FC236}">
                            <a16:creationId xmlns:a16="http://schemas.microsoft.com/office/drawing/2014/main" id="{75139D57-8EA6-4447-8E21-B1B7F42DD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4098925"/>
                        <a:ext cx="12954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756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0D558A97-4042-4E0E-918F-3552A3878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3C09AEB2-A967-4B7D-9243-86C30251BB5A}" type="slidenum">
              <a:rPr lang="en-US" altLang="en-US"/>
              <a:pPr/>
              <a:t>18</a:t>
            </a:fld>
            <a:endParaRPr lang="en-CA" altLang="en-US"/>
          </a:p>
        </p:txBody>
      </p:sp>
      <p:sp>
        <p:nvSpPr>
          <p:cNvPr id="736258" name="Rectangle 2">
            <a:extLst>
              <a:ext uri="{FF2B5EF4-FFF2-40B4-BE49-F238E27FC236}">
                <a16:creationId xmlns:a16="http://schemas.microsoft.com/office/drawing/2014/main" id="{EAECD7C4-4E87-4511-B25B-50B181803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066800"/>
          </a:xfrm>
        </p:spPr>
        <p:txBody>
          <a:bodyPr/>
          <a:lstStyle/>
          <a:p>
            <a:r>
              <a:rPr lang="el-GR" altLang="en-US" dirty="0"/>
              <a:t>ΣΥΓΚΡΙΣΗ </a:t>
            </a:r>
            <a:r>
              <a:rPr lang="en-US" altLang="en-US" dirty="0"/>
              <a:t>NUL </a:t>
            </a:r>
            <a:r>
              <a:rPr lang="en-US" altLang="en-US" i="1" dirty="0"/>
              <a:t>A</a:t>
            </a:r>
            <a:r>
              <a:rPr lang="el-GR" altLang="en-US" i="1" dirty="0"/>
              <a:t> </a:t>
            </a:r>
            <a:r>
              <a:rPr lang="en-US" altLang="en-US" dirty="0"/>
              <a:t> </a:t>
            </a:r>
            <a:r>
              <a:rPr lang="el-GR" altLang="en-US" dirty="0"/>
              <a:t>ΚΑΙ</a:t>
            </a:r>
            <a:r>
              <a:rPr lang="en-US" altLang="en-US" dirty="0"/>
              <a:t> COL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l-GR" altLang="en-US" dirty="0"/>
              <a:t>ΕΝΟΣ           </a:t>
            </a:r>
            <a:r>
              <a:rPr lang="en-US" altLang="en-US" dirty="0"/>
              <a:t> </a:t>
            </a:r>
            <a:r>
              <a:rPr lang="el-GR" altLang="en-US" dirty="0"/>
              <a:t> ΠΙΝΑΚΑ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</a:p>
        </p:txBody>
      </p:sp>
      <p:graphicFrame>
        <p:nvGraphicFramePr>
          <p:cNvPr id="736260" name="Object 4">
            <a:extLst>
              <a:ext uri="{FF2B5EF4-FFF2-40B4-BE49-F238E27FC236}">
                <a16:creationId xmlns:a16="http://schemas.microsoft.com/office/drawing/2014/main" id="{527A2D4A-29E1-42BD-9937-F46CA4EB3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674241"/>
              </p:ext>
            </p:extLst>
          </p:nvPr>
        </p:nvGraphicFramePr>
        <p:xfrm>
          <a:off x="6019800" y="650673"/>
          <a:ext cx="10668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253800" progId="Equation.DSMT4">
                  <p:embed/>
                </p:oleObj>
              </mc:Choice>
              <mc:Fallback>
                <p:oleObj name="Equation" r:id="rId2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650673"/>
                        <a:ext cx="10668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6289" name="Group 33">
            <a:extLst>
              <a:ext uri="{FF2B5EF4-FFF2-40B4-BE49-F238E27FC236}">
                <a16:creationId xmlns:a16="http://schemas.microsoft.com/office/drawing/2014/main" id="{FFCF1CED-4FF9-4E23-8F7E-665D844E0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044342"/>
              </p:ext>
            </p:extLst>
          </p:nvPr>
        </p:nvGraphicFramePr>
        <p:xfrm>
          <a:off x="457200" y="1600200"/>
          <a:ext cx="8305800" cy="4876800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323796984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42145607"/>
                    </a:ext>
                  </a:extLst>
                </a:gridCol>
              </a:tblGrid>
              <a:tr h="1974850">
                <a:tc>
                  <a:txBody>
                    <a:bodyPr/>
                    <a:lstStyle>
                      <a:lvl1pPr marL="533400" indent="-5334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SzTx/>
                        <a:buFont typeface="Wingdings" panose="05000000000000000000" pitchFamily="2" charset="2"/>
                        <a:buAutoNum type="arabicPeriod" startAt="3"/>
                        <a:tabLst/>
                      </a:pP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Χρειάζεται χρόνος για να βρεθούν τα διανύσματα στον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Nul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Απαιτούνται πράξεις γραμμών στον         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SzTx/>
                        <a:buFont typeface="Wingdings" panose="05000000000000000000" pitchFamily="2" charset="2"/>
                        <a:buAutoNum type="arabicPeriod" startAt="3"/>
                        <a:tabLst/>
                      </a:pP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Είναι εύκολο να βρείτε διανύσματα στο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Col 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Οι στήλες του Α- και άλλες που παράγονται από αυτές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814537"/>
                  </a:ext>
                </a:extLst>
              </a:tr>
              <a:tr h="2444750">
                <a:tc>
                  <a:txBody>
                    <a:bodyPr/>
                    <a:lstStyle>
                      <a:lvl1pPr marL="533400" indent="-5334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SzTx/>
                        <a:buFont typeface="Wingdings" panose="05000000000000000000" pitchFamily="2" charset="2"/>
                        <a:buAutoNum type="arabicPeriod" startAt="4"/>
                        <a:tabLst/>
                      </a:pP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Δεν υπάρχει προφανής σχέση μεταξύ του    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Nul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και των στοιχείων του 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SzTx/>
                        <a:buFont typeface="Wingdings" panose="05000000000000000000" pitchFamily="2" charset="2"/>
                        <a:buAutoNum type="arabicPeriod" startAt="4"/>
                        <a:tabLst/>
                      </a:pP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Υπάρχει προφανής σχέση μεταξύ του   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Col 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και των στοιχείων του 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αφού κάθε στήλη του 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ανήκει στο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Col 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407999"/>
                  </a:ext>
                </a:extLst>
              </a:tr>
            </a:tbl>
          </a:graphicData>
        </a:graphic>
      </p:graphicFrame>
      <p:graphicFrame>
        <p:nvGraphicFramePr>
          <p:cNvPr id="736278" name="Object 22">
            <a:extLst>
              <a:ext uri="{FF2B5EF4-FFF2-40B4-BE49-F238E27FC236}">
                <a16:creationId xmlns:a16="http://schemas.microsoft.com/office/drawing/2014/main" id="{872E6B93-D59C-4E88-9B9F-88F49D4BD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756276"/>
              </p:ext>
            </p:extLst>
          </p:nvPr>
        </p:nvGraphicFramePr>
        <p:xfrm>
          <a:off x="3276600" y="3429000"/>
          <a:ext cx="8382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558720" progId="Equation.DSMT4">
                  <p:embed/>
                </p:oleObj>
              </mc:Choice>
              <mc:Fallback>
                <p:oleObj name="Equation" r:id="rId4" imgW="11430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429000"/>
                        <a:ext cx="8382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073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799FC01-5216-49A2-80AE-5E0D6C491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29FC8BCF-08A5-4A2F-A6E6-AD1907DA09D1}" type="slidenum">
              <a:rPr lang="en-US" altLang="en-US"/>
              <a:pPr/>
              <a:t>19</a:t>
            </a:fld>
            <a:endParaRPr lang="en-CA" altLang="en-US"/>
          </a:p>
        </p:txBody>
      </p:sp>
      <p:graphicFrame>
        <p:nvGraphicFramePr>
          <p:cNvPr id="738308" name="Object 4">
            <a:extLst>
              <a:ext uri="{FF2B5EF4-FFF2-40B4-BE49-F238E27FC236}">
                <a16:creationId xmlns:a16="http://schemas.microsoft.com/office/drawing/2014/main" id="{7F18C38E-129D-4BB2-95D1-BCD9838D1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27144"/>
              </p:ext>
            </p:extLst>
          </p:nvPr>
        </p:nvGraphicFramePr>
        <p:xfrm>
          <a:off x="6248400" y="581847"/>
          <a:ext cx="10668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253800" progId="Equation.DSMT4">
                  <p:embed/>
                </p:oleObj>
              </mc:Choice>
              <mc:Fallback>
                <p:oleObj name="Equation" r:id="rId2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81847"/>
                        <a:ext cx="10668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29" name="Group 25">
            <a:extLst>
              <a:ext uri="{FF2B5EF4-FFF2-40B4-BE49-F238E27FC236}">
                <a16:creationId xmlns:a16="http://schemas.microsoft.com/office/drawing/2014/main" id="{421CA037-D9FA-4F95-B53D-3805CF8464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936984"/>
              </p:ext>
            </p:extLst>
          </p:nvPr>
        </p:nvGraphicFramePr>
        <p:xfrm>
          <a:off x="228600" y="1219200"/>
          <a:ext cx="8686800" cy="4650452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176987908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1378763625"/>
                    </a:ext>
                  </a:extLst>
                </a:gridCol>
              </a:tblGrid>
              <a:tr h="1216948">
                <a:tc>
                  <a:txBody>
                    <a:bodyPr/>
                    <a:lstStyle>
                      <a:lvl1pPr marL="533400" indent="-5334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SzTx/>
                        <a:buFont typeface="Wingdings" panose="05000000000000000000" pitchFamily="2" charset="2"/>
                        <a:buAutoNum type="arabicPeriod" startAt="5"/>
                        <a:tabLst/>
                      </a:pP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Κ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ά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θε διάνυσμα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στον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Nul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ικανοποιεί την εξίσωση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.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SzTx/>
                        <a:buFont typeface="Wingdings" panose="05000000000000000000" pitchFamily="2" charset="2"/>
                        <a:buAutoNum type="arabicPeriod" startAt="5"/>
                        <a:tabLst/>
                      </a:pP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Για κ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ά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θε διάνυσμα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στον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Col 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η εξίσωση         είναι συνεπής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319384"/>
                  </a:ext>
                </a:extLst>
              </a:tr>
              <a:tr h="3278852">
                <a:tc>
                  <a:txBody>
                    <a:bodyPr/>
                    <a:lstStyle>
                      <a:lvl1pPr marL="533400" indent="-5334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SzTx/>
                        <a:buFont typeface="Wingdings" panose="05000000000000000000" pitchFamily="2" charset="2"/>
                        <a:buAutoNum type="arabicPeriod" startAt="6"/>
                        <a:tabLst/>
                      </a:pP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Δεδομένου ενός συγκεκριμένου διανύσματος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είναι εύκολο να διαπιστώσετε αν το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ανήκει στο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Nul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Απλά υπολογίστε το 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algn="l">
                        <a:spcBef>
                          <a:spcPct val="20000"/>
                        </a:spcBef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77C97"/>
                        </a:buClr>
                        <a:buSzTx/>
                        <a:buFont typeface="Wingdings" panose="05000000000000000000" pitchFamily="2" charset="2"/>
                        <a:buAutoNum type="arabicPeriod" startAt="6"/>
                        <a:tabLst/>
                      </a:pP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Δεδομένου ενός συγκεκριμένου διανύσματος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απαιτείται χρόνος για να διαπιστωθεί αν το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ανήκει στο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Col </a:t>
                      </a: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Απαιτούνται </a:t>
                      </a:r>
                      <a:r>
                        <a:rPr kumimoji="0" lang="el-GR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πρ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ά</a:t>
                      </a:r>
                      <a:r>
                        <a:rPr kumimoji="0" lang="el-GR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ξεις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γραμμών στον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23029"/>
                  </a:ext>
                </a:extLst>
              </a:tr>
            </a:tbl>
          </a:graphicData>
        </a:graphic>
      </p:graphicFrame>
      <p:graphicFrame>
        <p:nvGraphicFramePr>
          <p:cNvPr id="738322" name="Object 18">
            <a:extLst>
              <a:ext uri="{FF2B5EF4-FFF2-40B4-BE49-F238E27FC236}">
                <a16:creationId xmlns:a16="http://schemas.microsoft.com/office/drawing/2014/main" id="{44C8B7F4-0E1E-429A-9541-C2EF926C8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81182"/>
              </p:ext>
            </p:extLst>
          </p:nvPr>
        </p:nvGraphicFramePr>
        <p:xfrm>
          <a:off x="2146300" y="2163106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342720" progId="Equation.DSMT4">
                  <p:embed/>
                </p:oleObj>
              </mc:Choice>
              <mc:Fallback>
                <p:oleObj name="Equation" r:id="rId4" imgW="11300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163106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23" name="Object 19">
            <a:extLst>
              <a:ext uri="{FF2B5EF4-FFF2-40B4-BE49-F238E27FC236}">
                <a16:creationId xmlns:a16="http://schemas.microsoft.com/office/drawing/2014/main" id="{A66E88CB-E391-49EF-98F1-7F1B29C2E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557858"/>
              </p:ext>
            </p:extLst>
          </p:nvPr>
        </p:nvGraphicFramePr>
        <p:xfrm>
          <a:off x="7467600" y="1752600"/>
          <a:ext cx="10779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342720" progId="Equation.DSMT4">
                  <p:embed/>
                </p:oleObj>
              </mc:Choice>
              <mc:Fallback>
                <p:oleObj name="Equation" r:id="rId6" imgW="1155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752600"/>
                        <a:ext cx="10779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30" name="Object 26">
            <a:extLst>
              <a:ext uri="{FF2B5EF4-FFF2-40B4-BE49-F238E27FC236}">
                <a16:creationId xmlns:a16="http://schemas.microsoft.com/office/drawing/2014/main" id="{410C5BBC-D1C9-4914-88D8-F313D3745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823309"/>
              </p:ext>
            </p:extLst>
          </p:nvPr>
        </p:nvGraphicFramePr>
        <p:xfrm>
          <a:off x="7162800" y="5211106"/>
          <a:ext cx="9239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200" imgH="558720" progId="Equation.DSMT4">
                  <p:embed/>
                </p:oleObj>
              </mc:Choice>
              <mc:Fallback>
                <p:oleObj name="Equation" r:id="rId8" imgW="11682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211106"/>
                        <a:ext cx="92392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F03703-D994-305E-6022-6EC64F585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2624" y="14288"/>
            <a:ext cx="8385175" cy="1066800"/>
          </a:xfrm>
        </p:spPr>
        <p:txBody>
          <a:bodyPr/>
          <a:lstStyle/>
          <a:p>
            <a:r>
              <a:rPr lang="el-GR" altLang="en-US" dirty="0"/>
              <a:t>ΣΥΓΚΡΙΣΗ </a:t>
            </a:r>
            <a:r>
              <a:rPr lang="en-US" altLang="en-US" dirty="0"/>
              <a:t>NUL </a:t>
            </a:r>
            <a:r>
              <a:rPr lang="en-US" altLang="en-US" i="1" dirty="0"/>
              <a:t>A</a:t>
            </a:r>
            <a:r>
              <a:rPr lang="el-GR" altLang="en-US" i="1" dirty="0"/>
              <a:t> </a:t>
            </a:r>
            <a:r>
              <a:rPr lang="en-US" altLang="en-US" dirty="0"/>
              <a:t> </a:t>
            </a:r>
            <a:r>
              <a:rPr lang="el-GR" altLang="en-US" dirty="0"/>
              <a:t>ΚΑΙ</a:t>
            </a:r>
            <a:r>
              <a:rPr lang="en-US" altLang="en-US" dirty="0"/>
              <a:t> COL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l-GR" altLang="en-US" dirty="0"/>
              <a:t>ΕΝΟΣ           </a:t>
            </a:r>
            <a:r>
              <a:rPr lang="en-US" altLang="en-US" dirty="0"/>
              <a:t> </a:t>
            </a:r>
            <a:r>
              <a:rPr lang="el-GR" altLang="en-US" dirty="0"/>
              <a:t> ΠΙΝΑΚΑ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17850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30FBE4E-C210-49FC-B716-1372B8B1F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93785F0C-76A7-406F-8E93-0F7D5403D279}" type="slidenum">
              <a:rPr lang="en-US" altLang="en-US"/>
              <a:pPr/>
              <a:t>2</a:t>
            </a:fld>
            <a:endParaRPr lang="en-CA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CC3DB2C0-451E-4964-86AB-0FD7A708A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ΜΗΔΕΝΟΧΩΡΟΣ ΠΙΝΑΚΑ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CA155878-BDF4-46C3-8113-925759D9CC0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/>
              <a:lstStyle/>
              <a:p>
                <a:pPr marL="609600" indent="-609600">
                  <a:lnSpc>
                    <a:spcPct val="90000"/>
                  </a:lnSpc>
                </a:pPr>
                <a:r>
                  <a:rPr lang="el-GR" altLang="en-US" sz="2800" b="1" dirty="0">
                    <a:cs typeface="Times New Roman" panose="02020603050405020304" pitchFamily="18" charset="0"/>
                  </a:rPr>
                  <a:t>Ορισμός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: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Ο μηδενόχωρος ενός             πίνακα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dirty="0" err="1">
                    <a:cs typeface="Times New Roman" panose="02020603050405020304" pitchFamily="18" charset="0"/>
                  </a:rPr>
                  <a:t>Nul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το σύνολο όλων των λύσεων της ομογενούς εξίσωσης            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. </a:t>
                </a:r>
              </a:p>
              <a:p>
                <a:pPr marL="609600" indent="-609600">
                  <a:lnSpc>
                    <a:spcPct val="90000"/>
                  </a:lnSpc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800" dirty="0">
                    <a:cs typeface="Times New Roman" panose="02020603050405020304" pitchFamily="18" charset="0"/>
                  </a:rPr>
                  <a:t>                </a:t>
                </a:r>
                <a:r>
                  <a:rPr lang="en-US" altLang="en-US" sz="2800" dirty="0" err="1">
                    <a:ea typeface="Cambria Math" panose="02040503050406030204" pitchFamily="18" charset="0"/>
                  </a:rPr>
                  <a:t>Nul</a:t>
                </a:r>
                <a:r>
                  <a:rPr lang="en-US" altLang="en-US" sz="2800" dirty="0">
                    <a:ea typeface="Cambria Math" panose="02040503050406030204" pitchFamily="18" charset="0"/>
                  </a:rPr>
                  <a:t> A = </a:t>
                </a:r>
                <a14:m>
                  <m:oMath xmlns:m="http://schemas.openxmlformats.org/officeDocument/2006/math">
                    <m:r>
                      <a:rPr lang="el-GR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 </m:t>
                    </m:r>
                    <m:r>
                      <a:rPr lang="en-US" alt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l-GR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και</m:t>
                    </m:r>
                  </m:oMath>
                </a14:m>
                <a:r>
                  <a:rPr lang="el-GR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}</a:t>
                </a:r>
              </a:p>
              <a:p>
                <a:pPr marL="609600" indent="-609600">
                  <a:lnSpc>
                    <a:spcPct val="90000"/>
                  </a:lnSpc>
                  <a:spcBef>
                    <a:spcPts val="2400"/>
                  </a:spcBef>
                </a:pPr>
                <a:r>
                  <a:rPr lang="el-GR" altLang="en-US" sz="2800" dirty="0">
                    <a:cs typeface="Times New Roman" panose="02020603050405020304" pitchFamily="18" charset="0"/>
                  </a:rPr>
                  <a:t>Ο </a:t>
                </a:r>
                <a:r>
                  <a:rPr lang="en-US" altLang="en-US" sz="2800" dirty="0" err="1">
                    <a:cs typeface="Times New Roman" panose="02020603050405020304" pitchFamily="18" charset="0"/>
                  </a:rPr>
                  <a:t>Nul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l-GR" altLang="en-US" sz="2800" i="1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υποσύνολο του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επειδή ο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cs typeface="Times New Roman" panose="02020603050405020304" pitchFamily="18" charset="0"/>
                  </a:rPr>
                  <a:t>έ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χει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στήλες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609600" indent="-609600">
                  <a:lnSpc>
                    <a:spcPct val="90000"/>
                  </a:lnSpc>
                </a:pPr>
                <a:endParaRPr lang="en-US" altLang="en-US" sz="2800" b="1" dirty="0">
                  <a:cs typeface="Times New Roman" panose="02020603050405020304" pitchFamily="18" charset="0"/>
                </a:endParaRPr>
              </a:p>
              <a:p>
                <a:pPr marL="609600" indent="-609600">
                  <a:lnSpc>
                    <a:spcPct val="90000"/>
                  </a:lnSpc>
                </a:pPr>
                <a:r>
                  <a:rPr lang="el-GR" altLang="en-US" sz="2800" b="1" dirty="0">
                    <a:cs typeface="Times New Roman" panose="02020603050405020304" pitchFamily="18" charset="0"/>
                  </a:rPr>
                  <a:t>Θεώρημα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 2: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Ο μηδενόχωρος ενός             πίνακα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l-GR" altLang="en-US" sz="2800" i="1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υπόχωρος του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 . </a:t>
                </a:r>
              </a:p>
              <a:p>
                <a:pPr marL="609600" indent="-609600">
                  <a:lnSpc>
                    <a:spcPct val="90000"/>
                  </a:lnSpc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CA155878-BDF4-46C3-8113-925759D9CC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  <a:blipFill>
                <a:blip r:embed="rId3"/>
                <a:stretch>
                  <a:fillRect l="-1389" t="-1956" r="-77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6459" name="Object 43">
            <a:extLst>
              <a:ext uri="{FF2B5EF4-FFF2-40B4-BE49-F238E27FC236}">
                <a16:creationId xmlns:a16="http://schemas.microsoft.com/office/drawing/2014/main" id="{8FAB9245-7026-4116-8AA2-D88358981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153084"/>
              </p:ext>
            </p:extLst>
          </p:nvPr>
        </p:nvGraphicFramePr>
        <p:xfrm>
          <a:off x="5791200" y="1441559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53800" progId="Equation.DSMT4">
                  <p:embed/>
                </p:oleObj>
              </mc:Choice>
              <mc:Fallback>
                <p:oleObj name="Equation" r:id="rId4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441559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60" name="Object 44">
            <a:extLst>
              <a:ext uri="{FF2B5EF4-FFF2-40B4-BE49-F238E27FC236}">
                <a16:creationId xmlns:a16="http://schemas.microsoft.com/office/drawing/2014/main" id="{BC48CD71-4EBF-4C97-AFA4-B7F88F37C4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54677"/>
              </p:ext>
            </p:extLst>
          </p:nvPr>
        </p:nvGraphicFramePr>
        <p:xfrm>
          <a:off x="4114800" y="2111156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342720" progId="Equation.DSMT4">
                  <p:embed/>
                </p:oleObj>
              </mc:Choice>
              <mc:Fallback>
                <p:oleObj name="Equation" r:id="rId6" imgW="11174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11156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62" name="Object 46">
            <a:extLst>
              <a:ext uri="{FF2B5EF4-FFF2-40B4-BE49-F238E27FC236}">
                <a16:creationId xmlns:a16="http://schemas.microsoft.com/office/drawing/2014/main" id="{32CD668E-0A7F-460B-A2BE-FAA45D56A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324875"/>
              </p:ext>
            </p:extLst>
          </p:nvPr>
        </p:nvGraphicFramePr>
        <p:xfrm>
          <a:off x="6223000" y="5105400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253800" progId="Equation.DSMT4">
                  <p:embed/>
                </p:oleObj>
              </mc:Choice>
              <mc:Fallback>
                <p:oleObj name="Equation" r:id="rId8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5105400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699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1165ED12-0140-48F4-AF07-CA41BBDC45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1A249300-CEAC-45D1-89A7-ABCDA09F1C36}" type="slidenum">
              <a:rPr lang="en-US" altLang="en-US"/>
              <a:pPr/>
              <a:t>20</a:t>
            </a:fld>
            <a:endParaRPr lang="en-CA" altLang="en-US"/>
          </a:p>
        </p:txBody>
      </p:sp>
      <p:sp>
        <p:nvSpPr>
          <p:cNvPr id="740354" name="Rectangle 2">
            <a:extLst>
              <a:ext uri="{FF2B5EF4-FFF2-40B4-BE49-F238E27FC236}">
                <a16:creationId xmlns:a16="http://schemas.microsoft.com/office/drawing/2014/main" id="{1AD6239E-F874-453B-9249-0675DC75F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066800"/>
          </a:xfrm>
        </p:spPr>
        <p:txBody>
          <a:bodyPr/>
          <a:lstStyle/>
          <a:p>
            <a:r>
              <a:rPr lang="el-GR" altLang="en-US" dirty="0"/>
              <a:t>ΣΥΓΚΡΙΣΗ </a:t>
            </a:r>
            <a:r>
              <a:rPr lang="en-US" altLang="en-US" dirty="0"/>
              <a:t>NUL </a:t>
            </a:r>
            <a:r>
              <a:rPr lang="en-US" altLang="en-US" i="1" dirty="0"/>
              <a:t>A</a:t>
            </a:r>
            <a:r>
              <a:rPr lang="el-GR" altLang="en-US" i="1" dirty="0"/>
              <a:t> </a:t>
            </a:r>
            <a:r>
              <a:rPr lang="en-US" altLang="en-US" dirty="0"/>
              <a:t> </a:t>
            </a:r>
            <a:r>
              <a:rPr lang="el-GR" altLang="en-US" dirty="0"/>
              <a:t>ΚΑΙ</a:t>
            </a:r>
            <a:r>
              <a:rPr lang="en-US" altLang="en-US" dirty="0"/>
              <a:t> COL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l-GR" altLang="en-US" dirty="0"/>
              <a:t>ΕΝΟΣ           </a:t>
            </a:r>
            <a:r>
              <a:rPr lang="en-US" altLang="en-US" dirty="0"/>
              <a:t> </a:t>
            </a:r>
            <a:r>
              <a:rPr lang="el-GR" altLang="en-US" dirty="0"/>
              <a:t> ΠΙΝΑΚΑ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</a:p>
        </p:txBody>
      </p:sp>
      <p:graphicFrame>
        <p:nvGraphicFramePr>
          <p:cNvPr id="740356" name="Object 4">
            <a:extLst>
              <a:ext uri="{FF2B5EF4-FFF2-40B4-BE49-F238E27FC236}">
                <a16:creationId xmlns:a16="http://schemas.microsoft.com/office/drawing/2014/main" id="{DC9BF35A-C911-4F71-B3B2-97C75094C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59957"/>
              </p:ext>
            </p:extLst>
          </p:nvPr>
        </p:nvGraphicFramePr>
        <p:xfrm>
          <a:off x="6011041" y="620713"/>
          <a:ext cx="10668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253800" progId="Equation.DSMT4">
                  <p:embed/>
                </p:oleObj>
              </mc:Choice>
              <mc:Fallback>
                <p:oleObj name="Equation" r:id="rId2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041" y="620713"/>
                        <a:ext cx="10668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40385" name="Group 33">
                <a:extLst>
                  <a:ext uri="{FF2B5EF4-FFF2-40B4-BE49-F238E27FC236}">
                    <a16:creationId xmlns:a16="http://schemas.microsoft.com/office/drawing/2014/main" id="{E71B69EF-73FD-4D1D-9F2D-F2658007734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48655721"/>
                  </p:ext>
                </p:extLst>
              </p:nvPr>
            </p:nvGraphicFramePr>
            <p:xfrm>
              <a:off x="381000" y="1782127"/>
              <a:ext cx="8229600" cy="1798320"/>
            </p:xfrm>
            <a:graphic>
              <a:graphicData uri="http://schemas.openxmlformats.org/drawingml/2006/table">
                <a:tbl>
                  <a:tblPr/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3711458081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1840688229"/>
                        </a:ext>
                      </a:extLst>
                    </a:gridCol>
                  </a:tblGrid>
                  <a:tr h="1600200">
                    <a:tc>
                      <a:txBody>
                        <a:bodyPr/>
                        <a:lstStyle>
                          <a:lvl1pPr marL="533400" indent="-5334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914400" indent="-4572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295400" indent="-3810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7145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1717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6289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30861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5433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40005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marL="533400" marR="0" lvl="0" indent="-5334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SzTx/>
                            <a:buFont typeface="Wingdings" panose="05000000000000000000" pitchFamily="2" charset="2"/>
                            <a:buAutoNum type="arabicPeriod" startAt="7"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Nul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           </a:t>
                          </a:r>
                          <a:r>
                            <a:rPr kumimoji="0" lang="el-GR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ανν η εξίσωση             έχει μόνο την τετριμμένη λύση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.       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533400" indent="-5334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914400" indent="-4572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295400" indent="-3810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7145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1717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6289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30861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5433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40005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marL="533400" marR="0" lvl="0" indent="-5334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SzTx/>
                            <a:buFont typeface="Wingdings" panose="05000000000000000000" pitchFamily="2" charset="2"/>
                            <a:buAutoNum type="arabicPeriod" startAt="7"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Col </a:t>
                          </a:r>
                          <a:r>
                            <a:rPr kumimoji="0" lang="el-GR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Α =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r>
                                <a:rPr kumimoji="0" lang="en-US" altLang="en-US" sz="2800" b="0" i="1" u="none" strike="noStrike" cap="none" normalizeH="0" baseline="3000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l-GR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ανν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l-GR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η εξίσωση             έχει λύση για κάθε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altLang="en-US" sz="2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b </a:t>
                          </a:r>
                          <a:r>
                            <a:rPr kumimoji="0" lang="el-GR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στον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r>
                                <a:rPr kumimoji="0" lang="en-US" altLang="en-US" sz="2800" b="0" i="1" u="none" strike="noStrike" cap="none" normalizeH="0" baseline="3000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05457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40385" name="Group 33">
                <a:extLst>
                  <a:ext uri="{FF2B5EF4-FFF2-40B4-BE49-F238E27FC236}">
                    <a16:creationId xmlns:a16="http://schemas.microsoft.com/office/drawing/2014/main" id="{E71B69EF-73FD-4D1D-9F2D-F2658007734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48655721"/>
                  </p:ext>
                </p:extLst>
              </p:nvPr>
            </p:nvGraphicFramePr>
            <p:xfrm>
              <a:off x="381000" y="1782127"/>
              <a:ext cx="8229600" cy="1798320"/>
            </p:xfrm>
            <a:graphic>
              <a:graphicData uri="http://schemas.openxmlformats.org/drawingml/2006/table">
                <a:tbl>
                  <a:tblPr/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3711458081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1840688229"/>
                        </a:ext>
                      </a:extLst>
                    </a:gridCol>
                  </a:tblGrid>
                  <a:tr h="1798320">
                    <a:tc>
                      <a:txBody>
                        <a:bodyPr/>
                        <a:lstStyle>
                          <a:lvl1pPr marL="533400" indent="-5334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914400" indent="-4572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295400" indent="-3810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7145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171700" indent="-342900" algn="l">
                            <a:spcBef>
                              <a:spcPct val="20000"/>
                            </a:spcBef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6289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30861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5433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40005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marL="533400" marR="0" lvl="0" indent="-5334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77C97"/>
                            </a:buClr>
                            <a:buSzTx/>
                            <a:buFont typeface="Wingdings" panose="05000000000000000000" pitchFamily="2" charset="2"/>
                            <a:buAutoNum type="arabicPeriod" startAt="7"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Nul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           </a:t>
                          </a:r>
                          <a:r>
                            <a:rPr kumimoji="0" lang="el-GR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ανν η εξίσωση             έχει μόνο την τετριμμένη λύση</a:t>
                          </a: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.       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R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2778" t="-3521" r="-926" b="-10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054576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40370" name="Object 18">
            <a:extLst>
              <a:ext uri="{FF2B5EF4-FFF2-40B4-BE49-F238E27FC236}">
                <a16:creationId xmlns:a16="http://schemas.microsoft.com/office/drawing/2014/main" id="{8074D3A8-0FAD-4B18-9B4D-C52DB8A42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063515"/>
              </p:ext>
            </p:extLst>
          </p:nvPr>
        </p:nvGraphicFramePr>
        <p:xfrm>
          <a:off x="1600200" y="1888508"/>
          <a:ext cx="10017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431640" progId="Equation.DSMT4">
                  <p:embed/>
                </p:oleObj>
              </mc:Choice>
              <mc:Fallback>
                <p:oleObj name="Equation" r:id="rId5" imgW="1206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88508"/>
                        <a:ext cx="10017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0371" name="Object 19">
            <a:extLst>
              <a:ext uri="{FF2B5EF4-FFF2-40B4-BE49-F238E27FC236}">
                <a16:creationId xmlns:a16="http://schemas.microsoft.com/office/drawing/2014/main" id="{F088B86C-196F-4569-A2B5-E1ED22029D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482451"/>
              </p:ext>
            </p:extLst>
          </p:nvPr>
        </p:nvGraphicFramePr>
        <p:xfrm>
          <a:off x="2286000" y="2353664"/>
          <a:ext cx="97948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342720" progId="Equation.DSMT4">
                  <p:embed/>
                </p:oleObj>
              </mc:Choice>
              <mc:Fallback>
                <p:oleObj name="Equation" r:id="rId7" imgW="11174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53664"/>
                        <a:ext cx="97948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0373" name="Object 21">
            <a:extLst>
              <a:ext uri="{FF2B5EF4-FFF2-40B4-BE49-F238E27FC236}">
                <a16:creationId xmlns:a16="http://schemas.microsoft.com/office/drawing/2014/main" id="{EC531C90-6E6C-423E-AB51-6046AAF06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658584"/>
              </p:ext>
            </p:extLst>
          </p:nvPr>
        </p:nvGraphicFramePr>
        <p:xfrm>
          <a:off x="6400800" y="2328151"/>
          <a:ext cx="9906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342720" progId="Equation.DSMT4">
                  <p:embed/>
                </p:oleObj>
              </mc:Choice>
              <mc:Fallback>
                <p:oleObj name="Equation" r:id="rId9" imgW="11430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328151"/>
                        <a:ext cx="990600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269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7569389-48D6-401A-B064-B02884C33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616A5B6F-6C8D-4AFD-94DE-3EF0D4B0D81B}" type="slidenum">
              <a:rPr lang="en-US" altLang="en-US"/>
              <a:pPr/>
              <a:t>3</a:t>
            </a:fld>
            <a:endParaRPr lang="en-CA" altLang="en-US"/>
          </a:p>
        </p:txBody>
      </p:sp>
      <p:sp>
        <p:nvSpPr>
          <p:cNvPr id="720898" name="Rectangle 2">
            <a:extLst>
              <a:ext uri="{FF2B5EF4-FFF2-40B4-BE49-F238E27FC236}">
                <a16:creationId xmlns:a16="http://schemas.microsoft.com/office/drawing/2014/main" id="{96909432-27C5-448E-985F-851A62E0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ΜΗΔΕΝΟΧΩΡΟΣ ΠΙΝΑΚΑ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0899" name="Rectangle 3">
                <a:extLst>
                  <a:ext uri="{FF2B5EF4-FFF2-40B4-BE49-F238E27FC236}">
                    <a16:creationId xmlns:a16="http://schemas.microsoft.com/office/drawing/2014/main" id="{E3A9C51F-50A3-4C3D-A343-1ADE21A4F6A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47800"/>
                <a:ext cx="8458200" cy="5105400"/>
              </a:xfrm>
            </p:spPr>
            <p:txBody>
              <a:bodyPr/>
              <a:lstStyle/>
              <a:p>
                <a:r>
                  <a:rPr lang="el-GR" altLang="en-US" sz="2800" b="1" dirty="0">
                    <a:cs typeface="Times New Roman" panose="02020603050405020304" pitchFamily="18" charset="0"/>
                  </a:rPr>
                  <a:t>Απόδειξη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: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Πρέπει να δείξουμε ότι ο </a:t>
                </a:r>
                <a:r>
                  <a:rPr lang="en-US" altLang="en-US" sz="2800" dirty="0" err="1">
                    <a:cs typeface="Times New Roman" panose="02020603050405020304" pitchFamily="18" charset="0"/>
                  </a:rPr>
                  <a:t>Nul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ικανοποιεί τις τρεις ιδιότητες ενός 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υποχώρου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. </a:t>
                </a:r>
                <a:endParaRPr lang="en-US" altLang="en-US" sz="2800" i="1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l-GR" altLang="en-US" sz="2800" dirty="0"/>
                  <a:t>Το διάνυσμα </a:t>
                </a:r>
                <a:r>
                  <a:rPr lang="en-US" altLang="en-US" sz="2800" b="1" dirty="0"/>
                  <a:t>0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ανήκει στον </a:t>
                </a:r>
                <a:r>
                  <a:rPr lang="en-US" altLang="en-US" sz="2800" dirty="0" err="1"/>
                  <a:t>Nul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αφού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b="1" dirty="0"/>
                  <a:t>0 = 0.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l-GR" altLang="en-US" sz="2800" dirty="0"/>
                  <a:t>Αν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δύο οποιαδήποτε διανύσματα στον </a:t>
                </a:r>
                <a:r>
                  <a:rPr lang="en-US" altLang="en-US" sz="2800" dirty="0" err="1"/>
                  <a:t>Nul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. </a:t>
                </a:r>
                <a:r>
                  <a:rPr lang="el-GR" altLang="en-US" sz="2800" dirty="0"/>
                  <a:t>Τότε</a:t>
                </a:r>
                <a:r>
                  <a:rPr lang="en-US" altLang="en-US" sz="2800" dirty="0"/>
                  <a:t>                </a:t>
                </a:r>
                <a:r>
                  <a:rPr lang="el-GR" altLang="en-US" sz="2800" dirty="0"/>
                  <a:t>και</a:t>
                </a:r>
                <a:r>
                  <a:rPr lang="en-US" altLang="en-US" sz="2800" dirty="0"/>
                  <a:t>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altLang="en-US" sz="2800" dirty="0"/>
                  <a:t>      οπότε</a:t>
                </a:r>
                <a:r>
                  <a:rPr lang="en-US" alt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sz="2800" dirty="0"/>
                  <a:t>      </a:t>
                </a:r>
                <a:r>
                  <a:rPr lang="en-US" altLang="en-US" sz="2800" dirty="0" err="1"/>
                  <a:t>ά</a:t>
                </a:r>
                <a:r>
                  <a:rPr lang="el-GR" altLang="en-US" sz="2800" dirty="0" err="1"/>
                  <a:t>ρα</a:t>
                </a:r>
                <a:r>
                  <a:rPr lang="el-GR" altLang="en-US" sz="2800" dirty="0"/>
                  <a:t> το </a:t>
                </a:r>
                <a:r>
                  <a:rPr lang="en-US" altLang="en-US" sz="2800" dirty="0"/>
                  <a:t>           </a:t>
                </a:r>
                <a:r>
                  <a:rPr lang="el-GR" altLang="en-US" sz="2800" dirty="0"/>
                  <a:t>ανήκει στον </a:t>
                </a:r>
                <a:r>
                  <a:rPr lang="en-US" altLang="en-US" sz="2800" dirty="0" err="1"/>
                  <a:t>Nul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A.</a:t>
                </a:r>
                <a:r>
                  <a:rPr lang="en-US" altLang="en-US" sz="2800" dirty="0"/>
                  <a:t> </a:t>
                </a:r>
              </a:p>
              <a:p>
                <a:pPr marL="514350" indent="-514350">
                  <a:buFont typeface="+mj-lt"/>
                  <a:buAutoNum type="alphaLcPeriod" startAt="3"/>
                </a:pPr>
                <a:r>
                  <a:rPr lang="el-GR" altLang="en-US" sz="2800" dirty="0"/>
                  <a:t>Αν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c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νας</a:t>
                </a:r>
                <a:r>
                  <a:rPr lang="el-GR" altLang="en-US" sz="2800" dirty="0"/>
                  <a:t> αριθμός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τότε</a:t>
                </a:r>
                <a:endParaRPr lang="en-US" altLang="en-US" sz="2800" dirty="0"/>
              </a:p>
              <a:p>
                <a:pPr>
                  <a:buNone/>
                </a:pPr>
                <a:r>
                  <a:rPr lang="en-US" altLang="en-US" sz="2800" dirty="0"/>
                  <a:t>      </a:t>
                </a:r>
                <a:r>
                  <a:rPr lang="el-GR" altLang="en-US" sz="2800" dirty="0"/>
                  <a:t>που μας δείχνει ότι το </a:t>
                </a:r>
                <a:r>
                  <a:rPr lang="en-US" altLang="en-US" sz="2800" i="1" dirty="0"/>
                  <a:t>c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ανήκει στον </a:t>
                </a:r>
                <a:r>
                  <a:rPr lang="en-US" altLang="en-US" sz="2800" dirty="0" err="1"/>
                  <a:t>Nul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.</a:t>
                </a:r>
              </a:p>
              <a:p>
                <a:pPr>
                  <a:buNone/>
                </a:pPr>
                <a:r>
                  <a:rPr lang="en-US" altLang="en-US" sz="2800" dirty="0" err="1"/>
                  <a:t>Ά</a:t>
                </a:r>
                <a:r>
                  <a:rPr lang="el-GR" altLang="en-US" sz="2800" dirty="0" err="1"/>
                  <a:t>ρα</a:t>
                </a:r>
                <a:r>
                  <a:rPr lang="el-GR" altLang="en-US" sz="2800" dirty="0"/>
                  <a:t> ο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Nul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υποχώρος του </a:t>
                </a:r>
                <a14:m>
                  <m:oMath xmlns:m="http://schemas.openxmlformats.org/officeDocument/2006/math"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/>
                  <a:t>.</a:t>
                </a:r>
              </a:p>
            </p:txBody>
          </p:sp>
        </mc:Choice>
        <mc:Fallback xmlns="">
          <p:sp>
            <p:nvSpPr>
              <p:cNvPr id="720899" name="Rectangle 3">
                <a:extLst>
                  <a:ext uri="{FF2B5EF4-FFF2-40B4-BE49-F238E27FC236}">
                    <a16:creationId xmlns:a16="http://schemas.microsoft.com/office/drawing/2014/main" id="{E3A9C51F-50A3-4C3D-A343-1ADE21A4F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47800"/>
                <a:ext cx="8458200" cy="5105400"/>
              </a:xfrm>
              <a:blipFill>
                <a:blip r:embed="rId2"/>
                <a:stretch>
                  <a:fillRect l="-1649" t="-1493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0900" name="Object 4">
            <a:extLst>
              <a:ext uri="{FF2B5EF4-FFF2-40B4-BE49-F238E27FC236}">
                <a16:creationId xmlns:a16="http://schemas.microsoft.com/office/drawing/2014/main" id="{A220C906-AEE9-4B8A-B7AB-82F857D0F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72919"/>
              </p:ext>
            </p:extLst>
          </p:nvPr>
        </p:nvGraphicFramePr>
        <p:xfrm>
          <a:off x="2819400" y="3413318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342720" progId="Equation.DSMT4">
                  <p:embed/>
                </p:oleObj>
              </mc:Choice>
              <mc:Fallback>
                <p:oleObj name="Equation" r:id="rId3" imgW="11430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13318"/>
                        <a:ext cx="1143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1" name="Object 5">
            <a:extLst>
              <a:ext uri="{FF2B5EF4-FFF2-40B4-BE49-F238E27FC236}">
                <a16:creationId xmlns:a16="http://schemas.microsoft.com/office/drawing/2014/main" id="{42656591-B44F-4540-8F4F-B46157C65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943260"/>
              </p:ext>
            </p:extLst>
          </p:nvPr>
        </p:nvGraphicFramePr>
        <p:xfrm>
          <a:off x="4780893" y="3396745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342720" progId="Equation.DSMT4">
                  <p:embed/>
                </p:oleObj>
              </mc:Choice>
              <mc:Fallback>
                <p:oleObj name="Equation" r:id="rId5" imgW="11174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0893" y="3396745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2" name="Object 6">
            <a:extLst>
              <a:ext uri="{FF2B5EF4-FFF2-40B4-BE49-F238E27FC236}">
                <a16:creationId xmlns:a16="http://schemas.microsoft.com/office/drawing/2014/main" id="{CEDB8EEE-F021-46AC-A109-0B1801FDF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45357"/>
              </p:ext>
            </p:extLst>
          </p:nvPr>
        </p:nvGraphicFramePr>
        <p:xfrm>
          <a:off x="2105353" y="4420119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0680" imgH="279360" progId="Equation.DSMT4">
                  <p:embed/>
                </p:oleObj>
              </mc:Choice>
              <mc:Fallback>
                <p:oleObj name="Equation" r:id="rId7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353" y="4420119"/>
                        <a:ext cx="85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3" name="Object 7">
            <a:extLst>
              <a:ext uri="{FF2B5EF4-FFF2-40B4-BE49-F238E27FC236}">
                <a16:creationId xmlns:a16="http://schemas.microsoft.com/office/drawing/2014/main" id="{32E5F2C4-E73C-4114-9CB5-B05C00116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678598"/>
              </p:ext>
            </p:extLst>
          </p:nvPr>
        </p:nvGraphicFramePr>
        <p:xfrm>
          <a:off x="2076450" y="3836335"/>
          <a:ext cx="3771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771720" imgH="431640" progId="Equation.DSMT4">
                  <p:embed/>
                </p:oleObj>
              </mc:Choice>
              <mc:Fallback>
                <p:oleObj name="Equation" r:id="rId9" imgW="377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3836335"/>
                        <a:ext cx="3771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1756EFFA-66C3-463F-A60D-E4F33AF4F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977335"/>
              </p:ext>
            </p:extLst>
          </p:nvPr>
        </p:nvGraphicFramePr>
        <p:xfrm>
          <a:off x="4495800" y="4893736"/>
          <a:ext cx="403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038480" imgH="431640" progId="Equation.DSMT4">
                  <p:embed/>
                </p:oleObj>
              </mc:Choice>
              <mc:Fallback>
                <p:oleObj name="Equation" r:id="rId11" imgW="4038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93736"/>
                        <a:ext cx="403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35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8977C9C-18D4-4A7A-937A-50A1637D4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27A05717-97E7-4C2E-A035-937E5BBEBEA9}" type="slidenum">
              <a:rPr lang="en-US" altLang="en-US"/>
              <a:pPr/>
              <a:t>4</a:t>
            </a:fld>
            <a:endParaRPr lang="en-CA" altLang="en-US"/>
          </a:p>
        </p:txBody>
      </p:sp>
      <p:sp>
        <p:nvSpPr>
          <p:cNvPr id="721922" name="Rectangle 2">
            <a:extLst>
              <a:ext uri="{FF2B5EF4-FFF2-40B4-BE49-F238E27FC236}">
                <a16:creationId xmlns:a16="http://schemas.microsoft.com/office/drawing/2014/main" id="{8A7DEAEA-92B4-424F-A560-FC0D8F59A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ΜΗΔΕΝΟΧΩΡΟΣ ΠΙΝΑΚΑ</a:t>
            </a:r>
            <a:endParaRPr lang="en-US" altLang="en-US" dirty="0"/>
          </a:p>
        </p:txBody>
      </p:sp>
      <p:sp>
        <p:nvSpPr>
          <p:cNvPr id="721923" name="Rectangle 3">
            <a:extLst>
              <a:ext uri="{FF2B5EF4-FFF2-40B4-BE49-F238E27FC236}">
                <a16:creationId xmlns:a16="http://schemas.microsoft.com/office/drawing/2014/main" id="{7A855B5A-F209-4A89-8CB2-4294DCCDD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l-GR" altLang="en-US" sz="2800" dirty="0"/>
              <a:t>Δεν υπάρχει προφανής σχέση μεταξύ των διανυσμάτων στον </a:t>
            </a:r>
            <a:r>
              <a:rPr lang="en-US" altLang="en-US" sz="2800" dirty="0" err="1"/>
              <a:t>Nul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και των στοιχείων του </a:t>
            </a:r>
            <a:r>
              <a:rPr lang="en-US" altLang="en-US" sz="2800" dirty="0"/>
              <a:t>A.</a:t>
            </a:r>
          </a:p>
          <a:p>
            <a:r>
              <a:rPr lang="el-GR" altLang="en-US" sz="2800" dirty="0"/>
              <a:t>Λέμε ότι ο </a:t>
            </a:r>
            <a:r>
              <a:rPr lang="en-US" altLang="en-US" sz="2800" dirty="0" err="1"/>
              <a:t>Nul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ορίζεται </a:t>
            </a:r>
            <a:r>
              <a:rPr lang="el-GR" altLang="en-US" sz="2800" i="1" dirty="0"/>
              <a:t>έμμεσα</a:t>
            </a:r>
            <a:r>
              <a:rPr lang="el-GR" altLang="en-US" sz="2800" dirty="0"/>
              <a:t>, επειδή ορίζεται από μια συνθήκη που πρέπει να ελεγχθεί.</a:t>
            </a:r>
          </a:p>
          <a:p>
            <a:endParaRPr lang="el-GR" altLang="en-US" sz="2800" dirty="0"/>
          </a:p>
          <a:p>
            <a:r>
              <a:rPr lang="el-GR" altLang="en-US" sz="2800" dirty="0"/>
              <a:t>Δεν δίνεται ρητός κατάλογος ή περιγραφή των στοιχείων του </a:t>
            </a:r>
            <a:r>
              <a:rPr lang="en-US" altLang="en-US" sz="2800" dirty="0" err="1"/>
              <a:t>Nul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pPr>
              <a:spcBef>
                <a:spcPts val="2400"/>
              </a:spcBef>
            </a:pPr>
            <a:r>
              <a:rPr lang="el-GR" altLang="en-US" sz="2800" dirty="0"/>
              <a:t>Η επίλυση της εξίσωσης                ισοδυναμεί με την παραγωγή μιας ρητής περιγραφής του </a:t>
            </a:r>
            <a:r>
              <a:rPr lang="en-US" altLang="en-US" sz="2800" dirty="0" err="1"/>
              <a:t>Nul</a:t>
            </a:r>
            <a:r>
              <a:rPr lang="en-US" altLang="en-US" sz="2800" i="1" dirty="0"/>
              <a:t> A</a:t>
            </a:r>
            <a:r>
              <a:rPr lang="en-US" altLang="en-US" sz="2800" dirty="0"/>
              <a:t>.</a:t>
            </a:r>
          </a:p>
          <a:p>
            <a:endParaRPr lang="el-GR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b="1" dirty="0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100CF3EE-AE3B-1947-AD70-F0F873F36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705572"/>
              </p:ext>
            </p:extLst>
          </p:nvPr>
        </p:nvGraphicFramePr>
        <p:xfrm>
          <a:off x="4495800" y="5029200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342720" progId="Equation.DSMT4">
                  <p:embed/>
                </p:oleObj>
              </mc:Choice>
              <mc:Fallback>
                <p:oleObj name="Equation" r:id="rId2" imgW="1117440" imgH="342720" progId="Equation.DSMT4">
                  <p:embed/>
                  <p:pic>
                    <p:nvPicPr>
                      <p:cNvPr id="722948" name="Object 4">
                        <a:extLst>
                          <a:ext uri="{FF2B5EF4-FFF2-40B4-BE49-F238E27FC236}">
                            <a16:creationId xmlns:a16="http://schemas.microsoft.com/office/drawing/2014/main" id="{99AECDA7-F95E-4D83-A824-3CEF941C9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029200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78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31D3F45-F9C5-478A-935F-11C9C66EC0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7D8494B4-89F2-4DA0-9B9A-A590237FDCF1}" type="slidenum">
              <a:rPr lang="en-US" altLang="en-US"/>
              <a:pPr/>
              <a:t>5</a:t>
            </a:fld>
            <a:endParaRPr lang="en-CA" altLang="en-US"/>
          </a:p>
        </p:txBody>
      </p:sp>
      <p:sp>
        <p:nvSpPr>
          <p:cNvPr id="722946" name="Rectangle 2">
            <a:extLst>
              <a:ext uri="{FF2B5EF4-FFF2-40B4-BE49-F238E27FC236}">
                <a16:creationId xmlns:a16="http://schemas.microsoft.com/office/drawing/2014/main" id="{3A20BFA2-D8E0-4F40-9908-D5ED5BFA8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ΜΗΔΕΝΟΧΩΡΟΣ ΠΙΝΑΚΑ</a:t>
            </a:r>
            <a:endParaRPr lang="en-US" altLang="en-US" dirty="0"/>
          </a:p>
        </p:txBody>
      </p:sp>
      <p:sp>
        <p:nvSpPr>
          <p:cNvPr id="722947" name="Rectangle 3">
            <a:extLst>
              <a:ext uri="{FF2B5EF4-FFF2-40B4-BE49-F238E27FC236}">
                <a16:creationId xmlns:a16="http://schemas.microsoft.com/office/drawing/2014/main" id="{87D17547-A1A1-4D39-B330-D49C24454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991600" cy="5410200"/>
          </a:xfrm>
        </p:spPr>
        <p:txBody>
          <a:bodyPr/>
          <a:lstStyle/>
          <a:p>
            <a:r>
              <a:rPr lang="el-GR" altLang="en-US" sz="2800" b="1" dirty="0"/>
              <a:t>Παράδειγμα</a:t>
            </a:r>
            <a:r>
              <a:rPr lang="en-US" altLang="en-US" sz="2800" b="1" dirty="0"/>
              <a:t> 1:</a:t>
            </a:r>
            <a:r>
              <a:rPr lang="en-US" altLang="en-US" sz="2800" dirty="0"/>
              <a:t> </a:t>
            </a:r>
            <a:r>
              <a:rPr lang="el-GR" altLang="en-US" sz="2800" dirty="0"/>
              <a:t>Βρείτε ένα σύνολο διανυσμάτων που παράγει τον </a:t>
            </a:r>
            <a:r>
              <a:rPr lang="en-US" altLang="en-US" sz="2800" dirty="0" err="1"/>
              <a:t>Nul</a:t>
            </a:r>
            <a:r>
              <a:rPr lang="en-US" altLang="en-US" sz="2800" i="1" dirty="0"/>
              <a:t> A</a:t>
            </a:r>
            <a:r>
              <a:rPr lang="el-GR" altLang="en-US" sz="2800" i="1" dirty="0"/>
              <a:t> </a:t>
            </a:r>
            <a:r>
              <a:rPr lang="el-GR" altLang="en-US" sz="2800" dirty="0"/>
              <a:t>όπου</a:t>
            </a:r>
          </a:p>
          <a:p>
            <a:endParaRPr lang="el-GR" altLang="en-US" sz="2800" dirty="0"/>
          </a:p>
          <a:p>
            <a:endParaRPr lang="el-GR" altLang="en-US" sz="2800" dirty="0"/>
          </a:p>
          <a:p>
            <a:endParaRPr lang="el-GR" altLang="en-US" sz="1100" dirty="0"/>
          </a:p>
          <a:p>
            <a:r>
              <a:rPr lang="el-GR" altLang="en-US" sz="2800" b="1" dirty="0"/>
              <a:t>Λύση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Βρείτε την γενική λύση της              ως προς τις ελεύθερες μεταβλητές.</a:t>
            </a:r>
          </a:p>
          <a:p>
            <a:r>
              <a:rPr lang="el-GR" altLang="en-US" sz="2800" dirty="0"/>
              <a:t>Μετατρέψτε τον </a:t>
            </a:r>
            <a:r>
              <a:rPr lang="el-GR" altLang="en-US" sz="2800" i="1" dirty="0"/>
              <a:t>επαυξημένο</a:t>
            </a:r>
            <a:r>
              <a:rPr lang="el-GR" altLang="en-US" sz="2800" dirty="0"/>
              <a:t> πίνακα </a:t>
            </a:r>
            <a:r>
              <a:rPr lang="en-US" altLang="en-US" sz="2800" dirty="0"/>
              <a:t>             </a:t>
            </a:r>
            <a:r>
              <a:rPr lang="el-GR" altLang="en-US" sz="2800" dirty="0"/>
              <a:t> σε κλιμακωτή μορφή για να γράψουμε τις βασικές μεταβλητές ως προς τις ελεύθερες μεταβλητές </a:t>
            </a:r>
            <a:r>
              <a:rPr lang="en-US" altLang="en-US" sz="2800" dirty="0"/>
              <a:t>: 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None/>
            </a:pPr>
            <a:r>
              <a:rPr lang="en-US" altLang="en-US" sz="2800" dirty="0"/>
              <a:t>                                                 ,</a:t>
            </a:r>
          </a:p>
          <a:p>
            <a:endParaRPr lang="el-GR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 .</a:t>
            </a:r>
          </a:p>
        </p:txBody>
      </p:sp>
      <p:graphicFrame>
        <p:nvGraphicFramePr>
          <p:cNvPr id="722949" name="Object 5">
            <a:extLst>
              <a:ext uri="{FF2B5EF4-FFF2-40B4-BE49-F238E27FC236}">
                <a16:creationId xmlns:a16="http://schemas.microsoft.com/office/drawing/2014/main" id="{F60DE8FB-D017-4545-B733-1D43542956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207870"/>
              </p:ext>
            </p:extLst>
          </p:nvPr>
        </p:nvGraphicFramePr>
        <p:xfrm>
          <a:off x="4495800" y="1740857"/>
          <a:ext cx="3898900" cy="1564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31960" imgH="1777680" progId="Equation.DSMT4">
                  <p:embed/>
                </p:oleObj>
              </mc:Choice>
              <mc:Fallback>
                <p:oleObj name="Equation" r:id="rId2" imgW="443196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740857"/>
                        <a:ext cx="3898900" cy="1564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C3F7A23B-C562-DC02-0254-D257B1B99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68558"/>
              </p:ext>
            </p:extLst>
          </p:nvPr>
        </p:nvGraphicFramePr>
        <p:xfrm>
          <a:off x="5791200" y="4321824"/>
          <a:ext cx="9906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558720" progId="Equation.DSMT4">
                  <p:embed/>
                </p:oleObj>
              </mc:Choice>
              <mc:Fallback>
                <p:oleObj name="Equation" r:id="rId4" imgW="1143000" imgH="558720" progId="Equation.DSMT4">
                  <p:embed/>
                  <p:pic>
                    <p:nvPicPr>
                      <p:cNvPr id="723973" name="Object 5">
                        <a:extLst>
                          <a:ext uri="{FF2B5EF4-FFF2-40B4-BE49-F238E27FC236}">
                            <a16:creationId xmlns:a16="http://schemas.microsoft.com/office/drawing/2014/main" id="{7B446B0D-3D5E-424E-8503-8ED84E952F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321824"/>
                        <a:ext cx="9906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311B65B7-61EC-8FCA-C6F3-1F9A35376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145917"/>
              </p:ext>
            </p:extLst>
          </p:nvPr>
        </p:nvGraphicFramePr>
        <p:xfrm>
          <a:off x="5486400" y="3398862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342720" progId="Equation.DSMT4">
                  <p:embed/>
                </p:oleObj>
              </mc:Choice>
              <mc:Fallback>
                <p:oleObj name="Equation" r:id="rId6" imgW="1117440" imgH="342720" progId="Equation.DSMT4">
                  <p:embed/>
                  <p:pic>
                    <p:nvPicPr>
                      <p:cNvPr id="723972" name="Object 4">
                        <a:extLst>
                          <a:ext uri="{FF2B5EF4-FFF2-40B4-BE49-F238E27FC236}">
                            <a16:creationId xmlns:a16="http://schemas.microsoft.com/office/drawing/2014/main" id="{3A6DC02F-E573-4FDD-992B-96E6E12826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398862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4267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5EB304A-65C8-41F0-933D-C269F9F7C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D7A0AF15-3BBD-4A78-9573-7E9C9923F8B5}" type="slidenum">
              <a:rPr lang="en-US" altLang="en-US"/>
              <a:pPr/>
              <a:t>6</a:t>
            </a:fld>
            <a:endParaRPr lang="en-CA" altLang="en-US"/>
          </a:p>
        </p:txBody>
      </p:sp>
      <p:sp>
        <p:nvSpPr>
          <p:cNvPr id="723970" name="Rectangle 2">
            <a:extLst>
              <a:ext uri="{FF2B5EF4-FFF2-40B4-BE49-F238E27FC236}">
                <a16:creationId xmlns:a16="http://schemas.microsoft.com/office/drawing/2014/main" id="{0876B037-68D5-4B3E-A0EF-0C3E63EE4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ΜΗΔΕΝΟΧΩΡΟΣ ΠΙΝΑΚΑ</a:t>
            </a:r>
            <a:endParaRPr lang="en-US" altLang="en-US" dirty="0"/>
          </a:p>
        </p:txBody>
      </p:sp>
      <p:sp>
        <p:nvSpPr>
          <p:cNvPr id="723971" name="Rectangle 3">
            <a:extLst>
              <a:ext uri="{FF2B5EF4-FFF2-40B4-BE49-F238E27FC236}">
                <a16:creationId xmlns:a16="http://schemas.microsoft.com/office/drawing/2014/main" id="{6FDE3EB4-64A9-4364-8B6C-29080837C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l-GR" altLang="en-US" sz="1200" dirty="0"/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800" dirty="0"/>
              <a:t>       ~ </a:t>
            </a:r>
            <a:endParaRPr lang="en-US" altLang="en-US" sz="2800" dirty="0"/>
          </a:p>
        </p:txBody>
      </p:sp>
      <p:graphicFrame>
        <p:nvGraphicFramePr>
          <p:cNvPr id="723973" name="Object 5">
            <a:extLst>
              <a:ext uri="{FF2B5EF4-FFF2-40B4-BE49-F238E27FC236}">
                <a16:creationId xmlns:a16="http://schemas.microsoft.com/office/drawing/2014/main" id="{7B446B0D-3D5E-424E-8503-8ED84E952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379622"/>
              </p:ext>
            </p:extLst>
          </p:nvPr>
        </p:nvGraphicFramePr>
        <p:xfrm>
          <a:off x="89338" y="1552891"/>
          <a:ext cx="9906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558720" progId="Equation.DSMT4">
                  <p:embed/>
                </p:oleObj>
              </mc:Choice>
              <mc:Fallback>
                <p:oleObj name="Equation" r:id="rId2" imgW="11430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38" y="1552891"/>
                        <a:ext cx="9906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74" name="Object 6">
            <a:extLst>
              <a:ext uri="{FF2B5EF4-FFF2-40B4-BE49-F238E27FC236}">
                <a16:creationId xmlns:a16="http://schemas.microsoft.com/office/drawing/2014/main" id="{3B899A29-B77F-4FDD-9192-358C304473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76818"/>
              </p:ext>
            </p:extLst>
          </p:nvPr>
        </p:nvGraphicFramePr>
        <p:xfrm>
          <a:off x="1442546" y="1120398"/>
          <a:ext cx="3424012" cy="147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40000" imgH="1777680" progId="Equation.DSMT4">
                  <p:embed/>
                </p:oleObj>
              </mc:Choice>
              <mc:Fallback>
                <p:oleObj name="Equation" r:id="rId4" imgW="414000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546" y="1120398"/>
                        <a:ext cx="3424012" cy="1470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75" name="Object 7">
            <a:extLst>
              <a:ext uri="{FF2B5EF4-FFF2-40B4-BE49-F238E27FC236}">
                <a16:creationId xmlns:a16="http://schemas.microsoft.com/office/drawing/2014/main" id="{5EE3521C-B7FB-42E7-93F4-8F023B1ED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84611"/>
              </p:ext>
            </p:extLst>
          </p:nvPr>
        </p:nvGraphicFramePr>
        <p:xfrm>
          <a:off x="5410200" y="1187401"/>
          <a:ext cx="3048000" cy="1450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16040" imgH="1625400" progId="Equation.DSMT4">
                  <p:embed/>
                </p:oleObj>
              </mc:Choice>
              <mc:Fallback>
                <p:oleObj name="Equation" r:id="rId6" imgW="341604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187401"/>
                        <a:ext cx="3048000" cy="1450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056BE656-1ECC-4400-F3CA-0BDD69240D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873136"/>
              </p:ext>
            </p:extLst>
          </p:nvPr>
        </p:nvGraphicFramePr>
        <p:xfrm>
          <a:off x="1066800" y="3329953"/>
          <a:ext cx="7010400" cy="261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038800" imgH="2997000" progId="Equation.DSMT4">
                  <p:embed/>
                </p:oleObj>
              </mc:Choice>
              <mc:Fallback>
                <p:oleObj name="Equation" r:id="rId8" imgW="8038800" imgH="2997000" progId="Equation.DSMT4">
                  <p:embed/>
                  <p:pic>
                    <p:nvPicPr>
                      <p:cNvPr id="724998" name="Object 6">
                        <a:extLst>
                          <a:ext uri="{FF2B5EF4-FFF2-40B4-BE49-F238E27FC236}">
                            <a16:creationId xmlns:a16="http://schemas.microsoft.com/office/drawing/2014/main" id="{9734EFFA-C63F-45CD-962A-8870B071DA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29953"/>
                        <a:ext cx="7010400" cy="261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7584CEB9-71B3-45F2-3B13-F9E6ADB4E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2" y="6000224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0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94475FF7-3225-51ED-08A3-F9B5BBA03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8697" y="6067227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0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C1BA297F-745A-3F20-6BB5-75C4250AE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6022942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0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704212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9FE689A-BEFE-4179-AA55-47A9C4CBA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29DDE20A-A97C-40FE-84B2-8B915797513C}" type="slidenum">
              <a:rPr lang="en-US" altLang="en-US"/>
              <a:pPr/>
              <a:t>7</a:t>
            </a:fld>
            <a:endParaRPr lang="en-CA" altLang="en-US"/>
          </a:p>
        </p:txBody>
      </p:sp>
      <p:sp>
        <p:nvSpPr>
          <p:cNvPr id="724994" name="Rectangle 2">
            <a:extLst>
              <a:ext uri="{FF2B5EF4-FFF2-40B4-BE49-F238E27FC236}">
                <a16:creationId xmlns:a16="http://schemas.microsoft.com/office/drawing/2014/main" id="{C1031F26-3A6B-4803-85A6-F737A354D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ΜΗΔΕΝΟΧΩΡΟΣ ΠΙΝΑΚΑ</a:t>
            </a:r>
            <a:endParaRPr lang="en-US" altLang="en-US" dirty="0"/>
          </a:p>
        </p:txBody>
      </p:sp>
      <p:sp>
        <p:nvSpPr>
          <p:cNvPr id="724995" name="Rectangle 3">
            <a:extLst>
              <a:ext uri="{FF2B5EF4-FFF2-40B4-BE49-F238E27FC236}">
                <a16:creationId xmlns:a16="http://schemas.microsoft.com/office/drawing/2014/main" id="{7D039990-D242-43F6-A513-36BDE9513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r>
              <a:rPr lang="el-GR" altLang="en-US" sz="2800" dirty="0"/>
              <a:t>Η γενική λύση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</a:t>
            </a:r>
            <a:r>
              <a:rPr lang="en-US" altLang="en-US" sz="2800" dirty="0"/>
              <a:t>                                 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, </a:t>
            </a:r>
            <a:r>
              <a:rPr lang="el-GR" altLang="en-US" sz="2800" dirty="0"/>
              <a:t>με τις</a:t>
            </a:r>
            <a:r>
              <a:rPr lang="en-US" altLang="en-US" sz="2800" dirty="0"/>
              <a:t>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4</a:t>
            </a:r>
            <a:r>
              <a:rPr lang="en-US" altLang="en-US" sz="2800" dirty="0"/>
              <a:t>,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5</a:t>
            </a:r>
            <a:r>
              <a:rPr lang="en-US" altLang="en-US" sz="2800" dirty="0"/>
              <a:t> </a:t>
            </a:r>
            <a:r>
              <a:rPr lang="el-GR" altLang="en-US" sz="2800" dirty="0"/>
              <a:t>ελεύθερες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Ορίστε η λύση σε παραμετρική διανυσματική μορφή</a:t>
            </a:r>
            <a:endParaRPr lang="en-US" altLang="en-US" sz="2800" dirty="0"/>
          </a:p>
        </p:txBody>
      </p:sp>
      <p:graphicFrame>
        <p:nvGraphicFramePr>
          <p:cNvPr id="724996" name="Object 4">
            <a:extLst>
              <a:ext uri="{FF2B5EF4-FFF2-40B4-BE49-F238E27FC236}">
                <a16:creationId xmlns:a16="http://schemas.microsoft.com/office/drawing/2014/main" id="{980B9937-A898-4EB8-A4DB-C0283BE0F5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1181100"/>
          <a:ext cx="2832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482400" progId="Equation.DSMT4">
                  <p:embed/>
                </p:oleObj>
              </mc:Choice>
              <mc:Fallback>
                <p:oleObj name="Equation" r:id="rId2" imgW="2831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181100"/>
                        <a:ext cx="2832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7" name="Object 5">
            <a:extLst>
              <a:ext uri="{FF2B5EF4-FFF2-40B4-BE49-F238E27FC236}">
                <a16:creationId xmlns:a16="http://schemas.microsoft.com/office/drawing/2014/main" id="{2A6A909D-011D-4988-B950-983DDA9ACE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600" y="1701800"/>
          <a:ext cx="2400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0120" imgH="482400" progId="Equation.DSMT4">
                  <p:embed/>
                </p:oleObj>
              </mc:Choice>
              <mc:Fallback>
                <p:oleObj name="Equation" r:id="rId4" imgW="2400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701800"/>
                        <a:ext cx="2400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8" name="Object 6">
            <a:extLst>
              <a:ext uri="{FF2B5EF4-FFF2-40B4-BE49-F238E27FC236}">
                <a16:creationId xmlns:a16="http://schemas.microsoft.com/office/drawing/2014/main" id="{9734EFFA-C63F-45CD-962A-8870B071D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783859"/>
              </p:ext>
            </p:extLst>
          </p:nvPr>
        </p:nvGraphicFramePr>
        <p:xfrm>
          <a:off x="863600" y="2819112"/>
          <a:ext cx="7010400" cy="261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38800" imgH="2997000" progId="Equation.DSMT4">
                  <p:embed/>
                </p:oleObj>
              </mc:Choice>
              <mc:Fallback>
                <p:oleObj name="Equation" r:id="rId6" imgW="8038800" imgH="299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819112"/>
                        <a:ext cx="7010400" cy="261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999" name="Line 7">
            <a:extLst>
              <a:ext uri="{FF2B5EF4-FFF2-40B4-BE49-F238E27FC236}">
                <a16:creationId xmlns:a16="http://schemas.microsoft.com/office/drawing/2014/main" id="{A84C93FE-67A8-4B55-8302-BD73674C9B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8400" y="5409912"/>
            <a:ext cx="0" cy="2286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0" name="Line 8">
            <a:extLst>
              <a:ext uri="{FF2B5EF4-FFF2-40B4-BE49-F238E27FC236}">
                <a16:creationId xmlns:a16="http://schemas.microsoft.com/office/drawing/2014/main" id="{AF10D7D6-F161-4B80-8C21-47C2DCE002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3800" y="5409912"/>
            <a:ext cx="0" cy="2286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dirty="0"/>
          </a:p>
        </p:txBody>
      </p:sp>
      <p:sp>
        <p:nvSpPr>
          <p:cNvPr id="725001" name="Line 9">
            <a:extLst>
              <a:ext uri="{FF2B5EF4-FFF2-40B4-BE49-F238E27FC236}">
                <a16:creationId xmlns:a16="http://schemas.microsoft.com/office/drawing/2014/main" id="{B378F8D5-DAFC-4CAA-A35A-08BFB5BF65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9200" y="5409912"/>
            <a:ext cx="0" cy="2286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3" name="Text Box 11">
            <a:extLst>
              <a:ext uri="{FF2B5EF4-FFF2-40B4-BE49-F238E27FC236}">
                <a16:creationId xmlns:a16="http://schemas.microsoft.com/office/drawing/2014/main" id="{4A7C5DDB-1CDD-45C7-B916-5A58C81CB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2" y="5489383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725004" name="Text Box 12">
            <a:extLst>
              <a:ext uri="{FF2B5EF4-FFF2-40B4-BE49-F238E27FC236}">
                <a16:creationId xmlns:a16="http://schemas.microsoft.com/office/drawing/2014/main" id="{FC4BDD0E-33C8-46EC-A604-46FB334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497" y="5556386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725005" name="Text Box 13">
            <a:extLst>
              <a:ext uri="{FF2B5EF4-FFF2-40B4-BE49-F238E27FC236}">
                <a16:creationId xmlns:a16="http://schemas.microsoft.com/office/drawing/2014/main" id="{F8AB0EEC-2A78-44ED-89F6-E2C6AFFE3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201" y="5512101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98575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03" grpId="0"/>
      <p:bldP spid="725004" grpId="0"/>
      <p:bldP spid="7250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D66BF7A-1362-42D1-A8B1-85E3527D5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D1D61182-BD0A-4997-83CF-E4DF9EF8026C}" type="slidenum">
              <a:rPr lang="en-US" altLang="en-US"/>
              <a:pPr/>
              <a:t>8</a:t>
            </a:fld>
            <a:endParaRPr lang="en-CA" altLang="en-US"/>
          </a:p>
        </p:txBody>
      </p:sp>
      <p:sp>
        <p:nvSpPr>
          <p:cNvPr id="726018" name="Rectangle 2">
            <a:extLst>
              <a:ext uri="{FF2B5EF4-FFF2-40B4-BE49-F238E27FC236}">
                <a16:creationId xmlns:a16="http://schemas.microsoft.com/office/drawing/2014/main" id="{7FFFD03A-C57E-426F-BF40-CCFABC123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ΜΗΔΕΝΟΧΩΡΟΣ ΠΙΝΑΚΑ</a:t>
            </a:r>
            <a:endParaRPr lang="en-US" altLang="en-US" dirty="0"/>
          </a:p>
        </p:txBody>
      </p:sp>
      <p:sp>
        <p:nvSpPr>
          <p:cNvPr id="726019" name="Rectangle 3">
            <a:extLst>
              <a:ext uri="{FF2B5EF4-FFF2-40B4-BE49-F238E27FC236}">
                <a16:creationId xmlns:a16="http://schemas.microsoft.com/office/drawing/2014/main" id="{7233CC1B-FE9B-424E-9579-011AE05D9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                                               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</a:pPr>
            <a:r>
              <a:rPr lang="el-GR" altLang="en-US" sz="2800" dirty="0"/>
              <a:t>Κάθε γραμμικός συνδυασμός των </a:t>
            </a:r>
            <a:r>
              <a:rPr lang="en-US" altLang="en-US" sz="2800" b="1" dirty="0"/>
              <a:t>u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dirty="0"/>
              <a:t>,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n-US" altLang="en-US" sz="2800" b="1" dirty="0"/>
              <a:t>w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 στοιχείο του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Nul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. </a:t>
            </a:r>
          </a:p>
          <a:p>
            <a:pPr marL="609600" indent="-609600">
              <a:lnSpc>
                <a:spcPct val="80000"/>
              </a:lnSpc>
              <a:spcBef>
                <a:spcPts val="2400"/>
              </a:spcBef>
            </a:pPr>
            <a:r>
              <a:rPr lang="el-GR" altLang="en-US" sz="2800" dirty="0"/>
              <a:t>Επίσης το</a:t>
            </a:r>
            <a:r>
              <a:rPr lang="en-US" altLang="en-US" sz="2800" dirty="0"/>
              <a:t> {</a:t>
            </a:r>
            <a:r>
              <a:rPr lang="en-US" altLang="en-US" sz="2800" b="1" dirty="0"/>
              <a:t>u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dirty="0"/>
              <a:t>, </a:t>
            </a:r>
            <a:r>
              <a:rPr lang="en-US" altLang="en-US" sz="2800" b="1" dirty="0"/>
              <a:t>w</a:t>
            </a:r>
            <a:r>
              <a:rPr lang="en-US" altLang="en-US" sz="2800" dirty="0"/>
              <a:t>} </a:t>
            </a:r>
            <a:r>
              <a:rPr lang="el-GR" altLang="en-US" sz="2800" dirty="0"/>
              <a:t>παράγει τον </a:t>
            </a:r>
            <a:r>
              <a:rPr lang="en-US" altLang="en-US" sz="2800" dirty="0" err="1"/>
              <a:t>Nul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pPr marL="609600" indent="-609600">
              <a:lnSpc>
                <a:spcPct val="80000"/>
              </a:lnSpc>
              <a:spcBef>
                <a:spcPts val="2400"/>
              </a:spcBef>
            </a:pPr>
            <a:r>
              <a:rPr lang="el-GR" altLang="en-US" sz="2800" dirty="0"/>
              <a:t>Το σύνολο που παράγεται από αυτή τη μέθοδο είναι αυτόματα γραμμικά ανεξάρτητο, επειδή οι ελεύθερες μεταβλητές είναι τα βάρη των διανυσμάτων.</a:t>
            </a:r>
          </a:p>
          <a:p>
            <a:pPr marL="609600" indent="-609600">
              <a:lnSpc>
                <a:spcPct val="80000"/>
              </a:lnSpc>
              <a:spcBef>
                <a:spcPts val="2400"/>
              </a:spcBef>
            </a:pPr>
            <a:r>
              <a:rPr lang="el-GR" altLang="en-US" sz="2800" dirty="0"/>
              <a:t>Όταν το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Nul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περιέχει μη μηδενικά διανύσματα, το πλήθος των διανυσμάτων στο σύνολο που παράγει το </a:t>
            </a:r>
            <a:r>
              <a:rPr lang="en-US" altLang="en-US" sz="2800" dirty="0" err="1"/>
              <a:t>Nul</a:t>
            </a:r>
            <a:r>
              <a:rPr lang="en-US" altLang="en-US" sz="2800" dirty="0"/>
              <a:t> A </a:t>
            </a:r>
            <a:r>
              <a:rPr lang="el-GR" altLang="en-US" sz="2800" dirty="0"/>
              <a:t>ισούται με το πλήθος των ελεύθερων μεταβλητών στην εξίσωση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726021" name="Object 5">
            <a:extLst>
              <a:ext uri="{FF2B5EF4-FFF2-40B4-BE49-F238E27FC236}">
                <a16:creationId xmlns:a16="http://schemas.microsoft.com/office/drawing/2014/main" id="{6D283B71-16F1-458B-B223-95EC34C0F0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18214"/>
              </p:ext>
            </p:extLst>
          </p:nvPr>
        </p:nvGraphicFramePr>
        <p:xfrm>
          <a:off x="7010400" y="4038600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342720" progId="Equation.DSMT4">
                  <p:embed/>
                </p:oleObj>
              </mc:Choice>
              <mc:Fallback>
                <p:oleObj name="Equation" r:id="rId2" imgW="11174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038600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450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36DB5D6-8D9E-42AA-975A-6DCDB3517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4.2- </a:t>
            </a:r>
            <a:fld id="{613D0BC4-CEE7-48D2-9160-F5951A916D1E}" type="slidenum">
              <a:rPr lang="en-US" altLang="en-US"/>
              <a:pPr/>
              <a:t>9</a:t>
            </a:fld>
            <a:endParaRPr lang="en-CA" altLang="en-US"/>
          </a:p>
        </p:txBody>
      </p:sp>
      <p:sp>
        <p:nvSpPr>
          <p:cNvPr id="727042" name="Rectangle 2">
            <a:extLst>
              <a:ext uri="{FF2B5EF4-FFF2-40B4-BE49-F238E27FC236}">
                <a16:creationId xmlns:a16="http://schemas.microsoft.com/office/drawing/2014/main" id="{B408B037-028C-4E3F-8BB7-AC764A864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ΧΩΡΟΣ ΣΤΗΛΩΝ ΠΙΝΑΚΑ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43" name="Rectangle 3">
                <a:extLst>
                  <a:ext uri="{FF2B5EF4-FFF2-40B4-BE49-F238E27FC236}">
                    <a16:creationId xmlns:a16="http://schemas.microsoft.com/office/drawing/2014/main" id="{3619E98B-99EF-48B6-933F-C02950DA9D1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5029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b="1" dirty="0"/>
                  <a:t>Ορισμός</a:t>
                </a:r>
                <a:r>
                  <a:rPr lang="en-US" altLang="en-US" sz="2800" b="1" dirty="0"/>
                  <a:t>: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Ο χώρος στηλών ενός            πίνακα Α, που γράφεται ως </a:t>
                </a:r>
                <a:r>
                  <a:rPr lang="en-US" altLang="en-US" sz="2800" dirty="0"/>
                  <a:t>Col A, </a:t>
                </a:r>
                <a:r>
                  <a:rPr lang="el-GR" altLang="en-US" sz="2800" dirty="0"/>
                  <a:t>είναι το σύνολο όλων των γραμμικών συνδυασμών των στηλών του Α.</a:t>
                </a:r>
                <a:r>
                  <a:rPr lang="en-US" altLang="en-US" sz="2800" dirty="0"/>
                  <a:t>                            </a:t>
                </a:r>
                <a:r>
                  <a:rPr lang="el-GR" altLang="en-US" sz="2800" dirty="0"/>
                  <a:t>Αν                               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τότε</a:t>
                </a:r>
                <a:endParaRPr lang="en-US" altLang="en-US" sz="2800" dirty="0"/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800" dirty="0"/>
                  <a:t>                                                                   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800" b="1" dirty="0"/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Ένα τυπικό διάνυσμα στη στήλη Α μπορεί να γραφτεί ως </a:t>
                </a:r>
                <a:r>
                  <a:rPr lang="en-US" altLang="en-US" sz="2800" dirty="0"/>
                  <a:t>A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για κάποιο 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επειδή το </a:t>
                </a:r>
                <a:r>
                  <a:rPr lang="en-US" altLang="en-US" sz="2800" dirty="0"/>
                  <a:t>A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ένας γραμμικός συνδυασμός των στηλών του Α. Δηλαδή,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en-US" sz="2800" dirty="0"/>
                  <a:t>          </a:t>
                </a:r>
                <a:r>
                  <a:rPr lang="en-US" altLang="en-US" sz="2800" dirty="0">
                    <a:ea typeface="Cambria Math" panose="02040503050406030204" pitchFamily="18" charset="0"/>
                  </a:rPr>
                  <a:t>Col </a:t>
                </a:r>
                <a:r>
                  <a:rPr lang="en-US" altLang="en-US" sz="2800" i="1" dirty="0">
                    <a:ea typeface="Cambria Math" panose="02040503050406030204" pitchFamily="18" charset="0"/>
                  </a:rPr>
                  <a:t>A</a:t>
                </a:r>
                <a:r>
                  <a:rPr lang="en-US" altLang="en-US" sz="2800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l-GR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 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𝛾𝜄𝛼</m:t>
                    </m:r>
                    <m:r>
                      <a:rPr lang="el-G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m:rPr>
                        <m:sty m:val="p"/>
                      </m:rP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ά</m:t>
                    </m:r>
                    <m:r>
                      <a:rPr lang="el-G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𝜋𝜊𝜄𝜊</m:t>
                    </m:r>
                    <m:r>
                      <a:rPr lang="el-G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}</a:t>
                </a: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800" dirty="0"/>
                  <a:t>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727043" name="Rectangle 3">
                <a:extLst>
                  <a:ext uri="{FF2B5EF4-FFF2-40B4-BE49-F238E27FC236}">
                    <a16:creationId xmlns:a16="http://schemas.microsoft.com/office/drawing/2014/main" id="{3619E98B-99EF-48B6-933F-C02950DA9D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5029200"/>
              </a:xfrm>
              <a:blipFill>
                <a:blip r:embed="rId2"/>
                <a:stretch>
                  <a:fillRect l="-1389" t="-2015" r="-2006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7044" name="Object 4">
            <a:extLst>
              <a:ext uri="{FF2B5EF4-FFF2-40B4-BE49-F238E27FC236}">
                <a16:creationId xmlns:a16="http://schemas.microsoft.com/office/drawing/2014/main" id="{0EBF4192-0B8A-42FD-8765-CAFF7C2F8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610083"/>
              </p:ext>
            </p:extLst>
          </p:nvPr>
        </p:nvGraphicFramePr>
        <p:xfrm>
          <a:off x="5638800" y="1574800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80" imgH="253800" progId="Equation.DSMT4">
                  <p:embed/>
                </p:oleObj>
              </mc:Choice>
              <mc:Fallback>
                <p:oleObj name="Equation" r:id="rId3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574800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5" name="Object 5">
            <a:extLst>
              <a:ext uri="{FF2B5EF4-FFF2-40B4-BE49-F238E27FC236}">
                <a16:creationId xmlns:a16="http://schemas.microsoft.com/office/drawing/2014/main" id="{CD5727BF-9731-43CA-B3D3-D30BC11DD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590958"/>
              </p:ext>
            </p:extLst>
          </p:nvPr>
        </p:nvGraphicFramePr>
        <p:xfrm>
          <a:off x="1441450" y="2567781"/>
          <a:ext cx="26289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68400" imgH="558720" progId="Equation.DSMT4">
                  <p:embed/>
                </p:oleObj>
              </mc:Choice>
              <mc:Fallback>
                <p:oleObj name="Equation" r:id="rId5" imgW="27684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2567781"/>
                        <a:ext cx="26289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6" name="Object 6">
            <a:extLst>
              <a:ext uri="{FF2B5EF4-FFF2-40B4-BE49-F238E27FC236}">
                <a16:creationId xmlns:a16="http://schemas.microsoft.com/office/drawing/2014/main" id="{4B113D75-D0CB-41F1-A1A9-E5E9AA7F8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394575"/>
              </p:ext>
            </p:extLst>
          </p:nvPr>
        </p:nvGraphicFramePr>
        <p:xfrm>
          <a:off x="2616638" y="3225362"/>
          <a:ext cx="3898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98800" imgH="482400" progId="Equation.DSMT4">
                  <p:embed/>
                </p:oleObj>
              </mc:Choice>
              <mc:Fallback>
                <p:oleObj name="Equation" r:id="rId7" imgW="3898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638" y="3225362"/>
                        <a:ext cx="3898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420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13630</TotalTime>
  <Words>1295</Words>
  <Application>Microsoft Macintosh PowerPoint</Application>
  <PresentationFormat>On-screen Show (4:3)</PresentationFormat>
  <Paragraphs>152</Paragraphs>
  <Slides>20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Bookshelf Symbol 2</vt:lpstr>
      <vt:lpstr>Cambria Math</vt:lpstr>
      <vt:lpstr>Times New Roman</vt:lpstr>
      <vt:lpstr>Wingdings</vt:lpstr>
      <vt:lpstr>Blends</vt:lpstr>
      <vt:lpstr>Equation</vt:lpstr>
      <vt:lpstr>Διανυσματικοί Χώροι</vt:lpstr>
      <vt:lpstr>ΜΗΔΕΝΟΧΩΡΟΣ ΠΙΝΑΚΑ</vt:lpstr>
      <vt:lpstr>ΜΗΔΕΝΟΧΩΡΟΣ ΠΙΝΑΚΑ</vt:lpstr>
      <vt:lpstr>ΜΗΔΕΝΟΧΩΡΟΣ ΠΙΝΑΚΑ</vt:lpstr>
      <vt:lpstr>ΜΗΔΕΝΟΧΩΡΟΣ ΠΙΝΑΚΑ</vt:lpstr>
      <vt:lpstr>ΜΗΔΕΝΟΧΩΡΟΣ ΠΙΝΑΚΑ</vt:lpstr>
      <vt:lpstr>ΜΗΔΕΝΟΧΩΡΟΣ ΠΙΝΑΚΑ</vt:lpstr>
      <vt:lpstr>ΜΗΔΕΝΟΧΩΡΟΣ ΠΙΝΑΚΑ</vt:lpstr>
      <vt:lpstr>ΧΩΡΟΣ ΣΤΗΛΩΝ ΠΙΝΑΚΑ</vt:lpstr>
      <vt:lpstr>ΧΩΡΟΣ ΣΤΗΛΩΝ ΠΙΝΑΚΑ</vt:lpstr>
      <vt:lpstr>ΧΩΡΟΣ ΣΤΗΛΩΝ ΠΙΝΑΚΑ Παράδειγμα 2</vt:lpstr>
      <vt:lpstr>ΧΩΡΟΣ ΣΤΗΛΩΝ ΠΙΝΑΚΑ Παράδειγμα 2</vt:lpstr>
      <vt:lpstr>ΧΩΡΟΣ ΣΤΗΛΩΝ ΠΙΝΑΚΑ Παράδειγμα 2</vt:lpstr>
      <vt:lpstr>ΧΩΡΟΣ ΓΡΑΜΜΩΝ</vt:lpstr>
      <vt:lpstr>ΠΥΡΗΝΑΣ ΚΑΙ ΠΕΔΙΟ ΤΙΜΩΝ ΓΡΑΜΜΙΚΟΥ ΜΕΤΑΣΧΗΜΑΤΙΣΜΟΥ</vt:lpstr>
      <vt:lpstr>ΠΥΡΗΝΑΣ ΚΑΙ ΠΕΔΙΟ ΤΙΜΩΝ ΓΡΑΜΜΙΚΟΥ ΜΕΤΑΣΧΗΜΑΤΙΣΜΟΥ</vt:lpstr>
      <vt:lpstr>ΣΥΓΚΡΙΣΗ NUL A  ΚΑΙ COL A ΕΝΟΣ             ΠΙΝΑΚΑ A</vt:lpstr>
      <vt:lpstr>ΣΥΓΚΡΙΣΗ NUL A  ΚΑΙ COL A ΕΝΟΣ             ΠΙΝΑΚΑ A</vt:lpstr>
      <vt:lpstr>ΣΥΓΚΡΙΣΗ NUL A  ΚΑΙ COL A ΕΝΟΣ             ΠΙΝΑΚΑ A</vt:lpstr>
      <vt:lpstr>ΣΥΓΚΡΙΣΗ NUL A  ΚΑΙ COL A ΕΝΟΣ             ΠΙΝΑΚΑ A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1069</cp:revision>
  <dcterms:created xsi:type="dcterms:W3CDTF">2005-10-22T18:34:54Z</dcterms:created>
  <dcterms:modified xsi:type="dcterms:W3CDTF">2025-12-09T11:31:20Z</dcterms:modified>
</cp:coreProperties>
</file>