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812A12B-4CBC-4683-8CB6-FF89B9CD6DDA}"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58033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812A12B-4CBC-4683-8CB6-FF89B9CD6DDA}"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57813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812A12B-4CBC-4683-8CB6-FF89B9CD6DDA}"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350923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0" y="473075"/>
            <a:ext cx="10871200" cy="1143000"/>
          </a:xfrm>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711200" y="1828800"/>
            <a:ext cx="5334000" cy="4038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περιεχομένου 4"/>
          <p:cNvSpPr>
            <a:spLocks noGrp="1"/>
          </p:cNvSpPr>
          <p:nvPr>
            <p:ph sz="quarter" idx="3"/>
          </p:nvPr>
        </p:nvSpPr>
        <p:spPr>
          <a:xfrm>
            <a:off x="6248400" y="3924300"/>
            <a:ext cx="5334000" cy="19431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l-GR"/>
          </a:p>
        </p:txBody>
      </p:sp>
      <p:sp>
        <p:nvSpPr>
          <p:cNvPr id="7" name="Rectangle 9"/>
          <p:cNvSpPr>
            <a:spLocks noGrp="1" noChangeArrowheads="1"/>
          </p:cNvSpPr>
          <p:nvPr>
            <p:ph type="ftr" sz="quarter" idx="11"/>
          </p:nvPr>
        </p:nvSpPr>
        <p:spPr>
          <a:ln/>
        </p:spPr>
        <p:txBody>
          <a:bodyPr/>
          <a:lstStyle>
            <a:lvl1pPr>
              <a:defRPr/>
            </a:lvl1pPr>
          </a:lstStyle>
          <a:p>
            <a:pPr>
              <a:defRPr/>
            </a:pPr>
            <a:endParaRPr lang="el-GR"/>
          </a:p>
        </p:txBody>
      </p:sp>
      <p:sp>
        <p:nvSpPr>
          <p:cNvPr id="8" name="Rectangle 10"/>
          <p:cNvSpPr>
            <a:spLocks noGrp="1" noChangeArrowheads="1"/>
          </p:cNvSpPr>
          <p:nvPr>
            <p:ph type="sldNum" sz="quarter" idx="12"/>
          </p:nvPr>
        </p:nvSpPr>
        <p:spPr>
          <a:ln/>
        </p:spPr>
        <p:txBody>
          <a:bodyPr/>
          <a:lstStyle>
            <a:lvl1pPr>
              <a:defRPr/>
            </a:lvl1pPr>
          </a:lstStyle>
          <a:p>
            <a:fld id="{C262A82D-D12F-4921-857A-BB032911B254}" type="slidenum">
              <a:rPr lang="el-GR" altLang="el-GR"/>
              <a:pPr/>
              <a:t>‹#›</a:t>
            </a:fld>
            <a:endParaRPr lang="el-GR" altLang="el-GR"/>
          </a:p>
        </p:txBody>
      </p:sp>
    </p:spTree>
    <p:extLst>
      <p:ext uri="{BB962C8B-B14F-4D97-AF65-F5344CB8AC3E}">
        <p14:creationId xmlns:p14="http://schemas.microsoft.com/office/powerpoint/2010/main" val="396201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812A12B-4CBC-4683-8CB6-FF89B9CD6DDA}"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262751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12A12B-4CBC-4683-8CB6-FF89B9CD6DDA}" type="datetimeFigureOut">
              <a:rPr lang="el-GR" smtClean="0"/>
              <a:t>25/1/2022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108005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812A12B-4CBC-4683-8CB6-FF89B9CD6DDA}"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386461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812A12B-4CBC-4683-8CB6-FF89B9CD6DDA}" type="datetimeFigureOut">
              <a:rPr lang="el-GR" smtClean="0"/>
              <a:t>25/1/2022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315187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812A12B-4CBC-4683-8CB6-FF89B9CD6DDA}" type="datetimeFigureOut">
              <a:rPr lang="el-GR" smtClean="0"/>
              <a:t>25/1/2022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355869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2A12B-4CBC-4683-8CB6-FF89B9CD6DDA}" type="datetimeFigureOut">
              <a:rPr lang="el-GR" smtClean="0"/>
              <a:t>25/1/2022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277114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12A12B-4CBC-4683-8CB6-FF89B9CD6DDA}"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131399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12A12B-4CBC-4683-8CB6-FF89B9CD6DDA}" type="datetimeFigureOut">
              <a:rPr lang="el-GR" smtClean="0"/>
              <a:t>25/1/2022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D8BA8E-C608-4C95-9967-7B68DE18661A}" type="slidenum">
              <a:rPr lang="el-GR" smtClean="0"/>
              <a:t>‹#›</a:t>
            </a:fld>
            <a:endParaRPr lang="el-GR"/>
          </a:p>
        </p:txBody>
      </p:sp>
    </p:spTree>
    <p:extLst>
      <p:ext uri="{BB962C8B-B14F-4D97-AF65-F5344CB8AC3E}">
        <p14:creationId xmlns:p14="http://schemas.microsoft.com/office/powerpoint/2010/main" val="226300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2A12B-4CBC-4683-8CB6-FF89B9CD6DDA}" type="datetimeFigureOut">
              <a:rPr lang="el-GR" smtClean="0"/>
              <a:t>25/1/2022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8BA8E-C608-4C95-9967-7B68DE18661A}" type="slidenum">
              <a:rPr lang="el-GR" smtClean="0"/>
              <a:t>‹#›</a:t>
            </a:fld>
            <a:endParaRPr lang="el-GR"/>
          </a:p>
        </p:txBody>
      </p:sp>
    </p:spTree>
    <p:extLst>
      <p:ext uri="{BB962C8B-B14F-4D97-AF65-F5344CB8AC3E}">
        <p14:creationId xmlns:p14="http://schemas.microsoft.com/office/powerpoint/2010/main" val="44832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z="3200"/>
              <a:t>Η γέννηση της μυθολογικής αφήγησης στην ελληνική τέχνη: Οι απαρχές της εικονιστικής τέχνης στην γεωμετρική περίοδο </a:t>
            </a:r>
          </a:p>
        </p:txBody>
      </p:sp>
      <p:sp>
        <p:nvSpPr>
          <p:cNvPr id="33795" name="Rectangle 3"/>
          <p:cNvSpPr>
            <a:spLocks noGrp="1" noChangeArrowheads="1"/>
          </p:cNvSpPr>
          <p:nvPr>
            <p:ph type="body" idx="1"/>
          </p:nvPr>
        </p:nvSpPr>
        <p:spPr/>
        <p:txBody>
          <a:bodyPr/>
          <a:lstStyle/>
          <a:p>
            <a:pPr eaLnBrk="1" hangingPunct="1"/>
            <a:r>
              <a:rPr lang="el-GR" altLang="el-GR" smtClean="0"/>
              <a:t>Οι θεωρίες για την γέννηση της εικόνας</a:t>
            </a:r>
          </a:p>
          <a:p>
            <a:pPr eaLnBrk="1" hangingPunct="1"/>
            <a:endParaRPr lang="el-GR" altLang="el-GR" smtClean="0"/>
          </a:p>
          <a:p>
            <a:pPr eaLnBrk="1" hangingPunct="1"/>
            <a:r>
              <a:rPr lang="el-GR" altLang="el-GR" smtClean="0"/>
              <a:t>1. Ανάκτηση του εικονιστικού πλούτου του μυκηναϊκού παρελθόντος</a:t>
            </a:r>
          </a:p>
          <a:p>
            <a:pPr eaLnBrk="1" hangingPunct="1"/>
            <a:r>
              <a:rPr lang="el-GR" altLang="el-GR" smtClean="0"/>
              <a:t>2. Ελληνική Επανάσταση</a:t>
            </a:r>
          </a:p>
          <a:p>
            <a:pPr eaLnBrk="1" hangingPunct="1"/>
            <a:r>
              <a:rPr lang="el-GR" altLang="el-GR" smtClean="0"/>
              <a:t>3. Ο ανατολικός παράγοντας</a:t>
            </a:r>
          </a:p>
          <a:p>
            <a:pPr eaLnBrk="1" hangingPunct="1"/>
            <a:r>
              <a:rPr lang="el-GR" altLang="el-GR" smtClean="0"/>
              <a:t>4. Η πορεία προς την ωρίμανση</a:t>
            </a:r>
          </a:p>
        </p:txBody>
      </p:sp>
    </p:spTree>
    <p:extLst>
      <p:ext uri="{BB962C8B-B14F-4D97-AF65-F5344CB8AC3E}">
        <p14:creationId xmlns:p14="http://schemas.microsoft.com/office/powerpoint/2010/main" val="1055653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l-GR" sz="2400"/>
              <a:t>Θραύσμα μυκηναϊκού κρατήρα στο</a:t>
            </a:r>
            <a:r>
              <a:rPr lang="en-US" altLang="el-GR" sz="2400"/>
              <a:t/>
            </a:r>
            <a:br>
              <a:rPr lang="en-US" altLang="el-GR" sz="2400"/>
            </a:br>
            <a:r>
              <a:rPr lang="el-GR" altLang="el-GR" sz="2400"/>
              <a:t> Βρετανικό Μουσείο. </a:t>
            </a:r>
            <a:r>
              <a:rPr lang="en-US" altLang="el-GR" sz="2400"/>
              <a:t/>
            </a:r>
            <a:br>
              <a:rPr lang="en-US" altLang="el-GR" sz="2400"/>
            </a:br>
            <a:r>
              <a:rPr lang="el-GR" altLang="el-GR" sz="2400"/>
              <a:t>Βοιωτική οινοχόη στο </a:t>
            </a:r>
            <a:r>
              <a:rPr lang="en-US" altLang="el-GR" sz="2400"/>
              <a:t>Princeton</a:t>
            </a:r>
            <a:endParaRPr lang="el-GR" altLang="el-GR" sz="2400"/>
          </a:p>
        </p:txBody>
      </p:sp>
      <p:pic>
        <p:nvPicPr>
          <p:cNvPr id="41987" name="Picture 4" descr="LouvreA568boeotianoinochoe"/>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743699" y="334962"/>
            <a:ext cx="3915591" cy="6475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5" descr="C:\Users\mitsos\Pictures\mycenean\myceneanpottery\Londonmyceneanboxers.jpg"/>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94360" y="1835943"/>
            <a:ext cx="5565430" cy="378979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4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sz="2000"/>
              <a:t>Ύστερος γεωμετρικός κρατήρας από το Άργος. </a:t>
            </a:r>
            <a:r>
              <a:rPr lang="en-US" altLang="el-GR" sz="2000"/>
              <a:t>    </a:t>
            </a:r>
            <a:r>
              <a:rPr lang="el-GR" altLang="el-GR" sz="2000"/>
              <a:t>Απομίμηση μυκηναϊκού </a:t>
            </a:r>
            <a:r>
              <a:rPr lang="en-US" altLang="el-GR" sz="2000"/>
              <a:t>						</a:t>
            </a:r>
            <a:r>
              <a:rPr lang="el-GR" altLang="el-GR" sz="2000"/>
              <a:t>κρατήρα από την </a:t>
            </a:r>
            <a:r>
              <a:rPr lang="en-US" altLang="el-GR" sz="2000"/>
              <a:t>Ugarit</a:t>
            </a:r>
            <a:br>
              <a:rPr lang="en-US" altLang="el-GR" sz="2000"/>
            </a:br>
            <a:endParaRPr lang="el-GR" altLang="el-GR" sz="2000"/>
          </a:p>
        </p:txBody>
      </p:sp>
      <p:pic>
        <p:nvPicPr>
          <p:cNvPr id="43011" name="Picture 3" descr="argosL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8718" y="1456056"/>
            <a:ext cx="5494262" cy="42306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descr="LattakeiaRasShamnrakrat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7578" y="1541371"/>
            <a:ext cx="4829084" cy="4206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173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altLang="el-GR" sz="3200"/>
              <a:t> 2. Οι Έλληνες ανακάλυψαν την εικονιστική τέχνη, για να περιγράψουν τους ομηρικούς μύθους</a:t>
            </a:r>
          </a:p>
        </p:txBody>
      </p:sp>
      <p:sp>
        <p:nvSpPr>
          <p:cNvPr id="44035" name="Rectangle 3"/>
          <p:cNvSpPr>
            <a:spLocks noGrp="1" noChangeArrowheads="1"/>
          </p:cNvSpPr>
          <p:nvPr>
            <p:ph type="body" idx="1"/>
          </p:nvPr>
        </p:nvSpPr>
        <p:spPr/>
        <p:txBody>
          <a:bodyPr/>
          <a:lstStyle/>
          <a:p>
            <a:pPr eaLnBrk="1" hangingPunct="1">
              <a:lnSpc>
                <a:spcPct val="80000"/>
              </a:lnSpc>
            </a:pPr>
            <a:r>
              <a:rPr lang="el-GR" altLang="el-GR" sz="2000"/>
              <a:t> Τα ομηρικά έπη προσφέρουν στον καλλιτέχνη μια τεράστια επιλογή μύθων και διηγήσεων, οι οποίες μπορούν να αναπλαστούν και να παρουσιαστούν εικονικά.	</a:t>
            </a:r>
          </a:p>
          <a:p>
            <a:pPr eaLnBrk="1" hangingPunct="1">
              <a:lnSpc>
                <a:spcPct val="80000"/>
              </a:lnSpc>
            </a:pPr>
            <a:r>
              <a:rPr lang="el-GR" altLang="el-GR" sz="2000"/>
              <a:t>Η θεωρία αυτή εντάσσει τη γέννηση της εικόνας στον συνολικό κοινωνικό αναβρασμό που οδήγησε στην εφεύρεση του αλφαβήτου, τη γέννηση της πόλης κράτους, την εγκαθίδρυση των πρώτων πανελλήνιων δεσμών και την κωδικοποίηση των θρησκευτικών αντιλήψεων (</a:t>
            </a:r>
            <a:r>
              <a:rPr lang="en-US" altLang="el-GR" sz="2000" b="1"/>
              <a:t>Gombrich</a:t>
            </a:r>
            <a:r>
              <a:rPr lang="el-GR" altLang="el-GR" sz="2000" b="1"/>
              <a:t>)</a:t>
            </a:r>
            <a:r>
              <a:rPr lang="el-GR" altLang="el-GR" sz="2000"/>
              <a:t>. </a:t>
            </a:r>
          </a:p>
          <a:p>
            <a:pPr eaLnBrk="1" hangingPunct="1">
              <a:lnSpc>
                <a:spcPct val="80000"/>
              </a:lnSpc>
            </a:pPr>
            <a:r>
              <a:rPr lang="el-GR" altLang="el-GR" sz="2000"/>
              <a:t>Η ανακάλυψη της εικόνας στην Αττική, η οποία δε βρίσκεται σε επαοφή με την Ιωνία είναι στοιχείο ενάντια στη θεωρία. </a:t>
            </a:r>
          </a:p>
          <a:p>
            <a:pPr eaLnBrk="1" hangingPunct="1">
              <a:lnSpc>
                <a:spcPct val="80000"/>
              </a:lnSpc>
            </a:pPr>
            <a:r>
              <a:rPr lang="el-GR" altLang="el-GR" sz="2000"/>
              <a:t>Η Αθήνα έχει γερές βάσεις στην κεραμική χειροτεχνία της ήδη από τα τέλη του 11ου αι. π.Χ., κάτι που μαρτυρά ότι η γέννηση της εικόνας είναι προϊόν καθαρά αγγειογραφικό. </a:t>
            </a:r>
          </a:p>
          <a:p>
            <a:pPr eaLnBrk="1" hangingPunct="1">
              <a:lnSpc>
                <a:spcPct val="80000"/>
              </a:lnSpc>
            </a:pPr>
            <a:r>
              <a:rPr lang="el-GR" altLang="el-GR" sz="2000"/>
              <a:t>Απουσία «ομηρικών» θεμάτων που θα μπορούσαν να αναγνωριστούν με βεβαιότητα από την γεωμετρική κεραμική. </a:t>
            </a:r>
          </a:p>
        </p:txBody>
      </p:sp>
    </p:spTree>
    <p:extLst>
      <p:ext uri="{BB962C8B-B14F-4D97-AF65-F5344CB8AC3E}">
        <p14:creationId xmlns:p14="http://schemas.microsoft.com/office/powerpoint/2010/main" val="310434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altLang="el-GR" sz="2400"/>
              <a:t>3. Η εικονιστική τέχνη της Ελλάδας οφείλει την ύπαρξή της στην επαφή με τους ανώτερους πολιτισμούς της Ανατολής</a:t>
            </a:r>
          </a:p>
        </p:txBody>
      </p:sp>
      <p:sp>
        <p:nvSpPr>
          <p:cNvPr id="45059" name="Rectangle 3"/>
          <p:cNvSpPr>
            <a:spLocks noGrp="1" noChangeArrowheads="1"/>
          </p:cNvSpPr>
          <p:nvPr>
            <p:ph type="body" idx="1"/>
          </p:nvPr>
        </p:nvSpPr>
        <p:spPr/>
        <p:txBody>
          <a:bodyPr/>
          <a:lstStyle/>
          <a:p>
            <a:pPr eaLnBrk="1" hangingPunct="1">
              <a:lnSpc>
                <a:spcPct val="80000"/>
              </a:lnSpc>
            </a:pPr>
            <a:r>
              <a:rPr lang="el-GR" altLang="el-GR" sz="1800"/>
              <a:t>Επιρροές από την αιγυπτιακή, την ασσυριακή και την συριακή νέο-χετταϊκή τέχνη, μέσω της διαμεσολάβησης των Φοινίκων, των οποίων η τέχνη εκείνη την περίοδο είναι υβριδική, συνδυάζοντας στοιχεία από τους προαναφερθέντες πολιτισμούς. </a:t>
            </a:r>
          </a:p>
          <a:p>
            <a:pPr eaLnBrk="1" hangingPunct="1">
              <a:lnSpc>
                <a:spcPct val="80000"/>
              </a:lnSpc>
            </a:pPr>
            <a:endParaRPr lang="el-GR" altLang="el-GR" sz="1800"/>
          </a:p>
          <a:p>
            <a:pPr eaLnBrk="1" hangingPunct="1">
              <a:lnSpc>
                <a:spcPct val="80000"/>
              </a:lnSpc>
            </a:pPr>
            <a:r>
              <a:rPr lang="el-GR" altLang="el-GR" sz="1800"/>
              <a:t>Οι κυκλικές ανάγλυφες παραστάσεις στο εσωτερικό των αργυρών και επίχρυσων φοινικικών φιαλών, που παράγονταν στην Κύπρο αποτελούν πηγή έμπνευσης για τις θεωρίες πολεμιστών και ζώων. </a:t>
            </a:r>
          </a:p>
          <a:p>
            <a:pPr eaLnBrk="1" hangingPunct="1">
              <a:lnSpc>
                <a:spcPct val="80000"/>
              </a:lnSpc>
            </a:pPr>
            <a:endParaRPr lang="el-GR" altLang="el-GR" sz="1800"/>
          </a:p>
          <a:p>
            <a:pPr eaLnBrk="1" hangingPunct="1">
              <a:lnSpc>
                <a:spcPct val="80000"/>
              </a:lnSpc>
            </a:pPr>
            <a:r>
              <a:rPr lang="el-GR" altLang="el-GR" sz="1800"/>
              <a:t>Οι έλληνες υιοθέτούν θέματα που τον εικονιστικό κόσμο της Ανατολής: πάλη ήρωα με λιοντάρι, αντιμέτωπες καθιστές μορφές, και αργότερα υβριδικά ζώα και τέρατα, πόσις και πότνια θηρών. </a:t>
            </a:r>
          </a:p>
          <a:p>
            <a:pPr eaLnBrk="1" hangingPunct="1">
              <a:lnSpc>
                <a:spcPct val="80000"/>
              </a:lnSpc>
            </a:pPr>
            <a:endParaRPr lang="el-GR" altLang="el-GR" sz="1800"/>
          </a:p>
          <a:p>
            <a:pPr eaLnBrk="1" hangingPunct="1">
              <a:lnSpc>
                <a:spcPct val="80000"/>
              </a:lnSpc>
            </a:pPr>
            <a:r>
              <a:rPr lang="el-GR" altLang="el-GR" sz="1800"/>
              <a:t>Μια γενική έμπνευση από την ύπαρξη της εικονιστικής τέχνης της Ανατολής είναι εξαιρετικά πιθανή, αλλά δεν φαίνεται να υπάρχει αντιγραφή ούτε απομίμηση μοτίβων, παρά σε περιορισμένο βαθμό. </a:t>
            </a:r>
          </a:p>
        </p:txBody>
      </p:sp>
    </p:spTree>
    <p:extLst>
      <p:ext uri="{BB962C8B-B14F-4D97-AF65-F5344CB8AC3E}">
        <p14:creationId xmlns:p14="http://schemas.microsoft.com/office/powerpoint/2010/main" val="74870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smtClean="0"/>
              <a:t>Ανάγλυφο. 9ος αι. Καρκεμίς. </a:t>
            </a:r>
          </a:p>
        </p:txBody>
      </p:sp>
      <p:pic>
        <p:nvPicPr>
          <p:cNvPr id="46083" name="Picture 3" descr="KArkemishrelie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863850" y="1600201"/>
            <a:ext cx="6464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31353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smtClean="0"/>
              <a:t>Αθήνα. Κύλικα</a:t>
            </a:r>
          </a:p>
        </p:txBody>
      </p:sp>
      <p:pic>
        <p:nvPicPr>
          <p:cNvPr id="47107" name="Picture 3" descr="atticlionscup"/>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605089" y="1600201"/>
            <a:ext cx="69818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7665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altLang="el-GR" sz="4000"/>
              <a:t>Αθήνα. Ύστερη γεωμετρική οινοχόη. </a:t>
            </a:r>
          </a:p>
        </p:txBody>
      </p:sp>
      <p:pic>
        <p:nvPicPr>
          <p:cNvPr id="48131" name="Picture 3" descr="AthensLG1oinochoe"/>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847850" y="1700213"/>
            <a:ext cx="3722688"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4" descr="AthensLG1oinochoeB"/>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399214" y="1828800"/>
            <a:ext cx="362108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392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title"/>
          </p:nvPr>
        </p:nvSpPr>
        <p:spPr/>
        <p:txBody>
          <a:bodyPr/>
          <a:lstStyle/>
          <a:p>
            <a:pPr eaLnBrk="1" hangingPunct="1"/>
            <a:r>
              <a:rPr lang="fr-FR" altLang="el-GR" sz="4000"/>
              <a:t>Roma, Museo di Villa Giulia. </a:t>
            </a:r>
            <a:r>
              <a:rPr lang="el-GR" altLang="el-GR" sz="4000"/>
              <a:t>Φιάλη από την </a:t>
            </a:r>
            <a:r>
              <a:rPr lang="fr-FR" altLang="el-GR" sz="4000"/>
              <a:t>Palestrina, tomba Bernardini</a:t>
            </a:r>
            <a:endParaRPr lang="el-GR" altLang="el-GR" sz="4000"/>
          </a:p>
        </p:txBody>
      </p:sp>
      <p:pic>
        <p:nvPicPr>
          <p:cNvPr id="49155" name="Picture 7" descr="romebernardinitombphiale675b"/>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210300" y="1989139"/>
            <a:ext cx="4000500" cy="371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15" descr="RomeBernardinitombphiale675"/>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847850" y="1844676"/>
            <a:ext cx="4319588" cy="3738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6100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r>
              <a:rPr lang="fr-FR" altLang="el-GR" sz="3200"/>
              <a:t>. </a:t>
            </a:r>
            <a:r>
              <a:rPr lang="el-GR" altLang="el-GR" sz="3200"/>
              <a:t>Φιάλη από την </a:t>
            </a:r>
            <a:r>
              <a:rPr lang="fr-FR" altLang="el-GR" sz="3200"/>
              <a:t>Nimrud, </a:t>
            </a:r>
            <a:r>
              <a:rPr lang="el-GR" altLang="el-GR" sz="3200"/>
              <a:t>την πρωτεύουσα των Ασσυρίων</a:t>
            </a:r>
          </a:p>
        </p:txBody>
      </p:sp>
      <p:pic>
        <p:nvPicPr>
          <p:cNvPr id="50179" name="Picture 8" descr="Nimrudphoenicianbowl"/>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919289" y="1844675"/>
            <a:ext cx="393223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9" descr="Nimrudphoenicianbowl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210300" y="1863725"/>
            <a:ext cx="4000500" cy="396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4243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p:txBody>
          <a:bodyPr/>
          <a:lstStyle/>
          <a:p>
            <a:pPr eaLnBrk="1" hangingPunct="1"/>
            <a:r>
              <a:rPr lang="el-GR" altLang="el-GR" smtClean="0"/>
              <a:t>Ιδάλιον. Φοινικική φιάλη. </a:t>
            </a:r>
          </a:p>
        </p:txBody>
      </p:sp>
      <p:pic>
        <p:nvPicPr>
          <p:cNvPr id="51203" name="Picture 4" descr="idalionphoenicianbowl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59525" y="1690688"/>
            <a:ext cx="4000500" cy="2655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4" name="Picture 7" descr="idalionphoenicianbowl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018710" y="1690688"/>
            <a:ext cx="4954089" cy="49993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2155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el-GR" sz="2800"/>
              <a:t>4. Στην ανακάλυψη της εικόνας συντελεί η ανακάλυψη έργων της μυκηναϊκής περιόδου (</a:t>
            </a:r>
            <a:r>
              <a:rPr lang="fr-FR" altLang="el-GR" sz="2800"/>
              <a:t>Benson)</a:t>
            </a:r>
            <a:endParaRPr lang="el-GR" altLang="el-GR" sz="2800"/>
          </a:p>
        </p:txBody>
      </p:sp>
      <p:sp>
        <p:nvSpPr>
          <p:cNvPr id="34819" name="Rectangle 3"/>
          <p:cNvSpPr>
            <a:spLocks noGrp="1" noChangeArrowheads="1"/>
          </p:cNvSpPr>
          <p:nvPr>
            <p:ph type="body" idx="1"/>
          </p:nvPr>
        </p:nvSpPr>
        <p:spPr/>
        <p:txBody>
          <a:bodyPr/>
          <a:lstStyle/>
          <a:p>
            <a:pPr eaLnBrk="1" hangingPunct="1">
              <a:lnSpc>
                <a:spcPct val="80000"/>
              </a:lnSpc>
            </a:pPr>
            <a:r>
              <a:rPr lang="el-GR" altLang="el-GR" sz="2200"/>
              <a:t>Την περίοδο εκείνι το ενδιαφέρον των Ελλήνων για το παρελθόν είναι ιδιαίτερα έντονο (λατρευτική δραστηριότητα στους θολωτούς τάφους της μυκηναϊκής περιόδου). </a:t>
            </a:r>
            <a:endParaRPr lang="fr-FR" altLang="el-GR" sz="2200"/>
          </a:p>
          <a:p>
            <a:pPr eaLnBrk="1" hangingPunct="1">
              <a:lnSpc>
                <a:spcPct val="80000"/>
              </a:lnSpc>
            </a:pPr>
            <a:r>
              <a:rPr lang="el-GR" altLang="el-GR" sz="2200"/>
              <a:t>Η σύγχρονη έρευνα προσφέρει αρκετά παραδείγματα συνέχειας εικονιστικών μοτίβων: σκηνές μάχης στη θάλασσα από θραύσματα αγγείων από τον Κύνο της Φθιώτιδας, παραστάσεις πρόθεσης. Σε δύο αγγεία από την συριακή πόλη </a:t>
            </a:r>
            <a:r>
              <a:rPr lang="en-US" altLang="el-GR" sz="2200"/>
              <a:t>Ugarit</a:t>
            </a:r>
            <a:r>
              <a:rPr lang="el-GR" altLang="el-GR" sz="2200"/>
              <a:t>, απομιμήσεις αργολικών μυκηναϊκών κρατήρων, εμφανίζεται το θέμα του ιππέα που οδηγεί δύο άλογα, αρκετά γνωστό από την ΥΓ Ι κεραμική του Άργους. </a:t>
            </a:r>
          </a:p>
          <a:p>
            <a:pPr eaLnBrk="1" hangingPunct="1">
              <a:lnSpc>
                <a:spcPct val="80000"/>
              </a:lnSpc>
            </a:pPr>
            <a:r>
              <a:rPr lang="el-GR" altLang="el-GR" sz="2200"/>
              <a:t>Σε άλλες περιπτώσεις, αναβιώνει ένα θέμα χωρίς άμεση εικονογραφική σχέση: στην μυκηναϊκή, όπως και στην αττική γεωμετρική τέχνη, κυριαρχεί η εικόνα των ανδρών που παρελαύνουν σε άρματα, το άλογο και τα πτηνά. </a:t>
            </a:r>
          </a:p>
        </p:txBody>
      </p:sp>
    </p:spTree>
    <p:extLst>
      <p:ext uri="{BB962C8B-B14F-4D97-AF65-F5344CB8AC3E}">
        <p14:creationId xmlns:p14="http://schemas.microsoft.com/office/powerpoint/2010/main" val="104659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altLang="el-GR" smtClean="0"/>
              <a:t>Συνειδητή έλλειψη φυσιοκρατίας</a:t>
            </a:r>
          </a:p>
        </p:txBody>
      </p:sp>
      <p:sp>
        <p:nvSpPr>
          <p:cNvPr id="52227" name="Rectangle 3"/>
          <p:cNvSpPr>
            <a:spLocks noGrp="1" noChangeArrowheads="1"/>
          </p:cNvSpPr>
          <p:nvPr>
            <p:ph type="body" idx="1"/>
          </p:nvPr>
        </p:nvSpPr>
        <p:spPr/>
        <p:txBody>
          <a:bodyPr/>
          <a:lstStyle/>
          <a:p>
            <a:pPr eaLnBrk="1" hangingPunct="1"/>
            <a:r>
              <a:rPr lang="el-GR" altLang="el-GR" sz="2400"/>
              <a:t>Η  αναμφισβήτητη επίδραση της Ανατολής στην Ελληνική τέχνη δεν επηρεάζει στο ελάχιστο την απόδοση της ανθρώπινης μορφής, η οποία ακολουθεί το γεωμετρικό πρότυπο. </a:t>
            </a:r>
          </a:p>
          <a:p>
            <a:pPr eaLnBrk="1" hangingPunct="1"/>
            <a:r>
              <a:rPr lang="el-GR" altLang="el-GR" sz="2400"/>
              <a:t>Το κορμί των θρηνωδών, που είναι ασφαλώς γυναίκες, δεν παρουσιάζει δείγματα ανατομικά, ούτε ρούχα. </a:t>
            </a:r>
          </a:p>
          <a:p>
            <a:pPr eaLnBrk="1" hangingPunct="1"/>
            <a:r>
              <a:rPr lang="el-GR" altLang="el-GR" sz="2400"/>
              <a:t>Πρόκειται για κωδικοποιημένες, «ιερογλυφικές» μορφές, για τύπους που παραπέμπουν στην έννοια της θρηνωδού, αδιαφορώντας για την φυσιοκρατική ακρίβεια του αποτελέσματος. </a:t>
            </a:r>
          </a:p>
        </p:txBody>
      </p:sp>
    </p:spTree>
    <p:extLst>
      <p:ext uri="{BB962C8B-B14F-4D97-AF65-F5344CB8AC3E}">
        <p14:creationId xmlns:p14="http://schemas.microsoft.com/office/powerpoint/2010/main" val="2751951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altLang="el-GR" sz="4000"/>
              <a:t>Τα πρότυπα δεν λείπουν: εισάγονται, θαυμάζονται, αλλά δεν αντιγράφονται</a:t>
            </a:r>
          </a:p>
        </p:txBody>
      </p:sp>
      <p:pic>
        <p:nvPicPr>
          <p:cNvPr id="53251" name="Picture 4" descr="Idaiontympanon"/>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992314" y="1628776"/>
            <a:ext cx="4751387" cy="443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Picture 6" descr="pieridesmuseum8"/>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7215188" y="1557339"/>
            <a:ext cx="2932112"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8804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l-GR" altLang="el-GR" sz="4000"/>
              <a:t>Στις ελάσσονες τέχνες το ανατολίζον ιδίωμα επιβάλλεται σύντομα </a:t>
            </a:r>
            <a:br>
              <a:rPr lang="el-GR" altLang="el-GR" sz="4000"/>
            </a:br>
            <a:r>
              <a:rPr lang="el-GR" altLang="el-GR" sz="2400"/>
              <a:t>Χρυσά διαδήματα από την Αθήνα</a:t>
            </a:r>
          </a:p>
        </p:txBody>
      </p:sp>
      <p:sp>
        <p:nvSpPr>
          <p:cNvPr id="54275" name="Rectangle 3"/>
          <p:cNvSpPr>
            <a:spLocks noGrp="1" noChangeArrowheads="1"/>
          </p:cNvSpPr>
          <p:nvPr>
            <p:ph type="body" idx="1"/>
          </p:nvPr>
        </p:nvSpPr>
        <p:spPr/>
        <p:txBody>
          <a:bodyPr/>
          <a:lstStyle/>
          <a:p>
            <a:pPr eaLnBrk="1" hangingPunct="1"/>
            <a:endParaRPr lang="en-US" altLang="el-GR" smtClean="0"/>
          </a:p>
        </p:txBody>
      </p:sp>
      <p:pic>
        <p:nvPicPr>
          <p:cNvPr id="54276" name="Picture 4" descr="louvreLGathe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650" y="1484313"/>
            <a:ext cx="83883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Louvre8thAthe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7538" y="4581525"/>
            <a:ext cx="87804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louvre8thAthens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9288" y="1700214"/>
            <a:ext cx="8388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49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l-GR" altLang="el-GR" sz="2400" b="1"/>
              <a:t>4. </a:t>
            </a:r>
            <a:r>
              <a:rPr lang="fr-FR" altLang="el-GR" sz="3200"/>
              <a:t>H </a:t>
            </a:r>
            <a:r>
              <a:rPr lang="el-GR" altLang="el-GR" sz="3200"/>
              <a:t>ελληνική επανάσταση είναι μια μακρόχρονη διαδικασία ωρίμανσης </a:t>
            </a:r>
            <a:r>
              <a:rPr lang="fr-FR" altLang="el-GR" sz="3200"/>
              <a:t>(Whitley)</a:t>
            </a:r>
            <a:endParaRPr lang="el-GR" altLang="el-GR" sz="2400" b="1"/>
          </a:p>
        </p:txBody>
      </p:sp>
      <p:sp>
        <p:nvSpPr>
          <p:cNvPr id="55299" name="Rectangle 3"/>
          <p:cNvSpPr>
            <a:spLocks noGrp="1" noChangeArrowheads="1"/>
          </p:cNvSpPr>
          <p:nvPr>
            <p:ph type="body" idx="1"/>
          </p:nvPr>
        </p:nvSpPr>
        <p:spPr/>
        <p:txBody>
          <a:bodyPr/>
          <a:lstStyle/>
          <a:p>
            <a:pPr eaLnBrk="1" hangingPunct="1">
              <a:lnSpc>
                <a:spcPct val="80000"/>
              </a:lnSpc>
            </a:pPr>
            <a:r>
              <a:rPr lang="el-GR" altLang="el-GR" sz="2000"/>
              <a:t>Η τομή σε σχέση με την προηγούμενηεικονιστική παράδοση δεν είναι τόσο κάθετη, όπως πρέσβευε η προγενέστερη έρευνα.</a:t>
            </a:r>
            <a:endParaRPr lang="fr-FR" altLang="el-GR" sz="2000"/>
          </a:p>
          <a:p>
            <a:pPr eaLnBrk="1" hangingPunct="1">
              <a:lnSpc>
                <a:spcPct val="80000"/>
              </a:lnSpc>
            </a:pPr>
            <a:endParaRPr lang="fr-FR" altLang="el-GR" sz="2000"/>
          </a:p>
          <a:p>
            <a:pPr eaLnBrk="1" hangingPunct="1">
              <a:lnSpc>
                <a:spcPct val="80000"/>
              </a:lnSpc>
            </a:pPr>
            <a:r>
              <a:rPr lang="el-GR" altLang="el-GR" sz="2000"/>
              <a:t>Νεώτερες έρευνες έχουν αποδείξει την επιβίωση εικονιστικών ρυθμών στην μητροπολιτική Ελλάδα του 12ου αι. </a:t>
            </a:r>
            <a:endParaRPr lang="fr-FR" altLang="el-GR" sz="2000"/>
          </a:p>
          <a:p>
            <a:pPr eaLnBrk="1" hangingPunct="1">
              <a:lnSpc>
                <a:spcPct val="80000"/>
              </a:lnSpc>
              <a:buFont typeface="Wingdings" panose="05000000000000000000" pitchFamily="2" charset="2"/>
              <a:buNone/>
            </a:pPr>
            <a:endParaRPr lang="el-GR" altLang="el-GR" sz="2000"/>
          </a:p>
          <a:p>
            <a:pPr eaLnBrk="1" hangingPunct="1">
              <a:lnSpc>
                <a:spcPct val="80000"/>
              </a:lnSpc>
            </a:pPr>
            <a:r>
              <a:rPr lang="el-GR" altLang="el-GR" sz="2000"/>
              <a:t>Υπάρχει ένα μεγάλο διάστημα απουσίας εικόνων από τα μέσα του 12ου αι. (αγγεία Μυκηνών, Λεφκαντί, Κύνου, Κύπρου και </a:t>
            </a:r>
            <a:r>
              <a:rPr lang="en-US" altLang="el-GR" sz="2000"/>
              <a:t>Ugarit</a:t>
            </a:r>
            <a:r>
              <a:rPr lang="el-GR" altLang="el-GR" sz="2000"/>
              <a:t>), όπου υπάρχουν εικονιστικές παραστάσεις με αφηγηματικό χαρακτήρα (πομπή οπλιτών, ναυμαχίες, άνδρες που οδηγούν άλογα, πρόθεση νεκρού) και τις εικονιστικές παραστάσεις του Ζωγράφου του Διπύλου</a:t>
            </a:r>
            <a:endParaRPr lang="fr-FR" altLang="el-GR" sz="2000"/>
          </a:p>
          <a:p>
            <a:pPr eaLnBrk="1" hangingPunct="1">
              <a:lnSpc>
                <a:spcPct val="80000"/>
              </a:lnSpc>
            </a:pPr>
            <a:endParaRPr lang="el-GR" altLang="el-GR" sz="2000"/>
          </a:p>
          <a:p>
            <a:pPr eaLnBrk="1" hangingPunct="1">
              <a:lnSpc>
                <a:spcPct val="80000"/>
              </a:lnSpc>
            </a:pPr>
            <a:r>
              <a:rPr lang="el-GR" altLang="el-GR" sz="2000"/>
              <a:t>Το κενό, χωρίς να καλύπτεται, δεν φαντάζει πλέον τόσο άδειο, καθώς μια σειρά πειραματισμών προαναγγέλουν την άνθηση της εικονιστικής τέχνης, την «επανάσταση των Αρχαίων Ελλήνων». </a:t>
            </a:r>
          </a:p>
        </p:txBody>
      </p:sp>
    </p:spTree>
    <p:extLst>
      <p:ext uri="{BB962C8B-B14F-4D97-AF65-F5344CB8AC3E}">
        <p14:creationId xmlns:p14="http://schemas.microsoft.com/office/powerpoint/2010/main" val="58322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altLang="el-GR" sz="4000"/>
              <a:t>1. Κάλαθος από την Περατή. 2. Πυξίδα από το Λεφκαντί</a:t>
            </a:r>
          </a:p>
        </p:txBody>
      </p:sp>
      <p:pic>
        <p:nvPicPr>
          <p:cNvPr id="3"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199" y="2134830"/>
            <a:ext cx="4900749" cy="4184226"/>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578237" y="2134829"/>
            <a:ext cx="4316186" cy="4204561"/>
          </a:xfrm>
        </p:spPr>
      </p:pic>
    </p:spTree>
    <p:extLst>
      <p:ext uri="{BB962C8B-B14F-4D97-AF65-F5344CB8AC3E}">
        <p14:creationId xmlns:p14="http://schemas.microsoft.com/office/powerpoint/2010/main" val="300906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l-GR" altLang="el-GR" sz="3200"/>
              <a:t>ΥΕ ΙΙΙ Γ κρατήρας: Παλαιοβουκουβίνα</a:t>
            </a:r>
          </a:p>
        </p:txBody>
      </p:sp>
      <p:pic>
        <p:nvPicPr>
          <p:cNvPr id="57347" name="Picture 3" descr="PalaioboukouvinaLHIIICkrat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85703" y="1576478"/>
            <a:ext cx="10857311" cy="45195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8815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l-GR" altLang="el-GR" sz="4000"/>
              <a:t>Κρατήρας από τον Κύνο της Φθιώτιδας</a:t>
            </a:r>
          </a:p>
        </p:txBody>
      </p:sp>
      <p:pic>
        <p:nvPicPr>
          <p:cNvPr id="58371" name="Picture 3" descr="Kynoskrat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57400" y="1855789"/>
            <a:ext cx="8153400" cy="398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3122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altLang="el-GR" sz="4000"/>
              <a:t>Πορεία προς την κατάκτηση της εικόνας</a:t>
            </a:r>
          </a:p>
        </p:txBody>
      </p:sp>
      <p:sp>
        <p:nvSpPr>
          <p:cNvPr id="59395" name="Rectangle 3"/>
          <p:cNvSpPr>
            <a:spLocks noGrp="1" noChangeArrowheads="1"/>
          </p:cNvSpPr>
          <p:nvPr>
            <p:ph type="body" idx="1"/>
          </p:nvPr>
        </p:nvSpPr>
        <p:spPr/>
        <p:txBody>
          <a:bodyPr/>
          <a:lstStyle/>
          <a:p>
            <a:pPr eaLnBrk="1" hangingPunct="1"/>
            <a:r>
              <a:rPr lang="el-GR" altLang="el-GR" sz="2400"/>
              <a:t>Προάγγελος της εξέλιξης είναι η εμφάνιση εμβίων όντων σε αγγεία της πρωτογεωμετρικής περίοδου  στην Αθήνα και το Λεφκαντί.</a:t>
            </a:r>
            <a:r>
              <a:rPr lang="el-GR" altLang="el-GR" smtClean="0"/>
              <a:t> </a:t>
            </a:r>
          </a:p>
          <a:p>
            <a:pPr eaLnBrk="1" hangingPunct="1">
              <a:buFont typeface="Wingdings" panose="05000000000000000000" pitchFamily="2" charset="2"/>
              <a:buNone/>
            </a:pPr>
            <a:endParaRPr lang="el-GR" altLang="el-GR" smtClean="0"/>
          </a:p>
          <a:p>
            <a:pPr eaLnBrk="1" hangingPunct="1"/>
            <a:r>
              <a:rPr lang="el-GR" altLang="el-GR" sz="2400"/>
              <a:t>Ταυτόχρονα, εμφανίζονται και οι πρώτες ολόγλυφες μορφές εμβίων όντων</a:t>
            </a:r>
          </a:p>
        </p:txBody>
      </p:sp>
    </p:spTree>
    <p:extLst>
      <p:ext uri="{BB962C8B-B14F-4D97-AF65-F5344CB8AC3E}">
        <p14:creationId xmlns:p14="http://schemas.microsoft.com/office/powerpoint/2010/main" val="694770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l-GR" altLang="el-GR" sz="4000"/>
              <a:t>Η πλαστική προηγείται της γραφικής απεικόνισης. </a:t>
            </a:r>
            <a:br>
              <a:rPr lang="el-GR" altLang="el-GR" sz="4000"/>
            </a:br>
            <a:r>
              <a:rPr lang="el-GR" altLang="el-GR" sz="2000"/>
              <a:t>1. Ελάφι από τον Κεραμεικό. 2. Κένταυρος από το Λεφκαντί. </a:t>
            </a:r>
          </a:p>
        </p:txBody>
      </p:sp>
      <p:pic>
        <p:nvPicPr>
          <p:cNvPr id="60419" name="Picture 3" descr="ceramicus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495550" y="1854200"/>
            <a:ext cx="3163888" cy="398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4" descr="Lefkandicentaur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775450" y="1917700"/>
            <a:ext cx="2914650" cy="380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5687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altLang="el-GR" sz="4000" dirty="0" smtClean="0"/>
              <a:t>Αμφορέας Κεραμεικού</a:t>
            </a:r>
            <a:r>
              <a:rPr lang="el-GR" altLang="el-GR" sz="4000" dirty="0"/>
              <a:t>. </a:t>
            </a:r>
          </a:p>
        </p:txBody>
      </p:sp>
      <p:pic>
        <p:nvPicPr>
          <p:cNvPr id="61443" name="Picture 3" descr="KerameikosPGamphora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23899" y="1596118"/>
            <a:ext cx="3824288" cy="575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descr="KerameikosPGhorse"/>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824664" y="2176464"/>
            <a:ext cx="2771775" cy="334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Line 5"/>
          <p:cNvSpPr>
            <a:spLocks noChangeShapeType="1"/>
          </p:cNvSpPr>
          <p:nvPr/>
        </p:nvSpPr>
        <p:spPr bwMode="auto">
          <a:xfrm flipV="1">
            <a:off x="3287713" y="3933826"/>
            <a:ext cx="3744912"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76571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pPr eaLnBrk="1" hangingPunct="1"/>
            <a:r>
              <a:rPr lang="el-GR" altLang="el-GR" sz="4000"/>
              <a:t>Ανάγλυφες στήλες από τις Μυκήνες</a:t>
            </a:r>
          </a:p>
        </p:txBody>
      </p:sp>
      <p:pic>
        <p:nvPicPr>
          <p:cNvPr id="35843" name="Picture 4" descr="Mykenailimestonestela"/>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838200" y="1690687"/>
            <a:ext cx="4670263" cy="48494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7" descr="AthensGravetombAstela"/>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53248" y="1690687"/>
            <a:ext cx="5910303" cy="4596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7825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l-GR" altLang="el-GR" smtClean="0"/>
              <a:t>Μέση Γεωμετρική περίοδος</a:t>
            </a:r>
          </a:p>
        </p:txBody>
      </p:sp>
      <p:sp>
        <p:nvSpPr>
          <p:cNvPr id="62467" name="Rectangle 3"/>
          <p:cNvSpPr>
            <a:spLocks noGrp="1" noChangeArrowheads="1"/>
          </p:cNvSpPr>
          <p:nvPr>
            <p:ph type="body" idx="1"/>
          </p:nvPr>
        </p:nvSpPr>
        <p:spPr/>
        <p:txBody>
          <a:bodyPr/>
          <a:lstStyle/>
          <a:p>
            <a:pPr eaLnBrk="1" hangingPunct="1">
              <a:lnSpc>
                <a:spcPct val="90000"/>
              </a:lnSpc>
            </a:pPr>
            <a:r>
              <a:rPr lang="el-GR" altLang="el-GR" smtClean="0"/>
              <a:t>Μεταξύ 800 και 760 π.Χ., εμφανίζονται οι πρώτες μορφές των ζώων εκείνων που θα κυριαρχήσουν στο εικονιστικό ρεπερτόριο της γεωμετρικής τέχνης: ελάφι και άλογο, καθώς και κάποια σαρκοβόρα που είναι είτε λιοντάρια, είτε σκύλοι. </a:t>
            </a:r>
          </a:p>
          <a:p>
            <a:pPr eaLnBrk="1" hangingPunct="1">
              <a:lnSpc>
                <a:spcPct val="90000"/>
              </a:lnSpc>
            </a:pPr>
            <a:r>
              <a:rPr lang="el-GR" altLang="el-GR" smtClean="0"/>
              <a:t>Σύγχρονος είναι και ένας αμφορέας του Κεραμεικού που παρουσιάζει μια μεμονωμένη μορφή θρηνωδού. </a:t>
            </a:r>
          </a:p>
        </p:txBody>
      </p:sp>
    </p:spTree>
    <p:extLst>
      <p:ext uri="{BB962C8B-B14F-4D97-AF65-F5344CB8AC3E}">
        <p14:creationId xmlns:p14="http://schemas.microsoft.com/office/powerpoint/2010/main" val="1612023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l-GR" altLang="el-GR" sz="3600"/>
              <a:t>Πυξίδα					      Λούβρου</a:t>
            </a:r>
          </a:p>
        </p:txBody>
      </p:sp>
      <p:pic>
        <p:nvPicPr>
          <p:cNvPr id="63491" name="Picture 3" descr="LouvreMGpyxis"/>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719513" y="404813"/>
            <a:ext cx="4570412" cy="554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2" name="Picture 4" descr="louvreMG2"/>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847851" y="1844675"/>
            <a:ext cx="1801813" cy="252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3" name="Picture 5" descr="louvreMG3"/>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8350250" y="3429000"/>
            <a:ext cx="19304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4" name="Line 6"/>
          <p:cNvSpPr>
            <a:spLocks noChangeShapeType="1"/>
          </p:cNvSpPr>
          <p:nvPr/>
        </p:nvSpPr>
        <p:spPr bwMode="auto">
          <a:xfrm flipH="1">
            <a:off x="2782889" y="2997200"/>
            <a:ext cx="1728787"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3495" name="Line 7"/>
          <p:cNvSpPr>
            <a:spLocks noChangeShapeType="1"/>
          </p:cNvSpPr>
          <p:nvPr/>
        </p:nvSpPr>
        <p:spPr bwMode="auto">
          <a:xfrm>
            <a:off x="7391401" y="3284539"/>
            <a:ext cx="11525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3496" name="Rectangle 8"/>
          <p:cNvSpPr>
            <a:spLocks noChangeArrowheads="1"/>
          </p:cNvSpPr>
          <p:nvPr/>
        </p:nvSpPr>
        <p:spPr bwMode="auto">
          <a:xfrm>
            <a:off x="1746250" y="3246438"/>
            <a:ext cx="869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a:solidFill>
                  <a:schemeClr val="tx2"/>
                </a:solidFill>
              </a:rPr>
              <a:t>Στη Μέση γεωμετρική περίοδο η ανάκτηση του εικονιστικού λεξιλογίου επιταγχύνεται</a:t>
            </a:r>
          </a:p>
        </p:txBody>
      </p:sp>
    </p:spTree>
    <p:extLst>
      <p:ext uri="{BB962C8B-B14F-4D97-AF65-F5344CB8AC3E}">
        <p14:creationId xmlns:p14="http://schemas.microsoft.com/office/powerpoint/2010/main" val="3698594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altLang="el-GR" sz="4000"/>
              <a:t>Απεικονίσεις θρηνωδού και αλόγου  σε μέσο γεωμετρικό κρατήρα</a:t>
            </a:r>
          </a:p>
        </p:txBody>
      </p:sp>
      <p:pic>
        <p:nvPicPr>
          <p:cNvPr id="64515" name="Picture 3" descr="earlymourn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216276" y="1700214"/>
            <a:ext cx="5688013" cy="4344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372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l-GR" altLang="el-GR" sz="4000"/>
              <a:t>Καμμία από τις τέσσερις θεωρίες δεν μοιάζει να μπορεί να επιβληθεί.</a:t>
            </a:r>
          </a:p>
        </p:txBody>
      </p:sp>
      <p:sp>
        <p:nvSpPr>
          <p:cNvPr id="65539" name="Rectangle 3"/>
          <p:cNvSpPr>
            <a:spLocks noGrp="1" noChangeArrowheads="1"/>
          </p:cNvSpPr>
          <p:nvPr>
            <p:ph type="body" idx="1"/>
          </p:nvPr>
        </p:nvSpPr>
        <p:spPr/>
        <p:txBody>
          <a:bodyPr/>
          <a:lstStyle/>
          <a:p>
            <a:pPr eaLnBrk="1" hangingPunct="1">
              <a:lnSpc>
                <a:spcPct val="80000"/>
              </a:lnSpc>
            </a:pPr>
            <a:r>
              <a:rPr lang="el-GR" altLang="el-GR" sz="2000"/>
              <a:t>	Τόσο η επίδραση της Ανατολής, όσο και οι αναμνήσεις από το μυκηναϊκό παρελθόν δεν είναι επαρκείς εξηγήσεις, κυρίως αν αναλογιστεί κανείς τον κατεξοχήν τοπικό χαρακτήρα της πρώιμης εικονιστικής παράδοσης, που περιορίζεται στην Αθήνα, και διαχέεται κατόπιν στο Άργος, την Βοιωτία, την Λακωνία και τα νησιά του Αιγαίου. </a:t>
            </a:r>
          </a:p>
          <a:p>
            <a:pPr eaLnBrk="1" hangingPunct="1">
              <a:lnSpc>
                <a:spcPct val="80000"/>
              </a:lnSpc>
            </a:pPr>
            <a:r>
              <a:rPr lang="el-GR" altLang="el-GR" sz="2000"/>
              <a:t>Οι υπόλοιπες σχολές δεν σχετίζονται στο ελάχιστο με την «ηρωϊκού χαρακτήρα» εικονογραφία των αγγείων του εργαστηρίου του Διπύλου. </a:t>
            </a:r>
          </a:p>
          <a:p>
            <a:pPr eaLnBrk="1" hangingPunct="1">
              <a:lnSpc>
                <a:spcPct val="80000"/>
              </a:lnSpc>
            </a:pPr>
            <a:r>
              <a:rPr lang="el-GR" altLang="el-GR" sz="2000"/>
              <a:t>Η «ομηρική» ανάγνωση είναι ανεπαρκής, καθώς δεν είναι δυνατό να αναγνωστούν συγκεκριμένα επεισόδια, </a:t>
            </a:r>
          </a:p>
          <a:p>
            <a:pPr eaLnBrk="1" hangingPunct="1">
              <a:lnSpc>
                <a:spcPct val="80000"/>
              </a:lnSpc>
            </a:pPr>
            <a:r>
              <a:rPr lang="el-GR" altLang="el-GR" sz="2000"/>
              <a:t>η γοητευτική θεωρία της εσωτερικής ωρίμανσης δεν έχει επαρκώς στοιχειοθετηθεί με ευρήματα : ένα άλογο ή μια θρηνωδός σε τυχαία αγγεία του 9ου και του 8ου δεν μπορεί να οδηγούν στην παραγωγή δεκάδων πλουσιότατων εικονιστικών αγγείων</a:t>
            </a:r>
          </a:p>
        </p:txBody>
      </p:sp>
    </p:spTree>
    <p:extLst>
      <p:ext uri="{BB962C8B-B14F-4D97-AF65-F5344CB8AC3E}">
        <p14:creationId xmlns:p14="http://schemas.microsoft.com/office/powerpoint/2010/main" val="1013523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l-GR" altLang="el-GR" sz="4000"/>
              <a:t>Το πρόβλημα της αφήγησης στην πρώιμη ελληνική τέχνη</a:t>
            </a:r>
          </a:p>
        </p:txBody>
      </p:sp>
      <p:sp>
        <p:nvSpPr>
          <p:cNvPr id="66563" name="Rectangle 3"/>
          <p:cNvSpPr>
            <a:spLocks noGrp="1" noChangeArrowheads="1"/>
          </p:cNvSpPr>
          <p:nvPr>
            <p:ph type="body" idx="1"/>
          </p:nvPr>
        </p:nvSpPr>
        <p:spPr/>
        <p:txBody>
          <a:bodyPr/>
          <a:lstStyle/>
          <a:p>
            <a:pPr eaLnBrk="1" hangingPunct="1"/>
            <a:r>
              <a:rPr lang="el-GR" altLang="el-GR" sz="2700"/>
              <a:t>Ποιοι είναι οι αφηγηματικοί κώδικες της περιόδου; </a:t>
            </a:r>
          </a:p>
          <a:p>
            <a:pPr eaLnBrk="1" hangingPunct="1"/>
            <a:r>
              <a:rPr lang="el-GR" altLang="el-GR" sz="2700"/>
              <a:t>Είναι οι ίδιοι με αυτούς των επομένων περιόδοων;</a:t>
            </a:r>
          </a:p>
          <a:p>
            <a:pPr eaLnBrk="1" hangingPunct="1"/>
            <a:r>
              <a:rPr lang="el-GR" altLang="el-GR" sz="2700"/>
              <a:t> Υπάρχουν τα κλειδιά για την κατανόηση της ενότητας της δράσης, του χώρου και του χρόνου; </a:t>
            </a:r>
          </a:p>
          <a:p>
            <a:pPr eaLnBrk="1" hangingPunct="1"/>
            <a:r>
              <a:rPr lang="el-GR" altLang="el-GR" sz="2700"/>
              <a:t>μήπως ο καλλιτέχνης της γεωμετρικής περιόδου δεν έχει ακόμη κατακτήσει την αφηγηματικότητα; </a:t>
            </a:r>
          </a:p>
          <a:p>
            <a:pPr eaLnBrk="1" hangingPunct="1"/>
            <a:r>
              <a:rPr lang="el-GR" altLang="el-GR" sz="2700"/>
              <a:t>είναι ο γεωμετρικός καλλιτέχνης πρόδρομος του αρχαϊκού καλλιτέχνη; 	 </a:t>
            </a:r>
          </a:p>
        </p:txBody>
      </p:sp>
    </p:spTree>
    <p:extLst>
      <p:ext uri="{BB962C8B-B14F-4D97-AF65-F5344CB8AC3E}">
        <p14:creationId xmlns:p14="http://schemas.microsoft.com/office/powerpoint/2010/main" val="3726405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r>
              <a:rPr lang="el-GR" altLang="el-GR" sz="4000"/>
              <a:t>Κρατήρας Αθήνας 904: Ζωγράφος του </a:t>
            </a:r>
            <a:r>
              <a:rPr lang="fr-FR" altLang="el-GR" sz="4000"/>
              <a:t>Hirschfeld</a:t>
            </a:r>
            <a:endParaRPr lang="el-GR" altLang="el-GR" sz="4000"/>
          </a:p>
        </p:txBody>
      </p:sp>
      <p:pic>
        <p:nvPicPr>
          <p:cNvPr id="67587" name="Picture 4" descr="geometrickrate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08213" y="1628776"/>
            <a:ext cx="6983412" cy="444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3266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p:txBody>
          <a:bodyPr/>
          <a:lstStyle/>
          <a:p>
            <a:pPr eaLnBrk="1" hangingPunct="1"/>
            <a:endParaRPr lang="en-US" altLang="el-GR" smtClean="0"/>
          </a:p>
        </p:txBody>
      </p:sp>
      <p:pic>
        <p:nvPicPr>
          <p:cNvPr id="68611" name="Picture 3" descr="dipylon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151313" y="260350"/>
            <a:ext cx="4248150" cy="596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79846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l-GR" altLang="el-GR" smtClean="0"/>
              <a:t>Κρατήρας της Αθήνας 904</a:t>
            </a:r>
          </a:p>
        </p:txBody>
      </p:sp>
      <p:sp>
        <p:nvSpPr>
          <p:cNvPr id="69635" name="Rectangle 3"/>
          <p:cNvSpPr>
            <a:spLocks noGrp="1" noChangeArrowheads="1"/>
          </p:cNvSpPr>
          <p:nvPr>
            <p:ph type="body" idx="1"/>
          </p:nvPr>
        </p:nvSpPr>
        <p:spPr/>
        <p:txBody>
          <a:bodyPr/>
          <a:lstStyle/>
          <a:p>
            <a:pPr eaLnBrk="1" hangingPunct="1"/>
            <a:r>
              <a:rPr lang="el-GR" altLang="el-GR" sz="2700"/>
              <a:t>Στο κέντρο της σύνθεσης της κύριας μετόπης, εμφανίζεται ένας νεκρός άνδρας σε φέρετρο </a:t>
            </a:r>
            <a:endParaRPr lang="fr-FR" altLang="el-GR" sz="2700"/>
          </a:p>
          <a:p>
            <a:pPr eaLnBrk="1" hangingPunct="1"/>
            <a:r>
              <a:rPr lang="el-GR" altLang="el-GR" sz="2700"/>
              <a:t>Γύρω του παρουσιάζονται μορφές θρηνωδών</a:t>
            </a:r>
            <a:endParaRPr lang="fr-FR" altLang="el-GR" sz="2700"/>
          </a:p>
          <a:p>
            <a:pPr eaLnBrk="1" hangingPunct="1"/>
            <a:r>
              <a:rPr lang="el-GR" altLang="el-GR" sz="2700"/>
              <a:t>Κάτω από το φέρετρο βρίσκονται ελάφια, ένα πρώτο στοιχείο δηλωτικό του υπαίθρειου χώρου.</a:t>
            </a:r>
          </a:p>
          <a:p>
            <a:pPr eaLnBrk="1" hangingPunct="1"/>
            <a:r>
              <a:rPr lang="el-GR" altLang="el-GR" sz="2700"/>
              <a:t> Στην κάτω ζώνη παρουσιάζονται άρματα που μεταφέρουν οπλισμένους με ασπίδα του Διπύλου άνδρες. </a:t>
            </a:r>
          </a:p>
        </p:txBody>
      </p:sp>
    </p:spTree>
    <p:extLst>
      <p:ext uri="{BB962C8B-B14F-4D97-AF65-F5344CB8AC3E}">
        <p14:creationId xmlns:p14="http://schemas.microsoft.com/office/powerpoint/2010/main" val="3231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l-GR" altLang="el-GR" smtClean="0"/>
              <a:t>Ερμηνεία της εικόνας</a:t>
            </a:r>
          </a:p>
        </p:txBody>
      </p:sp>
      <p:sp>
        <p:nvSpPr>
          <p:cNvPr id="70659" name="Rectangle 3"/>
          <p:cNvSpPr>
            <a:spLocks noGrp="1" noChangeArrowheads="1"/>
          </p:cNvSpPr>
          <p:nvPr>
            <p:ph type="body" idx="1"/>
          </p:nvPr>
        </p:nvSpPr>
        <p:spPr/>
        <p:txBody>
          <a:bodyPr/>
          <a:lstStyle/>
          <a:p>
            <a:pPr eaLnBrk="1" hangingPunct="1">
              <a:lnSpc>
                <a:spcPct val="80000"/>
              </a:lnSpc>
            </a:pPr>
            <a:r>
              <a:rPr lang="el-GR" altLang="el-GR" sz="1800"/>
              <a:t>Σύμφωνα με μια άποψη, υπάρχει ενότητα χρόνου, αλλά όχι χώρου: στην μία ζώνη παρουσιάζεται ο θρήνος στην οικία του νεκρού, την ώρα που το φέρετρο ετοιμάζεται να αναχωρήσει για το νεκροταφείο, ενώ στην άλλη ζώνη παρουσιάζεται η πομπή των συντρόφων του νεκρού σε άρματα, που κατευθύνεται είτε στην οικία του νεκρού, είτε στο νεκροταφείο, για να του αποδώσει τις τελευταίες τιμές. </a:t>
            </a:r>
          </a:p>
          <a:p>
            <a:pPr eaLnBrk="1" hangingPunct="1">
              <a:lnSpc>
                <a:spcPct val="80000"/>
              </a:lnSpc>
            </a:pPr>
            <a:endParaRPr lang="el-GR" altLang="el-GR" sz="1800"/>
          </a:p>
          <a:p>
            <a:pPr eaLnBrk="1" hangingPunct="1">
              <a:lnSpc>
                <a:spcPct val="80000"/>
              </a:lnSpc>
            </a:pPr>
            <a:r>
              <a:rPr lang="el-GR" altLang="el-GR" sz="1800"/>
              <a:t>Σύμφωνα όμως με δεύτερη άποψη, υπάρχει συγκερασμός δύο διαφορετικών χρονικά επεισοδίων: 1. ο θρήνος στην οικία του νεκρού. 2. Η νεκρική πομπή από την οικία προς το νεκροταφείο. </a:t>
            </a:r>
          </a:p>
          <a:p>
            <a:pPr eaLnBrk="1" hangingPunct="1">
              <a:lnSpc>
                <a:spcPct val="80000"/>
              </a:lnSpc>
            </a:pPr>
            <a:endParaRPr lang="el-GR" altLang="el-GR" sz="1800"/>
          </a:p>
          <a:p>
            <a:pPr eaLnBrk="1" hangingPunct="1">
              <a:lnSpc>
                <a:spcPct val="80000"/>
              </a:lnSpc>
            </a:pPr>
            <a:r>
              <a:rPr lang="el-GR" altLang="el-GR" sz="1800"/>
              <a:t>Η παρουσία των ζώων κάτω από το φέρετρο μπορεί να υποστηριχθεί ότι δηλώνει ότι ο θρήνος γίνεται στην αυλή του οίκου (πρόκειται για «πληροφορούντα» στοιχεία σύμφωνα με την ανάλυση του </a:t>
            </a:r>
            <a:r>
              <a:rPr lang="en-US" altLang="el-GR" sz="1800" b="1"/>
              <a:t>R</a:t>
            </a:r>
            <a:r>
              <a:rPr lang="el-GR" altLang="el-GR" sz="1800" b="1"/>
              <a:t>. </a:t>
            </a:r>
            <a:r>
              <a:rPr lang="en-US" altLang="el-GR" sz="1800" b="1"/>
              <a:t>Barthes</a:t>
            </a:r>
            <a:r>
              <a:rPr lang="el-GR" altLang="el-GR" sz="1800"/>
              <a:t>).</a:t>
            </a:r>
          </a:p>
        </p:txBody>
      </p:sp>
    </p:spTree>
    <p:extLst>
      <p:ext uri="{BB962C8B-B14F-4D97-AF65-F5344CB8AC3E}">
        <p14:creationId xmlns:p14="http://schemas.microsoft.com/office/powerpoint/2010/main" val="167649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l-GR" altLang="el-GR" sz="2400"/>
              <a:t>Τι είδους επεισόδια παρουσιάζονται στην γεωμετρική κεραμική της Σχολής του Διπύλου (</a:t>
            </a:r>
            <a:r>
              <a:rPr lang="fr-FR" altLang="el-GR" sz="2400"/>
              <a:t>G. Hanfmann</a:t>
            </a:r>
            <a:r>
              <a:rPr lang="el-GR" altLang="el-GR" sz="2400"/>
              <a:t>)</a:t>
            </a:r>
          </a:p>
        </p:txBody>
      </p:sp>
      <p:sp>
        <p:nvSpPr>
          <p:cNvPr id="7168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l-GR" altLang="el-GR" sz="1800"/>
              <a:t>1.  Ιστορικά: η κηδεία ενός αθηναίου αριστοκράτη. Όταν υπάρχουν και πολεμικές συγκρούσεις σε ξηρά και θάλασσα, έχουμε ένα είδος βιογραφίας: ο αριστοκράτης ήταν καπετάνιος και πολεμιστής. </a:t>
            </a:r>
          </a:p>
          <a:p>
            <a:pPr eaLnBrk="1" hangingPunct="1">
              <a:lnSpc>
                <a:spcPct val="80000"/>
              </a:lnSpc>
              <a:buFont typeface="Wingdings" panose="05000000000000000000" pitchFamily="2" charset="2"/>
              <a:buNone/>
            </a:pPr>
            <a:r>
              <a:rPr lang="el-GR" altLang="el-GR" sz="1800"/>
              <a:t>2. Γενικού χαρακτήρα επεισόδια, που αναπαριστούν την ζωή της τάξης του αριστοκράτη και τα ενδιαφέροντά του: θαλάσσιες αποστολές και μάχες. </a:t>
            </a:r>
            <a:endParaRPr lang="fr-FR" altLang="el-GR" sz="1800"/>
          </a:p>
          <a:p>
            <a:pPr eaLnBrk="1" hangingPunct="1">
              <a:lnSpc>
                <a:spcPct val="80000"/>
              </a:lnSpc>
              <a:buFont typeface="Wingdings" panose="05000000000000000000" pitchFamily="2" charset="2"/>
              <a:buNone/>
            </a:pPr>
            <a:r>
              <a:rPr lang="el-GR" altLang="el-GR" sz="1800"/>
              <a:t>3. Η σκηνή έχει μυθικό-ιστορικό χαρακτήρα. Δεν αφορά στον ίδιο τον νεκρό, κάτοχο του αγγείου, αλλά στους προγόνους του και στο μυθολογικό παρελθόν της πόλης. </a:t>
            </a:r>
            <a:endParaRPr lang="fr-FR" altLang="el-GR" sz="1800"/>
          </a:p>
          <a:p>
            <a:pPr eaLnBrk="1" hangingPunct="1">
              <a:lnSpc>
                <a:spcPct val="80000"/>
              </a:lnSpc>
              <a:buFont typeface="Wingdings" panose="05000000000000000000" pitchFamily="2" charset="2"/>
              <a:buNone/>
            </a:pPr>
            <a:r>
              <a:rPr lang="el-GR" altLang="el-GR" sz="1800"/>
              <a:t>4. Η σκηνή έχει μυθολογικό χαρακτήρα, παρουσιάζοντας επεισόδια που προέρχονται από χαμένα έπη </a:t>
            </a:r>
          </a:p>
          <a:p>
            <a:pPr eaLnBrk="1" hangingPunct="1">
              <a:lnSpc>
                <a:spcPct val="80000"/>
              </a:lnSpc>
              <a:buFont typeface="Wingdings" panose="05000000000000000000" pitchFamily="2" charset="2"/>
              <a:buNone/>
            </a:pPr>
            <a:r>
              <a:rPr lang="el-GR" altLang="el-GR" sz="1800"/>
              <a:t>5. Η σκηνή απηχεί συγκεκριμένα μυθολογικά επεισόδια, που μας είναι γνωστά από τα ομηρικά έπη και τα ησιόδεια έπη</a:t>
            </a:r>
            <a:endParaRPr lang="fr-FR" altLang="el-GR" sz="1800"/>
          </a:p>
          <a:p>
            <a:pPr eaLnBrk="1" hangingPunct="1">
              <a:lnSpc>
                <a:spcPct val="80000"/>
              </a:lnSpc>
              <a:buFont typeface="Wingdings" panose="05000000000000000000" pitchFamily="2" charset="2"/>
              <a:buNone/>
            </a:pPr>
            <a:r>
              <a:rPr lang="el-GR" altLang="el-GR" sz="1800"/>
              <a:t>6.Φανταστικές σκηνές που ερέθιζαν την φαντασία των καλλιτεχνών (πλοία, όπλα, μάχες), χωρίς όμως να προέρχονται από συγκεκριμένες αφηγηματικές πηγές</a:t>
            </a:r>
            <a:r>
              <a:rPr lang="el-GR" altLang="el-GR" sz="1800" b="1"/>
              <a:t> </a:t>
            </a:r>
          </a:p>
        </p:txBody>
      </p:sp>
    </p:spTree>
    <p:extLst>
      <p:ext uri="{BB962C8B-B14F-4D97-AF65-F5344CB8AC3E}">
        <p14:creationId xmlns:p14="http://schemas.microsoft.com/office/powerpoint/2010/main" val="192060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l-GR" altLang="el-GR" sz="4000"/>
              <a:t>1. Ρυτό από τη Ρόδο. 2. Πυξίδα από τις Αρχάνες. </a:t>
            </a:r>
          </a:p>
        </p:txBody>
      </p:sp>
      <p:pic>
        <p:nvPicPr>
          <p:cNvPr id="36868" name="Picture 4" descr="Archanespyxis"/>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985364" y="2226084"/>
            <a:ext cx="5206636" cy="4665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Content Placeholder 2"/>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813967"/>
            <a:ext cx="1955078" cy="5018848"/>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9350" y="2022769"/>
            <a:ext cx="1851154" cy="470375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1083" y="2022769"/>
            <a:ext cx="2838267" cy="4681368"/>
          </a:xfrm>
          <a:prstGeom prst="rect">
            <a:avLst/>
          </a:prstGeom>
        </p:spPr>
      </p:pic>
    </p:spTree>
    <p:extLst>
      <p:ext uri="{BB962C8B-B14F-4D97-AF65-F5344CB8AC3E}">
        <p14:creationId xmlns:p14="http://schemas.microsoft.com/office/powerpoint/2010/main" val="3817647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1"/>
          <p:cNvSpPr>
            <a:spLocks noGrp="1"/>
          </p:cNvSpPr>
          <p:nvPr>
            <p:ph type="title"/>
          </p:nvPr>
        </p:nvSpPr>
        <p:spPr/>
        <p:txBody>
          <a:bodyPr/>
          <a:lstStyle/>
          <a:p>
            <a:pPr eaLnBrk="1" hangingPunct="1"/>
            <a:r>
              <a:rPr lang="el-GR" altLang="el-GR" smtClean="0"/>
              <a:t>Λουτήριο από τη Θήβα. Λονδίνο</a:t>
            </a:r>
            <a:endParaRPr lang="en-US" altLang="el-GR" smtClean="0"/>
          </a:p>
        </p:txBody>
      </p:sp>
      <p:pic>
        <p:nvPicPr>
          <p:cNvPr id="72707" name="Picture 3" descr="LondonLGkratermyth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10565" y="1690688"/>
            <a:ext cx="6689725"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7210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p:txBody>
          <a:bodyPr/>
          <a:lstStyle/>
          <a:p>
            <a:pPr eaLnBrk="1" hangingPunct="1"/>
            <a:endParaRPr lang="en-US" altLang="el-GR" smtClean="0"/>
          </a:p>
        </p:txBody>
      </p:sp>
      <p:pic>
        <p:nvPicPr>
          <p:cNvPr id="73731" name="Picture 3" descr="londonLGkratermyth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057400" y="2341564"/>
            <a:ext cx="8153400" cy="301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6152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l-GR" altLang="el-GR" smtClean="0"/>
              <a:t>Οινοχόη Μονάχου</a:t>
            </a:r>
          </a:p>
        </p:txBody>
      </p:sp>
      <p:pic>
        <p:nvPicPr>
          <p:cNvPr id="74755" name="Picture 3" descr="MunichLGoinochoe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5708" y="2342833"/>
            <a:ext cx="5510213"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553585" y="2658292"/>
            <a:ext cx="3731623" cy="281332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252843" y="2847250"/>
            <a:ext cx="4780780" cy="3240720"/>
          </a:xfrm>
          <a:prstGeom prst="rect">
            <a:avLst/>
          </a:prstGeom>
        </p:spPr>
      </p:pic>
    </p:spTree>
    <p:extLst>
      <p:ext uri="{BB962C8B-B14F-4D97-AF65-F5344CB8AC3E}">
        <p14:creationId xmlns:p14="http://schemas.microsoft.com/office/powerpoint/2010/main" val="2571323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p:txBody>
          <a:bodyPr/>
          <a:lstStyle/>
          <a:p>
            <a:pPr eaLnBrk="1" hangingPunct="1"/>
            <a:r>
              <a:rPr lang="el-GR" altLang="el-GR" dirty="0" smtClean="0"/>
              <a:t>Οινοχόη Αγοράς</a:t>
            </a:r>
            <a:endParaRPr lang="en-US" altLang="el-GR" dirty="0" smtClean="0"/>
          </a:p>
        </p:txBody>
      </p:sp>
      <p:sp>
        <p:nvSpPr>
          <p:cNvPr id="5" name="Θέση περιεχομένου 4"/>
          <p:cNvSpPr>
            <a:spLocks noGrp="1"/>
          </p:cNvSpPr>
          <p:nvPr>
            <p:ph sz="half" idx="1"/>
          </p:nvPr>
        </p:nvSpPr>
        <p:spPr/>
        <p:txBody>
          <a:bodyPr/>
          <a:lstStyle/>
          <a:p>
            <a:pPr eaLnBrk="1" hangingPunct="1">
              <a:defRPr/>
            </a:pPr>
            <a:endParaRPr lang="el-GR" dirty="0" smtClean="0">
              <a:solidFill>
                <a:srgbClr val="FF0000"/>
              </a:solidFill>
            </a:endParaRPr>
          </a:p>
          <a:p>
            <a:pPr eaLnBrk="1" hangingPunct="1">
              <a:defRPr/>
            </a:pPr>
            <a:endParaRPr lang="el-GR" dirty="0" smtClean="0">
              <a:solidFill>
                <a:srgbClr val="FF0000"/>
              </a:solidFill>
            </a:endParaRPr>
          </a:p>
          <a:p>
            <a:pPr eaLnBrk="1" hangingPunct="1">
              <a:defRPr/>
            </a:pPr>
            <a:endParaRPr lang="el-GR" dirty="0" smtClean="0">
              <a:solidFill>
                <a:srgbClr val="FF0000"/>
              </a:solidFill>
            </a:endParaRPr>
          </a:p>
        </p:txBody>
      </p:sp>
      <p:pic>
        <p:nvPicPr>
          <p:cNvPr id="75782" name="Picture 2" descr="C:\Users\mitsos\Pictures\neoteraearlier\neaearly\geometric\attic\AgoraLG2oinocho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1932" y="1825623"/>
            <a:ext cx="3715347" cy="4664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15694" y="1825623"/>
            <a:ext cx="3467047" cy="4718941"/>
          </a:xfrm>
        </p:spPr>
      </p:pic>
    </p:spTree>
    <p:extLst>
      <p:ext uri="{BB962C8B-B14F-4D97-AF65-F5344CB8AC3E}">
        <p14:creationId xmlns:p14="http://schemas.microsoft.com/office/powerpoint/2010/main" val="4019028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Content Placeholder 3"/>
          <p:cNvSpPr>
            <a:spLocks noGrp="1"/>
          </p:cNvSpPr>
          <p:nvPr>
            <p:ph sz="half" idx="2"/>
          </p:nvPr>
        </p:nvSpPr>
        <p:spPr/>
        <p:txBody>
          <a:bodyPr/>
          <a:lstStyle/>
          <a:p>
            <a:endParaRPr lang="el-GR"/>
          </a:p>
        </p:txBody>
      </p:sp>
      <p:pic>
        <p:nvPicPr>
          <p:cNvPr id="5" name="Content Placeholder 1"/>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0" y="1690688"/>
            <a:ext cx="11808823" cy="2644190"/>
          </a:xfrm>
          <a:prstGeom prst="rect">
            <a:avLst/>
          </a:prstGeom>
        </p:spPr>
      </p:pic>
    </p:spTree>
    <p:extLst>
      <p:ext uri="{BB962C8B-B14F-4D97-AF65-F5344CB8AC3E}">
        <p14:creationId xmlns:p14="http://schemas.microsoft.com/office/powerpoint/2010/main" val="3436863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Υποστατό Κεραμεικού</a:t>
            </a:r>
            <a:endParaRPr lang="el-GR"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227364" y="1906339"/>
            <a:ext cx="3257549" cy="4643740"/>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86253" y="1825625"/>
            <a:ext cx="3484763" cy="4852760"/>
          </a:xfrm>
        </p:spPr>
      </p:pic>
    </p:spTree>
    <p:extLst>
      <p:ext uri="{BB962C8B-B14F-4D97-AF65-F5344CB8AC3E}">
        <p14:creationId xmlns:p14="http://schemas.microsoft.com/office/powerpoint/2010/main" val="1834788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1"/>
          <p:cNvSpPr>
            <a:spLocks noGrp="1"/>
          </p:cNvSpPr>
          <p:nvPr>
            <p:ph type="title"/>
          </p:nvPr>
        </p:nvSpPr>
        <p:spPr/>
        <p:txBody>
          <a:bodyPr/>
          <a:lstStyle/>
          <a:p>
            <a:pPr eaLnBrk="1" hangingPunct="1"/>
            <a:r>
              <a:rPr lang="el-GR" altLang="el-GR" sz="2400"/>
              <a:t>Κρατήρας Ν. Υόρκης</a:t>
            </a:r>
            <a:endParaRPr lang="en-US" altLang="el-GR" sz="2400"/>
          </a:p>
        </p:txBody>
      </p:sp>
      <p:pic>
        <p:nvPicPr>
          <p:cNvPr id="7680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19288" y="1844675"/>
            <a:ext cx="3086100" cy="4038600"/>
          </a:xfrm>
          <a:noFill/>
        </p:spPr>
      </p:pic>
      <p:pic>
        <p:nvPicPr>
          <p:cNvPr id="7680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0464" y="549275"/>
            <a:ext cx="3887787" cy="531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33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l-GR" sz="4000" b="1"/>
              <a:t>Anthony Snodgrass</a:t>
            </a:r>
            <a:endParaRPr lang="el-GR" altLang="el-GR" sz="4000" b="1"/>
          </a:p>
        </p:txBody>
      </p:sp>
      <p:sp>
        <p:nvSpPr>
          <p:cNvPr id="77827" name="Rectangle 3"/>
          <p:cNvSpPr>
            <a:spLocks noGrp="1" noChangeArrowheads="1"/>
          </p:cNvSpPr>
          <p:nvPr>
            <p:ph type="body" idx="1"/>
          </p:nvPr>
        </p:nvSpPr>
        <p:spPr/>
        <p:txBody>
          <a:bodyPr/>
          <a:lstStyle/>
          <a:p>
            <a:pPr eaLnBrk="1" hangingPunct="1">
              <a:buFont typeface="Wingdings" panose="05000000000000000000" pitchFamily="2" charset="2"/>
              <a:buNone/>
            </a:pPr>
            <a:r>
              <a:rPr lang="el-GR" altLang="el-GR" sz="2700"/>
              <a:t>Οι σκηνές δεν έχουν συγκεκριμένο αφηγηματικό περιεχόμενο, αλλά απεικονίζουν ένα γενικευμένο ηρωϊκό κόσμο του παρελθόντος. </a:t>
            </a:r>
          </a:p>
          <a:p>
            <a:pPr eaLnBrk="1" hangingPunct="1">
              <a:buFont typeface="Wingdings" panose="05000000000000000000" pitchFamily="2" charset="2"/>
              <a:buNone/>
            </a:pPr>
            <a:r>
              <a:rPr lang="el-GR" altLang="el-GR" sz="2700"/>
              <a:t>Στέκουν παράλληλα στα έπη και εξαρτούν την ύπαρξή τους από αυτά, αλλά δεν σχετίζονται στο παραμικρό με τα συγκεκριμένα επεισόδια που τα έπη αφηγούνται. </a:t>
            </a:r>
          </a:p>
          <a:p>
            <a:pPr eaLnBrk="1" hangingPunct="1">
              <a:buFont typeface="Wingdings" panose="05000000000000000000" pitchFamily="2" charset="2"/>
              <a:buNone/>
            </a:pPr>
            <a:r>
              <a:rPr lang="el-GR" altLang="el-GR" sz="2700"/>
              <a:t>Η άποψη αυτή μοιάζει με συμβιβασμό. </a:t>
            </a:r>
          </a:p>
          <a:p>
            <a:pPr eaLnBrk="1" hangingPunct="1"/>
            <a:endParaRPr lang="el-GR" altLang="el-GR" sz="2700"/>
          </a:p>
        </p:txBody>
      </p:sp>
    </p:spTree>
    <p:extLst>
      <p:ext uri="{BB962C8B-B14F-4D97-AF65-F5344CB8AC3E}">
        <p14:creationId xmlns:p14="http://schemas.microsoft.com/office/powerpoint/2010/main" val="4164735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p:txBody>
          <a:bodyPr/>
          <a:lstStyle/>
          <a:p>
            <a:pPr eaLnBrk="1" hangingPunct="1"/>
            <a:r>
              <a:rPr lang="el-GR" altLang="el-GR" smtClean="0"/>
              <a:t>Λούβρο Α 519</a:t>
            </a:r>
            <a:endParaRPr lang="en-US" altLang="el-GR" smtClean="0"/>
          </a:p>
        </p:txBody>
      </p:sp>
      <p:pic>
        <p:nvPicPr>
          <p:cNvPr id="78851" name="Picture 3" descr="LouvreA519krate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359150" y="1700214"/>
            <a:ext cx="5905500" cy="416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26032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l-GR" altLang="el-GR" sz="4000"/>
              <a:t>				Πολυάνδριο 						Παροικιάς </a:t>
            </a:r>
          </a:p>
        </p:txBody>
      </p:sp>
      <p:pic>
        <p:nvPicPr>
          <p:cNvPr id="79875" name="Picture 3" descr="paroikiapolyandrion"/>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297396" y="1098550"/>
            <a:ext cx="3844925" cy="575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6" name="Picture 4" descr="Paroikiaamphora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369913" y="1349828"/>
            <a:ext cx="4036830" cy="5399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785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Μινωικά και μυκηναϊκά δακτυλίδια με παραστάσεις. </a:t>
            </a:r>
            <a:endParaRPr lang="el-GR"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44668" y="2053431"/>
            <a:ext cx="5432985" cy="3711643"/>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46371" y="2449863"/>
            <a:ext cx="5181600" cy="3315211"/>
          </a:xfrm>
        </p:spPr>
      </p:pic>
    </p:spTree>
    <p:extLst>
      <p:ext uri="{BB962C8B-B14F-4D97-AF65-F5344CB8AC3E}">
        <p14:creationId xmlns:p14="http://schemas.microsoft.com/office/powerpoint/2010/main" val="1958078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1" hangingPunct="1"/>
            <a:r>
              <a:rPr lang="el-GR" altLang="el-GR" sz="3200"/>
              <a:t>Πολυάνδριον της Πάρου: ομαδικός τάφος όπου είχαν ταφεί περισσότεροι από 200 πολεμιστές. Δύο εικονιστικά αγγεία μόνο. </a:t>
            </a:r>
          </a:p>
        </p:txBody>
      </p:sp>
      <p:sp>
        <p:nvSpPr>
          <p:cNvPr id="80899" name="Rectangle 3"/>
          <p:cNvSpPr>
            <a:spLocks noGrp="1" noChangeArrowheads="1"/>
          </p:cNvSpPr>
          <p:nvPr>
            <p:ph type="body" idx="1"/>
          </p:nvPr>
        </p:nvSpPr>
        <p:spPr/>
        <p:txBody>
          <a:bodyPr/>
          <a:lstStyle/>
          <a:p>
            <a:pPr eaLnBrk="1" hangingPunct="1">
              <a:lnSpc>
                <a:spcPct val="90000"/>
              </a:lnSpc>
            </a:pPr>
            <a:r>
              <a:rPr lang="el-GR" altLang="el-GR" sz="2200"/>
              <a:t>Στην κοιλία του αγγείου παρουσιάζεται μάχη, όπου εμπλέκονται πεζοί, ιππείς, σφενδονιστές και τοξότες. Στον ώμο αποδίδεται με επίθετο λευκό, η αποκομιδή ενός νεκρού διάτρητου από βέλη. Στον λαιμό του αγγείου παρουσιάζεται μια πρόθεση αττικού τύπου</a:t>
            </a:r>
          </a:p>
          <a:p>
            <a:pPr eaLnBrk="1" hangingPunct="1">
              <a:lnSpc>
                <a:spcPct val="90000"/>
              </a:lnSpc>
            </a:pPr>
            <a:endParaRPr lang="el-GR" altLang="el-GR" sz="2200"/>
          </a:p>
          <a:p>
            <a:pPr eaLnBrk="1" hangingPunct="1">
              <a:lnSpc>
                <a:spcPct val="90000"/>
              </a:lnSpc>
            </a:pPr>
            <a:r>
              <a:rPr lang="el-GR" altLang="el-GR" sz="2200"/>
              <a:t>Το αγγείο αυτό έχει βιογραφικό περιεχόμενο: παρουσιάζονται οι τρεις τελευταίες φάσεις της ζωής του νεκρού </a:t>
            </a:r>
          </a:p>
          <a:p>
            <a:pPr eaLnBrk="1" hangingPunct="1">
              <a:lnSpc>
                <a:spcPct val="90000"/>
              </a:lnSpc>
            </a:pPr>
            <a:r>
              <a:rPr lang="el-GR" altLang="el-GR" sz="2200"/>
              <a:t>Ο γεωμετρικός καλλιτέχνης παρουσιάζει μια «ρεαλιστική» απεικόνιση της ζωής ενός πελάτη του, κατόπιν παραγγελίας της οικογένειας του νεκρού, </a:t>
            </a:r>
          </a:p>
        </p:txBody>
      </p:sp>
    </p:spTree>
    <p:extLst>
      <p:ext uri="{BB962C8B-B14F-4D97-AF65-F5344CB8AC3E}">
        <p14:creationId xmlns:p14="http://schemas.microsoft.com/office/powerpoint/2010/main" val="1640209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l-GR" altLang="el-GR" sz="2400"/>
              <a:t>Αμφορέας Παροικιάς</a:t>
            </a:r>
          </a:p>
        </p:txBody>
      </p:sp>
      <p:pic>
        <p:nvPicPr>
          <p:cNvPr id="81923" name="Picture 3" descr="Paroikiaamphora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327379" y="1690688"/>
            <a:ext cx="345598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670767" y="223702"/>
            <a:ext cx="4453440" cy="6564687"/>
          </a:xfrm>
          <a:noFill/>
        </p:spPr>
      </p:pic>
    </p:spTree>
    <p:extLst>
      <p:ext uri="{BB962C8B-B14F-4D97-AF65-F5344CB8AC3E}">
        <p14:creationId xmlns:p14="http://schemas.microsoft.com/office/powerpoint/2010/main" val="1838189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Τίτλος 1"/>
          <p:cNvSpPr>
            <a:spLocks noGrp="1"/>
          </p:cNvSpPr>
          <p:nvPr>
            <p:ph type="title"/>
          </p:nvPr>
        </p:nvSpPr>
        <p:spPr/>
        <p:txBody>
          <a:bodyPr/>
          <a:lstStyle/>
          <a:p>
            <a:pPr eaLnBrk="1" hangingPunct="1"/>
            <a:endParaRPr lang="en-US" altLang="el-GR" smtClean="0"/>
          </a:p>
        </p:txBody>
      </p:sp>
      <p:pic>
        <p:nvPicPr>
          <p:cNvPr id="82947" name="Picture 2" descr="E:\apo palio skliro\Pictures\omilies\dessin\illustration1\illustration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35188" y="333376"/>
            <a:ext cx="7777162" cy="58324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78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1"/>
          <p:cNvSpPr>
            <a:spLocks noGrp="1"/>
          </p:cNvSpPr>
          <p:nvPr>
            <p:ph type="title"/>
          </p:nvPr>
        </p:nvSpPr>
        <p:spPr/>
        <p:txBody>
          <a:bodyPr/>
          <a:lstStyle/>
          <a:p>
            <a:pPr eaLnBrk="1" hangingPunct="1"/>
            <a:endParaRPr lang="en-US" altLang="el-GR" smtClean="0"/>
          </a:p>
        </p:txBody>
      </p:sp>
      <p:pic>
        <p:nvPicPr>
          <p:cNvPr id="8397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7850" y="404814"/>
            <a:ext cx="8350250"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3" descr="paroikiafight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855913" y="2708275"/>
            <a:ext cx="5391150" cy="294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982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mtClean="0"/>
              <a:t>Λάρνακες Τανάγρας</a:t>
            </a:r>
          </a:p>
        </p:txBody>
      </p:sp>
      <p:pic>
        <p:nvPicPr>
          <p:cNvPr id="37892" name="Picture 4" descr="Thebeslarnax2"/>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151449" y="1670956"/>
            <a:ext cx="5485229" cy="4059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5878" y="1616075"/>
            <a:ext cx="5686522" cy="4201886"/>
          </a:xfrm>
          <a:prstGeom prst="rect">
            <a:avLst/>
          </a:prstGeom>
        </p:spPr>
      </p:pic>
      <p:sp>
        <p:nvSpPr>
          <p:cNvPr id="3" name="Content Placeholder 2"/>
          <p:cNvSpPr>
            <a:spLocks noGrp="1"/>
          </p:cNvSpPr>
          <p:nvPr>
            <p:ph sz="quarter" idx="2"/>
          </p:nvPr>
        </p:nvSpPr>
        <p:spPr/>
        <p:txBody>
          <a:bodyPr/>
          <a:lstStyle/>
          <a:p>
            <a:endParaRPr lang="el-GR"/>
          </a:p>
        </p:txBody>
      </p:sp>
    </p:spTree>
    <p:extLst>
      <p:ext uri="{BB962C8B-B14F-4D97-AF65-F5344CB8AC3E}">
        <p14:creationId xmlns:p14="http://schemas.microsoft.com/office/powerpoint/2010/main" val="155054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altLang="el-GR" sz="3200"/>
              <a:t>1. Αμφορέας Διπύλου. </a:t>
            </a:r>
            <a:br>
              <a:rPr lang="el-GR" altLang="el-GR" sz="3200"/>
            </a:br>
            <a:r>
              <a:rPr lang="el-GR" altLang="el-GR" sz="3200"/>
              <a:t>2. Λάρνακα από την Τανάγρα</a:t>
            </a:r>
          </a:p>
        </p:txBody>
      </p:sp>
      <p:pic>
        <p:nvPicPr>
          <p:cNvPr id="38915" name="Picture 3" descr="AthensDipylonamphdetail1"/>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218340" y="1922871"/>
            <a:ext cx="4833962" cy="3624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descr="ThebesTanagra22larnax"/>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618514" y="620714"/>
            <a:ext cx="3687537" cy="618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1331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altLang="el-GR" sz="2000"/>
              <a:t>Κύπελλο του Κεραμεικού				Λευκωσία. Κρατήρας   </a:t>
            </a:r>
            <a:br>
              <a:rPr lang="el-GR" altLang="el-GR" sz="2000"/>
            </a:br>
            <a:endParaRPr lang="en-US" altLang="el-GR" sz="2000"/>
          </a:p>
        </p:txBody>
      </p:sp>
      <p:pic>
        <p:nvPicPr>
          <p:cNvPr id="39939" name="Picture 4" descr="pieridesmuseum1"/>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985772" y="1149894"/>
            <a:ext cx="4169908" cy="5622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3" descr="AthensLG2skyphos1"/>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19892" y="1365068"/>
            <a:ext cx="5906584" cy="39384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267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pPr eaLnBrk="1" hangingPunct="1"/>
            <a:r>
              <a:rPr lang="el-GR" altLang="el-GR" sz="2800"/>
              <a:t>Λευκωσία				Αγορά της Αθήνας</a:t>
            </a:r>
            <a:br>
              <a:rPr lang="el-GR" altLang="el-GR" sz="2800"/>
            </a:br>
            <a:endParaRPr lang="en-US" altLang="el-GR" sz="2800"/>
          </a:p>
        </p:txBody>
      </p:sp>
      <p:pic>
        <p:nvPicPr>
          <p:cNvPr id="40963" name="Picture 3" descr="EnkomiNicosia14th"/>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82995" y="1139327"/>
            <a:ext cx="4424135" cy="5757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2" descr="C:\Users\mitsos\Pictures\neoteraearlier\neaearly\geometric\attic\AgoraLG2oinochoe.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219235" y="1323701"/>
            <a:ext cx="4274593" cy="53685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04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1447</Words>
  <Application>Microsoft Office PowerPoint</Application>
  <PresentationFormat>Widescreen</PresentationFormat>
  <Paragraphs>117</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Η γέννηση της μυθολογικής αφήγησης στην ελληνική τέχνη: Οι απαρχές της εικονιστικής τέχνης στην γεωμετρική περίοδο </vt:lpstr>
      <vt:lpstr>4. Στην ανακάλυψη της εικόνας συντελεί η ανακάλυψη έργων της μυκηναϊκής περιόδου (Benson)</vt:lpstr>
      <vt:lpstr>Ανάγλυφες στήλες από τις Μυκήνες</vt:lpstr>
      <vt:lpstr>1. Ρυτό από τη Ρόδο. 2. Πυξίδα από τις Αρχάνες. </vt:lpstr>
      <vt:lpstr>Μινωικά και μυκηναϊκά δακτυλίδια με παραστάσεις. </vt:lpstr>
      <vt:lpstr>Λάρνακες Τανάγρας</vt:lpstr>
      <vt:lpstr>1. Αμφορέας Διπύλου.  2. Λάρνακα από την Τανάγρα</vt:lpstr>
      <vt:lpstr>Κύπελλο του Κεραμεικού    Λευκωσία. Κρατήρας    </vt:lpstr>
      <vt:lpstr>Λευκωσία    Αγορά της Αθήνας </vt:lpstr>
      <vt:lpstr>Θραύσμα μυκηναϊκού κρατήρα στο  Βρετανικό Μουσείο.  Βοιωτική οινοχόη στο Princeton</vt:lpstr>
      <vt:lpstr>Ύστερος γεωμετρικός κρατήρας από το Άργος.     Απομίμηση μυκηναϊκού       κρατήρα από την Ugarit </vt:lpstr>
      <vt:lpstr> 2. Οι Έλληνες ανακάλυψαν την εικονιστική τέχνη, για να περιγράψουν τους ομηρικούς μύθους</vt:lpstr>
      <vt:lpstr>3. Η εικονιστική τέχνη της Ελλάδας οφείλει την ύπαρξή της στην επαφή με τους ανώτερους πολιτισμούς της Ανατολής</vt:lpstr>
      <vt:lpstr>Ανάγλυφο. 9ος αι. Καρκεμίς. </vt:lpstr>
      <vt:lpstr>Αθήνα. Κύλικα</vt:lpstr>
      <vt:lpstr>Αθήνα. Ύστερη γεωμετρική οινοχόη. </vt:lpstr>
      <vt:lpstr>Roma, Museo di Villa Giulia. Φιάλη από την Palestrina, tomba Bernardini</vt:lpstr>
      <vt:lpstr>. Φιάλη από την Nimrud, την πρωτεύουσα των Ασσυρίων</vt:lpstr>
      <vt:lpstr>Ιδάλιον. Φοινικική φιάλη. </vt:lpstr>
      <vt:lpstr>Συνειδητή έλλειψη φυσιοκρατίας</vt:lpstr>
      <vt:lpstr>Τα πρότυπα δεν λείπουν: εισάγονται, θαυμάζονται, αλλά δεν αντιγράφονται</vt:lpstr>
      <vt:lpstr>Στις ελάσσονες τέχνες το ανατολίζον ιδίωμα επιβάλλεται σύντομα  Χρυσά διαδήματα από την Αθήνα</vt:lpstr>
      <vt:lpstr>4. H ελληνική επανάσταση είναι μια μακρόχρονη διαδικασία ωρίμανσης (Whitley)</vt:lpstr>
      <vt:lpstr>1. Κάλαθος από την Περατή. 2. Πυξίδα από το Λεφκαντί</vt:lpstr>
      <vt:lpstr>ΥΕ ΙΙΙ Γ κρατήρας: Παλαιοβουκουβίνα</vt:lpstr>
      <vt:lpstr>Κρατήρας από τον Κύνο της Φθιώτιδας</vt:lpstr>
      <vt:lpstr>Πορεία προς την κατάκτηση της εικόνας</vt:lpstr>
      <vt:lpstr>Η πλαστική προηγείται της γραφικής απεικόνισης.  1. Ελάφι από τον Κεραμεικό. 2. Κένταυρος από το Λεφκαντί. </vt:lpstr>
      <vt:lpstr>Αμφορέας Κεραμεικού. </vt:lpstr>
      <vt:lpstr>Μέση Γεωμετρική περίοδος</vt:lpstr>
      <vt:lpstr>Πυξίδα           Λούβρου</vt:lpstr>
      <vt:lpstr>Απεικονίσεις θρηνωδού και αλόγου  σε μέσο γεωμετρικό κρατήρα</vt:lpstr>
      <vt:lpstr>Καμμία από τις τέσσερις θεωρίες δεν μοιάζει να μπορεί να επιβληθεί.</vt:lpstr>
      <vt:lpstr>Το πρόβλημα της αφήγησης στην πρώιμη ελληνική τέχνη</vt:lpstr>
      <vt:lpstr>Κρατήρας Αθήνας 904: Ζωγράφος του Hirschfeld</vt:lpstr>
      <vt:lpstr>PowerPoint Presentation</vt:lpstr>
      <vt:lpstr>Κρατήρας της Αθήνας 904</vt:lpstr>
      <vt:lpstr>Ερμηνεία της εικόνας</vt:lpstr>
      <vt:lpstr>Τι είδους επεισόδια παρουσιάζονται στην γεωμετρική κεραμική της Σχολής του Διπύλου (G. Hanfmann)</vt:lpstr>
      <vt:lpstr>Λουτήριο από τη Θήβα. Λονδίνο</vt:lpstr>
      <vt:lpstr>PowerPoint Presentation</vt:lpstr>
      <vt:lpstr>Οινοχόη Μονάχου</vt:lpstr>
      <vt:lpstr>Οινοχόη Αγοράς</vt:lpstr>
      <vt:lpstr>PowerPoint Presentation</vt:lpstr>
      <vt:lpstr>Υποστατό Κεραμεικού</vt:lpstr>
      <vt:lpstr>Κρατήρας Ν. Υόρκης</vt:lpstr>
      <vt:lpstr>Anthony Snodgrass</vt:lpstr>
      <vt:lpstr>Λούβρο Α 519</vt:lpstr>
      <vt:lpstr>    Πολυάνδριο       Παροικιάς </vt:lpstr>
      <vt:lpstr>Πολυάνδριον της Πάρου: ομαδικός τάφος όπου είχαν ταφεί περισσότεροι από 200 πολεμιστές. Δύο εικονιστικά αγγεία μόνο. </vt:lpstr>
      <vt:lpstr>Αμφορέας Παροικιάς</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γέννηση της μυθολογικής αφήγησης στην ελληνική τέχνη: Οι απαρχές της εικονιστικής τέχνης στην γεωμετρική περίοδο </dc:title>
  <dc:creator>User</dc:creator>
  <cp:lastModifiedBy>User</cp:lastModifiedBy>
  <cp:revision>2</cp:revision>
  <dcterms:created xsi:type="dcterms:W3CDTF">2021-11-01T06:13:25Z</dcterms:created>
  <dcterms:modified xsi:type="dcterms:W3CDTF">2022-01-25T10:14:16Z</dcterms:modified>
</cp:coreProperties>
</file>