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5" r:id="rId3"/>
    <p:sldId id="257" r:id="rId4"/>
    <p:sldId id="258" r:id="rId5"/>
    <p:sldId id="259" r:id="rId6"/>
    <p:sldId id="284" r:id="rId7"/>
    <p:sldId id="296" r:id="rId8"/>
    <p:sldId id="291" r:id="rId9"/>
    <p:sldId id="292" r:id="rId10"/>
    <p:sldId id="293" r:id="rId11"/>
    <p:sldId id="286" r:id="rId12"/>
    <p:sldId id="287" r:id="rId13"/>
    <p:sldId id="288" r:id="rId14"/>
    <p:sldId id="290" r:id="rId15"/>
    <p:sldId id="294" r:id="rId16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0"/>
    <p:restoredTop sz="94172"/>
  </p:normalViewPr>
  <p:slideViewPr>
    <p:cSldViewPr snapToGrid="0">
      <p:cViewPr varScale="1">
        <p:scale>
          <a:sx n="81" d="100"/>
          <a:sy n="81" d="100"/>
        </p:scale>
        <p:origin x="1776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24EDAE-5F04-4BD7-BA28-99E16062B3E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4FE37C-39D4-4E6E-889A-AFDD685E8EED}">
      <dgm:prSet custT="1"/>
      <dgm:spPr/>
      <dgm:t>
        <a:bodyPr/>
        <a:lstStyle/>
        <a:p>
          <a:r>
            <a:rPr lang="el-GR" sz="2800" dirty="0"/>
            <a:t>Το </a:t>
          </a:r>
          <a:r>
            <a:rPr lang="en-US" sz="2800" dirty="0" err="1"/>
            <a:t>ε</a:t>
          </a:r>
          <a:r>
            <a:rPr lang="en-US" sz="2800" dirty="0"/>
            <a:t>π</a:t>
          </a:r>
          <a:r>
            <a:rPr lang="en-US" sz="2800" dirty="0" err="1"/>
            <a:t>ικουρικό</a:t>
          </a:r>
          <a:r>
            <a:rPr lang="en-US" sz="2800" dirty="0"/>
            <a:t> </a:t>
          </a:r>
          <a:r>
            <a:rPr lang="en-US" sz="2800" dirty="0" err="1"/>
            <a:t>έργο</a:t>
          </a:r>
          <a:r>
            <a:rPr lang="en-US" sz="2800" dirty="0"/>
            <a:t> </a:t>
          </a:r>
          <a:r>
            <a:rPr lang="en-US" sz="2800" dirty="0" err="1"/>
            <a:t>είν</a:t>
          </a:r>
          <a:r>
            <a:rPr lang="en-US" sz="2800" dirty="0"/>
            <a:t>α</a:t>
          </a:r>
          <a:r>
            <a:rPr lang="en-US" sz="2800" dirty="0" err="1"/>
            <a:t>ι</a:t>
          </a:r>
          <a:r>
            <a:rPr lang="en-US" sz="2800" dirty="0"/>
            <a:t> </a:t>
          </a:r>
          <a:r>
            <a:rPr lang="en-US" sz="2800" dirty="0" err="1"/>
            <a:t>το</a:t>
          </a:r>
          <a:r>
            <a:rPr lang="en-US" sz="2800" dirty="0"/>
            <a:t> </a:t>
          </a:r>
          <a:r>
            <a:rPr lang="en-US" sz="2800" dirty="0" err="1"/>
            <a:t>σημείο</a:t>
          </a:r>
          <a:r>
            <a:rPr lang="en-US" sz="2800" dirty="0"/>
            <a:t> </a:t>
          </a:r>
          <a:r>
            <a:rPr lang="en-US" sz="2800" dirty="0" err="1"/>
            <a:t>ό</a:t>
          </a:r>
          <a:r>
            <a:rPr lang="en-US" sz="2800" dirty="0"/>
            <a:t>π</a:t>
          </a:r>
          <a:r>
            <a:rPr lang="en-US" sz="2800" dirty="0" err="1"/>
            <a:t>ου</a:t>
          </a:r>
          <a:r>
            <a:rPr lang="en-US" sz="2800" dirty="0"/>
            <a:t> α</a:t>
          </a:r>
          <a:r>
            <a:rPr lang="en-US" sz="2800" dirty="0" err="1"/>
            <a:t>ρχίζετε</a:t>
          </a:r>
          <a:r>
            <a:rPr lang="en-US" sz="2800" dirty="0"/>
            <a:t> </a:t>
          </a:r>
          <a:r>
            <a:rPr lang="en-US" sz="2800" dirty="0" err="1"/>
            <a:t>ν</a:t>
          </a:r>
          <a:r>
            <a:rPr lang="en-US" sz="2800" dirty="0"/>
            <a:t>α β</a:t>
          </a:r>
          <a:r>
            <a:rPr lang="en-US" sz="2800" dirty="0" err="1"/>
            <a:t>λέ</a:t>
          </a:r>
          <a:r>
            <a:rPr lang="en-US" sz="2800" dirty="0"/>
            <a:t>π</a:t>
          </a:r>
          <a:r>
            <a:rPr lang="en-US" sz="2800" dirty="0" err="1"/>
            <a:t>ετε</a:t>
          </a:r>
          <a:r>
            <a:rPr lang="en-US" sz="2800" dirty="0"/>
            <a:t> </a:t>
          </a:r>
          <a:r>
            <a:rPr lang="en-US" sz="2800" dirty="0" err="1"/>
            <a:t>το</a:t>
          </a:r>
          <a:r>
            <a:rPr lang="en-US" sz="2800" dirty="0"/>
            <a:t> </a:t>
          </a:r>
          <a:r>
            <a:rPr lang="en-US" sz="2800" dirty="0" err="1"/>
            <a:t>σχολείο</a:t>
          </a:r>
          <a:r>
            <a:rPr lang="en-US" sz="2800" dirty="0"/>
            <a:t> </a:t>
          </a:r>
          <a:r>
            <a:rPr lang="en-US" sz="2800" dirty="0" err="1"/>
            <a:t>με</a:t>
          </a:r>
          <a:r>
            <a:rPr lang="en-US" sz="2800" dirty="0"/>
            <a:t> </a:t>
          </a:r>
          <a:r>
            <a:rPr lang="en-US" sz="2800" dirty="0" err="1"/>
            <a:t>το</a:t>
          </a:r>
          <a:r>
            <a:rPr lang="en-US" sz="2800" dirty="0"/>
            <a:t> β</a:t>
          </a:r>
          <a:r>
            <a:rPr lang="en-US" sz="2800" dirty="0" err="1"/>
            <a:t>λέμμ</a:t>
          </a:r>
          <a:r>
            <a:rPr lang="en-US" sz="2800" dirty="0"/>
            <a:t>α </a:t>
          </a:r>
          <a:r>
            <a:rPr lang="en-US" sz="2800" dirty="0" err="1"/>
            <a:t>του</a:t>
          </a:r>
          <a:r>
            <a:rPr lang="en-US" sz="2800" dirty="0"/>
            <a:t> </a:t>
          </a:r>
          <a:r>
            <a:rPr lang="en-US" sz="2800" dirty="0" err="1"/>
            <a:t>ε</a:t>
          </a:r>
          <a:r>
            <a:rPr lang="en-US" sz="2800" dirty="0"/>
            <a:t>πα</a:t>
          </a:r>
          <a:r>
            <a:rPr lang="en-US" sz="2800" dirty="0" err="1"/>
            <a:t>γγελμ</a:t>
          </a:r>
          <a:r>
            <a:rPr lang="en-US" sz="2800" dirty="0"/>
            <a:t>α</a:t>
          </a:r>
          <a:r>
            <a:rPr lang="en-US" sz="2800" dirty="0" err="1"/>
            <a:t>τί</a:t>
          </a:r>
          <a:r>
            <a:rPr lang="en-US" sz="2800" dirty="0"/>
            <a:t>α </a:t>
          </a:r>
          <a:r>
            <a:rPr lang="en-US" sz="2800" dirty="0" err="1"/>
            <a:t>κ</a:t>
          </a:r>
          <a:r>
            <a:rPr lang="en-US" sz="2800" dirty="0"/>
            <a:t>α</a:t>
          </a:r>
          <a:r>
            <a:rPr lang="en-US" sz="2800" dirty="0" err="1"/>
            <a:t>ι</a:t>
          </a:r>
          <a:r>
            <a:rPr lang="en-US" sz="2800" dirty="0"/>
            <a:t> </a:t>
          </a:r>
          <a:r>
            <a:rPr lang="en-US" sz="2800" dirty="0" err="1"/>
            <a:t>όχι</a:t>
          </a:r>
          <a:r>
            <a:rPr lang="en-US" sz="2800" dirty="0"/>
            <a:t> </a:t>
          </a:r>
          <a:r>
            <a:rPr lang="en-US" sz="2800" dirty="0" err="1"/>
            <a:t>του</a:t>
          </a:r>
          <a:r>
            <a:rPr lang="en-US" sz="2800" dirty="0"/>
            <a:t> πα</a:t>
          </a:r>
          <a:r>
            <a:rPr lang="en-US" sz="2800" dirty="0" err="1"/>
            <a:t>ρ</a:t>
          </a:r>
          <a:r>
            <a:rPr lang="en-US" sz="2800" dirty="0"/>
            <a:t>α</a:t>
          </a:r>
          <a:r>
            <a:rPr lang="en-US" sz="2800" dirty="0" err="1"/>
            <a:t>τηρητή</a:t>
          </a:r>
          <a:r>
            <a:rPr lang="en-US" sz="2800" dirty="0"/>
            <a:t>.</a:t>
          </a:r>
        </a:p>
      </dgm:t>
    </dgm:pt>
    <dgm:pt modelId="{B7CED1D7-8973-42F1-9BE9-96EC7F813213}" type="parTrans" cxnId="{6A2D9782-1D7A-4A3A-90DE-470CCB9BB8C4}">
      <dgm:prSet/>
      <dgm:spPr/>
      <dgm:t>
        <a:bodyPr/>
        <a:lstStyle/>
        <a:p>
          <a:endParaRPr lang="en-US"/>
        </a:p>
      </dgm:t>
    </dgm:pt>
    <dgm:pt modelId="{8F63EC05-32AC-4EE2-93B0-909AB926BDFB}" type="sibTrans" cxnId="{6A2D9782-1D7A-4A3A-90DE-470CCB9BB8C4}">
      <dgm:prSet/>
      <dgm:spPr/>
      <dgm:t>
        <a:bodyPr/>
        <a:lstStyle/>
        <a:p>
          <a:endParaRPr lang="en-US"/>
        </a:p>
      </dgm:t>
    </dgm:pt>
    <dgm:pt modelId="{9D809BF8-EF55-4C7F-9D78-734F51BD5DFB}">
      <dgm:prSet custT="1"/>
      <dgm:spPr/>
      <dgm:t>
        <a:bodyPr/>
        <a:lstStyle/>
        <a:p>
          <a:r>
            <a:rPr lang="en-US" sz="2800" dirty="0" err="1"/>
            <a:t>Αν</a:t>
          </a:r>
          <a:r>
            <a:rPr lang="en-US" sz="2800" dirty="0"/>
            <a:t> </a:t>
          </a:r>
          <a:r>
            <a:rPr lang="en-US" sz="2800" dirty="0" err="1"/>
            <a:t>δεν</a:t>
          </a:r>
          <a:r>
            <a:rPr lang="en-US" sz="2800" dirty="0"/>
            <a:t> </a:t>
          </a:r>
          <a:r>
            <a:rPr lang="en-US" sz="2800" dirty="0" err="1"/>
            <a:t>έχετε</a:t>
          </a:r>
          <a:r>
            <a:rPr lang="en-US" sz="2800" dirty="0"/>
            <a:t> </a:t>
          </a:r>
          <a:r>
            <a:rPr lang="en-US" sz="2800" dirty="0" err="1"/>
            <a:t>κ</a:t>
          </a:r>
          <a:r>
            <a:rPr lang="en-US" sz="2800" dirty="0"/>
            <a:t>α</a:t>
          </a:r>
          <a:r>
            <a:rPr lang="en-US" sz="2800" dirty="0" err="1"/>
            <a:t>τ</a:t>
          </a:r>
          <a:r>
            <a:rPr lang="en-US" sz="2800" dirty="0"/>
            <a:t>α</a:t>
          </a:r>
          <a:r>
            <a:rPr lang="en-US" sz="2800" dirty="0" err="1"/>
            <a:t>νοήσει</a:t>
          </a:r>
          <a:r>
            <a:rPr lang="en-US" sz="2800" dirty="0"/>
            <a:t> π</a:t>
          </a:r>
          <a:r>
            <a:rPr lang="en-US" sz="2800" dirty="0" err="1"/>
            <a:t>ώς</a:t>
          </a:r>
          <a:r>
            <a:rPr lang="en-US" sz="2800" dirty="0"/>
            <a:t> </a:t>
          </a:r>
          <a:r>
            <a:rPr lang="en-US" sz="2800" dirty="0" err="1"/>
            <a:t>λ</a:t>
          </a:r>
          <a:r>
            <a:rPr lang="en-US" sz="2800" dirty="0"/>
            <a:t>α</a:t>
          </a:r>
          <a:r>
            <a:rPr lang="en-US" sz="2800" dirty="0" err="1"/>
            <a:t>μ</a:t>
          </a:r>
          <a:r>
            <a:rPr lang="en-US" sz="2800" dirty="0"/>
            <a:t>β</a:t>
          </a:r>
          <a:r>
            <a:rPr lang="en-US" sz="2800" dirty="0" err="1"/>
            <a:t>άνοντ</a:t>
          </a:r>
          <a:r>
            <a:rPr lang="en-US" sz="2800" dirty="0"/>
            <a:t>α</a:t>
          </a:r>
          <a:r>
            <a:rPr lang="en-US" sz="2800" dirty="0" err="1"/>
            <a:t>ι</a:t>
          </a:r>
          <a:r>
            <a:rPr lang="en-US" sz="2800" dirty="0"/>
            <a:t> απ</a:t>
          </a:r>
          <a:r>
            <a:rPr lang="en-US" sz="2800" dirty="0" err="1"/>
            <a:t>οφάσεις</a:t>
          </a:r>
          <a:r>
            <a:rPr lang="en-US" sz="2800" dirty="0"/>
            <a:t>, π</a:t>
          </a:r>
          <a:r>
            <a:rPr lang="en-US" sz="2800" dirty="0" err="1"/>
            <a:t>ώς</a:t>
          </a:r>
          <a:r>
            <a:rPr lang="en-US" sz="2800" dirty="0"/>
            <a:t> α</a:t>
          </a:r>
          <a:r>
            <a:rPr lang="en-US" sz="2800" dirty="0" err="1"/>
            <a:t>σκείτ</a:t>
          </a:r>
          <a:r>
            <a:rPr lang="en-US" sz="2800" dirty="0"/>
            <a:t>α</a:t>
          </a:r>
          <a:r>
            <a:rPr lang="en-US" sz="2800" dirty="0" err="1"/>
            <a:t>ι</a:t>
          </a:r>
          <a:r>
            <a:rPr lang="en-US" sz="2800" dirty="0"/>
            <a:t> </a:t>
          </a:r>
          <a:r>
            <a:rPr lang="en-US" sz="2800" dirty="0" err="1"/>
            <a:t>άτυ</a:t>
          </a:r>
          <a:r>
            <a:rPr lang="en-US" sz="2800" dirty="0"/>
            <a:t>π</a:t>
          </a:r>
          <a:r>
            <a:rPr lang="en-US" sz="2800" dirty="0" err="1"/>
            <a:t>η</a:t>
          </a:r>
          <a:r>
            <a:rPr lang="en-US" sz="2800" dirty="0"/>
            <a:t> </a:t>
          </a:r>
          <a:r>
            <a:rPr lang="en-US" sz="2800" dirty="0" err="1"/>
            <a:t>ε</a:t>
          </a:r>
          <a:r>
            <a:rPr lang="en-US" sz="2800" dirty="0"/>
            <a:t>π</a:t>
          </a:r>
          <a:r>
            <a:rPr lang="en-US" sz="2800" dirty="0" err="1"/>
            <a:t>ιρροή</a:t>
          </a:r>
          <a:r>
            <a:rPr lang="en-US" sz="2800" dirty="0"/>
            <a:t> </a:t>
          </a:r>
          <a:r>
            <a:rPr lang="en-US" sz="2800" dirty="0" err="1"/>
            <a:t>κ</a:t>
          </a:r>
          <a:r>
            <a:rPr lang="en-US" sz="2800" dirty="0"/>
            <a:t>α</a:t>
          </a:r>
          <a:r>
            <a:rPr lang="en-US" sz="2800" dirty="0" err="1"/>
            <a:t>ι</a:t>
          </a:r>
          <a:r>
            <a:rPr lang="en-US" sz="2800" dirty="0"/>
            <a:t> π</a:t>
          </a:r>
          <a:r>
            <a:rPr lang="en-US" sz="2800" dirty="0" err="1"/>
            <a:t>ώς</a:t>
          </a:r>
          <a:r>
            <a:rPr lang="en-US" sz="2800" dirty="0"/>
            <a:t> </a:t>
          </a:r>
          <a:r>
            <a:rPr lang="en-US" sz="2800" dirty="0" err="1"/>
            <a:t>ρυθμίζετ</a:t>
          </a:r>
          <a:r>
            <a:rPr lang="en-US" sz="2800" dirty="0"/>
            <a:t>α</a:t>
          </a:r>
          <a:r>
            <a:rPr lang="en-US" sz="2800" dirty="0" err="1"/>
            <a:t>ι</a:t>
          </a:r>
          <a:r>
            <a:rPr lang="en-US" sz="2800" dirty="0"/>
            <a:t> </a:t>
          </a:r>
          <a:r>
            <a:rPr lang="en-US" sz="2800" dirty="0" err="1"/>
            <a:t>η</a:t>
          </a:r>
          <a:r>
            <a:rPr lang="en-US" sz="2800" dirty="0"/>
            <a:t> </a:t>
          </a:r>
          <a:r>
            <a:rPr lang="en-US" sz="2800" dirty="0" err="1"/>
            <a:t>τάξη</a:t>
          </a:r>
          <a:r>
            <a:rPr lang="en-US" sz="2800" dirty="0"/>
            <a:t>, </a:t>
          </a:r>
          <a:r>
            <a:rPr lang="en-US" sz="2800" dirty="0" err="1"/>
            <a:t>τότε</a:t>
          </a:r>
          <a:r>
            <a:rPr lang="en-US" sz="2800" dirty="0"/>
            <a:t> </a:t>
          </a:r>
          <a:r>
            <a:rPr lang="en-US" sz="2800" dirty="0" err="1"/>
            <a:t>δεν</a:t>
          </a:r>
          <a:r>
            <a:rPr lang="en-US" sz="2800" dirty="0"/>
            <a:t> </a:t>
          </a:r>
          <a:r>
            <a:rPr lang="en-US" sz="2800" dirty="0" err="1"/>
            <a:t>έχετε</a:t>
          </a:r>
          <a:r>
            <a:rPr lang="en-US" sz="2800" dirty="0"/>
            <a:t> </a:t>
          </a:r>
          <a:r>
            <a:rPr lang="en-US" sz="2800" dirty="0" err="1"/>
            <a:t>κάνει</a:t>
          </a:r>
          <a:r>
            <a:rPr lang="en-US" sz="2800" dirty="0"/>
            <a:t> </a:t>
          </a:r>
          <a:r>
            <a:rPr lang="en-US" sz="2800" dirty="0" err="1"/>
            <a:t>ε</a:t>
          </a:r>
          <a:r>
            <a:rPr lang="en-US" sz="2800" dirty="0"/>
            <a:t>π</a:t>
          </a:r>
          <a:r>
            <a:rPr lang="en-US" sz="2800" dirty="0" err="1"/>
            <a:t>ικουρικό</a:t>
          </a:r>
          <a:r>
            <a:rPr lang="en-US" sz="2800" dirty="0"/>
            <a:t> </a:t>
          </a:r>
          <a:r>
            <a:rPr lang="en-US" sz="2800" dirty="0" err="1"/>
            <a:t>έργο</a:t>
          </a:r>
          <a:r>
            <a:rPr lang="en-US" sz="2800" dirty="0"/>
            <a:t>.</a:t>
          </a:r>
        </a:p>
      </dgm:t>
    </dgm:pt>
    <dgm:pt modelId="{80DCB411-D36E-4A92-B2CB-7B6CF0F9189B}" type="parTrans" cxnId="{2077D770-9B26-4810-AAD4-CC63B68824B4}">
      <dgm:prSet/>
      <dgm:spPr/>
      <dgm:t>
        <a:bodyPr/>
        <a:lstStyle/>
        <a:p>
          <a:endParaRPr lang="en-US"/>
        </a:p>
      </dgm:t>
    </dgm:pt>
    <dgm:pt modelId="{C9916BB0-8B2B-45DA-97D0-E480DEF414D7}" type="sibTrans" cxnId="{2077D770-9B26-4810-AAD4-CC63B68824B4}">
      <dgm:prSet/>
      <dgm:spPr/>
      <dgm:t>
        <a:bodyPr/>
        <a:lstStyle/>
        <a:p>
          <a:endParaRPr lang="en-US"/>
        </a:p>
      </dgm:t>
    </dgm:pt>
    <dgm:pt modelId="{B9C0C440-85A7-5141-A591-F6A283982E30}" type="pres">
      <dgm:prSet presAssocID="{4A24EDAE-5F04-4BD7-BA28-99E16062B3E3}" presName="outerComposite" presStyleCnt="0">
        <dgm:presLayoutVars>
          <dgm:chMax val="5"/>
          <dgm:dir/>
          <dgm:resizeHandles val="exact"/>
        </dgm:presLayoutVars>
      </dgm:prSet>
      <dgm:spPr/>
    </dgm:pt>
    <dgm:pt modelId="{8205FD61-0BF9-4647-9032-A947BDAE0F1E}" type="pres">
      <dgm:prSet presAssocID="{4A24EDAE-5F04-4BD7-BA28-99E16062B3E3}" presName="dummyMaxCanvas" presStyleCnt="0">
        <dgm:presLayoutVars/>
      </dgm:prSet>
      <dgm:spPr/>
    </dgm:pt>
    <dgm:pt modelId="{E11DF4C3-BA6B-194C-A99F-D971EFC2EC5F}" type="pres">
      <dgm:prSet presAssocID="{4A24EDAE-5F04-4BD7-BA28-99E16062B3E3}" presName="TwoNodes_1" presStyleLbl="node1" presStyleIdx="0" presStyleCnt="2">
        <dgm:presLayoutVars>
          <dgm:bulletEnabled val="1"/>
        </dgm:presLayoutVars>
      </dgm:prSet>
      <dgm:spPr/>
    </dgm:pt>
    <dgm:pt modelId="{468D9A09-2A30-5647-9554-E073474704F8}" type="pres">
      <dgm:prSet presAssocID="{4A24EDAE-5F04-4BD7-BA28-99E16062B3E3}" presName="TwoNodes_2" presStyleLbl="node1" presStyleIdx="1" presStyleCnt="2">
        <dgm:presLayoutVars>
          <dgm:bulletEnabled val="1"/>
        </dgm:presLayoutVars>
      </dgm:prSet>
      <dgm:spPr/>
    </dgm:pt>
    <dgm:pt modelId="{1F0E033D-5723-5146-B282-11CAF12C547A}" type="pres">
      <dgm:prSet presAssocID="{4A24EDAE-5F04-4BD7-BA28-99E16062B3E3}" presName="TwoConn_1-2" presStyleLbl="fgAccFollowNode1" presStyleIdx="0" presStyleCnt="1">
        <dgm:presLayoutVars>
          <dgm:bulletEnabled val="1"/>
        </dgm:presLayoutVars>
      </dgm:prSet>
      <dgm:spPr/>
    </dgm:pt>
    <dgm:pt modelId="{00518CF5-C484-3D49-A6D3-047C9993E703}" type="pres">
      <dgm:prSet presAssocID="{4A24EDAE-5F04-4BD7-BA28-99E16062B3E3}" presName="TwoNodes_1_text" presStyleLbl="node1" presStyleIdx="1" presStyleCnt="2">
        <dgm:presLayoutVars>
          <dgm:bulletEnabled val="1"/>
        </dgm:presLayoutVars>
      </dgm:prSet>
      <dgm:spPr/>
    </dgm:pt>
    <dgm:pt modelId="{4DFB57C1-2074-DD40-8F79-983389EE5872}" type="pres">
      <dgm:prSet presAssocID="{4A24EDAE-5F04-4BD7-BA28-99E16062B3E3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DE2B194D-7917-FD41-98D7-3F62B86FE9E7}" type="presOf" srcId="{9D809BF8-EF55-4C7F-9D78-734F51BD5DFB}" destId="{4DFB57C1-2074-DD40-8F79-983389EE5872}" srcOrd="1" destOrd="0" presId="urn:microsoft.com/office/officeart/2005/8/layout/vProcess5"/>
    <dgm:cxn modelId="{C11F9859-EF8A-5A4E-96A5-FD66F4C895E5}" type="presOf" srcId="{9D809BF8-EF55-4C7F-9D78-734F51BD5DFB}" destId="{468D9A09-2A30-5647-9554-E073474704F8}" srcOrd="0" destOrd="0" presId="urn:microsoft.com/office/officeart/2005/8/layout/vProcess5"/>
    <dgm:cxn modelId="{73DD7B60-1681-FE47-ACB4-AFF0E277530E}" type="presOf" srcId="{624FE37C-39D4-4E6E-889A-AFDD685E8EED}" destId="{00518CF5-C484-3D49-A6D3-047C9993E703}" srcOrd="1" destOrd="0" presId="urn:microsoft.com/office/officeart/2005/8/layout/vProcess5"/>
    <dgm:cxn modelId="{7BBF876F-2967-B44F-8E4B-CF81D95422F9}" type="presOf" srcId="{624FE37C-39D4-4E6E-889A-AFDD685E8EED}" destId="{E11DF4C3-BA6B-194C-A99F-D971EFC2EC5F}" srcOrd="0" destOrd="0" presId="urn:microsoft.com/office/officeart/2005/8/layout/vProcess5"/>
    <dgm:cxn modelId="{2077D770-9B26-4810-AAD4-CC63B68824B4}" srcId="{4A24EDAE-5F04-4BD7-BA28-99E16062B3E3}" destId="{9D809BF8-EF55-4C7F-9D78-734F51BD5DFB}" srcOrd="1" destOrd="0" parTransId="{80DCB411-D36E-4A92-B2CB-7B6CF0F9189B}" sibTransId="{C9916BB0-8B2B-45DA-97D0-E480DEF414D7}"/>
    <dgm:cxn modelId="{6A2D9782-1D7A-4A3A-90DE-470CCB9BB8C4}" srcId="{4A24EDAE-5F04-4BD7-BA28-99E16062B3E3}" destId="{624FE37C-39D4-4E6E-889A-AFDD685E8EED}" srcOrd="0" destOrd="0" parTransId="{B7CED1D7-8973-42F1-9BE9-96EC7F813213}" sibTransId="{8F63EC05-32AC-4EE2-93B0-909AB926BDFB}"/>
    <dgm:cxn modelId="{2AC26B87-74A7-7A40-B4B6-D8D673038010}" type="presOf" srcId="{4A24EDAE-5F04-4BD7-BA28-99E16062B3E3}" destId="{B9C0C440-85A7-5141-A591-F6A283982E30}" srcOrd="0" destOrd="0" presId="urn:microsoft.com/office/officeart/2005/8/layout/vProcess5"/>
    <dgm:cxn modelId="{A922FDB0-0CFC-7F4D-B421-CB7C7205640E}" type="presOf" srcId="{8F63EC05-32AC-4EE2-93B0-909AB926BDFB}" destId="{1F0E033D-5723-5146-B282-11CAF12C547A}" srcOrd="0" destOrd="0" presId="urn:microsoft.com/office/officeart/2005/8/layout/vProcess5"/>
    <dgm:cxn modelId="{85948983-29D1-564C-9844-D73DA32B7E8F}" type="presParOf" srcId="{B9C0C440-85A7-5141-A591-F6A283982E30}" destId="{8205FD61-0BF9-4647-9032-A947BDAE0F1E}" srcOrd="0" destOrd="0" presId="urn:microsoft.com/office/officeart/2005/8/layout/vProcess5"/>
    <dgm:cxn modelId="{A6CF9113-849E-E94B-8D9B-66F748A0FD13}" type="presParOf" srcId="{B9C0C440-85A7-5141-A591-F6A283982E30}" destId="{E11DF4C3-BA6B-194C-A99F-D971EFC2EC5F}" srcOrd="1" destOrd="0" presId="urn:microsoft.com/office/officeart/2005/8/layout/vProcess5"/>
    <dgm:cxn modelId="{72168896-248B-1F40-9478-431CE4F4C3EC}" type="presParOf" srcId="{B9C0C440-85A7-5141-A591-F6A283982E30}" destId="{468D9A09-2A30-5647-9554-E073474704F8}" srcOrd="2" destOrd="0" presId="urn:microsoft.com/office/officeart/2005/8/layout/vProcess5"/>
    <dgm:cxn modelId="{8F2F482C-D317-5C4D-8D2A-ACF07654E7A3}" type="presParOf" srcId="{B9C0C440-85A7-5141-A591-F6A283982E30}" destId="{1F0E033D-5723-5146-B282-11CAF12C547A}" srcOrd="3" destOrd="0" presId="urn:microsoft.com/office/officeart/2005/8/layout/vProcess5"/>
    <dgm:cxn modelId="{8C2D86DE-AC7F-7A48-B00D-33F0DE4D0693}" type="presParOf" srcId="{B9C0C440-85A7-5141-A591-F6A283982E30}" destId="{00518CF5-C484-3D49-A6D3-047C9993E703}" srcOrd="4" destOrd="0" presId="urn:microsoft.com/office/officeart/2005/8/layout/vProcess5"/>
    <dgm:cxn modelId="{F7FE6F0D-6F68-6847-AE2C-10F3733F8AB0}" type="presParOf" srcId="{B9C0C440-85A7-5141-A591-F6A283982E30}" destId="{4DFB57C1-2074-DD40-8F79-983389EE587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1DF4C3-BA6B-194C-A99F-D971EFC2EC5F}">
      <dsp:nvSpPr>
        <dsp:cNvPr id="0" name=""/>
        <dsp:cNvSpPr/>
      </dsp:nvSpPr>
      <dsp:spPr>
        <a:xfrm>
          <a:off x="0" y="0"/>
          <a:ext cx="8938260" cy="205392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 dirty="0"/>
            <a:t>Το </a:t>
          </a:r>
          <a:r>
            <a:rPr lang="en-US" sz="2800" kern="1200" dirty="0" err="1"/>
            <a:t>ε</a:t>
          </a:r>
          <a:r>
            <a:rPr lang="en-US" sz="2800" kern="1200" dirty="0"/>
            <a:t>π</a:t>
          </a:r>
          <a:r>
            <a:rPr lang="en-US" sz="2800" kern="1200" dirty="0" err="1"/>
            <a:t>ικουρικό</a:t>
          </a:r>
          <a:r>
            <a:rPr lang="en-US" sz="2800" kern="1200" dirty="0"/>
            <a:t> </a:t>
          </a:r>
          <a:r>
            <a:rPr lang="en-US" sz="2800" kern="1200" dirty="0" err="1"/>
            <a:t>έργο</a:t>
          </a:r>
          <a:r>
            <a:rPr lang="en-US" sz="2800" kern="1200" dirty="0"/>
            <a:t> </a:t>
          </a:r>
          <a:r>
            <a:rPr lang="en-US" sz="2800" kern="1200" dirty="0" err="1"/>
            <a:t>είν</a:t>
          </a:r>
          <a:r>
            <a:rPr lang="en-US" sz="2800" kern="1200" dirty="0"/>
            <a:t>α</a:t>
          </a:r>
          <a:r>
            <a:rPr lang="en-US" sz="2800" kern="1200" dirty="0" err="1"/>
            <a:t>ι</a:t>
          </a:r>
          <a:r>
            <a:rPr lang="en-US" sz="2800" kern="1200" dirty="0"/>
            <a:t> </a:t>
          </a:r>
          <a:r>
            <a:rPr lang="en-US" sz="2800" kern="1200" dirty="0" err="1"/>
            <a:t>το</a:t>
          </a:r>
          <a:r>
            <a:rPr lang="en-US" sz="2800" kern="1200" dirty="0"/>
            <a:t> </a:t>
          </a:r>
          <a:r>
            <a:rPr lang="en-US" sz="2800" kern="1200" dirty="0" err="1"/>
            <a:t>σημείο</a:t>
          </a:r>
          <a:r>
            <a:rPr lang="en-US" sz="2800" kern="1200" dirty="0"/>
            <a:t> </a:t>
          </a:r>
          <a:r>
            <a:rPr lang="en-US" sz="2800" kern="1200" dirty="0" err="1"/>
            <a:t>ό</a:t>
          </a:r>
          <a:r>
            <a:rPr lang="en-US" sz="2800" kern="1200" dirty="0"/>
            <a:t>π</a:t>
          </a:r>
          <a:r>
            <a:rPr lang="en-US" sz="2800" kern="1200" dirty="0" err="1"/>
            <a:t>ου</a:t>
          </a:r>
          <a:r>
            <a:rPr lang="en-US" sz="2800" kern="1200" dirty="0"/>
            <a:t> α</a:t>
          </a:r>
          <a:r>
            <a:rPr lang="en-US" sz="2800" kern="1200" dirty="0" err="1"/>
            <a:t>ρχίζετε</a:t>
          </a:r>
          <a:r>
            <a:rPr lang="en-US" sz="2800" kern="1200" dirty="0"/>
            <a:t> </a:t>
          </a:r>
          <a:r>
            <a:rPr lang="en-US" sz="2800" kern="1200" dirty="0" err="1"/>
            <a:t>ν</a:t>
          </a:r>
          <a:r>
            <a:rPr lang="en-US" sz="2800" kern="1200" dirty="0"/>
            <a:t>α β</a:t>
          </a:r>
          <a:r>
            <a:rPr lang="en-US" sz="2800" kern="1200" dirty="0" err="1"/>
            <a:t>λέ</a:t>
          </a:r>
          <a:r>
            <a:rPr lang="en-US" sz="2800" kern="1200" dirty="0"/>
            <a:t>π</a:t>
          </a:r>
          <a:r>
            <a:rPr lang="en-US" sz="2800" kern="1200" dirty="0" err="1"/>
            <a:t>ετε</a:t>
          </a:r>
          <a:r>
            <a:rPr lang="en-US" sz="2800" kern="1200" dirty="0"/>
            <a:t> </a:t>
          </a:r>
          <a:r>
            <a:rPr lang="en-US" sz="2800" kern="1200" dirty="0" err="1"/>
            <a:t>το</a:t>
          </a:r>
          <a:r>
            <a:rPr lang="en-US" sz="2800" kern="1200" dirty="0"/>
            <a:t> </a:t>
          </a:r>
          <a:r>
            <a:rPr lang="en-US" sz="2800" kern="1200" dirty="0" err="1"/>
            <a:t>σχολείο</a:t>
          </a:r>
          <a:r>
            <a:rPr lang="en-US" sz="2800" kern="1200" dirty="0"/>
            <a:t> </a:t>
          </a:r>
          <a:r>
            <a:rPr lang="en-US" sz="2800" kern="1200" dirty="0" err="1"/>
            <a:t>με</a:t>
          </a:r>
          <a:r>
            <a:rPr lang="en-US" sz="2800" kern="1200" dirty="0"/>
            <a:t> </a:t>
          </a:r>
          <a:r>
            <a:rPr lang="en-US" sz="2800" kern="1200" dirty="0" err="1"/>
            <a:t>το</a:t>
          </a:r>
          <a:r>
            <a:rPr lang="en-US" sz="2800" kern="1200" dirty="0"/>
            <a:t> β</a:t>
          </a:r>
          <a:r>
            <a:rPr lang="en-US" sz="2800" kern="1200" dirty="0" err="1"/>
            <a:t>λέμμ</a:t>
          </a:r>
          <a:r>
            <a:rPr lang="en-US" sz="2800" kern="1200" dirty="0"/>
            <a:t>α </a:t>
          </a:r>
          <a:r>
            <a:rPr lang="en-US" sz="2800" kern="1200" dirty="0" err="1"/>
            <a:t>του</a:t>
          </a:r>
          <a:r>
            <a:rPr lang="en-US" sz="2800" kern="1200" dirty="0"/>
            <a:t> </a:t>
          </a:r>
          <a:r>
            <a:rPr lang="en-US" sz="2800" kern="1200" dirty="0" err="1"/>
            <a:t>ε</a:t>
          </a:r>
          <a:r>
            <a:rPr lang="en-US" sz="2800" kern="1200" dirty="0"/>
            <a:t>πα</a:t>
          </a:r>
          <a:r>
            <a:rPr lang="en-US" sz="2800" kern="1200" dirty="0" err="1"/>
            <a:t>γγελμ</a:t>
          </a:r>
          <a:r>
            <a:rPr lang="en-US" sz="2800" kern="1200" dirty="0"/>
            <a:t>α</a:t>
          </a:r>
          <a:r>
            <a:rPr lang="en-US" sz="2800" kern="1200" dirty="0" err="1"/>
            <a:t>τί</a:t>
          </a:r>
          <a:r>
            <a:rPr lang="en-US" sz="2800" kern="1200" dirty="0"/>
            <a:t>α </a:t>
          </a:r>
          <a:r>
            <a:rPr lang="en-US" sz="2800" kern="1200" dirty="0" err="1"/>
            <a:t>κ</a:t>
          </a:r>
          <a:r>
            <a:rPr lang="en-US" sz="2800" kern="1200" dirty="0"/>
            <a:t>α</a:t>
          </a:r>
          <a:r>
            <a:rPr lang="en-US" sz="2800" kern="1200" dirty="0" err="1"/>
            <a:t>ι</a:t>
          </a:r>
          <a:r>
            <a:rPr lang="en-US" sz="2800" kern="1200" dirty="0"/>
            <a:t> </a:t>
          </a:r>
          <a:r>
            <a:rPr lang="en-US" sz="2800" kern="1200" dirty="0" err="1"/>
            <a:t>όχι</a:t>
          </a:r>
          <a:r>
            <a:rPr lang="en-US" sz="2800" kern="1200" dirty="0"/>
            <a:t> </a:t>
          </a:r>
          <a:r>
            <a:rPr lang="en-US" sz="2800" kern="1200" dirty="0" err="1"/>
            <a:t>του</a:t>
          </a:r>
          <a:r>
            <a:rPr lang="en-US" sz="2800" kern="1200" dirty="0"/>
            <a:t> πα</a:t>
          </a:r>
          <a:r>
            <a:rPr lang="en-US" sz="2800" kern="1200" dirty="0" err="1"/>
            <a:t>ρ</a:t>
          </a:r>
          <a:r>
            <a:rPr lang="en-US" sz="2800" kern="1200" dirty="0"/>
            <a:t>α</a:t>
          </a:r>
          <a:r>
            <a:rPr lang="en-US" sz="2800" kern="1200" dirty="0" err="1"/>
            <a:t>τηρητή</a:t>
          </a:r>
          <a:r>
            <a:rPr lang="en-US" sz="2800" kern="1200" dirty="0"/>
            <a:t>.</a:t>
          </a:r>
        </a:p>
      </dsp:txBody>
      <dsp:txXfrm>
        <a:off x="60157" y="60157"/>
        <a:ext cx="6815368" cy="1933611"/>
      </dsp:txXfrm>
    </dsp:sp>
    <dsp:sp modelId="{468D9A09-2A30-5647-9554-E073474704F8}">
      <dsp:nvSpPr>
        <dsp:cNvPr id="0" name=""/>
        <dsp:cNvSpPr/>
      </dsp:nvSpPr>
      <dsp:spPr>
        <a:xfrm>
          <a:off x="1577340" y="2510353"/>
          <a:ext cx="8938260" cy="2053925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Αν</a:t>
          </a:r>
          <a:r>
            <a:rPr lang="en-US" sz="2800" kern="1200" dirty="0"/>
            <a:t> </a:t>
          </a:r>
          <a:r>
            <a:rPr lang="en-US" sz="2800" kern="1200" dirty="0" err="1"/>
            <a:t>δεν</a:t>
          </a:r>
          <a:r>
            <a:rPr lang="en-US" sz="2800" kern="1200" dirty="0"/>
            <a:t> </a:t>
          </a:r>
          <a:r>
            <a:rPr lang="en-US" sz="2800" kern="1200" dirty="0" err="1"/>
            <a:t>έχετε</a:t>
          </a:r>
          <a:r>
            <a:rPr lang="en-US" sz="2800" kern="1200" dirty="0"/>
            <a:t> </a:t>
          </a:r>
          <a:r>
            <a:rPr lang="en-US" sz="2800" kern="1200" dirty="0" err="1"/>
            <a:t>κ</a:t>
          </a:r>
          <a:r>
            <a:rPr lang="en-US" sz="2800" kern="1200" dirty="0"/>
            <a:t>α</a:t>
          </a:r>
          <a:r>
            <a:rPr lang="en-US" sz="2800" kern="1200" dirty="0" err="1"/>
            <a:t>τ</a:t>
          </a:r>
          <a:r>
            <a:rPr lang="en-US" sz="2800" kern="1200" dirty="0"/>
            <a:t>α</a:t>
          </a:r>
          <a:r>
            <a:rPr lang="en-US" sz="2800" kern="1200" dirty="0" err="1"/>
            <a:t>νοήσει</a:t>
          </a:r>
          <a:r>
            <a:rPr lang="en-US" sz="2800" kern="1200" dirty="0"/>
            <a:t> π</a:t>
          </a:r>
          <a:r>
            <a:rPr lang="en-US" sz="2800" kern="1200" dirty="0" err="1"/>
            <a:t>ώς</a:t>
          </a:r>
          <a:r>
            <a:rPr lang="en-US" sz="2800" kern="1200" dirty="0"/>
            <a:t> </a:t>
          </a:r>
          <a:r>
            <a:rPr lang="en-US" sz="2800" kern="1200" dirty="0" err="1"/>
            <a:t>λ</a:t>
          </a:r>
          <a:r>
            <a:rPr lang="en-US" sz="2800" kern="1200" dirty="0"/>
            <a:t>α</a:t>
          </a:r>
          <a:r>
            <a:rPr lang="en-US" sz="2800" kern="1200" dirty="0" err="1"/>
            <a:t>μ</a:t>
          </a:r>
          <a:r>
            <a:rPr lang="en-US" sz="2800" kern="1200" dirty="0"/>
            <a:t>β</a:t>
          </a:r>
          <a:r>
            <a:rPr lang="en-US" sz="2800" kern="1200" dirty="0" err="1"/>
            <a:t>άνοντ</a:t>
          </a:r>
          <a:r>
            <a:rPr lang="en-US" sz="2800" kern="1200" dirty="0"/>
            <a:t>α</a:t>
          </a:r>
          <a:r>
            <a:rPr lang="en-US" sz="2800" kern="1200" dirty="0" err="1"/>
            <a:t>ι</a:t>
          </a:r>
          <a:r>
            <a:rPr lang="en-US" sz="2800" kern="1200" dirty="0"/>
            <a:t> απ</a:t>
          </a:r>
          <a:r>
            <a:rPr lang="en-US" sz="2800" kern="1200" dirty="0" err="1"/>
            <a:t>οφάσεις</a:t>
          </a:r>
          <a:r>
            <a:rPr lang="en-US" sz="2800" kern="1200" dirty="0"/>
            <a:t>, π</a:t>
          </a:r>
          <a:r>
            <a:rPr lang="en-US" sz="2800" kern="1200" dirty="0" err="1"/>
            <a:t>ώς</a:t>
          </a:r>
          <a:r>
            <a:rPr lang="en-US" sz="2800" kern="1200" dirty="0"/>
            <a:t> α</a:t>
          </a:r>
          <a:r>
            <a:rPr lang="en-US" sz="2800" kern="1200" dirty="0" err="1"/>
            <a:t>σκείτ</a:t>
          </a:r>
          <a:r>
            <a:rPr lang="en-US" sz="2800" kern="1200" dirty="0"/>
            <a:t>α</a:t>
          </a:r>
          <a:r>
            <a:rPr lang="en-US" sz="2800" kern="1200" dirty="0" err="1"/>
            <a:t>ι</a:t>
          </a:r>
          <a:r>
            <a:rPr lang="en-US" sz="2800" kern="1200" dirty="0"/>
            <a:t> </a:t>
          </a:r>
          <a:r>
            <a:rPr lang="en-US" sz="2800" kern="1200" dirty="0" err="1"/>
            <a:t>άτυ</a:t>
          </a:r>
          <a:r>
            <a:rPr lang="en-US" sz="2800" kern="1200" dirty="0"/>
            <a:t>π</a:t>
          </a:r>
          <a:r>
            <a:rPr lang="en-US" sz="2800" kern="1200" dirty="0" err="1"/>
            <a:t>η</a:t>
          </a:r>
          <a:r>
            <a:rPr lang="en-US" sz="2800" kern="1200" dirty="0"/>
            <a:t> </a:t>
          </a:r>
          <a:r>
            <a:rPr lang="en-US" sz="2800" kern="1200" dirty="0" err="1"/>
            <a:t>ε</a:t>
          </a:r>
          <a:r>
            <a:rPr lang="en-US" sz="2800" kern="1200" dirty="0"/>
            <a:t>π</a:t>
          </a:r>
          <a:r>
            <a:rPr lang="en-US" sz="2800" kern="1200" dirty="0" err="1"/>
            <a:t>ιρροή</a:t>
          </a:r>
          <a:r>
            <a:rPr lang="en-US" sz="2800" kern="1200" dirty="0"/>
            <a:t> </a:t>
          </a:r>
          <a:r>
            <a:rPr lang="en-US" sz="2800" kern="1200" dirty="0" err="1"/>
            <a:t>κ</a:t>
          </a:r>
          <a:r>
            <a:rPr lang="en-US" sz="2800" kern="1200" dirty="0"/>
            <a:t>α</a:t>
          </a:r>
          <a:r>
            <a:rPr lang="en-US" sz="2800" kern="1200" dirty="0" err="1"/>
            <a:t>ι</a:t>
          </a:r>
          <a:r>
            <a:rPr lang="en-US" sz="2800" kern="1200" dirty="0"/>
            <a:t> π</a:t>
          </a:r>
          <a:r>
            <a:rPr lang="en-US" sz="2800" kern="1200" dirty="0" err="1"/>
            <a:t>ώς</a:t>
          </a:r>
          <a:r>
            <a:rPr lang="en-US" sz="2800" kern="1200" dirty="0"/>
            <a:t> </a:t>
          </a:r>
          <a:r>
            <a:rPr lang="en-US" sz="2800" kern="1200" dirty="0" err="1"/>
            <a:t>ρυθμίζετ</a:t>
          </a:r>
          <a:r>
            <a:rPr lang="en-US" sz="2800" kern="1200" dirty="0"/>
            <a:t>α</a:t>
          </a:r>
          <a:r>
            <a:rPr lang="en-US" sz="2800" kern="1200" dirty="0" err="1"/>
            <a:t>ι</a:t>
          </a:r>
          <a:r>
            <a:rPr lang="en-US" sz="2800" kern="1200" dirty="0"/>
            <a:t> </a:t>
          </a:r>
          <a:r>
            <a:rPr lang="en-US" sz="2800" kern="1200" dirty="0" err="1"/>
            <a:t>η</a:t>
          </a:r>
          <a:r>
            <a:rPr lang="en-US" sz="2800" kern="1200" dirty="0"/>
            <a:t> </a:t>
          </a:r>
          <a:r>
            <a:rPr lang="en-US" sz="2800" kern="1200" dirty="0" err="1"/>
            <a:t>τάξη</a:t>
          </a:r>
          <a:r>
            <a:rPr lang="en-US" sz="2800" kern="1200" dirty="0"/>
            <a:t>, </a:t>
          </a:r>
          <a:r>
            <a:rPr lang="en-US" sz="2800" kern="1200" dirty="0" err="1"/>
            <a:t>τότε</a:t>
          </a:r>
          <a:r>
            <a:rPr lang="en-US" sz="2800" kern="1200" dirty="0"/>
            <a:t> </a:t>
          </a:r>
          <a:r>
            <a:rPr lang="en-US" sz="2800" kern="1200" dirty="0" err="1"/>
            <a:t>δεν</a:t>
          </a:r>
          <a:r>
            <a:rPr lang="en-US" sz="2800" kern="1200" dirty="0"/>
            <a:t> </a:t>
          </a:r>
          <a:r>
            <a:rPr lang="en-US" sz="2800" kern="1200" dirty="0" err="1"/>
            <a:t>έχετε</a:t>
          </a:r>
          <a:r>
            <a:rPr lang="en-US" sz="2800" kern="1200" dirty="0"/>
            <a:t> </a:t>
          </a:r>
          <a:r>
            <a:rPr lang="en-US" sz="2800" kern="1200" dirty="0" err="1"/>
            <a:t>κάνει</a:t>
          </a:r>
          <a:r>
            <a:rPr lang="en-US" sz="2800" kern="1200" dirty="0"/>
            <a:t> </a:t>
          </a:r>
          <a:r>
            <a:rPr lang="en-US" sz="2800" kern="1200" dirty="0" err="1"/>
            <a:t>ε</a:t>
          </a:r>
          <a:r>
            <a:rPr lang="en-US" sz="2800" kern="1200" dirty="0"/>
            <a:t>π</a:t>
          </a:r>
          <a:r>
            <a:rPr lang="en-US" sz="2800" kern="1200" dirty="0" err="1"/>
            <a:t>ικουρικό</a:t>
          </a:r>
          <a:r>
            <a:rPr lang="en-US" sz="2800" kern="1200" dirty="0"/>
            <a:t> </a:t>
          </a:r>
          <a:r>
            <a:rPr lang="en-US" sz="2800" kern="1200" dirty="0" err="1"/>
            <a:t>έργο</a:t>
          </a:r>
          <a:r>
            <a:rPr lang="en-US" sz="2800" kern="1200" dirty="0"/>
            <a:t>.</a:t>
          </a:r>
        </a:p>
      </dsp:txBody>
      <dsp:txXfrm>
        <a:off x="1637497" y="2570510"/>
        <a:ext cx="5905554" cy="1933611"/>
      </dsp:txXfrm>
    </dsp:sp>
    <dsp:sp modelId="{1F0E033D-5723-5146-B282-11CAF12C547A}">
      <dsp:nvSpPr>
        <dsp:cNvPr id="0" name=""/>
        <dsp:cNvSpPr/>
      </dsp:nvSpPr>
      <dsp:spPr>
        <a:xfrm>
          <a:off x="7603208" y="1614613"/>
          <a:ext cx="1335051" cy="133505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903594" y="1614613"/>
        <a:ext cx="734279" cy="1004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7C4FE-F53F-B681-E2B8-315E24AB5F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949635-11F3-6057-C3B8-909ED34989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22701-F301-69C4-F131-A69C7A9DA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A8EC1-6B3E-2A27-445D-7D1C02604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1266C-7E2A-3E17-5E66-DF4348C87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6488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8CBB1-0F40-8425-DAF6-06BC388E6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FAD31-CD71-6920-58D3-C1074DE42A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722F7-C13F-4B83-ABDB-71991B70F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9305F-6788-FC92-8077-F72B31976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A4963-6519-8882-5886-A286412B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931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BC315A-2DD8-B03C-D4A7-1FD304103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4F4B3-3F87-838B-27FE-2914AE554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8F21A-F4D7-C22F-B64E-67362F8C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8AEFD-D479-14BD-68A7-370D5EDA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9C213-8020-224E-4925-ED40C823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46782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8A7D7-2946-9DD8-3649-61A0E79AA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4A385-62BE-42D7-7A4D-59A535833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2A983-B9EB-06CA-7030-A32DE968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2125C-BFE6-D32D-D4D9-1DD8B0BD7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A8DF2-4459-D9E5-DC8A-C65E5AAAC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137604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F8161-E976-81E7-EB0E-F10024AA0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28EB04-9795-38A3-4BF8-7AC9EEA67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9D57E-1AE7-DC77-3040-0EE4502E2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E2A06-4F3A-0E81-1947-349F6986D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B0663-7C31-4634-8CC9-B94118D7D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24701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9E9C3-2B84-88D3-C1DE-AD82941B1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8F657-D699-5F59-EE43-ED1F290059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E2402D-C280-90BC-E826-5FC085A5B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AF4F56-70AC-F5C7-9120-F37DF7B18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BE40A-348B-D9A2-9ADA-20ED31691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22A2F-3849-2C61-A30B-5E7BB6B5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51493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6C1D7-BAE8-104D-AC75-D115DF16E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C2773F-1CD8-83BC-01CE-2B60D212F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3D5198-F659-5E44-B78C-49B90049BC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D7CB16-61C0-697B-0025-23B762D55F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91165E-071C-2E4E-0A56-8FDC89B89A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2224E6-30E7-F088-B6E5-8B823856F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FE726B-10DC-0F00-541A-6096C2BC4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44A1A4-0934-57E2-0E6D-556AE67E7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356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88E16-808E-4566-F915-1AC3B7253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5DFD57-355F-4319-FA8D-85CE0D9E6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412CCA-DB7C-6C60-B448-2272FFA3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C1FFE9-0BB9-B43B-9D6D-2FEE8FCB4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499319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25F1E-4481-8D65-44F7-06FF00A68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790D99-6DF1-A1D7-491C-6DCE1F83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170E3-A2E5-66C7-905C-AD9A98C7E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7420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D9893-DFA9-C946-061E-4DA0C7E2F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3149D-F298-CCEB-2794-326A01560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D0B817-8356-5D9B-BC10-023C11C4B7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514EF-24F7-E3D3-5813-8ED91050A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0197C-2E74-64AC-D153-ECB399C6A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08CE59-8877-8FD5-2F2F-BD36D6752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2768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14099-2683-C73F-4F77-033AD6C9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AC699D-6926-178F-1611-6221223B3B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5E923D-F542-E62C-9775-0819172C0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B43CE2-710B-9DC3-6F19-9D86EF122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37F28-F3E7-4767-C123-C6231509C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67C5DF-F6C9-3521-67A7-5612A939F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94789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D424E7-796A-4C13-B687-370024B7B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BAACDD-5D97-BBDA-8B96-A0224DB5D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E3692-4DD6-FA63-50E0-929F9794C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D6D15F-698A-384B-87DA-6B7757156F05}" type="datetimeFigureOut">
              <a:rPr lang="en-GR" smtClean="0"/>
              <a:t>12/2/26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235A6-7D33-4AED-B90B-40C2D261B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52767-07F8-2363-965C-D73E201BD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A84FDA-230A-E84D-B62A-19A7C6DDFC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0812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35F89E-185E-1F59-88AB-A2B495AAA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/>
              <a:t>ΣΠΑ ΙΙ και Επικουρικό Έργο</a:t>
            </a:r>
          </a:p>
        </p:txBody>
      </p:sp>
    </p:spTree>
    <p:extLst>
      <p:ext uri="{BB962C8B-B14F-4D97-AF65-F5344CB8AC3E}">
        <p14:creationId xmlns:p14="http://schemas.microsoft.com/office/powerpoint/2010/main" val="1590095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276E1E-CC42-8D39-E403-8C25171AA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Δράσεις με τον εκπαιδευτικό</a:t>
            </a:r>
            <a:endParaRPr lang="en-G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2BDC0-F365-BA6C-D639-83694BD8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R" b="1" dirty="0"/>
              <a:t>Συμμετοχή στη Σχολική Ζωή &amp; Δράσεις Κοινότητας</a:t>
            </a:r>
            <a:r>
              <a:rPr lang="en-GR" dirty="0"/>
              <a:t> </a:t>
            </a:r>
            <a:endParaRPr lang="el-GR" dirty="0"/>
          </a:p>
          <a:p>
            <a:pPr lvl="0"/>
            <a:r>
              <a:rPr lang="en-GR" dirty="0"/>
              <a:t>Εκπαιδευτικές επισκέψεις</a:t>
            </a:r>
          </a:p>
          <a:p>
            <a:pPr lvl="0"/>
            <a:r>
              <a:rPr lang="en-GR" dirty="0"/>
              <a:t>Δραστηριότητες εθελοντισμού</a:t>
            </a:r>
          </a:p>
          <a:p>
            <a:pPr lvl="0"/>
            <a:r>
              <a:rPr lang="en-GR" dirty="0"/>
              <a:t>Σχολικές γιορτές</a:t>
            </a:r>
          </a:p>
          <a:p>
            <a:pPr lvl="0"/>
            <a:r>
              <a:rPr lang="en-GR" dirty="0"/>
              <a:t>Διαγωνισμοί και τουρνουά</a:t>
            </a:r>
          </a:p>
          <a:p>
            <a:pPr lvl="0"/>
            <a:r>
              <a:rPr lang="en-GR" dirty="0"/>
              <a:t>Εκπαιδευτικά προγράμματα μέσω τεχνολογίας</a:t>
            </a:r>
          </a:p>
          <a:p>
            <a:pPr lvl="0"/>
            <a:r>
              <a:rPr lang="en-GR" dirty="0"/>
              <a:t>Καλλιτεχνικά εργαστήρια (ζωγραφική, θέατρο, μουσική)</a:t>
            </a:r>
          </a:p>
          <a:p>
            <a:pPr marL="0" indent="0">
              <a:buNone/>
            </a:pP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794229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E11C50-ED1F-14B5-0E10-76F5EA826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br>
              <a:rPr lang="el-GR" sz="3400" b="1">
                <a:solidFill>
                  <a:srgbClr val="FFFFFF"/>
                </a:solidFill>
              </a:rPr>
            </a:br>
            <a:r>
              <a:rPr lang="en-GR" sz="3400" b="1">
                <a:solidFill>
                  <a:srgbClr val="FFFFFF"/>
                </a:solidFill>
              </a:rPr>
              <a:t>Το Επικουρικό Έργο ως Επαγγελματική Μαθητεία</a:t>
            </a:r>
            <a:br>
              <a:rPr lang="en-GR" sz="3400">
                <a:solidFill>
                  <a:srgbClr val="FFFFFF"/>
                </a:solidFill>
              </a:rPr>
            </a:br>
            <a:endParaRPr lang="en-GR" sz="34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BA6E5-517A-FA1B-C027-20D15FD24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R" sz="2400"/>
              <a:t>Η έννοια της μαθητείας (apprenticeship) παραπέμπει σε:</a:t>
            </a:r>
          </a:p>
          <a:p>
            <a:pPr lvl="0"/>
            <a:r>
              <a:rPr lang="en-GR" sz="2400"/>
              <a:t>Μάθηση μέσα από συμμετοχή</a:t>
            </a:r>
          </a:p>
          <a:p>
            <a:pPr lvl="0"/>
            <a:r>
              <a:rPr lang="en-GR" sz="2400"/>
              <a:t>Κοινότητα πρακτικής (Lave &amp; Wenger)</a:t>
            </a:r>
          </a:p>
          <a:p>
            <a:pPr lvl="0"/>
            <a:r>
              <a:rPr lang="en-GR" sz="2400"/>
              <a:t>Σταδιακή ανάληψη ρόλου</a:t>
            </a:r>
          </a:p>
          <a:p>
            <a:r>
              <a:rPr lang="en-GR" sz="2400"/>
              <a:t>Το επικουρικό έργο:</a:t>
            </a:r>
          </a:p>
          <a:p>
            <a:pPr lvl="0"/>
            <a:r>
              <a:rPr lang="en-GR" sz="2400"/>
              <a:t>Εισάγει τον φοιτητή στην κουλτούρα του σχολείου</a:t>
            </a:r>
          </a:p>
          <a:p>
            <a:pPr lvl="0"/>
            <a:r>
              <a:rPr lang="en-GR" sz="2400"/>
              <a:t>Αποκαλύπτει τις άτυπες δομές εξουσίας</a:t>
            </a:r>
          </a:p>
          <a:p>
            <a:pPr lvl="0"/>
            <a:r>
              <a:rPr lang="en-GR" sz="2400"/>
              <a:t>Αναπτύσσει επαγγελματική ταυτότητα</a:t>
            </a:r>
          </a:p>
          <a:p>
            <a:pPr lvl="0"/>
            <a:r>
              <a:rPr lang="en-GR" sz="2400"/>
              <a:t>Καλλιεργεί στοχαστική πρακτική</a:t>
            </a:r>
          </a:p>
          <a:p>
            <a:r>
              <a:rPr lang="en-GR" sz="2400"/>
              <a:t>Δεν είναι «βοήθεια» προς τον εκπαιδευτικό.</a:t>
            </a:r>
            <a:br>
              <a:rPr lang="en-GR" sz="2400"/>
            </a:br>
            <a:r>
              <a:rPr lang="en-GR" sz="2400"/>
              <a:t>Είναι διαδικασία συγκρότησης επαγγελματία.</a:t>
            </a:r>
          </a:p>
          <a:p>
            <a:endParaRPr lang="en-GR" sz="2400"/>
          </a:p>
        </p:txBody>
      </p:sp>
    </p:spTree>
    <p:extLst>
      <p:ext uri="{BB962C8B-B14F-4D97-AF65-F5344CB8AC3E}">
        <p14:creationId xmlns:p14="http://schemas.microsoft.com/office/powerpoint/2010/main" val="2633254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110DD2-44AC-A8AF-1A19-FD683187F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br>
              <a:rPr lang="el-GR" b="1">
                <a:solidFill>
                  <a:srgbClr val="FFFFFF"/>
                </a:solidFill>
              </a:rPr>
            </a:br>
            <a:r>
              <a:rPr lang="en-GR" b="1">
                <a:solidFill>
                  <a:srgbClr val="FFFFFF"/>
                </a:solidFill>
              </a:rPr>
              <a:t>Το Επικουρικό Έργο ΔΕΝ είναι:</a:t>
            </a:r>
            <a:br>
              <a:rPr lang="en-GR">
                <a:solidFill>
                  <a:srgbClr val="FFFFFF"/>
                </a:solidFill>
              </a:rPr>
            </a:br>
            <a:endParaRPr lang="en-G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79126-928D-B3B0-B79A-7D97507B9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en-GR" dirty="0"/>
              <a:t>Παθητική παρακολούθηση</a:t>
            </a:r>
          </a:p>
          <a:p>
            <a:pPr lvl="0"/>
            <a:r>
              <a:rPr lang="en-GR" dirty="0"/>
              <a:t>Γραμματειακή υποστήριξη</a:t>
            </a:r>
          </a:p>
          <a:p>
            <a:pPr lvl="0"/>
            <a:r>
              <a:rPr lang="en-GR" dirty="0"/>
              <a:t>Διανομή υλικού</a:t>
            </a:r>
          </a:p>
          <a:p>
            <a:pPr lvl="0"/>
            <a:r>
              <a:rPr lang="en-GR" dirty="0"/>
              <a:t>Επιτήρηση μαθητών</a:t>
            </a:r>
          </a:p>
          <a:p>
            <a:r>
              <a:rPr lang="en-GR" dirty="0"/>
              <a:t>Η αξία του έγκειται στη μαθησιακή εμπλοκή και όχι στη διοικητική διευκόλυνση.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149946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35C206-21DD-5FCC-D0D8-C8B75F25CB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0917586"/>
              </p:ext>
            </p:extLst>
          </p:nvPr>
        </p:nvGraphicFramePr>
        <p:xfrm>
          <a:off x="838200" y="1587970"/>
          <a:ext cx="10515600" cy="4564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0972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83E381-4AE6-7615-246A-5E3C856C7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Παραδοτέα Επικουρικού Έργου</a:t>
            </a:r>
            <a:endParaRPr lang="en-G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70CCC-8E18-D542-7378-2000B91C9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R" sz="3200" dirty="0"/>
              <a:t>Στοχαστικό ημερολόγιο επικουρικού έργου (1 σελίδα ανά εβδομάδα)</a:t>
            </a:r>
          </a:p>
          <a:p>
            <a:pPr marL="0" indent="0">
              <a:buNone/>
            </a:pPr>
            <a:endParaRPr lang="el-GR" sz="3200" dirty="0"/>
          </a:p>
          <a:p>
            <a:pPr marL="0" indent="0">
              <a:buNone/>
            </a:pPr>
            <a:r>
              <a:rPr lang="en-GR" sz="3200" dirty="0"/>
              <a:t>Με ερωτήματα:</a:t>
            </a:r>
          </a:p>
          <a:p>
            <a:pPr lvl="0"/>
            <a:r>
              <a:rPr lang="en-GR" sz="3200" dirty="0"/>
              <a:t>Τι παρατήρησα;</a:t>
            </a:r>
          </a:p>
          <a:p>
            <a:pPr lvl="0"/>
            <a:r>
              <a:rPr lang="en-GR" sz="3200" dirty="0"/>
              <a:t>Τι με δυσκόλεψε;</a:t>
            </a:r>
          </a:p>
          <a:p>
            <a:pPr lvl="0"/>
            <a:r>
              <a:rPr lang="en-GR" sz="3200" dirty="0"/>
              <a:t>Τι θα έκανα διαφορετικά;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821728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74912-E8BB-EA5C-6FBE-318017563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R" b="1">
                <a:solidFill>
                  <a:srgbClr val="FFFFFF"/>
                </a:solidFill>
              </a:rPr>
              <a:t>Τι κάνω κάθε εβδομάδα;</a:t>
            </a:r>
            <a:br>
              <a:rPr lang="en-GR">
                <a:solidFill>
                  <a:srgbClr val="FFFFFF"/>
                </a:solidFill>
              </a:rPr>
            </a:br>
            <a:endParaRPr lang="en-G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87AB7-8BE1-286A-8024-D4FA06A11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R" sz="3200" dirty="0"/>
              <a:t>1η εβδομάδα → Παρατήρηση &amp; επικουρικό</a:t>
            </a:r>
            <a:br>
              <a:rPr lang="en-GR" sz="3200" dirty="0"/>
            </a:br>
            <a:r>
              <a:rPr lang="en-GR" sz="3200" dirty="0"/>
              <a:t>2η–4η → Επικουρικό + Διδασκαλία</a:t>
            </a:r>
            <a:br>
              <a:rPr lang="en-GR" sz="3200" dirty="0"/>
            </a:br>
            <a:r>
              <a:rPr lang="en-GR" sz="3200" dirty="0"/>
              <a:t>5η → Ολοκλήρωση διδασκαλιών</a:t>
            </a:r>
            <a:br>
              <a:rPr lang="en-GR" sz="3200" dirty="0"/>
            </a:br>
            <a:r>
              <a:rPr lang="en-GR" sz="3200" dirty="0"/>
              <a:t>6η → Παρακολούθηση </a:t>
            </a:r>
            <a:r>
              <a:rPr lang="el-GR" sz="3200" dirty="0"/>
              <a:t>φοιτητή</a:t>
            </a:r>
            <a:r>
              <a:rPr lang="en-CA" sz="3200" dirty="0"/>
              <a:t>/</a:t>
            </a:r>
            <a:r>
              <a:rPr lang="el-GR" sz="3200" dirty="0"/>
              <a:t>φοιτήτριας </a:t>
            </a:r>
            <a:r>
              <a:rPr lang="en-GR" sz="3200" dirty="0"/>
              <a:t>ΣΠΑ IV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177284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9F02950-A81A-BDE6-C968-18F8A04CFB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6834" y="1153572"/>
            <a:ext cx="3200400" cy="44611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altLang="en-GR" sz="4100" dirty="0">
                <a:solidFill>
                  <a:srgbClr val="FFFFFF"/>
                </a:solidFill>
                <a:latin typeface="-webkit-standard"/>
              </a:rPr>
              <a:t>Τ</a:t>
            </a:r>
            <a:r>
              <a:rPr kumimoji="0" lang="en-GR" altLang="en-GR" sz="4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ι </a:t>
            </a:r>
            <a:r>
              <a:rPr kumimoji="0" lang="el-GR" altLang="en-GR" sz="4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είναι</a:t>
            </a:r>
            <a:r>
              <a:rPr kumimoji="0" lang="en-GR" altLang="en-GR" sz="4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 </a:t>
            </a:r>
            <a:r>
              <a:rPr kumimoji="0" lang="el-GR" altLang="en-GR" sz="4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η</a:t>
            </a:r>
            <a:r>
              <a:rPr kumimoji="0" lang="en-GR" altLang="en-GR" sz="4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 ΣΠΑ ΙΙ;</a:t>
            </a:r>
            <a:endParaRPr kumimoji="0" lang="en-GR" altLang="en-GR" sz="41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C1D188A-CB41-9CDD-0872-4CDF02AA30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47308" y="591344"/>
            <a:ext cx="6906491" cy="55856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GR" altLang="en-GR" sz="3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Μπαίνω σε πραγματική τάξη</a:t>
            </a:r>
          </a:p>
          <a:p>
            <a:pPr marL="0" marR="0" lvl="0" indent="0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GR" altLang="en-GR" sz="3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Συνεργάζομαι με εκπαιδευτικό</a:t>
            </a:r>
          </a:p>
          <a:p>
            <a:pPr marL="0" marR="0" lvl="0" indent="0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GR" altLang="en-GR" sz="3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Αναλαμβάνω σταδιακά ευθύνη</a:t>
            </a:r>
          </a:p>
        </p:txBody>
      </p:sp>
    </p:spTree>
    <p:extLst>
      <p:ext uri="{BB962C8B-B14F-4D97-AF65-F5344CB8AC3E}">
        <p14:creationId xmlns:p14="http://schemas.microsoft.com/office/powerpoint/2010/main" val="2333397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1D9421-43B8-DCC6-577E-2C2FD8152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br>
              <a:rPr lang="el-GR" sz="3100" b="1">
                <a:solidFill>
                  <a:srgbClr val="FFFFFF"/>
                </a:solidFill>
              </a:rPr>
            </a:br>
            <a:r>
              <a:rPr lang="en-GR" sz="3100" b="1">
                <a:solidFill>
                  <a:srgbClr val="FFFFFF"/>
                </a:solidFill>
              </a:rPr>
              <a:t>ΣΠΑ ΙΙ: Παιδαγωγικός Προσανατολισμός</a:t>
            </a:r>
            <a:br>
              <a:rPr lang="en-GR" sz="3100">
                <a:solidFill>
                  <a:srgbClr val="FFFFFF"/>
                </a:solidFill>
              </a:rPr>
            </a:br>
            <a:endParaRPr lang="en-GR" sz="3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CC781-0F07-8353-74F0-0604EC1A5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R" dirty="0"/>
              <a:t>Η Σχολική Πρακτική Άσκηση ΙΙ δεν αποτελεί απλή εφαρμογή διδακτικών τεχνικών, αλλά οργανωμένη διαδικασία:</a:t>
            </a:r>
          </a:p>
          <a:p>
            <a:pPr lvl="0"/>
            <a:r>
              <a:rPr lang="en-GR" dirty="0"/>
              <a:t>Επαγγελματικής κοινωνικοποίησης</a:t>
            </a:r>
          </a:p>
          <a:p>
            <a:pPr lvl="0"/>
            <a:r>
              <a:rPr lang="en-GR" dirty="0"/>
              <a:t>Σταδιακής ανάληψης ευθύνης</a:t>
            </a:r>
          </a:p>
          <a:p>
            <a:pPr lvl="0"/>
            <a:r>
              <a:rPr lang="en-GR" dirty="0"/>
              <a:t>Ανάπτυξης επαγγελματικής κρίσης</a:t>
            </a:r>
          </a:p>
          <a:p>
            <a:pPr lvl="0"/>
            <a:r>
              <a:rPr lang="en-GR" dirty="0"/>
              <a:t>Σύνδεσης θεωρίας και πράξης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GR" dirty="0"/>
              <a:t>Η πρακτική άσκηση συνιστά μεταβατικό στάδιο από τον ρόλο του φοιτητή στον ρόλο του εκπαιδευτικού.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946889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590A21-84FA-FA8B-93B3-21BCD6138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br>
              <a:rPr lang="el-GR" sz="4100" b="1">
                <a:solidFill>
                  <a:srgbClr val="FFFFFF"/>
                </a:solidFill>
              </a:rPr>
            </a:br>
            <a:r>
              <a:rPr lang="en-GR" sz="4100" b="1">
                <a:solidFill>
                  <a:srgbClr val="FFFFFF"/>
                </a:solidFill>
              </a:rPr>
              <a:t>Δομή και Παιδαγωγική Λογική της ΣΠΑ ΙΙ</a:t>
            </a:r>
            <a:br>
              <a:rPr lang="en-GR" sz="4100">
                <a:solidFill>
                  <a:srgbClr val="FFFFFF"/>
                </a:solidFill>
              </a:rPr>
            </a:br>
            <a:endParaRPr lang="en-GR" sz="4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13A13-0388-7481-33D9-081D2073C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R" dirty="0"/>
              <a:t>Η άσκηση οργανώνεται σε </a:t>
            </a:r>
            <a:r>
              <a:rPr lang="el-GR" dirty="0"/>
              <a:t>δ</a:t>
            </a:r>
            <a:r>
              <a:rPr lang="en-GR" dirty="0"/>
              <a:t>ύ</a:t>
            </a:r>
            <a:r>
              <a:rPr lang="el-GR" dirty="0"/>
              <a:t>ο</a:t>
            </a:r>
            <a:r>
              <a:rPr lang="en-GR" dirty="0"/>
              <a:t> αλληλοσυνδεόμενες φάσεις:</a:t>
            </a:r>
          </a:p>
          <a:p>
            <a:r>
              <a:rPr lang="en-GR" dirty="0">
                <a:solidFill>
                  <a:srgbClr val="FF0000"/>
                </a:solidFill>
              </a:rPr>
              <a:t>Επικουρική εμπλοκή</a:t>
            </a:r>
            <a:endParaRPr lang="el-GR" dirty="0">
              <a:solidFill>
                <a:srgbClr val="FF0000"/>
              </a:solidFill>
            </a:endParaRPr>
          </a:p>
          <a:p>
            <a:r>
              <a:rPr lang="el-GR" dirty="0">
                <a:solidFill>
                  <a:srgbClr val="FF0000"/>
                </a:solidFill>
              </a:rPr>
              <a:t>Συνδιδασκαλία</a:t>
            </a:r>
            <a:r>
              <a:rPr lang="en-GR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GR" dirty="0"/>
              <a:t>Η λογική είναι εξελικτική:</a:t>
            </a:r>
            <a:br>
              <a:rPr lang="en-GR" dirty="0"/>
            </a:br>
            <a:r>
              <a:rPr lang="en-GR" dirty="0"/>
              <a:t>Από την κατανόηση → στη συμμετοχή → στην ευθύνη</a:t>
            </a:r>
            <a:r>
              <a:rPr lang="en-GR" dirty="0">
                <a:effectLst/>
              </a:rPr>
              <a:t> 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49226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DCC18B-9D31-1A72-7C8A-B01418E40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br>
              <a:rPr lang="el-GR" sz="3700" b="1">
                <a:solidFill>
                  <a:srgbClr val="FFFFFF"/>
                </a:solidFill>
              </a:rPr>
            </a:br>
            <a:r>
              <a:rPr lang="en-GR" sz="3700" b="1">
                <a:solidFill>
                  <a:srgbClr val="FFFFFF"/>
                </a:solidFill>
              </a:rPr>
              <a:t>Το Επικουρικό Έργο: Θεσμικός Ρόλος και Παιδαγωγική Λειτουργία</a:t>
            </a:r>
            <a:br>
              <a:rPr lang="en-GR" sz="3700">
                <a:solidFill>
                  <a:srgbClr val="FFFFFF"/>
                </a:solidFill>
              </a:rPr>
            </a:br>
            <a:endParaRPr lang="en-GR" sz="37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CD4B2-AA8F-794A-768D-E54D8A098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R" dirty="0"/>
              <a:t>Το επικουρικό έργο δεν αποτελεί βοηθητική εργασία διοικητικού χαρακτήρα.</a:t>
            </a:r>
            <a:r>
              <a:rPr lang="el-GR" dirty="0"/>
              <a:t> </a:t>
            </a:r>
            <a:r>
              <a:rPr lang="en-GR" dirty="0"/>
              <a:t>Συνιστά:</a:t>
            </a:r>
          </a:p>
          <a:p>
            <a:pPr lvl="0"/>
            <a:r>
              <a:rPr lang="en-GR" dirty="0"/>
              <a:t>Στοχευμένη παιδαγωγική εμπλοκή</a:t>
            </a:r>
          </a:p>
          <a:p>
            <a:pPr lvl="0"/>
            <a:r>
              <a:rPr lang="en-GR" dirty="0"/>
              <a:t>Συμμετοχή στη διαχείριση μαθησιακών καταστάσεων</a:t>
            </a:r>
          </a:p>
          <a:p>
            <a:pPr lvl="0"/>
            <a:r>
              <a:rPr lang="en-GR" dirty="0"/>
              <a:t>Ανάπτυξη επαγγελματικής παρατήρησης</a:t>
            </a:r>
          </a:p>
          <a:p>
            <a:pPr lvl="0"/>
            <a:r>
              <a:rPr lang="en-GR" dirty="0"/>
              <a:t>Σταδιακή άσκηση διδακτικής κρίσης</a:t>
            </a:r>
          </a:p>
          <a:p>
            <a:r>
              <a:rPr lang="en-GR" dirty="0"/>
              <a:t>Αποτελεί οργανικό στοιχείο της εκπαιδευτικής μαθητείας.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802576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37488C-7ED3-1383-F53C-7CF16B8AE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 sz="4100" b="1" dirty="0">
                <a:solidFill>
                  <a:srgbClr val="FFFFFF"/>
                </a:solidFill>
              </a:rPr>
              <a:t>Το Επικουρικό Έργο σε τρία επίπεδα</a:t>
            </a:r>
            <a:endParaRPr lang="en-GR" sz="4100" b="1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28AFE-5331-5DBA-E451-601A4B0F4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l-GR" sz="3600" dirty="0">
                <a:solidFill>
                  <a:srgbClr val="FF0000"/>
                </a:solidFill>
              </a:rPr>
              <a:t>Στην τάξη </a:t>
            </a:r>
            <a:r>
              <a:rPr lang="el-GR" sz="3600" dirty="0"/>
              <a:t>(μαθητές)</a:t>
            </a:r>
          </a:p>
          <a:p>
            <a:pPr marL="0" indent="0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l-GR" sz="3600" dirty="0">
                <a:solidFill>
                  <a:srgbClr val="FF0000"/>
                </a:solidFill>
              </a:rPr>
              <a:t>Με τον εκπαιδευτικό </a:t>
            </a:r>
            <a:r>
              <a:rPr lang="el-GR" sz="3600" dirty="0"/>
              <a:t>(σχεδιασμός)</a:t>
            </a:r>
          </a:p>
          <a:p>
            <a:pPr marL="0" indent="0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l-GR" sz="3600" dirty="0">
                <a:solidFill>
                  <a:srgbClr val="FF0000"/>
                </a:solidFill>
              </a:rPr>
              <a:t>Στη σχολική ζωή </a:t>
            </a:r>
            <a:r>
              <a:rPr lang="el-GR" sz="3600" dirty="0"/>
              <a:t>(κοινότητα)</a:t>
            </a:r>
            <a:endParaRPr lang="en-GR" sz="3600" dirty="0"/>
          </a:p>
        </p:txBody>
      </p:sp>
    </p:spTree>
    <p:extLst>
      <p:ext uri="{BB962C8B-B14F-4D97-AF65-F5344CB8AC3E}">
        <p14:creationId xmlns:p14="http://schemas.microsoft.com/office/powerpoint/2010/main" val="3344808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00B845-64CC-34F5-88F3-B8AFB548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R" b="1" kern="100" dirty="0">
                <a:solidFill>
                  <a:srgbClr val="FFFFFF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Δράσεις με τους Μαθητές</a:t>
            </a:r>
            <a:br>
              <a:rPr lang="en-GR" kern="100" dirty="0">
                <a:solidFill>
                  <a:srgbClr val="FFFFFF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R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2A7F4-E002-4A39-2B8E-8296A59C0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R" sz="2600" b="1" i="1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Μέσα στην Τάξη</a:t>
            </a:r>
            <a:endParaRPr lang="en-GR" sz="2600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Παροχή Κινήτρων</a:t>
            </a:r>
            <a:r>
              <a:rPr lang="el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Ενθάρρυνση Συμμετοχής</a:t>
            </a:r>
            <a:r>
              <a:rPr lang="el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Μνημονικές Τεχνικές</a:t>
            </a:r>
            <a:r>
              <a:rPr lang="el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Έλεγχος Εργασιών</a:t>
            </a:r>
            <a:r>
              <a:rPr lang="el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Δημιουργία Ρουτινών</a:t>
            </a:r>
            <a:r>
              <a:rPr lang="el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Στρατηγικές Αυτοαξιολόγησης</a:t>
            </a:r>
            <a:r>
              <a:rPr lang="el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Δημιουργία Υλικού Υποστήριξης</a:t>
            </a:r>
            <a:r>
              <a:rPr lang="el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Δραστηριότητες Ανατροφοδότησης</a:t>
            </a:r>
            <a:r>
              <a:rPr lang="el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R" sz="2600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Διαφοροποιημένη Διδασκαλία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R" sz="2600" b="1" i="1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Στο Διάλειμμα</a:t>
            </a:r>
            <a:endParaRPr lang="en-GR" sz="2600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R" sz="2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Επίλυση Συγκρούσεων</a:t>
            </a:r>
            <a:r>
              <a:rPr lang="el-GR" sz="2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R" sz="2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Οργάνωση Ομαδικών Παιχνιδιών</a:t>
            </a:r>
            <a:r>
              <a:rPr lang="el-GR" sz="2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GR" sz="2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Παρατήρηση Μαθητών με Ιδιαιτερότητες</a:t>
            </a:r>
            <a:r>
              <a:rPr lang="el-GR" sz="2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R" sz="2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Συμμετοχή σε Αθλητικές Δραστηριότητες</a:t>
            </a:r>
            <a:r>
              <a:rPr lang="en-GR" sz="2600" dirty="0"/>
              <a:t> </a:t>
            </a:r>
          </a:p>
          <a:p>
            <a:endParaRPr lang="en-GR" sz="2600" dirty="0"/>
          </a:p>
        </p:txBody>
      </p:sp>
    </p:spTree>
    <p:extLst>
      <p:ext uri="{BB962C8B-B14F-4D97-AF65-F5344CB8AC3E}">
        <p14:creationId xmlns:p14="http://schemas.microsoft.com/office/powerpoint/2010/main" val="2590857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24F4AD-6C18-67A7-FD9E-9DA6E224F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FFFFFF"/>
                </a:solidFill>
              </a:rPr>
              <a:t>Δράσεις με τον εκπαιδευτικό</a:t>
            </a:r>
            <a:endParaRPr lang="en-GR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61FC9-CF43-894F-057E-EA945DE04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R" b="1" dirty="0"/>
              <a:t>Παιδαγωγικός Σχεδιασμός &amp; Διδακτική Υποστήριξη</a:t>
            </a:r>
            <a:r>
              <a:rPr lang="en-GR" dirty="0"/>
              <a:t> </a:t>
            </a:r>
            <a:endParaRPr lang="el-GR" dirty="0"/>
          </a:p>
          <a:p>
            <a:pPr lvl="0"/>
            <a:r>
              <a:rPr lang="en-GR" dirty="0"/>
              <a:t>Δημιουργία παρουσιάσεων (PP)</a:t>
            </a:r>
          </a:p>
          <a:p>
            <a:pPr lvl="0"/>
            <a:r>
              <a:rPr lang="en-GR" dirty="0"/>
              <a:t>Σχεδιασμός διαδραστικών δραστηριοτήτων</a:t>
            </a:r>
          </a:p>
          <a:p>
            <a:pPr lvl="0"/>
            <a:r>
              <a:rPr lang="en-GR" dirty="0"/>
              <a:t>Δημιουργία φύλλων εργασίας</a:t>
            </a:r>
          </a:p>
          <a:p>
            <a:pPr lvl="0"/>
            <a:r>
              <a:rPr lang="en-GR" dirty="0"/>
              <a:t>Στρατηγικές αξιολόγησης</a:t>
            </a:r>
          </a:p>
          <a:p>
            <a:pPr lvl="0"/>
            <a:r>
              <a:rPr lang="en-GR" dirty="0"/>
              <a:t>Ιδέες για προϊδεασμό</a:t>
            </a:r>
          </a:p>
          <a:p>
            <a:pPr lvl="0"/>
            <a:r>
              <a:rPr lang="en-GR" dirty="0"/>
              <a:t>Προετοιμασία υλικών πειραμάτων</a:t>
            </a:r>
          </a:p>
          <a:p>
            <a:pPr lvl="0"/>
            <a:r>
              <a:rPr lang="en-GR" dirty="0"/>
              <a:t>Ανάπτυξη ψηφιακού υλικού</a:t>
            </a:r>
          </a:p>
          <a:p>
            <a:pPr lvl="0"/>
            <a:r>
              <a:rPr lang="en-GR" dirty="0"/>
              <a:t>Εύρεση εκπαιδευτικών βίντεο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62503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E3B630-D3BD-ACA1-009D-1D56E6C52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Δράσεις με τον εκπαιδευτικό</a:t>
            </a:r>
            <a:endParaRPr lang="en-G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B0909-0011-73EA-A037-6180FE4C8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R" b="1" dirty="0"/>
              <a:t>Οργάνωση Μαθησιακού Περιβάλλοντος</a:t>
            </a:r>
            <a:endParaRPr lang="en-GR" dirty="0"/>
          </a:p>
          <a:p>
            <a:pPr lvl="0"/>
            <a:r>
              <a:rPr lang="en-GR" dirty="0"/>
              <a:t>Σχεδιασμός εποπτικού υλικού</a:t>
            </a:r>
          </a:p>
          <a:p>
            <a:pPr lvl="0"/>
            <a:r>
              <a:rPr lang="en-GR" dirty="0"/>
              <a:t>Δημιουργία κατασκευών</a:t>
            </a:r>
          </a:p>
          <a:p>
            <a:pPr lvl="0"/>
            <a:r>
              <a:rPr lang="en-GR" dirty="0"/>
              <a:t>Οργάνωση βιβλιοθήκης τάξης</a:t>
            </a:r>
          </a:p>
          <a:p>
            <a:pPr lvl="0"/>
            <a:r>
              <a:rPr lang="en-GR" dirty="0"/>
              <a:t>Διαμόρφωση κανόνων τάξης</a:t>
            </a:r>
          </a:p>
          <a:p>
            <a:pPr lvl="0"/>
            <a:r>
              <a:rPr lang="en-GR" dirty="0"/>
              <a:t>Έκθεση μαθητικών δημιουργιών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699025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526</Words>
  <Application>Microsoft Macintosh PowerPoint</Application>
  <PresentationFormat>Widescreen</PresentationFormat>
  <Paragraphs>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-webkit-standard</vt:lpstr>
      <vt:lpstr>Aptos</vt:lpstr>
      <vt:lpstr>Aptos Display</vt:lpstr>
      <vt:lpstr>Arial</vt:lpstr>
      <vt:lpstr>Calibri</vt:lpstr>
      <vt:lpstr>Office Theme</vt:lpstr>
      <vt:lpstr>ΣΠΑ ΙΙ και Επικουρικό Έργο</vt:lpstr>
      <vt:lpstr>Τι είναι η ΣΠΑ ΙΙ;</vt:lpstr>
      <vt:lpstr> ΣΠΑ ΙΙ: Παιδαγωγικός Προσανατολισμός </vt:lpstr>
      <vt:lpstr> Δομή και Παιδαγωγική Λογική της ΣΠΑ ΙΙ </vt:lpstr>
      <vt:lpstr> Το Επικουρικό Έργο: Θεσμικός Ρόλος και Παιδαγωγική Λειτουργία </vt:lpstr>
      <vt:lpstr>Το Επικουρικό Έργο σε τρία επίπεδα</vt:lpstr>
      <vt:lpstr>Δράσεις με τους Μαθητές </vt:lpstr>
      <vt:lpstr>Δράσεις με τον εκπαιδευτικό</vt:lpstr>
      <vt:lpstr>Δράσεις με τον εκπαιδευτικό</vt:lpstr>
      <vt:lpstr>Δράσεις με τον εκπαιδευτικό</vt:lpstr>
      <vt:lpstr> Το Επικουρικό Έργο ως Επαγγελματική Μαθητεία </vt:lpstr>
      <vt:lpstr> Το Επικουρικό Έργο ΔΕΝ είναι: </vt:lpstr>
      <vt:lpstr>PowerPoint Presentation</vt:lpstr>
      <vt:lpstr>Παραδοτέα Επικουρικού Έργου</vt:lpstr>
      <vt:lpstr>Τι κάνω κάθε εβδομάδα;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LAZARIDOU Aggelikh</dc:creator>
  <cp:lastModifiedBy>LAZARIDOU Aggelikh</cp:lastModifiedBy>
  <cp:revision>17</cp:revision>
  <dcterms:created xsi:type="dcterms:W3CDTF">2026-02-12T08:06:39Z</dcterms:created>
  <dcterms:modified xsi:type="dcterms:W3CDTF">2026-02-12T08:57:28Z</dcterms:modified>
</cp:coreProperties>
</file>