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5" r:id="rId3"/>
    <p:sldId id="278" r:id="rId4"/>
    <p:sldId id="257" r:id="rId5"/>
    <p:sldId id="282" r:id="rId6"/>
    <p:sldId id="276" r:id="rId7"/>
    <p:sldId id="272" r:id="rId8"/>
    <p:sldId id="258" r:id="rId9"/>
    <p:sldId id="280" r:id="rId10"/>
    <p:sldId id="270" r:id="rId11"/>
    <p:sldId id="259" r:id="rId12"/>
    <p:sldId id="260" r:id="rId13"/>
    <p:sldId id="269" r:id="rId14"/>
    <p:sldId id="273" r:id="rId15"/>
    <p:sldId id="281" r:id="rId16"/>
    <p:sldId id="283" r:id="rId17"/>
    <p:sldId id="284" r:id="rId18"/>
    <p:sldId id="285"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DEC1-2C9B-4B95-BAC3-046240C761C4}" type="datetimeFigureOut">
              <a:rPr lang="en-GB" smtClean="0"/>
              <a:t>28/12/2024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DCA7-4CA0-4D39-8322-82E87587A13A}" type="slidenum">
              <a:rPr lang="en-GB" smtClean="0"/>
              <a:t>‹#›</a:t>
            </a:fld>
            <a:endParaRPr lang="en-GB"/>
          </a:p>
        </p:txBody>
      </p:sp>
    </p:spTree>
    <p:extLst>
      <p:ext uri="{BB962C8B-B14F-4D97-AF65-F5344CB8AC3E}">
        <p14:creationId xmlns:p14="http://schemas.microsoft.com/office/powerpoint/2010/main" val="15833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19DCA7-4CA0-4D39-8322-82E87587A13A}" type="slidenum">
              <a:rPr lang="en-GB" smtClean="0"/>
              <a:t>2</a:t>
            </a:fld>
            <a:endParaRPr lang="en-GB"/>
          </a:p>
        </p:txBody>
      </p:sp>
    </p:spTree>
    <p:extLst>
      <p:ext uri="{BB962C8B-B14F-4D97-AF65-F5344CB8AC3E}">
        <p14:creationId xmlns:p14="http://schemas.microsoft.com/office/powerpoint/2010/main" val="7040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mwn.ypeka.g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5B3E-64B5-9F4F-F218-8B48B931BB66}"/>
              </a:ext>
            </a:extLst>
          </p:cNvPr>
          <p:cNvSpPr>
            <a:spLocks noGrp="1"/>
          </p:cNvSpPr>
          <p:nvPr>
            <p:ph type="ctrTitle"/>
          </p:nvPr>
        </p:nvSpPr>
        <p:spPr>
          <a:xfrm>
            <a:off x="1876424" y="1122364"/>
            <a:ext cx="8791575" cy="1144586"/>
          </a:xfrm>
        </p:spPr>
        <p:txBody>
          <a:bodyPr>
            <a:normAutofit/>
          </a:bodyPr>
          <a:lstStyle/>
          <a:p>
            <a:pPr algn="ctr"/>
            <a:r>
              <a:rPr lang="el-GR" sz="2200" b="1" dirty="0">
                <a:solidFill>
                  <a:schemeClr val="bg2"/>
                </a:solidFill>
                <a:latin typeface="Calibri" panose="020F0502020204030204" pitchFamily="34" charset="0"/>
                <a:ea typeface="Calibri" panose="020F0502020204030204" pitchFamily="34" charset="0"/>
                <a:cs typeface="Calibri" panose="020F0502020204030204" pitchFamily="34" charset="0"/>
              </a:rPr>
              <a:t>ΔΙΚΑΙΟ ΠΟΛΕΟΔΟΜΙΑΣ ΧΩΡΟΤΑΞΙΑΣ &amp;</a:t>
            </a:r>
            <a:r>
              <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2200" b="1" dirty="0">
                <a:solidFill>
                  <a:schemeClr val="bg2"/>
                </a:solidFill>
                <a:latin typeface="Calibri" panose="020F0502020204030204" pitchFamily="34" charset="0"/>
                <a:ea typeface="Calibri" panose="020F0502020204030204" pitchFamily="34" charset="0"/>
                <a:cs typeface="Calibri" panose="020F0502020204030204" pitchFamily="34" charset="0"/>
              </a:rPr>
              <a:t>ΠΕΡΙΒΑΛΛΟΝΤΟΣ ΙΙ</a:t>
            </a:r>
            <a:br>
              <a:rPr lang="el-GR" sz="2200" b="1" dirty="0">
                <a:solidFill>
                  <a:schemeClr val="bg2"/>
                </a:solidFill>
                <a:latin typeface="Calibri" panose="020F0502020204030204" pitchFamily="34" charset="0"/>
                <a:ea typeface="Calibri" panose="020F0502020204030204" pitchFamily="34" charset="0"/>
                <a:cs typeface="Calibri" panose="020F0502020204030204" pitchFamily="34" charset="0"/>
              </a:rPr>
            </a:br>
            <a:endParaRPr lang="en-US" sz="22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CCE2F7C7-99E6-A920-DA43-5D3324F80772}"/>
              </a:ext>
            </a:extLst>
          </p:cNvPr>
          <p:cNvSpPr>
            <a:spLocks noGrp="1"/>
          </p:cNvSpPr>
          <p:nvPr>
            <p:ph type="subTitle" idx="1"/>
          </p:nvPr>
        </p:nvSpPr>
        <p:spPr>
          <a:xfrm>
            <a:off x="1876424" y="3602037"/>
            <a:ext cx="8791575" cy="1964261"/>
          </a:xfrm>
        </p:spPr>
        <p:txBody>
          <a:bodyPr>
            <a:normAutofit fontScale="70000" lnSpcReduction="20000"/>
          </a:bodyPr>
          <a:lstStyle/>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b="1"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Κωνσταντίνα Σταματίου, εντεταλμένη διδασκαλίας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Ακαδημαϊκό έτος 2024-2025</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200" b="1" cap="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i="0" u="sng"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Μάθημα </a:t>
            </a:r>
            <a:r>
              <a:rPr kumimoji="0" lang="en-US" sz="2200" i="0" u="sng"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0</a:t>
            </a:r>
            <a:r>
              <a:rPr lang="el-GR" sz="2200" u="sng" cap="none" dirty="0">
                <a:solidFill>
                  <a:schemeClr val="bg2"/>
                </a:solidFill>
                <a:latin typeface="Calibri" panose="020F0502020204030204" pitchFamily="34" charset="0"/>
                <a:ea typeface="Calibri" panose="020F0502020204030204" pitchFamily="34" charset="0"/>
                <a:cs typeface="Calibri" panose="020F0502020204030204" pitchFamily="34" charset="0"/>
              </a:rPr>
              <a:t>9</a:t>
            </a:r>
            <a:endParaRPr kumimoji="0" lang="el-GR" sz="2200" i="0" u="sng"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cap="none" dirty="0">
                <a:solidFill>
                  <a:schemeClr val="bg2"/>
                </a:solidFill>
                <a:latin typeface="Calibri" panose="020F0502020204030204" pitchFamily="34" charset="0"/>
                <a:ea typeface="Calibri" panose="020F0502020204030204" pitchFamily="34" charset="0"/>
                <a:cs typeface="Calibri" panose="020F0502020204030204" pitchFamily="34" charset="0"/>
              </a:rPr>
              <a:t>Το δίκαιο της προστασίας και διαχείρισης των υδάτων</a:t>
            </a:r>
            <a:endParaRPr kumimoji="0" lang="el-GR" sz="2200"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endParaRPr>
          </a:p>
        </p:txBody>
      </p:sp>
      <p:sp>
        <p:nvSpPr>
          <p:cNvPr id="4" name="Βέλος: Δεξιό 3">
            <a:extLst>
              <a:ext uri="{FF2B5EF4-FFF2-40B4-BE49-F238E27FC236}">
                <a16:creationId xmlns:a16="http://schemas.microsoft.com/office/drawing/2014/main" id="{06CC114F-64A3-5817-2CFC-C129FEA4A546}"/>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a:t>
            </a:r>
            <a:endParaRPr lang="en-US" b="1" dirty="0">
              <a:solidFill>
                <a:schemeClr val="bg2"/>
              </a:solidFill>
            </a:endParaRPr>
          </a:p>
        </p:txBody>
      </p:sp>
    </p:spTree>
    <p:extLst>
      <p:ext uri="{BB962C8B-B14F-4D97-AF65-F5344CB8AC3E}">
        <p14:creationId xmlns:p14="http://schemas.microsoft.com/office/powerpoint/2010/main" val="188948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8FD699-F312-A639-D64D-89CD56A944A3}"/>
              </a:ext>
            </a:extLst>
          </p:cNvPr>
          <p:cNvPicPr>
            <a:picLocks noGrp="1" noChangeAspect="1"/>
          </p:cNvPicPr>
          <p:nvPr>
            <p:ph idx="1"/>
          </p:nvPr>
        </p:nvPicPr>
        <p:blipFill>
          <a:blip r:embed="rId2"/>
          <a:stretch>
            <a:fillRect/>
          </a:stretch>
        </p:blipFill>
        <p:spPr>
          <a:xfrm>
            <a:off x="3861882" y="435806"/>
            <a:ext cx="5700408" cy="6324917"/>
          </a:xfrm>
          <a:prstGeom prst="rect">
            <a:avLst/>
          </a:prstGeom>
        </p:spPr>
      </p:pic>
      <p:sp>
        <p:nvSpPr>
          <p:cNvPr id="5" name="TextBox 4">
            <a:extLst>
              <a:ext uri="{FF2B5EF4-FFF2-40B4-BE49-F238E27FC236}">
                <a16:creationId xmlns:a16="http://schemas.microsoft.com/office/drawing/2014/main" id="{0F2D4B83-A74A-E35C-CBE5-A6DA96D8F51E}"/>
              </a:ext>
            </a:extLst>
          </p:cNvPr>
          <p:cNvSpPr txBox="1"/>
          <p:nvPr/>
        </p:nvSpPr>
        <p:spPr>
          <a:xfrm>
            <a:off x="1356360" y="935781"/>
            <a:ext cx="2179320" cy="2369880"/>
          </a:xfrm>
          <a:prstGeom prst="rect">
            <a:avLst/>
          </a:prstGeom>
          <a:noFill/>
        </p:spPr>
        <p:txBody>
          <a:bodyPr wrap="square">
            <a:spAutoFit/>
          </a:bodyPr>
          <a:lstStyle/>
          <a:p>
            <a:pPr algn="ctr"/>
            <a:endParaRPr lang="el-GR" sz="1600" b="1" cap="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r>
              <a:rPr lang="el-GR" sz="16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Χάρτης Λεκανών </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Απορροής και Υδατικών Διαμερισμάτων</a:t>
            </a:r>
          </a:p>
          <a:p>
            <a:pPr algn="ct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(ΦΕΚ Β’ 1383/2010, 1572/2010)</a:t>
            </a:r>
          </a:p>
          <a:p>
            <a:pPr algn="ctr"/>
            <a:endParaRPr lang="el-G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dirty="0"/>
          </a:p>
        </p:txBody>
      </p:sp>
      <p:sp>
        <p:nvSpPr>
          <p:cNvPr id="2" name="Βέλος: Δεξιό 1">
            <a:extLst>
              <a:ext uri="{FF2B5EF4-FFF2-40B4-BE49-F238E27FC236}">
                <a16:creationId xmlns:a16="http://schemas.microsoft.com/office/drawing/2014/main" id="{CBA029F8-1C55-388A-8DDC-958EF90E8035}"/>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10</a:t>
            </a:r>
            <a:endParaRPr lang="en-US" b="1" dirty="0">
              <a:solidFill>
                <a:schemeClr val="bg2"/>
              </a:solidFill>
            </a:endParaRPr>
          </a:p>
        </p:txBody>
      </p:sp>
    </p:spTree>
    <p:extLst>
      <p:ext uri="{BB962C8B-B14F-4D97-AF65-F5344CB8AC3E}">
        <p14:creationId xmlns:p14="http://schemas.microsoft.com/office/powerpoint/2010/main" val="159267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7D6F8-F36D-20E8-60CC-D8A372729E36}"/>
              </a:ext>
            </a:extLst>
          </p:cNvPr>
          <p:cNvSpPr>
            <a:spLocks noGrp="1"/>
          </p:cNvSpPr>
          <p:nvPr>
            <p:ph type="title"/>
          </p:nvPr>
        </p:nvSpPr>
        <p:spPr>
          <a:xfrm>
            <a:off x="1141412" y="269969"/>
            <a:ext cx="9905998" cy="697098"/>
          </a:xfrm>
        </p:spPr>
        <p:txBody>
          <a:bodyPr>
            <a:normAutofit/>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Ζ. Σχέδια Διαχείρισης Λεκανών Απορροής Ποταμών</a:t>
            </a:r>
            <a:endParaRPr lang="en-US"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περιεχομένου 3">
            <a:extLst>
              <a:ext uri="{FF2B5EF4-FFF2-40B4-BE49-F238E27FC236}">
                <a16:creationId xmlns:a16="http://schemas.microsoft.com/office/drawing/2014/main" id="{527DD367-14F1-D6DF-1AC2-DB4926CD0E03}"/>
              </a:ext>
            </a:extLst>
          </p:cNvPr>
          <p:cNvSpPr>
            <a:spLocks noGrp="1"/>
          </p:cNvSpPr>
          <p:nvPr>
            <p:ph idx="1"/>
          </p:nvPr>
        </p:nvSpPr>
        <p:spPr>
          <a:xfrm>
            <a:off x="1141412" y="1147666"/>
            <a:ext cx="9905999" cy="5440366"/>
          </a:xfr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marL="0" indent="0" algn="just">
              <a:buNone/>
            </a:pPr>
            <a:endPar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Τ</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α  Σ.Δ.Λ.Α.Π. περιέχουν όλα τα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στοιχεία, πληροφορίες και εκτιμήσεις που είναι απαραίτητα για την προστασία και διαχείριση των υδάτων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σύμφωνα με τις κατευθύνσεις και τη μεθοδολογία που ορίζει η Γενική Διεύθυνση Υδάτων. Το περιεχόμενο των Σ.Δ.Λ.Α.Π. καθορίζεται στο Π.Δ. 51/ 2007.</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Κατά την κατάρτιση των Σ.Δ.Λ.Α.Π.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λαμβάνονται υπόψη οι κατευθύνσεις των Ειδικών  και Περιφερειακών Χωροταξικών Πλαισίων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το περιεχόμενο των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γενικών και ειδικών αναπτυξιακών προγραμμάτων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καθώς και οι ανάγκες που προκύπτουν για την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προστασία και διαχείριση προστατευόμενων περιοχών</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Λαμβάνεται ιδιαίτερη μέριμνα για τα παράκτια οικοσυστήματα, τα οικοσυστήματα γλυκών υδάτων και τα θαλάσσια οικοσυστήματα του Δικτύου </a:t>
            </a:r>
            <a:r>
              <a:rPr lang="el-GR" sz="1400" dirty="0" err="1">
                <a:solidFill>
                  <a:schemeClr val="bg2"/>
                </a:solidFill>
                <a:latin typeface="Calibri" panose="020F0502020204030204" pitchFamily="34" charset="0"/>
                <a:ea typeface="Calibri" panose="020F0502020204030204" pitchFamily="34" charset="0"/>
                <a:cs typeface="Calibri" panose="020F0502020204030204" pitchFamily="34" charset="0"/>
              </a:rPr>
              <a:t>Natura</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2000. Τα μέτρα προστασίας και αποκατάστασης των  οικοσυστημάτων που προβλέπονται στα σχέδια διαχείρισης των προστατευόμενων περιοχών λαμβάνουν υπόψη τα Σ.Δ.Λ.Α.Π.</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Η ανάρτηση των Σ.Δ.Λ.Α.Π. σε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δημόσια διαβούλευση διαρκεί για χρονικό διάστημα έξι (6) μηνών. </a:t>
            </a: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Τα Σ.Δ.Λ.Α.Π. υπόκεινται σε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διαδικασία </a:t>
            </a:r>
            <a:r>
              <a:rPr kumimoji="0" lang="el-GR" sz="1400" b="1"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Στρατηγικής Περιβαλλοντικής Εκτίμησης </a:t>
            </a:r>
            <a:endPar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Τα Σ.Δ.Λ.Α.Π. εγκρίνονται, μετά την ολοκλήρωση της διαδικασίας της Στρατηγικής Περιβαλλοντικής Εκτίμησης,  με Πράξη του Υπουργικού Συμβουλίου, ύστερα από γνώμη του Υπουργού Περιβάλλοντος και Ενέργειας και ισχύουν για έξι (6) χρόνια ή μέχρι την αναθεώρησή τους.</a:t>
            </a:r>
          </a:p>
          <a:p>
            <a:pPr algn="just"/>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Βέλος: Δεξιό 2">
            <a:extLst>
              <a:ext uri="{FF2B5EF4-FFF2-40B4-BE49-F238E27FC236}">
                <a16:creationId xmlns:a16="http://schemas.microsoft.com/office/drawing/2014/main" id="{03FE058E-E12F-4399-326D-A3E7C291C317}"/>
              </a:ext>
            </a:extLst>
          </p:cNvPr>
          <p:cNvSpPr/>
          <p:nvPr/>
        </p:nvSpPr>
        <p:spPr>
          <a:xfrm>
            <a:off x="0" y="376202"/>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11</a:t>
            </a:r>
            <a:endParaRPr lang="en-US" b="1" dirty="0">
              <a:solidFill>
                <a:schemeClr val="bg2"/>
              </a:solidFill>
            </a:endParaRPr>
          </a:p>
        </p:txBody>
      </p:sp>
    </p:spTree>
    <p:extLst>
      <p:ext uri="{BB962C8B-B14F-4D97-AF65-F5344CB8AC3E}">
        <p14:creationId xmlns:p14="http://schemas.microsoft.com/office/powerpoint/2010/main" val="349514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2769A-44F1-66EB-81B5-2FACEB7DB40A}"/>
              </a:ext>
            </a:extLst>
          </p:cNvPr>
          <p:cNvSpPr>
            <a:spLocks noGrp="1"/>
          </p:cNvSpPr>
          <p:nvPr>
            <p:ph type="title"/>
          </p:nvPr>
        </p:nvSpPr>
        <p:spPr>
          <a:xfrm>
            <a:off x="1143001" y="130629"/>
            <a:ext cx="9905998" cy="877077"/>
          </a:xfrm>
        </p:spPr>
        <p:txBody>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Θ. Συνέπειες της χωρικής κατανομής στην άσκηση αρμοδιοτήτων </a:t>
            </a:r>
          </a:p>
        </p:txBody>
      </p:sp>
      <p:sp>
        <p:nvSpPr>
          <p:cNvPr id="6" name="Θέση περιεχομένου 5">
            <a:extLst>
              <a:ext uri="{FF2B5EF4-FFF2-40B4-BE49-F238E27FC236}">
                <a16:creationId xmlns:a16="http://schemas.microsoft.com/office/drawing/2014/main" id="{DF0CA4BF-8763-26D4-FF3C-D068008FB8AC}"/>
              </a:ext>
            </a:extLst>
          </p:cNvPr>
          <p:cNvSpPr>
            <a:spLocks noGrp="1"/>
          </p:cNvSpPr>
          <p:nvPr>
            <p:ph idx="1"/>
          </p:nvPr>
        </p:nvSpPr>
        <p:spPr>
          <a:xfrm>
            <a:off x="1141412" y="920920"/>
            <a:ext cx="9905999" cy="5663681"/>
          </a:xfrm>
        </p:spPr>
        <p:txBody>
          <a:bodyPr>
            <a:normAutofit/>
          </a:bodyPr>
          <a:lstStyle/>
          <a:p>
            <a:pPr algn="just"/>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Τα </a:t>
            </a:r>
            <a:r>
              <a:rPr lang="el-GR" sz="1600" u="sng" dirty="0">
                <a:solidFill>
                  <a:schemeClr val="bg2"/>
                </a:solidFill>
                <a:latin typeface="Calibri" panose="020F0502020204030204" pitchFamily="34" charset="0"/>
                <a:ea typeface="Calibri" panose="020F0502020204030204" pitchFamily="34" charset="0"/>
                <a:cs typeface="Calibri" panose="020F0502020204030204" pitchFamily="34" charset="0"/>
              </a:rPr>
              <a:t>διοικητικά όρια των Αποκεντρωμένων Διοικήσεων (και συναφώς οι αρμοδιότητες τους) δεν ταυτίζονται με τα υδρολογικά όρια των Λεκανών Απορροής Ποταμών</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με αποτέλεσμα σε αρκετές περιπτώσεις οι Λεκάνες Απορροής Ποταμών να εκτείνονται στα διοικητικά όρια περισσοτέρων Αποκεντρωμένων Διοικήσεων. </a:t>
            </a:r>
          </a:p>
          <a:p>
            <a:pPr algn="just"/>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Στην περίπτωση αυτή </a:t>
            </a:r>
            <a:r>
              <a:rPr lang="el-GR" sz="1600" b="1" u="sng" dirty="0">
                <a:solidFill>
                  <a:schemeClr val="bg2"/>
                </a:solidFill>
                <a:latin typeface="Calibri" panose="020F0502020204030204" pitchFamily="34" charset="0"/>
                <a:ea typeface="Calibri" panose="020F0502020204030204" pitchFamily="34" charset="0"/>
                <a:cs typeface="Calibri" panose="020F0502020204030204" pitchFamily="34" charset="0"/>
              </a:rPr>
              <a:t>οι σχετικές αρμοδιότητες ασκούνται από τις συναρμόδιες Αποκεντρωμένες Διοικήσεις από κοινού</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εκτός εάν έχει εκδοθεί κοινή απόφαση των οικείων Γραμματέων των Αποκεντρωμένων Διοικήσεων για την  κατανομή των σχετικών αρμοδιοτήτων μεταξύ τους ή για τον ορισμό μιας Αποκεντρωμένης Διοίκησης ως αποκλειστικά αρμόδιας για την προστασία και διαχείριση της συγκεκριμένης Λεκάνης Απορροής Ποταμού.</a:t>
            </a:r>
          </a:p>
          <a:p>
            <a:pPr algn="just"/>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Σ.Δ.Λ.Α.Π. υδατικού διαμερίσματος, για το οποίο είναι συναρμόδιες δυο ή περισσότερες Αποκεντρωμένες Διοικήσεις, το Σ.Δ.Λ.Α.Π. καταρτίζεται από κοινού, εκτός αν ορίζεται διαφορετικά στην παραπάνω απόφαση.</a:t>
            </a:r>
          </a:p>
          <a:p>
            <a:pPr algn="just"/>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Μετά από αίτημα του Γραμματέα της Αποκεντρωμένης Διοίκησης, το Σχέδιο Διαχείρισης είναι δυνατόν να καταρτίζεται ή να τροποποιείται από τη Γενική Διεύθυνση Υδάτων του Υπουργείου Περιβάλλοντος και Ενέργειας. Στην περίπτωση αυτή, κατά την κατάρτιση, τελική επεξεργασία ή αναθεώρηση του Σχεδίου Διαχείρισης, η Γενική Διεύθυνση Υδάτων συνεργάζεται με την αρμόδια Διεύθυνση Υδάτων της οικείας Αποκεντρωμένης Διοίκησης.</a:t>
            </a:r>
            <a:endPar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Βέλος: Δεξιό 2">
            <a:extLst>
              <a:ext uri="{FF2B5EF4-FFF2-40B4-BE49-F238E27FC236}">
                <a16:creationId xmlns:a16="http://schemas.microsoft.com/office/drawing/2014/main" id="{C204CD98-C1D9-8C48-5453-3BDE82B4A732}"/>
              </a:ext>
            </a:extLst>
          </p:cNvPr>
          <p:cNvSpPr/>
          <p:nvPr/>
        </p:nvSpPr>
        <p:spPr>
          <a:xfrm>
            <a:off x="0" y="326851"/>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12</a:t>
            </a:r>
            <a:endParaRPr lang="en-US" b="1" dirty="0">
              <a:solidFill>
                <a:schemeClr val="bg2"/>
              </a:solidFill>
            </a:endParaRPr>
          </a:p>
        </p:txBody>
      </p:sp>
    </p:spTree>
    <p:extLst>
      <p:ext uri="{BB962C8B-B14F-4D97-AF65-F5344CB8AC3E}">
        <p14:creationId xmlns:p14="http://schemas.microsoft.com/office/powerpoint/2010/main" val="132425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4901474-61A2-69BB-65B1-50631AC987CE}"/>
              </a:ext>
            </a:extLst>
          </p:cNvPr>
          <p:cNvSpPr>
            <a:spLocks noChangeArrowheads="1"/>
          </p:cNvSpPr>
          <p:nvPr/>
        </p:nvSpPr>
        <p:spPr bwMode="auto">
          <a:xfrm>
            <a:off x="-4602575" y="-457200"/>
            <a:ext cx="193614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Θέση περιεχομένου 2">
            <a:extLst>
              <a:ext uri="{FF2B5EF4-FFF2-40B4-BE49-F238E27FC236}">
                <a16:creationId xmlns:a16="http://schemas.microsoft.com/office/drawing/2014/main" id="{9AAB9006-F2A0-2BE2-A628-AEE70C672294}"/>
              </a:ext>
            </a:extLst>
          </p:cNvPr>
          <p:cNvSpPr>
            <a:spLocks noGrp="1"/>
          </p:cNvSpPr>
          <p:nvPr>
            <p:ph idx="1"/>
          </p:nvPr>
        </p:nvSpPr>
        <p:spPr>
          <a:xfrm>
            <a:off x="1141412" y="1007706"/>
            <a:ext cx="9905999" cy="5719665"/>
          </a:xfrm>
        </p:spPr>
        <p:txBody>
          <a:bodyPr>
            <a:noAutofit/>
          </a:bodyPr>
          <a:lstStyle/>
          <a:p>
            <a:pPr algn="just">
              <a:buFont typeface="Wingdings" panose="05000000000000000000" pitchFamily="2" charset="2"/>
              <a:buChar char="Ø"/>
            </a:pPr>
            <a:r>
              <a:rPr lang="el-GR" sz="1400" dirty="0">
                <a:solidFill>
                  <a:schemeClr val="bg2"/>
                </a:solidFill>
                <a:latin typeface="Calibri" panose="020F0502020204030204" pitchFamily="34" charset="0"/>
                <a:cs typeface="Calibri" panose="020F0502020204030204" pitchFamily="34" charset="0"/>
              </a:rPr>
              <a:t>Οι </a:t>
            </a:r>
            <a:r>
              <a:rPr lang="el-GR" sz="1400" b="1" dirty="0">
                <a:solidFill>
                  <a:schemeClr val="bg2"/>
                </a:solidFill>
                <a:latin typeface="Calibri" panose="020F0502020204030204" pitchFamily="34" charset="0"/>
                <a:cs typeface="Calibri" panose="020F0502020204030204" pitchFamily="34" charset="0"/>
              </a:rPr>
              <a:t>υδατικοί πόροι </a:t>
            </a:r>
            <a:r>
              <a:rPr lang="el-GR" sz="1400" dirty="0">
                <a:solidFill>
                  <a:schemeClr val="bg2"/>
                </a:solidFill>
                <a:latin typeface="Calibri" panose="020F0502020204030204" pitchFamily="34" charset="0"/>
                <a:cs typeface="Calibri" panose="020F0502020204030204" pitchFamily="34" charset="0"/>
              </a:rPr>
              <a:t>αποτελούν </a:t>
            </a:r>
            <a:r>
              <a:rPr lang="el-GR" sz="1400" b="1" dirty="0">
                <a:solidFill>
                  <a:schemeClr val="bg2"/>
                </a:solidFill>
                <a:latin typeface="Calibri" panose="020F0502020204030204" pitchFamily="34" charset="0"/>
                <a:cs typeface="Calibri" panose="020F0502020204030204" pitchFamily="34" charset="0"/>
              </a:rPr>
              <a:t>βασικό στοιχείο του φυσικού περιβάλλοντος </a:t>
            </a:r>
            <a:r>
              <a:rPr lang="el-GR" sz="1400" dirty="0">
                <a:solidFill>
                  <a:schemeClr val="bg2"/>
                </a:solidFill>
                <a:latin typeface="Calibri" panose="020F0502020204030204" pitchFamily="34" charset="0"/>
                <a:cs typeface="Calibri" panose="020F0502020204030204" pitchFamily="34" charset="0"/>
              </a:rPr>
              <a:t>που προστατεύεται από το άρθρο 24 Συντ. (</a:t>
            </a:r>
            <a:r>
              <a:rPr lang="el-GR" sz="1400" dirty="0" err="1">
                <a:solidFill>
                  <a:schemeClr val="bg2"/>
                </a:solidFill>
                <a:latin typeface="Calibri" panose="020F0502020204030204" pitchFamily="34" charset="0"/>
                <a:cs typeface="Calibri" panose="020F0502020204030204" pitchFamily="34" charset="0"/>
              </a:rPr>
              <a:t>ΣτΕΟλ</a:t>
            </a:r>
            <a:r>
              <a:rPr lang="el-GR" sz="1400" dirty="0">
                <a:solidFill>
                  <a:schemeClr val="bg2"/>
                </a:solidFill>
                <a:latin typeface="Calibri" panose="020F0502020204030204" pitchFamily="34" charset="0"/>
                <a:cs typeface="Calibri" panose="020F0502020204030204" pitchFamily="34" charset="0"/>
              </a:rPr>
              <a:t> 1688/2005)</a:t>
            </a:r>
          </a:p>
          <a:p>
            <a:pPr algn="just">
              <a:buFont typeface="Wingdings" panose="05000000000000000000" pitchFamily="2" charset="2"/>
              <a:buChar char="Ø"/>
            </a:pPr>
            <a:r>
              <a:rPr lang="el-GR" sz="1400" b="1" dirty="0">
                <a:solidFill>
                  <a:schemeClr val="bg2"/>
                </a:solidFill>
                <a:latin typeface="Calibri" panose="020F0502020204030204" pitchFamily="34" charset="0"/>
                <a:cs typeface="Calibri" panose="020F0502020204030204" pitchFamily="34" charset="0"/>
              </a:rPr>
              <a:t>Κάθε χρήση των υδάτων υπόκειται στις αρχές και τους περιορισμούς της βιώσιμης διαχείρισης των υδατικών πόρων </a:t>
            </a:r>
            <a:r>
              <a:rPr lang="el-GR" sz="1400" dirty="0">
                <a:solidFill>
                  <a:schemeClr val="bg2"/>
                </a:solidFill>
                <a:latin typeface="Calibri" panose="020F0502020204030204" pitchFamily="34" charset="0"/>
                <a:cs typeface="Calibri" panose="020F0502020204030204" pitchFamily="34" charset="0"/>
              </a:rPr>
              <a:t>(</a:t>
            </a:r>
            <a:r>
              <a:rPr lang="el-GR" sz="1400" dirty="0" err="1">
                <a:solidFill>
                  <a:schemeClr val="bg2"/>
                </a:solidFill>
                <a:latin typeface="Calibri" panose="020F0502020204030204" pitchFamily="34" charset="0"/>
                <a:cs typeface="Calibri" panose="020F0502020204030204" pitchFamily="34" charset="0"/>
              </a:rPr>
              <a:t>ΣτΕΟλ</a:t>
            </a:r>
            <a:r>
              <a:rPr lang="el-GR" sz="1400" dirty="0">
                <a:solidFill>
                  <a:schemeClr val="bg2"/>
                </a:solidFill>
                <a:latin typeface="Calibri" panose="020F0502020204030204" pitchFamily="34" charset="0"/>
                <a:cs typeface="Calibri" panose="020F0502020204030204" pitchFamily="34" charset="0"/>
              </a:rPr>
              <a:t> 1688/2005). Θεμελιώδεις αρχές της βιώσιμης διαχείρισης είναι οι εξής:</a:t>
            </a:r>
          </a:p>
          <a:p>
            <a:pPr marL="512763" indent="-285750" algn="just"/>
            <a:r>
              <a:rPr lang="el-GR" sz="1400" dirty="0">
                <a:solidFill>
                  <a:schemeClr val="bg2"/>
                </a:solidFill>
                <a:latin typeface="Calibri" panose="020F0502020204030204" pitchFamily="34" charset="0"/>
                <a:cs typeface="Calibri" panose="020F0502020204030204" pitchFamily="34" charset="0"/>
              </a:rPr>
              <a:t>Η διαχείριση γίνεται σε επίπεδο λεκάνης απορροής ποταμού</a:t>
            </a:r>
          </a:p>
          <a:p>
            <a:pPr marL="512763" indent="-285750" algn="just"/>
            <a:r>
              <a:rPr lang="el-GR" sz="1400" dirty="0">
                <a:solidFill>
                  <a:schemeClr val="bg2"/>
                </a:solidFill>
                <a:latin typeface="Calibri" panose="020F0502020204030204" pitchFamily="34" charset="0"/>
                <a:cs typeface="Calibri" panose="020F0502020204030204" pitchFamily="34" charset="0"/>
              </a:rPr>
              <a:t>Κατά τον προγραμματισμό της διαχείρισης λαμβάνεται υπόψη η σχέση ανάμεσα σε ρέοντα και υπόγεια ύδατα, η ποσότητα διαθεσίμων αποθεμάτων και η ολοκληρωμένη χρησιμοποίηση των υδάτων</a:t>
            </a:r>
          </a:p>
          <a:p>
            <a:pPr marL="512763" indent="-285750" algn="just"/>
            <a:r>
              <a:rPr lang="el-GR" sz="1400" dirty="0">
                <a:solidFill>
                  <a:schemeClr val="bg2"/>
                </a:solidFill>
                <a:latin typeface="Calibri" panose="020F0502020204030204" pitchFamily="34" charset="0"/>
                <a:cs typeface="Calibri" panose="020F0502020204030204" pitchFamily="34" charset="0"/>
              </a:rPr>
              <a:t>Λόγω της αλληλεξάρτησης των υδάτων με τα υδάτινα οικοσυστήματα και τους υγροτόπους, η βιώσιμη διαχείριση πρέπει να περιλαμβάνει και την εκτίμηση και αξιολόγηση της συγκεκριμένης διαχείρισης σε σχέση με την ποιότητα και ποσότητα του υδάτινου οικοσυστήματος που επηρεάζει </a:t>
            </a:r>
          </a:p>
          <a:p>
            <a:pPr marL="512763" indent="-285750" algn="just"/>
            <a:r>
              <a:rPr lang="el-GR" sz="1400" dirty="0">
                <a:solidFill>
                  <a:schemeClr val="bg2"/>
                </a:solidFill>
                <a:latin typeface="Calibri" panose="020F0502020204030204" pitchFamily="34" charset="0"/>
                <a:cs typeface="Calibri" panose="020F0502020204030204" pitchFamily="34" charset="0"/>
              </a:rPr>
              <a:t>Προσανατολισμός της ζήτησης στις χρήσεις νερού, στις οποίες αποβλέπουν τα προγράμματα ανάπτυξης της χώρας.  </a:t>
            </a:r>
          </a:p>
          <a:p>
            <a:pPr marL="227013" indent="-227013" algn="just">
              <a:buFont typeface="Wingdings" panose="05000000000000000000" pitchFamily="2" charset="2"/>
              <a:buChar char="Ø"/>
            </a:pPr>
            <a:r>
              <a:rPr lang="el-GR" sz="1400" b="1" dirty="0">
                <a:solidFill>
                  <a:schemeClr val="bg2"/>
                </a:solidFill>
                <a:latin typeface="Calibri" panose="020F0502020204030204" pitchFamily="34" charset="0"/>
                <a:cs typeface="Calibri" panose="020F0502020204030204" pitchFamily="34" charset="0"/>
              </a:rPr>
              <a:t>Η εκτέλεση έργων αξιοποίησης υδατικών πόρων επιτρέπεται μόνο στο πλαίσιο σχεδιασμού και προγραμματισμού που έχει εγκριθεί κατά νόμο </a:t>
            </a:r>
            <a:r>
              <a:rPr lang="el-GR" sz="1400" dirty="0">
                <a:solidFill>
                  <a:schemeClr val="bg2"/>
                </a:solidFill>
                <a:latin typeface="Calibri" panose="020F0502020204030204" pitchFamily="34" charset="0"/>
                <a:cs typeface="Calibri" panose="020F0502020204030204" pitchFamily="34" charset="0"/>
              </a:rPr>
              <a:t>(</a:t>
            </a:r>
            <a:r>
              <a:rPr lang="el-GR" sz="1400" dirty="0" err="1">
                <a:solidFill>
                  <a:schemeClr val="bg2"/>
                </a:solidFill>
                <a:latin typeface="Calibri" panose="020F0502020204030204" pitchFamily="34" charset="0"/>
                <a:cs typeface="Calibri" panose="020F0502020204030204" pitchFamily="34" charset="0"/>
              </a:rPr>
              <a:t>ΣτΕΟλ</a:t>
            </a:r>
            <a:r>
              <a:rPr lang="el-GR" sz="1400" dirty="0">
                <a:solidFill>
                  <a:schemeClr val="bg2"/>
                </a:solidFill>
                <a:latin typeface="Calibri" panose="020F0502020204030204" pitchFamily="34" charset="0"/>
                <a:cs typeface="Calibri" panose="020F0502020204030204" pitchFamily="34" charset="0"/>
              </a:rPr>
              <a:t> 26/2014, 1453/2018, 1619/2016)</a:t>
            </a:r>
            <a:endParaRPr lang="en-US" sz="1400" dirty="0">
              <a:solidFill>
                <a:schemeClr val="bg2"/>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r>
              <a:rPr lang="el-GR" sz="1400" dirty="0">
                <a:solidFill>
                  <a:schemeClr val="bg2"/>
                </a:solidFill>
                <a:latin typeface="Calibri" panose="020F0502020204030204" pitchFamily="34" charset="0"/>
                <a:cs typeface="Calibri" panose="020F0502020204030204" pitchFamily="34" charset="0"/>
              </a:rPr>
              <a:t>Η </a:t>
            </a:r>
            <a:r>
              <a:rPr lang="el-GR" sz="1400" b="1" u="sng" dirty="0">
                <a:solidFill>
                  <a:schemeClr val="bg2"/>
                </a:solidFill>
                <a:latin typeface="Calibri" panose="020F0502020204030204" pitchFamily="34" charset="0"/>
                <a:cs typeface="Calibri" panose="020F0502020204030204" pitchFamily="34" charset="0"/>
              </a:rPr>
              <a:t>μεταβατική περίοδος εφαρμογής για τα Σ.Δ.Λ.Α.Π. και τα Προγράμματα Μέτρων του ν. 3199/2003 μέχρι τον Δεκέμβριο 2009 δεν συνεπάγεται αναστολή ή άρση του παραπάνω κανόνα. Μέχρι την έγκριση των Σ.Δ.Λ.Α.Π. και των Προγραμμάτων Μέτρων η εκτέλεση έργου αξιοποίησης υδατικών πόρων είναι επιτρεπτή μόνον εφόσον εντάσσεται σε προγραμματισμό που έχει εγκριθεί κατά τον προγενέστερο ν. 1739/1987 </a:t>
            </a:r>
            <a:r>
              <a:rPr lang="el-GR" sz="1400" dirty="0">
                <a:solidFill>
                  <a:schemeClr val="bg2"/>
                </a:solidFill>
                <a:latin typeface="Calibri" panose="020F0502020204030204" pitchFamily="34" charset="0"/>
                <a:cs typeface="Calibri" panose="020F0502020204030204" pitchFamily="34" charset="0"/>
              </a:rPr>
              <a:t>(ΣτΕ 1453/2018, 1619/2016).</a:t>
            </a: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512763" indent="-285750"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0" indent="0" algn="just">
              <a:buNone/>
            </a:pPr>
            <a:endParaRPr lang="el-GR" sz="1400" dirty="0">
              <a:solidFill>
                <a:schemeClr val="bg1"/>
              </a:solidFill>
              <a:latin typeface="Calibri" panose="020F0502020204030204" pitchFamily="34" charset="0"/>
              <a:cs typeface="Calibri" panose="020F0502020204030204" pitchFamily="34" charset="0"/>
            </a:endParaRPr>
          </a:p>
        </p:txBody>
      </p:sp>
      <p:sp>
        <p:nvSpPr>
          <p:cNvPr id="6" name="Τίτλος 1">
            <a:extLst>
              <a:ext uri="{FF2B5EF4-FFF2-40B4-BE49-F238E27FC236}">
                <a16:creationId xmlns:a16="http://schemas.microsoft.com/office/drawing/2014/main" id="{DD5FC8FA-A153-F7DB-567C-72326F490A21}"/>
              </a:ext>
            </a:extLst>
          </p:cNvPr>
          <p:cNvSpPr>
            <a:spLocks noGrp="1"/>
          </p:cNvSpPr>
          <p:nvPr>
            <p:ph type="title"/>
          </p:nvPr>
        </p:nvSpPr>
        <p:spPr>
          <a:xfrm>
            <a:off x="1143001" y="130629"/>
            <a:ext cx="9905998" cy="877077"/>
          </a:xfrm>
        </p:spPr>
        <p:txBody>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Ι. Βασικά πορίσματα της νομολογίας </a:t>
            </a:r>
            <a:endParaRPr lang="en-US"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Βέλος: Δεξιό 1">
            <a:extLst>
              <a:ext uri="{FF2B5EF4-FFF2-40B4-BE49-F238E27FC236}">
                <a16:creationId xmlns:a16="http://schemas.microsoft.com/office/drawing/2014/main" id="{D681BF2F-8A4F-DF1C-0C3E-64F91C5D24CE}"/>
              </a:ext>
            </a:extLst>
          </p:cNvPr>
          <p:cNvSpPr/>
          <p:nvPr/>
        </p:nvSpPr>
        <p:spPr>
          <a:xfrm>
            <a:off x="0" y="326851"/>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13</a:t>
            </a:r>
            <a:endParaRPr lang="en-US" b="1" dirty="0">
              <a:solidFill>
                <a:schemeClr val="bg2"/>
              </a:solidFill>
            </a:endParaRPr>
          </a:p>
        </p:txBody>
      </p:sp>
    </p:spTree>
    <p:extLst>
      <p:ext uri="{BB962C8B-B14F-4D97-AF65-F5344CB8AC3E}">
        <p14:creationId xmlns:p14="http://schemas.microsoft.com/office/powerpoint/2010/main" val="396144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76E48-5262-3CF4-305C-D6533B9209ED}"/>
              </a:ext>
            </a:extLst>
          </p:cNvPr>
          <p:cNvSpPr>
            <a:spLocks noGrp="1"/>
          </p:cNvSpPr>
          <p:nvPr>
            <p:ph type="title"/>
          </p:nvPr>
        </p:nvSpPr>
        <p:spPr>
          <a:xfrm>
            <a:off x="1141412" y="198080"/>
            <a:ext cx="9905998" cy="508946"/>
          </a:xfrm>
        </p:spPr>
        <p:txBody>
          <a:bodyPr/>
          <a:lstStyle/>
          <a:p>
            <a:pPr algn="ctr"/>
            <a:r>
              <a:rPr kumimoji="0" lang="el-GR" sz="2000" b="1"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ΙΑ. Δεσμευτικότητα των Σ.Δ.Λ.Α.Π. </a:t>
            </a:r>
            <a:endParaRPr lang="en-US" dirty="0">
              <a:solidFill>
                <a:schemeClr val="bg2"/>
              </a:solidFill>
            </a:endParaRPr>
          </a:p>
        </p:txBody>
      </p:sp>
      <p:sp>
        <p:nvSpPr>
          <p:cNvPr id="3" name="Θέση περιεχομένου 2">
            <a:extLst>
              <a:ext uri="{FF2B5EF4-FFF2-40B4-BE49-F238E27FC236}">
                <a16:creationId xmlns:a16="http://schemas.microsoft.com/office/drawing/2014/main" id="{FFB00757-FD1D-113F-56F8-609AA3EEDA55}"/>
              </a:ext>
            </a:extLst>
          </p:cNvPr>
          <p:cNvSpPr>
            <a:spLocks noGrp="1"/>
          </p:cNvSpPr>
          <p:nvPr>
            <p:ph idx="1"/>
          </p:nvPr>
        </p:nvSpPr>
        <p:spPr>
          <a:xfrm>
            <a:off x="1141411" y="776313"/>
            <a:ext cx="9905999" cy="5561860"/>
          </a:xfrm>
          <a:prstGeom prst="round2DiagRect">
            <a:avLst/>
          </a:prstGeom>
        </p:spPr>
        <p:txBody>
          <a:bodyPr>
            <a:normAutofit/>
          </a:bodyPr>
          <a:lstStyle/>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1000"/>
              </a:spcBef>
              <a:spcAft>
                <a:spcPts val="0"/>
              </a:spcAft>
              <a:buClrTx/>
              <a:buSzPct val="125000"/>
              <a:buNone/>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1000"/>
              </a:spcBef>
              <a:spcAft>
                <a:spcPts val="0"/>
              </a:spcAft>
              <a:buClrTx/>
              <a:buSzPct val="125000"/>
              <a:buNone/>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Ορθογώνιο: Στρογγύλεμα γωνιών 4">
            <a:extLst>
              <a:ext uri="{FF2B5EF4-FFF2-40B4-BE49-F238E27FC236}">
                <a16:creationId xmlns:a16="http://schemas.microsoft.com/office/drawing/2014/main" id="{C14FF0A6-A318-14B7-22CB-9275CC1DE2FC}"/>
              </a:ext>
            </a:extLst>
          </p:cNvPr>
          <p:cNvSpPr/>
          <p:nvPr/>
        </p:nvSpPr>
        <p:spPr>
          <a:xfrm>
            <a:off x="1363980" y="856034"/>
            <a:ext cx="9532620" cy="1429966"/>
          </a:xfrm>
          <a:prstGeom prst="round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marR="0" lvl="0" algn="just" defTabSz="914400" rtl="0" eaLnBrk="1" fontAlgn="auto" latinLnBrk="0" hangingPunct="1">
              <a:lnSpc>
                <a:spcPct val="120000"/>
              </a:lnSpc>
              <a:spcBef>
                <a:spcPts val="1000"/>
              </a:spcBef>
              <a:spcAft>
                <a:spcPts val="0"/>
              </a:spcAft>
              <a:buClrTx/>
              <a:buSzPct val="125000"/>
              <a:tabLst/>
              <a:defRPr/>
            </a:pPr>
            <a:r>
              <a:rPr kumimoji="0" lang="el-GR" sz="1600" b="0"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Τα Σ.Δ.Λ.Α.Π. αναπτύσσουν </a:t>
            </a:r>
            <a:r>
              <a:rPr kumimoji="0" lang="el-GR" sz="1600" b="1"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νομική δεσμευτικότητα </a:t>
            </a:r>
            <a:r>
              <a:rPr kumimoji="0" lang="el-GR" sz="1600" b="0"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και έχουν </a:t>
            </a:r>
            <a:r>
              <a:rPr kumimoji="0" lang="el-GR" sz="1600" b="1"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εκτελεστό χαρακτήρα, </a:t>
            </a:r>
            <a:r>
              <a:rPr kumimoji="0" lang="el-GR" sz="1600"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δηλαδή συνεπάγονται </a:t>
            </a:r>
            <a:r>
              <a:rPr kumimoji="0" lang="el-GR" sz="1600" b="0" i="0"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υποχρέωση επίτευξης των στόχων και εναρμόνισης οποιουδήποτε επιμέρους σχεδίου, έργου ή δραστηριότητας προς τις προβλέψεις του Σ.Δ.Λ.Α.Π. και του προγράμματος μέτρων </a:t>
            </a:r>
            <a:r>
              <a:rPr kumimoji="0" lang="el-GR" sz="1600" b="0" i="1"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(απόφαση ΔΕΕ της 1.7.2015 C-461/13, </a:t>
            </a:r>
            <a:r>
              <a:rPr kumimoji="0" lang="el-GR" sz="1600" b="0" i="1" u="none" strike="noStrike" kern="0" cap="none" spc="0" normalizeH="0" baseline="0" noProof="0" dirty="0" err="1">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ΣτΕ</a:t>
            </a:r>
            <a:r>
              <a:rPr kumimoji="0" lang="el-GR" sz="1600" b="0" i="1"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 2462/2017</a:t>
            </a:r>
            <a:r>
              <a:rPr lang="el-GR" sz="1600" i="1" kern="0" dirty="0">
                <a:solidFill>
                  <a:schemeClr val="bg2"/>
                </a:solidFill>
                <a:latin typeface="Calibri" panose="020F0502020204030204" pitchFamily="34" charset="0"/>
                <a:ea typeface="Calibri" panose="020F0502020204030204" pitchFamily="34" charset="0"/>
                <a:cs typeface="Calibri" panose="020F0502020204030204" pitchFamily="34" charset="0"/>
              </a:rPr>
              <a:t>)</a:t>
            </a:r>
            <a:endParaRPr kumimoji="0" lang="el-GR" sz="1600" b="0" i="1" u="none" strike="noStrike" kern="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Διάγραμμα ροής: Εναλλακτική διεργασία 5">
            <a:extLst>
              <a:ext uri="{FF2B5EF4-FFF2-40B4-BE49-F238E27FC236}">
                <a16:creationId xmlns:a16="http://schemas.microsoft.com/office/drawing/2014/main" id="{7CF00559-1215-CD86-BBDB-BBEE2F86945B}"/>
              </a:ext>
            </a:extLst>
          </p:cNvPr>
          <p:cNvSpPr/>
          <p:nvPr/>
        </p:nvSpPr>
        <p:spPr>
          <a:xfrm>
            <a:off x="1363980" y="2484119"/>
            <a:ext cx="9532620" cy="3854053"/>
          </a:xfrm>
          <a:prstGeom prst="flowChartAlternateProcess">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tabLst>
                <a:tab pos="288925" algn="l"/>
              </a:tabLst>
            </a:pPr>
            <a:r>
              <a:rPr lang="el-GR" sz="1400" b="1" kern="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b="1" u="sng" kern="0" dirty="0">
                <a:solidFill>
                  <a:schemeClr val="bg2"/>
                </a:solidFill>
                <a:latin typeface="Calibri" panose="020F0502020204030204" pitchFamily="34" charset="0"/>
                <a:ea typeface="Calibri" panose="020F0502020204030204" pitchFamily="34" charset="0"/>
                <a:cs typeface="Calibri" panose="020F0502020204030204" pitchFamily="34" charset="0"/>
              </a:rPr>
              <a:t>Υποχρεώσεις Διοίκησης:</a:t>
            </a:r>
            <a:r>
              <a:rPr lang="el-GR" sz="1400" kern="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i="1" kern="0" dirty="0">
                <a:solidFill>
                  <a:schemeClr val="bg2"/>
                </a:solidFill>
                <a:latin typeface="Calibri" panose="020F0502020204030204" pitchFamily="34" charset="0"/>
                <a:ea typeface="Calibri" panose="020F0502020204030204" pitchFamily="34" charset="0"/>
                <a:cs typeface="Calibri" panose="020F0502020204030204" pitchFamily="34" charset="0"/>
              </a:rPr>
              <a:t>(ΣτΕ 2936/2017 7μ. </a:t>
            </a:r>
            <a:r>
              <a:rPr lang="el-GR" sz="1400" i="1" kern="0" dirty="0" err="1">
                <a:solidFill>
                  <a:schemeClr val="bg2"/>
                </a:solidFill>
                <a:latin typeface="Calibri" panose="020F0502020204030204" pitchFamily="34" charset="0"/>
                <a:ea typeface="Calibri" panose="020F0502020204030204" pitchFamily="34" charset="0"/>
                <a:cs typeface="Calibri" panose="020F0502020204030204" pitchFamily="34" charset="0"/>
              </a:rPr>
              <a:t>σκ</a:t>
            </a:r>
            <a:r>
              <a:rPr lang="el-GR" sz="1400" i="1" kern="0" dirty="0">
                <a:solidFill>
                  <a:schemeClr val="bg2"/>
                </a:solidFill>
                <a:latin typeface="Calibri" panose="020F0502020204030204" pitchFamily="34" charset="0"/>
                <a:ea typeface="Calibri" panose="020F0502020204030204" pitchFamily="34" charset="0"/>
                <a:cs typeface="Calibri" panose="020F0502020204030204" pitchFamily="34" charset="0"/>
              </a:rPr>
              <a:t>. 7 &amp;23, ΣτΕ 2462/2017 </a:t>
            </a:r>
            <a:r>
              <a:rPr lang="el-GR" sz="1400" i="1" kern="0" dirty="0" err="1">
                <a:solidFill>
                  <a:schemeClr val="bg2"/>
                </a:solidFill>
                <a:latin typeface="Calibri" panose="020F0502020204030204" pitchFamily="34" charset="0"/>
                <a:ea typeface="Calibri" panose="020F0502020204030204" pitchFamily="34" charset="0"/>
                <a:cs typeface="Calibri" panose="020F0502020204030204" pitchFamily="34" charset="0"/>
              </a:rPr>
              <a:t>σκ</a:t>
            </a:r>
            <a:r>
              <a:rPr lang="el-GR" sz="1400" i="1" kern="0" dirty="0">
                <a:solidFill>
                  <a:schemeClr val="bg2"/>
                </a:solidFill>
                <a:latin typeface="Calibri" panose="020F0502020204030204" pitchFamily="34" charset="0"/>
                <a:ea typeface="Calibri" panose="020F0502020204030204" pitchFamily="34" charset="0"/>
                <a:cs typeface="Calibri" panose="020F0502020204030204" pitchFamily="34" charset="0"/>
              </a:rPr>
              <a:t>. 11)</a:t>
            </a:r>
          </a:p>
          <a:p>
            <a:pPr algn="ctr">
              <a:tabLst>
                <a:tab pos="288925" algn="l"/>
              </a:tabLst>
            </a:pPr>
            <a:endParaRPr lang="el-GR" sz="1400" b="1" u="sng" kern="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285750" indent="-52388" algn="just">
              <a:lnSpc>
                <a:spcPct val="150000"/>
              </a:lnSpc>
              <a:buFont typeface="Wingdings" panose="05000000000000000000" pitchFamily="2" charset="2"/>
              <a:buChar char="v"/>
            </a:pP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Να εκτελέσει τα βασικά και συμπληρωματικά μέτρα του Σ.Δ.Λ.Α.Π., ώστε να επιτευχθούν οι στόχοι του</a:t>
            </a:r>
          </a:p>
          <a:p>
            <a:pPr marL="285750" indent="-52388" algn="just">
              <a:lnSpc>
                <a:spcPct val="150000"/>
              </a:lnSpc>
              <a:buFont typeface="Wingdings" panose="05000000000000000000" pitchFamily="2" charset="2"/>
              <a:buChar char="v"/>
            </a:pP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Κατά την κατάρτιση άλλων σχεδίων και προγραμμάτων (π.χ. ανά </a:t>
            </a:r>
            <a:r>
              <a:rPr lang="el-GR" sz="1600" kern="0" dirty="0" err="1">
                <a:solidFill>
                  <a:schemeClr val="bg2"/>
                </a:solidFill>
                <a:latin typeface="Calibri" panose="020F0502020204030204" pitchFamily="34" charset="0"/>
                <a:ea typeface="Calibri" panose="020F0502020204030204" pitchFamily="34" charset="0"/>
                <a:cs typeface="Calibri" panose="020F0502020204030204" pitchFamily="34" charset="0"/>
              </a:rPr>
              <a:t>υπολεκάνη</a:t>
            </a: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 τομέα, θέμα ή τύπο νερού), να συμμορφώνεται προς τις κατευθύνσεις του Σ.Δ.Λ.Α.Π., ώστε να μην τεθεί σε κίνδυνο η επίτευξη των στόχων που τίθενται με αυτό </a:t>
            </a:r>
          </a:p>
          <a:p>
            <a:pPr marL="285750" indent="-52388" algn="just">
              <a:lnSpc>
                <a:spcPct val="150000"/>
              </a:lnSpc>
              <a:buFont typeface="Wingdings" panose="05000000000000000000" pitchFamily="2" charset="2"/>
              <a:buChar char="v"/>
            </a:pP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Οι αιτήσεις για </a:t>
            </a:r>
            <a:r>
              <a:rPr lang="el-GR" sz="1600" kern="0" dirty="0" err="1">
                <a:solidFill>
                  <a:schemeClr val="bg2"/>
                </a:solidFill>
                <a:latin typeface="Calibri" panose="020F0502020204030204" pitchFamily="34" charset="0"/>
                <a:ea typeface="Calibri" panose="020F0502020204030204" pitchFamily="34" charset="0"/>
                <a:cs typeface="Calibri" panose="020F0502020204030204" pitchFamily="34" charset="0"/>
              </a:rPr>
              <a:t>αδειοδότηση</a:t>
            </a: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 έργων που ενδέχεται να επηρεάσουν τα ύδατα, για την εκτέλεση έργου αξιοποίησης υδατικών πόρων ή χρήσης ύδατος εξετάζονται υπό το πρίσμα της εναρμόνισής τους με τους περιβαλλοντικούς στόχους του Σ.Δ.Λ.Α.Π. και του προγράμματος μέτρων</a:t>
            </a:r>
          </a:p>
          <a:p>
            <a:pPr marL="285750" indent="-52388" algn="just">
              <a:lnSpc>
                <a:spcPct val="150000"/>
              </a:lnSpc>
              <a:buFont typeface="Wingdings" panose="05000000000000000000" pitchFamily="2" charset="2"/>
              <a:buChar char="v"/>
            </a:pP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Υποχρεούται να αρνηθεί την </a:t>
            </a:r>
            <a:r>
              <a:rPr lang="el-GR" sz="1600" kern="0" dirty="0" err="1">
                <a:solidFill>
                  <a:schemeClr val="bg2"/>
                </a:solidFill>
                <a:latin typeface="Calibri" panose="020F0502020204030204" pitchFamily="34" charset="0"/>
                <a:ea typeface="Calibri" panose="020F0502020204030204" pitchFamily="34" charset="0"/>
                <a:cs typeface="Calibri" panose="020F0502020204030204" pitchFamily="34" charset="0"/>
              </a:rPr>
              <a:t>αδειοδότηση</a:t>
            </a:r>
            <a:r>
              <a:rPr lang="el-GR" sz="1600" kern="0" dirty="0">
                <a:solidFill>
                  <a:schemeClr val="bg2"/>
                </a:solidFill>
                <a:latin typeface="Calibri" panose="020F0502020204030204" pitchFamily="34" charset="0"/>
                <a:ea typeface="Calibri" panose="020F0502020204030204" pitchFamily="34" charset="0"/>
                <a:cs typeface="Calibri" panose="020F0502020204030204" pitchFamily="34" charset="0"/>
              </a:rPr>
              <a:t> έργου που αναμένεται να υποβαθμίσει την κατάσταση των υδάτων</a:t>
            </a:r>
          </a:p>
        </p:txBody>
      </p:sp>
      <p:sp>
        <p:nvSpPr>
          <p:cNvPr id="7" name="Βέλος: Δεξιό 6">
            <a:extLst>
              <a:ext uri="{FF2B5EF4-FFF2-40B4-BE49-F238E27FC236}">
                <a16:creationId xmlns:a16="http://schemas.microsoft.com/office/drawing/2014/main" id="{CEE9CFE6-8E78-E3D8-F945-1A9FFC38B02F}"/>
              </a:ext>
            </a:extLst>
          </p:cNvPr>
          <p:cNvSpPr/>
          <p:nvPr/>
        </p:nvSpPr>
        <p:spPr>
          <a:xfrm>
            <a:off x="0" y="272566"/>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14</a:t>
            </a:r>
            <a:endParaRPr lang="en-US" b="1" dirty="0">
              <a:solidFill>
                <a:schemeClr val="bg2"/>
              </a:solidFill>
            </a:endParaRPr>
          </a:p>
        </p:txBody>
      </p:sp>
    </p:spTree>
    <p:extLst>
      <p:ext uri="{BB962C8B-B14F-4D97-AF65-F5344CB8AC3E}">
        <p14:creationId xmlns:p14="http://schemas.microsoft.com/office/powerpoint/2010/main" val="1074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BDA6-045F-636C-A2CA-E25CAD4D5825}"/>
              </a:ext>
            </a:extLst>
          </p:cNvPr>
          <p:cNvSpPr>
            <a:spLocks noGrp="1"/>
          </p:cNvSpPr>
          <p:nvPr>
            <p:ph type="title"/>
          </p:nvPr>
        </p:nvSpPr>
        <p:spPr>
          <a:xfrm>
            <a:off x="1141413" y="618518"/>
            <a:ext cx="9905998" cy="748643"/>
          </a:xfrm>
        </p:spPr>
        <p:txBody>
          <a:bodyPr>
            <a:normAutofit/>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ΙΒ. Συμμόρφωση της Ελλάδας προς την Οδηγία-Πλαίσιο</a:t>
            </a:r>
            <a:endParaRPr lang="en-GB" sz="2000" dirty="0">
              <a:solidFill>
                <a:schemeClr val="bg2"/>
              </a:solidFill>
            </a:endParaRPr>
          </a:p>
        </p:txBody>
      </p:sp>
      <p:sp>
        <p:nvSpPr>
          <p:cNvPr id="3" name="Content Placeholder 2">
            <a:extLst>
              <a:ext uri="{FF2B5EF4-FFF2-40B4-BE49-F238E27FC236}">
                <a16:creationId xmlns:a16="http://schemas.microsoft.com/office/drawing/2014/main" id="{730F5AE1-971E-1E20-1FF8-EAA86E484AA1}"/>
              </a:ext>
            </a:extLst>
          </p:cNvPr>
          <p:cNvSpPr>
            <a:spLocks noGrp="1"/>
          </p:cNvSpPr>
          <p:nvPr>
            <p:ph idx="1"/>
          </p:nvPr>
        </p:nvSpPr>
        <p:spPr>
          <a:xfrm>
            <a:off x="1141412" y="1694329"/>
            <a:ext cx="9905999" cy="4096872"/>
          </a:xfrm>
        </p:spPr>
        <p:txBody>
          <a:bodyPr>
            <a:normAutofit/>
          </a:bodyPr>
          <a:lstStyle/>
          <a:p>
            <a:pPr>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Η Ελλάδα μετέφερε εμπρόθεσμα τις διατάξεις της Οδηγίας στο εθνικό δίκαιο με τον ν. 3199/2003 με καταληκτική ημερομηνία έγκρισης των ΣΔΛΑΠ στις 22.12.2009.</a:t>
            </a:r>
          </a:p>
          <a:p>
            <a:pPr>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Καταδίκη της Ελλάδας από το ΔΕΕ (Απόφαση της 19.4.2012, C-297/11) λόγω καθυστέρησης  στην κατάρτιση των Σ.Δ.Λ.Α.Π.</a:t>
            </a:r>
          </a:p>
          <a:p>
            <a:pPr>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Τα πρώτα Σ.Δ.Λ.Α.Π. που εγκρίθηκαν το 2013, αφορούσαν στον 1ο Κύκλο Διαχείρισης (2009-2015). Η 1η Αναθεώρηση των Σχεδίων Διαχείρισης Λεκανών Απορροής Ποταμών που εγκρίθηκε το 2017 αφορούσε στον 2ο Κύκλο Διαχείρισης (2016-2021) και τα Σχέδια ισχύουν μέχρι την αναθεώρησή τους. </a:t>
            </a:r>
          </a:p>
          <a:p>
            <a:pPr>
              <a:buFont typeface="Wingdings" panose="05000000000000000000" pitchFamily="2" charset="2"/>
              <a:buChar char="Ø"/>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Εντός του 2024 ολοκληρώθηκε η έγκριση της Β’ αναθεώρησης των Σ.Δ.Λ.Α.Π. που αφορούν στον 3ο Κύκλο Διαχείρισης (2021-2027). </a:t>
            </a:r>
          </a:p>
          <a:p>
            <a:pPr marL="0" indent="0">
              <a:buNone/>
            </a:pPr>
            <a:endParaRPr lang="en-GB" sz="1400" dirty="0">
              <a:solidFill>
                <a:schemeClr val="bg1"/>
              </a:solidFill>
            </a:endParaRPr>
          </a:p>
        </p:txBody>
      </p:sp>
      <p:sp>
        <p:nvSpPr>
          <p:cNvPr id="5" name="Βέλος: Δεξιό 4">
            <a:extLst>
              <a:ext uri="{FF2B5EF4-FFF2-40B4-BE49-F238E27FC236}">
                <a16:creationId xmlns:a16="http://schemas.microsoft.com/office/drawing/2014/main" id="{EE6DB564-8B57-C41A-8839-605D5F986DA1}"/>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15</a:t>
            </a:r>
            <a:endParaRPr lang="en-US" b="1" dirty="0">
              <a:solidFill>
                <a:schemeClr val="bg2"/>
              </a:solidFill>
            </a:endParaRPr>
          </a:p>
        </p:txBody>
      </p:sp>
    </p:spTree>
    <p:extLst>
      <p:ext uri="{BB962C8B-B14F-4D97-AF65-F5344CB8AC3E}">
        <p14:creationId xmlns:p14="http://schemas.microsoft.com/office/powerpoint/2010/main" val="311585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F348D4-2F8A-0DBB-6580-F47CFB8D036A}"/>
              </a:ext>
            </a:extLst>
          </p:cNvPr>
          <p:cNvSpPr>
            <a:spLocks noGrp="1"/>
          </p:cNvSpPr>
          <p:nvPr>
            <p:ph type="title"/>
          </p:nvPr>
        </p:nvSpPr>
        <p:spPr>
          <a:xfrm>
            <a:off x="1141413" y="618518"/>
            <a:ext cx="9905998" cy="708258"/>
          </a:xfrm>
        </p:spPr>
        <p:txBody>
          <a:bodyPr>
            <a:normAutofit/>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ΙΓ. Το εθνικό δίκτυο παρακολούθησης της κατάστασης των υδάτων</a:t>
            </a:r>
            <a:endParaRPr lang="en-US" sz="2000" dirty="0"/>
          </a:p>
        </p:txBody>
      </p:sp>
      <p:sp>
        <p:nvSpPr>
          <p:cNvPr id="3" name="Θέση περιεχομένου 2">
            <a:extLst>
              <a:ext uri="{FF2B5EF4-FFF2-40B4-BE49-F238E27FC236}">
                <a16:creationId xmlns:a16="http://schemas.microsoft.com/office/drawing/2014/main" id="{6BBD4085-EE59-3155-08AF-95015C1E6778}"/>
              </a:ext>
            </a:extLst>
          </p:cNvPr>
          <p:cNvSpPr>
            <a:spLocks noGrp="1"/>
          </p:cNvSpPr>
          <p:nvPr>
            <p:ph idx="1"/>
          </p:nvPr>
        </p:nvSpPr>
        <p:spPr>
          <a:xfrm>
            <a:off x="1141412" y="1434353"/>
            <a:ext cx="9905999" cy="4356848"/>
          </a:xfrm>
        </p:spPr>
        <p:txBody>
          <a:bodyPr>
            <a:normAutofit fontScale="77500" lnSpcReduction="20000"/>
          </a:bodyPr>
          <a:lstStyle/>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Το </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Εθνικό Δίκτυο Παρακολούθησης των Υδάτων </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δημιουργήθηκε με την KYA 140384/2011 (ΦΕΚ 2017/Β/09-09-2011, βλ. ήδη ΦΕΚ Β’ 5384/2021) με σκοπό την παρακολούθηση της ποιοτικής &amp; ποσοτικής κατάστασης των επιφανειακών και υπόγειων υδάτων και την επίτευξη καλής χημικής και οικολογικής κατάστασης σε όλα τα υδατικά συστήματα</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Συστηματοποιεί και επεκτείνει τα προγενέστερα δίκτυα παρακολούθησης εν όψει των απαιτήσεων της οδηγίας 2000/60/ΕΚ. </a:t>
            </a:r>
          </a:p>
          <a:p>
            <a:pPr algn="just">
              <a:buFont typeface="Wingdings" panose="05000000000000000000" pitchFamily="2" charset="2"/>
              <a:buChar char="Ø"/>
            </a:pP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Διασφαλίζει τη συστηματική παρακολούθηση των ποιοτικών και ποσοτικών χαρακτηριστικών των εσωτερικών επιφανειακών </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(ποταμών και λιμνών), μεταβατικών, παράκτιων </a:t>
            </a:r>
            <a:r>
              <a:rPr lang="el-GR" sz="1600" b="1" dirty="0">
                <a:solidFill>
                  <a:schemeClr val="bg2"/>
                </a:solidFill>
                <a:latin typeface="Calibri" panose="020F0502020204030204" pitchFamily="34" charset="0"/>
                <a:ea typeface="Calibri" panose="020F0502020204030204" pitchFamily="34" charset="0"/>
                <a:cs typeface="Calibri" panose="020F0502020204030204" pitchFamily="34" charset="0"/>
              </a:rPr>
              <a:t>και υπόγειων υδάτων της χώρας</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με στόχο την </a:t>
            </a:r>
            <a:r>
              <a:rPr lang="el-GR" sz="1600" u="sng" dirty="0">
                <a:solidFill>
                  <a:schemeClr val="bg2"/>
                </a:solidFill>
                <a:latin typeface="Calibri" panose="020F0502020204030204" pitchFamily="34" charset="0"/>
                <a:ea typeface="Calibri" panose="020F0502020204030204" pitchFamily="34" charset="0"/>
                <a:cs typeface="Calibri" panose="020F0502020204030204" pitchFamily="34" charset="0"/>
              </a:rPr>
              <a:t>αξιολόγηση/ταξινόμηση της ποιοτικής (οικολογικής και χημικής) και ποσοτικής τους κατάστασης</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την εκτίμηση των μακροχρόνιων αλλαγών που προκύπτουν από ανθρωπογενείς παράγοντες, σε συνδυασμό με την εφαρμογή των Προγραμμάτων Μέτρων που περιέχονται στα Σ.Δ.Λ.Α.Π.</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Περιλαμβάνει, συνολικά, 449 σταθμούς παρακολούθησης, εκ των οποίων οι  616 βρίσκονται σε επιφανειακά και οι 1392 σε υπόγεια ύδατα</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Με τα χαρακτηριστικά αυτά, το Δίκτυο φαίνεται να καλύπτει τόσο τις απαιτήσεις παρακολούθησης που απορρέουν από την οδηγία 2000/60/ΕΚ όσο και αυτές που προκύπτουν από τις οδηγίες για τη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νιτρορύπανση</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γεωργικής προέλευσης (91/676/ΕΟΚ) και τα υπόγεια ύδατα (2006/118/ΕΚ) </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Οι Φορείς που αναλαμβάνουν  υπό την επίβλεψη του ΥΠΕΝ, τη λειτουργία του δικτύου, σύμφωνα με την παραπάνω ΚΥΑ, είναι: το Γενικό Χημείο του Κράτους, το Ελληνικό Κέντρο Θαλάσσιων Ερευνών (ΕΛ.ΚΕ.Θ.Ε.), η Ελληνική Αρχή Γεωλογικών και Μεταλλευτικών Ερευνών (Ε.Α.Γ.Μ.Ε.), το Ελληνικό Κέντρο Βιοτόπων Υγροτόπων (Ε.Κ.Β.Υ.), το Ινστιτούτο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Εδαφοϋδατικών</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Πόρων - Ερευνητική Μονάδα </a:t>
            </a:r>
            <a:r>
              <a:rPr lang="el-GR" sz="1600" dirty="0" err="1">
                <a:solidFill>
                  <a:schemeClr val="bg2"/>
                </a:solidFill>
                <a:latin typeface="Calibri" panose="020F0502020204030204" pitchFamily="34" charset="0"/>
                <a:ea typeface="Calibri" panose="020F0502020204030204" pitchFamily="34" charset="0"/>
                <a:cs typeface="Calibri" panose="020F0502020204030204" pitchFamily="34" charset="0"/>
              </a:rPr>
              <a:t>Σίνδου</a:t>
            </a: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 (Ι.ΕΥ.Π.) του Ελληνικού Γεωργικού Οργανισμού «ΔΗΜΗΤΡΑ», η Δημοτική Επιχείρηση Ύδρευσης Αποχέτευσης Λάρισας (Δ.Ε.Υ.Α.Λ.)</a:t>
            </a:r>
          </a:p>
          <a:p>
            <a:pPr algn="just">
              <a:buFont typeface="Wingdings" panose="05000000000000000000" pitchFamily="2" charset="2"/>
              <a:buChar char="Ø"/>
            </a:pPr>
            <a:r>
              <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rPr>
              <a:t>Ιστοσελίδα Εθνικού Δικτύου Παρακολούθησης Υδάτων: </a:t>
            </a: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http://nmwn.ypeka.gr/</a:t>
            </a:r>
            <a:endParaRPr lang="el-GR" sz="16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Βέλος: Δεξιό 3">
            <a:extLst>
              <a:ext uri="{FF2B5EF4-FFF2-40B4-BE49-F238E27FC236}">
                <a16:creationId xmlns:a16="http://schemas.microsoft.com/office/drawing/2014/main" id="{6A8658C5-9165-601A-B877-B3C656233B4F}"/>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16</a:t>
            </a:r>
            <a:endParaRPr lang="en-US" b="1" dirty="0">
              <a:solidFill>
                <a:schemeClr val="bg2"/>
              </a:solidFill>
            </a:endParaRPr>
          </a:p>
        </p:txBody>
      </p:sp>
    </p:spTree>
    <p:extLst>
      <p:ext uri="{BB962C8B-B14F-4D97-AF65-F5344CB8AC3E}">
        <p14:creationId xmlns:p14="http://schemas.microsoft.com/office/powerpoint/2010/main" val="179655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377A7-676C-E4DD-23A9-FAF30381BF80}"/>
              </a:ext>
            </a:extLst>
          </p:cNvPr>
          <p:cNvSpPr>
            <a:spLocks noGrp="1"/>
          </p:cNvSpPr>
          <p:nvPr>
            <p:ph type="title"/>
          </p:nvPr>
        </p:nvSpPr>
        <p:spPr>
          <a:xfrm>
            <a:off x="1141413" y="618519"/>
            <a:ext cx="9905998" cy="618610"/>
          </a:xfrm>
        </p:spPr>
        <p:txBody>
          <a:bodyPr>
            <a:normAutofit/>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ΙΔ. Η ανάκτηση του κόστους των υπηρεσιών ύδατος</a:t>
            </a:r>
            <a:endParaRPr lang="en-US" sz="2000" dirty="0"/>
          </a:p>
        </p:txBody>
      </p:sp>
      <p:sp>
        <p:nvSpPr>
          <p:cNvPr id="3" name="Θέση περιεχομένου 2">
            <a:extLst>
              <a:ext uri="{FF2B5EF4-FFF2-40B4-BE49-F238E27FC236}">
                <a16:creationId xmlns:a16="http://schemas.microsoft.com/office/drawing/2014/main" id="{2C0F8D57-632A-5FD3-4C32-869569CBFBCF}"/>
              </a:ext>
            </a:extLst>
          </p:cNvPr>
          <p:cNvSpPr>
            <a:spLocks noGrp="1"/>
          </p:cNvSpPr>
          <p:nvPr>
            <p:ph idx="1"/>
          </p:nvPr>
        </p:nvSpPr>
        <p:spPr>
          <a:xfrm>
            <a:off x="1141412" y="1237128"/>
            <a:ext cx="9905999" cy="5145743"/>
          </a:xfrm>
        </p:spPr>
        <p:txBody>
          <a:bodyPr>
            <a:normAutofit fontScale="92500"/>
          </a:bodyPr>
          <a:lstStyle/>
          <a:p>
            <a:pPr algn="just">
              <a:lnSpc>
                <a:spcPct val="100000"/>
              </a:lnSpc>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Η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διαμόρφωση τιμολογιακής πολιτικής για τις διάφορες χρήσεις των υδάτων </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συνιστά υποχρέωση της χώρας που απορρέει από την οδηγία-πλαίσιο 2000/60/ΕΚ (άρθρο 9) και την εθνική νομοθεσία που την ενσωματώνει στο εθνικό δίκαιο (άρθρο 12 Ν. 3199/2003)</a:t>
            </a:r>
          </a:p>
          <a:p>
            <a:pPr algn="just">
              <a:lnSpc>
                <a:spcPct val="100000"/>
              </a:lnSpc>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Ειδικότερα, η ανωτέρω οδηγία εισάγει, μεταξύ άλλων, την </a:t>
            </a:r>
            <a:r>
              <a:rPr lang="el-GR" sz="1200" b="1" u="sng" dirty="0">
                <a:solidFill>
                  <a:schemeClr val="bg2"/>
                </a:solidFill>
                <a:latin typeface="Calibri" panose="020F0502020204030204" pitchFamily="34" charset="0"/>
                <a:ea typeface="Calibri" panose="020F0502020204030204" pitchFamily="34" charset="0"/>
                <a:cs typeface="Calibri" panose="020F0502020204030204" pitchFamily="34" charset="0"/>
              </a:rPr>
              <a:t>υποχρέωση υπαγωγής του συνόλου των χρήσεων του ύδατος σε μια πολιτική κοστολόγησης που θα ενσωματώνει το περιβαλλοντικό κόστος</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υιοθετώντας, έτσι, τη χρήση οικονομικών αρχών και εργαλείων για την επίτευξη περιβαλλοντικών στόχων  </a:t>
            </a:r>
          </a:p>
          <a:p>
            <a:pPr algn="just">
              <a:lnSpc>
                <a:spcPct val="100000"/>
              </a:lnSpc>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Στο πλαίσιο αυτό, τα κράτη-μέλη οφείλουν να εξασφαλίσουν ότι οι τιμολογιακές τους πολιτικές παρέχουν επαρκή κίνητρα στους χρήστες νερού, ώστε να μειωθεί η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καταναλούμενη</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ποσότητα ύδατος, όπου είναι δυνατόν, και να εξασφαλιστεί η ορθολογική χρήση και διαχείρισή του</a:t>
            </a:r>
          </a:p>
          <a:p>
            <a:pPr algn="just">
              <a:lnSpc>
                <a:spcPct val="100000"/>
              </a:lnSpc>
              <a:buFont typeface="Wingdings" panose="05000000000000000000" pitchFamily="2" charset="2"/>
              <a:buChar char="Ø"/>
            </a:pP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Σε συνέχεια της υποχρέωσης αυτής, εκδόθηκε η 135275/19.5.2017 απόφαση της Εθνικής Επιτροπής Υδάτων «Έγκριση γενικών κανόνων κοστολόγησης και τιμολόγησης υπηρεσιών ύδατος. Μέθοδος και διαδικασίες για την ανάκτηση κόστους των υπηρεσιών ύδατος στις διάφορες χρήσεις του» (Β΄ 1751/22.5.2027). </a:t>
            </a:r>
          </a:p>
          <a:p>
            <a:pPr algn="just">
              <a:lnSpc>
                <a:spcPct val="100000"/>
              </a:lnSpc>
              <a:buFont typeface="Wingdings" panose="05000000000000000000" pitchFamily="2" charset="2"/>
              <a:buChar char="Ø"/>
            </a:pP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Η απόφαση αυτή ακυρώθηκε με την απόφαση </a:t>
            </a:r>
            <a:r>
              <a:rPr lang="el-GR" sz="1200" b="1" dirty="0" err="1">
                <a:solidFill>
                  <a:schemeClr val="bg2"/>
                </a:solidFill>
                <a:latin typeface="Calibri" panose="020F0502020204030204" pitchFamily="34" charset="0"/>
                <a:ea typeface="Calibri" panose="020F0502020204030204" pitchFamily="34" charset="0"/>
                <a:cs typeface="Calibri" panose="020F0502020204030204" pitchFamily="34" charset="0"/>
              </a:rPr>
              <a:t>ΣτΕ</a:t>
            </a:r>
            <a:r>
              <a:rPr lang="el-GR" sz="1200" b="1" dirty="0">
                <a:solidFill>
                  <a:schemeClr val="bg2"/>
                </a:solidFill>
                <a:latin typeface="Calibri" panose="020F0502020204030204" pitchFamily="34" charset="0"/>
                <a:ea typeface="Calibri" panose="020F0502020204030204" pitchFamily="34" charset="0"/>
                <a:cs typeface="Calibri" panose="020F0502020204030204" pitchFamily="34" charset="0"/>
              </a:rPr>
              <a:t> 2519/2022</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ως αντίθετη στην οδηγία 2000/60/ΕΚ και στη σχετική ελληνική νομοθεσία διότι: α) δεν θέσπιζε συγκριμένους κανόνες και διαδικασίες, ώστε να διασφαλίζεται ότι οι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πάροχοι</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υπηρεσιών ύδατος προσαρμόζουν την τιμολογιακή πολιτική τους στα δεδομένα κάθε λεκάνης απορροής ποταμού σύμφωνα στα δεδομένα των εγκεκριμένων ΣΔΛΑΠ και β) δεν διασφάλιζε ότι η τήρηση των κατευθύνσεων των ΣΔΛΑΠ ελέγχεται κατά την έγκριση των τιμολογίων των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παρόχων</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από τις αρμόδιες αρχές, ώστε η τιμολογιακή πολιτική να είναι πάντα σύμφωνη προς τις επιταγές του νόμου και της οδηγίας και της αρχής «ο </a:t>
            </a:r>
            <a:r>
              <a:rPr lang="el-GR"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ρυπαίνων</a:t>
            </a:r>
            <a:r>
              <a:rPr lang="el-GR" sz="1200" dirty="0">
                <a:solidFill>
                  <a:schemeClr val="bg2"/>
                </a:solidFill>
                <a:latin typeface="Calibri" panose="020F0502020204030204" pitchFamily="34" charset="0"/>
                <a:ea typeface="Calibri" panose="020F0502020204030204" pitchFamily="34" charset="0"/>
                <a:cs typeface="Calibri" panose="020F0502020204030204" pitchFamily="34" charset="0"/>
              </a:rPr>
              <a:t> πληρώνει».</a:t>
            </a:r>
          </a:p>
          <a:p>
            <a:pPr algn="just">
              <a:lnSpc>
                <a:spcPct val="100000"/>
              </a:lnSpc>
              <a:buFont typeface="Wingdings" panose="05000000000000000000" pitchFamily="2" charset="2"/>
              <a:buChar char="Ø"/>
            </a:pPr>
            <a:r>
              <a:rPr lang="el-GR" sz="1200" dirty="0">
                <a:solidFill>
                  <a:schemeClr val="bg2"/>
                </a:solidFill>
              </a:rPr>
              <a:t>Στη συνέχεια εκδόθηκε η ΚΥΑ ΥΠΕΝ/</a:t>
            </a:r>
            <a:r>
              <a:rPr lang="el-GR" sz="1200" dirty="0" err="1">
                <a:solidFill>
                  <a:schemeClr val="bg2"/>
                </a:solidFill>
              </a:rPr>
              <a:t>ΓρΓΓΦΠΥ</a:t>
            </a:r>
            <a:r>
              <a:rPr lang="el-GR" sz="1200" dirty="0">
                <a:solidFill>
                  <a:schemeClr val="bg2"/>
                </a:solidFill>
              </a:rPr>
              <a:t>/103755/2994/26.9.2024 (ΦΕΚ Β' 5438/27.09.2024). Σύμφωνα με την απόφαση αυτή, έως την 30η Σεπτεμβρίου κάθε έτους, οι Διευθύνσεις Υδάτων των Αποκεντρωμένων Διοικήσεων γνωστοποιούν στους </a:t>
            </a:r>
            <a:r>
              <a:rPr lang="el-GR" sz="1200" dirty="0" err="1">
                <a:solidFill>
                  <a:schemeClr val="bg2"/>
                </a:solidFill>
              </a:rPr>
              <a:t>παρόχους</a:t>
            </a:r>
            <a:r>
              <a:rPr lang="el-GR" sz="1200" dirty="0">
                <a:solidFill>
                  <a:schemeClr val="bg2"/>
                </a:solidFill>
              </a:rPr>
              <a:t> υπηρεσιών ύδατος και στους ΟΤΑ Α` βαθμού, το περιβαλλοντικό τέλος που αντιστοιχεί στους τελικούς χρήστες των υπηρεσιών ύδατος για το επόμενο ημερολογιακό έτος. Οι </a:t>
            </a:r>
            <a:r>
              <a:rPr lang="el-GR" sz="1200" dirty="0" err="1">
                <a:solidFill>
                  <a:schemeClr val="bg2"/>
                </a:solidFill>
              </a:rPr>
              <a:t>πάροχοι</a:t>
            </a:r>
            <a:r>
              <a:rPr lang="el-GR" sz="1200" dirty="0">
                <a:solidFill>
                  <a:schemeClr val="bg2"/>
                </a:solidFill>
              </a:rPr>
              <a:t> υπηρεσιών ύδατος αναγράφουν το «περιβαλλοντικό τέλος»* στα τιμολόγιά τους και προβαίνουν στην είσπραξή του από τους τελικούς χρήστες.</a:t>
            </a:r>
          </a:p>
          <a:p>
            <a:pPr marL="0" indent="0" algn="just">
              <a:lnSpc>
                <a:spcPct val="100000"/>
              </a:lnSpc>
              <a:buNone/>
            </a:pPr>
            <a:r>
              <a:rPr lang="el-GR" sz="1200" dirty="0">
                <a:solidFill>
                  <a:schemeClr val="bg2"/>
                </a:solidFill>
              </a:rPr>
              <a:t>*</a:t>
            </a:r>
            <a:r>
              <a:rPr lang="el-GR" sz="1200" u="sng" dirty="0">
                <a:solidFill>
                  <a:schemeClr val="bg2"/>
                </a:solidFill>
              </a:rPr>
              <a:t>Περιβαλλοντικό τέλος:</a:t>
            </a:r>
            <a:r>
              <a:rPr lang="el-GR" sz="1200" dirty="0">
                <a:solidFill>
                  <a:schemeClr val="bg2"/>
                </a:solidFill>
              </a:rPr>
              <a:t>  η οικονομική συνεισφορά του τελικού χρήστη, ανά κυβικό μέτρο (μ3) καταναλωθέντος ύδατος, που αντιστοιχεί στο περιβαλλοντικό κόστος και στο κόστος του πόρου (δεν συνυπολογίζεται το κόστος αποκατάστασης της περιβαλλοντικής ζημίας) (άρθρο 3 ν. 5037/2023)</a:t>
            </a:r>
          </a:p>
          <a:p>
            <a:pPr marL="0" indent="0" algn="just">
              <a:lnSpc>
                <a:spcPct val="100000"/>
              </a:lnSpc>
              <a:buNone/>
            </a:pPr>
            <a:r>
              <a:rPr lang="el-GR" sz="1200" u="sng" dirty="0">
                <a:solidFill>
                  <a:schemeClr val="bg2"/>
                </a:solidFill>
              </a:rPr>
              <a:t>Περιβαλλοντικό κόστος: </a:t>
            </a:r>
            <a:r>
              <a:rPr lang="el-GR" sz="1200" dirty="0">
                <a:solidFill>
                  <a:schemeClr val="bg2"/>
                </a:solidFill>
              </a:rPr>
              <a:t>το κόστος της απόκλισης της κατάστασης των υδάτων από την καλή κατάσταση που απαιτείται για τη βιώσιμη χρήση υδατικών πόρων</a:t>
            </a:r>
          </a:p>
          <a:p>
            <a:pPr marL="0" indent="0" algn="just">
              <a:lnSpc>
                <a:spcPct val="100000"/>
              </a:lnSpc>
              <a:buNone/>
            </a:pPr>
            <a:r>
              <a:rPr lang="el-GR" sz="1200" u="sng" dirty="0">
                <a:solidFill>
                  <a:schemeClr val="bg2"/>
                </a:solidFill>
              </a:rPr>
              <a:t>Κόστος πόρου: </a:t>
            </a:r>
            <a:r>
              <a:rPr lang="el-GR" sz="1200" dirty="0">
                <a:solidFill>
                  <a:schemeClr val="bg2"/>
                </a:solidFill>
              </a:rPr>
              <a:t>το κόστος εναλλακτικών χρήσεων του νερού, που είναι αναγκαίες αν το υδατικό σύστημα χρησιμοποιείται πέραν του ρυθμού της φυσικής του αναπλήρωσης</a:t>
            </a:r>
            <a:endParaRPr lang="en-US" sz="1200" dirty="0">
              <a:solidFill>
                <a:schemeClr val="bg2"/>
              </a:solidFill>
            </a:endParaRPr>
          </a:p>
        </p:txBody>
      </p:sp>
      <p:sp>
        <p:nvSpPr>
          <p:cNvPr id="4" name="Βέλος: Δεξιό 3">
            <a:extLst>
              <a:ext uri="{FF2B5EF4-FFF2-40B4-BE49-F238E27FC236}">
                <a16:creationId xmlns:a16="http://schemas.microsoft.com/office/drawing/2014/main" id="{1AB99527-80CC-597A-9EBC-2A545B0B413E}"/>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17</a:t>
            </a:r>
            <a:endParaRPr lang="en-US" b="1" dirty="0">
              <a:solidFill>
                <a:schemeClr val="bg2"/>
              </a:solidFill>
            </a:endParaRPr>
          </a:p>
        </p:txBody>
      </p:sp>
    </p:spTree>
    <p:extLst>
      <p:ext uri="{BB962C8B-B14F-4D97-AF65-F5344CB8AC3E}">
        <p14:creationId xmlns:p14="http://schemas.microsoft.com/office/powerpoint/2010/main" val="113891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A74A4E-B3ED-BB5F-07CF-672661654079}"/>
              </a:ext>
            </a:extLst>
          </p:cNvPr>
          <p:cNvSpPr>
            <a:spLocks noGrp="1"/>
          </p:cNvSpPr>
          <p:nvPr>
            <p:ph type="title"/>
          </p:nvPr>
        </p:nvSpPr>
        <p:spPr>
          <a:xfrm>
            <a:off x="1141413" y="618518"/>
            <a:ext cx="9905998" cy="1013058"/>
          </a:xfrm>
        </p:spPr>
        <p:txBody>
          <a:bodyPr>
            <a:normAutofit/>
          </a:bodyPr>
          <a:lstStyle/>
          <a:p>
            <a:pPr algn="ctr"/>
            <a:r>
              <a:rPr lang="el-GR" sz="2000" b="1" cap="none" dirty="0">
                <a:solidFill>
                  <a:schemeClr val="bg2"/>
                </a:solidFill>
                <a:latin typeface="Calibri" panose="020F0502020204030204" pitchFamily="34" charset="0"/>
                <a:ea typeface="Calibri" panose="020F0502020204030204" pitchFamily="34" charset="0"/>
                <a:cs typeface="Calibri" panose="020F0502020204030204" pitchFamily="34" charset="0"/>
              </a:rPr>
              <a:t>ΙΕ. Οι αλλαγές του ν. 5037/2023</a:t>
            </a:r>
            <a:endParaRPr lang="en-US" sz="2000" dirty="0"/>
          </a:p>
        </p:txBody>
      </p:sp>
      <p:sp>
        <p:nvSpPr>
          <p:cNvPr id="3" name="Θέση περιεχομένου 2">
            <a:extLst>
              <a:ext uri="{FF2B5EF4-FFF2-40B4-BE49-F238E27FC236}">
                <a16:creationId xmlns:a16="http://schemas.microsoft.com/office/drawing/2014/main" id="{8BB06A42-DDCB-D02C-8D26-969C982FE5A8}"/>
              </a:ext>
            </a:extLst>
          </p:cNvPr>
          <p:cNvSpPr>
            <a:spLocks noGrp="1"/>
          </p:cNvSpPr>
          <p:nvPr>
            <p:ph idx="1"/>
          </p:nvPr>
        </p:nvSpPr>
        <p:spPr>
          <a:xfrm>
            <a:off x="1141412" y="1497106"/>
            <a:ext cx="9905999" cy="4294095"/>
          </a:xfrm>
        </p:spPr>
        <p:txBody>
          <a:bodyPr>
            <a:normAutofit fontScale="77500" lnSpcReduction="20000"/>
          </a:bodyPr>
          <a:lstStyle/>
          <a:p>
            <a:pPr algn="just">
              <a:lnSpc>
                <a:spcPts val="1400"/>
              </a:lnSpc>
              <a:spcBef>
                <a:spcPts val="1800"/>
              </a:spcBef>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Θέσπιση </a:t>
            </a:r>
            <a:r>
              <a:rPr lang="el-GR" sz="1300" b="1" dirty="0">
                <a:solidFill>
                  <a:srgbClr val="002060"/>
                </a:solidFill>
                <a:latin typeface="Calibri" panose="020F0502020204030204" pitchFamily="34" charset="0"/>
                <a:ea typeface="Calibri" panose="020F0502020204030204" pitchFamily="34" charset="0"/>
                <a:cs typeface="Calibri" panose="020F0502020204030204" pitchFamily="34" charset="0"/>
              </a:rPr>
              <a:t>Εθνικής Στρατηγικής για τα Ύδατα</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Στόχος: η χάραξη κατευθυντήριων γραμμών για την προώθηση της βιώσιμης χρήσης του νερού και τη μακροπρόθεσμη προστασία των διαθέσιμων υδάτινων πόρων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Καθορίζει τις πολιτικές και τους στόχους για τη διαχείριση των υδάτων σε εθνικό επίπεδο, λαμβάνοντας υπόψη και τις επιπτώσεις της κλιματικής αλλαγής </a:t>
            </a:r>
          </a:p>
          <a:p>
            <a:pPr algn="just">
              <a:lnSpc>
                <a:spcPts val="1400"/>
              </a:lnSpc>
              <a:spcBef>
                <a:spcPts val="1200"/>
              </a:spcBef>
            </a:pPr>
            <a:r>
              <a:rPr lang="el-GR" sz="1300" b="1" dirty="0">
                <a:solidFill>
                  <a:srgbClr val="002060"/>
                </a:solidFill>
                <a:latin typeface="Calibri" panose="020F0502020204030204" pitchFamily="34" charset="0"/>
                <a:ea typeface="Calibri" panose="020F0502020204030204" pitchFamily="34" charset="0"/>
                <a:cs typeface="Calibri" panose="020F0502020204030204" pitchFamily="34" charset="0"/>
              </a:rPr>
              <a:t>Αναδιοργάνωση θεσμικού συστήματος και </a:t>
            </a:r>
            <a:r>
              <a:rPr lang="el-GR"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επικαιροποίηση</a:t>
            </a:r>
            <a:r>
              <a:rPr lang="el-GR"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αρμοδιοτήτων φορέων υδατικής διαχείρισης και πολιτικής</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Η χάραξη εθνικής πολιτικής για την προστασία και διαχείριση των υδάτων ανατίθεται στο Υπουργείο Περιβάλλοντος και Ενέργειας (καταργείται  η Εθνική Επιτροπή Υδάτων που είχε θεσπιστεί με τον Ν. 3199/2003)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Μετονομασία Ρυθμιστικής Αρχής Ενέργειας (ΡΑΕ) σε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Ρυθμιστική Αρχή Αποβλήτων, Ενέργειας και Υδάτων </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(Ρ.Α.Α.Ε.Υ.) και διεύρυνση των αρμοδιοτήτων της, με την ανάθεση σε αυτήν, εκτός των άλλων, και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εποπτικού και ελεγκτικού ρόλου</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  (οικονομικό και φυσικό αντικείμενο)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επί των </a:t>
            </a:r>
            <a:r>
              <a:rPr lang="el-GR" sz="13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παρόχων</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 υπηρεσιών ύδατος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Πρόβλεψη, μετά από εισήγηση της Ρ.Α.Α.Ε.Υ., δυνατότητας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συγχώνευσης </a:t>
            </a:r>
            <a:r>
              <a:rPr lang="el-GR" sz="13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παρόχων</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 υπηρεσιών ύδατος</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 για τη βελτιστοποίηση της βιωσιμότητάς τους και την ενίσχυση της διαχειριστικής τους ικανότητας</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Πρόβλεψη δυνατότητας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επιβολής προστίμων σε </a:t>
            </a:r>
            <a:r>
              <a:rPr lang="el-GR" sz="13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παρόχους</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 υπηρεσιών ύδατος </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(ΟΤΑ α΄ βαθμού, ΔΕΥΑ,  Σύνδεσμοι Ύδατος ΟΤΑ, ΕΥΔΑΠ, ΕΥΑΘ) για παραβάσεις σχετικές με την κοστολόγηση και τιμολόγηση των υπηρεσιών ύδατος  </a:t>
            </a:r>
          </a:p>
          <a:p>
            <a:pPr lvl="1" algn="just">
              <a:lnSpc>
                <a:spcPts val="1400"/>
              </a:lnSpc>
              <a:spcBef>
                <a:spcPts val="1200"/>
              </a:spcBef>
              <a:buFont typeface="Wingdings" panose="05000000000000000000" pitchFamily="2" charset="2"/>
              <a:buChar char="Ø"/>
            </a:pP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Θέσπιση </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υποχρέωσης </a:t>
            </a:r>
            <a:r>
              <a:rPr lang="el-GR" sz="1300" u="sng" dirty="0" err="1">
                <a:solidFill>
                  <a:srgbClr val="002060"/>
                </a:solidFill>
                <a:latin typeface="Calibri" panose="020F0502020204030204" pitchFamily="34" charset="0"/>
                <a:ea typeface="Calibri" panose="020F0502020204030204" pitchFamily="34" charset="0"/>
                <a:cs typeface="Calibri" panose="020F0502020204030204" pitchFamily="34" charset="0"/>
              </a:rPr>
              <a:t>παρόχων</a:t>
            </a:r>
            <a:r>
              <a:rPr lang="el-GR" sz="1300" u="sng" dirty="0">
                <a:solidFill>
                  <a:srgbClr val="002060"/>
                </a:solidFill>
                <a:latin typeface="Calibri" panose="020F0502020204030204" pitchFamily="34" charset="0"/>
                <a:ea typeface="Calibri" panose="020F0502020204030204" pitchFamily="34" charset="0"/>
                <a:cs typeface="Calibri" panose="020F0502020204030204" pitchFamily="34" charset="0"/>
              </a:rPr>
              <a:t> υπηρεσιών ύδατος να καταρτίζουν από 1.1.2024 Σχέδια Υπηρεσιών Ύδατος </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5ετούς διάρκειας προς τον σκοπό της μελέτης και καταγραφής ορθολογικών, αποδοτικών και βιώσιμων τρόπων και μεθοδολογιών διαχείρισης του </a:t>
            </a:r>
            <a:r>
              <a:rPr lang="el-GR" sz="1300" dirty="0" err="1">
                <a:solidFill>
                  <a:srgbClr val="002060"/>
                </a:solidFill>
                <a:latin typeface="Calibri" panose="020F0502020204030204" pitchFamily="34" charset="0"/>
                <a:ea typeface="Calibri" panose="020F0502020204030204" pitchFamily="34" charset="0"/>
                <a:cs typeface="Calibri" panose="020F0502020204030204" pitchFamily="34" charset="0"/>
              </a:rPr>
              <a:t>υδροδοτικού</a:t>
            </a:r>
            <a:r>
              <a:rPr lang="el-GR" sz="1300" dirty="0">
                <a:solidFill>
                  <a:srgbClr val="002060"/>
                </a:solidFill>
                <a:latin typeface="Calibri" panose="020F0502020204030204" pitchFamily="34" charset="0"/>
                <a:ea typeface="Calibri" panose="020F0502020204030204" pitchFamily="34" charset="0"/>
                <a:cs typeface="Calibri" panose="020F0502020204030204" pitchFamily="34" charset="0"/>
              </a:rPr>
              <a:t> και αποχετευτικού συστήματος που διαχειρίζονται - Η εκπόνηση των σχεδίων αυτών αποτελεί προϋπόθεση για την υλοποίηση προγραμμάτων μέσω χρηματοδοτικών εργαλείων στον τομέα των υπηρεσιών ύδατος</a:t>
            </a:r>
          </a:p>
          <a:p>
            <a:endParaRPr lang="en-US" dirty="0"/>
          </a:p>
        </p:txBody>
      </p:sp>
      <p:sp>
        <p:nvSpPr>
          <p:cNvPr id="4" name="Βέλος: Δεξιό 3">
            <a:extLst>
              <a:ext uri="{FF2B5EF4-FFF2-40B4-BE49-F238E27FC236}">
                <a16:creationId xmlns:a16="http://schemas.microsoft.com/office/drawing/2014/main" id="{5D9F0254-F4AE-191A-F2BA-7DA3489BAA30}"/>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18</a:t>
            </a:r>
            <a:endParaRPr lang="en-US" b="1" dirty="0">
              <a:solidFill>
                <a:schemeClr val="bg2"/>
              </a:solidFill>
            </a:endParaRPr>
          </a:p>
        </p:txBody>
      </p:sp>
    </p:spTree>
    <p:extLst>
      <p:ext uri="{BB962C8B-B14F-4D97-AF65-F5344CB8AC3E}">
        <p14:creationId xmlns:p14="http://schemas.microsoft.com/office/powerpoint/2010/main" val="207014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60C18F-D02A-B906-3464-FB487067F207}"/>
              </a:ext>
            </a:extLst>
          </p:cNvPr>
          <p:cNvSpPr>
            <a:spLocks noGrp="1"/>
          </p:cNvSpPr>
          <p:nvPr>
            <p:ph idx="1"/>
          </p:nvPr>
        </p:nvSpPr>
        <p:spPr/>
        <p:txBody>
          <a:bodyPr>
            <a:normAutofit/>
          </a:bodyPr>
          <a:lstStyle/>
          <a:p>
            <a:pPr marL="0" indent="0">
              <a:buNone/>
            </a:pPr>
            <a:r>
              <a:rPr lang="el-GR" sz="2000" b="1" dirty="0">
                <a:solidFill>
                  <a:schemeClr val="bg2"/>
                </a:solidFill>
                <a:latin typeface="Calibri" panose="020F0502020204030204" pitchFamily="34" charset="0"/>
                <a:ea typeface="Calibri" panose="020F0502020204030204" pitchFamily="34" charset="0"/>
                <a:cs typeface="Calibri" panose="020F0502020204030204" pitchFamily="34" charset="0"/>
              </a:rPr>
              <a:t>ΕΥΧΑΡΙΣΤΩ ΓΙΑ ΤΗΝ ΠΡΟΣΟΧΗ ΣΑΣ</a:t>
            </a:r>
            <a:endPar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Βέλος: Δεξιό 1">
            <a:extLst>
              <a:ext uri="{FF2B5EF4-FFF2-40B4-BE49-F238E27FC236}">
                <a16:creationId xmlns:a16="http://schemas.microsoft.com/office/drawing/2014/main" id="{DEAB2850-9E7B-EFB7-1A63-9C4C972BE600}"/>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19</a:t>
            </a:r>
            <a:endParaRPr lang="en-US" b="1" dirty="0">
              <a:solidFill>
                <a:schemeClr val="bg2"/>
              </a:solidFill>
            </a:endParaRPr>
          </a:p>
        </p:txBody>
      </p:sp>
    </p:spTree>
    <p:extLst>
      <p:ext uri="{BB962C8B-B14F-4D97-AF65-F5344CB8AC3E}">
        <p14:creationId xmlns:p14="http://schemas.microsoft.com/office/powerpoint/2010/main" val="10999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789C-F314-3FAD-E8AB-3A21BADF4D2B}"/>
              </a:ext>
            </a:extLst>
          </p:cNvPr>
          <p:cNvSpPr>
            <a:spLocks noGrp="1"/>
          </p:cNvSpPr>
          <p:nvPr>
            <p:ph type="title"/>
          </p:nvPr>
        </p:nvSpPr>
        <p:spPr>
          <a:xfrm>
            <a:off x="1141413" y="545978"/>
            <a:ext cx="9905998" cy="757889"/>
          </a:xfrm>
        </p:spPr>
        <p:txBody>
          <a:bodyPr>
            <a:normAutofit fontScale="90000"/>
          </a:bodyPr>
          <a:lstStyle/>
          <a:p>
            <a:pPr algn="ctr"/>
            <a:r>
              <a:rPr lang="el-GR" sz="1800" b="1" cap="none" dirty="0">
                <a:solidFill>
                  <a:schemeClr val="bg2"/>
                </a:solidFill>
                <a:latin typeface="Calibri" panose="020F0502020204030204" pitchFamily="34" charset="0"/>
                <a:ea typeface="+mn-ea"/>
                <a:cs typeface="Calibri" panose="020F0502020204030204" pitchFamily="34" charset="0"/>
              </a:rPr>
              <a:t>Α. Ιστορική αναδρομή</a:t>
            </a:r>
            <a:br>
              <a:rPr lang="el-GR" sz="1800" b="1" cap="none" dirty="0">
                <a:solidFill>
                  <a:schemeClr val="bg2"/>
                </a:solidFill>
                <a:latin typeface="Calibri" panose="020F0502020204030204" pitchFamily="34" charset="0"/>
                <a:ea typeface="+mn-ea"/>
                <a:cs typeface="Calibri" panose="020F0502020204030204" pitchFamily="34" charset="0"/>
              </a:rPr>
            </a:br>
            <a:r>
              <a:rPr lang="el-GR" sz="1800" b="1" cap="none" dirty="0">
                <a:solidFill>
                  <a:schemeClr val="bg2"/>
                </a:solidFill>
                <a:latin typeface="Calibri" panose="020F0502020204030204" pitchFamily="34" charset="0"/>
                <a:ea typeface="+mn-ea"/>
                <a:cs typeface="Calibri" panose="020F0502020204030204" pitchFamily="34" charset="0"/>
              </a:rPr>
              <a:t>(Η περίοδος πριν από την Οδηγία 2000/60 και τον ν. 3199/2003)</a:t>
            </a:r>
            <a:br>
              <a:rPr lang="el-GR" sz="1800" b="1" cap="none" dirty="0">
                <a:solidFill>
                  <a:schemeClr val="bg2"/>
                </a:solidFill>
                <a:latin typeface="Calibri" panose="020F0502020204030204" pitchFamily="34" charset="0"/>
                <a:ea typeface="+mn-ea"/>
                <a:cs typeface="Calibri" panose="020F0502020204030204" pitchFamily="34" charset="0"/>
              </a:rPr>
            </a:br>
            <a:endParaRPr lang="en-GB" sz="1800" dirty="0">
              <a:solidFill>
                <a:schemeClr val="bg2"/>
              </a:solidFill>
            </a:endParaRPr>
          </a:p>
        </p:txBody>
      </p:sp>
      <p:sp>
        <p:nvSpPr>
          <p:cNvPr id="3" name="Content Placeholder 2">
            <a:extLst>
              <a:ext uri="{FF2B5EF4-FFF2-40B4-BE49-F238E27FC236}">
                <a16:creationId xmlns:a16="http://schemas.microsoft.com/office/drawing/2014/main" id="{BA033396-7418-63D1-326B-E287235F5FD2}"/>
              </a:ext>
            </a:extLst>
          </p:cNvPr>
          <p:cNvSpPr>
            <a:spLocks noGrp="1"/>
          </p:cNvSpPr>
          <p:nvPr>
            <p:ph idx="1"/>
          </p:nvPr>
        </p:nvSpPr>
        <p:spPr>
          <a:xfrm>
            <a:off x="1141412" y="1303866"/>
            <a:ext cx="9905999" cy="5407651"/>
          </a:xfrm>
        </p:spPr>
        <p:txBody>
          <a:bodyPr/>
          <a:lstStyle/>
          <a:p>
            <a:pPr algn="just">
              <a:lnSpc>
                <a:spcPct val="100000"/>
              </a:lnSpc>
              <a:spcBef>
                <a:spcPct val="20000"/>
              </a:spcBef>
              <a:buSzPct val="76000"/>
              <a:buFont typeface="Calibri" panose="020F0502020204030204" pitchFamily="34" charset="0"/>
              <a:buChar char="•"/>
              <a:defRPr/>
            </a:pPr>
            <a:r>
              <a:rPr lang="el-GR" sz="1400" dirty="0">
                <a:solidFill>
                  <a:schemeClr val="bg2"/>
                </a:solidFill>
                <a:latin typeface="Calibri" panose="020F0502020204030204" pitchFamily="34" charset="0"/>
                <a:cs typeface="Calibri" panose="020F0502020204030204" pitchFamily="34" charset="0"/>
              </a:rPr>
              <a:t>Ν. 1739/1987 «Διαχείριση των υδατικών πόρων και άλλες διατάξεις» (Α' 201/1987).</a:t>
            </a:r>
          </a:p>
          <a:p>
            <a:pPr algn="just">
              <a:lnSpc>
                <a:spcPct val="100000"/>
              </a:lnSpc>
              <a:spcBef>
                <a:spcPct val="20000"/>
              </a:spcBef>
              <a:buSzPct val="76000"/>
              <a:defRPr/>
            </a:pPr>
            <a:r>
              <a:rPr lang="el-GR" sz="1400" dirty="0">
                <a:solidFill>
                  <a:schemeClr val="bg2"/>
                </a:solidFill>
                <a:latin typeface="Calibri" panose="020F0502020204030204" pitchFamily="34" charset="0"/>
                <a:cs typeface="Calibri" panose="020F0502020204030204" pitchFamily="34" charset="0"/>
              </a:rPr>
              <a:t>Η νομοθεσία για τα νερά ως απαρχή του δικαίου περιβάλλοντος (ακόμη και πριν από τη νομοθεσία για την Περιβαλλοντική Εκτίμηση, ύπαρξη νομοθεσίας για τα νερά) </a:t>
            </a: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400"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r>
              <a:rPr lang="el-GR" sz="1400" b="1" dirty="0">
                <a:solidFill>
                  <a:schemeClr val="bg1"/>
                </a:solidFill>
                <a:latin typeface="Calibri" panose="020F0502020204030204" pitchFamily="34" charset="0"/>
                <a:cs typeface="Calibri" panose="020F0502020204030204" pitchFamily="34" charset="0"/>
              </a:rPr>
              <a:t>   </a:t>
            </a:r>
            <a:endParaRPr lang="el-GR" sz="1400" b="1" u="sng"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endParaRPr lang="en-GB" dirty="0"/>
          </a:p>
        </p:txBody>
      </p:sp>
      <p:sp>
        <p:nvSpPr>
          <p:cNvPr id="6" name="Rectangle: Rounded Corners 5">
            <a:extLst>
              <a:ext uri="{FF2B5EF4-FFF2-40B4-BE49-F238E27FC236}">
                <a16:creationId xmlns:a16="http://schemas.microsoft.com/office/drawing/2014/main" id="{0610CE5E-AEBC-967B-CA30-B533F1045F7F}"/>
              </a:ext>
            </a:extLst>
          </p:cNvPr>
          <p:cNvSpPr/>
          <p:nvPr/>
        </p:nvSpPr>
        <p:spPr>
          <a:xfrm>
            <a:off x="1234131" y="2578296"/>
            <a:ext cx="3195962" cy="8877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solidFill>
                  <a:schemeClr val="bg2"/>
                </a:solidFill>
                <a:effectLst/>
                <a:latin typeface="Calibri" panose="020F0502020204030204" pitchFamily="34" charset="0"/>
                <a:ea typeface="Times New Roman" panose="02020603050405020304" pitchFamily="18" charset="0"/>
              </a:rPr>
              <a:t>Ανάθεση αρμοδιότητας στο τότε Υπουργείο Βιομηχανίας, Ενέργειας και Τεχνολογίας </a:t>
            </a:r>
            <a:endParaRPr lang="en-GB" sz="1400" dirty="0">
              <a:solidFill>
                <a:schemeClr val="bg2"/>
              </a:solidFill>
            </a:endParaRPr>
          </a:p>
        </p:txBody>
      </p:sp>
      <p:sp>
        <p:nvSpPr>
          <p:cNvPr id="10" name="Rectangle: Rounded Corners 9">
            <a:extLst>
              <a:ext uri="{FF2B5EF4-FFF2-40B4-BE49-F238E27FC236}">
                <a16:creationId xmlns:a16="http://schemas.microsoft.com/office/drawing/2014/main" id="{FED7E49A-C349-2ECE-F15F-E7C3A4A2BFD1}"/>
              </a:ext>
            </a:extLst>
          </p:cNvPr>
          <p:cNvSpPr/>
          <p:nvPr/>
        </p:nvSpPr>
        <p:spPr>
          <a:xfrm>
            <a:off x="1305017" y="3808519"/>
            <a:ext cx="3195962" cy="763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solidFill>
                  <a:schemeClr val="bg2"/>
                </a:solidFill>
                <a:latin typeface="Calibri" panose="020F0502020204030204" pitchFamily="34" charset="0"/>
              </a:rPr>
              <a:t>Το νερό αποτελεί φυσικό αγαθό για την ικανοποίηση κοινωνικών αναγκών</a:t>
            </a:r>
            <a:endParaRPr lang="en-GB" sz="1400" dirty="0">
              <a:solidFill>
                <a:schemeClr val="bg2"/>
              </a:solidFill>
              <a:latin typeface="Calibri" panose="020F0502020204030204" pitchFamily="34" charset="0"/>
            </a:endParaRPr>
          </a:p>
        </p:txBody>
      </p:sp>
      <p:sp>
        <p:nvSpPr>
          <p:cNvPr id="12" name="Rectangle: Rounded Corners 11">
            <a:extLst>
              <a:ext uri="{FF2B5EF4-FFF2-40B4-BE49-F238E27FC236}">
                <a16:creationId xmlns:a16="http://schemas.microsoft.com/office/drawing/2014/main" id="{7391F171-15A2-3A67-E51F-4A9C1BD3543A}"/>
              </a:ext>
            </a:extLst>
          </p:cNvPr>
          <p:cNvSpPr/>
          <p:nvPr/>
        </p:nvSpPr>
        <p:spPr>
          <a:xfrm>
            <a:off x="7057748" y="4891594"/>
            <a:ext cx="3151570" cy="14204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 </a:t>
            </a:r>
            <a:r>
              <a:rPr lang="el-GR" sz="1400" dirty="0">
                <a:solidFill>
                  <a:schemeClr val="bg2"/>
                </a:solidFill>
                <a:latin typeface="Calibri" panose="020F0502020204030204" pitchFamily="34" charset="0"/>
                <a:cs typeface="Calibri" panose="020F0502020204030204" pitchFamily="34" charset="0"/>
              </a:rPr>
              <a:t>Η εκτέλεση έργου αξιοποίησης υδατικών πόρων  επιτρέπεται εφόσον αυτό εντάσσεται</a:t>
            </a:r>
            <a:r>
              <a:rPr lang="en-US" sz="1400" dirty="0">
                <a:solidFill>
                  <a:schemeClr val="bg2"/>
                </a:solidFill>
                <a:latin typeface="Calibri" panose="020F0502020204030204" pitchFamily="34" charset="0"/>
                <a:cs typeface="Calibri" panose="020F0502020204030204" pitchFamily="34" charset="0"/>
              </a:rPr>
              <a:t> </a:t>
            </a:r>
            <a:r>
              <a:rPr lang="el-GR" sz="1400" dirty="0">
                <a:solidFill>
                  <a:schemeClr val="bg2"/>
                </a:solidFill>
                <a:latin typeface="Calibri" panose="020F0502020204030204" pitchFamily="34" charset="0"/>
                <a:cs typeface="Calibri" panose="020F0502020204030204" pitchFamily="34" charset="0"/>
              </a:rPr>
              <a:t>ή  εναρμονίζεται  με  τα  ισχύοντα  προγράμματα ανάπτυξης των υδατικών  πόρων</a:t>
            </a:r>
            <a:r>
              <a:rPr lang="el-GR" sz="1400" dirty="0">
                <a:solidFill>
                  <a:schemeClr val="bg2"/>
                </a:solidFill>
              </a:rPr>
              <a:t>.</a:t>
            </a:r>
            <a:endParaRPr lang="en-GB" sz="1400" dirty="0">
              <a:solidFill>
                <a:schemeClr val="bg2"/>
              </a:solidFill>
            </a:endParaRPr>
          </a:p>
        </p:txBody>
      </p:sp>
      <p:sp>
        <p:nvSpPr>
          <p:cNvPr id="11" name="Rectangle: Rounded Corners 10">
            <a:extLst>
              <a:ext uri="{FF2B5EF4-FFF2-40B4-BE49-F238E27FC236}">
                <a16:creationId xmlns:a16="http://schemas.microsoft.com/office/drawing/2014/main" id="{6B3C4863-8C13-8B0D-41B5-F4CD8A99719E}"/>
              </a:ext>
            </a:extLst>
          </p:cNvPr>
          <p:cNvSpPr/>
          <p:nvPr/>
        </p:nvSpPr>
        <p:spPr>
          <a:xfrm>
            <a:off x="7057747" y="2674399"/>
            <a:ext cx="3151571" cy="10653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solidFill>
                  <a:schemeClr val="bg2"/>
                </a:solidFill>
                <a:latin typeface="Calibri" panose="020F0502020204030204" pitchFamily="34" charset="0"/>
                <a:cs typeface="Calibri" panose="020F0502020204030204" pitchFamily="34" charset="0"/>
              </a:rPr>
              <a:t>Διοικητική οργάνωση της διαχείρισης των υδάτων: Αναγνώριση 14 υδατικών διαμερισμάτων </a:t>
            </a:r>
            <a:endParaRPr lang="en-GB" dirty="0">
              <a:solidFill>
                <a:schemeClr val="bg2"/>
              </a:solidFill>
            </a:endParaRPr>
          </a:p>
        </p:txBody>
      </p:sp>
      <p:sp>
        <p:nvSpPr>
          <p:cNvPr id="13" name="Rectangle: Rounded Corners 12">
            <a:extLst>
              <a:ext uri="{FF2B5EF4-FFF2-40B4-BE49-F238E27FC236}">
                <a16:creationId xmlns:a16="http://schemas.microsoft.com/office/drawing/2014/main" id="{E026C7F3-B7FD-3211-3AE5-60EC9566956E}"/>
              </a:ext>
            </a:extLst>
          </p:cNvPr>
          <p:cNvSpPr/>
          <p:nvPr/>
        </p:nvSpPr>
        <p:spPr>
          <a:xfrm>
            <a:off x="1305017" y="4891595"/>
            <a:ext cx="3195962" cy="1420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solidFill>
                  <a:schemeClr val="bg2"/>
                </a:solidFill>
                <a:latin typeface="Calibri" panose="020F0502020204030204" pitchFamily="34" charset="0"/>
                <a:cs typeface="Calibri" panose="020F0502020204030204" pitchFamily="34" charset="0"/>
              </a:rPr>
              <a:t>Κάθε νομικό και φυσικό πρόσωπο έχει δικαίωμα χρήσης του νερού. </a:t>
            </a:r>
          </a:p>
          <a:p>
            <a:pPr algn="ctr"/>
            <a:r>
              <a:rPr lang="el-GR" sz="1400" dirty="0">
                <a:solidFill>
                  <a:schemeClr val="bg2"/>
                </a:solidFill>
                <a:latin typeface="Calibri" panose="020F0502020204030204" pitchFamily="34" charset="0"/>
                <a:cs typeface="Calibri" panose="020F0502020204030204" pitchFamily="34" charset="0"/>
              </a:rPr>
              <a:t>Το δικαίωμα αυτό ασκείται ύστερα από άδεια που χορηγείται από την αρμόδια</a:t>
            </a:r>
          </a:p>
          <a:p>
            <a:pPr algn="ctr"/>
            <a:r>
              <a:rPr lang="el-GR" sz="1400" dirty="0">
                <a:solidFill>
                  <a:schemeClr val="bg2"/>
                </a:solidFill>
                <a:latin typeface="Calibri" panose="020F0502020204030204" pitchFamily="34" charset="0"/>
                <a:cs typeface="Calibri" panose="020F0502020204030204" pitchFamily="34" charset="0"/>
              </a:rPr>
              <a:t>     κατά  κατηγορία χρήσης αρχή.</a:t>
            </a:r>
            <a:endParaRPr lang="en-GB" sz="1400" dirty="0">
              <a:solidFill>
                <a:schemeClr val="bg2"/>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FBB5B33F-97FF-22C0-2E1A-B9A616980937}"/>
              </a:ext>
            </a:extLst>
          </p:cNvPr>
          <p:cNvSpPr/>
          <p:nvPr/>
        </p:nvSpPr>
        <p:spPr>
          <a:xfrm>
            <a:off x="7042101" y="3818509"/>
            <a:ext cx="3151571" cy="994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solidFill>
                  <a:schemeClr val="bg2"/>
                </a:solidFill>
                <a:latin typeface="Calibri" panose="020F0502020204030204" pitchFamily="34" charset="0"/>
                <a:cs typeface="Calibri" panose="020F0502020204030204" pitchFamily="34" charset="0"/>
              </a:rPr>
              <a:t>Εκπόνηση προγραμμάτων ανάπτυξης υδατικών πόρων: μακροχρόνια εθνικά (&gt; 5 ετών), </a:t>
            </a:r>
            <a:r>
              <a:rPr lang="el-GR" sz="1400" dirty="0" err="1">
                <a:solidFill>
                  <a:schemeClr val="bg2"/>
                </a:solidFill>
                <a:latin typeface="Calibri" panose="020F0502020204030204" pitchFamily="34" charset="0"/>
                <a:cs typeface="Calibri" panose="020F0502020204030204" pitchFamily="34" charset="0"/>
              </a:rPr>
              <a:t>μεσοχρόνια</a:t>
            </a:r>
            <a:r>
              <a:rPr lang="el-GR" sz="1400" dirty="0">
                <a:solidFill>
                  <a:schemeClr val="bg2"/>
                </a:solidFill>
                <a:latin typeface="Calibri" panose="020F0502020204030204" pitchFamily="34" charset="0"/>
                <a:cs typeface="Calibri" panose="020F0502020204030204" pitchFamily="34" charset="0"/>
              </a:rPr>
              <a:t> εθνικά ή κατά υδατικό διαμέρισμα (2-5 έτη)</a:t>
            </a:r>
            <a:endParaRPr lang="en-GB" sz="1400" dirty="0">
              <a:solidFill>
                <a:schemeClr val="bg2"/>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C99A64E7-8301-220B-F415-7331D47CB31E}"/>
              </a:ext>
            </a:extLst>
          </p:cNvPr>
          <p:cNvSpPr/>
          <p:nvPr/>
        </p:nvSpPr>
        <p:spPr>
          <a:xfrm>
            <a:off x="1141412" y="2166151"/>
            <a:ext cx="9591691" cy="307777"/>
          </a:xfrm>
          <a:prstGeom prst="rect">
            <a:avLst/>
          </a:prstGeom>
          <a:noFill/>
        </p:spPr>
        <p:txBody>
          <a:bodyPr wrap="square" lIns="91440" tIns="45720" rIns="91440" bIns="45720">
            <a:spAutoFit/>
          </a:bodyPr>
          <a:lstStyle/>
          <a:p>
            <a:pPr algn="ctr"/>
            <a:r>
              <a:rPr lang="el-GR" sz="1400" b="1" u="sng"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ΒΑΣΙΚΟΙ ΑΞΟΝΕΣ Ν. 1739/1987 </a:t>
            </a:r>
            <a:endParaRPr lang="en-GB" sz="1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6" name="Rectangle 15">
            <a:extLst>
              <a:ext uri="{FF2B5EF4-FFF2-40B4-BE49-F238E27FC236}">
                <a16:creationId xmlns:a16="http://schemas.microsoft.com/office/drawing/2014/main" id="{61B8E38F-A003-D6B8-0D5B-257920560B75}"/>
              </a:ext>
            </a:extLst>
          </p:cNvPr>
          <p:cNvSpPr/>
          <p:nvPr/>
        </p:nvSpPr>
        <p:spPr>
          <a:xfrm>
            <a:off x="6003632"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Βέλος: Δεξιό 3">
            <a:extLst>
              <a:ext uri="{FF2B5EF4-FFF2-40B4-BE49-F238E27FC236}">
                <a16:creationId xmlns:a16="http://schemas.microsoft.com/office/drawing/2014/main" id="{97E76491-3188-1246-9D2F-24AF76C075D7}"/>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2</a:t>
            </a:r>
            <a:endParaRPr lang="en-US" b="1" dirty="0">
              <a:solidFill>
                <a:schemeClr val="bg2"/>
              </a:solidFill>
            </a:endParaRPr>
          </a:p>
        </p:txBody>
      </p:sp>
    </p:spTree>
    <p:extLst>
      <p:ext uri="{BB962C8B-B14F-4D97-AF65-F5344CB8AC3E}">
        <p14:creationId xmlns:p14="http://schemas.microsoft.com/office/powerpoint/2010/main" val="4657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B230-2C39-CFD7-FF6C-E33A0BF540FA}"/>
              </a:ext>
            </a:extLst>
          </p:cNvPr>
          <p:cNvSpPr>
            <a:spLocks noGrp="1"/>
          </p:cNvSpPr>
          <p:nvPr>
            <p:ph type="title"/>
          </p:nvPr>
        </p:nvSpPr>
        <p:spPr>
          <a:xfrm>
            <a:off x="1141413" y="609600"/>
            <a:ext cx="4714672" cy="313680"/>
          </a:xfrm>
        </p:spPr>
        <p:txBody>
          <a:bodyPr>
            <a:normAutofit fontScale="90000"/>
          </a:bodyPr>
          <a:lstStyle/>
          <a:p>
            <a:pPr algn="ctr"/>
            <a:r>
              <a:rPr lang="el-GR" sz="1800" b="1" dirty="0">
                <a:solidFill>
                  <a:schemeClr val="bg2"/>
                </a:solidFill>
                <a:latin typeface="Calibri" panose="020F0502020204030204" pitchFamily="34" charset="0"/>
                <a:ea typeface="Calibri" panose="020F0502020204030204" pitchFamily="34" charset="0"/>
                <a:cs typeface="Calibri" panose="020F0502020204030204" pitchFamily="34" charset="0"/>
              </a:rPr>
              <a:t>ΥΔΑΤΙΚΑ ΔΙΑΜΕΡΙΣΜΑΤΑ Ν. 1739/1987</a:t>
            </a:r>
            <a:endParaRPr lang="en-GB" sz="18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638F23E4-F6B4-B0B8-E026-B90FC260DD09}"/>
              </a:ext>
            </a:extLst>
          </p:cNvPr>
          <p:cNvPicPr>
            <a:picLocks noGrp="1" noChangeAspect="1"/>
          </p:cNvPicPr>
          <p:nvPr>
            <p:ph type="pic" idx="1"/>
          </p:nvPr>
        </p:nvPicPr>
        <p:blipFill>
          <a:blip r:embed="rId2"/>
          <a:srcRect t="54" b="54"/>
          <a:stretch/>
        </p:blipFill>
        <p:spPr>
          <a:xfrm>
            <a:off x="1141411" y="1127464"/>
            <a:ext cx="4954589" cy="5610688"/>
          </a:xfrm>
        </p:spPr>
      </p:pic>
      <p:sp>
        <p:nvSpPr>
          <p:cNvPr id="6" name="Text Placeholder 5">
            <a:extLst>
              <a:ext uri="{FF2B5EF4-FFF2-40B4-BE49-F238E27FC236}">
                <a16:creationId xmlns:a16="http://schemas.microsoft.com/office/drawing/2014/main" id="{806A6B20-2D00-0FE3-993F-75774505B9AF}"/>
              </a:ext>
            </a:extLst>
          </p:cNvPr>
          <p:cNvSpPr>
            <a:spLocks noGrp="1"/>
          </p:cNvSpPr>
          <p:nvPr>
            <p:ph type="body" sz="half" idx="2"/>
          </p:nvPr>
        </p:nvSpPr>
        <p:spPr>
          <a:xfrm>
            <a:off x="1141411" y="1127463"/>
            <a:ext cx="4954588" cy="5610689"/>
          </a:xfrm>
        </p:spPr>
        <p:txBody>
          <a:bodyPr/>
          <a:lstStyle/>
          <a:p>
            <a:endParaRPr lang="en-GB" dirty="0"/>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id="{3B6D3399-3C43-984F-918A-D40B6A3288C3}"/>
              </a:ext>
            </a:extLst>
          </p:cNvPr>
          <p:cNvSpPr/>
          <p:nvPr/>
        </p:nvSpPr>
        <p:spPr>
          <a:xfrm>
            <a:off x="6728645" y="340468"/>
            <a:ext cx="4714672" cy="1887828"/>
          </a:xfrm>
          <a:prstGeom prst="snipRoundRect">
            <a:avLst/>
          </a:prstGeom>
          <a:solidFill>
            <a:schemeClr val="accent5">
              <a:lumMod val="20000"/>
              <a:lumOff val="80000"/>
            </a:schemeClr>
          </a:solidFill>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l-GR" dirty="0">
                <a:solidFill>
                  <a:schemeClr val="bg2"/>
                </a:solidFill>
                <a:latin typeface="Calibri" panose="020F0502020204030204" pitchFamily="34" charset="0"/>
                <a:cs typeface="Calibri" panose="020F0502020204030204" pitchFamily="34" charset="0"/>
              </a:rPr>
              <a:t>Περιορισμένη εφαρμογή Ν. 1739/1987, καθώς τα προγράμματα ανάπτυξης δεν εγκρίθηκαν ποτέ</a:t>
            </a:r>
            <a:endParaRPr lang="en-US" dirty="0">
              <a:solidFill>
                <a:schemeClr val="bg2"/>
              </a:solidFill>
              <a:latin typeface="Calibri" panose="020F0502020204030204" pitchFamily="34" charset="0"/>
              <a:cs typeface="Calibri" panose="020F0502020204030204" pitchFamily="34" charset="0"/>
            </a:endParaRPr>
          </a:p>
        </p:txBody>
      </p:sp>
      <p:sp>
        <p:nvSpPr>
          <p:cNvPr id="4" name="Ορθογώνιο: Στρογγύλεμα μίας επάνω γωνίας και ψαλίδισμα της άλλης 3">
            <a:extLst>
              <a:ext uri="{FF2B5EF4-FFF2-40B4-BE49-F238E27FC236}">
                <a16:creationId xmlns:a16="http://schemas.microsoft.com/office/drawing/2014/main" id="{EB3D6EF8-F308-094F-F28C-D9888DA0216C}"/>
              </a:ext>
            </a:extLst>
          </p:cNvPr>
          <p:cNvSpPr/>
          <p:nvPr/>
        </p:nvSpPr>
        <p:spPr>
          <a:xfrm>
            <a:off x="6728645" y="2509736"/>
            <a:ext cx="4714673" cy="4228416"/>
          </a:xfrm>
          <a:prstGeom prst="snipRoundRect">
            <a:avLst/>
          </a:prstGeom>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l-GR" u="sng" dirty="0">
                <a:solidFill>
                  <a:schemeClr val="bg2"/>
                </a:solidFill>
                <a:latin typeface="Calibri" panose="020F0502020204030204" pitchFamily="34" charset="0"/>
                <a:ea typeface="Calibri" panose="020F0502020204030204" pitchFamily="34" charset="0"/>
                <a:cs typeface="Calibri" panose="020F0502020204030204" pitchFamily="34" charset="0"/>
              </a:rPr>
              <a:t>Συνεισφορά Ν. 1739/1987: </a:t>
            </a:r>
          </a:p>
          <a:p>
            <a:pPr algn="just"/>
            <a:endParaRPr lang="el-GR"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Η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προηγούμενη έγκριση διαχειριστικού προγράμματος </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αποτελεί εφεξής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προϋπόθεση νομιμότητας για την </a:t>
            </a:r>
            <a:r>
              <a:rPr lang="el-GR" b="1" dirty="0" err="1">
                <a:solidFill>
                  <a:schemeClr val="bg2"/>
                </a:solidFill>
                <a:latin typeface="Calibri" panose="020F0502020204030204" pitchFamily="34" charset="0"/>
                <a:ea typeface="Calibri" panose="020F0502020204030204" pitchFamily="34" charset="0"/>
                <a:cs typeface="Calibri" panose="020F0502020204030204" pitchFamily="34" charset="0"/>
              </a:rPr>
              <a:t>αδειοδότηση</a:t>
            </a: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 οιουδήποτε </a:t>
            </a:r>
            <a:r>
              <a:rPr lang="el-GR" b="1" dirty="0">
                <a:solidFill>
                  <a:schemeClr val="bg2"/>
                </a:solidFill>
                <a:latin typeface="Calibri" panose="020F0502020204030204" pitchFamily="34" charset="0"/>
                <a:ea typeface="Calibri" panose="020F0502020204030204" pitchFamily="34" charset="0"/>
                <a:cs typeface="Calibri" panose="020F0502020204030204" pitchFamily="34" charset="0"/>
              </a:rPr>
              <a:t>έργου αξιοποίησης υδατικών πόρων </a:t>
            </a:r>
            <a:r>
              <a:rPr lang="el-GR" i="1" dirty="0">
                <a:solidFill>
                  <a:schemeClr val="bg2"/>
                </a:solidFill>
                <a:latin typeface="Calibri" panose="020F0502020204030204" pitchFamily="34" charset="0"/>
                <a:ea typeface="Calibri" panose="020F0502020204030204" pitchFamily="34" charset="0"/>
                <a:cs typeface="Calibri" panose="020F0502020204030204" pitchFamily="34" charset="0"/>
              </a:rPr>
              <a:t>(ΣτΕ 2316/2002)</a:t>
            </a:r>
          </a:p>
          <a:p>
            <a:pPr marL="285750" indent="-285750" algn="just">
              <a:buFont typeface="Arial" panose="020B0604020202020204" pitchFamily="34" charset="0"/>
              <a:buChar char="•"/>
            </a:pPr>
            <a:r>
              <a:rPr lang="el-GR" dirty="0">
                <a:solidFill>
                  <a:schemeClr val="bg2"/>
                </a:solidFill>
                <a:latin typeface="Calibri" panose="020F0502020204030204" pitchFamily="34" charset="0"/>
                <a:ea typeface="Calibri" panose="020F0502020204030204" pitchFamily="34" charset="0"/>
                <a:cs typeface="Calibri" panose="020F0502020204030204" pitchFamily="34" charset="0"/>
              </a:rPr>
              <a:t>Η διοίκηση έχει υποχρέωση </a:t>
            </a:r>
            <a:r>
              <a:rPr lang="el-GR" b="1" u="sng" dirty="0">
                <a:solidFill>
                  <a:schemeClr val="bg2"/>
                </a:solidFill>
                <a:latin typeface="Calibri" panose="020F0502020204030204" pitchFamily="34" charset="0"/>
                <a:ea typeface="Calibri" panose="020F0502020204030204" pitchFamily="34" charset="0"/>
                <a:cs typeface="Calibri" panose="020F0502020204030204" pitchFamily="34" charset="0"/>
              </a:rPr>
              <a:t>άμεσου σχεδιασμού διαχείρισης των υδάτων </a:t>
            </a:r>
            <a:r>
              <a:rPr lang="el-GR" i="1" dirty="0">
                <a:solidFill>
                  <a:schemeClr val="bg2"/>
                </a:solidFill>
                <a:latin typeface="Calibri" panose="020F0502020204030204" pitchFamily="34" charset="0"/>
                <a:ea typeface="Calibri" panose="020F0502020204030204" pitchFamily="34" charset="0"/>
                <a:cs typeface="Calibri" panose="020F0502020204030204" pitchFamily="34" charset="0"/>
              </a:rPr>
              <a:t>(αντίστοιχα προς την υποχρέωση προηγούμενου χωροταξικού σχεδιασμού για δραστηριότητες και έργα μείζονος χαρακτήρα)</a:t>
            </a:r>
          </a:p>
        </p:txBody>
      </p:sp>
      <p:sp>
        <p:nvSpPr>
          <p:cNvPr id="7" name="Βέλος: Δεξιό 6">
            <a:extLst>
              <a:ext uri="{FF2B5EF4-FFF2-40B4-BE49-F238E27FC236}">
                <a16:creationId xmlns:a16="http://schemas.microsoft.com/office/drawing/2014/main" id="{46FF564D-8F8A-DA43-D0C1-755138A85E10}"/>
              </a:ext>
            </a:extLst>
          </p:cNvPr>
          <p:cNvSpPr/>
          <p:nvPr/>
        </p:nvSpPr>
        <p:spPr>
          <a:xfrm>
            <a:off x="0" y="524124"/>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3</a:t>
            </a:r>
            <a:endParaRPr lang="en-US" b="1" dirty="0">
              <a:solidFill>
                <a:schemeClr val="bg2"/>
              </a:solidFill>
            </a:endParaRPr>
          </a:p>
        </p:txBody>
      </p:sp>
    </p:spTree>
    <p:extLst>
      <p:ext uri="{BB962C8B-B14F-4D97-AF65-F5344CB8AC3E}">
        <p14:creationId xmlns:p14="http://schemas.microsoft.com/office/powerpoint/2010/main" val="85802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E9781-373F-858A-2A3C-EB9F65185FDB}"/>
              </a:ext>
            </a:extLst>
          </p:cNvPr>
          <p:cNvSpPr>
            <a:spLocks noGrp="1"/>
          </p:cNvSpPr>
          <p:nvPr>
            <p:ph type="title"/>
          </p:nvPr>
        </p:nvSpPr>
        <p:spPr>
          <a:xfrm>
            <a:off x="1141413" y="303124"/>
            <a:ext cx="9905998" cy="634779"/>
          </a:xfrm>
        </p:spPr>
        <p:txBody>
          <a:bodyPr>
            <a:normAutofit fontScale="90000"/>
          </a:bodyPr>
          <a:lstStyle/>
          <a:p>
            <a:pPr marL="0" marR="0" lvl="0" indent="0" algn="ctr" defTabSz="457200" rtl="0" eaLnBrk="1" fontAlgn="auto" latinLnBrk="0" hangingPunct="1">
              <a:lnSpc>
                <a:spcPct val="100000"/>
              </a:lnSpc>
              <a:spcBef>
                <a:spcPts val="1000"/>
              </a:spcBef>
              <a:spcAft>
                <a:spcPts val="0"/>
              </a:spcAft>
              <a:tabLst/>
              <a:defRPr/>
            </a:pPr>
            <a:br>
              <a:rPr kumimoji="0" lang="el-GR" sz="2000" b="1" i="0" u="none" strike="noStrike" kern="1200" cap="none" spc="0" normalizeH="0" baseline="0" noProof="0" dirty="0">
                <a:ln>
                  <a:noFill/>
                </a:ln>
                <a:solidFill>
                  <a:schemeClr val="bg1"/>
                </a:solidFill>
                <a:effectLst/>
                <a:uLnTx/>
                <a:uFillTx/>
                <a:latin typeface="Century Gothic" panose="020B0502020202020204"/>
                <a:ea typeface="+mn-ea"/>
                <a:cs typeface="+mn-cs"/>
              </a:rPr>
            </a:br>
            <a:r>
              <a:rPr kumimoji="0" lang="el-GR" sz="18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Β. Το ισχύον δίκαιο προστασίας και διαχείρισης των υδατικών πόρων</a:t>
            </a:r>
            <a:endParaRPr lang="en-US" sz="1800" b="1" dirty="0">
              <a:solidFill>
                <a:schemeClr val="bg2"/>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0EDCEB6-367B-4876-467F-2F1F962EC97B}"/>
              </a:ext>
            </a:extLst>
          </p:cNvPr>
          <p:cNvSpPr>
            <a:spLocks noGrp="1"/>
          </p:cNvSpPr>
          <p:nvPr>
            <p:ph idx="1"/>
          </p:nvPr>
        </p:nvSpPr>
        <p:spPr>
          <a:xfrm>
            <a:off x="1141412" y="1125898"/>
            <a:ext cx="9905999" cy="5115103"/>
          </a:xfrm>
        </p:spPr>
        <p:txBody>
          <a:bodyPr>
            <a:noAutofit/>
          </a:bodyPr>
          <a:lstStyle/>
          <a:p>
            <a:pPr marL="0" indent="0" algn="just">
              <a:buNone/>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       Β1. </a:t>
            </a:r>
            <a:r>
              <a:rPr lang="el-GR" sz="1400" b="1" u="sng" dirty="0" err="1">
                <a:solidFill>
                  <a:schemeClr val="bg2"/>
                </a:solidFill>
                <a:latin typeface="Calibri" panose="020F0502020204030204" pitchFamily="34" charset="0"/>
                <a:ea typeface="Calibri" panose="020F0502020204030204" pitchFamily="34" charset="0"/>
                <a:cs typeface="Calibri" panose="020F0502020204030204" pitchFamily="34" charset="0"/>
              </a:rPr>
              <a:t>Ενωσιακή</a:t>
            </a:r>
            <a:r>
              <a:rPr lang="el-GR" sz="1400" b="1" u="sng" dirty="0">
                <a:solidFill>
                  <a:schemeClr val="bg2"/>
                </a:solidFill>
                <a:latin typeface="Calibri" panose="020F0502020204030204" pitchFamily="34" charset="0"/>
                <a:ea typeface="Calibri" panose="020F0502020204030204" pitchFamily="34" charset="0"/>
                <a:cs typeface="Calibri" panose="020F0502020204030204" pitchFamily="34" charset="0"/>
              </a:rPr>
              <a:t> νομοθεσία: </a:t>
            </a:r>
          </a:p>
          <a:p>
            <a:pPr marL="0" indent="0" algn="just">
              <a:buNone/>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       Οδηγία-πλαίσιο για τα ύδατα, θυγατρικές οδηγίες και ειδικές οδηγίες για επιμέρους κατηγορίες υδάτων </a:t>
            </a:r>
          </a:p>
          <a:p>
            <a:pPr indent="4763"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Η Οδηγία 2000/60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«για τη θέσπιση πλαισίου κοινοτικής δράσης στον τομέα της πολιτικής των υδάτων» (Ν. 3199/2003, Α΄ 280 και Π.Δ. 51/2007, Α΄ 54) </a:t>
            </a:r>
          </a:p>
          <a:p>
            <a:pPr indent="4763"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 Υπόγεια ύδατα: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2006/118/ΕΚ σχετικά με την προστασία των υπόγειων υδάτων από τη ρύπανση και την υποβάθμιση (ΚΥΑ 39626/2208/Ε130/2009 – ΦΕΚ Β΄2075/25-09-2009 και ΥΑ οικ. 1811/22.12.2011 - ΦΕΚ Β΄ 3322/30.12.2011)</a:t>
            </a:r>
          </a:p>
          <a:p>
            <a:pPr indent="4763" algn="just">
              <a:buFont typeface="Wingdings" panose="05000000000000000000" pitchFamily="2" charset="2"/>
              <a:buChar char="v"/>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Πρότυπα ποιότητας περιβάλλοντος στον τομέα της πολιτικής των υδάτων: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2008/105/ΕΚ (ΚΥΑ Η.Π. 51354/2641/Ε103/24.11.2010, ΦΕΚ Β’ 1909 8.12.2010)</a:t>
            </a:r>
          </a:p>
          <a:p>
            <a:pPr indent="4763"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Κίνδυνοι πλημμύρας: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2007/60/ΕΚ για την αξιολόγηση και τη διαχείριση των κινδύνων πλημμύρας (ΚΥΑ 31822/1542/Ε103/2010, ΦΕΚ Β΄1108/21.7.2010)</a:t>
            </a:r>
          </a:p>
          <a:p>
            <a:pPr indent="4763"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Πόσιμο νερό: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2020/2184/ΕΕ σχετικά με την ποιότητα του νερού ανθρώπινης κατανάλωσης (ΚΥΑ Δ1(δ)/ΓΠ οικ. 27829/15.5.2023 (ΦΕΚ Β’ 3525/25.05.2023)</a:t>
            </a:r>
          </a:p>
          <a:p>
            <a:pPr indent="4763"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Αστικά λύματα: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Οδηγία 91/271/ΕΚ για τα αστικά λύματα (ΚΥΑ 5673/400/5.3.1997, ΦΕΚ Β΄192/1997) </a:t>
            </a:r>
          </a:p>
          <a:p>
            <a:pPr algn="just">
              <a:buFont typeface="Wingdings" panose="05000000000000000000" pitchFamily="2" charset="2"/>
              <a:buChar char="v"/>
            </a:pPr>
            <a:endParaRPr lang="el-G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v"/>
            </a:pPr>
            <a:endParaRPr lang="el-G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v"/>
            </a:pPr>
            <a:endParaRPr lang="el-G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v"/>
            </a:pPr>
            <a:endParaRPr lang="el-G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34B94D9D-DEEE-6CAF-7F5A-8CE5CAF87215}"/>
              </a:ext>
            </a:extLst>
          </p:cNvPr>
          <p:cNvSpPr/>
          <p:nvPr/>
        </p:nvSpPr>
        <p:spPr>
          <a:xfrm>
            <a:off x="0" y="521654"/>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4</a:t>
            </a:r>
            <a:endParaRPr lang="en-US" b="1" dirty="0">
              <a:solidFill>
                <a:schemeClr val="bg2"/>
              </a:solidFill>
            </a:endParaRPr>
          </a:p>
        </p:txBody>
      </p:sp>
    </p:spTree>
    <p:extLst>
      <p:ext uri="{BB962C8B-B14F-4D97-AF65-F5344CB8AC3E}">
        <p14:creationId xmlns:p14="http://schemas.microsoft.com/office/powerpoint/2010/main" val="91953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8C8D67-AD6E-85CF-1C17-F305D39B4F55}"/>
              </a:ext>
            </a:extLst>
          </p:cNvPr>
          <p:cNvSpPr>
            <a:spLocks noGrp="1"/>
          </p:cNvSpPr>
          <p:nvPr>
            <p:ph type="title"/>
          </p:nvPr>
        </p:nvSpPr>
        <p:spPr>
          <a:xfrm>
            <a:off x="1141413" y="618518"/>
            <a:ext cx="9905998" cy="726188"/>
          </a:xfrm>
        </p:spPr>
        <p:txBody>
          <a:bodyPr/>
          <a:lstStyle/>
          <a:p>
            <a:pPr algn="ct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j-ea"/>
                <a:cs typeface="Calibri" panose="020F0502020204030204" pitchFamily="34" charset="0"/>
              </a:rPr>
              <a:t>Β. Το ισχύον δίκαιο προστασίας και διαχείρισης των υδατικών πόρων</a:t>
            </a:r>
            <a:endParaRPr lang="en-US" dirty="0">
              <a:solidFill>
                <a:schemeClr val="bg2"/>
              </a:solidFill>
            </a:endParaRPr>
          </a:p>
        </p:txBody>
      </p:sp>
      <p:sp>
        <p:nvSpPr>
          <p:cNvPr id="3" name="Θέση περιεχομένου 2">
            <a:extLst>
              <a:ext uri="{FF2B5EF4-FFF2-40B4-BE49-F238E27FC236}">
                <a16:creationId xmlns:a16="http://schemas.microsoft.com/office/drawing/2014/main" id="{66F8E862-B283-1D55-C666-5DBFE6CDCD8B}"/>
              </a:ext>
            </a:extLst>
          </p:cNvPr>
          <p:cNvSpPr>
            <a:spLocks noGrp="1"/>
          </p:cNvSpPr>
          <p:nvPr>
            <p:ph idx="1"/>
          </p:nvPr>
        </p:nvSpPr>
        <p:spPr>
          <a:xfrm>
            <a:off x="1141412" y="1344706"/>
            <a:ext cx="9905999" cy="4894776"/>
          </a:xfrm>
        </p:spPr>
        <p:txBody>
          <a:bodyPr>
            <a:normAutofit fontScale="25000" lnSpcReduction="20000"/>
          </a:bodyPr>
          <a:lstStyle/>
          <a:p>
            <a:pPr algn="just">
              <a:buFont typeface="Wingdings" panose="05000000000000000000" pitchFamily="2" charset="2"/>
              <a:buChar char="Ø"/>
            </a:pPr>
            <a:endPar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Β2. Εθνική νομοθεσία:</a:t>
            </a:r>
          </a:p>
          <a:p>
            <a:pPr marL="0" indent="0" algn="just">
              <a:buNone/>
            </a:pPr>
            <a:r>
              <a:rPr lang="el-GR" sz="4000" b="1" u="sng" dirty="0">
                <a:solidFill>
                  <a:schemeClr val="bg2"/>
                </a:solidFill>
                <a:latin typeface="Calibri" panose="020F0502020204030204" pitchFamily="34" charset="0"/>
                <a:ea typeface="Calibri" panose="020F0502020204030204" pitchFamily="34" charset="0"/>
                <a:cs typeface="Calibri" panose="020F0502020204030204" pitchFamily="34" charset="0"/>
              </a:rPr>
              <a:t>Πριν από το 2000:</a:t>
            </a:r>
          </a:p>
          <a:p>
            <a:pPr marL="0" marR="0" lvl="1" indent="457200" algn="l" defTabSz="457200" rtl="0" eaLnBrk="1" fontAlgn="auto" latinLnBrk="0" hangingPunct="1">
              <a:lnSpc>
                <a:spcPct val="100000"/>
              </a:lnSpc>
              <a:spcBef>
                <a:spcPts val="1200"/>
              </a:spcBef>
              <a:spcAft>
                <a:spcPts val="0"/>
              </a:spcAft>
              <a:buClr>
                <a:srgbClr val="353535"/>
              </a:buClr>
              <a:buSzTx/>
              <a:buFont typeface="Wingdings" panose="05000000000000000000" pitchFamily="2" charset="2"/>
              <a:buChar char="v"/>
              <a:tabLst/>
              <a:defRPr/>
            </a:pPr>
            <a:r>
              <a:rPr kumimoji="0" lang="el-GR" sz="4000" b="0"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Ν. 1650/1986: (άρθρα 9 και 10) </a:t>
            </a:r>
          </a:p>
          <a:p>
            <a:pPr marL="0" marR="0" lvl="1" indent="457200" algn="l" defTabSz="457200" rtl="0" eaLnBrk="1" fontAlgn="auto" latinLnBrk="0" hangingPunct="1">
              <a:lnSpc>
                <a:spcPct val="100000"/>
              </a:lnSpc>
              <a:spcBef>
                <a:spcPts val="1200"/>
              </a:spcBef>
              <a:spcAft>
                <a:spcPts val="0"/>
              </a:spcAft>
              <a:buClr>
                <a:srgbClr val="353535"/>
              </a:buClr>
              <a:buSzTx/>
              <a:buFont typeface="Wingdings" panose="05000000000000000000" pitchFamily="2" charset="2"/>
              <a:buChar char="v"/>
              <a:tabLst/>
              <a:defRPr/>
            </a:pPr>
            <a:r>
              <a:rPr kumimoji="0" lang="el-GR" sz="4000" b="0"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Ν. 1739/1987 για τη διαχείριση των υδατικών πόρων</a:t>
            </a:r>
          </a:p>
          <a:p>
            <a:pPr marL="0" marR="0" lvl="1" indent="0" algn="l" defTabSz="457200" rtl="0" eaLnBrk="1" fontAlgn="auto" latinLnBrk="0" hangingPunct="1">
              <a:lnSpc>
                <a:spcPct val="100000"/>
              </a:lnSpc>
              <a:spcBef>
                <a:spcPts val="1200"/>
              </a:spcBef>
              <a:spcAft>
                <a:spcPts val="0"/>
              </a:spcAft>
              <a:buClr>
                <a:srgbClr val="353535"/>
              </a:buClr>
              <a:buSzTx/>
              <a:buNone/>
              <a:tabLst/>
              <a:defRPr/>
            </a:pPr>
            <a:r>
              <a:rPr lang="el-GR" sz="4000" b="1" u="sng" dirty="0">
                <a:solidFill>
                  <a:schemeClr val="bg2"/>
                </a:solidFill>
                <a:latin typeface="Calibri" panose="020F0502020204030204" pitchFamily="34" charset="0"/>
                <a:ea typeface="Calibri" panose="020F0502020204030204" pitchFamily="34" charset="0"/>
                <a:cs typeface="Calibri" panose="020F0502020204030204" pitchFamily="34" charset="0"/>
              </a:rPr>
              <a:t>Μετά το 2000:</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Ν. 3199/2003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«Για την προστασία και διαχείριση των υδάτων – Εναρμόνιση με την Οδηγία 2000/60» (ΦΕΚ Α' 280/2003)</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Π.Δ. 51/2007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Καθορισμός μέτρων και διαδικασιών για την ολοκληρωμένη προστασία και διαχείριση των υδάτων σε συμμόρφωση με τις διατάξεις της Οδηγίας 2000/60/ΕΚ» ( ΦΕΚ Α' 54/2007).</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Απόφαση Εθνικής Επιτροπής Υδάτων 706/2010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Καθορισμός των λεκανών απορροής ποταμών της χώρας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και ορισμού των αρμόδιων περιφερειών για τη διαχείριση και προστασία τους» (ΦΕΚ Β' 1383/2010, Διόρθωση με ΦΕΚ Β' 1572/2010)</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ΚΥΑ ΥΠΕΝ/</a:t>
            </a:r>
            <a:r>
              <a:rPr lang="el-GR" sz="4000" b="1" dirty="0" err="1">
                <a:solidFill>
                  <a:schemeClr val="bg2"/>
                </a:solidFill>
                <a:latin typeface="Calibri" panose="020F0502020204030204" pitchFamily="34" charset="0"/>
                <a:ea typeface="Calibri" panose="020F0502020204030204" pitchFamily="34" charset="0"/>
                <a:cs typeface="Calibri" panose="020F0502020204030204" pitchFamily="34" charset="0"/>
              </a:rPr>
              <a:t>ΓρΓΓΦΠΥ</a:t>
            </a: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/103755/2994/26.9.2024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για τον καθορισμό γενικών κανόνων κοστολόγησης και τιμολόγησης υπηρεσιών ύδατος (ΦΕΚ Β΄5438/27.9.2024)</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ΚΥΑ ΥΠΕΝ/ΔΠΔΥΠ/107168/1444/11.11.2021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για την αναθεώρηση του </a:t>
            </a: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δικτύου παρακολούθησης της ποιότητας και ποσότητας των υδάτων, τον καθορισμό των θέσεων (σταθμών) μετρήσεων</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 και των φορέων που υποχρεούνται στη λειτουργία τους (ΦΕΚ Β’ 5384/19.11.2021) </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ΚΥΑ υπ’ αριθμ. 146896/17.10.2014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(ΦΕΚ Β’ 2878/27.10.2014), με την οποία καθορίσθηκαν οι </a:t>
            </a: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κατηγορίες αδειών χρήσης και εκτέλεσης έργων αξιοποίησης των υδάτων</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 η διαδικασία και οι όροι έκδοσης των αδειών, το περιεχόμενο και η διάρκεια ισχύος τους και άλλα συναφή θέματα (Τροποποιήσεις με ΦΕΚ Β’ 3142/2014, ΦΕΚ Β΄ 1435/2015, ΦΕΚ Β΄ 69/2016, ΦΕΚ Β’ 814/2017 και ΦΕΚ B’ 1562/2020) </a:t>
            </a:r>
          </a:p>
          <a:p>
            <a:pPr algn="just">
              <a:buFont typeface="Wingdings" panose="05000000000000000000" pitchFamily="2" charset="2"/>
              <a:buChar char="v"/>
            </a:pP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ΚΥΑ οικ. 145026/10.1.2014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για τη σύσταση, διαχείριση και λειτουργία του </a:t>
            </a:r>
            <a:r>
              <a:rPr lang="el-GR" sz="4000" b="1" dirty="0">
                <a:solidFill>
                  <a:schemeClr val="bg2"/>
                </a:solidFill>
                <a:latin typeface="Calibri" panose="020F0502020204030204" pitchFamily="34" charset="0"/>
                <a:ea typeface="Calibri" panose="020F0502020204030204" pitchFamily="34" charset="0"/>
                <a:cs typeface="Calibri" panose="020F0502020204030204" pitchFamily="34" charset="0"/>
              </a:rPr>
              <a:t>Εθνικού Μητρώου Σημείων Υδροληψίας από Επιφανειακά και Υπόγεια Υδατικά Συστήματα  </a:t>
            </a:r>
            <a:r>
              <a:rPr lang="el-GR" sz="4000" dirty="0">
                <a:solidFill>
                  <a:schemeClr val="bg2"/>
                </a:solidFill>
                <a:latin typeface="Calibri" panose="020F0502020204030204" pitchFamily="34" charset="0"/>
                <a:ea typeface="Calibri" panose="020F0502020204030204" pitchFamily="34" charset="0"/>
                <a:cs typeface="Calibri" panose="020F0502020204030204" pitchFamily="34" charset="0"/>
              </a:rPr>
              <a:t>(ΦΕΚ Β’ 31/14.1.2014,  τροποποιήσεις με ΦΕΚ Β’ 1212/2014, ΦΕΚ Β` 2878/2014 και ΦΕΚ Β’ 814/2017). </a:t>
            </a:r>
          </a:p>
          <a:p>
            <a:endParaRPr lang="en-US" dirty="0"/>
          </a:p>
        </p:txBody>
      </p:sp>
      <p:sp>
        <p:nvSpPr>
          <p:cNvPr id="5" name="Βέλος: Δεξιό 4">
            <a:extLst>
              <a:ext uri="{FF2B5EF4-FFF2-40B4-BE49-F238E27FC236}">
                <a16:creationId xmlns:a16="http://schemas.microsoft.com/office/drawing/2014/main" id="{866B6FCE-C350-12C0-DD92-6B885B86A523}"/>
              </a:ext>
            </a:extLst>
          </p:cNvPr>
          <p:cNvSpPr/>
          <p:nvPr/>
        </p:nvSpPr>
        <p:spPr>
          <a:xfrm>
            <a:off x="0" y="739296"/>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5</a:t>
            </a:r>
            <a:endParaRPr lang="en-US" b="1" dirty="0">
              <a:solidFill>
                <a:schemeClr val="bg2"/>
              </a:solidFill>
            </a:endParaRPr>
          </a:p>
        </p:txBody>
      </p:sp>
    </p:spTree>
    <p:extLst>
      <p:ext uri="{BB962C8B-B14F-4D97-AF65-F5344CB8AC3E}">
        <p14:creationId xmlns:p14="http://schemas.microsoft.com/office/powerpoint/2010/main" val="150442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06B5-6CBF-1F9E-9B83-EAE17A4420D3}"/>
              </a:ext>
            </a:extLst>
          </p:cNvPr>
          <p:cNvSpPr>
            <a:spLocks noGrp="1"/>
          </p:cNvSpPr>
          <p:nvPr>
            <p:ph type="title"/>
          </p:nvPr>
        </p:nvSpPr>
        <p:spPr>
          <a:xfrm>
            <a:off x="1141413" y="489765"/>
            <a:ext cx="9905998" cy="618600"/>
          </a:xfrm>
        </p:spPr>
        <p:txBody>
          <a:bodyPr>
            <a:normAutofit/>
          </a:bodyPr>
          <a:lstStyle/>
          <a:p>
            <a:pPr algn="ctr"/>
            <a:r>
              <a:rPr lang="el-GR" sz="1600" b="1" cap="none" dirty="0">
                <a:solidFill>
                  <a:schemeClr val="bg2"/>
                </a:solidFill>
                <a:latin typeface="Calibri" panose="020F0502020204030204" pitchFamily="34" charset="0"/>
                <a:ea typeface="+mn-ea"/>
                <a:cs typeface="Calibri" panose="020F0502020204030204" pitchFamily="34" charset="0"/>
              </a:rPr>
              <a:t>Γ. Βασικά στοιχεία της ισχύουσας νομοθεσίας (</a:t>
            </a:r>
            <a:r>
              <a:rPr lang="el-GR" sz="1600" b="1" cap="none" dirty="0" err="1">
                <a:solidFill>
                  <a:schemeClr val="bg2"/>
                </a:solidFill>
                <a:latin typeface="Calibri" panose="020F0502020204030204" pitchFamily="34" charset="0"/>
                <a:ea typeface="+mn-ea"/>
                <a:cs typeface="Calibri" panose="020F0502020204030204" pitchFamily="34" charset="0"/>
              </a:rPr>
              <a:t>ενωσιακής</a:t>
            </a:r>
            <a:r>
              <a:rPr lang="el-GR" sz="1600" b="1" cap="none" dirty="0">
                <a:solidFill>
                  <a:schemeClr val="bg2"/>
                </a:solidFill>
                <a:latin typeface="Calibri" panose="020F0502020204030204" pitchFamily="34" charset="0"/>
                <a:ea typeface="+mn-ea"/>
                <a:cs typeface="Calibri" panose="020F0502020204030204" pitchFamily="34" charset="0"/>
              </a:rPr>
              <a:t> και εθνικής) </a:t>
            </a:r>
            <a:endParaRPr lang="en-GB" sz="1600" b="1" cap="none" dirty="0">
              <a:solidFill>
                <a:schemeClr val="bg2"/>
              </a:solidFill>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D5EAFA72-9EA3-7BB8-E800-1B66287EE736}"/>
              </a:ext>
            </a:extLst>
          </p:cNvPr>
          <p:cNvSpPr>
            <a:spLocks noGrp="1"/>
          </p:cNvSpPr>
          <p:nvPr>
            <p:ph idx="1"/>
          </p:nvPr>
        </p:nvSpPr>
        <p:spPr>
          <a:xfrm>
            <a:off x="1141412" y="1302114"/>
            <a:ext cx="9905999" cy="5395019"/>
          </a:xfrm>
        </p:spPr>
        <p:txBody>
          <a:bodyPr>
            <a:normAutofit fontScale="55000" lnSpcReduction="20000"/>
          </a:bodyPr>
          <a:lstStyle/>
          <a:p>
            <a:pPr marL="0" indent="0" algn="just" eaLnBrk="1" hangingPunct="1">
              <a:buNone/>
            </a:pPr>
            <a:r>
              <a:rPr lang="el-GR" alt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1.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Στρατηγικά στοιχεία της Οδηγίας 2000/60 και Ν. 3199/2003:   </a:t>
            </a:r>
          </a:p>
          <a:p>
            <a:pPr indent="-58738"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Ολοκληρωμένη διαχείριση των υδατικών πόρων (αντί για τομεακή διαχείριση)</a:t>
            </a:r>
          </a:p>
          <a:p>
            <a:pPr indent="-58738"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Διαχείριση της ζήτησης του νερού (η διαχείριση του νερού πρέπει να ανταποκρίνεται στη φυσική προσφορά)</a:t>
            </a:r>
          </a:p>
          <a:p>
            <a:pPr indent="-58738"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Αποκεντρωμένη και συμμετοχική διαχείριση του νερού – αρχή επικουρικότητας  </a:t>
            </a:r>
          </a:p>
          <a:p>
            <a:pPr marL="0" indent="0" algn="just" eaLnBrk="1" hangingPunct="1">
              <a:buNone/>
            </a:pP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2. Γενικοί διαχειριστικοί κανόνες της Οδηγίας</a:t>
            </a:r>
            <a:endPar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indent="4763"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dirty="0" err="1">
                <a:solidFill>
                  <a:schemeClr val="bg2"/>
                </a:solidFill>
                <a:latin typeface="Calibri" panose="020F0502020204030204" pitchFamily="34" charset="0"/>
                <a:ea typeface="Calibri" panose="020F0502020204030204" pitchFamily="34" charset="0"/>
                <a:cs typeface="Calibri" panose="020F0502020204030204" pitchFamily="34" charset="0"/>
              </a:rPr>
              <a:t>Αειφορική</a:t>
            </a: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διαχείριση του νερού</a:t>
            </a:r>
          </a:p>
          <a:p>
            <a:pPr indent="4763" algn="just" eaLnBrk="1" hangingPunct="1">
              <a:spcBef>
                <a:spcPts val="0"/>
              </a:spcBef>
              <a:tabLst>
                <a:tab pos="173038" algn="l"/>
              </a:tabLst>
            </a:pP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dirty="0">
                <a:solidFill>
                  <a:schemeClr val="bg2"/>
                </a:solidFill>
                <a:latin typeface="Calibri" panose="020F0502020204030204" pitchFamily="34" charset="0"/>
                <a:ea typeface="Calibri" panose="020F0502020204030204" pitchFamily="34" charset="0"/>
                <a:cs typeface="Calibri" panose="020F0502020204030204" pitchFamily="34" charset="0"/>
              </a:rPr>
              <a:t>Τ</a:t>
            </a: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ο νερό ως «κοινό αγαθό» (Προοίμιο Οδηγίας: </a:t>
            </a:r>
            <a:r>
              <a:rPr lang="el-GR" altLang="el-GR" sz="2400" i="1" dirty="0">
                <a:solidFill>
                  <a:schemeClr val="bg2"/>
                </a:solidFill>
                <a:latin typeface="Calibri" panose="020F0502020204030204" pitchFamily="34" charset="0"/>
                <a:ea typeface="Calibri" panose="020F0502020204030204" pitchFamily="34" charset="0"/>
                <a:cs typeface="Calibri" panose="020F0502020204030204" pitchFamily="34" charset="0"/>
              </a:rPr>
              <a:t>«Το ύδωρ δεν είναι εμπορικό προϊόν όπως όλα τα άλλα, αλλά αποτελεί κληρονομιά που πρέπει να προστατεύεται και να τυγχάνει της κατάλληλης μεταχείρισης»</a:t>
            </a:r>
          </a:p>
          <a:p>
            <a:pPr marL="0" indent="0" algn="just" eaLnBrk="1" hangingPunct="1">
              <a:spcBef>
                <a:spcPts val="0"/>
              </a:spcBef>
              <a:buNone/>
            </a:pPr>
            <a:endPar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hangingPunct="1">
              <a:spcBef>
                <a:spcPts val="0"/>
              </a:spcBef>
              <a:buNone/>
            </a:pPr>
            <a:r>
              <a:rPr lang="el-GR" alt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3.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Οι νομικές αρχές προστασίας και διαχείρισης των υδάτων </a:t>
            </a:r>
          </a:p>
          <a:p>
            <a:pPr marL="0" indent="0" algn="just" eaLnBrk="1" hangingPunct="1">
              <a:spcBef>
                <a:spcPts val="0"/>
              </a:spcBef>
              <a:buNone/>
            </a:pPr>
            <a:endPar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233363" indent="-4763" algn="just" eaLnBrk="1" hangingPunct="1">
              <a:spcBef>
                <a:spcPts val="0"/>
              </a:spcBef>
            </a:pP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Η αρχή της πρόληψης</a:t>
            </a: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είναι προτιμότερο (τόσο από οικολογική όσο και οικονομική άποψη) να προλαμβάνονται οι βλάβες στο περιβάλλον παρά να αντιμετωπίζονται εκ των υστέρων (καλύτερα να προλαμβάνεις παρά να θεραπεύεις, συνάρτηση με επιστήμη και τεχνική) </a:t>
            </a:r>
          </a:p>
          <a:p>
            <a:pPr marL="233363" indent="-4763" algn="just" eaLnBrk="1" hangingPunct="1"/>
            <a:r>
              <a:rPr lang="el-GR" altLang="el-GR"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Η αρχή της προφύλαξης</a:t>
            </a: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επιτρέπεται η λήψη μέτρων (αρνητικών ή θετικών) ακόμη και όταν υπάρχει επιστημονική αβεβαιότητα ως προς τον κίνδυνο επέλευσης μη αναστρέψιμων ή σοβαρών επιπτώσεων στο περιβάλλον από οποιαδήποτε δραστηριότητα ή έργο. Σε αντίθεση με την αρχή της πρόληψης, όπου λαμβάνονται μέτρα όταν ο κίνδυνος είναι βέβαιος και προβλέψιμος, η αρχή της προφύλαξης επιτρέπει τη λήψη μέτρων όταν ο κίνδυνος είναι απλώς πιθανός. </a:t>
            </a:r>
          </a:p>
          <a:p>
            <a:pPr marL="233363" indent="-4763"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Η αρχή της συμμετοχής και πληροφόρησης</a:t>
            </a:r>
          </a:p>
          <a:p>
            <a:pPr marL="233363" indent="-4763" algn="just" eaLnBrk="1" hangingPunct="1"/>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2"/>
                </a:solidFill>
                <a:latin typeface="Calibri" panose="020F0502020204030204" pitchFamily="34" charset="0"/>
                <a:ea typeface="Calibri" panose="020F0502020204030204" pitchFamily="34" charset="0"/>
                <a:cs typeface="Calibri" panose="020F0502020204030204" pitchFamily="34" charset="0"/>
              </a:rPr>
              <a:t>Η αρχή «ο χρήστης πληρώνει» </a:t>
            </a:r>
            <a:r>
              <a:rPr lang="el-GR" altLang="el-GR" sz="2400" dirty="0">
                <a:solidFill>
                  <a:schemeClr val="bg2"/>
                </a:solidFill>
                <a:latin typeface="Calibri" panose="020F0502020204030204" pitchFamily="34" charset="0"/>
                <a:ea typeface="Calibri" panose="020F0502020204030204" pitchFamily="34" charset="0"/>
                <a:cs typeface="Calibri" panose="020F0502020204030204" pitchFamily="34" charset="0"/>
              </a:rPr>
              <a:t>(η αρχή «ανάκτησης του κόστους για υπηρεσίες ύδατος»)</a:t>
            </a:r>
          </a:p>
          <a:p>
            <a:endParaRPr lang="en-GB" dirty="0"/>
          </a:p>
        </p:txBody>
      </p:sp>
      <p:sp>
        <p:nvSpPr>
          <p:cNvPr id="4" name="Βέλος: Δεξιό 3">
            <a:extLst>
              <a:ext uri="{FF2B5EF4-FFF2-40B4-BE49-F238E27FC236}">
                <a16:creationId xmlns:a16="http://schemas.microsoft.com/office/drawing/2014/main" id="{ECA62531-8BEE-380D-26F3-F41DEF79B418}"/>
              </a:ext>
            </a:extLst>
          </p:cNvPr>
          <p:cNvSpPr/>
          <p:nvPr/>
        </p:nvSpPr>
        <p:spPr>
          <a:xfrm>
            <a:off x="0" y="489765"/>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6</a:t>
            </a:r>
            <a:endParaRPr lang="en-US" b="1" dirty="0">
              <a:solidFill>
                <a:schemeClr val="bg2"/>
              </a:solidFill>
            </a:endParaRPr>
          </a:p>
        </p:txBody>
      </p:sp>
    </p:spTree>
    <p:extLst>
      <p:ext uri="{BB962C8B-B14F-4D97-AF65-F5344CB8AC3E}">
        <p14:creationId xmlns:p14="http://schemas.microsoft.com/office/powerpoint/2010/main" val="374329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F05C2D-F116-5C12-27C8-C02889CA1932}"/>
              </a:ext>
            </a:extLst>
          </p:cNvPr>
          <p:cNvSpPr>
            <a:spLocks noGrp="1"/>
          </p:cNvSpPr>
          <p:nvPr>
            <p:ph type="title"/>
          </p:nvPr>
        </p:nvSpPr>
        <p:spPr>
          <a:xfrm>
            <a:off x="1343891" y="526083"/>
            <a:ext cx="9703520" cy="603792"/>
          </a:xfrm>
        </p:spPr>
        <p:txBody>
          <a:bodyPr>
            <a:normAutofit fontScale="90000"/>
          </a:bodyPr>
          <a:lstStyle/>
          <a:p>
            <a:pPr algn="ctr"/>
            <a:br>
              <a:rPr kumimoji="0" lang="el-GR" sz="2000" b="1" i="0" u="none" strike="noStrike" kern="1200" cap="none" spc="0" normalizeH="0" baseline="0" noProof="0" dirty="0">
                <a:ln>
                  <a:noFill/>
                </a:ln>
                <a:solidFill>
                  <a:prstClr val="black"/>
                </a:solidFill>
                <a:effectLst/>
                <a:uLnTx/>
                <a:uFillTx/>
                <a:latin typeface="Century Gothic" panose="020B0502020202020204"/>
                <a:ea typeface="+mj-ea"/>
                <a:cs typeface="+mj-cs"/>
              </a:rPr>
            </a:br>
            <a:r>
              <a:rPr kumimoji="0" lang="el-GR" sz="1800" b="1"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Δ. Σκοπός και επιδίωξη της Οδηγίας</a:t>
            </a:r>
            <a:endParaRPr lang="en-US" sz="18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4D723141-8430-2755-3057-7D2B7F307800}"/>
              </a:ext>
            </a:extLst>
          </p:cNvPr>
          <p:cNvSpPr>
            <a:spLocks noGrp="1"/>
          </p:cNvSpPr>
          <p:nvPr>
            <p:ph idx="1"/>
          </p:nvPr>
        </p:nvSpPr>
        <p:spPr>
          <a:xfrm>
            <a:off x="1141412" y="1222310"/>
            <a:ext cx="9905999" cy="5635690"/>
          </a:xfrm>
        </p:spPr>
        <p:txBody>
          <a:bodyPr>
            <a:normAutofit fontScale="85000" lnSpcReduction="20000"/>
          </a:bodyPr>
          <a:lstStyle/>
          <a:p>
            <a:pPr marL="0" indent="0" algn="just">
              <a:buNone/>
              <a:defRPr/>
            </a:pPr>
            <a:r>
              <a:rPr lang="el-GR" sz="1400" b="1" u="sng" dirty="0">
                <a:solidFill>
                  <a:schemeClr val="bg2"/>
                </a:solidFill>
                <a:latin typeface="Calibri" panose="020F0502020204030204" pitchFamily="34" charset="0"/>
                <a:cs typeface="Calibri" panose="020F0502020204030204" pitchFamily="34" charset="0"/>
              </a:rPr>
              <a:t>1. Σκοπός της Οδηγίας (άρθρο 1)</a:t>
            </a:r>
          </a:p>
          <a:p>
            <a:pPr algn="just">
              <a:buFont typeface="Wingdings" panose="05000000000000000000" pitchFamily="2" charset="2"/>
              <a:buChar char="v"/>
              <a:defRPr/>
            </a:pPr>
            <a:r>
              <a:rPr lang="el-GR" sz="1400" dirty="0">
                <a:solidFill>
                  <a:schemeClr val="bg2"/>
                </a:solidFill>
                <a:latin typeface="Calibri" panose="020F0502020204030204" pitchFamily="34" charset="0"/>
                <a:cs typeface="Calibri" panose="020F0502020204030204" pitchFamily="34" charset="0"/>
              </a:rPr>
              <a:t>Αποτροπή περαιτέρω επιδείνωσης, προστασία και βελτίωση της κατάστασης των υδάτινων οικοσυστημάτων και των εξαρτώμενων από αυτά χερσαίων οικοσυστημάτων και υγροτόπων σε ό,τι αφορά τις ανάγκες τους σε νερό</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Προώθηση βιώσιμης χρήσης του νερού βάσει μακροπρόθεσμης προστασίας των διαθέσιμων υδάτινων πόρων, εξασφάλιση επαρκούς παροχής επιφανειακού και υπόγειου νερού καλής ποιότητας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Προοδευτική μείωση απορρίψεων, εκπομπών και διαρροών ουσιών προτεραιότητας, παύση ή σταδιακή εξάλειψη απορρίψεων, εκπομπών και διαρροών των επικίνδυνων ουσιών προτεραιότητας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Προοδευτική μείωση της ρύπανσης των υπογείων υδάτων και η αποτροπή περαιτέρω μόλυνσή τους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Μείωση των δυσμενών συνεπειών από πλημμύρες και ξηρασίες</a:t>
            </a:r>
          </a:p>
          <a:p>
            <a:pPr marL="0" marR="0" lvl="0" indent="0" algn="just" defTabSz="914400" rtl="0" eaLnBrk="1" fontAlgn="auto" latinLnBrk="0" hangingPunct="1">
              <a:lnSpc>
                <a:spcPct val="120000"/>
              </a:lnSpc>
              <a:spcBef>
                <a:spcPts val="1000"/>
              </a:spcBef>
              <a:spcAft>
                <a:spcPts val="0"/>
              </a:spcAft>
              <a:buClrTx/>
              <a:buSzPct val="125000"/>
              <a:buNone/>
              <a:tabLst/>
              <a:defRPr/>
            </a:pPr>
            <a:r>
              <a:rPr lang="el-GR" sz="1400" b="1" u="sng" dirty="0">
                <a:solidFill>
                  <a:schemeClr val="bg2"/>
                </a:solidFill>
                <a:latin typeface="Calibri" panose="020F0502020204030204" pitchFamily="34" charset="0"/>
                <a:cs typeface="Calibri" panose="020F0502020204030204" pitchFamily="34" charset="0"/>
              </a:rPr>
              <a:t>2. Κεντρική επιδίωξη της Οδηγίας είναι η επίτευξη της καλής κατάστασης των υδάτων </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Κεντρικός περιβαλλοντικός στόχος για τα </a:t>
            </a:r>
            <a:r>
              <a:rPr lang="el-GR" sz="1400" b="1" u="sng" dirty="0">
                <a:solidFill>
                  <a:schemeClr val="bg2"/>
                </a:solidFill>
                <a:latin typeface="Calibri" panose="020F0502020204030204" pitchFamily="34" charset="0"/>
                <a:cs typeface="Calibri" panose="020F0502020204030204" pitchFamily="34" charset="0"/>
              </a:rPr>
              <a:t>επιφανειακά και υπόγεια </a:t>
            </a:r>
            <a:r>
              <a:rPr lang="el-GR" sz="1400" dirty="0">
                <a:solidFill>
                  <a:schemeClr val="bg2"/>
                </a:solidFill>
                <a:latin typeface="Calibri" panose="020F0502020204030204" pitchFamily="34" charset="0"/>
                <a:cs typeface="Calibri" panose="020F0502020204030204" pitchFamily="34" charset="0"/>
              </a:rPr>
              <a:t>ύδατα είναι η επίτευξη </a:t>
            </a:r>
            <a:r>
              <a:rPr lang="el-GR" sz="1400" b="1" dirty="0">
                <a:solidFill>
                  <a:schemeClr val="bg2"/>
                </a:solidFill>
                <a:latin typeface="Calibri" panose="020F0502020204030204" pitchFamily="34" charset="0"/>
                <a:cs typeface="Calibri" panose="020F0502020204030204" pitchFamily="34" charset="0"/>
              </a:rPr>
              <a:t>«καλής κατάστασης»</a:t>
            </a:r>
            <a:r>
              <a:rPr lang="el-GR" sz="1400" dirty="0">
                <a:solidFill>
                  <a:schemeClr val="bg2"/>
                </a:solidFill>
                <a:latin typeface="Calibri" panose="020F0502020204030204" pitchFamily="34" charset="0"/>
                <a:cs typeface="Calibri" panose="020F0502020204030204" pitchFamily="34" charset="0"/>
              </a:rPr>
              <a:t> το αργότερο δεκαπέντε χρόνια μετά την έναρξη ισχύος της Οδηγίας (δηλ. μέχρι το 2015)</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Προβλέπονται αποκλίσεις και εξαιρέσεις από τους στόχους της καλής κατάστασης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v"/>
              <a:tabLst/>
              <a:defRPr/>
            </a:pPr>
            <a:r>
              <a:rPr lang="el-GR" sz="1400" dirty="0">
                <a:solidFill>
                  <a:schemeClr val="bg2"/>
                </a:solidFill>
                <a:latin typeface="Calibri" panose="020F0502020204030204" pitchFamily="34" charset="0"/>
                <a:cs typeface="Calibri" panose="020F0502020204030204" pitchFamily="34" charset="0"/>
              </a:rPr>
              <a:t>Οι ποιοτικοί περιβαλλοντικοί στόχοι εξειδικεύονται και αποκτούν δεσμευτικότητα με την κατάστρωση των σχεδίων διαχείρισης στις περιοχές λεκάνης απορροής ποταμού.</a:t>
            </a:r>
          </a:p>
          <a:p>
            <a:pPr marL="0" indent="0" algn="just">
              <a:lnSpc>
                <a:spcPct val="90000"/>
              </a:lnSpc>
              <a:spcBef>
                <a:spcPts val="1800"/>
              </a:spcBef>
              <a:buNone/>
            </a:pPr>
            <a:r>
              <a:rPr lang="el-GR" sz="1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3. Μέσα και εργαλεία της Οδηγίας: </a:t>
            </a:r>
          </a:p>
          <a:p>
            <a:pPr marL="0" indent="0" algn="just">
              <a:lnSpc>
                <a:spcPct val="90000"/>
              </a:lnSpc>
              <a:spcBef>
                <a:spcPts val="1800"/>
              </a:spcBef>
              <a:buNone/>
            </a:pPr>
            <a:r>
              <a:rPr lang="el-GR" sz="1400" dirty="0">
                <a:solidFill>
                  <a:schemeClr val="bg2"/>
                </a:solidFill>
                <a:latin typeface="Calibri" panose="020F0502020204030204" pitchFamily="34" charset="0"/>
                <a:cs typeface="Calibri" panose="020F0502020204030204" pitchFamily="34" charset="0"/>
              </a:rPr>
              <a:t>Για τον σκοπό αυτόν, η οδηγία: </a:t>
            </a:r>
          </a:p>
          <a:p>
            <a:pPr marL="0" lvl="1" indent="0" algn="just">
              <a:buFont typeface="Wingdings" panose="05000000000000000000" pitchFamily="2" charset="2"/>
              <a:buChar char="v"/>
            </a:pPr>
            <a:r>
              <a:rPr lang="el-GR" sz="1400" dirty="0">
                <a:solidFill>
                  <a:schemeClr val="bg2"/>
                </a:solidFill>
                <a:latin typeface="Calibri" panose="020F0502020204030204" pitchFamily="34" charset="0"/>
                <a:cs typeface="Calibri" panose="020F0502020204030204" pitchFamily="34" charset="0"/>
              </a:rPr>
              <a:t>εισάγει την </a:t>
            </a:r>
            <a:r>
              <a:rPr lang="el-GR" sz="1400" b="1" dirty="0">
                <a:solidFill>
                  <a:schemeClr val="bg2"/>
                </a:solidFill>
                <a:latin typeface="Calibri" panose="020F0502020204030204" pitchFamily="34" charset="0"/>
                <a:cs typeface="Calibri" panose="020F0502020204030204" pitchFamily="34" charset="0"/>
              </a:rPr>
              <a:t>υποχρέωση ολοκληρωμένης διαχείρισης των υδάτων </a:t>
            </a:r>
            <a:r>
              <a:rPr lang="el-GR" sz="1400" dirty="0">
                <a:solidFill>
                  <a:schemeClr val="bg2"/>
                </a:solidFill>
                <a:latin typeface="Calibri" panose="020F0502020204030204" pitchFamily="34" charset="0"/>
                <a:cs typeface="Calibri" panose="020F0502020204030204" pitchFamily="34" charset="0"/>
              </a:rPr>
              <a:t>(επιφανειακών, υπόγειων και παράκτιων) σε επίπεδο λεκάνης απορροής ποταμού, μέσω της κατάρτισης σχεδίων διαχείρισης και προγραμμάτων μέτρων</a:t>
            </a:r>
          </a:p>
          <a:p>
            <a:pPr marL="0" lvl="1" indent="0" algn="just">
              <a:buFont typeface="Wingdings" panose="05000000000000000000" pitchFamily="2" charset="2"/>
              <a:buChar char="v"/>
            </a:pPr>
            <a:r>
              <a:rPr lang="el-GR" sz="1400" dirty="0">
                <a:solidFill>
                  <a:schemeClr val="bg2"/>
                </a:solidFill>
                <a:latin typeface="Calibri" panose="020F0502020204030204" pitchFamily="34" charset="0"/>
                <a:cs typeface="Calibri" panose="020F0502020204030204" pitchFamily="34" charset="0"/>
              </a:rPr>
              <a:t>λαμβάνει υπόψη την </a:t>
            </a:r>
            <a:r>
              <a:rPr lang="el-GR" sz="1400" b="1" dirty="0">
                <a:solidFill>
                  <a:schemeClr val="bg2"/>
                </a:solidFill>
                <a:latin typeface="Calibri" panose="020F0502020204030204" pitchFamily="34" charset="0"/>
                <a:cs typeface="Calibri" panose="020F0502020204030204" pitchFamily="34" charset="0"/>
              </a:rPr>
              <a:t>οικονομική διάσταση των υπηρεσιών ύδατος </a:t>
            </a:r>
            <a:r>
              <a:rPr lang="el-GR" sz="1400" dirty="0">
                <a:solidFill>
                  <a:schemeClr val="bg2"/>
                </a:solidFill>
                <a:latin typeface="Calibri" panose="020F0502020204030204" pitchFamily="34" charset="0"/>
                <a:cs typeface="Calibri" panose="020F0502020204030204" pitchFamily="34" charset="0"/>
              </a:rPr>
              <a:t>μέσω της υπαγωγής του συνόλου των χρήσεων ύδατος σε μία πολιτική κοστολόγησης και τιμολόγησης που θα ενσωματώνει το περιβαλλοντικό κόστος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endParaRPr lang="el-GR" sz="1400" dirty="0">
              <a:solidFill>
                <a:schemeClr val="bg2"/>
              </a:solidFill>
              <a:latin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A7AC0BB7-C3AF-152E-0DB1-B59F43E2559F}"/>
              </a:ext>
            </a:extLst>
          </p:cNvPr>
          <p:cNvSpPr/>
          <p:nvPr/>
        </p:nvSpPr>
        <p:spPr>
          <a:xfrm>
            <a:off x="0" y="585663"/>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7</a:t>
            </a:r>
            <a:endParaRPr lang="en-US" b="1" dirty="0">
              <a:solidFill>
                <a:schemeClr val="bg2"/>
              </a:solidFill>
            </a:endParaRPr>
          </a:p>
        </p:txBody>
      </p:sp>
    </p:spTree>
    <p:extLst>
      <p:ext uri="{BB962C8B-B14F-4D97-AF65-F5344CB8AC3E}">
        <p14:creationId xmlns:p14="http://schemas.microsoft.com/office/powerpoint/2010/main" val="258408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ED262906-959E-3924-036A-CE41F27B01D1}"/>
              </a:ext>
            </a:extLst>
          </p:cNvPr>
          <p:cNvSpPr>
            <a:spLocks noGrp="1"/>
          </p:cNvSpPr>
          <p:nvPr>
            <p:ph type="title"/>
          </p:nvPr>
        </p:nvSpPr>
        <p:spPr>
          <a:xfrm>
            <a:off x="1141411" y="619127"/>
            <a:ext cx="9906000" cy="965833"/>
          </a:xfrm>
        </p:spPr>
        <p:txBody>
          <a:bodyPr>
            <a:noAutofit/>
          </a:bodyPr>
          <a:lstStyle/>
          <a:p>
            <a:pPr marL="228600" marR="0" lvl="0" indent="-228600" algn="ctr" defTabSz="914400" rtl="0" eaLnBrk="1" fontAlgn="auto" latinLnBrk="0" hangingPunct="1">
              <a:lnSpc>
                <a:spcPct val="120000"/>
              </a:lnSpc>
              <a:spcBef>
                <a:spcPts val="1000"/>
              </a:spcBef>
              <a:spcAft>
                <a:spcPts val="0"/>
              </a:spcAft>
              <a:tabLst/>
              <a:defRPr/>
            </a:pPr>
            <a:b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br>
            <a:r>
              <a:rPr lang="el-GR" sz="1600" b="1" cap="none" dirty="0">
                <a:solidFill>
                  <a:schemeClr val="bg2"/>
                </a:solidFill>
                <a:latin typeface="Calibri" panose="020F0502020204030204" pitchFamily="34" charset="0"/>
                <a:ea typeface="+mn-ea"/>
                <a:cs typeface="Calibri" panose="020F0502020204030204" pitchFamily="34" charset="0"/>
              </a:rPr>
              <a:t>Ε. Διοικητικό</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/χωρικό σύστημα διαχείρισης των υδάτων - </a:t>
            </a:r>
            <a:b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b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εργαλεία διαχείρισης</a:t>
            </a:r>
            <a:b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br>
            <a:endParaRPr lang="en-US" sz="16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1DC120E0-AE24-AE92-5A10-BF8C4D9A2C6A}"/>
              </a:ext>
            </a:extLst>
          </p:cNvPr>
          <p:cNvSpPr>
            <a:spLocks noGrp="1"/>
          </p:cNvSpPr>
          <p:nvPr>
            <p:ph type="body" idx="1"/>
          </p:nvPr>
        </p:nvSpPr>
        <p:spPr>
          <a:xfrm>
            <a:off x="1141410" y="1757083"/>
            <a:ext cx="4878392" cy="708212"/>
          </a:xfrm>
          <a:prstGeom prst="round2SameRect">
            <a:avLst/>
          </a:prstGeom>
          <a:solidFill>
            <a:schemeClr val="bg2">
              <a:lumMod val="20000"/>
              <a:lumOff val="80000"/>
            </a:schemeClr>
          </a:solidFill>
          <a:ln>
            <a:solidFill>
              <a:schemeClr val="bg1"/>
            </a:solidFill>
          </a:ln>
        </p:spPr>
        <p:txBody>
          <a:bodyPr>
            <a:normAutofit/>
          </a:bodyPr>
          <a:lstStyle/>
          <a:p>
            <a:pPr algn="ct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j-ea"/>
                <a:cs typeface="Calibri" panose="020F0502020204030204" pitchFamily="34" charset="0"/>
              </a:rPr>
              <a:t>Διοικητικό σύστημα διαχείρισης</a:t>
            </a:r>
            <a:endPar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7" name="Θέση περιεχομένου 6">
            <a:extLst>
              <a:ext uri="{FF2B5EF4-FFF2-40B4-BE49-F238E27FC236}">
                <a16:creationId xmlns:a16="http://schemas.microsoft.com/office/drawing/2014/main" id="{8D60EFF0-85F3-5B18-0638-43AA9E62F18F}"/>
              </a:ext>
            </a:extLst>
          </p:cNvPr>
          <p:cNvSpPr>
            <a:spLocks noGrp="1"/>
          </p:cNvSpPr>
          <p:nvPr>
            <p:ph sz="half" idx="2"/>
          </p:nvPr>
        </p:nvSpPr>
        <p:spPr>
          <a:xfrm>
            <a:off x="1141410" y="2465295"/>
            <a:ext cx="4878391" cy="4120331"/>
          </a:xfrm>
          <a:prstGeom prst="round2Diag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txBody>
          <a:bodyPr>
            <a:normAutofit fontScale="70000" lnSpcReduction="20000"/>
          </a:bodyPr>
          <a:lstStyle/>
          <a:p>
            <a:pPr lvl="1" algn="just">
              <a:buFont typeface="Wingdings" panose="05000000000000000000" pitchFamily="2" charset="2"/>
              <a:buChar char="v"/>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Η διοικητική οργάνωση της διαχείρισης των υδάτων γίνεται σε επίπεδο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Περιοχής Λεκάνης Απορροής Ποταμού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rPr>
              <a:t>Water Basin Districts)</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690563" lvl="1" indent="0" algn="just">
              <a:buNone/>
              <a:tabLst>
                <a:tab pos="690563" algn="l"/>
              </a:tabLst>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Ως </a:t>
            </a:r>
            <a:r>
              <a:rPr lang="el-GR" sz="1400" i="1" dirty="0">
                <a:solidFill>
                  <a:schemeClr val="bg2"/>
                </a:solidFill>
                <a:latin typeface="Calibri" panose="020F0502020204030204" pitchFamily="34" charset="0"/>
                <a:ea typeface="Calibri" panose="020F0502020204030204" pitchFamily="34" charset="0"/>
                <a:cs typeface="Calibri" panose="020F0502020204030204" pitchFamily="34" charset="0"/>
              </a:rPr>
              <a:t>«Λεκάνη απορροής ποταμού» ονομάζεται η εδαφική έκταση από την οποία συγκεντρώνεται το σύνολο της απορροής, μέσω διαδοχικών ρευμάτων, ποταμών και λιμνών και παροχετεύεται στη θάλασσα με ενιαίο στόμιο ποταμού, εκβολές ή δέλτα»</a:t>
            </a:r>
            <a:endParaRPr lang="en-US" sz="1400" i="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v"/>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Σε κάθε </a:t>
            </a: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Περιοχή Λεκάνης Απορροής Ποταμού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αντιστοιχούν επί μέρους Λεκάνες Απορροής Ποταμού (</a:t>
            </a:r>
            <a:r>
              <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rPr>
              <a:t>Water Basins)</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pPr marL="744538" lvl="1" indent="0" algn="just">
              <a:buNone/>
            </a:pPr>
            <a:r>
              <a:rPr lang="el-GR" sz="1400" i="1" dirty="0">
                <a:solidFill>
                  <a:schemeClr val="bg2"/>
                </a:solidFill>
                <a:latin typeface="Calibri" panose="020F0502020204030204" pitchFamily="34" charset="0"/>
                <a:ea typeface="Calibri" panose="020F0502020204030204" pitchFamily="34" charset="0"/>
                <a:cs typeface="Calibri" panose="020F0502020204030204" pitchFamily="34" charset="0"/>
              </a:rPr>
              <a:t>Ως «Περιοχή λεκάνης απορροής ποταμού» ονομάζεται η θαλάσσια και χερσαία έκταση, που αποτελείται από μια ή περισσότερες γειτονικές λεκάνες απορροής ποταμού μαζί με τα συναφή υπόγεια και παράκτια ύδατα και αποτελεί τη βασική μονάδα με βάση την οποία γίνεται η διαχείριση και η προστασία των λεκανών απορροής ποταμού </a:t>
            </a:r>
            <a:endPar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v"/>
            </a:pP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Τα κράτη μέλη μπορούν να εξασφαλίζουν τις κατάλληλες διοικητικές ρυθμίσεις, συμπεριλαμβανομένου του προσδιορισμού της κατάλληλης αρμόδιας αρχής, για την εφαρμογή της Οδηγίας μέσα σε κάθε περιοχή λεκάνης απορροής ποταμού στο έδαφός τους, δηλαδή ανεξάρτητα από διοικητικές διαιρέσεις κάθε χώρας.</a:t>
            </a:r>
          </a:p>
          <a:p>
            <a:pPr marL="457200" lvl="1" indent="0" algn="just">
              <a:buNone/>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191DA15F-81B7-F83D-1900-24209D180660}"/>
              </a:ext>
            </a:extLst>
          </p:cNvPr>
          <p:cNvSpPr>
            <a:spLocks noGrp="1"/>
          </p:cNvSpPr>
          <p:nvPr>
            <p:ph type="body" sz="quarter" idx="3"/>
          </p:nvPr>
        </p:nvSpPr>
        <p:spPr>
          <a:xfrm>
            <a:off x="6169018" y="1757083"/>
            <a:ext cx="4878392" cy="708212"/>
          </a:xfrm>
          <a:prstGeom prst="round2SameRect">
            <a:avLst/>
          </a:prstGeom>
          <a:solidFill>
            <a:schemeClr val="bg2">
              <a:lumMod val="20000"/>
              <a:lumOff val="80000"/>
            </a:schemeClr>
          </a:solidFill>
          <a:ln>
            <a:solidFill>
              <a:schemeClr val="bg1"/>
            </a:solidFill>
          </a:ln>
        </p:spPr>
        <p:txBody>
          <a:bodyPr>
            <a:normAutofit/>
          </a:bodyPr>
          <a:lstStyle/>
          <a:p>
            <a:pPr algn="ct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Εργαλεία διαχείρισης</a:t>
            </a:r>
            <a:endParaRPr lang="en-US" sz="1600" dirty="0">
              <a:solidFill>
                <a:schemeClr val="bg2"/>
              </a:solidFill>
            </a:endParaRPr>
          </a:p>
        </p:txBody>
      </p:sp>
      <p:sp>
        <p:nvSpPr>
          <p:cNvPr id="5" name="Θέση περιεχομένου 4">
            <a:extLst>
              <a:ext uri="{FF2B5EF4-FFF2-40B4-BE49-F238E27FC236}">
                <a16:creationId xmlns:a16="http://schemas.microsoft.com/office/drawing/2014/main" id="{D3F34462-3F5D-DDC5-0674-9058705B6000}"/>
              </a:ext>
            </a:extLst>
          </p:cNvPr>
          <p:cNvSpPr>
            <a:spLocks noGrp="1"/>
          </p:cNvSpPr>
          <p:nvPr>
            <p:ph sz="quarter" idx="4"/>
          </p:nvPr>
        </p:nvSpPr>
        <p:spPr>
          <a:xfrm>
            <a:off x="6172200" y="2465295"/>
            <a:ext cx="4875210" cy="4013325"/>
          </a:xfrm>
          <a:prstGeom prst="round2DiagRect">
            <a:avLst/>
          </a:prstGeom>
          <a:solidFill>
            <a:schemeClr val="bg2">
              <a:lumMod val="20000"/>
              <a:lumOff val="80000"/>
            </a:schemeClr>
          </a:solidFill>
          <a:ln>
            <a:solidFill>
              <a:schemeClr val="bg1"/>
            </a:solidFill>
          </a:ln>
          <a:effectLst>
            <a:outerShdw blurRad="50800" dist="38100" dir="2700000" algn="tl" rotWithShape="0">
              <a:prstClr val="black">
                <a:alpha val="40000"/>
              </a:prstClr>
            </a:outerShdw>
          </a:effectLst>
        </p:spPr>
        <p:txBody>
          <a:bodyPr>
            <a:normAutofit fontScale="70000" lnSpcReduction="20000"/>
          </a:bodyPr>
          <a:lstStyle/>
          <a:p>
            <a:pPr marL="457200" lvl="1" indent="0" algn="just">
              <a:buNone/>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q"/>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Σχέδιο διαχείρισης</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 για κάθε Περιοχή Λεκάνης Απορροής Ποταμού (Υδατικό Διαμέρισμα). Τα σχέδια αυτά περιλαμβάνουν τα ακόλουθα στοιχεία:</a:t>
            </a:r>
          </a:p>
          <a:p>
            <a:pPr lvl="1" indent="4763" algn="just"/>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σύνοψη των σημαντικών πιέσεων και επιπτώσεων που ασκούν οι ανθρώπινες δραστηριότητες στα νερά,</a:t>
            </a:r>
          </a:p>
          <a:p>
            <a:pPr lvl="1" indent="4763" algn="just"/>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το δίκτυο παρακολούθησης των νερών και τα αποτελέσματα της παρακολούθησης, από τα οποία φαίνεται η οικολογική, η χημική και η ποσοτική κατάσταση των υδάτων,</a:t>
            </a:r>
          </a:p>
          <a:p>
            <a:pPr lvl="1" indent="4763" algn="just"/>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κατάλογο των περιβαλλοντικών στόχων που καθορίζονται για τα ύδατα,</a:t>
            </a:r>
          </a:p>
          <a:p>
            <a:pPr lvl="1" indent="4763" algn="just"/>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περίληψη της οικονομικής ανάλυσης των χρήσεων του νερού,</a:t>
            </a:r>
          </a:p>
          <a:p>
            <a:pPr lvl="1" indent="4763" algn="just"/>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περίληψη των προγραμμάτων μέτρων που θα θεσπιστούν</a:t>
            </a:r>
          </a:p>
          <a:p>
            <a:pPr lvl="1" algn="just">
              <a:buFont typeface="Wingdings" panose="05000000000000000000" pitchFamily="2" charset="2"/>
              <a:buChar char="v"/>
            </a:pPr>
            <a:r>
              <a:rPr lang="el-GR" sz="1400" b="1" dirty="0">
                <a:solidFill>
                  <a:schemeClr val="bg2"/>
                </a:solidFill>
                <a:latin typeface="Calibri" panose="020F0502020204030204" pitchFamily="34" charset="0"/>
                <a:ea typeface="Calibri" panose="020F0502020204030204" pitchFamily="34" charset="0"/>
                <a:cs typeface="Calibri" panose="020F0502020204030204" pitchFamily="34" charset="0"/>
              </a:rPr>
              <a:t>Πρόγραμμα μέτρων </a:t>
            </a:r>
            <a:r>
              <a:rPr lang="el-GR" sz="1400" dirty="0">
                <a:solidFill>
                  <a:schemeClr val="bg2"/>
                </a:solidFill>
                <a:latin typeface="Calibri" panose="020F0502020204030204" pitchFamily="34" charset="0"/>
                <a:ea typeface="Calibri" panose="020F0502020204030204" pitchFamily="34" charset="0"/>
                <a:cs typeface="Calibri" panose="020F0502020204030204" pitchFamily="34" charset="0"/>
              </a:rPr>
              <a:t>(βασικών και συμπληρωματικών)</a:t>
            </a:r>
            <a:endParaRPr lang="en-US" sz="14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1" name="Βέλος: Δεξιό 10">
            <a:extLst>
              <a:ext uri="{FF2B5EF4-FFF2-40B4-BE49-F238E27FC236}">
                <a16:creationId xmlns:a16="http://schemas.microsoft.com/office/drawing/2014/main" id="{5A35D708-A3F6-803D-5E7F-459A22585EFF}"/>
              </a:ext>
            </a:extLst>
          </p:cNvPr>
          <p:cNvSpPr/>
          <p:nvPr/>
        </p:nvSpPr>
        <p:spPr>
          <a:xfrm>
            <a:off x="0" y="61912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8</a:t>
            </a:r>
            <a:endParaRPr lang="en-US" b="1" dirty="0">
              <a:solidFill>
                <a:schemeClr val="bg2"/>
              </a:solidFill>
            </a:endParaRPr>
          </a:p>
        </p:txBody>
      </p:sp>
    </p:spTree>
    <p:extLst>
      <p:ext uri="{BB962C8B-B14F-4D97-AF65-F5344CB8AC3E}">
        <p14:creationId xmlns:p14="http://schemas.microsoft.com/office/powerpoint/2010/main" val="348855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3999-6023-4E69-193F-B1CAB0482BA3}"/>
              </a:ext>
            </a:extLst>
          </p:cNvPr>
          <p:cNvSpPr>
            <a:spLocks noGrp="1"/>
          </p:cNvSpPr>
          <p:nvPr>
            <p:ph type="title"/>
          </p:nvPr>
        </p:nvSpPr>
        <p:spPr>
          <a:xfrm>
            <a:off x="1141413" y="609600"/>
            <a:ext cx="9905998" cy="946278"/>
          </a:xfrm>
        </p:spPr>
        <p:txBody>
          <a:bodyPr>
            <a:normAutofit/>
          </a:bodyPr>
          <a:lstStyle/>
          <a:p>
            <a:pPr algn="ctr"/>
            <a:r>
              <a:rPr kumimoji="0" lang="el-GR" sz="1600" b="1" i="0" u="none" strike="noStrike" kern="1200" cap="none" spc="0" normalizeH="0" baseline="0" noProof="0" dirty="0" err="1">
                <a:ln>
                  <a:noFill/>
                </a:ln>
                <a:solidFill>
                  <a:schemeClr val="bg2"/>
                </a:solidFill>
                <a:effectLst/>
                <a:uLnTx/>
                <a:uFillTx/>
                <a:latin typeface="Calibri" panose="020F0502020204030204" pitchFamily="34" charset="0"/>
                <a:ea typeface="+mn-ea"/>
                <a:cs typeface="Calibri" panose="020F0502020204030204" pitchFamily="34" charset="0"/>
              </a:rPr>
              <a:t>Στ</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Βασικές ρυθμίσει</a:t>
            </a:r>
            <a:r>
              <a:rPr lang="el-GR" sz="1600" b="1" cap="none" dirty="0">
                <a:solidFill>
                  <a:schemeClr val="bg2"/>
                </a:solidFill>
                <a:latin typeface="Calibri" panose="020F0502020204030204" pitchFamily="34" charset="0"/>
                <a:ea typeface="+mn-ea"/>
                <a:cs typeface="Calibri" panose="020F0502020204030204" pitchFamily="34" charset="0"/>
              </a:rPr>
              <a:t>ς Ν. 3199/2003 -</a:t>
            </a:r>
            <a:br>
              <a:rPr lang="el-GR" sz="1600" b="1" cap="none" dirty="0">
                <a:solidFill>
                  <a:schemeClr val="bg2"/>
                </a:solidFill>
                <a:latin typeface="Calibri" panose="020F0502020204030204" pitchFamily="34" charset="0"/>
                <a:ea typeface="+mn-ea"/>
                <a:cs typeface="Calibri" panose="020F0502020204030204" pitchFamily="34" charset="0"/>
              </a:rPr>
            </a:br>
            <a:r>
              <a:rPr lang="el-GR" sz="1600" b="1" cap="none" dirty="0">
                <a:solidFill>
                  <a:schemeClr val="bg2"/>
                </a:solidFill>
                <a:latin typeface="Calibri" panose="020F0502020204030204" pitchFamily="34" charset="0"/>
                <a:ea typeface="+mn-ea"/>
                <a:cs typeface="Calibri" panose="020F0502020204030204" pitchFamily="34" charset="0"/>
              </a:rPr>
              <a:t>Όργανα διοίκησης, προστασίας και διαχείρισης των υδάτων</a:t>
            </a:r>
            <a:endParaRPr lang="en-GB" sz="1600" b="1" cap="none" dirty="0">
              <a:solidFill>
                <a:schemeClr val="bg2"/>
              </a:solidFill>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3A116072-AFD9-315C-3B05-41DE4A3CF8CA}"/>
              </a:ext>
            </a:extLst>
          </p:cNvPr>
          <p:cNvSpPr>
            <a:spLocks noGrp="1"/>
          </p:cNvSpPr>
          <p:nvPr>
            <p:ph type="body" idx="1"/>
          </p:nvPr>
        </p:nvSpPr>
        <p:spPr>
          <a:xfrm>
            <a:off x="1141414" y="1555878"/>
            <a:ext cx="3220062" cy="432786"/>
          </a:xfrm>
        </p:spPr>
        <p:style>
          <a:lnRef idx="1">
            <a:schemeClr val="accent5"/>
          </a:lnRef>
          <a:fillRef idx="2">
            <a:schemeClr val="accent5"/>
          </a:fillRef>
          <a:effectRef idx="1">
            <a:schemeClr val="accent5"/>
          </a:effectRef>
          <a:fontRef idx="minor">
            <a:schemeClr val="dk1"/>
          </a:fontRef>
        </p:style>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Κεντρική κρατική διοίκηση</a:t>
            </a:r>
            <a:endParaRPr lang="en-GB" sz="1400" b="1" dirty="0"/>
          </a:p>
        </p:txBody>
      </p:sp>
      <p:sp>
        <p:nvSpPr>
          <p:cNvPr id="4" name="Text Placeholder 3">
            <a:extLst>
              <a:ext uri="{FF2B5EF4-FFF2-40B4-BE49-F238E27FC236}">
                <a16:creationId xmlns:a16="http://schemas.microsoft.com/office/drawing/2014/main" id="{C10706E1-49D5-3B8B-F81C-E3CA1855D07A}"/>
              </a:ext>
            </a:extLst>
          </p:cNvPr>
          <p:cNvSpPr>
            <a:spLocks noGrp="1"/>
          </p:cNvSpPr>
          <p:nvPr>
            <p:ph type="body" sz="half" idx="15"/>
          </p:nvPr>
        </p:nvSpPr>
        <p:spPr>
          <a:xfrm>
            <a:off x="1127918" y="2112886"/>
            <a:ext cx="3208735" cy="4323426"/>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a:r>
              <a:rPr lang="el-GR" sz="1200" b="1" dirty="0">
                <a:solidFill>
                  <a:schemeClr val="bg1"/>
                </a:solidFill>
              </a:rPr>
              <a:t>Α. Το Υπουργείο Περιβάλλοντος και Ενέργειας</a:t>
            </a:r>
            <a:r>
              <a:rPr lang="el-GR" sz="1200" dirty="0">
                <a:solidFill>
                  <a:schemeClr val="bg1"/>
                </a:solidFill>
              </a:rPr>
              <a:t> (αντικατέστησε την Εθνική Επιτροπή Υδάτων μετά τον ν. 5037/2023):</a:t>
            </a:r>
          </a:p>
          <a:p>
            <a:pPr marL="171450" indent="-171450" algn="just">
              <a:buFont typeface="Arial" panose="020B0604020202020204" pitchFamily="34" charset="0"/>
              <a:buChar char="•"/>
            </a:pPr>
            <a:r>
              <a:rPr lang="el-GR" sz="1200" dirty="0">
                <a:solidFill>
                  <a:schemeClr val="bg1"/>
                </a:solidFill>
              </a:rPr>
              <a:t>χαράσσει την πολιτική για την προστασία και διαχείριση των υδάτων και ελέγχει την εφαρμογή της, </a:t>
            </a:r>
          </a:p>
          <a:p>
            <a:pPr marL="171450" indent="-171450" algn="just">
              <a:buFont typeface="Arial" panose="020B0604020202020204" pitchFamily="34" charset="0"/>
              <a:buChar char="•"/>
            </a:pPr>
            <a:r>
              <a:rPr lang="el-GR" sz="1200" dirty="0">
                <a:solidFill>
                  <a:schemeClr val="bg1"/>
                </a:solidFill>
              </a:rPr>
              <a:t>καταρτίζει την Εθνική Στρατηγική για τα Ύδατα, η οποία εγκρίνεται με Πράξη του Υπουργικού Συμβουλίου. </a:t>
            </a:r>
          </a:p>
          <a:p>
            <a:pPr algn="just"/>
            <a:r>
              <a:rPr lang="el-GR" sz="1200" b="1" dirty="0">
                <a:solidFill>
                  <a:schemeClr val="bg1"/>
                </a:solidFill>
              </a:rPr>
              <a:t>Β. Η Γενική Δ/</a:t>
            </a:r>
            <a:r>
              <a:rPr lang="el-GR" sz="1200" b="1" dirty="0" err="1">
                <a:solidFill>
                  <a:schemeClr val="bg1"/>
                </a:solidFill>
              </a:rPr>
              <a:t>νση</a:t>
            </a:r>
            <a:r>
              <a:rPr lang="el-GR" sz="1200" b="1" dirty="0">
                <a:solidFill>
                  <a:schemeClr val="bg1"/>
                </a:solidFill>
              </a:rPr>
              <a:t> Υδάτων:</a:t>
            </a:r>
          </a:p>
          <a:p>
            <a:pPr marL="171450" indent="-171450" algn="just">
              <a:buFont typeface="Arial" panose="020B0604020202020204" pitchFamily="34" charset="0"/>
              <a:buChar char="•"/>
            </a:pPr>
            <a:r>
              <a:rPr lang="el-GR" sz="1200" dirty="0">
                <a:solidFill>
                  <a:schemeClr val="bg1"/>
                </a:solidFill>
              </a:rPr>
              <a:t>συντονίζει τις υπηρεσίες και τους κρατικούς φορείς και μετέχει στα αρμόδια κοινοτικά όργανα </a:t>
            </a:r>
          </a:p>
          <a:p>
            <a:pPr marL="171450" indent="-171450" algn="just">
              <a:buFont typeface="Arial" panose="020B0604020202020204" pitchFamily="34" charset="0"/>
              <a:buChar char="•"/>
            </a:pPr>
            <a:r>
              <a:rPr lang="el-GR" sz="1200" dirty="0">
                <a:solidFill>
                  <a:schemeClr val="bg1"/>
                </a:solidFill>
              </a:rPr>
              <a:t>διαμορφώνει την πολιτική τιμολόγησης των υπηρεσιών ύδατος, εισηγείται τους γενικούς κανόνες κοστολόγησης και τιμολόγησης των </a:t>
            </a:r>
          </a:p>
          <a:p>
            <a:pPr marL="171450" indent="-171450" algn="just">
              <a:buFont typeface="Arial" panose="020B0604020202020204" pitchFamily="34" charset="0"/>
              <a:buChar char="•"/>
            </a:pPr>
            <a:r>
              <a:rPr lang="el-GR" sz="1200" dirty="0">
                <a:solidFill>
                  <a:schemeClr val="bg1"/>
                </a:solidFill>
              </a:rPr>
              <a:t>παρακολουθεί σε εθνικό επίπεδο την ποιότητα και την ποσότητα των υδάτων σε συνεργασία με τις Αποκεντρωμένες Διοικήσεις</a:t>
            </a:r>
          </a:p>
          <a:p>
            <a:pPr marL="171450" indent="-171450" algn="just">
              <a:buFont typeface="Arial" panose="020B0604020202020204" pitchFamily="34" charset="0"/>
              <a:buChar char="•"/>
            </a:pPr>
            <a:r>
              <a:rPr lang="el-GR" sz="1200" dirty="0">
                <a:solidFill>
                  <a:schemeClr val="bg1"/>
                </a:solidFill>
              </a:rPr>
              <a:t>συντάσσει ετήσια έκθεση σχετικά με την κατάσταση του υδάτινου περιβάλλοντος και την εφαρμογή της νομοθεσίας για την προστασία και διαχείριση των υδάτων</a:t>
            </a:r>
          </a:p>
          <a:p>
            <a:pPr algn="just"/>
            <a:endParaRPr lang="el-GR" sz="1200" dirty="0">
              <a:solidFill>
                <a:schemeClr val="bg1"/>
              </a:solidFill>
            </a:endParaRPr>
          </a:p>
          <a:p>
            <a:pPr marL="171450" indent="-171450" algn="just">
              <a:buFont typeface="Arial" panose="020B0604020202020204" pitchFamily="34" charset="0"/>
              <a:buChar char="•"/>
            </a:pPr>
            <a:endParaRPr lang="el-GR" sz="1200" dirty="0">
              <a:solidFill>
                <a:schemeClr val="bg1"/>
              </a:solidFill>
            </a:endParaRPr>
          </a:p>
          <a:p>
            <a:endParaRPr lang="en-GB" dirty="0"/>
          </a:p>
        </p:txBody>
      </p:sp>
      <p:sp>
        <p:nvSpPr>
          <p:cNvPr id="5" name="Text Placeholder 4">
            <a:extLst>
              <a:ext uri="{FF2B5EF4-FFF2-40B4-BE49-F238E27FC236}">
                <a16:creationId xmlns:a16="http://schemas.microsoft.com/office/drawing/2014/main" id="{1715A40F-AA1F-6F64-B336-1A893303C970}"/>
              </a:ext>
            </a:extLst>
          </p:cNvPr>
          <p:cNvSpPr>
            <a:spLocks noGrp="1"/>
          </p:cNvSpPr>
          <p:nvPr>
            <p:ph type="body" sz="quarter" idx="3"/>
          </p:nvPr>
        </p:nvSpPr>
        <p:spPr>
          <a:xfrm>
            <a:off x="4514766" y="1566119"/>
            <a:ext cx="3184385" cy="422545"/>
          </a:xfrm>
        </p:spPr>
        <p:style>
          <a:lnRef idx="1">
            <a:schemeClr val="accent5"/>
          </a:lnRef>
          <a:fillRef idx="2">
            <a:schemeClr val="accent5"/>
          </a:fillRef>
          <a:effectRef idx="1">
            <a:schemeClr val="accent5"/>
          </a:effectRef>
          <a:fontRef idx="minor">
            <a:schemeClr val="dk1"/>
          </a:fontRef>
        </p:style>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Αποκεντρωμένη κρατική Διοίκηση</a:t>
            </a:r>
            <a:endParaRPr lang="en-GB" sz="1400" dirty="0"/>
          </a:p>
        </p:txBody>
      </p:sp>
      <p:sp>
        <p:nvSpPr>
          <p:cNvPr id="6" name="Text Placeholder 5">
            <a:extLst>
              <a:ext uri="{FF2B5EF4-FFF2-40B4-BE49-F238E27FC236}">
                <a16:creationId xmlns:a16="http://schemas.microsoft.com/office/drawing/2014/main" id="{F343A09D-246F-F144-4F3E-208C2208F683}"/>
              </a:ext>
            </a:extLst>
          </p:cNvPr>
          <p:cNvSpPr>
            <a:spLocks noGrp="1"/>
          </p:cNvSpPr>
          <p:nvPr>
            <p:ph type="body" sz="half" idx="16"/>
          </p:nvPr>
        </p:nvSpPr>
        <p:spPr>
          <a:xfrm>
            <a:off x="4504213" y="2160973"/>
            <a:ext cx="3195830" cy="427534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Οι Επτά (7) Αποκεντρωμένες Διοικήσεις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(αντικατέστησαν τις 13 Περιφέρειες μετά τον ν. 3852/2010):</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Εκπονούν Σχέδια Διαχείρισης για την Περιοχή Λεκάνης Απορροής Ποταμών (Σ.Δ.Λ.Α.Π.) αρμοδιότητάς τους, σύμφωνα με τις κατευθύνσεις της Εθνικής Στρατηγικής για τα Ύδατα</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Εφαρμόζει τα Σ.Δ.Λ.Α.Π. και τα Προγράμματα Μέτρων.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Καταρτίζει μητρώο προστατευόμενων περιοχών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Μεριμνά για τις διαδικασίες διαβούλευσης των Σ.Δ.Λ.Α.Π.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πρόληψη της υποβάθμισης των επιφανειακών και υπόγειων υδάτων, την αναβάθμιση και αποκατάσταση των υδατικών συστημάτων, την προοδευτική μείωση της ρύπανσης</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Εκδίδει άδειες χρήσης νερού</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ανάλυση των χαρακτηριστικών της κάθε περιοχής λεκάνης απορροής ποταμού</a:t>
            </a:r>
          </a:p>
          <a:p>
            <a:pPr marL="285750" indent="-285750" algn="just">
              <a:buFont typeface="Arial" panose="020B0604020202020204" pitchFamily="34" charset="0"/>
              <a:buChar char="•"/>
            </a:pPr>
            <a:endParaRPr lang="el-GR"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prstClr val="black"/>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AE2170A-CF89-5F86-DEB7-9F6845521DE7}"/>
              </a:ext>
            </a:extLst>
          </p:cNvPr>
          <p:cNvSpPr>
            <a:spLocks noGrp="1"/>
          </p:cNvSpPr>
          <p:nvPr>
            <p:ph type="body" sz="quarter" idx="13"/>
          </p:nvPr>
        </p:nvSpPr>
        <p:spPr>
          <a:xfrm>
            <a:off x="7852442" y="1566119"/>
            <a:ext cx="3194968" cy="422546"/>
          </a:xfrm>
        </p:spPr>
        <p:style>
          <a:lnRef idx="1">
            <a:schemeClr val="accent5"/>
          </a:lnRef>
          <a:fillRef idx="2">
            <a:schemeClr val="accent5"/>
          </a:fillRef>
          <a:effectRef idx="1">
            <a:schemeClr val="accent5"/>
          </a:effectRef>
          <a:fontRef idx="minor">
            <a:schemeClr val="dk1"/>
          </a:fontRef>
        </p:style>
        <p:txBody>
          <a:bodyPr/>
          <a:lstStyle/>
          <a:p>
            <a:pPr marL="0" marR="0" lvl="0" indent="0" algn="ctr"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Τοπική Αυτοδιοίκηση</a:t>
            </a:r>
            <a:endParaRPr kumimoji="0" lang="en-GB" sz="1400" b="0" i="0" u="none" strike="noStrike" kern="1200" cap="all" spc="0" normalizeH="0" baseline="0" noProof="0" dirty="0">
              <a:ln>
                <a:noFill/>
              </a:ln>
              <a:solidFill>
                <a:prstClr val="white"/>
              </a:solidFill>
              <a:effectLst/>
              <a:uLnTx/>
              <a:uFillTx/>
              <a:latin typeface="Tw Cen MT" panose="020B0602020104020603"/>
              <a:ea typeface="+mn-ea"/>
              <a:cs typeface="+mn-cs"/>
            </a:endParaRPr>
          </a:p>
        </p:txBody>
      </p:sp>
      <p:sp>
        <p:nvSpPr>
          <p:cNvPr id="8" name="Text Placeholder 7">
            <a:extLst>
              <a:ext uri="{FF2B5EF4-FFF2-40B4-BE49-F238E27FC236}">
                <a16:creationId xmlns:a16="http://schemas.microsoft.com/office/drawing/2014/main" id="{DF3317E1-BAD5-6EC7-B0B8-7B25080CCD35}"/>
              </a:ext>
            </a:extLst>
          </p:cNvPr>
          <p:cNvSpPr>
            <a:spLocks noGrp="1"/>
          </p:cNvSpPr>
          <p:nvPr>
            <p:ph type="body" sz="half" idx="17"/>
          </p:nvPr>
        </p:nvSpPr>
        <p:spPr>
          <a:xfrm>
            <a:off x="7852442" y="2160974"/>
            <a:ext cx="3194968" cy="4275338"/>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just"/>
            <a:endParaRPr lang="el-GR" b="1" dirty="0">
              <a:solidFill>
                <a:schemeClr val="bg1"/>
              </a:solidFill>
            </a:endParaRPr>
          </a:p>
          <a:p>
            <a:pPr algn="just"/>
            <a:r>
              <a:rPr lang="el-GR" b="1" u="sng" dirty="0">
                <a:solidFill>
                  <a:schemeClr val="bg1"/>
                </a:solidFill>
                <a:latin typeface="Calibri" panose="020F0502020204030204" pitchFamily="34" charset="0"/>
                <a:ea typeface="Calibri" panose="020F0502020204030204" pitchFamily="34" charset="0"/>
                <a:cs typeface="Calibri" panose="020F0502020204030204" pitchFamily="34" charset="0"/>
              </a:rPr>
              <a:t>Α. Οι Περιφέρειες: </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λαμβάνουν αναγκαία μέτρα που προβλέπονται στα Σ.Δ.Λ.Α.Π. και στα προγράμματα μέτρων για τον έλεγχο της διαχείρισης υπόγειων και επιφανειακών αρδευτικών υδάτων και τον έλεγχο εκτέλεσης εργασιών για την ανεύρεση υπόγειων υδάτων και έργων αξιοποίησης υδάτινων </a:t>
            </a:r>
          </a:p>
          <a:p>
            <a:pPr algn="just"/>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Β. </a:t>
            </a:r>
            <a:r>
              <a:rPr lang="el-GR" b="1" u="sng" dirty="0">
                <a:solidFill>
                  <a:schemeClr val="bg1"/>
                </a:solidFill>
                <a:latin typeface="Calibri" panose="020F0502020204030204" pitchFamily="34" charset="0"/>
                <a:ea typeface="Calibri" panose="020F0502020204030204" pitchFamily="34" charset="0"/>
                <a:cs typeface="Calibri" panose="020F0502020204030204" pitchFamily="34" charset="0"/>
              </a:rPr>
              <a:t>Οι Δήμοι και οι Δημοτικές Επιχειρήσεις Ύδρευσης και Αποχέτευσης </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είναι οι αρμόδιες αρχές για την παραγωγή και διανομή στους καταναλωτές «νερού ανθρώπινης κατανάλωσης», καθώς και για τη μελέτη, κατασκευή, συντήρηση, εκμετάλλευση, διοίκηση και λειτουργία έργων υδροληψίας και επεξεργασίας νερού, δικτύων μεταφοράς και διανομής νερού, αποχέτευσης ακάθαρτων και </a:t>
            </a:r>
            <a:r>
              <a:rPr lang="el-GR" dirty="0" err="1">
                <a:solidFill>
                  <a:schemeClr val="bg1"/>
                </a:solidFill>
                <a:latin typeface="Calibri" panose="020F0502020204030204" pitchFamily="34" charset="0"/>
                <a:ea typeface="Calibri" panose="020F0502020204030204" pitchFamily="34" charset="0"/>
                <a:cs typeface="Calibri" panose="020F0502020204030204" pitchFamily="34" charset="0"/>
              </a:rPr>
              <a:t>ομβρίων</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 υδάτων κ.λπ. </a:t>
            </a: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Βέλος: Δεξιό 8">
            <a:extLst>
              <a:ext uri="{FF2B5EF4-FFF2-40B4-BE49-F238E27FC236}">
                <a16:creationId xmlns:a16="http://schemas.microsoft.com/office/drawing/2014/main" id="{8C0FDA23-2023-3F50-90B9-D635FD179661}"/>
              </a:ext>
            </a:extLst>
          </p:cNvPr>
          <p:cNvSpPr/>
          <p:nvPr/>
        </p:nvSpPr>
        <p:spPr>
          <a:xfrm>
            <a:off x="193" y="718877"/>
            <a:ext cx="978408" cy="484632"/>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l-GR" b="1" dirty="0">
                <a:solidFill>
                  <a:schemeClr val="bg2"/>
                </a:solidFill>
              </a:rPr>
              <a:t>9</a:t>
            </a:r>
            <a:endParaRPr lang="en-US" b="1" dirty="0">
              <a:solidFill>
                <a:schemeClr val="bg2"/>
              </a:solidFill>
            </a:endParaRPr>
          </a:p>
        </p:txBody>
      </p:sp>
    </p:spTree>
    <p:extLst>
      <p:ext uri="{BB962C8B-B14F-4D97-AF65-F5344CB8AC3E}">
        <p14:creationId xmlns:p14="http://schemas.microsoft.com/office/powerpoint/2010/main" val="394634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2599</TotalTime>
  <Words>4299</Words>
  <Application>Microsoft Office PowerPoint</Application>
  <PresentationFormat>Ευρεία οθόνη</PresentationFormat>
  <Paragraphs>234</Paragraphs>
  <Slides>19</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Arial</vt:lpstr>
      <vt:lpstr>Calibri</vt:lpstr>
      <vt:lpstr>Century Gothic</vt:lpstr>
      <vt:lpstr>Tw Cen MT</vt:lpstr>
      <vt:lpstr>Wingdings</vt:lpstr>
      <vt:lpstr>Wingdings 2</vt:lpstr>
      <vt:lpstr>Wingdings 3</vt:lpstr>
      <vt:lpstr>Κύκλωμα</vt:lpstr>
      <vt:lpstr>ΔΙΚΑΙΟ ΠΟΛΕΟΔΟΜΙΑΣ ΧΩΡΟΤΑΞΙΑΣ &amp; ΠΕΡΙΒΑΛΛΟΝΤΟΣ ΙΙ </vt:lpstr>
      <vt:lpstr>Α. Ιστορική αναδρομή (Η περίοδος πριν από την Οδηγία 2000/60 και τον ν. 3199/2003) </vt:lpstr>
      <vt:lpstr>ΥΔΑΤΙΚΑ ΔΙΑΜΕΡΙΣΜΑΤΑ Ν. 1739/1987</vt:lpstr>
      <vt:lpstr> Β. Το ισχύον δίκαιο προστασίας και διαχείρισης των υδατικών πόρων</vt:lpstr>
      <vt:lpstr>Β. Το ισχύον δίκαιο προστασίας και διαχείρισης των υδατικών πόρων</vt:lpstr>
      <vt:lpstr>Γ. Βασικά στοιχεία της ισχύουσας νομοθεσίας (ενωσιακής και εθνικής) </vt:lpstr>
      <vt:lpstr> Δ. Σκοπός και επιδίωξη της Οδηγίας</vt:lpstr>
      <vt:lpstr> Ε. Διοικητικό/χωρικό σύστημα διαχείρισης των υδάτων -   εργαλεία διαχείρισης </vt:lpstr>
      <vt:lpstr>Στ. Βασικές ρυθμίσεις Ν. 3199/2003 - Όργανα διοίκησης, προστασίας και διαχείρισης των υδάτων</vt:lpstr>
      <vt:lpstr>Παρουσίαση του PowerPoint</vt:lpstr>
      <vt:lpstr>Ζ. Σχέδια Διαχείρισης Λεκανών Απορροής Ποταμών</vt:lpstr>
      <vt:lpstr>Θ. Συνέπειες της χωρικής κατανομής στην άσκηση αρμοδιοτήτων </vt:lpstr>
      <vt:lpstr>Ι. Βασικά πορίσματα της νομολογίας </vt:lpstr>
      <vt:lpstr>ΙΑ. Δεσμευτικότητα των Σ.Δ.Λ.Α.Π. </vt:lpstr>
      <vt:lpstr>ΙΒ. Συμμόρφωση της Ελλάδας προς την Οδηγία-Πλαίσιο</vt:lpstr>
      <vt:lpstr>ΙΓ. Το εθνικό δίκτυο παρακολούθησης της κατάστασης των υδάτων</vt:lpstr>
      <vt:lpstr>ΙΔ. Η ανάκτηση του κόστους των υπηρεσιών ύδατος</vt:lpstr>
      <vt:lpstr>ΙΕ. Οι αλλαγές του ν. 5037/2023</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 ΠΟΛΕΟΔΟΜΙΑΣ ΧΩΡΟΤΑΞΙΑΣ &amp;ΠΕΡΙΒΑΛΛΟΝΤΟΣ ΙΙ</dc:title>
  <dc:creator>Stamatiou Konstantina</dc:creator>
  <cp:lastModifiedBy>κωνσταντινα σταματιου</cp:lastModifiedBy>
  <cp:revision>257</cp:revision>
  <dcterms:created xsi:type="dcterms:W3CDTF">2023-11-01T21:01:17Z</dcterms:created>
  <dcterms:modified xsi:type="dcterms:W3CDTF">2024-12-28T12:21:42Z</dcterms:modified>
</cp:coreProperties>
</file>