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1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5" r:id="rId11"/>
    <p:sldId id="446" r:id="rId12"/>
    <p:sldId id="447" r:id="rId13"/>
    <p:sldId id="462" r:id="rId14"/>
    <p:sldId id="448" r:id="rId15"/>
    <p:sldId id="449" r:id="rId16"/>
    <p:sldId id="457" r:id="rId17"/>
    <p:sldId id="450" r:id="rId18"/>
    <p:sldId id="455" r:id="rId19"/>
    <p:sldId id="459" r:id="rId20"/>
    <p:sldId id="460" r:id="rId21"/>
    <p:sldId id="46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EFD7D-FABE-DC4D-A217-F36026C2FAFD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56CE-AA3B-A647-A313-99A814F7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5DDF-EF0E-1C4C-B6DB-314BF2AE0D19}" type="datetimeFigureOut">
              <a:rPr lang="en-US" smtClean="0"/>
              <a:t>23/01/24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A6E2-2A99-1D4D-9778-6CDE5313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nature.com/nature/journal/v428/n6985/pdf/428820a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cbi.nlm.nih.gov/pubmed/1589796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hyperlink" Target="http://www.ncbi.nlm.nih.gov/pubmed/75200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512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Φυλογένεση</a:t>
            </a:r>
            <a:b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b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φυλογενωμική</a:t>
            </a:r>
            <a:b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l-GR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Γρ</a:t>
            </a:r>
            <a: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  <a:t>. Αμούτζιας</a:t>
            </a:r>
            <a:b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Καθηγητής </a:t>
            </a:r>
            <a: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  <a:t>Βιοπληροφορικής </a:t>
            </a:r>
            <a:r>
              <a:rPr lang="el-G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με έμφαση στη Μικροβιολογία,</a:t>
            </a:r>
            <a: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  <a:t>Τμήμα Βιοχημείας και Βιοτεχνολογίας,</a:t>
            </a:r>
            <a:b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sz="2000" dirty="0">
                <a:latin typeface="Arial" charset="0"/>
                <a:ea typeface="ＭＳ Ｐゴシック" charset="0"/>
                <a:cs typeface="ＭＳ Ｐゴシック" charset="0"/>
              </a:rPr>
              <a:t>Πανεπιστήμιο Θεσσαλίας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4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ρ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άμετροι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ου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ε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ηρεάζουν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την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εύρεση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ορθόλογων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με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ντ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οδοτικό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smtClean="0">
                <a:latin typeface="Arial" charset="0"/>
                <a:ea typeface="ＭＳ Ｐゴシック" charset="0"/>
                <a:cs typeface="ＭＳ Ｐゴシック" charset="0"/>
              </a:rPr>
              <a:t>blast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4146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1649" r="4485"/>
          <a:stretch>
            <a:fillRect/>
          </a:stretch>
        </p:blipFill>
        <p:spPr bwMode="auto">
          <a:xfrm>
            <a:off x="1828800" y="4349750"/>
            <a:ext cx="5638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22860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Κυριότεροι παράμετροι που επηρεάζουν την εύρεση ορθόλογων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Είδος φιλτραρίσματος περιοχών χαμηλής πολυπλοκότητας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600">
                <a:latin typeface="Arial" charset="0"/>
                <a:ea typeface="ＭＳ Ｐゴシック" charset="0"/>
              </a:rPr>
              <a:t>Soft filtering (φιλτράρισμα μόνο στην φάση αναζήτησης, όχι στην φάση τελικής στοίχισης) (default option)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600">
                <a:latin typeface="Arial" charset="0"/>
                <a:ea typeface="ＭＳ Ｐゴシック" charset="0"/>
              </a:rPr>
              <a:t>Hard filtering (φιλτράρισμα και στις δύο φάσεις)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Ο αλγόριθμος που κάνει την τελική στοίχιση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Blast (words με επέκταση) (default)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Smith-Waterman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148" name="Rectangle 6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8482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Εφαρμογές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462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2-07 at 10.4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5481"/>
          </a:xfrm>
          <a:prstGeom prst="rect">
            <a:avLst/>
          </a:prstGeom>
        </p:spPr>
      </p:pic>
      <p:pic>
        <p:nvPicPr>
          <p:cNvPr id="5" name="Picture 4" descr="Screen Shot 2020-12-07 at 10.5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" y="6079513"/>
            <a:ext cx="8928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32266"/>
              </p:ext>
            </p:extLst>
          </p:nvPr>
        </p:nvGraphicFramePr>
        <p:xfrm>
          <a:off x="499854" y="1652295"/>
          <a:ext cx="8342350" cy="3600478"/>
        </p:xfrm>
        <a:graphic>
          <a:graphicData uri="http://schemas.openxmlformats.org/drawingml/2006/table">
            <a:tbl>
              <a:tblPr/>
              <a:tblGrid>
                <a:gridCol w="721934"/>
                <a:gridCol w="534766"/>
                <a:gridCol w="534766"/>
                <a:gridCol w="534766"/>
                <a:gridCol w="534766"/>
                <a:gridCol w="534766"/>
                <a:gridCol w="534766"/>
                <a:gridCol w="534766"/>
                <a:gridCol w="534766"/>
                <a:gridCol w="534766"/>
                <a:gridCol w="534766"/>
                <a:gridCol w="534766"/>
                <a:gridCol w="868995"/>
                <a:gridCol w="868995"/>
              </a:tblGrid>
              <a:tr h="23098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0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0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09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Genus core genes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core genes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fingerprints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Core/accessory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9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_v2_work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_494_supersequence_tree_reroo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7416"/>
            <a:ext cx="9050605" cy="42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2-07 at 11.5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6" y="827358"/>
            <a:ext cx="4579810" cy="6030641"/>
          </a:xfrm>
          <a:prstGeom prst="rect">
            <a:avLst/>
          </a:prstGeom>
        </p:spPr>
      </p:pic>
      <p:pic>
        <p:nvPicPr>
          <p:cNvPr id="5" name="Picture 4" descr="Screen Shot 2020-12-07 at 11.5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17" y="802105"/>
        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P. </a:t>
            </a:r>
            <a:r>
              <a:rPr lang="en-US" sz="2400" i="1" dirty="0" err="1"/>
              <a:t>f</a:t>
            </a:r>
            <a:r>
              <a:rPr lang="en-US" sz="2400" i="1" dirty="0" err="1" smtClean="0"/>
              <a:t>luorescens</a:t>
            </a:r>
            <a:r>
              <a:rPr lang="en-US" sz="2400" i="1" dirty="0" smtClean="0"/>
              <a:t> </a:t>
            </a:r>
            <a:r>
              <a:rPr lang="en-US" sz="2400" dirty="0" smtClean="0"/>
              <a:t>is not a species + miss-annotations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87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_genus_core_curve_fit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gNOG_functional_categories_widely_distributed_core_prote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2-07 at 10.5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6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 smtClean="0">
                <a:latin typeface="Arial" charset="0"/>
                <a:ea typeface="ＭＳ Ｐゴシック" charset="0"/>
                <a:cs typeface="ＭＳ Ｐゴシック" charset="0"/>
              </a:rPr>
              <a:t>Εύρεση ορθόλογων ακολουθιών με </a:t>
            </a:r>
            <a:r>
              <a:rPr lang="el-GR" sz="4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ντ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Blast</a:t>
            </a:r>
            <a:b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Best reciprocal blast hit)</a:t>
            </a:r>
          </a:p>
        </p:txBody>
      </p:sp>
    </p:spTree>
    <p:extLst>
      <p:ext uri="{BB962C8B-B14F-4D97-AF65-F5344CB8AC3E}">
        <p14:creationId xmlns:p14="http://schemas.microsoft.com/office/powerpoint/2010/main" val="244071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2-07 at 10.5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2-07 at 11.0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174"/>
            <a:ext cx="9144000" cy="30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633663" y="687388"/>
            <a:ext cx="421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Από πο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υ 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προ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ήλθε ο ιός HIV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;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8675" name="Picture 4" descr="15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508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481638" y="3700463"/>
            <a:ext cx="3662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τύπος HIV-1 εισήλθε στους ανθρώπους, ίσως περισσότερες από μια φορές, από τον χιμπατζή.</a:t>
            </a:r>
          </a:p>
        </p:txBody>
      </p:sp>
      <p:pic>
        <p:nvPicPr>
          <p:cNvPr id="28677" name="Picture 6" descr="200862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17510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Chimpanzee_thinking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95313"/>
            <a:ext cx="9112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49238" y="5648325"/>
            <a:ext cx="3662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τύπος HIV-2 εισήλθε στους ανθρώπους, από τους sooty mangabees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499100" y="1846263"/>
            <a:ext cx="3290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Πρωτοεμφαν</a:t>
            </a:r>
            <a:r>
              <a:rPr lang="el-GR" altLang="ja-JP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ίστηκε μυστηριωδώς στις αρχές της δεκαετίας του 1980.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25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633663" y="687388"/>
            <a:ext cx="421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Από πο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υ 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προ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ήλθε ο ιός HIV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;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66725" y="1149350"/>
            <a:ext cx="8132763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000"/>
              <a:t>HIV-1 εισ</a:t>
            </a:r>
            <a:r>
              <a:rPr lang="el-GR" altLang="ja-JP" sz="2000"/>
              <a:t>ήλθε στους ανθρώπους από τον χιμπατζή περίπου το 1908.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HIV-2 εισήλθε στους ανθρώπους από τα sooty mangabees περίπου το 1933.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Παρέμεινε σε χαμηλά επίπεδα στον ανθρώπινο πληθυσμό μέχρι το 1950.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Η αστικοποίηση ίσως να ευθύνεται για την εξάπλωσή του.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Ο SIV  δεν είναι τόσο επικίνδυνος για τις μαϊμούδες όσο ο HIV για τους ανθρώπους.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Αρχικά πίστευαν ότι ο SIV υπήρχε στις μαϊμούδες για πολλά χρόνια και έτσι υπήρχε χρόνος να προσαρμοστεί το ανοσοποιητικό σύστημα.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Φυλογενετικές αναλύσεις έδειξαν ότι ο SIV εισήλθε στους χιμπατζήδες το 1492 και στα sooty mangabees το 1808!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altLang="ja-JP" sz="2000"/>
              <a:t>Άρα, δεν ισχύει η παραπάνω θεωρία γιατί οι μαϊμούδες δεν αρρωσταίνουν τόσο έντονα.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072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11188" y="1412875"/>
            <a:ext cx="82089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l-GR" sz="1800" dirty="0"/>
              <a:t>Η θεωρία αυτή υποστήριξε ότι το </a:t>
            </a:r>
            <a:r>
              <a:rPr lang="en-GB" sz="1800" dirty="0"/>
              <a:t>SIV </a:t>
            </a:r>
            <a:r>
              <a:rPr lang="el-GR" sz="1800" dirty="0"/>
              <a:t>πέρασε στους ανθρώπους και μεταλλάχθηκε σε </a:t>
            </a:r>
            <a:r>
              <a:rPr lang="en-GB" sz="1800" dirty="0"/>
              <a:t>HIV </a:t>
            </a:r>
            <a:r>
              <a:rPr lang="el-GR" sz="1800" dirty="0"/>
              <a:t>κατά την διαδικασία κατασκευής εμβολίων πολιομυελίτιδας σε ένα κέντρο παρασκευής εμβολίων στην περιοχή του </a:t>
            </a:r>
            <a:r>
              <a:rPr lang="en-US" sz="1800" dirty="0"/>
              <a:t>Stanleyville </a:t>
            </a:r>
            <a:r>
              <a:rPr lang="el-GR" sz="1800" dirty="0"/>
              <a:t>(γνωστό πλέον ως</a:t>
            </a:r>
            <a:r>
              <a:rPr lang="en-US" sz="1800" dirty="0"/>
              <a:t> Kisangani</a:t>
            </a:r>
            <a:r>
              <a:rPr lang="el-GR" sz="1800" dirty="0"/>
              <a:t>) στο Κονγκό (</a:t>
            </a:r>
            <a:r>
              <a:rPr lang="en-US" sz="1800" dirty="0"/>
              <a:t>Democratic </a:t>
            </a:r>
            <a:r>
              <a:rPr lang="en-US" sz="1800" dirty="0" smtClean="0"/>
              <a:t>Republic</a:t>
            </a:r>
            <a:r>
              <a:rPr lang="en-GB" dirty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Congo</a:t>
            </a:r>
            <a:r>
              <a:rPr lang="el-GR" sz="1800" dirty="0"/>
              <a:t>). Η θεωρία υποστηρίζει ότι κατά την διαδικασία κατασκευής του εμβολίου χρησιμοποιήθηκε βιολογικό υλικό από χιμπατζήδες (μολυσμένους με </a:t>
            </a:r>
            <a:r>
              <a:rPr lang="en-GB" sz="1800" dirty="0"/>
              <a:t>SIV</a:t>
            </a:r>
            <a:r>
              <a:rPr lang="el-GR" sz="1800" dirty="0"/>
              <a:t>)</a:t>
            </a:r>
            <a:r>
              <a:rPr lang="en-GB" sz="1800" dirty="0"/>
              <a:t> </a:t>
            </a:r>
            <a:r>
              <a:rPr lang="el-GR" sz="1800" dirty="0"/>
              <a:t>της περιοχής.</a:t>
            </a:r>
          </a:p>
          <a:p>
            <a:pPr algn="just"/>
            <a:endParaRPr lang="el-GR" sz="1800" dirty="0"/>
          </a:p>
          <a:p>
            <a:pPr algn="just"/>
            <a:r>
              <a:rPr lang="el-GR" sz="1800" dirty="0"/>
              <a:t>Ο </a:t>
            </a:r>
            <a:r>
              <a:rPr lang="en-GB" sz="1800" dirty="0" err="1"/>
              <a:t>Worobey</a:t>
            </a:r>
            <a:r>
              <a:rPr lang="en-GB" sz="1800" dirty="0"/>
              <a:t> </a:t>
            </a:r>
            <a:r>
              <a:rPr lang="el-GR" sz="1800" dirty="0"/>
              <a:t>και οι συνεργάτες του μάζεψαν βιολογικό υλικό</a:t>
            </a:r>
            <a:r>
              <a:rPr lang="en-GB" sz="1800" dirty="0"/>
              <a:t> (</a:t>
            </a:r>
            <a:r>
              <a:rPr lang="el-GR" sz="1800" dirty="0"/>
              <a:t>μολυσμένων με </a:t>
            </a:r>
            <a:r>
              <a:rPr lang="en-GB" sz="1800" dirty="0"/>
              <a:t>SIV </a:t>
            </a:r>
            <a:r>
              <a:rPr lang="el-GR" sz="1800" dirty="0"/>
              <a:t>χιμπατζήδων</a:t>
            </a:r>
            <a:r>
              <a:rPr lang="en-GB" sz="1800" dirty="0"/>
              <a:t>)</a:t>
            </a:r>
            <a:r>
              <a:rPr lang="el-GR" sz="1800" dirty="0"/>
              <a:t> από την περιοχή της </a:t>
            </a:r>
            <a:r>
              <a:rPr lang="en-GB" sz="1800" dirty="0"/>
              <a:t>Kisangani</a:t>
            </a:r>
            <a:r>
              <a:rPr lang="el-GR" sz="1800" dirty="0"/>
              <a:t> και έκαναν φυλογενετική ανάλυση, χρησιμοποιώντας και ακολουθίες</a:t>
            </a:r>
            <a:r>
              <a:rPr lang="en-GB" sz="1800" dirty="0"/>
              <a:t> SIV </a:t>
            </a:r>
            <a:r>
              <a:rPr lang="el-GR" sz="1800" dirty="0"/>
              <a:t>από άλλους πληθυσμούς χιμπατζήδων και από ακολουθίες </a:t>
            </a:r>
            <a:r>
              <a:rPr lang="en-GB" sz="1800" dirty="0"/>
              <a:t>HIV.</a:t>
            </a:r>
          </a:p>
          <a:p>
            <a:pPr algn="just"/>
            <a:endParaRPr lang="en-GB" sz="1800" dirty="0"/>
          </a:p>
          <a:p>
            <a:pPr algn="just"/>
            <a:r>
              <a:rPr lang="el-GR" sz="1800" dirty="0"/>
              <a:t>Αν ίσχυε η θεωρία του εμβολίου, τότε θα έπρεπε οι ακολουθίες </a:t>
            </a:r>
            <a:r>
              <a:rPr lang="en-GB" sz="1800" dirty="0"/>
              <a:t>SIV </a:t>
            </a:r>
            <a:r>
              <a:rPr lang="el-GR" sz="1800" dirty="0"/>
              <a:t>από την περιοχή του </a:t>
            </a:r>
            <a:r>
              <a:rPr lang="en-GB" sz="1800" dirty="0"/>
              <a:t>Kisangani </a:t>
            </a:r>
            <a:r>
              <a:rPr lang="el-GR" sz="1800" dirty="0"/>
              <a:t>να είναι οι πιο κοντινές </a:t>
            </a:r>
            <a:r>
              <a:rPr lang="en-GB" sz="1800" dirty="0"/>
              <a:t>SIV </a:t>
            </a:r>
            <a:r>
              <a:rPr lang="el-GR" sz="1800" dirty="0"/>
              <a:t>ακολουθίες σε αυτές του </a:t>
            </a:r>
            <a:r>
              <a:rPr lang="en-GB" sz="1800" dirty="0"/>
              <a:t>HIV.</a:t>
            </a: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827088" y="6237288"/>
            <a:ext cx="727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http://www.nature.com/nature/journal/v428/n6985/pdf/428820a.pdf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  <a:latin typeface="Arial"/>
                <a:cs typeface="Arial"/>
              </a:rPr>
              <a:t>Η θεωρία του εμβολίου της πολιομυελίτιδας -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OPV/AIDS theory</a:t>
            </a:r>
          </a:p>
        </p:txBody>
      </p:sp>
    </p:spTree>
    <p:extLst>
      <p:ext uri="{BB962C8B-B14F-4D97-AF65-F5344CB8AC3E}">
        <p14:creationId xmlns:p14="http://schemas.microsoft.com/office/powerpoint/2010/main" val="423798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2-10-29 at 19.3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41021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 descr="Screen Shot 2012-10-29 at 19.3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394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58888" y="260350"/>
            <a:ext cx="7273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http://www.nature.com/nature/journal/v428/n6985/pdf/428820a.pdf</a:t>
            </a:r>
            <a:endParaRPr lang="en-US" sz="1800"/>
          </a:p>
          <a:p>
            <a:endParaRPr lang="en-US" sz="1800"/>
          </a:p>
          <a:p>
            <a:r>
              <a:rPr lang="el-GR" sz="1800"/>
              <a:t>Τα φυλογενετικά δέντρα όμως δεν το υποστηρίζουν αυτό το σενάριο.</a:t>
            </a:r>
          </a:p>
          <a:p>
            <a:r>
              <a:rPr lang="el-GR" sz="1800"/>
              <a:t>Επιπλέον, τα μοριακά ρολόγια υποστηρίζουν ότι ο </a:t>
            </a:r>
            <a:r>
              <a:rPr lang="en-GB" sz="1800"/>
              <a:t>HIV </a:t>
            </a:r>
            <a:r>
              <a:rPr lang="el-GR" sz="1800"/>
              <a:t>πέρασε στους ανθρώπους περίπου 30 χρόνια νωρίτερα από ότι υποστηρίζει η θεωρία του εμβολίου της πολιομυελίτιδας.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093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F2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6501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692275" y="6237288"/>
            <a:ext cx="633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http://www.sciencemag.org/content/288/5472/1789.full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116013" y="188913"/>
            <a:ext cx="727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Timing the Ancestor of the HIV-1 Pandemic Strains</a:t>
            </a:r>
          </a:p>
        </p:txBody>
      </p:sp>
    </p:spTree>
    <p:extLst>
      <p:ext uri="{BB962C8B-B14F-4D97-AF65-F5344CB8AC3E}">
        <p14:creationId xmlns:p14="http://schemas.microsoft.com/office/powerpoint/2010/main" val="39817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50825" y="3357563"/>
            <a:ext cx="86423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http://www.ncbi.nlm.nih.gov/pubmed/1589796</a:t>
            </a:r>
            <a:endParaRPr lang="el-GR" dirty="0"/>
          </a:p>
          <a:p>
            <a:pPr>
              <a:defRPr/>
            </a:pPr>
            <a:endParaRPr lang="el-GR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Επτά ασθενείς ενός οδοντίατρου που έπασχε από </a:t>
            </a:r>
            <a:r>
              <a:rPr lang="en-GB" sz="2000" dirty="0"/>
              <a:t>AIDS </a:t>
            </a:r>
            <a:r>
              <a:rPr lang="el-GR" sz="2000" dirty="0"/>
              <a:t>προσβλήθηκαν επίσης από </a:t>
            </a:r>
            <a:r>
              <a:rPr lang="en-GB" sz="2000" dirty="0"/>
              <a:t>AIDS.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Τον κατηγόρησαν ότι τους μετέδωσε τον ιό.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Έγινε φυλογένεση ακολουθιών από τον οδοντίατρο, τους ασθενείς και από άλλους 35 ασθενείς </a:t>
            </a:r>
            <a:r>
              <a:rPr lang="en-GB" sz="2000" dirty="0"/>
              <a:t>AIDS </a:t>
            </a:r>
            <a:r>
              <a:rPr lang="el-GR" sz="2000" dirty="0"/>
              <a:t>από την τοπική κοινωνία.</a:t>
            </a:r>
            <a:endParaRPr lang="en-US" sz="2000" dirty="0"/>
          </a:p>
        </p:txBody>
      </p:sp>
      <p:pic>
        <p:nvPicPr>
          <p:cNvPr id="59394" name="Picture 2" descr="Screen Shot 2012-10-30 at 09.5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70743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1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Screen Shot 2012-10-30 at 09.5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6640512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2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Screen Shot 2012-10-30 at 10.1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772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288" y="3716338"/>
            <a:ext cx="85693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http://www.ncbi.nlm.nih.gov/pubmed/7520096</a:t>
            </a:r>
            <a:endParaRPr lang="el-GR" dirty="0"/>
          </a:p>
          <a:p>
            <a:pPr>
              <a:defRPr/>
            </a:pPr>
            <a:endParaRPr lang="el-GR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Θύμα βιασμού κατηγόρησε τον βιαστή ότι της μετέδωσε </a:t>
            </a:r>
            <a:r>
              <a:rPr lang="en-GB" sz="2000" dirty="0"/>
              <a:t>AIDS.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Χρησιμοποιήθηκαν ακολουθίες, από το θύμα, τον βιαστή και από 21 ασθενείς </a:t>
            </a:r>
            <a:r>
              <a:rPr lang="en-GB" sz="2000" dirty="0"/>
              <a:t>AIDS </a:t>
            </a:r>
            <a:r>
              <a:rPr lang="el-GR" sz="2000" dirty="0"/>
              <a:t>της τοπικής κοινωνίας.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el-GR" sz="2000" dirty="0"/>
              <a:t>Η φυλογένεση έδειξε ότι οι ακολουθίες του βιαστή και του θύματος ήταν οι πιο κοντινές.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684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(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9050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800" dirty="0" err="1">
                <a:latin typeface="Arial" charset="0"/>
                <a:ea typeface="ＭＳ Ｐゴシック" charset="0"/>
                <a:cs typeface="ＭＳ Ｐゴシック" charset="0"/>
              </a:rPr>
              <a:t>Γρ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ήγορη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μέθοδος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εντο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ισμού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ορθόλογων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γονιδίων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/π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ρωτεϊνών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ξύ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δύο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γενωμάτων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(π.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χ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μόλις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λληλουχήθηκε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έν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γένωμ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α).</a:t>
            </a:r>
          </a:p>
          <a:p>
            <a:pPr eaLnBrk="1" hangingPunct="1">
              <a:lnSpc>
                <a:spcPct val="90000"/>
              </a:lnSpc>
            </a:pPr>
            <a:endParaRPr lang="en-US" sz="3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800" dirty="0" err="1">
                <a:latin typeface="Arial" charset="0"/>
                <a:ea typeface="ＭＳ Ｐゴシック" charset="0"/>
                <a:cs typeface="ＭＳ Ｐゴシック" charset="0"/>
              </a:rPr>
              <a:t>Γι</a:t>
            </a:r>
            <a:r>
              <a:rPr lang="en-US" sz="3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3800" dirty="0" err="1">
                <a:latin typeface="Arial" charset="0"/>
                <a:ea typeface="ＭＳ Ｐゴシック" charset="0"/>
                <a:cs typeface="ＭＳ Ｐゴシック" charset="0"/>
              </a:rPr>
              <a:t>τ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ί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είν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σημ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ντικό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α β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ρούμε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το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σωστό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  <a:cs typeface="ＭＳ Ｐゴシック" charset="0"/>
              </a:rPr>
              <a:t>ορθόλογο</a:t>
            </a:r>
            <a:r>
              <a:rPr lang="en-US" altLang="ja-JP" sz="3800" dirty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 dirty="0" err="1">
                <a:latin typeface="Arial" charset="0"/>
                <a:ea typeface="ＭＳ Ｐゴシック" charset="0"/>
              </a:rPr>
              <a:t>Ορθ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όλογ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συνήθως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έχουν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την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ίδι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λειτουργί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3800" dirty="0" err="1">
                <a:latin typeface="Arial" charset="0"/>
                <a:ea typeface="ＭＳ Ｐゴシック" charset="0"/>
              </a:rPr>
              <a:t>Π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ράλογ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συνήθως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απ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οκλείνουν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στις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λειτουργίες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3800" dirty="0" err="1">
                <a:latin typeface="Arial" charset="0"/>
                <a:ea typeface="ＭＳ Ｐゴシック" charset="0"/>
              </a:rPr>
              <a:t>τους</a:t>
            </a:r>
            <a:r>
              <a:rPr lang="en-US" altLang="ja-JP" sz="3800" dirty="0">
                <a:latin typeface="Arial" charset="0"/>
                <a:ea typeface="ＭＳ Ｐゴシック" charset="0"/>
              </a:rPr>
              <a:t> </a:t>
            </a:r>
            <a:endParaRPr lang="en-US" sz="3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5955" name="Picture 4" descr="find_orthol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6" t="43520" r="33446" b="24376"/>
          <a:stretch>
            <a:fillRect/>
          </a:stretch>
        </p:blipFill>
        <p:spPr bwMode="auto">
          <a:xfrm>
            <a:off x="2971800" y="342900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70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2-10-30 at 10.1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4006851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Screen Shot 2012-10-30 at 10.5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50768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9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Worobey07_Phylog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937000"/>
            <a:ext cx="63261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1444625" y="4762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233363" y="687388"/>
            <a:ext cx="87645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Από πο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υ </a:t>
            </a: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προ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ήλθε ο ιός HIV-1 subtype M</a:t>
            </a: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; Προ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έλευση στην Κεντρική Αφρική.</a:t>
            </a:r>
            <a:endParaRPr lang="el-GR" sz="1800" b="1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Όταν πρωτοεντοπίστηκε, αρκετοί ασθενείς στην Αμερική ήταν πρόσφατοι Αϊτινοί μετανάστες.</a:t>
            </a: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Κάποιοι ισχυρίζονταν ότι πήγε από την Αμερική στην Αϊτή στα μέσα των 70s, λόγω σεξοτουρισμού.</a:t>
            </a:r>
          </a:p>
          <a:p>
            <a:pPr>
              <a:spcBef>
                <a:spcPct val="50000"/>
              </a:spcBef>
              <a:defRPr/>
            </a:pP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Απ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ό την Αϊτή στην Αμερική ή το αντίθετο;</a:t>
            </a: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Worobey χρησιμοποίησε ακολουθίες HIV από συντηρημένα δείγματα Αϊτινών ασθενών (1983)</a:t>
            </a:r>
            <a:endParaRPr lang="el-GR" altLang="ja-JP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l-GR" altLang="ja-JP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3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1938338" y="169863"/>
            <a:ext cx="575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3763963" y="787400"/>
            <a:ext cx="229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Η πορε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ία του HIV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541463"/>
            <a:ext cx="49371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2316163" y="6583363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200" b="1" dirty="0" smtClean="0">
                <a:solidFill>
                  <a:srgbClr val="000000"/>
                </a:solidFill>
                <a:cs typeface="msgothic" charset="0"/>
              </a:rPr>
              <a:t>Gilbert M T P et al. PNAS 2007;104:18566-18570</a:t>
            </a:r>
          </a:p>
        </p:txBody>
      </p:sp>
    </p:spTree>
    <p:extLst>
      <p:ext uri="{BB962C8B-B14F-4D97-AF65-F5344CB8AC3E}">
        <p14:creationId xmlns:p14="http://schemas.microsoft.com/office/powerpoint/2010/main" val="208223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00050" y="679450"/>
            <a:ext cx="8345488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l-GR" sz="1800">
                <a:latin typeface="Times New Roman" charset="0"/>
              </a:rPr>
              <a:t>Μετ</a:t>
            </a:r>
            <a:r>
              <a:rPr lang="el-GR" altLang="ja-JP" sz="1800">
                <a:latin typeface="Times New Roman" charset="0"/>
              </a:rPr>
              <a:t>ά τον σεισμό στην Αϊτή (Ιανουαριος 2010), ξέσπασε επιδημία χολέρας (Οκτώβριος 2010).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Το βακτήριο Vibrio cholerae ελευθερώνει μια τοξίνη που προκαλεί έντονες διάρροιες και αφυδάτωση, έως και θάνατο, εντός ολίγων ωρών, αν δεν αντιμετωπιστεί!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Η μετάδοση γίνεται όταν τα κόπρανα ενός μολυσμένου ατόμου έρθουν σε επαφή με πόσιμο νερό ή τροφή.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Τα άτομα που δεν παράγουν αρκετό γαστρικό υγρό στο στομάχι τους, ή τα άτομα με ομάδα αίματος Ο είναι πιο ευάλωτα.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Το Vibrio cholerae υπάρχει σε υδάτινα περιβάλλοντα ανά την υφήλιο και εάν οι συνθήκες είναι ευνοϊκές, μπορεί να ξεσπάσει επιδημία. 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Η χολέρα είναι διαδεδομένη στην Ασία.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Τα πρώτα κρούσματα παρατηρήθηκαν σε κεντρικές περιοχές του νησιού, στην κοιλάδα  Artibonite, μια εβδομάδα μετά την έλευση Νεπαλέζων κυανόκρανων, κοντά στο στρατόπεδό τους.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Λύμματα από το στρατόπεδο κατέληγαν σε γειτονικό ποταμό.  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Οι κάτοικοι κατηγόρησαν τον ΟΗΕ ότι 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οι κυανόκρανοι που ήρθαν να βοηθήσουν ευθύνονται για το ξέσπασμα της επιδημίας.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ότι ο ΟΗΕ προσπάθησε να αποκρύψει το γεγονός και να μην αναλάβει τις ευθύνες του</a:t>
            </a:r>
          </a:p>
          <a:p>
            <a:pPr lvl="1" eaLnBrk="1" hangingPunct="1">
              <a:buFontTx/>
              <a:buChar char="•"/>
              <a:defRPr/>
            </a:pPr>
            <a:endParaRPr lang="el-GR" altLang="ja-JP" sz="1800">
              <a:latin typeface="Times New Roman" charset="0"/>
            </a:endParaRPr>
          </a:p>
          <a:p>
            <a:pPr lvl="1" eaLnBrk="1" hangingPunct="1">
              <a:defRPr/>
            </a:pPr>
            <a:r>
              <a:rPr lang="el-GR" altLang="ja-JP" sz="1800">
                <a:latin typeface="Times New Roman" charset="0"/>
              </a:rPr>
              <a:t>Ξέσπασαν ταραχές.</a:t>
            </a:r>
            <a:endParaRPr lang="en-US" sz="1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3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444625" y="57150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6388" y="960438"/>
            <a:ext cx="86804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l-GR" sz="2000">
                <a:latin typeface="Times New Roman" charset="0"/>
              </a:rPr>
              <a:t>Αλληλο</a:t>
            </a:r>
            <a:r>
              <a:rPr lang="el-GR" altLang="ja-JP" sz="2000">
                <a:latin typeface="Times New Roman" charset="0"/>
              </a:rPr>
              <a:t>ύχιση του γονιδιώματος: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2 κλινικών στελεχών από την τωρινή επιδημία στην Αϊτή.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1 κλινικό στέλεχος από την  επιδημία του 1991 στη Νότια Αμερική.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2 στέλεχη που απομονώθηκαν στη Νότια Ασία το 2002 και 2008.</a:t>
            </a:r>
            <a:endParaRPr lang="en-US" sz="2000">
              <a:latin typeface="Times New Roman" charset="0"/>
            </a:endParaRPr>
          </a:p>
          <a:p>
            <a:pPr eaLnBrk="1" hangingPunct="1">
              <a:buFontTx/>
              <a:buChar char="•"/>
              <a:defRPr/>
            </a:pPr>
            <a:endParaRPr lang="el-GR" altLang="ja-JP" sz="2000">
              <a:latin typeface="Times New Roman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Επίσης χρησιμοποιήθηκαν οι μερικές αλληλουχίες από 23 άλλα στελέχη ανά την υφήλιο (τα τελευταία 98 χρόνια).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1588 συντηρημένα ορθόλογα γονίδια χρησιμοποιήθηκαν από το κάθε στέλεχος, για να γίνει το φυλογενετικό δένδρο.</a:t>
            </a:r>
          </a:p>
        </p:txBody>
      </p:sp>
    </p:spTree>
    <p:extLst>
      <p:ext uri="{BB962C8B-B14F-4D97-AF65-F5344CB8AC3E}">
        <p14:creationId xmlns:p14="http://schemas.microsoft.com/office/powerpoint/2010/main" val="3381270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482" name="Picture 3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7567613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249738"/>
            <a:ext cx="3836987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(ii)</a:t>
            </a:r>
          </a:p>
        </p:txBody>
      </p:sp>
      <p:pic>
        <p:nvPicPr>
          <p:cNvPr id="126978" name="Picture 4" descr="reciprocal_blas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2913" r="17667" b="48544"/>
          <a:stretch>
            <a:fillRect/>
          </a:stretch>
        </p:blipFill>
        <p:spPr bwMode="auto">
          <a:xfrm>
            <a:off x="1526997" y="1321712"/>
            <a:ext cx="5574383" cy="53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7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(iii)</a:t>
            </a:r>
          </a:p>
        </p:txBody>
      </p:sp>
      <p:pic>
        <p:nvPicPr>
          <p:cNvPr id="128002" name="Picture 4" descr="reciprocal_blas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53398" r="19040" b="3883"/>
          <a:stretch>
            <a:fillRect/>
          </a:stretch>
        </p:blipFill>
        <p:spPr bwMode="auto">
          <a:xfrm>
            <a:off x="1295872" y="1371810"/>
            <a:ext cx="6220040" cy="52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5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(iv)</a:t>
            </a:r>
          </a:p>
        </p:txBody>
      </p:sp>
      <p:pic>
        <p:nvPicPr>
          <p:cNvPr id="129026" name="Picture 4" descr="reciprocal_blas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141" r="25378" b="58502"/>
          <a:stretch>
            <a:fillRect/>
          </a:stretch>
        </p:blipFill>
        <p:spPr bwMode="auto">
          <a:xfrm>
            <a:off x="1814220" y="1172749"/>
            <a:ext cx="4911357" cy="55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0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(v)</a:t>
            </a:r>
          </a:p>
        </p:txBody>
      </p:sp>
      <p:pic>
        <p:nvPicPr>
          <p:cNvPr id="130050" name="Picture 4" descr="reciprocal_blas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15695" r="30420" b="32819"/>
          <a:stretch>
            <a:fillRect/>
          </a:stretch>
        </p:blipFill>
        <p:spPr bwMode="auto">
          <a:xfrm>
            <a:off x="2819400" y="2286000"/>
            <a:ext cx="3040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Εκτεταμ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ένος γονιδιακός διπλασιασμός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(vi)</a:t>
            </a:r>
          </a:p>
        </p:txBody>
      </p:sp>
      <p:pic>
        <p:nvPicPr>
          <p:cNvPr id="131074" name="Picture 4" descr="reciprocal_blas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0"/>
          <a:stretch>
            <a:fillRect/>
          </a:stretch>
        </p:blipFill>
        <p:spPr bwMode="auto">
          <a:xfrm>
            <a:off x="1066800" y="1752600"/>
            <a:ext cx="7162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1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Αντ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οδοτικ</a:t>
            </a:r>
            <a:r>
              <a:rPr lang="en-US" altLang="ja-JP" sz="4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4000" dirty="0">
                <a:latin typeface="Arial" charset="0"/>
                <a:ea typeface="ＭＳ Ｐゴシック" charset="0"/>
                <a:cs typeface="ＭＳ Ｐゴシック" charset="0"/>
              </a:rPr>
              <a:t> Blast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(vii)</a:t>
            </a:r>
          </a:p>
        </p:txBody>
      </p:sp>
      <p:pic>
        <p:nvPicPr>
          <p:cNvPr id="132098" name="Picture 4" descr="reciprocal_blas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1"/>
          <a:stretch>
            <a:fillRect/>
          </a:stretch>
        </p:blipFill>
        <p:spPr bwMode="auto">
          <a:xfrm>
            <a:off x="1066800" y="1752600"/>
            <a:ext cx="70231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8200" y="6477000"/>
            <a:ext cx="3505200" cy="38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600">
                <a:latin typeface="Arial" charset="0"/>
                <a:ea typeface="ＭＳ Ｐゴシック" charset="0"/>
                <a:cs typeface="ＭＳ Ｐゴシック" charset="0"/>
              </a:rPr>
              <a:t>Πώς μπορεί να εντοπιστεί το λάθος;</a:t>
            </a:r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7747000" y="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Ανταποδοτικ</a:t>
            </a:r>
            <a:r>
              <a:rPr lang="en-US" altLang="ja-JP" sz="1000" b="1">
                <a:solidFill>
                  <a:schemeClr val="tx2"/>
                </a:solidFill>
              </a:rPr>
              <a:t>ό Blast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0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1128</Words>
  <Application>Microsoft Macintosh PowerPoint</Application>
  <PresentationFormat>On-screen Show (4:3)</PresentationFormat>
  <Paragraphs>266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Φυλογένεση &amp;  φυλογενωμική  Γρ. Αμούτζιας Καθηγητής Βιοπληροφορικής με έμφαση στη Μικροβιολογία, Τμήμα Βιοχημείας και Βιοτεχνολογίας, Πανεπιστήμιο Θεσσαλίας</vt:lpstr>
      <vt:lpstr>Εύρεση ορθόλογων ακολουθιών με ανταποδοτικό Blast (Best reciprocal blast hit)</vt:lpstr>
      <vt:lpstr>Ανταποδοτικό Blast (ι) </vt:lpstr>
      <vt:lpstr>Ανταποδοτικό Blast (ii)</vt:lpstr>
      <vt:lpstr>Ανταποδοτικό Blast (iii)</vt:lpstr>
      <vt:lpstr>Ανταποδοτικό Blast (iv)</vt:lpstr>
      <vt:lpstr>Ανταποδοτικό Blast (v)</vt:lpstr>
      <vt:lpstr>Ανταποδοτικό Blast (vi)</vt:lpstr>
      <vt:lpstr>Ανταποδοτικό Blast (vii)</vt:lpstr>
      <vt:lpstr>Παράμετροι που επηρεάζουν την εύρεση ορθόλογων με ανταποδοτικό blast</vt:lpstr>
      <vt:lpstr>Εφαρμογές</vt:lpstr>
      <vt:lpstr>PowerPoint Presentation</vt:lpstr>
      <vt:lpstr>Core/accessory genome</vt:lpstr>
      <vt:lpstr>PowerPoint Presentation</vt:lpstr>
      <vt:lpstr>PowerPoint Presentation</vt:lpstr>
      <vt:lpstr>P. fluorescens is not a species + miss-annotations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Αναζήτηση ομόλογων ακολουθιών Πολλαπλή στοίχιση Φυλογένεση</dc:title>
  <dc:creator>Grigoris Amoutzias</dc:creator>
  <cp:lastModifiedBy>Grigorios Amoutzias</cp:lastModifiedBy>
  <cp:revision>36</cp:revision>
  <dcterms:created xsi:type="dcterms:W3CDTF">2013-01-16T07:51:52Z</dcterms:created>
  <dcterms:modified xsi:type="dcterms:W3CDTF">2024-01-23T15:50:51Z</dcterms:modified>
</cp:coreProperties>
</file>