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6"/>
  </p:notesMasterIdLst>
  <p:sldIdLst>
    <p:sldId id="282" r:id="rId2"/>
    <p:sldId id="306" r:id="rId3"/>
    <p:sldId id="307" r:id="rId4"/>
    <p:sldId id="291" r:id="rId5"/>
    <p:sldId id="301" r:id="rId6"/>
    <p:sldId id="302" r:id="rId7"/>
    <p:sldId id="303" r:id="rId8"/>
    <p:sldId id="304" r:id="rId9"/>
    <p:sldId id="305" r:id="rId10"/>
    <p:sldId id="296" r:id="rId11"/>
    <p:sldId id="297" r:id="rId12"/>
    <p:sldId id="298" r:id="rId13"/>
    <p:sldId id="299" r:id="rId14"/>
    <p:sldId id="271"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Φωτεινό στυλ 1 - Έμφαση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3296810-A885-4BE3-A3E7-6D5BEEA58F35}" styleName="Μεσαίο στυλ 2 - Έμφαση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Μεσαίο στυλ 3 - Έμφαση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Μεσαίο στυλ 4 - Έμφαση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Μεσαίο στυλ 4 - Έμφαση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2838BEF-8BB2-4498-84A7-C5851F593DF1}" styleName="Μεσαίο στυλ 4 - Έμφαση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D7AC3CCA-C797-4891-BE02-D94E43425B78}" styleName="Μεσαίο στυλ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8FB837D-C827-4EFA-A057-4D05807E0F7C}" styleName="Στυλ με θέμα 1 - Έμφαση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Στυλ με θέμα 2 - Έμφαση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Στυλ με θέμα 2 - Έμφαση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Στυλ με θέμα 2 - Έμφαση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Στυλ με θέμα 2 - Έμφαση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7853C-536D-4A76-A0AE-DD22124D55A5}" styleName="Στυλ με θέμα 1 - Έμφαση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Στυλ με θέμα 1 - Έμφαση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8FD4443E-F989-4FC4-A0C8-D5A2AF1F390B}" styleName="Σκούρο στυλ 1 - Έμφαση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Μεσαίο στυλ 2 - Έμφαση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FD0F851-EC5A-4D38-B0AD-8093EC10F338}" styleName="Φωτεινό στυλ 1 - Έμφαση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Φωτεινό στυλ 1 - Έμφαση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D27102A9-8310-4765-A935-A1911B00CA55}" styleName="Φωτεινό στυλ 1 - Έμφαση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7B26C5-4107-4FEC-AEDC-1716B250A1EF}" styleName="Φωτεινό στυλ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90" d="100"/>
          <a:sy n="90" d="100"/>
        </p:scale>
        <p:origin x="398" y="-288"/>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91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DDEC1-2C9B-4B95-BAC3-046240C761C4}" type="datetimeFigureOut">
              <a:rPr lang="en-GB" smtClean="0"/>
              <a:t>10/01/2025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19DCA7-4CA0-4D39-8322-82E87587A13A}" type="slidenum">
              <a:rPr lang="en-GB" smtClean="0"/>
              <a:t>‹#›</a:t>
            </a:fld>
            <a:endParaRPr lang="en-GB"/>
          </a:p>
        </p:txBody>
      </p:sp>
    </p:spTree>
    <p:extLst>
      <p:ext uri="{BB962C8B-B14F-4D97-AF65-F5344CB8AC3E}">
        <p14:creationId xmlns:p14="http://schemas.microsoft.com/office/powerpoint/2010/main" val="1583313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1/10/2025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A87A34-81AB-432B-8DAE-1953F412C126}" type="datetimeFigureOut">
              <a:rPr lang="en-US" dirty="0"/>
              <a:t>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1410" y="3073397"/>
            <a:ext cx="4878391"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073397"/>
            <a:ext cx="4875210"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bright="70000" contrast="-70000"/>
            <a:extLst>
              <a:ext uri="{BEBA8EAE-BF5A-486C-A8C5-ECC9F3942E4B}">
                <a14:imgProps xmlns:a14="http://schemas.microsoft.com/office/drawing/2010/main">
                  <a14:imgLayer r:embed="rId20">
                    <a14:imgEffect>
                      <a14:artisticGlowEdges/>
                    </a14:imgEffect>
                  </a14:imgLayer>
                </a14:imgProps>
              </a:ext>
            </a:extLst>
          </a:blip>
          <a:srcRect/>
          <a:stretch>
            <a:fillRect/>
          </a:stretch>
        </a:blipFill>
        <a:effectLst/>
      </p:bgPr>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1">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1/10/2025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255B3E-64B5-9F4F-F218-8B48B931BB66}"/>
              </a:ext>
            </a:extLst>
          </p:cNvPr>
          <p:cNvSpPr>
            <a:spLocks noGrp="1"/>
          </p:cNvSpPr>
          <p:nvPr>
            <p:ph type="ctrTitle"/>
          </p:nvPr>
        </p:nvSpPr>
        <p:spPr>
          <a:xfrm>
            <a:off x="1876424" y="602410"/>
            <a:ext cx="8791575" cy="1144586"/>
          </a:xfrm>
        </p:spPr>
        <p:txBody>
          <a:bodyPr>
            <a:normAutofit/>
          </a:bodyPr>
          <a:lstStyle/>
          <a:p>
            <a:pPr algn="ct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ΔΙΚΑΙΟ ΠΟΛΕΟΔΟΜΙΑΣ-ΧΩΡΟΤΑΞΙΑΣ ΚΑΙ ΠΕΡΙΒΑΛΛΟΝΤΟΣ ΙΙ</a:t>
            </a:r>
            <a:br>
              <a:rPr lang="el-GR" sz="2200" b="1" dirty="0">
                <a:solidFill>
                  <a:schemeClr val="bg2">
                    <a:lumMod val="40000"/>
                    <a:lumOff val="60000"/>
                  </a:schemeClr>
                </a:solidFill>
                <a:latin typeface="Calibri" panose="020F0502020204030204" pitchFamily="34" charset="0"/>
                <a:ea typeface="Calibri" panose="020F0502020204030204" pitchFamily="34" charset="0"/>
                <a:cs typeface="Calibri" panose="020F0502020204030204" pitchFamily="34" charset="0"/>
              </a:rPr>
            </a:br>
            <a:br>
              <a:rPr lang="el-GR" sz="2200" b="1" dirty="0">
                <a:solidFill>
                  <a:schemeClr val="bg2">
                    <a:lumMod val="40000"/>
                    <a:lumOff val="60000"/>
                  </a:schemeClr>
                </a:solidFill>
                <a:latin typeface="Calibri" panose="020F0502020204030204" pitchFamily="34" charset="0"/>
                <a:ea typeface="Calibri" panose="020F0502020204030204" pitchFamily="34" charset="0"/>
                <a:cs typeface="Calibri" panose="020F0502020204030204" pitchFamily="34" charset="0"/>
              </a:rPr>
            </a:br>
            <a:endParaRPr lang="en-US" sz="2200" b="1" dirty="0">
              <a:solidFill>
                <a:schemeClr val="bg2">
                  <a:lumMod val="40000"/>
                  <a:lumOff val="60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3" name="Υπότιτλος 2">
            <a:extLst>
              <a:ext uri="{FF2B5EF4-FFF2-40B4-BE49-F238E27FC236}">
                <a16:creationId xmlns:a16="http://schemas.microsoft.com/office/drawing/2014/main" id="{CCE2F7C7-99E6-A920-DA43-5D3324F80772}"/>
              </a:ext>
            </a:extLst>
          </p:cNvPr>
          <p:cNvSpPr>
            <a:spLocks noGrp="1"/>
          </p:cNvSpPr>
          <p:nvPr>
            <p:ph type="subTitle" idx="1"/>
          </p:nvPr>
        </p:nvSpPr>
        <p:spPr>
          <a:xfrm>
            <a:off x="1876424" y="3073939"/>
            <a:ext cx="8791575" cy="3181651"/>
          </a:xfrm>
        </p:spPr>
        <p:txBody>
          <a:bodyPr>
            <a:normAutofit/>
          </a:bodyPr>
          <a:lstStyle/>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700" b="1" i="0" u="none" strike="noStrike" kern="1200" cap="none" spc="0" normalizeH="0" baseline="0" noProof="0" dirty="0">
                <a:ln>
                  <a:noFill/>
                </a:ln>
                <a:solidFill>
                  <a:schemeClr val="bg2"/>
                </a:solidFill>
                <a:effectLst/>
                <a:uLnTx/>
                <a:uFillTx/>
                <a:latin typeface="+mj-lt"/>
                <a:ea typeface="Calibri" panose="020F0502020204030204" pitchFamily="34" charset="0"/>
                <a:cs typeface="Calibri" panose="020F0502020204030204" pitchFamily="34" charset="0"/>
              </a:rPr>
              <a:t>Κωνσταντίνα Σταματίου, εντεταλμένη διδασκαλίας Πανεπιστημίου Θεσσαλίας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700" i="0" u="none" strike="noStrike" kern="1200" cap="none" spc="0" normalizeH="0" baseline="0" noProof="0" dirty="0">
                <a:ln>
                  <a:noFill/>
                </a:ln>
                <a:solidFill>
                  <a:schemeClr val="bg2"/>
                </a:solidFill>
                <a:effectLst/>
                <a:uLnTx/>
                <a:uFillTx/>
                <a:latin typeface="+mj-lt"/>
                <a:ea typeface="Calibri" panose="020F0502020204030204" pitchFamily="34" charset="0"/>
                <a:cs typeface="Calibri" panose="020F0502020204030204" pitchFamily="34" charset="0"/>
              </a:rPr>
              <a:t>Τμήμα Μηχανικών Χωροταξίας, Πολεοδομίας και Περιφερειακής Ανάπτυξης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1700" cap="none" dirty="0">
                <a:solidFill>
                  <a:schemeClr val="bg2"/>
                </a:solidFill>
                <a:latin typeface="+mj-lt"/>
                <a:ea typeface="Calibri" panose="020F0502020204030204" pitchFamily="34" charset="0"/>
                <a:cs typeface="Calibri" panose="020F0502020204030204" pitchFamily="34" charset="0"/>
              </a:rPr>
              <a:t>Ακαδημαϊκό έτος 2024 – 2025</a:t>
            </a:r>
            <a:endParaRPr lang="en-US" sz="1700" cap="none" dirty="0">
              <a:solidFill>
                <a:schemeClr val="bg2"/>
              </a:solidFill>
              <a:latin typeface="+mj-lt"/>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l-GR" sz="1700" cap="none" dirty="0">
              <a:solidFill>
                <a:schemeClr val="bg2"/>
              </a:solidFill>
              <a:latin typeface="+mj-lt"/>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700" b="1" i="0" strike="noStrike" kern="1200" cap="none" spc="0" normalizeH="0" baseline="0" noProof="0" dirty="0">
                <a:ln>
                  <a:noFill/>
                </a:ln>
                <a:solidFill>
                  <a:schemeClr val="bg2"/>
                </a:solidFill>
                <a:effectLst/>
                <a:uLnTx/>
                <a:uFillTx/>
                <a:latin typeface="+mj-lt"/>
                <a:ea typeface="Calibri" panose="020F0502020204030204" pitchFamily="34" charset="0"/>
                <a:cs typeface="Calibri" panose="020F0502020204030204" pitchFamily="34" charset="0"/>
              </a:rPr>
              <a:t>Μάθημα 12</a:t>
            </a:r>
          </a:p>
          <a:p>
            <a:pPr marR="0" lvl="0" defTabSz="457200" rtl="0" eaLnBrk="1" fontAlgn="auto" latinLnBrk="0" hangingPunct="1">
              <a:lnSpc>
                <a:spcPct val="100000"/>
              </a:lnSpc>
              <a:spcBef>
                <a:spcPts val="1000"/>
              </a:spcBef>
              <a:spcAft>
                <a:spcPts val="0"/>
              </a:spcAft>
              <a:buClr>
                <a:srgbClr val="353535"/>
              </a:buClr>
              <a:buSzTx/>
              <a:tabLst/>
              <a:defRPr/>
            </a:pPr>
            <a:r>
              <a:rPr lang="el-GR" sz="1700" cap="none" dirty="0">
                <a:solidFill>
                  <a:schemeClr val="bg2"/>
                </a:solidFill>
                <a:latin typeface="+mj-lt"/>
                <a:ea typeface="Calibri" panose="020F0502020204030204" pitchFamily="34" charset="0"/>
                <a:cs typeface="Calibri" panose="020F0502020204030204" pitchFamily="34" charset="0"/>
              </a:rPr>
              <a:t>Διεθνές και </a:t>
            </a:r>
            <a:r>
              <a:rPr lang="el-GR" sz="1700" cap="none" dirty="0" err="1">
                <a:solidFill>
                  <a:schemeClr val="bg2"/>
                </a:solidFill>
                <a:latin typeface="+mj-lt"/>
                <a:ea typeface="Calibri" panose="020F0502020204030204" pitchFamily="34" charset="0"/>
                <a:cs typeface="Calibri" panose="020F0502020204030204" pitchFamily="34" charset="0"/>
              </a:rPr>
              <a:t>Ενωσιακό</a:t>
            </a:r>
            <a:r>
              <a:rPr lang="el-GR" sz="1700" cap="none" dirty="0">
                <a:solidFill>
                  <a:schemeClr val="bg2"/>
                </a:solidFill>
                <a:latin typeface="+mj-lt"/>
                <a:ea typeface="Calibri" panose="020F0502020204030204" pitchFamily="34" charset="0"/>
                <a:cs typeface="Calibri" panose="020F0502020204030204" pitchFamily="34" charset="0"/>
              </a:rPr>
              <a:t> Δίκαιο της Κλιματικής Αλλαγής - Ο Εθνικός Κλιματικός νόμος </a:t>
            </a:r>
            <a:endParaRPr lang="en-US" dirty="0">
              <a:solidFill>
                <a:schemeClr val="bg1"/>
              </a:solidFill>
            </a:endParaRPr>
          </a:p>
        </p:txBody>
      </p:sp>
      <p:sp>
        <p:nvSpPr>
          <p:cNvPr id="4" name="Βέλος: Δεξιό 3">
            <a:extLst>
              <a:ext uri="{FF2B5EF4-FFF2-40B4-BE49-F238E27FC236}">
                <a16:creationId xmlns:a16="http://schemas.microsoft.com/office/drawing/2014/main" id="{5D7E21DF-943A-39AE-398C-8E1DDE455A98}"/>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a:t>
            </a:r>
            <a:endParaRPr lang="en-US" b="1" dirty="0">
              <a:solidFill>
                <a:schemeClr val="bg2"/>
              </a:solidFill>
            </a:endParaRPr>
          </a:p>
        </p:txBody>
      </p:sp>
    </p:spTree>
    <p:extLst>
      <p:ext uri="{BB962C8B-B14F-4D97-AF65-F5344CB8AC3E}">
        <p14:creationId xmlns:p14="http://schemas.microsoft.com/office/powerpoint/2010/main" val="1675630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CFEDDF-70D6-A9A2-8A05-873A4443582E}"/>
              </a:ext>
            </a:extLst>
          </p:cNvPr>
          <p:cNvSpPr>
            <a:spLocks noGrp="1"/>
          </p:cNvSpPr>
          <p:nvPr>
            <p:ph type="title"/>
          </p:nvPr>
        </p:nvSpPr>
        <p:spPr>
          <a:xfrm>
            <a:off x="1141413" y="618518"/>
            <a:ext cx="9905998" cy="412423"/>
          </a:xfrm>
        </p:spPr>
        <p:txBody>
          <a:bodyPr>
            <a:normAutofit/>
          </a:bodyPr>
          <a:lstStyle/>
          <a:p>
            <a:pPr algn="ctr"/>
            <a:r>
              <a:rPr lang="el-GR" sz="1800" b="1" dirty="0">
                <a:solidFill>
                  <a:schemeClr val="bg2"/>
                </a:solidFill>
              </a:rPr>
              <a:t>ΙΙΙ. Η </a:t>
            </a:r>
            <a:r>
              <a:rPr lang="el-GR" sz="1800" b="1" dirty="0" err="1">
                <a:solidFill>
                  <a:schemeClr val="bg2"/>
                </a:solidFill>
              </a:rPr>
              <a:t>δρΑση</a:t>
            </a:r>
            <a:r>
              <a:rPr lang="el-GR" sz="1800" b="1" dirty="0">
                <a:solidFill>
                  <a:schemeClr val="bg2"/>
                </a:solidFill>
              </a:rPr>
              <a:t> της Ε.Ε. για την </a:t>
            </a:r>
            <a:r>
              <a:rPr lang="el-GR" sz="1800" b="1" dirty="0" err="1">
                <a:solidFill>
                  <a:schemeClr val="bg2"/>
                </a:solidFill>
              </a:rPr>
              <a:t>αντιμετΩπιση</a:t>
            </a:r>
            <a:r>
              <a:rPr lang="el-GR" sz="1800" b="1" dirty="0">
                <a:solidFill>
                  <a:schemeClr val="bg2"/>
                </a:solidFill>
              </a:rPr>
              <a:t> της </a:t>
            </a:r>
            <a:r>
              <a:rPr lang="el-GR" sz="1800" b="1" dirty="0" err="1">
                <a:solidFill>
                  <a:schemeClr val="bg2"/>
                </a:solidFill>
              </a:rPr>
              <a:t>κλιματικΗς</a:t>
            </a:r>
            <a:r>
              <a:rPr lang="el-GR" sz="1800" b="1" dirty="0">
                <a:solidFill>
                  <a:schemeClr val="bg2"/>
                </a:solidFill>
              </a:rPr>
              <a:t> </a:t>
            </a:r>
            <a:r>
              <a:rPr lang="el-GR" sz="1800" b="1" dirty="0" err="1">
                <a:solidFill>
                  <a:schemeClr val="bg2"/>
                </a:solidFill>
              </a:rPr>
              <a:t>αλλαγΗς</a:t>
            </a:r>
            <a:r>
              <a:rPr lang="el-GR" sz="1800" b="1" dirty="0">
                <a:solidFill>
                  <a:schemeClr val="bg2"/>
                </a:solidFill>
              </a:rPr>
              <a:t> (2)</a:t>
            </a:r>
            <a:endParaRPr lang="en-US" sz="18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7CBD17C5-7666-1D95-C749-B775286B2CFD}"/>
              </a:ext>
            </a:extLst>
          </p:cNvPr>
          <p:cNvSpPr>
            <a:spLocks noGrp="1"/>
          </p:cNvSpPr>
          <p:nvPr>
            <p:ph idx="1"/>
          </p:nvPr>
        </p:nvSpPr>
        <p:spPr>
          <a:xfrm>
            <a:off x="681318" y="1219200"/>
            <a:ext cx="11026588" cy="5468471"/>
          </a:xfrm>
        </p:spPr>
        <p:txBody>
          <a:bodyPr>
            <a:normAutofit fontScale="92500" lnSpcReduction="20000"/>
          </a:bodyPr>
          <a:lstStyle/>
          <a:p>
            <a:pPr algn="just">
              <a:buFont typeface="Wingdings" panose="05000000000000000000" pitchFamily="2" charset="2"/>
              <a:buChar char="Ø"/>
            </a:pPr>
            <a:r>
              <a:rPr lang="el-GR" sz="1300" b="1" u="sng" dirty="0">
                <a:solidFill>
                  <a:srgbClr val="002060"/>
                </a:solidFill>
                <a:latin typeface="Calibri" panose="020F0502020204030204" pitchFamily="34" charset="0"/>
                <a:ea typeface="Calibri" panose="020F0502020204030204" pitchFamily="34" charset="0"/>
                <a:cs typeface="Calibri" panose="020F0502020204030204" pitchFamily="34" charset="0"/>
              </a:rPr>
              <a:t>2014</a:t>
            </a:r>
            <a:r>
              <a:rPr lang="el-GR" sz="1300" b="1" dirty="0">
                <a:solidFill>
                  <a:srgbClr val="002060"/>
                </a:solidFill>
                <a:latin typeface="Calibri" panose="020F0502020204030204" pitchFamily="34" charset="0"/>
                <a:ea typeface="Calibri" panose="020F0502020204030204" pitchFamily="34" charset="0"/>
                <a:cs typeface="Calibri" panose="020F0502020204030204" pitchFamily="34" charset="0"/>
              </a:rPr>
              <a:t>:</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Η Ευρωπαϊκή Επιτροπή ανακοίνωσε το «Πλαίσιο πολιτικής της ΕΕ για το κλίμα και την ενέργεια (2020 έως 2030)» (</a:t>
            </a:r>
            <a:r>
              <a:rPr lang="pt-BR" sz="1300" dirty="0">
                <a:solidFill>
                  <a:srgbClr val="002060"/>
                </a:solidFill>
                <a:latin typeface="Calibri" panose="020F0502020204030204" pitchFamily="34" charset="0"/>
                <a:ea typeface="Calibri" panose="020F0502020204030204" pitchFamily="34" charset="0"/>
                <a:cs typeface="Calibri" panose="020F0502020204030204" pitchFamily="34" charset="0"/>
              </a:rPr>
              <a:t>COM(2014) 15 final/2 της 28.1.2014</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με βασικά σημεία - στόχους: </a:t>
            </a:r>
          </a:p>
          <a:p>
            <a:pPr lvl="1" algn="just">
              <a:buFont typeface="Wingdings" panose="05000000000000000000" pitchFamily="2" charset="2"/>
              <a:buChar char="§"/>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τη μείωση των αερίων του θερμοκηπίου τουλάχιστον κατά 40% έως το 2030 σε σύγκριση με το 1990, </a:t>
            </a:r>
          </a:p>
          <a:p>
            <a:pPr lvl="1" algn="just">
              <a:buFont typeface="Wingdings" panose="05000000000000000000" pitchFamily="2" charset="2"/>
              <a:buChar char="§"/>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την κατανάλωση ενέργειας τουλάχιστον κατά 32% από ανανεώσιμες πηγές ενέργειας, και </a:t>
            </a:r>
          </a:p>
          <a:p>
            <a:pPr lvl="1" algn="just">
              <a:buFont typeface="Wingdings" panose="05000000000000000000" pitchFamily="2" charset="2"/>
              <a:buChar char="§"/>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την εξοικονόμηση ενέργειας κατά 32,5% </a:t>
            </a:r>
          </a:p>
          <a:p>
            <a:pPr algn="just">
              <a:buFont typeface="Wingdings" panose="05000000000000000000" pitchFamily="2" charset="2"/>
              <a:buChar char="Ø"/>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Όλοι αυτοί οι στόχοι έλαβαν τη μορφή δεσμευτικών νομοθετικών μέτρων (Κανονισμοί 2018/841 και 2018/842, οδηγία 2018/2001 για την προώθηση της χρήσης ενέργειας από ανανεώσιμες πηγές, οδηγία 2018/2002/ΕΕ σχετικά με την ενεργειακή απόδοση)</a:t>
            </a:r>
          </a:p>
          <a:p>
            <a:pPr algn="just">
              <a:buFont typeface="Wingdings" panose="05000000000000000000" pitchFamily="2" charset="2"/>
              <a:buChar char="Ø"/>
            </a:pPr>
            <a:r>
              <a:rPr lang="el-GR" sz="1300" b="1" u="sng" dirty="0">
                <a:solidFill>
                  <a:srgbClr val="002060"/>
                </a:solidFill>
                <a:latin typeface="Calibri" panose="020F0502020204030204" pitchFamily="34" charset="0"/>
                <a:ea typeface="Calibri" panose="020F0502020204030204" pitchFamily="34" charset="0"/>
                <a:cs typeface="Calibri" panose="020F0502020204030204" pitchFamily="34" charset="0"/>
              </a:rPr>
              <a:t>2015-2016</a:t>
            </a:r>
            <a:r>
              <a:rPr lang="el-GR" sz="1300" b="1"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Η ΕΕ υπέγραψε τη Συμφωνία των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Παρισίων</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την οποία επικύρωσε με την απόφαση 2016/1841 του Συμβουλίου στις 5.10.2016 </a:t>
            </a:r>
          </a:p>
          <a:p>
            <a:pPr algn="just">
              <a:lnSpc>
                <a:spcPct val="100000"/>
              </a:lnSpc>
              <a:buFont typeface="Wingdings" panose="05000000000000000000" pitchFamily="2" charset="2"/>
              <a:buChar char="Ø"/>
            </a:pPr>
            <a:r>
              <a:rPr lang="el-GR" sz="1300" b="1" u="sng" dirty="0">
                <a:solidFill>
                  <a:srgbClr val="002060"/>
                </a:solidFill>
                <a:latin typeface="Calibri" panose="020F0502020204030204" pitchFamily="34" charset="0"/>
                <a:ea typeface="Calibri" panose="020F0502020204030204" pitchFamily="34" charset="0"/>
                <a:cs typeface="Calibri" panose="020F0502020204030204" pitchFamily="34" charset="0"/>
              </a:rPr>
              <a:t>2018:</a:t>
            </a:r>
            <a:r>
              <a:rPr lang="el-GR" sz="1300" b="1"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Εγκρίθηκε ο Κανονισμός για «τη Διακυβέρνηση της Ενεργειακής Ένωσης και της Δράσης για το Κλίμα» (2018/1899) με σκοπό την εγκαθίδρυση ενός εύρωστου συστήματος ενεργειακής διακυβέρνησης -τέθηκε σε ισχύ τον Δεκέμβριο 2018. Ο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μηχανισμός</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διακυβέρνησης</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βασίζεται</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σε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μακροπρόθεσμες</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στρατηγικές</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σε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ενοποιημένα</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Εθνικα</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Σχέδια</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για την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Ενέργεια</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και το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Κλίμα</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(ΕΣΕΚ) που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καλύπτουν</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δεκαετείς</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περιόδους</a:t>
            </a:r>
            <a:r>
              <a:rPr lang="en-US" sz="13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πρώτη περίοδος 2021</a:t>
            </a:r>
            <a:r>
              <a:rPr lang="en-US" sz="1300" dirty="0">
                <a:solidFill>
                  <a:srgbClr val="002060"/>
                </a:solidFill>
                <a:latin typeface="Calibri" panose="020F0502020204030204" pitchFamily="34" charset="0"/>
                <a:ea typeface="Calibri" panose="020F0502020204030204" pitchFamily="34" charset="0"/>
                <a:cs typeface="Calibri" panose="020F0502020204030204" pitchFamily="34" charset="0"/>
              </a:rPr>
              <a:t>-</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2030</a:t>
            </a:r>
            <a:r>
              <a:rPr lang="en-US" sz="1300" dirty="0">
                <a:solidFill>
                  <a:srgbClr val="002060"/>
                </a:solidFill>
                <a:latin typeface="Calibri" panose="020F0502020204030204" pitchFamily="34" charset="0"/>
                <a:ea typeface="Calibri" panose="020F0502020204030204" pitchFamily="34" charset="0"/>
                <a:cs typeface="Calibri" panose="020F0502020204030204" pitchFamily="34" charset="0"/>
              </a:rPr>
              <a:t>)</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τις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αντίστοιχες</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ενοποιημένες</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εθνικές</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εκθέσεις</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προόδου</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των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κρατών</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μελών</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για την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ενέργεια</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και το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κλίμα</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και τις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ενοποιημένες</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ρυθμίσεις</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παρακολούθησης</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απο</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την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Επιτροπη</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a:t>
            </a:r>
          </a:p>
          <a:p>
            <a:pPr indent="-285750" algn="just">
              <a:buFont typeface="Wingdings" panose="05000000000000000000" pitchFamily="2" charset="2"/>
              <a:buChar char="Ø"/>
            </a:pPr>
            <a:r>
              <a:rPr lang="el-GR" sz="1300" b="1" u="sng" dirty="0">
                <a:solidFill>
                  <a:srgbClr val="002060"/>
                </a:solidFill>
                <a:latin typeface="Calibri" panose="020F0502020204030204" pitchFamily="34" charset="0"/>
                <a:ea typeface="Calibri" panose="020F0502020204030204" pitchFamily="34" charset="0"/>
                <a:cs typeface="Calibri" panose="020F0502020204030204" pitchFamily="34" charset="0"/>
              </a:rPr>
              <a:t>2019</a:t>
            </a:r>
            <a:r>
              <a:rPr lang="el-GR" sz="1300" b="1" dirty="0">
                <a:solidFill>
                  <a:srgbClr val="002060"/>
                </a:solidFill>
                <a:latin typeface="Calibri" panose="020F0502020204030204" pitchFamily="34" charset="0"/>
                <a:ea typeface="Calibri" panose="020F0502020204030204" pitchFamily="34" charset="0"/>
                <a:cs typeface="Calibri" panose="020F0502020204030204" pitchFamily="34" charset="0"/>
              </a:rPr>
              <a:t>:</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η ΕΕ παρουσίασε την </a:t>
            </a:r>
            <a:r>
              <a:rPr lang="el-GR" sz="1300" b="1" dirty="0">
                <a:solidFill>
                  <a:srgbClr val="002060"/>
                </a:solidFill>
                <a:latin typeface="Calibri" panose="020F0502020204030204" pitchFamily="34" charset="0"/>
                <a:ea typeface="Calibri" panose="020F0502020204030204" pitchFamily="34" charset="0"/>
                <a:cs typeface="Calibri" panose="020F0502020204030204" pitchFamily="34" charset="0"/>
              </a:rPr>
              <a:t>Ευρωπαϊκή Πράσινη Συμφωνία </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a:t>
            </a:r>
            <a:r>
              <a:rPr lang="en-US" sz="1300" dirty="0">
                <a:solidFill>
                  <a:srgbClr val="002060"/>
                </a:solidFill>
                <a:latin typeface="Calibri" panose="020F0502020204030204" pitchFamily="34" charset="0"/>
                <a:ea typeface="Calibri" panose="020F0502020204030204" pitchFamily="34" charset="0"/>
                <a:cs typeface="Calibri" panose="020F0502020204030204" pitchFamily="34" charset="0"/>
              </a:rPr>
              <a:t>EU Green Deal), </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με την οποία γνωστοποίησε τη μακροπρόθεσμη στρατηγική της  για το 2050 – Με τη Συμφωνία αυτή επιδιώκεται η </a:t>
            </a:r>
            <a:r>
              <a:rPr lang="el-GR" sz="1300" u="sng" dirty="0">
                <a:solidFill>
                  <a:srgbClr val="002060"/>
                </a:solidFill>
                <a:latin typeface="Calibri" panose="020F0502020204030204" pitchFamily="34" charset="0"/>
                <a:ea typeface="Calibri" panose="020F0502020204030204" pitchFamily="34" charset="0"/>
                <a:cs typeface="Calibri" panose="020F0502020204030204" pitchFamily="34" charset="0"/>
              </a:rPr>
              <a:t>κλιματική ουδετερότητα της ΕΕ έως το 2050 </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και η </a:t>
            </a:r>
            <a:r>
              <a:rPr lang="el-GR" sz="1300" u="sng" dirty="0">
                <a:solidFill>
                  <a:srgbClr val="002060"/>
                </a:solidFill>
                <a:latin typeface="Calibri" panose="020F0502020204030204" pitchFamily="34" charset="0"/>
                <a:ea typeface="Calibri" panose="020F0502020204030204" pitchFamily="34" charset="0"/>
                <a:cs typeface="Calibri" panose="020F0502020204030204" pitchFamily="34" charset="0"/>
              </a:rPr>
              <a:t>μετεξέλιξη της οικονομίας της σε κυκλική. </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Υπογραμμίζει την ανάγκη να συμβάλουν όλοι οι τομείς πολιτικής στην καταπολέμηση της κλιματικής αλλαγής (βιομηχανία, γεωργία, μεταφορές κ.λπ.)</a:t>
            </a:r>
          </a:p>
          <a:p>
            <a:pPr indent="-285750" algn="just">
              <a:buFont typeface="Wingdings" panose="05000000000000000000" pitchFamily="2" charset="2"/>
              <a:buChar char="Ø"/>
            </a:pPr>
            <a:r>
              <a:rPr lang="el-GR" sz="1300" b="1" u="sng" dirty="0">
                <a:solidFill>
                  <a:srgbClr val="002060"/>
                </a:solidFill>
                <a:latin typeface="Calibri" panose="020F0502020204030204" pitchFamily="34" charset="0"/>
                <a:ea typeface="Calibri" panose="020F0502020204030204" pitchFamily="34" charset="0"/>
                <a:cs typeface="Calibri" panose="020F0502020204030204" pitchFamily="34" charset="0"/>
              </a:rPr>
              <a:t>2021:</a:t>
            </a:r>
            <a:r>
              <a:rPr lang="el-GR" sz="1300" u="sng"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Η δέσμη νομοθεσίας </a:t>
            </a:r>
            <a:r>
              <a:rPr lang="el-GR" sz="1300" b="1" dirty="0">
                <a:solidFill>
                  <a:srgbClr val="002060"/>
                </a:solidFill>
                <a:latin typeface="Calibri" panose="020F0502020204030204" pitchFamily="34" charset="0"/>
                <a:ea typeface="Calibri" panose="020F0502020204030204" pitchFamily="34" charset="0"/>
                <a:cs typeface="Calibri" panose="020F0502020204030204" pitchFamily="34" charset="0"/>
              </a:rPr>
              <a:t>«Προσαρμογή στον στόχο του 55 %» (</a:t>
            </a:r>
            <a:r>
              <a:rPr lang="el-GR" sz="1300" b="1" dirty="0" err="1">
                <a:solidFill>
                  <a:srgbClr val="002060"/>
                </a:solidFill>
                <a:latin typeface="Calibri" panose="020F0502020204030204" pitchFamily="34" charset="0"/>
                <a:ea typeface="Calibri" panose="020F0502020204030204" pitchFamily="34" charset="0"/>
                <a:cs typeface="Calibri" panose="020F0502020204030204" pitchFamily="34" charset="0"/>
              </a:rPr>
              <a:t>Fit</a:t>
            </a:r>
            <a:r>
              <a:rPr lang="el-GR" sz="1300" b="1" dirty="0">
                <a:solidFill>
                  <a:srgbClr val="002060"/>
                </a:solidFill>
                <a:latin typeface="Calibri" panose="020F0502020204030204" pitchFamily="34" charset="0"/>
                <a:ea typeface="Calibri" panose="020F0502020204030204" pitchFamily="34" charset="0"/>
                <a:cs typeface="Calibri" panose="020F0502020204030204" pitchFamily="34" charset="0"/>
              </a:rPr>
              <a:t> for 55) </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είναι μια σειρά προτάσεων για την αναθεώρηση και την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επικαιροποίηση</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της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ενωσιακής</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νομοθεσίας και για τον καθορισμό νέων πρωτοβουλιών, με στόχο να διασφαλιστεί ότι οι πολιτικές της ΕΕ συνάδουν με τους κλιματικούς στόχους που έχουν συμφωνηθεί από το Συμβούλιο και το Ευρωπαϊκό Κοινοβούλιο.</a:t>
            </a:r>
          </a:p>
          <a:p>
            <a:pPr indent="-285750" algn="just">
              <a:buFont typeface="Wingdings" panose="05000000000000000000" pitchFamily="2" charset="2"/>
              <a:buChar char="Ø"/>
            </a:pPr>
            <a:r>
              <a:rPr lang="el-GR" sz="1300" b="1" u="sng" dirty="0">
                <a:solidFill>
                  <a:srgbClr val="002060"/>
                </a:solidFill>
                <a:latin typeface="Calibri" panose="020F0502020204030204" pitchFamily="34" charset="0"/>
                <a:ea typeface="Calibri" panose="020F0502020204030204" pitchFamily="34" charset="0"/>
                <a:cs typeface="Calibri" panose="020F0502020204030204" pitchFamily="34" charset="0"/>
              </a:rPr>
              <a:t>2021</a:t>
            </a:r>
            <a:r>
              <a:rPr lang="el-GR" sz="1300" b="1"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Στο πλαίσιο υλοποίησης της Ευρωπαϊκής Πράσινης Συμφωνίας, το </a:t>
            </a:r>
            <a:r>
              <a:rPr lang="el-GR" sz="1300" b="1" dirty="0">
                <a:solidFill>
                  <a:srgbClr val="002060"/>
                </a:solidFill>
                <a:latin typeface="Calibri" panose="020F0502020204030204" pitchFamily="34" charset="0"/>
                <a:ea typeface="Calibri" panose="020F0502020204030204" pitchFamily="34" charset="0"/>
                <a:cs typeface="Calibri" panose="020F0502020204030204" pitchFamily="34" charset="0"/>
              </a:rPr>
              <a:t>2021</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εγκρίθηκε από το Ευρωπαϊκό Κοινοβούλιο </a:t>
            </a:r>
            <a:r>
              <a:rPr lang="el-GR" sz="1300" b="1" dirty="0">
                <a:solidFill>
                  <a:srgbClr val="002060"/>
                </a:solidFill>
                <a:latin typeface="Calibri" panose="020F0502020204030204" pitchFamily="34" charset="0"/>
                <a:ea typeface="Calibri" panose="020F0502020204030204" pitchFamily="34" charset="0"/>
                <a:cs typeface="Calibri" panose="020F0502020204030204" pitchFamily="34" charset="0"/>
              </a:rPr>
              <a:t>ο Κλιματικός Νόμος της ΕΕ </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(Κανονισμός ΕΕ 2021/1119) που καθιστά νομικά δεσμευτική την επίτευξη της κλιματικής ουδετερότητας για το 2050, αλλά και τη μείωση εκπομπών αερίων του θερμοκηπίου κατά 55% έως το 2030</a:t>
            </a:r>
            <a:endParaRPr lang="en-US" sz="13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indent="-285750" algn="just">
              <a:buFont typeface="Wingdings" panose="05000000000000000000" pitchFamily="2" charset="2"/>
              <a:buChar char="Ø"/>
            </a:pPr>
            <a:r>
              <a:rPr lang="en-US" sz="1300" b="1" u="sng" dirty="0">
                <a:solidFill>
                  <a:srgbClr val="002060"/>
                </a:solidFill>
                <a:latin typeface="Calibri" panose="020F0502020204030204" pitchFamily="34" charset="0"/>
                <a:ea typeface="Calibri" panose="020F0502020204030204" pitchFamily="34" charset="0"/>
                <a:cs typeface="Calibri" panose="020F0502020204030204" pitchFamily="34" charset="0"/>
              </a:rPr>
              <a:t>2022</a:t>
            </a:r>
            <a:r>
              <a:rPr lang="el-GR" sz="1300" b="1" u="sng" dirty="0">
                <a:solidFill>
                  <a:srgbClr val="002060"/>
                </a:solidFill>
                <a:latin typeface="Calibri" panose="020F0502020204030204" pitchFamily="34" charset="0"/>
                <a:ea typeface="Calibri" panose="020F0502020204030204" pitchFamily="34" charset="0"/>
                <a:cs typeface="Calibri" panose="020F0502020204030204" pitchFamily="34" charset="0"/>
              </a:rPr>
              <a:t>:</a:t>
            </a:r>
            <a:r>
              <a:rPr lang="el-GR" sz="1300" u="sng"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Η  Επιτροπή ως απάντηση στη διαταραχή της παγκόσμιας αγοράς ενέργειας από την εισβολή της Ρωσίας στην Ουκρανία παρουσίασε το Σχέδιο </a:t>
            </a:r>
            <a:r>
              <a:rPr lang="en-US"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REPowerEU</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με σκοπό την εξοικονόμηση ενέργειας, τη διαφοροποίηση των πηγών ενέργειας για την παραγωγή καθαρής ενέργειας.</a:t>
            </a:r>
          </a:p>
          <a:p>
            <a:pPr indent="-285750" algn="just"/>
            <a:endPar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endParaRPr lang="en-US" dirty="0"/>
          </a:p>
        </p:txBody>
      </p:sp>
      <p:sp>
        <p:nvSpPr>
          <p:cNvPr id="4" name="Βέλος: Δεξιό 3">
            <a:extLst>
              <a:ext uri="{FF2B5EF4-FFF2-40B4-BE49-F238E27FC236}">
                <a16:creationId xmlns:a16="http://schemas.microsoft.com/office/drawing/2014/main" id="{4862AF5D-4737-B112-7F93-7DC69D26C439}"/>
              </a:ext>
            </a:extLst>
          </p:cNvPr>
          <p:cNvSpPr/>
          <p:nvPr/>
        </p:nvSpPr>
        <p:spPr>
          <a:xfrm>
            <a:off x="0" y="618518"/>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10</a:t>
            </a:r>
            <a:endParaRPr lang="en-US" b="1" dirty="0">
              <a:solidFill>
                <a:schemeClr val="bg2"/>
              </a:solidFill>
            </a:endParaRPr>
          </a:p>
        </p:txBody>
      </p:sp>
    </p:spTree>
    <p:extLst>
      <p:ext uri="{BB962C8B-B14F-4D97-AF65-F5344CB8AC3E}">
        <p14:creationId xmlns:p14="http://schemas.microsoft.com/office/powerpoint/2010/main" val="38581369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642054-06BD-65C0-044C-ADFDD0BBA9D3}"/>
              </a:ext>
            </a:extLst>
          </p:cNvPr>
          <p:cNvSpPr>
            <a:spLocks noGrp="1"/>
          </p:cNvSpPr>
          <p:nvPr>
            <p:ph type="title"/>
          </p:nvPr>
        </p:nvSpPr>
        <p:spPr>
          <a:xfrm>
            <a:off x="1141413" y="358588"/>
            <a:ext cx="9905998" cy="824753"/>
          </a:xfrm>
        </p:spPr>
        <p:txBody>
          <a:bodyPr>
            <a:normAutofit/>
          </a:bodyPr>
          <a:lstStyle/>
          <a:p>
            <a:pPr algn="ctr"/>
            <a:r>
              <a:rPr lang="el-GR" sz="2000" b="1" dirty="0">
                <a:solidFill>
                  <a:schemeClr val="bg2"/>
                </a:solidFill>
                <a:latin typeface="Arial" panose="020B0604020202020204" pitchFamily="34" charset="0"/>
                <a:cs typeface="Arial" panose="020B0604020202020204" pitchFamily="34" charset="0"/>
              </a:rPr>
              <a:t>ΙV. Ο </a:t>
            </a:r>
            <a:r>
              <a:rPr lang="el-GR" sz="2000" b="1" dirty="0" err="1">
                <a:solidFill>
                  <a:schemeClr val="bg2"/>
                </a:solidFill>
                <a:latin typeface="Arial" panose="020B0604020202020204" pitchFamily="34" charset="0"/>
                <a:cs typeface="Arial" panose="020B0604020202020204" pitchFamily="34" charset="0"/>
              </a:rPr>
              <a:t>ΕθνικΟς</a:t>
            </a:r>
            <a:r>
              <a:rPr lang="el-GR" sz="2000" b="1" dirty="0">
                <a:solidFill>
                  <a:schemeClr val="bg2"/>
                </a:solidFill>
                <a:latin typeface="Arial" panose="020B0604020202020204" pitchFamily="34" charset="0"/>
                <a:cs typeface="Arial" panose="020B0604020202020204" pitchFamily="34" charset="0"/>
              </a:rPr>
              <a:t> </a:t>
            </a:r>
            <a:r>
              <a:rPr lang="el-GR" sz="2000" b="1" dirty="0" err="1">
                <a:solidFill>
                  <a:schemeClr val="bg2"/>
                </a:solidFill>
                <a:latin typeface="Arial" panose="020B0604020202020204" pitchFamily="34" charset="0"/>
                <a:cs typeface="Arial" panose="020B0604020202020204" pitchFamily="34" charset="0"/>
              </a:rPr>
              <a:t>ΚλιματικΟς</a:t>
            </a:r>
            <a:r>
              <a:rPr lang="el-GR" sz="2000" b="1" dirty="0">
                <a:solidFill>
                  <a:schemeClr val="bg2"/>
                </a:solidFill>
                <a:latin typeface="Arial" panose="020B0604020202020204" pitchFamily="34" charset="0"/>
                <a:cs typeface="Arial" panose="020B0604020202020204" pitchFamily="34" charset="0"/>
              </a:rPr>
              <a:t> </a:t>
            </a:r>
            <a:r>
              <a:rPr lang="el-GR" sz="2000" b="1" dirty="0" err="1">
                <a:solidFill>
                  <a:schemeClr val="bg2"/>
                </a:solidFill>
                <a:latin typeface="Arial" panose="020B0604020202020204" pitchFamily="34" charset="0"/>
                <a:cs typeface="Arial" panose="020B0604020202020204" pitchFamily="34" charset="0"/>
              </a:rPr>
              <a:t>ΝΟμος</a:t>
            </a:r>
            <a:r>
              <a:rPr lang="el-GR" sz="2000" b="1" dirty="0">
                <a:solidFill>
                  <a:schemeClr val="bg2"/>
                </a:solidFill>
                <a:latin typeface="Arial" panose="020B0604020202020204" pitchFamily="34" charset="0"/>
                <a:cs typeface="Arial" panose="020B0604020202020204" pitchFamily="34" charset="0"/>
              </a:rPr>
              <a:t> (Ν. 4936/2022) (1)</a:t>
            </a:r>
            <a:endParaRPr lang="en-US" sz="2000" b="1"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4D8A2F31-E0A4-539C-AC9B-7E2A65E3602F}"/>
              </a:ext>
            </a:extLst>
          </p:cNvPr>
          <p:cNvSpPr>
            <a:spLocks noGrp="1"/>
          </p:cNvSpPr>
          <p:nvPr>
            <p:ph idx="1"/>
          </p:nvPr>
        </p:nvSpPr>
        <p:spPr>
          <a:xfrm>
            <a:off x="1300900" y="1344707"/>
            <a:ext cx="9905999" cy="5244352"/>
          </a:xfrm>
        </p:spPr>
        <p:txBody>
          <a:bodyPr>
            <a:normAutofit lnSpcReduction="10000"/>
          </a:bodyPr>
          <a:lstStyle/>
          <a:p>
            <a:pPr algn="just"/>
            <a:r>
              <a:rPr lang="el-GR" sz="1300" b="1" u="sng" dirty="0">
                <a:solidFill>
                  <a:srgbClr val="002060"/>
                </a:solidFill>
                <a:latin typeface="Calibri" panose="020F0502020204030204" pitchFamily="34" charset="0"/>
                <a:ea typeface="Calibri" panose="020F0502020204030204" pitchFamily="34" charset="0"/>
                <a:cs typeface="Calibri" panose="020F0502020204030204" pitchFamily="34" charset="0"/>
              </a:rPr>
              <a:t>Σκοπός</a:t>
            </a:r>
            <a:r>
              <a:rPr lang="el-GR" sz="1300" b="1" dirty="0">
                <a:solidFill>
                  <a:srgbClr val="002060"/>
                </a:solidFill>
                <a:latin typeface="Calibri" panose="020F0502020204030204" pitchFamily="34" charset="0"/>
                <a:ea typeface="Calibri" panose="020F0502020204030204" pitchFamily="34" charset="0"/>
                <a:cs typeface="Calibri" panose="020F0502020204030204" pitchFamily="34" charset="0"/>
              </a:rPr>
              <a:t>:</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 </a:t>
            </a:r>
            <a:r>
              <a:rPr lang="el-GR" sz="1300" i="1" dirty="0">
                <a:solidFill>
                  <a:srgbClr val="002060"/>
                </a:solidFill>
                <a:latin typeface="Calibri" panose="020F0502020204030204" pitchFamily="34" charset="0"/>
                <a:ea typeface="Calibri" panose="020F0502020204030204" pitchFamily="34" charset="0"/>
                <a:cs typeface="Calibri" panose="020F0502020204030204" pitchFamily="34" charset="0"/>
              </a:rPr>
              <a:t>η δημιουργία συνεκτικού πλαισίου για τη βελτίωση της προσαρμοστικής ικανότητας και της κλιματικής ανθεκτικότητας της χώρας και τη διασφάλιση της σταδιακής μετάβασης της χώρας στην κλιματική ουδετερότητα έως το έτος 2050 </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σε εφαρμογή της Συμφωνίας των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Παρισίων</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και του στόχου κλιματικής ουδετερότητας της ΕΕ ως το 2050. </a:t>
            </a:r>
          </a:p>
          <a:p>
            <a:pPr algn="just"/>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Για την επίτευξη του στόχου της </a:t>
            </a:r>
            <a:r>
              <a:rPr lang="el-GR" sz="1300" u="sng" dirty="0">
                <a:solidFill>
                  <a:srgbClr val="002060"/>
                </a:solidFill>
                <a:latin typeface="Calibri" panose="020F0502020204030204" pitchFamily="34" charset="0"/>
                <a:ea typeface="Calibri" panose="020F0502020204030204" pitchFamily="34" charset="0"/>
                <a:cs typeface="Calibri" panose="020F0502020204030204" pitchFamily="34" charset="0"/>
              </a:rPr>
              <a:t>κλιματικής ουδετερότητας</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(δηλ. τη μετάβαση σε μία κοινωνία με μηδενικές εκπομπές αερίων του θερμοκηπίου) προβλέπονται ως </a:t>
            </a:r>
            <a:r>
              <a:rPr lang="el-GR" sz="1300" u="sng" dirty="0">
                <a:solidFill>
                  <a:srgbClr val="002060"/>
                </a:solidFill>
                <a:latin typeface="Calibri" panose="020F0502020204030204" pitchFamily="34" charset="0"/>
                <a:ea typeface="Calibri" panose="020F0502020204030204" pitchFamily="34" charset="0"/>
                <a:cs typeface="Calibri" panose="020F0502020204030204" pitchFamily="34" charset="0"/>
              </a:rPr>
              <a:t>ενδιάμεσοι στόχοι</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a:t>
            </a:r>
          </a:p>
          <a:p>
            <a:pPr lvl="1" algn="just">
              <a:buFont typeface="Wingdings" panose="05000000000000000000" pitchFamily="2" charset="2"/>
              <a:buChar char="Ø"/>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η μείωση των καθαρών εκπομπών αερίων θερμοκηπίου κατά τουλάχιστον 55% ως το 2030 σε σύγκριση με τα επίπεδα του 1990</a:t>
            </a:r>
          </a:p>
          <a:p>
            <a:pPr lvl="1" algn="just">
              <a:buFont typeface="Wingdings" panose="05000000000000000000" pitchFamily="2" charset="2"/>
              <a:buChar char="Ø"/>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η μείωση των καθαρών εκπομπών αερίων θερμοκηπίου κατά τουλάχιστον 80% έως το 2040 σε σύγκριση με τα επίπεδα του 1990, «λαμβάνοντας υπόψη τις προβλέψεις του Εθνικού Σχεδίου για την Ενέργεια και το Κλίμα» (ΕΣΕΚ)</a:t>
            </a:r>
          </a:p>
          <a:p>
            <a:pPr algn="just"/>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Για την </a:t>
            </a:r>
            <a:r>
              <a:rPr lang="el-GR" sz="1300" u="sng" dirty="0">
                <a:solidFill>
                  <a:srgbClr val="002060"/>
                </a:solidFill>
                <a:latin typeface="Calibri" panose="020F0502020204030204" pitchFamily="34" charset="0"/>
                <a:ea typeface="Calibri" panose="020F0502020204030204" pitchFamily="34" charset="0"/>
                <a:cs typeface="Calibri" panose="020F0502020204030204" pitchFamily="34" charset="0"/>
              </a:rPr>
              <a:t>προσαρμογή στην κλιματική αλλαγή εκπονούντα</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ι:</a:t>
            </a:r>
          </a:p>
          <a:p>
            <a:pPr lvl="1" algn="just">
              <a:buFont typeface="Wingdings" panose="05000000000000000000" pitchFamily="2" charset="2"/>
              <a:buChar char="Ø"/>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Εθνική Στρατηγική για την Προσαρμογή στην Κλιματική Αλλαγή (Υπουργείο Κλιματικής Κρίσης και Πολιτικής Προστασίας, καλύπτει χρονική περίοδο 10 ετών, κείμενο στρατηγικού προσανατολισμού χάραξη κατευθυντήριων γραμμών)</a:t>
            </a:r>
          </a:p>
          <a:p>
            <a:pPr lvl="1" algn="just">
              <a:buFont typeface="Wingdings" panose="05000000000000000000" pitchFamily="2" charset="2"/>
              <a:buChar char="Ø"/>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Περιφερειακά Σχέδια Προσαρμογής στην Κλιματική Αλλαγή (καλύπτουν χρονική περίοδο 7 ετών, εξειδικεύουν κατευθύνσεις ΕΣΠΚΑ)</a:t>
            </a:r>
          </a:p>
          <a:p>
            <a:pPr algn="just"/>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Ειδικότερες </a:t>
            </a:r>
            <a:r>
              <a:rPr lang="el-GR" sz="1300" u="sng" dirty="0">
                <a:solidFill>
                  <a:srgbClr val="002060"/>
                </a:solidFill>
                <a:latin typeface="Calibri" panose="020F0502020204030204" pitchFamily="34" charset="0"/>
                <a:ea typeface="Calibri" panose="020F0502020204030204" pitchFamily="34" charset="0"/>
                <a:cs typeface="Calibri" panose="020F0502020204030204" pitchFamily="34" charset="0"/>
              </a:rPr>
              <a:t>πολιτικές και μέτρα</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a:t>
            </a:r>
          </a:p>
          <a:p>
            <a:pPr algn="just">
              <a:buFont typeface="Wingdings" panose="05000000000000000000" pitchFamily="2" charset="2"/>
              <a:buChar char="Ø"/>
            </a:pPr>
            <a:r>
              <a:rPr lang="el-GR" sz="1300" u="sng" dirty="0">
                <a:solidFill>
                  <a:srgbClr val="002060"/>
                </a:solidFill>
                <a:latin typeface="Calibri" panose="020F0502020204030204" pitchFamily="34" charset="0"/>
                <a:ea typeface="Calibri" panose="020F0502020204030204" pitchFamily="34" charset="0"/>
                <a:cs typeface="Calibri" panose="020F0502020204030204" pitchFamily="34" charset="0"/>
              </a:rPr>
              <a:t>Ηλεκτρική ενέργεια</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απαγορεύεται μετά την 31η.12.2028 η παραγωγή ηλεκτρικής ενέργειας από στερεά ορυκτά καύσιμα  </a:t>
            </a:r>
          </a:p>
          <a:p>
            <a:pPr algn="just">
              <a:buFont typeface="Wingdings" panose="05000000000000000000" pitchFamily="2" charset="2"/>
              <a:buChar char="Ø"/>
            </a:pPr>
            <a:r>
              <a:rPr lang="el-GR" sz="1300" u="sng" dirty="0">
                <a:solidFill>
                  <a:srgbClr val="002060"/>
                </a:solidFill>
                <a:latin typeface="Calibri" panose="020F0502020204030204" pitchFamily="34" charset="0"/>
                <a:ea typeface="Calibri" panose="020F0502020204030204" pitchFamily="34" charset="0"/>
                <a:cs typeface="Calibri" panose="020F0502020204030204" pitchFamily="34" charset="0"/>
              </a:rPr>
              <a:t>Ηλεκτροκίνηση</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Λαμβάνονται μέτρα προώθησης κυκλοφορίας οχημάτων πολύ χαμηλών ή μηδενικών εκπομπών σε συγκεκριμένες περιοχές: Από το 2024 το 1/4 των νέων εταιρικών ΙΧ αυτοκινήτων που ταξινομούνται πρέπει να είναι αμιγώς ηλεκτρικά ή υβριδικά ηλεκτρικά. Από το 2026 όλα τα νέα ταξί καθώς και το 1/3 των νέων ενοικιαζόμενων οχημάτων σε Αθήνα και Θεσσαλονίκη πρέπει να είναι ηλεκτροκίνητα. Από το 2030 τα νέα οχήματα που ταξινομούνται θα πρέπει να είναι μηδενικών εκπομπών</a:t>
            </a:r>
          </a:p>
          <a:p>
            <a:endParaRPr lang="en-US" dirty="0"/>
          </a:p>
        </p:txBody>
      </p:sp>
      <p:sp>
        <p:nvSpPr>
          <p:cNvPr id="4" name="Βέλος: Δεξιό 3">
            <a:extLst>
              <a:ext uri="{FF2B5EF4-FFF2-40B4-BE49-F238E27FC236}">
                <a16:creationId xmlns:a16="http://schemas.microsoft.com/office/drawing/2014/main" id="{A16F9E64-F27F-1633-4AEF-1A4765815B9D}"/>
              </a:ext>
            </a:extLst>
          </p:cNvPr>
          <p:cNvSpPr/>
          <p:nvPr/>
        </p:nvSpPr>
        <p:spPr>
          <a:xfrm>
            <a:off x="0" y="618518"/>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11</a:t>
            </a:r>
            <a:endParaRPr lang="en-US" b="1" dirty="0">
              <a:solidFill>
                <a:schemeClr val="bg2"/>
              </a:solidFill>
            </a:endParaRPr>
          </a:p>
        </p:txBody>
      </p:sp>
    </p:spTree>
    <p:extLst>
      <p:ext uri="{BB962C8B-B14F-4D97-AF65-F5344CB8AC3E}">
        <p14:creationId xmlns:p14="http://schemas.microsoft.com/office/powerpoint/2010/main" val="35772619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CA5875-5257-C6E8-C5EC-74C6D30A41C3}"/>
              </a:ext>
            </a:extLst>
          </p:cNvPr>
          <p:cNvSpPr>
            <a:spLocks noGrp="1"/>
          </p:cNvSpPr>
          <p:nvPr>
            <p:ph type="title"/>
          </p:nvPr>
        </p:nvSpPr>
        <p:spPr>
          <a:xfrm>
            <a:off x="1141413" y="430306"/>
            <a:ext cx="9905998" cy="672844"/>
          </a:xfrm>
        </p:spPr>
        <p:txBody>
          <a:bodyPr>
            <a:noAutofit/>
          </a:bodyPr>
          <a:lstStyle/>
          <a:p>
            <a:pPr algn="ctr">
              <a:lnSpc>
                <a:spcPct val="150000"/>
              </a:lnSpc>
            </a:pP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ΙV. Ο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ΕθνικΟς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ΚλιματικΟς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ΝΟμος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(Ν. 4936/2022) (2)</a:t>
            </a:r>
            <a:endParaRPr lang="en-US" sz="18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261CC53C-2E00-556B-DEFA-1A3A6638C614}"/>
              </a:ext>
            </a:extLst>
          </p:cNvPr>
          <p:cNvSpPr>
            <a:spLocks noGrp="1"/>
          </p:cNvSpPr>
          <p:nvPr>
            <p:ph idx="1"/>
          </p:nvPr>
        </p:nvSpPr>
        <p:spPr>
          <a:xfrm>
            <a:off x="1141412" y="1192306"/>
            <a:ext cx="9905999" cy="5441576"/>
          </a:xfrm>
        </p:spPr>
        <p:txBody>
          <a:bodyPr>
            <a:noAutofit/>
          </a:bodyPr>
          <a:lstStyle/>
          <a:p>
            <a:pPr algn="just">
              <a:lnSpc>
                <a:spcPts val="1700"/>
              </a:lnSpc>
              <a:spcBef>
                <a:spcPts val="1200"/>
              </a:spcBef>
              <a:buFont typeface="Wingdings" panose="05000000000000000000" pitchFamily="2" charset="2"/>
              <a:buChar char="Ø"/>
            </a:pPr>
            <a:r>
              <a:rPr lang="el-GR" sz="1200" u="sng" dirty="0">
                <a:solidFill>
                  <a:srgbClr val="002060"/>
                </a:solidFill>
                <a:latin typeface="Calibri" panose="020F0502020204030204" pitchFamily="34" charset="0"/>
                <a:ea typeface="Calibri" panose="020F0502020204030204" pitchFamily="34" charset="0"/>
                <a:cs typeface="Calibri" panose="020F0502020204030204" pitchFamily="34" charset="0"/>
              </a:rPr>
              <a:t>Μέτρα μείωσης εκπομπών από τα κτίρια</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 Από το 2025 απαγορεύεται η πώληση και εγκατάσταση καυστήρων πετρελαίου θέρμανσης, ενώ από το 2030 επιτρέπεται αποκλειστικά η πώληση πετρελαίου θέρμανσης αναμεμειγμένου (τουλάχιστον 30%) με ανανεώσιμα υγρά καύσιμα -  πρόβλεψη επιβολής κυρώσεων σε περίπτωση παράβασης </a:t>
            </a:r>
          </a:p>
          <a:p>
            <a:pPr algn="just">
              <a:lnSpc>
                <a:spcPts val="1700"/>
              </a:lnSpc>
              <a:spcBef>
                <a:spcPts val="1200"/>
              </a:spcBef>
              <a:buFont typeface="Wingdings" panose="05000000000000000000" pitchFamily="2" charset="2"/>
              <a:buChar char="Ø"/>
            </a:pPr>
            <a:r>
              <a:rPr lang="el-GR" sz="1200" u="sng" dirty="0">
                <a:solidFill>
                  <a:srgbClr val="002060"/>
                </a:solidFill>
                <a:latin typeface="Calibri" panose="020F0502020204030204" pitchFamily="34" charset="0"/>
                <a:ea typeface="Calibri" panose="020F0502020204030204" pitchFamily="34" charset="0"/>
                <a:cs typeface="Calibri" panose="020F0502020204030204" pitchFamily="34" charset="0"/>
              </a:rPr>
              <a:t>Αιτήσεις για οικοδομικές άδειες από 1.1.2023 για (ειδικά) κτίρια εμπορικά και βιομηχανικά, αποθήκες </a:t>
            </a:r>
            <a:r>
              <a:rPr lang="el-GR" sz="1200" u="sng" dirty="0" err="1">
                <a:solidFill>
                  <a:srgbClr val="002060"/>
                </a:solidFill>
                <a:latin typeface="Calibri" panose="020F0502020204030204" pitchFamily="34" charset="0"/>
                <a:ea typeface="Calibri" panose="020F0502020204030204" pitchFamily="34" charset="0"/>
                <a:cs typeface="Calibri" panose="020F0502020204030204" pitchFamily="34" charset="0"/>
              </a:rPr>
              <a:t>κ.λπ</a:t>
            </a:r>
            <a:r>
              <a:rPr lang="el-GR" sz="1200" u="sng"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(άνω των 500 τ.μ.): καθίσταται υποχρεωτική η τοποθέτηση συστημάτων παραγωγής ηλεκτρικής ενέργειας από </a:t>
            </a:r>
            <a:r>
              <a:rPr lang="el-GR" sz="1200" dirty="0" err="1">
                <a:solidFill>
                  <a:srgbClr val="002060"/>
                </a:solidFill>
                <a:latin typeface="Calibri" panose="020F0502020204030204" pitchFamily="34" charset="0"/>
                <a:ea typeface="Calibri" panose="020F0502020204030204" pitchFamily="34" charset="0"/>
                <a:cs typeface="Calibri" panose="020F0502020204030204" pitchFamily="34" charset="0"/>
              </a:rPr>
              <a:t>φωτοβολταϊκά</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 ή θερμικά ηλιακά συστήματα σε ποσοστό τουλάχιστον 30% της κάλυψης (εξαιρούνται τουριστικά καταλύματα και ναοί)</a:t>
            </a:r>
          </a:p>
          <a:p>
            <a:pPr algn="just">
              <a:lnSpc>
                <a:spcPts val="1700"/>
              </a:lnSpc>
              <a:spcBef>
                <a:spcPts val="1200"/>
              </a:spcBef>
              <a:buFont typeface="Wingdings" panose="05000000000000000000" pitchFamily="2" charset="2"/>
              <a:buChar char="Ø"/>
            </a:pPr>
            <a:r>
              <a:rPr lang="el-GR" sz="1200" u="sng" dirty="0">
                <a:solidFill>
                  <a:srgbClr val="002060"/>
                </a:solidFill>
                <a:latin typeface="Calibri" panose="020F0502020204030204" pitchFamily="34" charset="0"/>
                <a:ea typeface="Calibri" panose="020F0502020204030204" pitchFamily="34" charset="0"/>
                <a:cs typeface="Calibri" panose="020F0502020204030204" pitchFamily="34" charset="0"/>
              </a:rPr>
              <a:t>Επανακαθορισμός περιεχομένου φακέλων Μελετών Περιβαλλοντικών Επιπτώσεων </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(ΜΠΕ), με στόχο την προσαρμογή αυτών στην κλιματική αλλαγή (Βλ. επίσης ΥΑ ΥΠΕΝ/ΔΙΠΑ/143898/9866/2024, ΦΕΚ Β’ 7322/31.12.2024)</a:t>
            </a:r>
          </a:p>
          <a:p>
            <a:pPr algn="just">
              <a:lnSpc>
                <a:spcPts val="1700"/>
              </a:lnSpc>
              <a:spcBef>
                <a:spcPts val="1200"/>
              </a:spcBef>
              <a:buFont typeface="Wingdings" panose="05000000000000000000" pitchFamily="2" charset="2"/>
              <a:buChar char="Ø"/>
            </a:pPr>
            <a:r>
              <a:rPr lang="el-GR" sz="1200" u="sng" dirty="0">
                <a:solidFill>
                  <a:srgbClr val="002060"/>
                </a:solidFill>
                <a:latin typeface="Calibri" panose="020F0502020204030204" pitchFamily="34" charset="0"/>
                <a:ea typeface="Calibri" panose="020F0502020204030204" pitchFamily="34" charset="0"/>
                <a:cs typeface="Calibri" panose="020F0502020204030204" pitchFamily="34" charset="0"/>
              </a:rPr>
              <a:t>Μείωση εκπομπών</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 Έως 31.3.2023 κάθε Δήμος υπολογίζει το ανθρακικό του αποτύπωμα και καταρτίζει Σχέδιο Μείωσης Εκπομπών (</a:t>
            </a:r>
            <a:r>
              <a:rPr lang="el-GR" sz="1200" dirty="0" err="1">
                <a:solidFill>
                  <a:srgbClr val="002060"/>
                </a:solidFill>
                <a:latin typeface="Calibri" panose="020F0502020204030204" pitchFamily="34" charset="0"/>
                <a:ea typeface="Calibri" panose="020F0502020204030204" pitchFamily="34" charset="0"/>
                <a:cs typeface="Calibri" panose="020F0502020204030204" pitchFamily="34" charset="0"/>
              </a:rPr>
              <a:t>ΔηΣΜΕ</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 με σκοπό τη μείωση των εκπομπών από τα δημοτικά κτίρια, εξοπλισμό και υποδομές που καταναλώνουν ενέργεια </a:t>
            </a:r>
          </a:p>
          <a:p>
            <a:pPr algn="just">
              <a:lnSpc>
                <a:spcPts val="1700"/>
              </a:lnSpc>
              <a:spcBef>
                <a:spcPts val="1200"/>
              </a:spcBef>
              <a:buFont typeface="Wingdings" panose="05000000000000000000" pitchFamily="2" charset="2"/>
              <a:buChar char="Ø"/>
            </a:pPr>
            <a:r>
              <a:rPr lang="el-GR" sz="1200" u="sng" dirty="0">
                <a:solidFill>
                  <a:srgbClr val="002060"/>
                </a:solidFill>
                <a:latin typeface="Calibri" panose="020F0502020204030204" pitchFamily="34" charset="0"/>
                <a:ea typeface="Calibri" panose="020F0502020204030204" pitchFamily="34" charset="0"/>
                <a:cs typeface="Calibri" panose="020F0502020204030204" pitchFamily="34" charset="0"/>
              </a:rPr>
              <a:t>Μείωση εκπομπών από εγκαταστάσεις</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 οι εγκαταστάσεις περιβαλλοντικών υποδομών (ΧΥΤΑ, βιολογικοί καθαρισμοί κ.ά.) και οι τουριστικές, </a:t>
            </a:r>
            <a:r>
              <a:rPr lang="el-GR" sz="1200" dirty="0" err="1">
                <a:solidFill>
                  <a:srgbClr val="002060"/>
                </a:solidFill>
                <a:latin typeface="Calibri" panose="020F0502020204030204" pitchFamily="34" charset="0"/>
                <a:ea typeface="Calibri" panose="020F0502020204030204" pitchFamily="34" charset="0"/>
                <a:cs typeface="Calibri" panose="020F0502020204030204" pitchFamily="34" charset="0"/>
              </a:rPr>
              <a:t>πτηνοκτηνοτροφικές</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 και βιομηχανικές εγκαταστάσεις, καθώς και οι υδατοκαλλιέργειες πρέπει να έχουν μειώσει τις εκπομπές τουλάχιστον 30% έως το 2030  σε σχέση με το 2019. Έως το 2026 υποβάλλουν έκθεση, ώστε να αποτυπωθεί ο τρόπος συμμόρφωσης στους στόχους μείωσης των εκπομπών. Από το 2026 υποβάλλουν ετήσια έκθεση για τις εκπομπές του προηγούμενου έτους </a:t>
            </a:r>
          </a:p>
          <a:p>
            <a:pPr algn="just">
              <a:lnSpc>
                <a:spcPts val="1700"/>
              </a:lnSpc>
              <a:spcBef>
                <a:spcPts val="1200"/>
              </a:spcBef>
              <a:buFont typeface="Wingdings" panose="05000000000000000000" pitchFamily="2" charset="2"/>
              <a:buChar char="Ø"/>
            </a:pPr>
            <a:r>
              <a:rPr lang="el-GR" sz="1200" u="sng" dirty="0">
                <a:solidFill>
                  <a:srgbClr val="002060"/>
                </a:solidFill>
                <a:latin typeface="Calibri" panose="020F0502020204030204" pitchFamily="34" charset="0"/>
                <a:ea typeface="Calibri" panose="020F0502020204030204" pitchFamily="34" charset="0"/>
                <a:cs typeface="Calibri" panose="020F0502020204030204" pitchFamily="34" charset="0"/>
              </a:rPr>
              <a:t>Μείωση εκπομπών από επιχειρήσεις: </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Οι εισηγμένες ΑΕ, οι τράπεζες, οι ασφαλιστικές επιχειρήσεις, οι επιχειρήσεις σταθερής και κινητής τηλεφωνίας, ύδρευσης και αποχέτευσης, ταχυμεταφορών, παροχής ηλεκτρικής ενέργειας και φυσικού αερίου, οι αλυσίδες καταστημάτων λιανεμπορίου και οι επιχειρήσεις υπηρεσιών εφοδιαστικής υποβάλουν έως τον Οκτώβριο 20203 έκθεση για το ανθρακικό τους αποτύπωμα για το έτος αναφοράς 2022.</a:t>
            </a:r>
          </a:p>
          <a:p>
            <a:pPr algn="just">
              <a:lnSpc>
                <a:spcPts val="1700"/>
              </a:lnSpc>
              <a:spcBef>
                <a:spcPts val="1200"/>
              </a:spcBef>
              <a:buFont typeface="Wingdings" panose="05000000000000000000" pitchFamily="2" charset="2"/>
              <a:buChar char="Ø"/>
            </a:pPr>
            <a:r>
              <a:rPr lang="el-GR" sz="1200" u="sng" dirty="0">
                <a:solidFill>
                  <a:srgbClr val="002060"/>
                </a:solidFill>
                <a:latin typeface="Calibri" panose="020F0502020204030204" pitchFamily="34" charset="0"/>
                <a:ea typeface="Calibri" panose="020F0502020204030204" pitchFamily="34" charset="0"/>
                <a:cs typeface="Calibri" panose="020F0502020204030204" pitchFamily="34" charset="0"/>
              </a:rPr>
              <a:t>Νησιά</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 θεσπίζεται Στρατηγικό Πλαίσιο για την ολοκληρωμένη μετάβαση ορισμένων νησιών προς την κλιματική ουδετερότητα. Στόχος να μειωθούν οι εκπομπές των μη διασυνδεδεμένων νησιών ως το 2030 κατά 80% σε σχέση με το 2019. Από το 2030 απαγορεύεται η χρήση μαζούτ για την παραγωγή ηλεκτρικής ενέργειας στα μη διασυνδεδεμένα νησιά.</a:t>
            </a:r>
          </a:p>
          <a:p>
            <a:endParaRPr lang="en-US" sz="1200" dirty="0"/>
          </a:p>
        </p:txBody>
      </p:sp>
      <p:sp>
        <p:nvSpPr>
          <p:cNvPr id="4" name="Βέλος: Δεξιό 3">
            <a:extLst>
              <a:ext uri="{FF2B5EF4-FFF2-40B4-BE49-F238E27FC236}">
                <a16:creationId xmlns:a16="http://schemas.microsoft.com/office/drawing/2014/main" id="{FB29C75E-C4DF-5E9F-C22E-4EB6D6CE3E9F}"/>
              </a:ext>
            </a:extLst>
          </p:cNvPr>
          <p:cNvSpPr/>
          <p:nvPr/>
        </p:nvSpPr>
        <p:spPr>
          <a:xfrm>
            <a:off x="0" y="618518"/>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12</a:t>
            </a:r>
            <a:endParaRPr lang="en-US" b="1" dirty="0">
              <a:solidFill>
                <a:schemeClr val="bg2"/>
              </a:solidFill>
            </a:endParaRPr>
          </a:p>
        </p:txBody>
      </p:sp>
    </p:spTree>
    <p:extLst>
      <p:ext uri="{BB962C8B-B14F-4D97-AF65-F5344CB8AC3E}">
        <p14:creationId xmlns:p14="http://schemas.microsoft.com/office/powerpoint/2010/main" val="1474990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96F342-A890-A179-1C10-ACB3B746C1D7}"/>
              </a:ext>
            </a:extLst>
          </p:cNvPr>
          <p:cNvSpPr>
            <a:spLocks noGrp="1"/>
          </p:cNvSpPr>
          <p:nvPr>
            <p:ph type="title"/>
          </p:nvPr>
        </p:nvSpPr>
        <p:spPr>
          <a:xfrm>
            <a:off x="1981200" y="166976"/>
            <a:ext cx="8229600" cy="620203"/>
          </a:xfrm>
        </p:spPr>
        <p:txBody>
          <a:bodyPr>
            <a:normAutofit/>
          </a:bodyPr>
          <a:lstStyle/>
          <a:p>
            <a:pPr algn="ct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ΙV. Ο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ΕθνικΟς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ΚλιματικΟς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ΝΟμος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(Ν. 4936/2022) (3)</a:t>
            </a:r>
            <a:endParaRPr lang="en-US" sz="1800" b="1" dirty="0">
              <a:solidFill>
                <a:schemeClr val="bg2"/>
              </a:solidFill>
            </a:endParaRPr>
          </a:p>
        </p:txBody>
      </p:sp>
      <p:sp>
        <p:nvSpPr>
          <p:cNvPr id="4" name="Θέση αριθμού διαφάνειας 3">
            <a:extLst>
              <a:ext uri="{FF2B5EF4-FFF2-40B4-BE49-F238E27FC236}">
                <a16:creationId xmlns:a16="http://schemas.microsoft.com/office/drawing/2014/main" id="{ACD7554A-6A27-4093-8681-18CB949BED88}"/>
              </a:ext>
            </a:extLst>
          </p:cNvPr>
          <p:cNvSpPr>
            <a:spLocks noGrp="1"/>
          </p:cNvSpPr>
          <p:nvPr>
            <p:ph type="sldNum" sz="quarter" idx="12"/>
          </p:nvPr>
        </p:nvSpPr>
        <p:spPr/>
        <p:txBody>
          <a:bodyPr/>
          <a:lstStyle/>
          <a:p>
            <a:fld id="{93680907-077C-40BE-BAA9-1B35E73C4AA5}" type="slidenum">
              <a:rPr lang="el-GR" smtClean="0"/>
              <a:pPr/>
              <a:t>13</a:t>
            </a:fld>
            <a:endParaRPr lang="el-GR" dirty="0"/>
          </a:p>
        </p:txBody>
      </p:sp>
      <p:sp>
        <p:nvSpPr>
          <p:cNvPr id="3" name="Βέλος: Δεξιό 2">
            <a:extLst>
              <a:ext uri="{FF2B5EF4-FFF2-40B4-BE49-F238E27FC236}">
                <a16:creationId xmlns:a16="http://schemas.microsoft.com/office/drawing/2014/main" id="{4AD745BB-2CDD-C3CB-52B8-669C849FB4DC}"/>
              </a:ext>
            </a:extLst>
          </p:cNvPr>
          <p:cNvSpPr/>
          <p:nvPr/>
        </p:nvSpPr>
        <p:spPr>
          <a:xfrm>
            <a:off x="0" y="618518"/>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a:solidFill>
                  <a:schemeClr val="bg2"/>
                </a:solidFill>
              </a:rPr>
              <a:t>1</a:t>
            </a:r>
            <a:r>
              <a:rPr lang="el-GR" b="1" dirty="0">
                <a:solidFill>
                  <a:schemeClr val="bg2"/>
                </a:solidFill>
              </a:rPr>
              <a:t>3</a:t>
            </a:r>
            <a:endParaRPr lang="en-US" b="1" dirty="0">
              <a:solidFill>
                <a:schemeClr val="bg2"/>
              </a:solidFill>
            </a:endParaRPr>
          </a:p>
        </p:txBody>
      </p:sp>
      <p:sp>
        <p:nvSpPr>
          <p:cNvPr id="7" name="Θέση περιεχομένου 6">
            <a:extLst>
              <a:ext uri="{FF2B5EF4-FFF2-40B4-BE49-F238E27FC236}">
                <a16:creationId xmlns:a16="http://schemas.microsoft.com/office/drawing/2014/main" id="{0802E99B-1A29-B3F7-2A0B-5731C3A7B494}"/>
              </a:ext>
            </a:extLst>
          </p:cNvPr>
          <p:cNvSpPr>
            <a:spLocks noGrp="1"/>
          </p:cNvSpPr>
          <p:nvPr>
            <p:ph idx="1"/>
          </p:nvPr>
        </p:nvSpPr>
        <p:spPr>
          <a:xfrm>
            <a:off x="1143000" y="914399"/>
            <a:ext cx="9905999" cy="5038165"/>
          </a:xfrm>
        </p:spPr>
        <p:txBody>
          <a:bodyPr>
            <a:normAutofit/>
          </a:bodyPr>
          <a:lstStyle/>
          <a:p>
            <a:pPr marL="0" indent="0" algn="just">
              <a:lnSpc>
                <a:spcPts val="1900"/>
              </a:lnSpc>
              <a:buNone/>
            </a:pPr>
            <a:r>
              <a:rPr lang="el-GR" sz="1400" b="1" dirty="0">
                <a:solidFill>
                  <a:srgbClr val="002060"/>
                </a:solidFill>
                <a:latin typeface="Calibri" panose="020F0502020204030204" pitchFamily="34" charset="0"/>
                <a:ea typeface="Calibri" panose="020F0502020204030204" pitchFamily="34" charset="0"/>
                <a:cs typeface="Calibri" panose="020F0502020204030204" pitchFamily="34" charset="0"/>
              </a:rPr>
              <a:t>Ελλείψεις του Εθνικού Κλιματικού Νόμου: </a:t>
            </a:r>
          </a:p>
          <a:p>
            <a:pPr algn="just">
              <a:lnSpc>
                <a:spcPts val="1900"/>
              </a:lnSpc>
              <a:spcBef>
                <a:spcPts val="1200"/>
              </a:spcBef>
              <a:buFont typeface="Wingdings" panose="05000000000000000000" pitchFamily="2" charset="2"/>
              <a:buChar cha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Δεν υπάρχει ουσιαστική αναφορά σε κλάδους οικονομικής δραστηριότητας  που επηρεάζουν και συμβάλλουν σημαντικά στην κλιματική αλλαγή, όπως η βιομηχανία τροφίμων και η γεωργία (π.χ. μέτρα βιώσιμης παραγωγής τροφίμων), η κτηνοτροφία (π.χ. μέτρα μείωσης εντατικής κτηνοτροφίας), ο τουρισμός, οι μεταφορές, η μεταποίηση, η αλιεία ή ο κλάδος παραγωγής και διανομής ορυκτών καυσίμων</a:t>
            </a:r>
          </a:p>
          <a:p>
            <a:pPr algn="just">
              <a:lnSpc>
                <a:spcPts val="1900"/>
              </a:lnSpc>
              <a:spcBef>
                <a:spcPts val="1200"/>
              </a:spcBef>
              <a:buFont typeface="Wingdings" panose="05000000000000000000" pitchFamily="2" charset="2"/>
              <a:buChar cha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Δεν προσεγγίζει την αναβάθμιση της ενεργειακής αποδοτικότητας στα κτήρια και τη βιομηχανία και δεν ενσωματώνει τις </a:t>
            </a: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ενωσιακές</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προβλέψεις</a:t>
            </a:r>
          </a:p>
          <a:p>
            <a:pPr algn="just">
              <a:lnSpc>
                <a:spcPts val="1900"/>
              </a:lnSpc>
              <a:spcBef>
                <a:spcPts val="1200"/>
              </a:spcBef>
              <a:buFont typeface="Wingdings" panose="05000000000000000000" pitchFamily="2" charset="2"/>
              <a:buChar cha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Δεν γίνεται αναφορά στη συνεισφορά δασών και δασικών εκτάσεων στον μετριασμό των επιπτώσεων της κλιματικής αλλαγής και σε δράσεις  δάσωσης και αναδάσωσης</a:t>
            </a:r>
          </a:p>
          <a:p>
            <a:pPr algn="just">
              <a:lnSpc>
                <a:spcPts val="1900"/>
              </a:lnSpc>
              <a:spcBef>
                <a:spcPts val="1200"/>
              </a:spcBef>
              <a:buFont typeface="Wingdings" panose="05000000000000000000" pitchFamily="2" charset="2"/>
              <a:buChar cha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Δεν τίθενται στενές προθεσμίες για την επίτευξη ορισμένων στόχων, όπως η απεξάρτηση από τα ορυκτά καύσιμα</a:t>
            </a:r>
          </a:p>
          <a:p>
            <a:pPr algn="just">
              <a:lnSpc>
                <a:spcPts val="1900"/>
              </a:lnSpc>
              <a:spcBef>
                <a:spcPts val="1200"/>
              </a:spcBef>
              <a:buFont typeface="Wingdings" panose="05000000000000000000" pitchFamily="2" charset="2"/>
              <a:buChar cha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Δεν εμπεριέχονται μέτρα αντιμετώπισης της ενεργειακής φτώχειας (πλέον ευάλωτοι και επηρεαζόμενοι πληθυσμοί), σε αντίθεση με τον ευρωπαϊκό κλιματικό νόμο</a:t>
            </a:r>
          </a:p>
          <a:p>
            <a:pPr algn="just">
              <a:lnSpc>
                <a:spcPts val="1900"/>
              </a:lnSpc>
              <a:spcBef>
                <a:spcPts val="1200"/>
              </a:spcBef>
              <a:buFont typeface="Wingdings" panose="05000000000000000000" pitchFamily="2" charset="2"/>
              <a:buChar cha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Δεν προάγεται επαρκώς η κυκλική οικονομία, ούτε εμπεριέχονται ειδικά μέτρα για τη δίκαιη μετάβαση </a:t>
            </a:r>
          </a:p>
          <a:p>
            <a:pPr algn="just">
              <a:lnSpc>
                <a:spcPts val="1900"/>
              </a:lnSpc>
              <a:spcBef>
                <a:spcPts val="1200"/>
              </a:spcBef>
              <a:buFont typeface="Wingdings" panose="05000000000000000000" pitchFamily="2" charset="2"/>
              <a:buChar char="§"/>
            </a:pPr>
            <a:r>
              <a:rPr lang="el-GR" sz="1400">
                <a:solidFill>
                  <a:srgbClr val="002060"/>
                </a:solidFill>
                <a:latin typeface="Calibri" panose="020F0502020204030204" pitchFamily="34" charset="0"/>
                <a:ea typeface="Calibri" panose="020F0502020204030204" pitchFamily="34" charset="0"/>
                <a:cs typeface="Calibri" panose="020F0502020204030204" pitchFamily="34" charset="0"/>
              </a:rPr>
              <a:t>Οι </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στόχοι για την ηλεκτροκίνηση δεν καταλαμβάνουν τον στόλο οχημάτων του Δημοσίου και τις προμήθειες του</a:t>
            </a:r>
          </a:p>
          <a:p>
            <a:pPr algn="just">
              <a:lnSpc>
                <a:spcPts val="1900"/>
              </a:lnSpc>
            </a:pPr>
            <a:endParaRPr lang="el-GR" sz="2400" dirty="0">
              <a:solidFill>
                <a:srgbClr val="002060"/>
              </a:solidFill>
            </a:endParaRPr>
          </a:p>
          <a:p>
            <a:endParaRPr lang="en-US" dirty="0"/>
          </a:p>
        </p:txBody>
      </p:sp>
    </p:spTree>
    <p:extLst>
      <p:ext uri="{BB962C8B-B14F-4D97-AF65-F5344CB8AC3E}">
        <p14:creationId xmlns:p14="http://schemas.microsoft.com/office/powerpoint/2010/main" val="41881389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E60C18F-D02A-B906-3464-FB487067F207}"/>
              </a:ext>
            </a:extLst>
          </p:cNvPr>
          <p:cNvSpPr>
            <a:spLocks noGrp="1"/>
          </p:cNvSpPr>
          <p:nvPr>
            <p:ph idx="1"/>
          </p:nvPr>
        </p:nvSpPr>
        <p:spPr/>
        <p:txBody>
          <a:bodyPr>
            <a:normAutofit/>
          </a:bodyPr>
          <a:lstStyle/>
          <a:p>
            <a:pPr marL="0" indent="0">
              <a:buNone/>
            </a:pPr>
            <a:r>
              <a:rPr lang="el-GR" sz="2000" b="1" dirty="0">
                <a:solidFill>
                  <a:schemeClr val="bg2"/>
                </a:solidFill>
                <a:latin typeface="+mj-lt"/>
                <a:ea typeface="Calibri" panose="020F0502020204030204" pitchFamily="34" charset="0"/>
                <a:cs typeface="Calibri" panose="020F0502020204030204" pitchFamily="34" charset="0"/>
              </a:rPr>
              <a:t>ΕΥΧΑΡΙΣΤΩ ΓΙΑ ΤΗΝ ΠΡΟΣΟΧΗ ΣΑΣ</a:t>
            </a:r>
            <a:endParaRPr lang="en-US" sz="2000" b="1" dirty="0">
              <a:solidFill>
                <a:schemeClr val="bg2"/>
              </a:solidFill>
              <a:latin typeface="+mj-lt"/>
              <a:ea typeface="Calibri" panose="020F0502020204030204" pitchFamily="34" charset="0"/>
              <a:cs typeface="Calibri" panose="020F0502020204030204" pitchFamily="34" charset="0"/>
            </a:endParaRPr>
          </a:p>
        </p:txBody>
      </p:sp>
      <p:sp>
        <p:nvSpPr>
          <p:cNvPr id="2" name="Βέλος: Δεξιό 1">
            <a:extLst>
              <a:ext uri="{FF2B5EF4-FFF2-40B4-BE49-F238E27FC236}">
                <a16:creationId xmlns:a16="http://schemas.microsoft.com/office/drawing/2014/main" id="{379ACB8C-46EC-0FE9-0466-BDBD77F61A7A}"/>
              </a:ext>
            </a:extLst>
          </p:cNvPr>
          <p:cNvSpPr/>
          <p:nvPr/>
        </p:nvSpPr>
        <p:spPr>
          <a:xfrm>
            <a:off x="0" y="56968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14</a:t>
            </a:r>
            <a:endParaRPr lang="en-US" b="1" dirty="0">
              <a:solidFill>
                <a:schemeClr val="bg2"/>
              </a:solidFill>
            </a:endParaRPr>
          </a:p>
        </p:txBody>
      </p:sp>
    </p:spTree>
    <p:extLst>
      <p:ext uri="{BB962C8B-B14F-4D97-AF65-F5344CB8AC3E}">
        <p14:creationId xmlns:p14="http://schemas.microsoft.com/office/powerpoint/2010/main" val="1099999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85642A-815A-6BD9-ACFB-2389237A5B1A}"/>
              </a:ext>
            </a:extLst>
          </p:cNvPr>
          <p:cNvSpPr>
            <a:spLocks noGrp="1"/>
          </p:cNvSpPr>
          <p:nvPr>
            <p:ph type="title"/>
          </p:nvPr>
        </p:nvSpPr>
        <p:spPr>
          <a:xfrm>
            <a:off x="1141413" y="618518"/>
            <a:ext cx="9905998" cy="699294"/>
          </a:xfrm>
        </p:spPr>
        <p:txBody>
          <a:bodyPr>
            <a:normAutofit/>
          </a:bodyPr>
          <a:lstStyle/>
          <a:p>
            <a:pPr algn="ct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Ι. Η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απειλΗ</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της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κλιματικΗς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αλλαγΗς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endParaRPr lang="en-US" sz="20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1C0D93DA-A5C8-0D2C-7B1C-93228EB474C4}"/>
              </a:ext>
            </a:extLst>
          </p:cNvPr>
          <p:cNvSpPr>
            <a:spLocks noGrp="1"/>
          </p:cNvSpPr>
          <p:nvPr>
            <p:ph idx="1"/>
          </p:nvPr>
        </p:nvSpPr>
        <p:spPr>
          <a:xfrm>
            <a:off x="1141412" y="1317811"/>
            <a:ext cx="9905999" cy="5405717"/>
          </a:xfrm>
        </p:spPr>
        <p:txBody>
          <a:bodyPr>
            <a:normAutofit fontScale="55000" lnSpcReduction="20000"/>
          </a:bodyPr>
          <a:lstStyle/>
          <a:p>
            <a:pPr algn="just">
              <a:buFont typeface="Wingdings" panose="05000000000000000000" pitchFamily="2" charset="2"/>
              <a:buChar char="Ø"/>
            </a:pP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Η κλιματική αλλαγή αποτελεί μια από τις μεγαλύτερες απειλές για τον 21ο αιώνα</a:t>
            </a: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marL="514350" indent="-285750" algn="just">
              <a:buFont typeface="Wingdings" panose="05000000000000000000" pitchFamily="2" charset="2"/>
              <a:buChar char="§"/>
            </a:pP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 Η καύση ορυκτών καυσίμων, η αποψίλωση των δασών και η κτηνοτροφία επηρεάζουν ολοένα και περισσότερο το κλίμα και τη θερμοκρασία της γης. </a:t>
            </a:r>
          </a:p>
          <a:p>
            <a:pPr marL="514350" indent="-285750" algn="just">
              <a:buFont typeface="Wingdings" panose="05000000000000000000" pitchFamily="2" charset="2"/>
              <a:buChar char="§"/>
            </a:pP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Η υπερθέρμανση του πλανήτη επιδρά αρνητικά στη βιοποικιλότητα, στη διαθεσιμότητα των υδάτινων πόρων, καθώς και στις ζώνες βλάστησης του πρωτογενούς τομέα</a:t>
            </a:r>
          </a:p>
          <a:p>
            <a:pPr marL="514350" indent="-285750" algn="just">
              <a:buFont typeface="Wingdings" panose="05000000000000000000" pitchFamily="2" charset="2"/>
              <a:buChar char="§"/>
            </a:pP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Επίσης περιορίζει σημαντικά τα επίπεδα υγρασίας σε δασικά και αγροτικά οικοσυστήματα αυξάνοντας σημαντικά τον κίνδυνο πυρκαγιών</a:t>
            </a:r>
          </a:p>
          <a:p>
            <a:pPr marL="514350" indent="-285750" algn="just">
              <a:buFont typeface="Wingdings" panose="05000000000000000000" pitchFamily="2" charset="2"/>
              <a:buChar char="§"/>
            </a:pP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Τα ακραία φαινόμενα (καύσωνες, βροχοπτώσεις, πλημμύρες, ισχυροί άνεμοι, τυφώνες, πυρκαγιές) περιορίζουν σημαντικά την οικονομική δραστηριότητα καθώς οδηγούν σε καταστροφή υποδομών και μονάδων παραγωγής, καταστροφές των οικοσυστημάτων καθώς και σε απώλεια ανθρώπινης ζωής</a:t>
            </a:r>
          </a:p>
          <a:p>
            <a:pPr algn="just">
              <a:buFont typeface="Wingdings" panose="05000000000000000000" pitchFamily="2" charset="2"/>
              <a:buChar char="Ø"/>
            </a:pP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H αύξηση της θερμοκρασίας και της μεταβλητότητας του κλίματος επηρεάζουν όλες τις περιοχές του κόσμου και τους τομείς της οικονομίας. Ωστόσο αναμένεται ότι οι φτωχότερες περιοχές θα δεχθούν τα μεγαλύτερα πλήγματα σε περιβαλλοντικό, οικονομικό και κοινωνικό επίπεδο.</a:t>
            </a:r>
          </a:p>
          <a:p>
            <a:pPr algn="just">
              <a:buFont typeface="Wingdings" panose="05000000000000000000" pitchFamily="2" charset="2"/>
              <a:buChar char="Ø"/>
            </a:pP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Η υπερθέρμανση του πλανήτη, η αύξηση των βροχοπτώσεων, η αυξημένη ξηρασία, οι πυρκαγιές, η άνοδος της στάθμης της θάλασσας, η απώλεια βιοποικιλότητας, οι αλλαγές στις διατροφικές συνήθειες, οι διαταραχές στον εφοδιασμό τροφίμων, οι κίνδυνοι για την ανθρώπινη υγεία, η φτώχεια, ο εκτοπισμός και η κλιματική μετανάστευση συγκαταλέγονται στις κυριότερες επιπτώσεις της κλιματικής αλλαγής που ενδιαφέρουν το δίκαιο και θίγουν ανθρώπινα δικαιώματα.</a:t>
            </a:r>
          </a:p>
          <a:p>
            <a:pPr algn="just">
              <a:buFont typeface="Wingdings" panose="05000000000000000000" pitchFamily="2" charset="2"/>
              <a:buChar char="Ø"/>
            </a:pP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Ειδικά στην Ελλάδα οι επιπτώσεις της κλιματικής αλλαγής, οι οποίες εκτείνονται στον πρωτογενή τομέα, στον τομέα της μεταποίησης, στον δημόσιο και τον ιδιωτικό τομέα αλλά και στα νοικοκυριά, έχουν ήδη γίνει ορατές τα τελευταία χρόνια (μείωση βροχοπτώσεων, αύξηση θερμοκρασίας αέρα κατά τους θερινούς μήνες, εμφάνιση ακραίων καιρικών φαινομένων με μεγαλύτερη συχνότητα, απώλεια δασικής γης λόγω εκτεταμένων δασικών πυρκαγιών, υποβάθμιση ποιότητας τουριστικού προϊόντος σε ορισμένες περιοχές λόγω συχνότερης εμφάνισης καυσώνων, αύξηση ενεργειακών αναγκών σε αστικές και τουριστικές περιοχές) </a:t>
            </a:r>
          </a:p>
          <a:p>
            <a:pPr algn="just">
              <a:buFont typeface="Wingdings" panose="05000000000000000000" pitchFamily="2" charset="2"/>
              <a:buChar char="Ø"/>
            </a:pP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Για την αντιμετώπιση της κλιματικής αλλαγής έχουν διαμορφωθεί πολιτικές και θεσπισθεί ρυθμίσεις σε διεθνές, </a:t>
            </a:r>
            <a:r>
              <a:rPr lang="el-GR" sz="2200" dirty="0" err="1">
                <a:solidFill>
                  <a:schemeClr val="bg2"/>
                </a:solidFill>
                <a:latin typeface="Calibri" panose="020F0502020204030204" pitchFamily="34" charset="0"/>
                <a:ea typeface="Calibri" panose="020F0502020204030204" pitchFamily="34" charset="0"/>
                <a:cs typeface="Calibri" panose="020F0502020204030204" pitchFamily="34" charset="0"/>
              </a:rPr>
              <a:t>ενωσιακό</a:t>
            </a: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 και εθνικό επίπεδο για την εφαρμογή </a:t>
            </a: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μέτρων περιορισμού του φαινομένου </a:t>
            </a: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l-GR" sz="2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μετριασμός της κλιματικής αλλαγής</a:t>
            </a: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 και την </a:t>
            </a: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προσαρμογή στις συνέπειες της αλλαγής του κλίματος </a:t>
            </a: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l-GR" sz="2200" b="1" u="sng" dirty="0">
                <a:solidFill>
                  <a:schemeClr val="bg2"/>
                </a:solidFill>
                <a:latin typeface="Calibri" panose="020F0502020204030204" pitchFamily="34" charset="0"/>
                <a:ea typeface="Calibri" panose="020F0502020204030204" pitchFamily="34" charset="0"/>
                <a:cs typeface="Calibri" panose="020F0502020204030204" pitchFamily="34" charset="0"/>
              </a:rPr>
              <a:t>προσαρμογή στην κλιματική αλλαγή</a:t>
            </a: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algn="just">
              <a:buFont typeface="Wingdings" panose="05000000000000000000" pitchFamily="2" charset="2"/>
              <a:buChar char="Ø"/>
            </a:pPr>
            <a:endPar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4" name="Βέλος: Δεξιό 3">
            <a:extLst>
              <a:ext uri="{FF2B5EF4-FFF2-40B4-BE49-F238E27FC236}">
                <a16:creationId xmlns:a16="http://schemas.microsoft.com/office/drawing/2014/main" id="{BCE123DF-B9F6-D724-2804-492C1284C94C}"/>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2</a:t>
            </a:r>
            <a:endParaRPr lang="en-US" b="1" dirty="0">
              <a:solidFill>
                <a:schemeClr val="bg2"/>
              </a:solidFill>
            </a:endParaRPr>
          </a:p>
        </p:txBody>
      </p:sp>
    </p:spTree>
    <p:extLst>
      <p:ext uri="{BB962C8B-B14F-4D97-AF65-F5344CB8AC3E}">
        <p14:creationId xmlns:p14="http://schemas.microsoft.com/office/powerpoint/2010/main" val="2884704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3E7DE5-0AD0-51AC-82EC-E2C369A35B19}"/>
              </a:ext>
            </a:extLst>
          </p:cNvPr>
          <p:cNvSpPr>
            <a:spLocks noGrp="1"/>
          </p:cNvSpPr>
          <p:nvPr>
            <p:ph type="title"/>
          </p:nvPr>
        </p:nvSpPr>
        <p:spPr>
          <a:xfrm>
            <a:off x="1141413" y="618518"/>
            <a:ext cx="9905998" cy="699294"/>
          </a:xfrm>
        </p:spPr>
        <p:txBody>
          <a:bodyPr>
            <a:normAutofit/>
          </a:bodyPr>
          <a:lstStyle/>
          <a:p>
            <a:pPr algn="ctr">
              <a:lnSpc>
                <a:spcPct val="100000"/>
              </a:lnSpc>
            </a:pP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ΙΙ. Η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δρΑση</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της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διεθνοΥς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κοινΟτητας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για την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αντιμετΩπιση</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της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κλιματικΗς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αλλαγΗς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a:t>
            </a:r>
            <a:b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b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ΣΥΜΒΑΣΗ ΤΗΣ ΒΙΕΝΝΗΣ ΚΑΙ ΠΡΩΤΟΚΟΛΛΟ ΤΟΥ ΜΟΝΤΡΕΑΛ  (1)</a:t>
            </a:r>
            <a:endParaRPr lang="en-US" sz="18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16F7BB6F-6687-2C0E-133E-4B864FC9C229}"/>
              </a:ext>
            </a:extLst>
          </p:cNvPr>
          <p:cNvSpPr>
            <a:spLocks noGrp="1"/>
          </p:cNvSpPr>
          <p:nvPr>
            <p:ph idx="1"/>
          </p:nvPr>
        </p:nvSpPr>
        <p:spPr>
          <a:xfrm>
            <a:off x="1141412" y="1479176"/>
            <a:ext cx="9905999" cy="4760306"/>
          </a:xfrm>
        </p:spPr>
        <p:txBody>
          <a:bodyPr>
            <a:normAutofit/>
          </a:bodyPr>
          <a:lstStyle/>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Το δίκαιο για την κλιματική αλλαγή ξεκίνησε από τη νομική αντιμετώπιση της υπερθέρμανσης του πλανήτη και από το δίκαιο της προστασίας από την ατμοσφαιρική ρύπανση. </a:t>
            </a:r>
          </a:p>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Από το 1980 η διεθνής κοινότητα καταπιάνεται ουσιαστικά με το ζήτημα της αντιμετώπισης των υπέρμετρων εκπομπών διοξειδίου του άνθρακα, η οποία αποδόθηκε στην «άμετρη» ανθρώπινη δραστηριότητα. Σημαντικός παράγοντας ενασχόλησης με το φαινόμενο της κλιματικής αλλαγής είναι η επιστημονική εξέλιξη. Π.χ. στα μέσα της δεκαετίας του ’70 πρωτοποριακές έρευνες κατέδειξαν για πρώτη φορά τους μηχανισμούς σύνθεσης και αποσύνθεσης της στιβάδας του όζοντος</a:t>
            </a:r>
          </a:p>
          <a:p>
            <a:pPr indent="0" algn="just">
              <a:buNone/>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1985:</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 Σύμβαση της Βιέννης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για την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προστασία της στιβάδας του όζοντος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που τέθηκε σε εφαρμογή το 1988. Η Ελλάδα  κύρωσε τη Σύμβαση με τον ν. 1818/1988 (Α΄253). Στόχος της Σύμβασης ήταν η προώθηση της συνεργασίας μεταξύ των μερών στους τομείς της συστηματικής μελέτης, έρευνας και ανταλλαγής πληροφοριών για τις επιπτώσεις των ανθρώπινων δραστηριοτήτων στη στιβάδα του όζοντος, χωρίς όμως να δεσμεύει τα μέλη στη λήψη συγκεκριμένων μέτρων. Τον ρόλο αυτό ανέλαβε, δύο χρόνια αργότερα, μία δεύτερη διεθνής συμφωνία, στα πλαίσια της Σύμβασης, το Πρωτόκολλο του Μόντρεαλ.</a:t>
            </a:r>
          </a:p>
          <a:p>
            <a:pPr indent="0" algn="just">
              <a:buNone/>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1987:</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 Το Πρωτόκολλο του Μόντρεαλ</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τέθηκε σε ισχύ την 1.1.1989. Έχει ως αντικείμενο τη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μείωση της παραγωγής και κατανάλωσης του ουσιών που καταστρέφουν τη στιβάδα του όζοντος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ozone</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depleting</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substances</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 ODS), προκειμένου να μειωθούν οι συγκεντρώσεις των ουσιών αυτών στην ατμόσφαιρα και να προστατευθεί η εύθραυστη στιβάδα του όζοντος. Η Ελλάδα κύρωσε το Πρωτόκολλο το 1992 με τον ν. 2110/1992, ΦΕΚ Α’  206).</a:t>
            </a:r>
          </a:p>
          <a:p>
            <a:endPar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4" name="Βέλος: Δεξιό 3">
            <a:extLst>
              <a:ext uri="{FF2B5EF4-FFF2-40B4-BE49-F238E27FC236}">
                <a16:creationId xmlns:a16="http://schemas.microsoft.com/office/drawing/2014/main" id="{7F5CA4CD-31AC-B429-4F16-26571E21A744}"/>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3</a:t>
            </a:r>
            <a:endParaRPr lang="en-US" b="1" dirty="0">
              <a:solidFill>
                <a:schemeClr val="bg2"/>
              </a:solidFill>
            </a:endParaRPr>
          </a:p>
        </p:txBody>
      </p:sp>
    </p:spTree>
    <p:extLst>
      <p:ext uri="{BB962C8B-B14F-4D97-AF65-F5344CB8AC3E}">
        <p14:creationId xmlns:p14="http://schemas.microsoft.com/office/powerpoint/2010/main" val="270841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B1CF9D-70EC-8704-6999-615EB860396F}"/>
              </a:ext>
            </a:extLst>
          </p:cNvPr>
          <p:cNvSpPr>
            <a:spLocks noGrp="1"/>
          </p:cNvSpPr>
          <p:nvPr>
            <p:ph type="title"/>
          </p:nvPr>
        </p:nvSpPr>
        <p:spPr>
          <a:xfrm>
            <a:off x="1141413" y="618518"/>
            <a:ext cx="9905998" cy="604226"/>
          </a:xfrm>
        </p:spPr>
        <p:txBody>
          <a:bodyPr>
            <a:noAutofit/>
          </a:bodyPr>
          <a:lstStyle/>
          <a:p>
            <a:pPr algn="ctr">
              <a:lnSpc>
                <a:spcPct val="100000"/>
              </a:lnSpc>
            </a:pP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ΙΙ. Η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δρΑση</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της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διεθνοΥς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κοινΟτητας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για την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αντιμετΩπιση</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της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κλιματικΗς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αλλαγΗς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a:t>
            </a:r>
            <a:b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b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Η ΔΙΑΣΚΕΨΗ ΤΟΥ ΡΙΟ  (2)</a:t>
            </a:r>
            <a:endParaRPr lang="en-US" sz="18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DDB6EE28-B11E-0E48-A9D9-4A59ADB7F870}"/>
              </a:ext>
            </a:extLst>
          </p:cNvPr>
          <p:cNvSpPr>
            <a:spLocks noGrp="1"/>
          </p:cNvSpPr>
          <p:nvPr>
            <p:ph idx="1"/>
          </p:nvPr>
        </p:nvSpPr>
        <p:spPr>
          <a:xfrm>
            <a:off x="1141412" y="1344706"/>
            <a:ext cx="9905999" cy="5007456"/>
          </a:xfrm>
        </p:spPr>
        <p:txBody>
          <a:bodyPr>
            <a:normAutofit fontScale="92500" lnSpcReduction="10000"/>
          </a:bodyPr>
          <a:lstStyle/>
          <a:p>
            <a:pPr marL="233363" indent="0" algn="just">
              <a:lnSpc>
                <a:spcPct val="110000"/>
              </a:lnSpc>
              <a:buNone/>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1992:</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Διάσκεψη του Ρίο</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κατά την οποία υιοθετήθηκε η πρώτη διεθνής σύμβαση για την κλιματική αλλαγή με πρωτοβουλία του ΟΗΕ. Πρόκειται για τη διεθνή Σύμβαση-Πλαίσιο για την Κλιματική Αλλαγή (United Nations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Framework</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Convention on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Climate</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Change</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UNFCCC), η οποία υπογράφηκε από 154 χώρες και την ΕΕ – Κυρώθηκε από την Ελλάδα με τον ν. 2205/1994 (Α΄60)</a:t>
            </a:r>
            <a:endPar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514350" indent="-285750" algn="just">
              <a:lnSpc>
                <a:spcPct val="110000"/>
              </a:lnSpc>
              <a:buFont typeface="Wingdings" panose="05000000000000000000" pitchFamily="2" charset="2"/>
              <a:buChar char="§"/>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Η σύμβαση δεν έθεσε νομικά δεσμευτικές υποχρεώσεις</a:t>
            </a:r>
            <a:r>
              <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όμως έθεσε τις βάσεις, τις γενικές αρχές και τη διαδικασία για τη μετέπειτα υιοθέτηση δεσμεύσεων, κυρίως μέσω των τακτικών συνόδων των Κρατών Μερών της. </a:t>
            </a:r>
          </a:p>
          <a:p>
            <a:pPr marL="514350" indent="-285750" algn="just">
              <a:lnSpc>
                <a:spcPct val="110000"/>
              </a:lnSpc>
              <a:buFont typeface="Wingdings" panose="05000000000000000000" pitchFamily="2" charset="2"/>
              <a:buChar char="§"/>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Η σύμβαση αναγνωρίζει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ως κεντρικό πυλώνα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την αρχή της προφύλαξης και υποστηρίζει την έννοια της κοινής αλλά διαφοροποιημένης ευθύνης των κρατών όσον αφορά στο κλίμα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common but differentiated responsibilities)</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Πρόκειται για μία βασική αρχή  που αναγνωρίζει τις διαφορετικές ικανότητες και τις διαφορετικές ευθύνες των επιμέρους χωρών στην αντιμετώπιση της κλιματικής αλλαγής. Αυτό σημαίνει ότι, ενώ τα μέρη των αναπτυσσόμενων χωρών αναμένεται να συμβάλουν στον μετριασμό του κλίματος, όμως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οι ανεπτυγμένες χώρες αναμένεται να «ηγηθούν στην καταπολέμηση της κλιματικής αλλαγής και των δυσμενών επιπτώσεών της»,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καθώς διαθέτουν μεγαλύτερη ικανότητα για μετριασμό της κλιματικής αλλαγής, ενώ επίσης λόγω των εκπομπών τους έχουν διαχρονικά μεγαλύτερη συμβολή στο πρόβλημα της κλιματικής αλλαγής .</a:t>
            </a:r>
          </a:p>
          <a:p>
            <a:pPr marL="514350" indent="-285750" algn="just">
              <a:lnSpc>
                <a:spcPct val="110000"/>
              </a:lnSpc>
              <a:buFont typeface="Wingdings" panose="05000000000000000000" pitchFamily="2" charset="2"/>
              <a:buChar char="§"/>
            </a:pPr>
            <a:r>
              <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H</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σύμβαση επίσης προέβλεπε την ανάπτυξη, τακτική ενημέρωση και δημοσιοποίηση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εθνικών απογραφών των ανθρωπογενών εκπομπών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βάσει συγκρίσιμων μεθοδολογιών, καθώς και τη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δημοσίευση, αναθεώρηση και εφαρμογή εθνικών προγραμμάτων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για την αντιμετώπιση των κλιματικών αλλαγών.</a:t>
            </a:r>
            <a:endPar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514350" indent="-285750" algn="just">
              <a:lnSpc>
                <a:spcPct val="110000"/>
              </a:lnSpc>
              <a:buFont typeface="Wingdings" panose="05000000000000000000" pitchFamily="2" charset="2"/>
              <a:buChar char="§"/>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Ο απώτερος σκοπός της Σύμβασης του 1992 ήταν η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σταθεροποίηση των συγκεντρώσεων αερίων του θερμοκηπίου στην ατμόσφαιρα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σε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επίπεδο που να αποτρέπει την επικίνδυνη ανθρωπογενή παρεμβολή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στο κλιματικό σύστημα.</a:t>
            </a:r>
            <a:endPar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514350" indent="-285750" algn="just">
              <a:lnSpc>
                <a:spcPct val="110000"/>
              </a:lnSpc>
              <a:buFont typeface="Wingdings" panose="05000000000000000000" pitchFamily="2" charset="2"/>
              <a:buChar char="§"/>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Η Διεθνής Σύμβαση για την κλιματική αλλαγή του 1992 αποτέλεσε την απαρχή μιας σειράς μεταγενέστερων συμφωνιών καθοριστικών για την αντιμετώπιση του φαινομένου αυτού.</a:t>
            </a:r>
            <a:r>
              <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Έτσι, συνοδεύτηκε από Πρωτόκολλα και Συμφωνίες στις οποίες προσχώρησαν όχι μόνον μεμονωμένες χώρες, αλλά και η ίδια η ΕΕ.</a:t>
            </a:r>
          </a:p>
          <a:p>
            <a:pPr marL="514350" indent="-285750" algn="just">
              <a:lnSpc>
                <a:spcPct val="110000"/>
              </a:lnSpc>
              <a:buFont typeface="Wingdings" panose="05000000000000000000" pitchFamily="2" charset="2"/>
              <a:buChar char="§"/>
            </a:pPr>
            <a:endPar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514350" indent="-285750" algn="just">
              <a:lnSpc>
                <a:spcPct val="110000"/>
              </a:lnSpc>
              <a:buFont typeface="Wingdings" panose="05000000000000000000" pitchFamily="2" charset="2"/>
              <a:buChar char="§"/>
            </a:pPr>
            <a:endParaRPr lang="en-US" dirty="0">
              <a:solidFill>
                <a:schemeClr val="bg2"/>
              </a:solidFill>
            </a:endParaRPr>
          </a:p>
        </p:txBody>
      </p:sp>
      <p:sp>
        <p:nvSpPr>
          <p:cNvPr id="4" name="Βέλος: Δεξιό 3">
            <a:extLst>
              <a:ext uri="{FF2B5EF4-FFF2-40B4-BE49-F238E27FC236}">
                <a16:creationId xmlns:a16="http://schemas.microsoft.com/office/drawing/2014/main" id="{1E571415-2313-5BE3-1685-37D463DEC93D}"/>
              </a:ext>
            </a:extLst>
          </p:cNvPr>
          <p:cNvSpPr/>
          <p:nvPr/>
        </p:nvSpPr>
        <p:spPr>
          <a:xfrm>
            <a:off x="0" y="618518"/>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4</a:t>
            </a:r>
            <a:endParaRPr lang="en-US" b="1" dirty="0">
              <a:solidFill>
                <a:schemeClr val="bg2"/>
              </a:solidFill>
            </a:endParaRPr>
          </a:p>
        </p:txBody>
      </p:sp>
    </p:spTree>
    <p:extLst>
      <p:ext uri="{BB962C8B-B14F-4D97-AF65-F5344CB8AC3E}">
        <p14:creationId xmlns:p14="http://schemas.microsoft.com/office/powerpoint/2010/main" val="3055281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59DBB1-B798-96DD-5849-C559CBF479BC}"/>
              </a:ext>
            </a:extLst>
          </p:cNvPr>
          <p:cNvSpPr>
            <a:spLocks noGrp="1"/>
          </p:cNvSpPr>
          <p:nvPr>
            <p:ph type="title"/>
          </p:nvPr>
        </p:nvSpPr>
        <p:spPr>
          <a:xfrm>
            <a:off x="1141413" y="367553"/>
            <a:ext cx="9905998" cy="896472"/>
          </a:xfrm>
        </p:spPr>
        <p:txBody>
          <a:bodyPr>
            <a:normAutofit fontScale="90000"/>
          </a:bodyPr>
          <a:lstStyle/>
          <a:p>
            <a:pPr algn="ctr">
              <a:lnSpc>
                <a:spcPct val="100000"/>
              </a:lnSpc>
            </a:pP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ΙΙ. Η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δρΑση</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της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διεθνοΥς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κοινΟτητας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για την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αντιμετΩπιση</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της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κλιματικΗς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αλλαγΗς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b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b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ΤΟ ΠΡΩΤΟΚΟΛΛΟ ΤΟΥ ΚΙΟΤΟ (3)</a:t>
            </a:r>
            <a:b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br>
            <a:endPar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82308F9B-3F76-C2E9-8C9D-3BB972DE030F}"/>
              </a:ext>
            </a:extLst>
          </p:cNvPr>
          <p:cNvSpPr>
            <a:spLocks noGrp="1"/>
          </p:cNvSpPr>
          <p:nvPr>
            <p:ph idx="1"/>
          </p:nvPr>
        </p:nvSpPr>
        <p:spPr>
          <a:xfrm>
            <a:off x="1141412" y="1434352"/>
            <a:ext cx="9905999" cy="5118848"/>
          </a:xfrm>
        </p:spPr>
        <p:txBody>
          <a:bodyPr>
            <a:normAutofit fontScale="92500"/>
          </a:bodyPr>
          <a:lstStyle/>
          <a:p>
            <a:pPr>
              <a:buFont typeface="Wingdings" panose="05000000000000000000" pitchFamily="2" charset="2"/>
              <a:buChar char="Ø"/>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1997: Πρωτόκολλο του Κιότο</a:t>
            </a:r>
          </a:p>
          <a:p>
            <a:pPr lvl="1" algn="just" defTabSz="457200">
              <a:lnSpc>
                <a:spcPct val="110000"/>
              </a:lnSpc>
              <a:spcBef>
                <a:spcPts val="600"/>
              </a:spcBef>
              <a:buClr>
                <a:srgbClr val="353535"/>
              </a:buClr>
              <a:buSzTx/>
              <a:buFont typeface="Wingdings" panose="05000000000000000000" pitchFamily="2" charset="2"/>
              <a:buChar char="§"/>
              <a:defRP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Το πρωτόκολλο του Κιότο εγκρίθηκε στις 11 Δεκεμβρίου 1997. Τέθηκε σε ισχύ οκτώ χρόνια αργότερα, ήτοι το 2005, λόγω μιας περίπλοκης διαδικασίας επικύρωσης. </a:t>
            </a:r>
          </a:p>
          <a:p>
            <a:pPr lvl="1" algn="just" defTabSz="457200">
              <a:lnSpc>
                <a:spcPct val="110000"/>
              </a:lnSpc>
              <a:spcBef>
                <a:spcPts val="600"/>
              </a:spcBef>
              <a:buClr>
                <a:srgbClr val="353535"/>
              </a:buClr>
              <a:buSzTx/>
              <a:buFont typeface="Wingdings" panose="05000000000000000000" pitchFamily="2" charset="2"/>
              <a:buChar char="§"/>
              <a:defRP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Όλα τα κράτη μέλη της ΕΕ κύρωσαν το Πρωτόκολλο τον Μάιο 2002. Η Ελλάδα το κύρωσε με τον ν. 3017/2002 (ΦΕΚ Α’ 117).</a:t>
            </a:r>
            <a:endPar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lvl="1" algn="just" defTabSz="457200">
              <a:lnSpc>
                <a:spcPct val="110000"/>
              </a:lnSpc>
              <a:spcBef>
                <a:spcPts val="600"/>
              </a:spcBef>
              <a:buClr>
                <a:srgbClr val="353535"/>
              </a:buClr>
              <a:buSzTx/>
              <a:buFont typeface="Wingdings" panose="05000000000000000000" pitchFamily="2" charset="2"/>
              <a:buChar char="§"/>
              <a:defRPr/>
            </a:pP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T</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ο Πρωτόκολλο θέτει σε λειτουργία τη Σύμβαση-Πλαίσιο των Ηνωμένων Εθνών για την Κλιματική Αλλαγή, δεσμεύοντας </a:t>
            </a:r>
            <a:r>
              <a:rPr lang="el-GR" sz="1400" b="1" dirty="0">
                <a:solidFill>
                  <a:srgbClr val="002060"/>
                </a:solidFill>
                <a:latin typeface="Calibri" panose="020F0502020204030204" pitchFamily="34" charset="0"/>
                <a:ea typeface="Calibri" panose="020F0502020204030204" pitchFamily="34" charset="0"/>
                <a:cs typeface="Calibri" panose="020F0502020204030204" pitchFamily="34" charset="0"/>
              </a:rPr>
              <a:t>τις βιομηχανικές χώρες και οικονομίες σε μεταβατικό στάδιο να περιορίσουν και να μειώσουν τις εκπομπές αερίων του θερμοκηπίου </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(GHG), με βάση </a:t>
            </a:r>
            <a:r>
              <a:rPr lang="el-GR" sz="1400" b="1" u="sng" dirty="0">
                <a:solidFill>
                  <a:srgbClr val="002060"/>
                </a:solidFill>
                <a:latin typeface="Calibri" panose="020F0502020204030204" pitchFamily="34" charset="0"/>
                <a:ea typeface="Calibri" panose="020F0502020204030204" pitchFamily="34" charset="0"/>
                <a:cs typeface="Calibri" panose="020F0502020204030204" pitchFamily="34" charset="0"/>
              </a:rPr>
              <a:t>συμφωνημένους επιμέρους στόχους</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Η ίδια η Σύμβαση </a:t>
            </a:r>
            <a:r>
              <a:rPr lang="el-GR" sz="1400" b="1" u="sng" dirty="0">
                <a:solidFill>
                  <a:srgbClr val="002060"/>
                </a:solidFill>
                <a:latin typeface="Calibri" panose="020F0502020204030204" pitchFamily="34" charset="0"/>
                <a:ea typeface="Calibri" panose="020F0502020204030204" pitchFamily="34" charset="0"/>
                <a:cs typeface="Calibri" panose="020F0502020204030204" pitchFamily="34" charset="0"/>
              </a:rPr>
              <a:t>ζητά μόνο από αυτές τις χώρες </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να υιοθετήσουν πολιτικές και μέτρα για τον μετριασμό και να υποβάλλουν περιοδικές εκθέσεις. </a:t>
            </a:r>
            <a:endPar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lvl="1" algn="just" defTabSz="457200">
              <a:lnSpc>
                <a:spcPct val="110000"/>
              </a:lnSpc>
              <a:spcBef>
                <a:spcPts val="600"/>
              </a:spcBef>
              <a:buClr>
                <a:srgbClr val="353535"/>
              </a:buClr>
              <a:buSzTx/>
              <a:buFont typeface="Wingdings" panose="05000000000000000000" pitchFamily="2" charset="2"/>
              <a:buChar char="§"/>
              <a:defRP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Με βάση το Πρωτόκολλο του Κιότο, τα συμβαλλόμενα κράτη του Παραρτήματος Ι της Σύμβασης-Πλαίσιο του ΟΗΕ, δηλαδή οι εκβιομηχανισμένες χώρες, δεσμεύθηκαν συλλογικά να μειώσουν τις εκπομπές αερίων θερμοκηπίου κατά 5% σε σχέση με τα επίπεδα του 1990. </a:t>
            </a:r>
          </a:p>
          <a:p>
            <a:pPr lvl="1" algn="just" defTabSz="457200">
              <a:lnSpc>
                <a:spcPct val="110000"/>
              </a:lnSpc>
              <a:spcBef>
                <a:spcPts val="600"/>
              </a:spcBef>
              <a:buClr>
                <a:srgbClr val="353535"/>
              </a:buClr>
              <a:buSzTx/>
              <a:buFont typeface="Wingdings" panose="05000000000000000000" pitchFamily="2" charset="2"/>
              <a:buChar char="§"/>
              <a:defRP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Ειδικότερα, κατά την </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πρώτη περίοδο δέσμευσης</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37 βιομηχανικές χώρες και οικονομίες σε μεταβατικό στάδιο και η Ευρωπαϊκή Κοινότητα δεσμεύτηκαν να μειώσουν τις εκπομπές αερίων του θερμοκηπίου κατά μέσο όρο κατά 5% έναντι των επιπέδων του 1990. Στο Παράρτημά τίθενται δεσμευτικοί στόχοι μείωσης των εκπομπών για αυτούς τους ρυπαντές. Συνολικά, αυτοί οι στόχοι αθροίζουν μια μέση </a:t>
            </a:r>
            <a:r>
              <a:rPr lang="el-GR" sz="1400" b="1" dirty="0">
                <a:solidFill>
                  <a:srgbClr val="002060"/>
                </a:solidFill>
                <a:latin typeface="Calibri" panose="020F0502020204030204" pitchFamily="34" charset="0"/>
                <a:ea typeface="Calibri" panose="020F0502020204030204" pitchFamily="34" charset="0"/>
                <a:cs typeface="Calibri" panose="020F0502020204030204" pitchFamily="34" charset="0"/>
              </a:rPr>
              <a:t>μείωση των εκπομπών κατά 5% σε σύγκριση με τα επίπεδα του 1990 κατά την πενταετία 2008–2012.</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a:t>
            </a:r>
          </a:p>
          <a:p>
            <a:pPr lvl="1" algn="just" defTabSz="457200">
              <a:lnSpc>
                <a:spcPct val="110000"/>
              </a:lnSpc>
              <a:spcBef>
                <a:spcPts val="600"/>
              </a:spcBef>
              <a:buClr>
                <a:srgbClr val="353535"/>
              </a:buClr>
              <a:buSzTx/>
              <a:buFont typeface="Wingdings" panose="05000000000000000000" pitchFamily="2" charset="2"/>
              <a:buChar char="§"/>
              <a:defRP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Το 2012 θεσπίστηκε τροποποίηση του πρωτοκόλλου του Κιότο στη διάσκεψη της </a:t>
            </a: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Ντόχα</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για την κλιματική αλλαγή (Δεκέμβριος 2012). Κατά τη </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δεύτερη περίοδο δέσμευσης </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(2013-2020), οι συμμετέχουσες χώρες συμφώνησαν να </a:t>
            </a:r>
            <a:r>
              <a:rPr lang="el-GR" sz="1400" b="1" dirty="0">
                <a:solidFill>
                  <a:srgbClr val="002060"/>
                </a:solidFill>
                <a:latin typeface="Calibri" panose="020F0502020204030204" pitchFamily="34" charset="0"/>
                <a:ea typeface="Calibri" panose="020F0502020204030204" pitchFamily="34" charset="0"/>
                <a:cs typeface="Calibri" panose="020F0502020204030204" pitchFamily="34" charset="0"/>
              </a:rPr>
              <a:t>μειώσουν τις εκπομπές αερίων του θερμοκηπίου κατά τουλάχιστον 18 % σε σχέση με τα επίπεδα του 1990</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a:t>
            </a:r>
          </a:p>
          <a:p>
            <a:pPr lvl="1" algn="just" defTabSz="457200">
              <a:lnSpc>
                <a:spcPct val="110000"/>
              </a:lnSpc>
              <a:spcBef>
                <a:spcPts val="600"/>
              </a:spcBef>
              <a:buClr>
                <a:srgbClr val="353535"/>
              </a:buClr>
              <a:buSzTx/>
              <a:buFont typeface="Wingdings" panose="05000000000000000000" pitchFamily="2" charset="2"/>
              <a:buChar char="§"/>
              <a:defRP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Η Ελλάδα δεσμεύεται για τον περιορισμό της αύξησης των εκπομπών αερίων θερμοκηπίου κατά την περίοδο 2008-2012 στο 25% σε σχέση με τις εκπομπές του έτους βάσης, δηλαδή του 1990 για τα περισσότερα αέρια, και του 1995 για ορισμένα άλλα. </a:t>
            </a:r>
          </a:p>
          <a:p>
            <a:pPr marL="400050" indent="-171450" algn="just">
              <a:buFont typeface="Wingdings" panose="05000000000000000000" pitchFamily="2" charset="2"/>
              <a:buChar char="§"/>
            </a:pPr>
            <a:endPar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400050" indent="-171450" algn="just">
              <a:buFont typeface="Wingdings" panose="05000000000000000000" pitchFamily="2" charset="2"/>
              <a:buChar char="§"/>
            </a:pPr>
            <a:endPar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400050" indent="-171450" algn="just">
              <a:buFont typeface="Wingdings" panose="05000000000000000000" pitchFamily="2" charset="2"/>
              <a:buChar char="§"/>
            </a:pPr>
            <a:endParaRPr lang="en-US" sz="12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4" name="Βέλος: Δεξιό 3">
            <a:extLst>
              <a:ext uri="{FF2B5EF4-FFF2-40B4-BE49-F238E27FC236}">
                <a16:creationId xmlns:a16="http://schemas.microsoft.com/office/drawing/2014/main" id="{FA4581D0-1361-80DA-AA35-08F47B25DDE6}"/>
              </a:ext>
            </a:extLst>
          </p:cNvPr>
          <p:cNvSpPr/>
          <p:nvPr/>
        </p:nvSpPr>
        <p:spPr>
          <a:xfrm>
            <a:off x="0" y="618518"/>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5</a:t>
            </a:r>
            <a:endParaRPr lang="en-US" b="1" dirty="0">
              <a:solidFill>
                <a:schemeClr val="bg2"/>
              </a:solidFill>
            </a:endParaRPr>
          </a:p>
        </p:txBody>
      </p:sp>
    </p:spTree>
    <p:extLst>
      <p:ext uri="{BB962C8B-B14F-4D97-AF65-F5344CB8AC3E}">
        <p14:creationId xmlns:p14="http://schemas.microsoft.com/office/powerpoint/2010/main" val="141855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AFE8C4-7126-5114-9171-55C9A0D5DFBC}"/>
              </a:ext>
            </a:extLst>
          </p:cNvPr>
          <p:cNvSpPr>
            <a:spLocks noGrp="1"/>
          </p:cNvSpPr>
          <p:nvPr>
            <p:ph type="title"/>
          </p:nvPr>
        </p:nvSpPr>
        <p:spPr>
          <a:xfrm>
            <a:off x="1141413" y="243190"/>
            <a:ext cx="9905998" cy="769821"/>
          </a:xfrm>
        </p:spPr>
        <p:txBody>
          <a:bodyPr>
            <a:normAutofit/>
          </a:bodyPr>
          <a:lstStyle/>
          <a:p>
            <a:pPr algn="ctr">
              <a:lnSpc>
                <a:spcPct val="100000"/>
              </a:lnSpc>
            </a:pP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ΙΙ. Η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δρΑση</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της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διεθνοΥς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κοινΟτητας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για την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αντιμετΩπιση</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της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κλιματικΗς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αλλαγΗς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b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b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ΤΟ ΠΡΩΤΟΚΟΛΛΟ ΤΟΥ ΚΙΟΤΟ (4)</a:t>
            </a:r>
            <a:endParaRPr lang="en-US" sz="1800" dirty="0"/>
          </a:p>
        </p:txBody>
      </p:sp>
      <p:sp>
        <p:nvSpPr>
          <p:cNvPr id="3" name="Θέση περιεχομένου 2">
            <a:extLst>
              <a:ext uri="{FF2B5EF4-FFF2-40B4-BE49-F238E27FC236}">
                <a16:creationId xmlns:a16="http://schemas.microsoft.com/office/drawing/2014/main" id="{8F35C7A8-3C37-34B6-A4A4-2E3469EDF27C}"/>
              </a:ext>
            </a:extLst>
          </p:cNvPr>
          <p:cNvSpPr>
            <a:spLocks noGrp="1"/>
          </p:cNvSpPr>
          <p:nvPr>
            <p:ph idx="1"/>
          </p:nvPr>
        </p:nvSpPr>
        <p:spPr>
          <a:xfrm>
            <a:off x="1141413" y="1103150"/>
            <a:ext cx="10575458" cy="5674168"/>
          </a:xfrm>
        </p:spPr>
        <p:txBody>
          <a:bodyPr>
            <a:normAutofit fontScale="85000" lnSpcReduction="20000"/>
          </a:bodyPr>
          <a:lstStyle/>
          <a:p>
            <a:pPr marR="0" lvl="0" algn="just" defTabSz="457200" rtl="0" eaLnBrk="1" fontAlgn="auto" latinLnBrk="0" hangingPunct="1">
              <a:spcBef>
                <a:spcPts val="600"/>
              </a:spcBef>
              <a:spcAft>
                <a:spcPts val="0"/>
              </a:spcAft>
              <a:buClr>
                <a:srgbClr val="353535"/>
              </a:buClr>
              <a:buSzTx/>
              <a:buFont typeface="Wingdings" panose="05000000000000000000" pitchFamily="2" charset="2"/>
              <a:buChar char="q"/>
              <a:tabLst/>
              <a:defRPr/>
            </a:pPr>
            <a:r>
              <a:rPr kumimoji="0" lang="el-GR"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Το Πρωτόκολλο του Κιότο καθιέρωσε ένα αυστηρό σύστημα παρακολούθησης, επανεξέτασης και επαλήθευσης, καθώς και ένα σύστημα συμμόρφωσης για τη διασφάλιση της διαφάνειας και την υποχρέωση των μερών να λογοδοτήσουν. Σύμφωνα με το Πρωτόκολλο, οι πραγματικές εκπομπές των χωρών πρέπει να παρακολουθούνται και να τηρούνται ακριβή αρχεία για τις συναλλαγές που πραγματοποιούνται.</a:t>
            </a:r>
          </a:p>
          <a:p>
            <a:pPr marR="0" lvl="0" algn="just" defTabSz="457200" rtl="0" eaLnBrk="1" fontAlgn="auto" latinLnBrk="0" hangingPunct="1">
              <a:spcBef>
                <a:spcPts val="600"/>
              </a:spcBef>
              <a:spcAft>
                <a:spcPts val="0"/>
              </a:spcAft>
              <a:buClr>
                <a:srgbClr val="353535"/>
              </a:buClr>
              <a:buSzTx/>
              <a:buFont typeface="Wingdings" panose="05000000000000000000" pitchFamily="2" charset="2"/>
              <a:buChar char="q"/>
              <a:tabLst/>
              <a:defRPr/>
            </a:pPr>
            <a:r>
              <a:rPr kumimoji="0" lang="el-GR"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Σύμφωνα με το Πρωτόκολλο, τα συμβαλλόμενα μέρη όφειλαν να εκπληρώσουν τους στόχους τους κυρίως μέσα από εθνικά μέτρα. Ωστόσο, το Πρωτόκολλο παρείχε επίσης </a:t>
            </a:r>
            <a:r>
              <a:rPr kumimoji="0" lang="el-GR" sz="1400" b="0" i="0" u="sng"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τρεις ευέλικτους μηχανισμούς βασισμένους στην αγορά</a:t>
            </a:r>
            <a:r>
              <a:rPr kumimoji="0" lang="el-GR"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 ως πρόσθετους τρόπους εκπλήρωσης των στόχων τους:</a:t>
            </a:r>
          </a:p>
          <a:p>
            <a:pPr marL="742950" marR="0" lvl="1" indent="-285750" algn="just" defTabSz="457200" rtl="0" eaLnBrk="1" fontAlgn="auto" latinLnBrk="0" hangingPunct="1">
              <a:spcBef>
                <a:spcPts val="600"/>
              </a:spcBef>
              <a:spcAft>
                <a:spcPts val="0"/>
              </a:spcAft>
              <a:buClr>
                <a:srgbClr val="353535"/>
              </a:buClr>
              <a:buSzTx/>
              <a:buFont typeface="Wingdings" panose="05000000000000000000" pitchFamily="2" charset="2"/>
              <a:buChar char="Ø"/>
              <a:tabLst/>
              <a:defRPr/>
            </a:pPr>
            <a:r>
              <a:rPr kumimoji="0" lang="el-GR" sz="1400" b="1" i="0"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Ο μηχανισμός εμπορεύσιμων δικαιωμάτων εκπομπών (</a:t>
            </a:r>
            <a:r>
              <a:rPr kumimoji="0" lang="el-GR" sz="1400" b="1" i="0"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emissions</a:t>
            </a:r>
            <a:r>
              <a:rPr kumimoji="0" lang="el-GR" sz="1400" b="1" i="0"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l-GR" sz="1400" b="1" i="0"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trading</a:t>
            </a:r>
            <a:r>
              <a:rPr kumimoji="0" lang="el-GR" sz="1400" b="1" i="0"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l-GR"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μεταξύ των συμβαλλομένων μερών που υπέγραψαν το Πρωτόκολλο</a:t>
            </a:r>
            <a:r>
              <a:rPr kumimoji="0" lang="en-US"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 </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προβλέπει τη </a:t>
            </a:r>
            <a:r>
              <a:rPr kumimoji="0" lang="el-GR" sz="1400" b="0" i="0" u="sng"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δυνατότητα μιας χώρας, η οποία επιτυγχάνει μεγαλύτερη μείωση εκπομπών από τον στόχο που είχε τεθεί, να πουλήσει το πλεονάζον ποσοστό σε άλλη χώρα</a:t>
            </a:r>
            <a:r>
              <a:rPr kumimoji="0" lang="en-US" sz="1400" b="0" i="0" u="sng"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l-GR"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Η Ελλάδα </a:t>
            </a:r>
            <a:r>
              <a:rPr kumimoji="0" lang="el-GR" sz="1400" b="0"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απεβλήθη</a:t>
            </a:r>
            <a:r>
              <a:rPr kumimoji="0" lang="el-GR"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 από τον μηχανισμό το 2008</a:t>
            </a:r>
            <a:r>
              <a:rPr kumimoji="0" lang="en-US"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a:t>
            </a:r>
            <a:endParaRPr kumimoji="0" lang="el-GR"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742950" marR="0" lvl="1" indent="-285750" algn="just" defTabSz="457200" rtl="0" eaLnBrk="1" fontAlgn="auto" latinLnBrk="0" hangingPunct="1">
              <a:spcBef>
                <a:spcPts val="600"/>
              </a:spcBef>
              <a:spcAft>
                <a:spcPts val="0"/>
              </a:spcAft>
              <a:buClr>
                <a:srgbClr val="353535"/>
              </a:buClr>
              <a:buSzTx/>
              <a:buFont typeface="Wingdings" panose="05000000000000000000" pitchFamily="2" charset="2"/>
              <a:buChar char="Ø"/>
              <a:tabLst/>
              <a:defRPr/>
            </a:pPr>
            <a:r>
              <a:rPr kumimoji="0" lang="el-GR" sz="1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Ο μηχανισμός κοινής εφαρμογής (</a:t>
            </a:r>
            <a:r>
              <a:rPr kumimoji="0" lang="el-GR" sz="1400" b="1"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joint</a:t>
            </a:r>
            <a:r>
              <a:rPr kumimoji="0" lang="el-GR" sz="1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l-GR" sz="1400" b="1"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implementation</a:t>
            </a:r>
            <a:r>
              <a:rPr kumimoji="0" lang="el-GR" sz="1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l-GR"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παρέχει τη </a:t>
            </a:r>
            <a:r>
              <a:rPr kumimoji="0" lang="el-GR" sz="1400" b="0" i="0" u="sng"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δυνατότητα υλοποίησης κοινών προγραμμάτων και δραστηριοτήτων μεταξύ των χωρών του Παραρτήματος Ι της Σύμβασης-Π</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λ</a:t>
            </a:r>
            <a:r>
              <a:rPr kumimoji="0" lang="el-GR" sz="1400" b="0" i="0" u="sng"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αίσιο</a:t>
            </a:r>
            <a:r>
              <a:rPr kumimoji="0" lang="el-GR"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 Ειδικότερα, επιτρέπει σε μια χώρα με δέσμευση για μείωση ή περιορισμό των εκπομπών (Μέρος του Παραρτήματος Β</a:t>
            </a:r>
            <a:r>
              <a:rPr kumimoji="0" lang="en-US"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l-GR"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του Πρωτοκόλλου) να αποκτά μονάδες μείωσης εκπομπών (</a:t>
            </a:r>
            <a:r>
              <a:rPr kumimoji="0" lang="el-GR" sz="1400" b="0"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ERUs</a:t>
            </a:r>
            <a:r>
              <a:rPr kumimoji="0" lang="en-US"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a:t>
            </a:r>
            <a:r>
              <a:rPr lang="en-US"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emmission</a:t>
            </a: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 reduction units</a:t>
            </a:r>
            <a:r>
              <a:rPr kumimoji="0" lang="el-GR"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 από ένα έργο μείωσης ή απομάκρυνσης εκπομπών σε άλλη χώρα του Παραρτήματος Β, κάθε μία από τις οποίες ισοδυναμεί με έναν τόνο CO2, οι οποίες μπορούν να υπολογιστούν για την επίτευξη του στόχου της.</a:t>
            </a:r>
            <a:r>
              <a:rPr kumimoji="0" lang="en-US"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l-GR"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Ο μηχανισμός </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αυτός </a:t>
            </a:r>
            <a:r>
              <a:rPr kumimoji="0" lang="el-GR"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προσφέρει έναν ευέλικτο και οικονομικά αποδοτικό τρόπο στα μέρη, ώστε να εκπληρώσουν μέρος των δεσμεύσεών τους, ενώ η χώρα υποδοχής επωφελείται από ξένες επενδύσεις και μεταφορά τεχνολογίας.</a:t>
            </a:r>
            <a:endParaRPr kumimoji="0" lang="en-US"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742950" marR="0" lvl="1" indent="-285750" algn="just" defTabSz="457200" rtl="0" eaLnBrk="1" fontAlgn="auto" latinLnBrk="0" hangingPunct="1">
              <a:spcBef>
                <a:spcPts val="600"/>
              </a:spcBef>
              <a:spcAft>
                <a:spcPts val="0"/>
              </a:spcAft>
              <a:buClr>
                <a:srgbClr val="353535"/>
              </a:buClr>
              <a:buSzTx/>
              <a:buFont typeface="Wingdings" panose="05000000000000000000" pitchFamily="2" charset="2"/>
              <a:buChar char="Ø"/>
              <a:tabLst/>
              <a:defRPr/>
            </a:pPr>
            <a:r>
              <a:rPr lang="el-GR" sz="1400" b="1" dirty="0">
                <a:solidFill>
                  <a:srgbClr val="002060"/>
                </a:solidFill>
                <a:latin typeface="Calibri" panose="020F0502020204030204" pitchFamily="34" charset="0"/>
                <a:ea typeface="Calibri" panose="020F0502020204030204" pitchFamily="34" charset="0"/>
                <a:cs typeface="Calibri" panose="020F0502020204030204" pitchFamily="34" charset="0"/>
              </a:rPr>
              <a:t>Ο μ</a:t>
            </a:r>
            <a:r>
              <a:rPr kumimoji="0" lang="el-GR" sz="1400" b="1"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ηχανισμός</a:t>
            </a:r>
            <a:r>
              <a:rPr kumimoji="0" lang="el-GR" sz="1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 καθαρής ανάπτυξης </a:t>
            </a:r>
            <a:r>
              <a:rPr kumimoji="0" lang="en-US" sz="1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(clean development mechanism</a:t>
            </a:r>
            <a:r>
              <a:rPr kumimoji="0" lang="en-US"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l-GR"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επιτρέπει σε </a:t>
            </a:r>
            <a:r>
              <a:rPr kumimoji="0" lang="el-GR" sz="1400" b="0" i="0" u="sng"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μια χώρα με δέσμευση για μείωση ή περιορισμό εκπομπών (Μέρος του Παραρτήματος Β του Πρωτοκόλλου) να υλοποιήσει ένα έργο μείωσης εκπομπών σε αναπτυσσόμενες χώρες</a:t>
            </a:r>
            <a:r>
              <a:rPr kumimoji="0" lang="el-GR"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 Τέτοια έργα μπορούν να αποφέρουν πιστοποιημένες μονάδες μείωσης εκπομπών (CER), καθεμία από τις οποίες ισοδυναμεί με έναν τόνο CO2, οι οποίες μπορούν να πωληθούν και να υπολογιστούν για την επίτευξη των στόχων κάθε χώρας. Ένα τέτοιο έργο μπορεί να περιλαμβάνει π.χ. ένα έργο εξηλεκτρισμού αγροτικών περιοχών με τη χρήση ηλιακών πάνελ ή την εγκατάσταση πιο ενεργειακά αποδοτικών λεβήτων. Ο μηχανισμός ενθαρρύνει τη βιώσιμη ανάπτυξη και τη μείωση των εκπομπών, ενώ παρέχει στις βιομηχανικές χώρες ευελιξία στον τρόπο με τον οποίο επιτυγχάνουν τους στόχους τους για μείωση ή περιορισμό εκπομπών.</a:t>
            </a:r>
          </a:p>
          <a:p>
            <a:pPr marL="342900" marR="0" lvl="1" indent="-342900" algn="just" defTabSz="457200" rtl="0" eaLnBrk="1" fontAlgn="auto" latinLnBrk="0" hangingPunct="1">
              <a:spcBef>
                <a:spcPts val="600"/>
              </a:spcBef>
              <a:spcAft>
                <a:spcPts val="0"/>
              </a:spcAft>
              <a:buClr>
                <a:srgbClr val="353535"/>
              </a:buClr>
              <a:buSzTx/>
              <a:buFont typeface="Wingdings" panose="05000000000000000000" pitchFamily="2" charset="2"/>
              <a:buChar char="q"/>
              <a:tabLst/>
              <a:defRPr/>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Συνολική αποτίμηση: </a:t>
            </a:r>
          </a:p>
          <a:p>
            <a:pPr marL="742950" marR="0" lvl="1" indent="-285750" algn="just" defTabSz="457200" rtl="0" eaLnBrk="1" fontAlgn="auto" latinLnBrk="0" hangingPunct="1">
              <a:spcBef>
                <a:spcPts val="600"/>
              </a:spcBef>
              <a:spcAft>
                <a:spcPts val="0"/>
              </a:spcAft>
              <a:buClr>
                <a:srgbClr val="353535"/>
              </a:buClr>
              <a:buSzTx/>
              <a:buFont typeface="Wingdings" panose="05000000000000000000" pitchFamily="2" charset="2"/>
              <a:buChar char="Ø"/>
              <a:tabLst/>
              <a:defRP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Αν και είναι το πρώτο διεθνές συμβατικό κείμενο που έθεσε νομικά δεσμευτικούς στόχους, δεν  απέδωσε τα αναμενόμενα – Επικεντρώθηκε στις εκπομπές αερίων του θερμοκηπίου, χωρίς να συμπεριλάβει μέτρα προσαρμογής στην κλιματική αλλαγή και να θέσει μακροπρόθεσμους στόχους </a:t>
            </a:r>
          </a:p>
          <a:p>
            <a:pPr marL="742950" marR="0" lvl="1" indent="-285750" algn="just" defTabSz="457200" rtl="0" eaLnBrk="1" fontAlgn="auto" latinLnBrk="0" hangingPunct="1">
              <a:spcBef>
                <a:spcPts val="600"/>
              </a:spcBef>
              <a:spcAft>
                <a:spcPts val="0"/>
              </a:spcAft>
              <a:buClr>
                <a:srgbClr val="353535"/>
              </a:buClr>
              <a:buSzTx/>
              <a:buFont typeface="Wingdings" panose="05000000000000000000" pitchFamily="2" charset="2"/>
              <a:buChar char="Ø"/>
              <a:tabLst/>
              <a:defRP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Θεμελιώθηκε σε μια διάκριση μεταξύ αναπτυγμένων και αναπτυσσόμενων χωρών, χωρίς να λάβει υπόψη τους νέους ρυπαντές (Κίνα, Ινδία, Βραζιλία κ.ά.) </a:t>
            </a:r>
          </a:p>
          <a:p>
            <a:pPr marL="742950" marR="0" lvl="1" indent="-285750" algn="just" defTabSz="457200" rtl="0" eaLnBrk="1" fontAlgn="auto" latinLnBrk="0" hangingPunct="1">
              <a:spcBef>
                <a:spcPts val="600"/>
              </a:spcBef>
              <a:spcAft>
                <a:spcPts val="0"/>
              </a:spcAft>
              <a:buClr>
                <a:srgbClr val="353535"/>
              </a:buClr>
              <a:buSzTx/>
              <a:buFont typeface="Wingdings" panose="05000000000000000000" pitchFamily="2" charset="2"/>
              <a:buChar char="Ø"/>
              <a:tabLst/>
              <a:defRPr/>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Στη μειωμένη αποδοτικότητά του συνέβαλε και η άρνηση των ΗΠΑ να ενταχθούν στο ρυθμιστικό καθεστώς του</a:t>
            </a:r>
          </a:p>
          <a:p>
            <a:pPr marL="742950" marR="0" lvl="1" indent="-285750" algn="just" defTabSz="457200" rtl="0" eaLnBrk="1" fontAlgn="auto" latinLnBrk="0" hangingPunct="1">
              <a:lnSpc>
                <a:spcPts val="1800"/>
              </a:lnSpc>
              <a:spcBef>
                <a:spcPts val="600"/>
              </a:spcBef>
              <a:spcAft>
                <a:spcPts val="0"/>
              </a:spcAft>
              <a:buClr>
                <a:srgbClr val="353535"/>
              </a:buClr>
              <a:buSzTx/>
              <a:buFont typeface="Wingdings" panose="05000000000000000000" pitchFamily="2" charset="2"/>
              <a:buChar char="Ø"/>
              <a:tabLst/>
              <a:defRPr/>
            </a:pPr>
            <a:endParaRPr lang="en-US" dirty="0"/>
          </a:p>
        </p:txBody>
      </p:sp>
      <p:sp>
        <p:nvSpPr>
          <p:cNvPr id="7" name="Βέλος: Δεξιό 6">
            <a:extLst>
              <a:ext uri="{FF2B5EF4-FFF2-40B4-BE49-F238E27FC236}">
                <a16:creationId xmlns:a16="http://schemas.microsoft.com/office/drawing/2014/main" id="{32E71C1D-8F85-B6A7-CF45-173A79979A48}"/>
              </a:ext>
            </a:extLst>
          </p:cNvPr>
          <p:cNvSpPr/>
          <p:nvPr/>
        </p:nvSpPr>
        <p:spPr>
          <a:xfrm>
            <a:off x="0" y="618518"/>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6</a:t>
            </a:r>
            <a:endParaRPr lang="en-US" b="1" dirty="0">
              <a:solidFill>
                <a:schemeClr val="bg2"/>
              </a:solidFill>
            </a:endParaRPr>
          </a:p>
        </p:txBody>
      </p:sp>
    </p:spTree>
    <p:extLst>
      <p:ext uri="{BB962C8B-B14F-4D97-AF65-F5344CB8AC3E}">
        <p14:creationId xmlns:p14="http://schemas.microsoft.com/office/powerpoint/2010/main" val="22846903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EEFFA8-3505-94C9-4F7F-478E006CEA5D}"/>
              </a:ext>
            </a:extLst>
          </p:cNvPr>
          <p:cNvSpPr>
            <a:spLocks noGrp="1"/>
          </p:cNvSpPr>
          <p:nvPr>
            <p:ph type="title"/>
          </p:nvPr>
        </p:nvSpPr>
        <p:spPr>
          <a:xfrm>
            <a:off x="1141413" y="618518"/>
            <a:ext cx="9905998" cy="905482"/>
          </a:xfrm>
        </p:spPr>
        <p:txBody>
          <a:bodyPr>
            <a:normAutofit/>
          </a:bodyPr>
          <a:lstStyle/>
          <a:p>
            <a:pPr algn="ctr">
              <a:lnSpc>
                <a:spcPct val="100000"/>
              </a:lnSpc>
            </a:pP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ΙΙ. Η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δρΑση</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της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διεθνοΥς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κοινΟτητας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για την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αντιμετΩπιση</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της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κλιματικΗς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αλλαγΗς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a:t>
            </a:r>
            <a:b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b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η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συμφωνια</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των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παρισιων</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n-US" sz="1800" b="1" dirty="0">
                <a:solidFill>
                  <a:schemeClr val="bg2"/>
                </a:solidFill>
                <a:latin typeface="Calibri" panose="020F0502020204030204" pitchFamily="34" charset="0"/>
                <a:ea typeface="Calibri" panose="020F0502020204030204" pitchFamily="34" charset="0"/>
                <a:cs typeface="Calibri" panose="020F0502020204030204" pitchFamily="34" charset="0"/>
              </a:rPr>
              <a:t>5</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endParaRPr lang="en-US" sz="18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9D18768D-4524-1BB6-CEC5-DC02BB43EEFB}"/>
              </a:ext>
            </a:extLst>
          </p:cNvPr>
          <p:cNvSpPr>
            <a:spLocks noGrp="1"/>
          </p:cNvSpPr>
          <p:nvPr>
            <p:ph idx="1"/>
          </p:nvPr>
        </p:nvSpPr>
        <p:spPr>
          <a:xfrm>
            <a:off x="1141412" y="1524000"/>
            <a:ext cx="9905999" cy="4625787"/>
          </a:xfrm>
        </p:spPr>
        <p:txBody>
          <a:bodyPr>
            <a:normAutofit/>
          </a:bodyPr>
          <a:lstStyle/>
          <a:p>
            <a:pPr marL="0" indent="0">
              <a:lnSpc>
                <a:spcPct val="90000"/>
              </a:lnSpc>
              <a:buNone/>
            </a:pPr>
            <a:r>
              <a:rPr lang="en-US"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201</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5</a:t>
            </a:r>
            <a:r>
              <a:rPr lang="en-US"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Η Συμφωνία των </a:t>
            </a:r>
            <a:r>
              <a:rPr lang="el-GR" sz="1400" b="1" u="sng" dirty="0" err="1">
                <a:solidFill>
                  <a:schemeClr val="bg2"/>
                </a:solidFill>
                <a:latin typeface="Calibri" panose="020F0502020204030204" pitchFamily="34" charset="0"/>
                <a:ea typeface="Calibri" panose="020F0502020204030204" pitchFamily="34" charset="0"/>
                <a:cs typeface="Calibri" panose="020F0502020204030204" pitchFamily="34" charset="0"/>
              </a:rPr>
              <a:t>Παρισίων</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n-US"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Paris Agreement)</a:t>
            </a:r>
          </a:p>
          <a:p>
            <a:pPr algn="just">
              <a:lnSpc>
                <a:spcPts val="1800"/>
              </a:lnSpc>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Διεθνής συνθήκη με </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νομική δεσμευτικότητα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που υπογράφεται από 196 χώρες – </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Τέθηκε σε ισχύ στις 4 Νοεμβρίου 2016</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όταν εκπληρώθηκε η προϋπόθεση επικύρωσής της από 55 τουλάχιστον χώρες που να αντιπροσωπεύουν τουλάχιστον το 55 % των παγκόσμιων εκπομπών αερίων θερμοκηπίου - Τη συμφωνία έχουν επικυρώσει όλες οι χώρες της ΕΕ.</a:t>
            </a:r>
          </a:p>
          <a:p>
            <a:pPr algn="just">
              <a:lnSpc>
                <a:spcPts val="1800"/>
              </a:lnSpc>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Θέτει έναν φιλόδοξο στόχο και υιοθετεί ένα οικουμενικό σχέδιο δράσης με απώτερο σκοπό τον περιορισμό της αύξησης της μέσης θερμοκρασίας του πλανήτη</a:t>
            </a:r>
          </a:p>
          <a:p>
            <a:pPr algn="just">
              <a:lnSpc>
                <a:spcPts val="1800"/>
              </a:lnSpc>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Βασίζεται σε </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εθελοντικές συνεισφορές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όσον αφορά τη </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μείωση των εκπομπών</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αντιμετωπίζει συγκεκριμένα την προσαρμογή στην αλλαγή του κλίματος και ενισχύει τις υποχρεώσεις υποβολής εκθέσεων</a:t>
            </a:r>
          </a:p>
          <a:p>
            <a:pPr algn="just">
              <a:lnSpc>
                <a:spcPts val="1800"/>
              </a:lnSpc>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Πριν από τη Συμφωνία των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Παρισίων</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είχε προηγηθεί λίγους μήνες πριν (Σεπτέμβριος 2015) η υιοθέτηση από τη ΓΣ του ΟΗΕ της «Ατζέντας 2030», με 17 στόχους. Ο στόχος 13 της ατζέντας αυτής αφορά στο κλίμα.</a:t>
            </a:r>
          </a:p>
          <a:p>
            <a:pPr algn="just">
              <a:lnSpc>
                <a:spcPts val="1800"/>
              </a:lnSpc>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Η Συμφωνία των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Παρισίων</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είναι μεν νομικά δεσμευτικό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hard</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law</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κείμενο ως προς τον νομικό χαρακτηρισμό στο σύνολό του, αλλά εμπεριέχει πλήθος διατάξεων οι οποίες αποτελούν «μαλακό δίκαιο»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soft</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law</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και δεν επιβάλλουν, αλλά «συνιστούν» ή «υποδεικνύουν» συμπεριφορές</a:t>
            </a:r>
            <a:r>
              <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a:t>
            </a:r>
            <a:endPar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0" indent="0">
              <a:lnSpc>
                <a:spcPct val="90000"/>
              </a:lnSpc>
              <a:buNone/>
            </a:pPr>
            <a:endParaRPr lang="el-GR" sz="1500" dirty="0">
              <a:solidFill>
                <a:srgbClr val="0070C0"/>
              </a:solidFill>
              <a:latin typeface="Calibri" panose="020F0502020204030204" pitchFamily="34" charset="0"/>
              <a:ea typeface="Calibri" panose="020F0502020204030204" pitchFamily="34" charset="0"/>
              <a:cs typeface="Calibri" panose="020F0502020204030204" pitchFamily="34" charset="0"/>
            </a:endParaRPr>
          </a:p>
        </p:txBody>
      </p:sp>
      <p:sp>
        <p:nvSpPr>
          <p:cNvPr id="4" name="Βέλος: Δεξιό 3">
            <a:extLst>
              <a:ext uri="{FF2B5EF4-FFF2-40B4-BE49-F238E27FC236}">
                <a16:creationId xmlns:a16="http://schemas.microsoft.com/office/drawing/2014/main" id="{1969F5D8-3BDA-6686-1577-26C9E019817E}"/>
              </a:ext>
            </a:extLst>
          </p:cNvPr>
          <p:cNvSpPr/>
          <p:nvPr/>
        </p:nvSpPr>
        <p:spPr>
          <a:xfrm>
            <a:off x="0" y="618518"/>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7</a:t>
            </a:r>
            <a:endParaRPr lang="en-US" b="1" dirty="0">
              <a:solidFill>
                <a:schemeClr val="bg2"/>
              </a:solidFill>
            </a:endParaRPr>
          </a:p>
        </p:txBody>
      </p:sp>
    </p:spTree>
    <p:extLst>
      <p:ext uri="{BB962C8B-B14F-4D97-AF65-F5344CB8AC3E}">
        <p14:creationId xmlns:p14="http://schemas.microsoft.com/office/powerpoint/2010/main" val="22695535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A18CC2-6B51-925C-FEB2-809437F9F455}"/>
              </a:ext>
            </a:extLst>
          </p:cNvPr>
          <p:cNvSpPr>
            <a:spLocks noGrp="1"/>
          </p:cNvSpPr>
          <p:nvPr>
            <p:ph type="title"/>
          </p:nvPr>
        </p:nvSpPr>
        <p:spPr>
          <a:xfrm>
            <a:off x="1141413" y="618518"/>
            <a:ext cx="9905998" cy="779976"/>
          </a:xfrm>
        </p:spPr>
        <p:txBody>
          <a:bodyPr>
            <a:normAutofit/>
          </a:bodyPr>
          <a:lstStyle/>
          <a:p>
            <a:pPr algn="ct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ΙΙ. Η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δρΑση</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της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διεθνοΥς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κοινΟτητας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για την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αντιμετΩπιση</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της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κλιματικΗς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αλλαγΗς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n-US" sz="18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η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συμφωνια</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των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παρισιων</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n-US" sz="1800" b="1" dirty="0">
                <a:solidFill>
                  <a:schemeClr val="bg2"/>
                </a:solidFill>
                <a:latin typeface="Calibri" panose="020F0502020204030204" pitchFamily="34" charset="0"/>
                <a:ea typeface="Calibri" panose="020F0502020204030204" pitchFamily="34" charset="0"/>
                <a:cs typeface="Calibri" panose="020F0502020204030204" pitchFamily="34" charset="0"/>
              </a:rPr>
              <a:t>6</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endParaRPr lang="en-US" sz="18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8" name="Βέλος: Δεξιό 7">
            <a:extLst>
              <a:ext uri="{FF2B5EF4-FFF2-40B4-BE49-F238E27FC236}">
                <a16:creationId xmlns:a16="http://schemas.microsoft.com/office/drawing/2014/main" id="{C0F6F367-4B09-013F-1043-722359D8F103}"/>
              </a:ext>
            </a:extLst>
          </p:cNvPr>
          <p:cNvSpPr/>
          <p:nvPr/>
        </p:nvSpPr>
        <p:spPr>
          <a:xfrm>
            <a:off x="0" y="618518"/>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8</a:t>
            </a:r>
            <a:endParaRPr lang="en-US" b="1" dirty="0">
              <a:solidFill>
                <a:schemeClr val="bg2"/>
              </a:solidFill>
            </a:endParaRPr>
          </a:p>
        </p:txBody>
      </p:sp>
      <p:sp>
        <p:nvSpPr>
          <p:cNvPr id="4" name="Θέση περιεχομένου 3">
            <a:extLst>
              <a:ext uri="{FF2B5EF4-FFF2-40B4-BE49-F238E27FC236}">
                <a16:creationId xmlns:a16="http://schemas.microsoft.com/office/drawing/2014/main" id="{F1E6CD45-8446-59A3-ADA2-76884D06A91F}"/>
              </a:ext>
            </a:extLst>
          </p:cNvPr>
          <p:cNvSpPr>
            <a:spLocks noGrp="1"/>
          </p:cNvSpPr>
          <p:nvPr>
            <p:ph idx="1"/>
          </p:nvPr>
        </p:nvSpPr>
        <p:spPr>
          <a:xfrm>
            <a:off x="1141412" y="1497106"/>
            <a:ext cx="9905999" cy="5235387"/>
          </a:xfrm>
        </p:spPr>
        <p:txBody>
          <a:bodyPr>
            <a:normAutofit fontScale="92500" lnSpcReduction="20000"/>
          </a:bodyPr>
          <a:lstStyle/>
          <a:p>
            <a:pPr marL="0" indent="0">
              <a:buNone/>
            </a:pPr>
            <a:r>
              <a:rPr lang="el-GR" sz="1200" b="1" dirty="0">
                <a:solidFill>
                  <a:schemeClr val="bg2"/>
                </a:solidFill>
                <a:latin typeface="Calibri" panose="020F0502020204030204" pitchFamily="34" charset="0"/>
                <a:ea typeface="Calibri" panose="020F0502020204030204" pitchFamily="34" charset="0"/>
                <a:cs typeface="Calibri" panose="020F0502020204030204" pitchFamily="34" charset="0"/>
              </a:rPr>
              <a:t>Τα βασικά στοιχεία της Συμφωνίας των </a:t>
            </a:r>
            <a:r>
              <a:rPr lang="el-GR" sz="12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Παρισίων</a:t>
            </a:r>
            <a:r>
              <a:rPr lang="el-GR" sz="1200" b="1"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algn="just">
              <a:buFont typeface="Wingdings" panose="05000000000000000000" pitchFamily="2" charset="2"/>
              <a:buChar char="Ø"/>
            </a:pPr>
            <a:r>
              <a:rPr lang="el-GR" sz="1200" b="1" dirty="0">
                <a:solidFill>
                  <a:schemeClr val="bg2"/>
                </a:solidFill>
                <a:latin typeface="Calibri" panose="020F0502020204030204" pitchFamily="34" charset="0"/>
                <a:ea typeface="Calibri" panose="020F0502020204030204" pitchFamily="34" charset="0"/>
                <a:cs typeface="Calibri" panose="020F0502020204030204" pitchFamily="34" charset="0"/>
              </a:rPr>
              <a:t>Ο μετριασμός (</a:t>
            </a:r>
            <a:r>
              <a:rPr lang="el-GR" sz="1200" b="1" dirty="0" err="1">
                <a:solidFill>
                  <a:schemeClr val="bg2"/>
                </a:solidFill>
                <a:latin typeface="Calibri" panose="020F0502020204030204" pitchFamily="34" charset="0"/>
                <a:ea typeface="Calibri" panose="020F0502020204030204" pitchFamily="34" charset="0"/>
                <a:cs typeface="Calibri" panose="020F0502020204030204" pitchFamily="34" charset="0"/>
              </a:rPr>
              <a:t>mitigation</a:t>
            </a:r>
            <a:r>
              <a:rPr lang="el-GR" sz="1200" b="1" dirty="0">
                <a:solidFill>
                  <a:schemeClr val="bg2"/>
                </a:solidFill>
                <a:latin typeface="Calibri" panose="020F0502020204030204" pitchFamily="34" charset="0"/>
                <a:ea typeface="Calibri" panose="020F0502020204030204" pitchFamily="34" charset="0"/>
                <a:cs typeface="Calibri" panose="020F0502020204030204" pitchFamily="34" charset="0"/>
              </a:rPr>
              <a:t>) βρίσκεται στο επίκεντρο των προσπαθειών των μερών της Συμφωνίας.</a:t>
            </a:r>
          </a:p>
          <a:p>
            <a:pPr algn="just">
              <a:buFont typeface="Wingdings" panose="05000000000000000000" pitchFamily="2" charset="2"/>
              <a:buChar char="Ø"/>
            </a:pPr>
            <a:r>
              <a:rPr lang="el-GR" sz="1200" b="1" dirty="0">
                <a:solidFill>
                  <a:schemeClr val="bg2"/>
                </a:solidFill>
                <a:latin typeface="Calibri" panose="020F0502020204030204" pitchFamily="34" charset="0"/>
                <a:ea typeface="Calibri" panose="020F0502020204030204" pitchFamily="34" charset="0"/>
                <a:cs typeface="Calibri" panose="020F0502020204030204" pitchFamily="34" charset="0"/>
              </a:rPr>
              <a:t>Μακροπρόθεσμος στόχος: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να μην αυξηθεί η θερμοκρασία της γης πάνω από 2 βαθμούς Κελσίου σε σχέση με τα προβιομηχανικά επίπεδα - συνέχιση των προσπαθειών για περιορισμό σε  </a:t>
            </a:r>
            <a:r>
              <a:rPr lang="en-US" sz="1200" dirty="0">
                <a:solidFill>
                  <a:schemeClr val="bg2"/>
                </a:solidFill>
                <a:latin typeface="Calibri" panose="020F0502020204030204" pitchFamily="34" charset="0"/>
                <a:ea typeface="Calibri" panose="020F0502020204030204" pitchFamily="34" charset="0"/>
                <a:cs typeface="Calibri" panose="020F0502020204030204" pitchFamily="34" charset="0"/>
              </a:rPr>
              <a:t>1,5°C</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 Τα «διεθνώς μεταφερόμενα αποτελέσματα μετριασμού» (</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internationally</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transferred</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mitigation</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outcomes</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αποτελούν τη νέα ορολογία για το εμπόριο δικαιωμάτων εκπομπών</a:t>
            </a:r>
          </a:p>
          <a:p>
            <a:pPr algn="just">
              <a:buFont typeface="Wingdings" panose="05000000000000000000" pitchFamily="2" charset="2"/>
              <a:buChar char="Ø"/>
            </a:pP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Συνεισφορές χωρών (υποβολή ολοκληρωμένων εθνικών σχεδίων δράσης για το κλίμα από τις συμβαλλόμενες χώρες). Τα Μέρη έχουν νομικά δεσμευτική υποχρέωση να εφαρμόσουν εθνικά μέτρα για τη μείωση των εκπομπών αερίων του θερμοκηπίου με σκοπό την επίτευξη των στόχων των </a:t>
            </a:r>
            <a:r>
              <a:rPr lang="el-GR" sz="1200" b="1" dirty="0">
                <a:solidFill>
                  <a:schemeClr val="bg2"/>
                </a:solidFill>
                <a:latin typeface="Calibri" panose="020F0502020204030204" pitchFamily="34" charset="0"/>
                <a:ea typeface="Calibri" panose="020F0502020204030204" pitchFamily="34" charset="0"/>
                <a:cs typeface="Calibri" panose="020F0502020204030204" pitchFamily="34" charset="0"/>
              </a:rPr>
              <a:t>νομικά δεσμευτικών συνεισφορών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τους (</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National</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Determined</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Contributions</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 </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NDCs</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algn="just">
              <a:buFont typeface="Wingdings" panose="05000000000000000000" pitchFamily="2" charset="2"/>
              <a:buChar char="Ø"/>
            </a:pP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Παγκόσμιος απολογισμός – μηχανισμός αξιολόγησης συλλογικής προόδου (συμφωνία των κυβερνήσεων να γνωστοποιούν ανά 5ετία τις συνεισφορές τους με σκοπό τον καθορισμό πιο φιλόδοξων στόχων)</a:t>
            </a:r>
          </a:p>
          <a:p>
            <a:pPr algn="just">
              <a:buFont typeface="Wingdings" panose="05000000000000000000" pitchFamily="2" charset="2"/>
              <a:buChar char="Ø"/>
            </a:pP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Διαφάνεια (γνωστοποίηση μεταξύ των μερών και στο ευρύτερο κοινό της προόδου για την επίτευξη των στόχων)</a:t>
            </a:r>
          </a:p>
          <a:p>
            <a:pPr algn="just">
              <a:buFont typeface="Wingdings" panose="05000000000000000000" pitchFamily="2" charset="2"/>
              <a:buChar char="Ø"/>
            </a:pP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Αλληλεγγύη (χρηματοδοτήσεις για το κλίμα από αναπτυγμένες προς αναπτυσσόμενες χώρες) </a:t>
            </a:r>
          </a:p>
          <a:p>
            <a:pPr marL="0" indent="0">
              <a:buNone/>
            </a:pPr>
            <a:r>
              <a:rPr lang="el-GR" sz="1200" b="1" dirty="0">
                <a:solidFill>
                  <a:schemeClr val="bg2"/>
                </a:solidFill>
                <a:latin typeface="Calibri" panose="020F0502020204030204" pitchFamily="34" charset="0"/>
                <a:ea typeface="Calibri" panose="020F0502020204030204" pitchFamily="34" charset="0"/>
                <a:cs typeface="Calibri" panose="020F0502020204030204" pitchFamily="34" charset="0"/>
              </a:rPr>
              <a:t>Διαφοροποίηση από το Πρωτόκολλο του Κιότο:</a:t>
            </a:r>
            <a:endParaRPr lang="en-US" sz="12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Δομή από κάτω προς τα πάνω (</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bottom-up</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καθώς ο βασικός μηχανισμός δέσμευσης και αναθεώρησης επιτρέπει στα έθνη να ορίζουν τα δικά τους </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NDCs</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αντί να επιβάλλονται στόχοι από πάνω προς τα κάτω (</a:t>
            </a:r>
            <a:r>
              <a:rPr lang="en-US" sz="1200" dirty="0">
                <a:solidFill>
                  <a:schemeClr val="bg2"/>
                </a:solidFill>
                <a:latin typeface="Calibri" panose="020F0502020204030204" pitchFamily="34" charset="0"/>
                <a:ea typeface="Calibri" panose="020F0502020204030204" pitchFamily="34" charset="0"/>
                <a:cs typeface="Calibri" panose="020F0502020204030204" pitchFamily="34" charset="0"/>
              </a:rPr>
              <a:t>top-down)</a:t>
            </a:r>
          </a:p>
          <a:p>
            <a:pPr algn="just">
              <a:buFont typeface="Wingdings" panose="05000000000000000000" pitchFamily="2" charset="2"/>
              <a:buChar char="Ø"/>
            </a:pPr>
            <a:r>
              <a:rPr lang="en-US" sz="1200" dirty="0">
                <a:solidFill>
                  <a:schemeClr val="bg2"/>
                </a:solidFill>
                <a:latin typeface="Calibri" panose="020F0502020204030204" pitchFamily="34" charset="0"/>
                <a:ea typeface="Calibri" panose="020F0502020204030204" pitchFamily="34" charset="0"/>
                <a:cs typeface="Calibri" panose="020F0502020204030204" pitchFamily="34" charset="0"/>
              </a:rPr>
              <a:t>E</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υέλικτη</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δομή, επιτρέπει εθελοντικούς και εθνικά καθορισμένους στόχους</a:t>
            </a:r>
            <a:r>
              <a:rPr lang="en-US" sz="12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Μόνο οι διαδικασίες που διέπουν την υποβολή εκθέσεων και την αναθεώρηση αυτών των στόχων επιβάλλονται βάσει του διεθνούς δικαίου.</a:t>
            </a:r>
            <a:endParaRPr lang="en-US" sz="12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Η Συμφωνία των </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Παρισίων</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πέτυχε ευρύτατη συμμετοχή, σε αντίθεση με το Πρωτόκολλο του Κιότο. Επίσης, άνοιξε τον δρόμο για το παγκόσμιο σύστημα εμπορίας ρύπων και για ευέλικτους χρηματοδοτικούς μηχανισμούς στήριξης των κρατών.</a:t>
            </a:r>
            <a:endParaRPr lang="en-US" sz="12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Η Συμφωνία εξακολουθεί να δίνει έμφαση στην αρχή της κοινής αλλά διαφοροποιημένης ευθύνης και των αντίστοιχων δυνατοτήτων</a:t>
            </a:r>
            <a:r>
              <a:rPr lang="en-US" sz="12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αλλά δεν προβλέπει συγκεκριμένο διαχωρισμό μεταξύ αναπτυγμένων και αναπτυσσόμενων χωρών .</a:t>
            </a:r>
          </a:p>
          <a:p>
            <a:pPr marL="0" indent="0">
              <a:buNone/>
            </a:pPr>
            <a:endParaRPr lang="en-US" sz="12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1200" b="1" dirty="0">
              <a:solidFill>
                <a:schemeClr val="bg2"/>
              </a:solidFill>
            </a:endParaRPr>
          </a:p>
          <a:p>
            <a:endParaRPr lang="en-US" dirty="0"/>
          </a:p>
        </p:txBody>
      </p:sp>
    </p:spTree>
    <p:extLst>
      <p:ext uri="{BB962C8B-B14F-4D97-AF65-F5344CB8AC3E}">
        <p14:creationId xmlns:p14="http://schemas.microsoft.com/office/powerpoint/2010/main" val="2837428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E71852-5E82-C9CE-1C26-65374D4A9D57}"/>
              </a:ext>
            </a:extLst>
          </p:cNvPr>
          <p:cNvSpPr>
            <a:spLocks noGrp="1"/>
          </p:cNvSpPr>
          <p:nvPr>
            <p:ph type="title"/>
          </p:nvPr>
        </p:nvSpPr>
        <p:spPr>
          <a:xfrm>
            <a:off x="1141413" y="618518"/>
            <a:ext cx="9905998" cy="636541"/>
          </a:xfrm>
        </p:spPr>
        <p:txBody>
          <a:bodyPr>
            <a:normAutofit/>
          </a:bodyPr>
          <a:lstStyle/>
          <a:p>
            <a:pPr algn="ct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ΙΙΙ. Η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δρΑση</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της Ε.Ε. ΓΙΑ την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αντιμετΩπιση</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της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κλιματικΗς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8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αλλαγΗς</a:t>
            </a:r>
            <a:r>
              <a:rPr lang="el-GR" sz="1800" b="1" dirty="0">
                <a:solidFill>
                  <a:schemeClr val="bg2"/>
                </a:solidFill>
                <a:latin typeface="Calibri" panose="020F0502020204030204" pitchFamily="34" charset="0"/>
                <a:ea typeface="Calibri" panose="020F0502020204030204" pitchFamily="34" charset="0"/>
                <a:cs typeface="Calibri" panose="020F0502020204030204" pitchFamily="34" charset="0"/>
              </a:rPr>
              <a:t> (1) </a:t>
            </a:r>
            <a:endParaRPr lang="en-US" sz="18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290BDE75-5C21-D272-304D-1A488E823B4A}"/>
              </a:ext>
            </a:extLst>
          </p:cNvPr>
          <p:cNvSpPr>
            <a:spLocks noGrp="1"/>
          </p:cNvSpPr>
          <p:nvPr>
            <p:ph idx="1"/>
          </p:nvPr>
        </p:nvSpPr>
        <p:spPr>
          <a:xfrm>
            <a:off x="1141412" y="1335740"/>
            <a:ext cx="9905999" cy="5065059"/>
          </a:xfrm>
        </p:spPr>
        <p:txBody>
          <a:bodyPr>
            <a:normAutofit fontScale="92500" lnSpcReduction="20000"/>
          </a:bodyPr>
          <a:lstStyle/>
          <a:p>
            <a:pPr algn="just">
              <a:lnSpc>
                <a:spcPct val="150000"/>
              </a:lnSpc>
              <a:buFont typeface="Wingdings" panose="05000000000000000000" pitchFamily="2" charset="2"/>
              <a:buChar char="§"/>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Η ΕΕ έχει μια διαρκή παρουσία και σταθερή πορεία στα διεθνώς δρώμενα για το περιβάλλον αλλά και ειδικότερα για την κλιματική αλλαγή.</a:t>
            </a:r>
          </a:p>
          <a:p>
            <a:pPr algn="just">
              <a:lnSpc>
                <a:spcPct val="150000"/>
              </a:lnSpc>
              <a:buFont typeface="Wingdings" panose="05000000000000000000" pitchFamily="2" charset="2"/>
              <a:buChar char="§"/>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Ιστορικά, ήταν παρούσα και συμμετείχε στις διαπραγματεύσεις για την υιοθέτηση της διεθνούς Σύμβασης του ΟΗΕ για την Κλιματική Αλλαγή το 1992, την οποία και υπέγραψε μαζί με τα τότε κράτη μέλη της.</a:t>
            </a:r>
          </a:p>
          <a:p>
            <a:pPr algn="just">
              <a:lnSpc>
                <a:spcPct val="150000"/>
              </a:lnSpc>
              <a:buFont typeface="Wingdings" panose="05000000000000000000" pitchFamily="2" charset="2"/>
              <a:buChar char="§"/>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Κατόπιν, προχώρησε στην υπογραφή και την επικύρωση του Πρωτοκόλλου του Κιότο με την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υπ΄αριθμ</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2002/358 απόφαση του Συμβουλίου της στις 25.4.2002.</a:t>
            </a:r>
          </a:p>
          <a:p>
            <a:pPr algn="just">
              <a:lnSpc>
                <a:spcPct val="150000"/>
              </a:lnSpc>
              <a:buFont typeface="Wingdings" panose="05000000000000000000" pitchFamily="2" charset="2"/>
              <a:buChar char="§"/>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Προκειμένου να εφαρμοστεί το Πρωτόκολλο, η ΕΕ επέλεξε να εκδώσει μια </a:t>
            </a:r>
            <a:r>
              <a:rPr lang="el-GR" sz="1300" b="1" dirty="0">
                <a:solidFill>
                  <a:srgbClr val="002060"/>
                </a:solidFill>
                <a:latin typeface="Calibri" panose="020F0502020204030204" pitchFamily="34" charset="0"/>
                <a:ea typeface="Calibri" panose="020F0502020204030204" pitchFamily="34" charset="0"/>
                <a:cs typeface="Calibri" panose="020F0502020204030204" pitchFamily="34" charset="0"/>
              </a:rPr>
              <a:t>οδηγία</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την </a:t>
            </a:r>
            <a:r>
              <a:rPr lang="el-GR" sz="1300" b="1" dirty="0">
                <a:solidFill>
                  <a:srgbClr val="002060"/>
                </a:solidFill>
                <a:latin typeface="Calibri" panose="020F0502020204030204" pitchFamily="34" charset="0"/>
                <a:ea typeface="Calibri" panose="020F0502020204030204" pitchFamily="34" charset="0"/>
                <a:cs typeface="Calibri" panose="020F0502020204030204" pitchFamily="34" charset="0"/>
              </a:rPr>
              <a:t>2003/87/ΕΚ, </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για τη </a:t>
            </a:r>
            <a:r>
              <a:rPr lang="el-GR" sz="1300" b="1" u="sng" dirty="0">
                <a:solidFill>
                  <a:srgbClr val="002060"/>
                </a:solidFill>
                <a:latin typeface="Calibri" panose="020F0502020204030204" pitchFamily="34" charset="0"/>
                <a:ea typeface="Calibri" panose="020F0502020204030204" pitchFamily="34" charset="0"/>
                <a:cs typeface="Calibri" panose="020F0502020204030204" pitchFamily="34" charset="0"/>
              </a:rPr>
              <a:t>θέσπιση συστήματος εμπορίας δικαιωμάτων εκπομπών αερίων θερμοκηπίου</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(ΣΕΔΕ-</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Emissions</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Trading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System</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ETS) εντός της τότε Κοινότητας και πλέον ΕΕ, δημιουργώντας τη μεγαλύτερη μέχρι σήμερα αγορά του είδους αυτού σε ολόκληρο τον κόσμο – Μεταφορά στο εθνικό δίκαιο: ΚΥΑ ΥΠΕΝ/ΔΚΑΠΑ/86227/2245/6-8-2024 (ΦΕΚ Β’ 4674/9-8-2024)</a:t>
            </a:r>
          </a:p>
          <a:p>
            <a:pPr algn="just">
              <a:lnSpc>
                <a:spcPct val="150000"/>
              </a:lnSpc>
              <a:buFont typeface="Wingdings" panose="05000000000000000000" pitchFamily="2" charset="2"/>
              <a:buChar char="§"/>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Στη συνέχεια το </a:t>
            </a:r>
            <a:r>
              <a:rPr lang="el-GR" sz="1300" u="sng" dirty="0">
                <a:solidFill>
                  <a:srgbClr val="002060"/>
                </a:solidFill>
                <a:latin typeface="Calibri" panose="020F0502020204030204" pitchFamily="34" charset="0"/>
                <a:ea typeface="Calibri" panose="020F0502020204030204" pitchFamily="34" charset="0"/>
                <a:cs typeface="Calibri" panose="020F0502020204030204" pitchFamily="34" charset="0"/>
              </a:rPr>
              <a:t>2007</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η Επιτροπή </a:t>
            </a:r>
            <a:r>
              <a:rPr lang="el-GR" sz="1300" u="sng" dirty="0">
                <a:solidFill>
                  <a:srgbClr val="002060"/>
                </a:solidFill>
                <a:latin typeface="Calibri" panose="020F0502020204030204" pitchFamily="34" charset="0"/>
                <a:ea typeface="Calibri" panose="020F0502020204030204" pitchFamily="34" charset="0"/>
                <a:cs typeface="Calibri" panose="020F0502020204030204" pitchFamily="34" charset="0"/>
              </a:rPr>
              <a:t>ενέκρινε την Πράσινη Βίβλο</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σχετικά με τις επιλογές της ΕΕ αναφορικά με την προσαρμογή στην κλιματική αλλαγή.</a:t>
            </a:r>
          </a:p>
          <a:p>
            <a:pPr algn="just">
              <a:lnSpc>
                <a:spcPct val="150000"/>
              </a:lnSpc>
              <a:buFont typeface="Wingdings" panose="05000000000000000000" pitchFamily="2" charset="2"/>
              <a:buChar char="§"/>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Στα τέλη του </a:t>
            </a:r>
            <a:r>
              <a:rPr lang="el-GR" sz="1300" u="sng" dirty="0">
                <a:solidFill>
                  <a:srgbClr val="002060"/>
                </a:solidFill>
                <a:latin typeface="Calibri" panose="020F0502020204030204" pitchFamily="34" charset="0"/>
                <a:ea typeface="Calibri" panose="020F0502020204030204" pitchFamily="34" charset="0"/>
                <a:cs typeface="Calibri" panose="020F0502020204030204" pitchFamily="34" charset="0"/>
              </a:rPr>
              <a:t>2009</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η Επιτροπή εξέδωσε ένα άλλο σημαντικό, πλην όμως μη δεσμευτικό κείμενο, τη </a:t>
            </a:r>
            <a:r>
              <a:rPr lang="el-GR" sz="1300" u="sng" dirty="0">
                <a:solidFill>
                  <a:srgbClr val="002060"/>
                </a:solidFill>
                <a:latin typeface="Calibri" panose="020F0502020204030204" pitchFamily="34" charset="0"/>
                <a:ea typeface="Calibri" panose="020F0502020204030204" pitchFamily="34" charset="0"/>
                <a:cs typeface="Calibri" panose="020F0502020204030204" pitchFamily="34" charset="0"/>
              </a:rPr>
              <a:t>Λευκή Βίβλο</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σχετικά με τα απαραίτητα μέτρα και δράσεις προσαρμογής που προτείνεται να ληφθούν σε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ενωσιακό</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επίπεδο </a:t>
            </a:r>
          </a:p>
          <a:p>
            <a:pPr algn="just">
              <a:lnSpc>
                <a:spcPct val="150000"/>
              </a:lnSpc>
              <a:buFont typeface="Wingdings" panose="05000000000000000000" pitchFamily="2" charset="2"/>
              <a:buChar char="§"/>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Στο πλαίσιο αυτό, η ΕΕ έθεσε ένα τριπλό στόχο για το 2020 (πακέτο 20-20-20) που </a:t>
            </a:r>
            <a:r>
              <a:rPr lang="el-GR" sz="1300" dirty="0" err="1">
                <a:solidFill>
                  <a:srgbClr val="002060"/>
                </a:solidFill>
                <a:latin typeface="Calibri" panose="020F0502020204030204" pitchFamily="34" charset="0"/>
                <a:ea typeface="Calibri" panose="020F0502020204030204" pitchFamily="34" charset="0"/>
                <a:cs typeface="Calibri" panose="020F0502020204030204" pitchFamily="34" charset="0"/>
              </a:rPr>
              <a:t>περιελάμβανε</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a:t>
            </a:r>
          </a:p>
          <a:p>
            <a:pPr lvl="1" algn="just">
              <a:lnSpc>
                <a:spcPct val="150000"/>
              </a:lnSpc>
              <a:spcBef>
                <a:spcPts val="600"/>
              </a:spcBef>
              <a:buFont typeface="Wingdings" panose="05000000000000000000" pitchFamily="2" charset="2"/>
              <a:buChar char="Ø"/>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τη μείωση των εκπομπών αερίων του θερμοκηπίου κατά 20% σε σχέση με τα επίπεδα του 1990, </a:t>
            </a:r>
          </a:p>
          <a:p>
            <a:pPr lvl="1" algn="just">
              <a:lnSpc>
                <a:spcPct val="150000"/>
              </a:lnSpc>
              <a:spcBef>
                <a:spcPts val="600"/>
              </a:spcBef>
              <a:buFont typeface="Wingdings" panose="05000000000000000000" pitchFamily="2" charset="2"/>
              <a:buChar char="Ø"/>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δεσμευτική αύξηση του μεριδίου ΑΠΕ στην τελική κατανάλωση ενέργειας κατά 20%, και </a:t>
            </a:r>
          </a:p>
          <a:p>
            <a:pPr lvl="1" algn="just">
              <a:lnSpc>
                <a:spcPct val="150000"/>
              </a:lnSpc>
              <a:spcBef>
                <a:spcPts val="600"/>
              </a:spcBef>
              <a:buFont typeface="Wingdings" panose="05000000000000000000" pitchFamily="2" charset="2"/>
              <a:buChar char="Ø"/>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βελτίωση της ενεργειακής απόδοσης κατά 20%</a:t>
            </a:r>
          </a:p>
          <a:p>
            <a:endParaRPr lang="en-US" dirty="0"/>
          </a:p>
        </p:txBody>
      </p:sp>
      <p:sp>
        <p:nvSpPr>
          <p:cNvPr id="4" name="Βέλος: Δεξιό 3">
            <a:extLst>
              <a:ext uri="{FF2B5EF4-FFF2-40B4-BE49-F238E27FC236}">
                <a16:creationId xmlns:a16="http://schemas.microsoft.com/office/drawing/2014/main" id="{F1796003-9D6D-A0EC-EC65-C739B3187F02}"/>
              </a:ext>
            </a:extLst>
          </p:cNvPr>
          <p:cNvSpPr/>
          <p:nvPr/>
        </p:nvSpPr>
        <p:spPr>
          <a:xfrm>
            <a:off x="0" y="618518"/>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9</a:t>
            </a:r>
            <a:endParaRPr lang="en-US" b="1" dirty="0">
              <a:solidFill>
                <a:schemeClr val="bg2"/>
              </a:solidFill>
            </a:endParaRPr>
          </a:p>
        </p:txBody>
      </p:sp>
    </p:spTree>
    <p:extLst>
      <p:ext uri="{BB962C8B-B14F-4D97-AF65-F5344CB8AC3E}">
        <p14:creationId xmlns:p14="http://schemas.microsoft.com/office/powerpoint/2010/main" val="27786373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ύκλωμα">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TM04033919[[fn=Κύκλωμα]]</Template>
  <TotalTime>4117</TotalTime>
  <Words>4203</Words>
  <Application>Microsoft Office PowerPoint</Application>
  <PresentationFormat>Widescreen</PresentationFormat>
  <Paragraphs>138</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Trebuchet MS</vt:lpstr>
      <vt:lpstr>Tw Cen MT</vt:lpstr>
      <vt:lpstr>Wingdings</vt:lpstr>
      <vt:lpstr>Wingdings 3</vt:lpstr>
      <vt:lpstr>Κύκλωμα</vt:lpstr>
      <vt:lpstr>ΔΙΚΑΙΟ ΠΟΛΕΟΔΟΜΙΑΣ-ΧΩΡΟΤΑΞΙΑΣ ΚΑΙ ΠΕΡΙΒΑΛΛΟΝΤΟΣ ΙΙ  </vt:lpstr>
      <vt:lpstr>Ι. Η απειλΗ της κλιματικΗς αλλαγΗς </vt:lpstr>
      <vt:lpstr>ΙΙ. Η δρΑση της διεθνοΥς κοινΟτητας για την αντιμετΩπιση της κλιματικΗς αλλαγΗς: ΣΥΜΒΑΣΗ ΤΗΣ ΒΙΕΝΝΗΣ ΚΑΙ ΠΡΩΤΟΚΟΛΛΟ ΤΟΥ ΜΟΝΤΡΕΑΛ  (1)</vt:lpstr>
      <vt:lpstr>ΙΙ. Η δρΑση της διεθνοΥς κοινΟτητας για την αντιμετΩπιση της κλιματικΗς αλλαγΗς: Η ΔΙΑΣΚΕΨΗ ΤΟΥ ΡΙΟ  (2)</vt:lpstr>
      <vt:lpstr>ΙΙ. Η δρΑση της διεθνοΥς κοινΟτητας για την αντιμετΩπιση της κλιματικΗς αλλαγΗς:  ΤΟ ΠΡΩΤΟΚΟΛΛΟ ΤΟΥ ΚΙΟΤΟ (3) </vt:lpstr>
      <vt:lpstr>ΙΙ. Η δρΑση της διεθνοΥς κοινΟτητας για την αντιμετΩπιση της κλιματικΗς αλλαγΗς:  ΤΟ ΠΡΩΤΟΚΟΛΛΟ ΤΟΥ ΚΙΟΤΟ (4)</vt:lpstr>
      <vt:lpstr>ΙΙ. Η δρΑση της διεθνοΥς κοινΟτητας για την αντιμετΩπιση της κλιματικΗς αλλαγΗς: η συμφωνια των παρισιων  (5) </vt:lpstr>
      <vt:lpstr>ΙΙ. Η δρΑση της διεθνοΥς κοινΟτητας για την αντιμετΩπιση της κλιματικΗς αλλαγΗς: η συμφωνια των παρισιων  (6) </vt:lpstr>
      <vt:lpstr>ΙΙΙ. Η δρΑση της Ε.Ε. ΓΙΑ την αντιμετΩπιση της κλιματικΗς αλλαγΗς (1) </vt:lpstr>
      <vt:lpstr>ΙΙΙ. Η δρΑση της Ε.Ε. για την αντιμετΩπιση της κλιματικΗς αλλαγΗς (2)</vt:lpstr>
      <vt:lpstr>ΙV. Ο ΕθνικΟς ΚλιματικΟς ΝΟμος (Ν. 4936/2022) (1)</vt:lpstr>
      <vt:lpstr>ΙV. Ο ΕθνικΟς ΚλιματικΟς ΝΟμος (Ν. 4936/2022) (2)</vt:lpstr>
      <vt:lpstr>ΙV. Ο ΕθνικΟς ΚλιματικΟς ΝΟμος (Ν. 4936/2022) (3)</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ΔΙΚΑΙΟ ΠΟΛΕΟΔΟΜΙΑΣ ΧΩΡΟΤΑΞΙΑΣ &amp;ΠΕΡΙΒΑΛΛΟΝΤΟΣ ΙΙ</dc:title>
  <dc:creator>Stamatiou Konstantina</dc:creator>
  <cp:lastModifiedBy>Giannis Moutsios</cp:lastModifiedBy>
  <cp:revision>349</cp:revision>
  <dcterms:created xsi:type="dcterms:W3CDTF">2023-11-01T21:01:17Z</dcterms:created>
  <dcterms:modified xsi:type="dcterms:W3CDTF">2025-01-10T14:01:57Z</dcterms:modified>
</cp:coreProperties>
</file>