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7" r:id="rId2"/>
    <p:sldId id="335" r:id="rId3"/>
    <p:sldId id="336" r:id="rId4"/>
    <p:sldId id="338" r:id="rId5"/>
    <p:sldId id="339" r:id="rId6"/>
    <p:sldId id="340" r:id="rId7"/>
    <p:sldId id="341" r:id="rId8"/>
    <p:sldId id="342" r:id="rId9"/>
    <p:sldId id="343" r:id="rId10"/>
    <p:sldId id="347" r:id="rId11"/>
    <p:sldId id="348" r:id="rId12"/>
    <p:sldId id="349" r:id="rId13"/>
    <p:sldId id="350" r:id="rId14"/>
    <p:sldId id="351" r:id="rId15"/>
    <p:sldId id="352" r:id="rId16"/>
    <p:sldId id="353" r:id="rId17"/>
    <p:sldId id="354" r:id="rId18"/>
    <p:sldId id="355" r:id="rId19"/>
    <p:sldId id="346" r:id="rId20"/>
    <p:sldId id="359" r:id="rId21"/>
    <p:sldId id="360" r:id="rId22"/>
    <p:sldId id="361" r:id="rId23"/>
    <p:sldId id="363" r:id="rId24"/>
    <p:sldId id="365" r:id="rId25"/>
    <p:sldId id="366" r:id="rId26"/>
    <p:sldId id="367" r:id="rId27"/>
    <p:sldId id="368" r:id="rId28"/>
    <p:sldId id="364" r:id="rId29"/>
    <p:sldId id="369" r:id="rId30"/>
    <p:sldId id="370" r:id="rId31"/>
    <p:sldId id="371" r:id="rId32"/>
    <p:sldId id="373" r:id="rId33"/>
    <p:sldId id="344" r:id="rId34"/>
    <p:sldId id="356" r:id="rId35"/>
    <p:sldId id="357" r:id="rId36"/>
    <p:sldId id="29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22" autoAdjust="0"/>
    <p:restoredTop sz="94660"/>
  </p:normalViewPr>
  <p:slideViewPr>
    <p:cSldViewPr snapToGrid="0">
      <p:cViewPr varScale="1">
        <p:scale>
          <a:sx n="82" d="100"/>
          <a:sy n="82" d="100"/>
        </p:scale>
        <p:origin x="68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CC8306-82CE-475F-86C3-CA3FB9A9DF72}" type="datetimeFigureOut">
              <a:rPr lang="en-US" smtClean="0"/>
              <a:t>12/14/2021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1B653A-977A-4A55-BA08-1CFD3E0904FB}" type="slidenum">
              <a:rPr lang="en-US" smtClean="0"/>
              <a:t>‹#›</a:t>
            </a:fld>
            <a:endParaRPr lang="en-US"/>
          </a:p>
        </p:txBody>
      </p:sp>
    </p:spTree>
    <p:extLst>
      <p:ext uri="{BB962C8B-B14F-4D97-AF65-F5344CB8AC3E}">
        <p14:creationId xmlns:p14="http://schemas.microsoft.com/office/powerpoint/2010/main" val="3843918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0A918-AC5D-41FA-809E-5147599F0B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FDCEF47-A640-4300-BB89-0B7CDDF879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263FF7-EB9B-4C07-9DA7-C690DE0A7FD1}"/>
              </a:ext>
            </a:extLst>
          </p:cNvPr>
          <p:cNvSpPr>
            <a:spLocks noGrp="1"/>
          </p:cNvSpPr>
          <p:nvPr>
            <p:ph type="dt" sz="half" idx="10"/>
          </p:nvPr>
        </p:nvSpPr>
        <p:spPr/>
        <p:txBody>
          <a:bodyPr/>
          <a:lstStyle/>
          <a:p>
            <a:fld id="{B4823BB3-F029-432D-A175-0F53172A1ED0}" type="datetime1">
              <a:rPr lang="en-US" smtClean="0"/>
              <a:t>12/14/2021</a:t>
            </a:fld>
            <a:endParaRPr lang="en-US"/>
          </a:p>
        </p:txBody>
      </p:sp>
      <p:sp>
        <p:nvSpPr>
          <p:cNvPr id="5" name="Footer Placeholder 4">
            <a:extLst>
              <a:ext uri="{FF2B5EF4-FFF2-40B4-BE49-F238E27FC236}">
                <a16:creationId xmlns:a16="http://schemas.microsoft.com/office/drawing/2014/main" id="{7A3FCC73-B31D-4C32-B407-C912FED46E5A}"/>
              </a:ext>
            </a:extLst>
          </p:cNvPr>
          <p:cNvSpPr>
            <a:spLocks noGrp="1"/>
          </p:cNvSpPr>
          <p:nvPr>
            <p:ph type="ftr" sz="quarter" idx="11"/>
          </p:nvPr>
        </p:nvSpPr>
        <p:spPr/>
        <p:txBody>
          <a:bodyPr/>
          <a:lstStyle/>
          <a:p>
            <a:r>
              <a:rPr lang="el-GR"/>
              <a:t>Βασιλική Σόφτα Υπ. Διδάκτωρ, Τμήμα Ιατρικής Φυσικής</a:t>
            </a:r>
            <a:endParaRPr lang="en-US"/>
          </a:p>
        </p:txBody>
      </p:sp>
      <p:sp>
        <p:nvSpPr>
          <p:cNvPr id="6" name="Slide Number Placeholder 5">
            <a:extLst>
              <a:ext uri="{FF2B5EF4-FFF2-40B4-BE49-F238E27FC236}">
                <a16:creationId xmlns:a16="http://schemas.microsoft.com/office/drawing/2014/main" id="{1039E0D0-C1FD-48E0-BB2A-844CEA41C365}"/>
              </a:ext>
            </a:extLst>
          </p:cNvPr>
          <p:cNvSpPr>
            <a:spLocks noGrp="1"/>
          </p:cNvSpPr>
          <p:nvPr>
            <p:ph type="sldNum" sz="quarter" idx="12"/>
          </p:nvPr>
        </p:nvSpPr>
        <p:spPr/>
        <p:txBody>
          <a:bodyPr/>
          <a:lstStyle/>
          <a:p>
            <a:fld id="{30F7FEED-761C-4317-B19B-150BD89273B6}" type="slidenum">
              <a:rPr lang="en-US" smtClean="0"/>
              <a:t>‹#›</a:t>
            </a:fld>
            <a:endParaRPr lang="en-US"/>
          </a:p>
        </p:txBody>
      </p:sp>
    </p:spTree>
    <p:extLst>
      <p:ext uri="{BB962C8B-B14F-4D97-AF65-F5344CB8AC3E}">
        <p14:creationId xmlns:p14="http://schemas.microsoft.com/office/powerpoint/2010/main" val="1451118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F38E-E367-4CAA-9792-3F36096BF0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CEC1E8-9E9C-4DC9-8F91-8D082D2E8E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F34904-6300-49D7-AFB0-0D9CF5442E59}"/>
              </a:ext>
            </a:extLst>
          </p:cNvPr>
          <p:cNvSpPr>
            <a:spLocks noGrp="1"/>
          </p:cNvSpPr>
          <p:nvPr>
            <p:ph type="dt" sz="half" idx="10"/>
          </p:nvPr>
        </p:nvSpPr>
        <p:spPr/>
        <p:txBody>
          <a:bodyPr/>
          <a:lstStyle/>
          <a:p>
            <a:fld id="{ABD0AA85-3AFC-40C1-8C88-534BA2D22D43}" type="datetime1">
              <a:rPr lang="en-US" smtClean="0"/>
              <a:t>12/14/2021</a:t>
            </a:fld>
            <a:endParaRPr lang="en-US"/>
          </a:p>
        </p:txBody>
      </p:sp>
      <p:sp>
        <p:nvSpPr>
          <p:cNvPr id="5" name="Footer Placeholder 4">
            <a:extLst>
              <a:ext uri="{FF2B5EF4-FFF2-40B4-BE49-F238E27FC236}">
                <a16:creationId xmlns:a16="http://schemas.microsoft.com/office/drawing/2014/main" id="{6FFEFCA4-4CE8-4EC0-94BD-D54348E9D5B3}"/>
              </a:ext>
            </a:extLst>
          </p:cNvPr>
          <p:cNvSpPr>
            <a:spLocks noGrp="1"/>
          </p:cNvSpPr>
          <p:nvPr>
            <p:ph type="ftr" sz="quarter" idx="11"/>
          </p:nvPr>
        </p:nvSpPr>
        <p:spPr/>
        <p:txBody>
          <a:bodyPr/>
          <a:lstStyle/>
          <a:p>
            <a:r>
              <a:rPr lang="el-GR"/>
              <a:t>Βασιλική Σόφτα Υπ. Διδάκτωρ, Τμήμα Ιατρικής Φυσικής</a:t>
            </a:r>
            <a:endParaRPr lang="en-US"/>
          </a:p>
        </p:txBody>
      </p:sp>
      <p:sp>
        <p:nvSpPr>
          <p:cNvPr id="6" name="Slide Number Placeholder 5">
            <a:extLst>
              <a:ext uri="{FF2B5EF4-FFF2-40B4-BE49-F238E27FC236}">
                <a16:creationId xmlns:a16="http://schemas.microsoft.com/office/drawing/2014/main" id="{834ED16A-F99E-4941-A75A-4CFDE4891598}"/>
              </a:ext>
            </a:extLst>
          </p:cNvPr>
          <p:cNvSpPr>
            <a:spLocks noGrp="1"/>
          </p:cNvSpPr>
          <p:nvPr>
            <p:ph type="sldNum" sz="quarter" idx="12"/>
          </p:nvPr>
        </p:nvSpPr>
        <p:spPr/>
        <p:txBody>
          <a:bodyPr/>
          <a:lstStyle/>
          <a:p>
            <a:fld id="{30F7FEED-761C-4317-B19B-150BD89273B6}" type="slidenum">
              <a:rPr lang="en-US" smtClean="0"/>
              <a:t>‹#›</a:t>
            </a:fld>
            <a:endParaRPr lang="en-US"/>
          </a:p>
        </p:txBody>
      </p:sp>
    </p:spTree>
    <p:extLst>
      <p:ext uri="{BB962C8B-B14F-4D97-AF65-F5344CB8AC3E}">
        <p14:creationId xmlns:p14="http://schemas.microsoft.com/office/powerpoint/2010/main" val="688232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B7D4AD-27A4-439C-9DAC-91422A5A01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C5E6C3-D26A-48D5-9A7F-F795A0A4CF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4202B4-D0A3-40EB-8E24-53150650B219}"/>
              </a:ext>
            </a:extLst>
          </p:cNvPr>
          <p:cNvSpPr>
            <a:spLocks noGrp="1"/>
          </p:cNvSpPr>
          <p:nvPr>
            <p:ph type="dt" sz="half" idx="10"/>
          </p:nvPr>
        </p:nvSpPr>
        <p:spPr/>
        <p:txBody>
          <a:bodyPr/>
          <a:lstStyle/>
          <a:p>
            <a:fld id="{E7403995-B919-4866-81B3-7D9953FD9E62}" type="datetime1">
              <a:rPr lang="en-US" smtClean="0"/>
              <a:t>12/14/2021</a:t>
            </a:fld>
            <a:endParaRPr lang="en-US"/>
          </a:p>
        </p:txBody>
      </p:sp>
      <p:sp>
        <p:nvSpPr>
          <p:cNvPr id="5" name="Footer Placeholder 4">
            <a:extLst>
              <a:ext uri="{FF2B5EF4-FFF2-40B4-BE49-F238E27FC236}">
                <a16:creationId xmlns:a16="http://schemas.microsoft.com/office/drawing/2014/main" id="{757E403B-CB20-44AF-AD63-2D9F3730F13B}"/>
              </a:ext>
            </a:extLst>
          </p:cNvPr>
          <p:cNvSpPr>
            <a:spLocks noGrp="1"/>
          </p:cNvSpPr>
          <p:nvPr>
            <p:ph type="ftr" sz="quarter" idx="11"/>
          </p:nvPr>
        </p:nvSpPr>
        <p:spPr/>
        <p:txBody>
          <a:bodyPr/>
          <a:lstStyle/>
          <a:p>
            <a:r>
              <a:rPr lang="el-GR"/>
              <a:t>Βασιλική Σόφτα Υπ. Διδάκτωρ, Τμήμα Ιατρικής Φυσικής</a:t>
            </a:r>
            <a:endParaRPr lang="en-US"/>
          </a:p>
        </p:txBody>
      </p:sp>
      <p:sp>
        <p:nvSpPr>
          <p:cNvPr id="6" name="Slide Number Placeholder 5">
            <a:extLst>
              <a:ext uri="{FF2B5EF4-FFF2-40B4-BE49-F238E27FC236}">
                <a16:creationId xmlns:a16="http://schemas.microsoft.com/office/drawing/2014/main" id="{F7C038DA-4AE6-4690-BB4F-3BA392153094}"/>
              </a:ext>
            </a:extLst>
          </p:cNvPr>
          <p:cNvSpPr>
            <a:spLocks noGrp="1"/>
          </p:cNvSpPr>
          <p:nvPr>
            <p:ph type="sldNum" sz="quarter" idx="12"/>
          </p:nvPr>
        </p:nvSpPr>
        <p:spPr/>
        <p:txBody>
          <a:bodyPr/>
          <a:lstStyle/>
          <a:p>
            <a:fld id="{30F7FEED-761C-4317-B19B-150BD89273B6}" type="slidenum">
              <a:rPr lang="en-US" smtClean="0"/>
              <a:t>‹#›</a:t>
            </a:fld>
            <a:endParaRPr lang="en-US"/>
          </a:p>
        </p:txBody>
      </p:sp>
    </p:spTree>
    <p:extLst>
      <p:ext uri="{BB962C8B-B14F-4D97-AF65-F5344CB8AC3E}">
        <p14:creationId xmlns:p14="http://schemas.microsoft.com/office/powerpoint/2010/main" val="1745546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47CA1-856D-4930-86C1-88E0BFC122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DE715D-5718-4763-80C4-24ADE1AACD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275F1-0893-4EB9-B08D-1756D72AB5E0}"/>
              </a:ext>
            </a:extLst>
          </p:cNvPr>
          <p:cNvSpPr>
            <a:spLocks noGrp="1"/>
          </p:cNvSpPr>
          <p:nvPr>
            <p:ph type="dt" sz="half" idx="10"/>
          </p:nvPr>
        </p:nvSpPr>
        <p:spPr/>
        <p:txBody>
          <a:bodyPr/>
          <a:lstStyle/>
          <a:p>
            <a:fld id="{86A03FCA-4E19-4B3F-98D9-E10E6035B346}" type="datetime1">
              <a:rPr lang="en-US" smtClean="0"/>
              <a:t>12/14/2021</a:t>
            </a:fld>
            <a:endParaRPr lang="en-US"/>
          </a:p>
        </p:txBody>
      </p:sp>
      <p:sp>
        <p:nvSpPr>
          <p:cNvPr id="5" name="Footer Placeholder 4">
            <a:extLst>
              <a:ext uri="{FF2B5EF4-FFF2-40B4-BE49-F238E27FC236}">
                <a16:creationId xmlns:a16="http://schemas.microsoft.com/office/drawing/2014/main" id="{78E380B3-6571-42D8-AD0F-F8FA932095C2}"/>
              </a:ext>
            </a:extLst>
          </p:cNvPr>
          <p:cNvSpPr>
            <a:spLocks noGrp="1"/>
          </p:cNvSpPr>
          <p:nvPr>
            <p:ph type="ftr" sz="quarter" idx="11"/>
          </p:nvPr>
        </p:nvSpPr>
        <p:spPr/>
        <p:txBody>
          <a:bodyPr/>
          <a:lstStyle/>
          <a:p>
            <a:r>
              <a:rPr lang="el-GR"/>
              <a:t>Βασιλική Σόφτα Υπ. Διδάκτωρ, Τμήμα Ιατρικής Φυσικής</a:t>
            </a:r>
            <a:endParaRPr lang="en-US"/>
          </a:p>
        </p:txBody>
      </p:sp>
      <p:sp>
        <p:nvSpPr>
          <p:cNvPr id="6" name="Slide Number Placeholder 5">
            <a:extLst>
              <a:ext uri="{FF2B5EF4-FFF2-40B4-BE49-F238E27FC236}">
                <a16:creationId xmlns:a16="http://schemas.microsoft.com/office/drawing/2014/main" id="{480D9685-E766-4C41-90A1-F86717EF6E75}"/>
              </a:ext>
            </a:extLst>
          </p:cNvPr>
          <p:cNvSpPr>
            <a:spLocks noGrp="1"/>
          </p:cNvSpPr>
          <p:nvPr>
            <p:ph type="sldNum" sz="quarter" idx="12"/>
          </p:nvPr>
        </p:nvSpPr>
        <p:spPr/>
        <p:txBody>
          <a:bodyPr/>
          <a:lstStyle/>
          <a:p>
            <a:fld id="{30F7FEED-761C-4317-B19B-150BD89273B6}" type="slidenum">
              <a:rPr lang="en-US" smtClean="0"/>
              <a:t>‹#›</a:t>
            </a:fld>
            <a:endParaRPr lang="en-US"/>
          </a:p>
        </p:txBody>
      </p:sp>
    </p:spTree>
    <p:extLst>
      <p:ext uri="{BB962C8B-B14F-4D97-AF65-F5344CB8AC3E}">
        <p14:creationId xmlns:p14="http://schemas.microsoft.com/office/powerpoint/2010/main" val="320057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D484C-995D-475E-B3B8-E9052625C9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2F1381-CB61-4BB5-86AF-C82DEA1807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B3897A-7A7E-45FD-8F06-F61DB5597873}"/>
              </a:ext>
            </a:extLst>
          </p:cNvPr>
          <p:cNvSpPr>
            <a:spLocks noGrp="1"/>
          </p:cNvSpPr>
          <p:nvPr>
            <p:ph type="dt" sz="half" idx="10"/>
          </p:nvPr>
        </p:nvSpPr>
        <p:spPr/>
        <p:txBody>
          <a:bodyPr/>
          <a:lstStyle/>
          <a:p>
            <a:fld id="{3F7CE1B0-181F-4F08-93C7-AFEC7777428D}" type="datetime1">
              <a:rPr lang="en-US" smtClean="0"/>
              <a:t>12/14/2021</a:t>
            </a:fld>
            <a:endParaRPr lang="en-US"/>
          </a:p>
        </p:txBody>
      </p:sp>
      <p:sp>
        <p:nvSpPr>
          <p:cNvPr id="5" name="Footer Placeholder 4">
            <a:extLst>
              <a:ext uri="{FF2B5EF4-FFF2-40B4-BE49-F238E27FC236}">
                <a16:creationId xmlns:a16="http://schemas.microsoft.com/office/drawing/2014/main" id="{8D998E5D-AA7C-46C8-9446-7E6023DB18FC}"/>
              </a:ext>
            </a:extLst>
          </p:cNvPr>
          <p:cNvSpPr>
            <a:spLocks noGrp="1"/>
          </p:cNvSpPr>
          <p:nvPr>
            <p:ph type="ftr" sz="quarter" idx="11"/>
          </p:nvPr>
        </p:nvSpPr>
        <p:spPr/>
        <p:txBody>
          <a:bodyPr/>
          <a:lstStyle/>
          <a:p>
            <a:r>
              <a:rPr lang="el-GR"/>
              <a:t>Βασιλική Σόφτα Υπ. Διδάκτωρ, Τμήμα Ιατρικής Φυσικής</a:t>
            </a:r>
            <a:endParaRPr lang="en-US"/>
          </a:p>
        </p:txBody>
      </p:sp>
      <p:sp>
        <p:nvSpPr>
          <p:cNvPr id="6" name="Slide Number Placeholder 5">
            <a:extLst>
              <a:ext uri="{FF2B5EF4-FFF2-40B4-BE49-F238E27FC236}">
                <a16:creationId xmlns:a16="http://schemas.microsoft.com/office/drawing/2014/main" id="{E963DEB8-1CE5-4CFA-84B1-FE14066DC06D}"/>
              </a:ext>
            </a:extLst>
          </p:cNvPr>
          <p:cNvSpPr>
            <a:spLocks noGrp="1"/>
          </p:cNvSpPr>
          <p:nvPr>
            <p:ph type="sldNum" sz="quarter" idx="12"/>
          </p:nvPr>
        </p:nvSpPr>
        <p:spPr/>
        <p:txBody>
          <a:bodyPr/>
          <a:lstStyle/>
          <a:p>
            <a:fld id="{30F7FEED-761C-4317-B19B-150BD89273B6}" type="slidenum">
              <a:rPr lang="en-US" smtClean="0"/>
              <a:t>‹#›</a:t>
            </a:fld>
            <a:endParaRPr lang="en-US"/>
          </a:p>
        </p:txBody>
      </p:sp>
    </p:spTree>
    <p:extLst>
      <p:ext uri="{BB962C8B-B14F-4D97-AF65-F5344CB8AC3E}">
        <p14:creationId xmlns:p14="http://schemas.microsoft.com/office/powerpoint/2010/main" val="2442762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678C5-6FBA-4FE7-AFC0-DBD1BEA44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B8A9BA-B6EA-419E-9D7E-7C790C3C39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B172BE-A1E4-4042-8A5E-8295BE91A9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9A8EAB-A55B-489A-992A-F723D145D6E7}"/>
              </a:ext>
            </a:extLst>
          </p:cNvPr>
          <p:cNvSpPr>
            <a:spLocks noGrp="1"/>
          </p:cNvSpPr>
          <p:nvPr>
            <p:ph type="dt" sz="half" idx="10"/>
          </p:nvPr>
        </p:nvSpPr>
        <p:spPr/>
        <p:txBody>
          <a:bodyPr/>
          <a:lstStyle/>
          <a:p>
            <a:fld id="{E0A465F8-EE51-4DB8-944B-8D0A1518B7BD}" type="datetime1">
              <a:rPr lang="en-US" smtClean="0"/>
              <a:t>12/14/2021</a:t>
            </a:fld>
            <a:endParaRPr lang="en-US"/>
          </a:p>
        </p:txBody>
      </p:sp>
      <p:sp>
        <p:nvSpPr>
          <p:cNvPr id="6" name="Footer Placeholder 5">
            <a:extLst>
              <a:ext uri="{FF2B5EF4-FFF2-40B4-BE49-F238E27FC236}">
                <a16:creationId xmlns:a16="http://schemas.microsoft.com/office/drawing/2014/main" id="{4AD0124C-2D99-478A-84D1-68DE53AAEE65}"/>
              </a:ext>
            </a:extLst>
          </p:cNvPr>
          <p:cNvSpPr>
            <a:spLocks noGrp="1"/>
          </p:cNvSpPr>
          <p:nvPr>
            <p:ph type="ftr" sz="quarter" idx="11"/>
          </p:nvPr>
        </p:nvSpPr>
        <p:spPr/>
        <p:txBody>
          <a:bodyPr/>
          <a:lstStyle/>
          <a:p>
            <a:r>
              <a:rPr lang="el-GR"/>
              <a:t>Βασιλική Σόφτα Υπ. Διδάκτωρ, Τμήμα Ιατρικής Φυσικής</a:t>
            </a:r>
            <a:endParaRPr lang="en-US"/>
          </a:p>
        </p:txBody>
      </p:sp>
      <p:sp>
        <p:nvSpPr>
          <p:cNvPr id="7" name="Slide Number Placeholder 6">
            <a:extLst>
              <a:ext uri="{FF2B5EF4-FFF2-40B4-BE49-F238E27FC236}">
                <a16:creationId xmlns:a16="http://schemas.microsoft.com/office/drawing/2014/main" id="{7BFAF90A-DFA6-4365-B8A8-8D2DAA6DB7F7}"/>
              </a:ext>
            </a:extLst>
          </p:cNvPr>
          <p:cNvSpPr>
            <a:spLocks noGrp="1"/>
          </p:cNvSpPr>
          <p:nvPr>
            <p:ph type="sldNum" sz="quarter" idx="12"/>
          </p:nvPr>
        </p:nvSpPr>
        <p:spPr/>
        <p:txBody>
          <a:bodyPr/>
          <a:lstStyle/>
          <a:p>
            <a:fld id="{30F7FEED-761C-4317-B19B-150BD89273B6}" type="slidenum">
              <a:rPr lang="en-US" smtClean="0"/>
              <a:t>‹#›</a:t>
            </a:fld>
            <a:endParaRPr lang="en-US"/>
          </a:p>
        </p:txBody>
      </p:sp>
    </p:spTree>
    <p:extLst>
      <p:ext uri="{BB962C8B-B14F-4D97-AF65-F5344CB8AC3E}">
        <p14:creationId xmlns:p14="http://schemas.microsoft.com/office/powerpoint/2010/main" val="3678932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6A0A7-6586-4891-AC07-B52BB84C33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F65027-E3A4-48A1-BBE6-4F2110D0BD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A3B8B7-BBF4-47BC-9B22-6B051361C64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342A28-605C-4BD1-804B-B07B08D9FA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9595AC-F88B-49A4-90F9-31B12A1F0D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C80C26-4E2B-43DC-8C58-D237B2C87A52}"/>
              </a:ext>
            </a:extLst>
          </p:cNvPr>
          <p:cNvSpPr>
            <a:spLocks noGrp="1"/>
          </p:cNvSpPr>
          <p:nvPr>
            <p:ph type="dt" sz="half" idx="10"/>
          </p:nvPr>
        </p:nvSpPr>
        <p:spPr/>
        <p:txBody>
          <a:bodyPr/>
          <a:lstStyle/>
          <a:p>
            <a:fld id="{69598DE5-D578-43AD-A43F-C33610AD5CFE}" type="datetime1">
              <a:rPr lang="en-US" smtClean="0"/>
              <a:t>12/14/2021</a:t>
            </a:fld>
            <a:endParaRPr lang="en-US"/>
          </a:p>
        </p:txBody>
      </p:sp>
      <p:sp>
        <p:nvSpPr>
          <p:cNvPr id="8" name="Footer Placeholder 7">
            <a:extLst>
              <a:ext uri="{FF2B5EF4-FFF2-40B4-BE49-F238E27FC236}">
                <a16:creationId xmlns:a16="http://schemas.microsoft.com/office/drawing/2014/main" id="{C63FB0CA-727D-468B-A8B4-E40A0423554E}"/>
              </a:ext>
            </a:extLst>
          </p:cNvPr>
          <p:cNvSpPr>
            <a:spLocks noGrp="1"/>
          </p:cNvSpPr>
          <p:nvPr>
            <p:ph type="ftr" sz="quarter" idx="11"/>
          </p:nvPr>
        </p:nvSpPr>
        <p:spPr/>
        <p:txBody>
          <a:bodyPr/>
          <a:lstStyle/>
          <a:p>
            <a:r>
              <a:rPr lang="el-GR"/>
              <a:t>Βασιλική Σόφτα Υπ. Διδάκτωρ, Τμήμα Ιατρικής Φυσικής</a:t>
            </a:r>
            <a:endParaRPr lang="en-US"/>
          </a:p>
        </p:txBody>
      </p:sp>
      <p:sp>
        <p:nvSpPr>
          <p:cNvPr id="9" name="Slide Number Placeholder 8">
            <a:extLst>
              <a:ext uri="{FF2B5EF4-FFF2-40B4-BE49-F238E27FC236}">
                <a16:creationId xmlns:a16="http://schemas.microsoft.com/office/drawing/2014/main" id="{17E84D84-5B51-4B51-9907-96688ED5B85F}"/>
              </a:ext>
            </a:extLst>
          </p:cNvPr>
          <p:cNvSpPr>
            <a:spLocks noGrp="1"/>
          </p:cNvSpPr>
          <p:nvPr>
            <p:ph type="sldNum" sz="quarter" idx="12"/>
          </p:nvPr>
        </p:nvSpPr>
        <p:spPr/>
        <p:txBody>
          <a:bodyPr/>
          <a:lstStyle/>
          <a:p>
            <a:fld id="{30F7FEED-761C-4317-B19B-150BD89273B6}" type="slidenum">
              <a:rPr lang="en-US" smtClean="0"/>
              <a:t>‹#›</a:t>
            </a:fld>
            <a:endParaRPr lang="en-US"/>
          </a:p>
        </p:txBody>
      </p:sp>
    </p:spTree>
    <p:extLst>
      <p:ext uri="{BB962C8B-B14F-4D97-AF65-F5344CB8AC3E}">
        <p14:creationId xmlns:p14="http://schemas.microsoft.com/office/powerpoint/2010/main" val="3438250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804EE-FEFB-4E6E-8079-ECE6E543AF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9E2624-FA03-4788-B8CD-4E598CB7B451}"/>
              </a:ext>
            </a:extLst>
          </p:cNvPr>
          <p:cNvSpPr>
            <a:spLocks noGrp="1"/>
          </p:cNvSpPr>
          <p:nvPr>
            <p:ph type="dt" sz="half" idx="10"/>
          </p:nvPr>
        </p:nvSpPr>
        <p:spPr/>
        <p:txBody>
          <a:bodyPr/>
          <a:lstStyle/>
          <a:p>
            <a:fld id="{23499F41-159F-433F-8225-0DF6F19FF2DA}" type="datetime1">
              <a:rPr lang="en-US" smtClean="0"/>
              <a:t>12/14/2021</a:t>
            </a:fld>
            <a:endParaRPr lang="en-US"/>
          </a:p>
        </p:txBody>
      </p:sp>
      <p:sp>
        <p:nvSpPr>
          <p:cNvPr id="4" name="Footer Placeholder 3">
            <a:extLst>
              <a:ext uri="{FF2B5EF4-FFF2-40B4-BE49-F238E27FC236}">
                <a16:creationId xmlns:a16="http://schemas.microsoft.com/office/drawing/2014/main" id="{CF848384-A2A7-4233-BA63-5968DC255395}"/>
              </a:ext>
            </a:extLst>
          </p:cNvPr>
          <p:cNvSpPr>
            <a:spLocks noGrp="1"/>
          </p:cNvSpPr>
          <p:nvPr>
            <p:ph type="ftr" sz="quarter" idx="11"/>
          </p:nvPr>
        </p:nvSpPr>
        <p:spPr/>
        <p:txBody>
          <a:bodyPr/>
          <a:lstStyle/>
          <a:p>
            <a:r>
              <a:rPr lang="el-GR"/>
              <a:t>Βασιλική Σόφτα Υπ. Διδάκτωρ, Τμήμα Ιατρικής Φυσικής</a:t>
            </a:r>
            <a:endParaRPr lang="en-US"/>
          </a:p>
        </p:txBody>
      </p:sp>
      <p:sp>
        <p:nvSpPr>
          <p:cNvPr id="5" name="Slide Number Placeholder 4">
            <a:extLst>
              <a:ext uri="{FF2B5EF4-FFF2-40B4-BE49-F238E27FC236}">
                <a16:creationId xmlns:a16="http://schemas.microsoft.com/office/drawing/2014/main" id="{D64B07D2-8B1A-4ADB-A88B-F11ED51FA0A0}"/>
              </a:ext>
            </a:extLst>
          </p:cNvPr>
          <p:cNvSpPr>
            <a:spLocks noGrp="1"/>
          </p:cNvSpPr>
          <p:nvPr>
            <p:ph type="sldNum" sz="quarter" idx="12"/>
          </p:nvPr>
        </p:nvSpPr>
        <p:spPr/>
        <p:txBody>
          <a:bodyPr/>
          <a:lstStyle/>
          <a:p>
            <a:fld id="{30F7FEED-761C-4317-B19B-150BD89273B6}" type="slidenum">
              <a:rPr lang="en-US" smtClean="0"/>
              <a:t>‹#›</a:t>
            </a:fld>
            <a:endParaRPr lang="en-US"/>
          </a:p>
        </p:txBody>
      </p:sp>
    </p:spTree>
    <p:extLst>
      <p:ext uri="{BB962C8B-B14F-4D97-AF65-F5344CB8AC3E}">
        <p14:creationId xmlns:p14="http://schemas.microsoft.com/office/powerpoint/2010/main" val="524172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3FBBA6-A9B3-4AFF-89B7-E21365046F67}"/>
              </a:ext>
            </a:extLst>
          </p:cNvPr>
          <p:cNvSpPr>
            <a:spLocks noGrp="1"/>
          </p:cNvSpPr>
          <p:nvPr>
            <p:ph type="dt" sz="half" idx="10"/>
          </p:nvPr>
        </p:nvSpPr>
        <p:spPr/>
        <p:txBody>
          <a:bodyPr/>
          <a:lstStyle/>
          <a:p>
            <a:fld id="{399515AD-A1E6-4712-A845-7D7A76D03D48}" type="datetime1">
              <a:rPr lang="en-US" smtClean="0"/>
              <a:t>12/14/2021</a:t>
            </a:fld>
            <a:endParaRPr lang="en-US"/>
          </a:p>
        </p:txBody>
      </p:sp>
      <p:sp>
        <p:nvSpPr>
          <p:cNvPr id="3" name="Footer Placeholder 2">
            <a:extLst>
              <a:ext uri="{FF2B5EF4-FFF2-40B4-BE49-F238E27FC236}">
                <a16:creationId xmlns:a16="http://schemas.microsoft.com/office/drawing/2014/main" id="{EF54559D-1EDD-4AB6-A723-03654D82C161}"/>
              </a:ext>
            </a:extLst>
          </p:cNvPr>
          <p:cNvSpPr>
            <a:spLocks noGrp="1"/>
          </p:cNvSpPr>
          <p:nvPr>
            <p:ph type="ftr" sz="quarter" idx="11"/>
          </p:nvPr>
        </p:nvSpPr>
        <p:spPr/>
        <p:txBody>
          <a:bodyPr/>
          <a:lstStyle/>
          <a:p>
            <a:r>
              <a:rPr lang="el-GR"/>
              <a:t>Βασιλική Σόφτα Υπ. Διδάκτωρ, Τμήμα Ιατρικής Φυσικής</a:t>
            </a:r>
            <a:endParaRPr lang="en-US"/>
          </a:p>
        </p:txBody>
      </p:sp>
      <p:sp>
        <p:nvSpPr>
          <p:cNvPr id="4" name="Slide Number Placeholder 3">
            <a:extLst>
              <a:ext uri="{FF2B5EF4-FFF2-40B4-BE49-F238E27FC236}">
                <a16:creationId xmlns:a16="http://schemas.microsoft.com/office/drawing/2014/main" id="{D365F954-41AD-4B70-91B6-2AC0A6CC03D0}"/>
              </a:ext>
            </a:extLst>
          </p:cNvPr>
          <p:cNvSpPr>
            <a:spLocks noGrp="1"/>
          </p:cNvSpPr>
          <p:nvPr>
            <p:ph type="sldNum" sz="quarter" idx="12"/>
          </p:nvPr>
        </p:nvSpPr>
        <p:spPr/>
        <p:txBody>
          <a:bodyPr/>
          <a:lstStyle/>
          <a:p>
            <a:fld id="{30F7FEED-761C-4317-B19B-150BD89273B6}" type="slidenum">
              <a:rPr lang="en-US" smtClean="0"/>
              <a:t>‹#›</a:t>
            </a:fld>
            <a:endParaRPr lang="en-US"/>
          </a:p>
        </p:txBody>
      </p:sp>
    </p:spTree>
    <p:extLst>
      <p:ext uri="{BB962C8B-B14F-4D97-AF65-F5344CB8AC3E}">
        <p14:creationId xmlns:p14="http://schemas.microsoft.com/office/powerpoint/2010/main" val="3175127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CA586-E07B-4B86-BE57-02BE4B13FE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CCAE94-33D0-4EA1-A36A-866F068820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1C290A-B18E-4E04-B189-F79A17F4D6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6DEFDD-C75F-4CFB-AB1F-47D4E070BE00}"/>
              </a:ext>
            </a:extLst>
          </p:cNvPr>
          <p:cNvSpPr>
            <a:spLocks noGrp="1"/>
          </p:cNvSpPr>
          <p:nvPr>
            <p:ph type="dt" sz="half" idx="10"/>
          </p:nvPr>
        </p:nvSpPr>
        <p:spPr/>
        <p:txBody>
          <a:bodyPr/>
          <a:lstStyle/>
          <a:p>
            <a:fld id="{B5ED5A08-76FC-428F-967E-5F8934FE89A9}" type="datetime1">
              <a:rPr lang="en-US" smtClean="0"/>
              <a:t>12/14/2021</a:t>
            </a:fld>
            <a:endParaRPr lang="en-US"/>
          </a:p>
        </p:txBody>
      </p:sp>
      <p:sp>
        <p:nvSpPr>
          <p:cNvPr id="6" name="Footer Placeholder 5">
            <a:extLst>
              <a:ext uri="{FF2B5EF4-FFF2-40B4-BE49-F238E27FC236}">
                <a16:creationId xmlns:a16="http://schemas.microsoft.com/office/drawing/2014/main" id="{25B44608-A6E8-49B7-AD1A-E8FF1207B256}"/>
              </a:ext>
            </a:extLst>
          </p:cNvPr>
          <p:cNvSpPr>
            <a:spLocks noGrp="1"/>
          </p:cNvSpPr>
          <p:nvPr>
            <p:ph type="ftr" sz="quarter" idx="11"/>
          </p:nvPr>
        </p:nvSpPr>
        <p:spPr/>
        <p:txBody>
          <a:bodyPr/>
          <a:lstStyle/>
          <a:p>
            <a:r>
              <a:rPr lang="el-GR"/>
              <a:t>Βασιλική Σόφτα Υπ. Διδάκτωρ, Τμήμα Ιατρικής Φυσικής</a:t>
            </a:r>
            <a:endParaRPr lang="en-US"/>
          </a:p>
        </p:txBody>
      </p:sp>
      <p:sp>
        <p:nvSpPr>
          <p:cNvPr id="7" name="Slide Number Placeholder 6">
            <a:extLst>
              <a:ext uri="{FF2B5EF4-FFF2-40B4-BE49-F238E27FC236}">
                <a16:creationId xmlns:a16="http://schemas.microsoft.com/office/drawing/2014/main" id="{2EBDCCEA-98B9-4D56-9007-E2667921C97B}"/>
              </a:ext>
            </a:extLst>
          </p:cNvPr>
          <p:cNvSpPr>
            <a:spLocks noGrp="1"/>
          </p:cNvSpPr>
          <p:nvPr>
            <p:ph type="sldNum" sz="quarter" idx="12"/>
          </p:nvPr>
        </p:nvSpPr>
        <p:spPr/>
        <p:txBody>
          <a:bodyPr/>
          <a:lstStyle/>
          <a:p>
            <a:fld id="{30F7FEED-761C-4317-B19B-150BD89273B6}" type="slidenum">
              <a:rPr lang="en-US" smtClean="0"/>
              <a:t>‹#›</a:t>
            </a:fld>
            <a:endParaRPr lang="en-US"/>
          </a:p>
        </p:txBody>
      </p:sp>
    </p:spTree>
    <p:extLst>
      <p:ext uri="{BB962C8B-B14F-4D97-AF65-F5344CB8AC3E}">
        <p14:creationId xmlns:p14="http://schemas.microsoft.com/office/powerpoint/2010/main" val="3403193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02B8C-4BB4-44F0-BCE0-CBEAEA5834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BA5B28-246C-4EEF-ABC8-0BEBF7E5FE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B1FCDF-F899-4AB7-9E85-3BE98AE2CA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A067E8-B28F-454F-96A8-34151FBD5163}"/>
              </a:ext>
            </a:extLst>
          </p:cNvPr>
          <p:cNvSpPr>
            <a:spLocks noGrp="1"/>
          </p:cNvSpPr>
          <p:nvPr>
            <p:ph type="dt" sz="half" idx="10"/>
          </p:nvPr>
        </p:nvSpPr>
        <p:spPr/>
        <p:txBody>
          <a:bodyPr/>
          <a:lstStyle/>
          <a:p>
            <a:fld id="{F9B29370-2ADE-401D-908E-A27421479F4A}" type="datetime1">
              <a:rPr lang="en-US" smtClean="0"/>
              <a:t>12/14/2021</a:t>
            </a:fld>
            <a:endParaRPr lang="en-US"/>
          </a:p>
        </p:txBody>
      </p:sp>
      <p:sp>
        <p:nvSpPr>
          <p:cNvPr id="6" name="Footer Placeholder 5">
            <a:extLst>
              <a:ext uri="{FF2B5EF4-FFF2-40B4-BE49-F238E27FC236}">
                <a16:creationId xmlns:a16="http://schemas.microsoft.com/office/drawing/2014/main" id="{4088E369-0DDD-4755-B6C5-EC1FF976B29C}"/>
              </a:ext>
            </a:extLst>
          </p:cNvPr>
          <p:cNvSpPr>
            <a:spLocks noGrp="1"/>
          </p:cNvSpPr>
          <p:nvPr>
            <p:ph type="ftr" sz="quarter" idx="11"/>
          </p:nvPr>
        </p:nvSpPr>
        <p:spPr/>
        <p:txBody>
          <a:bodyPr/>
          <a:lstStyle/>
          <a:p>
            <a:r>
              <a:rPr lang="el-GR"/>
              <a:t>Βασιλική Σόφτα Υπ. Διδάκτωρ, Τμήμα Ιατρικής Φυσικής</a:t>
            </a:r>
            <a:endParaRPr lang="en-US"/>
          </a:p>
        </p:txBody>
      </p:sp>
      <p:sp>
        <p:nvSpPr>
          <p:cNvPr id="7" name="Slide Number Placeholder 6">
            <a:extLst>
              <a:ext uri="{FF2B5EF4-FFF2-40B4-BE49-F238E27FC236}">
                <a16:creationId xmlns:a16="http://schemas.microsoft.com/office/drawing/2014/main" id="{79DE6D8B-DBFA-4BF0-AB33-89FB8AB37FC5}"/>
              </a:ext>
            </a:extLst>
          </p:cNvPr>
          <p:cNvSpPr>
            <a:spLocks noGrp="1"/>
          </p:cNvSpPr>
          <p:nvPr>
            <p:ph type="sldNum" sz="quarter" idx="12"/>
          </p:nvPr>
        </p:nvSpPr>
        <p:spPr/>
        <p:txBody>
          <a:bodyPr/>
          <a:lstStyle/>
          <a:p>
            <a:fld id="{30F7FEED-761C-4317-B19B-150BD89273B6}" type="slidenum">
              <a:rPr lang="en-US" smtClean="0"/>
              <a:t>‹#›</a:t>
            </a:fld>
            <a:endParaRPr lang="en-US"/>
          </a:p>
        </p:txBody>
      </p:sp>
    </p:spTree>
    <p:extLst>
      <p:ext uri="{BB962C8B-B14F-4D97-AF65-F5344CB8AC3E}">
        <p14:creationId xmlns:p14="http://schemas.microsoft.com/office/powerpoint/2010/main" val="486849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711A0A-8F5B-4605-BE34-09BBED038A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92365C-F111-4A6C-B93C-0AC355184E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A7AFA1-4FFB-405F-A2DE-237734B54A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2A14E2-34E6-4AD1-8934-58E795E3DEE3}" type="datetime1">
              <a:rPr lang="en-US" smtClean="0"/>
              <a:t>12/14/2021</a:t>
            </a:fld>
            <a:endParaRPr lang="en-US"/>
          </a:p>
        </p:txBody>
      </p:sp>
      <p:sp>
        <p:nvSpPr>
          <p:cNvPr id="5" name="Footer Placeholder 4">
            <a:extLst>
              <a:ext uri="{FF2B5EF4-FFF2-40B4-BE49-F238E27FC236}">
                <a16:creationId xmlns:a16="http://schemas.microsoft.com/office/drawing/2014/main" id="{6F4C31B4-30B3-446C-AB99-0C705AD21E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l-GR"/>
              <a:t>Βασιλική Σόφτα Υπ. Διδάκτωρ, Τμήμα Ιατρικής Φυσικής</a:t>
            </a:r>
            <a:endParaRPr lang="en-US"/>
          </a:p>
        </p:txBody>
      </p:sp>
      <p:sp>
        <p:nvSpPr>
          <p:cNvPr id="6" name="Slide Number Placeholder 5">
            <a:extLst>
              <a:ext uri="{FF2B5EF4-FFF2-40B4-BE49-F238E27FC236}">
                <a16:creationId xmlns:a16="http://schemas.microsoft.com/office/drawing/2014/main" id="{30316A93-24C9-467E-AD0D-B9D9BAABB4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F7FEED-761C-4317-B19B-150BD89273B6}" type="slidenum">
              <a:rPr lang="en-US" smtClean="0"/>
              <a:t>‹#›</a:t>
            </a:fld>
            <a:endParaRPr lang="en-US"/>
          </a:p>
        </p:txBody>
      </p:sp>
    </p:spTree>
    <p:extLst>
      <p:ext uri="{BB962C8B-B14F-4D97-AF65-F5344CB8AC3E}">
        <p14:creationId xmlns:p14="http://schemas.microsoft.com/office/powerpoint/2010/main" val="8354285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2.emf"/><Relationship Id="rId5" Type="http://schemas.openxmlformats.org/officeDocument/2006/relationships/oleObject" Target="../embeddings/oleObject1.bin"/><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image" Target="../media/image2.png"/><Relationship Id="rId7" Type="http://schemas.openxmlformats.org/officeDocument/2006/relationships/oleObject" Target="../embeddings/oleObject2.bin"/><Relationship Id="rId12"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6.jpeg"/><Relationship Id="rId10" Type="http://schemas.openxmlformats.org/officeDocument/2006/relationships/image" Target="../media/image19.jpeg"/><Relationship Id="rId4" Type="http://schemas.openxmlformats.org/officeDocument/2006/relationships/image" Target="../media/image1.png"/><Relationship Id="rId9" Type="http://schemas.openxmlformats.org/officeDocument/2006/relationships/image" Target="../media/image18.jpe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31191A-4E18-43CC-A004-95CD1CF12897}"/>
              </a:ext>
            </a:extLst>
          </p:cNvPr>
          <p:cNvSpPr/>
          <p:nvPr/>
        </p:nvSpPr>
        <p:spPr>
          <a:xfrm>
            <a:off x="769677" y="2340299"/>
            <a:ext cx="10684335"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5400" b="1" i="0" u="none" strike="noStrike" kern="1200" cap="none" spc="0" normalizeH="0" baseline="0" noProof="0" dirty="0">
                <a:ln w="12700" cmpd="sng">
                  <a:solidFill>
                    <a:srgbClr val="A23C33"/>
                  </a:solidFill>
                  <a:prstDash val="solid"/>
                </a:ln>
                <a:gradFill>
                  <a:gsLst>
                    <a:gs pos="0">
                      <a:srgbClr val="A23C33"/>
                    </a:gs>
                    <a:gs pos="4000">
                      <a:srgbClr val="A23C33">
                        <a:lumMod val="60000"/>
                        <a:lumOff val="40000"/>
                      </a:srgbClr>
                    </a:gs>
                    <a:gs pos="87000">
                      <a:srgbClr val="A23C33">
                        <a:lumMod val="20000"/>
                        <a:lumOff val="80000"/>
                      </a:srgbClr>
                    </a:gs>
                  </a:gsLst>
                  <a:lin ang="5400000"/>
                </a:gradFill>
                <a:effectLst/>
                <a:uLnTx/>
                <a:uFillTx/>
                <a:latin typeface="Garamond" panose="02020404030301010803"/>
                <a:ea typeface="+mn-ea"/>
                <a:cs typeface="+mn-cs"/>
              </a:rPr>
              <a:t>Αρχές Φυσικής και Ακτινοπροστασίας</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5400" b="1" i="0" u="none" strike="noStrike" kern="1200" cap="none" spc="0" normalizeH="0" baseline="0" noProof="0" dirty="0">
                <a:ln w="12700" cmpd="sng">
                  <a:solidFill>
                    <a:srgbClr val="A23C33"/>
                  </a:solidFill>
                  <a:prstDash val="solid"/>
                </a:ln>
                <a:gradFill>
                  <a:gsLst>
                    <a:gs pos="0">
                      <a:srgbClr val="A23C33"/>
                    </a:gs>
                    <a:gs pos="4000">
                      <a:srgbClr val="A23C33">
                        <a:lumMod val="60000"/>
                        <a:lumOff val="40000"/>
                      </a:srgbClr>
                    </a:gs>
                    <a:gs pos="87000">
                      <a:srgbClr val="A23C33">
                        <a:lumMod val="20000"/>
                        <a:lumOff val="80000"/>
                      </a:srgbClr>
                    </a:gs>
                  </a:gsLst>
                  <a:lin ang="5400000"/>
                </a:gradFill>
                <a:effectLst/>
                <a:uLnTx/>
                <a:uFillTx/>
                <a:latin typeface="Garamond" panose="02020404030301010803"/>
                <a:ea typeface="+mn-ea"/>
                <a:cs typeface="+mn-cs"/>
              </a:rPr>
              <a:t> στην Κτηνιατρική Επιστήμη</a:t>
            </a:r>
            <a:endParaRPr kumimoji="0" lang="en-US" sz="5400" b="1" i="0" u="none" strike="noStrike" kern="1200" cap="none" spc="0" normalizeH="0" baseline="0" noProof="0" dirty="0">
              <a:ln w="12700" cmpd="sng">
                <a:solidFill>
                  <a:srgbClr val="A23C33"/>
                </a:solidFill>
                <a:prstDash val="solid"/>
              </a:ln>
              <a:gradFill>
                <a:gsLst>
                  <a:gs pos="0">
                    <a:srgbClr val="A23C33"/>
                  </a:gs>
                  <a:gs pos="4000">
                    <a:srgbClr val="A23C33">
                      <a:lumMod val="60000"/>
                      <a:lumOff val="40000"/>
                    </a:srgbClr>
                  </a:gs>
                  <a:gs pos="87000">
                    <a:srgbClr val="A23C33">
                      <a:lumMod val="20000"/>
                      <a:lumOff val="80000"/>
                    </a:srgbClr>
                  </a:gs>
                </a:gsLst>
                <a:lin ang="5400000"/>
              </a:gradFill>
              <a:effectLst/>
              <a:uLnTx/>
              <a:uFillTx/>
              <a:latin typeface="Garamond" panose="02020404030301010803"/>
              <a:ea typeface="+mn-ea"/>
              <a:cs typeface="+mn-cs"/>
            </a:endParaRPr>
          </a:p>
        </p:txBody>
      </p:sp>
      <p:pic>
        <p:nvPicPr>
          <p:cNvPr id="6" name="Picture 5">
            <a:extLst>
              <a:ext uri="{FF2B5EF4-FFF2-40B4-BE49-F238E27FC236}">
                <a16:creationId xmlns:a16="http://schemas.microsoft.com/office/drawing/2014/main" id="{168445C7-08D3-4D86-923F-B2D6B0D4672D}"/>
              </a:ext>
            </a:extLst>
          </p:cNvPr>
          <p:cNvPicPr>
            <a:picLocks noChangeAspect="1"/>
          </p:cNvPicPr>
          <p:nvPr/>
        </p:nvPicPr>
        <p:blipFill>
          <a:blip r:embed="rId2"/>
          <a:stretch>
            <a:fillRect/>
          </a:stretch>
        </p:blipFill>
        <p:spPr>
          <a:xfrm>
            <a:off x="169169" y="186903"/>
            <a:ext cx="1201016" cy="1194920"/>
          </a:xfrm>
          <a:prstGeom prst="rect">
            <a:avLst/>
          </a:prstGeom>
        </p:spPr>
      </p:pic>
      <p:sp>
        <p:nvSpPr>
          <p:cNvPr id="9" name="TextBox 8">
            <a:extLst>
              <a:ext uri="{FF2B5EF4-FFF2-40B4-BE49-F238E27FC236}">
                <a16:creationId xmlns:a16="http://schemas.microsoft.com/office/drawing/2014/main" id="{D891BD0E-451F-442C-80E5-6E8B4B764869}"/>
              </a:ext>
            </a:extLst>
          </p:cNvPr>
          <p:cNvSpPr txBox="1"/>
          <p:nvPr/>
        </p:nvSpPr>
        <p:spPr>
          <a:xfrm>
            <a:off x="3046828" y="143674"/>
            <a:ext cx="6098344"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srgbClr val="000000"/>
                </a:solidFill>
                <a:effectLst/>
                <a:uLnTx/>
                <a:uFillTx/>
                <a:latin typeface="Calibri" panose="020F0502020204030204"/>
                <a:ea typeface="+mn-ea"/>
                <a:cs typeface="+mn-cs"/>
              </a:rPr>
              <a:t>ΠΑΝΕΠΙΣΤΗΜΙΟ ΘΕΣΣΑΛΙΑΣ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srgbClr val="000000"/>
                </a:solidFill>
                <a:effectLst/>
                <a:uLnTx/>
                <a:uFillTx/>
                <a:latin typeface="Calibri" panose="020F0502020204030204"/>
                <a:ea typeface="+mn-ea"/>
                <a:cs typeface="+mn-cs"/>
              </a:rPr>
              <a:t>ΤΜΗΜΑ ΙΑΤΡΙΚΗΣ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000000"/>
                </a:solidFill>
                <a:effectLst/>
                <a:uLnTx/>
                <a:uFillTx/>
                <a:latin typeface="Calibri" panose="020F0502020204030204"/>
                <a:ea typeface="+mn-ea"/>
                <a:cs typeface="+mn-cs"/>
              </a:rPr>
              <a:t>Εργαστήριο Ιατρικής Φυσικής</a:t>
            </a:r>
            <a:endParaRPr lang="el-GR" dirty="0"/>
          </a:p>
        </p:txBody>
      </p:sp>
      <p:sp>
        <p:nvSpPr>
          <p:cNvPr id="10" name="Θέση υποσέλιδου 8">
            <a:extLst>
              <a:ext uri="{FF2B5EF4-FFF2-40B4-BE49-F238E27FC236}">
                <a16:creationId xmlns:a16="http://schemas.microsoft.com/office/drawing/2014/main" id="{86852F7B-244D-4756-83A8-27FC20DDBBC2}"/>
              </a:ext>
            </a:extLst>
          </p:cNvPr>
          <p:cNvSpPr>
            <a:spLocks noGrp="1"/>
          </p:cNvSpPr>
          <p:nvPr>
            <p:ph type="ftr" sz="quarter" idx="11"/>
          </p:nvPr>
        </p:nvSpPr>
        <p:spPr>
          <a:xfrm>
            <a:off x="3611017" y="6453386"/>
            <a:ext cx="6280830" cy="404614"/>
          </a:xfrm>
        </p:spPr>
        <p:txBody>
          <a:bodyPr/>
          <a:lstStyle/>
          <a:p>
            <a:pPr algn="ctr"/>
            <a:r>
              <a:rPr lang="el-GR"/>
              <a:t>Βασιλική Σόφτα Υπ. Διδάκτωρ, Τμήμα Ιατρικής Φυσικής</a:t>
            </a:r>
            <a:endParaRPr lang="el-GR" dirty="0"/>
          </a:p>
        </p:txBody>
      </p:sp>
      <p:pic>
        <p:nvPicPr>
          <p:cNvPr id="11" name="Picture 10">
            <a:extLst>
              <a:ext uri="{FF2B5EF4-FFF2-40B4-BE49-F238E27FC236}">
                <a16:creationId xmlns:a16="http://schemas.microsoft.com/office/drawing/2014/main" id="{D1000027-FE9C-4FBC-92E6-C52EDE987FB1}"/>
              </a:ext>
            </a:extLst>
          </p:cNvPr>
          <p:cNvPicPr>
            <a:picLocks noChangeAspect="1"/>
          </p:cNvPicPr>
          <p:nvPr/>
        </p:nvPicPr>
        <p:blipFill>
          <a:blip r:embed="rId3"/>
          <a:stretch>
            <a:fillRect/>
          </a:stretch>
        </p:blipFill>
        <p:spPr>
          <a:xfrm>
            <a:off x="0" y="6046237"/>
            <a:ext cx="811763" cy="811763"/>
          </a:xfrm>
          <a:prstGeom prst="rect">
            <a:avLst/>
          </a:prstGeom>
        </p:spPr>
      </p:pic>
      <p:sp>
        <p:nvSpPr>
          <p:cNvPr id="2" name="Slide Number Placeholder 1">
            <a:extLst>
              <a:ext uri="{FF2B5EF4-FFF2-40B4-BE49-F238E27FC236}">
                <a16:creationId xmlns:a16="http://schemas.microsoft.com/office/drawing/2014/main" id="{74BE8A20-DFDE-4473-AEF1-28BD5418354A}"/>
              </a:ext>
            </a:extLst>
          </p:cNvPr>
          <p:cNvSpPr>
            <a:spLocks noGrp="1"/>
          </p:cNvSpPr>
          <p:nvPr>
            <p:ph type="sldNum" sz="quarter" idx="12"/>
          </p:nvPr>
        </p:nvSpPr>
        <p:spPr/>
        <p:txBody>
          <a:bodyPr/>
          <a:lstStyle/>
          <a:p>
            <a:fld id="{30F7FEED-761C-4317-B19B-150BD89273B6}" type="slidenum">
              <a:rPr lang="en-US" smtClean="0"/>
              <a:t>1</a:t>
            </a:fld>
            <a:endParaRPr lang="en-US"/>
          </a:p>
        </p:txBody>
      </p:sp>
    </p:spTree>
    <p:extLst>
      <p:ext uri="{BB962C8B-B14F-4D97-AF65-F5344CB8AC3E}">
        <p14:creationId xmlns:p14="http://schemas.microsoft.com/office/powerpoint/2010/main" val="1729404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8">
            <a:extLst>
              <a:ext uri="{FF2B5EF4-FFF2-40B4-BE49-F238E27FC236}">
                <a16:creationId xmlns:a16="http://schemas.microsoft.com/office/drawing/2014/main" id="{43022531-DA1C-4F41-B43D-52D4DB61329E}"/>
              </a:ext>
            </a:extLst>
          </p:cNvPr>
          <p:cNvSpPr>
            <a:spLocks noGrp="1"/>
          </p:cNvSpPr>
          <p:nvPr>
            <p:ph type="ftr" sz="quarter" idx="11"/>
          </p:nvPr>
        </p:nvSpPr>
        <p:spPr>
          <a:xfrm>
            <a:off x="3611017" y="6453386"/>
            <a:ext cx="6280830" cy="404614"/>
          </a:xfrm>
        </p:spPr>
        <p:txBody>
          <a:bodyPr/>
          <a:lstStyle/>
          <a:p>
            <a:pPr algn="ctr"/>
            <a:r>
              <a:rPr lang="el-GR"/>
              <a:t>Βασιλική Σόφτα Υπ. Διδάκτωρ, Τμήμα Ιατρικής Φυσικής</a:t>
            </a:r>
            <a:endParaRPr lang="el-GR" dirty="0"/>
          </a:p>
        </p:txBody>
      </p:sp>
      <p:pic>
        <p:nvPicPr>
          <p:cNvPr id="5" name="Picture 4">
            <a:extLst>
              <a:ext uri="{FF2B5EF4-FFF2-40B4-BE49-F238E27FC236}">
                <a16:creationId xmlns:a16="http://schemas.microsoft.com/office/drawing/2014/main" id="{86CD7368-D753-4B16-9AFF-693CB0D50B3C}"/>
              </a:ext>
            </a:extLst>
          </p:cNvPr>
          <p:cNvPicPr>
            <a:picLocks noChangeAspect="1"/>
          </p:cNvPicPr>
          <p:nvPr/>
        </p:nvPicPr>
        <p:blipFill>
          <a:blip r:embed="rId2"/>
          <a:stretch>
            <a:fillRect/>
          </a:stretch>
        </p:blipFill>
        <p:spPr>
          <a:xfrm>
            <a:off x="0" y="6046237"/>
            <a:ext cx="811763" cy="811763"/>
          </a:xfrm>
          <a:prstGeom prst="rect">
            <a:avLst/>
          </a:prstGeom>
        </p:spPr>
      </p:pic>
      <p:sp>
        <p:nvSpPr>
          <p:cNvPr id="6" name="Slide Number Placeholder 5">
            <a:extLst>
              <a:ext uri="{FF2B5EF4-FFF2-40B4-BE49-F238E27FC236}">
                <a16:creationId xmlns:a16="http://schemas.microsoft.com/office/drawing/2014/main" id="{A3A3D9C2-2E98-43BE-88F3-77D373ADDEF1}"/>
              </a:ext>
            </a:extLst>
          </p:cNvPr>
          <p:cNvSpPr>
            <a:spLocks noGrp="1"/>
          </p:cNvSpPr>
          <p:nvPr>
            <p:ph type="sldNum" sz="quarter" idx="12"/>
          </p:nvPr>
        </p:nvSpPr>
        <p:spPr/>
        <p:txBody>
          <a:bodyPr/>
          <a:lstStyle/>
          <a:p>
            <a:fld id="{30F7FEED-761C-4317-B19B-150BD89273B6}" type="slidenum">
              <a:rPr lang="en-US" smtClean="0"/>
              <a:t>10</a:t>
            </a:fld>
            <a:endParaRPr lang="en-US"/>
          </a:p>
        </p:txBody>
      </p:sp>
      <p:pic>
        <p:nvPicPr>
          <p:cNvPr id="7" name="Picture 6">
            <a:extLst>
              <a:ext uri="{FF2B5EF4-FFF2-40B4-BE49-F238E27FC236}">
                <a16:creationId xmlns:a16="http://schemas.microsoft.com/office/drawing/2014/main" id="{7EACD010-1F66-40A9-A2AB-F73666C26032}"/>
              </a:ext>
            </a:extLst>
          </p:cNvPr>
          <p:cNvPicPr>
            <a:picLocks noChangeAspect="1"/>
          </p:cNvPicPr>
          <p:nvPr/>
        </p:nvPicPr>
        <p:blipFill>
          <a:blip r:embed="rId3"/>
          <a:stretch>
            <a:fillRect/>
          </a:stretch>
        </p:blipFill>
        <p:spPr>
          <a:xfrm>
            <a:off x="169169" y="186903"/>
            <a:ext cx="1201016" cy="1194920"/>
          </a:xfrm>
          <a:prstGeom prst="rect">
            <a:avLst/>
          </a:prstGeom>
        </p:spPr>
      </p:pic>
      <p:sp>
        <p:nvSpPr>
          <p:cNvPr id="8" name="TextBox 7">
            <a:extLst>
              <a:ext uri="{FF2B5EF4-FFF2-40B4-BE49-F238E27FC236}">
                <a16:creationId xmlns:a16="http://schemas.microsoft.com/office/drawing/2014/main" id="{23927668-859C-4E46-A994-B9986CE3CEE3}"/>
              </a:ext>
            </a:extLst>
          </p:cNvPr>
          <p:cNvSpPr txBox="1"/>
          <p:nvPr/>
        </p:nvSpPr>
        <p:spPr>
          <a:xfrm>
            <a:off x="3046828" y="143674"/>
            <a:ext cx="6098344"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srgbClr val="000000"/>
                </a:solidFill>
                <a:effectLst/>
                <a:uLnTx/>
                <a:uFillTx/>
                <a:latin typeface="Calibri" panose="020F0502020204030204"/>
                <a:ea typeface="+mn-ea"/>
                <a:cs typeface="+mn-cs"/>
              </a:rPr>
              <a:t>ΠΑΝΕΠΙΣΤΗΜΙΟ ΘΕΣΣΑΛΙΑΣ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srgbClr val="000000"/>
                </a:solidFill>
                <a:effectLst/>
                <a:uLnTx/>
                <a:uFillTx/>
                <a:latin typeface="Calibri" panose="020F0502020204030204"/>
                <a:ea typeface="+mn-ea"/>
                <a:cs typeface="+mn-cs"/>
              </a:rPr>
              <a:t>ΤΜΗΜΑ ΙΑΤΡΙΚΗΣ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000000"/>
                </a:solidFill>
                <a:effectLst/>
                <a:uLnTx/>
                <a:uFillTx/>
                <a:latin typeface="Calibri" panose="020F0502020204030204"/>
                <a:ea typeface="+mn-ea"/>
                <a:cs typeface="+mn-cs"/>
              </a:rPr>
              <a:t>Εργαστήριο Ιατρικής Φυσικής</a:t>
            </a:r>
            <a:endParaRPr lang="el-GR" dirty="0"/>
          </a:p>
        </p:txBody>
      </p:sp>
      <p:sp>
        <p:nvSpPr>
          <p:cNvPr id="9" name="Rectangle 1027">
            <a:extLst>
              <a:ext uri="{FF2B5EF4-FFF2-40B4-BE49-F238E27FC236}">
                <a16:creationId xmlns:a16="http://schemas.microsoft.com/office/drawing/2014/main" id="{A9F6A78E-2847-46B4-B6B4-C8651B7ACE4D}"/>
              </a:ext>
            </a:extLst>
          </p:cNvPr>
          <p:cNvSpPr>
            <a:spLocks noChangeArrowheads="1"/>
          </p:cNvSpPr>
          <p:nvPr/>
        </p:nvSpPr>
        <p:spPr bwMode="auto">
          <a:xfrm>
            <a:off x="2119701" y="1341369"/>
            <a:ext cx="8152624" cy="918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094" tIns="43547" rIns="87094" bIns="43547">
            <a:spAutoFit/>
          </a:bodyPr>
          <a:lstStyle>
            <a:lvl1pPr algn="l" defTabSz="865188">
              <a:defRPr sz="2400">
                <a:solidFill>
                  <a:schemeClr val="tx1"/>
                </a:solidFill>
                <a:latin typeface="Times New Roman" pitchFamily="18" charset="0"/>
              </a:defRPr>
            </a:lvl1pPr>
            <a:lvl2pPr marL="431800" algn="l" defTabSz="865188">
              <a:defRPr sz="2400">
                <a:solidFill>
                  <a:schemeClr val="tx1"/>
                </a:solidFill>
                <a:latin typeface="Times New Roman" pitchFamily="18" charset="0"/>
              </a:defRPr>
            </a:lvl2pPr>
            <a:lvl3pPr marL="865188" algn="l" defTabSz="865188">
              <a:defRPr sz="2400">
                <a:solidFill>
                  <a:schemeClr val="tx1"/>
                </a:solidFill>
                <a:latin typeface="Times New Roman" pitchFamily="18" charset="0"/>
              </a:defRPr>
            </a:lvl3pPr>
            <a:lvl4pPr marL="1296988" algn="l" defTabSz="865188">
              <a:defRPr sz="2400">
                <a:solidFill>
                  <a:schemeClr val="tx1"/>
                </a:solidFill>
                <a:latin typeface="Times New Roman" pitchFamily="18" charset="0"/>
              </a:defRPr>
            </a:lvl4pPr>
            <a:lvl5pPr marL="1730375" algn="l" defTabSz="865188">
              <a:defRPr sz="2400">
                <a:solidFill>
                  <a:schemeClr val="tx1"/>
                </a:solidFill>
                <a:latin typeface="Times New Roman" pitchFamily="18" charset="0"/>
              </a:defRPr>
            </a:lvl5pPr>
            <a:lvl6pPr marL="2187575" defTabSz="865188" fontAlgn="base">
              <a:spcBef>
                <a:spcPct val="0"/>
              </a:spcBef>
              <a:spcAft>
                <a:spcPct val="0"/>
              </a:spcAft>
              <a:defRPr sz="2400">
                <a:solidFill>
                  <a:schemeClr val="tx1"/>
                </a:solidFill>
                <a:latin typeface="Times New Roman" pitchFamily="18" charset="0"/>
              </a:defRPr>
            </a:lvl6pPr>
            <a:lvl7pPr marL="2644775" defTabSz="865188" fontAlgn="base">
              <a:spcBef>
                <a:spcPct val="0"/>
              </a:spcBef>
              <a:spcAft>
                <a:spcPct val="0"/>
              </a:spcAft>
              <a:defRPr sz="2400">
                <a:solidFill>
                  <a:schemeClr val="tx1"/>
                </a:solidFill>
                <a:latin typeface="Times New Roman" pitchFamily="18" charset="0"/>
              </a:defRPr>
            </a:lvl7pPr>
            <a:lvl8pPr marL="3101975" defTabSz="865188" fontAlgn="base">
              <a:spcBef>
                <a:spcPct val="0"/>
              </a:spcBef>
              <a:spcAft>
                <a:spcPct val="0"/>
              </a:spcAft>
              <a:defRPr sz="2400">
                <a:solidFill>
                  <a:schemeClr val="tx1"/>
                </a:solidFill>
                <a:latin typeface="Times New Roman" pitchFamily="18" charset="0"/>
              </a:defRPr>
            </a:lvl8pPr>
            <a:lvl9pPr marL="3559175" defTabSz="865188" fontAlgn="base">
              <a:spcBef>
                <a:spcPct val="0"/>
              </a:spcBef>
              <a:spcAft>
                <a:spcPct val="0"/>
              </a:spcAft>
              <a:defRPr sz="2400">
                <a:solidFill>
                  <a:schemeClr val="tx1"/>
                </a:solidFill>
                <a:latin typeface="Times New Roman" pitchFamily="18" charset="0"/>
              </a:defRPr>
            </a:lvl9pPr>
          </a:lstStyle>
          <a:p>
            <a:pPr algn="ctr" eaLnBrk="0" hangingPunct="0"/>
            <a:r>
              <a:rPr lang="en-US" altLang="en-US" sz="1800" dirty="0">
                <a:latin typeface="Calibri" panose="020F0502020204030204" pitchFamily="34" charset="0"/>
                <a:cs typeface="Calibri" panose="020F0502020204030204" pitchFamily="34" charset="0"/>
              </a:rPr>
              <a:t>Tumor Control Probability (TCP)</a:t>
            </a:r>
            <a:r>
              <a:rPr lang="el-GR" altLang="en-US" sz="1800" dirty="0">
                <a:latin typeface="Calibri" panose="020F0502020204030204" pitchFamily="34" charset="0"/>
                <a:cs typeface="Calibri" panose="020F0502020204030204" pitchFamily="34" charset="0"/>
              </a:rPr>
              <a:t> – Πιθανότητα Ελέγχου Ογκου</a:t>
            </a:r>
            <a:endParaRPr lang="en-US" altLang="en-US" sz="1800" dirty="0">
              <a:latin typeface="Calibri" panose="020F0502020204030204" pitchFamily="34" charset="0"/>
              <a:cs typeface="Calibri" panose="020F0502020204030204" pitchFamily="34" charset="0"/>
            </a:endParaRPr>
          </a:p>
          <a:p>
            <a:pPr algn="ctr" eaLnBrk="0" hangingPunct="0"/>
            <a:r>
              <a:rPr lang="en-US" altLang="en-US" sz="1800" dirty="0">
                <a:latin typeface="Calibri" panose="020F0502020204030204" pitchFamily="34" charset="0"/>
                <a:cs typeface="Calibri" panose="020F0502020204030204" pitchFamily="34" charset="0"/>
              </a:rPr>
              <a:t>&amp;</a:t>
            </a:r>
          </a:p>
          <a:p>
            <a:pPr algn="ctr" eaLnBrk="0" hangingPunct="0"/>
            <a:r>
              <a:rPr lang="en-US" altLang="en-US" sz="1800" dirty="0">
                <a:latin typeface="Calibri" panose="020F0502020204030204" pitchFamily="34" charset="0"/>
                <a:cs typeface="Calibri" panose="020F0502020204030204" pitchFamily="34" charset="0"/>
              </a:rPr>
              <a:t>Normal Tissue Complication Probability (NTCP)</a:t>
            </a:r>
            <a:r>
              <a:rPr lang="el-GR" altLang="en-US" sz="1800" dirty="0">
                <a:latin typeface="Calibri" panose="020F0502020204030204" pitchFamily="34" charset="0"/>
                <a:cs typeface="Calibri" panose="020F0502020204030204" pitchFamily="34" charset="0"/>
              </a:rPr>
              <a:t> – Πιθανότητα Επιπλοκών Υγιών Ιστών</a:t>
            </a:r>
            <a:endParaRPr lang="en-US" altLang="en-US" sz="1800" dirty="0">
              <a:latin typeface="Calibri" panose="020F0502020204030204" pitchFamily="34" charset="0"/>
              <a:cs typeface="Calibri" panose="020F0502020204030204" pitchFamily="34" charset="0"/>
            </a:endParaRPr>
          </a:p>
        </p:txBody>
      </p:sp>
      <p:grpSp>
        <p:nvGrpSpPr>
          <p:cNvPr id="10" name="Group 1048">
            <a:extLst>
              <a:ext uri="{FF2B5EF4-FFF2-40B4-BE49-F238E27FC236}">
                <a16:creationId xmlns:a16="http://schemas.microsoft.com/office/drawing/2014/main" id="{F9FE937D-00CC-47EE-8176-45006E5D63CD}"/>
              </a:ext>
            </a:extLst>
          </p:cNvPr>
          <p:cNvGrpSpPr>
            <a:grpSpLocks/>
          </p:cNvGrpSpPr>
          <p:nvPr/>
        </p:nvGrpSpPr>
        <p:grpSpPr bwMode="auto">
          <a:xfrm>
            <a:off x="609600" y="2279650"/>
            <a:ext cx="5586413" cy="4048125"/>
            <a:chOff x="897" y="1436"/>
            <a:chExt cx="3519" cy="2550"/>
          </a:xfrm>
        </p:grpSpPr>
        <p:sp>
          <p:nvSpPr>
            <p:cNvPr id="11" name="Text Box 1042">
              <a:extLst>
                <a:ext uri="{FF2B5EF4-FFF2-40B4-BE49-F238E27FC236}">
                  <a16:creationId xmlns:a16="http://schemas.microsoft.com/office/drawing/2014/main" id="{B943A58A-B43B-45AA-B327-02E6230D6003}"/>
                </a:ext>
              </a:extLst>
            </p:cNvPr>
            <p:cNvSpPr txBox="1">
              <a:spLocks noChangeArrowheads="1"/>
            </p:cNvSpPr>
            <p:nvPr/>
          </p:nvSpPr>
          <p:spPr bwMode="auto">
            <a:xfrm rot="-5387853">
              <a:off x="373" y="1960"/>
              <a:ext cx="129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l-GR" altLang="en-US" sz="2000">
                  <a:effectLst>
                    <a:outerShdw blurRad="38100" dist="38100" dir="2700000" algn="tl">
                      <a:srgbClr val="000000"/>
                    </a:outerShdw>
                  </a:effectLst>
                  <a:latin typeface="Calibri" panose="020F0502020204030204" pitchFamily="34" charset="0"/>
                  <a:cs typeface="Calibri" panose="020F0502020204030204" pitchFamily="34" charset="0"/>
                </a:rPr>
                <a:t>ΠΙΘΑΝΟΤΗΤΑ</a:t>
              </a:r>
              <a:endParaRPr lang="en-US" altLang="en-US" sz="2000" b="1">
                <a:effectLst>
                  <a:outerShdw blurRad="38100" dist="38100" dir="2700000" algn="tl">
                    <a:srgbClr val="000000"/>
                  </a:outerShdw>
                </a:effectLst>
                <a:latin typeface="Calibri" panose="020F0502020204030204" pitchFamily="34" charset="0"/>
                <a:cs typeface="Calibri" panose="020F0502020204030204" pitchFamily="34" charset="0"/>
              </a:endParaRPr>
            </a:p>
          </p:txBody>
        </p:sp>
        <p:grpSp>
          <p:nvGrpSpPr>
            <p:cNvPr id="12" name="Group 1047">
              <a:extLst>
                <a:ext uri="{FF2B5EF4-FFF2-40B4-BE49-F238E27FC236}">
                  <a16:creationId xmlns:a16="http://schemas.microsoft.com/office/drawing/2014/main" id="{28571ECD-E4AE-4AE6-A697-E6EF23E408B9}"/>
                </a:ext>
              </a:extLst>
            </p:cNvPr>
            <p:cNvGrpSpPr>
              <a:grpSpLocks/>
            </p:cNvGrpSpPr>
            <p:nvPr/>
          </p:nvGrpSpPr>
          <p:grpSpPr bwMode="auto">
            <a:xfrm>
              <a:off x="1121" y="1680"/>
              <a:ext cx="3295" cy="2306"/>
              <a:chOff x="1121" y="1680"/>
              <a:chExt cx="3295" cy="2306"/>
            </a:xfrm>
          </p:grpSpPr>
          <p:sp>
            <p:nvSpPr>
              <p:cNvPr id="13" name="Freeform 1032">
                <a:extLst>
                  <a:ext uri="{FF2B5EF4-FFF2-40B4-BE49-F238E27FC236}">
                    <a16:creationId xmlns:a16="http://schemas.microsoft.com/office/drawing/2014/main" id="{1335D24B-0891-4003-A0AF-5640E45D9867}"/>
                  </a:ext>
                </a:extLst>
              </p:cNvPr>
              <p:cNvSpPr>
                <a:spLocks/>
              </p:cNvSpPr>
              <p:nvPr/>
            </p:nvSpPr>
            <p:spPr bwMode="auto">
              <a:xfrm>
                <a:off x="2014" y="2035"/>
                <a:ext cx="1138" cy="1668"/>
              </a:xfrm>
              <a:custGeom>
                <a:avLst/>
                <a:gdLst>
                  <a:gd name="T0" fmla="*/ 0 w 1596"/>
                  <a:gd name="T1" fmla="*/ 1284 h 1284"/>
                  <a:gd name="T2" fmla="*/ 300 w 1596"/>
                  <a:gd name="T3" fmla="*/ 1272 h 1284"/>
                  <a:gd name="T4" fmla="*/ 438 w 1596"/>
                  <a:gd name="T5" fmla="*/ 1260 h 1284"/>
                  <a:gd name="T6" fmla="*/ 546 w 1596"/>
                  <a:gd name="T7" fmla="*/ 1200 h 1284"/>
                  <a:gd name="T8" fmla="*/ 630 w 1596"/>
                  <a:gd name="T9" fmla="*/ 1086 h 1284"/>
                  <a:gd name="T10" fmla="*/ 714 w 1596"/>
                  <a:gd name="T11" fmla="*/ 912 h 1284"/>
                  <a:gd name="T12" fmla="*/ 1074 w 1596"/>
                  <a:gd name="T13" fmla="*/ 240 h 1284"/>
                  <a:gd name="T14" fmla="*/ 1152 w 1596"/>
                  <a:gd name="T15" fmla="*/ 132 h 1284"/>
                  <a:gd name="T16" fmla="*/ 1218 w 1596"/>
                  <a:gd name="T17" fmla="*/ 54 h 1284"/>
                  <a:gd name="T18" fmla="*/ 1338 w 1596"/>
                  <a:gd name="T19" fmla="*/ 18 h 1284"/>
                  <a:gd name="T20" fmla="*/ 1446 w 1596"/>
                  <a:gd name="T21" fmla="*/ 12 h 1284"/>
                  <a:gd name="T22" fmla="*/ 1596 w 1596"/>
                  <a:gd name="T23" fmla="*/ 0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96" h="1284">
                    <a:moveTo>
                      <a:pt x="0" y="1284"/>
                    </a:moveTo>
                    <a:cubicBezTo>
                      <a:pt x="50" y="1282"/>
                      <a:pt x="227" y="1276"/>
                      <a:pt x="300" y="1272"/>
                    </a:cubicBezTo>
                    <a:cubicBezTo>
                      <a:pt x="373" y="1268"/>
                      <a:pt x="397" y="1272"/>
                      <a:pt x="438" y="1260"/>
                    </a:cubicBezTo>
                    <a:cubicBezTo>
                      <a:pt x="479" y="1248"/>
                      <a:pt x="514" y="1229"/>
                      <a:pt x="546" y="1200"/>
                    </a:cubicBezTo>
                    <a:cubicBezTo>
                      <a:pt x="578" y="1171"/>
                      <a:pt x="602" y="1134"/>
                      <a:pt x="630" y="1086"/>
                    </a:cubicBezTo>
                    <a:cubicBezTo>
                      <a:pt x="658" y="1038"/>
                      <a:pt x="640" y="1053"/>
                      <a:pt x="714" y="912"/>
                    </a:cubicBezTo>
                    <a:cubicBezTo>
                      <a:pt x="788" y="771"/>
                      <a:pt x="1001" y="370"/>
                      <a:pt x="1074" y="240"/>
                    </a:cubicBezTo>
                    <a:cubicBezTo>
                      <a:pt x="1147" y="110"/>
                      <a:pt x="1128" y="163"/>
                      <a:pt x="1152" y="132"/>
                    </a:cubicBezTo>
                    <a:cubicBezTo>
                      <a:pt x="1176" y="101"/>
                      <a:pt x="1187" y="73"/>
                      <a:pt x="1218" y="54"/>
                    </a:cubicBezTo>
                    <a:cubicBezTo>
                      <a:pt x="1249" y="35"/>
                      <a:pt x="1300" y="25"/>
                      <a:pt x="1338" y="18"/>
                    </a:cubicBezTo>
                    <a:cubicBezTo>
                      <a:pt x="1376" y="11"/>
                      <a:pt x="1403" y="15"/>
                      <a:pt x="1446" y="12"/>
                    </a:cubicBezTo>
                    <a:cubicBezTo>
                      <a:pt x="1489" y="9"/>
                      <a:pt x="1565" y="2"/>
                      <a:pt x="1596" y="0"/>
                    </a:cubicBezTo>
                  </a:path>
                </a:pathLst>
              </a:custGeom>
              <a:noFill/>
              <a:ln w="3810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14" name="Line 1033">
                <a:extLst>
                  <a:ext uri="{FF2B5EF4-FFF2-40B4-BE49-F238E27FC236}">
                    <a16:creationId xmlns:a16="http://schemas.microsoft.com/office/drawing/2014/main" id="{1E38E69D-192A-4890-9382-1FC5395E44D4}"/>
                  </a:ext>
                </a:extLst>
              </p:cNvPr>
              <p:cNvSpPr>
                <a:spLocks noChangeShapeType="1"/>
              </p:cNvSpPr>
              <p:nvPr/>
            </p:nvSpPr>
            <p:spPr bwMode="auto">
              <a:xfrm>
                <a:off x="1449" y="2238"/>
                <a:ext cx="1202" cy="3"/>
              </a:xfrm>
              <a:prstGeom prst="line">
                <a:avLst/>
              </a:prstGeom>
              <a:noFill/>
              <a:ln w="9525">
                <a:solidFill>
                  <a:srgbClr val="FFFFCC"/>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15" name="Line 1034">
                <a:extLst>
                  <a:ext uri="{FF2B5EF4-FFF2-40B4-BE49-F238E27FC236}">
                    <a16:creationId xmlns:a16="http://schemas.microsoft.com/office/drawing/2014/main" id="{75EC3C7B-6021-423D-902D-B7BB9090BEAE}"/>
                  </a:ext>
                </a:extLst>
              </p:cNvPr>
              <p:cNvSpPr>
                <a:spLocks noChangeShapeType="1"/>
              </p:cNvSpPr>
              <p:nvPr/>
            </p:nvSpPr>
            <p:spPr bwMode="auto">
              <a:xfrm rot="-5400000">
                <a:off x="1757" y="2945"/>
                <a:ext cx="1582" cy="0"/>
              </a:xfrm>
              <a:prstGeom prst="line">
                <a:avLst/>
              </a:prstGeom>
              <a:noFill/>
              <a:ln w="9525">
                <a:solidFill>
                  <a:srgbClr val="FFFFCC"/>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16" name="Line 1035">
                <a:extLst>
                  <a:ext uri="{FF2B5EF4-FFF2-40B4-BE49-F238E27FC236}">
                    <a16:creationId xmlns:a16="http://schemas.microsoft.com/office/drawing/2014/main" id="{32C89DDD-A981-4196-8223-B2CFCB964673}"/>
                  </a:ext>
                </a:extLst>
              </p:cNvPr>
              <p:cNvSpPr>
                <a:spLocks noChangeShapeType="1"/>
              </p:cNvSpPr>
              <p:nvPr/>
            </p:nvSpPr>
            <p:spPr bwMode="auto">
              <a:xfrm>
                <a:off x="1452" y="3191"/>
                <a:ext cx="1103" cy="0"/>
              </a:xfrm>
              <a:prstGeom prst="line">
                <a:avLst/>
              </a:prstGeom>
              <a:noFill/>
              <a:ln w="9525">
                <a:solidFill>
                  <a:srgbClr val="FFFFCC"/>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17" name="Freeform 1036">
                <a:extLst>
                  <a:ext uri="{FF2B5EF4-FFF2-40B4-BE49-F238E27FC236}">
                    <a16:creationId xmlns:a16="http://schemas.microsoft.com/office/drawing/2014/main" id="{0D5FC550-46B4-489D-B9E1-4578AE386F62}"/>
                  </a:ext>
                </a:extLst>
              </p:cNvPr>
              <p:cNvSpPr>
                <a:spLocks/>
              </p:cNvSpPr>
              <p:nvPr/>
            </p:nvSpPr>
            <p:spPr bwMode="auto">
              <a:xfrm>
                <a:off x="1676" y="2035"/>
                <a:ext cx="1230" cy="1668"/>
              </a:xfrm>
              <a:custGeom>
                <a:avLst/>
                <a:gdLst>
                  <a:gd name="T0" fmla="*/ 0 w 1596"/>
                  <a:gd name="T1" fmla="*/ 1284 h 1284"/>
                  <a:gd name="T2" fmla="*/ 300 w 1596"/>
                  <a:gd name="T3" fmla="*/ 1272 h 1284"/>
                  <a:gd name="T4" fmla="*/ 438 w 1596"/>
                  <a:gd name="T5" fmla="*/ 1260 h 1284"/>
                  <a:gd name="T6" fmla="*/ 546 w 1596"/>
                  <a:gd name="T7" fmla="*/ 1200 h 1284"/>
                  <a:gd name="T8" fmla="*/ 630 w 1596"/>
                  <a:gd name="T9" fmla="*/ 1086 h 1284"/>
                  <a:gd name="T10" fmla="*/ 714 w 1596"/>
                  <a:gd name="T11" fmla="*/ 912 h 1284"/>
                  <a:gd name="T12" fmla="*/ 1074 w 1596"/>
                  <a:gd name="T13" fmla="*/ 240 h 1284"/>
                  <a:gd name="T14" fmla="*/ 1152 w 1596"/>
                  <a:gd name="T15" fmla="*/ 132 h 1284"/>
                  <a:gd name="T16" fmla="*/ 1218 w 1596"/>
                  <a:gd name="T17" fmla="*/ 54 h 1284"/>
                  <a:gd name="T18" fmla="*/ 1338 w 1596"/>
                  <a:gd name="T19" fmla="*/ 18 h 1284"/>
                  <a:gd name="T20" fmla="*/ 1446 w 1596"/>
                  <a:gd name="T21" fmla="*/ 12 h 1284"/>
                  <a:gd name="T22" fmla="*/ 1596 w 1596"/>
                  <a:gd name="T23" fmla="*/ 0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96" h="1284">
                    <a:moveTo>
                      <a:pt x="0" y="1284"/>
                    </a:moveTo>
                    <a:cubicBezTo>
                      <a:pt x="50" y="1282"/>
                      <a:pt x="227" y="1276"/>
                      <a:pt x="300" y="1272"/>
                    </a:cubicBezTo>
                    <a:cubicBezTo>
                      <a:pt x="373" y="1268"/>
                      <a:pt x="397" y="1272"/>
                      <a:pt x="438" y="1260"/>
                    </a:cubicBezTo>
                    <a:cubicBezTo>
                      <a:pt x="479" y="1248"/>
                      <a:pt x="514" y="1229"/>
                      <a:pt x="546" y="1200"/>
                    </a:cubicBezTo>
                    <a:cubicBezTo>
                      <a:pt x="578" y="1171"/>
                      <a:pt x="602" y="1134"/>
                      <a:pt x="630" y="1086"/>
                    </a:cubicBezTo>
                    <a:cubicBezTo>
                      <a:pt x="658" y="1038"/>
                      <a:pt x="640" y="1053"/>
                      <a:pt x="714" y="912"/>
                    </a:cubicBezTo>
                    <a:cubicBezTo>
                      <a:pt x="788" y="771"/>
                      <a:pt x="1001" y="370"/>
                      <a:pt x="1074" y="240"/>
                    </a:cubicBezTo>
                    <a:cubicBezTo>
                      <a:pt x="1147" y="110"/>
                      <a:pt x="1128" y="163"/>
                      <a:pt x="1152" y="132"/>
                    </a:cubicBezTo>
                    <a:cubicBezTo>
                      <a:pt x="1176" y="101"/>
                      <a:pt x="1187" y="73"/>
                      <a:pt x="1218" y="54"/>
                    </a:cubicBezTo>
                    <a:cubicBezTo>
                      <a:pt x="1249" y="35"/>
                      <a:pt x="1300" y="25"/>
                      <a:pt x="1338" y="18"/>
                    </a:cubicBezTo>
                    <a:cubicBezTo>
                      <a:pt x="1376" y="11"/>
                      <a:pt x="1403" y="15"/>
                      <a:pt x="1446" y="12"/>
                    </a:cubicBezTo>
                    <a:cubicBezTo>
                      <a:pt x="1489" y="9"/>
                      <a:pt x="1565" y="2"/>
                      <a:pt x="1596" y="0"/>
                    </a:cubicBezTo>
                  </a:path>
                </a:pathLst>
              </a:custGeom>
              <a:noFill/>
              <a:ln w="38100" cap="flat" cmpd="sng">
                <a:solidFill>
                  <a:srgbClr val="FF99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alibri" panose="020F0502020204030204" pitchFamily="34" charset="0"/>
                  <a:cs typeface="Calibri" panose="020F0502020204030204" pitchFamily="34" charset="0"/>
                </a:endParaRPr>
              </a:p>
            </p:txBody>
          </p:sp>
          <p:grpSp>
            <p:nvGrpSpPr>
              <p:cNvPr id="18" name="Group 1038">
                <a:extLst>
                  <a:ext uri="{FF2B5EF4-FFF2-40B4-BE49-F238E27FC236}">
                    <a16:creationId xmlns:a16="http://schemas.microsoft.com/office/drawing/2014/main" id="{082664F8-5C8C-4042-ABF9-770E18300B3E}"/>
                  </a:ext>
                </a:extLst>
              </p:cNvPr>
              <p:cNvGrpSpPr>
                <a:grpSpLocks/>
              </p:cNvGrpSpPr>
              <p:nvPr/>
            </p:nvGrpSpPr>
            <p:grpSpPr bwMode="auto">
              <a:xfrm>
                <a:off x="1405" y="1855"/>
                <a:ext cx="2280" cy="1948"/>
                <a:chOff x="956" y="1976"/>
                <a:chExt cx="2284" cy="1328"/>
              </a:xfrm>
            </p:grpSpPr>
            <p:sp>
              <p:nvSpPr>
                <p:cNvPr id="24" name="Line 1039">
                  <a:extLst>
                    <a:ext uri="{FF2B5EF4-FFF2-40B4-BE49-F238E27FC236}">
                      <a16:creationId xmlns:a16="http://schemas.microsoft.com/office/drawing/2014/main" id="{C923E176-B57B-4041-A4C6-94FA1D05C071}"/>
                    </a:ext>
                  </a:extLst>
                </p:cNvPr>
                <p:cNvSpPr>
                  <a:spLocks noChangeShapeType="1"/>
                </p:cNvSpPr>
                <p:nvPr/>
              </p:nvSpPr>
              <p:spPr bwMode="auto">
                <a:xfrm>
                  <a:off x="1008" y="1976"/>
                  <a:ext cx="0" cy="1328"/>
                </a:xfrm>
                <a:prstGeom prst="line">
                  <a:avLst/>
                </a:prstGeom>
                <a:noFill/>
                <a:ln w="28575">
                  <a:solidFill>
                    <a:srgbClr val="FFFFCC"/>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25" name="Line 1040">
                  <a:extLst>
                    <a:ext uri="{FF2B5EF4-FFF2-40B4-BE49-F238E27FC236}">
                      <a16:creationId xmlns:a16="http://schemas.microsoft.com/office/drawing/2014/main" id="{A860EA7E-E7F4-4631-B01C-81D7608A9330}"/>
                    </a:ext>
                  </a:extLst>
                </p:cNvPr>
                <p:cNvSpPr>
                  <a:spLocks noChangeShapeType="1"/>
                </p:cNvSpPr>
                <p:nvPr/>
              </p:nvSpPr>
              <p:spPr bwMode="auto">
                <a:xfrm rot="5400000" flipV="1">
                  <a:off x="2096" y="2088"/>
                  <a:ext cx="4" cy="2284"/>
                </a:xfrm>
                <a:prstGeom prst="line">
                  <a:avLst/>
                </a:prstGeom>
                <a:noFill/>
                <a:ln w="28575">
                  <a:solidFill>
                    <a:srgbClr val="FFFFCC"/>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alibri" panose="020F0502020204030204" pitchFamily="34" charset="0"/>
                    <a:cs typeface="Calibri" panose="020F0502020204030204" pitchFamily="34" charset="0"/>
                  </a:endParaRPr>
                </a:p>
              </p:txBody>
            </p:sp>
          </p:grpSp>
          <p:sp>
            <p:nvSpPr>
              <p:cNvPr id="19" name="Text Box 1041">
                <a:extLst>
                  <a:ext uri="{FF2B5EF4-FFF2-40B4-BE49-F238E27FC236}">
                    <a16:creationId xmlns:a16="http://schemas.microsoft.com/office/drawing/2014/main" id="{7908C6A3-E553-465D-ACF3-5859B29BEFD4}"/>
                  </a:ext>
                </a:extLst>
              </p:cNvPr>
              <p:cNvSpPr txBox="1">
                <a:spLocks noChangeArrowheads="1"/>
              </p:cNvSpPr>
              <p:nvPr/>
            </p:nvSpPr>
            <p:spPr bwMode="auto">
              <a:xfrm>
                <a:off x="3728" y="3513"/>
                <a:ext cx="688" cy="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l-GR" altLang="en-US" sz="2000" b="1">
                    <a:effectLst>
                      <a:outerShdw blurRad="38100" dist="38100" dir="2700000" algn="tl">
                        <a:srgbClr val="000000"/>
                      </a:outerShdw>
                    </a:effectLst>
                    <a:latin typeface="Calibri" panose="020F0502020204030204" pitchFamily="34" charset="0"/>
                    <a:cs typeface="Calibri" panose="020F0502020204030204" pitchFamily="34" charset="0"/>
                  </a:rPr>
                  <a:t>ΔΟΣΗ</a:t>
                </a:r>
                <a:endParaRPr lang="en-US" altLang="en-US" sz="2000" b="1">
                  <a:effectLst>
                    <a:outerShdw blurRad="38100" dist="38100" dir="2700000" algn="tl">
                      <a:srgbClr val="000000"/>
                    </a:outerShdw>
                  </a:effectLst>
                  <a:latin typeface="Calibri" panose="020F0502020204030204" pitchFamily="34" charset="0"/>
                  <a:cs typeface="Calibri" panose="020F0502020204030204" pitchFamily="34" charset="0"/>
                </a:endParaRPr>
              </a:p>
            </p:txBody>
          </p:sp>
          <p:sp>
            <p:nvSpPr>
              <p:cNvPr id="20" name="Text Box 1043">
                <a:extLst>
                  <a:ext uri="{FF2B5EF4-FFF2-40B4-BE49-F238E27FC236}">
                    <a16:creationId xmlns:a16="http://schemas.microsoft.com/office/drawing/2014/main" id="{A3E0149A-C63F-484F-AC55-CB5AA1D5CAAF}"/>
                  </a:ext>
                </a:extLst>
              </p:cNvPr>
              <p:cNvSpPr txBox="1">
                <a:spLocks noChangeArrowheads="1"/>
              </p:cNvSpPr>
              <p:nvPr/>
            </p:nvSpPr>
            <p:spPr bwMode="auto">
              <a:xfrm>
                <a:off x="2398" y="1680"/>
                <a:ext cx="1367" cy="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en-US" sz="2000" i="1">
                    <a:effectLst>
                      <a:outerShdw blurRad="38100" dist="38100" dir="2700000" algn="tl">
                        <a:srgbClr val="000000"/>
                      </a:outerShdw>
                    </a:effectLst>
                    <a:latin typeface="Calibri" panose="020F0502020204030204" pitchFamily="34" charset="0"/>
                    <a:cs typeface="Calibri" panose="020F0502020204030204" pitchFamily="34" charset="0"/>
                  </a:rPr>
                  <a:t>TCP</a:t>
                </a:r>
                <a:r>
                  <a:rPr lang="de-DE" altLang="en-US" sz="2000" i="1">
                    <a:effectLst>
                      <a:outerShdw blurRad="38100" dist="38100" dir="2700000" algn="tl">
                        <a:srgbClr val="FFFFFF"/>
                      </a:outerShdw>
                    </a:effectLst>
                    <a:latin typeface="Calibri" panose="020F0502020204030204" pitchFamily="34" charset="0"/>
                    <a:cs typeface="Calibri" panose="020F0502020204030204" pitchFamily="34" charset="0"/>
                  </a:rPr>
                  <a:t>	</a:t>
                </a:r>
                <a:r>
                  <a:rPr lang="de-DE" altLang="en-US" sz="2000" i="1">
                    <a:effectLst>
                      <a:outerShdw blurRad="38100" dist="38100" dir="2700000" algn="tl">
                        <a:srgbClr val="000000"/>
                      </a:outerShdw>
                    </a:effectLst>
                    <a:latin typeface="Calibri" panose="020F0502020204030204" pitchFamily="34" charset="0"/>
                    <a:cs typeface="Calibri" panose="020F0502020204030204" pitchFamily="34" charset="0"/>
                  </a:rPr>
                  <a:t>NTCP</a:t>
                </a:r>
              </a:p>
            </p:txBody>
          </p:sp>
          <p:sp>
            <p:nvSpPr>
              <p:cNvPr id="21" name="Text Box 1044">
                <a:extLst>
                  <a:ext uri="{FF2B5EF4-FFF2-40B4-BE49-F238E27FC236}">
                    <a16:creationId xmlns:a16="http://schemas.microsoft.com/office/drawing/2014/main" id="{B3F7E6B2-5BBF-4233-A3F2-2FC98DD6CF91}"/>
                  </a:ext>
                </a:extLst>
              </p:cNvPr>
              <p:cNvSpPr txBox="1">
                <a:spLocks noChangeArrowheads="1"/>
              </p:cNvSpPr>
              <p:nvPr/>
            </p:nvSpPr>
            <p:spPr bwMode="auto">
              <a:xfrm>
                <a:off x="1121" y="2160"/>
                <a:ext cx="312" cy="1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l-GR" altLang="en-US" sz="1400">
                    <a:latin typeface="Calibri" panose="020F0502020204030204" pitchFamily="34" charset="0"/>
                    <a:cs typeface="Calibri" panose="020F0502020204030204" pitchFamily="34" charset="0"/>
                  </a:rPr>
                  <a:t>90%</a:t>
                </a:r>
                <a:endParaRPr lang="en-US" altLang="en-US" sz="1400">
                  <a:latin typeface="Calibri" panose="020F0502020204030204" pitchFamily="34" charset="0"/>
                  <a:cs typeface="Calibri" panose="020F0502020204030204" pitchFamily="34" charset="0"/>
                </a:endParaRPr>
              </a:p>
            </p:txBody>
          </p:sp>
          <p:sp>
            <p:nvSpPr>
              <p:cNvPr id="22" name="Text Box 1045">
                <a:extLst>
                  <a:ext uri="{FF2B5EF4-FFF2-40B4-BE49-F238E27FC236}">
                    <a16:creationId xmlns:a16="http://schemas.microsoft.com/office/drawing/2014/main" id="{BFD52AA2-B67C-45BB-8D09-3135733153BB}"/>
                  </a:ext>
                </a:extLst>
              </p:cNvPr>
              <p:cNvSpPr txBox="1">
                <a:spLocks noChangeArrowheads="1"/>
              </p:cNvSpPr>
              <p:nvPr/>
            </p:nvSpPr>
            <p:spPr bwMode="auto">
              <a:xfrm>
                <a:off x="1121" y="3072"/>
                <a:ext cx="312" cy="1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l-GR" altLang="en-US" sz="1400">
                    <a:latin typeface="Calibri" panose="020F0502020204030204" pitchFamily="34" charset="0"/>
                    <a:cs typeface="Calibri" panose="020F0502020204030204" pitchFamily="34" charset="0"/>
                  </a:rPr>
                  <a:t>20%</a:t>
                </a:r>
                <a:endParaRPr lang="en-US" altLang="en-US" sz="1400">
                  <a:latin typeface="Calibri" panose="020F0502020204030204" pitchFamily="34" charset="0"/>
                  <a:cs typeface="Calibri" panose="020F0502020204030204" pitchFamily="34" charset="0"/>
                </a:endParaRPr>
              </a:p>
            </p:txBody>
          </p:sp>
          <p:sp>
            <p:nvSpPr>
              <p:cNvPr id="23" name="Text Box 1046">
                <a:extLst>
                  <a:ext uri="{FF2B5EF4-FFF2-40B4-BE49-F238E27FC236}">
                    <a16:creationId xmlns:a16="http://schemas.microsoft.com/office/drawing/2014/main" id="{8DBD6BA0-FEB4-4AFF-9E28-5445DF85379B}"/>
                  </a:ext>
                </a:extLst>
              </p:cNvPr>
              <p:cNvSpPr txBox="1">
                <a:spLocks noChangeArrowheads="1"/>
              </p:cNvSpPr>
              <p:nvPr/>
            </p:nvSpPr>
            <p:spPr bwMode="auto">
              <a:xfrm>
                <a:off x="2341" y="3792"/>
                <a:ext cx="444" cy="1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l-GR" altLang="en-US" sz="1400">
                    <a:latin typeface="Calibri" panose="020F0502020204030204" pitchFamily="34" charset="0"/>
                    <a:cs typeface="Calibri" panose="020F0502020204030204" pitchFamily="34" charset="0"/>
                  </a:rPr>
                  <a:t>50</a:t>
                </a:r>
                <a:r>
                  <a:rPr lang="en-US" altLang="en-US" sz="1400">
                    <a:latin typeface="Calibri" panose="020F0502020204030204" pitchFamily="34" charset="0"/>
                    <a:cs typeface="Calibri" panose="020F0502020204030204" pitchFamily="34" charset="0"/>
                  </a:rPr>
                  <a:t>Gray</a:t>
                </a:r>
              </a:p>
            </p:txBody>
          </p:sp>
        </p:grpSp>
      </p:grpSp>
      <p:sp>
        <p:nvSpPr>
          <p:cNvPr id="26" name="Text Box 1049">
            <a:extLst>
              <a:ext uri="{FF2B5EF4-FFF2-40B4-BE49-F238E27FC236}">
                <a16:creationId xmlns:a16="http://schemas.microsoft.com/office/drawing/2014/main" id="{914798BB-3FB4-4A5E-AE37-6EF9CFA988B8}"/>
              </a:ext>
            </a:extLst>
          </p:cNvPr>
          <p:cNvSpPr txBox="1">
            <a:spLocks noChangeArrowheads="1"/>
          </p:cNvSpPr>
          <p:nvPr/>
        </p:nvSpPr>
        <p:spPr bwMode="auto">
          <a:xfrm>
            <a:off x="6894657" y="3115700"/>
            <a:ext cx="3959225" cy="2047875"/>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just"/>
            <a:r>
              <a:rPr lang="el-GR" altLang="en-US" sz="1600" dirty="0">
                <a:latin typeface="Calibri" panose="020F0502020204030204" pitchFamily="34" charset="0"/>
                <a:cs typeface="Calibri" panose="020F0502020204030204" pitchFamily="34" charset="0"/>
              </a:rPr>
              <a:t>Οσο </a:t>
            </a:r>
            <a:r>
              <a:rPr lang="el-GR" altLang="en-US" sz="1600" b="1" dirty="0">
                <a:latin typeface="Calibri" panose="020F0502020204030204" pitchFamily="34" charset="0"/>
                <a:cs typeface="Calibri" panose="020F0502020204030204" pitchFamily="34" charset="0"/>
              </a:rPr>
              <a:t>αυξάνει η απορροφώμενη δόση</a:t>
            </a:r>
            <a:r>
              <a:rPr lang="el-GR" altLang="en-US" sz="1600" dirty="0">
                <a:latin typeface="Calibri" panose="020F0502020204030204" pitchFamily="34" charset="0"/>
                <a:cs typeface="Calibri" panose="020F0502020204030204" pitchFamily="34" charset="0"/>
              </a:rPr>
              <a:t>, τόσο </a:t>
            </a:r>
            <a:r>
              <a:rPr lang="el-GR" altLang="en-US" sz="1600" b="1" dirty="0">
                <a:latin typeface="Calibri" panose="020F0502020204030204" pitchFamily="34" charset="0"/>
                <a:cs typeface="Calibri" panose="020F0502020204030204" pitchFamily="34" charset="0"/>
              </a:rPr>
              <a:t>αυξάνει η πιθανότητα ελέγχου της νόσου </a:t>
            </a:r>
            <a:r>
              <a:rPr lang="el-GR" altLang="en-US" sz="1600" dirty="0">
                <a:solidFill>
                  <a:srgbClr val="FF0000"/>
                </a:solidFill>
                <a:latin typeface="Calibri" panose="020F0502020204030204" pitchFamily="34" charset="0"/>
                <a:cs typeface="Calibri" panose="020F0502020204030204" pitchFamily="34" charset="0"/>
              </a:rPr>
              <a:t>αλλά</a:t>
            </a:r>
            <a:r>
              <a:rPr lang="el-GR" altLang="en-US" sz="1600" dirty="0">
                <a:latin typeface="Calibri" panose="020F0502020204030204" pitchFamily="34" charset="0"/>
                <a:cs typeface="Calibri" panose="020F0502020204030204" pitchFamily="34" charset="0"/>
              </a:rPr>
              <a:t> </a:t>
            </a:r>
            <a:r>
              <a:rPr lang="el-GR" altLang="en-US" sz="1600" dirty="0">
                <a:solidFill>
                  <a:schemeClr val="accent5"/>
                </a:solidFill>
                <a:latin typeface="Calibri" panose="020F0502020204030204" pitchFamily="34" charset="0"/>
                <a:cs typeface="Calibri" panose="020F0502020204030204" pitchFamily="34" charset="0"/>
              </a:rPr>
              <a:t>και η πιθανότητα επιπλοκώς των υγιών ιστών</a:t>
            </a:r>
            <a:r>
              <a:rPr lang="el-GR" altLang="en-US" sz="1600" dirty="0">
                <a:latin typeface="Calibri" panose="020F0502020204030204" pitchFamily="34" charset="0"/>
                <a:cs typeface="Calibri" panose="020F0502020204030204" pitchFamily="34" charset="0"/>
              </a:rPr>
              <a:t>. Σε αυτή την κατάσταση επιδιώκεται να ευρεθεί η </a:t>
            </a:r>
            <a:r>
              <a:rPr lang="el-GR" altLang="en-US" sz="1600" dirty="0">
                <a:solidFill>
                  <a:schemeClr val="accent6"/>
                </a:solidFill>
                <a:latin typeface="Calibri" panose="020F0502020204030204" pitchFamily="34" charset="0"/>
                <a:cs typeface="Calibri" panose="020F0502020204030204" pitchFamily="34" charset="0"/>
              </a:rPr>
              <a:t>βέλτιστη δόση</a:t>
            </a:r>
            <a:r>
              <a:rPr lang="el-GR" altLang="en-US" sz="1600" dirty="0">
                <a:latin typeface="Calibri" panose="020F0502020204030204" pitchFamily="34" charset="0"/>
                <a:cs typeface="Calibri" panose="020F0502020204030204" pitchFamily="34" charset="0"/>
              </a:rPr>
              <a:t> ώστε να μεγιστοποιηθεί το θεραπευτικό αποτέλεσμα και να </a:t>
            </a:r>
            <a:r>
              <a:rPr lang="el-GR" altLang="en-US" sz="1600" i="1" dirty="0">
                <a:latin typeface="Calibri" panose="020F0502020204030204" pitchFamily="34" charset="0"/>
                <a:cs typeface="Calibri" panose="020F0502020204030204" pitchFamily="34" charset="0"/>
              </a:rPr>
              <a:t>ελαχιστοποιηθεί η επιβάρυνση των υγιών ιστών</a:t>
            </a:r>
            <a:r>
              <a:rPr lang="el-GR" altLang="en-US" sz="1600" dirty="0">
                <a:latin typeface="Calibri" panose="020F0502020204030204" pitchFamily="34" charset="0"/>
                <a:cs typeface="Calibri" panose="020F0502020204030204" pitchFamily="34" charset="0"/>
              </a:rPr>
              <a:t>.</a:t>
            </a:r>
            <a:endParaRPr lang="en-US" alt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043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8">
            <a:extLst>
              <a:ext uri="{FF2B5EF4-FFF2-40B4-BE49-F238E27FC236}">
                <a16:creationId xmlns:a16="http://schemas.microsoft.com/office/drawing/2014/main" id="{43022531-DA1C-4F41-B43D-52D4DB61329E}"/>
              </a:ext>
            </a:extLst>
          </p:cNvPr>
          <p:cNvSpPr>
            <a:spLocks noGrp="1"/>
          </p:cNvSpPr>
          <p:nvPr>
            <p:ph type="ftr" sz="quarter" idx="11"/>
          </p:nvPr>
        </p:nvSpPr>
        <p:spPr>
          <a:xfrm>
            <a:off x="3611017" y="6453386"/>
            <a:ext cx="6280830" cy="404614"/>
          </a:xfrm>
        </p:spPr>
        <p:txBody>
          <a:bodyPr/>
          <a:lstStyle/>
          <a:p>
            <a:pPr algn="ctr"/>
            <a:r>
              <a:rPr lang="el-GR"/>
              <a:t>Βασιλική Σόφτα Υπ. Διδάκτωρ, Τμήμα Ιατρικής Φυσικής</a:t>
            </a:r>
            <a:endParaRPr lang="el-GR" dirty="0"/>
          </a:p>
        </p:txBody>
      </p:sp>
      <p:pic>
        <p:nvPicPr>
          <p:cNvPr id="5" name="Picture 4">
            <a:extLst>
              <a:ext uri="{FF2B5EF4-FFF2-40B4-BE49-F238E27FC236}">
                <a16:creationId xmlns:a16="http://schemas.microsoft.com/office/drawing/2014/main" id="{86CD7368-D753-4B16-9AFF-693CB0D50B3C}"/>
              </a:ext>
            </a:extLst>
          </p:cNvPr>
          <p:cNvPicPr>
            <a:picLocks noChangeAspect="1"/>
          </p:cNvPicPr>
          <p:nvPr/>
        </p:nvPicPr>
        <p:blipFill>
          <a:blip r:embed="rId3"/>
          <a:stretch>
            <a:fillRect/>
          </a:stretch>
        </p:blipFill>
        <p:spPr>
          <a:xfrm>
            <a:off x="0" y="6046237"/>
            <a:ext cx="811763" cy="811763"/>
          </a:xfrm>
          <a:prstGeom prst="rect">
            <a:avLst/>
          </a:prstGeom>
        </p:spPr>
      </p:pic>
      <p:sp>
        <p:nvSpPr>
          <p:cNvPr id="6" name="Slide Number Placeholder 5">
            <a:extLst>
              <a:ext uri="{FF2B5EF4-FFF2-40B4-BE49-F238E27FC236}">
                <a16:creationId xmlns:a16="http://schemas.microsoft.com/office/drawing/2014/main" id="{A3A3D9C2-2E98-43BE-88F3-77D373ADDEF1}"/>
              </a:ext>
            </a:extLst>
          </p:cNvPr>
          <p:cNvSpPr>
            <a:spLocks noGrp="1"/>
          </p:cNvSpPr>
          <p:nvPr>
            <p:ph type="sldNum" sz="quarter" idx="12"/>
          </p:nvPr>
        </p:nvSpPr>
        <p:spPr/>
        <p:txBody>
          <a:bodyPr/>
          <a:lstStyle/>
          <a:p>
            <a:fld id="{30F7FEED-761C-4317-B19B-150BD89273B6}" type="slidenum">
              <a:rPr lang="en-US" smtClean="0"/>
              <a:t>11</a:t>
            </a:fld>
            <a:endParaRPr lang="en-US"/>
          </a:p>
        </p:txBody>
      </p:sp>
      <p:pic>
        <p:nvPicPr>
          <p:cNvPr id="7" name="Picture 6">
            <a:extLst>
              <a:ext uri="{FF2B5EF4-FFF2-40B4-BE49-F238E27FC236}">
                <a16:creationId xmlns:a16="http://schemas.microsoft.com/office/drawing/2014/main" id="{7EACD010-1F66-40A9-A2AB-F73666C26032}"/>
              </a:ext>
            </a:extLst>
          </p:cNvPr>
          <p:cNvPicPr>
            <a:picLocks noChangeAspect="1"/>
          </p:cNvPicPr>
          <p:nvPr/>
        </p:nvPicPr>
        <p:blipFill>
          <a:blip r:embed="rId4"/>
          <a:stretch>
            <a:fillRect/>
          </a:stretch>
        </p:blipFill>
        <p:spPr>
          <a:xfrm>
            <a:off x="169169" y="186903"/>
            <a:ext cx="1201016" cy="1194920"/>
          </a:xfrm>
          <a:prstGeom prst="rect">
            <a:avLst/>
          </a:prstGeom>
        </p:spPr>
      </p:pic>
      <p:sp>
        <p:nvSpPr>
          <p:cNvPr id="8" name="TextBox 7">
            <a:extLst>
              <a:ext uri="{FF2B5EF4-FFF2-40B4-BE49-F238E27FC236}">
                <a16:creationId xmlns:a16="http://schemas.microsoft.com/office/drawing/2014/main" id="{23927668-859C-4E46-A994-B9986CE3CEE3}"/>
              </a:ext>
            </a:extLst>
          </p:cNvPr>
          <p:cNvSpPr txBox="1"/>
          <p:nvPr/>
        </p:nvSpPr>
        <p:spPr>
          <a:xfrm>
            <a:off x="3046828" y="143674"/>
            <a:ext cx="6098344"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srgbClr val="000000"/>
                </a:solidFill>
                <a:effectLst/>
                <a:uLnTx/>
                <a:uFillTx/>
                <a:latin typeface="Calibri" panose="020F0502020204030204"/>
                <a:ea typeface="+mn-ea"/>
                <a:cs typeface="+mn-cs"/>
              </a:rPr>
              <a:t>ΠΑΝΕΠΙΣΤΗΜΙΟ ΘΕΣΣΑΛΙΑΣ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srgbClr val="000000"/>
                </a:solidFill>
                <a:effectLst/>
                <a:uLnTx/>
                <a:uFillTx/>
                <a:latin typeface="Calibri" panose="020F0502020204030204"/>
                <a:ea typeface="+mn-ea"/>
                <a:cs typeface="+mn-cs"/>
              </a:rPr>
              <a:t>ΤΜΗΜΑ ΙΑΤΡΙΚΗΣ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000000"/>
                </a:solidFill>
                <a:effectLst/>
                <a:uLnTx/>
                <a:uFillTx/>
                <a:latin typeface="Calibri" panose="020F0502020204030204"/>
                <a:ea typeface="+mn-ea"/>
                <a:cs typeface="+mn-cs"/>
              </a:rPr>
              <a:t>Εργαστήριο Ιατρικής Φυσικής</a:t>
            </a:r>
            <a:endParaRPr lang="el-GR" dirty="0"/>
          </a:p>
        </p:txBody>
      </p:sp>
      <p:sp>
        <p:nvSpPr>
          <p:cNvPr id="27" name="Text Box 3">
            <a:extLst>
              <a:ext uri="{FF2B5EF4-FFF2-40B4-BE49-F238E27FC236}">
                <a16:creationId xmlns:a16="http://schemas.microsoft.com/office/drawing/2014/main" id="{6364A1F8-789F-44F1-AC5B-9792A49A4708}"/>
              </a:ext>
            </a:extLst>
          </p:cNvPr>
          <p:cNvSpPr txBox="1">
            <a:spLocks noChangeArrowheads="1"/>
          </p:cNvSpPr>
          <p:nvPr/>
        </p:nvSpPr>
        <p:spPr bwMode="auto">
          <a:xfrm>
            <a:off x="1799953" y="5185078"/>
            <a:ext cx="8621712" cy="1314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just"/>
            <a:r>
              <a:rPr lang="el-GR" altLang="en-US" sz="1600">
                <a:latin typeface="Calibri" panose="020F0502020204030204" pitchFamily="34" charset="0"/>
                <a:cs typeface="Calibri" panose="020F0502020204030204" pitchFamily="34" charset="0"/>
              </a:rPr>
              <a:t>Οι ιστοί (και τα όργανα) χωρίζονται σε σειριακούς, παράλληλους και μικτούς. Κάθε ιστός οργανώνεται σε υπομονάδες. Σε ένα σειριακό όργανο (π.χ. νευρικός ιστός σπονδυλικής στήλης) αν μια υπομονάδα απορροφήσει δόση μεγαλύτερη από τα όρια ανοχής της, ολόκληρο το όργανο αδυνατεί να λειτουργήσει. Αντίθετα αν σε ένα παράλληλης δομής όργανο (π.χ. ήπαρ) μια υπομονάδα καταστραφεί το υπόλοιπο όργανο συνεχίζει να είναι λειτουργικό.</a:t>
            </a:r>
            <a:endParaRPr lang="en-US" altLang="en-US" sz="1600">
              <a:latin typeface="Calibri" panose="020F0502020204030204" pitchFamily="34" charset="0"/>
              <a:cs typeface="Calibri" panose="020F0502020204030204" pitchFamily="34" charset="0"/>
            </a:endParaRPr>
          </a:p>
        </p:txBody>
      </p:sp>
      <p:grpSp>
        <p:nvGrpSpPr>
          <p:cNvPr id="28" name="Group 10">
            <a:extLst>
              <a:ext uri="{FF2B5EF4-FFF2-40B4-BE49-F238E27FC236}">
                <a16:creationId xmlns:a16="http://schemas.microsoft.com/office/drawing/2014/main" id="{14F75E36-9AB8-47F6-90ED-04EF696F339F}"/>
              </a:ext>
            </a:extLst>
          </p:cNvPr>
          <p:cNvGrpSpPr>
            <a:grpSpLocks/>
          </p:cNvGrpSpPr>
          <p:nvPr/>
        </p:nvGrpSpPr>
        <p:grpSpPr bwMode="auto">
          <a:xfrm>
            <a:off x="3792265" y="1317928"/>
            <a:ext cx="4953000" cy="3749675"/>
            <a:chOff x="1440" y="816"/>
            <a:chExt cx="3120" cy="2362"/>
          </a:xfrm>
        </p:grpSpPr>
        <p:grpSp>
          <p:nvGrpSpPr>
            <p:cNvPr id="29" name="Group 8">
              <a:extLst>
                <a:ext uri="{FF2B5EF4-FFF2-40B4-BE49-F238E27FC236}">
                  <a16:creationId xmlns:a16="http://schemas.microsoft.com/office/drawing/2014/main" id="{7646240E-1E73-416D-854B-2B10F1B8C4D7}"/>
                </a:ext>
              </a:extLst>
            </p:cNvPr>
            <p:cNvGrpSpPr>
              <a:grpSpLocks/>
            </p:cNvGrpSpPr>
            <p:nvPr/>
          </p:nvGrpSpPr>
          <p:grpSpPr bwMode="auto">
            <a:xfrm>
              <a:off x="1440" y="816"/>
              <a:ext cx="3120" cy="2362"/>
              <a:chOff x="1440" y="816"/>
              <a:chExt cx="3120" cy="2362"/>
            </a:xfrm>
          </p:grpSpPr>
          <p:graphicFrame>
            <p:nvGraphicFramePr>
              <p:cNvPr id="31" name="Object 2">
                <a:extLst>
                  <a:ext uri="{FF2B5EF4-FFF2-40B4-BE49-F238E27FC236}">
                    <a16:creationId xmlns:a16="http://schemas.microsoft.com/office/drawing/2014/main" id="{3A1F9D94-B2D5-4C4E-A43A-549FA4B2DFF1}"/>
                  </a:ext>
                </a:extLst>
              </p:cNvPr>
              <p:cNvGraphicFramePr>
                <a:graphicFrameLocks noChangeAspect="1"/>
              </p:cNvGraphicFramePr>
              <p:nvPr/>
            </p:nvGraphicFramePr>
            <p:xfrm>
              <a:off x="1440" y="834"/>
              <a:ext cx="3120" cy="2334"/>
            </p:xfrm>
            <a:graphic>
              <a:graphicData uri="http://schemas.openxmlformats.org/presentationml/2006/ole">
                <mc:AlternateContent xmlns:mc="http://schemas.openxmlformats.org/markup-compatibility/2006">
                  <mc:Choice xmlns:v="urn:schemas-microsoft-com:vml" Requires="v">
                    <p:oleObj spid="_x0000_s1060" name="Slide" r:id="rId5" imgW="4549750" imgH="3402787" progId="PowerPoint.Slide.8">
                      <p:embed/>
                    </p:oleObj>
                  </mc:Choice>
                  <mc:Fallback>
                    <p:oleObj name="Slide" r:id="rId5" imgW="4549750" imgH="3402787" progId="PowerPoint.Slide.8">
                      <p:embed/>
                      <p:pic>
                        <p:nvPicPr>
                          <p:cNvPr id="422914"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0" y="834"/>
                            <a:ext cx="3120" cy="2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2" name="Text Box 4">
                <a:extLst>
                  <a:ext uri="{FF2B5EF4-FFF2-40B4-BE49-F238E27FC236}">
                    <a16:creationId xmlns:a16="http://schemas.microsoft.com/office/drawing/2014/main" id="{B6BBAD93-E174-40D9-A86B-29AD2A65A5CF}"/>
                  </a:ext>
                </a:extLst>
              </p:cNvPr>
              <p:cNvSpPr txBox="1">
                <a:spLocks noChangeArrowheads="1"/>
              </p:cNvSpPr>
              <p:nvPr/>
            </p:nvSpPr>
            <p:spPr bwMode="auto">
              <a:xfrm>
                <a:off x="1767" y="1824"/>
                <a:ext cx="1137" cy="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l-GR" altLang="en-US" sz="1600">
                    <a:latin typeface="Calibri" panose="020F0502020204030204" pitchFamily="34" charset="0"/>
                    <a:cs typeface="Calibri" panose="020F0502020204030204" pitchFamily="34" charset="0"/>
                  </a:rPr>
                  <a:t>παράλληλο όργανο</a:t>
                </a:r>
                <a:endParaRPr lang="en-US" altLang="en-US" sz="1600">
                  <a:latin typeface="Calibri" panose="020F0502020204030204" pitchFamily="34" charset="0"/>
                  <a:cs typeface="Calibri" panose="020F0502020204030204" pitchFamily="34" charset="0"/>
                </a:endParaRPr>
              </a:p>
            </p:txBody>
          </p:sp>
          <p:sp>
            <p:nvSpPr>
              <p:cNvPr id="33" name="Text Box 5">
                <a:extLst>
                  <a:ext uri="{FF2B5EF4-FFF2-40B4-BE49-F238E27FC236}">
                    <a16:creationId xmlns:a16="http://schemas.microsoft.com/office/drawing/2014/main" id="{7E3EF1B9-A31D-4CE9-9AE5-46C85BCAF1F3}"/>
                  </a:ext>
                </a:extLst>
              </p:cNvPr>
              <p:cNvSpPr txBox="1">
                <a:spLocks noChangeArrowheads="1"/>
              </p:cNvSpPr>
              <p:nvPr/>
            </p:nvSpPr>
            <p:spPr bwMode="auto">
              <a:xfrm>
                <a:off x="1776" y="816"/>
                <a:ext cx="1032"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l-GR" altLang="en-US" sz="1600" dirty="0">
                    <a:latin typeface="Calibri" panose="020F0502020204030204" pitchFamily="34" charset="0"/>
                    <a:cs typeface="Calibri" panose="020F0502020204030204" pitchFamily="34" charset="0"/>
                  </a:rPr>
                  <a:t>σειριακό όργανο</a:t>
                </a:r>
                <a:endParaRPr lang="en-US" altLang="en-US" sz="1600" dirty="0">
                  <a:latin typeface="Calibri" panose="020F0502020204030204" pitchFamily="34" charset="0"/>
                  <a:cs typeface="Calibri" panose="020F0502020204030204" pitchFamily="34" charset="0"/>
                </a:endParaRPr>
              </a:p>
            </p:txBody>
          </p:sp>
          <p:sp>
            <p:nvSpPr>
              <p:cNvPr id="34" name="Text Box 7">
                <a:extLst>
                  <a:ext uri="{FF2B5EF4-FFF2-40B4-BE49-F238E27FC236}">
                    <a16:creationId xmlns:a16="http://schemas.microsoft.com/office/drawing/2014/main" id="{52D8C8BE-7D3D-4B9C-83E3-49785125440F}"/>
                  </a:ext>
                </a:extLst>
              </p:cNvPr>
              <p:cNvSpPr txBox="1">
                <a:spLocks noChangeArrowheads="1"/>
              </p:cNvSpPr>
              <p:nvPr/>
            </p:nvSpPr>
            <p:spPr bwMode="auto">
              <a:xfrm>
                <a:off x="2064" y="2736"/>
                <a:ext cx="2112"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l-GR" altLang="en-US" sz="2000">
                    <a:latin typeface="Calibri" panose="020F0502020204030204" pitchFamily="34" charset="0"/>
                    <a:cs typeface="Calibri" panose="020F0502020204030204" pitchFamily="34" charset="0"/>
                  </a:rPr>
                  <a:t>Οργάνωση</a:t>
                </a:r>
              </a:p>
              <a:p>
                <a:pPr eaLnBrk="0" hangingPunct="0"/>
                <a:r>
                  <a:rPr lang="el-GR" altLang="en-US" sz="2000">
                    <a:latin typeface="Calibri" panose="020F0502020204030204" pitchFamily="34" charset="0"/>
                    <a:cs typeface="Calibri" panose="020F0502020204030204" pitchFamily="34" charset="0"/>
                  </a:rPr>
                  <a:t>Λειτουργικών Μονάδων</a:t>
                </a:r>
                <a:endParaRPr lang="en-US" altLang="en-US" sz="2000">
                  <a:latin typeface="Calibri" panose="020F0502020204030204" pitchFamily="34" charset="0"/>
                  <a:cs typeface="Calibri" panose="020F0502020204030204" pitchFamily="34" charset="0"/>
                </a:endParaRPr>
              </a:p>
            </p:txBody>
          </p:sp>
        </p:grpSp>
        <p:sp>
          <p:nvSpPr>
            <p:cNvPr id="30" name="Rectangle 9">
              <a:extLst>
                <a:ext uri="{FF2B5EF4-FFF2-40B4-BE49-F238E27FC236}">
                  <a16:creationId xmlns:a16="http://schemas.microsoft.com/office/drawing/2014/main" id="{E03AC86F-4A81-4134-AC9D-1C2736C17A79}"/>
                </a:ext>
              </a:extLst>
            </p:cNvPr>
            <p:cNvSpPr>
              <a:spLocks noChangeArrowheads="1"/>
            </p:cNvSpPr>
            <p:nvPr/>
          </p:nvSpPr>
          <p:spPr bwMode="auto">
            <a:xfrm>
              <a:off x="3264" y="960"/>
              <a:ext cx="192" cy="192"/>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255291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8">
            <a:extLst>
              <a:ext uri="{FF2B5EF4-FFF2-40B4-BE49-F238E27FC236}">
                <a16:creationId xmlns:a16="http://schemas.microsoft.com/office/drawing/2014/main" id="{43022531-DA1C-4F41-B43D-52D4DB61329E}"/>
              </a:ext>
            </a:extLst>
          </p:cNvPr>
          <p:cNvSpPr>
            <a:spLocks noGrp="1"/>
          </p:cNvSpPr>
          <p:nvPr>
            <p:ph type="ftr" sz="quarter" idx="11"/>
          </p:nvPr>
        </p:nvSpPr>
        <p:spPr>
          <a:xfrm>
            <a:off x="3611017" y="6453386"/>
            <a:ext cx="6280830" cy="404614"/>
          </a:xfrm>
        </p:spPr>
        <p:txBody>
          <a:bodyPr/>
          <a:lstStyle/>
          <a:p>
            <a:pPr algn="ctr"/>
            <a:r>
              <a:rPr lang="el-GR"/>
              <a:t>Βασιλική Σόφτα Υπ. Διδάκτωρ, Τμήμα Ιατρικής Φυσικής</a:t>
            </a:r>
            <a:endParaRPr lang="el-GR" dirty="0"/>
          </a:p>
        </p:txBody>
      </p:sp>
      <p:pic>
        <p:nvPicPr>
          <p:cNvPr id="5" name="Picture 4">
            <a:extLst>
              <a:ext uri="{FF2B5EF4-FFF2-40B4-BE49-F238E27FC236}">
                <a16:creationId xmlns:a16="http://schemas.microsoft.com/office/drawing/2014/main" id="{86CD7368-D753-4B16-9AFF-693CB0D50B3C}"/>
              </a:ext>
            </a:extLst>
          </p:cNvPr>
          <p:cNvPicPr>
            <a:picLocks noChangeAspect="1"/>
          </p:cNvPicPr>
          <p:nvPr/>
        </p:nvPicPr>
        <p:blipFill>
          <a:blip r:embed="rId2"/>
          <a:stretch>
            <a:fillRect/>
          </a:stretch>
        </p:blipFill>
        <p:spPr>
          <a:xfrm>
            <a:off x="0" y="6046237"/>
            <a:ext cx="811763" cy="811763"/>
          </a:xfrm>
          <a:prstGeom prst="rect">
            <a:avLst/>
          </a:prstGeom>
        </p:spPr>
      </p:pic>
      <p:sp>
        <p:nvSpPr>
          <p:cNvPr id="6" name="Slide Number Placeholder 5">
            <a:extLst>
              <a:ext uri="{FF2B5EF4-FFF2-40B4-BE49-F238E27FC236}">
                <a16:creationId xmlns:a16="http://schemas.microsoft.com/office/drawing/2014/main" id="{A3A3D9C2-2E98-43BE-88F3-77D373ADDEF1}"/>
              </a:ext>
            </a:extLst>
          </p:cNvPr>
          <p:cNvSpPr>
            <a:spLocks noGrp="1"/>
          </p:cNvSpPr>
          <p:nvPr>
            <p:ph type="sldNum" sz="quarter" idx="12"/>
          </p:nvPr>
        </p:nvSpPr>
        <p:spPr/>
        <p:txBody>
          <a:bodyPr/>
          <a:lstStyle/>
          <a:p>
            <a:fld id="{30F7FEED-761C-4317-B19B-150BD89273B6}" type="slidenum">
              <a:rPr lang="en-US" smtClean="0"/>
              <a:t>12</a:t>
            </a:fld>
            <a:endParaRPr lang="en-US"/>
          </a:p>
        </p:txBody>
      </p:sp>
      <p:pic>
        <p:nvPicPr>
          <p:cNvPr id="7" name="Picture 6">
            <a:extLst>
              <a:ext uri="{FF2B5EF4-FFF2-40B4-BE49-F238E27FC236}">
                <a16:creationId xmlns:a16="http://schemas.microsoft.com/office/drawing/2014/main" id="{7EACD010-1F66-40A9-A2AB-F73666C26032}"/>
              </a:ext>
            </a:extLst>
          </p:cNvPr>
          <p:cNvPicPr>
            <a:picLocks noChangeAspect="1"/>
          </p:cNvPicPr>
          <p:nvPr/>
        </p:nvPicPr>
        <p:blipFill>
          <a:blip r:embed="rId3"/>
          <a:stretch>
            <a:fillRect/>
          </a:stretch>
        </p:blipFill>
        <p:spPr>
          <a:xfrm>
            <a:off x="169169" y="186903"/>
            <a:ext cx="1201016" cy="1194920"/>
          </a:xfrm>
          <a:prstGeom prst="rect">
            <a:avLst/>
          </a:prstGeom>
        </p:spPr>
      </p:pic>
      <p:sp>
        <p:nvSpPr>
          <p:cNvPr id="8" name="TextBox 7">
            <a:extLst>
              <a:ext uri="{FF2B5EF4-FFF2-40B4-BE49-F238E27FC236}">
                <a16:creationId xmlns:a16="http://schemas.microsoft.com/office/drawing/2014/main" id="{23927668-859C-4E46-A994-B9986CE3CEE3}"/>
              </a:ext>
            </a:extLst>
          </p:cNvPr>
          <p:cNvSpPr txBox="1"/>
          <p:nvPr/>
        </p:nvSpPr>
        <p:spPr>
          <a:xfrm>
            <a:off x="3046828" y="143674"/>
            <a:ext cx="6098344"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srgbClr val="000000"/>
                </a:solidFill>
                <a:effectLst/>
                <a:uLnTx/>
                <a:uFillTx/>
                <a:latin typeface="Calibri" panose="020F0502020204030204"/>
                <a:ea typeface="+mn-ea"/>
                <a:cs typeface="+mn-cs"/>
              </a:rPr>
              <a:t>ΠΑΝΕΠΙΣΤΗΜΙΟ ΘΕΣΣΑΛΙΑΣ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srgbClr val="000000"/>
                </a:solidFill>
                <a:effectLst/>
                <a:uLnTx/>
                <a:uFillTx/>
                <a:latin typeface="Calibri" panose="020F0502020204030204"/>
                <a:ea typeface="+mn-ea"/>
                <a:cs typeface="+mn-cs"/>
              </a:rPr>
              <a:t>ΤΜΗΜΑ ΙΑΤΡΙΚΗΣ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000000"/>
                </a:solidFill>
                <a:effectLst/>
                <a:uLnTx/>
                <a:uFillTx/>
                <a:latin typeface="Calibri" panose="020F0502020204030204"/>
                <a:ea typeface="+mn-ea"/>
                <a:cs typeface="+mn-cs"/>
              </a:rPr>
              <a:t>Εργαστήριο Ιατρικής Φυσικής</a:t>
            </a:r>
            <a:endParaRPr lang="el-GR" dirty="0"/>
          </a:p>
        </p:txBody>
      </p:sp>
      <p:sp>
        <p:nvSpPr>
          <p:cNvPr id="9" name="Rectangle 2">
            <a:extLst>
              <a:ext uri="{FF2B5EF4-FFF2-40B4-BE49-F238E27FC236}">
                <a16:creationId xmlns:a16="http://schemas.microsoft.com/office/drawing/2014/main" id="{78ED1E6B-9A32-4C54-B95A-B0EE7EC7962D}"/>
              </a:ext>
            </a:extLst>
          </p:cNvPr>
          <p:cNvSpPr>
            <a:spLocks noChangeArrowheads="1"/>
          </p:cNvSpPr>
          <p:nvPr/>
        </p:nvSpPr>
        <p:spPr bwMode="auto">
          <a:xfrm>
            <a:off x="83268" y="1558303"/>
            <a:ext cx="3048000" cy="609600"/>
          </a:xfrm>
          <a:prstGeom prst="rect">
            <a:avLst/>
          </a:prstGeom>
          <a:solidFill>
            <a:srgbClr val="5F5F5F"/>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sz="2400">
                <a:solidFill>
                  <a:schemeClr val="tx1"/>
                </a:solidFill>
                <a:latin typeface="Times New Roman" pitchFamily="18" charset="0"/>
              </a:defRPr>
            </a:lvl1pPr>
            <a:lvl2pPr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marL="457200" fontAlgn="base">
              <a:spcBef>
                <a:spcPct val="0"/>
              </a:spcBef>
              <a:spcAft>
                <a:spcPct val="0"/>
              </a:spcAft>
              <a:defRPr sz="2400">
                <a:solidFill>
                  <a:schemeClr val="tx1"/>
                </a:solidFill>
                <a:latin typeface="Times New Roman" pitchFamily="18" charset="0"/>
              </a:defRPr>
            </a:lvl6pPr>
            <a:lvl7pPr marL="914400" fontAlgn="base">
              <a:spcBef>
                <a:spcPct val="0"/>
              </a:spcBef>
              <a:spcAft>
                <a:spcPct val="0"/>
              </a:spcAft>
              <a:defRPr sz="2400">
                <a:solidFill>
                  <a:schemeClr val="tx1"/>
                </a:solidFill>
                <a:latin typeface="Times New Roman" pitchFamily="18" charset="0"/>
              </a:defRPr>
            </a:lvl7pPr>
            <a:lvl8pPr marL="1371600" fontAlgn="base">
              <a:spcBef>
                <a:spcPct val="0"/>
              </a:spcBef>
              <a:spcAft>
                <a:spcPct val="0"/>
              </a:spcAft>
              <a:defRPr sz="2400">
                <a:solidFill>
                  <a:schemeClr val="tx1"/>
                </a:solidFill>
                <a:latin typeface="Times New Roman" pitchFamily="18" charset="0"/>
              </a:defRPr>
            </a:lvl8pPr>
            <a:lvl9pPr marL="1828800" fontAlgn="base">
              <a:spcBef>
                <a:spcPct val="0"/>
              </a:spcBef>
              <a:spcAft>
                <a:spcPct val="0"/>
              </a:spcAft>
              <a:defRPr sz="2400">
                <a:solidFill>
                  <a:schemeClr val="tx1"/>
                </a:solidFill>
                <a:latin typeface="Times New Roman" pitchFamily="18" charset="0"/>
              </a:defRPr>
            </a:lvl9pPr>
          </a:lstStyle>
          <a:p>
            <a:r>
              <a:rPr lang="en-US" altLang="en-US" sz="2000">
                <a:latin typeface="Calibri" panose="020F0502020204030204" pitchFamily="34" charset="0"/>
                <a:cs typeface="Calibri" panose="020F0502020204030204" pitchFamily="34" charset="0"/>
              </a:rPr>
              <a:t>Ακτινοθεραπεία</a:t>
            </a:r>
          </a:p>
        </p:txBody>
      </p:sp>
      <p:sp>
        <p:nvSpPr>
          <p:cNvPr id="10" name="Text Box 3">
            <a:extLst>
              <a:ext uri="{FF2B5EF4-FFF2-40B4-BE49-F238E27FC236}">
                <a16:creationId xmlns:a16="http://schemas.microsoft.com/office/drawing/2014/main" id="{14FCFA40-1256-4291-863D-9B270D763A74}"/>
              </a:ext>
            </a:extLst>
          </p:cNvPr>
          <p:cNvSpPr txBox="1">
            <a:spLocks noChangeArrowheads="1"/>
          </p:cNvSpPr>
          <p:nvPr/>
        </p:nvSpPr>
        <p:spPr bwMode="auto">
          <a:xfrm>
            <a:off x="3540587" y="1381823"/>
            <a:ext cx="323300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61963" indent="-461963" algn="l">
              <a:defRPr sz="2400">
                <a:solidFill>
                  <a:schemeClr val="tx1"/>
                </a:solidFill>
                <a:latin typeface="Times New Roman" pitchFamily="18" charset="0"/>
              </a:defRPr>
            </a:lvl1pPr>
            <a:lvl2pPr marL="576263"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buClr>
                <a:srgbClr val="CC0000"/>
              </a:buClr>
              <a:buFont typeface="Wingdings" pitchFamily="2" charset="2"/>
              <a:buChar char="Ø"/>
            </a:pPr>
            <a:r>
              <a:rPr lang="en-US" altLang="en-US" sz="2000" dirty="0" err="1">
                <a:latin typeface="Calibri" panose="020F0502020204030204" pitchFamily="34" charset="0"/>
                <a:cs typeface="Calibri" panose="020F0502020204030204" pitchFamily="34" charset="0"/>
              </a:rPr>
              <a:t>Τι</a:t>
            </a:r>
            <a:r>
              <a:rPr lang="en-US" altLang="en-US" sz="2000" dirty="0">
                <a:latin typeface="Calibri" panose="020F0502020204030204" pitchFamily="34" charset="0"/>
                <a:cs typeface="Calibri" panose="020F0502020204030204" pitchFamily="34" charset="0"/>
              </a:rPr>
              <a:t> </a:t>
            </a:r>
            <a:r>
              <a:rPr lang="en-US" altLang="en-US" sz="2000" dirty="0" err="1">
                <a:latin typeface="Calibri" panose="020F0502020204030204" pitchFamily="34" charset="0"/>
                <a:cs typeface="Calibri" panose="020F0502020204030204" pitchFamily="34" charset="0"/>
              </a:rPr>
              <a:t>είν</a:t>
            </a:r>
            <a:r>
              <a:rPr lang="en-US" altLang="en-US" sz="2000" dirty="0">
                <a:latin typeface="Calibri" panose="020F0502020204030204" pitchFamily="34" charset="0"/>
                <a:cs typeface="Calibri" panose="020F0502020204030204" pitchFamily="34" charset="0"/>
              </a:rPr>
              <a:t>αι Ακτινοθεραπεία;</a:t>
            </a:r>
          </a:p>
        </p:txBody>
      </p:sp>
      <p:sp>
        <p:nvSpPr>
          <p:cNvPr id="11" name="Text Box 5">
            <a:extLst>
              <a:ext uri="{FF2B5EF4-FFF2-40B4-BE49-F238E27FC236}">
                <a16:creationId xmlns:a16="http://schemas.microsoft.com/office/drawing/2014/main" id="{CD0AE9B5-8CF9-4317-BCEB-386A43BFF20F}"/>
              </a:ext>
            </a:extLst>
          </p:cNvPr>
          <p:cNvSpPr txBox="1">
            <a:spLocks noChangeArrowheads="1"/>
          </p:cNvSpPr>
          <p:nvPr/>
        </p:nvSpPr>
        <p:spPr bwMode="auto">
          <a:xfrm>
            <a:off x="4318462" y="2000948"/>
            <a:ext cx="64770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6075" indent="-346075" algn="l">
              <a:defRPr sz="2400">
                <a:solidFill>
                  <a:schemeClr val="tx1"/>
                </a:solidFill>
                <a:latin typeface="Times New Roman" pitchFamily="18" charset="0"/>
              </a:defRPr>
            </a:lvl1pPr>
            <a:lvl2pPr marL="519113"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buClr>
                <a:srgbClr val="FFFF00"/>
              </a:buClr>
              <a:buFont typeface="Wingdings" pitchFamily="2" charset="2"/>
              <a:buChar char="ü"/>
            </a:pPr>
            <a:r>
              <a:rPr lang="en-US" altLang="en-US" sz="2000" i="1">
                <a:latin typeface="Calibri" panose="020F0502020204030204" pitchFamily="34" charset="0"/>
                <a:cs typeface="Calibri" panose="020F0502020204030204" pitchFamily="34" charset="0"/>
              </a:rPr>
              <a:t>Η προσπάθεια ακριβούς εντοπισμού της βλάβης και των γύρω υγειών ιστών</a:t>
            </a:r>
          </a:p>
          <a:p>
            <a:pPr>
              <a:buClr>
                <a:srgbClr val="FFFF00"/>
              </a:buClr>
              <a:buFont typeface="Wingdings" pitchFamily="2" charset="2"/>
              <a:buChar char="ü"/>
            </a:pPr>
            <a:r>
              <a:rPr lang="en-US" altLang="en-US" sz="2000" i="1">
                <a:latin typeface="Calibri" panose="020F0502020204030204" pitchFamily="34" charset="0"/>
                <a:cs typeface="Calibri" panose="020F0502020204030204" pitchFamily="34" charset="0"/>
              </a:rPr>
              <a:t>Η καταστροφή της βλάβης με την εξωτερική ακτινοβόληση αυτής</a:t>
            </a:r>
          </a:p>
        </p:txBody>
      </p:sp>
      <p:sp>
        <p:nvSpPr>
          <p:cNvPr id="12" name="Text Box 6">
            <a:extLst>
              <a:ext uri="{FF2B5EF4-FFF2-40B4-BE49-F238E27FC236}">
                <a16:creationId xmlns:a16="http://schemas.microsoft.com/office/drawing/2014/main" id="{50924C4A-ED7A-4844-8468-BF64338BE59E}"/>
              </a:ext>
            </a:extLst>
          </p:cNvPr>
          <p:cNvSpPr txBox="1">
            <a:spLocks noChangeArrowheads="1"/>
          </p:cNvSpPr>
          <p:nvPr/>
        </p:nvSpPr>
        <p:spPr bwMode="auto">
          <a:xfrm>
            <a:off x="3632662" y="3677348"/>
            <a:ext cx="36104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61963" indent="-461963" algn="l">
              <a:defRPr sz="2400">
                <a:solidFill>
                  <a:schemeClr val="tx1"/>
                </a:solidFill>
                <a:latin typeface="Times New Roman" pitchFamily="18" charset="0"/>
              </a:defRPr>
            </a:lvl1pPr>
            <a:lvl2pPr marL="576263"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buClr>
                <a:srgbClr val="CC0000"/>
              </a:buClr>
              <a:buFont typeface="Wingdings" pitchFamily="2" charset="2"/>
              <a:buChar char="Ø"/>
            </a:pPr>
            <a:r>
              <a:rPr lang="en-US" altLang="en-US" sz="2000">
                <a:latin typeface="Calibri" panose="020F0502020204030204" pitchFamily="34" charset="0"/>
                <a:cs typeface="Calibri" panose="020F0502020204030204" pitchFamily="34" charset="0"/>
              </a:rPr>
              <a:t>Στάδια της Ακτινοθεραπείας</a:t>
            </a:r>
          </a:p>
        </p:txBody>
      </p:sp>
      <p:sp>
        <p:nvSpPr>
          <p:cNvPr id="13" name="Text Box 7">
            <a:extLst>
              <a:ext uri="{FF2B5EF4-FFF2-40B4-BE49-F238E27FC236}">
                <a16:creationId xmlns:a16="http://schemas.microsoft.com/office/drawing/2014/main" id="{70F7EEE5-E9A7-492E-B594-AACF97657676}"/>
              </a:ext>
            </a:extLst>
          </p:cNvPr>
          <p:cNvSpPr txBox="1">
            <a:spLocks noChangeArrowheads="1"/>
          </p:cNvSpPr>
          <p:nvPr/>
        </p:nvSpPr>
        <p:spPr bwMode="auto">
          <a:xfrm>
            <a:off x="4394662" y="4286948"/>
            <a:ext cx="64770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6075" indent="-346075" algn="l">
              <a:defRPr sz="2400">
                <a:solidFill>
                  <a:schemeClr val="tx1"/>
                </a:solidFill>
                <a:latin typeface="Times New Roman" pitchFamily="18" charset="0"/>
              </a:defRPr>
            </a:lvl1pPr>
            <a:lvl2pPr marL="519113"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buClr>
                <a:srgbClr val="FFFF00"/>
              </a:buClr>
              <a:buFont typeface="Wingdings" pitchFamily="2" charset="2"/>
              <a:buChar char="ü"/>
            </a:pPr>
            <a:r>
              <a:rPr lang="en-US" altLang="en-US" sz="2000" i="1">
                <a:latin typeface="Calibri" panose="020F0502020204030204" pitchFamily="34" charset="0"/>
                <a:cs typeface="Calibri" panose="020F0502020204030204" pitchFamily="34" charset="0"/>
              </a:rPr>
              <a:t>Απεικόνηση</a:t>
            </a:r>
          </a:p>
          <a:p>
            <a:pPr>
              <a:buClr>
                <a:srgbClr val="FFFF00"/>
              </a:buClr>
              <a:buFont typeface="Wingdings" pitchFamily="2" charset="2"/>
              <a:buChar char="ü"/>
            </a:pPr>
            <a:r>
              <a:rPr lang="en-US" altLang="en-US" sz="2000" i="1">
                <a:latin typeface="Calibri" panose="020F0502020204030204" pitchFamily="34" charset="0"/>
                <a:cs typeface="Calibri" panose="020F0502020204030204" pitchFamily="34" charset="0"/>
              </a:rPr>
              <a:t>Εντοπισμός</a:t>
            </a:r>
          </a:p>
          <a:p>
            <a:pPr>
              <a:buClr>
                <a:srgbClr val="FFFF00"/>
              </a:buClr>
              <a:buFont typeface="Wingdings" pitchFamily="2" charset="2"/>
              <a:buChar char="ü"/>
            </a:pPr>
            <a:r>
              <a:rPr lang="en-US" altLang="en-US" sz="2000" i="1">
                <a:latin typeface="Calibri" panose="020F0502020204030204" pitchFamily="34" charset="0"/>
                <a:cs typeface="Calibri" panose="020F0502020204030204" pitchFamily="34" charset="0"/>
              </a:rPr>
              <a:t>Καθορισμός δομών &amp; κρίσιμων οργάνων</a:t>
            </a:r>
          </a:p>
          <a:p>
            <a:pPr>
              <a:buClr>
                <a:srgbClr val="FFFF00"/>
              </a:buClr>
              <a:buFont typeface="Wingdings" pitchFamily="2" charset="2"/>
              <a:buChar char="ü"/>
            </a:pPr>
            <a:r>
              <a:rPr lang="en-US" altLang="en-US" sz="2000" i="1">
                <a:latin typeface="Calibri" panose="020F0502020204030204" pitchFamily="34" charset="0"/>
                <a:cs typeface="Calibri" panose="020F0502020204030204" pitchFamily="34" charset="0"/>
              </a:rPr>
              <a:t>Σχεδιασμός του πλάνου θεραπείας</a:t>
            </a:r>
          </a:p>
          <a:p>
            <a:pPr>
              <a:buClr>
                <a:srgbClr val="FFFF00"/>
              </a:buClr>
              <a:buFont typeface="Wingdings" pitchFamily="2" charset="2"/>
              <a:buChar char="ü"/>
            </a:pPr>
            <a:r>
              <a:rPr lang="en-US" altLang="en-US" sz="2000" i="1">
                <a:latin typeface="Calibri" panose="020F0502020204030204" pitchFamily="34" charset="0"/>
                <a:cs typeface="Calibri" panose="020F0502020204030204" pitchFamily="34" charset="0"/>
              </a:rPr>
              <a:t>Εξομοίωση της θεραπείας</a:t>
            </a:r>
          </a:p>
          <a:p>
            <a:pPr>
              <a:buClr>
                <a:srgbClr val="FFFF00"/>
              </a:buClr>
              <a:buFont typeface="Wingdings" pitchFamily="2" charset="2"/>
              <a:buChar char="ü"/>
            </a:pPr>
            <a:r>
              <a:rPr lang="en-US" altLang="en-US" sz="2000" i="1">
                <a:latin typeface="Calibri" panose="020F0502020204030204" pitchFamily="34" charset="0"/>
                <a:cs typeface="Calibri" panose="020F0502020204030204" pitchFamily="34" charset="0"/>
              </a:rPr>
              <a:t>Ακτινοβόληση</a:t>
            </a:r>
          </a:p>
          <a:p>
            <a:pPr>
              <a:buClr>
                <a:srgbClr val="FFFF00"/>
              </a:buClr>
              <a:buFont typeface="Wingdings" pitchFamily="2" charset="2"/>
              <a:buChar char="ü"/>
            </a:pPr>
            <a:r>
              <a:rPr lang="en-US" altLang="en-US" sz="2000" i="1">
                <a:latin typeface="Calibri" panose="020F0502020204030204" pitchFamily="34" charset="0"/>
                <a:cs typeface="Calibri" panose="020F0502020204030204" pitchFamily="34" charset="0"/>
              </a:rPr>
              <a:t>Εξακρίβωση της θεραπείας</a:t>
            </a:r>
          </a:p>
        </p:txBody>
      </p:sp>
    </p:spTree>
    <p:extLst>
      <p:ext uri="{BB962C8B-B14F-4D97-AF65-F5344CB8AC3E}">
        <p14:creationId xmlns:p14="http://schemas.microsoft.com/office/powerpoint/2010/main" val="3713239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8">
            <a:extLst>
              <a:ext uri="{FF2B5EF4-FFF2-40B4-BE49-F238E27FC236}">
                <a16:creationId xmlns:a16="http://schemas.microsoft.com/office/drawing/2014/main" id="{43022531-DA1C-4F41-B43D-52D4DB61329E}"/>
              </a:ext>
            </a:extLst>
          </p:cNvPr>
          <p:cNvSpPr>
            <a:spLocks noGrp="1"/>
          </p:cNvSpPr>
          <p:nvPr>
            <p:ph type="ftr" sz="quarter" idx="11"/>
          </p:nvPr>
        </p:nvSpPr>
        <p:spPr>
          <a:xfrm>
            <a:off x="3611017" y="6453386"/>
            <a:ext cx="6280830" cy="404614"/>
          </a:xfrm>
        </p:spPr>
        <p:txBody>
          <a:bodyPr/>
          <a:lstStyle/>
          <a:p>
            <a:pPr algn="ctr"/>
            <a:r>
              <a:rPr lang="el-GR"/>
              <a:t>Βασιλική Σόφτα Υπ. Διδάκτωρ, Τμήμα Ιατρικής Φυσικής</a:t>
            </a:r>
            <a:endParaRPr lang="el-GR" dirty="0"/>
          </a:p>
        </p:txBody>
      </p:sp>
      <p:pic>
        <p:nvPicPr>
          <p:cNvPr id="5" name="Picture 4">
            <a:extLst>
              <a:ext uri="{FF2B5EF4-FFF2-40B4-BE49-F238E27FC236}">
                <a16:creationId xmlns:a16="http://schemas.microsoft.com/office/drawing/2014/main" id="{86CD7368-D753-4B16-9AFF-693CB0D50B3C}"/>
              </a:ext>
            </a:extLst>
          </p:cNvPr>
          <p:cNvPicPr>
            <a:picLocks noChangeAspect="1"/>
          </p:cNvPicPr>
          <p:nvPr/>
        </p:nvPicPr>
        <p:blipFill>
          <a:blip r:embed="rId2"/>
          <a:stretch>
            <a:fillRect/>
          </a:stretch>
        </p:blipFill>
        <p:spPr>
          <a:xfrm>
            <a:off x="0" y="6046237"/>
            <a:ext cx="811763" cy="811763"/>
          </a:xfrm>
          <a:prstGeom prst="rect">
            <a:avLst/>
          </a:prstGeom>
        </p:spPr>
      </p:pic>
      <p:sp>
        <p:nvSpPr>
          <p:cNvPr id="6" name="Slide Number Placeholder 5">
            <a:extLst>
              <a:ext uri="{FF2B5EF4-FFF2-40B4-BE49-F238E27FC236}">
                <a16:creationId xmlns:a16="http://schemas.microsoft.com/office/drawing/2014/main" id="{A3A3D9C2-2E98-43BE-88F3-77D373ADDEF1}"/>
              </a:ext>
            </a:extLst>
          </p:cNvPr>
          <p:cNvSpPr>
            <a:spLocks noGrp="1"/>
          </p:cNvSpPr>
          <p:nvPr>
            <p:ph type="sldNum" sz="quarter" idx="12"/>
          </p:nvPr>
        </p:nvSpPr>
        <p:spPr/>
        <p:txBody>
          <a:bodyPr/>
          <a:lstStyle/>
          <a:p>
            <a:fld id="{30F7FEED-761C-4317-B19B-150BD89273B6}" type="slidenum">
              <a:rPr lang="en-US" smtClean="0"/>
              <a:t>13</a:t>
            </a:fld>
            <a:endParaRPr lang="en-US"/>
          </a:p>
        </p:txBody>
      </p:sp>
      <p:pic>
        <p:nvPicPr>
          <p:cNvPr id="7" name="Picture 6">
            <a:extLst>
              <a:ext uri="{FF2B5EF4-FFF2-40B4-BE49-F238E27FC236}">
                <a16:creationId xmlns:a16="http://schemas.microsoft.com/office/drawing/2014/main" id="{7EACD010-1F66-40A9-A2AB-F73666C26032}"/>
              </a:ext>
            </a:extLst>
          </p:cNvPr>
          <p:cNvPicPr>
            <a:picLocks noChangeAspect="1"/>
          </p:cNvPicPr>
          <p:nvPr/>
        </p:nvPicPr>
        <p:blipFill>
          <a:blip r:embed="rId3"/>
          <a:stretch>
            <a:fillRect/>
          </a:stretch>
        </p:blipFill>
        <p:spPr>
          <a:xfrm>
            <a:off x="169169" y="186903"/>
            <a:ext cx="1201016" cy="1194920"/>
          </a:xfrm>
          <a:prstGeom prst="rect">
            <a:avLst/>
          </a:prstGeom>
        </p:spPr>
      </p:pic>
      <p:sp>
        <p:nvSpPr>
          <p:cNvPr id="8" name="TextBox 7">
            <a:extLst>
              <a:ext uri="{FF2B5EF4-FFF2-40B4-BE49-F238E27FC236}">
                <a16:creationId xmlns:a16="http://schemas.microsoft.com/office/drawing/2014/main" id="{23927668-859C-4E46-A994-B9986CE3CEE3}"/>
              </a:ext>
            </a:extLst>
          </p:cNvPr>
          <p:cNvSpPr txBox="1"/>
          <p:nvPr/>
        </p:nvSpPr>
        <p:spPr>
          <a:xfrm>
            <a:off x="3046828" y="143674"/>
            <a:ext cx="6098344"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srgbClr val="000000"/>
                </a:solidFill>
                <a:effectLst/>
                <a:uLnTx/>
                <a:uFillTx/>
                <a:latin typeface="Calibri" panose="020F0502020204030204"/>
                <a:ea typeface="+mn-ea"/>
                <a:cs typeface="+mn-cs"/>
              </a:rPr>
              <a:t>ΠΑΝΕΠΙΣΤΗΜΙΟ ΘΕΣΣΑΛΙΑΣ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srgbClr val="000000"/>
                </a:solidFill>
                <a:effectLst/>
                <a:uLnTx/>
                <a:uFillTx/>
                <a:latin typeface="Calibri" panose="020F0502020204030204"/>
                <a:ea typeface="+mn-ea"/>
                <a:cs typeface="+mn-cs"/>
              </a:rPr>
              <a:t>ΤΜΗΜΑ ΙΑΤΡΙΚΗΣ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000000"/>
                </a:solidFill>
                <a:effectLst/>
                <a:uLnTx/>
                <a:uFillTx/>
                <a:latin typeface="Calibri" panose="020F0502020204030204"/>
                <a:ea typeface="+mn-ea"/>
                <a:cs typeface="+mn-cs"/>
              </a:rPr>
              <a:t>Εργαστήριο Ιατρικής Φυσικής</a:t>
            </a:r>
            <a:endParaRPr lang="el-GR" dirty="0"/>
          </a:p>
        </p:txBody>
      </p:sp>
      <p:pic>
        <p:nvPicPr>
          <p:cNvPr id="3" name="Picture 2">
            <a:extLst>
              <a:ext uri="{FF2B5EF4-FFF2-40B4-BE49-F238E27FC236}">
                <a16:creationId xmlns:a16="http://schemas.microsoft.com/office/drawing/2014/main" id="{F353BBF8-2928-43FB-BD8A-B20E867F49BE}"/>
              </a:ext>
            </a:extLst>
          </p:cNvPr>
          <p:cNvPicPr>
            <a:picLocks noChangeAspect="1"/>
          </p:cNvPicPr>
          <p:nvPr/>
        </p:nvPicPr>
        <p:blipFill>
          <a:blip r:embed="rId4"/>
          <a:stretch>
            <a:fillRect/>
          </a:stretch>
        </p:blipFill>
        <p:spPr>
          <a:xfrm>
            <a:off x="3036682" y="1220892"/>
            <a:ext cx="7429500" cy="5248275"/>
          </a:xfrm>
          <a:prstGeom prst="rect">
            <a:avLst/>
          </a:prstGeom>
        </p:spPr>
      </p:pic>
    </p:spTree>
    <p:extLst>
      <p:ext uri="{BB962C8B-B14F-4D97-AF65-F5344CB8AC3E}">
        <p14:creationId xmlns:p14="http://schemas.microsoft.com/office/powerpoint/2010/main" val="3928158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8">
            <a:extLst>
              <a:ext uri="{FF2B5EF4-FFF2-40B4-BE49-F238E27FC236}">
                <a16:creationId xmlns:a16="http://schemas.microsoft.com/office/drawing/2014/main" id="{43022531-DA1C-4F41-B43D-52D4DB61329E}"/>
              </a:ext>
            </a:extLst>
          </p:cNvPr>
          <p:cNvSpPr>
            <a:spLocks noGrp="1"/>
          </p:cNvSpPr>
          <p:nvPr>
            <p:ph type="ftr" sz="quarter" idx="11"/>
          </p:nvPr>
        </p:nvSpPr>
        <p:spPr>
          <a:xfrm>
            <a:off x="3611017" y="6453386"/>
            <a:ext cx="6280830" cy="404614"/>
          </a:xfrm>
        </p:spPr>
        <p:txBody>
          <a:bodyPr/>
          <a:lstStyle/>
          <a:p>
            <a:pPr algn="ctr"/>
            <a:r>
              <a:rPr lang="el-GR"/>
              <a:t>Βασιλική Σόφτα Υπ. Διδάκτωρ, Τμήμα Ιατρικής Φυσικής</a:t>
            </a:r>
            <a:endParaRPr lang="el-GR" dirty="0"/>
          </a:p>
        </p:txBody>
      </p:sp>
      <p:pic>
        <p:nvPicPr>
          <p:cNvPr id="5" name="Picture 4">
            <a:extLst>
              <a:ext uri="{FF2B5EF4-FFF2-40B4-BE49-F238E27FC236}">
                <a16:creationId xmlns:a16="http://schemas.microsoft.com/office/drawing/2014/main" id="{86CD7368-D753-4B16-9AFF-693CB0D50B3C}"/>
              </a:ext>
            </a:extLst>
          </p:cNvPr>
          <p:cNvPicPr>
            <a:picLocks noChangeAspect="1"/>
          </p:cNvPicPr>
          <p:nvPr/>
        </p:nvPicPr>
        <p:blipFill>
          <a:blip r:embed="rId2"/>
          <a:stretch>
            <a:fillRect/>
          </a:stretch>
        </p:blipFill>
        <p:spPr>
          <a:xfrm>
            <a:off x="0" y="6046237"/>
            <a:ext cx="811763" cy="811763"/>
          </a:xfrm>
          <a:prstGeom prst="rect">
            <a:avLst/>
          </a:prstGeom>
        </p:spPr>
      </p:pic>
      <p:sp>
        <p:nvSpPr>
          <p:cNvPr id="6" name="Slide Number Placeholder 5">
            <a:extLst>
              <a:ext uri="{FF2B5EF4-FFF2-40B4-BE49-F238E27FC236}">
                <a16:creationId xmlns:a16="http://schemas.microsoft.com/office/drawing/2014/main" id="{A3A3D9C2-2E98-43BE-88F3-77D373ADDEF1}"/>
              </a:ext>
            </a:extLst>
          </p:cNvPr>
          <p:cNvSpPr>
            <a:spLocks noGrp="1"/>
          </p:cNvSpPr>
          <p:nvPr>
            <p:ph type="sldNum" sz="quarter" idx="12"/>
          </p:nvPr>
        </p:nvSpPr>
        <p:spPr/>
        <p:txBody>
          <a:bodyPr/>
          <a:lstStyle/>
          <a:p>
            <a:fld id="{30F7FEED-761C-4317-B19B-150BD89273B6}" type="slidenum">
              <a:rPr lang="en-US" smtClean="0"/>
              <a:t>14</a:t>
            </a:fld>
            <a:endParaRPr lang="en-US"/>
          </a:p>
        </p:txBody>
      </p:sp>
      <p:pic>
        <p:nvPicPr>
          <p:cNvPr id="7" name="Picture 6">
            <a:extLst>
              <a:ext uri="{FF2B5EF4-FFF2-40B4-BE49-F238E27FC236}">
                <a16:creationId xmlns:a16="http://schemas.microsoft.com/office/drawing/2014/main" id="{7EACD010-1F66-40A9-A2AB-F73666C26032}"/>
              </a:ext>
            </a:extLst>
          </p:cNvPr>
          <p:cNvPicPr>
            <a:picLocks noChangeAspect="1"/>
          </p:cNvPicPr>
          <p:nvPr/>
        </p:nvPicPr>
        <p:blipFill>
          <a:blip r:embed="rId3"/>
          <a:stretch>
            <a:fillRect/>
          </a:stretch>
        </p:blipFill>
        <p:spPr>
          <a:xfrm>
            <a:off x="169169" y="186903"/>
            <a:ext cx="1201016" cy="1194920"/>
          </a:xfrm>
          <a:prstGeom prst="rect">
            <a:avLst/>
          </a:prstGeom>
        </p:spPr>
      </p:pic>
      <p:sp>
        <p:nvSpPr>
          <p:cNvPr id="8" name="TextBox 7">
            <a:extLst>
              <a:ext uri="{FF2B5EF4-FFF2-40B4-BE49-F238E27FC236}">
                <a16:creationId xmlns:a16="http://schemas.microsoft.com/office/drawing/2014/main" id="{23927668-859C-4E46-A994-B9986CE3CEE3}"/>
              </a:ext>
            </a:extLst>
          </p:cNvPr>
          <p:cNvSpPr txBox="1"/>
          <p:nvPr/>
        </p:nvSpPr>
        <p:spPr>
          <a:xfrm>
            <a:off x="3046828" y="143674"/>
            <a:ext cx="6098344"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srgbClr val="000000"/>
                </a:solidFill>
                <a:effectLst/>
                <a:uLnTx/>
                <a:uFillTx/>
                <a:latin typeface="Calibri" panose="020F0502020204030204"/>
                <a:ea typeface="+mn-ea"/>
                <a:cs typeface="+mn-cs"/>
              </a:rPr>
              <a:t>ΠΑΝΕΠΙΣΤΗΜΙΟ ΘΕΣΣΑΛΙΑΣ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srgbClr val="000000"/>
                </a:solidFill>
                <a:effectLst/>
                <a:uLnTx/>
                <a:uFillTx/>
                <a:latin typeface="Calibri" panose="020F0502020204030204"/>
                <a:ea typeface="+mn-ea"/>
                <a:cs typeface="+mn-cs"/>
              </a:rPr>
              <a:t>ΤΜΗΜΑ ΙΑΤΡΙΚΗΣ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000000"/>
                </a:solidFill>
                <a:effectLst/>
                <a:uLnTx/>
                <a:uFillTx/>
                <a:latin typeface="Calibri" panose="020F0502020204030204"/>
                <a:ea typeface="+mn-ea"/>
                <a:cs typeface="+mn-cs"/>
              </a:rPr>
              <a:t>Εργαστήριο Ιατρικής Φυσικής</a:t>
            </a:r>
            <a:endParaRPr lang="el-GR" dirty="0"/>
          </a:p>
        </p:txBody>
      </p:sp>
      <p:sp>
        <p:nvSpPr>
          <p:cNvPr id="9" name="Rectangle 2">
            <a:extLst>
              <a:ext uri="{FF2B5EF4-FFF2-40B4-BE49-F238E27FC236}">
                <a16:creationId xmlns:a16="http://schemas.microsoft.com/office/drawing/2014/main" id="{520BE844-9BE9-4647-B165-140A32E5AB85}"/>
              </a:ext>
            </a:extLst>
          </p:cNvPr>
          <p:cNvSpPr>
            <a:spLocks noChangeArrowheads="1"/>
          </p:cNvSpPr>
          <p:nvPr/>
        </p:nvSpPr>
        <p:spPr bwMode="auto">
          <a:xfrm>
            <a:off x="0" y="1417907"/>
            <a:ext cx="4620656" cy="523049"/>
          </a:xfrm>
          <a:prstGeom prst="rect">
            <a:avLst/>
          </a:prstGeom>
          <a:solidFill>
            <a:srgbClr val="5F5F5F"/>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sz="2400">
                <a:solidFill>
                  <a:schemeClr val="tx1"/>
                </a:solidFill>
                <a:latin typeface="Times New Roman" pitchFamily="18" charset="0"/>
              </a:defRPr>
            </a:lvl1pPr>
            <a:lvl2pPr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marL="457200" fontAlgn="base">
              <a:spcBef>
                <a:spcPct val="0"/>
              </a:spcBef>
              <a:spcAft>
                <a:spcPct val="0"/>
              </a:spcAft>
              <a:defRPr sz="2400">
                <a:solidFill>
                  <a:schemeClr val="tx1"/>
                </a:solidFill>
                <a:latin typeface="Times New Roman" pitchFamily="18" charset="0"/>
              </a:defRPr>
            </a:lvl6pPr>
            <a:lvl7pPr marL="914400" fontAlgn="base">
              <a:spcBef>
                <a:spcPct val="0"/>
              </a:spcBef>
              <a:spcAft>
                <a:spcPct val="0"/>
              </a:spcAft>
              <a:defRPr sz="2400">
                <a:solidFill>
                  <a:schemeClr val="tx1"/>
                </a:solidFill>
                <a:latin typeface="Times New Roman" pitchFamily="18" charset="0"/>
              </a:defRPr>
            </a:lvl7pPr>
            <a:lvl8pPr marL="1371600" fontAlgn="base">
              <a:spcBef>
                <a:spcPct val="0"/>
              </a:spcBef>
              <a:spcAft>
                <a:spcPct val="0"/>
              </a:spcAft>
              <a:defRPr sz="2400">
                <a:solidFill>
                  <a:schemeClr val="tx1"/>
                </a:solidFill>
                <a:latin typeface="Times New Roman" pitchFamily="18" charset="0"/>
              </a:defRPr>
            </a:lvl8pPr>
            <a:lvl9pPr marL="1828800" fontAlgn="base">
              <a:spcBef>
                <a:spcPct val="0"/>
              </a:spcBef>
              <a:spcAft>
                <a:spcPct val="0"/>
              </a:spcAft>
              <a:defRPr sz="2400">
                <a:solidFill>
                  <a:schemeClr val="tx1"/>
                </a:solidFill>
                <a:latin typeface="Times New Roman" pitchFamily="18" charset="0"/>
              </a:defRPr>
            </a:lvl9pPr>
          </a:lstStyle>
          <a:p>
            <a:pPr algn="ctr"/>
            <a:r>
              <a:rPr lang="en-US" altLang="en-US" dirty="0" err="1">
                <a:solidFill>
                  <a:schemeClr val="bg1"/>
                </a:solidFill>
                <a:latin typeface="Calibri" panose="020F0502020204030204" pitchFamily="34" charset="0"/>
                <a:cs typeface="Calibri" panose="020F0502020204030204" pitchFamily="34" charset="0"/>
              </a:rPr>
              <a:t>Ακτινοθερ</a:t>
            </a:r>
            <a:r>
              <a:rPr lang="en-US" altLang="en-US" dirty="0">
                <a:solidFill>
                  <a:schemeClr val="bg1"/>
                </a:solidFill>
                <a:latin typeface="Calibri" panose="020F0502020204030204" pitchFamily="34" charset="0"/>
                <a:cs typeface="Calibri" panose="020F0502020204030204" pitchFamily="34" charset="0"/>
              </a:rPr>
              <a:t>απεία - Διαδικασία</a:t>
            </a:r>
          </a:p>
        </p:txBody>
      </p:sp>
      <p:pic>
        <p:nvPicPr>
          <p:cNvPr id="10" name="Picture 3">
            <a:extLst>
              <a:ext uri="{FF2B5EF4-FFF2-40B4-BE49-F238E27FC236}">
                <a16:creationId xmlns:a16="http://schemas.microsoft.com/office/drawing/2014/main" id="{2C31643A-FA0B-46AD-82E4-BB435A95E7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5362" y="1417907"/>
            <a:ext cx="7213422" cy="4912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363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8">
            <a:extLst>
              <a:ext uri="{FF2B5EF4-FFF2-40B4-BE49-F238E27FC236}">
                <a16:creationId xmlns:a16="http://schemas.microsoft.com/office/drawing/2014/main" id="{43022531-DA1C-4F41-B43D-52D4DB61329E}"/>
              </a:ext>
            </a:extLst>
          </p:cNvPr>
          <p:cNvSpPr>
            <a:spLocks noGrp="1"/>
          </p:cNvSpPr>
          <p:nvPr>
            <p:ph type="ftr" sz="quarter" idx="11"/>
          </p:nvPr>
        </p:nvSpPr>
        <p:spPr>
          <a:xfrm>
            <a:off x="3611017" y="6453386"/>
            <a:ext cx="6280830" cy="404614"/>
          </a:xfrm>
        </p:spPr>
        <p:txBody>
          <a:bodyPr/>
          <a:lstStyle/>
          <a:p>
            <a:pPr algn="ctr"/>
            <a:r>
              <a:rPr lang="el-GR"/>
              <a:t>Βασιλική Σόφτα Υπ. Διδάκτωρ, Τμήμα Ιατρικής Φυσικής</a:t>
            </a:r>
            <a:endParaRPr lang="el-GR" dirty="0"/>
          </a:p>
        </p:txBody>
      </p:sp>
      <p:pic>
        <p:nvPicPr>
          <p:cNvPr id="5" name="Picture 4">
            <a:extLst>
              <a:ext uri="{FF2B5EF4-FFF2-40B4-BE49-F238E27FC236}">
                <a16:creationId xmlns:a16="http://schemas.microsoft.com/office/drawing/2014/main" id="{86CD7368-D753-4B16-9AFF-693CB0D50B3C}"/>
              </a:ext>
            </a:extLst>
          </p:cNvPr>
          <p:cNvPicPr>
            <a:picLocks noChangeAspect="1"/>
          </p:cNvPicPr>
          <p:nvPr/>
        </p:nvPicPr>
        <p:blipFill>
          <a:blip r:embed="rId3"/>
          <a:stretch>
            <a:fillRect/>
          </a:stretch>
        </p:blipFill>
        <p:spPr>
          <a:xfrm>
            <a:off x="0" y="6046237"/>
            <a:ext cx="811763" cy="811763"/>
          </a:xfrm>
          <a:prstGeom prst="rect">
            <a:avLst/>
          </a:prstGeom>
        </p:spPr>
      </p:pic>
      <p:sp>
        <p:nvSpPr>
          <p:cNvPr id="6" name="Slide Number Placeholder 5">
            <a:extLst>
              <a:ext uri="{FF2B5EF4-FFF2-40B4-BE49-F238E27FC236}">
                <a16:creationId xmlns:a16="http://schemas.microsoft.com/office/drawing/2014/main" id="{A3A3D9C2-2E98-43BE-88F3-77D373ADDEF1}"/>
              </a:ext>
            </a:extLst>
          </p:cNvPr>
          <p:cNvSpPr>
            <a:spLocks noGrp="1"/>
          </p:cNvSpPr>
          <p:nvPr>
            <p:ph type="sldNum" sz="quarter" idx="12"/>
          </p:nvPr>
        </p:nvSpPr>
        <p:spPr/>
        <p:txBody>
          <a:bodyPr/>
          <a:lstStyle/>
          <a:p>
            <a:fld id="{30F7FEED-761C-4317-B19B-150BD89273B6}" type="slidenum">
              <a:rPr lang="en-US" smtClean="0"/>
              <a:t>15</a:t>
            </a:fld>
            <a:endParaRPr lang="en-US"/>
          </a:p>
        </p:txBody>
      </p:sp>
      <p:pic>
        <p:nvPicPr>
          <p:cNvPr id="7" name="Picture 6">
            <a:extLst>
              <a:ext uri="{FF2B5EF4-FFF2-40B4-BE49-F238E27FC236}">
                <a16:creationId xmlns:a16="http://schemas.microsoft.com/office/drawing/2014/main" id="{7EACD010-1F66-40A9-A2AB-F73666C26032}"/>
              </a:ext>
            </a:extLst>
          </p:cNvPr>
          <p:cNvPicPr>
            <a:picLocks noChangeAspect="1"/>
          </p:cNvPicPr>
          <p:nvPr/>
        </p:nvPicPr>
        <p:blipFill>
          <a:blip r:embed="rId4"/>
          <a:stretch>
            <a:fillRect/>
          </a:stretch>
        </p:blipFill>
        <p:spPr>
          <a:xfrm>
            <a:off x="169169" y="186903"/>
            <a:ext cx="1201016" cy="1194920"/>
          </a:xfrm>
          <a:prstGeom prst="rect">
            <a:avLst/>
          </a:prstGeom>
        </p:spPr>
      </p:pic>
      <p:sp>
        <p:nvSpPr>
          <p:cNvPr id="8" name="TextBox 7">
            <a:extLst>
              <a:ext uri="{FF2B5EF4-FFF2-40B4-BE49-F238E27FC236}">
                <a16:creationId xmlns:a16="http://schemas.microsoft.com/office/drawing/2014/main" id="{23927668-859C-4E46-A994-B9986CE3CEE3}"/>
              </a:ext>
            </a:extLst>
          </p:cNvPr>
          <p:cNvSpPr txBox="1"/>
          <p:nvPr/>
        </p:nvSpPr>
        <p:spPr>
          <a:xfrm>
            <a:off x="3046828" y="143674"/>
            <a:ext cx="6098344"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srgbClr val="000000"/>
                </a:solidFill>
                <a:effectLst/>
                <a:uLnTx/>
                <a:uFillTx/>
                <a:latin typeface="Calibri" panose="020F0502020204030204"/>
                <a:ea typeface="+mn-ea"/>
                <a:cs typeface="+mn-cs"/>
              </a:rPr>
              <a:t>ΠΑΝΕΠΙΣΤΗΜΙΟ ΘΕΣΣΑΛΙΑΣ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srgbClr val="000000"/>
                </a:solidFill>
                <a:effectLst/>
                <a:uLnTx/>
                <a:uFillTx/>
                <a:latin typeface="Calibri" panose="020F0502020204030204"/>
                <a:ea typeface="+mn-ea"/>
                <a:cs typeface="+mn-cs"/>
              </a:rPr>
              <a:t>ΤΜΗΜΑ ΙΑΤΡΙΚΗΣ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000000"/>
                </a:solidFill>
                <a:effectLst/>
                <a:uLnTx/>
                <a:uFillTx/>
                <a:latin typeface="Calibri" panose="020F0502020204030204"/>
                <a:ea typeface="+mn-ea"/>
                <a:cs typeface="+mn-cs"/>
              </a:rPr>
              <a:t>Εργαστήριο Ιατρικής Φυσικής</a:t>
            </a:r>
            <a:endParaRPr lang="el-GR" dirty="0"/>
          </a:p>
        </p:txBody>
      </p:sp>
      <p:sp>
        <p:nvSpPr>
          <p:cNvPr id="9" name="Rectangle 2">
            <a:extLst>
              <a:ext uri="{FF2B5EF4-FFF2-40B4-BE49-F238E27FC236}">
                <a16:creationId xmlns:a16="http://schemas.microsoft.com/office/drawing/2014/main" id="{94926141-4FED-4EFB-8ABA-BBB04B7CED78}"/>
              </a:ext>
            </a:extLst>
          </p:cNvPr>
          <p:cNvSpPr txBox="1">
            <a:spLocks noChangeArrowheads="1"/>
          </p:cNvSpPr>
          <p:nvPr/>
        </p:nvSpPr>
        <p:spPr>
          <a:xfrm>
            <a:off x="-523973" y="889104"/>
            <a:ext cx="7772400" cy="6985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l-GR" altLang="en-US" sz="2800" dirty="0">
                <a:latin typeface="Calibri" panose="020F0502020204030204" pitchFamily="34" charset="0"/>
                <a:cs typeface="Calibri" panose="020F0502020204030204" pitchFamily="34" charset="0"/>
              </a:rPr>
              <a:t>Απεικονιστικά Εργαλεία</a:t>
            </a:r>
            <a:endParaRPr lang="de-DE" altLang="en-US" sz="2800" dirty="0">
              <a:latin typeface="Calibri" panose="020F0502020204030204" pitchFamily="34" charset="0"/>
              <a:cs typeface="Calibri" panose="020F0502020204030204" pitchFamily="34" charset="0"/>
            </a:endParaRPr>
          </a:p>
        </p:txBody>
      </p:sp>
      <p:pic>
        <p:nvPicPr>
          <p:cNvPr id="10" name="Picture 3" descr="systeem van boven">
            <a:extLst>
              <a:ext uri="{FF2B5EF4-FFF2-40B4-BE49-F238E27FC236}">
                <a16:creationId xmlns:a16="http://schemas.microsoft.com/office/drawing/2014/main" id="{438D88F6-6987-4C4D-A3AA-205189A008F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6147" y="4603328"/>
            <a:ext cx="1997075" cy="18367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t">
            <a:extLst>
              <a:ext uri="{FF2B5EF4-FFF2-40B4-BE49-F238E27FC236}">
                <a16:creationId xmlns:a16="http://schemas.microsoft.com/office/drawing/2014/main" id="{199B93DB-4F6F-4CFD-A6E2-D1138E814A6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63439" y="1807472"/>
            <a:ext cx="2035175" cy="1911350"/>
          </a:xfrm>
          <a:prstGeom prst="rect">
            <a:avLst/>
          </a:prstGeom>
          <a:noFill/>
          <a:extLst>
            <a:ext uri="{909E8E84-426E-40DD-AFC4-6F175D3DCCD1}">
              <a14:hiddenFill xmlns:a14="http://schemas.microsoft.com/office/drawing/2010/main">
                <a:solidFill>
                  <a:srgbClr val="FFFFFF"/>
                </a:solidFill>
              </a14:hiddenFill>
            </a:ext>
          </a:extLst>
        </p:spPr>
      </p:pic>
      <p:sp>
        <p:nvSpPr>
          <p:cNvPr id="12" name="Line 5">
            <a:extLst>
              <a:ext uri="{FF2B5EF4-FFF2-40B4-BE49-F238E27FC236}">
                <a16:creationId xmlns:a16="http://schemas.microsoft.com/office/drawing/2014/main" id="{FB6F287F-1411-4002-82E7-A2CFCC426363}"/>
              </a:ext>
            </a:extLst>
          </p:cNvPr>
          <p:cNvSpPr>
            <a:spLocks noChangeShapeType="1"/>
          </p:cNvSpPr>
          <p:nvPr/>
        </p:nvSpPr>
        <p:spPr bwMode="auto">
          <a:xfrm>
            <a:off x="5146260" y="2549103"/>
            <a:ext cx="663575" cy="198438"/>
          </a:xfrm>
          <a:prstGeom prst="line">
            <a:avLst/>
          </a:prstGeom>
          <a:noFill/>
          <a:ln w="1905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Line 6">
            <a:extLst>
              <a:ext uri="{FF2B5EF4-FFF2-40B4-BE49-F238E27FC236}">
                <a16:creationId xmlns:a16="http://schemas.microsoft.com/office/drawing/2014/main" id="{1CB1E0E6-4BA5-481B-BBF1-2D8A57F4E29E}"/>
              </a:ext>
            </a:extLst>
          </p:cNvPr>
          <p:cNvSpPr>
            <a:spLocks noChangeShapeType="1"/>
          </p:cNvSpPr>
          <p:nvPr/>
        </p:nvSpPr>
        <p:spPr bwMode="auto">
          <a:xfrm flipV="1">
            <a:off x="5043072" y="5282778"/>
            <a:ext cx="803275" cy="282575"/>
          </a:xfrm>
          <a:prstGeom prst="line">
            <a:avLst/>
          </a:prstGeom>
          <a:noFill/>
          <a:ln w="1905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Text Box 8">
            <a:extLst>
              <a:ext uri="{FF2B5EF4-FFF2-40B4-BE49-F238E27FC236}">
                <a16:creationId xmlns:a16="http://schemas.microsoft.com/office/drawing/2014/main" id="{4BAFFC51-3873-471C-AB80-6C180BFEADED}"/>
              </a:ext>
            </a:extLst>
          </p:cNvPr>
          <p:cNvSpPr txBox="1">
            <a:spLocks noChangeArrowheads="1"/>
          </p:cNvSpPr>
          <p:nvPr/>
        </p:nvSpPr>
        <p:spPr bwMode="auto">
          <a:xfrm>
            <a:off x="3661936" y="1472897"/>
            <a:ext cx="5613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de-DE" altLang="en-US" sz="2400" i="1" dirty="0">
                <a:latin typeface="Times New Roman" pitchFamily="18" charset="0"/>
              </a:rPr>
              <a:t>CT</a:t>
            </a:r>
          </a:p>
        </p:txBody>
      </p:sp>
      <p:grpSp>
        <p:nvGrpSpPr>
          <p:cNvPr id="15" name="Group 10">
            <a:extLst>
              <a:ext uri="{FF2B5EF4-FFF2-40B4-BE49-F238E27FC236}">
                <a16:creationId xmlns:a16="http://schemas.microsoft.com/office/drawing/2014/main" id="{FB836676-1187-4781-84A9-33D5493DE374}"/>
              </a:ext>
            </a:extLst>
          </p:cNvPr>
          <p:cNvGrpSpPr>
            <a:grpSpLocks/>
          </p:cNvGrpSpPr>
          <p:nvPr/>
        </p:nvGrpSpPr>
        <p:grpSpPr bwMode="auto">
          <a:xfrm>
            <a:off x="9145172" y="2630066"/>
            <a:ext cx="2266950" cy="2870200"/>
            <a:chOff x="2846" y="1699"/>
            <a:chExt cx="1990" cy="2096"/>
          </a:xfrm>
        </p:grpSpPr>
        <p:graphicFrame>
          <p:nvGraphicFramePr>
            <p:cNvPr id="16" name="Object 11">
              <a:extLst>
                <a:ext uri="{FF2B5EF4-FFF2-40B4-BE49-F238E27FC236}">
                  <a16:creationId xmlns:a16="http://schemas.microsoft.com/office/drawing/2014/main" id="{A29E04D2-58F6-40D6-8DD5-F6FBCB8520F2}"/>
                </a:ext>
              </a:extLst>
            </p:cNvPr>
            <p:cNvGraphicFramePr>
              <a:graphicFrameLocks noChangeAspect="1"/>
            </p:cNvGraphicFramePr>
            <p:nvPr/>
          </p:nvGraphicFramePr>
          <p:xfrm>
            <a:off x="2846" y="1699"/>
            <a:ext cx="1990" cy="2096"/>
          </p:xfrm>
          <a:graphic>
            <a:graphicData uri="http://schemas.openxmlformats.org/presentationml/2006/ole">
              <mc:AlternateContent xmlns:mc="http://schemas.openxmlformats.org/markup-compatibility/2006">
                <mc:Choice xmlns:v="urn:schemas-microsoft-com:vml" Requires="v">
                  <p:oleObj spid="_x0000_s2079" name="Clip" r:id="rId7" imgW="4755600" imgH="4827960" progId="MS_ClipArt_Gallery.2">
                    <p:embed/>
                  </p:oleObj>
                </mc:Choice>
                <mc:Fallback>
                  <p:oleObj name="Clip" r:id="rId7" imgW="4755600" imgH="4827960" progId="MS_ClipArt_Gallery.2">
                    <p:embed/>
                    <p:pic>
                      <p:nvPicPr>
                        <p:cNvPr id="211979"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46" y="1699"/>
                          <a:ext cx="1990" cy="20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7" name="Picture 12" descr="XDUMP_OU">
              <a:extLst>
                <a:ext uri="{FF2B5EF4-FFF2-40B4-BE49-F238E27FC236}">
                  <a16:creationId xmlns:a16="http://schemas.microsoft.com/office/drawing/2014/main" id="{3B439291-4221-4E02-973D-D10F0D9BE30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78" y="1891"/>
              <a:ext cx="1516" cy="6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3" descr="XDUMP_OU">
              <a:extLst>
                <a:ext uri="{FF2B5EF4-FFF2-40B4-BE49-F238E27FC236}">
                  <a16:creationId xmlns:a16="http://schemas.microsoft.com/office/drawing/2014/main" id="{466DB128-6E07-4475-B673-01B2D57F39B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l="8139" t="45526" r="6520" b="10890"/>
            <a:stretch>
              <a:fillRect/>
            </a:stretch>
          </p:blipFill>
          <p:spPr bwMode="auto">
            <a:xfrm>
              <a:off x="3081" y="2554"/>
              <a:ext cx="1518" cy="5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4">
            <a:extLst>
              <a:ext uri="{FF2B5EF4-FFF2-40B4-BE49-F238E27FC236}">
                <a16:creationId xmlns:a16="http://schemas.microsoft.com/office/drawing/2014/main" id="{91A69444-FCDC-4F58-B006-FF27D2715EF6}"/>
              </a:ext>
            </a:extLst>
          </p:cNvPr>
          <p:cNvGrpSpPr>
            <a:grpSpLocks/>
          </p:cNvGrpSpPr>
          <p:nvPr/>
        </p:nvGrpSpPr>
        <p:grpSpPr bwMode="auto">
          <a:xfrm>
            <a:off x="5908260" y="1177503"/>
            <a:ext cx="2246312" cy="5262563"/>
            <a:chOff x="2384" y="816"/>
            <a:chExt cx="1592" cy="3315"/>
          </a:xfrm>
        </p:grpSpPr>
        <p:pic>
          <p:nvPicPr>
            <p:cNvPr id="20" name="Picture 15" descr="ct">
              <a:extLst>
                <a:ext uri="{FF2B5EF4-FFF2-40B4-BE49-F238E27FC236}">
                  <a16:creationId xmlns:a16="http://schemas.microsoft.com/office/drawing/2014/main" id="{601BAFA6-7015-4D73-863B-A6195946D39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t="4079"/>
            <a:stretch>
              <a:fillRect/>
            </a:stretch>
          </p:blipFill>
          <p:spPr bwMode="auto">
            <a:xfrm>
              <a:off x="2384" y="816"/>
              <a:ext cx="1592" cy="1505"/>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16">
              <a:extLst>
                <a:ext uri="{FF2B5EF4-FFF2-40B4-BE49-F238E27FC236}">
                  <a16:creationId xmlns:a16="http://schemas.microsoft.com/office/drawing/2014/main" id="{A0FC2098-D108-4673-9112-5343BD552252}"/>
                </a:ext>
              </a:extLst>
            </p:cNvPr>
            <p:cNvSpPr txBox="1">
              <a:spLocks noChangeArrowheads="1"/>
            </p:cNvSpPr>
            <p:nvPr/>
          </p:nvSpPr>
          <p:spPr bwMode="auto">
            <a:xfrm>
              <a:off x="2695" y="2054"/>
              <a:ext cx="42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de-DE" altLang="en-US" sz="2400" i="1">
                  <a:latin typeface="Arial" pitchFamily="34" charset="0"/>
                </a:rPr>
                <a:t>CT</a:t>
              </a:r>
              <a:endParaRPr lang="de-DE" altLang="en-US" sz="2400">
                <a:latin typeface="Times New Roman" pitchFamily="18" charset="0"/>
              </a:endParaRPr>
            </a:p>
          </p:txBody>
        </p:sp>
        <p:pic>
          <p:nvPicPr>
            <p:cNvPr id="22" name="Picture 17" descr="MR_T1">
              <a:extLst>
                <a:ext uri="{FF2B5EF4-FFF2-40B4-BE49-F238E27FC236}">
                  <a16:creationId xmlns:a16="http://schemas.microsoft.com/office/drawing/2014/main" id="{72FEE27F-E165-4A04-8216-2A84EAD12B8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t="5327" r="3883"/>
            <a:stretch>
              <a:fillRect/>
            </a:stretch>
          </p:blipFill>
          <p:spPr bwMode="auto">
            <a:xfrm>
              <a:off x="2384" y="2552"/>
              <a:ext cx="1584" cy="1564"/>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18">
              <a:extLst>
                <a:ext uri="{FF2B5EF4-FFF2-40B4-BE49-F238E27FC236}">
                  <a16:creationId xmlns:a16="http://schemas.microsoft.com/office/drawing/2014/main" id="{7D59FF2F-3AFC-4277-82D6-1FA295E7B3E0}"/>
                </a:ext>
              </a:extLst>
            </p:cNvPr>
            <p:cNvSpPr txBox="1">
              <a:spLocks noChangeArrowheads="1"/>
            </p:cNvSpPr>
            <p:nvPr/>
          </p:nvSpPr>
          <p:spPr bwMode="auto">
            <a:xfrm>
              <a:off x="2619" y="3840"/>
              <a:ext cx="798"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de-DE" altLang="en-US" sz="2400" i="1">
                  <a:latin typeface="Arial" pitchFamily="34" charset="0"/>
                </a:rPr>
                <a:t>MR-T1</a:t>
              </a:r>
              <a:endParaRPr lang="de-DE" altLang="en-US" sz="2400" i="1">
                <a:latin typeface="Times New Roman" pitchFamily="18" charset="0"/>
              </a:endParaRPr>
            </a:p>
          </p:txBody>
        </p:sp>
      </p:grpSp>
      <p:sp>
        <p:nvSpPr>
          <p:cNvPr id="24" name="Line 19">
            <a:extLst>
              <a:ext uri="{FF2B5EF4-FFF2-40B4-BE49-F238E27FC236}">
                <a16:creationId xmlns:a16="http://schemas.microsoft.com/office/drawing/2014/main" id="{3CC5CBCD-120D-4B83-A8B6-39FC2DFD6640}"/>
              </a:ext>
            </a:extLst>
          </p:cNvPr>
          <p:cNvSpPr>
            <a:spLocks noChangeShapeType="1"/>
          </p:cNvSpPr>
          <p:nvPr/>
        </p:nvSpPr>
        <p:spPr bwMode="auto">
          <a:xfrm flipV="1">
            <a:off x="8305385" y="4279478"/>
            <a:ext cx="769937" cy="371475"/>
          </a:xfrm>
          <a:prstGeom prst="line">
            <a:avLst/>
          </a:prstGeom>
          <a:noFill/>
          <a:ln w="1905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Line 20">
            <a:extLst>
              <a:ext uri="{FF2B5EF4-FFF2-40B4-BE49-F238E27FC236}">
                <a16:creationId xmlns:a16="http://schemas.microsoft.com/office/drawing/2014/main" id="{D7CB705F-EAE2-4165-A514-39656FCF7A4D}"/>
              </a:ext>
            </a:extLst>
          </p:cNvPr>
          <p:cNvSpPr>
            <a:spLocks noChangeShapeType="1"/>
          </p:cNvSpPr>
          <p:nvPr/>
        </p:nvSpPr>
        <p:spPr bwMode="auto">
          <a:xfrm>
            <a:off x="8273635" y="3138066"/>
            <a:ext cx="776287" cy="160337"/>
          </a:xfrm>
          <a:prstGeom prst="line">
            <a:avLst/>
          </a:prstGeom>
          <a:noFill/>
          <a:ln w="1905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 name="Text Box 8">
            <a:extLst>
              <a:ext uri="{FF2B5EF4-FFF2-40B4-BE49-F238E27FC236}">
                <a16:creationId xmlns:a16="http://schemas.microsoft.com/office/drawing/2014/main" id="{14E0A748-9F80-497F-8B15-031C7492A2B9}"/>
              </a:ext>
            </a:extLst>
          </p:cNvPr>
          <p:cNvSpPr txBox="1">
            <a:spLocks noChangeArrowheads="1"/>
          </p:cNvSpPr>
          <p:nvPr/>
        </p:nvSpPr>
        <p:spPr bwMode="auto">
          <a:xfrm>
            <a:off x="3796885" y="4195341"/>
            <a:ext cx="54373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de-DE" altLang="en-US" i="1">
                <a:latin typeface="Arial" pitchFamily="34" charset="0"/>
              </a:rPr>
              <a:t>MR</a:t>
            </a:r>
            <a:endParaRPr lang="de-DE" altLang="en-US" sz="2400" i="1">
              <a:latin typeface="Times New Roman" pitchFamily="18" charset="0"/>
            </a:endParaRPr>
          </a:p>
        </p:txBody>
      </p:sp>
    </p:spTree>
    <p:extLst>
      <p:ext uri="{BB962C8B-B14F-4D97-AF65-F5344CB8AC3E}">
        <p14:creationId xmlns:p14="http://schemas.microsoft.com/office/powerpoint/2010/main" val="4029171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8">
            <a:extLst>
              <a:ext uri="{FF2B5EF4-FFF2-40B4-BE49-F238E27FC236}">
                <a16:creationId xmlns:a16="http://schemas.microsoft.com/office/drawing/2014/main" id="{43022531-DA1C-4F41-B43D-52D4DB61329E}"/>
              </a:ext>
            </a:extLst>
          </p:cNvPr>
          <p:cNvSpPr>
            <a:spLocks noGrp="1"/>
          </p:cNvSpPr>
          <p:nvPr>
            <p:ph type="ftr" sz="quarter" idx="11"/>
          </p:nvPr>
        </p:nvSpPr>
        <p:spPr>
          <a:xfrm>
            <a:off x="3611017" y="6453386"/>
            <a:ext cx="6280830" cy="404614"/>
          </a:xfrm>
        </p:spPr>
        <p:txBody>
          <a:bodyPr/>
          <a:lstStyle/>
          <a:p>
            <a:pPr algn="ctr"/>
            <a:r>
              <a:rPr lang="el-GR"/>
              <a:t>Βασιλική Σόφτα Υπ. Διδάκτωρ, Τμήμα Ιατρικής Φυσικής</a:t>
            </a:r>
            <a:endParaRPr lang="el-GR" dirty="0"/>
          </a:p>
        </p:txBody>
      </p:sp>
      <p:pic>
        <p:nvPicPr>
          <p:cNvPr id="5" name="Picture 4">
            <a:extLst>
              <a:ext uri="{FF2B5EF4-FFF2-40B4-BE49-F238E27FC236}">
                <a16:creationId xmlns:a16="http://schemas.microsoft.com/office/drawing/2014/main" id="{86CD7368-D753-4B16-9AFF-693CB0D50B3C}"/>
              </a:ext>
            </a:extLst>
          </p:cNvPr>
          <p:cNvPicPr>
            <a:picLocks noChangeAspect="1"/>
          </p:cNvPicPr>
          <p:nvPr/>
        </p:nvPicPr>
        <p:blipFill>
          <a:blip r:embed="rId2"/>
          <a:stretch>
            <a:fillRect/>
          </a:stretch>
        </p:blipFill>
        <p:spPr>
          <a:xfrm>
            <a:off x="0" y="6046237"/>
            <a:ext cx="811763" cy="811763"/>
          </a:xfrm>
          <a:prstGeom prst="rect">
            <a:avLst/>
          </a:prstGeom>
        </p:spPr>
      </p:pic>
      <p:sp>
        <p:nvSpPr>
          <p:cNvPr id="6" name="Slide Number Placeholder 5">
            <a:extLst>
              <a:ext uri="{FF2B5EF4-FFF2-40B4-BE49-F238E27FC236}">
                <a16:creationId xmlns:a16="http://schemas.microsoft.com/office/drawing/2014/main" id="{A3A3D9C2-2E98-43BE-88F3-77D373ADDEF1}"/>
              </a:ext>
            </a:extLst>
          </p:cNvPr>
          <p:cNvSpPr>
            <a:spLocks noGrp="1"/>
          </p:cNvSpPr>
          <p:nvPr>
            <p:ph type="sldNum" sz="quarter" idx="12"/>
          </p:nvPr>
        </p:nvSpPr>
        <p:spPr/>
        <p:txBody>
          <a:bodyPr/>
          <a:lstStyle/>
          <a:p>
            <a:fld id="{30F7FEED-761C-4317-B19B-150BD89273B6}" type="slidenum">
              <a:rPr lang="en-US" smtClean="0"/>
              <a:t>16</a:t>
            </a:fld>
            <a:endParaRPr lang="en-US"/>
          </a:p>
        </p:txBody>
      </p:sp>
      <p:pic>
        <p:nvPicPr>
          <p:cNvPr id="7" name="Picture 6">
            <a:extLst>
              <a:ext uri="{FF2B5EF4-FFF2-40B4-BE49-F238E27FC236}">
                <a16:creationId xmlns:a16="http://schemas.microsoft.com/office/drawing/2014/main" id="{7EACD010-1F66-40A9-A2AB-F73666C26032}"/>
              </a:ext>
            </a:extLst>
          </p:cNvPr>
          <p:cNvPicPr>
            <a:picLocks noChangeAspect="1"/>
          </p:cNvPicPr>
          <p:nvPr/>
        </p:nvPicPr>
        <p:blipFill>
          <a:blip r:embed="rId3"/>
          <a:stretch>
            <a:fillRect/>
          </a:stretch>
        </p:blipFill>
        <p:spPr>
          <a:xfrm>
            <a:off x="169169" y="186903"/>
            <a:ext cx="1201016" cy="1194920"/>
          </a:xfrm>
          <a:prstGeom prst="rect">
            <a:avLst/>
          </a:prstGeom>
        </p:spPr>
      </p:pic>
      <p:sp>
        <p:nvSpPr>
          <p:cNvPr id="8" name="TextBox 7">
            <a:extLst>
              <a:ext uri="{FF2B5EF4-FFF2-40B4-BE49-F238E27FC236}">
                <a16:creationId xmlns:a16="http://schemas.microsoft.com/office/drawing/2014/main" id="{23927668-859C-4E46-A994-B9986CE3CEE3}"/>
              </a:ext>
            </a:extLst>
          </p:cNvPr>
          <p:cNvSpPr txBox="1"/>
          <p:nvPr/>
        </p:nvSpPr>
        <p:spPr>
          <a:xfrm>
            <a:off x="3046828" y="143674"/>
            <a:ext cx="6098344"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srgbClr val="000000"/>
                </a:solidFill>
                <a:effectLst/>
                <a:uLnTx/>
                <a:uFillTx/>
                <a:latin typeface="Calibri" panose="020F0502020204030204"/>
                <a:ea typeface="+mn-ea"/>
                <a:cs typeface="+mn-cs"/>
              </a:rPr>
              <a:t>ΠΑΝΕΠΙΣΤΗΜΙΟ ΘΕΣΣΑΛΙΑΣ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srgbClr val="000000"/>
                </a:solidFill>
                <a:effectLst/>
                <a:uLnTx/>
                <a:uFillTx/>
                <a:latin typeface="Calibri" panose="020F0502020204030204"/>
                <a:ea typeface="+mn-ea"/>
                <a:cs typeface="+mn-cs"/>
              </a:rPr>
              <a:t>ΤΜΗΜΑ ΙΑΤΡΙΚΗΣ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000000"/>
                </a:solidFill>
                <a:effectLst/>
                <a:uLnTx/>
                <a:uFillTx/>
                <a:latin typeface="Calibri" panose="020F0502020204030204"/>
                <a:ea typeface="+mn-ea"/>
                <a:cs typeface="+mn-cs"/>
              </a:rPr>
              <a:t>Εργαστήριο Ιατρικής Φυσικής</a:t>
            </a:r>
            <a:endParaRPr lang="el-GR" dirty="0"/>
          </a:p>
        </p:txBody>
      </p:sp>
      <p:sp>
        <p:nvSpPr>
          <p:cNvPr id="9" name="Text Box 3">
            <a:extLst>
              <a:ext uri="{FF2B5EF4-FFF2-40B4-BE49-F238E27FC236}">
                <a16:creationId xmlns:a16="http://schemas.microsoft.com/office/drawing/2014/main" id="{3F22906A-2A6E-4AF7-AAD3-D6E5FBCCB4D4}"/>
              </a:ext>
            </a:extLst>
          </p:cNvPr>
          <p:cNvSpPr txBox="1">
            <a:spLocks noChangeArrowheads="1"/>
          </p:cNvSpPr>
          <p:nvPr/>
        </p:nvSpPr>
        <p:spPr bwMode="auto">
          <a:xfrm>
            <a:off x="2026285" y="4763537"/>
            <a:ext cx="9007475" cy="1803400"/>
          </a:xfrm>
          <a:prstGeom prst="rect">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l-GR" altLang="en-US" sz="1600" b="1"/>
              <a:t>Στο παράδειγμα αυτό φαίνεται ένας ασθενής με αστροκύτωμα στον αριστερό λοβό</a:t>
            </a:r>
            <a:r>
              <a:rPr lang="el-GR" altLang="en-US" sz="1600"/>
              <a:t>.</a:t>
            </a:r>
          </a:p>
          <a:p>
            <a:pPr algn="just"/>
            <a:r>
              <a:rPr lang="el-GR" altLang="en-US" sz="1600"/>
              <a:t>Ο καρκινικός όγκος καθορίστηκε στην απεικόνιση </a:t>
            </a:r>
            <a:r>
              <a:rPr lang="en-US" altLang="en-US" sz="1600"/>
              <a:t>SPECT</a:t>
            </a:r>
            <a:r>
              <a:rPr lang="el-GR" altLang="en-US" sz="1600"/>
              <a:t> </a:t>
            </a:r>
            <a:r>
              <a:rPr lang="en-US" altLang="en-US" sz="1600"/>
              <a:t>(</a:t>
            </a:r>
            <a:r>
              <a:rPr lang="el-GR" altLang="en-US" sz="1600"/>
              <a:t>πράσινο περίγραμμα)</a:t>
            </a:r>
            <a:r>
              <a:rPr lang="en-US" altLang="en-US" sz="1600"/>
              <a:t>, </a:t>
            </a:r>
            <a:r>
              <a:rPr lang="el-GR" altLang="en-US" sz="1600"/>
              <a:t>αντιπροσωπεύει την περιοχή αυξημένης διακίνησης αμινοξέων και αντιστοιχεί στην ακριβή ιστολογική έκταση όλου του όγκου. Ο μικρότερος όγκος (κίτρινο περίγραμμα), δείχνει την περιοχή με αυξημένο μεταβολισμό γλυκόζης στην απεικόνιση </a:t>
            </a:r>
            <a:r>
              <a:rPr lang="en-US" altLang="en-US" sz="1600"/>
              <a:t>PET</a:t>
            </a:r>
            <a:r>
              <a:rPr lang="el-GR" altLang="en-US" sz="1600"/>
              <a:t>  και αντιστοιχεί στα πιο επιθετικά μέρη του αστροκυτώματος. Σε αντίθεση, ο ακριβής καθορισμός του όγκου στο </a:t>
            </a:r>
            <a:r>
              <a:rPr lang="en-US" altLang="en-US" sz="1600"/>
              <a:t>MRI </a:t>
            </a:r>
            <a:r>
              <a:rPr lang="el-GR" altLang="en-US" sz="1600"/>
              <a:t>είναι δύσκολος γιατί υποεκτιμάται στην Τ1 ακολουθία</a:t>
            </a:r>
            <a:r>
              <a:rPr lang="en-US" altLang="en-US" sz="1600"/>
              <a:t> </a:t>
            </a:r>
            <a:r>
              <a:rPr lang="el-GR" altLang="en-US" sz="1600"/>
              <a:t>και υπερεκτιμάται στην </a:t>
            </a:r>
            <a:r>
              <a:rPr lang="en-US" altLang="en-US" sz="1600"/>
              <a:t>T2 </a:t>
            </a:r>
            <a:r>
              <a:rPr lang="el-GR" altLang="en-US" sz="1600"/>
              <a:t>ακολουθία (κόκκινο περίγραμμα).</a:t>
            </a:r>
            <a:endParaRPr lang="en-US" altLang="en-US" sz="1600"/>
          </a:p>
        </p:txBody>
      </p:sp>
      <p:pic>
        <p:nvPicPr>
          <p:cNvPr id="10" name="Picture 4">
            <a:extLst>
              <a:ext uri="{FF2B5EF4-FFF2-40B4-BE49-F238E27FC236}">
                <a16:creationId xmlns:a16="http://schemas.microsoft.com/office/drawing/2014/main" id="{71D1508B-DE65-4A2A-A7A0-CE393417EA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9972" y="89937"/>
            <a:ext cx="2195513" cy="2205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5">
            <a:extLst>
              <a:ext uri="{FF2B5EF4-FFF2-40B4-BE49-F238E27FC236}">
                <a16:creationId xmlns:a16="http://schemas.microsoft.com/office/drawing/2014/main" id="{87E205A9-F3CA-4C25-BE78-928EA8CF3A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6360" y="89937"/>
            <a:ext cx="2165350" cy="2185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6">
            <a:extLst>
              <a:ext uri="{FF2B5EF4-FFF2-40B4-BE49-F238E27FC236}">
                <a16:creationId xmlns:a16="http://schemas.microsoft.com/office/drawing/2014/main" id="{9F4C1715-D514-410D-ACD3-62BE782ADF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2360" y="89937"/>
            <a:ext cx="2106613" cy="2185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Picture 7">
            <a:extLst>
              <a:ext uri="{FF2B5EF4-FFF2-40B4-BE49-F238E27FC236}">
                <a16:creationId xmlns:a16="http://schemas.microsoft.com/office/drawing/2014/main" id="{430E9D24-9939-482E-AEA1-6B0B894324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0360" y="2375937"/>
            <a:ext cx="2185988" cy="2157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Picture 8">
            <a:extLst>
              <a:ext uri="{FF2B5EF4-FFF2-40B4-BE49-F238E27FC236}">
                <a16:creationId xmlns:a16="http://schemas.microsoft.com/office/drawing/2014/main" id="{DED1E1A5-EB07-413E-82D0-E16F20F43C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66360" y="2375937"/>
            <a:ext cx="2157413" cy="2165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Line 9">
            <a:extLst>
              <a:ext uri="{FF2B5EF4-FFF2-40B4-BE49-F238E27FC236}">
                <a16:creationId xmlns:a16="http://schemas.microsoft.com/office/drawing/2014/main" id="{7A87DD1F-3DDB-41CA-8869-433BC565C05E}"/>
              </a:ext>
            </a:extLst>
          </p:cNvPr>
          <p:cNvSpPr>
            <a:spLocks noChangeShapeType="1"/>
          </p:cNvSpPr>
          <p:nvPr/>
        </p:nvSpPr>
        <p:spPr bwMode="auto">
          <a:xfrm>
            <a:off x="7071360" y="3518937"/>
            <a:ext cx="1295400" cy="0"/>
          </a:xfrm>
          <a:prstGeom prst="line">
            <a:avLst/>
          </a:prstGeom>
          <a:noFill/>
          <a:ln w="9525">
            <a:solidFill>
              <a:srgbClr val="FFFF00"/>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6" name="Text Box 10">
            <a:extLst>
              <a:ext uri="{FF2B5EF4-FFF2-40B4-BE49-F238E27FC236}">
                <a16:creationId xmlns:a16="http://schemas.microsoft.com/office/drawing/2014/main" id="{34E58301-C7EB-40F2-A9ED-DF2E9D785B88}"/>
              </a:ext>
            </a:extLst>
          </p:cNvPr>
          <p:cNvSpPr txBox="1">
            <a:spLocks noChangeArrowheads="1"/>
          </p:cNvSpPr>
          <p:nvPr/>
        </p:nvSpPr>
        <p:spPr bwMode="auto">
          <a:xfrm>
            <a:off x="8404860" y="3290337"/>
            <a:ext cx="527709"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en-US"/>
              <a:t>PET</a:t>
            </a:r>
          </a:p>
        </p:txBody>
      </p:sp>
      <p:sp>
        <p:nvSpPr>
          <p:cNvPr id="17" name="Line 11">
            <a:extLst>
              <a:ext uri="{FF2B5EF4-FFF2-40B4-BE49-F238E27FC236}">
                <a16:creationId xmlns:a16="http://schemas.microsoft.com/office/drawing/2014/main" id="{49255FB8-FA79-4561-8A6F-842BC273BE1D}"/>
              </a:ext>
            </a:extLst>
          </p:cNvPr>
          <p:cNvSpPr>
            <a:spLocks noChangeShapeType="1"/>
          </p:cNvSpPr>
          <p:nvPr/>
        </p:nvSpPr>
        <p:spPr bwMode="auto">
          <a:xfrm>
            <a:off x="6614160" y="3823737"/>
            <a:ext cx="1752600" cy="0"/>
          </a:xfrm>
          <a:prstGeom prst="line">
            <a:avLst/>
          </a:prstGeom>
          <a:noFill/>
          <a:ln w="9525">
            <a:solidFill>
              <a:srgbClr val="00FF00"/>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 name="Text Box 12">
            <a:extLst>
              <a:ext uri="{FF2B5EF4-FFF2-40B4-BE49-F238E27FC236}">
                <a16:creationId xmlns:a16="http://schemas.microsoft.com/office/drawing/2014/main" id="{1059037D-BCA4-498C-9FC9-0C9F60EEC4C3}"/>
              </a:ext>
            </a:extLst>
          </p:cNvPr>
          <p:cNvSpPr txBox="1">
            <a:spLocks noChangeArrowheads="1"/>
          </p:cNvSpPr>
          <p:nvPr/>
        </p:nvSpPr>
        <p:spPr bwMode="auto">
          <a:xfrm>
            <a:off x="8442960" y="3595137"/>
            <a:ext cx="755400"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en-US"/>
              <a:t>SPECT</a:t>
            </a:r>
          </a:p>
        </p:txBody>
      </p:sp>
      <p:sp>
        <p:nvSpPr>
          <p:cNvPr id="19" name="Text Box 13">
            <a:extLst>
              <a:ext uri="{FF2B5EF4-FFF2-40B4-BE49-F238E27FC236}">
                <a16:creationId xmlns:a16="http://schemas.microsoft.com/office/drawing/2014/main" id="{A95E8CB9-6D69-4EBB-83E7-0017F9F9D7A3}"/>
              </a:ext>
            </a:extLst>
          </p:cNvPr>
          <p:cNvSpPr txBox="1">
            <a:spLocks noChangeArrowheads="1"/>
          </p:cNvSpPr>
          <p:nvPr/>
        </p:nvSpPr>
        <p:spPr bwMode="auto">
          <a:xfrm>
            <a:off x="8435023" y="4052337"/>
            <a:ext cx="564578"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en-US"/>
              <a:t>MRI</a:t>
            </a:r>
          </a:p>
        </p:txBody>
      </p:sp>
      <p:sp>
        <p:nvSpPr>
          <p:cNvPr id="20" name="Line 14">
            <a:extLst>
              <a:ext uri="{FF2B5EF4-FFF2-40B4-BE49-F238E27FC236}">
                <a16:creationId xmlns:a16="http://schemas.microsoft.com/office/drawing/2014/main" id="{09333527-7572-402E-AA0C-0FE980D07028}"/>
              </a:ext>
            </a:extLst>
          </p:cNvPr>
          <p:cNvSpPr>
            <a:spLocks noChangeShapeType="1"/>
          </p:cNvSpPr>
          <p:nvPr/>
        </p:nvSpPr>
        <p:spPr bwMode="auto">
          <a:xfrm>
            <a:off x="6918960" y="4280937"/>
            <a:ext cx="1447800" cy="0"/>
          </a:xfrm>
          <a:prstGeom prst="line">
            <a:avLst/>
          </a:prstGeom>
          <a:noFill/>
          <a:ln w="9525">
            <a:solidFill>
              <a:srgbClr val="FF3300"/>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Tree>
    <p:extLst>
      <p:ext uri="{BB962C8B-B14F-4D97-AF65-F5344CB8AC3E}">
        <p14:creationId xmlns:p14="http://schemas.microsoft.com/office/powerpoint/2010/main" val="7528110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8">
            <a:extLst>
              <a:ext uri="{FF2B5EF4-FFF2-40B4-BE49-F238E27FC236}">
                <a16:creationId xmlns:a16="http://schemas.microsoft.com/office/drawing/2014/main" id="{43022531-DA1C-4F41-B43D-52D4DB61329E}"/>
              </a:ext>
            </a:extLst>
          </p:cNvPr>
          <p:cNvSpPr>
            <a:spLocks noGrp="1"/>
          </p:cNvSpPr>
          <p:nvPr>
            <p:ph type="ftr" sz="quarter" idx="11"/>
          </p:nvPr>
        </p:nvSpPr>
        <p:spPr>
          <a:xfrm>
            <a:off x="3611017" y="6453386"/>
            <a:ext cx="6280830" cy="404614"/>
          </a:xfrm>
        </p:spPr>
        <p:txBody>
          <a:bodyPr/>
          <a:lstStyle/>
          <a:p>
            <a:pPr algn="ctr"/>
            <a:r>
              <a:rPr lang="el-GR"/>
              <a:t>Βασιλική Σόφτα Υπ. Διδάκτωρ, Τμήμα Ιατρικής Φυσικής</a:t>
            </a:r>
            <a:endParaRPr lang="el-GR" dirty="0"/>
          </a:p>
        </p:txBody>
      </p:sp>
      <p:pic>
        <p:nvPicPr>
          <p:cNvPr id="5" name="Picture 4">
            <a:extLst>
              <a:ext uri="{FF2B5EF4-FFF2-40B4-BE49-F238E27FC236}">
                <a16:creationId xmlns:a16="http://schemas.microsoft.com/office/drawing/2014/main" id="{86CD7368-D753-4B16-9AFF-693CB0D50B3C}"/>
              </a:ext>
            </a:extLst>
          </p:cNvPr>
          <p:cNvPicPr>
            <a:picLocks noChangeAspect="1"/>
          </p:cNvPicPr>
          <p:nvPr/>
        </p:nvPicPr>
        <p:blipFill>
          <a:blip r:embed="rId2"/>
          <a:stretch>
            <a:fillRect/>
          </a:stretch>
        </p:blipFill>
        <p:spPr>
          <a:xfrm>
            <a:off x="0" y="6046237"/>
            <a:ext cx="811763" cy="811763"/>
          </a:xfrm>
          <a:prstGeom prst="rect">
            <a:avLst/>
          </a:prstGeom>
        </p:spPr>
      </p:pic>
      <p:sp>
        <p:nvSpPr>
          <p:cNvPr id="6" name="Slide Number Placeholder 5">
            <a:extLst>
              <a:ext uri="{FF2B5EF4-FFF2-40B4-BE49-F238E27FC236}">
                <a16:creationId xmlns:a16="http://schemas.microsoft.com/office/drawing/2014/main" id="{A3A3D9C2-2E98-43BE-88F3-77D373ADDEF1}"/>
              </a:ext>
            </a:extLst>
          </p:cNvPr>
          <p:cNvSpPr>
            <a:spLocks noGrp="1"/>
          </p:cNvSpPr>
          <p:nvPr>
            <p:ph type="sldNum" sz="quarter" idx="12"/>
          </p:nvPr>
        </p:nvSpPr>
        <p:spPr/>
        <p:txBody>
          <a:bodyPr/>
          <a:lstStyle/>
          <a:p>
            <a:fld id="{30F7FEED-761C-4317-B19B-150BD89273B6}" type="slidenum">
              <a:rPr lang="en-US" smtClean="0"/>
              <a:t>17</a:t>
            </a:fld>
            <a:endParaRPr lang="en-US"/>
          </a:p>
        </p:txBody>
      </p:sp>
      <p:pic>
        <p:nvPicPr>
          <p:cNvPr id="7" name="Picture 6">
            <a:extLst>
              <a:ext uri="{FF2B5EF4-FFF2-40B4-BE49-F238E27FC236}">
                <a16:creationId xmlns:a16="http://schemas.microsoft.com/office/drawing/2014/main" id="{7EACD010-1F66-40A9-A2AB-F73666C26032}"/>
              </a:ext>
            </a:extLst>
          </p:cNvPr>
          <p:cNvPicPr>
            <a:picLocks noChangeAspect="1"/>
          </p:cNvPicPr>
          <p:nvPr/>
        </p:nvPicPr>
        <p:blipFill>
          <a:blip r:embed="rId3"/>
          <a:stretch>
            <a:fillRect/>
          </a:stretch>
        </p:blipFill>
        <p:spPr>
          <a:xfrm>
            <a:off x="169169" y="186903"/>
            <a:ext cx="1201016" cy="1194920"/>
          </a:xfrm>
          <a:prstGeom prst="rect">
            <a:avLst/>
          </a:prstGeom>
        </p:spPr>
      </p:pic>
      <p:sp>
        <p:nvSpPr>
          <p:cNvPr id="8" name="TextBox 7">
            <a:extLst>
              <a:ext uri="{FF2B5EF4-FFF2-40B4-BE49-F238E27FC236}">
                <a16:creationId xmlns:a16="http://schemas.microsoft.com/office/drawing/2014/main" id="{23927668-859C-4E46-A994-B9986CE3CEE3}"/>
              </a:ext>
            </a:extLst>
          </p:cNvPr>
          <p:cNvSpPr txBox="1"/>
          <p:nvPr/>
        </p:nvSpPr>
        <p:spPr>
          <a:xfrm>
            <a:off x="3046828" y="143674"/>
            <a:ext cx="6098344"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srgbClr val="000000"/>
                </a:solidFill>
                <a:effectLst/>
                <a:uLnTx/>
                <a:uFillTx/>
                <a:latin typeface="Calibri" panose="020F0502020204030204"/>
                <a:ea typeface="+mn-ea"/>
                <a:cs typeface="+mn-cs"/>
              </a:rPr>
              <a:t>ΠΑΝΕΠΙΣΤΗΜΙΟ ΘΕΣΣΑΛΙΑΣ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srgbClr val="000000"/>
                </a:solidFill>
                <a:effectLst/>
                <a:uLnTx/>
                <a:uFillTx/>
                <a:latin typeface="Calibri" panose="020F0502020204030204"/>
                <a:ea typeface="+mn-ea"/>
                <a:cs typeface="+mn-cs"/>
              </a:rPr>
              <a:t>ΤΜΗΜΑ ΙΑΤΡΙΚΗΣ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000000"/>
                </a:solidFill>
                <a:effectLst/>
                <a:uLnTx/>
                <a:uFillTx/>
                <a:latin typeface="Calibri" panose="020F0502020204030204"/>
                <a:ea typeface="+mn-ea"/>
                <a:cs typeface="+mn-cs"/>
              </a:rPr>
              <a:t>Εργαστήριο Ιατρικής Φυσικής</a:t>
            </a:r>
            <a:endParaRPr lang="el-GR" dirty="0"/>
          </a:p>
        </p:txBody>
      </p:sp>
      <p:pic>
        <p:nvPicPr>
          <p:cNvPr id="9" name="Picture 2" descr="fig42left">
            <a:extLst>
              <a:ext uri="{FF2B5EF4-FFF2-40B4-BE49-F238E27FC236}">
                <a16:creationId xmlns:a16="http://schemas.microsoft.com/office/drawing/2014/main" id="{F30C35ED-D5AC-47AB-9391-6A602C2130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2457" y="1591945"/>
            <a:ext cx="3674110" cy="367411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fig42right">
            <a:extLst>
              <a:ext uri="{FF2B5EF4-FFF2-40B4-BE49-F238E27FC236}">
                <a16:creationId xmlns:a16="http://schemas.microsoft.com/office/drawing/2014/main" id="{39176B82-E1BA-4C52-BE4C-6523A32CD1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4457" y="1591945"/>
            <a:ext cx="3674110" cy="367411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4">
            <a:extLst>
              <a:ext uri="{FF2B5EF4-FFF2-40B4-BE49-F238E27FC236}">
                <a16:creationId xmlns:a16="http://schemas.microsoft.com/office/drawing/2014/main" id="{42BB4DFD-E76A-49A2-BB9D-05BE969166D2}"/>
              </a:ext>
            </a:extLst>
          </p:cNvPr>
          <p:cNvSpPr>
            <a:spLocks noChangeArrowheads="1"/>
          </p:cNvSpPr>
          <p:nvPr/>
        </p:nvSpPr>
        <p:spPr bwMode="auto">
          <a:xfrm>
            <a:off x="3329757" y="5534085"/>
            <a:ext cx="6629400" cy="4572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l-GR" altLang="en-US" sz="2400">
                <a:solidFill>
                  <a:schemeClr val="bg1"/>
                </a:solidFill>
                <a:latin typeface="Times New Roman" pitchFamily="18" charset="0"/>
              </a:rPr>
              <a:t>Ο ίδιος όγκος σε </a:t>
            </a:r>
            <a:r>
              <a:rPr lang="en-US" altLang="en-US" sz="2400">
                <a:solidFill>
                  <a:schemeClr val="bg1"/>
                </a:solidFill>
                <a:latin typeface="Times New Roman" pitchFamily="18" charset="0"/>
              </a:rPr>
              <a:t>CT (</a:t>
            </a:r>
            <a:r>
              <a:rPr lang="el-GR" altLang="en-US" sz="2400">
                <a:solidFill>
                  <a:schemeClr val="bg1"/>
                </a:solidFill>
                <a:latin typeface="Times New Roman" pitchFamily="18" charset="0"/>
              </a:rPr>
              <a:t>αριστερά</a:t>
            </a:r>
            <a:r>
              <a:rPr lang="en-US" altLang="en-US" sz="2400">
                <a:solidFill>
                  <a:schemeClr val="bg1"/>
                </a:solidFill>
                <a:latin typeface="Times New Roman" pitchFamily="18" charset="0"/>
              </a:rPr>
              <a:t>) </a:t>
            </a:r>
            <a:r>
              <a:rPr lang="el-GR" altLang="en-US" sz="2400">
                <a:solidFill>
                  <a:schemeClr val="bg1"/>
                </a:solidFill>
                <a:latin typeface="Times New Roman" pitchFamily="18" charset="0"/>
              </a:rPr>
              <a:t>και</a:t>
            </a:r>
            <a:r>
              <a:rPr lang="en-US" altLang="en-US" sz="2400">
                <a:solidFill>
                  <a:schemeClr val="bg1"/>
                </a:solidFill>
                <a:latin typeface="Times New Roman" pitchFamily="18" charset="0"/>
              </a:rPr>
              <a:t> MRI (</a:t>
            </a:r>
            <a:r>
              <a:rPr lang="el-GR" altLang="en-US" sz="2400">
                <a:solidFill>
                  <a:schemeClr val="bg1"/>
                </a:solidFill>
                <a:latin typeface="Times New Roman" pitchFamily="18" charset="0"/>
              </a:rPr>
              <a:t>δεξιά</a:t>
            </a:r>
            <a:r>
              <a:rPr lang="en-US" altLang="en-US" sz="2400">
                <a:solidFill>
                  <a:schemeClr val="bg1"/>
                </a:solidFill>
                <a:latin typeface="Times New Roman" pitchFamily="18" charset="0"/>
              </a:rPr>
              <a:t>) </a:t>
            </a:r>
          </a:p>
        </p:txBody>
      </p:sp>
    </p:spTree>
    <p:extLst>
      <p:ext uri="{BB962C8B-B14F-4D97-AF65-F5344CB8AC3E}">
        <p14:creationId xmlns:p14="http://schemas.microsoft.com/office/powerpoint/2010/main" val="3949036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8">
            <a:extLst>
              <a:ext uri="{FF2B5EF4-FFF2-40B4-BE49-F238E27FC236}">
                <a16:creationId xmlns:a16="http://schemas.microsoft.com/office/drawing/2014/main" id="{43022531-DA1C-4F41-B43D-52D4DB61329E}"/>
              </a:ext>
            </a:extLst>
          </p:cNvPr>
          <p:cNvSpPr>
            <a:spLocks noGrp="1"/>
          </p:cNvSpPr>
          <p:nvPr>
            <p:ph type="ftr" sz="quarter" idx="11"/>
          </p:nvPr>
        </p:nvSpPr>
        <p:spPr>
          <a:xfrm>
            <a:off x="3611017" y="6453386"/>
            <a:ext cx="6280830" cy="404614"/>
          </a:xfrm>
        </p:spPr>
        <p:txBody>
          <a:bodyPr/>
          <a:lstStyle/>
          <a:p>
            <a:pPr algn="ctr"/>
            <a:r>
              <a:rPr lang="el-GR"/>
              <a:t>Βασιλική Σόφτα Υπ. Διδάκτωρ, Τμήμα Ιατρικής Φυσικής</a:t>
            </a:r>
            <a:endParaRPr lang="el-GR" dirty="0"/>
          </a:p>
        </p:txBody>
      </p:sp>
      <p:pic>
        <p:nvPicPr>
          <p:cNvPr id="5" name="Picture 4">
            <a:extLst>
              <a:ext uri="{FF2B5EF4-FFF2-40B4-BE49-F238E27FC236}">
                <a16:creationId xmlns:a16="http://schemas.microsoft.com/office/drawing/2014/main" id="{86CD7368-D753-4B16-9AFF-693CB0D50B3C}"/>
              </a:ext>
            </a:extLst>
          </p:cNvPr>
          <p:cNvPicPr>
            <a:picLocks noChangeAspect="1"/>
          </p:cNvPicPr>
          <p:nvPr/>
        </p:nvPicPr>
        <p:blipFill>
          <a:blip r:embed="rId2"/>
          <a:stretch>
            <a:fillRect/>
          </a:stretch>
        </p:blipFill>
        <p:spPr>
          <a:xfrm>
            <a:off x="0" y="6046237"/>
            <a:ext cx="811763" cy="811763"/>
          </a:xfrm>
          <a:prstGeom prst="rect">
            <a:avLst/>
          </a:prstGeom>
        </p:spPr>
      </p:pic>
      <p:sp>
        <p:nvSpPr>
          <p:cNvPr id="6" name="Slide Number Placeholder 5">
            <a:extLst>
              <a:ext uri="{FF2B5EF4-FFF2-40B4-BE49-F238E27FC236}">
                <a16:creationId xmlns:a16="http://schemas.microsoft.com/office/drawing/2014/main" id="{A3A3D9C2-2E98-43BE-88F3-77D373ADDEF1}"/>
              </a:ext>
            </a:extLst>
          </p:cNvPr>
          <p:cNvSpPr>
            <a:spLocks noGrp="1"/>
          </p:cNvSpPr>
          <p:nvPr>
            <p:ph type="sldNum" sz="quarter" idx="12"/>
          </p:nvPr>
        </p:nvSpPr>
        <p:spPr/>
        <p:txBody>
          <a:bodyPr/>
          <a:lstStyle/>
          <a:p>
            <a:fld id="{30F7FEED-761C-4317-B19B-150BD89273B6}" type="slidenum">
              <a:rPr lang="en-US" smtClean="0"/>
              <a:t>18</a:t>
            </a:fld>
            <a:endParaRPr lang="en-US"/>
          </a:p>
        </p:txBody>
      </p:sp>
      <p:pic>
        <p:nvPicPr>
          <p:cNvPr id="7" name="Picture 6">
            <a:extLst>
              <a:ext uri="{FF2B5EF4-FFF2-40B4-BE49-F238E27FC236}">
                <a16:creationId xmlns:a16="http://schemas.microsoft.com/office/drawing/2014/main" id="{7EACD010-1F66-40A9-A2AB-F73666C26032}"/>
              </a:ext>
            </a:extLst>
          </p:cNvPr>
          <p:cNvPicPr>
            <a:picLocks noChangeAspect="1"/>
          </p:cNvPicPr>
          <p:nvPr/>
        </p:nvPicPr>
        <p:blipFill>
          <a:blip r:embed="rId3"/>
          <a:stretch>
            <a:fillRect/>
          </a:stretch>
        </p:blipFill>
        <p:spPr>
          <a:xfrm>
            <a:off x="169169" y="186903"/>
            <a:ext cx="1201016" cy="1194920"/>
          </a:xfrm>
          <a:prstGeom prst="rect">
            <a:avLst/>
          </a:prstGeom>
        </p:spPr>
      </p:pic>
      <p:sp>
        <p:nvSpPr>
          <p:cNvPr id="8" name="TextBox 7">
            <a:extLst>
              <a:ext uri="{FF2B5EF4-FFF2-40B4-BE49-F238E27FC236}">
                <a16:creationId xmlns:a16="http://schemas.microsoft.com/office/drawing/2014/main" id="{23927668-859C-4E46-A994-B9986CE3CEE3}"/>
              </a:ext>
            </a:extLst>
          </p:cNvPr>
          <p:cNvSpPr txBox="1"/>
          <p:nvPr/>
        </p:nvSpPr>
        <p:spPr>
          <a:xfrm>
            <a:off x="3046828" y="143674"/>
            <a:ext cx="6098344"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srgbClr val="000000"/>
                </a:solidFill>
                <a:effectLst/>
                <a:uLnTx/>
                <a:uFillTx/>
                <a:latin typeface="Calibri" panose="020F0502020204030204"/>
                <a:ea typeface="+mn-ea"/>
                <a:cs typeface="+mn-cs"/>
              </a:rPr>
              <a:t>ΠΑΝΕΠΙΣΤΗΜΙΟ ΘΕΣΣΑΛΙΑΣ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srgbClr val="000000"/>
                </a:solidFill>
                <a:effectLst/>
                <a:uLnTx/>
                <a:uFillTx/>
                <a:latin typeface="Calibri" panose="020F0502020204030204"/>
                <a:ea typeface="+mn-ea"/>
                <a:cs typeface="+mn-cs"/>
              </a:rPr>
              <a:t>ΤΜΗΜΑ ΙΑΤΡΙΚΗΣ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000000"/>
                </a:solidFill>
                <a:effectLst/>
                <a:uLnTx/>
                <a:uFillTx/>
                <a:latin typeface="Calibri" panose="020F0502020204030204"/>
                <a:ea typeface="+mn-ea"/>
                <a:cs typeface="+mn-cs"/>
              </a:rPr>
              <a:t>Εργαστήριο Ιατρικής Φυσικής</a:t>
            </a:r>
            <a:endParaRPr lang="el-GR" dirty="0"/>
          </a:p>
        </p:txBody>
      </p:sp>
      <p:sp>
        <p:nvSpPr>
          <p:cNvPr id="9" name="Text Box 2">
            <a:extLst>
              <a:ext uri="{FF2B5EF4-FFF2-40B4-BE49-F238E27FC236}">
                <a16:creationId xmlns:a16="http://schemas.microsoft.com/office/drawing/2014/main" id="{D39DB837-261B-45AF-8043-C8886BCA4D05}"/>
              </a:ext>
            </a:extLst>
          </p:cNvPr>
          <p:cNvSpPr txBox="1">
            <a:spLocks noChangeArrowheads="1"/>
          </p:cNvSpPr>
          <p:nvPr/>
        </p:nvSpPr>
        <p:spPr bwMode="auto">
          <a:xfrm>
            <a:off x="2854627" y="1286820"/>
            <a:ext cx="59134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61963" indent="-461963" algn="l">
              <a:defRPr sz="2400">
                <a:solidFill>
                  <a:schemeClr val="tx1"/>
                </a:solidFill>
                <a:latin typeface="Times New Roman" pitchFamily="18" charset="0"/>
              </a:defRPr>
            </a:lvl1pPr>
            <a:lvl2pPr marL="576263"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buClr>
                <a:srgbClr val="FF0000"/>
              </a:buClr>
              <a:buFont typeface="Wingdings" pitchFamily="2" charset="2"/>
              <a:buChar char="Ø"/>
            </a:pPr>
            <a:r>
              <a:rPr lang="el-GR" altLang="en-US" sz="2800"/>
              <a:t>Μονάδες</a:t>
            </a:r>
            <a:r>
              <a:rPr lang="en-US" altLang="en-US" sz="2800"/>
              <a:t> εξωτερικής ακτινοβόλησης</a:t>
            </a:r>
          </a:p>
        </p:txBody>
      </p:sp>
      <p:sp>
        <p:nvSpPr>
          <p:cNvPr id="10" name="Text Box 3">
            <a:extLst>
              <a:ext uri="{FF2B5EF4-FFF2-40B4-BE49-F238E27FC236}">
                <a16:creationId xmlns:a16="http://schemas.microsoft.com/office/drawing/2014/main" id="{B78250AB-A6A6-4E9F-96C9-2A96F7A57B39}"/>
              </a:ext>
            </a:extLst>
          </p:cNvPr>
          <p:cNvSpPr txBox="1">
            <a:spLocks noChangeArrowheads="1"/>
          </p:cNvSpPr>
          <p:nvPr/>
        </p:nvSpPr>
        <p:spPr bwMode="auto">
          <a:xfrm>
            <a:off x="3632502" y="1905945"/>
            <a:ext cx="6477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6075" indent="-346075" algn="l">
              <a:defRPr sz="2400">
                <a:solidFill>
                  <a:schemeClr val="tx1"/>
                </a:solidFill>
                <a:latin typeface="Times New Roman" pitchFamily="18" charset="0"/>
              </a:defRPr>
            </a:lvl1pPr>
            <a:lvl2pPr marL="519113"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buClr>
                <a:srgbClr val="FFFF00"/>
              </a:buClr>
              <a:buFont typeface="Wingdings" pitchFamily="2" charset="2"/>
              <a:buChar char="ü"/>
            </a:pPr>
            <a:r>
              <a:rPr lang="el-GR" altLang="en-US" i="1"/>
              <a:t>Μονάδες μικρής εμβέλειας</a:t>
            </a:r>
            <a:endParaRPr lang="en-US" altLang="en-US" i="1"/>
          </a:p>
          <a:p>
            <a:pPr>
              <a:buClr>
                <a:srgbClr val="FFFF00"/>
              </a:buClr>
              <a:buFont typeface="Wingdings" pitchFamily="2" charset="2"/>
              <a:buChar char="ü"/>
            </a:pPr>
            <a:r>
              <a:rPr lang="en-US" altLang="en-US" i="1"/>
              <a:t>Μονάδες Κοβαλτίου</a:t>
            </a:r>
          </a:p>
          <a:p>
            <a:pPr>
              <a:buClr>
                <a:srgbClr val="FFFF00"/>
              </a:buClr>
              <a:buFont typeface="Wingdings" pitchFamily="2" charset="2"/>
              <a:buChar char="ü"/>
            </a:pPr>
            <a:r>
              <a:rPr lang="en-US" altLang="en-US" i="1"/>
              <a:t>Γραμμικοί Επιταχυντές</a:t>
            </a:r>
          </a:p>
        </p:txBody>
      </p:sp>
      <p:sp>
        <p:nvSpPr>
          <p:cNvPr id="11" name="Text Box 4">
            <a:extLst>
              <a:ext uri="{FF2B5EF4-FFF2-40B4-BE49-F238E27FC236}">
                <a16:creationId xmlns:a16="http://schemas.microsoft.com/office/drawing/2014/main" id="{BD16F39E-007D-4742-9762-B622533C7A9A}"/>
              </a:ext>
            </a:extLst>
          </p:cNvPr>
          <p:cNvSpPr txBox="1">
            <a:spLocks noChangeArrowheads="1"/>
          </p:cNvSpPr>
          <p:nvPr/>
        </p:nvSpPr>
        <p:spPr bwMode="auto">
          <a:xfrm>
            <a:off x="2930827" y="3055295"/>
            <a:ext cx="5994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61963" indent="-461963" algn="l">
              <a:defRPr sz="2400">
                <a:solidFill>
                  <a:schemeClr val="tx1"/>
                </a:solidFill>
                <a:latin typeface="Times New Roman" pitchFamily="18" charset="0"/>
              </a:defRPr>
            </a:lvl1pPr>
            <a:lvl2pPr marL="576263"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buClr>
                <a:srgbClr val="FF0000"/>
              </a:buClr>
              <a:buFont typeface="Wingdings" pitchFamily="2" charset="2"/>
              <a:buChar char="Ø"/>
            </a:pPr>
            <a:r>
              <a:rPr lang="el-GR" altLang="en-US" sz="2800"/>
              <a:t>Μονάδες</a:t>
            </a:r>
            <a:r>
              <a:rPr lang="en-US" altLang="en-US" sz="2800"/>
              <a:t> εξακρίβωσης της θεραπείας</a:t>
            </a:r>
          </a:p>
        </p:txBody>
      </p:sp>
      <p:sp>
        <p:nvSpPr>
          <p:cNvPr id="12" name="Text Box 5">
            <a:extLst>
              <a:ext uri="{FF2B5EF4-FFF2-40B4-BE49-F238E27FC236}">
                <a16:creationId xmlns:a16="http://schemas.microsoft.com/office/drawing/2014/main" id="{526C69BB-9B55-4DE2-92DC-DB241C3AC4B7}"/>
              </a:ext>
            </a:extLst>
          </p:cNvPr>
          <p:cNvSpPr txBox="1">
            <a:spLocks noChangeArrowheads="1"/>
          </p:cNvSpPr>
          <p:nvPr/>
        </p:nvSpPr>
        <p:spPr bwMode="auto">
          <a:xfrm>
            <a:off x="3708702" y="3674420"/>
            <a:ext cx="6477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6075" indent="-346075" algn="l">
              <a:defRPr sz="2400">
                <a:solidFill>
                  <a:schemeClr val="tx1"/>
                </a:solidFill>
                <a:latin typeface="Times New Roman" pitchFamily="18" charset="0"/>
              </a:defRPr>
            </a:lvl1pPr>
            <a:lvl2pPr marL="519113"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buClr>
                <a:srgbClr val="FFFF00"/>
              </a:buClr>
              <a:buFont typeface="Wingdings" pitchFamily="2" charset="2"/>
              <a:buChar char="ü"/>
            </a:pPr>
            <a:r>
              <a:rPr lang="en-US" altLang="en-US" i="1"/>
              <a:t>Εξομοιωτής</a:t>
            </a:r>
          </a:p>
          <a:p>
            <a:pPr>
              <a:buClr>
                <a:srgbClr val="FFFF00"/>
              </a:buClr>
              <a:buFont typeface="Wingdings" pitchFamily="2" charset="2"/>
              <a:buChar char="ü"/>
            </a:pPr>
            <a:r>
              <a:rPr lang="en-US" altLang="en-US" i="1"/>
              <a:t>Μεγαδυναμική απεικόνηση</a:t>
            </a:r>
          </a:p>
        </p:txBody>
      </p:sp>
      <p:sp>
        <p:nvSpPr>
          <p:cNvPr id="13" name="Text Box 6">
            <a:extLst>
              <a:ext uri="{FF2B5EF4-FFF2-40B4-BE49-F238E27FC236}">
                <a16:creationId xmlns:a16="http://schemas.microsoft.com/office/drawing/2014/main" id="{29C49C07-3CCC-4E9A-B1B5-99EF4CF8A6FD}"/>
              </a:ext>
            </a:extLst>
          </p:cNvPr>
          <p:cNvSpPr txBox="1">
            <a:spLocks noChangeArrowheads="1"/>
          </p:cNvSpPr>
          <p:nvPr/>
        </p:nvSpPr>
        <p:spPr bwMode="auto">
          <a:xfrm>
            <a:off x="2854627" y="4815833"/>
            <a:ext cx="56515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61963" indent="-461963" algn="l">
              <a:defRPr sz="2400">
                <a:solidFill>
                  <a:schemeClr val="tx1"/>
                </a:solidFill>
                <a:latin typeface="Times New Roman" pitchFamily="18" charset="0"/>
              </a:defRPr>
            </a:lvl1pPr>
            <a:lvl2pPr marL="576263"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buClr>
                <a:srgbClr val="FF0000"/>
              </a:buClr>
              <a:buFont typeface="Wingdings" pitchFamily="2" charset="2"/>
              <a:buChar char="Ø"/>
            </a:pPr>
            <a:r>
              <a:rPr lang="en-US" altLang="en-US" sz="2800"/>
              <a:t>Συστήματα Σχεδιασμού Θεραπείας</a:t>
            </a:r>
          </a:p>
        </p:txBody>
      </p:sp>
      <p:sp>
        <p:nvSpPr>
          <p:cNvPr id="14" name="Text Box 7">
            <a:extLst>
              <a:ext uri="{FF2B5EF4-FFF2-40B4-BE49-F238E27FC236}">
                <a16:creationId xmlns:a16="http://schemas.microsoft.com/office/drawing/2014/main" id="{3EB6D8C5-A1B3-4E91-9ED9-8EBB09BA365F}"/>
              </a:ext>
            </a:extLst>
          </p:cNvPr>
          <p:cNvSpPr txBox="1">
            <a:spLocks noChangeArrowheads="1"/>
          </p:cNvSpPr>
          <p:nvPr/>
        </p:nvSpPr>
        <p:spPr bwMode="auto">
          <a:xfrm>
            <a:off x="2946702" y="5868345"/>
            <a:ext cx="65801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61963" indent="-461963" algn="l">
              <a:defRPr sz="2400">
                <a:solidFill>
                  <a:schemeClr val="tx1"/>
                </a:solidFill>
                <a:latin typeface="Times New Roman" pitchFamily="18" charset="0"/>
              </a:defRPr>
            </a:lvl1pPr>
            <a:lvl2pPr marL="576263"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buClr>
                <a:srgbClr val="FF0000"/>
              </a:buClr>
              <a:buFont typeface="Wingdings" pitchFamily="2" charset="2"/>
              <a:buChar char="Ø"/>
            </a:pPr>
            <a:r>
              <a:rPr lang="en-US" altLang="en-US" sz="2800"/>
              <a:t>Συστήματα καταγραφής και επικοινωνίας</a:t>
            </a:r>
          </a:p>
        </p:txBody>
      </p:sp>
    </p:spTree>
    <p:extLst>
      <p:ext uri="{BB962C8B-B14F-4D97-AF65-F5344CB8AC3E}">
        <p14:creationId xmlns:p14="http://schemas.microsoft.com/office/powerpoint/2010/main" val="717705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8">
            <a:extLst>
              <a:ext uri="{FF2B5EF4-FFF2-40B4-BE49-F238E27FC236}">
                <a16:creationId xmlns:a16="http://schemas.microsoft.com/office/drawing/2014/main" id="{43022531-DA1C-4F41-B43D-52D4DB61329E}"/>
              </a:ext>
            </a:extLst>
          </p:cNvPr>
          <p:cNvSpPr>
            <a:spLocks noGrp="1"/>
          </p:cNvSpPr>
          <p:nvPr>
            <p:ph type="ftr" sz="quarter" idx="11"/>
          </p:nvPr>
        </p:nvSpPr>
        <p:spPr>
          <a:xfrm>
            <a:off x="3611017" y="6453386"/>
            <a:ext cx="6280830" cy="404614"/>
          </a:xfrm>
        </p:spPr>
        <p:txBody>
          <a:bodyPr/>
          <a:lstStyle/>
          <a:p>
            <a:pPr algn="ctr"/>
            <a:r>
              <a:rPr lang="el-GR"/>
              <a:t>Βασιλική Σόφτα Υπ. Διδάκτωρ, Τμήμα Ιατρικής Φυσικής</a:t>
            </a:r>
            <a:endParaRPr lang="el-GR" dirty="0"/>
          </a:p>
        </p:txBody>
      </p:sp>
      <p:pic>
        <p:nvPicPr>
          <p:cNvPr id="5" name="Picture 4">
            <a:extLst>
              <a:ext uri="{FF2B5EF4-FFF2-40B4-BE49-F238E27FC236}">
                <a16:creationId xmlns:a16="http://schemas.microsoft.com/office/drawing/2014/main" id="{86CD7368-D753-4B16-9AFF-693CB0D50B3C}"/>
              </a:ext>
            </a:extLst>
          </p:cNvPr>
          <p:cNvPicPr>
            <a:picLocks noChangeAspect="1"/>
          </p:cNvPicPr>
          <p:nvPr/>
        </p:nvPicPr>
        <p:blipFill>
          <a:blip r:embed="rId2"/>
          <a:stretch>
            <a:fillRect/>
          </a:stretch>
        </p:blipFill>
        <p:spPr>
          <a:xfrm>
            <a:off x="0" y="6046237"/>
            <a:ext cx="811763" cy="811763"/>
          </a:xfrm>
          <a:prstGeom prst="rect">
            <a:avLst/>
          </a:prstGeom>
        </p:spPr>
      </p:pic>
      <p:sp>
        <p:nvSpPr>
          <p:cNvPr id="6" name="Slide Number Placeholder 5">
            <a:extLst>
              <a:ext uri="{FF2B5EF4-FFF2-40B4-BE49-F238E27FC236}">
                <a16:creationId xmlns:a16="http://schemas.microsoft.com/office/drawing/2014/main" id="{A3A3D9C2-2E98-43BE-88F3-77D373ADDEF1}"/>
              </a:ext>
            </a:extLst>
          </p:cNvPr>
          <p:cNvSpPr>
            <a:spLocks noGrp="1"/>
          </p:cNvSpPr>
          <p:nvPr>
            <p:ph type="sldNum" sz="quarter" idx="12"/>
          </p:nvPr>
        </p:nvSpPr>
        <p:spPr/>
        <p:txBody>
          <a:bodyPr/>
          <a:lstStyle/>
          <a:p>
            <a:fld id="{30F7FEED-761C-4317-B19B-150BD89273B6}" type="slidenum">
              <a:rPr lang="en-US" smtClean="0"/>
              <a:t>19</a:t>
            </a:fld>
            <a:endParaRPr lang="en-US"/>
          </a:p>
        </p:txBody>
      </p:sp>
      <p:pic>
        <p:nvPicPr>
          <p:cNvPr id="7" name="Picture 6">
            <a:extLst>
              <a:ext uri="{FF2B5EF4-FFF2-40B4-BE49-F238E27FC236}">
                <a16:creationId xmlns:a16="http://schemas.microsoft.com/office/drawing/2014/main" id="{7EACD010-1F66-40A9-A2AB-F73666C26032}"/>
              </a:ext>
            </a:extLst>
          </p:cNvPr>
          <p:cNvPicPr>
            <a:picLocks noChangeAspect="1"/>
          </p:cNvPicPr>
          <p:nvPr/>
        </p:nvPicPr>
        <p:blipFill>
          <a:blip r:embed="rId3"/>
          <a:stretch>
            <a:fillRect/>
          </a:stretch>
        </p:blipFill>
        <p:spPr>
          <a:xfrm>
            <a:off x="169169" y="186903"/>
            <a:ext cx="1201016" cy="1194920"/>
          </a:xfrm>
          <a:prstGeom prst="rect">
            <a:avLst/>
          </a:prstGeom>
        </p:spPr>
      </p:pic>
      <p:sp>
        <p:nvSpPr>
          <p:cNvPr id="8" name="TextBox 7">
            <a:extLst>
              <a:ext uri="{FF2B5EF4-FFF2-40B4-BE49-F238E27FC236}">
                <a16:creationId xmlns:a16="http://schemas.microsoft.com/office/drawing/2014/main" id="{23927668-859C-4E46-A994-B9986CE3CEE3}"/>
              </a:ext>
            </a:extLst>
          </p:cNvPr>
          <p:cNvSpPr txBox="1"/>
          <p:nvPr/>
        </p:nvSpPr>
        <p:spPr>
          <a:xfrm>
            <a:off x="3046828" y="143674"/>
            <a:ext cx="6098344"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srgbClr val="000000"/>
                </a:solidFill>
                <a:effectLst/>
                <a:uLnTx/>
                <a:uFillTx/>
                <a:latin typeface="Calibri" panose="020F0502020204030204"/>
                <a:ea typeface="+mn-ea"/>
                <a:cs typeface="+mn-cs"/>
              </a:rPr>
              <a:t>ΠΑΝΕΠΙΣΤΗΜΙΟ ΘΕΣΣΑΛΙΑΣ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srgbClr val="000000"/>
                </a:solidFill>
                <a:effectLst/>
                <a:uLnTx/>
                <a:uFillTx/>
                <a:latin typeface="Calibri" panose="020F0502020204030204"/>
                <a:ea typeface="+mn-ea"/>
                <a:cs typeface="+mn-cs"/>
              </a:rPr>
              <a:t>ΤΜΗΜΑ ΙΑΤΡΙΚΗΣ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000000"/>
                </a:solidFill>
                <a:effectLst/>
                <a:uLnTx/>
                <a:uFillTx/>
                <a:latin typeface="Calibri" panose="020F0502020204030204"/>
                <a:ea typeface="+mn-ea"/>
                <a:cs typeface="+mn-cs"/>
              </a:rPr>
              <a:t>Εργαστήριο Ιατρικής Φυσικής</a:t>
            </a:r>
            <a:endParaRPr lang="el-GR" dirty="0"/>
          </a:p>
        </p:txBody>
      </p:sp>
      <p:sp>
        <p:nvSpPr>
          <p:cNvPr id="9" name="Text Box 2">
            <a:extLst>
              <a:ext uri="{FF2B5EF4-FFF2-40B4-BE49-F238E27FC236}">
                <a16:creationId xmlns:a16="http://schemas.microsoft.com/office/drawing/2014/main" id="{42F4FE2E-6A35-472F-AEB8-5EC5EF390528}"/>
              </a:ext>
            </a:extLst>
          </p:cNvPr>
          <p:cNvSpPr txBox="1">
            <a:spLocks noChangeArrowheads="1"/>
          </p:cNvSpPr>
          <p:nvPr/>
        </p:nvSpPr>
        <p:spPr bwMode="auto">
          <a:xfrm>
            <a:off x="2348047" y="1026371"/>
            <a:ext cx="190500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l-GR" altLang="en-US" sz="2800">
                <a:latin typeface="Calibri" panose="020F0502020204030204" pitchFamily="34" charset="0"/>
                <a:cs typeface="Calibri" panose="020F0502020204030204" pitchFamily="34" charset="0"/>
              </a:rPr>
              <a:t>Θεραπεία</a:t>
            </a:r>
            <a:endParaRPr lang="en-US" altLang="en-US" sz="2800">
              <a:latin typeface="Calibri" panose="020F0502020204030204" pitchFamily="34" charset="0"/>
              <a:cs typeface="Calibri" panose="020F0502020204030204" pitchFamily="34" charset="0"/>
            </a:endParaRPr>
          </a:p>
        </p:txBody>
      </p:sp>
      <p:sp>
        <p:nvSpPr>
          <p:cNvPr id="10" name="Line 3">
            <a:extLst>
              <a:ext uri="{FF2B5EF4-FFF2-40B4-BE49-F238E27FC236}">
                <a16:creationId xmlns:a16="http://schemas.microsoft.com/office/drawing/2014/main" id="{0A1C32F2-E326-486D-A2D8-E0347951B17C}"/>
              </a:ext>
            </a:extLst>
          </p:cNvPr>
          <p:cNvSpPr>
            <a:spLocks noChangeShapeType="1"/>
          </p:cNvSpPr>
          <p:nvPr/>
        </p:nvSpPr>
        <p:spPr bwMode="auto">
          <a:xfrm>
            <a:off x="2576647" y="1559771"/>
            <a:ext cx="7239000" cy="0"/>
          </a:xfrm>
          <a:prstGeom prst="line">
            <a:avLst/>
          </a:prstGeom>
          <a:noFill/>
          <a:ln w="571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latin typeface="Calibri" panose="020F0502020204030204" pitchFamily="34" charset="0"/>
              <a:cs typeface="Calibri" panose="020F0502020204030204" pitchFamily="34" charset="0"/>
            </a:endParaRPr>
          </a:p>
        </p:txBody>
      </p:sp>
      <p:sp>
        <p:nvSpPr>
          <p:cNvPr id="11" name="Text Box 5">
            <a:extLst>
              <a:ext uri="{FF2B5EF4-FFF2-40B4-BE49-F238E27FC236}">
                <a16:creationId xmlns:a16="http://schemas.microsoft.com/office/drawing/2014/main" id="{C7E7FE81-E999-4842-BD6F-1D8A840EFEBC}"/>
              </a:ext>
            </a:extLst>
          </p:cNvPr>
          <p:cNvSpPr txBox="1">
            <a:spLocks noChangeArrowheads="1"/>
          </p:cNvSpPr>
          <p:nvPr/>
        </p:nvSpPr>
        <p:spPr bwMode="auto">
          <a:xfrm>
            <a:off x="2500447" y="2169371"/>
            <a:ext cx="7315200" cy="1311275"/>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454025" indent="-454025" algn="l">
              <a:defRPr sz="2400">
                <a:solidFill>
                  <a:schemeClr val="tx1"/>
                </a:solidFill>
                <a:latin typeface="Times New Roman" pitchFamily="18" charset="0"/>
              </a:defRPr>
            </a:lvl1pPr>
            <a:lvl2pPr marL="568325"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buFontTx/>
              <a:buChar char="•"/>
            </a:pPr>
            <a:r>
              <a:rPr lang="el-GR" altLang="en-US" sz="2000">
                <a:latin typeface="Calibri" panose="020F0502020204030204" pitchFamily="34" charset="0"/>
                <a:cs typeface="Calibri" panose="020F0502020204030204" pitchFamily="34" charset="0"/>
              </a:rPr>
              <a:t>Ενα πλάνο θεραπείας αποτελείται συνήθως από 2 –4 δέσμες ακτινοβολίας</a:t>
            </a:r>
          </a:p>
          <a:p>
            <a:pPr>
              <a:buFontTx/>
              <a:buChar char="•"/>
            </a:pPr>
            <a:r>
              <a:rPr lang="el-GR" altLang="en-US" sz="2000">
                <a:latin typeface="Calibri" panose="020F0502020204030204" pitchFamily="34" charset="0"/>
                <a:cs typeface="Calibri" panose="020F0502020204030204" pitchFamily="34" charset="0"/>
              </a:rPr>
              <a:t>Μία πλήρης θεραπεία διαρκεί περίπου 6 εβδομάδες διαιρεμένες σε 30 περίπου συνεδρίες</a:t>
            </a:r>
            <a:endParaRPr lang="en-US" altLang="en-US" sz="2000">
              <a:latin typeface="Calibri" panose="020F0502020204030204" pitchFamily="34" charset="0"/>
              <a:cs typeface="Calibri" panose="020F0502020204030204" pitchFamily="34" charset="0"/>
            </a:endParaRPr>
          </a:p>
        </p:txBody>
      </p:sp>
      <p:sp>
        <p:nvSpPr>
          <p:cNvPr id="12" name="Text Box 6">
            <a:extLst>
              <a:ext uri="{FF2B5EF4-FFF2-40B4-BE49-F238E27FC236}">
                <a16:creationId xmlns:a16="http://schemas.microsoft.com/office/drawing/2014/main" id="{A5E93F79-E223-4D06-9DAA-D34E4D428FE1}"/>
              </a:ext>
            </a:extLst>
          </p:cNvPr>
          <p:cNvSpPr txBox="1">
            <a:spLocks noChangeArrowheads="1"/>
          </p:cNvSpPr>
          <p:nvPr/>
        </p:nvSpPr>
        <p:spPr bwMode="auto">
          <a:xfrm>
            <a:off x="2500447" y="3769571"/>
            <a:ext cx="7391400" cy="2781300"/>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84175" indent="-384175" algn="l">
              <a:defRPr sz="2400">
                <a:solidFill>
                  <a:schemeClr val="tx1"/>
                </a:solidFill>
                <a:latin typeface="Times New Roman" pitchFamily="18" charset="0"/>
              </a:defRPr>
            </a:lvl1pPr>
            <a:lvl2pPr marL="574675"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lgn="just"/>
            <a:r>
              <a:rPr lang="el-GR" altLang="en-US" sz="1600" b="1">
                <a:latin typeface="Calibri" panose="020F0502020204030204" pitchFamily="34" charset="0"/>
                <a:cs typeface="Calibri" panose="020F0502020204030204" pitchFamily="34" charset="0"/>
              </a:rPr>
              <a:t>α. 	</a:t>
            </a:r>
            <a:r>
              <a:rPr lang="en-US" altLang="en-US" sz="1600" b="1">
                <a:latin typeface="Calibri" panose="020F0502020204030204" pitchFamily="34" charset="0"/>
                <a:cs typeface="Calibri" panose="020F0502020204030204" pitchFamily="34" charset="0"/>
              </a:rPr>
              <a:t>H</a:t>
            </a:r>
            <a:r>
              <a:rPr lang="el-GR" altLang="en-US" sz="1600" b="1">
                <a:latin typeface="Calibri" panose="020F0502020204030204" pitchFamily="34" charset="0"/>
                <a:cs typeface="Calibri" panose="020F0502020204030204" pitchFamily="34" charset="0"/>
              </a:rPr>
              <a:t> απορροφουμενη δοση στον ογκο-στοχο πρεπει να ειναι οσο το δυνατον πιο ομογενης και η δοση στο σημειο αναφορας ιση με δοση ογκου οπως δινεται απο τον ακτινοθεραπευτη.</a:t>
            </a:r>
            <a:endParaRPr lang="en-US" altLang="en-US" sz="1600" b="1">
              <a:latin typeface="Calibri" panose="020F0502020204030204" pitchFamily="34" charset="0"/>
              <a:cs typeface="Calibri" panose="020F0502020204030204" pitchFamily="34" charset="0"/>
            </a:endParaRPr>
          </a:p>
          <a:p>
            <a:pPr algn="just"/>
            <a:r>
              <a:rPr lang="el-GR" altLang="en-US" sz="1600" b="1">
                <a:latin typeface="Calibri" panose="020F0502020204030204" pitchFamily="34" charset="0"/>
                <a:cs typeface="Calibri" panose="020F0502020204030204" pitchFamily="34" charset="0"/>
              </a:rPr>
              <a:t> </a:t>
            </a:r>
            <a:endParaRPr lang="en-US" altLang="en-US" sz="1600" b="1">
              <a:latin typeface="Calibri" panose="020F0502020204030204" pitchFamily="34" charset="0"/>
              <a:cs typeface="Calibri" panose="020F0502020204030204" pitchFamily="34" charset="0"/>
            </a:endParaRPr>
          </a:p>
          <a:p>
            <a:pPr algn="just"/>
            <a:r>
              <a:rPr lang="el-GR" altLang="en-US" sz="1600" b="1">
                <a:latin typeface="Calibri" panose="020F0502020204030204" pitchFamily="34" charset="0"/>
                <a:cs typeface="Calibri" panose="020F0502020204030204" pitchFamily="34" charset="0"/>
              </a:rPr>
              <a:t>β. 	</a:t>
            </a:r>
            <a:r>
              <a:rPr lang="en-US" altLang="en-US" sz="1600" b="1">
                <a:latin typeface="Calibri" panose="020F0502020204030204" pitchFamily="34" charset="0"/>
                <a:cs typeface="Calibri" panose="020F0502020204030204" pitchFamily="34" charset="0"/>
              </a:rPr>
              <a:t>H</a:t>
            </a:r>
            <a:r>
              <a:rPr lang="el-GR" altLang="en-US" sz="1600" b="1">
                <a:latin typeface="Calibri" panose="020F0502020204030204" pitchFamily="34" charset="0"/>
                <a:cs typeface="Calibri" panose="020F0502020204030204" pitchFamily="34" charset="0"/>
              </a:rPr>
              <a:t> μεγιστη απορροφουμενη δοση των οργανων του σωματος που ενδεχεται να απορροφησουν ακτινοβολια (</a:t>
            </a:r>
            <a:r>
              <a:rPr lang="en-US" altLang="en-US" sz="1600" b="1">
                <a:latin typeface="Calibri" panose="020F0502020204030204" pitchFamily="34" charset="0"/>
                <a:cs typeface="Calibri" panose="020F0502020204030204" pitchFamily="34" charset="0"/>
              </a:rPr>
              <a:t>organs</a:t>
            </a:r>
            <a:r>
              <a:rPr lang="el-GR" altLang="en-US" sz="1600" b="1">
                <a:latin typeface="Calibri" panose="020F0502020204030204" pitchFamily="34" charset="0"/>
                <a:cs typeface="Calibri" panose="020F0502020204030204" pitchFamily="34" charset="0"/>
              </a:rPr>
              <a:t> </a:t>
            </a:r>
            <a:r>
              <a:rPr lang="en-US" altLang="en-US" sz="1600" b="1">
                <a:latin typeface="Calibri" panose="020F0502020204030204" pitchFamily="34" charset="0"/>
                <a:cs typeface="Calibri" panose="020F0502020204030204" pitchFamily="34" charset="0"/>
              </a:rPr>
              <a:t>at</a:t>
            </a:r>
            <a:r>
              <a:rPr lang="el-GR" altLang="en-US" sz="1600" b="1">
                <a:latin typeface="Calibri" panose="020F0502020204030204" pitchFamily="34" charset="0"/>
                <a:cs typeface="Calibri" panose="020F0502020204030204" pitchFamily="34" charset="0"/>
              </a:rPr>
              <a:t> </a:t>
            </a:r>
            <a:r>
              <a:rPr lang="en-US" altLang="en-US" sz="1600" b="1">
                <a:latin typeface="Calibri" panose="020F0502020204030204" pitchFamily="34" charset="0"/>
                <a:cs typeface="Calibri" panose="020F0502020204030204" pitchFamily="34" charset="0"/>
              </a:rPr>
              <a:t>risk</a:t>
            </a:r>
            <a:r>
              <a:rPr lang="el-GR" altLang="en-US" sz="1600" b="1">
                <a:latin typeface="Calibri" panose="020F0502020204030204" pitchFamily="34" charset="0"/>
                <a:cs typeface="Calibri" panose="020F0502020204030204" pitchFamily="34" charset="0"/>
              </a:rPr>
              <a:t>) πρεπει να ειναι οσο το δυνατον μικροτερη η τουλαχιστον κατω απο μια τιμη αποδεκτη απο τον ακτινοθεραπευτη.</a:t>
            </a:r>
            <a:endParaRPr lang="en-US" altLang="en-US" sz="1600" b="1">
              <a:latin typeface="Calibri" panose="020F0502020204030204" pitchFamily="34" charset="0"/>
              <a:cs typeface="Calibri" panose="020F0502020204030204" pitchFamily="34" charset="0"/>
            </a:endParaRPr>
          </a:p>
          <a:p>
            <a:pPr algn="just"/>
            <a:r>
              <a:rPr lang="el-GR" altLang="en-US" sz="1600" b="1">
                <a:latin typeface="Calibri" panose="020F0502020204030204" pitchFamily="34" charset="0"/>
                <a:cs typeface="Calibri" panose="020F0502020204030204" pitchFamily="34" charset="0"/>
              </a:rPr>
              <a:t> </a:t>
            </a:r>
            <a:endParaRPr lang="en-US" altLang="en-US" sz="1600" b="1">
              <a:latin typeface="Calibri" panose="020F0502020204030204" pitchFamily="34" charset="0"/>
              <a:cs typeface="Calibri" panose="020F0502020204030204" pitchFamily="34" charset="0"/>
            </a:endParaRPr>
          </a:p>
          <a:p>
            <a:pPr algn="just"/>
            <a:r>
              <a:rPr lang="el-GR" altLang="en-US" sz="1600" b="1">
                <a:latin typeface="Calibri" panose="020F0502020204030204" pitchFamily="34" charset="0"/>
                <a:cs typeface="Calibri" panose="020F0502020204030204" pitchFamily="34" charset="0"/>
              </a:rPr>
              <a:t>γ. 	</a:t>
            </a:r>
            <a:r>
              <a:rPr lang="en-US" altLang="en-US" sz="1600" b="1">
                <a:latin typeface="Calibri" panose="020F0502020204030204" pitchFamily="34" charset="0"/>
                <a:cs typeface="Calibri" panose="020F0502020204030204" pitchFamily="34" charset="0"/>
              </a:rPr>
              <a:t>H</a:t>
            </a:r>
            <a:r>
              <a:rPr lang="el-GR" altLang="en-US" sz="1600" b="1">
                <a:latin typeface="Calibri" panose="020F0502020204030204" pitchFamily="34" charset="0"/>
                <a:cs typeface="Calibri" panose="020F0502020204030204" pitchFamily="34" charset="0"/>
              </a:rPr>
              <a:t> απορροφουμενη δοση εξω απο τον ογκο-στοχο πρεπει να ειναι οσο το δυνατον μικροτερη</a:t>
            </a:r>
            <a:r>
              <a:rPr lang="en-US" altLang="en-US" sz="160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655672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8">
            <a:extLst>
              <a:ext uri="{FF2B5EF4-FFF2-40B4-BE49-F238E27FC236}">
                <a16:creationId xmlns:a16="http://schemas.microsoft.com/office/drawing/2014/main" id="{43022531-DA1C-4F41-B43D-52D4DB61329E}"/>
              </a:ext>
            </a:extLst>
          </p:cNvPr>
          <p:cNvSpPr>
            <a:spLocks noGrp="1"/>
          </p:cNvSpPr>
          <p:nvPr>
            <p:ph type="ftr" sz="quarter" idx="11"/>
          </p:nvPr>
        </p:nvSpPr>
        <p:spPr>
          <a:xfrm>
            <a:off x="3611017" y="6453386"/>
            <a:ext cx="6280830" cy="404614"/>
          </a:xfrm>
        </p:spPr>
        <p:txBody>
          <a:bodyPr/>
          <a:lstStyle/>
          <a:p>
            <a:pPr algn="ctr"/>
            <a:r>
              <a:rPr lang="el-GR"/>
              <a:t>Βασιλική Σόφτα Υπ. Διδάκτωρ, Τμήμα Ιατρικής Φυσικής</a:t>
            </a:r>
            <a:endParaRPr lang="el-GR" dirty="0"/>
          </a:p>
        </p:txBody>
      </p:sp>
      <p:pic>
        <p:nvPicPr>
          <p:cNvPr id="5" name="Picture 4">
            <a:extLst>
              <a:ext uri="{FF2B5EF4-FFF2-40B4-BE49-F238E27FC236}">
                <a16:creationId xmlns:a16="http://schemas.microsoft.com/office/drawing/2014/main" id="{86CD7368-D753-4B16-9AFF-693CB0D50B3C}"/>
              </a:ext>
            </a:extLst>
          </p:cNvPr>
          <p:cNvPicPr>
            <a:picLocks noChangeAspect="1"/>
          </p:cNvPicPr>
          <p:nvPr/>
        </p:nvPicPr>
        <p:blipFill>
          <a:blip r:embed="rId2"/>
          <a:stretch>
            <a:fillRect/>
          </a:stretch>
        </p:blipFill>
        <p:spPr>
          <a:xfrm>
            <a:off x="0" y="6046237"/>
            <a:ext cx="811763" cy="811763"/>
          </a:xfrm>
          <a:prstGeom prst="rect">
            <a:avLst/>
          </a:prstGeom>
        </p:spPr>
      </p:pic>
      <p:sp>
        <p:nvSpPr>
          <p:cNvPr id="6" name="Slide Number Placeholder 5">
            <a:extLst>
              <a:ext uri="{FF2B5EF4-FFF2-40B4-BE49-F238E27FC236}">
                <a16:creationId xmlns:a16="http://schemas.microsoft.com/office/drawing/2014/main" id="{A3A3D9C2-2E98-43BE-88F3-77D373ADDEF1}"/>
              </a:ext>
            </a:extLst>
          </p:cNvPr>
          <p:cNvSpPr>
            <a:spLocks noGrp="1"/>
          </p:cNvSpPr>
          <p:nvPr>
            <p:ph type="sldNum" sz="quarter" idx="12"/>
          </p:nvPr>
        </p:nvSpPr>
        <p:spPr/>
        <p:txBody>
          <a:bodyPr/>
          <a:lstStyle/>
          <a:p>
            <a:fld id="{30F7FEED-761C-4317-B19B-150BD89273B6}" type="slidenum">
              <a:rPr lang="en-US" smtClean="0"/>
              <a:t>2</a:t>
            </a:fld>
            <a:endParaRPr lang="en-US"/>
          </a:p>
        </p:txBody>
      </p:sp>
      <p:pic>
        <p:nvPicPr>
          <p:cNvPr id="7" name="Picture 6">
            <a:extLst>
              <a:ext uri="{FF2B5EF4-FFF2-40B4-BE49-F238E27FC236}">
                <a16:creationId xmlns:a16="http://schemas.microsoft.com/office/drawing/2014/main" id="{7EACD010-1F66-40A9-A2AB-F73666C26032}"/>
              </a:ext>
            </a:extLst>
          </p:cNvPr>
          <p:cNvPicPr>
            <a:picLocks noChangeAspect="1"/>
          </p:cNvPicPr>
          <p:nvPr/>
        </p:nvPicPr>
        <p:blipFill>
          <a:blip r:embed="rId3"/>
          <a:stretch>
            <a:fillRect/>
          </a:stretch>
        </p:blipFill>
        <p:spPr>
          <a:xfrm>
            <a:off x="169169" y="186903"/>
            <a:ext cx="1201016" cy="1194920"/>
          </a:xfrm>
          <a:prstGeom prst="rect">
            <a:avLst/>
          </a:prstGeom>
        </p:spPr>
      </p:pic>
      <p:sp>
        <p:nvSpPr>
          <p:cNvPr id="8" name="TextBox 7">
            <a:extLst>
              <a:ext uri="{FF2B5EF4-FFF2-40B4-BE49-F238E27FC236}">
                <a16:creationId xmlns:a16="http://schemas.microsoft.com/office/drawing/2014/main" id="{23927668-859C-4E46-A994-B9986CE3CEE3}"/>
              </a:ext>
            </a:extLst>
          </p:cNvPr>
          <p:cNvSpPr txBox="1"/>
          <p:nvPr/>
        </p:nvSpPr>
        <p:spPr>
          <a:xfrm>
            <a:off x="3046828" y="143674"/>
            <a:ext cx="6098344"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srgbClr val="000000"/>
                </a:solidFill>
                <a:effectLst/>
                <a:uLnTx/>
                <a:uFillTx/>
                <a:latin typeface="Calibri" panose="020F0502020204030204"/>
                <a:ea typeface="+mn-ea"/>
                <a:cs typeface="+mn-cs"/>
              </a:rPr>
              <a:t>ΠΑΝΕΠΙΣΤΗΜΙΟ ΘΕΣΣΑΛΙΑΣ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srgbClr val="000000"/>
                </a:solidFill>
                <a:effectLst/>
                <a:uLnTx/>
                <a:uFillTx/>
                <a:latin typeface="Calibri" panose="020F0502020204030204"/>
                <a:ea typeface="+mn-ea"/>
                <a:cs typeface="+mn-cs"/>
              </a:rPr>
              <a:t>ΤΜΗΜΑ ΙΑΤΡΙΚΗΣ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000000"/>
                </a:solidFill>
                <a:effectLst/>
                <a:uLnTx/>
                <a:uFillTx/>
                <a:latin typeface="Calibri" panose="020F0502020204030204"/>
                <a:ea typeface="+mn-ea"/>
                <a:cs typeface="+mn-cs"/>
              </a:rPr>
              <a:t>Εργαστήριο Ιατρικής Φυσικής</a:t>
            </a:r>
            <a:endParaRPr lang="el-GR" dirty="0"/>
          </a:p>
        </p:txBody>
      </p:sp>
      <p:sp>
        <p:nvSpPr>
          <p:cNvPr id="9" name="TextBox 8">
            <a:extLst>
              <a:ext uri="{FF2B5EF4-FFF2-40B4-BE49-F238E27FC236}">
                <a16:creationId xmlns:a16="http://schemas.microsoft.com/office/drawing/2014/main" id="{1463F220-81A9-4A60-821B-CF43D2D7B7C2}"/>
              </a:ext>
            </a:extLst>
          </p:cNvPr>
          <p:cNvSpPr txBox="1"/>
          <p:nvPr/>
        </p:nvSpPr>
        <p:spPr>
          <a:xfrm>
            <a:off x="169169" y="1317928"/>
            <a:ext cx="4648200" cy="461665"/>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l-GR" sz="2400" b="1" i="0" u="none" strike="noStrike" kern="1200" cap="none" spc="0" normalizeH="0" baseline="0" noProof="0" dirty="0">
                <a:ln w="12700" cmpd="sng">
                  <a:solidFill>
                    <a:srgbClr val="A23C33"/>
                  </a:solidFill>
                  <a:prstDash val="solid"/>
                </a:ln>
                <a:gradFill>
                  <a:gsLst>
                    <a:gs pos="0">
                      <a:srgbClr val="A23C33"/>
                    </a:gs>
                    <a:gs pos="4000">
                      <a:srgbClr val="A23C33">
                        <a:lumMod val="60000"/>
                        <a:lumOff val="40000"/>
                      </a:srgbClr>
                    </a:gs>
                    <a:gs pos="87000">
                      <a:srgbClr val="A23C33">
                        <a:lumMod val="20000"/>
                        <a:lumOff val="80000"/>
                      </a:srgbClr>
                    </a:gs>
                  </a:gsLst>
                  <a:lin ang="5400000"/>
                </a:gradFill>
                <a:effectLst/>
                <a:uLnTx/>
                <a:uFillTx/>
                <a:latin typeface="Garamond" panose="02020404030301010803"/>
                <a:ea typeface="+mn-ea"/>
                <a:cs typeface="+mn-cs"/>
              </a:rPr>
              <a:t>Ιστορική αναδρομή ακτινοθεραπείας</a:t>
            </a:r>
          </a:p>
        </p:txBody>
      </p:sp>
      <p:pic>
        <p:nvPicPr>
          <p:cNvPr id="11" name="Picture 4" descr="london-1905">
            <a:extLst>
              <a:ext uri="{FF2B5EF4-FFF2-40B4-BE49-F238E27FC236}">
                <a16:creationId xmlns:a16="http://schemas.microsoft.com/office/drawing/2014/main" id="{1DF957E1-06E4-40C4-8D17-174385DFAB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740" t="3362" r="5293" b="4321"/>
          <a:stretch>
            <a:fillRect/>
          </a:stretch>
        </p:blipFill>
        <p:spPr bwMode="auto">
          <a:xfrm>
            <a:off x="668137" y="1876629"/>
            <a:ext cx="5106987" cy="4318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2" name="Text Box 5">
            <a:extLst>
              <a:ext uri="{FF2B5EF4-FFF2-40B4-BE49-F238E27FC236}">
                <a16:creationId xmlns:a16="http://schemas.microsoft.com/office/drawing/2014/main" id="{1035E1FF-2F62-4500-8FAB-A5B6E49E69EC}"/>
              </a:ext>
            </a:extLst>
          </p:cNvPr>
          <p:cNvSpPr txBox="1">
            <a:spLocks noChangeArrowheads="1"/>
          </p:cNvSpPr>
          <p:nvPr/>
        </p:nvSpPr>
        <p:spPr bwMode="auto">
          <a:xfrm>
            <a:off x="5868572" y="5518150"/>
            <a:ext cx="3276600" cy="701675"/>
          </a:xfrm>
          <a:prstGeom prst="rect">
            <a:avLst/>
          </a:prstGeom>
          <a:solidFill>
            <a:schemeClr val="bg1"/>
          </a:solidFill>
          <a:ln w="9525">
            <a:noFill/>
            <a:miter lim="800000"/>
            <a:headEnd/>
            <a:tailEnd/>
          </a:ln>
          <a:effectLst/>
        </p:spPr>
        <p:txBody>
          <a:bodyPr>
            <a:spAutoFit/>
          </a:bodyPr>
          <a:lstStyle/>
          <a:p>
            <a:pPr algn="l" eaLnBrk="0" hangingPunct="0">
              <a:spcBef>
                <a:spcPct val="50000"/>
              </a:spcBef>
              <a:defRPr/>
            </a:pPr>
            <a:r>
              <a:rPr lang="en-US" sz="2000" i="1" dirty="0">
                <a:solidFill>
                  <a:srgbClr val="D40000"/>
                </a:solidFill>
                <a:effectLst>
                  <a:outerShdw blurRad="38100" dist="38100" dir="2700000" algn="tl">
                    <a:srgbClr val="C0C0C0"/>
                  </a:outerShdw>
                </a:effectLst>
                <a:latin typeface="Arial" pitchFamily="34" charset="0"/>
                <a:cs typeface="Arial" pitchFamily="34" charset="0"/>
              </a:rPr>
              <a:t>London’s Radiotherapy Department 1905</a:t>
            </a:r>
          </a:p>
        </p:txBody>
      </p:sp>
      <p:pic>
        <p:nvPicPr>
          <p:cNvPr id="13" name="Picture 12">
            <a:extLst>
              <a:ext uri="{FF2B5EF4-FFF2-40B4-BE49-F238E27FC236}">
                <a16:creationId xmlns:a16="http://schemas.microsoft.com/office/drawing/2014/main" id="{BD88127B-7B03-4DC0-9AB1-5CFCAE9D5F4B}"/>
              </a:ext>
            </a:extLst>
          </p:cNvPr>
          <p:cNvPicPr>
            <a:picLocks noChangeAspect="1"/>
          </p:cNvPicPr>
          <p:nvPr/>
        </p:nvPicPr>
        <p:blipFill>
          <a:blip r:embed="rId5"/>
          <a:stretch>
            <a:fillRect/>
          </a:stretch>
        </p:blipFill>
        <p:spPr>
          <a:xfrm>
            <a:off x="6961388" y="2817654"/>
            <a:ext cx="4562475" cy="1390650"/>
          </a:xfrm>
          <a:prstGeom prst="rect">
            <a:avLst/>
          </a:prstGeom>
        </p:spPr>
      </p:pic>
    </p:spTree>
    <p:extLst>
      <p:ext uri="{BB962C8B-B14F-4D97-AF65-F5344CB8AC3E}">
        <p14:creationId xmlns:p14="http://schemas.microsoft.com/office/powerpoint/2010/main" val="6038084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8">
            <a:extLst>
              <a:ext uri="{FF2B5EF4-FFF2-40B4-BE49-F238E27FC236}">
                <a16:creationId xmlns:a16="http://schemas.microsoft.com/office/drawing/2014/main" id="{43022531-DA1C-4F41-B43D-52D4DB61329E}"/>
              </a:ext>
            </a:extLst>
          </p:cNvPr>
          <p:cNvSpPr>
            <a:spLocks noGrp="1"/>
          </p:cNvSpPr>
          <p:nvPr>
            <p:ph type="ftr" sz="quarter" idx="11"/>
          </p:nvPr>
        </p:nvSpPr>
        <p:spPr>
          <a:xfrm>
            <a:off x="3611017" y="6453386"/>
            <a:ext cx="6280830" cy="404614"/>
          </a:xfrm>
        </p:spPr>
        <p:txBody>
          <a:bodyPr/>
          <a:lstStyle/>
          <a:p>
            <a:pPr algn="ctr"/>
            <a:r>
              <a:rPr lang="el-GR"/>
              <a:t>Βασιλική Σόφτα Υπ. Διδάκτωρ, Τμήμα Ιατρικής Φυσικής</a:t>
            </a:r>
            <a:endParaRPr lang="el-GR" dirty="0"/>
          </a:p>
        </p:txBody>
      </p:sp>
      <p:pic>
        <p:nvPicPr>
          <p:cNvPr id="5" name="Picture 4">
            <a:extLst>
              <a:ext uri="{FF2B5EF4-FFF2-40B4-BE49-F238E27FC236}">
                <a16:creationId xmlns:a16="http://schemas.microsoft.com/office/drawing/2014/main" id="{86CD7368-D753-4B16-9AFF-693CB0D50B3C}"/>
              </a:ext>
            </a:extLst>
          </p:cNvPr>
          <p:cNvPicPr>
            <a:picLocks noChangeAspect="1"/>
          </p:cNvPicPr>
          <p:nvPr/>
        </p:nvPicPr>
        <p:blipFill>
          <a:blip r:embed="rId2"/>
          <a:stretch>
            <a:fillRect/>
          </a:stretch>
        </p:blipFill>
        <p:spPr>
          <a:xfrm>
            <a:off x="0" y="6046237"/>
            <a:ext cx="811763" cy="811763"/>
          </a:xfrm>
          <a:prstGeom prst="rect">
            <a:avLst/>
          </a:prstGeom>
        </p:spPr>
      </p:pic>
      <p:sp>
        <p:nvSpPr>
          <p:cNvPr id="6" name="Slide Number Placeholder 5">
            <a:extLst>
              <a:ext uri="{FF2B5EF4-FFF2-40B4-BE49-F238E27FC236}">
                <a16:creationId xmlns:a16="http://schemas.microsoft.com/office/drawing/2014/main" id="{A3A3D9C2-2E98-43BE-88F3-77D373ADDEF1}"/>
              </a:ext>
            </a:extLst>
          </p:cNvPr>
          <p:cNvSpPr>
            <a:spLocks noGrp="1"/>
          </p:cNvSpPr>
          <p:nvPr>
            <p:ph type="sldNum" sz="quarter" idx="12"/>
          </p:nvPr>
        </p:nvSpPr>
        <p:spPr/>
        <p:txBody>
          <a:bodyPr/>
          <a:lstStyle/>
          <a:p>
            <a:fld id="{30F7FEED-761C-4317-B19B-150BD89273B6}" type="slidenum">
              <a:rPr lang="en-US" smtClean="0"/>
              <a:t>20</a:t>
            </a:fld>
            <a:endParaRPr lang="en-US"/>
          </a:p>
        </p:txBody>
      </p:sp>
      <p:pic>
        <p:nvPicPr>
          <p:cNvPr id="7" name="Picture 6">
            <a:extLst>
              <a:ext uri="{FF2B5EF4-FFF2-40B4-BE49-F238E27FC236}">
                <a16:creationId xmlns:a16="http://schemas.microsoft.com/office/drawing/2014/main" id="{7EACD010-1F66-40A9-A2AB-F73666C26032}"/>
              </a:ext>
            </a:extLst>
          </p:cNvPr>
          <p:cNvPicPr>
            <a:picLocks noChangeAspect="1"/>
          </p:cNvPicPr>
          <p:nvPr/>
        </p:nvPicPr>
        <p:blipFill>
          <a:blip r:embed="rId3"/>
          <a:stretch>
            <a:fillRect/>
          </a:stretch>
        </p:blipFill>
        <p:spPr>
          <a:xfrm>
            <a:off x="169169" y="186903"/>
            <a:ext cx="1201016" cy="1194920"/>
          </a:xfrm>
          <a:prstGeom prst="rect">
            <a:avLst/>
          </a:prstGeom>
        </p:spPr>
      </p:pic>
      <p:sp>
        <p:nvSpPr>
          <p:cNvPr id="8" name="TextBox 7">
            <a:extLst>
              <a:ext uri="{FF2B5EF4-FFF2-40B4-BE49-F238E27FC236}">
                <a16:creationId xmlns:a16="http://schemas.microsoft.com/office/drawing/2014/main" id="{23927668-859C-4E46-A994-B9986CE3CEE3}"/>
              </a:ext>
            </a:extLst>
          </p:cNvPr>
          <p:cNvSpPr txBox="1"/>
          <p:nvPr/>
        </p:nvSpPr>
        <p:spPr>
          <a:xfrm>
            <a:off x="3046828" y="143674"/>
            <a:ext cx="6098344"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srgbClr val="000000"/>
                </a:solidFill>
                <a:effectLst/>
                <a:uLnTx/>
                <a:uFillTx/>
                <a:latin typeface="Calibri" panose="020F0502020204030204"/>
                <a:ea typeface="+mn-ea"/>
                <a:cs typeface="+mn-cs"/>
              </a:rPr>
              <a:t>ΠΑΝΕΠΙΣΤΗΜΙΟ ΘΕΣΣΑΛΙΑΣ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srgbClr val="000000"/>
                </a:solidFill>
                <a:effectLst/>
                <a:uLnTx/>
                <a:uFillTx/>
                <a:latin typeface="Calibri" panose="020F0502020204030204"/>
                <a:ea typeface="+mn-ea"/>
                <a:cs typeface="+mn-cs"/>
              </a:rPr>
              <a:t>ΤΜΗΜΑ ΙΑΤΡΙΚΗΣ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000000"/>
                </a:solidFill>
                <a:effectLst/>
                <a:uLnTx/>
                <a:uFillTx/>
                <a:latin typeface="Calibri" panose="020F0502020204030204"/>
                <a:ea typeface="+mn-ea"/>
                <a:cs typeface="+mn-cs"/>
              </a:rPr>
              <a:t>Εργαστήριο Ιατρικής Φυσικής</a:t>
            </a:r>
            <a:endParaRPr lang="el-GR" dirty="0"/>
          </a:p>
        </p:txBody>
      </p:sp>
      <p:sp>
        <p:nvSpPr>
          <p:cNvPr id="9" name="Text Box 2050">
            <a:extLst>
              <a:ext uri="{FF2B5EF4-FFF2-40B4-BE49-F238E27FC236}">
                <a16:creationId xmlns:a16="http://schemas.microsoft.com/office/drawing/2014/main" id="{EE12F11E-D8A4-419F-8E58-AA837B156BF7}"/>
              </a:ext>
            </a:extLst>
          </p:cNvPr>
          <p:cNvSpPr txBox="1">
            <a:spLocks noChangeArrowheads="1"/>
          </p:cNvSpPr>
          <p:nvPr/>
        </p:nvSpPr>
        <p:spPr bwMode="auto">
          <a:xfrm>
            <a:off x="169169" y="1478859"/>
            <a:ext cx="666100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l-GR" altLang="en-US" sz="2000" dirty="0">
                <a:latin typeface="Times New Roman" pitchFamily="18" charset="0"/>
              </a:rPr>
              <a:t>Μονάδες</a:t>
            </a:r>
            <a:r>
              <a:rPr lang="en-US" altLang="en-US" sz="2000" dirty="0">
                <a:latin typeface="Times New Roman" pitchFamily="18" charset="0"/>
              </a:rPr>
              <a:t> </a:t>
            </a:r>
            <a:r>
              <a:rPr lang="en-US" altLang="en-US" sz="2000" dirty="0" err="1">
                <a:latin typeface="Times New Roman" pitchFamily="18" charset="0"/>
              </a:rPr>
              <a:t>εξωτερικής</a:t>
            </a:r>
            <a:r>
              <a:rPr lang="en-US" altLang="en-US" sz="2000" dirty="0">
                <a:latin typeface="Times New Roman" pitchFamily="18" charset="0"/>
              </a:rPr>
              <a:t> α</a:t>
            </a:r>
            <a:r>
              <a:rPr lang="en-US" altLang="en-US" sz="2000" dirty="0" err="1">
                <a:latin typeface="Times New Roman" pitchFamily="18" charset="0"/>
              </a:rPr>
              <a:t>κτινο</a:t>
            </a:r>
            <a:r>
              <a:rPr lang="en-US" altLang="en-US" sz="2000" dirty="0">
                <a:latin typeface="Times New Roman" pitchFamily="18" charset="0"/>
              </a:rPr>
              <a:t>βόλησης – </a:t>
            </a:r>
            <a:r>
              <a:rPr lang="el-GR" altLang="en-US" sz="2000" dirty="0">
                <a:latin typeface="Times New Roman" pitchFamily="18" charset="0"/>
              </a:rPr>
              <a:t>μικρής εμβέλειας</a:t>
            </a:r>
            <a:endParaRPr lang="en-US" altLang="en-US" sz="2000" dirty="0">
              <a:latin typeface="Times New Roman" pitchFamily="18" charset="0"/>
            </a:endParaRPr>
          </a:p>
        </p:txBody>
      </p:sp>
      <p:pic>
        <p:nvPicPr>
          <p:cNvPr id="10" name="Picture 2051">
            <a:extLst>
              <a:ext uri="{FF2B5EF4-FFF2-40B4-BE49-F238E27FC236}">
                <a16:creationId xmlns:a16="http://schemas.microsoft.com/office/drawing/2014/main" id="{FA1408E0-3DE0-4FF0-8234-053EA9DBBA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6338" y="1220892"/>
            <a:ext cx="3397462" cy="4985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Box 2052">
            <a:extLst>
              <a:ext uri="{FF2B5EF4-FFF2-40B4-BE49-F238E27FC236}">
                <a16:creationId xmlns:a16="http://schemas.microsoft.com/office/drawing/2014/main" id="{00F5633C-0923-4AA5-8FC0-C253A0D9EC6B}"/>
              </a:ext>
            </a:extLst>
          </p:cNvPr>
          <p:cNvSpPr txBox="1">
            <a:spLocks noChangeArrowheads="1"/>
          </p:cNvSpPr>
          <p:nvPr/>
        </p:nvSpPr>
        <p:spPr bwMode="auto">
          <a:xfrm>
            <a:off x="226085" y="2235535"/>
            <a:ext cx="7369033" cy="2554545"/>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just"/>
            <a:r>
              <a:rPr lang="en-US" altLang="en-US" sz="1600" dirty="0">
                <a:cs typeface="Times New Roman" pitchFamily="18" charset="0"/>
              </a:rPr>
              <a:t>H</a:t>
            </a:r>
            <a:r>
              <a:rPr lang="el-GR" altLang="en-US" sz="1600" dirty="0">
                <a:cs typeface="Times New Roman" pitchFamily="18" charset="0"/>
              </a:rPr>
              <a:t> κατανομη της απορροφουμενης δοσης μετα του βαθους εξαρταται απο πολλους φυσικογεωμετρικους παραγοντες (μεγεθος πεδιου, φιλτρο λυχνιας, αποσταση πηγης δερματος, κ.λ.π. Γενικα μπορουμε να πουμε οτι το μεγιστο της δοσης λαμβανεται στο δερμα και το 90% της μεγιστης δοσης στα 2 </a:t>
            </a:r>
            <a:r>
              <a:rPr lang="en-US" altLang="en-US" sz="1600" dirty="0">
                <a:cs typeface="Times New Roman" pitchFamily="18" charset="0"/>
              </a:rPr>
              <a:t>cm</a:t>
            </a:r>
            <a:r>
              <a:rPr lang="el-GR" altLang="en-US" sz="1600" dirty="0">
                <a:cs typeface="Times New Roman" pitchFamily="18" charset="0"/>
              </a:rPr>
              <a:t> περιπου.</a:t>
            </a:r>
            <a:endParaRPr lang="en-US" altLang="en-US" sz="1600" dirty="0">
              <a:cs typeface="Times New Roman" pitchFamily="18" charset="0"/>
            </a:endParaRPr>
          </a:p>
          <a:p>
            <a:pPr algn="just"/>
            <a:r>
              <a:rPr lang="el-GR" altLang="en-US" sz="1600" dirty="0">
                <a:cs typeface="Times New Roman" pitchFamily="18" charset="0"/>
              </a:rPr>
              <a:t> </a:t>
            </a:r>
            <a:endParaRPr lang="en-US" altLang="en-US" sz="1600" dirty="0">
              <a:cs typeface="Times New Roman" pitchFamily="18" charset="0"/>
            </a:endParaRPr>
          </a:p>
          <a:p>
            <a:pPr algn="just"/>
            <a:r>
              <a:rPr lang="el-GR" altLang="en-US" sz="1600" dirty="0">
                <a:cs typeface="Times New Roman" pitchFamily="18" charset="0"/>
              </a:rPr>
              <a:t>Περιοριστικος παραγοντας για θεραπεια σε βαθος μεγαλυτερη των 2 </a:t>
            </a:r>
            <a:r>
              <a:rPr lang="en-US" altLang="en-US" sz="1600" dirty="0">
                <a:cs typeface="Times New Roman" pitchFamily="18" charset="0"/>
              </a:rPr>
              <a:t>cm</a:t>
            </a:r>
            <a:r>
              <a:rPr lang="el-GR" altLang="en-US" sz="1600" dirty="0">
                <a:cs typeface="Times New Roman" pitchFamily="18" charset="0"/>
              </a:rPr>
              <a:t> ειναι η υψηλη δοση που λαμβανει το δερμα και η παρουσια ερυθηματος το οποιο μαλιστα, παλιοτερα χρησιμοποιειτο και ως "προσδιορισμος" της δοσης ("δοση ερυθηματος"). Αλλοι περιορισμοι στη χρηση αυτων των ενεργειων ειναι η αυξημενη απορροφηση απο τα οστα και ο μεγαλος βαθμος σκεδασης.</a:t>
            </a:r>
            <a:endParaRPr lang="en-US" altLang="en-US" sz="1600" dirty="0"/>
          </a:p>
        </p:txBody>
      </p:sp>
    </p:spTree>
    <p:extLst>
      <p:ext uri="{BB962C8B-B14F-4D97-AF65-F5344CB8AC3E}">
        <p14:creationId xmlns:p14="http://schemas.microsoft.com/office/powerpoint/2010/main" val="12224826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8">
            <a:extLst>
              <a:ext uri="{FF2B5EF4-FFF2-40B4-BE49-F238E27FC236}">
                <a16:creationId xmlns:a16="http://schemas.microsoft.com/office/drawing/2014/main" id="{43022531-DA1C-4F41-B43D-52D4DB61329E}"/>
              </a:ext>
            </a:extLst>
          </p:cNvPr>
          <p:cNvSpPr>
            <a:spLocks noGrp="1"/>
          </p:cNvSpPr>
          <p:nvPr>
            <p:ph type="ftr" sz="quarter" idx="11"/>
          </p:nvPr>
        </p:nvSpPr>
        <p:spPr>
          <a:xfrm>
            <a:off x="3611017" y="6453386"/>
            <a:ext cx="6280830" cy="404614"/>
          </a:xfrm>
        </p:spPr>
        <p:txBody>
          <a:bodyPr/>
          <a:lstStyle/>
          <a:p>
            <a:pPr algn="ctr"/>
            <a:r>
              <a:rPr lang="el-GR"/>
              <a:t>Βασιλική Σόφτα Υπ. Διδάκτωρ, Τμήμα Ιατρικής Φυσικής</a:t>
            </a:r>
            <a:endParaRPr lang="el-GR" dirty="0"/>
          </a:p>
        </p:txBody>
      </p:sp>
      <p:pic>
        <p:nvPicPr>
          <p:cNvPr id="5" name="Picture 4">
            <a:extLst>
              <a:ext uri="{FF2B5EF4-FFF2-40B4-BE49-F238E27FC236}">
                <a16:creationId xmlns:a16="http://schemas.microsoft.com/office/drawing/2014/main" id="{86CD7368-D753-4B16-9AFF-693CB0D50B3C}"/>
              </a:ext>
            </a:extLst>
          </p:cNvPr>
          <p:cNvPicPr>
            <a:picLocks noChangeAspect="1"/>
          </p:cNvPicPr>
          <p:nvPr/>
        </p:nvPicPr>
        <p:blipFill>
          <a:blip r:embed="rId2"/>
          <a:stretch>
            <a:fillRect/>
          </a:stretch>
        </p:blipFill>
        <p:spPr>
          <a:xfrm>
            <a:off x="0" y="6046237"/>
            <a:ext cx="811763" cy="811763"/>
          </a:xfrm>
          <a:prstGeom prst="rect">
            <a:avLst/>
          </a:prstGeom>
        </p:spPr>
      </p:pic>
      <p:sp>
        <p:nvSpPr>
          <p:cNvPr id="6" name="Slide Number Placeholder 5">
            <a:extLst>
              <a:ext uri="{FF2B5EF4-FFF2-40B4-BE49-F238E27FC236}">
                <a16:creationId xmlns:a16="http://schemas.microsoft.com/office/drawing/2014/main" id="{A3A3D9C2-2E98-43BE-88F3-77D373ADDEF1}"/>
              </a:ext>
            </a:extLst>
          </p:cNvPr>
          <p:cNvSpPr>
            <a:spLocks noGrp="1"/>
          </p:cNvSpPr>
          <p:nvPr>
            <p:ph type="sldNum" sz="quarter" idx="12"/>
          </p:nvPr>
        </p:nvSpPr>
        <p:spPr/>
        <p:txBody>
          <a:bodyPr/>
          <a:lstStyle/>
          <a:p>
            <a:fld id="{30F7FEED-761C-4317-B19B-150BD89273B6}" type="slidenum">
              <a:rPr lang="en-US" smtClean="0"/>
              <a:t>21</a:t>
            </a:fld>
            <a:endParaRPr lang="en-US"/>
          </a:p>
        </p:txBody>
      </p:sp>
      <p:pic>
        <p:nvPicPr>
          <p:cNvPr id="7" name="Picture 6">
            <a:extLst>
              <a:ext uri="{FF2B5EF4-FFF2-40B4-BE49-F238E27FC236}">
                <a16:creationId xmlns:a16="http://schemas.microsoft.com/office/drawing/2014/main" id="{7EACD010-1F66-40A9-A2AB-F73666C26032}"/>
              </a:ext>
            </a:extLst>
          </p:cNvPr>
          <p:cNvPicPr>
            <a:picLocks noChangeAspect="1"/>
          </p:cNvPicPr>
          <p:nvPr/>
        </p:nvPicPr>
        <p:blipFill>
          <a:blip r:embed="rId3"/>
          <a:stretch>
            <a:fillRect/>
          </a:stretch>
        </p:blipFill>
        <p:spPr>
          <a:xfrm>
            <a:off x="169169" y="186903"/>
            <a:ext cx="1201016" cy="1194920"/>
          </a:xfrm>
          <a:prstGeom prst="rect">
            <a:avLst/>
          </a:prstGeom>
        </p:spPr>
      </p:pic>
      <p:sp>
        <p:nvSpPr>
          <p:cNvPr id="8" name="TextBox 7">
            <a:extLst>
              <a:ext uri="{FF2B5EF4-FFF2-40B4-BE49-F238E27FC236}">
                <a16:creationId xmlns:a16="http://schemas.microsoft.com/office/drawing/2014/main" id="{23927668-859C-4E46-A994-B9986CE3CEE3}"/>
              </a:ext>
            </a:extLst>
          </p:cNvPr>
          <p:cNvSpPr txBox="1"/>
          <p:nvPr/>
        </p:nvSpPr>
        <p:spPr>
          <a:xfrm>
            <a:off x="3046828" y="143674"/>
            <a:ext cx="6098344"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srgbClr val="000000"/>
                </a:solidFill>
                <a:effectLst/>
                <a:uLnTx/>
                <a:uFillTx/>
                <a:latin typeface="Calibri" panose="020F0502020204030204"/>
                <a:ea typeface="+mn-ea"/>
                <a:cs typeface="+mn-cs"/>
              </a:rPr>
              <a:t>ΠΑΝΕΠΙΣΤΗΜΙΟ ΘΕΣΣΑΛΙΑΣ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srgbClr val="000000"/>
                </a:solidFill>
                <a:effectLst/>
                <a:uLnTx/>
                <a:uFillTx/>
                <a:latin typeface="Calibri" panose="020F0502020204030204"/>
                <a:ea typeface="+mn-ea"/>
                <a:cs typeface="+mn-cs"/>
              </a:rPr>
              <a:t>ΤΜΗΜΑ ΙΑΤΡΙΚΗΣ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000000"/>
                </a:solidFill>
                <a:effectLst/>
                <a:uLnTx/>
                <a:uFillTx/>
                <a:latin typeface="Calibri" panose="020F0502020204030204"/>
                <a:ea typeface="+mn-ea"/>
                <a:cs typeface="+mn-cs"/>
              </a:rPr>
              <a:t>Εργαστήριο Ιατρικής Φυσικής</a:t>
            </a:r>
            <a:endParaRPr lang="el-GR" dirty="0"/>
          </a:p>
        </p:txBody>
      </p:sp>
      <p:sp>
        <p:nvSpPr>
          <p:cNvPr id="9" name="Text Box 1027">
            <a:extLst>
              <a:ext uri="{FF2B5EF4-FFF2-40B4-BE49-F238E27FC236}">
                <a16:creationId xmlns:a16="http://schemas.microsoft.com/office/drawing/2014/main" id="{35A5BFF9-0481-4620-A2EB-640B5CF2259B}"/>
              </a:ext>
            </a:extLst>
          </p:cNvPr>
          <p:cNvSpPr txBox="1">
            <a:spLocks noChangeArrowheads="1"/>
          </p:cNvSpPr>
          <p:nvPr/>
        </p:nvSpPr>
        <p:spPr bwMode="auto">
          <a:xfrm>
            <a:off x="169169" y="1433826"/>
            <a:ext cx="44704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l"/>
            <a:r>
              <a:rPr lang="en-US" altLang="en-US" dirty="0" err="1"/>
              <a:t>Μονάδ</a:t>
            </a:r>
            <a:r>
              <a:rPr lang="en-US" altLang="en-US" dirty="0"/>
              <a:t>α Κοβαλτίου</a:t>
            </a:r>
            <a:r>
              <a:rPr lang="el-GR" altLang="en-US" dirty="0"/>
              <a:t> </a:t>
            </a:r>
            <a:r>
              <a:rPr lang="en-US" altLang="en-US" dirty="0"/>
              <a:t>(Cobalt-60 Unit)</a:t>
            </a:r>
          </a:p>
        </p:txBody>
      </p:sp>
      <p:sp>
        <p:nvSpPr>
          <p:cNvPr id="10" name="Text Box 1029">
            <a:extLst>
              <a:ext uri="{FF2B5EF4-FFF2-40B4-BE49-F238E27FC236}">
                <a16:creationId xmlns:a16="http://schemas.microsoft.com/office/drawing/2014/main" id="{D020FB3C-1010-47E6-9923-C4BE08D617D8}"/>
              </a:ext>
            </a:extLst>
          </p:cNvPr>
          <p:cNvSpPr txBox="1">
            <a:spLocks noChangeArrowheads="1"/>
          </p:cNvSpPr>
          <p:nvPr/>
        </p:nvSpPr>
        <p:spPr bwMode="auto">
          <a:xfrm>
            <a:off x="2378795" y="1800539"/>
            <a:ext cx="8458200" cy="477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476250" indent="-476250" algn="l">
              <a:defRPr sz="2400">
                <a:solidFill>
                  <a:schemeClr val="tx1"/>
                </a:solidFill>
                <a:latin typeface="Times New Roman" pitchFamily="18" charset="0"/>
              </a:defRPr>
            </a:lvl1pPr>
            <a:lvl2pPr marL="758825" algn="l">
              <a:defRPr sz="2400">
                <a:solidFill>
                  <a:schemeClr val="tx1"/>
                </a:solidFill>
                <a:latin typeface="Times New Roman" pitchFamily="18" charset="0"/>
              </a:defRPr>
            </a:lvl2pPr>
            <a:lvl3pPr marL="949325"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r>
              <a:rPr lang="en-US" altLang="en-US" sz="1600" b="1">
                <a:latin typeface="Tahoma" pitchFamily="34" charset="0"/>
                <a:cs typeface="Times New Roman" pitchFamily="18" charset="0"/>
              </a:rPr>
              <a:t>M</a:t>
            </a:r>
            <a:r>
              <a:rPr lang="el-GR" altLang="en-US" sz="1600" b="1">
                <a:latin typeface="Tahoma" pitchFamily="34" charset="0"/>
                <a:cs typeface="Times New Roman" pitchFamily="18" charset="0"/>
              </a:rPr>
              <a:t>οναδες </a:t>
            </a:r>
            <a:r>
              <a:rPr lang="en-US" altLang="en-US" sz="1600" b="1">
                <a:latin typeface="Tahoma" pitchFamily="34" charset="0"/>
                <a:cs typeface="Times New Roman" pitchFamily="18" charset="0"/>
              </a:rPr>
              <a:t>T</a:t>
            </a:r>
            <a:r>
              <a:rPr lang="el-GR" altLang="en-US" sz="1600" b="1">
                <a:latin typeface="Tahoma" pitchFamily="34" charset="0"/>
                <a:cs typeface="Times New Roman" pitchFamily="18" charset="0"/>
              </a:rPr>
              <a:t>ηλεθεραπειας- </a:t>
            </a:r>
            <a:r>
              <a:rPr lang="en-US" altLang="en-US" sz="1600" b="1">
                <a:latin typeface="Tahoma" pitchFamily="34" charset="0"/>
                <a:cs typeface="Times New Roman" pitchFamily="18" charset="0"/>
              </a:rPr>
              <a:t>P</a:t>
            </a:r>
            <a:r>
              <a:rPr lang="el-GR" altLang="en-US" sz="1600" b="1">
                <a:latin typeface="Tahoma" pitchFamily="34" charset="0"/>
                <a:cs typeface="Times New Roman" pitchFamily="18" charset="0"/>
              </a:rPr>
              <a:t>αδιοϊσοτοπων</a:t>
            </a:r>
            <a:endParaRPr lang="en-US" altLang="en-US" sz="1600">
              <a:latin typeface="Tahoma" pitchFamily="34" charset="0"/>
              <a:cs typeface="Times New Roman" pitchFamily="18" charset="0"/>
            </a:endParaRPr>
          </a:p>
          <a:p>
            <a:endParaRPr lang="en-US" altLang="en-US" sz="1600">
              <a:latin typeface="Tahoma" pitchFamily="34" charset="0"/>
              <a:cs typeface="Times New Roman" pitchFamily="18" charset="0"/>
            </a:endParaRPr>
          </a:p>
          <a:p>
            <a:r>
              <a:rPr lang="en-US" altLang="en-US" sz="1600">
                <a:latin typeface="Tahoma" pitchFamily="34" charset="0"/>
                <a:cs typeface="Times New Roman" pitchFamily="18" charset="0"/>
              </a:rPr>
              <a:t>T</a:t>
            </a:r>
            <a:r>
              <a:rPr lang="el-GR" altLang="en-US" sz="1600">
                <a:latin typeface="Tahoma" pitchFamily="34" charset="0"/>
                <a:cs typeface="Times New Roman" pitchFamily="18" charset="0"/>
              </a:rPr>
              <a:t>α ραδιοϊσοτοπα  που χρησιμοποιουνται για εξωτερικη ακτινοβοληση ειναι :</a:t>
            </a:r>
            <a:endParaRPr lang="en-US" altLang="en-US" sz="1600">
              <a:latin typeface="Tahoma" pitchFamily="34" charset="0"/>
              <a:cs typeface="Times New Roman" pitchFamily="18" charset="0"/>
            </a:endParaRPr>
          </a:p>
          <a:p>
            <a:r>
              <a:rPr lang="el-GR" altLang="en-US" sz="1600">
                <a:latin typeface="Tahoma" pitchFamily="34" charset="0"/>
                <a:cs typeface="Times New Roman" pitchFamily="18" charset="0"/>
              </a:rPr>
              <a:t> </a:t>
            </a:r>
            <a:endParaRPr lang="en-US" altLang="en-US" sz="1600">
              <a:latin typeface="Tahoma" pitchFamily="34" charset="0"/>
              <a:cs typeface="Times New Roman" pitchFamily="18" charset="0"/>
            </a:endParaRPr>
          </a:p>
          <a:p>
            <a:r>
              <a:rPr lang="el-GR" altLang="en-US" sz="1600">
                <a:latin typeface="Tahoma" pitchFamily="34" charset="0"/>
                <a:cs typeface="Times New Roman" pitchFamily="18" charset="0"/>
              </a:rPr>
              <a:t>-	το  </a:t>
            </a:r>
            <a:r>
              <a:rPr lang="en-US" altLang="en-US" sz="1600" u="sng">
                <a:latin typeface="Tahoma" pitchFamily="34" charset="0"/>
                <a:cs typeface="Times New Roman" pitchFamily="18" charset="0"/>
              </a:rPr>
              <a:t>K</a:t>
            </a:r>
            <a:r>
              <a:rPr lang="el-GR" altLang="en-US" sz="1600" u="sng">
                <a:latin typeface="Tahoma" pitchFamily="34" charset="0"/>
                <a:cs typeface="Times New Roman" pitchFamily="18" charset="0"/>
              </a:rPr>
              <a:t>αισιο-137</a:t>
            </a:r>
            <a:r>
              <a:rPr lang="el-GR" altLang="en-US" sz="1600">
                <a:latin typeface="Tahoma" pitchFamily="34" charset="0"/>
                <a:cs typeface="Times New Roman" pitchFamily="18" charset="0"/>
              </a:rPr>
              <a:t> (</a:t>
            </a:r>
            <a:r>
              <a:rPr lang="en-US" altLang="en-US" sz="1600">
                <a:latin typeface="Tahoma" pitchFamily="34" charset="0"/>
                <a:cs typeface="Times New Roman" pitchFamily="18" charset="0"/>
              </a:rPr>
              <a:t>Cs</a:t>
            </a:r>
            <a:r>
              <a:rPr lang="el-GR" altLang="en-US" sz="1600">
                <a:latin typeface="Tahoma" pitchFamily="34" charset="0"/>
                <a:cs typeface="Times New Roman" pitchFamily="18" charset="0"/>
              </a:rPr>
              <a:t>-137) και χρονο υποδιπλασιασμου  30 ετη, το οποιο εκπεμπει ακτινες γ ενεργειας 660 </a:t>
            </a:r>
            <a:r>
              <a:rPr lang="en-US" altLang="en-US" sz="1600">
                <a:latin typeface="Tahoma" pitchFamily="34" charset="0"/>
                <a:cs typeface="Times New Roman" pitchFamily="18" charset="0"/>
              </a:rPr>
              <a:t>keV</a:t>
            </a:r>
            <a:r>
              <a:rPr lang="el-GR" altLang="en-US" sz="1600">
                <a:latin typeface="Tahoma" pitchFamily="34" charset="0"/>
                <a:cs typeface="Times New Roman" pitchFamily="18" charset="0"/>
              </a:rPr>
              <a:t> και </a:t>
            </a:r>
            <a:endParaRPr lang="en-US" altLang="en-US" sz="1600">
              <a:latin typeface="Tahoma" pitchFamily="34" charset="0"/>
              <a:cs typeface="Times New Roman" pitchFamily="18" charset="0"/>
            </a:endParaRPr>
          </a:p>
          <a:p>
            <a:r>
              <a:rPr lang="el-GR" altLang="en-US" sz="1600">
                <a:latin typeface="Tahoma" pitchFamily="34" charset="0"/>
                <a:cs typeface="Times New Roman" pitchFamily="18" charset="0"/>
              </a:rPr>
              <a:t> </a:t>
            </a:r>
            <a:endParaRPr lang="en-US" altLang="en-US" sz="1600">
              <a:latin typeface="Tahoma" pitchFamily="34" charset="0"/>
              <a:cs typeface="Times New Roman" pitchFamily="18" charset="0"/>
            </a:endParaRPr>
          </a:p>
          <a:p>
            <a:r>
              <a:rPr lang="el-GR" altLang="en-US" sz="1600">
                <a:latin typeface="Tahoma" pitchFamily="34" charset="0"/>
                <a:cs typeface="Times New Roman" pitchFamily="18" charset="0"/>
              </a:rPr>
              <a:t>-	το </a:t>
            </a:r>
            <a:r>
              <a:rPr lang="en-US" altLang="en-US" sz="1600" u="sng">
                <a:latin typeface="Tahoma" pitchFamily="34" charset="0"/>
                <a:cs typeface="Times New Roman" pitchFamily="18" charset="0"/>
              </a:rPr>
              <a:t>K</a:t>
            </a:r>
            <a:r>
              <a:rPr lang="el-GR" altLang="en-US" sz="1600" u="sng">
                <a:latin typeface="Tahoma" pitchFamily="34" charset="0"/>
                <a:cs typeface="Times New Roman" pitchFamily="18" charset="0"/>
              </a:rPr>
              <a:t>οβαλτιο-60</a:t>
            </a:r>
            <a:r>
              <a:rPr lang="el-GR" altLang="en-US" sz="1600">
                <a:latin typeface="Tahoma" pitchFamily="34" charset="0"/>
                <a:cs typeface="Times New Roman" pitchFamily="18" charset="0"/>
              </a:rPr>
              <a:t> (</a:t>
            </a:r>
            <a:r>
              <a:rPr lang="en-US" altLang="en-US" sz="1600">
                <a:latin typeface="Tahoma" pitchFamily="34" charset="0"/>
                <a:cs typeface="Times New Roman" pitchFamily="18" charset="0"/>
              </a:rPr>
              <a:t>Co</a:t>
            </a:r>
            <a:r>
              <a:rPr lang="el-GR" altLang="en-US" sz="1600">
                <a:latin typeface="Tahoma" pitchFamily="34" charset="0"/>
                <a:cs typeface="Times New Roman" pitchFamily="18" charset="0"/>
              </a:rPr>
              <a:t>-60) με χρονο υποδιπλασιασμου </a:t>
            </a:r>
            <a:r>
              <a:rPr lang="en-US" altLang="en-US" sz="1600">
                <a:latin typeface="Tahoma" pitchFamily="34" charset="0"/>
                <a:cs typeface="Times New Roman" pitchFamily="18" charset="0"/>
              </a:rPr>
              <a:t>T</a:t>
            </a:r>
            <a:r>
              <a:rPr lang="el-GR" altLang="en-US" sz="1600">
                <a:latin typeface="Tahoma" pitchFamily="34" charset="0"/>
                <a:cs typeface="Times New Roman" pitchFamily="18" charset="0"/>
              </a:rPr>
              <a:t>1/2 = 5,2 ετη, το οποιο εκπεμπει δυο ακτινες γ με ενεργειες 1,17 και 1,33 </a:t>
            </a:r>
            <a:r>
              <a:rPr lang="en-US" altLang="en-US" sz="1600">
                <a:latin typeface="Tahoma" pitchFamily="34" charset="0"/>
                <a:cs typeface="Times New Roman" pitchFamily="18" charset="0"/>
              </a:rPr>
              <a:t>MeV</a:t>
            </a:r>
            <a:r>
              <a:rPr lang="el-GR" altLang="en-US" sz="1600">
                <a:latin typeface="Tahoma" pitchFamily="34" charset="0"/>
                <a:cs typeface="Times New Roman" pitchFamily="18" charset="0"/>
              </a:rPr>
              <a:t>. </a:t>
            </a:r>
            <a:r>
              <a:rPr lang="en-US" altLang="en-US" sz="1600">
                <a:latin typeface="Tahoma" pitchFamily="34" charset="0"/>
                <a:cs typeface="Times New Roman" pitchFamily="18" charset="0"/>
              </a:rPr>
              <a:t>K</a:t>
            </a:r>
            <a:r>
              <a:rPr lang="el-GR" altLang="en-US" sz="1600">
                <a:latin typeface="Tahoma" pitchFamily="34" charset="0"/>
                <a:cs typeface="Times New Roman" pitchFamily="18" charset="0"/>
              </a:rPr>
              <a:t>ατα την ραδιενεργη μετατροπη του </a:t>
            </a:r>
            <a:r>
              <a:rPr lang="en-US" altLang="en-US" sz="1600">
                <a:latin typeface="Tahoma" pitchFamily="34" charset="0"/>
                <a:cs typeface="Times New Roman" pitchFamily="18" charset="0"/>
              </a:rPr>
              <a:t>K</a:t>
            </a:r>
            <a:r>
              <a:rPr lang="el-GR" altLang="en-US" sz="1600">
                <a:latin typeface="Tahoma" pitchFamily="34" charset="0"/>
                <a:cs typeface="Times New Roman" pitchFamily="18" charset="0"/>
              </a:rPr>
              <a:t>οβαλτιου-60 σε </a:t>
            </a:r>
            <a:r>
              <a:rPr lang="en-US" altLang="en-US" sz="1600">
                <a:latin typeface="Tahoma" pitchFamily="34" charset="0"/>
                <a:cs typeface="Times New Roman" pitchFamily="18" charset="0"/>
              </a:rPr>
              <a:t>N</a:t>
            </a:r>
            <a:r>
              <a:rPr lang="el-GR" altLang="en-US" sz="1600">
                <a:latin typeface="Tahoma" pitchFamily="34" charset="0"/>
                <a:cs typeface="Times New Roman" pitchFamily="18" charset="0"/>
              </a:rPr>
              <a:t>ικελιο-60 (</a:t>
            </a:r>
            <a:r>
              <a:rPr lang="en-US" altLang="en-US" sz="1600">
                <a:latin typeface="Tahoma" pitchFamily="34" charset="0"/>
                <a:cs typeface="Times New Roman" pitchFamily="18" charset="0"/>
              </a:rPr>
              <a:t>Co</a:t>
            </a:r>
            <a:r>
              <a:rPr lang="el-GR" altLang="en-US" sz="1600">
                <a:latin typeface="Tahoma" pitchFamily="34" charset="0"/>
                <a:cs typeface="Times New Roman" pitchFamily="18" charset="0"/>
              </a:rPr>
              <a:t>-60 --&gt; </a:t>
            </a:r>
            <a:r>
              <a:rPr lang="en-US" altLang="en-US" sz="1600">
                <a:latin typeface="Tahoma" pitchFamily="34" charset="0"/>
                <a:cs typeface="Times New Roman" pitchFamily="18" charset="0"/>
              </a:rPr>
              <a:t>Ni</a:t>
            </a:r>
            <a:r>
              <a:rPr lang="el-GR" altLang="en-US" sz="1600">
                <a:latin typeface="Tahoma" pitchFamily="34" charset="0"/>
                <a:cs typeface="Times New Roman" pitchFamily="18" charset="0"/>
              </a:rPr>
              <a:t>-60) λαμβανεται επισης ακτινοβολια β με μεγιστη ενεργεια </a:t>
            </a:r>
            <a:endParaRPr lang="en-US" altLang="en-US" sz="1600">
              <a:latin typeface="Tahoma" pitchFamily="34" charset="0"/>
              <a:cs typeface="Times New Roman" pitchFamily="18" charset="0"/>
            </a:endParaRPr>
          </a:p>
          <a:p>
            <a:r>
              <a:rPr lang="el-GR" altLang="en-US" sz="1600">
                <a:latin typeface="Tahoma" pitchFamily="34" charset="0"/>
                <a:cs typeface="Times New Roman" pitchFamily="18" charset="0"/>
              </a:rPr>
              <a:t>	320 </a:t>
            </a:r>
            <a:r>
              <a:rPr lang="en-US" altLang="en-US" sz="1600">
                <a:latin typeface="Tahoma" pitchFamily="34" charset="0"/>
                <a:cs typeface="Times New Roman" pitchFamily="18" charset="0"/>
              </a:rPr>
              <a:t>keV</a:t>
            </a:r>
            <a:r>
              <a:rPr lang="el-GR" altLang="en-US" sz="1600">
                <a:latin typeface="Tahoma" pitchFamily="34" charset="0"/>
                <a:cs typeface="Times New Roman" pitchFamily="18" charset="0"/>
              </a:rPr>
              <a:t> η οποια απορροφαται απο την καψουλα της πηγης.</a:t>
            </a:r>
            <a:endParaRPr lang="en-US" altLang="en-US" sz="1600">
              <a:latin typeface="Tahoma" pitchFamily="34" charset="0"/>
              <a:cs typeface="Times New Roman" pitchFamily="18" charset="0"/>
            </a:endParaRPr>
          </a:p>
          <a:p>
            <a:r>
              <a:rPr lang="el-GR" altLang="en-US" sz="1600">
                <a:latin typeface="Tahoma" pitchFamily="34" charset="0"/>
                <a:cs typeface="Times New Roman" pitchFamily="18" charset="0"/>
              </a:rPr>
              <a:t>	</a:t>
            </a:r>
            <a:endParaRPr lang="en-US" altLang="en-US" sz="1600">
              <a:latin typeface="Tahoma" pitchFamily="34" charset="0"/>
              <a:cs typeface="Times New Roman" pitchFamily="18" charset="0"/>
            </a:endParaRPr>
          </a:p>
          <a:p>
            <a:r>
              <a:rPr lang="en-US" altLang="en-US" sz="1600">
                <a:latin typeface="Tahoma" pitchFamily="34" charset="0"/>
                <a:cs typeface="Times New Roman" pitchFamily="18" charset="0"/>
              </a:rPr>
              <a:t>H</a:t>
            </a:r>
            <a:r>
              <a:rPr lang="el-GR" altLang="en-US" sz="1600">
                <a:latin typeface="Tahoma" pitchFamily="34" charset="0"/>
                <a:cs typeface="Times New Roman" pitchFamily="18" charset="0"/>
              </a:rPr>
              <a:t> δεσμη του </a:t>
            </a:r>
            <a:r>
              <a:rPr lang="en-US" altLang="en-US" sz="1600">
                <a:latin typeface="Tahoma" pitchFamily="34" charset="0"/>
                <a:cs typeface="Times New Roman" pitchFamily="18" charset="0"/>
              </a:rPr>
              <a:t>Co</a:t>
            </a:r>
            <a:r>
              <a:rPr lang="el-GR" altLang="en-US" sz="1600">
                <a:latin typeface="Tahoma" pitchFamily="34" charset="0"/>
                <a:cs typeface="Times New Roman" pitchFamily="18" charset="0"/>
              </a:rPr>
              <a:t>-60, περιεχει επισης :</a:t>
            </a:r>
            <a:endParaRPr lang="en-US" altLang="en-US" sz="1600">
              <a:latin typeface="Tahoma" pitchFamily="34" charset="0"/>
              <a:cs typeface="Times New Roman" pitchFamily="18" charset="0"/>
            </a:endParaRPr>
          </a:p>
          <a:p>
            <a:r>
              <a:rPr lang="el-GR" altLang="en-US" sz="1600">
                <a:latin typeface="Tahoma" pitchFamily="34" charset="0"/>
                <a:cs typeface="Times New Roman" pitchFamily="18" charset="0"/>
              </a:rPr>
              <a:t>	</a:t>
            </a:r>
            <a:endParaRPr lang="en-US" altLang="en-US" sz="1600">
              <a:latin typeface="Tahoma" pitchFamily="34" charset="0"/>
              <a:cs typeface="Times New Roman" pitchFamily="18" charset="0"/>
            </a:endParaRPr>
          </a:p>
          <a:p>
            <a:r>
              <a:rPr lang="el-GR" altLang="en-US" sz="1600">
                <a:latin typeface="Tahoma" pitchFamily="34" charset="0"/>
                <a:cs typeface="Times New Roman" pitchFamily="18" charset="0"/>
              </a:rPr>
              <a:t>(α) 	χαρακτηριστικη ακτινοβολια  απο  αντιδρασεις των φωτονιων  στην καψουλα και την ιδια την πηγη , την κεφαλη και τα διαφραγματα.</a:t>
            </a:r>
            <a:r>
              <a:rPr lang="el-GR" altLang="en-US" sz="1600">
                <a:latin typeface="Tahoma" pitchFamily="34" charset="0"/>
              </a:rPr>
              <a:t> </a:t>
            </a:r>
            <a:endParaRPr lang="en-US" altLang="en-US" sz="1600">
              <a:latin typeface="Tahoma" pitchFamily="34" charset="0"/>
            </a:endParaRPr>
          </a:p>
          <a:p>
            <a:r>
              <a:rPr lang="el-GR" altLang="en-US" sz="1600">
                <a:latin typeface="Tahoma" pitchFamily="34" charset="0"/>
                <a:cs typeface="Times New Roman" pitchFamily="18" charset="0"/>
              </a:rPr>
              <a:t>(β)  	ηλεκτρονια απο αντιδρασεις στα παραπανω  μερη  (ηλεκτρονιακη μολυνση της δεσμης). </a:t>
            </a:r>
            <a:endParaRPr lang="en-US" altLang="en-US" sz="1600">
              <a:latin typeface="Tahoma" pitchFamily="34" charset="0"/>
              <a:cs typeface="Times New Roman" pitchFamily="18" charset="0"/>
            </a:endParaRPr>
          </a:p>
        </p:txBody>
      </p:sp>
    </p:spTree>
    <p:extLst>
      <p:ext uri="{BB962C8B-B14F-4D97-AF65-F5344CB8AC3E}">
        <p14:creationId xmlns:p14="http://schemas.microsoft.com/office/powerpoint/2010/main" val="40852382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8">
            <a:extLst>
              <a:ext uri="{FF2B5EF4-FFF2-40B4-BE49-F238E27FC236}">
                <a16:creationId xmlns:a16="http://schemas.microsoft.com/office/drawing/2014/main" id="{43022531-DA1C-4F41-B43D-52D4DB61329E}"/>
              </a:ext>
            </a:extLst>
          </p:cNvPr>
          <p:cNvSpPr>
            <a:spLocks noGrp="1"/>
          </p:cNvSpPr>
          <p:nvPr>
            <p:ph type="ftr" sz="quarter" idx="11"/>
          </p:nvPr>
        </p:nvSpPr>
        <p:spPr>
          <a:xfrm>
            <a:off x="3611017" y="6453386"/>
            <a:ext cx="6280830" cy="404614"/>
          </a:xfrm>
        </p:spPr>
        <p:txBody>
          <a:bodyPr/>
          <a:lstStyle/>
          <a:p>
            <a:pPr algn="ctr"/>
            <a:r>
              <a:rPr lang="el-GR"/>
              <a:t>Βασιλική Σόφτα Υπ. Διδάκτωρ, Τμήμα Ιατρικής Φυσικής</a:t>
            </a:r>
            <a:endParaRPr lang="el-GR" dirty="0"/>
          </a:p>
        </p:txBody>
      </p:sp>
      <p:pic>
        <p:nvPicPr>
          <p:cNvPr id="5" name="Picture 4">
            <a:extLst>
              <a:ext uri="{FF2B5EF4-FFF2-40B4-BE49-F238E27FC236}">
                <a16:creationId xmlns:a16="http://schemas.microsoft.com/office/drawing/2014/main" id="{86CD7368-D753-4B16-9AFF-693CB0D50B3C}"/>
              </a:ext>
            </a:extLst>
          </p:cNvPr>
          <p:cNvPicPr>
            <a:picLocks noChangeAspect="1"/>
          </p:cNvPicPr>
          <p:nvPr/>
        </p:nvPicPr>
        <p:blipFill>
          <a:blip r:embed="rId2"/>
          <a:stretch>
            <a:fillRect/>
          </a:stretch>
        </p:blipFill>
        <p:spPr>
          <a:xfrm>
            <a:off x="0" y="6046237"/>
            <a:ext cx="811763" cy="811763"/>
          </a:xfrm>
          <a:prstGeom prst="rect">
            <a:avLst/>
          </a:prstGeom>
        </p:spPr>
      </p:pic>
      <p:sp>
        <p:nvSpPr>
          <p:cNvPr id="6" name="Slide Number Placeholder 5">
            <a:extLst>
              <a:ext uri="{FF2B5EF4-FFF2-40B4-BE49-F238E27FC236}">
                <a16:creationId xmlns:a16="http://schemas.microsoft.com/office/drawing/2014/main" id="{A3A3D9C2-2E98-43BE-88F3-77D373ADDEF1}"/>
              </a:ext>
            </a:extLst>
          </p:cNvPr>
          <p:cNvSpPr>
            <a:spLocks noGrp="1"/>
          </p:cNvSpPr>
          <p:nvPr>
            <p:ph type="sldNum" sz="quarter" idx="12"/>
          </p:nvPr>
        </p:nvSpPr>
        <p:spPr/>
        <p:txBody>
          <a:bodyPr/>
          <a:lstStyle/>
          <a:p>
            <a:fld id="{30F7FEED-761C-4317-B19B-150BD89273B6}" type="slidenum">
              <a:rPr lang="en-US" smtClean="0"/>
              <a:t>22</a:t>
            </a:fld>
            <a:endParaRPr lang="en-US"/>
          </a:p>
        </p:txBody>
      </p:sp>
      <p:pic>
        <p:nvPicPr>
          <p:cNvPr id="7" name="Picture 6">
            <a:extLst>
              <a:ext uri="{FF2B5EF4-FFF2-40B4-BE49-F238E27FC236}">
                <a16:creationId xmlns:a16="http://schemas.microsoft.com/office/drawing/2014/main" id="{7EACD010-1F66-40A9-A2AB-F73666C26032}"/>
              </a:ext>
            </a:extLst>
          </p:cNvPr>
          <p:cNvPicPr>
            <a:picLocks noChangeAspect="1"/>
          </p:cNvPicPr>
          <p:nvPr/>
        </p:nvPicPr>
        <p:blipFill>
          <a:blip r:embed="rId3"/>
          <a:stretch>
            <a:fillRect/>
          </a:stretch>
        </p:blipFill>
        <p:spPr>
          <a:xfrm>
            <a:off x="169169" y="186903"/>
            <a:ext cx="1201016" cy="1194920"/>
          </a:xfrm>
          <a:prstGeom prst="rect">
            <a:avLst/>
          </a:prstGeom>
        </p:spPr>
      </p:pic>
      <p:sp>
        <p:nvSpPr>
          <p:cNvPr id="8" name="TextBox 7">
            <a:extLst>
              <a:ext uri="{FF2B5EF4-FFF2-40B4-BE49-F238E27FC236}">
                <a16:creationId xmlns:a16="http://schemas.microsoft.com/office/drawing/2014/main" id="{23927668-859C-4E46-A994-B9986CE3CEE3}"/>
              </a:ext>
            </a:extLst>
          </p:cNvPr>
          <p:cNvSpPr txBox="1"/>
          <p:nvPr/>
        </p:nvSpPr>
        <p:spPr>
          <a:xfrm>
            <a:off x="3046828" y="143674"/>
            <a:ext cx="6098344"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srgbClr val="000000"/>
                </a:solidFill>
                <a:effectLst/>
                <a:uLnTx/>
                <a:uFillTx/>
                <a:latin typeface="Calibri" panose="020F0502020204030204"/>
                <a:ea typeface="+mn-ea"/>
                <a:cs typeface="+mn-cs"/>
              </a:rPr>
              <a:t>ΠΑΝΕΠΙΣΤΗΜΙΟ ΘΕΣΣΑΛΙΑΣ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srgbClr val="000000"/>
                </a:solidFill>
                <a:effectLst/>
                <a:uLnTx/>
                <a:uFillTx/>
                <a:latin typeface="Calibri" panose="020F0502020204030204"/>
                <a:ea typeface="+mn-ea"/>
                <a:cs typeface="+mn-cs"/>
              </a:rPr>
              <a:t>ΤΜΗΜΑ ΙΑΤΡΙΚΗΣ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000000"/>
                </a:solidFill>
                <a:effectLst/>
                <a:uLnTx/>
                <a:uFillTx/>
                <a:latin typeface="Calibri" panose="020F0502020204030204"/>
                <a:ea typeface="+mn-ea"/>
                <a:cs typeface="+mn-cs"/>
              </a:rPr>
              <a:t>Εργαστήριο Ιατρικής Φυσικής</a:t>
            </a:r>
            <a:endParaRPr lang="el-GR" dirty="0"/>
          </a:p>
        </p:txBody>
      </p:sp>
      <p:sp>
        <p:nvSpPr>
          <p:cNvPr id="9" name="Text Box 1027">
            <a:extLst>
              <a:ext uri="{FF2B5EF4-FFF2-40B4-BE49-F238E27FC236}">
                <a16:creationId xmlns:a16="http://schemas.microsoft.com/office/drawing/2014/main" id="{9EEE2BD3-4D8B-404A-9EBE-C67A495145D2}"/>
              </a:ext>
            </a:extLst>
          </p:cNvPr>
          <p:cNvSpPr txBox="1">
            <a:spLocks noChangeArrowheads="1"/>
          </p:cNvSpPr>
          <p:nvPr/>
        </p:nvSpPr>
        <p:spPr bwMode="auto">
          <a:xfrm>
            <a:off x="169169" y="1433826"/>
            <a:ext cx="44704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l"/>
            <a:r>
              <a:rPr lang="en-US" altLang="en-US" dirty="0" err="1"/>
              <a:t>Μονάδ</a:t>
            </a:r>
            <a:r>
              <a:rPr lang="en-US" altLang="en-US" dirty="0"/>
              <a:t>α Κοβαλτίου</a:t>
            </a:r>
            <a:r>
              <a:rPr lang="el-GR" altLang="en-US" dirty="0"/>
              <a:t> </a:t>
            </a:r>
            <a:r>
              <a:rPr lang="en-US" altLang="en-US" dirty="0"/>
              <a:t>(Cobalt-60 Unit)</a:t>
            </a:r>
          </a:p>
        </p:txBody>
      </p:sp>
      <p:pic>
        <p:nvPicPr>
          <p:cNvPr id="3074" name="Picture 2" descr="COBALT 60 – RadDoze">
            <a:extLst>
              <a:ext uri="{FF2B5EF4-FFF2-40B4-BE49-F238E27FC236}">
                <a16:creationId xmlns:a16="http://schemas.microsoft.com/office/drawing/2014/main" id="{1165DCD8-2A87-453E-9AED-AA60E116FF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169" y="1852542"/>
            <a:ext cx="260985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95ACC141-7128-442A-A4A7-2DD7D39C5E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7421" y="1722647"/>
            <a:ext cx="3926780" cy="43684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6" descr="source_Co-60">
            <a:extLst>
              <a:ext uri="{FF2B5EF4-FFF2-40B4-BE49-F238E27FC236}">
                <a16:creationId xmlns:a16="http://schemas.microsoft.com/office/drawing/2014/main" id="{071B2A17-6C7D-4069-8934-79CF39F186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72547" y="3491370"/>
            <a:ext cx="4038600" cy="2816462"/>
          </a:xfrm>
          <a:prstGeom prst="rect">
            <a:avLst/>
          </a:prstGeom>
          <a:noFill/>
          <a:ln w="9525">
            <a:solidFill>
              <a:srgbClr val="CC0000"/>
            </a:solidFill>
            <a:miter lim="800000"/>
            <a:headEnd/>
            <a:tailEnd/>
          </a:ln>
          <a:extLst>
            <a:ext uri="{909E8E84-426E-40DD-AFC4-6F175D3DCCD1}">
              <a14:hiddenFill xmlns:a14="http://schemas.microsoft.com/office/drawing/2010/main">
                <a:solidFill>
                  <a:srgbClr val="FFFFFF"/>
                </a:solidFill>
              </a14:hiddenFill>
            </a:ext>
          </a:extLst>
        </p:spPr>
      </p:pic>
      <p:sp>
        <p:nvSpPr>
          <p:cNvPr id="12" name="Text Box 15">
            <a:extLst>
              <a:ext uri="{FF2B5EF4-FFF2-40B4-BE49-F238E27FC236}">
                <a16:creationId xmlns:a16="http://schemas.microsoft.com/office/drawing/2014/main" id="{5A3E9729-7CD7-4A5F-A7CD-2B70310BF7CD}"/>
              </a:ext>
            </a:extLst>
          </p:cNvPr>
          <p:cNvSpPr txBox="1">
            <a:spLocks noChangeArrowheads="1"/>
          </p:cNvSpPr>
          <p:nvPr/>
        </p:nvSpPr>
        <p:spPr bwMode="auto">
          <a:xfrm>
            <a:off x="6955532" y="1674129"/>
            <a:ext cx="5067299" cy="20621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l"/>
            <a:r>
              <a:rPr lang="en-US" altLang="en-US" sz="1600" dirty="0">
                <a:cs typeface="Times New Roman" pitchFamily="18" charset="0"/>
              </a:rPr>
              <a:t>To</a:t>
            </a:r>
            <a:r>
              <a:rPr lang="el-GR" altLang="en-US" sz="1600" dirty="0">
                <a:cs typeface="Times New Roman" pitchFamily="18" charset="0"/>
              </a:rPr>
              <a:t> </a:t>
            </a:r>
            <a:r>
              <a:rPr lang="en-US" altLang="en-US" sz="1600" dirty="0">
                <a:cs typeface="Times New Roman" pitchFamily="18" charset="0"/>
              </a:rPr>
              <a:t>Co</a:t>
            </a:r>
            <a:r>
              <a:rPr lang="el-GR" altLang="en-US" sz="1600" dirty="0">
                <a:cs typeface="Times New Roman" pitchFamily="18" charset="0"/>
              </a:rPr>
              <a:t>-60 χαρακτηριζεται απο υψηλη ειδικη  ραδιενεργεια (</a:t>
            </a:r>
            <a:r>
              <a:rPr lang="en-US" altLang="en-US" sz="1600" dirty="0">
                <a:cs typeface="Times New Roman" pitchFamily="18" charset="0"/>
              </a:rPr>
              <a:t>Ci</a:t>
            </a:r>
            <a:r>
              <a:rPr lang="el-GR" altLang="en-US" sz="1600" dirty="0">
                <a:cs typeface="Times New Roman" pitchFamily="18" charset="0"/>
              </a:rPr>
              <a:t>/</a:t>
            </a:r>
            <a:r>
              <a:rPr lang="en-US" altLang="en-US" sz="1600" dirty="0">
                <a:cs typeface="Times New Roman" pitchFamily="18" charset="0"/>
              </a:rPr>
              <a:t>gr</a:t>
            </a:r>
            <a:r>
              <a:rPr lang="el-GR" altLang="en-US" sz="1600" dirty="0">
                <a:cs typeface="Times New Roman" pitchFamily="18" charset="0"/>
              </a:rPr>
              <a:t>)και  χρησιμοποιειται ευρεως  σε μοναδες τηλεθεραπειας.</a:t>
            </a:r>
            <a:endParaRPr lang="el-GR" altLang="en-US" sz="1600" dirty="0"/>
          </a:p>
          <a:p>
            <a:pPr algn="l"/>
            <a:endParaRPr lang="el-GR" altLang="en-US" sz="1600" dirty="0"/>
          </a:p>
          <a:p>
            <a:pPr algn="l"/>
            <a:r>
              <a:rPr lang="en-US" altLang="en-US" sz="1600" dirty="0">
                <a:cs typeface="Times New Roman" pitchFamily="18" charset="0"/>
              </a:rPr>
              <a:t>H</a:t>
            </a:r>
            <a:r>
              <a:rPr lang="el-GR" altLang="en-US" sz="1600" dirty="0">
                <a:cs typeface="Times New Roman" pitchFamily="18" charset="0"/>
              </a:rPr>
              <a:t> πηγη του κοβαλτιου εχει συνηθως τη μορφη κυλινδρου, δισκων  η σκαγιων και περιεχεται  μεσα σε σφραγισμενη καψουλα  απο ανοξειδωτο ατσαλι.</a:t>
            </a:r>
            <a:endParaRPr lang="en-US" altLang="en-US" sz="1600" dirty="0">
              <a:cs typeface="Times New Roman" pitchFamily="18" charset="0"/>
            </a:endParaRPr>
          </a:p>
          <a:p>
            <a:pPr algn="l"/>
            <a:endParaRPr lang="en-US" altLang="en-US" sz="1600" dirty="0"/>
          </a:p>
        </p:txBody>
      </p:sp>
    </p:spTree>
    <p:extLst>
      <p:ext uri="{BB962C8B-B14F-4D97-AF65-F5344CB8AC3E}">
        <p14:creationId xmlns:p14="http://schemas.microsoft.com/office/powerpoint/2010/main" val="36824697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8">
            <a:extLst>
              <a:ext uri="{FF2B5EF4-FFF2-40B4-BE49-F238E27FC236}">
                <a16:creationId xmlns:a16="http://schemas.microsoft.com/office/drawing/2014/main" id="{43022531-DA1C-4F41-B43D-52D4DB61329E}"/>
              </a:ext>
            </a:extLst>
          </p:cNvPr>
          <p:cNvSpPr>
            <a:spLocks noGrp="1"/>
          </p:cNvSpPr>
          <p:nvPr>
            <p:ph type="ftr" sz="quarter" idx="11"/>
          </p:nvPr>
        </p:nvSpPr>
        <p:spPr>
          <a:xfrm>
            <a:off x="3611017" y="6453386"/>
            <a:ext cx="6280830" cy="404614"/>
          </a:xfrm>
        </p:spPr>
        <p:txBody>
          <a:bodyPr/>
          <a:lstStyle/>
          <a:p>
            <a:pPr algn="ctr"/>
            <a:r>
              <a:rPr lang="el-GR"/>
              <a:t>Βασιλική Σόφτα Υπ. Διδάκτωρ, Τμήμα Ιατρικής Φυσικής</a:t>
            </a:r>
            <a:endParaRPr lang="el-GR" dirty="0"/>
          </a:p>
        </p:txBody>
      </p:sp>
      <p:pic>
        <p:nvPicPr>
          <p:cNvPr id="5" name="Picture 4">
            <a:extLst>
              <a:ext uri="{FF2B5EF4-FFF2-40B4-BE49-F238E27FC236}">
                <a16:creationId xmlns:a16="http://schemas.microsoft.com/office/drawing/2014/main" id="{86CD7368-D753-4B16-9AFF-693CB0D50B3C}"/>
              </a:ext>
            </a:extLst>
          </p:cNvPr>
          <p:cNvPicPr>
            <a:picLocks noChangeAspect="1"/>
          </p:cNvPicPr>
          <p:nvPr/>
        </p:nvPicPr>
        <p:blipFill>
          <a:blip r:embed="rId2"/>
          <a:stretch>
            <a:fillRect/>
          </a:stretch>
        </p:blipFill>
        <p:spPr>
          <a:xfrm>
            <a:off x="0" y="6046237"/>
            <a:ext cx="811763" cy="811763"/>
          </a:xfrm>
          <a:prstGeom prst="rect">
            <a:avLst/>
          </a:prstGeom>
        </p:spPr>
      </p:pic>
      <p:sp>
        <p:nvSpPr>
          <p:cNvPr id="6" name="Slide Number Placeholder 5">
            <a:extLst>
              <a:ext uri="{FF2B5EF4-FFF2-40B4-BE49-F238E27FC236}">
                <a16:creationId xmlns:a16="http://schemas.microsoft.com/office/drawing/2014/main" id="{A3A3D9C2-2E98-43BE-88F3-77D373ADDEF1}"/>
              </a:ext>
            </a:extLst>
          </p:cNvPr>
          <p:cNvSpPr>
            <a:spLocks noGrp="1"/>
          </p:cNvSpPr>
          <p:nvPr>
            <p:ph type="sldNum" sz="quarter" idx="12"/>
          </p:nvPr>
        </p:nvSpPr>
        <p:spPr/>
        <p:txBody>
          <a:bodyPr/>
          <a:lstStyle/>
          <a:p>
            <a:fld id="{30F7FEED-761C-4317-B19B-150BD89273B6}" type="slidenum">
              <a:rPr lang="en-US" smtClean="0"/>
              <a:t>23</a:t>
            </a:fld>
            <a:endParaRPr lang="en-US"/>
          </a:p>
        </p:txBody>
      </p:sp>
      <p:pic>
        <p:nvPicPr>
          <p:cNvPr id="7" name="Picture 6">
            <a:extLst>
              <a:ext uri="{FF2B5EF4-FFF2-40B4-BE49-F238E27FC236}">
                <a16:creationId xmlns:a16="http://schemas.microsoft.com/office/drawing/2014/main" id="{7EACD010-1F66-40A9-A2AB-F73666C26032}"/>
              </a:ext>
            </a:extLst>
          </p:cNvPr>
          <p:cNvPicPr>
            <a:picLocks noChangeAspect="1"/>
          </p:cNvPicPr>
          <p:nvPr/>
        </p:nvPicPr>
        <p:blipFill>
          <a:blip r:embed="rId3"/>
          <a:stretch>
            <a:fillRect/>
          </a:stretch>
        </p:blipFill>
        <p:spPr>
          <a:xfrm>
            <a:off x="169169" y="186903"/>
            <a:ext cx="1201016" cy="1194920"/>
          </a:xfrm>
          <a:prstGeom prst="rect">
            <a:avLst/>
          </a:prstGeom>
        </p:spPr>
      </p:pic>
      <p:sp>
        <p:nvSpPr>
          <p:cNvPr id="8" name="TextBox 7">
            <a:extLst>
              <a:ext uri="{FF2B5EF4-FFF2-40B4-BE49-F238E27FC236}">
                <a16:creationId xmlns:a16="http://schemas.microsoft.com/office/drawing/2014/main" id="{23927668-859C-4E46-A994-B9986CE3CEE3}"/>
              </a:ext>
            </a:extLst>
          </p:cNvPr>
          <p:cNvSpPr txBox="1"/>
          <p:nvPr/>
        </p:nvSpPr>
        <p:spPr>
          <a:xfrm>
            <a:off x="3046828" y="143674"/>
            <a:ext cx="6098344"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srgbClr val="000000"/>
                </a:solidFill>
                <a:effectLst/>
                <a:uLnTx/>
                <a:uFillTx/>
                <a:latin typeface="Calibri" panose="020F0502020204030204"/>
                <a:ea typeface="+mn-ea"/>
                <a:cs typeface="+mn-cs"/>
              </a:rPr>
              <a:t>ΠΑΝΕΠΙΣΤΗΜΙΟ ΘΕΣΣΑΛΙΑΣ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srgbClr val="000000"/>
                </a:solidFill>
                <a:effectLst/>
                <a:uLnTx/>
                <a:uFillTx/>
                <a:latin typeface="Calibri" panose="020F0502020204030204"/>
                <a:ea typeface="+mn-ea"/>
                <a:cs typeface="+mn-cs"/>
              </a:rPr>
              <a:t>ΤΜΗΜΑ ΙΑΤΡΙΚΗΣ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000000"/>
                </a:solidFill>
                <a:effectLst/>
                <a:uLnTx/>
                <a:uFillTx/>
                <a:latin typeface="Calibri" panose="020F0502020204030204"/>
                <a:ea typeface="+mn-ea"/>
                <a:cs typeface="+mn-cs"/>
              </a:rPr>
              <a:t>Εργαστήριο Ιατρικής Φυσικής</a:t>
            </a:r>
            <a:endParaRPr lang="el-GR" dirty="0"/>
          </a:p>
        </p:txBody>
      </p:sp>
      <p:pic>
        <p:nvPicPr>
          <p:cNvPr id="4098" name="Picture 2" descr="Oregon VCA hospital to install a linear accelerator - Today&amp;#39;s Veterinary  Business">
            <a:extLst>
              <a:ext uri="{FF2B5EF4-FFF2-40B4-BE49-F238E27FC236}">
                <a16:creationId xmlns:a16="http://schemas.microsoft.com/office/drawing/2014/main" id="{68F9162F-FAC9-4DAC-8208-21FFC385490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407" r="9983"/>
          <a:stretch/>
        </p:blipFill>
        <p:spPr bwMode="auto">
          <a:xfrm>
            <a:off x="6096000" y="1875433"/>
            <a:ext cx="5326323" cy="40604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F3914CD-FDAF-4D23-B6FA-A0106EA796FD}"/>
              </a:ext>
            </a:extLst>
          </p:cNvPr>
          <p:cNvPicPr>
            <a:picLocks noChangeAspect="1"/>
          </p:cNvPicPr>
          <p:nvPr/>
        </p:nvPicPr>
        <p:blipFill>
          <a:blip r:embed="rId5"/>
          <a:stretch>
            <a:fillRect/>
          </a:stretch>
        </p:blipFill>
        <p:spPr>
          <a:xfrm>
            <a:off x="769677" y="1899276"/>
            <a:ext cx="5265680" cy="3949260"/>
          </a:xfrm>
          <a:prstGeom prst="rect">
            <a:avLst/>
          </a:prstGeom>
        </p:spPr>
      </p:pic>
      <p:sp>
        <p:nvSpPr>
          <p:cNvPr id="10" name="Text Box 1027">
            <a:extLst>
              <a:ext uri="{FF2B5EF4-FFF2-40B4-BE49-F238E27FC236}">
                <a16:creationId xmlns:a16="http://schemas.microsoft.com/office/drawing/2014/main" id="{441E0CE7-6C32-4F00-BA39-E3848195D83F}"/>
              </a:ext>
            </a:extLst>
          </p:cNvPr>
          <p:cNvSpPr txBox="1">
            <a:spLocks noChangeArrowheads="1"/>
          </p:cNvSpPr>
          <p:nvPr/>
        </p:nvSpPr>
        <p:spPr bwMode="auto">
          <a:xfrm>
            <a:off x="169169" y="1433826"/>
            <a:ext cx="44704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l"/>
            <a:r>
              <a:rPr lang="el-GR" altLang="en-US" dirty="0"/>
              <a:t>Γραμμικός Επιταχυντής</a:t>
            </a:r>
            <a:endParaRPr lang="en-US" altLang="en-US" dirty="0"/>
          </a:p>
        </p:txBody>
      </p:sp>
    </p:spTree>
    <p:extLst>
      <p:ext uri="{BB962C8B-B14F-4D97-AF65-F5344CB8AC3E}">
        <p14:creationId xmlns:p14="http://schemas.microsoft.com/office/powerpoint/2010/main" val="2495903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8">
            <a:extLst>
              <a:ext uri="{FF2B5EF4-FFF2-40B4-BE49-F238E27FC236}">
                <a16:creationId xmlns:a16="http://schemas.microsoft.com/office/drawing/2014/main" id="{43022531-DA1C-4F41-B43D-52D4DB61329E}"/>
              </a:ext>
            </a:extLst>
          </p:cNvPr>
          <p:cNvSpPr>
            <a:spLocks noGrp="1"/>
          </p:cNvSpPr>
          <p:nvPr>
            <p:ph type="ftr" sz="quarter" idx="11"/>
          </p:nvPr>
        </p:nvSpPr>
        <p:spPr>
          <a:xfrm>
            <a:off x="3611017" y="6453386"/>
            <a:ext cx="6280830" cy="404614"/>
          </a:xfrm>
        </p:spPr>
        <p:txBody>
          <a:bodyPr/>
          <a:lstStyle/>
          <a:p>
            <a:pPr algn="ctr"/>
            <a:r>
              <a:rPr lang="el-GR"/>
              <a:t>Βασιλική Σόφτα Υπ. Διδάκτωρ, Τμήμα Ιατρικής Φυσικής</a:t>
            </a:r>
            <a:endParaRPr lang="el-GR" dirty="0"/>
          </a:p>
        </p:txBody>
      </p:sp>
      <p:pic>
        <p:nvPicPr>
          <p:cNvPr id="5" name="Picture 4">
            <a:extLst>
              <a:ext uri="{FF2B5EF4-FFF2-40B4-BE49-F238E27FC236}">
                <a16:creationId xmlns:a16="http://schemas.microsoft.com/office/drawing/2014/main" id="{86CD7368-D753-4B16-9AFF-693CB0D50B3C}"/>
              </a:ext>
            </a:extLst>
          </p:cNvPr>
          <p:cNvPicPr>
            <a:picLocks noChangeAspect="1"/>
          </p:cNvPicPr>
          <p:nvPr/>
        </p:nvPicPr>
        <p:blipFill>
          <a:blip r:embed="rId2"/>
          <a:stretch>
            <a:fillRect/>
          </a:stretch>
        </p:blipFill>
        <p:spPr>
          <a:xfrm>
            <a:off x="0" y="6046237"/>
            <a:ext cx="811763" cy="811763"/>
          </a:xfrm>
          <a:prstGeom prst="rect">
            <a:avLst/>
          </a:prstGeom>
        </p:spPr>
      </p:pic>
      <p:sp>
        <p:nvSpPr>
          <p:cNvPr id="6" name="Slide Number Placeholder 5">
            <a:extLst>
              <a:ext uri="{FF2B5EF4-FFF2-40B4-BE49-F238E27FC236}">
                <a16:creationId xmlns:a16="http://schemas.microsoft.com/office/drawing/2014/main" id="{A3A3D9C2-2E98-43BE-88F3-77D373ADDEF1}"/>
              </a:ext>
            </a:extLst>
          </p:cNvPr>
          <p:cNvSpPr>
            <a:spLocks noGrp="1"/>
          </p:cNvSpPr>
          <p:nvPr>
            <p:ph type="sldNum" sz="quarter" idx="12"/>
          </p:nvPr>
        </p:nvSpPr>
        <p:spPr/>
        <p:txBody>
          <a:bodyPr/>
          <a:lstStyle/>
          <a:p>
            <a:fld id="{30F7FEED-761C-4317-B19B-150BD89273B6}" type="slidenum">
              <a:rPr lang="en-US" smtClean="0"/>
              <a:t>24</a:t>
            </a:fld>
            <a:endParaRPr lang="en-US"/>
          </a:p>
        </p:txBody>
      </p:sp>
      <p:pic>
        <p:nvPicPr>
          <p:cNvPr id="7" name="Picture 6">
            <a:extLst>
              <a:ext uri="{FF2B5EF4-FFF2-40B4-BE49-F238E27FC236}">
                <a16:creationId xmlns:a16="http://schemas.microsoft.com/office/drawing/2014/main" id="{7EACD010-1F66-40A9-A2AB-F73666C26032}"/>
              </a:ext>
            </a:extLst>
          </p:cNvPr>
          <p:cNvPicPr>
            <a:picLocks noChangeAspect="1"/>
          </p:cNvPicPr>
          <p:nvPr/>
        </p:nvPicPr>
        <p:blipFill>
          <a:blip r:embed="rId3"/>
          <a:stretch>
            <a:fillRect/>
          </a:stretch>
        </p:blipFill>
        <p:spPr>
          <a:xfrm>
            <a:off x="169169" y="186903"/>
            <a:ext cx="1201016" cy="1194920"/>
          </a:xfrm>
          <a:prstGeom prst="rect">
            <a:avLst/>
          </a:prstGeom>
        </p:spPr>
      </p:pic>
      <p:sp>
        <p:nvSpPr>
          <p:cNvPr id="8" name="TextBox 7">
            <a:extLst>
              <a:ext uri="{FF2B5EF4-FFF2-40B4-BE49-F238E27FC236}">
                <a16:creationId xmlns:a16="http://schemas.microsoft.com/office/drawing/2014/main" id="{23927668-859C-4E46-A994-B9986CE3CEE3}"/>
              </a:ext>
            </a:extLst>
          </p:cNvPr>
          <p:cNvSpPr txBox="1"/>
          <p:nvPr/>
        </p:nvSpPr>
        <p:spPr>
          <a:xfrm>
            <a:off x="3046828" y="143674"/>
            <a:ext cx="6098344"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srgbClr val="000000"/>
                </a:solidFill>
                <a:effectLst/>
                <a:uLnTx/>
                <a:uFillTx/>
                <a:latin typeface="Calibri" panose="020F0502020204030204"/>
                <a:ea typeface="+mn-ea"/>
                <a:cs typeface="+mn-cs"/>
              </a:rPr>
              <a:t>ΠΑΝΕΠΙΣΤΗΜΙΟ ΘΕΣΣΑΛΙΑΣ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srgbClr val="000000"/>
                </a:solidFill>
                <a:effectLst/>
                <a:uLnTx/>
                <a:uFillTx/>
                <a:latin typeface="Calibri" panose="020F0502020204030204"/>
                <a:ea typeface="+mn-ea"/>
                <a:cs typeface="+mn-cs"/>
              </a:rPr>
              <a:t>ΤΜΗΜΑ ΙΑΤΡΙΚΗΣ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000000"/>
                </a:solidFill>
                <a:effectLst/>
                <a:uLnTx/>
                <a:uFillTx/>
                <a:latin typeface="Calibri" panose="020F0502020204030204"/>
                <a:ea typeface="+mn-ea"/>
                <a:cs typeface="+mn-cs"/>
              </a:rPr>
              <a:t>Εργαστήριο Ιατρικής Φυσικής</a:t>
            </a:r>
            <a:endParaRPr lang="el-GR" dirty="0"/>
          </a:p>
        </p:txBody>
      </p:sp>
      <p:sp>
        <p:nvSpPr>
          <p:cNvPr id="9" name="Text Box 2">
            <a:extLst>
              <a:ext uri="{FF2B5EF4-FFF2-40B4-BE49-F238E27FC236}">
                <a16:creationId xmlns:a16="http://schemas.microsoft.com/office/drawing/2014/main" id="{28CEF60A-2CAF-4D9D-B3D5-EE531BA474DF}"/>
              </a:ext>
            </a:extLst>
          </p:cNvPr>
          <p:cNvSpPr txBox="1">
            <a:spLocks noChangeArrowheads="1"/>
          </p:cNvSpPr>
          <p:nvPr/>
        </p:nvSpPr>
        <p:spPr bwMode="auto">
          <a:xfrm>
            <a:off x="606447" y="1643336"/>
            <a:ext cx="11448704" cy="3354765"/>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r>
              <a:rPr lang="el-GR" altLang="en-US" b="1" dirty="0">
                <a:latin typeface="GrHelvetica" charset="0"/>
                <a:cs typeface="Times New Roman" pitchFamily="18" charset="0"/>
              </a:rPr>
              <a:t>Γραμμικος </a:t>
            </a:r>
            <a:r>
              <a:rPr lang="en-US" altLang="en-US" b="1" dirty="0">
                <a:latin typeface="GrHelvetica" charset="0"/>
                <a:cs typeface="Times New Roman" pitchFamily="18" charset="0"/>
              </a:rPr>
              <a:t>E</a:t>
            </a:r>
            <a:r>
              <a:rPr lang="el-GR" altLang="en-US" b="1" dirty="0">
                <a:latin typeface="GrHelvetica" charset="0"/>
                <a:cs typeface="Times New Roman" pitchFamily="18" charset="0"/>
              </a:rPr>
              <a:t>πιταχυντης (</a:t>
            </a:r>
            <a:r>
              <a:rPr lang="en-US" altLang="en-US" b="1" dirty="0">
                <a:latin typeface="GrHelvetica" charset="0"/>
                <a:cs typeface="Times New Roman" pitchFamily="18" charset="0"/>
              </a:rPr>
              <a:t>Linear</a:t>
            </a:r>
            <a:r>
              <a:rPr lang="el-GR" altLang="en-US" b="1" dirty="0">
                <a:latin typeface="GrHelvetica" charset="0"/>
                <a:cs typeface="Times New Roman" pitchFamily="18" charset="0"/>
              </a:rPr>
              <a:t> </a:t>
            </a:r>
            <a:r>
              <a:rPr lang="en-US" altLang="en-US" b="1" dirty="0">
                <a:latin typeface="GrHelvetica" charset="0"/>
                <a:cs typeface="Times New Roman" pitchFamily="18" charset="0"/>
              </a:rPr>
              <a:t>Accelerator</a:t>
            </a:r>
            <a:r>
              <a:rPr lang="el-GR" altLang="en-US" b="1" dirty="0">
                <a:latin typeface="GrHelvetica" charset="0"/>
                <a:cs typeface="Times New Roman" pitchFamily="18" charset="0"/>
              </a:rPr>
              <a:t>  - </a:t>
            </a:r>
            <a:r>
              <a:rPr lang="en-US" altLang="en-US" b="1" dirty="0" err="1">
                <a:latin typeface="GrHelvetica" charset="0"/>
                <a:cs typeface="Times New Roman" pitchFamily="18" charset="0"/>
              </a:rPr>
              <a:t>Linac</a:t>
            </a:r>
            <a:r>
              <a:rPr lang="el-GR" altLang="en-US" b="1" dirty="0">
                <a:latin typeface="GrHelvetica" charset="0"/>
                <a:cs typeface="Times New Roman" pitchFamily="18" charset="0"/>
              </a:rPr>
              <a:t>)</a:t>
            </a:r>
            <a:endParaRPr lang="en-US" altLang="en-US" dirty="0">
              <a:latin typeface="GrHelvetica" charset="0"/>
              <a:cs typeface="Times New Roman" pitchFamily="18" charset="0"/>
            </a:endParaRPr>
          </a:p>
          <a:p>
            <a:r>
              <a:rPr lang="el-GR" altLang="en-US" dirty="0">
                <a:latin typeface="GrHelvetica" charset="0"/>
                <a:cs typeface="Times New Roman" pitchFamily="18" charset="0"/>
              </a:rPr>
              <a:t> </a:t>
            </a:r>
            <a:endParaRPr lang="en-US" altLang="en-US" dirty="0">
              <a:latin typeface="GrHelvetica" charset="0"/>
              <a:cs typeface="Times New Roman" pitchFamily="18" charset="0"/>
            </a:endParaRPr>
          </a:p>
          <a:p>
            <a:pPr algn="just"/>
            <a:r>
              <a:rPr lang="en-US" altLang="en-US" sz="1600" dirty="0">
                <a:cs typeface="Times New Roman" pitchFamily="18" charset="0"/>
              </a:rPr>
              <a:t>T</a:t>
            </a:r>
            <a:r>
              <a:rPr lang="el-GR" altLang="en-US" sz="1600" dirty="0">
                <a:cs typeface="Times New Roman" pitchFamily="18" charset="0"/>
              </a:rPr>
              <a:t>α ακτινοθεραπευτικα μηχανηματα που χρησιμοποιουν λυχνιες παραγωγης ακτινων-</a:t>
            </a:r>
            <a:r>
              <a:rPr lang="en-US" altLang="en-US" sz="1600" dirty="0">
                <a:cs typeface="Times New Roman" pitchFamily="18" charset="0"/>
              </a:rPr>
              <a:t>X</a:t>
            </a:r>
            <a:r>
              <a:rPr lang="el-GR" altLang="en-US" sz="1600" dirty="0">
                <a:cs typeface="Times New Roman" pitchFamily="18" charset="0"/>
              </a:rPr>
              <a:t>, δεν ειναι δυνατον να αποδωσουν δεσμες με ενεργεια μεγαλυτερη των 300 </a:t>
            </a:r>
            <a:r>
              <a:rPr lang="en-US" altLang="en-US" sz="1600" dirty="0" err="1">
                <a:cs typeface="Times New Roman" pitchFamily="18" charset="0"/>
              </a:rPr>
              <a:t>keV</a:t>
            </a:r>
            <a:r>
              <a:rPr lang="el-GR" altLang="en-US" sz="1600" dirty="0">
                <a:cs typeface="Times New Roman" pitchFamily="18" charset="0"/>
              </a:rPr>
              <a:t>. </a:t>
            </a:r>
            <a:r>
              <a:rPr lang="en-US" altLang="en-US" sz="1600" dirty="0">
                <a:cs typeface="Times New Roman" pitchFamily="18" charset="0"/>
              </a:rPr>
              <a:t>E</a:t>
            </a:r>
            <a:r>
              <a:rPr lang="el-GR" altLang="en-US" sz="1600" dirty="0">
                <a:cs typeface="Times New Roman" pitchFamily="18" charset="0"/>
              </a:rPr>
              <a:t>τσι δεσμες μεγαλυτερης ενεργειας ειναι δυνατον να ληφθουν ειτε απο ραδιοισοτοπα, </a:t>
            </a:r>
            <a:r>
              <a:rPr lang="en-US" altLang="en-US" sz="1600" dirty="0">
                <a:cs typeface="Times New Roman" pitchFamily="18" charset="0"/>
              </a:rPr>
              <a:t>Co</a:t>
            </a:r>
            <a:r>
              <a:rPr lang="el-GR" altLang="en-US" sz="1600" dirty="0">
                <a:cs typeface="Times New Roman" pitchFamily="18" charset="0"/>
              </a:rPr>
              <a:t> -60 και </a:t>
            </a:r>
            <a:r>
              <a:rPr lang="en-US" altLang="en-US" sz="1600" dirty="0">
                <a:cs typeface="Times New Roman" pitchFamily="18" charset="0"/>
              </a:rPr>
              <a:t>Cs</a:t>
            </a:r>
            <a:r>
              <a:rPr lang="el-GR" altLang="en-US" sz="1600" dirty="0">
                <a:cs typeface="Times New Roman" pitchFamily="18" charset="0"/>
              </a:rPr>
              <a:t>-137, ειτε απο γραμμικους επιταχυντες. </a:t>
            </a:r>
            <a:endParaRPr lang="en-US" altLang="en-US" sz="1600" dirty="0">
              <a:cs typeface="Times New Roman" pitchFamily="18" charset="0"/>
            </a:endParaRPr>
          </a:p>
          <a:p>
            <a:pPr algn="just"/>
            <a:r>
              <a:rPr lang="el-GR" altLang="en-US" sz="1600" dirty="0">
                <a:cs typeface="Times New Roman" pitchFamily="18" charset="0"/>
              </a:rPr>
              <a:t> </a:t>
            </a:r>
            <a:endParaRPr lang="en-US" altLang="en-US" sz="1600" dirty="0">
              <a:cs typeface="Times New Roman" pitchFamily="18" charset="0"/>
            </a:endParaRPr>
          </a:p>
          <a:p>
            <a:pPr algn="just"/>
            <a:r>
              <a:rPr lang="el-GR" altLang="en-US" sz="1600" dirty="0">
                <a:cs typeface="Times New Roman" pitchFamily="18" charset="0"/>
              </a:rPr>
              <a:t>Στους  γραμμικους επιταχυντες χρησιμοποιειται ενα ηλεκτρομαγνητικο κυμα (</a:t>
            </a:r>
            <a:r>
              <a:rPr lang="en-US" altLang="en-US" sz="1600" dirty="0">
                <a:cs typeface="Times New Roman" pitchFamily="18" charset="0"/>
              </a:rPr>
              <a:t>H</a:t>
            </a:r>
            <a:r>
              <a:rPr lang="el-GR" altLang="en-US" sz="1600" dirty="0">
                <a:cs typeface="Times New Roman" pitchFamily="18" charset="0"/>
              </a:rPr>
              <a:t>/</a:t>
            </a:r>
            <a:r>
              <a:rPr lang="en-US" altLang="en-US" sz="1600" dirty="0">
                <a:cs typeface="Times New Roman" pitchFamily="18" charset="0"/>
              </a:rPr>
              <a:t>M</a:t>
            </a:r>
            <a:r>
              <a:rPr lang="el-GR" altLang="en-US" sz="1600" dirty="0">
                <a:cs typeface="Times New Roman" pitchFamily="18" charset="0"/>
              </a:rPr>
              <a:t>) πολυ υψηλης  συχνοτητας  για να επιταχυνει φορτισμενα σωματιδια π.χ. ηλεκτρονια σε πολυ υψηλες ενεργειες. </a:t>
            </a:r>
            <a:r>
              <a:rPr lang="en-US" altLang="en-US" sz="1600" dirty="0">
                <a:cs typeface="Times New Roman" pitchFamily="18" charset="0"/>
              </a:rPr>
              <a:t>H</a:t>
            </a:r>
            <a:r>
              <a:rPr lang="el-GR" altLang="en-US" sz="1600" dirty="0">
                <a:cs typeface="Times New Roman" pitchFamily="18" charset="0"/>
              </a:rPr>
              <a:t> δεσμη των ηλεκτρονιων  μπορει να χρησιμοποιηθει απευθειας για ακτινοθεραπεια η να  χρησιμοποιηθει  για την παραγωγη  ακτινων </a:t>
            </a:r>
            <a:r>
              <a:rPr lang="en-US" altLang="en-US" sz="1600" dirty="0">
                <a:cs typeface="Times New Roman" pitchFamily="18" charset="0"/>
              </a:rPr>
              <a:t>X</a:t>
            </a:r>
            <a:r>
              <a:rPr lang="el-GR" altLang="en-US" sz="1600" dirty="0">
                <a:cs typeface="Times New Roman" pitchFamily="18" charset="0"/>
              </a:rPr>
              <a:t>.</a:t>
            </a:r>
            <a:endParaRPr lang="en-US" altLang="en-US" sz="1600" dirty="0">
              <a:cs typeface="Times New Roman" pitchFamily="18" charset="0"/>
            </a:endParaRPr>
          </a:p>
          <a:p>
            <a:pPr algn="just"/>
            <a:r>
              <a:rPr lang="el-GR" altLang="en-US" sz="1600" dirty="0">
                <a:cs typeface="Times New Roman" pitchFamily="18" charset="0"/>
              </a:rPr>
              <a:t>	</a:t>
            </a:r>
            <a:endParaRPr lang="en-US" altLang="en-US" sz="1600" dirty="0">
              <a:cs typeface="Times New Roman" pitchFamily="18" charset="0"/>
            </a:endParaRPr>
          </a:p>
          <a:p>
            <a:pPr algn="just"/>
            <a:r>
              <a:rPr lang="en-US" altLang="en-US" sz="1600" dirty="0">
                <a:cs typeface="Times New Roman" pitchFamily="18" charset="0"/>
              </a:rPr>
              <a:t>T</a:t>
            </a:r>
            <a:r>
              <a:rPr lang="el-GR" altLang="en-US" sz="1600" dirty="0">
                <a:cs typeface="Times New Roman" pitchFamily="18" charset="0"/>
              </a:rPr>
              <a:t>α ηλεκτρονια απο το νημα  εκτοξευονται  σε καταλληλους χρονους  πανω στο ηλεκτρομαγνητικο  κυμα (</a:t>
            </a:r>
            <a:r>
              <a:rPr lang="en-US" altLang="en-US" sz="1600" dirty="0" err="1">
                <a:cs typeface="Times New Roman" pitchFamily="18" charset="0"/>
              </a:rPr>
              <a:t>Rf</a:t>
            </a:r>
            <a:r>
              <a:rPr lang="el-GR" altLang="en-US" sz="1600" dirty="0">
                <a:cs typeface="Times New Roman" pitchFamily="18" charset="0"/>
              </a:rPr>
              <a:t>=3.000 </a:t>
            </a:r>
            <a:r>
              <a:rPr lang="en-US" altLang="en-US" sz="1600" dirty="0">
                <a:cs typeface="Times New Roman" pitchFamily="18" charset="0"/>
              </a:rPr>
              <a:t>MHz</a:t>
            </a:r>
            <a:r>
              <a:rPr lang="el-GR" altLang="en-US" sz="1600" dirty="0">
                <a:cs typeface="Times New Roman" pitchFamily="18" charset="0"/>
              </a:rPr>
              <a:t>)  και  επιταχυνονται απο αυτο. </a:t>
            </a:r>
            <a:r>
              <a:rPr lang="en-US" altLang="en-US" sz="1600" dirty="0">
                <a:cs typeface="Times New Roman" pitchFamily="18" charset="0"/>
              </a:rPr>
              <a:t>T</a:t>
            </a:r>
            <a:r>
              <a:rPr lang="el-GR" altLang="en-US" sz="1600" dirty="0">
                <a:cs typeface="Times New Roman" pitchFamily="18" charset="0"/>
              </a:rPr>
              <a:t>ο φαινομενο  ειναι αναλογο προς  τον αθλητη που ανεβαινει στο κυμα  στην σωστη  του φαση και επιταχυνομενος απο αυτο βγαινει  στην ακτη. </a:t>
            </a:r>
            <a:endParaRPr lang="en-US" altLang="en-US" sz="1600" dirty="0"/>
          </a:p>
        </p:txBody>
      </p:sp>
    </p:spTree>
    <p:extLst>
      <p:ext uri="{BB962C8B-B14F-4D97-AF65-F5344CB8AC3E}">
        <p14:creationId xmlns:p14="http://schemas.microsoft.com/office/powerpoint/2010/main" val="15696720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8">
            <a:extLst>
              <a:ext uri="{FF2B5EF4-FFF2-40B4-BE49-F238E27FC236}">
                <a16:creationId xmlns:a16="http://schemas.microsoft.com/office/drawing/2014/main" id="{43022531-DA1C-4F41-B43D-52D4DB61329E}"/>
              </a:ext>
            </a:extLst>
          </p:cNvPr>
          <p:cNvSpPr>
            <a:spLocks noGrp="1"/>
          </p:cNvSpPr>
          <p:nvPr>
            <p:ph type="ftr" sz="quarter" idx="11"/>
          </p:nvPr>
        </p:nvSpPr>
        <p:spPr>
          <a:xfrm>
            <a:off x="3611017" y="6453386"/>
            <a:ext cx="6280830" cy="404614"/>
          </a:xfrm>
        </p:spPr>
        <p:txBody>
          <a:bodyPr/>
          <a:lstStyle/>
          <a:p>
            <a:pPr algn="ctr"/>
            <a:r>
              <a:rPr lang="el-GR"/>
              <a:t>Βασιλική Σόφτα Υπ. Διδάκτωρ, Τμήμα Ιατρικής Φυσικής</a:t>
            </a:r>
            <a:endParaRPr lang="el-GR" dirty="0"/>
          </a:p>
        </p:txBody>
      </p:sp>
      <p:pic>
        <p:nvPicPr>
          <p:cNvPr id="5" name="Picture 4">
            <a:extLst>
              <a:ext uri="{FF2B5EF4-FFF2-40B4-BE49-F238E27FC236}">
                <a16:creationId xmlns:a16="http://schemas.microsoft.com/office/drawing/2014/main" id="{86CD7368-D753-4B16-9AFF-693CB0D50B3C}"/>
              </a:ext>
            </a:extLst>
          </p:cNvPr>
          <p:cNvPicPr>
            <a:picLocks noChangeAspect="1"/>
          </p:cNvPicPr>
          <p:nvPr/>
        </p:nvPicPr>
        <p:blipFill>
          <a:blip r:embed="rId2"/>
          <a:stretch>
            <a:fillRect/>
          </a:stretch>
        </p:blipFill>
        <p:spPr>
          <a:xfrm>
            <a:off x="0" y="6046237"/>
            <a:ext cx="811763" cy="811763"/>
          </a:xfrm>
          <a:prstGeom prst="rect">
            <a:avLst/>
          </a:prstGeom>
        </p:spPr>
      </p:pic>
      <p:sp>
        <p:nvSpPr>
          <p:cNvPr id="6" name="Slide Number Placeholder 5">
            <a:extLst>
              <a:ext uri="{FF2B5EF4-FFF2-40B4-BE49-F238E27FC236}">
                <a16:creationId xmlns:a16="http://schemas.microsoft.com/office/drawing/2014/main" id="{A3A3D9C2-2E98-43BE-88F3-77D373ADDEF1}"/>
              </a:ext>
            </a:extLst>
          </p:cNvPr>
          <p:cNvSpPr>
            <a:spLocks noGrp="1"/>
          </p:cNvSpPr>
          <p:nvPr>
            <p:ph type="sldNum" sz="quarter" idx="12"/>
          </p:nvPr>
        </p:nvSpPr>
        <p:spPr/>
        <p:txBody>
          <a:bodyPr/>
          <a:lstStyle/>
          <a:p>
            <a:fld id="{30F7FEED-761C-4317-B19B-150BD89273B6}" type="slidenum">
              <a:rPr lang="en-US" smtClean="0"/>
              <a:t>25</a:t>
            </a:fld>
            <a:endParaRPr lang="en-US"/>
          </a:p>
        </p:txBody>
      </p:sp>
      <p:pic>
        <p:nvPicPr>
          <p:cNvPr id="7" name="Picture 6">
            <a:extLst>
              <a:ext uri="{FF2B5EF4-FFF2-40B4-BE49-F238E27FC236}">
                <a16:creationId xmlns:a16="http://schemas.microsoft.com/office/drawing/2014/main" id="{7EACD010-1F66-40A9-A2AB-F73666C26032}"/>
              </a:ext>
            </a:extLst>
          </p:cNvPr>
          <p:cNvPicPr>
            <a:picLocks noChangeAspect="1"/>
          </p:cNvPicPr>
          <p:nvPr/>
        </p:nvPicPr>
        <p:blipFill>
          <a:blip r:embed="rId3"/>
          <a:stretch>
            <a:fillRect/>
          </a:stretch>
        </p:blipFill>
        <p:spPr>
          <a:xfrm>
            <a:off x="169169" y="186903"/>
            <a:ext cx="1201016" cy="1194920"/>
          </a:xfrm>
          <a:prstGeom prst="rect">
            <a:avLst/>
          </a:prstGeom>
        </p:spPr>
      </p:pic>
      <p:sp>
        <p:nvSpPr>
          <p:cNvPr id="8" name="TextBox 7">
            <a:extLst>
              <a:ext uri="{FF2B5EF4-FFF2-40B4-BE49-F238E27FC236}">
                <a16:creationId xmlns:a16="http://schemas.microsoft.com/office/drawing/2014/main" id="{23927668-859C-4E46-A994-B9986CE3CEE3}"/>
              </a:ext>
            </a:extLst>
          </p:cNvPr>
          <p:cNvSpPr txBox="1"/>
          <p:nvPr/>
        </p:nvSpPr>
        <p:spPr>
          <a:xfrm>
            <a:off x="3046828" y="143674"/>
            <a:ext cx="6098344"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srgbClr val="000000"/>
                </a:solidFill>
                <a:effectLst/>
                <a:uLnTx/>
                <a:uFillTx/>
                <a:latin typeface="Calibri" panose="020F0502020204030204"/>
                <a:ea typeface="+mn-ea"/>
                <a:cs typeface="+mn-cs"/>
              </a:rPr>
              <a:t>ΠΑΝΕΠΙΣΤΗΜΙΟ ΘΕΣΣΑΛΙΑΣ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srgbClr val="000000"/>
                </a:solidFill>
                <a:effectLst/>
                <a:uLnTx/>
                <a:uFillTx/>
                <a:latin typeface="Calibri" panose="020F0502020204030204"/>
                <a:ea typeface="+mn-ea"/>
                <a:cs typeface="+mn-cs"/>
              </a:rPr>
              <a:t>ΤΜΗΜΑ ΙΑΤΡΙΚΗΣ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000000"/>
                </a:solidFill>
                <a:effectLst/>
                <a:uLnTx/>
                <a:uFillTx/>
                <a:latin typeface="Calibri" panose="020F0502020204030204"/>
                <a:ea typeface="+mn-ea"/>
                <a:cs typeface="+mn-cs"/>
              </a:rPr>
              <a:t>Εργαστήριο Ιατρικής Φυσικής</a:t>
            </a:r>
            <a:endParaRPr lang="el-GR" dirty="0"/>
          </a:p>
        </p:txBody>
      </p:sp>
      <p:sp>
        <p:nvSpPr>
          <p:cNvPr id="9" name="WordArt 2">
            <a:extLst>
              <a:ext uri="{FF2B5EF4-FFF2-40B4-BE49-F238E27FC236}">
                <a16:creationId xmlns:a16="http://schemas.microsoft.com/office/drawing/2014/main" id="{317B7683-EC7F-4363-AB89-28E2BDC3C966}"/>
              </a:ext>
            </a:extLst>
          </p:cNvPr>
          <p:cNvSpPr>
            <a:spLocks noChangeArrowheads="1" noChangeShapeType="1" noTextEdit="1"/>
          </p:cNvSpPr>
          <p:nvPr/>
        </p:nvSpPr>
        <p:spPr bwMode="auto">
          <a:xfrm>
            <a:off x="3702768" y="1338513"/>
            <a:ext cx="5638800" cy="1371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pt-BR" sz="2400" kern="10" spc="480" dirty="0">
                <a:gradFill rotWithShape="0">
                  <a:gsLst>
                    <a:gs pos="0">
                      <a:srgbClr val="AAAAAA"/>
                    </a:gs>
                    <a:gs pos="100000">
                      <a:srgbClr val="FFFFFF"/>
                    </a:gs>
                  </a:gsLst>
                  <a:lin ang="5400000" scaled="1"/>
                </a:gradFill>
                <a:effectLst>
                  <a:outerShdw dist="45791" dir="3378596" algn="ctr" rotWithShape="0">
                    <a:srgbClr val="4D4D4D"/>
                  </a:outerShdw>
                </a:effectLst>
                <a:latin typeface="Tahoma"/>
                <a:ea typeface="Tahoma"/>
                <a:cs typeface="Tahoma"/>
              </a:rPr>
              <a:t>Μονάδες Εξακρίβωσης</a:t>
            </a:r>
          </a:p>
          <a:p>
            <a:r>
              <a:rPr lang="pt-BR" sz="2400" kern="10" spc="480" dirty="0">
                <a:gradFill rotWithShape="0">
                  <a:gsLst>
                    <a:gs pos="0">
                      <a:srgbClr val="AAAAAA"/>
                    </a:gs>
                    <a:gs pos="100000">
                      <a:srgbClr val="FFFFFF"/>
                    </a:gs>
                  </a:gsLst>
                  <a:lin ang="5400000" scaled="1"/>
                </a:gradFill>
                <a:effectLst>
                  <a:outerShdw dist="45791" dir="3378596" algn="ctr" rotWithShape="0">
                    <a:srgbClr val="4D4D4D"/>
                  </a:outerShdw>
                </a:effectLst>
                <a:latin typeface="Tahoma"/>
                <a:ea typeface="Tahoma"/>
                <a:cs typeface="Tahoma"/>
              </a:rPr>
              <a:t>(Simulator - Portal Imaging)</a:t>
            </a:r>
            <a:endParaRPr lang="en-US" sz="2400" kern="10" spc="480" dirty="0">
              <a:gradFill rotWithShape="0">
                <a:gsLst>
                  <a:gs pos="0">
                    <a:srgbClr val="AAAAAA"/>
                  </a:gs>
                  <a:gs pos="100000">
                    <a:srgbClr val="FFFFFF"/>
                  </a:gs>
                </a:gsLst>
                <a:lin ang="5400000" scaled="1"/>
              </a:gradFill>
              <a:effectLst>
                <a:outerShdw dist="45791" dir="3378596" algn="ctr" rotWithShape="0">
                  <a:srgbClr val="4D4D4D"/>
                </a:outerShdw>
              </a:effectLst>
              <a:latin typeface="Tahoma"/>
              <a:ea typeface="Tahoma"/>
              <a:cs typeface="Tahoma"/>
            </a:endParaRPr>
          </a:p>
        </p:txBody>
      </p:sp>
      <p:sp>
        <p:nvSpPr>
          <p:cNvPr id="10" name="Text Box 4">
            <a:extLst>
              <a:ext uri="{FF2B5EF4-FFF2-40B4-BE49-F238E27FC236}">
                <a16:creationId xmlns:a16="http://schemas.microsoft.com/office/drawing/2014/main" id="{D11E44F0-0EEF-49C0-8BC3-BF3A07AF55E1}"/>
              </a:ext>
            </a:extLst>
          </p:cNvPr>
          <p:cNvSpPr txBox="1">
            <a:spLocks noChangeArrowheads="1"/>
          </p:cNvSpPr>
          <p:nvPr/>
        </p:nvSpPr>
        <p:spPr bwMode="auto">
          <a:xfrm>
            <a:off x="2407368" y="3319713"/>
            <a:ext cx="7924800" cy="311308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just"/>
            <a:r>
              <a:rPr lang="el-GR" altLang="en-US" b="1">
                <a:latin typeface="Times New Roman" pitchFamily="18" charset="0"/>
                <a:cs typeface="Times New Roman" pitchFamily="18" charset="0"/>
              </a:rPr>
              <a:t>Ο σχεδιασμός </a:t>
            </a:r>
            <a:r>
              <a:rPr lang="el-GR" altLang="en-US">
                <a:latin typeface="Times New Roman" pitchFamily="18" charset="0"/>
                <a:cs typeface="Times New Roman" pitchFamily="18" charset="0"/>
              </a:rPr>
              <a:t>της ακτινοθεραπείας περιλαμβάνει τον υπολογισμό της κατανομής της δόσης από διάφορους συνδυασμούς πεδίων, την αξιολόγηση των πλάνων αυτών και την επιλογή αυτού προς εφαρμογή. Πριν το πλάνο αυτό εκτελεσθεί, γίνεται η εξομοίωση του, η εφαρμογή δηλαδή των δεσμών πάνω στον ασθενή από τον εξομοιωτή (</a:t>
            </a:r>
            <a:r>
              <a:rPr lang="en-US" altLang="en-US">
                <a:latin typeface="Times New Roman" pitchFamily="18" charset="0"/>
                <a:cs typeface="Times New Roman" pitchFamily="18" charset="0"/>
              </a:rPr>
              <a:t>SIMULATOR</a:t>
            </a:r>
            <a:r>
              <a:rPr lang="el-GR" altLang="en-US">
                <a:latin typeface="Times New Roman" pitchFamily="18" charset="0"/>
                <a:cs typeface="Times New Roman" pitchFamily="18" charset="0"/>
              </a:rPr>
              <a:t>). Ο εξoμειωτής δεν είναι παρά μια κλασσική διαγνωστική μονάδα ακτίνων Χ όπου όμως τα γεωμετρικά στοιχεία της δέσμης είναι τα ίδια με αυτά της μονάδας θεραπείας στην οποία θα οδηγηθεί τελικά ο ασθενής.</a:t>
            </a:r>
            <a:r>
              <a:rPr lang="en-US" altLang="en-US">
                <a:latin typeface="Times New Roman" pitchFamily="18" charset="0"/>
              </a:rPr>
              <a:t> </a:t>
            </a:r>
            <a:endParaRPr lang="el-GR" altLang="en-US">
              <a:latin typeface="Times New Roman" pitchFamily="18" charset="0"/>
            </a:endParaRPr>
          </a:p>
          <a:p>
            <a:pPr algn="just"/>
            <a:endParaRPr lang="el-GR" altLang="en-US">
              <a:latin typeface="Times New Roman" pitchFamily="18" charset="0"/>
            </a:endParaRPr>
          </a:p>
          <a:p>
            <a:pPr algn="just"/>
            <a:r>
              <a:rPr lang="el-GR" altLang="en-US">
                <a:latin typeface="Times New Roman" pitchFamily="18" charset="0"/>
              </a:rPr>
              <a:t>Εκτός του εξομοιωτή, υπάρχει επίσης το σύστημα ομοιόθετης περιγράμμισης και η «ακτινογραφία εξακρίβωσης» ή </a:t>
            </a:r>
            <a:r>
              <a:rPr lang="en-US" altLang="en-US">
                <a:latin typeface="Times New Roman" pitchFamily="18" charset="0"/>
              </a:rPr>
              <a:t>“portal imaging”.</a:t>
            </a:r>
          </a:p>
        </p:txBody>
      </p:sp>
    </p:spTree>
    <p:extLst>
      <p:ext uri="{BB962C8B-B14F-4D97-AF65-F5344CB8AC3E}">
        <p14:creationId xmlns:p14="http://schemas.microsoft.com/office/powerpoint/2010/main" val="13860803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8">
            <a:extLst>
              <a:ext uri="{FF2B5EF4-FFF2-40B4-BE49-F238E27FC236}">
                <a16:creationId xmlns:a16="http://schemas.microsoft.com/office/drawing/2014/main" id="{43022531-DA1C-4F41-B43D-52D4DB61329E}"/>
              </a:ext>
            </a:extLst>
          </p:cNvPr>
          <p:cNvSpPr>
            <a:spLocks noGrp="1"/>
          </p:cNvSpPr>
          <p:nvPr>
            <p:ph type="ftr" sz="quarter" idx="11"/>
          </p:nvPr>
        </p:nvSpPr>
        <p:spPr>
          <a:xfrm>
            <a:off x="3611017" y="6453386"/>
            <a:ext cx="6280830" cy="404614"/>
          </a:xfrm>
        </p:spPr>
        <p:txBody>
          <a:bodyPr/>
          <a:lstStyle/>
          <a:p>
            <a:pPr algn="ctr"/>
            <a:r>
              <a:rPr lang="el-GR"/>
              <a:t>Βασιλική Σόφτα Υπ. Διδάκτωρ, Τμήμα Ιατρικής Φυσικής</a:t>
            </a:r>
            <a:endParaRPr lang="el-GR" dirty="0"/>
          </a:p>
        </p:txBody>
      </p:sp>
      <p:pic>
        <p:nvPicPr>
          <p:cNvPr id="5" name="Picture 4">
            <a:extLst>
              <a:ext uri="{FF2B5EF4-FFF2-40B4-BE49-F238E27FC236}">
                <a16:creationId xmlns:a16="http://schemas.microsoft.com/office/drawing/2014/main" id="{86CD7368-D753-4B16-9AFF-693CB0D50B3C}"/>
              </a:ext>
            </a:extLst>
          </p:cNvPr>
          <p:cNvPicPr>
            <a:picLocks noChangeAspect="1"/>
          </p:cNvPicPr>
          <p:nvPr/>
        </p:nvPicPr>
        <p:blipFill>
          <a:blip r:embed="rId2"/>
          <a:stretch>
            <a:fillRect/>
          </a:stretch>
        </p:blipFill>
        <p:spPr>
          <a:xfrm>
            <a:off x="0" y="6046237"/>
            <a:ext cx="811763" cy="811763"/>
          </a:xfrm>
          <a:prstGeom prst="rect">
            <a:avLst/>
          </a:prstGeom>
        </p:spPr>
      </p:pic>
      <p:sp>
        <p:nvSpPr>
          <p:cNvPr id="6" name="Slide Number Placeholder 5">
            <a:extLst>
              <a:ext uri="{FF2B5EF4-FFF2-40B4-BE49-F238E27FC236}">
                <a16:creationId xmlns:a16="http://schemas.microsoft.com/office/drawing/2014/main" id="{A3A3D9C2-2E98-43BE-88F3-77D373ADDEF1}"/>
              </a:ext>
            </a:extLst>
          </p:cNvPr>
          <p:cNvSpPr>
            <a:spLocks noGrp="1"/>
          </p:cNvSpPr>
          <p:nvPr>
            <p:ph type="sldNum" sz="quarter" idx="12"/>
          </p:nvPr>
        </p:nvSpPr>
        <p:spPr/>
        <p:txBody>
          <a:bodyPr/>
          <a:lstStyle/>
          <a:p>
            <a:fld id="{30F7FEED-761C-4317-B19B-150BD89273B6}" type="slidenum">
              <a:rPr lang="en-US" smtClean="0"/>
              <a:t>26</a:t>
            </a:fld>
            <a:endParaRPr lang="en-US"/>
          </a:p>
        </p:txBody>
      </p:sp>
      <p:pic>
        <p:nvPicPr>
          <p:cNvPr id="7" name="Picture 6">
            <a:extLst>
              <a:ext uri="{FF2B5EF4-FFF2-40B4-BE49-F238E27FC236}">
                <a16:creationId xmlns:a16="http://schemas.microsoft.com/office/drawing/2014/main" id="{7EACD010-1F66-40A9-A2AB-F73666C26032}"/>
              </a:ext>
            </a:extLst>
          </p:cNvPr>
          <p:cNvPicPr>
            <a:picLocks noChangeAspect="1"/>
          </p:cNvPicPr>
          <p:nvPr/>
        </p:nvPicPr>
        <p:blipFill>
          <a:blip r:embed="rId3"/>
          <a:stretch>
            <a:fillRect/>
          </a:stretch>
        </p:blipFill>
        <p:spPr>
          <a:xfrm>
            <a:off x="169169" y="186903"/>
            <a:ext cx="1201016" cy="1194920"/>
          </a:xfrm>
          <a:prstGeom prst="rect">
            <a:avLst/>
          </a:prstGeom>
        </p:spPr>
      </p:pic>
      <p:sp>
        <p:nvSpPr>
          <p:cNvPr id="8" name="TextBox 7">
            <a:extLst>
              <a:ext uri="{FF2B5EF4-FFF2-40B4-BE49-F238E27FC236}">
                <a16:creationId xmlns:a16="http://schemas.microsoft.com/office/drawing/2014/main" id="{23927668-859C-4E46-A994-B9986CE3CEE3}"/>
              </a:ext>
            </a:extLst>
          </p:cNvPr>
          <p:cNvSpPr txBox="1"/>
          <p:nvPr/>
        </p:nvSpPr>
        <p:spPr>
          <a:xfrm>
            <a:off x="3046828" y="143674"/>
            <a:ext cx="6098344"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srgbClr val="000000"/>
                </a:solidFill>
                <a:effectLst/>
                <a:uLnTx/>
                <a:uFillTx/>
                <a:latin typeface="Calibri" panose="020F0502020204030204"/>
                <a:ea typeface="+mn-ea"/>
                <a:cs typeface="+mn-cs"/>
              </a:rPr>
              <a:t>ΠΑΝΕΠΙΣΤΗΜΙΟ ΘΕΣΣΑΛΙΑΣ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srgbClr val="000000"/>
                </a:solidFill>
                <a:effectLst/>
                <a:uLnTx/>
                <a:uFillTx/>
                <a:latin typeface="Calibri" panose="020F0502020204030204"/>
                <a:ea typeface="+mn-ea"/>
                <a:cs typeface="+mn-cs"/>
              </a:rPr>
              <a:t>ΤΜΗΜΑ ΙΑΤΡΙΚΗΣ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000000"/>
                </a:solidFill>
                <a:effectLst/>
                <a:uLnTx/>
                <a:uFillTx/>
                <a:latin typeface="Calibri" panose="020F0502020204030204"/>
                <a:ea typeface="+mn-ea"/>
                <a:cs typeface="+mn-cs"/>
              </a:rPr>
              <a:t>Εργαστήριο Ιατρικής Φυσικής</a:t>
            </a:r>
            <a:endParaRPr lang="el-GR" dirty="0"/>
          </a:p>
        </p:txBody>
      </p:sp>
      <p:sp>
        <p:nvSpPr>
          <p:cNvPr id="9" name="Rectangle 4">
            <a:extLst>
              <a:ext uri="{FF2B5EF4-FFF2-40B4-BE49-F238E27FC236}">
                <a16:creationId xmlns:a16="http://schemas.microsoft.com/office/drawing/2014/main" id="{780250ED-9807-417B-B653-A58F986B65BD}"/>
              </a:ext>
            </a:extLst>
          </p:cNvPr>
          <p:cNvSpPr txBox="1">
            <a:spLocks noChangeArrowheads="1"/>
          </p:cNvSpPr>
          <p:nvPr/>
        </p:nvSpPr>
        <p:spPr>
          <a:xfrm>
            <a:off x="4648200" y="839999"/>
            <a:ext cx="2895600" cy="838200"/>
          </a:xfrm>
          <a:prstGeom prst="rect">
            <a:avLst/>
          </a:prstGeom>
          <a:no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altLang="en-US" sz="3200">
                <a:latin typeface="Calibri" panose="020F0502020204030204" pitchFamily="34" charset="0"/>
                <a:cs typeface="Calibri" panose="020F0502020204030204" pitchFamily="34" charset="0"/>
              </a:rPr>
              <a:t>CT </a:t>
            </a:r>
            <a:r>
              <a:rPr lang="el-GR" altLang="en-US" sz="3200">
                <a:latin typeface="Calibri" panose="020F0502020204030204" pitchFamily="34" charset="0"/>
                <a:cs typeface="Calibri" panose="020F0502020204030204" pitchFamily="34" charset="0"/>
              </a:rPr>
              <a:t>Εξομοίωση</a:t>
            </a:r>
            <a:endParaRPr lang="en-US" altLang="en-US" sz="3200" dirty="0">
              <a:latin typeface="Calibri" panose="020F0502020204030204" pitchFamily="34" charset="0"/>
              <a:cs typeface="Calibri" panose="020F0502020204030204" pitchFamily="34" charset="0"/>
            </a:endParaRPr>
          </a:p>
        </p:txBody>
      </p:sp>
      <p:sp>
        <p:nvSpPr>
          <p:cNvPr id="10" name="Text Box 11">
            <a:extLst>
              <a:ext uri="{FF2B5EF4-FFF2-40B4-BE49-F238E27FC236}">
                <a16:creationId xmlns:a16="http://schemas.microsoft.com/office/drawing/2014/main" id="{017B0545-5B7A-4FE6-B721-513F8DADEA32}"/>
              </a:ext>
            </a:extLst>
          </p:cNvPr>
          <p:cNvSpPr txBox="1">
            <a:spLocks noChangeArrowheads="1"/>
          </p:cNvSpPr>
          <p:nvPr/>
        </p:nvSpPr>
        <p:spPr bwMode="auto">
          <a:xfrm>
            <a:off x="4953000" y="2048990"/>
            <a:ext cx="6858000" cy="2554545"/>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just"/>
            <a:r>
              <a:rPr lang="el-GR" altLang="en-US" sz="1600" dirty="0"/>
              <a:t>Εκτός του κλασσικού εξομοιωτή μια άλλη δυνατότητα είναι η εξομοίωση μέσω του </a:t>
            </a:r>
            <a:r>
              <a:rPr lang="en-US" altLang="en-US" sz="1600" dirty="0"/>
              <a:t>“CT – Simulator” (</a:t>
            </a:r>
            <a:r>
              <a:rPr lang="el-GR" altLang="en-US" sz="1600" dirty="0"/>
              <a:t>εξομοίωση με την βοήθεια αξονικού τομογράφου΄).</a:t>
            </a:r>
          </a:p>
          <a:p>
            <a:pPr algn="just"/>
            <a:endParaRPr lang="el-GR" altLang="en-US" sz="1600" dirty="0"/>
          </a:p>
          <a:p>
            <a:pPr algn="just"/>
            <a:r>
              <a:rPr lang="el-GR" altLang="en-US" sz="1600" dirty="0"/>
              <a:t>Σε αυτή την περίπτωση, με την βοήθεια οδηγών σημείων λαμβάνονται αξονικές τομογραφίες, κατασκευάζονται </a:t>
            </a:r>
            <a:r>
              <a:rPr lang="en-US" altLang="en-US" sz="1600" dirty="0"/>
              <a:t>DRR </a:t>
            </a:r>
            <a:r>
              <a:rPr lang="el-GR" altLang="en-US" sz="1600" dirty="0"/>
              <a:t>ακτινογραφίες και τρισδιάστατες απεικονίσεις. Το </a:t>
            </a:r>
            <a:r>
              <a:rPr lang="en-US" altLang="en-US" sz="1600" dirty="0"/>
              <a:t>“CT-Sim” </a:t>
            </a:r>
            <a:r>
              <a:rPr lang="el-GR" altLang="en-US" sz="1600" dirty="0"/>
              <a:t>όπως λέγεται δίνει την δυνατότητα στον χρήστη να σχεδιάσει επιτόπου τα περιγράμματα των εσωτερικών δομών και ακόμη να σχεδιάσει τις εισόδους δεσμών για απλές περιπτώσεις. Το σύνολο των πληροφοριών αυτών διαβιβάζεται για τον υπολογισμό δόσης στο σύστημα σχεδιασμού θεραπείας.</a:t>
            </a:r>
            <a:endParaRPr lang="en-US" altLang="en-US" sz="1600" dirty="0"/>
          </a:p>
        </p:txBody>
      </p:sp>
      <p:pic>
        <p:nvPicPr>
          <p:cNvPr id="3" name="Picture 2">
            <a:extLst>
              <a:ext uri="{FF2B5EF4-FFF2-40B4-BE49-F238E27FC236}">
                <a16:creationId xmlns:a16="http://schemas.microsoft.com/office/drawing/2014/main" id="{D59BF34B-B3F8-4C15-A5A8-1A41C33A257B}"/>
              </a:ext>
            </a:extLst>
          </p:cNvPr>
          <p:cNvPicPr>
            <a:picLocks noChangeAspect="1"/>
          </p:cNvPicPr>
          <p:nvPr/>
        </p:nvPicPr>
        <p:blipFill>
          <a:blip r:embed="rId4"/>
          <a:stretch>
            <a:fillRect/>
          </a:stretch>
        </p:blipFill>
        <p:spPr>
          <a:xfrm>
            <a:off x="731639" y="1344762"/>
            <a:ext cx="3947160" cy="2537915"/>
          </a:xfrm>
          <a:prstGeom prst="rect">
            <a:avLst/>
          </a:prstGeom>
        </p:spPr>
      </p:pic>
      <p:pic>
        <p:nvPicPr>
          <p:cNvPr id="12" name="Picture 11">
            <a:extLst>
              <a:ext uri="{FF2B5EF4-FFF2-40B4-BE49-F238E27FC236}">
                <a16:creationId xmlns:a16="http://schemas.microsoft.com/office/drawing/2014/main" id="{CDE3CACE-F0BF-49CD-AB19-9542DD967ECA}"/>
              </a:ext>
            </a:extLst>
          </p:cNvPr>
          <p:cNvPicPr>
            <a:picLocks noChangeAspect="1"/>
          </p:cNvPicPr>
          <p:nvPr/>
        </p:nvPicPr>
        <p:blipFill>
          <a:blip r:embed="rId5"/>
          <a:stretch>
            <a:fillRect/>
          </a:stretch>
        </p:blipFill>
        <p:spPr>
          <a:xfrm>
            <a:off x="1456535" y="3813011"/>
            <a:ext cx="3180586" cy="2901315"/>
          </a:xfrm>
          <a:prstGeom prst="rect">
            <a:avLst/>
          </a:prstGeom>
        </p:spPr>
      </p:pic>
    </p:spTree>
    <p:extLst>
      <p:ext uri="{BB962C8B-B14F-4D97-AF65-F5344CB8AC3E}">
        <p14:creationId xmlns:p14="http://schemas.microsoft.com/office/powerpoint/2010/main" val="9398260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8">
            <a:extLst>
              <a:ext uri="{FF2B5EF4-FFF2-40B4-BE49-F238E27FC236}">
                <a16:creationId xmlns:a16="http://schemas.microsoft.com/office/drawing/2014/main" id="{43022531-DA1C-4F41-B43D-52D4DB61329E}"/>
              </a:ext>
            </a:extLst>
          </p:cNvPr>
          <p:cNvSpPr>
            <a:spLocks noGrp="1"/>
          </p:cNvSpPr>
          <p:nvPr>
            <p:ph type="ftr" sz="quarter" idx="11"/>
          </p:nvPr>
        </p:nvSpPr>
        <p:spPr>
          <a:xfrm>
            <a:off x="3611017" y="6453386"/>
            <a:ext cx="6280830" cy="404614"/>
          </a:xfrm>
        </p:spPr>
        <p:txBody>
          <a:bodyPr/>
          <a:lstStyle/>
          <a:p>
            <a:pPr algn="ctr"/>
            <a:r>
              <a:rPr lang="el-GR"/>
              <a:t>Βασιλική Σόφτα Υπ. Διδάκτωρ, Τμήμα Ιατρικής Φυσικής</a:t>
            </a:r>
            <a:endParaRPr lang="el-GR" dirty="0"/>
          </a:p>
        </p:txBody>
      </p:sp>
      <p:pic>
        <p:nvPicPr>
          <p:cNvPr id="5" name="Picture 4">
            <a:extLst>
              <a:ext uri="{FF2B5EF4-FFF2-40B4-BE49-F238E27FC236}">
                <a16:creationId xmlns:a16="http://schemas.microsoft.com/office/drawing/2014/main" id="{86CD7368-D753-4B16-9AFF-693CB0D50B3C}"/>
              </a:ext>
            </a:extLst>
          </p:cNvPr>
          <p:cNvPicPr>
            <a:picLocks noChangeAspect="1"/>
          </p:cNvPicPr>
          <p:nvPr/>
        </p:nvPicPr>
        <p:blipFill>
          <a:blip r:embed="rId2"/>
          <a:stretch>
            <a:fillRect/>
          </a:stretch>
        </p:blipFill>
        <p:spPr>
          <a:xfrm>
            <a:off x="0" y="6046237"/>
            <a:ext cx="811763" cy="811763"/>
          </a:xfrm>
          <a:prstGeom prst="rect">
            <a:avLst/>
          </a:prstGeom>
        </p:spPr>
      </p:pic>
      <p:sp>
        <p:nvSpPr>
          <p:cNvPr id="6" name="Slide Number Placeholder 5">
            <a:extLst>
              <a:ext uri="{FF2B5EF4-FFF2-40B4-BE49-F238E27FC236}">
                <a16:creationId xmlns:a16="http://schemas.microsoft.com/office/drawing/2014/main" id="{A3A3D9C2-2E98-43BE-88F3-77D373ADDEF1}"/>
              </a:ext>
            </a:extLst>
          </p:cNvPr>
          <p:cNvSpPr>
            <a:spLocks noGrp="1"/>
          </p:cNvSpPr>
          <p:nvPr>
            <p:ph type="sldNum" sz="quarter" idx="12"/>
          </p:nvPr>
        </p:nvSpPr>
        <p:spPr/>
        <p:txBody>
          <a:bodyPr/>
          <a:lstStyle/>
          <a:p>
            <a:fld id="{30F7FEED-761C-4317-B19B-150BD89273B6}" type="slidenum">
              <a:rPr lang="en-US" smtClean="0"/>
              <a:t>27</a:t>
            </a:fld>
            <a:endParaRPr lang="en-US"/>
          </a:p>
        </p:txBody>
      </p:sp>
      <p:pic>
        <p:nvPicPr>
          <p:cNvPr id="7" name="Picture 6">
            <a:extLst>
              <a:ext uri="{FF2B5EF4-FFF2-40B4-BE49-F238E27FC236}">
                <a16:creationId xmlns:a16="http://schemas.microsoft.com/office/drawing/2014/main" id="{7EACD010-1F66-40A9-A2AB-F73666C26032}"/>
              </a:ext>
            </a:extLst>
          </p:cNvPr>
          <p:cNvPicPr>
            <a:picLocks noChangeAspect="1"/>
          </p:cNvPicPr>
          <p:nvPr/>
        </p:nvPicPr>
        <p:blipFill>
          <a:blip r:embed="rId3"/>
          <a:stretch>
            <a:fillRect/>
          </a:stretch>
        </p:blipFill>
        <p:spPr>
          <a:xfrm>
            <a:off x="169169" y="186903"/>
            <a:ext cx="1201016" cy="1194920"/>
          </a:xfrm>
          <a:prstGeom prst="rect">
            <a:avLst/>
          </a:prstGeom>
        </p:spPr>
      </p:pic>
      <p:sp>
        <p:nvSpPr>
          <p:cNvPr id="8" name="TextBox 7">
            <a:extLst>
              <a:ext uri="{FF2B5EF4-FFF2-40B4-BE49-F238E27FC236}">
                <a16:creationId xmlns:a16="http://schemas.microsoft.com/office/drawing/2014/main" id="{23927668-859C-4E46-A994-B9986CE3CEE3}"/>
              </a:ext>
            </a:extLst>
          </p:cNvPr>
          <p:cNvSpPr txBox="1"/>
          <p:nvPr/>
        </p:nvSpPr>
        <p:spPr>
          <a:xfrm>
            <a:off x="3046828" y="143674"/>
            <a:ext cx="6098344"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srgbClr val="000000"/>
                </a:solidFill>
                <a:effectLst/>
                <a:uLnTx/>
                <a:uFillTx/>
                <a:latin typeface="Calibri" panose="020F0502020204030204"/>
                <a:ea typeface="+mn-ea"/>
                <a:cs typeface="+mn-cs"/>
              </a:rPr>
              <a:t>ΠΑΝΕΠΙΣΤΗΜΙΟ ΘΕΣΣΑΛΙΑΣ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srgbClr val="000000"/>
                </a:solidFill>
                <a:effectLst/>
                <a:uLnTx/>
                <a:uFillTx/>
                <a:latin typeface="Calibri" panose="020F0502020204030204"/>
                <a:ea typeface="+mn-ea"/>
                <a:cs typeface="+mn-cs"/>
              </a:rPr>
              <a:t>ΤΜΗΜΑ ΙΑΤΡΙΚΗΣ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000000"/>
                </a:solidFill>
                <a:effectLst/>
                <a:uLnTx/>
                <a:uFillTx/>
                <a:latin typeface="Calibri" panose="020F0502020204030204"/>
                <a:ea typeface="+mn-ea"/>
                <a:cs typeface="+mn-cs"/>
              </a:rPr>
              <a:t>Εργαστήριο Ιατρικής Φυσικής</a:t>
            </a:r>
            <a:endParaRPr lang="el-GR" dirty="0"/>
          </a:p>
        </p:txBody>
      </p:sp>
      <p:pic>
        <p:nvPicPr>
          <p:cNvPr id="3" name="Picture 2">
            <a:extLst>
              <a:ext uri="{FF2B5EF4-FFF2-40B4-BE49-F238E27FC236}">
                <a16:creationId xmlns:a16="http://schemas.microsoft.com/office/drawing/2014/main" id="{0E0D6458-E8FE-4E28-94A9-11C81ABC8478}"/>
              </a:ext>
            </a:extLst>
          </p:cNvPr>
          <p:cNvPicPr>
            <a:picLocks noChangeAspect="1"/>
          </p:cNvPicPr>
          <p:nvPr/>
        </p:nvPicPr>
        <p:blipFill>
          <a:blip r:embed="rId4"/>
          <a:stretch>
            <a:fillRect/>
          </a:stretch>
        </p:blipFill>
        <p:spPr>
          <a:xfrm>
            <a:off x="2714625" y="1362075"/>
            <a:ext cx="7267575" cy="4857750"/>
          </a:xfrm>
          <a:prstGeom prst="rect">
            <a:avLst/>
          </a:prstGeom>
        </p:spPr>
      </p:pic>
    </p:spTree>
    <p:extLst>
      <p:ext uri="{BB962C8B-B14F-4D97-AF65-F5344CB8AC3E}">
        <p14:creationId xmlns:p14="http://schemas.microsoft.com/office/powerpoint/2010/main" val="42834569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8">
            <a:extLst>
              <a:ext uri="{FF2B5EF4-FFF2-40B4-BE49-F238E27FC236}">
                <a16:creationId xmlns:a16="http://schemas.microsoft.com/office/drawing/2014/main" id="{43022531-DA1C-4F41-B43D-52D4DB61329E}"/>
              </a:ext>
            </a:extLst>
          </p:cNvPr>
          <p:cNvSpPr>
            <a:spLocks noGrp="1"/>
          </p:cNvSpPr>
          <p:nvPr>
            <p:ph type="ftr" sz="quarter" idx="11"/>
          </p:nvPr>
        </p:nvSpPr>
        <p:spPr>
          <a:xfrm>
            <a:off x="3611017" y="6453386"/>
            <a:ext cx="6280830" cy="404614"/>
          </a:xfrm>
        </p:spPr>
        <p:txBody>
          <a:bodyPr/>
          <a:lstStyle/>
          <a:p>
            <a:pPr algn="ctr"/>
            <a:r>
              <a:rPr lang="el-GR"/>
              <a:t>Βασιλική Σόφτα Υπ. Διδάκτωρ, Τμήμα Ιατρικής Φυσικής</a:t>
            </a:r>
            <a:endParaRPr lang="el-GR" dirty="0"/>
          </a:p>
        </p:txBody>
      </p:sp>
      <p:pic>
        <p:nvPicPr>
          <p:cNvPr id="5" name="Picture 4">
            <a:extLst>
              <a:ext uri="{FF2B5EF4-FFF2-40B4-BE49-F238E27FC236}">
                <a16:creationId xmlns:a16="http://schemas.microsoft.com/office/drawing/2014/main" id="{86CD7368-D753-4B16-9AFF-693CB0D50B3C}"/>
              </a:ext>
            </a:extLst>
          </p:cNvPr>
          <p:cNvPicPr>
            <a:picLocks noChangeAspect="1"/>
          </p:cNvPicPr>
          <p:nvPr/>
        </p:nvPicPr>
        <p:blipFill>
          <a:blip r:embed="rId2"/>
          <a:stretch>
            <a:fillRect/>
          </a:stretch>
        </p:blipFill>
        <p:spPr>
          <a:xfrm>
            <a:off x="0" y="6046237"/>
            <a:ext cx="811763" cy="811763"/>
          </a:xfrm>
          <a:prstGeom prst="rect">
            <a:avLst/>
          </a:prstGeom>
        </p:spPr>
      </p:pic>
      <p:sp>
        <p:nvSpPr>
          <p:cNvPr id="6" name="Slide Number Placeholder 5">
            <a:extLst>
              <a:ext uri="{FF2B5EF4-FFF2-40B4-BE49-F238E27FC236}">
                <a16:creationId xmlns:a16="http://schemas.microsoft.com/office/drawing/2014/main" id="{A3A3D9C2-2E98-43BE-88F3-77D373ADDEF1}"/>
              </a:ext>
            </a:extLst>
          </p:cNvPr>
          <p:cNvSpPr>
            <a:spLocks noGrp="1"/>
          </p:cNvSpPr>
          <p:nvPr>
            <p:ph type="sldNum" sz="quarter" idx="12"/>
          </p:nvPr>
        </p:nvSpPr>
        <p:spPr/>
        <p:txBody>
          <a:bodyPr/>
          <a:lstStyle/>
          <a:p>
            <a:fld id="{30F7FEED-761C-4317-B19B-150BD89273B6}" type="slidenum">
              <a:rPr lang="en-US" smtClean="0"/>
              <a:t>28</a:t>
            </a:fld>
            <a:endParaRPr lang="en-US"/>
          </a:p>
        </p:txBody>
      </p:sp>
      <p:pic>
        <p:nvPicPr>
          <p:cNvPr id="7" name="Picture 6">
            <a:extLst>
              <a:ext uri="{FF2B5EF4-FFF2-40B4-BE49-F238E27FC236}">
                <a16:creationId xmlns:a16="http://schemas.microsoft.com/office/drawing/2014/main" id="{7EACD010-1F66-40A9-A2AB-F73666C26032}"/>
              </a:ext>
            </a:extLst>
          </p:cNvPr>
          <p:cNvPicPr>
            <a:picLocks noChangeAspect="1"/>
          </p:cNvPicPr>
          <p:nvPr/>
        </p:nvPicPr>
        <p:blipFill>
          <a:blip r:embed="rId3"/>
          <a:stretch>
            <a:fillRect/>
          </a:stretch>
        </p:blipFill>
        <p:spPr>
          <a:xfrm>
            <a:off x="169169" y="186903"/>
            <a:ext cx="1201016" cy="1194920"/>
          </a:xfrm>
          <a:prstGeom prst="rect">
            <a:avLst/>
          </a:prstGeom>
        </p:spPr>
      </p:pic>
      <p:sp>
        <p:nvSpPr>
          <p:cNvPr id="8" name="TextBox 7">
            <a:extLst>
              <a:ext uri="{FF2B5EF4-FFF2-40B4-BE49-F238E27FC236}">
                <a16:creationId xmlns:a16="http://schemas.microsoft.com/office/drawing/2014/main" id="{23927668-859C-4E46-A994-B9986CE3CEE3}"/>
              </a:ext>
            </a:extLst>
          </p:cNvPr>
          <p:cNvSpPr txBox="1"/>
          <p:nvPr/>
        </p:nvSpPr>
        <p:spPr>
          <a:xfrm>
            <a:off x="3046828" y="143674"/>
            <a:ext cx="6098344"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srgbClr val="000000"/>
                </a:solidFill>
                <a:effectLst/>
                <a:uLnTx/>
                <a:uFillTx/>
                <a:latin typeface="Calibri" panose="020F0502020204030204"/>
                <a:ea typeface="+mn-ea"/>
                <a:cs typeface="+mn-cs"/>
              </a:rPr>
              <a:t>ΠΑΝΕΠΙΣΤΗΜΙΟ ΘΕΣΣΑΛΙΑΣ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srgbClr val="000000"/>
                </a:solidFill>
                <a:effectLst/>
                <a:uLnTx/>
                <a:uFillTx/>
                <a:latin typeface="Calibri" panose="020F0502020204030204"/>
                <a:ea typeface="+mn-ea"/>
                <a:cs typeface="+mn-cs"/>
              </a:rPr>
              <a:t>ΤΜΗΜΑ ΙΑΤΡΙΚΗΣ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000000"/>
                </a:solidFill>
                <a:effectLst/>
                <a:uLnTx/>
                <a:uFillTx/>
                <a:latin typeface="Calibri" panose="020F0502020204030204"/>
                <a:ea typeface="+mn-ea"/>
                <a:cs typeface="+mn-cs"/>
              </a:rPr>
              <a:t>Εργαστήριο Ιατρικής Φυσικής</a:t>
            </a:r>
            <a:endParaRPr lang="el-GR" dirty="0"/>
          </a:p>
        </p:txBody>
      </p:sp>
      <p:pic>
        <p:nvPicPr>
          <p:cNvPr id="3" name="Picture 2">
            <a:extLst>
              <a:ext uri="{FF2B5EF4-FFF2-40B4-BE49-F238E27FC236}">
                <a16:creationId xmlns:a16="http://schemas.microsoft.com/office/drawing/2014/main" id="{C00DE026-EF26-46A4-AA88-14B1163DD075}"/>
              </a:ext>
            </a:extLst>
          </p:cNvPr>
          <p:cNvPicPr>
            <a:picLocks noChangeAspect="1"/>
          </p:cNvPicPr>
          <p:nvPr/>
        </p:nvPicPr>
        <p:blipFill>
          <a:blip r:embed="rId4"/>
          <a:stretch>
            <a:fillRect/>
          </a:stretch>
        </p:blipFill>
        <p:spPr>
          <a:xfrm>
            <a:off x="2787479" y="1220892"/>
            <a:ext cx="7104368" cy="5274016"/>
          </a:xfrm>
          <a:prstGeom prst="rect">
            <a:avLst/>
          </a:prstGeom>
        </p:spPr>
      </p:pic>
    </p:spTree>
    <p:extLst>
      <p:ext uri="{BB962C8B-B14F-4D97-AF65-F5344CB8AC3E}">
        <p14:creationId xmlns:p14="http://schemas.microsoft.com/office/powerpoint/2010/main" val="13253402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8">
            <a:extLst>
              <a:ext uri="{FF2B5EF4-FFF2-40B4-BE49-F238E27FC236}">
                <a16:creationId xmlns:a16="http://schemas.microsoft.com/office/drawing/2014/main" id="{43022531-DA1C-4F41-B43D-52D4DB61329E}"/>
              </a:ext>
            </a:extLst>
          </p:cNvPr>
          <p:cNvSpPr>
            <a:spLocks noGrp="1"/>
          </p:cNvSpPr>
          <p:nvPr>
            <p:ph type="ftr" sz="quarter" idx="11"/>
          </p:nvPr>
        </p:nvSpPr>
        <p:spPr>
          <a:xfrm>
            <a:off x="3611017" y="6453386"/>
            <a:ext cx="6280830" cy="404614"/>
          </a:xfrm>
        </p:spPr>
        <p:txBody>
          <a:bodyPr/>
          <a:lstStyle/>
          <a:p>
            <a:pPr algn="ctr"/>
            <a:r>
              <a:rPr lang="el-GR"/>
              <a:t>Βασιλική Σόφτα Υπ. Διδάκτωρ, Τμήμα Ιατρικής Φυσικής</a:t>
            </a:r>
            <a:endParaRPr lang="el-GR" dirty="0"/>
          </a:p>
        </p:txBody>
      </p:sp>
      <p:pic>
        <p:nvPicPr>
          <p:cNvPr id="5" name="Picture 4">
            <a:extLst>
              <a:ext uri="{FF2B5EF4-FFF2-40B4-BE49-F238E27FC236}">
                <a16:creationId xmlns:a16="http://schemas.microsoft.com/office/drawing/2014/main" id="{86CD7368-D753-4B16-9AFF-693CB0D50B3C}"/>
              </a:ext>
            </a:extLst>
          </p:cNvPr>
          <p:cNvPicPr>
            <a:picLocks noChangeAspect="1"/>
          </p:cNvPicPr>
          <p:nvPr/>
        </p:nvPicPr>
        <p:blipFill>
          <a:blip r:embed="rId2"/>
          <a:stretch>
            <a:fillRect/>
          </a:stretch>
        </p:blipFill>
        <p:spPr>
          <a:xfrm>
            <a:off x="0" y="6046237"/>
            <a:ext cx="811763" cy="811763"/>
          </a:xfrm>
          <a:prstGeom prst="rect">
            <a:avLst/>
          </a:prstGeom>
        </p:spPr>
      </p:pic>
      <p:sp>
        <p:nvSpPr>
          <p:cNvPr id="6" name="Slide Number Placeholder 5">
            <a:extLst>
              <a:ext uri="{FF2B5EF4-FFF2-40B4-BE49-F238E27FC236}">
                <a16:creationId xmlns:a16="http://schemas.microsoft.com/office/drawing/2014/main" id="{A3A3D9C2-2E98-43BE-88F3-77D373ADDEF1}"/>
              </a:ext>
            </a:extLst>
          </p:cNvPr>
          <p:cNvSpPr>
            <a:spLocks noGrp="1"/>
          </p:cNvSpPr>
          <p:nvPr>
            <p:ph type="sldNum" sz="quarter" idx="12"/>
          </p:nvPr>
        </p:nvSpPr>
        <p:spPr/>
        <p:txBody>
          <a:bodyPr/>
          <a:lstStyle/>
          <a:p>
            <a:fld id="{30F7FEED-761C-4317-B19B-150BD89273B6}" type="slidenum">
              <a:rPr lang="en-US" smtClean="0"/>
              <a:t>29</a:t>
            </a:fld>
            <a:endParaRPr lang="en-US"/>
          </a:p>
        </p:txBody>
      </p:sp>
      <p:pic>
        <p:nvPicPr>
          <p:cNvPr id="7" name="Picture 6">
            <a:extLst>
              <a:ext uri="{FF2B5EF4-FFF2-40B4-BE49-F238E27FC236}">
                <a16:creationId xmlns:a16="http://schemas.microsoft.com/office/drawing/2014/main" id="{7EACD010-1F66-40A9-A2AB-F73666C26032}"/>
              </a:ext>
            </a:extLst>
          </p:cNvPr>
          <p:cNvPicPr>
            <a:picLocks noChangeAspect="1"/>
          </p:cNvPicPr>
          <p:nvPr/>
        </p:nvPicPr>
        <p:blipFill>
          <a:blip r:embed="rId3"/>
          <a:stretch>
            <a:fillRect/>
          </a:stretch>
        </p:blipFill>
        <p:spPr>
          <a:xfrm>
            <a:off x="169169" y="186903"/>
            <a:ext cx="1201016" cy="1194920"/>
          </a:xfrm>
          <a:prstGeom prst="rect">
            <a:avLst/>
          </a:prstGeom>
        </p:spPr>
      </p:pic>
      <p:sp>
        <p:nvSpPr>
          <p:cNvPr id="8" name="TextBox 7">
            <a:extLst>
              <a:ext uri="{FF2B5EF4-FFF2-40B4-BE49-F238E27FC236}">
                <a16:creationId xmlns:a16="http://schemas.microsoft.com/office/drawing/2014/main" id="{23927668-859C-4E46-A994-B9986CE3CEE3}"/>
              </a:ext>
            </a:extLst>
          </p:cNvPr>
          <p:cNvSpPr txBox="1"/>
          <p:nvPr/>
        </p:nvSpPr>
        <p:spPr>
          <a:xfrm>
            <a:off x="3046828" y="143674"/>
            <a:ext cx="6098344"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srgbClr val="000000"/>
                </a:solidFill>
                <a:effectLst/>
                <a:uLnTx/>
                <a:uFillTx/>
                <a:latin typeface="Calibri" panose="020F0502020204030204"/>
                <a:ea typeface="+mn-ea"/>
                <a:cs typeface="+mn-cs"/>
              </a:rPr>
              <a:t>ΠΑΝΕΠΙΣΤΗΜΙΟ ΘΕΣΣΑΛΙΑΣ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srgbClr val="000000"/>
                </a:solidFill>
                <a:effectLst/>
                <a:uLnTx/>
                <a:uFillTx/>
                <a:latin typeface="Calibri" panose="020F0502020204030204"/>
                <a:ea typeface="+mn-ea"/>
                <a:cs typeface="+mn-cs"/>
              </a:rPr>
              <a:t>ΤΜΗΜΑ ΙΑΤΡΙΚΗΣ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000000"/>
                </a:solidFill>
                <a:effectLst/>
                <a:uLnTx/>
                <a:uFillTx/>
                <a:latin typeface="Calibri" panose="020F0502020204030204"/>
                <a:ea typeface="+mn-ea"/>
                <a:cs typeface="+mn-cs"/>
              </a:rPr>
              <a:t>Εργαστήριο Ιατρικής Φυσικής</a:t>
            </a:r>
            <a:endParaRPr lang="el-GR" dirty="0"/>
          </a:p>
        </p:txBody>
      </p:sp>
      <p:pic>
        <p:nvPicPr>
          <p:cNvPr id="9" name="Picture 1026" descr="comp_distr_6_25_MV">
            <a:extLst>
              <a:ext uri="{FF2B5EF4-FFF2-40B4-BE49-F238E27FC236}">
                <a16:creationId xmlns:a16="http://schemas.microsoft.com/office/drawing/2014/main" id="{8542AF5F-A8F4-4AE8-997D-FC44CFE46D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1368" y="1550098"/>
            <a:ext cx="5595536" cy="419665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027">
            <a:extLst>
              <a:ext uri="{FF2B5EF4-FFF2-40B4-BE49-F238E27FC236}">
                <a16:creationId xmlns:a16="http://schemas.microsoft.com/office/drawing/2014/main" id="{BA832EF7-23FB-42D0-880C-8195FF75E014}"/>
              </a:ext>
            </a:extLst>
          </p:cNvPr>
          <p:cNvSpPr>
            <a:spLocks noChangeArrowheads="1"/>
          </p:cNvSpPr>
          <p:nvPr/>
        </p:nvSpPr>
        <p:spPr bwMode="auto">
          <a:xfrm>
            <a:off x="2788920" y="5883275"/>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spcBef>
                <a:spcPct val="20000"/>
              </a:spcBef>
              <a:buFontTx/>
              <a:buChar char="•"/>
            </a:pPr>
            <a:r>
              <a:rPr lang="el-GR" altLang="en-US" sz="1800" dirty="0">
                <a:latin typeface="Calibri" panose="020F0502020204030204" pitchFamily="34" charset="0"/>
                <a:cs typeface="Calibri" panose="020F0502020204030204" pitchFamily="34" charset="0"/>
              </a:rPr>
              <a:t>Η % δόση βάθους αυξάνει με την ενέργεια της δέσμης.</a:t>
            </a:r>
            <a:endParaRPr lang="en-US" altLang="en-US" sz="1800" dirty="0">
              <a:latin typeface="Calibri" panose="020F0502020204030204" pitchFamily="34" charset="0"/>
              <a:cs typeface="Calibri" panose="020F0502020204030204" pitchFamily="34" charset="0"/>
            </a:endParaRPr>
          </a:p>
          <a:p>
            <a:pPr>
              <a:spcBef>
                <a:spcPct val="20000"/>
              </a:spcBef>
              <a:buFontTx/>
              <a:buChar char="•"/>
            </a:pPr>
            <a:r>
              <a:rPr lang="el-GR" altLang="en-US" sz="1800" dirty="0">
                <a:latin typeface="Calibri" panose="020F0502020204030204" pitchFamily="34" charset="0"/>
                <a:cs typeface="Calibri" panose="020F0502020204030204" pitchFamily="34" charset="0"/>
              </a:rPr>
              <a:t>Υψηλότερη Ενέργεια </a:t>
            </a:r>
            <a:r>
              <a:rPr lang="el-GR" altLang="en-US" sz="1800" dirty="0">
                <a:latin typeface="Calibri" panose="020F0502020204030204" pitchFamily="34" charset="0"/>
                <a:cs typeface="Calibri" panose="020F0502020204030204" pitchFamily="34" charset="0"/>
                <a:sym typeface="Wingdings" pitchFamily="2" charset="2"/>
              </a:rPr>
              <a:t> Μεγαλύτερη Διεισδυτικότητα σε βάθος</a:t>
            </a:r>
            <a:endParaRPr lang="en-US" alt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70462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8">
            <a:extLst>
              <a:ext uri="{FF2B5EF4-FFF2-40B4-BE49-F238E27FC236}">
                <a16:creationId xmlns:a16="http://schemas.microsoft.com/office/drawing/2014/main" id="{43022531-DA1C-4F41-B43D-52D4DB61329E}"/>
              </a:ext>
            </a:extLst>
          </p:cNvPr>
          <p:cNvSpPr>
            <a:spLocks noGrp="1"/>
          </p:cNvSpPr>
          <p:nvPr>
            <p:ph type="ftr" sz="quarter" idx="11"/>
          </p:nvPr>
        </p:nvSpPr>
        <p:spPr>
          <a:xfrm>
            <a:off x="3611017" y="6453386"/>
            <a:ext cx="6280830" cy="404614"/>
          </a:xfrm>
        </p:spPr>
        <p:txBody>
          <a:bodyPr/>
          <a:lstStyle/>
          <a:p>
            <a:pPr algn="ctr"/>
            <a:r>
              <a:rPr lang="el-GR"/>
              <a:t>Βασιλική Σόφτα Υπ. Διδάκτωρ, Τμήμα Ιατρικής Φυσικής</a:t>
            </a:r>
            <a:endParaRPr lang="el-GR" dirty="0"/>
          </a:p>
        </p:txBody>
      </p:sp>
      <p:pic>
        <p:nvPicPr>
          <p:cNvPr id="5" name="Picture 4">
            <a:extLst>
              <a:ext uri="{FF2B5EF4-FFF2-40B4-BE49-F238E27FC236}">
                <a16:creationId xmlns:a16="http://schemas.microsoft.com/office/drawing/2014/main" id="{86CD7368-D753-4B16-9AFF-693CB0D50B3C}"/>
              </a:ext>
            </a:extLst>
          </p:cNvPr>
          <p:cNvPicPr>
            <a:picLocks noChangeAspect="1"/>
          </p:cNvPicPr>
          <p:nvPr/>
        </p:nvPicPr>
        <p:blipFill>
          <a:blip r:embed="rId2"/>
          <a:stretch>
            <a:fillRect/>
          </a:stretch>
        </p:blipFill>
        <p:spPr>
          <a:xfrm>
            <a:off x="0" y="6046237"/>
            <a:ext cx="811763" cy="811763"/>
          </a:xfrm>
          <a:prstGeom prst="rect">
            <a:avLst/>
          </a:prstGeom>
        </p:spPr>
      </p:pic>
      <p:sp>
        <p:nvSpPr>
          <p:cNvPr id="6" name="Slide Number Placeholder 5">
            <a:extLst>
              <a:ext uri="{FF2B5EF4-FFF2-40B4-BE49-F238E27FC236}">
                <a16:creationId xmlns:a16="http://schemas.microsoft.com/office/drawing/2014/main" id="{A3A3D9C2-2E98-43BE-88F3-77D373ADDEF1}"/>
              </a:ext>
            </a:extLst>
          </p:cNvPr>
          <p:cNvSpPr>
            <a:spLocks noGrp="1"/>
          </p:cNvSpPr>
          <p:nvPr>
            <p:ph type="sldNum" sz="quarter" idx="12"/>
          </p:nvPr>
        </p:nvSpPr>
        <p:spPr/>
        <p:txBody>
          <a:bodyPr/>
          <a:lstStyle/>
          <a:p>
            <a:fld id="{30F7FEED-761C-4317-B19B-150BD89273B6}" type="slidenum">
              <a:rPr lang="en-US" smtClean="0"/>
              <a:t>3</a:t>
            </a:fld>
            <a:endParaRPr lang="en-US"/>
          </a:p>
        </p:txBody>
      </p:sp>
      <p:pic>
        <p:nvPicPr>
          <p:cNvPr id="7" name="Picture 6">
            <a:extLst>
              <a:ext uri="{FF2B5EF4-FFF2-40B4-BE49-F238E27FC236}">
                <a16:creationId xmlns:a16="http://schemas.microsoft.com/office/drawing/2014/main" id="{7EACD010-1F66-40A9-A2AB-F73666C26032}"/>
              </a:ext>
            </a:extLst>
          </p:cNvPr>
          <p:cNvPicPr>
            <a:picLocks noChangeAspect="1"/>
          </p:cNvPicPr>
          <p:nvPr/>
        </p:nvPicPr>
        <p:blipFill>
          <a:blip r:embed="rId3"/>
          <a:stretch>
            <a:fillRect/>
          </a:stretch>
        </p:blipFill>
        <p:spPr>
          <a:xfrm>
            <a:off x="169169" y="186903"/>
            <a:ext cx="1201016" cy="1194920"/>
          </a:xfrm>
          <a:prstGeom prst="rect">
            <a:avLst/>
          </a:prstGeom>
        </p:spPr>
      </p:pic>
      <p:sp>
        <p:nvSpPr>
          <p:cNvPr id="8" name="TextBox 7">
            <a:extLst>
              <a:ext uri="{FF2B5EF4-FFF2-40B4-BE49-F238E27FC236}">
                <a16:creationId xmlns:a16="http://schemas.microsoft.com/office/drawing/2014/main" id="{23927668-859C-4E46-A994-B9986CE3CEE3}"/>
              </a:ext>
            </a:extLst>
          </p:cNvPr>
          <p:cNvSpPr txBox="1"/>
          <p:nvPr/>
        </p:nvSpPr>
        <p:spPr>
          <a:xfrm>
            <a:off x="3046828" y="143674"/>
            <a:ext cx="6098344"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srgbClr val="000000"/>
                </a:solidFill>
                <a:effectLst/>
                <a:uLnTx/>
                <a:uFillTx/>
                <a:latin typeface="Calibri" panose="020F0502020204030204"/>
                <a:ea typeface="+mn-ea"/>
                <a:cs typeface="+mn-cs"/>
              </a:rPr>
              <a:t>ΠΑΝΕΠΙΣΤΗΜΙΟ ΘΕΣΣΑΛΙΑΣ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srgbClr val="000000"/>
                </a:solidFill>
                <a:effectLst/>
                <a:uLnTx/>
                <a:uFillTx/>
                <a:latin typeface="Calibri" panose="020F0502020204030204"/>
                <a:ea typeface="+mn-ea"/>
                <a:cs typeface="+mn-cs"/>
              </a:rPr>
              <a:t>ΤΜΗΜΑ ΙΑΤΡΙΚΗΣ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000000"/>
                </a:solidFill>
                <a:effectLst/>
                <a:uLnTx/>
                <a:uFillTx/>
                <a:latin typeface="Calibri" panose="020F0502020204030204"/>
                <a:ea typeface="+mn-ea"/>
                <a:cs typeface="+mn-cs"/>
              </a:rPr>
              <a:t>Εργαστήριο Ιατρικής Φυσικής</a:t>
            </a:r>
            <a:endParaRPr lang="el-GR" dirty="0"/>
          </a:p>
        </p:txBody>
      </p:sp>
      <p:sp>
        <p:nvSpPr>
          <p:cNvPr id="9" name="TextBox 8">
            <a:extLst>
              <a:ext uri="{FF2B5EF4-FFF2-40B4-BE49-F238E27FC236}">
                <a16:creationId xmlns:a16="http://schemas.microsoft.com/office/drawing/2014/main" id="{A24835FE-2215-46EE-87EF-5570BC3266A0}"/>
              </a:ext>
            </a:extLst>
          </p:cNvPr>
          <p:cNvSpPr txBox="1"/>
          <p:nvPr/>
        </p:nvSpPr>
        <p:spPr>
          <a:xfrm>
            <a:off x="169169" y="1317928"/>
            <a:ext cx="4648200" cy="461665"/>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l-GR" sz="2400" b="1" i="0" u="none" strike="noStrike" kern="1200" cap="none" spc="0" normalizeH="0" baseline="0" noProof="0" dirty="0">
                <a:ln w="12700" cmpd="sng">
                  <a:solidFill>
                    <a:srgbClr val="A23C33"/>
                  </a:solidFill>
                  <a:prstDash val="solid"/>
                </a:ln>
                <a:gradFill>
                  <a:gsLst>
                    <a:gs pos="0">
                      <a:srgbClr val="A23C33"/>
                    </a:gs>
                    <a:gs pos="4000">
                      <a:srgbClr val="A23C33">
                        <a:lumMod val="60000"/>
                        <a:lumOff val="40000"/>
                      </a:srgbClr>
                    </a:gs>
                    <a:gs pos="87000">
                      <a:srgbClr val="A23C33">
                        <a:lumMod val="20000"/>
                        <a:lumOff val="80000"/>
                      </a:srgbClr>
                    </a:gs>
                  </a:gsLst>
                  <a:lin ang="5400000"/>
                </a:gradFill>
                <a:effectLst/>
                <a:uLnTx/>
                <a:uFillTx/>
                <a:latin typeface="Garamond" panose="02020404030301010803"/>
                <a:ea typeface="+mn-ea"/>
                <a:cs typeface="+mn-cs"/>
              </a:rPr>
              <a:t>Ιστορική αναδρομή ακτινοθεραπείας</a:t>
            </a:r>
          </a:p>
        </p:txBody>
      </p:sp>
      <p:pic>
        <p:nvPicPr>
          <p:cNvPr id="10" name="Picture 5" descr="1stXray">
            <a:extLst>
              <a:ext uri="{FF2B5EF4-FFF2-40B4-BE49-F238E27FC236}">
                <a16:creationId xmlns:a16="http://schemas.microsoft.com/office/drawing/2014/main" id="{1C0A7CEE-530B-4814-BEBD-56413B6959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8876" y="1668892"/>
            <a:ext cx="6695788" cy="4687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6">
            <a:extLst>
              <a:ext uri="{FF2B5EF4-FFF2-40B4-BE49-F238E27FC236}">
                <a16:creationId xmlns:a16="http://schemas.microsoft.com/office/drawing/2014/main" id="{F5300D1A-CC0C-4492-865F-A1F2F08F0537}"/>
              </a:ext>
            </a:extLst>
          </p:cNvPr>
          <p:cNvSpPr txBox="1">
            <a:spLocks noChangeArrowheads="1"/>
          </p:cNvSpPr>
          <p:nvPr/>
        </p:nvSpPr>
        <p:spPr bwMode="auto">
          <a:xfrm>
            <a:off x="198121" y="2996684"/>
            <a:ext cx="4419600" cy="1323439"/>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algn="l" eaLnBrk="1" hangingPunct="1"/>
            <a:r>
              <a:rPr lang="el-GR" altLang="en-US" sz="2000" b="1"/>
              <a:t>1921: εγκατάσταση της 1</a:t>
            </a:r>
            <a:r>
              <a:rPr lang="el-GR" altLang="en-US" sz="2000" b="1" baseline="30000"/>
              <a:t>ης</a:t>
            </a:r>
            <a:r>
              <a:rPr lang="el-GR" altLang="en-US" sz="2000" b="1"/>
              <a:t> μονάδος ακτινοθεραπείας</a:t>
            </a:r>
          </a:p>
          <a:p>
            <a:pPr algn="l" eaLnBrk="1" hangingPunct="1"/>
            <a:r>
              <a:rPr lang="el-GR" altLang="en-US" sz="2000" b="1"/>
              <a:t>στο </a:t>
            </a:r>
            <a:r>
              <a:rPr lang="en-US" altLang="en-US" sz="2000" b="1"/>
              <a:t>Long Hospital (</a:t>
            </a:r>
            <a:r>
              <a:rPr lang="el-GR" altLang="en-US" sz="2000" b="1"/>
              <a:t>σήμερα </a:t>
            </a:r>
            <a:r>
              <a:rPr lang="en-US" altLang="en-US" sz="2000" b="1"/>
              <a:t>Indiana University Hospital)</a:t>
            </a:r>
          </a:p>
        </p:txBody>
      </p:sp>
    </p:spTree>
    <p:extLst>
      <p:ext uri="{BB962C8B-B14F-4D97-AF65-F5344CB8AC3E}">
        <p14:creationId xmlns:p14="http://schemas.microsoft.com/office/powerpoint/2010/main" val="20618104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8">
            <a:extLst>
              <a:ext uri="{FF2B5EF4-FFF2-40B4-BE49-F238E27FC236}">
                <a16:creationId xmlns:a16="http://schemas.microsoft.com/office/drawing/2014/main" id="{43022531-DA1C-4F41-B43D-52D4DB61329E}"/>
              </a:ext>
            </a:extLst>
          </p:cNvPr>
          <p:cNvSpPr>
            <a:spLocks noGrp="1"/>
          </p:cNvSpPr>
          <p:nvPr>
            <p:ph type="ftr" sz="quarter" idx="11"/>
          </p:nvPr>
        </p:nvSpPr>
        <p:spPr>
          <a:xfrm>
            <a:off x="3611017" y="6453386"/>
            <a:ext cx="6280830" cy="404614"/>
          </a:xfrm>
        </p:spPr>
        <p:txBody>
          <a:bodyPr/>
          <a:lstStyle/>
          <a:p>
            <a:pPr algn="ctr"/>
            <a:r>
              <a:rPr lang="el-GR"/>
              <a:t>Βασιλική Σόφτα Υπ. Διδάκτωρ, Τμήμα Ιατρικής Φυσικής</a:t>
            </a:r>
            <a:endParaRPr lang="el-GR" dirty="0"/>
          </a:p>
        </p:txBody>
      </p:sp>
      <p:pic>
        <p:nvPicPr>
          <p:cNvPr id="5" name="Picture 4">
            <a:extLst>
              <a:ext uri="{FF2B5EF4-FFF2-40B4-BE49-F238E27FC236}">
                <a16:creationId xmlns:a16="http://schemas.microsoft.com/office/drawing/2014/main" id="{86CD7368-D753-4B16-9AFF-693CB0D50B3C}"/>
              </a:ext>
            </a:extLst>
          </p:cNvPr>
          <p:cNvPicPr>
            <a:picLocks noChangeAspect="1"/>
          </p:cNvPicPr>
          <p:nvPr/>
        </p:nvPicPr>
        <p:blipFill>
          <a:blip r:embed="rId2"/>
          <a:stretch>
            <a:fillRect/>
          </a:stretch>
        </p:blipFill>
        <p:spPr>
          <a:xfrm>
            <a:off x="0" y="6046237"/>
            <a:ext cx="811763" cy="811763"/>
          </a:xfrm>
          <a:prstGeom prst="rect">
            <a:avLst/>
          </a:prstGeom>
        </p:spPr>
      </p:pic>
      <p:sp>
        <p:nvSpPr>
          <p:cNvPr id="6" name="Slide Number Placeholder 5">
            <a:extLst>
              <a:ext uri="{FF2B5EF4-FFF2-40B4-BE49-F238E27FC236}">
                <a16:creationId xmlns:a16="http://schemas.microsoft.com/office/drawing/2014/main" id="{A3A3D9C2-2E98-43BE-88F3-77D373ADDEF1}"/>
              </a:ext>
            </a:extLst>
          </p:cNvPr>
          <p:cNvSpPr>
            <a:spLocks noGrp="1"/>
          </p:cNvSpPr>
          <p:nvPr>
            <p:ph type="sldNum" sz="quarter" idx="12"/>
          </p:nvPr>
        </p:nvSpPr>
        <p:spPr/>
        <p:txBody>
          <a:bodyPr/>
          <a:lstStyle/>
          <a:p>
            <a:fld id="{30F7FEED-761C-4317-B19B-150BD89273B6}" type="slidenum">
              <a:rPr lang="en-US" smtClean="0"/>
              <a:t>30</a:t>
            </a:fld>
            <a:endParaRPr lang="en-US"/>
          </a:p>
        </p:txBody>
      </p:sp>
      <p:pic>
        <p:nvPicPr>
          <p:cNvPr id="7" name="Picture 6">
            <a:extLst>
              <a:ext uri="{FF2B5EF4-FFF2-40B4-BE49-F238E27FC236}">
                <a16:creationId xmlns:a16="http://schemas.microsoft.com/office/drawing/2014/main" id="{7EACD010-1F66-40A9-A2AB-F73666C26032}"/>
              </a:ext>
            </a:extLst>
          </p:cNvPr>
          <p:cNvPicPr>
            <a:picLocks noChangeAspect="1"/>
          </p:cNvPicPr>
          <p:nvPr/>
        </p:nvPicPr>
        <p:blipFill>
          <a:blip r:embed="rId3"/>
          <a:stretch>
            <a:fillRect/>
          </a:stretch>
        </p:blipFill>
        <p:spPr>
          <a:xfrm>
            <a:off x="169169" y="186903"/>
            <a:ext cx="1201016" cy="1194920"/>
          </a:xfrm>
          <a:prstGeom prst="rect">
            <a:avLst/>
          </a:prstGeom>
        </p:spPr>
      </p:pic>
      <p:sp>
        <p:nvSpPr>
          <p:cNvPr id="8" name="TextBox 7">
            <a:extLst>
              <a:ext uri="{FF2B5EF4-FFF2-40B4-BE49-F238E27FC236}">
                <a16:creationId xmlns:a16="http://schemas.microsoft.com/office/drawing/2014/main" id="{23927668-859C-4E46-A994-B9986CE3CEE3}"/>
              </a:ext>
            </a:extLst>
          </p:cNvPr>
          <p:cNvSpPr txBox="1"/>
          <p:nvPr/>
        </p:nvSpPr>
        <p:spPr>
          <a:xfrm>
            <a:off x="3046828" y="143674"/>
            <a:ext cx="6098344"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srgbClr val="000000"/>
                </a:solidFill>
                <a:effectLst/>
                <a:uLnTx/>
                <a:uFillTx/>
                <a:latin typeface="Calibri" panose="020F0502020204030204"/>
                <a:ea typeface="+mn-ea"/>
                <a:cs typeface="+mn-cs"/>
              </a:rPr>
              <a:t>ΠΑΝΕΠΙΣΤΗΜΙΟ ΘΕΣΣΑΛΙΑΣ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srgbClr val="000000"/>
                </a:solidFill>
                <a:effectLst/>
                <a:uLnTx/>
                <a:uFillTx/>
                <a:latin typeface="Calibri" panose="020F0502020204030204"/>
                <a:ea typeface="+mn-ea"/>
                <a:cs typeface="+mn-cs"/>
              </a:rPr>
              <a:t>ΤΜΗΜΑ ΙΑΤΡΙΚΗΣ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000000"/>
                </a:solidFill>
                <a:effectLst/>
                <a:uLnTx/>
                <a:uFillTx/>
                <a:latin typeface="Calibri" panose="020F0502020204030204"/>
                <a:ea typeface="+mn-ea"/>
                <a:cs typeface="+mn-cs"/>
              </a:rPr>
              <a:t>Εργαστήριο Ιατρικής Φυσικής</a:t>
            </a:r>
            <a:endParaRPr lang="el-GR" dirty="0"/>
          </a:p>
        </p:txBody>
      </p:sp>
      <p:pic>
        <p:nvPicPr>
          <p:cNvPr id="9" name="Picture 2" descr="el_4-22MeV_curves">
            <a:extLst>
              <a:ext uri="{FF2B5EF4-FFF2-40B4-BE49-F238E27FC236}">
                <a16:creationId xmlns:a16="http://schemas.microsoft.com/office/drawing/2014/main" id="{48847AF6-20A1-4AA7-B533-AB8CB61B03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8040" y="1265406"/>
            <a:ext cx="3725628" cy="2798594"/>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5">
            <a:extLst>
              <a:ext uri="{FF2B5EF4-FFF2-40B4-BE49-F238E27FC236}">
                <a16:creationId xmlns:a16="http://schemas.microsoft.com/office/drawing/2014/main" id="{E582C59B-CA63-4DC4-A64C-43DAEAD60006}"/>
              </a:ext>
            </a:extLst>
          </p:cNvPr>
          <p:cNvSpPr txBox="1">
            <a:spLocks noChangeArrowheads="1"/>
          </p:cNvSpPr>
          <p:nvPr/>
        </p:nvSpPr>
        <p:spPr bwMode="auto">
          <a:xfrm>
            <a:off x="2064468" y="4343400"/>
            <a:ext cx="8610600" cy="22923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just"/>
            <a:r>
              <a:rPr lang="en-US" altLang="en-US" sz="1600">
                <a:latin typeface="Calibri" panose="020F0502020204030204" pitchFamily="34" charset="0"/>
                <a:cs typeface="Calibri" panose="020F0502020204030204" pitchFamily="34" charset="0"/>
              </a:rPr>
              <a:t>T</a:t>
            </a:r>
            <a:r>
              <a:rPr lang="el-GR" altLang="en-US" sz="1600">
                <a:latin typeface="Calibri" panose="020F0502020204030204" pitchFamily="34" charset="0"/>
                <a:cs typeface="Calibri" panose="020F0502020204030204" pitchFamily="34" charset="0"/>
              </a:rPr>
              <a:t>ο </a:t>
            </a:r>
            <a:r>
              <a:rPr lang="el-GR" altLang="en-US" sz="1600" u="sng">
                <a:latin typeface="Calibri" panose="020F0502020204030204" pitchFamily="34" charset="0"/>
                <a:cs typeface="Calibri" panose="020F0502020204030204" pitchFamily="34" charset="0"/>
              </a:rPr>
              <a:t>χρησιμο βαθος</a:t>
            </a:r>
            <a:r>
              <a:rPr lang="el-GR" altLang="en-US" sz="1600">
                <a:latin typeface="Calibri" panose="020F0502020204030204" pitchFamily="34" charset="0"/>
                <a:cs typeface="Calibri" panose="020F0502020204030204" pitchFamily="34" charset="0"/>
              </a:rPr>
              <a:t> για την καθε δεσμη ειναι αυτο που αντιστοιχει σε 80% της απορροφουμενης δοσης. Πρεπει δηλαδη ο ογκος να περιβαλλεται  απο την 80% ισοδοσιακη τουλαχιστον. Περαν του βαθους  αυτη η δοση πεφτει  αποτομα μεσα σε λιγα εκατοστα. </a:t>
            </a:r>
            <a:r>
              <a:rPr lang="en-US" altLang="en-US" sz="1600">
                <a:latin typeface="Calibri" panose="020F0502020204030204" pitchFamily="34" charset="0"/>
                <a:cs typeface="Calibri" panose="020F0502020204030204" pitchFamily="34" charset="0"/>
              </a:rPr>
              <a:t>H</a:t>
            </a:r>
            <a:r>
              <a:rPr lang="el-GR" altLang="en-US" sz="1600">
                <a:latin typeface="Calibri" panose="020F0502020204030204" pitchFamily="34" charset="0"/>
                <a:cs typeface="Calibri" panose="020F0502020204030204" pitchFamily="34" charset="0"/>
              </a:rPr>
              <a:t> "ουρα" που παραμενει οφειλεται σε ακτινοβολια </a:t>
            </a:r>
            <a:r>
              <a:rPr lang="en-US" altLang="en-US" sz="1600">
                <a:latin typeface="Calibri" panose="020F0502020204030204" pitchFamily="34" charset="0"/>
                <a:cs typeface="Calibri" panose="020F0502020204030204" pitchFamily="34" charset="0"/>
              </a:rPr>
              <a:t>X</a:t>
            </a:r>
            <a:r>
              <a:rPr lang="el-GR" altLang="en-US" sz="1600">
                <a:latin typeface="Calibri" panose="020F0502020204030204" pitchFamily="34" charset="0"/>
                <a:cs typeface="Calibri" panose="020F0502020204030204" pitchFamily="34" charset="0"/>
              </a:rPr>
              <a:t>  που παραγεται  απο τις αλληλεπιδρασεις των ταχεων ηλεκτρονιων  με τα ατομα του υλικου.</a:t>
            </a:r>
            <a:r>
              <a:rPr lang="en-US" altLang="en-US" sz="1600">
                <a:latin typeface="Calibri" panose="020F0502020204030204" pitchFamily="34" charset="0"/>
                <a:cs typeface="Calibri" panose="020F0502020204030204" pitchFamily="34" charset="0"/>
              </a:rPr>
              <a:t> </a:t>
            </a:r>
            <a:endParaRPr lang="el-GR" altLang="en-US" sz="1600">
              <a:latin typeface="Calibri" panose="020F0502020204030204" pitchFamily="34" charset="0"/>
              <a:cs typeface="Calibri" panose="020F0502020204030204" pitchFamily="34" charset="0"/>
            </a:endParaRPr>
          </a:p>
          <a:p>
            <a:pPr algn="just"/>
            <a:endParaRPr lang="el-GR" altLang="en-US" sz="1600">
              <a:latin typeface="Calibri" panose="020F0502020204030204" pitchFamily="34" charset="0"/>
              <a:cs typeface="Calibri" panose="020F0502020204030204" pitchFamily="34" charset="0"/>
            </a:endParaRPr>
          </a:p>
          <a:p>
            <a:pPr algn="just"/>
            <a:r>
              <a:rPr lang="en-US" altLang="en-US" sz="1600">
                <a:latin typeface="Calibri" panose="020F0502020204030204" pitchFamily="34" charset="0"/>
                <a:cs typeface="Calibri" panose="020F0502020204030204" pitchFamily="34" charset="0"/>
              </a:rPr>
              <a:t>H</a:t>
            </a:r>
            <a:r>
              <a:rPr lang="el-GR" altLang="en-US" sz="1600">
                <a:latin typeface="Calibri" panose="020F0502020204030204" pitchFamily="34" charset="0"/>
                <a:cs typeface="Calibri" panose="020F0502020204030204" pitchFamily="34" charset="0"/>
              </a:rPr>
              <a:t> δοση του δερματος παραμενει υψηλη, ετσι γενικως δεν παρεχεται προστασια του δερματος  οπως συμβαινει με τα φωτονια. </a:t>
            </a:r>
            <a:r>
              <a:rPr lang="en-US" altLang="en-US" sz="1600">
                <a:latin typeface="Calibri" panose="020F0502020204030204" pitchFamily="34" charset="0"/>
                <a:cs typeface="Calibri" panose="020F0502020204030204" pitchFamily="34" charset="0"/>
              </a:rPr>
              <a:t>E</a:t>
            </a:r>
            <a:r>
              <a:rPr lang="el-GR" altLang="en-US" sz="1600">
                <a:latin typeface="Calibri" panose="020F0502020204030204" pitchFamily="34" charset="0"/>
                <a:cs typeface="Calibri" panose="020F0502020204030204" pitchFamily="34" charset="0"/>
              </a:rPr>
              <a:t>πισης η δοση στο δερμα αυξανει  με την ενεργεια, μια και στις χαμηλοτερες ενεργειες τα ηλεκτρονια  σκεδαζονται πιο ευκολα  και σε  μεγαλυτερες γωνιες. </a:t>
            </a:r>
            <a:endParaRPr lang="en-US" altLang="en-US" sz="1600">
              <a:latin typeface="Calibri" panose="020F0502020204030204" pitchFamily="34" charset="0"/>
              <a:cs typeface="Calibri" panose="020F0502020204030204" pitchFamily="34" charset="0"/>
            </a:endParaRPr>
          </a:p>
        </p:txBody>
      </p:sp>
      <p:sp>
        <p:nvSpPr>
          <p:cNvPr id="11" name="Text Box 6">
            <a:extLst>
              <a:ext uri="{FF2B5EF4-FFF2-40B4-BE49-F238E27FC236}">
                <a16:creationId xmlns:a16="http://schemas.microsoft.com/office/drawing/2014/main" id="{40765ADF-1102-4DFB-91D3-1A784F5EEF80}"/>
              </a:ext>
            </a:extLst>
          </p:cNvPr>
          <p:cNvSpPr txBox="1">
            <a:spLocks noChangeArrowheads="1"/>
          </p:cNvSpPr>
          <p:nvPr/>
        </p:nvSpPr>
        <p:spPr bwMode="auto">
          <a:xfrm>
            <a:off x="169169" y="1580019"/>
            <a:ext cx="3352800" cy="2677656"/>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just"/>
            <a:r>
              <a:rPr lang="en-US" altLang="en-US" sz="1400" b="1">
                <a:latin typeface="Calibri" panose="020F0502020204030204" pitchFamily="34" charset="0"/>
                <a:cs typeface="Calibri" panose="020F0502020204030204" pitchFamily="34" charset="0"/>
              </a:rPr>
              <a:t>K</a:t>
            </a:r>
            <a:r>
              <a:rPr lang="el-GR" altLang="en-US" sz="1400" b="1">
                <a:latin typeface="Calibri" panose="020F0502020204030204" pitchFamily="34" charset="0"/>
                <a:cs typeface="Calibri" panose="020F0502020204030204" pitchFamily="34" charset="0"/>
              </a:rPr>
              <a:t>ατανομη Δοσης </a:t>
            </a:r>
            <a:r>
              <a:rPr lang="en-US" altLang="en-US" sz="1400" b="1">
                <a:latin typeface="Calibri" panose="020F0502020204030204" pitchFamily="34" charset="0"/>
                <a:cs typeface="Calibri" panose="020F0502020204030204" pitchFamily="34" charset="0"/>
              </a:rPr>
              <a:t>B</a:t>
            </a:r>
            <a:r>
              <a:rPr lang="el-GR" altLang="en-US" sz="1400" b="1">
                <a:latin typeface="Calibri" panose="020F0502020204030204" pitchFamily="34" charset="0"/>
                <a:cs typeface="Calibri" panose="020F0502020204030204" pitchFamily="34" charset="0"/>
              </a:rPr>
              <a:t>αθους</a:t>
            </a:r>
            <a:r>
              <a:rPr lang="el-GR" altLang="en-US" sz="1400">
                <a:latin typeface="Calibri" panose="020F0502020204030204" pitchFamily="34" charset="0"/>
                <a:cs typeface="Calibri" panose="020F0502020204030204" pitchFamily="34" charset="0"/>
              </a:rPr>
              <a:t>.</a:t>
            </a:r>
            <a:endParaRPr lang="en-US" altLang="en-US" sz="1400">
              <a:latin typeface="Calibri" panose="020F0502020204030204" pitchFamily="34" charset="0"/>
              <a:cs typeface="Calibri" panose="020F0502020204030204" pitchFamily="34" charset="0"/>
            </a:endParaRPr>
          </a:p>
          <a:p>
            <a:pPr algn="just"/>
            <a:r>
              <a:rPr lang="el-GR" altLang="en-US" sz="1400">
                <a:latin typeface="Calibri" panose="020F0502020204030204" pitchFamily="34" charset="0"/>
                <a:cs typeface="Calibri" panose="020F0502020204030204" pitchFamily="34" charset="0"/>
              </a:rPr>
              <a:t> </a:t>
            </a:r>
            <a:endParaRPr lang="en-US" altLang="en-US" sz="1400">
              <a:latin typeface="Calibri" panose="020F0502020204030204" pitchFamily="34" charset="0"/>
              <a:cs typeface="Calibri" panose="020F0502020204030204" pitchFamily="34" charset="0"/>
            </a:endParaRPr>
          </a:p>
          <a:p>
            <a:pPr algn="just"/>
            <a:r>
              <a:rPr lang="el-GR" altLang="en-US" sz="1400">
                <a:latin typeface="Calibri" panose="020F0502020204030204" pitchFamily="34" charset="0"/>
                <a:cs typeface="Calibri" panose="020F0502020204030204" pitchFamily="34" charset="0"/>
              </a:rPr>
              <a:t>Στο απεικονιζονται κατανομες της δοσης μετα του βαθους για δεσμες απο 4-22 </a:t>
            </a:r>
            <a:r>
              <a:rPr lang="en-US" altLang="en-US" sz="1400">
                <a:latin typeface="Calibri" panose="020F0502020204030204" pitchFamily="34" charset="0"/>
                <a:cs typeface="Calibri" panose="020F0502020204030204" pitchFamily="34" charset="0"/>
              </a:rPr>
              <a:t>MeV</a:t>
            </a:r>
            <a:r>
              <a:rPr lang="el-GR" altLang="en-US" sz="1400">
                <a:latin typeface="Calibri" panose="020F0502020204030204" pitchFamily="34" charset="0"/>
                <a:cs typeface="Calibri" panose="020F0502020204030204" pitchFamily="34" charset="0"/>
              </a:rPr>
              <a:t>. Γενικα μπορει να λεχθει οτι οι κατανομες αυτες χαρακτηριζονται απο μια  περιοχη  σχετικα ομοιομορφης κατανομης που ακολουθειται απο μια αποτομη πτωση. </a:t>
            </a:r>
            <a:r>
              <a:rPr lang="en-US" altLang="en-US" sz="1400">
                <a:latin typeface="Calibri" panose="020F0502020204030204" pitchFamily="34" charset="0"/>
                <a:cs typeface="Calibri" panose="020F0502020204030204" pitchFamily="34" charset="0"/>
              </a:rPr>
              <a:t>A</a:t>
            </a:r>
            <a:r>
              <a:rPr lang="el-GR" altLang="en-US" sz="1400">
                <a:latin typeface="Calibri" panose="020F0502020204030204" pitchFamily="34" charset="0"/>
                <a:cs typeface="Calibri" panose="020F0502020204030204" pitchFamily="34" charset="0"/>
              </a:rPr>
              <a:t>υτη ακριβως η μορφη της κατανομης κανει τα ηλεκτρονια αναντικαταστατα για ορισμενες κλινικες περιπτωσεις.</a:t>
            </a:r>
            <a:endParaRPr lang="en-US" altLang="en-US" sz="14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75315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8">
            <a:extLst>
              <a:ext uri="{FF2B5EF4-FFF2-40B4-BE49-F238E27FC236}">
                <a16:creationId xmlns:a16="http://schemas.microsoft.com/office/drawing/2014/main" id="{43022531-DA1C-4F41-B43D-52D4DB61329E}"/>
              </a:ext>
            </a:extLst>
          </p:cNvPr>
          <p:cNvSpPr>
            <a:spLocks noGrp="1"/>
          </p:cNvSpPr>
          <p:nvPr>
            <p:ph type="ftr" sz="quarter" idx="11"/>
          </p:nvPr>
        </p:nvSpPr>
        <p:spPr>
          <a:xfrm>
            <a:off x="3611017" y="6453386"/>
            <a:ext cx="6280830" cy="404614"/>
          </a:xfrm>
        </p:spPr>
        <p:txBody>
          <a:bodyPr/>
          <a:lstStyle/>
          <a:p>
            <a:pPr algn="ctr"/>
            <a:r>
              <a:rPr lang="el-GR"/>
              <a:t>Βασιλική Σόφτα Υπ. Διδάκτωρ, Τμήμα Ιατρικής Φυσικής</a:t>
            </a:r>
            <a:endParaRPr lang="el-GR" dirty="0"/>
          </a:p>
        </p:txBody>
      </p:sp>
      <p:pic>
        <p:nvPicPr>
          <p:cNvPr id="5" name="Picture 4">
            <a:extLst>
              <a:ext uri="{FF2B5EF4-FFF2-40B4-BE49-F238E27FC236}">
                <a16:creationId xmlns:a16="http://schemas.microsoft.com/office/drawing/2014/main" id="{86CD7368-D753-4B16-9AFF-693CB0D50B3C}"/>
              </a:ext>
            </a:extLst>
          </p:cNvPr>
          <p:cNvPicPr>
            <a:picLocks noChangeAspect="1"/>
          </p:cNvPicPr>
          <p:nvPr/>
        </p:nvPicPr>
        <p:blipFill>
          <a:blip r:embed="rId2"/>
          <a:stretch>
            <a:fillRect/>
          </a:stretch>
        </p:blipFill>
        <p:spPr>
          <a:xfrm>
            <a:off x="0" y="6046237"/>
            <a:ext cx="811763" cy="811763"/>
          </a:xfrm>
          <a:prstGeom prst="rect">
            <a:avLst/>
          </a:prstGeom>
        </p:spPr>
      </p:pic>
      <p:sp>
        <p:nvSpPr>
          <p:cNvPr id="6" name="Slide Number Placeholder 5">
            <a:extLst>
              <a:ext uri="{FF2B5EF4-FFF2-40B4-BE49-F238E27FC236}">
                <a16:creationId xmlns:a16="http://schemas.microsoft.com/office/drawing/2014/main" id="{A3A3D9C2-2E98-43BE-88F3-77D373ADDEF1}"/>
              </a:ext>
            </a:extLst>
          </p:cNvPr>
          <p:cNvSpPr>
            <a:spLocks noGrp="1"/>
          </p:cNvSpPr>
          <p:nvPr>
            <p:ph type="sldNum" sz="quarter" idx="12"/>
          </p:nvPr>
        </p:nvSpPr>
        <p:spPr/>
        <p:txBody>
          <a:bodyPr/>
          <a:lstStyle/>
          <a:p>
            <a:fld id="{30F7FEED-761C-4317-B19B-150BD89273B6}" type="slidenum">
              <a:rPr lang="en-US" smtClean="0"/>
              <a:t>31</a:t>
            </a:fld>
            <a:endParaRPr lang="en-US"/>
          </a:p>
        </p:txBody>
      </p:sp>
      <p:pic>
        <p:nvPicPr>
          <p:cNvPr id="7" name="Picture 6">
            <a:extLst>
              <a:ext uri="{FF2B5EF4-FFF2-40B4-BE49-F238E27FC236}">
                <a16:creationId xmlns:a16="http://schemas.microsoft.com/office/drawing/2014/main" id="{7EACD010-1F66-40A9-A2AB-F73666C26032}"/>
              </a:ext>
            </a:extLst>
          </p:cNvPr>
          <p:cNvPicPr>
            <a:picLocks noChangeAspect="1"/>
          </p:cNvPicPr>
          <p:nvPr/>
        </p:nvPicPr>
        <p:blipFill>
          <a:blip r:embed="rId3"/>
          <a:stretch>
            <a:fillRect/>
          </a:stretch>
        </p:blipFill>
        <p:spPr>
          <a:xfrm>
            <a:off x="169169" y="186903"/>
            <a:ext cx="1201016" cy="1194920"/>
          </a:xfrm>
          <a:prstGeom prst="rect">
            <a:avLst/>
          </a:prstGeom>
        </p:spPr>
      </p:pic>
      <p:sp>
        <p:nvSpPr>
          <p:cNvPr id="8" name="TextBox 7">
            <a:extLst>
              <a:ext uri="{FF2B5EF4-FFF2-40B4-BE49-F238E27FC236}">
                <a16:creationId xmlns:a16="http://schemas.microsoft.com/office/drawing/2014/main" id="{23927668-859C-4E46-A994-B9986CE3CEE3}"/>
              </a:ext>
            </a:extLst>
          </p:cNvPr>
          <p:cNvSpPr txBox="1"/>
          <p:nvPr/>
        </p:nvSpPr>
        <p:spPr>
          <a:xfrm>
            <a:off x="3046828" y="143674"/>
            <a:ext cx="6098344"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srgbClr val="000000"/>
                </a:solidFill>
                <a:effectLst/>
                <a:uLnTx/>
                <a:uFillTx/>
                <a:latin typeface="Calibri" panose="020F0502020204030204"/>
                <a:ea typeface="+mn-ea"/>
                <a:cs typeface="+mn-cs"/>
              </a:rPr>
              <a:t>ΠΑΝΕΠΙΣΤΗΜΙΟ ΘΕΣΣΑΛΙΑΣ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srgbClr val="000000"/>
                </a:solidFill>
                <a:effectLst/>
                <a:uLnTx/>
                <a:uFillTx/>
                <a:latin typeface="Calibri" panose="020F0502020204030204"/>
                <a:ea typeface="+mn-ea"/>
                <a:cs typeface="+mn-cs"/>
              </a:rPr>
              <a:t>ΤΜΗΜΑ ΙΑΤΡΙΚΗΣ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000000"/>
                </a:solidFill>
                <a:effectLst/>
                <a:uLnTx/>
                <a:uFillTx/>
                <a:latin typeface="Calibri" panose="020F0502020204030204"/>
                <a:ea typeface="+mn-ea"/>
                <a:cs typeface="+mn-cs"/>
              </a:rPr>
              <a:t>Εργαστήριο Ιατρικής Φυσικής</a:t>
            </a:r>
            <a:endParaRPr lang="el-GR" dirty="0"/>
          </a:p>
        </p:txBody>
      </p:sp>
      <p:pic>
        <p:nvPicPr>
          <p:cNvPr id="9" name="Picture 2" descr="ab67">
            <a:extLst>
              <a:ext uri="{FF2B5EF4-FFF2-40B4-BE49-F238E27FC236}">
                <a16:creationId xmlns:a16="http://schemas.microsoft.com/office/drawing/2014/main" id="{F4AA81AB-589A-4FDD-BF94-A4B953DC3E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9842" y="1177353"/>
            <a:ext cx="5642158" cy="382731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a:extLst>
              <a:ext uri="{FF2B5EF4-FFF2-40B4-BE49-F238E27FC236}">
                <a16:creationId xmlns:a16="http://schemas.microsoft.com/office/drawing/2014/main" id="{6F1CB24D-2361-4A69-AD76-C4A5470F69F0}"/>
              </a:ext>
            </a:extLst>
          </p:cNvPr>
          <p:cNvSpPr>
            <a:spLocks noChangeArrowheads="1"/>
          </p:cNvSpPr>
          <p:nvPr/>
        </p:nvSpPr>
        <p:spPr bwMode="auto">
          <a:xfrm>
            <a:off x="1066800" y="4799012"/>
            <a:ext cx="7543800" cy="17399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l-GR" altLang="en-US">
                <a:solidFill>
                  <a:schemeClr val="bg1"/>
                </a:solidFill>
              </a:rPr>
              <a:t>Σύγκριση % δόση βάθους:</a:t>
            </a:r>
          </a:p>
          <a:p>
            <a:pPr algn="just"/>
            <a:r>
              <a:rPr lang="el-GR" altLang="en-US">
                <a:solidFill>
                  <a:schemeClr val="bg1"/>
                </a:solidFill>
              </a:rPr>
              <a:t>α)    δέσμης ηέκτρονίων </a:t>
            </a:r>
            <a:r>
              <a:rPr lang="en-US" altLang="en-US">
                <a:solidFill>
                  <a:schemeClr val="bg1"/>
                </a:solidFill>
              </a:rPr>
              <a:t>21 MeV </a:t>
            </a:r>
            <a:r>
              <a:rPr lang="el-GR" altLang="en-US">
                <a:solidFill>
                  <a:schemeClr val="bg1"/>
                </a:solidFill>
              </a:rPr>
              <a:t>και</a:t>
            </a:r>
          </a:p>
          <a:p>
            <a:pPr algn="just"/>
            <a:r>
              <a:rPr lang="el-GR" altLang="en-US">
                <a:solidFill>
                  <a:schemeClr val="bg1"/>
                </a:solidFill>
              </a:rPr>
              <a:t>β)    δέσμης φωτονίων</a:t>
            </a:r>
            <a:r>
              <a:rPr lang="en-US" altLang="en-US">
                <a:solidFill>
                  <a:schemeClr val="bg1"/>
                </a:solidFill>
              </a:rPr>
              <a:t> 15 MV.</a:t>
            </a:r>
            <a:endParaRPr lang="el-GR" altLang="en-US">
              <a:solidFill>
                <a:schemeClr val="bg1"/>
              </a:solidFill>
            </a:endParaRPr>
          </a:p>
          <a:p>
            <a:pPr algn="just"/>
            <a:endParaRPr lang="el-GR" altLang="en-US">
              <a:solidFill>
                <a:schemeClr val="bg1"/>
              </a:solidFill>
            </a:endParaRPr>
          </a:p>
          <a:p>
            <a:pPr algn="just"/>
            <a:r>
              <a:rPr lang="el-GR" altLang="en-US">
                <a:solidFill>
                  <a:schemeClr val="bg1"/>
                </a:solidFill>
              </a:rPr>
              <a:t>Εύκολα αναγνωρίζεται η περιορισμένη εμβέλεια διείσδυσης των ηλεκτρονίων.</a:t>
            </a:r>
            <a:endParaRPr lang="en-US" altLang="en-US">
              <a:solidFill>
                <a:schemeClr val="bg1"/>
              </a:solidFill>
            </a:endParaRPr>
          </a:p>
        </p:txBody>
      </p:sp>
    </p:spTree>
    <p:extLst>
      <p:ext uri="{BB962C8B-B14F-4D97-AF65-F5344CB8AC3E}">
        <p14:creationId xmlns:p14="http://schemas.microsoft.com/office/powerpoint/2010/main" val="38246496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8">
            <a:extLst>
              <a:ext uri="{FF2B5EF4-FFF2-40B4-BE49-F238E27FC236}">
                <a16:creationId xmlns:a16="http://schemas.microsoft.com/office/drawing/2014/main" id="{43022531-DA1C-4F41-B43D-52D4DB61329E}"/>
              </a:ext>
            </a:extLst>
          </p:cNvPr>
          <p:cNvSpPr>
            <a:spLocks noGrp="1"/>
          </p:cNvSpPr>
          <p:nvPr>
            <p:ph type="ftr" sz="quarter" idx="11"/>
          </p:nvPr>
        </p:nvSpPr>
        <p:spPr>
          <a:xfrm>
            <a:off x="3611017" y="6453386"/>
            <a:ext cx="6280830" cy="404614"/>
          </a:xfrm>
        </p:spPr>
        <p:txBody>
          <a:bodyPr/>
          <a:lstStyle/>
          <a:p>
            <a:pPr algn="ctr"/>
            <a:r>
              <a:rPr lang="el-GR"/>
              <a:t>Βασιλική Σόφτα Υπ. Διδάκτωρ, Τμήμα Ιατρικής Φυσικής</a:t>
            </a:r>
            <a:endParaRPr lang="el-GR" dirty="0"/>
          </a:p>
        </p:txBody>
      </p:sp>
      <p:pic>
        <p:nvPicPr>
          <p:cNvPr id="5" name="Picture 4">
            <a:extLst>
              <a:ext uri="{FF2B5EF4-FFF2-40B4-BE49-F238E27FC236}">
                <a16:creationId xmlns:a16="http://schemas.microsoft.com/office/drawing/2014/main" id="{86CD7368-D753-4B16-9AFF-693CB0D50B3C}"/>
              </a:ext>
            </a:extLst>
          </p:cNvPr>
          <p:cNvPicPr>
            <a:picLocks noChangeAspect="1"/>
          </p:cNvPicPr>
          <p:nvPr/>
        </p:nvPicPr>
        <p:blipFill>
          <a:blip r:embed="rId2"/>
          <a:stretch>
            <a:fillRect/>
          </a:stretch>
        </p:blipFill>
        <p:spPr>
          <a:xfrm>
            <a:off x="0" y="6046237"/>
            <a:ext cx="811763" cy="811763"/>
          </a:xfrm>
          <a:prstGeom prst="rect">
            <a:avLst/>
          </a:prstGeom>
        </p:spPr>
      </p:pic>
      <p:sp>
        <p:nvSpPr>
          <p:cNvPr id="6" name="Slide Number Placeholder 5">
            <a:extLst>
              <a:ext uri="{FF2B5EF4-FFF2-40B4-BE49-F238E27FC236}">
                <a16:creationId xmlns:a16="http://schemas.microsoft.com/office/drawing/2014/main" id="{A3A3D9C2-2E98-43BE-88F3-77D373ADDEF1}"/>
              </a:ext>
            </a:extLst>
          </p:cNvPr>
          <p:cNvSpPr>
            <a:spLocks noGrp="1"/>
          </p:cNvSpPr>
          <p:nvPr>
            <p:ph type="sldNum" sz="quarter" idx="12"/>
          </p:nvPr>
        </p:nvSpPr>
        <p:spPr/>
        <p:txBody>
          <a:bodyPr/>
          <a:lstStyle/>
          <a:p>
            <a:fld id="{30F7FEED-761C-4317-B19B-150BD89273B6}" type="slidenum">
              <a:rPr lang="en-US" smtClean="0"/>
              <a:t>32</a:t>
            </a:fld>
            <a:endParaRPr lang="en-US"/>
          </a:p>
        </p:txBody>
      </p:sp>
      <p:pic>
        <p:nvPicPr>
          <p:cNvPr id="7" name="Picture 6">
            <a:extLst>
              <a:ext uri="{FF2B5EF4-FFF2-40B4-BE49-F238E27FC236}">
                <a16:creationId xmlns:a16="http://schemas.microsoft.com/office/drawing/2014/main" id="{7EACD010-1F66-40A9-A2AB-F73666C26032}"/>
              </a:ext>
            </a:extLst>
          </p:cNvPr>
          <p:cNvPicPr>
            <a:picLocks noChangeAspect="1"/>
          </p:cNvPicPr>
          <p:nvPr/>
        </p:nvPicPr>
        <p:blipFill>
          <a:blip r:embed="rId3"/>
          <a:stretch>
            <a:fillRect/>
          </a:stretch>
        </p:blipFill>
        <p:spPr>
          <a:xfrm>
            <a:off x="169169" y="186903"/>
            <a:ext cx="1201016" cy="1194920"/>
          </a:xfrm>
          <a:prstGeom prst="rect">
            <a:avLst/>
          </a:prstGeom>
        </p:spPr>
      </p:pic>
      <p:sp>
        <p:nvSpPr>
          <p:cNvPr id="8" name="TextBox 7">
            <a:extLst>
              <a:ext uri="{FF2B5EF4-FFF2-40B4-BE49-F238E27FC236}">
                <a16:creationId xmlns:a16="http://schemas.microsoft.com/office/drawing/2014/main" id="{23927668-859C-4E46-A994-B9986CE3CEE3}"/>
              </a:ext>
            </a:extLst>
          </p:cNvPr>
          <p:cNvSpPr txBox="1"/>
          <p:nvPr/>
        </p:nvSpPr>
        <p:spPr>
          <a:xfrm>
            <a:off x="3046828" y="143674"/>
            <a:ext cx="6098344"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srgbClr val="000000"/>
                </a:solidFill>
                <a:effectLst/>
                <a:uLnTx/>
                <a:uFillTx/>
                <a:latin typeface="Calibri" panose="020F0502020204030204"/>
                <a:ea typeface="+mn-ea"/>
                <a:cs typeface="+mn-cs"/>
              </a:rPr>
              <a:t>ΠΑΝΕΠΙΣΤΗΜΙΟ ΘΕΣΣΑΛΙΑΣ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srgbClr val="000000"/>
                </a:solidFill>
                <a:effectLst/>
                <a:uLnTx/>
                <a:uFillTx/>
                <a:latin typeface="Calibri" panose="020F0502020204030204"/>
                <a:ea typeface="+mn-ea"/>
                <a:cs typeface="+mn-cs"/>
              </a:rPr>
              <a:t>ΤΜΗΜΑ ΙΑΤΡΙΚΗΣ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000000"/>
                </a:solidFill>
                <a:effectLst/>
                <a:uLnTx/>
                <a:uFillTx/>
                <a:latin typeface="Calibri" panose="020F0502020204030204"/>
                <a:ea typeface="+mn-ea"/>
                <a:cs typeface="+mn-cs"/>
              </a:rPr>
              <a:t>Εργαστήριο Ιατρικής Φυσικής</a:t>
            </a:r>
            <a:endParaRPr lang="el-GR" dirty="0"/>
          </a:p>
        </p:txBody>
      </p:sp>
      <p:pic>
        <p:nvPicPr>
          <p:cNvPr id="9" name="Picture 3" descr="fig43">
            <a:extLst>
              <a:ext uri="{FF2B5EF4-FFF2-40B4-BE49-F238E27FC236}">
                <a16:creationId xmlns:a16="http://schemas.microsoft.com/office/drawing/2014/main" id="{DE050393-F967-4855-BC53-4E647E7612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788" y="1186097"/>
            <a:ext cx="7390812" cy="3256722"/>
          </a:xfrm>
          <a:prstGeom prst="rect">
            <a:avLst/>
          </a:prstGeom>
          <a:solidFill>
            <a:schemeClr val="bg1"/>
          </a:solidFill>
        </p:spPr>
      </p:pic>
      <p:sp>
        <p:nvSpPr>
          <p:cNvPr id="10" name="Text Box 4">
            <a:extLst>
              <a:ext uri="{FF2B5EF4-FFF2-40B4-BE49-F238E27FC236}">
                <a16:creationId xmlns:a16="http://schemas.microsoft.com/office/drawing/2014/main" id="{E4E32001-2255-4E75-855E-AAFD5DBC3C24}"/>
              </a:ext>
            </a:extLst>
          </p:cNvPr>
          <p:cNvSpPr txBox="1">
            <a:spLocks noChangeArrowheads="1"/>
          </p:cNvSpPr>
          <p:nvPr/>
        </p:nvSpPr>
        <p:spPr bwMode="auto">
          <a:xfrm>
            <a:off x="8610600" y="954748"/>
            <a:ext cx="2848729"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l-GR" altLang="en-US" dirty="0"/>
              <a:t>Καθορισμός Ογκων - Στόχων</a:t>
            </a:r>
            <a:endParaRPr lang="en-US" altLang="en-US" dirty="0"/>
          </a:p>
        </p:txBody>
      </p:sp>
      <p:sp>
        <p:nvSpPr>
          <p:cNvPr id="11" name="Text Box 5">
            <a:extLst>
              <a:ext uri="{FF2B5EF4-FFF2-40B4-BE49-F238E27FC236}">
                <a16:creationId xmlns:a16="http://schemas.microsoft.com/office/drawing/2014/main" id="{CE2DE5B9-2A82-4262-9A4A-1874892800B9}"/>
              </a:ext>
            </a:extLst>
          </p:cNvPr>
          <p:cNvSpPr txBox="1">
            <a:spLocks noChangeArrowheads="1"/>
          </p:cNvSpPr>
          <p:nvPr/>
        </p:nvSpPr>
        <p:spPr bwMode="auto">
          <a:xfrm>
            <a:off x="384175" y="4603750"/>
            <a:ext cx="8607425" cy="180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568325" indent="-568325" algn="l">
              <a:defRPr sz="2400">
                <a:solidFill>
                  <a:schemeClr val="tx1"/>
                </a:solidFill>
                <a:latin typeface="Times New Roman" pitchFamily="18" charset="0"/>
              </a:defRPr>
            </a:lvl1pPr>
            <a:lvl2pPr marL="758825" algn="l">
              <a:defRPr sz="2400">
                <a:solidFill>
                  <a:schemeClr val="tx1"/>
                </a:solidFill>
                <a:latin typeface="Times New Roman" pitchFamily="18" charset="0"/>
              </a:defRPr>
            </a:lvl2pPr>
            <a:lvl3pPr marL="949325"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r>
              <a:rPr lang="en-US" altLang="en-US" sz="1600" b="1">
                <a:latin typeface="Tahoma" pitchFamily="34" charset="0"/>
              </a:rPr>
              <a:t>GTV</a:t>
            </a:r>
            <a:r>
              <a:rPr lang="el-GR" altLang="en-US" sz="1600">
                <a:latin typeface="Tahoma" pitchFamily="34" charset="0"/>
              </a:rPr>
              <a:t>: 	Ορατός όγκος με κάποιο απεικονιστικό μέσον</a:t>
            </a:r>
          </a:p>
          <a:p>
            <a:r>
              <a:rPr lang="en-US" altLang="en-US" sz="1600" b="1">
                <a:latin typeface="Tahoma" pitchFamily="34" charset="0"/>
              </a:rPr>
              <a:t>CTV</a:t>
            </a:r>
            <a:r>
              <a:rPr lang="el-GR" altLang="en-US" sz="1600">
                <a:latin typeface="Tahoma" pitchFamily="34" charset="0"/>
              </a:rPr>
              <a:t>: 	Ογκος συμπεριλαμβάνων μικροδιηθήσεις γύρω από τον </a:t>
            </a:r>
            <a:r>
              <a:rPr lang="en-US" altLang="en-US" sz="1600">
                <a:latin typeface="Tahoma" pitchFamily="34" charset="0"/>
              </a:rPr>
              <a:t>GTV</a:t>
            </a:r>
          </a:p>
          <a:p>
            <a:r>
              <a:rPr lang="en-US" altLang="en-US" sz="1600" b="1">
                <a:latin typeface="Tahoma" pitchFamily="34" charset="0"/>
              </a:rPr>
              <a:t>PTV</a:t>
            </a:r>
            <a:r>
              <a:rPr lang="en-US" altLang="en-US" sz="1600">
                <a:latin typeface="Tahoma" pitchFamily="34" charset="0"/>
              </a:rPr>
              <a:t>: </a:t>
            </a:r>
            <a:r>
              <a:rPr lang="el-GR" altLang="en-US" sz="1600">
                <a:latin typeface="Tahoma" pitchFamily="34" charset="0"/>
              </a:rPr>
              <a:t>	Ο όγκος που δημιουργείται λαμβάνοντας υπ’όψιν τις γεωμετρικές μεταβολές (κίνηση του ασθενούς, αναπνοή, γεωμετρικές ιδιαιτερότητες της δέσμης)</a:t>
            </a:r>
          </a:p>
          <a:p>
            <a:r>
              <a:rPr lang="en-US" altLang="en-US" sz="1600" b="1">
                <a:latin typeface="Tahoma" pitchFamily="34" charset="0"/>
              </a:rPr>
              <a:t>TV</a:t>
            </a:r>
            <a:r>
              <a:rPr lang="en-US" altLang="en-US" sz="1600">
                <a:latin typeface="Tahoma" pitchFamily="34" charset="0"/>
              </a:rPr>
              <a:t>:	</a:t>
            </a:r>
            <a:r>
              <a:rPr lang="el-GR" altLang="en-US" sz="1600">
                <a:latin typeface="Tahoma" pitchFamily="34" charset="0"/>
              </a:rPr>
              <a:t>Ο όγκος που τελικά λαμβάνει θεραπευτική δόση</a:t>
            </a:r>
          </a:p>
          <a:p>
            <a:r>
              <a:rPr lang="en-US" altLang="en-US" sz="1600" b="1">
                <a:latin typeface="Tahoma" pitchFamily="34" charset="0"/>
              </a:rPr>
              <a:t>IV</a:t>
            </a:r>
            <a:r>
              <a:rPr lang="en-US" altLang="en-US" sz="1600">
                <a:latin typeface="Tahoma" pitchFamily="34" charset="0"/>
              </a:rPr>
              <a:t>:	</a:t>
            </a:r>
            <a:r>
              <a:rPr lang="el-GR" altLang="en-US" sz="1600">
                <a:latin typeface="Tahoma" pitchFamily="34" charset="0"/>
              </a:rPr>
              <a:t>Ο όγκος που λαμβάνει από κάποια δόση και άνω (π.χ. 20% της δόσης κέντρου) και είναι σημαντική για την προφύλαξη των υγιών ιστών.</a:t>
            </a:r>
            <a:endParaRPr lang="en-US" altLang="en-US" sz="1600">
              <a:latin typeface="Tahoma" pitchFamily="34" charset="0"/>
            </a:endParaRPr>
          </a:p>
        </p:txBody>
      </p:sp>
    </p:spTree>
    <p:extLst>
      <p:ext uri="{BB962C8B-B14F-4D97-AF65-F5344CB8AC3E}">
        <p14:creationId xmlns:p14="http://schemas.microsoft.com/office/powerpoint/2010/main" val="17508130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8">
            <a:extLst>
              <a:ext uri="{FF2B5EF4-FFF2-40B4-BE49-F238E27FC236}">
                <a16:creationId xmlns:a16="http://schemas.microsoft.com/office/drawing/2014/main" id="{43022531-DA1C-4F41-B43D-52D4DB61329E}"/>
              </a:ext>
            </a:extLst>
          </p:cNvPr>
          <p:cNvSpPr>
            <a:spLocks noGrp="1"/>
          </p:cNvSpPr>
          <p:nvPr>
            <p:ph type="ftr" sz="quarter" idx="11"/>
          </p:nvPr>
        </p:nvSpPr>
        <p:spPr>
          <a:xfrm>
            <a:off x="3611017" y="6453386"/>
            <a:ext cx="6280830" cy="404614"/>
          </a:xfrm>
        </p:spPr>
        <p:txBody>
          <a:bodyPr/>
          <a:lstStyle/>
          <a:p>
            <a:pPr algn="ctr"/>
            <a:r>
              <a:rPr lang="el-GR"/>
              <a:t>Βασιλική Σόφτα Υπ. Διδάκτωρ, Τμήμα Ιατρικής Φυσικής</a:t>
            </a:r>
            <a:endParaRPr lang="el-GR" dirty="0"/>
          </a:p>
        </p:txBody>
      </p:sp>
      <p:pic>
        <p:nvPicPr>
          <p:cNvPr id="5" name="Picture 4">
            <a:extLst>
              <a:ext uri="{FF2B5EF4-FFF2-40B4-BE49-F238E27FC236}">
                <a16:creationId xmlns:a16="http://schemas.microsoft.com/office/drawing/2014/main" id="{86CD7368-D753-4B16-9AFF-693CB0D50B3C}"/>
              </a:ext>
            </a:extLst>
          </p:cNvPr>
          <p:cNvPicPr>
            <a:picLocks noChangeAspect="1"/>
          </p:cNvPicPr>
          <p:nvPr/>
        </p:nvPicPr>
        <p:blipFill>
          <a:blip r:embed="rId2"/>
          <a:stretch>
            <a:fillRect/>
          </a:stretch>
        </p:blipFill>
        <p:spPr>
          <a:xfrm>
            <a:off x="0" y="6046237"/>
            <a:ext cx="811763" cy="811763"/>
          </a:xfrm>
          <a:prstGeom prst="rect">
            <a:avLst/>
          </a:prstGeom>
        </p:spPr>
      </p:pic>
      <p:sp>
        <p:nvSpPr>
          <p:cNvPr id="6" name="Slide Number Placeholder 5">
            <a:extLst>
              <a:ext uri="{FF2B5EF4-FFF2-40B4-BE49-F238E27FC236}">
                <a16:creationId xmlns:a16="http://schemas.microsoft.com/office/drawing/2014/main" id="{A3A3D9C2-2E98-43BE-88F3-77D373ADDEF1}"/>
              </a:ext>
            </a:extLst>
          </p:cNvPr>
          <p:cNvSpPr>
            <a:spLocks noGrp="1"/>
          </p:cNvSpPr>
          <p:nvPr>
            <p:ph type="sldNum" sz="quarter" idx="12"/>
          </p:nvPr>
        </p:nvSpPr>
        <p:spPr/>
        <p:txBody>
          <a:bodyPr/>
          <a:lstStyle/>
          <a:p>
            <a:fld id="{30F7FEED-761C-4317-B19B-150BD89273B6}" type="slidenum">
              <a:rPr lang="en-US" smtClean="0"/>
              <a:t>33</a:t>
            </a:fld>
            <a:endParaRPr lang="en-US"/>
          </a:p>
        </p:txBody>
      </p:sp>
      <p:pic>
        <p:nvPicPr>
          <p:cNvPr id="7" name="Picture 6">
            <a:extLst>
              <a:ext uri="{FF2B5EF4-FFF2-40B4-BE49-F238E27FC236}">
                <a16:creationId xmlns:a16="http://schemas.microsoft.com/office/drawing/2014/main" id="{7EACD010-1F66-40A9-A2AB-F73666C26032}"/>
              </a:ext>
            </a:extLst>
          </p:cNvPr>
          <p:cNvPicPr>
            <a:picLocks noChangeAspect="1"/>
          </p:cNvPicPr>
          <p:nvPr/>
        </p:nvPicPr>
        <p:blipFill>
          <a:blip r:embed="rId3"/>
          <a:stretch>
            <a:fillRect/>
          </a:stretch>
        </p:blipFill>
        <p:spPr>
          <a:xfrm>
            <a:off x="169169" y="186903"/>
            <a:ext cx="1201016" cy="1194920"/>
          </a:xfrm>
          <a:prstGeom prst="rect">
            <a:avLst/>
          </a:prstGeom>
        </p:spPr>
      </p:pic>
      <p:sp>
        <p:nvSpPr>
          <p:cNvPr id="8" name="TextBox 7">
            <a:extLst>
              <a:ext uri="{FF2B5EF4-FFF2-40B4-BE49-F238E27FC236}">
                <a16:creationId xmlns:a16="http://schemas.microsoft.com/office/drawing/2014/main" id="{23927668-859C-4E46-A994-B9986CE3CEE3}"/>
              </a:ext>
            </a:extLst>
          </p:cNvPr>
          <p:cNvSpPr txBox="1"/>
          <p:nvPr/>
        </p:nvSpPr>
        <p:spPr>
          <a:xfrm>
            <a:off x="3046828" y="143674"/>
            <a:ext cx="6098344"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srgbClr val="000000"/>
                </a:solidFill>
                <a:effectLst/>
                <a:uLnTx/>
                <a:uFillTx/>
                <a:latin typeface="Calibri" panose="020F0502020204030204"/>
                <a:ea typeface="+mn-ea"/>
                <a:cs typeface="+mn-cs"/>
              </a:rPr>
              <a:t>ΠΑΝΕΠΙΣΤΗΜΙΟ ΘΕΣΣΑΛΙΑΣ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srgbClr val="000000"/>
                </a:solidFill>
                <a:effectLst/>
                <a:uLnTx/>
                <a:uFillTx/>
                <a:latin typeface="Calibri" panose="020F0502020204030204"/>
                <a:ea typeface="+mn-ea"/>
                <a:cs typeface="+mn-cs"/>
              </a:rPr>
              <a:t>ΤΜΗΜΑ ΙΑΤΡΙΚΗΣ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000000"/>
                </a:solidFill>
                <a:effectLst/>
                <a:uLnTx/>
                <a:uFillTx/>
                <a:latin typeface="Calibri" panose="020F0502020204030204"/>
                <a:ea typeface="+mn-ea"/>
                <a:cs typeface="+mn-cs"/>
              </a:rPr>
              <a:t>Εργαστήριο Ιατρικής Φυσικής</a:t>
            </a:r>
            <a:endParaRPr lang="el-GR" dirty="0"/>
          </a:p>
        </p:txBody>
      </p:sp>
      <p:sp>
        <p:nvSpPr>
          <p:cNvPr id="9" name="TextBox 8">
            <a:extLst>
              <a:ext uri="{FF2B5EF4-FFF2-40B4-BE49-F238E27FC236}">
                <a16:creationId xmlns:a16="http://schemas.microsoft.com/office/drawing/2014/main" id="{60EF5D11-905B-48B8-B0FE-48765263975A}"/>
              </a:ext>
            </a:extLst>
          </p:cNvPr>
          <p:cNvSpPr txBox="1"/>
          <p:nvPr/>
        </p:nvSpPr>
        <p:spPr>
          <a:xfrm>
            <a:off x="0" y="1317928"/>
            <a:ext cx="12192000" cy="4801314"/>
          </a:xfrm>
          <a:prstGeom prst="rect">
            <a:avLst/>
          </a:prstGeom>
          <a:noFill/>
        </p:spPr>
        <p:txBody>
          <a:bodyPr wrap="square">
            <a:spAutoFit/>
          </a:bodyPr>
          <a:lstStyle/>
          <a:p>
            <a:pPr algn="just"/>
            <a:r>
              <a:rPr lang="el-GR" sz="1700" dirty="0"/>
              <a:t>Η κτηνιατρική ογκολογία έγινε αναγνωρισμένη ειδικότητα το 1994.</a:t>
            </a:r>
            <a:endParaRPr lang="en-US" sz="1700" dirty="0"/>
          </a:p>
          <a:p>
            <a:pPr algn="just"/>
            <a:r>
              <a:rPr lang="el-GR" sz="1700" dirty="0"/>
              <a:t>Η κτηνιατρική ακτινοθεραπεία είναι ο κλάδος της κτηνιατρικής ογκολογίας στον οποίο η ιονίζουσα ακτινοβολία (τηλεθεραπεία, βραχυθεραπεία), είτε μόνη είτε σε συνδυασμό με άλλες μεθόδους, χρησιμοποιείται για τη θεραπεία ζώων με κακοήθειες ή άλλες ασθένειες.</a:t>
            </a:r>
            <a:endParaRPr lang="en-US" sz="1700" dirty="0"/>
          </a:p>
          <a:p>
            <a:pPr algn="just"/>
            <a:r>
              <a:rPr lang="el-GR" sz="1700" dirty="0"/>
              <a:t>Οι κτηνίατροι ογκολόγοι έχουν αναγνωρίσει τη χρησιμότητα της ακτινοθεραπείας σε έναν τομέα όπου η πολυτροπική προσέγγιση είναι επιτακτική εάν ο καρκίνος πρόκειται να ελεγχθεί και να θεραπευτεί ενδεχομένως. Σημαντική πρόοδος έχει σημειωθεί στην κλινική κτηνιατρική ογκολογία, όπως η χρήση ακτινοθεραπείας megavoltage (υψηλής ενέργειας), καθημερινά πρωτόκολλα ακτινοθεραπείας με χορήγηση υψηλότερων συνολικών δόσεων ακτινοβολίας και η χρήση υπολογιστικής τομογραφίας (CT) τόσο για την απεικόνιση όγκου όσο και σχεδιασμός ακτινοθεραπείας.</a:t>
            </a:r>
            <a:endParaRPr lang="en-US" sz="1700" dirty="0"/>
          </a:p>
          <a:p>
            <a:pPr algn="just"/>
            <a:r>
              <a:rPr lang="el-GR" sz="1700" dirty="0"/>
              <a:t>Οι εξωτερικές πηγές ακτινοβολίας δέσμης περιλαμβάνουν δέσμες ακτίνων Χ, ακτίνων γάμμα ή ηλεκτρονίων που μεταδίδονται από εξοπλισμό ακτινοθεραπείας είτε ορθοβολταίου είτε μεγατάσης (π.χ. κοβάλτιο 60 και γραμμικοί επιταχυντές).</a:t>
            </a:r>
            <a:endParaRPr lang="en-US" sz="1700" dirty="0"/>
          </a:p>
          <a:p>
            <a:pPr algn="just"/>
            <a:r>
              <a:rPr lang="el-GR" sz="1700" b="1" dirty="0"/>
              <a:t>Η τάση τα τελευταία 20 χρόνια ήταν προς την εγκατάσταση μονάδων κοβαλτίου 60 και τώρα πολλές κτηνιατρικές εγκαταστάσεις ακτινοβολίας έχουν μετατραπεί σε γραμμικούς επιταχυντές.</a:t>
            </a:r>
            <a:endParaRPr lang="en-US" sz="1700" b="1" dirty="0"/>
          </a:p>
          <a:p>
            <a:pPr algn="just"/>
            <a:r>
              <a:rPr lang="el-GR" sz="1700" dirty="0"/>
              <a:t>Σε κτηνιατρικές εφαρμογές, ο εξοπλισμός και οι πηγές ακτινοθεραπείας μπορούν να χρησιμοποιηθούν και να λειτουργούν μόνο υπό την άμεση εποπτεία του </a:t>
            </a:r>
            <a:r>
              <a:rPr lang="el-GR" sz="1700" b="1" dirty="0"/>
              <a:t>υπεύθυνου ακτινοπροστασίας</a:t>
            </a:r>
            <a:r>
              <a:rPr lang="el-GR" sz="1700" dirty="0"/>
              <a:t>, όπως οι </a:t>
            </a:r>
            <a:r>
              <a:rPr lang="el-GR" sz="1700" b="1" dirty="0"/>
              <a:t>κτηνίατροι που είναι κατάλληλα εκπαιδευμένοι και διαπιστευμένοι για να εκτελούν ή να αναθέτουν τέτοια εργασία</a:t>
            </a:r>
            <a:r>
              <a:rPr lang="el-GR" sz="1700" dirty="0"/>
              <a:t>.</a:t>
            </a:r>
          </a:p>
          <a:p>
            <a:pPr algn="just"/>
            <a:r>
              <a:rPr lang="el-GR" sz="1700" dirty="0"/>
              <a:t>Επί του παρόντος, ο εξοπλισμός ακτινοθεραπείας που έχει αναπτυχθεί για ανθρώπινη χρήση χρησιμοποιείται για κτηνιατρική ακτινοθεραπεία.</a:t>
            </a:r>
            <a:endParaRPr lang="en-US" sz="1700" dirty="0"/>
          </a:p>
        </p:txBody>
      </p:sp>
    </p:spTree>
    <p:extLst>
      <p:ext uri="{BB962C8B-B14F-4D97-AF65-F5344CB8AC3E}">
        <p14:creationId xmlns:p14="http://schemas.microsoft.com/office/powerpoint/2010/main" val="11200517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8">
            <a:extLst>
              <a:ext uri="{FF2B5EF4-FFF2-40B4-BE49-F238E27FC236}">
                <a16:creationId xmlns:a16="http://schemas.microsoft.com/office/drawing/2014/main" id="{43022531-DA1C-4F41-B43D-52D4DB61329E}"/>
              </a:ext>
            </a:extLst>
          </p:cNvPr>
          <p:cNvSpPr>
            <a:spLocks noGrp="1"/>
          </p:cNvSpPr>
          <p:nvPr>
            <p:ph type="ftr" sz="quarter" idx="11"/>
          </p:nvPr>
        </p:nvSpPr>
        <p:spPr>
          <a:xfrm>
            <a:off x="3611017" y="6453386"/>
            <a:ext cx="6280830" cy="404614"/>
          </a:xfrm>
        </p:spPr>
        <p:txBody>
          <a:bodyPr/>
          <a:lstStyle/>
          <a:p>
            <a:pPr algn="ctr"/>
            <a:r>
              <a:rPr lang="el-GR"/>
              <a:t>Βασιλική Σόφτα Υπ. Διδάκτωρ, Τμήμα Ιατρικής Φυσικής</a:t>
            </a:r>
            <a:endParaRPr lang="el-GR" dirty="0"/>
          </a:p>
        </p:txBody>
      </p:sp>
      <p:pic>
        <p:nvPicPr>
          <p:cNvPr id="5" name="Picture 4">
            <a:extLst>
              <a:ext uri="{FF2B5EF4-FFF2-40B4-BE49-F238E27FC236}">
                <a16:creationId xmlns:a16="http://schemas.microsoft.com/office/drawing/2014/main" id="{86CD7368-D753-4B16-9AFF-693CB0D50B3C}"/>
              </a:ext>
            </a:extLst>
          </p:cNvPr>
          <p:cNvPicPr>
            <a:picLocks noChangeAspect="1"/>
          </p:cNvPicPr>
          <p:nvPr/>
        </p:nvPicPr>
        <p:blipFill>
          <a:blip r:embed="rId2"/>
          <a:stretch>
            <a:fillRect/>
          </a:stretch>
        </p:blipFill>
        <p:spPr>
          <a:xfrm>
            <a:off x="0" y="6046237"/>
            <a:ext cx="811763" cy="811763"/>
          </a:xfrm>
          <a:prstGeom prst="rect">
            <a:avLst/>
          </a:prstGeom>
        </p:spPr>
      </p:pic>
      <p:sp>
        <p:nvSpPr>
          <p:cNvPr id="6" name="Slide Number Placeholder 5">
            <a:extLst>
              <a:ext uri="{FF2B5EF4-FFF2-40B4-BE49-F238E27FC236}">
                <a16:creationId xmlns:a16="http://schemas.microsoft.com/office/drawing/2014/main" id="{A3A3D9C2-2E98-43BE-88F3-77D373ADDEF1}"/>
              </a:ext>
            </a:extLst>
          </p:cNvPr>
          <p:cNvSpPr>
            <a:spLocks noGrp="1"/>
          </p:cNvSpPr>
          <p:nvPr>
            <p:ph type="sldNum" sz="quarter" idx="12"/>
          </p:nvPr>
        </p:nvSpPr>
        <p:spPr/>
        <p:txBody>
          <a:bodyPr/>
          <a:lstStyle/>
          <a:p>
            <a:fld id="{30F7FEED-761C-4317-B19B-150BD89273B6}" type="slidenum">
              <a:rPr lang="en-US" smtClean="0"/>
              <a:t>34</a:t>
            </a:fld>
            <a:endParaRPr lang="en-US"/>
          </a:p>
        </p:txBody>
      </p:sp>
      <p:pic>
        <p:nvPicPr>
          <p:cNvPr id="7" name="Picture 6">
            <a:extLst>
              <a:ext uri="{FF2B5EF4-FFF2-40B4-BE49-F238E27FC236}">
                <a16:creationId xmlns:a16="http://schemas.microsoft.com/office/drawing/2014/main" id="{7EACD010-1F66-40A9-A2AB-F73666C26032}"/>
              </a:ext>
            </a:extLst>
          </p:cNvPr>
          <p:cNvPicPr>
            <a:picLocks noChangeAspect="1"/>
          </p:cNvPicPr>
          <p:nvPr/>
        </p:nvPicPr>
        <p:blipFill>
          <a:blip r:embed="rId3"/>
          <a:stretch>
            <a:fillRect/>
          </a:stretch>
        </p:blipFill>
        <p:spPr>
          <a:xfrm>
            <a:off x="169169" y="186903"/>
            <a:ext cx="1201016" cy="1194920"/>
          </a:xfrm>
          <a:prstGeom prst="rect">
            <a:avLst/>
          </a:prstGeom>
        </p:spPr>
      </p:pic>
      <p:sp>
        <p:nvSpPr>
          <p:cNvPr id="8" name="TextBox 7">
            <a:extLst>
              <a:ext uri="{FF2B5EF4-FFF2-40B4-BE49-F238E27FC236}">
                <a16:creationId xmlns:a16="http://schemas.microsoft.com/office/drawing/2014/main" id="{23927668-859C-4E46-A994-B9986CE3CEE3}"/>
              </a:ext>
            </a:extLst>
          </p:cNvPr>
          <p:cNvSpPr txBox="1"/>
          <p:nvPr/>
        </p:nvSpPr>
        <p:spPr>
          <a:xfrm>
            <a:off x="3046828" y="143674"/>
            <a:ext cx="6098344"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srgbClr val="000000"/>
                </a:solidFill>
                <a:effectLst/>
                <a:uLnTx/>
                <a:uFillTx/>
                <a:latin typeface="Calibri" panose="020F0502020204030204"/>
                <a:ea typeface="+mn-ea"/>
                <a:cs typeface="+mn-cs"/>
              </a:rPr>
              <a:t>ΠΑΝΕΠΙΣΤΗΜΙΟ ΘΕΣΣΑΛΙΑΣ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srgbClr val="000000"/>
                </a:solidFill>
                <a:effectLst/>
                <a:uLnTx/>
                <a:uFillTx/>
                <a:latin typeface="Calibri" panose="020F0502020204030204"/>
                <a:ea typeface="+mn-ea"/>
                <a:cs typeface="+mn-cs"/>
              </a:rPr>
              <a:t>ΤΜΗΜΑ ΙΑΤΡΙΚΗΣ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000000"/>
                </a:solidFill>
                <a:effectLst/>
                <a:uLnTx/>
                <a:uFillTx/>
                <a:latin typeface="Calibri" panose="020F0502020204030204"/>
                <a:ea typeface="+mn-ea"/>
                <a:cs typeface="+mn-cs"/>
              </a:rPr>
              <a:t>Εργαστήριο Ιατρικής Φυσικής</a:t>
            </a:r>
            <a:endParaRPr lang="el-GR" dirty="0"/>
          </a:p>
        </p:txBody>
      </p:sp>
      <p:pic>
        <p:nvPicPr>
          <p:cNvPr id="3" name="Picture 2">
            <a:extLst>
              <a:ext uri="{FF2B5EF4-FFF2-40B4-BE49-F238E27FC236}">
                <a16:creationId xmlns:a16="http://schemas.microsoft.com/office/drawing/2014/main" id="{94A7054F-0243-413B-9AC2-74B072BB2FDA}"/>
              </a:ext>
            </a:extLst>
          </p:cNvPr>
          <p:cNvPicPr>
            <a:picLocks noChangeAspect="1"/>
          </p:cNvPicPr>
          <p:nvPr/>
        </p:nvPicPr>
        <p:blipFill>
          <a:blip r:embed="rId4"/>
          <a:stretch>
            <a:fillRect/>
          </a:stretch>
        </p:blipFill>
        <p:spPr>
          <a:xfrm>
            <a:off x="5842824" y="1317928"/>
            <a:ext cx="6604696" cy="4173855"/>
          </a:xfrm>
          <a:prstGeom prst="rect">
            <a:avLst/>
          </a:prstGeom>
        </p:spPr>
      </p:pic>
      <p:sp>
        <p:nvSpPr>
          <p:cNvPr id="10" name="TextBox 9">
            <a:extLst>
              <a:ext uri="{FF2B5EF4-FFF2-40B4-BE49-F238E27FC236}">
                <a16:creationId xmlns:a16="http://schemas.microsoft.com/office/drawing/2014/main" id="{B073514C-21FD-45A6-8DD5-FCF035329590}"/>
              </a:ext>
            </a:extLst>
          </p:cNvPr>
          <p:cNvSpPr txBox="1"/>
          <p:nvPr/>
        </p:nvSpPr>
        <p:spPr>
          <a:xfrm>
            <a:off x="0" y="2906767"/>
            <a:ext cx="6225540" cy="646331"/>
          </a:xfrm>
          <a:prstGeom prst="rect">
            <a:avLst/>
          </a:prstGeom>
          <a:noFill/>
        </p:spPr>
        <p:txBody>
          <a:bodyPr wrap="square">
            <a:spAutoFit/>
          </a:bodyPr>
          <a:lstStyle/>
          <a:p>
            <a:r>
              <a:rPr lang="el-GR" dirty="0"/>
              <a:t>Σκύλος που υποβάλλεται σε ολική ακτινοβολία σώματος σε θεραπεία εξωτερικής ακτινοβολίας (γραμμικός επιταχυντής).</a:t>
            </a:r>
            <a:endParaRPr lang="en-US" dirty="0"/>
          </a:p>
        </p:txBody>
      </p:sp>
    </p:spTree>
    <p:extLst>
      <p:ext uri="{BB962C8B-B14F-4D97-AF65-F5344CB8AC3E}">
        <p14:creationId xmlns:p14="http://schemas.microsoft.com/office/powerpoint/2010/main" val="13469085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8">
            <a:extLst>
              <a:ext uri="{FF2B5EF4-FFF2-40B4-BE49-F238E27FC236}">
                <a16:creationId xmlns:a16="http://schemas.microsoft.com/office/drawing/2014/main" id="{43022531-DA1C-4F41-B43D-52D4DB61329E}"/>
              </a:ext>
            </a:extLst>
          </p:cNvPr>
          <p:cNvSpPr>
            <a:spLocks noGrp="1"/>
          </p:cNvSpPr>
          <p:nvPr>
            <p:ph type="ftr" sz="quarter" idx="11"/>
          </p:nvPr>
        </p:nvSpPr>
        <p:spPr>
          <a:xfrm>
            <a:off x="3611017" y="6453386"/>
            <a:ext cx="6280830" cy="404614"/>
          </a:xfrm>
        </p:spPr>
        <p:txBody>
          <a:bodyPr/>
          <a:lstStyle/>
          <a:p>
            <a:pPr algn="ctr"/>
            <a:r>
              <a:rPr lang="el-GR"/>
              <a:t>Βασιλική Σόφτα Υπ. Διδάκτωρ, Τμήμα Ιατρικής Φυσικής</a:t>
            </a:r>
            <a:endParaRPr lang="el-GR" dirty="0"/>
          </a:p>
        </p:txBody>
      </p:sp>
      <p:pic>
        <p:nvPicPr>
          <p:cNvPr id="5" name="Picture 4">
            <a:extLst>
              <a:ext uri="{FF2B5EF4-FFF2-40B4-BE49-F238E27FC236}">
                <a16:creationId xmlns:a16="http://schemas.microsoft.com/office/drawing/2014/main" id="{86CD7368-D753-4B16-9AFF-693CB0D50B3C}"/>
              </a:ext>
            </a:extLst>
          </p:cNvPr>
          <p:cNvPicPr>
            <a:picLocks noChangeAspect="1"/>
          </p:cNvPicPr>
          <p:nvPr/>
        </p:nvPicPr>
        <p:blipFill>
          <a:blip r:embed="rId2"/>
          <a:stretch>
            <a:fillRect/>
          </a:stretch>
        </p:blipFill>
        <p:spPr>
          <a:xfrm>
            <a:off x="0" y="6046237"/>
            <a:ext cx="811763" cy="811763"/>
          </a:xfrm>
          <a:prstGeom prst="rect">
            <a:avLst/>
          </a:prstGeom>
        </p:spPr>
      </p:pic>
      <p:sp>
        <p:nvSpPr>
          <p:cNvPr id="6" name="Slide Number Placeholder 5">
            <a:extLst>
              <a:ext uri="{FF2B5EF4-FFF2-40B4-BE49-F238E27FC236}">
                <a16:creationId xmlns:a16="http://schemas.microsoft.com/office/drawing/2014/main" id="{A3A3D9C2-2E98-43BE-88F3-77D373ADDEF1}"/>
              </a:ext>
            </a:extLst>
          </p:cNvPr>
          <p:cNvSpPr>
            <a:spLocks noGrp="1"/>
          </p:cNvSpPr>
          <p:nvPr>
            <p:ph type="sldNum" sz="quarter" idx="12"/>
          </p:nvPr>
        </p:nvSpPr>
        <p:spPr/>
        <p:txBody>
          <a:bodyPr/>
          <a:lstStyle/>
          <a:p>
            <a:fld id="{30F7FEED-761C-4317-B19B-150BD89273B6}" type="slidenum">
              <a:rPr lang="en-US" smtClean="0"/>
              <a:t>35</a:t>
            </a:fld>
            <a:endParaRPr lang="en-US"/>
          </a:p>
        </p:txBody>
      </p:sp>
      <p:pic>
        <p:nvPicPr>
          <p:cNvPr id="7" name="Picture 6">
            <a:extLst>
              <a:ext uri="{FF2B5EF4-FFF2-40B4-BE49-F238E27FC236}">
                <a16:creationId xmlns:a16="http://schemas.microsoft.com/office/drawing/2014/main" id="{7EACD010-1F66-40A9-A2AB-F73666C26032}"/>
              </a:ext>
            </a:extLst>
          </p:cNvPr>
          <p:cNvPicPr>
            <a:picLocks noChangeAspect="1"/>
          </p:cNvPicPr>
          <p:nvPr/>
        </p:nvPicPr>
        <p:blipFill>
          <a:blip r:embed="rId3"/>
          <a:stretch>
            <a:fillRect/>
          </a:stretch>
        </p:blipFill>
        <p:spPr>
          <a:xfrm>
            <a:off x="169169" y="186903"/>
            <a:ext cx="1201016" cy="1194920"/>
          </a:xfrm>
          <a:prstGeom prst="rect">
            <a:avLst/>
          </a:prstGeom>
        </p:spPr>
      </p:pic>
      <p:sp>
        <p:nvSpPr>
          <p:cNvPr id="8" name="TextBox 7">
            <a:extLst>
              <a:ext uri="{FF2B5EF4-FFF2-40B4-BE49-F238E27FC236}">
                <a16:creationId xmlns:a16="http://schemas.microsoft.com/office/drawing/2014/main" id="{23927668-859C-4E46-A994-B9986CE3CEE3}"/>
              </a:ext>
            </a:extLst>
          </p:cNvPr>
          <p:cNvSpPr txBox="1"/>
          <p:nvPr/>
        </p:nvSpPr>
        <p:spPr>
          <a:xfrm>
            <a:off x="3046828" y="143674"/>
            <a:ext cx="6098344"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srgbClr val="000000"/>
                </a:solidFill>
                <a:effectLst/>
                <a:uLnTx/>
                <a:uFillTx/>
                <a:latin typeface="Calibri" panose="020F0502020204030204"/>
                <a:ea typeface="+mn-ea"/>
                <a:cs typeface="+mn-cs"/>
              </a:rPr>
              <a:t>ΠΑΝΕΠΙΣΤΗΜΙΟ ΘΕΣΣΑΛΙΑΣ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srgbClr val="000000"/>
                </a:solidFill>
                <a:effectLst/>
                <a:uLnTx/>
                <a:uFillTx/>
                <a:latin typeface="Calibri" panose="020F0502020204030204"/>
                <a:ea typeface="+mn-ea"/>
                <a:cs typeface="+mn-cs"/>
              </a:rPr>
              <a:t>ΤΜΗΜΑ ΙΑΤΡΙΚΗΣ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000000"/>
                </a:solidFill>
                <a:effectLst/>
                <a:uLnTx/>
                <a:uFillTx/>
                <a:latin typeface="Calibri" panose="020F0502020204030204"/>
                <a:ea typeface="+mn-ea"/>
                <a:cs typeface="+mn-cs"/>
              </a:rPr>
              <a:t>Εργαστήριο Ιατρικής Φυσικής</a:t>
            </a:r>
            <a:endParaRPr lang="el-GR" dirty="0"/>
          </a:p>
        </p:txBody>
      </p:sp>
      <p:pic>
        <p:nvPicPr>
          <p:cNvPr id="3" name="Picture 2">
            <a:extLst>
              <a:ext uri="{FF2B5EF4-FFF2-40B4-BE49-F238E27FC236}">
                <a16:creationId xmlns:a16="http://schemas.microsoft.com/office/drawing/2014/main" id="{CB2CA05B-EA93-4BB8-8B92-D5CD461BF814}"/>
              </a:ext>
            </a:extLst>
          </p:cNvPr>
          <p:cNvPicPr>
            <a:picLocks noChangeAspect="1"/>
          </p:cNvPicPr>
          <p:nvPr/>
        </p:nvPicPr>
        <p:blipFill>
          <a:blip r:embed="rId4"/>
          <a:stretch>
            <a:fillRect/>
          </a:stretch>
        </p:blipFill>
        <p:spPr>
          <a:xfrm>
            <a:off x="7229986" y="1035354"/>
            <a:ext cx="4123814" cy="5418033"/>
          </a:xfrm>
          <a:prstGeom prst="rect">
            <a:avLst/>
          </a:prstGeom>
        </p:spPr>
      </p:pic>
      <p:sp>
        <p:nvSpPr>
          <p:cNvPr id="10" name="TextBox 9">
            <a:extLst>
              <a:ext uri="{FF2B5EF4-FFF2-40B4-BE49-F238E27FC236}">
                <a16:creationId xmlns:a16="http://schemas.microsoft.com/office/drawing/2014/main" id="{D521A326-0A5E-485E-9D28-E35AA42C75A1}"/>
              </a:ext>
            </a:extLst>
          </p:cNvPr>
          <p:cNvSpPr txBox="1"/>
          <p:nvPr/>
        </p:nvSpPr>
        <p:spPr>
          <a:xfrm>
            <a:off x="169169" y="3006577"/>
            <a:ext cx="6096000" cy="923330"/>
          </a:xfrm>
          <a:prstGeom prst="rect">
            <a:avLst/>
          </a:prstGeom>
          <a:noFill/>
        </p:spPr>
        <p:txBody>
          <a:bodyPr wrap="square">
            <a:spAutoFit/>
          </a:bodyPr>
          <a:lstStyle/>
          <a:p>
            <a:r>
              <a:rPr lang="el-GR" dirty="0"/>
              <a:t>Σκύλος υπό γενική αναισθησία σε θεραπεία εξωτερικής ακτινοβολίας (γραμμική τηλεθεραπεία επιταχυντή). Σημειώστε το μαξιλάρι τοποθέτησης και τους δεσμούς.</a:t>
            </a:r>
            <a:endParaRPr lang="en-US" dirty="0"/>
          </a:p>
        </p:txBody>
      </p:sp>
      <p:pic>
        <p:nvPicPr>
          <p:cNvPr id="12" name="Picture 11">
            <a:extLst>
              <a:ext uri="{FF2B5EF4-FFF2-40B4-BE49-F238E27FC236}">
                <a16:creationId xmlns:a16="http://schemas.microsoft.com/office/drawing/2014/main" id="{1A6A6C39-5A2E-4A0B-AD27-8437AB2DA287}"/>
              </a:ext>
            </a:extLst>
          </p:cNvPr>
          <p:cNvPicPr>
            <a:picLocks noChangeAspect="1"/>
          </p:cNvPicPr>
          <p:nvPr/>
        </p:nvPicPr>
        <p:blipFill>
          <a:blip r:embed="rId5"/>
          <a:stretch>
            <a:fillRect/>
          </a:stretch>
        </p:blipFill>
        <p:spPr>
          <a:xfrm>
            <a:off x="5428304" y="1327080"/>
            <a:ext cx="6594527" cy="4583430"/>
          </a:xfrm>
          <a:prstGeom prst="rect">
            <a:avLst/>
          </a:prstGeom>
        </p:spPr>
      </p:pic>
      <p:sp>
        <p:nvSpPr>
          <p:cNvPr id="14" name="TextBox 13">
            <a:extLst>
              <a:ext uri="{FF2B5EF4-FFF2-40B4-BE49-F238E27FC236}">
                <a16:creationId xmlns:a16="http://schemas.microsoft.com/office/drawing/2014/main" id="{0FB46D57-16BA-4C1F-8C78-808972C85B3A}"/>
              </a:ext>
            </a:extLst>
          </p:cNvPr>
          <p:cNvSpPr txBox="1"/>
          <p:nvPr/>
        </p:nvSpPr>
        <p:spPr>
          <a:xfrm>
            <a:off x="169169" y="4273877"/>
            <a:ext cx="6096000" cy="646331"/>
          </a:xfrm>
          <a:prstGeom prst="rect">
            <a:avLst/>
          </a:prstGeom>
          <a:noFill/>
        </p:spPr>
        <p:txBody>
          <a:bodyPr wrap="square">
            <a:spAutoFit/>
          </a:bodyPr>
          <a:lstStyle/>
          <a:p>
            <a:r>
              <a:rPr lang="el-GR" dirty="0"/>
              <a:t>Σκύλος υπό γενική αναισθησία σε θεραπεία εξωτερικής ακτινοβολίας (τηλεθεραπεία με δέσμη ηλεκτρονίων).</a:t>
            </a:r>
            <a:endParaRPr lang="en-US" dirty="0"/>
          </a:p>
        </p:txBody>
      </p:sp>
    </p:spTree>
    <p:extLst>
      <p:ext uri="{BB962C8B-B14F-4D97-AF65-F5344CB8AC3E}">
        <p14:creationId xmlns:p14="http://schemas.microsoft.com/office/powerpoint/2010/main" val="420033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740AEE7-354E-4956-A5EE-4378961072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627A69-E5C3-48BA-8427-312E776E705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68445C7-08D3-4D86-923F-B2D6B0D4672D}"/>
              </a:ext>
            </a:extLst>
          </p:cNvPr>
          <p:cNvPicPr>
            <a:picLocks noChangeAspect="1"/>
          </p:cNvPicPr>
          <p:nvPr/>
        </p:nvPicPr>
        <p:blipFill>
          <a:blip r:embed="rId2"/>
          <a:stretch>
            <a:fillRect/>
          </a:stretch>
        </p:blipFill>
        <p:spPr>
          <a:xfrm>
            <a:off x="169169" y="186903"/>
            <a:ext cx="1201016" cy="1194920"/>
          </a:xfrm>
          <a:prstGeom prst="rect">
            <a:avLst/>
          </a:prstGeom>
        </p:spPr>
      </p:pic>
      <p:sp>
        <p:nvSpPr>
          <p:cNvPr id="9" name="TextBox 8">
            <a:extLst>
              <a:ext uri="{FF2B5EF4-FFF2-40B4-BE49-F238E27FC236}">
                <a16:creationId xmlns:a16="http://schemas.microsoft.com/office/drawing/2014/main" id="{D891BD0E-451F-442C-80E5-6E8B4B764869}"/>
              </a:ext>
            </a:extLst>
          </p:cNvPr>
          <p:cNvSpPr txBox="1"/>
          <p:nvPr/>
        </p:nvSpPr>
        <p:spPr>
          <a:xfrm>
            <a:off x="3046828" y="143674"/>
            <a:ext cx="6098344"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srgbClr val="000000"/>
                </a:solidFill>
                <a:effectLst/>
                <a:uLnTx/>
                <a:uFillTx/>
                <a:latin typeface="Calibri" panose="020F0502020204030204"/>
                <a:ea typeface="+mn-ea"/>
                <a:cs typeface="+mn-cs"/>
              </a:rPr>
              <a:t>ΠΑΝΕΠΙΣΤΗΜΙΟ ΘΕΣΣΑΛΙΑΣ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srgbClr val="000000"/>
                </a:solidFill>
                <a:effectLst/>
                <a:uLnTx/>
                <a:uFillTx/>
                <a:latin typeface="Calibri" panose="020F0502020204030204"/>
                <a:ea typeface="+mn-ea"/>
                <a:cs typeface="+mn-cs"/>
              </a:rPr>
              <a:t>ΤΜΗΜΑ ΙΑΤΡΙΚΗΣ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000000"/>
                </a:solidFill>
                <a:effectLst/>
                <a:uLnTx/>
                <a:uFillTx/>
                <a:latin typeface="Calibri" panose="020F0502020204030204"/>
                <a:ea typeface="+mn-ea"/>
                <a:cs typeface="+mn-cs"/>
              </a:rPr>
              <a:t>Εργαστήριο Ιατρικής Φυσικής</a:t>
            </a:r>
            <a:endParaRPr lang="el-GR" dirty="0"/>
          </a:p>
        </p:txBody>
      </p:sp>
      <p:sp>
        <p:nvSpPr>
          <p:cNvPr id="10" name="Θέση υποσέλιδου 8">
            <a:extLst>
              <a:ext uri="{FF2B5EF4-FFF2-40B4-BE49-F238E27FC236}">
                <a16:creationId xmlns:a16="http://schemas.microsoft.com/office/drawing/2014/main" id="{86852F7B-244D-4756-83A8-27FC20DDBBC2}"/>
              </a:ext>
            </a:extLst>
          </p:cNvPr>
          <p:cNvSpPr>
            <a:spLocks noGrp="1"/>
          </p:cNvSpPr>
          <p:nvPr>
            <p:ph type="ftr" sz="quarter" idx="11"/>
          </p:nvPr>
        </p:nvSpPr>
        <p:spPr>
          <a:xfrm>
            <a:off x="3611017" y="6453386"/>
            <a:ext cx="6280830" cy="404614"/>
          </a:xfrm>
        </p:spPr>
        <p:txBody>
          <a:bodyPr/>
          <a:lstStyle/>
          <a:p>
            <a:pPr algn="ctr"/>
            <a:r>
              <a:rPr lang="el-GR"/>
              <a:t>Βασιλική Σόφτα Υπ. Διδάκτωρ, Τμήμα Ιατρικής Φυσικής</a:t>
            </a:r>
            <a:endParaRPr lang="el-GR" dirty="0"/>
          </a:p>
        </p:txBody>
      </p:sp>
      <p:pic>
        <p:nvPicPr>
          <p:cNvPr id="2" name="Picture 1">
            <a:extLst>
              <a:ext uri="{FF2B5EF4-FFF2-40B4-BE49-F238E27FC236}">
                <a16:creationId xmlns:a16="http://schemas.microsoft.com/office/drawing/2014/main" id="{C31940D3-D292-41A6-9843-BDECE8758BB5}"/>
              </a:ext>
            </a:extLst>
          </p:cNvPr>
          <p:cNvPicPr>
            <a:picLocks noChangeAspect="1"/>
          </p:cNvPicPr>
          <p:nvPr/>
        </p:nvPicPr>
        <p:blipFill>
          <a:blip r:embed="rId3"/>
          <a:stretch>
            <a:fillRect/>
          </a:stretch>
        </p:blipFill>
        <p:spPr>
          <a:xfrm>
            <a:off x="4788294" y="1700634"/>
            <a:ext cx="2615411" cy="3456732"/>
          </a:xfrm>
          <a:prstGeom prst="rect">
            <a:avLst/>
          </a:prstGeom>
        </p:spPr>
      </p:pic>
      <p:pic>
        <p:nvPicPr>
          <p:cNvPr id="8" name="Picture 7">
            <a:extLst>
              <a:ext uri="{FF2B5EF4-FFF2-40B4-BE49-F238E27FC236}">
                <a16:creationId xmlns:a16="http://schemas.microsoft.com/office/drawing/2014/main" id="{3A52E14D-A276-4DD2-81F6-ED619E93AE0E}"/>
              </a:ext>
            </a:extLst>
          </p:cNvPr>
          <p:cNvPicPr>
            <a:picLocks noChangeAspect="1"/>
          </p:cNvPicPr>
          <p:nvPr/>
        </p:nvPicPr>
        <p:blipFill>
          <a:blip r:embed="rId4"/>
          <a:stretch>
            <a:fillRect/>
          </a:stretch>
        </p:blipFill>
        <p:spPr>
          <a:xfrm>
            <a:off x="0" y="6046237"/>
            <a:ext cx="811763" cy="811763"/>
          </a:xfrm>
          <a:prstGeom prst="rect">
            <a:avLst/>
          </a:prstGeom>
        </p:spPr>
      </p:pic>
    </p:spTree>
    <p:extLst>
      <p:ext uri="{BB962C8B-B14F-4D97-AF65-F5344CB8AC3E}">
        <p14:creationId xmlns:p14="http://schemas.microsoft.com/office/powerpoint/2010/main" val="1786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8">
            <a:extLst>
              <a:ext uri="{FF2B5EF4-FFF2-40B4-BE49-F238E27FC236}">
                <a16:creationId xmlns:a16="http://schemas.microsoft.com/office/drawing/2014/main" id="{43022531-DA1C-4F41-B43D-52D4DB61329E}"/>
              </a:ext>
            </a:extLst>
          </p:cNvPr>
          <p:cNvSpPr>
            <a:spLocks noGrp="1"/>
          </p:cNvSpPr>
          <p:nvPr>
            <p:ph type="ftr" sz="quarter" idx="11"/>
          </p:nvPr>
        </p:nvSpPr>
        <p:spPr>
          <a:xfrm>
            <a:off x="3611017" y="6453386"/>
            <a:ext cx="6280830" cy="404614"/>
          </a:xfrm>
        </p:spPr>
        <p:txBody>
          <a:bodyPr/>
          <a:lstStyle/>
          <a:p>
            <a:pPr algn="ctr"/>
            <a:r>
              <a:rPr lang="el-GR"/>
              <a:t>Βασιλική Σόφτα Υπ. Διδάκτωρ, Τμήμα Ιατρικής Φυσικής</a:t>
            </a:r>
            <a:endParaRPr lang="el-GR" dirty="0"/>
          </a:p>
        </p:txBody>
      </p:sp>
      <p:pic>
        <p:nvPicPr>
          <p:cNvPr id="5" name="Picture 4">
            <a:extLst>
              <a:ext uri="{FF2B5EF4-FFF2-40B4-BE49-F238E27FC236}">
                <a16:creationId xmlns:a16="http://schemas.microsoft.com/office/drawing/2014/main" id="{86CD7368-D753-4B16-9AFF-693CB0D50B3C}"/>
              </a:ext>
            </a:extLst>
          </p:cNvPr>
          <p:cNvPicPr>
            <a:picLocks noChangeAspect="1"/>
          </p:cNvPicPr>
          <p:nvPr/>
        </p:nvPicPr>
        <p:blipFill>
          <a:blip r:embed="rId2"/>
          <a:stretch>
            <a:fillRect/>
          </a:stretch>
        </p:blipFill>
        <p:spPr>
          <a:xfrm>
            <a:off x="0" y="6046237"/>
            <a:ext cx="811763" cy="811763"/>
          </a:xfrm>
          <a:prstGeom prst="rect">
            <a:avLst/>
          </a:prstGeom>
        </p:spPr>
      </p:pic>
      <p:sp>
        <p:nvSpPr>
          <p:cNvPr id="6" name="Slide Number Placeholder 5">
            <a:extLst>
              <a:ext uri="{FF2B5EF4-FFF2-40B4-BE49-F238E27FC236}">
                <a16:creationId xmlns:a16="http://schemas.microsoft.com/office/drawing/2014/main" id="{A3A3D9C2-2E98-43BE-88F3-77D373ADDEF1}"/>
              </a:ext>
            </a:extLst>
          </p:cNvPr>
          <p:cNvSpPr>
            <a:spLocks noGrp="1"/>
          </p:cNvSpPr>
          <p:nvPr>
            <p:ph type="sldNum" sz="quarter" idx="12"/>
          </p:nvPr>
        </p:nvSpPr>
        <p:spPr/>
        <p:txBody>
          <a:bodyPr/>
          <a:lstStyle/>
          <a:p>
            <a:fld id="{30F7FEED-761C-4317-B19B-150BD89273B6}" type="slidenum">
              <a:rPr lang="en-US" smtClean="0"/>
              <a:t>4</a:t>
            </a:fld>
            <a:endParaRPr lang="en-US"/>
          </a:p>
        </p:txBody>
      </p:sp>
      <p:pic>
        <p:nvPicPr>
          <p:cNvPr id="7" name="Picture 6">
            <a:extLst>
              <a:ext uri="{FF2B5EF4-FFF2-40B4-BE49-F238E27FC236}">
                <a16:creationId xmlns:a16="http://schemas.microsoft.com/office/drawing/2014/main" id="{7EACD010-1F66-40A9-A2AB-F73666C26032}"/>
              </a:ext>
            </a:extLst>
          </p:cNvPr>
          <p:cNvPicPr>
            <a:picLocks noChangeAspect="1"/>
          </p:cNvPicPr>
          <p:nvPr/>
        </p:nvPicPr>
        <p:blipFill>
          <a:blip r:embed="rId3"/>
          <a:stretch>
            <a:fillRect/>
          </a:stretch>
        </p:blipFill>
        <p:spPr>
          <a:xfrm>
            <a:off x="169169" y="186903"/>
            <a:ext cx="1201016" cy="1194920"/>
          </a:xfrm>
          <a:prstGeom prst="rect">
            <a:avLst/>
          </a:prstGeom>
        </p:spPr>
      </p:pic>
      <p:sp>
        <p:nvSpPr>
          <p:cNvPr id="8" name="TextBox 7">
            <a:extLst>
              <a:ext uri="{FF2B5EF4-FFF2-40B4-BE49-F238E27FC236}">
                <a16:creationId xmlns:a16="http://schemas.microsoft.com/office/drawing/2014/main" id="{23927668-859C-4E46-A994-B9986CE3CEE3}"/>
              </a:ext>
            </a:extLst>
          </p:cNvPr>
          <p:cNvSpPr txBox="1"/>
          <p:nvPr/>
        </p:nvSpPr>
        <p:spPr>
          <a:xfrm>
            <a:off x="3046828" y="143674"/>
            <a:ext cx="6098344"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srgbClr val="000000"/>
                </a:solidFill>
                <a:effectLst/>
                <a:uLnTx/>
                <a:uFillTx/>
                <a:latin typeface="Calibri" panose="020F0502020204030204"/>
                <a:ea typeface="+mn-ea"/>
                <a:cs typeface="+mn-cs"/>
              </a:rPr>
              <a:t>ΠΑΝΕΠΙΣΤΗΜΙΟ ΘΕΣΣΑΛΙΑΣ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srgbClr val="000000"/>
                </a:solidFill>
                <a:effectLst/>
                <a:uLnTx/>
                <a:uFillTx/>
                <a:latin typeface="Calibri" panose="020F0502020204030204"/>
                <a:ea typeface="+mn-ea"/>
                <a:cs typeface="+mn-cs"/>
              </a:rPr>
              <a:t>ΤΜΗΜΑ ΙΑΤΡΙΚΗΣ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000000"/>
                </a:solidFill>
                <a:effectLst/>
                <a:uLnTx/>
                <a:uFillTx/>
                <a:latin typeface="Calibri" panose="020F0502020204030204"/>
                <a:ea typeface="+mn-ea"/>
                <a:cs typeface="+mn-cs"/>
              </a:rPr>
              <a:t>Εργαστήριο Ιατρικής Φυσικής</a:t>
            </a:r>
            <a:endParaRPr lang="el-GR" dirty="0"/>
          </a:p>
        </p:txBody>
      </p:sp>
      <p:sp>
        <p:nvSpPr>
          <p:cNvPr id="9" name="Rectangle 2">
            <a:extLst>
              <a:ext uri="{FF2B5EF4-FFF2-40B4-BE49-F238E27FC236}">
                <a16:creationId xmlns:a16="http://schemas.microsoft.com/office/drawing/2014/main" id="{B9175B6B-01D7-4F3A-8F44-48D55BF6C409}"/>
              </a:ext>
            </a:extLst>
          </p:cNvPr>
          <p:cNvSpPr txBox="1">
            <a:spLocks noChangeArrowheads="1"/>
          </p:cNvSpPr>
          <p:nvPr/>
        </p:nvSpPr>
        <p:spPr bwMode="auto">
          <a:xfrm>
            <a:off x="3793231" y="1381130"/>
            <a:ext cx="8229600" cy="4667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l-GR" altLang="en-US" sz="2000" b="1">
                <a:latin typeface="Arial" charset="0"/>
                <a:cs typeface="Arial" charset="0"/>
              </a:rPr>
              <a:t>Ακτινοθεραπευτικό μηχάνημα </a:t>
            </a:r>
            <a:r>
              <a:rPr lang="en-US" altLang="en-US" sz="2000" b="1">
                <a:latin typeface="Arial" charset="0"/>
                <a:cs typeface="Arial" charset="0"/>
              </a:rPr>
              <a:t>Siemens, 1919</a:t>
            </a:r>
            <a:endParaRPr lang="el-GR" altLang="en-US" sz="2000" b="1" dirty="0">
              <a:latin typeface="Arial" charset="0"/>
              <a:cs typeface="Arial" charset="0"/>
            </a:endParaRPr>
          </a:p>
        </p:txBody>
      </p:sp>
      <p:pic>
        <p:nvPicPr>
          <p:cNvPr id="10" name="Picture 3">
            <a:extLst>
              <a:ext uri="{FF2B5EF4-FFF2-40B4-BE49-F238E27FC236}">
                <a16:creationId xmlns:a16="http://schemas.microsoft.com/office/drawing/2014/main" id="{1DC582EF-FE50-4C77-98F3-143F36FAF4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283" y="1727397"/>
            <a:ext cx="6445496" cy="4663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id="{927596CF-7B8D-4D8E-A72A-01CB5091103C}"/>
              </a:ext>
            </a:extLst>
          </p:cNvPr>
          <p:cNvSpPr txBox="1"/>
          <p:nvPr/>
        </p:nvSpPr>
        <p:spPr>
          <a:xfrm>
            <a:off x="169169" y="1317928"/>
            <a:ext cx="4648200" cy="461665"/>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l-GR" sz="2400" b="1" i="0" u="none" strike="noStrike" kern="1200" cap="none" spc="0" normalizeH="0" baseline="0" noProof="0" dirty="0">
                <a:ln w="12700" cmpd="sng">
                  <a:solidFill>
                    <a:srgbClr val="A23C33"/>
                  </a:solidFill>
                  <a:prstDash val="solid"/>
                </a:ln>
                <a:gradFill>
                  <a:gsLst>
                    <a:gs pos="0">
                      <a:srgbClr val="A23C33"/>
                    </a:gs>
                    <a:gs pos="4000">
                      <a:srgbClr val="A23C33">
                        <a:lumMod val="60000"/>
                        <a:lumOff val="40000"/>
                      </a:srgbClr>
                    </a:gs>
                    <a:gs pos="87000">
                      <a:srgbClr val="A23C33">
                        <a:lumMod val="20000"/>
                        <a:lumOff val="80000"/>
                      </a:srgbClr>
                    </a:gs>
                  </a:gsLst>
                  <a:lin ang="5400000"/>
                </a:gradFill>
                <a:effectLst/>
                <a:uLnTx/>
                <a:uFillTx/>
                <a:latin typeface="Garamond" panose="02020404030301010803"/>
                <a:ea typeface="+mn-ea"/>
                <a:cs typeface="+mn-cs"/>
              </a:rPr>
              <a:t>Ιστορική αναδρομή ακτινοθεραπείας</a:t>
            </a:r>
          </a:p>
        </p:txBody>
      </p:sp>
    </p:spTree>
    <p:extLst>
      <p:ext uri="{BB962C8B-B14F-4D97-AF65-F5344CB8AC3E}">
        <p14:creationId xmlns:p14="http://schemas.microsoft.com/office/powerpoint/2010/main" val="3362322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8">
            <a:extLst>
              <a:ext uri="{FF2B5EF4-FFF2-40B4-BE49-F238E27FC236}">
                <a16:creationId xmlns:a16="http://schemas.microsoft.com/office/drawing/2014/main" id="{43022531-DA1C-4F41-B43D-52D4DB61329E}"/>
              </a:ext>
            </a:extLst>
          </p:cNvPr>
          <p:cNvSpPr>
            <a:spLocks noGrp="1"/>
          </p:cNvSpPr>
          <p:nvPr>
            <p:ph type="ftr" sz="quarter" idx="11"/>
          </p:nvPr>
        </p:nvSpPr>
        <p:spPr>
          <a:xfrm>
            <a:off x="3611017" y="6453386"/>
            <a:ext cx="6280830" cy="404614"/>
          </a:xfrm>
        </p:spPr>
        <p:txBody>
          <a:bodyPr/>
          <a:lstStyle/>
          <a:p>
            <a:pPr algn="ctr"/>
            <a:r>
              <a:rPr lang="el-GR"/>
              <a:t>Βασιλική Σόφτα Υπ. Διδάκτωρ, Τμήμα Ιατρικής Φυσικής</a:t>
            </a:r>
            <a:endParaRPr lang="el-GR" dirty="0"/>
          </a:p>
        </p:txBody>
      </p:sp>
      <p:pic>
        <p:nvPicPr>
          <p:cNvPr id="5" name="Picture 4">
            <a:extLst>
              <a:ext uri="{FF2B5EF4-FFF2-40B4-BE49-F238E27FC236}">
                <a16:creationId xmlns:a16="http://schemas.microsoft.com/office/drawing/2014/main" id="{86CD7368-D753-4B16-9AFF-693CB0D50B3C}"/>
              </a:ext>
            </a:extLst>
          </p:cNvPr>
          <p:cNvPicPr>
            <a:picLocks noChangeAspect="1"/>
          </p:cNvPicPr>
          <p:nvPr/>
        </p:nvPicPr>
        <p:blipFill>
          <a:blip r:embed="rId2"/>
          <a:stretch>
            <a:fillRect/>
          </a:stretch>
        </p:blipFill>
        <p:spPr>
          <a:xfrm>
            <a:off x="0" y="6046237"/>
            <a:ext cx="811763" cy="811763"/>
          </a:xfrm>
          <a:prstGeom prst="rect">
            <a:avLst/>
          </a:prstGeom>
        </p:spPr>
      </p:pic>
      <p:sp>
        <p:nvSpPr>
          <p:cNvPr id="6" name="Slide Number Placeholder 5">
            <a:extLst>
              <a:ext uri="{FF2B5EF4-FFF2-40B4-BE49-F238E27FC236}">
                <a16:creationId xmlns:a16="http://schemas.microsoft.com/office/drawing/2014/main" id="{A3A3D9C2-2E98-43BE-88F3-77D373ADDEF1}"/>
              </a:ext>
            </a:extLst>
          </p:cNvPr>
          <p:cNvSpPr>
            <a:spLocks noGrp="1"/>
          </p:cNvSpPr>
          <p:nvPr>
            <p:ph type="sldNum" sz="quarter" idx="12"/>
          </p:nvPr>
        </p:nvSpPr>
        <p:spPr/>
        <p:txBody>
          <a:bodyPr/>
          <a:lstStyle/>
          <a:p>
            <a:fld id="{30F7FEED-761C-4317-B19B-150BD89273B6}" type="slidenum">
              <a:rPr lang="en-US" smtClean="0"/>
              <a:t>5</a:t>
            </a:fld>
            <a:endParaRPr lang="en-US"/>
          </a:p>
        </p:txBody>
      </p:sp>
      <p:pic>
        <p:nvPicPr>
          <p:cNvPr id="7" name="Picture 6">
            <a:extLst>
              <a:ext uri="{FF2B5EF4-FFF2-40B4-BE49-F238E27FC236}">
                <a16:creationId xmlns:a16="http://schemas.microsoft.com/office/drawing/2014/main" id="{7EACD010-1F66-40A9-A2AB-F73666C26032}"/>
              </a:ext>
            </a:extLst>
          </p:cNvPr>
          <p:cNvPicPr>
            <a:picLocks noChangeAspect="1"/>
          </p:cNvPicPr>
          <p:nvPr/>
        </p:nvPicPr>
        <p:blipFill>
          <a:blip r:embed="rId3"/>
          <a:stretch>
            <a:fillRect/>
          </a:stretch>
        </p:blipFill>
        <p:spPr>
          <a:xfrm>
            <a:off x="169169" y="186903"/>
            <a:ext cx="1201016" cy="1194920"/>
          </a:xfrm>
          <a:prstGeom prst="rect">
            <a:avLst/>
          </a:prstGeom>
        </p:spPr>
      </p:pic>
      <p:sp>
        <p:nvSpPr>
          <p:cNvPr id="8" name="TextBox 7">
            <a:extLst>
              <a:ext uri="{FF2B5EF4-FFF2-40B4-BE49-F238E27FC236}">
                <a16:creationId xmlns:a16="http://schemas.microsoft.com/office/drawing/2014/main" id="{23927668-859C-4E46-A994-B9986CE3CEE3}"/>
              </a:ext>
            </a:extLst>
          </p:cNvPr>
          <p:cNvSpPr txBox="1"/>
          <p:nvPr/>
        </p:nvSpPr>
        <p:spPr>
          <a:xfrm>
            <a:off x="3046828" y="143674"/>
            <a:ext cx="6098344"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srgbClr val="000000"/>
                </a:solidFill>
                <a:effectLst/>
                <a:uLnTx/>
                <a:uFillTx/>
                <a:latin typeface="Calibri" panose="020F0502020204030204"/>
                <a:ea typeface="+mn-ea"/>
                <a:cs typeface="+mn-cs"/>
              </a:rPr>
              <a:t>ΠΑΝΕΠΙΣΤΗΜΙΟ ΘΕΣΣΑΛΙΑΣ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srgbClr val="000000"/>
                </a:solidFill>
                <a:effectLst/>
                <a:uLnTx/>
                <a:uFillTx/>
                <a:latin typeface="Calibri" panose="020F0502020204030204"/>
                <a:ea typeface="+mn-ea"/>
                <a:cs typeface="+mn-cs"/>
              </a:rPr>
              <a:t>ΤΜΗΜΑ ΙΑΤΡΙΚΗΣ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000000"/>
                </a:solidFill>
                <a:effectLst/>
                <a:uLnTx/>
                <a:uFillTx/>
                <a:latin typeface="Calibri" panose="020F0502020204030204"/>
                <a:ea typeface="+mn-ea"/>
                <a:cs typeface="+mn-cs"/>
              </a:rPr>
              <a:t>Εργαστήριο Ιατρικής Φυσικής</a:t>
            </a:r>
            <a:endParaRPr lang="el-GR" dirty="0"/>
          </a:p>
        </p:txBody>
      </p:sp>
      <p:sp>
        <p:nvSpPr>
          <p:cNvPr id="9" name="TextBox 8">
            <a:extLst>
              <a:ext uri="{FF2B5EF4-FFF2-40B4-BE49-F238E27FC236}">
                <a16:creationId xmlns:a16="http://schemas.microsoft.com/office/drawing/2014/main" id="{ACB6BF6C-E142-4AD1-BAD0-266E26EC2328}"/>
              </a:ext>
            </a:extLst>
          </p:cNvPr>
          <p:cNvSpPr txBox="1"/>
          <p:nvPr/>
        </p:nvSpPr>
        <p:spPr>
          <a:xfrm>
            <a:off x="169169" y="1317928"/>
            <a:ext cx="4648200" cy="461665"/>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l-GR" sz="2400" b="1" i="0" u="none" strike="noStrike" kern="1200" cap="none" spc="0" normalizeH="0" baseline="0" noProof="0" dirty="0">
                <a:ln w="12700" cmpd="sng">
                  <a:solidFill>
                    <a:srgbClr val="A23C33"/>
                  </a:solidFill>
                  <a:prstDash val="solid"/>
                </a:ln>
                <a:gradFill>
                  <a:gsLst>
                    <a:gs pos="0">
                      <a:srgbClr val="A23C33"/>
                    </a:gs>
                    <a:gs pos="4000">
                      <a:srgbClr val="A23C33">
                        <a:lumMod val="60000"/>
                        <a:lumOff val="40000"/>
                      </a:srgbClr>
                    </a:gs>
                    <a:gs pos="87000">
                      <a:srgbClr val="A23C33">
                        <a:lumMod val="20000"/>
                        <a:lumOff val="80000"/>
                      </a:srgbClr>
                    </a:gs>
                  </a:gsLst>
                  <a:lin ang="5400000"/>
                </a:gradFill>
                <a:effectLst/>
                <a:uLnTx/>
                <a:uFillTx/>
                <a:latin typeface="Garamond" panose="02020404030301010803"/>
                <a:ea typeface="+mn-ea"/>
                <a:cs typeface="+mn-cs"/>
              </a:rPr>
              <a:t>Ιστορική αναδρομή ακτινοθεραπείας</a:t>
            </a:r>
          </a:p>
        </p:txBody>
      </p:sp>
      <p:pic>
        <p:nvPicPr>
          <p:cNvPr id="10" name="Picture 3">
            <a:extLst>
              <a:ext uri="{FF2B5EF4-FFF2-40B4-BE49-F238E27FC236}">
                <a16:creationId xmlns:a16="http://schemas.microsoft.com/office/drawing/2014/main" id="{F8537551-A7EE-42C8-BDB0-D77FD69CDF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5417" y="1695624"/>
            <a:ext cx="4241166" cy="489888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Rectangle 4">
            <a:extLst>
              <a:ext uri="{FF2B5EF4-FFF2-40B4-BE49-F238E27FC236}">
                <a16:creationId xmlns:a16="http://schemas.microsoft.com/office/drawing/2014/main" id="{5FA79C46-9AF8-4610-94DE-CD9362636A3B}"/>
              </a:ext>
            </a:extLst>
          </p:cNvPr>
          <p:cNvSpPr>
            <a:spLocks noChangeArrowheads="1"/>
          </p:cNvSpPr>
          <p:nvPr/>
        </p:nvSpPr>
        <p:spPr bwMode="auto">
          <a:xfrm>
            <a:off x="700088" y="2948226"/>
            <a:ext cx="2881312" cy="22479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algn="l" eaLnBrk="1" hangingPunct="1"/>
            <a:r>
              <a:rPr lang="el-GR" altLang="en-US" sz="2000">
                <a:latin typeface="Arial" charset="0"/>
                <a:cs typeface="Arial" charset="0"/>
              </a:rPr>
              <a:t>1950: Ακτινοθεραπεία στο δημοτικό αντικαρκινικό νοσοκομείο </a:t>
            </a:r>
            <a:r>
              <a:rPr lang="en-US" altLang="en-US" sz="2000">
                <a:latin typeface="Arial" charset="0"/>
                <a:cs typeface="Arial" charset="0"/>
              </a:rPr>
              <a:t>“Francis Delafield Hospital” </a:t>
            </a:r>
            <a:r>
              <a:rPr lang="el-GR" altLang="en-US" sz="2000">
                <a:latin typeface="Arial" charset="0"/>
                <a:cs typeface="Arial" charset="0"/>
              </a:rPr>
              <a:t>συνδεδεμένο με το </a:t>
            </a:r>
            <a:r>
              <a:rPr lang="en-US" altLang="en-US" sz="2000">
                <a:latin typeface="Arial" charset="0"/>
                <a:cs typeface="Arial" charset="0"/>
              </a:rPr>
              <a:t> Columbia University</a:t>
            </a:r>
          </a:p>
        </p:txBody>
      </p:sp>
    </p:spTree>
    <p:extLst>
      <p:ext uri="{BB962C8B-B14F-4D97-AF65-F5344CB8AC3E}">
        <p14:creationId xmlns:p14="http://schemas.microsoft.com/office/powerpoint/2010/main" val="1884944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8">
            <a:extLst>
              <a:ext uri="{FF2B5EF4-FFF2-40B4-BE49-F238E27FC236}">
                <a16:creationId xmlns:a16="http://schemas.microsoft.com/office/drawing/2014/main" id="{43022531-DA1C-4F41-B43D-52D4DB61329E}"/>
              </a:ext>
            </a:extLst>
          </p:cNvPr>
          <p:cNvSpPr>
            <a:spLocks noGrp="1"/>
          </p:cNvSpPr>
          <p:nvPr>
            <p:ph type="ftr" sz="quarter" idx="11"/>
          </p:nvPr>
        </p:nvSpPr>
        <p:spPr>
          <a:xfrm>
            <a:off x="3581401" y="6224051"/>
            <a:ext cx="6280830" cy="404614"/>
          </a:xfrm>
        </p:spPr>
        <p:txBody>
          <a:bodyPr/>
          <a:lstStyle/>
          <a:p>
            <a:pPr algn="ctr"/>
            <a:r>
              <a:rPr lang="el-GR"/>
              <a:t>Βασιλική Σόφτα Υπ. Διδάκτωρ, Τμήμα Ιατρικής Φυσικής</a:t>
            </a:r>
            <a:endParaRPr lang="el-GR" dirty="0"/>
          </a:p>
        </p:txBody>
      </p:sp>
      <p:pic>
        <p:nvPicPr>
          <p:cNvPr id="5" name="Picture 4">
            <a:extLst>
              <a:ext uri="{FF2B5EF4-FFF2-40B4-BE49-F238E27FC236}">
                <a16:creationId xmlns:a16="http://schemas.microsoft.com/office/drawing/2014/main" id="{86CD7368-D753-4B16-9AFF-693CB0D50B3C}"/>
              </a:ext>
            </a:extLst>
          </p:cNvPr>
          <p:cNvPicPr>
            <a:picLocks noChangeAspect="1"/>
          </p:cNvPicPr>
          <p:nvPr/>
        </p:nvPicPr>
        <p:blipFill>
          <a:blip r:embed="rId2"/>
          <a:stretch>
            <a:fillRect/>
          </a:stretch>
        </p:blipFill>
        <p:spPr>
          <a:xfrm>
            <a:off x="0" y="6046237"/>
            <a:ext cx="811763" cy="811763"/>
          </a:xfrm>
          <a:prstGeom prst="rect">
            <a:avLst/>
          </a:prstGeom>
        </p:spPr>
      </p:pic>
      <p:sp>
        <p:nvSpPr>
          <p:cNvPr id="6" name="Slide Number Placeholder 5">
            <a:extLst>
              <a:ext uri="{FF2B5EF4-FFF2-40B4-BE49-F238E27FC236}">
                <a16:creationId xmlns:a16="http://schemas.microsoft.com/office/drawing/2014/main" id="{A3A3D9C2-2E98-43BE-88F3-77D373ADDEF1}"/>
              </a:ext>
            </a:extLst>
          </p:cNvPr>
          <p:cNvSpPr>
            <a:spLocks noGrp="1"/>
          </p:cNvSpPr>
          <p:nvPr>
            <p:ph type="sldNum" sz="quarter" idx="12"/>
          </p:nvPr>
        </p:nvSpPr>
        <p:spPr/>
        <p:txBody>
          <a:bodyPr/>
          <a:lstStyle/>
          <a:p>
            <a:fld id="{30F7FEED-761C-4317-B19B-150BD89273B6}" type="slidenum">
              <a:rPr lang="en-US" smtClean="0"/>
              <a:t>6</a:t>
            </a:fld>
            <a:endParaRPr lang="en-US"/>
          </a:p>
        </p:txBody>
      </p:sp>
      <p:pic>
        <p:nvPicPr>
          <p:cNvPr id="7" name="Picture 6">
            <a:extLst>
              <a:ext uri="{FF2B5EF4-FFF2-40B4-BE49-F238E27FC236}">
                <a16:creationId xmlns:a16="http://schemas.microsoft.com/office/drawing/2014/main" id="{7EACD010-1F66-40A9-A2AB-F73666C26032}"/>
              </a:ext>
            </a:extLst>
          </p:cNvPr>
          <p:cNvPicPr>
            <a:picLocks noChangeAspect="1"/>
          </p:cNvPicPr>
          <p:nvPr/>
        </p:nvPicPr>
        <p:blipFill>
          <a:blip r:embed="rId3"/>
          <a:stretch>
            <a:fillRect/>
          </a:stretch>
        </p:blipFill>
        <p:spPr>
          <a:xfrm>
            <a:off x="169169" y="186903"/>
            <a:ext cx="1201016" cy="1194920"/>
          </a:xfrm>
          <a:prstGeom prst="rect">
            <a:avLst/>
          </a:prstGeom>
        </p:spPr>
      </p:pic>
      <p:sp>
        <p:nvSpPr>
          <p:cNvPr id="8" name="TextBox 7">
            <a:extLst>
              <a:ext uri="{FF2B5EF4-FFF2-40B4-BE49-F238E27FC236}">
                <a16:creationId xmlns:a16="http://schemas.microsoft.com/office/drawing/2014/main" id="{23927668-859C-4E46-A994-B9986CE3CEE3}"/>
              </a:ext>
            </a:extLst>
          </p:cNvPr>
          <p:cNvSpPr txBox="1"/>
          <p:nvPr/>
        </p:nvSpPr>
        <p:spPr>
          <a:xfrm>
            <a:off x="3046828" y="143674"/>
            <a:ext cx="6098344"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srgbClr val="000000"/>
                </a:solidFill>
                <a:effectLst/>
                <a:uLnTx/>
                <a:uFillTx/>
                <a:latin typeface="Calibri" panose="020F0502020204030204"/>
                <a:ea typeface="+mn-ea"/>
                <a:cs typeface="+mn-cs"/>
              </a:rPr>
              <a:t>ΠΑΝΕΠΙΣΤΗΜΙΟ ΘΕΣΣΑΛΙΑΣ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srgbClr val="000000"/>
                </a:solidFill>
                <a:effectLst/>
                <a:uLnTx/>
                <a:uFillTx/>
                <a:latin typeface="Calibri" panose="020F0502020204030204"/>
                <a:ea typeface="+mn-ea"/>
                <a:cs typeface="+mn-cs"/>
              </a:rPr>
              <a:t>ΤΜΗΜΑ ΙΑΤΡΙΚΗΣ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000000"/>
                </a:solidFill>
                <a:effectLst/>
                <a:uLnTx/>
                <a:uFillTx/>
                <a:latin typeface="Calibri" panose="020F0502020204030204"/>
                <a:ea typeface="+mn-ea"/>
                <a:cs typeface="+mn-cs"/>
              </a:rPr>
              <a:t>Εργαστήριο Ιατρικής Φυσικής</a:t>
            </a:r>
            <a:endParaRPr lang="el-GR" dirty="0"/>
          </a:p>
        </p:txBody>
      </p:sp>
      <p:sp>
        <p:nvSpPr>
          <p:cNvPr id="9" name="TextBox 8">
            <a:extLst>
              <a:ext uri="{FF2B5EF4-FFF2-40B4-BE49-F238E27FC236}">
                <a16:creationId xmlns:a16="http://schemas.microsoft.com/office/drawing/2014/main" id="{A36F8CB5-51C6-49F9-B3F6-ADCDA0D5DEF1}"/>
              </a:ext>
            </a:extLst>
          </p:cNvPr>
          <p:cNvSpPr txBox="1"/>
          <p:nvPr/>
        </p:nvSpPr>
        <p:spPr>
          <a:xfrm>
            <a:off x="169169" y="1317928"/>
            <a:ext cx="4648200" cy="461665"/>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l-GR" sz="2400" b="1" i="0" u="none" strike="noStrike" kern="1200" cap="none" spc="0" normalizeH="0" baseline="0" noProof="0" dirty="0">
                <a:ln w="12700" cmpd="sng">
                  <a:solidFill>
                    <a:srgbClr val="A23C33"/>
                  </a:solidFill>
                  <a:prstDash val="solid"/>
                </a:ln>
                <a:gradFill>
                  <a:gsLst>
                    <a:gs pos="0">
                      <a:srgbClr val="A23C33"/>
                    </a:gs>
                    <a:gs pos="4000">
                      <a:srgbClr val="A23C33">
                        <a:lumMod val="60000"/>
                        <a:lumOff val="40000"/>
                      </a:srgbClr>
                    </a:gs>
                    <a:gs pos="87000">
                      <a:srgbClr val="A23C33">
                        <a:lumMod val="20000"/>
                        <a:lumOff val="80000"/>
                      </a:srgbClr>
                    </a:gs>
                  </a:gsLst>
                  <a:lin ang="5400000"/>
                </a:gradFill>
                <a:effectLst/>
                <a:uLnTx/>
                <a:uFillTx/>
                <a:latin typeface="Garamond" panose="02020404030301010803"/>
                <a:ea typeface="+mn-ea"/>
                <a:cs typeface="+mn-cs"/>
              </a:rPr>
              <a:t>Ιστορική αναδρομή ακτινοθεραπείας</a:t>
            </a:r>
          </a:p>
        </p:txBody>
      </p:sp>
      <p:pic>
        <p:nvPicPr>
          <p:cNvPr id="10" name="Picture 2" descr="img0041">
            <a:extLst>
              <a:ext uri="{FF2B5EF4-FFF2-40B4-BE49-F238E27FC236}">
                <a16:creationId xmlns:a16="http://schemas.microsoft.com/office/drawing/2014/main" id="{ECF2ED9D-EB27-458E-AA11-F8BA3E81E2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812"/>
          <a:stretch>
            <a:fillRect/>
          </a:stretch>
        </p:blipFill>
        <p:spPr bwMode="auto">
          <a:xfrm>
            <a:off x="5617641" y="1915632"/>
            <a:ext cx="6280830" cy="4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3">
            <a:extLst>
              <a:ext uri="{FF2B5EF4-FFF2-40B4-BE49-F238E27FC236}">
                <a16:creationId xmlns:a16="http://schemas.microsoft.com/office/drawing/2014/main" id="{C04746BB-5533-47C6-95B5-255E1FCCAA41}"/>
              </a:ext>
            </a:extLst>
          </p:cNvPr>
          <p:cNvSpPr txBox="1">
            <a:spLocks noChangeArrowheads="1"/>
          </p:cNvSpPr>
          <p:nvPr/>
        </p:nvSpPr>
        <p:spPr bwMode="auto">
          <a:xfrm>
            <a:off x="4563269" y="1343226"/>
            <a:ext cx="8094662" cy="5762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l-GR" altLang="en-US" sz="2000" b="1">
                <a:latin typeface="Arial" charset="0"/>
                <a:cs typeface="Arial" charset="0"/>
              </a:rPr>
              <a:t>Μια από τις πρώτες θεραπείες με γραμμικό επιταχυντή</a:t>
            </a:r>
            <a:endParaRPr lang="en-US" altLang="en-US" sz="2000" b="1" dirty="0">
              <a:latin typeface="Arial" charset="0"/>
              <a:cs typeface="Arial" charset="0"/>
            </a:endParaRPr>
          </a:p>
        </p:txBody>
      </p:sp>
      <p:sp>
        <p:nvSpPr>
          <p:cNvPr id="12" name="TextBox 2">
            <a:extLst>
              <a:ext uri="{FF2B5EF4-FFF2-40B4-BE49-F238E27FC236}">
                <a16:creationId xmlns:a16="http://schemas.microsoft.com/office/drawing/2014/main" id="{63D254B7-160C-439F-9D73-3F6F7B211923}"/>
              </a:ext>
            </a:extLst>
          </p:cNvPr>
          <p:cNvSpPr txBox="1">
            <a:spLocks noChangeArrowheads="1"/>
          </p:cNvSpPr>
          <p:nvPr/>
        </p:nvSpPr>
        <p:spPr bwMode="auto">
          <a:xfrm>
            <a:off x="169169" y="3700991"/>
            <a:ext cx="513435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algn="just" eaLnBrk="1" hangingPunct="1"/>
            <a:r>
              <a:rPr lang="el-GR" altLang="en-US" sz="1600" dirty="0">
                <a:latin typeface="Arial" charset="0"/>
                <a:cs typeface="Arial" charset="0"/>
              </a:rPr>
              <a:t>Ο </a:t>
            </a:r>
            <a:r>
              <a:rPr lang="en-US" altLang="en-US" sz="1600" dirty="0">
                <a:latin typeface="Arial" charset="0"/>
                <a:cs typeface="Arial" charset="0"/>
              </a:rPr>
              <a:t>Henry Kaplan</a:t>
            </a:r>
            <a:r>
              <a:rPr lang="el-GR" altLang="en-US" sz="1600" dirty="0">
                <a:latin typeface="Arial" charset="0"/>
                <a:cs typeface="Arial" charset="0"/>
              </a:rPr>
              <a:t> (αριστερά) και η 1</a:t>
            </a:r>
            <a:r>
              <a:rPr lang="el-GR" altLang="en-US" sz="1600" baseline="30000" dirty="0">
                <a:latin typeface="Arial" charset="0"/>
                <a:cs typeface="Arial" charset="0"/>
              </a:rPr>
              <a:t>η</a:t>
            </a:r>
            <a:r>
              <a:rPr lang="el-GR" altLang="en-US" sz="1600" dirty="0">
                <a:latin typeface="Arial" charset="0"/>
                <a:cs typeface="Arial" charset="0"/>
              </a:rPr>
              <a:t> θεραπεία (δεξιά) με γραμμικό επιταχυντή </a:t>
            </a:r>
            <a:r>
              <a:rPr lang="en-US" altLang="en-US" sz="1600" dirty="0">
                <a:latin typeface="Arial" charset="0"/>
                <a:cs typeface="Arial" charset="0"/>
              </a:rPr>
              <a:t>6 MV </a:t>
            </a:r>
            <a:r>
              <a:rPr lang="el-GR" altLang="en-US" sz="1600" dirty="0">
                <a:latin typeface="Arial" charset="0"/>
                <a:cs typeface="Arial" charset="0"/>
              </a:rPr>
              <a:t>στο </a:t>
            </a:r>
            <a:r>
              <a:rPr lang="en-US" altLang="en-US" sz="1600" dirty="0">
                <a:latin typeface="Arial" charset="0"/>
                <a:cs typeface="Arial" charset="0"/>
              </a:rPr>
              <a:t>Stanford University, Palo Alto, California, U.S.A. </a:t>
            </a:r>
            <a:r>
              <a:rPr lang="el-GR" altLang="en-US" sz="1600" dirty="0">
                <a:latin typeface="Arial" charset="0"/>
                <a:cs typeface="Arial" charset="0"/>
              </a:rPr>
              <a:t>Ο ασθενής είναι ένα μικρό αγόρι με </a:t>
            </a:r>
            <a:r>
              <a:rPr lang="el-GR" altLang="en-US" sz="1600" dirty="0" err="1">
                <a:latin typeface="Arial" charset="0"/>
                <a:cs typeface="Arial" charset="0"/>
              </a:rPr>
              <a:t>ρετινοβλάστωμα</a:t>
            </a:r>
            <a:r>
              <a:rPr lang="el-GR" altLang="en-US" sz="1600" dirty="0">
                <a:latin typeface="Arial" charset="0"/>
                <a:cs typeface="Arial" charset="0"/>
              </a:rPr>
              <a:t> το οποίο ακτινοβολήθηκε επιτυχώς τον Ιανουάριο του 1956.</a:t>
            </a:r>
            <a:endParaRPr lang="en-US" altLang="en-US" sz="1600" dirty="0">
              <a:latin typeface="Arial" charset="0"/>
              <a:cs typeface="Arial" charset="0"/>
            </a:endParaRPr>
          </a:p>
        </p:txBody>
      </p:sp>
    </p:spTree>
    <p:extLst>
      <p:ext uri="{BB962C8B-B14F-4D97-AF65-F5344CB8AC3E}">
        <p14:creationId xmlns:p14="http://schemas.microsoft.com/office/powerpoint/2010/main" val="3534973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8">
            <a:extLst>
              <a:ext uri="{FF2B5EF4-FFF2-40B4-BE49-F238E27FC236}">
                <a16:creationId xmlns:a16="http://schemas.microsoft.com/office/drawing/2014/main" id="{43022531-DA1C-4F41-B43D-52D4DB61329E}"/>
              </a:ext>
            </a:extLst>
          </p:cNvPr>
          <p:cNvSpPr>
            <a:spLocks noGrp="1"/>
          </p:cNvSpPr>
          <p:nvPr>
            <p:ph type="ftr" sz="quarter" idx="11"/>
          </p:nvPr>
        </p:nvSpPr>
        <p:spPr>
          <a:xfrm>
            <a:off x="3611017" y="6453386"/>
            <a:ext cx="6280830" cy="404614"/>
          </a:xfrm>
        </p:spPr>
        <p:txBody>
          <a:bodyPr/>
          <a:lstStyle/>
          <a:p>
            <a:pPr algn="ctr"/>
            <a:r>
              <a:rPr lang="el-GR"/>
              <a:t>Βασιλική Σόφτα Υπ. Διδάκτωρ, Τμήμα Ιατρικής Φυσικής</a:t>
            </a:r>
            <a:endParaRPr lang="el-GR" dirty="0"/>
          </a:p>
        </p:txBody>
      </p:sp>
      <p:pic>
        <p:nvPicPr>
          <p:cNvPr id="5" name="Picture 4">
            <a:extLst>
              <a:ext uri="{FF2B5EF4-FFF2-40B4-BE49-F238E27FC236}">
                <a16:creationId xmlns:a16="http://schemas.microsoft.com/office/drawing/2014/main" id="{86CD7368-D753-4B16-9AFF-693CB0D50B3C}"/>
              </a:ext>
            </a:extLst>
          </p:cNvPr>
          <p:cNvPicPr>
            <a:picLocks noChangeAspect="1"/>
          </p:cNvPicPr>
          <p:nvPr/>
        </p:nvPicPr>
        <p:blipFill>
          <a:blip r:embed="rId2"/>
          <a:stretch>
            <a:fillRect/>
          </a:stretch>
        </p:blipFill>
        <p:spPr>
          <a:xfrm>
            <a:off x="0" y="6046237"/>
            <a:ext cx="811763" cy="811763"/>
          </a:xfrm>
          <a:prstGeom prst="rect">
            <a:avLst/>
          </a:prstGeom>
        </p:spPr>
      </p:pic>
      <p:sp>
        <p:nvSpPr>
          <p:cNvPr id="6" name="Slide Number Placeholder 5">
            <a:extLst>
              <a:ext uri="{FF2B5EF4-FFF2-40B4-BE49-F238E27FC236}">
                <a16:creationId xmlns:a16="http://schemas.microsoft.com/office/drawing/2014/main" id="{A3A3D9C2-2E98-43BE-88F3-77D373ADDEF1}"/>
              </a:ext>
            </a:extLst>
          </p:cNvPr>
          <p:cNvSpPr>
            <a:spLocks noGrp="1"/>
          </p:cNvSpPr>
          <p:nvPr>
            <p:ph type="sldNum" sz="quarter" idx="12"/>
          </p:nvPr>
        </p:nvSpPr>
        <p:spPr/>
        <p:txBody>
          <a:bodyPr/>
          <a:lstStyle/>
          <a:p>
            <a:fld id="{30F7FEED-761C-4317-B19B-150BD89273B6}" type="slidenum">
              <a:rPr lang="en-US" smtClean="0"/>
              <a:t>7</a:t>
            </a:fld>
            <a:endParaRPr lang="en-US"/>
          </a:p>
        </p:txBody>
      </p:sp>
      <p:pic>
        <p:nvPicPr>
          <p:cNvPr id="7" name="Picture 6">
            <a:extLst>
              <a:ext uri="{FF2B5EF4-FFF2-40B4-BE49-F238E27FC236}">
                <a16:creationId xmlns:a16="http://schemas.microsoft.com/office/drawing/2014/main" id="{7EACD010-1F66-40A9-A2AB-F73666C26032}"/>
              </a:ext>
            </a:extLst>
          </p:cNvPr>
          <p:cNvPicPr>
            <a:picLocks noChangeAspect="1"/>
          </p:cNvPicPr>
          <p:nvPr/>
        </p:nvPicPr>
        <p:blipFill>
          <a:blip r:embed="rId3"/>
          <a:stretch>
            <a:fillRect/>
          </a:stretch>
        </p:blipFill>
        <p:spPr>
          <a:xfrm>
            <a:off x="169169" y="186903"/>
            <a:ext cx="1201016" cy="1194920"/>
          </a:xfrm>
          <a:prstGeom prst="rect">
            <a:avLst/>
          </a:prstGeom>
        </p:spPr>
      </p:pic>
      <p:sp>
        <p:nvSpPr>
          <p:cNvPr id="8" name="TextBox 7">
            <a:extLst>
              <a:ext uri="{FF2B5EF4-FFF2-40B4-BE49-F238E27FC236}">
                <a16:creationId xmlns:a16="http://schemas.microsoft.com/office/drawing/2014/main" id="{23927668-859C-4E46-A994-B9986CE3CEE3}"/>
              </a:ext>
            </a:extLst>
          </p:cNvPr>
          <p:cNvSpPr txBox="1"/>
          <p:nvPr/>
        </p:nvSpPr>
        <p:spPr>
          <a:xfrm>
            <a:off x="3046828" y="143674"/>
            <a:ext cx="6098344"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srgbClr val="000000"/>
                </a:solidFill>
                <a:effectLst/>
                <a:uLnTx/>
                <a:uFillTx/>
                <a:latin typeface="Calibri" panose="020F0502020204030204"/>
                <a:ea typeface="+mn-ea"/>
                <a:cs typeface="+mn-cs"/>
              </a:rPr>
              <a:t>ΠΑΝΕΠΙΣΤΗΜΙΟ ΘΕΣΣΑΛΙΑΣ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srgbClr val="000000"/>
                </a:solidFill>
                <a:effectLst/>
                <a:uLnTx/>
                <a:uFillTx/>
                <a:latin typeface="Calibri" panose="020F0502020204030204"/>
                <a:ea typeface="+mn-ea"/>
                <a:cs typeface="+mn-cs"/>
              </a:rPr>
              <a:t>ΤΜΗΜΑ ΙΑΤΡΙΚΗΣ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000000"/>
                </a:solidFill>
                <a:effectLst/>
                <a:uLnTx/>
                <a:uFillTx/>
                <a:latin typeface="Calibri" panose="020F0502020204030204"/>
                <a:ea typeface="+mn-ea"/>
                <a:cs typeface="+mn-cs"/>
              </a:rPr>
              <a:t>Εργαστήριο Ιατρικής Φυσικής</a:t>
            </a:r>
            <a:endParaRPr lang="el-GR" dirty="0"/>
          </a:p>
        </p:txBody>
      </p:sp>
      <p:sp>
        <p:nvSpPr>
          <p:cNvPr id="10" name="Text Box 4">
            <a:extLst>
              <a:ext uri="{FF2B5EF4-FFF2-40B4-BE49-F238E27FC236}">
                <a16:creationId xmlns:a16="http://schemas.microsoft.com/office/drawing/2014/main" id="{8857AB7E-178B-4A3D-96D2-010A0FE0D50D}"/>
              </a:ext>
            </a:extLst>
          </p:cNvPr>
          <p:cNvSpPr txBox="1">
            <a:spLocks noChangeArrowheads="1"/>
          </p:cNvSpPr>
          <p:nvPr/>
        </p:nvSpPr>
        <p:spPr bwMode="auto">
          <a:xfrm>
            <a:off x="769677" y="1674313"/>
            <a:ext cx="5180521"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l"/>
            <a:r>
              <a:rPr lang="el-GR" altLang="en-US" sz="2000" dirty="0"/>
              <a:t>Τα </a:t>
            </a:r>
            <a:r>
              <a:rPr lang="el-GR" altLang="en-US" sz="2000" dirty="0">
                <a:solidFill>
                  <a:srgbClr val="C00000"/>
                </a:solidFill>
              </a:rPr>
              <a:t>φυσιολογικά κύτταρα </a:t>
            </a:r>
            <a:r>
              <a:rPr lang="el-GR" altLang="en-US" sz="2000" dirty="0"/>
              <a:t>χαρακτηρίζονται από: </a:t>
            </a:r>
            <a:endParaRPr lang="en-US" altLang="en-US" sz="2000" dirty="0"/>
          </a:p>
        </p:txBody>
      </p:sp>
      <p:sp>
        <p:nvSpPr>
          <p:cNvPr id="11" name="Text Box 5">
            <a:extLst>
              <a:ext uri="{FF2B5EF4-FFF2-40B4-BE49-F238E27FC236}">
                <a16:creationId xmlns:a16="http://schemas.microsoft.com/office/drawing/2014/main" id="{752B317E-EE41-4ED6-B203-E89B09DB1FAF}"/>
              </a:ext>
            </a:extLst>
          </p:cNvPr>
          <p:cNvSpPr txBox="1">
            <a:spLocks noChangeArrowheads="1"/>
          </p:cNvSpPr>
          <p:nvPr/>
        </p:nvSpPr>
        <p:spPr bwMode="auto">
          <a:xfrm>
            <a:off x="769677" y="2074423"/>
            <a:ext cx="6934200" cy="1190625"/>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454025" indent="-454025" algn="l">
              <a:defRPr sz="2400">
                <a:solidFill>
                  <a:schemeClr val="tx1"/>
                </a:solidFill>
                <a:latin typeface="Times New Roman" pitchFamily="18" charset="0"/>
              </a:defRPr>
            </a:lvl1pPr>
            <a:lvl2pPr marL="568325"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buFontTx/>
              <a:buChar char="•"/>
            </a:pPr>
            <a:r>
              <a:rPr lang="el-GR" altLang="en-US" sz="1800">
                <a:latin typeface="Tahoma" pitchFamily="34" charset="0"/>
              </a:rPr>
              <a:t>Την ειδική τους λειτουργία</a:t>
            </a:r>
          </a:p>
          <a:p>
            <a:pPr>
              <a:buFontTx/>
              <a:buChar char="•"/>
            </a:pPr>
            <a:r>
              <a:rPr lang="el-GR" altLang="en-US" sz="1800">
                <a:latin typeface="Tahoma" pitchFamily="34" charset="0"/>
              </a:rPr>
              <a:t>Την θέση τους στο σύστημα του ανθρώπινου οργανισμού</a:t>
            </a:r>
          </a:p>
          <a:p>
            <a:pPr>
              <a:buFontTx/>
              <a:buChar char="•"/>
            </a:pPr>
            <a:r>
              <a:rPr lang="el-GR" altLang="en-US" sz="1800">
                <a:latin typeface="Tahoma" pitchFamily="34" charset="0"/>
              </a:rPr>
              <a:t>Τον αριθμό τους καθώς και το</a:t>
            </a:r>
          </a:p>
          <a:p>
            <a:pPr>
              <a:buFontTx/>
              <a:buChar char="•"/>
            </a:pPr>
            <a:r>
              <a:rPr lang="el-GR" altLang="en-US" sz="1800">
                <a:latin typeface="Tahoma" pitchFamily="34" charset="0"/>
              </a:rPr>
              <a:t>σύστημα ελέγχου και ρύθμισής τους</a:t>
            </a:r>
            <a:endParaRPr lang="en-US" altLang="en-US" sz="1800">
              <a:latin typeface="Tahoma" pitchFamily="34" charset="0"/>
            </a:endParaRPr>
          </a:p>
        </p:txBody>
      </p:sp>
      <p:sp>
        <p:nvSpPr>
          <p:cNvPr id="12" name="Text Box 6">
            <a:extLst>
              <a:ext uri="{FF2B5EF4-FFF2-40B4-BE49-F238E27FC236}">
                <a16:creationId xmlns:a16="http://schemas.microsoft.com/office/drawing/2014/main" id="{FC6DA7E8-58E3-41D4-9C24-A740B711CA51}"/>
              </a:ext>
            </a:extLst>
          </p:cNvPr>
          <p:cNvSpPr txBox="1">
            <a:spLocks noChangeArrowheads="1"/>
          </p:cNvSpPr>
          <p:nvPr/>
        </p:nvSpPr>
        <p:spPr bwMode="auto">
          <a:xfrm>
            <a:off x="811763" y="4035187"/>
            <a:ext cx="3962400" cy="1015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l"/>
            <a:r>
              <a:rPr lang="el-GR" altLang="en-US" sz="2000" dirty="0"/>
              <a:t>Τα </a:t>
            </a:r>
            <a:r>
              <a:rPr lang="el-GR" altLang="en-US" sz="2000" dirty="0">
                <a:solidFill>
                  <a:srgbClr val="C00000"/>
                </a:solidFill>
              </a:rPr>
              <a:t>καρκινικά κύτταρα </a:t>
            </a:r>
            <a:r>
              <a:rPr lang="el-GR" altLang="en-US" sz="2000" dirty="0"/>
              <a:t>έχουν χάσει τις ιδιότητές τους λόγω γεννετικών</a:t>
            </a:r>
          </a:p>
          <a:p>
            <a:pPr algn="l"/>
            <a:r>
              <a:rPr lang="el-GR" altLang="en-US" sz="2000" dirty="0"/>
              <a:t>διαφοροποιήσεων</a:t>
            </a:r>
            <a:endParaRPr lang="en-US" altLang="en-US" sz="2000" dirty="0"/>
          </a:p>
        </p:txBody>
      </p:sp>
      <p:sp>
        <p:nvSpPr>
          <p:cNvPr id="13" name="Text Box 7">
            <a:extLst>
              <a:ext uri="{FF2B5EF4-FFF2-40B4-BE49-F238E27FC236}">
                <a16:creationId xmlns:a16="http://schemas.microsoft.com/office/drawing/2014/main" id="{8864B24E-A58D-4623-977E-F8AC517BBB7A}"/>
              </a:ext>
            </a:extLst>
          </p:cNvPr>
          <p:cNvSpPr txBox="1">
            <a:spLocks noChangeArrowheads="1"/>
          </p:cNvSpPr>
          <p:nvPr/>
        </p:nvSpPr>
        <p:spPr bwMode="auto">
          <a:xfrm>
            <a:off x="811763" y="5050850"/>
            <a:ext cx="6934200" cy="1465263"/>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454025" indent="-454025" algn="l">
              <a:defRPr sz="2400">
                <a:solidFill>
                  <a:schemeClr val="tx1"/>
                </a:solidFill>
                <a:latin typeface="Times New Roman" pitchFamily="18" charset="0"/>
              </a:defRPr>
            </a:lvl1pPr>
            <a:lvl2pPr marL="568325"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buFontTx/>
              <a:buChar char="•"/>
            </a:pPr>
            <a:r>
              <a:rPr lang="el-GR" altLang="en-US" sz="1800" dirty="0">
                <a:latin typeface="Tahoma" pitchFamily="34" charset="0"/>
              </a:rPr>
              <a:t>Δεν λειτουργούν</a:t>
            </a:r>
          </a:p>
          <a:p>
            <a:pPr>
              <a:buFontTx/>
              <a:buChar char="•"/>
            </a:pPr>
            <a:r>
              <a:rPr lang="el-GR" altLang="en-US" sz="1800" dirty="0">
                <a:latin typeface="Tahoma" pitchFamily="34" charset="0"/>
              </a:rPr>
              <a:t>Δύνανται να αναπαράγονται και να πολλαπλασιάζονται επ’άπειρον</a:t>
            </a:r>
          </a:p>
          <a:p>
            <a:pPr>
              <a:buFontTx/>
              <a:buChar char="•"/>
            </a:pPr>
            <a:r>
              <a:rPr lang="el-GR" altLang="en-US" sz="1800" dirty="0">
                <a:latin typeface="Tahoma" pitchFamily="34" charset="0"/>
              </a:rPr>
              <a:t>Δύνανται να μεταναστεύσουν σε οποιοδήποτε σημείο (μεταστάσεις)</a:t>
            </a:r>
            <a:endParaRPr lang="en-US" altLang="en-US" sz="1800" dirty="0">
              <a:latin typeface="Tahoma" pitchFamily="34" charset="0"/>
            </a:endParaRPr>
          </a:p>
        </p:txBody>
      </p:sp>
      <p:pic>
        <p:nvPicPr>
          <p:cNvPr id="14" name="Picture 8" descr="cancer_cells">
            <a:extLst>
              <a:ext uri="{FF2B5EF4-FFF2-40B4-BE49-F238E27FC236}">
                <a16:creationId xmlns:a16="http://schemas.microsoft.com/office/drawing/2014/main" id="{7195DEFB-BCDC-4CA5-B054-EE8A0B4D22D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89809" y="2168187"/>
            <a:ext cx="3962400" cy="2963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81498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8">
            <a:extLst>
              <a:ext uri="{FF2B5EF4-FFF2-40B4-BE49-F238E27FC236}">
                <a16:creationId xmlns:a16="http://schemas.microsoft.com/office/drawing/2014/main" id="{43022531-DA1C-4F41-B43D-52D4DB61329E}"/>
              </a:ext>
            </a:extLst>
          </p:cNvPr>
          <p:cNvSpPr>
            <a:spLocks noGrp="1"/>
          </p:cNvSpPr>
          <p:nvPr>
            <p:ph type="ftr" sz="quarter" idx="11"/>
          </p:nvPr>
        </p:nvSpPr>
        <p:spPr>
          <a:xfrm>
            <a:off x="3611017" y="6453386"/>
            <a:ext cx="6280830" cy="404614"/>
          </a:xfrm>
        </p:spPr>
        <p:txBody>
          <a:bodyPr/>
          <a:lstStyle/>
          <a:p>
            <a:pPr algn="ctr"/>
            <a:r>
              <a:rPr lang="el-GR"/>
              <a:t>Βασιλική Σόφτα Υπ. Διδάκτωρ, Τμήμα Ιατρικής Φυσικής</a:t>
            </a:r>
            <a:endParaRPr lang="el-GR" dirty="0"/>
          </a:p>
        </p:txBody>
      </p:sp>
      <p:pic>
        <p:nvPicPr>
          <p:cNvPr id="5" name="Picture 4">
            <a:extLst>
              <a:ext uri="{FF2B5EF4-FFF2-40B4-BE49-F238E27FC236}">
                <a16:creationId xmlns:a16="http://schemas.microsoft.com/office/drawing/2014/main" id="{86CD7368-D753-4B16-9AFF-693CB0D50B3C}"/>
              </a:ext>
            </a:extLst>
          </p:cNvPr>
          <p:cNvPicPr>
            <a:picLocks noChangeAspect="1"/>
          </p:cNvPicPr>
          <p:nvPr/>
        </p:nvPicPr>
        <p:blipFill>
          <a:blip r:embed="rId2"/>
          <a:stretch>
            <a:fillRect/>
          </a:stretch>
        </p:blipFill>
        <p:spPr>
          <a:xfrm>
            <a:off x="0" y="6046237"/>
            <a:ext cx="811763" cy="811763"/>
          </a:xfrm>
          <a:prstGeom prst="rect">
            <a:avLst/>
          </a:prstGeom>
        </p:spPr>
      </p:pic>
      <p:sp>
        <p:nvSpPr>
          <p:cNvPr id="6" name="Slide Number Placeholder 5">
            <a:extLst>
              <a:ext uri="{FF2B5EF4-FFF2-40B4-BE49-F238E27FC236}">
                <a16:creationId xmlns:a16="http://schemas.microsoft.com/office/drawing/2014/main" id="{A3A3D9C2-2E98-43BE-88F3-77D373ADDEF1}"/>
              </a:ext>
            </a:extLst>
          </p:cNvPr>
          <p:cNvSpPr>
            <a:spLocks noGrp="1"/>
          </p:cNvSpPr>
          <p:nvPr>
            <p:ph type="sldNum" sz="quarter" idx="12"/>
          </p:nvPr>
        </p:nvSpPr>
        <p:spPr/>
        <p:txBody>
          <a:bodyPr/>
          <a:lstStyle/>
          <a:p>
            <a:fld id="{30F7FEED-761C-4317-B19B-150BD89273B6}" type="slidenum">
              <a:rPr lang="en-US" smtClean="0"/>
              <a:t>8</a:t>
            </a:fld>
            <a:endParaRPr lang="en-US"/>
          </a:p>
        </p:txBody>
      </p:sp>
      <p:pic>
        <p:nvPicPr>
          <p:cNvPr id="7" name="Picture 6">
            <a:extLst>
              <a:ext uri="{FF2B5EF4-FFF2-40B4-BE49-F238E27FC236}">
                <a16:creationId xmlns:a16="http://schemas.microsoft.com/office/drawing/2014/main" id="{7EACD010-1F66-40A9-A2AB-F73666C26032}"/>
              </a:ext>
            </a:extLst>
          </p:cNvPr>
          <p:cNvPicPr>
            <a:picLocks noChangeAspect="1"/>
          </p:cNvPicPr>
          <p:nvPr/>
        </p:nvPicPr>
        <p:blipFill>
          <a:blip r:embed="rId3"/>
          <a:stretch>
            <a:fillRect/>
          </a:stretch>
        </p:blipFill>
        <p:spPr>
          <a:xfrm>
            <a:off x="169169" y="186903"/>
            <a:ext cx="1201016" cy="1194920"/>
          </a:xfrm>
          <a:prstGeom prst="rect">
            <a:avLst/>
          </a:prstGeom>
        </p:spPr>
      </p:pic>
      <p:sp>
        <p:nvSpPr>
          <p:cNvPr id="8" name="TextBox 7">
            <a:extLst>
              <a:ext uri="{FF2B5EF4-FFF2-40B4-BE49-F238E27FC236}">
                <a16:creationId xmlns:a16="http://schemas.microsoft.com/office/drawing/2014/main" id="{23927668-859C-4E46-A994-B9986CE3CEE3}"/>
              </a:ext>
            </a:extLst>
          </p:cNvPr>
          <p:cNvSpPr txBox="1"/>
          <p:nvPr/>
        </p:nvSpPr>
        <p:spPr>
          <a:xfrm>
            <a:off x="3046828" y="143674"/>
            <a:ext cx="6098344"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srgbClr val="000000"/>
                </a:solidFill>
                <a:effectLst/>
                <a:uLnTx/>
                <a:uFillTx/>
                <a:latin typeface="Calibri" panose="020F0502020204030204"/>
                <a:ea typeface="+mn-ea"/>
                <a:cs typeface="+mn-cs"/>
              </a:rPr>
              <a:t>ΠΑΝΕΠΙΣΤΗΜΙΟ ΘΕΣΣΑΛΙΑΣ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srgbClr val="000000"/>
                </a:solidFill>
                <a:effectLst/>
                <a:uLnTx/>
                <a:uFillTx/>
                <a:latin typeface="Calibri" panose="020F0502020204030204"/>
                <a:ea typeface="+mn-ea"/>
                <a:cs typeface="+mn-cs"/>
              </a:rPr>
              <a:t>ΤΜΗΜΑ ΙΑΤΡΙΚΗΣ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000000"/>
                </a:solidFill>
                <a:effectLst/>
                <a:uLnTx/>
                <a:uFillTx/>
                <a:latin typeface="Calibri" panose="020F0502020204030204"/>
                <a:ea typeface="+mn-ea"/>
                <a:cs typeface="+mn-cs"/>
              </a:rPr>
              <a:t>Εργαστήριο Ιατρικής Φυσικής</a:t>
            </a:r>
            <a:endParaRPr lang="el-GR" dirty="0"/>
          </a:p>
        </p:txBody>
      </p:sp>
      <p:sp>
        <p:nvSpPr>
          <p:cNvPr id="9" name="Rectangle 2">
            <a:extLst>
              <a:ext uri="{FF2B5EF4-FFF2-40B4-BE49-F238E27FC236}">
                <a16:creationId xmlns:a16="http://schemas.microsoft.com/office/drawing/2014/main" id="{9EABF1AC-9CA6-4597-AF96-15098DB01486}"/>
              </a:ext>
            </a:extLst>
          </p:cNvPr>
          <p:cNvSpPr txBox="1">
            <a:spLocks noChangeArrowheads="1"/>
          </p:cNvSpPr>
          <p:nvPr/>
        </p:nvSpPr>
        <p:spPr>
          <a:xfrm>
            <a:off x="169169" y="1306379"/>
            <a:ext cx="3050033" cy="57785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en-US" sz="3200" dirty="0">
                <a:solidFill>
                  <a:srgbClr val="C00000"/>
                </a:solidFill>
                <a:latin typeface="Calibri" panose="020F0502020204030204" pitchFamily="34" charset="0"/>
                <a:cs typeface="Calibri" panose="020F0502020204030204" pitchFamily="34" charset="0"/>
              </a:rPr>
              <a:t>Κα</a:t>
            </a:r>
            <a:r>
              <a:rPr lang="en-US" altLang="en-US" sz="3200" dirty="0" err="1">
                <a:solidFill>
                  <a:srgbClr val="C00000"/>
                </a:solidFill>
                <a:latin typeface="Calibri" panose="020F0502020204030204" pitchFamily="34" charset="0"/>
                <a:cs typeface="Calibri" panose="020F0502020204030204" pitchFamily="34" charset="0"/>
              </a:rPr>
              <a:t>ρκίνος</a:t>
            </a:r>
            <a:r>
              <a:rPr lang="en-US" altLang="en-US" sz="3200" dirty="0">
                <a:solidFill>
                  <a:srgbClr val="C00000"/>
                </a:solidFill>
                <a:latin typeface="Calibri" panose="020F0502020204030204" pitchFamily="34" charset="0"/>
                <a:cs typeface="Calibri" panose="020F0502020204030204" pitchFamily="34" charset="0"/>
              </a:rPr>
              <a:t> - </a:t>
            </a:r>
            <a:r>
              <a:rPr lang="en-US" altLang="en-US" sz="3200" dirty="0" err="1">
                <a:solidFill>
                  <a:srgbClr val="C00000"/>
                </a:solidFill>
                <a:latin typeface="Calibri" panose="020F0502020204030204" pitchFamily="34" charset="0"/>
                <a:cs typeface="Calibri" panose="020F0502020204030204" pitchFamily="34" charset="0"/>
              </a:rPr>
              <a:t>Γενικά</a:t>
            </a:r>
            <a:endParaRPr lang="en-US" altLang="en-US" sz="3200" dirty="0">
              <a:solidFill>
                <a:srgbClr val="C00000"/>
              </a:solidFill>
              <a:latin typeface="Calibri" panose="020F0502020204030204" pitchFamily="34" charset="0"/>
              <a:cs typeface="Calibri" panose="020F0502020204030204" pitchFamily="34" charset="0"/>
            </a:endParaRPr>
          </a:p>
        </p:txBody>
      </p:sp>
      <p:grpSp>
        <p:nvGrpSpPr>
          <p:cNvPr id="10" name="Group 3">
            <a:extLst>
              <a:ext uri="{FF2B5EF4-FFF2-40B4-BE49-F238E27FC236}">
                <a16:creationId xmlns:a16="http://schemas.microsoft.com/office/drawing/2014/main" id="{06D91045-88DF-42B5-BBAD-61AC5B49B962}"/>
              </a:ext>
            </a:extLst>
          </p:cNvPr>
          <p:cNvGrpSpPr>
            <a:grpSpLocks/>
          </p:cNvGrpSpPr>
          <p:nvPr/>
        </p:nvGrpSpPr>
        <p:grpSpPr bwMode="auto">
          <a:xfrm>
            <a:off x="4940715" y="1915979"/>
            <a:ext cx="2819400" cy="2286000"/>
            <a:chOff x="1872" y="672"/>
            <a:chExt cx="2064" cy="1680"/>
          </a:xfrm>
        </p:grpSpPr>
        <p:sp>
          <p:nvSpPr>
            <p:cNvPr id="11" name="AutoShape 4">
              <a:extLst>
                <a:ext uri="{FF2B5EF4-FFF2-40B4-BE49-F238E27FC236}">
                  <a16:creationId xmlns:a16="http://schemas.microsoft.com/office/drawing/2014/main" id="{F3AC6095-2750-4818-9C69-8F44FAB9ED8B}"/>
                </a:ext>
              </a:extLst>
            </p:cNvPr>
            <p:cNvSpPr>
              <a:spLocks noChangeArrowheads="1"/>
            </p:cNvSpPr>
            <p:nvPr/>
          </p:nvSpPr>
          <p:spPr bwMode="auto">
            <a:xfrm>
              <a:off x="1872" y="1200"/>
              <a:ext cx="1200" cy="1152"/>
            </a:xfrm>
            <a:custGeom>
              <a:avLst/>
              <a:gdLst>
                <a:gd name="G0" fmla="+- 1026 0 0"/>
                <a:gd name="G1" fmla="+- 21600 0 1026"/>
                <a:gd name="G2" fmla="+- 21600 0 1026"/>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26" y="10800"/>
                  </a:moveTo>
                  <a:cubicBezTo>
                    <a:pt x="1026" y="16198"/>
                    <a:pt x="5402" y="20574"/>
                    <a:pt x="10800" y="20574"/>
                  </a:cubicBezTo>
                  <a:cubicBezTo>
                    <a:pt x="16198" y="20574"/>
                    <a:pt x="20574" y="16198"/>
                    <a:pt x="20574" y="10800"/>
                  </a:cubicBezTo>
                  <a:cubicBezTo>
                    <a:pt x="20574" y="5402"/>
                    <a:pt x="16198" y="1026"/>
                    <a:pt x="10800" y="1026"/>
                  </a:cubicBezTo>
                  <a:cubicBezTo>
                    <a:pt x="5402" y="1026"/>
                    <a:pt x="1026" y="5402"/>
                    <a:pt x="1026" y="10800"/>
                  </a:cubicBezTo>
                  <a:close/>
                </a:path>
              </a:pathLst>
            </a:custGeom>
            <a:solidFill>
              <a:schemeClr val="hlink"/>
            </a:solidFill>
            <a:ln w="12700" cap="sq">
              <a:solidFill>
                <a:srgbClr val="FFFF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12" name="AutoShape 5">
              <a:extLst>
                <a:ext uri="{FF2B5EF4-FFF2-40B4-BE49-F238E27FC236}">
                  <a16:creationId xmlns:a16="http://schemas.microsoft.com/office/drawing/2014/main" id="{CDF0F254-060B-455E-9935-BF95DCBBB538}"/>
                </a:ext>
              </a:extLst>
            </p:cNvPr>
            <p:cNvSpPr>
              <a:spLocks noChangeArrowheads="1"/>
            </p:cNvSpPr>
            <p:nvPr/>
          </p:nvSpPr>
          <p:spPr bwMode="auto">
            <a:xfrm>
              <a:off x="2280" y="672"/>
              <a:ext cx="1200" cy="1152"/>
            </a:xfrm>
            <a:custGeom>
              <a:avLst/>
              <a:gdLst>
                <a:gd name="G0" fmla="+- 1026 0 0"/>
                <a:gd name="G1" fmla="+- 21600 0 1026"/>
                <a:gd name="G2" fmla="+- 21600 0 1026"/>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26" y="10800"/>
                  </a:moveTo>
                  <a:cubicBezTo>
                    <a:pt x="1026" y="16198"/>
                    <a:pt x="5402" y="20574"/>
                    <a:pt x="10800" y="20574"/>
                  </a:cubicBezTo>
                  <a:cubicBezTo>
                    <a:pt x="16198" y="20574"/>
                    <a:pt x="20574" y="16198"/>
                    <a:pt x="20574" y="10800"/>
                  </a:cubicBezTo>
                  <a:cubicBezTo>
                    <a:pt x="20574" y="5402"/>
                    <a:pt x="16198" y="1026"/>
                    <a:pt x="10800" y="1026"/>
                  </a:cubicBezTo>
                  <a:cubicBezTo>
                    <a:pt x="5402" y="1026"/>
                    <a:pt x="1026" y="5402"/>
                    <a:pt x="1026" y="10800"/>
                  </a:cubicBezTo>
                  <a:close/>
                </a:path>
              </a:pathLst>
            </a:custGeom>
            <a:solidFill>
              <a:schemeClr val="accent1"/>
            </a:solidFill>
            <a:ln w="12700" cap="sq">
              <a:solidFill>
                <a:srgbClr val="FFFF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13" name="AutoShape 6">
              <a:extLst>
                <a:ext uri="{FF2B5EF4-FFF2-40B4-BE49-F238E27FC236}">
                  <a16:creationId xmlns:a16="http://schemas.microsoft.com/office/drawing/2014/main" id="{CA979F4B-F058-41F0-977F-7233D897A769}"/>
                </a:ext>
              </a:extLst>
            </p:cNvPr>
            <p:cNvSpPr>
              <a:spLocks noChangeArrowheads="1"/>
            </p:cNvSpPr>
            <p:nvPr/>
          </p:nvSpPr>
          <p:spPr bwMode="auto">
            <a:xfrm>
              <a:off x="2736" y="1200"/>
              <a:ext cx="1200" cy="1152"/>
            </a:xfrm>
            <a:custGeom>
              <a:avLst/>
              <a:gdLst>
                <a:gd name="G0" fmla="+- 1026 0 0"/>
                <a:gd name="G1" fmla="+- 21600 0 1026"/>
                <a:gd name="G2" fmla="+- 21600 0 1026"/>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26" y="10800"/>
                  </a:moveTo>
                  <a:cubicBezTo>
                    <a:pt x="1026" y="16198"/>
                    <a:pt x="5402" y="20574"/>
                    <a:pt x="10800" y="20574"/>
                  </a:cubicBezTo>
                  <a:cubicBezTo>
                    <a:pt x="16198" y="20574"/>
                    <a:pt x="20574" y="16198"/>
                    <a:pt x="20574" y="10800"/>
                  </a:cubicBezTo>
                  <a:cubicBezTo>
                    <a:pt x="20574" y="5402"/>
                    <a:pt x="16198" y="1026"/>
                    <a:pt x="10800" y="1026"/>
                  </a:cubicBezTo>
                  <a:cubicBezTo>
                    <a:pt x="5402" y="1026"/>
                    <a:pt x="1026" y="5402"/>
                    <a:pt x="1026" y="10800"/>
                  </a:cubicBezTo>
                  <a:close/>
                </a:path>
              </a:pathLst>
            </a:custGeom>
            <a:solidFill>
              <a:schemeClr val="tx1"/>
            </a:solidFill>
            <a:ln w="12700" cap="sq">
              <a:solidFill>
                <a:srgbClr val="FFFF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alibri" panose="020F0502020204030204" pitchFamily="34" charset="0"/>
                <a:cs typeface="Calibri" panose="020F0502020204030204" pitchFamily="34" charset="0"/>
              </a:endParaRPr>
            </a:p>
          </p:txBody>
        </p:sp>
      </p:grpSp>
      <p:sp>
        <p:nvSpPr>
          <p:cNvPr id="14" name="Text Box 7">
            <a:extLst>
              <a:ext uri="{FF2B5EF4-FFF2-40B4-BE49-F238E27FC236}">
                <a16:creationId xmlns:a16="http://schemas.microsoft.com/office/drawing/2014/main" id="{D5FA2656-BAA3-4616-BCC4-0FE888FA7CC3}"/>
              </a:ext>
            </a:extLst>
          </p:cNvPr>
          <p:cNvSpPr txBox="1">
            <a:spLocks noChangeArrowheads="1"/>
          </p:cNvSpPr>
          <p:nvPr/>
        </p:nvSpPr>
        <p:spPr bwMode="auto">
          <a:xfrm>
            <a:off x="2730915" y="2754179"/>
            <a:ext cx="2284413" cy="457200"/>
          </a:xfrm>
          <a:prstGeom prst="rect">
            <a:avLst/>
          </a:prstGeom>
          <a:solidFill>
            <a:srgbClr val="969696"/>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400" b="1">
                <a:solidFill>
                  <a:schemeClr val="bg1"/>
                </a:solidFill>
                <a:latin typeface="Calibri" panose="020F0502020204030204" pitchFamily="34" charset="0"/>
                <a:cs typeface="Calibri" panose="020F0502020204030204" pitchFamily="34" charset="0"/>
              </a:rPr>
              <a:t>Ακτινοθεραπεία</a:t>
            </a:r>
          </a:p>
        </p:txBody>
      </p:sp>
      <p:sp>
        <p:nvSpPr>
          <p:cNvPr id="15" name="Text Box 8">
            <a:extLst>
              <a:ext uri="{FF2B5EF4-FFF2-40B4-BE49-F238E27FC236}">
                <a16:creationId xmlns:a16="http://schemas.microsoft.com/office/drawing/2014/main" id="{C6F2DA79-9948-47C5-9FB7-4B5CD56A80C0}"/>
              </a:ext>
            </a:extLst>
          </p:cNvPr>
          <p:cNvSpPr txBox="1">
            <a:spLocks noChangeArrowheads="1"/>
          </p:cNvSpPr>
          <p:nvPr/>
        </p:nvSpPr>
        <p:spPr bwMode="auto">
          <a:xfrm>
            <a:off x="5397915" y="1306379"/>
            <a:ext cx="18494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400" b="1" dirty="0" err="1">
                <a:latin typeface="Calibri" panose="020F0502020204030204" pitchFamily="34" charset="0"/>
                <a:cs typeface="Calibri" panose="020F0502020204030204" pitchFamily="34" charset="0"/>
              </a:rPr>
              <a:t>Χειρουργική</a:t>
            </a:r>
            <a:endParaRPr lang="en-US" altLang="en-US" sz="2400" b="1" dirty="0">
              <a:latin typeface="Calibri" panose="020F0502020204030204" pitchFamily="34" charset="0"/>
              <a:cs typeface="Calibri" panose="020F0502020204030204" pitchFamily="34" charset="0"/>
            </a:endParaRPr>
          </a:p>
        </p:txBody>
      </p:sp>
      <p:sp>
        <p:nvSpPr>
          <p:cNvPr id="16" name="Text Box 9">
            <a:extLst>
              <a:ext uri="{FF2B5EF4-FFF2-40B4-BE49-F238E27FC236}">
                <a16:creationId xmlns:a16="http://schemas.microsoft.com/office/drawing/2014/main" id="{27639E26-E932-4F38-8146-9D8A1351AEF9}"/>
              </a:ext>
            </a:extLst>
          </p:cNvPr>
          <p:cNvSpPr txBox="1">
            <a:spLocks noChangeArrowheads="1"/>
          </p:cNvSpPr>
          <p:nvPr/>
        </p:nvSpPr>
        <p:spPr bwMode="auto">
          <a:xfrm>
            <a:off x="7836315" y="2830379"/>
            <a:ext cx="2312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400" b="1">
                <a:latin typeface="Calibri" panose="020F0502020204030204" pitchFamily="34" charset="0"/>
                <a:cs typeface="Calibri" panose="020F0502020204030204" pitchFamily="34" charset="0"/>
              </a:rPr>
              <a:t>Χημειοθεραπεία</a:t>
            </a:r>
          </a:p>
        </p:txBody>
      </p:sp>
      <p:sp>
        <p:nvSpPr>
          <p:cNvPr id="17" name="Text Box 10">
            <a:extLst>
              <a:ext uri="{FF2B5EF4-FFF2-40B4-BE49-F238E27FC236}">
                <a16:creationId xmlns:a16="http://schemas.microsoft.com/office/drawing/2014/main" id="{18B15C90-42E1-4E0F-8FFB-48C35004DA2E}"/>
              </a:ext>
            </a:extLst>
          </p:cNvPr>
          <p:cNvSpPr txBox="1">
            <a:spLocks noChangeArrowheads="1"/>
          </p:cNvSpPr>
          <p:nvPr/>
        </p:nvSpPr>
        <p:spPr bwMode="auto">
          <a:xfrm>
            <a:off x="2971643" y="5037688"/>
            <a:ext cx="127874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800" b="1" u="sng" dirty="0" err="1">
                <a:latin typeface="Calibri" panose="020F0502020204030204" pitchFamily="34" charset="0"/>
                <a:cs typeface="Calibri" panose="020F0502020204030204" pitchFamily="34" charset="0"/>
              </a:rPr>
              <a:t>Στόχος</a:t>
            </a:r>
            <a:r>
              <a:rPr lang="en-US" altLang="en-US" sz="2800" b="1" u="sng" dirty="0">
                <a:solidFill>
                  <a:schemeClr val="bg1"/>
                </a:solidFill>
                <a:latin typeface="Calibri" panose="020F0502020204030204" pitchFamily="34" charset="0"/>
                <a:cs typeface="Calibri" panose="020F0502020204030204" pitchFamily="34" charset="0"/>
              </a:rPr>
              <a:t>:</a:t>
            </a:r>
          </a:p>
        </p:txBody>
      </p:sp>
      <p:sp>
        <p:nvSpPr>
          <p:cNvPr id="18" name="Text Box 11">
            <a:extLst>
              <a:ext uri="{FF2B5EF4-FFF2-40B4-BE49-F238E27FC236}">
                <a16:creationId xmlns:a16="http://schemas.microsoft.com/office/drawing/2014/main" id="{BCCC367F-8FEB-47D1-A0D0-4673BEBB9B7C}"/>
              </a:ext>
            </a:extLst>
          </p:cNvPr>
          <p:cNvSpPr txBox="1">
            <a:spLocks noChangeArrowheads="1"/>
          </p:cNvSpPr>
          <p:nvPr/>
        </p:nvSpPr>
        <p:spPr bwMode="auto">
          <a:xfrm>
            <a:off x="3046828" y="5622483"/>
            <a:ext cx="7102475" cy="830997"/>
          </a:xfrm>
          <a:prstGeom prst="rect">
            <a:avLst/>
          </a:prstGeom>
          <a:solidFill>
            <a:srgbClr val="969696"/>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b="1" i="1">
                <a:latin typeface="Calibri" panose="020F0502020204030204" pitchFamily="34" charset="0"/>
                <a:cs typeface="Calibri" panose="020F0502020204030204" pitchFamily="34" charset="0"/>
              </a:rPr>
              <a:t>Ο </a:t>
            </a:r>
            <a:r>
              <a:rPr lang="en-US" altLang="en-US" sz="2400" b="1" i="1">
                <a:solidFill>
                  <a:schemeClr val="bg1"/>
                </a:solidFill>
                <a:latin typeface="Calibri" panose="020F0502020204030204" pitchFamily="34" charset="0"/>
                <a:cs typeface="Calibri" panose="020F0502020204030204" pitchFamily="34" charset="0"/>
              </a:rPr>
              <a:t>θάνατος</a:t>
            </a:r>
            <a:r>
              <a:rPr lang="en-US" altLang="en-US" sz="2400" b="1" i="1">
                <a:latin typeface="Calibri" panose="020F0502020204030204" pitchFamily="34" charset="0"/>
                <a:cs typeface="Calibri" panose="020F0502020204030204" pitchFamily="34" charset="0"/>
              </a:rPr>
              <a:t> ή/και η απομάκρυνση </a:t>
            </a:r>
            <a:r>
              <a:rPr lang="el-GR" altLang="en-US" sz="2400" b="1" i="1">
                <a:latin typeface="Calibri" panose="020F0502020204030204" pitchFamily="34" charset="0"/>
                <a:cs typeface="Calibri" panose="020F0502020204030204" pitchFamily="34" charset="0"/>
              </a:rPr>
              <a:t>όλων</a:t>
            </a:r>
            <a:r>
              <a:rPr lang="en-US" altLang="en-US" sz="2400" b="1" i="1">
                <a:latin typeface="Calibri" panose="020F0502020204030204" pitchFamily="34" charset="0"/>
                <a:cs typeface="Calibri" panose="020F0502020204030204" pitchFamily="34" charset="0"/>
              </a:rPr>
              <a:t> των καρκινικών κυττάρων</a:t>
            </a:r>
          </a:p>
        </p:txBody>
      </p:sp>
      <p:sp>
        <p:nvSpPr>
          <p:cNvPr id="19" name="Text Box 14">
            <a:extLst>
              <a:ext uri="{FF2B5EF4-FFF2-40B4-BE49-F238E27FC236}">
                <a16:creationId xmlns:a16="http://schemas.microsoft.com/office/drawing/2014/main" id="{B96BE12D-1622-458B-87A6-45763ACA9502}"/>
              </a:ext>
            </a:extLst>
          </p:cNvPr>
          <p:cNvSpPr txBox="1">
            <a:spLocks noChangeArrowheads="1"/>
          </p:cNvSpPr>
          <p:nvPr/>
        </p:nvSpPr>
        <p:spPr bwMode="auto">
          <a:xfrm>
            <a:off x="608714" y="4191001"/>
            <a:ext cx="11446126" cy="6463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just"/>
            <a:r>
              <a:rPr lang="el-GR" altLang="en-US" dirty="0">
                <a:latin typeface="Calibri" panose="020F0502020204030204" pitchFamily="34" charset="0"/>
                <a:cs typeface="Calibri" panose="020F0502020204030204" pitchFamily="34" charset="0"/>
              </a:rPr>
              <a:t>Πολλοί παράγοντες καθορίζουν εάν μια νεοπλασία αντιμετωπίζεται μόνο χειρουργικά, ακτινοθεραπευτικά ή χημειοθεραπευτικά ή από συνδυασμό κάποιων ή όλων των παραπάνω.  </a:t>
            </a:r>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9589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8">
            <a:extLst>
              <a:ext uri="{FF2B5EF4-FFF2-40B4-BE49-F238E27FC236}">
                <a16:creationId xmlns:a16="http://schemas.microsoft.com/office/drawing/2014/main" id="{43022531-DA1C-4F41-B43D-52D4DB61329E}"/>
              </a:ext>
            </a:extLst>
          </p:cNvPr>
          <p:cNvSpPr>
            <a:spLocks noGrp="1"/>
          </p:cNvSpPr>
          <p:nvPr>
            <p:ph type="ftr" sz="quarter" idx="11"/>
          </p:nvPr>
        </p:nvSpPr>
        <p:spPr>
          <a:xfrm>
            <a:off x="3611017" y="6453386"/>
            <a:ext cx="6280830" cy="404614"/>
          </a:xfrm>
        </p:spPr>
        <p:txBody>
          <a:bodyPr/>
          <a:lstStyle/>
          <a:p>
            <a:pPr algn="ctr"/>
            <a:r>
              <a:rPr lang="el-GR"/>
              <a:t>Βασιλική Σόφτα Υπ. Διδάκτωρ, Τμήμα Ιατρικής Φυσικής</a:t>
            </a:r>
            <a:endParaRPr lang="el-GR" dirty="0"/>
          </a:p>
        </p:txBody>
      </p:sp>
      <p:pic>
        <p:nvPicPr>
          <p:cNvPr id="5" name="Picture 4">
            <a:extLst>
              <a:ext uri="{FF2B5EF4-FFF2-40B4-BE49-F238E27FC236}">
                <a16:creationId xmlns:a16="http://schemas.microsoft.com/office/drawing/2014/main" id="{86CD7368-D753-4B16-9AFF-693CB0D50B3C}"/>
              </a:ext>
            </a:extLst>
          </p:cNvPr>
          <p:cNvPicPr>
            <a:picLocks noChangeAspect="1"/>
          </p:cNvPicPr>
          <p:nvPr/>
        </p:nvPicPr>
        <p:blipFill>
          <a:blip r:embed="rId2"/>
          <a:stretch>
            <a:fillRect/>
          </a:stretch>
        </p:blipFill>
        <p:spPr>
          <a:xfrm>
            <a:off x="0" y="6046237"/>
            <a:ext cx="811763" cy="811763"/>
          </a:xfrm>
          <a:prstGeom prst="rect">
            <a:avLst/>
          </a:prstGeom>
        </p:spPr>
      </p:pic>
      <p:sp>
        <p:nvSpPr>
          <p:cNvPr id="6" name="Slide Number Placeholder 5">
            <a:extLst>
              <a:ext uri="{FF2B5EF4-FFF2-40B4-BE49-F238E27FC236}">
                <a16:creationId xmlns:a16="http://schemas.microsoft.com/office/drawing/2014/main" id="{A3A3D9C2-2E98-43BE-88F3-77D373ADDEF1}"/>
              </a:ext>
            </a:extLst>
          </p:cNvPr>
          <p:cNvSpPr>
            <a:spLocks noGrp="1"/>
          </p:cNvSpPr>
          <p:nvPr>
            <p:ph type="sldNum" sz="quarter" idx="12"/>
          </p:nvPr>
        </p:nvSpPr>
        <p:spPr/>
        <p:txBody>
          <a:bodyPr/>
          <a:lstStyle/>
          <a:p>
            <a:fld id="{30F7FEED-761C-4317-B19B-150BD89273B6}" type="slidenum">
              <a:rPr lang="en-US" smtClean="0"/>
              <a:t>9</a:t>
            </a:fld>
            <a:endParaRPr lang="en-US"/>
          </a:p>
        </p:txBody>
      </p:sp>
      <p:pic>
        <p:nvPicPr>
          <p:cNvPr id="7" name="Picture 6">
            <a:extLst>
              <a:ext uri="{FF2B5EF4-FFF2-40B4-BE49-F238E27FC236}">
                <a16:creationId xmlns:a16="http://schemas.microsoft.com/office/drawing/2014/main" id="{7EACD010-1F66-40A9-A2AB-F73666C26032}"/>
              </a:ext>
            </a:extLst>
          </p:cNvPr>
          <p:cNvPicPr>
            <a:picLocks noChangeAspect="1"/>
          </p:cNvPicPr>
          <p:nvPr/>
        </p:nvPicPr>
        <p:blipFill>
          <a:blip r:embed="rId3"/>
          <a:stretch>
            <a:fillRect/>
          </a:stretch>
        </p:blipFill>
        <p:spPr>
          <a:xfrm>
            <a:off x="169169" y="186903"/>
            <a:ext cx="1201016" cy="1194920"/>
          </a:xfrm>
          <a:prstGeom prst="rect">
            <a:avLst/>
          </a:prstGeom>
        </p:spPr>
      </p:pic>
      <p:sp>
        <p:nvSpPr>
          <p:cNvPr id="8" name="TextBox 7">
            <a:extLst>
              <a:ext uri="{FF2B5EF4-FFF2-40B4-BE49-F238E27FC236}">
                <a16:creationId xmlns:a16="http://schemas.microsoft.com/office/drawing/2014/main" id="{23927668-859C-4E46-A994-B9986CE3CEE3}"/>
              </a:ext>
            </a:extLst>
          </p:cNvPr>
          <p:cNvSpPr txBox="1"/>
          <p:nvPr/>
        </p:nvSpPr>
        <p:spPr>
          <a:xfrm>
            <a:off x="3046828" y="143674"/>
            <a:ext cx="6098344"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srgbClr val="000000"/>
                </a:solidFill>
                <a:effectLst/>
                <a:uLnTx/>
                <a:uFillTx/>
                <a:latin typeface="Calibri" panose="020F0502020204030204"/>
                <a:ea typeface="+mn-ea"/>
                <a:cs typeface="+mn-cs"/>
              </a:rPr>
              <a:t>ΠΑΝΕΠΙΣΤΗΜΙΟ ΘΕΣΣΑΛΙΑΣ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srgbClr val="000000"/>
                </a:solidFill>
                <a:effectLst/>
                <a:uLnTx/>
                <a:uFillTx/>
                <a:latin typeface="Calibri" panose="020F0502020204030204"/>
                <a:ea typeface="+mn-ea"/>
                <a:cs typeface="+mn-cs"/>
              </a:rPr>
              <a:t>ΤΜΗΜΑ ΙΑΤΡΙΚΗΣ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000000"/>
                </a:solidFill>
                <a:effectLst/>
                <a:uLnTx/>
                <a:uFillTx/>
                <a:latin typeface="Calibri" panose="020F0502020204030204"/>
                <a:ea typeface="+mn-ea"/>
                <a:cs typeface="+mn-cs"/>
              </a:rPr>
              <a:t>Εργαστήριο Ιατρικής Φυσικής</a:t>
            </a:r>
            <a:endParaRPr lang="el-GR" dirty="0"/>
          </a:p>
        </p:txBody>
      </p:sp>
      <p:pic>
        <p:nvPicPr>
          <p:cNvPr id="3" name="Picture 2">
            <a:extLst>
              <a:ext uri="{FF2B5EF4-FFF2-40B4-BE49-F238E27FC236}">
                <a16:creationId xmlns:a16="http://schemas.microsoft.com/office/drawing/2014/main" id="{AB323EF3-FAF8-48CA-8D5E-EF4CDD4C85ED}"/>
              </a:ext>
            </a:extLst>
          </p:cNvPr>
          <p:cNvPicPr>
            <a:picLocks noChangeAspect="1"/>
          </p:cNvPicPr>
          <p:nvPr/>
        </p:nvPicPr>
        <p:blipFill>
          <a:blip r:embed="rId4"/>
          <a:stretch>
            <a:fillRect/>
          </a:stretch>
        </p:blipFill>
        <p:spPr>
          <a:xfrm>
            <a:off x="405881" y="1614761"/>
            <a:ext cx="6278504" cy="3353479"/>
          </a:xfrm>
          <a:prstGeom prst="rect">
            <a:avLst/>
          </a:prstGeom>
        </p:spPr>
      </p:pic>
      <p:pic>
        <p:nvPicPr>
          <p:cNvPr id="10" name="Picture 9">
            <a:extLst>
              <a:ext uri="{FF2B5EF4-FFF2-40B4-BE49-F238E27FC236}">
                <a16:creationId xmlns:a16="http://schemas.microsoft.com/office/drawing/2014/main" id="{6D9A1D5B-C401-437F-8543-F257C5466CA7}"/>
              </a:ext>
            </a:extLst>
          </p:cNvPr>
          <p:cNvPicPr>
            <a:picLocks noChangeAspect="1"/>
          </p:cNvPicPr>
          <p:nvPr/>
        </p:nvPicPr>
        <p:blipFill>
          <a:blip r:embed="rId5"/>
          <a:stretch>
            <a:fillRect/>
          </a:stretch>
        </p:blipFill>
        <p:spPr>
          <a:xfrm>
            <a:off x="6751432" y="3389807"/>
            <a:ext cx="5270064" cy="2822258"/>
          </a:xfrm>
          <a:prstGeom prst="rect">
            <a:avLst/>
          </a:prstGeom>
        </p:spPr>
      </p:pic>
    </p:spTree>
    <p:extLst>
      <p:ext uri="{BB962C8B-B14F-4D97-AF65-F5344CB8AC3E}">
        <p14:creationId xmlns:p14="http://schemas.microsoft.com/office/powerpoint/2010/main" val="34826861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714</TotalTime>
  <Words>2611</Words>
  <Application>Microsoft Office PowerPoint</Application>
  <PresentationFormat>Widescreen</PresentationFormat>
  <Paragraphs>335</Paragraphs>
  <Slides>36</Slides>
  <Notes>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36</vt:i4>
      </vt:variant>
    </vt:vector>
  </HeadingPairs>
  <TitlesOfParts>
    <vt:vector size="47" baseType="lpstr">
      <vt:lpstr>Arial</vt:lpstr>
      <vt:lpstr>Calibri</vt:lpstr>
      <vt:lpstr>Calibri Light</vt:lpstr>
      <vt:lpstr>Garamond</vt:lpstr>
      <vt:lpstr>GrHelvetica</vt:lpstr>
      <vt:lpstr>Tahoma</vt:lpstr>
      <vt:lpstr>Times New Roman</vt:lpstr>
      <vt:lpstr>Wingdings</vt:lpstr>
      <vt:lpstr>Office Theme</vt:lpstr>
      <vt:lpstr>Slide</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Baso Softa</dc:creator>
  <cp:lastModifiedBy>Baso Softa</cp:lastModifiedBy>
  <cp:revision>156</cp:revision>
  <dcterms:created xsi:type="dcterms:W3CDTF">2021-10-29T16:04:38Z</dcterms:created>
  <dcterms:modified xsi:type="dcterms:W3CDTF">2021-12-14T17:36:40Z</dcterms:modified>
</cp:coreProperties>
</file>