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79.JPG" ContentType="image/jpeg"/>
  <Override PartName="/ppt/media/image181.JPG" ContentType="image/jpeg"/>
  <Override PartName="/ppt/media/image182.JPG" ContentType="image/jpeg"/>
  <Override PartName="/ppt/media/image183.JPG" ContentType="image/jpeg"/>
  <Override PartName="/ppt/media/image184.JPG" ContentType="image/jpeg"/>
  <Override PartName="/ppt/media/image18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7" r:id="rId4"/>
    <p:sldId id="299" r:id="rId5"/>
    <p:sldId id="298" r:id="rId6"/>
    <p:sldId id="262" r:id="rId7"/>
    <p:sldId id="259" r:id="rId8"/>
    <p:sldId id="300" r:id="rId9"/>
    <p:sldId id="306" r:id="rId10"/>
    <p:sldId id="302" r:id="rId11"/>
    <p:sldId id="260" r:id="rId12"/>
    <p:sldId id="520" r:id="rId13"/>
    <p:sldId id="304" r:id="rId14"/>
    <p:sldId id="295" r:id="rId15"/>
    <p:sldId id="263" r:id="rId16"/>
    <p:sldId id="303" r:id="rId17"/>
    <p:sldId id="307" r:id="rId18"/>
    <p:sldId id="313" r:id="rId19"/>
    <p:sldId id="314" r:id="rId20"/>
    <p:sldId id="522" r:id="rId21"/>
    <p:sldId id="308" r:id="rId22"/>
    <p:sldId id="310" r:id="rId23"/>
    <p:sldId id="311" r:id="rId24"/>
    <p:sldId id="312" r:id="rId25"/>
    <p:sldId id="264" r:id="rId26"/>
    <p:sldId id="265" r:id="rId27"/>
    <p:sldId id="561" r:id="rId28"/>
    <p:sldId id="557" r:id="rId29"/>
    <p:sldId id="266" r:id="rId30"/>
    <p:sldId id="558" r:id="rId31"/>
    <p:sldId id="565" r:id="rId32"/>
    <p:sldId id="518" r:id="rId33"/>
    <p:sldId id="556" r:id="rId34"/>
    <p:sldId id="560" r:id="rId35"/>
    <p:sldId id="563" r:id="rId36"/>
    <p:sldId id="562" r:id="rId37"/>
    <p:sldId id="267" r:id="rId38"/>
    <p:sldId id="315" r:id="rId39"/>
    <p:sldId id="269" r:id="rId40"/>
    <p:sldId id="290" r:id="rId41"/>
    <p:sldId id="274" r:id="rId42"/>
    <p:sldId id="268" r:id="rId43"/>
    <p:sldId id="270" r:id="rId44"/>
    <p:sldId id="272" r:id="rId45"/>
    <p:sldId id="273" r:id="rId46"/>
    <p:sldId id="275" r:id="rId47"/>
    <p:sldId id="276" r:id="rId48"/>
    <p:sldId id="277" r:id="rId49"/>
    <p:sldId id="281" r:id="rId50"/>
    <p:sldId id="322" r:id="rId51"/>
    <p:sldId id="317" r:id="rId52"/>
    <p:sldId id="324" r:id="rId53"/>
    <p:sldId id="316" r:id="rId54"/>
    <p:sldId id="319" r:id="rId55"/>
    <p:sldId id="320" r:id="rId56"/>
    <p:sldId id="318" r:id="rId57"/>
    <p:sldId id="321" r:id="rId58"/>
    <p:sldId id="469" r:id="rId59"/>
    <p:sldId id="447" r:id="rId60"/>
    <p:sldId id="448" r:id="rId61"/>
    <p:sldId id="514" r:id="rId62"/>
    <p:sldId id="287" r:id="rId63"/>
    <p:sldId id="323" r:id="rId64"/>
    <p:sldId id="280" r:id="rId65"/>
    <p:sldId id="279" r:id="rId66"/>
    <p:sldId id="325" r:id="rId67"/>
    <p:sldId id="326" r:id="rId68"/>
    <p:sldId id="530" r:id="rId69"/>
    <p:sldId id="531" r:id="rId70"/>
    <p:sldId id="526" r:id="rId71"/>
    <p:sldId id="527" r:id="rId72"/>
    <p:sldId id="532" r:id="rId73"/>
    <p:sldId id="548" r:id="rId74"/>
    <p:sldId id="533" r:id="rId75"/>
    <p:sldId id="534" r:id="rId76"/>
    <p:sldId id="535" r:id="rId77"/>
    <p:sldId id="549" r:id="rId78"/>
    <p:sldId id="550" r:id="rId79"/>
    <p:sldId id="525" r:id="rId80"/>
    <p:sldId id="536" r:id="rId81"/>
    <p:sldId id="537" r:id="rId82"/>
    <p:sldId id="538" r:id="rId83"/>
    <p:sldId id="539" r:id="rId84"/>
    <p:sldId id="540" r:id="rId85"/>
    <p:sldId id="541" r:id="rId86"/>
    <p:sldId id="542" r:id="rId87"/>
    <p:sldId id="543" r:id="rId88"/>
    <p:sldId id="544" r:id="rId89"/>
    <p:sldId id="545" r:id="rId90"/>
    <p:sldId id="546" r:id="rId91"/>
    <p:sldId id="547" r:id="rId92"/>
    <p:sldId id="551" r:id="rId93"/>
    <p:sldId id="555" r:id="rId94"/>
    <p:sldId id="576" r:id="rId95"/>
    <p:sldId id="552" r:id="rId96"/>
    <p:sldId id="553" r:id="rId97"/>
    <p:sldId id="554" r:id="rId98"/>
    <p:sldId id="567" r:id="rId99"/>
    <p:sldId id="577" r:id="rId100"/>
    <p:sldId id="578" r:id="rId101"/>
    <p:sldId id="579" r:id="rId102"/>
    <p:sldId id="580" r:id="rId103"/>
    <p:sldId id="581" r:id="rId104"/>
    <p:sldId id="575" r:id="rId105"/>
    <p:sldId id="566" r:id="rId106"/>
    <p:sldId id="568" r:id="rId107"/>
    <p:sldId id="571" r:id="rId108"/>
  </p:sldIdLst>
  <p:sldSz cx="10693400" cy="7562850"/>
  <p:notesSz cx="10693400" cy="756285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10" autoAdjust="0"/>
    <p:restoredTop sz="96257" autoAdjust="0"/>
  </p:normalViewPr>
  <p:slideViewPr>
    <p:cSldViewPr>
      <p:cViewPr varScale="1">
        <p:scale>
          <a:sx n="75" d="100"/>
          <a:sy n="75" d="100"/>
        </p:scale>
        <p:origin x="830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59D00-D8DC-4325-BE08-0F3EF8D43799}" type="doc">
      <dgm:prSet loTypeId="urn:microsoft.com/office/officeart/2005/8/layout/lProcess3" loCatId="process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11F598E1-6C6B-43E6-B460-55CD7A4A82E4}">
      <dgm:prSet custT="1"/>
      <dgm:spPr/>
      <dgm:t>
        <a:bodyPr/>
        <a:lstStyle/>
        <a:p>
          <a:r>
            <a:rPr lang="el-GR" sz="2000" b="0" i="0" dirty="0" err="1"/>
            <a:t>Τυχαιοποίηση</a:t>
          </a:r>
          <a:r>
            <a:rPr lang="el-GR" sz="2000" b="0" i="0" dirty="0"/>
            <a:t> σύμφωνα με το </a:t>
          </a:r>
        </a:p>
        <a:p>
          <a:r>
            <a:rPr lang="el-GR" sz="2000" b="0" i="0" dirty="0"/>
            <a:t>«Πειραματικό Σχέδιο των Πλήρως 	Τυχαιοποιημένες Ομάδες» </a:t>
          </a:r>
          <a:br>
            <a:rPr lang="el-GR" sz="2000" b="0" i="0" dirty="0"/>
          </a:br>
          <a:r>
            <a:rPr lang="el-GR" sz="2000" b="0" i="0" dirty="0"/>
            <a:t> </a:t>
          </a:r>
          <a:r>
            <a:rPr lang="el-GR" sz="2000" b="0" i="0" dirty="0" err="1">
              <a:solidFill>
                <a:srgbClr val="FFFF00"/>
              </a:solidFill>
            </a:rPr>
            <a:t>Randomized</a:t>
          </a:r>
          <a:r>
            <a:rPr lang="el-GR" sz="2000" b="0" i="0" dirty="0">
              <a:solidFill>
                <a:srgbClr val="FFFF00"/>
              </a:solidFill>
            </a:rPr>
            <a:t> </a:t>
          </a:r>
          <a:r>
            <a:rPr lang="el-GR" sz="2000" b="0" i="0" dirty="0" err="1">
              <a:solidFill>
                <a:srgbClr val="FFFF00"/>
              </a:solidFill>
            </a:rPr>
            <a:t>Complete-Block</a:t>
          </a:r>
          <a:r>
            <a:rPr lang="el-GR" sz="2000" b="0" i="0" dirty="0">
              <a:solidFill>
                <a:srgbClr val="FFFF00"/>
              </a:solidFill>
            </a:rPr>
            <a:t>  </a:t>
          </a:r>
          <a:r>
            <a:rPr lang="el-GR" sz="2000" b="0" i="0" dirty="0" err="1">
              <a:solidFill>
                <a:srgbClr val="FFFF00"/>
              </a:solidFill>
            </a:rPr>
            <a:t>Design</a:t>
          </a:r>
          <a:r>
            <a:rPr lang="el-GR" sz="2000" b="0" i="0" dirty="0">
              <a:solidFill>
                <a:srgbClr val="FFFF00"/>
              </a:solidFill>
            </a:rPr>
            <a:t> (RCBD</a:t>
          </a:r>
          <a:r>
            <a:rPr lang="el-GR" sz="2000" b="1" i="0" dirty="0">
              <a:solidFill>
                <a:srgbClr val="FFFF00"/>
              </a:solidFill>
            </a:rPr>
            <a:t>)</a:t>
          </a:r>
          <a:endParaRPr lang="el-GR" sz="2000" dirty="0">
            <a:solidFill>
              <a:srgbClr val="FFFF00"/>
            </a:solidFill>
          </a:endParaRPr>
        </a:p>
      </dgm:t>
    </dgm:pt>
    <dgm:pt modelId="{7F970E56-86DD-443B-8A7C-F5D89A16A76B}" type="parTrans" cxnId="{8BFBFE4F-516B-41E8-8309-AE026EB3B9F4}">
      <dgm:prSet/>
      <dgm:spPr/>
      <dgm:t>
        <a:bodyPr/>
        <a:lstStyle/>
        <a:p>
          <a:endParaRPr lang="el-GR"/>
        </a:p>
      </dgm:t>
    </dgm:pt>
    <dgm:pt modelId="{7F3A32F3-6596-4506-B8DE-CE0B050926F9}" type="sibTrans" cxnId="{8BFBFE4F-516B-41E8-8309-AE026EB3B9F4}">
      <dgm:prSet/>
      <dgm:spPr/>
      <dgm:t>
        <a:bodyPr/>
        <a:lstStyle/>
        <a:p>
          <a:endParaRPr lang="el-GR"/>
        </a:p>
      </dgm:t>
    </dgm:pt>
    <dgm:pt modelId="{AF35DA57-C860-4087-B991-49E0C8110352}" type="pres">
      <dgm:prSet presAssocID="{06759D00-D8DC-4325-BE08-0F3EF8D4379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5A90823-7483-4897-A9C4-E6419C07655C}" type="pres">
      <dgm:prSet presAssocID="{11F598E1-6C6B-43E6-B460-55CD7A4A82E4}" presName="horFlow" presStyleCnt="0"/>
      <dgm:spPr/>
    </dgm:pt>
    <dgm:pt modelId="{01AF6816-D822-4D82-815C-3B357F68AB50}" type="pres">
      <dgm:prSet presAssocID="{11F598E1-6C6B-43E6-B460-55CD7A4A82E4}" presName="bigChev" presStyleLbl="node1" presStyleIdx="0" presStyleCnt="1" custScaleX="263809"/>
      <dgm:spPr/>
    </dgm:pt>
  </dgm:ptLst>
  <dgm:cxnLst>
    <dgm:cxn modelId="{FF01AD39-B3CB-4A3F-8299-F0EF89CACFE7}" type="presOf" srcId="{06759D00-D8DC-4325-BE08-0F3EF8D43799}" destId="{AF35DA57-C860-4087-B991-49E0C8110352}" srcOrd="0" destOrd="0" presId="urn:microsoft.com/office/officeart/2005/8/layout/lProcess3"/>
    <dgm:cxn modelId="{8BFBFE4F-516B-41E8-8309-AE026EB3B9F4}" srcId="{06759D00-D8DC-4325-BE08-0F3EF8D43799}" destId="{11F598E1-6C6B-43E6-B460-55CD7A4A82E4}" srcOrd="0" destOrd="0" parTransId="{7F970E56-86DD-443B-8A7C-F5D89A16A76B}" sibTransId="{7F3A32F3-6596-4506-B8DE-CE0B050926F9}"/>
    <dgm:cxn modelId="{F30B12A1-CC05-47E4-B0C8-F3BD19197009}" type="presOf" srcId="{11F598E1-6C6B-43E6-B460-55CD7A4A82E4}" destId="{01AF6816-D822-4D82-815C-3B357F68AB50}" srcOrd="0" destOrd="0" presId="urn:microsoft.com/office/officeart/2005/8/layout/lProcess3"/>
    <dgm:cxn modelId="{B841E441-C515-4D62-87D6-65E96C7CB0D0}" type="presParOf" srcId="{AF35DA57-C860-4087-B991-49E0C8110352}" destId="{35A90823-7483-4897-A9C4-E6419C07655C}" srcOrd="0" destOrd="0" presId="urn:microsoft.com/office/officeart/2005/8/layout/lProcess3"/>
    <dgm:cxn modelId="{1AFE37CE-C767-499B-8F20-9650D926E566}" type="presParOf" srcId="{35A90823-7483-4897-A9C4-E6419C07655C}" destId="{01AF6816-D822-4D82-815C-3B357F68AB5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F6816-D822-4D82-815C-3B357F68AB50}">
      <dsp:nvSpPr>
        <dsp:cNvPr id="0" name=""/>
        <dsp:cNvSpPr/>
      </dsp:nvSpPr>
      <dsp:spPr>
        <a:xfrm>
          <a:off x="1787" y="331702"/>
          <a:ext cx="8689831" cy="131759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0" i="0" kern="1200" dirty="0" err="1"/>
            <a:t>Τυχαιοποίηση</a:t>
          </a:r>
          <a:r>
            <a:rPr lang="el-GR" sz="2000" b="0" i="0" kern="1200" dirty="0"/>
            <a:t> σύμφωνα με το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0" i="0" kern="1200" dirty="0"/>
            <a:t>«Πειραματικό Σχέδιο των Πλήρως 	Τυχαιοποιημένες Ομάδες» </a:t>
          </a:r>
          <a:br>
            <a:rPr lang="el-GR" sz="2000" b="0" i="0" kern="1200" dirty="0"/>
          </a:br>
          <a:r>
            <a:rPr lang="el-GR" sz="2000" b="0" i="0" kern="1200" dirty="0"/>
            <a:t> </a:t>
          </a:r>
          <a:r>
            <a:rPr lang="el-GR" sz="2000" b="0" i="0" kern="1200" dirty="0" err="1">
              <a:solidFill>
                <a:srgbClr val="FFFF00"/>
              </a:solidFill>
            </a:rPr>
            <a:t>Randomized</a:t>
          </a:r>
          <a:r>
            <a:rPr lang="el-GR" sz="2000" b="0" i="0" kern="1200" dirty="0">
              <a:solidFill>
                <a:srgbClr val="FFFF00"/>
              </a:solidFill>
            </a:rPr>
            <a:t> </a:t>
          </a:r>
          <a:r>
            <a:rPr lang="el-GR" sz="2000" b="0" i="0" kern="1200" dirty="0" err="1">
              <a:solidFill>
                <a:srgbClr val="FFFF00"/>
              </a:solidFill>
            </a:rPr>
            <a:t>Complete-Block</a:t>
          </a:r>
          <a:r>
            <a:rPr lang="el-GR" sz="2000" b="0" i="0" kern="1200" dirty="0">
              <a:solidFill>
                <a:srgbClr val="FFFF00"/>
              </a:solidFill>
            </a:rPr>
            <a:t>  </a:t>
          </a:r>
          <a:r>
            <a:rPr lang="el-GR" sz="2000" b="0" i="0" kern="1200" dirty="0" err="1">
              <a:solidFill>
                <a:srgbClr val="FFFF00"/>
              </a:solidFill>
            </a:rPr>
            <a:t>Design</a:t>
          </a:r>
          <a:r>
            <a:rPr lang="el-GR" sz="2000" b="0" i="0" kern="1200" dirty="0">
              <a:solidFill>
                <a:srgbClr val="FFFF00"/>
              </a:solidFill>
            </a:rPr>
            <a:t> (RCBD</a:t>
          </a:r>
          <a:r>
            <a:rPr lang="el-GR" sz="2000" b="1" i="0" kern="1200" dirty="0">
              <a:solidFill>
                <a:srgbClr val="FFFF00"/>
              </a:solidFill>
            </a:rPr>
            <a:t>)</a:t>
          </a:r>
          <a:endParaRPr lang="el-GR" sz="2000" kern="1200" dirty="0">
            <a:solidFill>
              <a:srgbClr val="FFFF00"/>
            </a:solidFill>
          </a:endParaRPr>
        </a:p>
      </dsp:txBody>
      <dsp:txXfrm>
        <a:off x="660584" y="331702"/>
        <a:ext cx="7372237" cy="1317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emf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68095" y="348995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3999" y="6857999"/>
                </a:move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lnTo>
                  <a:pt x="9143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8095" y="4329684"/>
            <a:ext cx="3400043" cy="2865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68095" y="4250435"/>
            <a:ext cx="2942843" cy="2950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68095" y="4690872"/>
            <a:ext cx="2770631" cy="2503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68095" y="4387595"/>
            <a:ext cx="2770631" cy="28072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00327" y="4768595"/>
            <a:ext cx="135635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206495" y="6515099"/>
            <a:ext cx="146303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023871" y="4671060"/>
            <a:ext cx="192023" cy="1920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03750" y="833119"/>
            <a:ext cx="3485898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2B2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2B2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B2B2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D77D63E2-6802-4F70-9D02-0296400CF5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35756" y="7033450"/>
            <a:ext cx="3421888" cy="276999"/>
          </a:xfrm>
        </p:spPr>
        <p:txBody>
          <a:bodyPr/>
          <a:lstStyle>
            <a:lvl1pPr>
              <a:defRPr/>
            </a:lvl1pPr>
          </a:lstStyle>
          <a:p>
            <a:endParaRPr lang="en-US" altLang="el-GR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ABB8896-CA23-42B9-8BDD-7CFA561112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99248" y="7033450"/>
            <a:ext cx="2459482" cy="276999"/>
          </a:xfrm>
        </p:spPr>
        <p:txBody>
          <a:bodyPr/>
          <a:lstStyle>
            <a:lvl1pPr>
              <a:defRPr/>
            </a:lvl1pPr>
          </a:lstStyle>
          <a:p>
            <a:fld id="{E69B7655-360E-4713-9B61-885B2CFA8064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9038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68095" y="348995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3999" y="6857999"/>
                </a:move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lnTo>
                  <a:pt x="9143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8095" y="4329684"/>
            <a:ext cx="3400043" cy="28651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68095" y="4250435"/>
            <a:ext cx="2942843" cy="29504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68095" y="4690872"/>
            <a:ext cx="2770631" cy="25039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68095" y="4387595"/>
            <a:ext cx="2770631" cy="28072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9107" y="590803"/>
            <a:ext cx="7695185" cy="1184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2B2B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1008" y="2250376"/>
            <a:ext cx="8272780" cy="45599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MzOh_h2bVg" TargetMode="External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idre.ucla.edu/other/gpower/power-analysis-for-two-group-independent-sample-t-test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png"/><Relationship Id="rId9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diagramLayout" Target="../diagrams/layout1.xml"/><Relationship Id="rId3" Type="http://schemas.openxmlformats.org/officeDocument/2006/relationships/image" Target="../media/image91.png"/><Relationship Id="rId7" Type="http://schemas.openxmlformats.org/officeDocument/2006/relationships/image" Target="../media/image94.jpg"/><Relationship Id="rId12" Type="http://schemas.openxmlformats.org/officeDocument/2006/relationships/diagramData" Target="../diagrams/data1.xml"/><Relationship Id="rId2" Type="http://schemas.openxmlformats.org/officeDocument/2006/relationships/image" Target="../media/image90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11" Type="http://schemas.openxmlformats.org/officeDocument/2006/relationships/image" Target="../media/image98.jpg"/><Relationship Id="rId5" Type="http://schemas.openxmlformats.org/officeDocument/2006/relationships/image" Target="../media/image92.jp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97.jpg"/><Relationship Id="rId4" Type="http://schemas.openxmlformats.org/officeDocument/2006/relationships/image" Target="../media/image7.png"/><Relationship Id="rId9" Type="http://schemas.openxmlformats.org/officeDocument/2006/relationships/image" Target="../media/image96.jpg"/><Relationship Id="rId1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jpg"/><Relationship Id="rId18" Type="http://schemas.openxmlformats.org/officeDocument/2006/relationships/image" Target="../media/image117.jpg"/><Relationship Id="rId26" Type="http://schemas.openxmlformats.org/officeDocument/2006/relationships/image" Target="../media/image125.jpg"/><Relationship Id="rId3" Type="http://schemas.openxmlformats.org/officeDocument/2006/relationships/image" Target="../media/image2.png"/><Relationship Id="rId21" Type="http://schemas.openxmlformats.org/officeDocument/2006/relationships/image" Target="../media/image120.jpg"/><Relationship Id="rId34" Type="http://schemas.openxmlformats.org/officeDocument/2006/relationships/image" Target="../media/image133.jpg"/><Relationship Id="rId7" Type="http://schemas.openxmlformats.org/officeDocument/2006/relationships/image" Target="../media/image106.png"/><Relationship Id="rId12" Type="http://schemas.openxmlformats.org/officeDocument/2006/relationships/image" Target="../media/image111.jpg"/><Relationship Id="rId17" Type="http://schemas.openxmlformats.org/officeDocument/2006/relationships/image" Target="../media/image116.jpg"/><Relationship Id="rId25" Type="http://schemas.openxmlformats.org/officeDocument/2006/relationships/image" Target="../media/image124.jpg"/><Relationship Id="rId33" Type="http://schemas.openxmlformats.org/officeDocument/2006/relationships/image" Target="../media/image132.jpg"/><Relationship Id="rId2" Type="http://schemas.openxmlformats.org/officeDocument/2006/relationships/image" Target="../media/image1.png"/><Relationship Id="rId16" Type="http://schemas.openxmlformats.org/officeDocument/2006/relationships/image" Target="../media/image115.jpg"/><Relationship Id="rId20" Type="http://schemas.openxmlformats.org/officeDocument/2006/relationships/image" Target="../media/image119.jpg"/><Relationship Id="rId29" Type="http://schemas.openxmlformats.org/officeDocument/2006/relationships/image" Target="../media/image1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10.jpg"/><Relationship Id="rId24" Type="http://schemas.openxmlformats.org/officeDocument/2006/relationships/image" Target="../media/image123.jpg"/><Relationship Id="rId32" Type="http://schemas.openxmlformats.org/officeDocument/2006/relationships/image" Target="../media/image131.jpg"/><Relationship Id="rId5" Type="http://schemas.openxmlformats.org/officeDocument/2006/relationships/image" Target="../media/image4.png"/><Relationship Id="rId15" Type="http://schemas.openxmlformats.org/officeDocument/2006/relationships/image" Target="../media/image114.jpg"/><Relationship Id="rId23" Type="http://schemas.openxmlformats.org/officeDocument/2006/relationships/image" Target="../media/image122.jpg"/><Relationship Id="rId28" Type="http://schemas.openxmlformats.org/officeDocument/2006/relationships/image" Target="../media/image127.jpg"/><Relationship Id="rId10" Type="http://schemas.openxmlformats.org/officeDocument/2006/relationships/image" Target="../media/image109.jpg"/><Relationship Id="rId19" Type="http://schemas.openxmlformats.org/officeDocument/2006/relationships/image" Target="../media/image118.jpg"/><Relationship Id="rId31" Type="http://schemas.openxmlformats.org/officeDocument/2006/relationships/image" Target="../media/image130.jpg"/><Relationship Id="rId4" Type="http://schemas.openxmlformats.org/officeDocument/2006/relationships/image" Target="../media/image3.png"/><Relationship Id="rId9" Type="http://schemas.openxmlformats.org/officeDocument/2006/relationships/image" Target="../media/image108.jpg"/><Relationship Id="rId14" Type="http://schemas.openxmlformats.org/officeDocument/2006/relationships/image" Target="../media/image113.jpg"/><Relationship Id="rId22" Type="http://schemas.openxmlformats.org/officeDocument/2006/relationships/image" Target="../media/image121.jpg"/><Relationship Id="rId27" Type="http://schemas.openxmlformats.org/officeDocument/2006/relationships/image" Target="../media/image126.jpg"/><Relationship Id="rId30" Type="http://schemas.openxmlformats.org/officeDocument/2006/relationships/image" Target="../media/image129.jpg"/><Relationship Id="rId35" Type="http://schemas.openxmlformats.org/officeDocument/2006/relationships/image" Target="../media/image134.jpg"/><Relationship Id="rId8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9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4.jpg"/><Relationship Id="rId4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7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65300" y="1777382"/>
            <a:ext cx="7830314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800" spc="-5" dirty="0" err="1"/>
              <a:t>Γεωργικός</a:t>
            </a:r>
            <a:r>
              <a:rPr sz="4800" spc="-25" dirty="0"/>
              <a:t> </a:t>
            </a:r>
            <a:r>
              <a:rPr sz="4800" spc="10" dirty="0" err="1"/>
              <a:t>Πειρ</a:t>
            </a:r>
            <a:r>
              <a:rPr sz="4800" spc="10" dirty="0"/>
              <a:t>αµατ</a:t>
            </a:r>
            <a:r>
              <a:rPr lang="el-GR" sz="4800" spc="10" dirty="0" err="1"/>
              <a:t>ισμός</a:t>
            </a:r>
            <a:br>
              <a:rPr lang="en-US" sz="4800" spc="10" dirty="0"/>
            </a:br>
            <a:endParaRPr sz="4800" dirty="0"/>
          </a:p>
          <a:p>
            <a:pPr marL="635" algn="ctr">
              <a:lnSpc>
                <a:spcPct val="100000"/>
              </a:lnSpc>
              <a:spcBef>
                <a:spcPts val="10"/>
              </a:spcBef>
            </a:pPr>
            <a:r>
              <a:rPr sz="4800" spc="-5" dirty="0">
                <a:solidFill>
                  <a:srgbClr val="FFCC65"/>
                </a:solidFill>
              </a:rPr>
              <a:t>Εισαγωγή</a:t>
            </a:r>
            <a:endParaRPr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ypothesis testing , T test , chi square test, z test">
            <a:extLst>
              <a:ext uri="{FF2B5EF4-FFF2-40B4-BE49-F238E27FC236}">
                <a16:creationId xmlns:a16="http://schemas.microsoft.com/office/drawing/2014/main" id="{5A3CCB44-16FD-409A-975F-DA7F2715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8" y="1495425"/>
            <a:ext cx="8915401" cy="548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99EC937C-D9FD-4115-B5C9-E18C5C7E3616}"/>
              </a:ext>
            </a:extLst>
          </p:cNvPr>
          <p:cNvSpPr txBox="1">
            <a:spLocks/>
          </p:cNvSpPr>
          <p:nvPr/>
        </p:nvSpPr>
        <p:spPr>
          <a:xfrm>
            <a:off x="1499107" y="733425"/>
            <a:ext cx="769518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2B2B2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l-GR" kern="0" dirty="0">
                <a:solidFill>
                  <a:schemeClr val="bg1"/>
                </a:solidFill>
              </a:rPr>
              <a:t>Σήμα / θόρυβος </a:t>
            </a:r>
            <a:endParaRPr lang="el-GR" kern="0" dirty="0"/>
          </a:p>
        </p:txBody>
      </p:sp>
    </p:spTree>
    <p:extLst>
      <p:ext uri="{BB962C8B-B14F-4D97-AF65-F5344CB8AC3E}">
        <p14:creationId xmlns:p14="http://schemas.microsoft.com/office/powerpoint/2010/main" val="34388089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ials Equipment UK Ltd | Facebook">
            <a:extLst>
              <a:ext uri="{FF2B5EF4-FFF2-40B4-BE49-F238E27FC236}">
                <a16:creationId xmlns:a16="http://schemas.microsoft.com/office/drawing/2014/main" id="{DEAB632C-315E-3B93-8217-FAAFB789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830997"/>
            <a:ext cx="8762999" cy="63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93EEA-F1A1-0348-6F3A-4794333E63E4}"/>
              </a:ext>
            </a:extLst>
          </p:cNvPr>
          <p:cNvSpPr txBox="1"/>
          <p:nvPr/>
        </p:nvSpPr>
        <p:spPr>
          <a:xfrm>
            <a:off x="1727200" y="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/>
              <a:t>Σπαρτική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121492560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lot seeders">
            <a:extLst>
              <a:ext uri="{FF2B5EF4-FFF2-40B4-BE49-F238E27FC236}">
                <a16:creationId xmlns:a16="http://schemas.microsoft.com/office/drawing/2014/main" id="{A0174928-45A4-F789-EDE1-D79C3A135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733425"/>
            <a:ext cx="8610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DD431-591D-40F1-2C7B-D1D5F37F8F03}"/>
              </a:ext>
            </a:extLst>
          </p:cNvPr>
          <p:cNvSpPr txBox="1"/>
          <p:nvPr/>
        </p:nvSpPr>
        <p:spPr>
          <a:xfrm>
            <a:off x="1384300" y="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/>
              <a:t>Σπαρτική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8021757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uraparthy Awarded For Cotton Improvement Research | Crop and Soil Sciences  | NC State University">
            <a:extLst>
              <a:ext uri="{FF2B5EF4-FFF2-40B4-BE49-F238E27FC236}">
                <a16:creationId xmlns:a16="http://schemas.microsoft.com/office/drawing/2014/main" id="{FC947632-E65F-CF9E-E614-0ECB7F42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107222"/>
            <a:ext cx="9982200" cy="627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5237D-3618-8112-DB2A-CE2413107AB0}"/>
              </a:ext>
            </a:extLst>
          </p:cNvPr>
          <p:cNvSpPr txBox="1"/>
          <p:nvPr/>
        </p:nvSpPr>
        <p:spPr>
          <a:xfrm>
            <a:off x="2527300" y="276225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/>
              <a:t>Σπαρτική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36908862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tton Picker Modified for Test Plots - YouTube">
            <a:extLst>
              <a:ext uri="{FF2B5EF4-FFF2-40B4-BE49-F238E27FC236}">
                <a16:creationId xmlns:a16="http://schemas.microsoft.com/office/drawing/2014/main" id="{8FBCFEB2-8F0F-626F-DB22-9B3003B2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24304"/>
            <a:ext cx="10439400" cy="63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14CBF-C70C-AD04-9039-A1F0E8095000}"/>
              </a:ext>
            </a:extLst>
          </p:cNvPr>
          <p:cNvSpPr txBox="1"/>
          <p:nvPr/>
        </p:nvSpPr>
        <p:spPr>
          <a:xfrm>
            <a:off x="2146300" y="7054532"/>
            <a:ext cx="546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https://www.youtube.com/watch?v=uMzOh_h2bVg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2A0D3-FA03-B992-9CC6-3382FB312288}"/>
              </a:ext>
            </a:extLst>
          </p:cNvPr>
          <p:cNvSpPr txBox="1"/>
          <p:nvPr/>
        </p:nvSpPr>
        <p:spPr>
          <a:xfrm>
            <a:off x="2679700" y="47625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err="1"/>
              <a:t>Βαμβακοσυλλεκτική</a:t>
            </a:r>
            <a:r>
              <a:rPr lang="el-GR" sz="2400" b="1" dirty="0"/>
              <a:t>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22627150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quipment – A Horizon Ag Research">
            <a:extLst>
              <a:ext uri="{FF2B5EF4-FFF2-40B4-BE49-F238E27FC236}">
                <a16:creationId xmlns:a16="http://schemas.microsoft.com/office/drawing/2014/main" id="{5B6E8A28-0A50-465D-B5BA-275F6E1D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04825"/>
            <a:ext cx="9753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09287-F23C-EB59-3C9F-C5C8DFD97C27}"/>
              </a:ext>
            </a:extLst>
          </p:cNvPr>
          <p:cNvSpPr txBox="1"/>
          <p:nvPr/>
        </p:nvSpPr>
        <p:spPr>
          <a:xfrm>
            <a:off x="2298700" y="-18395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Θεριζοαλωνιστική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42268591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lot combine HALDRUP C-85 - HALDRUP.net">
            <a:extLst>
              <a:ext uri="{FF2B5EF4-FFF2-40B4-BE49-F238E27FC236}">
                <a16:creationId xmlns:a16="http://schemas.microsoft.com/office/drawing/2014/main" id="{C06CF8F1-0B9F-46B0-AA2F-470AB633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566738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C3569-93A8-AFA2-A468-94FE13BC7936}"/>
              </a:ext>
            </a:extLst>
          </p:cNvPr>
          <p:cNvSpPr txBox="1"/>
          <p:nvPr/>
        </p:nvSpPr>
        <p:spPr>
          <a:xfrm>
            <a:off x="2298700" y="-18395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Θεριζοαλωνιστική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19874669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FBI: Breeding better grasses and clovers for local farms | Agri ...">
            <a:extLst>
              <a:ext uri="{FF2B5EF4-FFF2-40B4-BE49-F238E27FC236}">
                <a16:creationId xmlns:a16="http://schemas.microsoft.com/office/drawing/2014/main" id="{30BCD3A7-5574-4CC2-B404-1CBBED1B8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1814513"/>
            <a:ext cx="590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BAA64-1FDF-DB0D-6150-224CF99F658C}"/>
              </a:ext>
            </a:extLst>
          </p:cNvPr>
          <p:cNvSpPr txBox="1"/>
          <p:nvPr/>
        </p:nvSpPr>
        <p:spPr>
          <a:xfrm>
            <a:off x="2298700" y="-18395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Θεριζοαλωνιστική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9522117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ichard Grayson on Twitter: &quot;Our new Haldrup grass harvester being ...">
            <a:extLst>
              <a:ext uri="{FF2B5EF4-FFF2-40B4-BE49-F238E27FC236}">
                <a16:creationId xmlns:a16="http://schemas.microsoft.com/office/drawing/2014/main" id="{CBA5A0B9-1007-48B7-9665-B8526F45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38225"/>
            <a:ext cx="10693400" cy="60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99FF76-0002-E56F-D06A-15A3B4B4EDFE}"/>
              </a:ext>
            </a:extLst>
          </p:cNvPr>
          <p:cNvSpPr txBox="1"/>
          <p:nvPr/>
        </p:nvSpPr>
        <p:spPr>
          <a:xfrm>
            <a:off x="1498600" y="123825"/>
            <a:ext cx="769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Μεταφορά θεριζοαλωνιστικής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142346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1750" y="399694"/>
            <a:ext cx="5509895" cy="69659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0" dirty="0">
                <a:highlight>
                  <a:srgbClr val="000000"/>
                </a:highlight>
              </a:rPr>
              <a:t>Πειραµατικό</a:t>
            </a:r>
            <a:r>
              <a:rPr sz="4400" spc="-60" dirty="0">
                <a:highlight>
                  <a:srgbClr val="000000"/>
                </a:highlight>
              </a:rPr>
              <a:t> </a:t>
            </a:r>
            <a:r>
              <a:rPr sz="4400" spc="20" dirty="0">
                <a:highlight>
                  <a:srgbClr val="000000"/>
                </a:highlight>
              </a:rPr>
              <a:t>Σφάλµα</a:t>
            </a:r>
            <a:endParaRPr sz="4400" dirty="0">
              <a:highlight>
                <a:srgbClr val="000000"/>
              </a:highlight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5612" y="1155011"/>
            <a:ext cx="8742172" cy="553254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4965" marR="751205" indent="-342900">
              <a:lnSpc>
                <a:spcPts val="3440"/>
              </a:lnSpc>
              <a:spcBef>
                <a:spcPts val="55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Το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είδος της</a:t>
            </a: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 παραλλακτικότητας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που  ξεφεύγει από τον</a:t>
            </a: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 έλεγχο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του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ερευνητή</a:t>
            </a:r>
            <a:endParaRPr lang="el-GR" sz="32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65" marR="751205">
              <a:lnSpc>
                <a:spcPts val="3440"/>
              </a:lnSpc>
              <a:spcBef>
                <a:spcPts val="550"/>
              </a:spcBef>
              <a:buClr>
                <a:srgbClr val="FFFFCC"/>
              </a:buClr>
              <a:buSzPct val="75000"/>
              <a:tabLst>
                <a:tab pos="355600" algn="l"/>
              </a:tabLst>
            </a:pPr>
            <a:endParaRPr sz="3200" dirty="0">
              <a:latin typeface="Arial"/>
              <a:cs typeface="Arial"/>
            </a:endParaRPr>
          </a:p>
          <a:p>
            <a:pPr marL="354965" marR="5080" indent="-342900">
              <a:lnSpc>
                <a:spcPct val="89900"/>
              </a:lnSpc>
              <a:spcBef>
                <a:spcPts val="188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Προέρχεται κυρίως από </a:t>
            </a:r>
            <a:r>
              <a:rPr lang="el-GR" sz="3200" spc="-5" dirty="0">
                <a:solidFill>
                  <a:srgbClr val="FFCC65"/>
                </a:solidFill>
                <a:latin typeface="Arial"/>
                <a:cs typeface="Arial"/>
              </a:rPr>
              <a:t>άγνωστα αίτια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που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δεν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µπορούµε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να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ελέγξουµε</a:t>
            </a:r>
            <a:endParaRPr lang="el-GR" sz="32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65" marR="5080">
              <a:lnSpc>
                <a:spcPct val="89900"/>
              </a:lnSpc>
              <a:spcBef>
                <a:spcPts val="1880"/>
              </a:spcBef>
              <a:buClr>
                <a:srgbClr val="FFFFCC"/>
              </a:buClr>
              <a:buSzPct val="75000"/>
              <a:tabLst>
                <a:tab pos="355600" algn="l"/>
              </a:tabLst>
            </a:pPr>
            <a:endParaRPr sz="3200" dirty="0">
              <a:latin typeface="Arial"/>
              <a:cs typeface="Arial"/>
            </a:endParaRPr>
          </a:p>
          <a:p>
            <a:pPr marL="354965" marR="379095" indent="-342900">
              <a:lnSpc>
                <a:spcPct val="89800"/>
              </a:lnSpc>
              <a:spcBef>
                <a:spcPts val="193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3200" spc="-10" dirty="0" err="1">
                <a:solidFill>
                  <a:srgbClr val="FFFFFF"/>
                </a:solidFill>
                <a:latin typeface="Arial"/>
                <a:cs typeface="Arial"/>
              </a:rPr>
              <a:t>τόχος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 του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πειραµατικού  σχεδιασµού: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3200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µείωση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του πειραµατικού  σφάλµατος</a:t>
            </a:r>
            <a:endParaRPr lang="el-GR" sz="32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4965" marR="379095" indent="-342900" algn="ctr">
              <a:lnSpc>
                <a:spcPct val="89800"/>
              </a:lnSpc>
              <a:spcBef>
                <a:spcPts val="193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lang="el-GR" sz="3200" b="1" i="1" u="sng" spc="-5" dirty="0">
                <a:solidFill>
                  <a:srgbClr val="FFFFFF"/>
                </a:solidFill>
                <a:latin typeface="Arial"/>
                <a:cs typeface="Arial"/>
              </a:rPr>
              <a:t>Το πειραματικό σφάλμα το μετρούμε με τις επαναλήψεις </a:t>
            </a:r>
            <a:endParaRPr sz="3200" b="1" i="1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91184" y="700531"/>
            <a:ext cx="63780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 marR="5080" indent="-1397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Experimental</a:t>
            </a:r>
            <a:r>
              <a:rPr spc="-55" dirty="0"/>
              <a:t> </a:t>
            </a:r>
            <a:r>
              <a:rPr spc="-5" dirty="0"/>
              <a:t>Error</a:t>
            </a:r>
            <a:r>
              <a:rPr lang="el-GR" spc="-5" dirty="0"/>
              <a:t> </a:t>
            </a:r>
            <a:r>
              <a:rPr spc="-5" dirty="0"/>
              <a:t> </a:t>
            </a:r>
            <a:r>
              <a:rPr lang="el-GR" spc="-5" dirty="0"/>
              <a:t> </a:t>
            </a:r>
            <a:r>
              <a:rPr lang="en-US" spc="-5" dirty="0"/>
              <a:t>Common</a:t>
            </a:r>
            <a:r>
              <a:rPr lang="el-GR" spc="-65" dirty="0"/>
              <a:t> </a:t>
            </a:r>
            <a:r>
              <a:rPr spc="-5" dirty="0"/>
              <a:t>Variance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71537" y="3197161"/>
            <a:ext cx="5980430" cy="2026285"/>
            <a:chOff x="871537" y="3197161"/>
            <a:chExt cx="5980430" cy="2026285"/>
          </a:xfrm>
        </p:grpSpPr>
        <p:sp>
          <p:nvSpPr>
            <p:cNvPr id="8" name="object 8"/>
            <p:cNvSpPr/>
            <p:nvPr/>
          </p:nvSpPr>
          <p:spPr>
            <a:xfrm>
              <a:off x="1126236" y="4064508"/>
              <a:ext cx="446531" cy="11277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2204" y="3922776"/>
              <a:ext cx="446531" cy="12694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35123" y="4209288"/>
              <a:ext cx="446531" cy="982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39567" y="4137660"/>
              <a:ext cx="446531" cy="10546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30295" y="3849623"/>
              <a:ext cx="446531" cy="13426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6300" y="3922775"/>
              <a:ext cx="2987040" cy="360045"/>
            </a:xfrm>
            <a:custGeom>
              <a:avLst/>
              <a:gdLst/>
              <a:ahLst/>
              <a:cxnLst/>
              <a:rect l="l" t="t" r="r" b="b"/>
              <a:pathLst>
                <a:path w="2987040" h="360045">
                  <a:moveTo>
                    <a:pt x="0" y="359663"/>
                  </a:moveTo>
                  <a:lnTo>
                    <a:pt x="2987039" y="359663"/>
                  </a:lnTo>
                </a:path>
                <a:path w="2987040" h="360045">
                  <a:moveTo>
                    <a:pt x="0" y="0"/>
                  </a:moveTo>
                  <a:lnTo>
                    <a:pt x="2987039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6300" y="3777995"/>
              <a:ext cx="215265" cy="577850"/>
            </a:xfrm>
            <a:custGeom>
              <a:avLst/>
              <a:gdLst/>
              <a:ahLst/>
              <a:cxnLst/>
              <a:rect l="l" t="t" r="r" b="b"/>
              <a:pathLst>
                <a:path w="215265" h="577850">
                  <a:moveTo>
                    <a:pt x="214883" y="461771"/>
                  </a:moveTo>
                  <a:lnTo>
                    <a:pt x="161543" y="461771"/>
                  </a:lnTo>
                  <a:lnTo>
                    <a:pt x="161543" y="115823"/>
                  </a:lnTo>
                  <a:lnTo>
                    <a:pt x="214883" y="115823"/>
                  </a:lnTo>
                  <a:lnTo>
                    <a:pt x="108203" y="0"/>
                  </a:lnTo>
                  <a:lnTo>
                    <a:pt x="0" y="115823"/>
                  </a:lnTo>
                  <a:lnTo>
                    <a:pt x="53339" y="115823"/>
                  </a:lnTo>
                  <a:lnTo>
                    <a:pt x="53339" y="461771"/>
                  </a:lnTo>
                  <a:lnTo>
                    <a:pt x="0" y="461771"/>
                  </a:lnTo>
                  <a:lnTo>
                    <a:pt x="108203" y="577595"/>
                  </a:lnTo>
                  <a:lnTo>
                    <a:pt x="214883" y="461771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6300" y="3777995"/>
              <a:ext cx="215265" cy="577850"/>
            </a:xfrm>
            <a:custGeom>
              <a:avLst/>
              <a:gdLst/>
              <a:ahLst/>
              <a:cxnLst/>
              <a:rect l="l" t="t" r="r" b="b"/>
              <a:pathLst>
                <a:path w="215265" h="577850">
                  <a:moveTo>
                    <a:pt x="108203" y="0"/>
                  </a:moveTo>
                  <a:lnTo>
                    <a:pt x="214883" y="115823"/>
                  </a:lnTo>
                  <a:lnTo>
                    <a:pt x="161543" y="115823"/>
                  </a:lnTo>
                  <a:lnTo>
                    <a:pt x="161543" y="461771"/>
                  </a:lnTo>
                  <a:lnTo>
                    <a:pt x="214883" y="461771"/>
                  </a:lnTo>
                  <a:lnTo>
                    <a:pt x="108203" y="577595"/>
                  </a:lnTo>
                  <a:lnTo>
                    <a:pt x="0" y="461771"/>
                  </a:lnTo>
                  <a:lnTo>
                    <a:pt x="53339" y="461771"/>
                  </a:lnTo>
                  <a:lnTo>
                    <a:pt x="53339" y="115823"/>
                  </a:lnTo>
                  <a:lnTo>
                    <a:pt x="0" y="115823"/>
                  </a:lnTo>
                  <a:lnTo>
                    <a:pt x="108203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52900" y="3201923"/>
              <a:ext cx="446531" cy="19903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57344" y="3416807"/>
              <a:ext cx="446531" cy="17754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60264" y="3346703"/>
              <a:ext cx="446531" cy="1845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64707" y="3633215"/>
              <a:ext cx="446531" cy="15590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55435" y="3416807"/>
              <a:ext cx="446531" cy="17754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63339" y="3273551"/>
              <a:ext cx="2988945" cy="433070"/>
            </a:xfrm>
            <a:custGeom>
              <a:avLst/>
              <a:gdLst/>
              <a:ahLst/>
              <a:cxnLst/>
              <a:rect l="l" t="t" r="r" b="b"/>
              <a:pathLst>
                <a:path w="2988945" h="433070">
                  <a:moveTo>
                    <a:pt x="0" y="432815"/>
                  </a:moveTo>
                  <a:lnTo>
                    <a:pt x="2988563" y="432815"/>
                  </a:lnTo>
                </a:path>
                <a:path w="2988945" h="433070">
                  <a:moveTo>
                    <a:pt x="0" y="0"/>
                  </a:moveTo>
                  <a:lnTo>
                    <a:pt x="2988563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99916" y="3201923"/>
              <a:ext cx="216535" cy="577850"/>
            </a:xfrm>
            <a:custGeom>
              <a:avLst/>
              <a:gdLst/>
              <a:ahLst/>
              <a:cxnLst/>
              <a:rect l="l" t="t" r="r" b="b"/>
              <a:pathLst>
                <a:path w="216535" h="577850">
                  <a:moveTo>
                    <a:pt x="216407" y="461771"/>
                  </a:moveTo>
                  <a:lnTo>
                    <a:pt x="161543" y="461771"/>
                  </a:lnTo>
                  <a:lnTo>
                    <a:pt x="161543" y="115823"/>
                  </a:lnTo>
                  <a:lnTo>
                    <a:pt x="216407" y="115823"/>
                  </a:lnTo>
                  <a:lnTo>
                    <a:pt x="108203" y="0"/>
                  </a:lnTo>
                  <a:lnTo>
                    <a:pt x="0" y="115823"/>
                  </a:lnTo>
                  <a:lnTo>
                    <a:pt x="54863" y="115823"/>
                  </a:lnTo>
                  <a:lnTo>
                    <a:pt x="54863" y="461771"/>
                  </a:lnTo>
                  <a:lnTo>
                    <a:pt x="0" y="461771"/>
                  </a:lnTo>
                  <a:lnTo>
                    <a:pt x="108203" y="577595"/>
                  </a:lnTo>
                  <a:lnTo>
                    <a:pt x="216407" y="461771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99916" y="3201923"/>
              <a:ext cx="216535" cy="577850"/>
            </a:xfrm>
            <a:custGeom>
              <a:avLst/>
              <a:gdLst/>
              <a:ahLst/>
              <a:cxnLst/>
              <a:rect l="l" t="t" r="r" b="b"/>
              <a:pathLst>
                <a:path w="216535" h="577850">
                  <a:moveTo>
                    <a:pt x="108203" y="0"/>
                  </a:moveTo>
                  <a:lnTo>
                    <a:pt x="216407" y="115823"/>
                  </a:lnTo>
                  <a:lnTo>
                    <a:pt x="161543" y="115823"/>
                  </a:lnTo>
                  <a:lnTo>
                    <a:pt x="161543" y="461771"/>
                  </a:lnTo>
                  <a:lnTo>
                    <a:pt x="216407" y="461771"/>
                  </a:lnTo>
                  <a:lnTo>
                    <a:pt x="108203" y="577595"/>
                  </a:lnTo>
                  <a:lnTo>
                    <a:pt x="0" y="461771"/>
                  </a:lnTo>
                  <a:lnTo>
                    <a:pt x="54863" y="461771"/>
                  </a:lnTo>
                  <a:lnTo>
                    <a:pt x="54863" y="115823"/>
                  </a:lnTo>
                  <a:lnTo>
                    <a:pt x="0" y="115823"/>
                  </a:lnTo>
                  <a:lnTo>
                    <a:pt x="108203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92707" y="4930139"/>
              <a:ext cx="2519680" cy="288290"/>
            </a:xfrm>
            <a:custGeom>
              <a:avLst/>
              <a:gdLst/>
              <a:ahLst/>
              <a:cxnLst/>
              <a:rect l="l" t="t" r="r" b="b"/>
              <a:pathLst>
                <a:path w="2519679" h="288289">
                  <a:moveTo>
                    <a:pt x="2519171" y="288035"/>
                  </a:moveTo>
                  <a:lnTo>
                    <a:pt x="2519171" y="0"/>
                  </a:lnTo>
                  <a:lnTo>
                    <a:pt x="0" y="0"/>
                  </a:lnTo>
                  <a:lnTo>
                    <a:pt x="0" y="288035"/>
                  </a:lnTo>
                  <a:lnTo>
                    <a:pt x="2519171" y="288035"/>
                  </a:lnTo>
                  <a:close/>
                </a:path>
              </a:pathLst>
            </a:custGeom>
            <a:solidFill>
              <a:srgbClr val="FF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1184" y="4930139"/>
              <a:ext cx="2520950" cy="288290"/>
            </a:xfrm>
            <a:custGeom>
              <a:avLst/>
              <a:gdLst/>
              <a:ahLst/>
              <a:cxnLst/>
              <a:rect l="l" t="t" r="r" b="b"/>
              <a:pathLst>
                <a:path w="2520950" h="288289">
                  <a:moveTo>
                    <a:pt x="0" y="0"/>
                  </a:moveTo>
                  <a:lnTo>
                    <a:pt x="0" y="288035"/>
                  </a:lnTo>
                  <a:lnTo>
                    <a:pt x="2520695" y="288035"/>
                  </a:lnTo>
                  <a:lnTo>
                    <a:pt x="252069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16323" y="4785359"/>
              <a:ext cx="2519680" cy="433070"/>
            </a:xfrm>
            <a:custGeom>
              <a:avLst/>
              <a:gdLst/>
              <a:ahLst/>
              <a:cxnLst/>
              <a:rect l="l" t="t" r="r" b="b"/>
              <a:pathLst>
                <a:path w="2519679" h="433070">
                  <a:moveTo>
                    <a:pt x="2519171" y="432815"/>
                  </a:moveTo>
                  <a:lnTo>
                    <a:pt x="2519171" y="0"/>
                  </a:lnTo>
                  <a:lnTo>
                    <a:pt x="0" y="0"/>
                  </a:lnTo>
                  <a:lnTo>
                    <a:pt x="0" y="432815"/>
                  </a:lnTo>
                  <a:lnTo>
                    <a:pt x="2519171" y="432815"/>
                  </a:lnTo>
                  <a:close/>
                </a:path>
              </a:pathLst>
            </a:custGeom>
            <a:solidFill>
              <a:srgbClr val="7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16323" y="4785359"/>
              <a:ext cx="2519680" cy="433070"/>
            </a:xfrm>
            <a:custGeom>
              <a:avLst/>
              <a:gdLst/>
              <a:ahLst/>
              <a:cxnLst/>
              <a:rect l="l" t="t" r="r" b="b"/>
              <a:pathLst>
                <a:path w="2519679" h="433070">
                  <a:moveTo>
                    <a:pt x="0" y="0"/>
                  </a:moveTo>
                  <a:lnTo>
                    <a:pt x="0" y="432815"/>
                  </a:lnTo>
                  <a:lnTo>
                    <a:pt x="2519171" y="432815"/>
                  </a:lnTo>
                  <a:lnTo>
                    <a:pt x="2519171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6816852" y="2477833"/>
            <a:ext cx="2987040" cy="2818765"/>
            <a:chOff x="6816852" y="2477833"/>
            <a:chExt cx="2987040" cy="2818765"/>
          </a:xfrm>
        </p:grpSpPr>
        <p:sp>
          <p:nvSpPr>
            <p:cNvPr id="29" name="object 29"/>
            <p:cNvSpPr/>
            <p:nvPr/>
          </p:nvSpPr>
          <p:spPr>
            <a:xfrm>
              <a:off x="7103364" y="2699003"/>
              <a:ext cx="446531" cy="25664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607808" y="2482596"/>
              <a:ext cx="446531" cy="27828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12252" y="2913888"/>
              <a:ext cx="446531" cy="23500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6696" y="2769108"/>
              <a:ext cx="446531" cy="24963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107424" y="2625852"/>
              <a:ext cx="446531" cy="26395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816852" y="2554223"/>
              <a:ext cx="2987040" cy="431800"/>
            </a:xfrm>
            <a:custGeom>
              <a:avLst/>
              <a:gdLst/>
              <a:ahLst/>
              <a:cxnLst/>
              <a:rect l="l" t="t" r="r" b="b"/>
              <a:pathLst>
                <a:path w="2987040" h="431800">
                  <a:moveTo>
                    <a:pt x="0" y="431291"/>
                  </a:moveTo>
                  <a:lnTo>
                    <a:pt x="2987039" y="431291"/>
                  </a:lnTo>
                </a:path>
                <a:path w="2987040" h="431800">
                  <a:moveTo>
                    <a:pt x="0" y="0"/>
                  </a:moveTo>
                  <a:lnTo>
                    <a:pt x="2987039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53428" y="2482595"/>
              <a:ext cx="215265" cy="577850"/>
            </a:xfrm>
            <a:custGeom>
              <a:avLst/>
              <a:gdLst/>
              <a:ahLst/>
              <a:cxnLst/>
              <a:rect l="l" t="t" r="r" b="b"/>
              <a:pathLst>
                <a:path w="215265" h="577850">
                  <a:moveTo>
                    <a:pt x="214883" y="461771"/>
                  </a:moveTo>
                  <a:lnTo>
                    <a:pt x="161543" y="461771"/>
                  </a:lnTo>
                  <a:lnTo>
                    <a:pt x="161543" y="115823"/>
                  </a:lnTo>
                  <a:lnTo>
                    <a:pt x="214883" y="115823"/>
                  </a:lnTo>
                  <a:lnTo>
                    <a:pt x="108203" y="0"/>
                  </a:lnTo>
                  <a:lnTo>
                    <a:pt x="0" y="115823"/>
                  </a:lnTo>
                  <a:lnTo>
                    <a:pt x="53339" y="115823"/>
                  </a:lnTo>
                  <a:lnTo>
                    <a:pt x="53339" y="461771"/>
                  </a:lnTo>
                  <a:lnTo>
                    <a:pt x="0" y="461771"/>
                  </a:lnTo>
                  <a:lnTo>
                    <a:pt x="108203" y="577595"/>
                  </a:lnTo>
                  <a:lnTo>
                    <a:pt x="214883" y="461771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53428" y="2482595"/>
              <a:ext cx="215265" cy="577850"/>
            </a:xfrm>
            <a:custGeom>
              <a:avLst/>
              <a:gdLst/>
              <a:ahLst/>
              <a:cxnLst/>
              <a:rect l="l" t="t" r="r" b="b"/>
              <a:pathLst>
                <a:path w="215265" h="577850">
                  <a:moveTo>
                    <a:pt x="108203" y="0"/>
                  </a:moveTo>
                  <a:lnTo>
                    <a:pt x="214883" y="115823"/>
                  </a:lnTo>
                  <a:lnTo>
                    <a:pt x="161543" y="115823"/>
                  </a:lnTo>
                  <a:lnTo>
                    <a:pt x="161543" y="461771"/>
                  </a:lnTo>
                  <a:lnTo>
                    <a:pt x="214883" y="461771"/>
                  </a:lnTo>
                  <a:lnTo>
                    <a:pt x="108203" y="577595"/>
                  </a:lnTo>
                  <a:lnTo>
                    <a:pt x="0" y="461771"/>
                  </a:lnTo>
                  <a:lnTo>
                    <a:pt x="53339" y="461771"/>
                  </a:lnTo>
                  <a:lnTo>
                    <a:pt x="53339" y="115823"/>
                  </a:lnTo>
                  <a:lnTo>
                    <a:pt x="0" y="115823"/>
                  </a:lnTo>
                  <a:lnTo>
                    <a:pt x="108203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68312" y="4715255"/>
              <a:ext cx="2520950" cy="576580"/>
            </a:xfrm>
            <a:custGeom>
              <a:avLst/>
              <a:gdLst/>
              <a:ahLst/>
              <a:cxnLst/>
              <a:rect l="l" t="t" r="r" b="b"/>
              <a:pathLst>
                <a:path w="2520950" h="576579">
                  <a:moveTo>
                    <a:pt x="2520695" y="576071"/>
                  </a:moveTo>
                  <a:lnTo>
                    <a:pt x="2520695" y="0"/>
                  </a:lnTo>
                  <a:lnTo>
                    <a:pt x="0" y="0"/>
                  </a:lnTo>
                  <a:lnTo>
                    <a:pt x="0" y="576071"/>
                  </a:lnTo>
                  <a:lnTo>
                    <a:pt x="2520695" y="576071"/>
                  </a:lnTo>
                  <a:close/>
                </a:path>
              </a:pathLst>
            </a:custGeom>
            <a:solidFill>
              <a:srgbClr val="9865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68312" y="4715255"/>
              <a:ext cx="2519680" cy="576580"/>
            </a:xfrm>
            <a:custGeom>
              <a:avLst/>
              <a:gdLst/>
              <a:ahLst/>
              <a:cxnLst/>
              <a:rect l="l" t="t" r="r" b="b"/>
              <a:pathLst>
                <a:path w="2519679" h="576579">
                  <a:moveTo>
                    <a:pt x="0" y="0"/>
                  </a:moveTo>
                  <a:lnTo>
                    <a:pt x="0" y="576071"/>
                  </a:lnTo>
                  <a:lnTo>
                    <a:pt x="2519171" y="576071"/>
                  </a:lnTo>
                  <a:lnTo>
                    <a:pt x="2519171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4250435"/>
            <a:ext cx="3400425" cy="2950845"/>
            <a:chOff x="768095" y="4250435"/>
            <a:chExt cx="3400425" cy="2950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6100" y="507354"/>
            <a:ext cx="853033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9985" marR="5080" indent="-1242060" algn="ctr">
              <a:lnSpc>
                <a:spcPct val="100000"/>
              </a:lnSpc>
              <a:spcBef>
                <a:spcPts val="95"/>
              </a:spcBef>
            </a:pPr>
            <a:r>
              <a:rPr sz="3200" spc="-5" dirty="0"/>
              <a:t>Μέσα αντιµετώπισης των  </a:t>
            </a:r>
            <a:r>
              <a:rPr lang="el-GR" sz="3200" spc="-5" dirty="0"/>
              <a:t>πειραματικών σφαλμάτων </a:t>
            </a:r>
            <a:endParaRPr sz="3200"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1100327" y="1717979"/>
            <a:ext cx="8270242" cy="4760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Επαναλήψεις (επιλογή του άριστου αριθμού) </a:t>
            </a:r>
          </a:p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sz="2800" dirty="0" err="1">
                <a:solidFill>
                  <a:srgbClr val="FFFFFF"/>
                </a:solidFill>
                <a:latin typeface="Arial"/>
                <a:cs typeface="Arial"/>
              </a:rPr>
              <a:t>Τυχ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αιοποίηση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2800" spc="-5" dirty="0">
                <a:solidFill>
                  <a:srgbClr val="FFFFFF"/>
                </a:solidFill>
                <a:latin typeface="Arial"/>
                <a:cs typeface="Arial"/>
              </a:rPr>
              <a:t>independence – unbiased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el-GR" sz="28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Clr>
                <a:srgbClr val="FFFFCC"/>
              </a:buClr>
              <a:buSzPct val="75000"/>
              <a:tabLst>
                <a:tab pos="354965" algn="l"/>
                <a:tab pos="355600" algn="l"/>
              </a:tabLst>
            </a:pPr>
            <a:endParaRPr sz="2800" dirty="0">
              <a:latin typeface="Arial"/>
              <a:cs typeface="Arial"/>
            </a:endParaRPr>
          </a:p>
          <a:p>
            <a:pPr marL="354965" marR="5080" indent="-342900">
              <a:lnSpc>
                <a:spcPct val="80000"/>
              </a:lnSpc>
              <a:spcBef>
                <a:spcPts val="68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Εξασφάλιση ομοιομορφίας των πειραματικών 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τεμαχείων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l-GR" sz="2800" dirty="0">
                <a:solidFill>
                  <a:schemeClr val="bg1"/>
                </a:solidFill>
                <a:latin typeface="Arial"/>
                <a:cs typeface="Arial"/>
              </a:rPr>
              <a:t>και </a:t>
            </a:r>
            <a:r>
              <a:rPr sz="2800" spc="-5" dirty="0" err="1">
                <a:solidFill>
                  <a:schemeClr val="bg1"/>
                </a:solidFill>
                <a:latin typeface="Arial"/>
                <a:cs typeface="Arial"/>
              </a:rPr>
              <a:t>συνθηκών</a:t>
            </a:r>
            <a:r>
              <a:rPr sz="2800" spc="-5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sz="2800" spc="-5" dirty="0" err="1">
                <a:solidFill>
                  <a:srgbClr val="FFFFFF"/>
                </a:solidFill>
                <a:latin typeface="Arial"/>
                <a:cs typeface="Arial"/>
              </a:rPr>
              <a:t>σύγκρισης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(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μεγεθος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σχημα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πειρ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Τεμα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.) </a:t>
            </a:r>
          </a:p>
          <a:p>
            <a:pPr marL="12065" marR="5080">
              <a:lnSpc>
                <a:spcPct val="80000"/>
              </a:lnSpc>
              <a:spcBef>
                <a:spcPts val="685"/>
              </a:spcBef>
              <a:buClr>
                <a:srgbClr val="FFFFCC"/>
              </a:buClr>
              <a:buSzPct val="75000"/>
              <a:tabLst>
                <a:tab pos="354965" algn="l"/>
                <a:tab pos="355600" algn="l"/>
              </a:tabLst>
            </a:pPr>
            <a:endParaRPr sz="2800" dirty="0">
              <a:latin typeface="Arial"/>
              <a:cs typeface="Arial"/>
            </a:endParaRPr>
          </a:p>
          <a:p>
            <a:pPr marL="354965" marR="252095" indent="-342900">
              <a:lnSpc>
                <a:spcPct val="80000"/>
              </a:lnSpc>
              <a:spcBef>
                <a:spcPts val="134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πιλογή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του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κατάλληλου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πειραµατικού  σχεδίου</a:t>
            </a:r>
            <a:endParaRPr lang="el-GR" sz="28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65" marR="252095">
              <a:lnSpc>
                <a:spcPct val="80000"/>
              </a:lnSpc>
              <a:spcBef>
                <a:spcPts val="1345"/>
              </a:spcBef>
              <a:buClr>
                <a:srgbClr val="FFFFCC"/>
              </a:buClr>
              <a:buSzPct val="75000"/>
              <a:tabLst>
                <a:tab pos="354965" algn="l"/>
                <a:tab pos="355600" algn="l"/>
              </a:tabLst>
            </a:pPr>
            <a:endParaRPr sz="2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Επιλογή του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Κα</a:t>
            </a:r>
            <a:r>
              <a:rPr sz="2800" spc="-5" dirty="0" err="1">
                <a:solidFill>
                  <a:srgbClr val="FFFFFF"/>
                </a:solidFill>
                <a:latin typeface="Arial"/>
                <a:cs typeface="Arial"/>
              </a:rPr>
              <a:t>τάλλ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ηλου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 err="1">
                <a:solidFill>
                  <a:srgbClr val="FFFFFF"/>
                </a:solidFill>
                <a:latin typeface="Arial"/>
                <a:cs typeface="Arial"/>
              </a:rPr>
              <a:t>στ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ατιστική</a:t>
            </a:r>
            <a:r>
              <a:rPr lang="el-GR" sz="2800" spc="15" dirty="0">
                <a:solidFill>
                  <a:srgbClr val="FFFFFF"/>
                </a:solidFill>
                <a:latin typeface="Arial"/>
                <a:cs typeface="Arial"/>
              </a:rPr>
              <a:t> μοντέλου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7F7E3D-276D-4BC6-843F-0C2BF1084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1" y="590803"/>
            <a:ext cx="8763000" cy="369332"/>
          </a:xfrm>
        </p:spPr>
        <p:txBody>
          <a:bodyPr/>
          <a:lstStyle/>
          <a:p>
            <a:pPr algn="ctr"/>
            <a:r>
              <a:rPr lang="el-GR" sz="2400" dirty="0"/>
              <a:t>Χρησιμότητα Επαναλήψεων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F287563-E1BB-4E42-88DC-69442B3E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21" y="1190625"/>
            <a:ext cx="8153399" cy="25146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909B445-5DDC-4E34-BC2F-2ECA2BB2E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323" y="3781425"/>
            <a:ext cx="2338946" cy="775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B52BC-DF07-41AC-9F5B-79941797D235}"/>
              </a:ext>
            </a:extLst>
          </p:cNvPr>
          <p:cNvSpPr txBox="1"/>
          <p:nvPr/>
        </p:nvSpPr>
        <p:spPr>
          <a:xfrm>
            <a:off x="4836269" y="3935715"/>
            <a:ext cx="19451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Τυπικό σφάλμα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901DEB-5490-4F5E-8634-2339F8D563FB}"/>
              </a:ext>
            </a:extLst>
          </p:cNvPr>
          <p:cNvSpPr txBox="1"/>
          <p:nvPr/>
        </p:nvSpPr>
        <p:spPr>
          <a:xfrm>
            <a:off x="1452414" y="4621421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Υπενθύμιση: Το τυπικό σφάλμα μειώνεται με την αύξηση των </a:t>
            </a:r>
            <a:r>
              <a:rPr lang="en-US" dirty="0">
                <a:solidFill>
                  <a:schemeClr val="bg1"/>
                </a:solidFill>
              </a:rPr>
              <a:t>(n)</a:t>
            </a:r>
            <a:r>
              <a:rPr lang="el-GR" dirty="0">
                <a:solidFill>
                  <a:schemeClr val="bg1"/>
                </a:solidFill>
              </a:rPr>
              <a:t> παρατηρήσεων  έτσι </a:t>
            </a:r>
            <a:r>
              <a:rPr lang="el-GR" dirty="0" err="1">
                <a:solidFill>
                  <a:schemeClr val="bg1"/>
                </a:solidFill>
              </a:rPr>
              <a:t>π.χ</a:t>
            </a:r>
            <a:r>
              <a:rPr lang="el-GR" dirty="0">
                <a:solidFill>
                  <a:schemeClr val="bg1"/>
                </a:solidFill>
              </a:rPr>
              <a:t> αυξάνεται η ισχύς του </a:t>
            </a:r>
            <a:r>
              <a:rPr lang="en-US" dirty="0">
                <a:solidFill>
                  <a:schemeClr val="bg1"/>
                </a:solidFill>
              </a:rPr>
              <a:t>T-test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52B92B9-2164-48A8-BC32-C0F3DABD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282" y="5434933"/>
            <a:ext cx="8266620" cy="14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04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4250435"/>
            <a:ext cx="3400425" cy="2950845"/>
            <a:chOff x="768095" y="4250435"/>
            <a:chExt cx="3400425" cy="2950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9882" y="524444"/>
            <a:ext cx="67433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Πόσες</a:t>
            </a:r>
            <a:r>
              <a:rPr sz="4400" spc="-35" dirty="0"/>
              <a:t> </a:t>
            </a:r>
            <a:r>
              <a:rPr sz="4400" spc="-5" dirty="0"/>
              <a:t>επαναλήψεις;</a:t>
            </a:r>
            <a:endParaRPr sz="4400" dirty="0"/>
          </a:p>
        </p:txBody>
      </p:sp>
      <p:sp>
        <p:nvSpPr>
          <p:cNvPr id="7" name="object 7"/>
          <p:cNvSpPr txBox="1"/>
          <p:nvPr/>
        </p:nvSpPr>
        <p:spPr>
          <a:xfrm>
            <a:off x="1347023" y="1495425"/>
            <a:ext cx="8289038" cy="40164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6289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Εµπειρικές µέθοδοι (π.</a:t>
            </a: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χ 5 επαναλήψεις για απόδοση 4 για ποιότητα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54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spc="-5" dirty="0" err="1">
                <a:solidFill>
                  <a:srgbClr val="FFFFFF"/>
                </a:solidFill>
                <a:latin typeface="Arial"/>
                <a:cs typeface="Arial"/>
              </a:rPr>
              <a:t>Στ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ατιστικές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µέθοδοι</a:t>
            </a:r>
            <a:endParaRPr sz="3200" dirty="0">
              <a:latin typeface="Arial"/>
              <a:cs typeface="Arial"/>
            </a:endParaRPr>
          </a:p>
          <a:p>
            <a:pPr marL="756285" marR="527685" lvl="1" indent="-287020">
              <a:lnSpc>
                <a:spcPct val="100000"/>
              </a:lnSpc>
              <a:spcBef>
                <a:spcPts val="675"/>
              </a:spcBef>
              <a:buClr>
                <a:srgbClr val="FFFFFF"/>
              </a:buClr>
              <a:buSzPct val="75000"/>
              <a:buFont typeface="Wingdings"/>
              <a:buChar char=""/>
              <a:tabLst>
                <a:tab pos="756285" algn="l"/>
              </a:tabLst>
            </a:pPr>
            <a:r>
              <a:rPr sz="2800" spc="5" dirty="0">
                <a:solidFill>
                  <a:srgbClr val="FFCC65"/>
                </a:solidFill>
                <a:latin typeface="Arial"/>
                <a:cs typeface="Arial"/>
              </a:rPr>
              <a:t>∆ειγµατοληπτικές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τεχνικές (βασίζονται στο  επιτρεπτό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σφάλµα)</a:t>
            </a:r>
            <a:endParaRPr sz="2800" dirty="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85"/>
              </a:spcBef>
              <a:buSzPct val="75000"/>
              <a:buFont typeface="Wingdings"/>
              <a:buChar char=""/>
              <a:tabLst>
                <a:tab pos="756920" algn="l"/>
              </a:tabLst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Τεχνικές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που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βασίζονται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στην</a:t>
            </a:r>
            <a:r>
              <a:rPr sz="2800" spc="-10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Ανάλυση  Ισχύος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(</a:t>
            </a:r>
            <a:r>
              <a:rPr sz="2800" i="1" spc="-5" dirty="0">
                <a:solidFill>
                  <a:srgbClr val="FFFFFF"/>
                </a:solidFill>
                <a:latin typeface="Arial"/>
                <a:cs typeface="Arial"/>
              </a:rPr>
              <a:t>Power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των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στατιστικών  ελέγχων (λογισµικά: Sample Power,</a:t>
            </a:r>
            <a:r>
              <a:rPr sz="2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GPower)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E11047-4E00-4FA0-B966-9B526338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657225"/>
            <a:ext cx="8915400" cy="7386638"/>
          </a:xfrm>
        </p:spPr>
        <p:txBody>
          <a:bodyPr/>
          <a:lstStyle/>
          <a:p>
            <a:pPr algn="l"/>
            <a:r>
              <a:rPr lang="el-GR" sz="2800" dirty="0"/>
              <a:t>Από ποιους παράγοντες εξαρτάται ο αριθμός των  επαναλήψεων;</a:t>
            </a:r>
            <a:br>
              <a:rPr lang="el-GR" sz="2800" dirty="0"/>
            </a:br>
            <a:br>
              <a:rPr lang="el-GR" sz="2800" dirty="0"/>
            </a:br>
            <a:r>
              <a:rPr lang="el-GR" sz="2400" dirty="0"/>
              <a:t>Από τις διαφορές μεταξύ των μεταχειρίσεων </a:t>
            </a:r>
            <a:br>
              <a:rPr lang="el-GR" sz="2400" dirty="0"/>
            </a:br>
            <a:r>
              <a:rPr lang="el-GR" sz="1800" dirty="0" err="1"/>
              <a:t>π.χ</a:t>
            </a:r>
            <a:r>
              <a:rPr lang="el-GR" sz="1800" dirty="0"/>
              <a:t> σύγκριση μια πολύ καλής ποικίλας με μια </a:t>
            </a:r>
            <a:r>
              <a:rPr lang="el-GR" sz="1800" dirty="0" err="1"/>
              <a:t>χαμηλοπαδοτική</a:t>
            </a:r>
            <a:r>
              <a:rPr lang="el-GR" sz="1800" dirty="0"/>
              <a:t> </a:t>
            </a:r>
            <a:br>
              <a:rPr lang="el-GR" sz="1800" dirty="0"/>
            </a:br>
            <a:br>
              <a:rPr lang="el-GR" sz="1800" dirty="0"/>
            </a:br>
            <a:br>
              <a:rPr lang="el-GR" sz="1800" dirty="0"/>
            </a:br>
            <a:br>
              <a:rPr lang="el-GR" sz="1800" dirty="0"/>
            </a:br>
            <a:r>
              <a:rPr lang="el-GR" sz="2400" dirty="0"/>
              <a:t>Από τον αγρό που διεξάγεται το πείραμα (μοτίβο, μέγεθος </a:t>
            </a:r>
            <a:r>
              <a:rPr lang="el-GR" sz="2400" dirty="0" err="1"/>
              <a:t>παραλλακτηκότητας</a:t>
            </a:r>
            <a:r>
              <a:rPr lang="el-GR" sz="2400" dirty="0"/>
              <a:t>)</a:t>
            </a:r>
            <a:br>
              <a:rPr lang="el-GR" sz="2400" dirty="0"/>
            </a:br>
            <a:r>
              <a:rPr lang="el-GR" sz="1800" dirty="0" err="1"/>
              <a:t>π.χ</a:t>
            </a:r>
            <a:r>
              <a:rPr lang="el-GR" sz="1800" dirty="0"/>
              <a:t> χωράφι ή θερμοκήπιο-εργαστήριο  </a:t>
            </a:r>
            <a:br>
              <a:rPr lang="el-GR" sz="1800" dirty="0"/>
            </a:br>
            <a:br>
              <a:rPr lang="el-GR" sz="1800" dirty="0"/>
            </a:br>
            <a:r>
              <a:rPr lang="el-GR" sz="2400" dirty="0"/>
              <a:t>Από το α </a:t>
            </a:r>
            <a:r>
              <a:rPr lang="el-GR" sz="2400" dirty="0" err="1"/>
              <a:t>δλδ</a:t>
            </a:r>
            <a:r>
              <a:rPr lang="el-GR" sz="2400" dirty="0"/>
              <a:t> το επίπεδο σημαντικότητας πχ 0,05 ή 0,01  </a:t>
            </a:r>
            <a:br>
              <a:rPr lang="el-GR" sz="2400" dirty="0"/>
            </a:br>
            <a:br>
              <a:rPr lang="el-GR" sz="2400" dirty="0"/>
            </a:br>
            <a:r>
              <a:rPr lang="el-GR" sz="2400" dirty="0"/>
              <a:t>Από το διαθέσιμο κεφάλαιο για πειραματισμό </a:t>
            </a:r>
            <a:br>
              <a:rPr lang="el-GR" sz="2400" dirty="0"/>
            </a:br>
            <a:br>
              <a:rPr lang="el-GR" sz="1800" dirty="0"/>
            </a:br>
            <a:br>
              <a:rPr lang="el-GR" sz="1800" dirty="0"/>
            </a:br>
            <a:r>
              <a:rPr lang="el-GR" sz="2400" dirty="0"/>
              <a:t>Όταν το υλικό που εξετάζεται είναι πολύ ομοιόμορφο</a:t>
            </a:r>
            <a:br>
              <a:rPr lang="el-GR" sz="2400" dirty="0"/>
            </a:br>
            <a:r>
              <a:rPr lang="el-GR" sz="1800" dirty="0" err="1"/>
              <a:t>π.χ</a:t>
            </a:r>
            <a:r>
              <a:rPr lang="el-GR" sz="1800" dirty="0"/>
              <a:t> ένα χαρακτηριστικό με υψηλή κληρονομικότητα   </a:t>
            </a:r>
            <a:br>
              <a:rPr lang="el-GR" sz="2400" dirty="0"/>
            </a:br>
            <a:br>
              <a:rPr lang="el-GR" sz="2400" dirty="0"/>
            </a:b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35135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8AAE439-6134-4F0F-B8F6-B74B13D60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1" y="2269093"/>
            <a:ext cx="10299699" cy="40386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10B3EE7-AB03-4E7B-BC00-1316941FB955}"/>
              </a:ext>
            </a:extLst>
          </p:cNvPr>
          <p:cNvSpPr/>
          <p:nvPr/>
        </p:nvSpPr>
        <p:spPr>
          <a:xfrm>
            <a:off x="397346" y="786259"/>
            <a:ext cx="10058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cap="all" dirty="0">
                <a:solidFill>
                  <a:srgbClr val="333333"/>
                </a:solidFill>
                <a:highlight>
                  <a:srgbClr val="FFFF00"/>
                </a:highlight>
              </a:rPr>
              <a:t>Πρόγραμμα προσδιορισμού αρίστων επαναλήψεων </a:t>
            </a:r>
          </a:p>
          <a:p>
            <a:endParaRPr lang="el-GR" sz="1400" b="1" cap="all" dirty="0">
              <a:solidFill>
                <a:srgbClr val="333333"/>
              </a:solidFill>
            </a:endParaRPr>
          </a:p>
          <a:p>
            <a:r>
              <a:rPr lang="en-US" sz="1400" b="1" cap="all" dirty="0">
                <a:solidFill>
                  <a:srgbClr val="333333"/>
                </a:solidFill>
              </a:rPr>
              <a:t>POWER ANALYSIS FOR TWO-GROUP INDEPENDENT SAMPLE T-TEST | G*POWER DATA ANALYSIS EXAMPLES</a:t>
            </a:r>
            <a:endParaRPr lang="en-US" sz="1400" b="1" cap="all" dirty="0">
              <a:solidFill>
                <a:srgbClr val="333333"/>
              </a:solidFill>
              <a:effectLst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DDF8F0F1-5767-4956-8591-B9C4CA7FD970}"/>
              </a:ext>
            </a:extLst>
          </p:cNvPr>
          <p:cNvSpPr/>
          <p:nvPr/>
        </p:nvSpPr>
        <p:spPr>
          <a:xfrm>
            <a:off x="519617" y="1647825"/>
            <a:ext cx="10173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https://stats.idre.ucla.edu/other/gpower/power-analysis-for-two-group-independent-sample-t-test/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7364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4250435"/>
            <a:ext cx="3400425" cy="2950845"/>
            <a:chOff x="768095" y="4250435"/>
            <a:chExt cx="3400425" cy="2950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225295" y="3436620"/>
            <a:ext cx="8229600" cy="2263140"/>
            <a:chOff x="1225295" y="3436620"/>
            <a:chExt cx="8229600" cy="2263140"/>
          </a:xfrm>
        </p:grpSpPr>
        <p:sp>
          <p:nvSpPr>
            <p:cNvPr id="6" name="object 6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97495" y="3436620"/>
              <a:ext cx="2057399" cy="22631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40095" y="3436620"/>
              <a:ext cx="2057399" cy="22631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82695" y="3436620"/>
              <a:ext cx="2057399" cy="22631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25295" y="3436620"/>
              <a:ext cx="2057399" cy="22631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60500" y="901448"/>
            <a:ext cx="7420101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z="4400" spc="-5" dirty="0"/>
              <a:t>Διατοπικά πειράματα </a:t>
            </a:r>
            <a:endParaRPr sz="4400" dirty="0"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133827" y="2105025"/>
          <a:ext cx="8229600" cy="378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8467">
                <a:tc>
                  <a:txBody>
                    <a:bodyPr/>
                    <a:lstStyle/>
                    <a:p>
                      <a:pPr marL="909319" marR="161925" indent="-7442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2800" spc="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2800" spc="1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2800" spc="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οθ</a:t>
                      </a: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εσ</a:t>
                      </a:r>
                      <a:r>
                        <a:rPr sz="2800" spc="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ί</a:t>
                      </a: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α  </a:t>
                      </a:r>
                      <a:r>
                        <a:rPr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marL="929005" marR="161925" indent="-7639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2800" spc="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2800" spc="1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2800" spc="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οθ</a:t>
                      </a: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εσ</a:t>
                      </a:r>
                      <a:r>
                        <a:rPr sz="2800" spc="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ί</a:t>
                      </a: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α  </a:t>
                      </a:r>
                      <a:r>
                        <a:rPr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Γ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Τοποθεσία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∆</a:t>
                      </a: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marL="909319" marR="161925" indent="-7442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2800" spc="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2800" spc="1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2800" spc="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οθ</a:t>
                      </a: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εσ</a:t>
                      </a:r>
                      <a:r>
                        <a:rPr sz="2800" spc="1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ί</a:t>
                      </a:r>
                      <a:r>
                        <a:rPr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α  </a:t>
                      </a:r>
                      <a:r>
                        <a:rPr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Β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139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4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8C20317-FF91-4B47-935B-96C9F3B6A1EE}"/>
              </a:ext>
            </a:extLst>
          </p:cNvPr>
          <p:cNvSpPr txBox="1">
            <a:spLocks/>
          </p:cNvSpPr>
          <p:nvPr/>
        </p:nvSpPr>
        <p:spPr>
          <a:xfrm>
            <a:off x="1563960" y="432245"/>
            <a:ext cx="7420101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B2B2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l-GR" sz="4400" kern="0" spc="-5" dirty="0"/>
              <a:t>Δια</a:t>
            </a:r>
            <a:r>
              <a:rPr lang="en-US" sz="4400" kern="0" spc="-5" dirty="0"/>
              <a:t>x</a:t>
            </a:r>
            <a:r>
              <a:rPr lang="el-GR" sz="4400" kern="0" spc="-5" dirty="0" err="1"/>
              <a:t>ρονικά</a:t>
            </a:r>
            <a:r>
              <a:rPr lang="el-GR" sz="4400" kern="0" spc="-5" dirty="0"/>
              <a:t> πειράματα </a:t>
            </a:r>
            <a:endParaRPr lang="el-GR" sz="4400" kern="0" dirty="0"/>
          </a:p>
        </p:txBody>
      </p:sp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id="{E681595B-843C-4980-B057-E7E5A6107B7C}"/>
              </a:ext>
            </a:extLst>
          </p:cNvPr>
          <p:cNvGraphicFramePr>
            <a:graphicFrameLocks noGrp="1"/>
          </p:cNvGraphicFramePr>
          <p:nvPr/>
        </p:nvGraphicFramePr>
        <p:xfrm>
          <a:off x="1159210" y="1343025"/>
          <a:ext cx="8229600" cy="3780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8467">
                <a:tc>
                  <a:txBody>
                    <a:bodyPr/>
                    <a:lstStyle/>
                    <a:p>
                      <a:pPr marL="909319" marR="161925" indent="-7442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 err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Ετός</a:t>
                      </a:r>
                      <a:r>
                        <a:rPr lang="el-GR"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marL="929005" marR="161925" indent="-763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Έτος 2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Έτος 3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marL="909319" marR="161925" indent="-7442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Έτος 4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139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Πείραμα 3 </a:t>
                      </a:r>
                      <a:endParaRPr lang="el-GR"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87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54199" y="833119"/>
            <a:ext cx="69710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Γεωργικός</a:t>
            </a:r>
            <a:r>
              <a:rPr sz="4400" spc="-55" dirty="0"/>
              <a:t> </a:t>
            </a:r>
            <a:r>
              <a:rPr sz="4400" spc="20" dirty="0"/>
              <a:t>Πειραµατισµός</a:t>
            </a:r>
            <a:endParaRPr sz="4400" dirty="0"/>
          </a:p>
        </p:txBody>
      </p:sp>
      <p:sp>
        <p:nvSpPr>
          <p:cNvPr id="7" name="object 7"/>
          <p:cNvSpPr txBox="1"/>
          <p:nvPr/>
        </p:nvSpPr>
        <p:spPr>
          <a:xfrm>
            <a:off x="889000" y="1750438"/>
            <a:ext cx="8915400" cy="4543936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54965" marR="58419" indent="-342900">
              <a:lnSpc>
                <a:spcPct val="80000"/>
              </a:lnSpc>
              <a:spcBef>
                <a:spcPts val="76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Αναφέρεται στις διαδικασίες που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ακολουθούνται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κατά τη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σχεδίαση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εκτέλεση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στατιστική 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α</a:t>
            </a:r>
            <a:r>
              <a:rPr sz="2800" spc="-5" dirty="0" err="1">
                <a:solidFill>
                  <a:srgbClr val="FFCC65"/>
                </a:solidFill>
                <a:latin typeface="Arial"/>
                <a:cs typeface="Arial"/>
              </a:rPr>
              <a:t>νάλυση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και 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ερµηνεία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των πειραµάτων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που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αφορούν τις 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Γεωπονικές</a:t>
            </a:r>
            <a:r>
              <a:rPr sz="2800" spc="-10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Επιστήµες</a:t>
            </a:r>
            <a:endParaRPr sz="2800" dirty="0">
              <a:latin typeface="Arial"/>
              <a:cs typeface="Arial"/>
            </a:endParaRPr>
          </a:p>
          <a:p>
            <a:pPr marL="354965" marR="860425" indent="-342900">
              <a:lnSpc>
                <a:spcPct val="80000"/>
              </a:lnSpc>
              <a:spcBef>
                <a:spcPts val="169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Αποσκοπεί στην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αξιολόγηση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πειραµατικών</a:t>
            </a:r>
            <a:r>
              <a:rPr lang="en-US"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σε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φυτά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 ζώα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και </a:t>
            </a:r>
            <a:r>
              <a:rPr sz="2800" spc="-10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µικροοργανισµούς</a:t>
            </a:r>
            <a:endParaRPr lang="el-GR" sz="2800" spc="-5" dirty="0">
              <a:solidFill>
                <a:srgbClr val="FFCC65"/>
              </a:solidFill>
              <a:latin typeface="Arial"/>
              <a:cs typeface="Arial"/>
            </a:endParaRPr>
          </a:p>
          <a:p>
            <a:pPr marL="354965" marR="860425" indent="-342900">
              <a:lnSpc>
                <a:spcPct val="80000"/>
              </a:lnSpc>
              <a:spcBef>
                <a:spcPts val="169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2800" spc="-10" dirty="0">
                <a:solidFill>
                  <a:srgbClr val="FFFFFF"/>
                </a:solidFill>
                <a:latin typeface="Arial"/>
                <a:cs typeface="Arial"/>
              </a:rPr>
              <a:t>Τα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γεωργικά 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πειράµατα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µ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πορούν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να  εγκατασταθούν στο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 χωράφι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, στο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lang="el-GR" sz="2800" spc="-5" dirty="0" err="1">
                <a:solidFill>
                  <a:srgbClr val="FFCC65"/>
                </a:solidFill>
                <a:latin typeface="Arial"/>
                <a:cs typeface="Arial"/>
              </a:rPr>
              <a:t>θερµοκήπιο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και  στο</a:t>
            </a:r>
            <a:r>
              <a:rPr lang="el-GR" sz="2800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εργαστήριο </a:t>
            </a:r>
            <a:r>
              <a:rPr lang="el-GR" sz="2800" spc="-5" dirty="0">
                <a:solidFill>
                  <a:schemeClr val="bg1"/>
                </a:solidFill>
                <a:latin typeface="Arial"/>
                <a:cs typeface="Arial"/>
              </a:rPr>
              <a:t>και </a:t>
            </a:r>
            <a:r>
              <a:rPr lang="el-GR" sz="2800" dirty="0">
                <a:solidFill>
                  <a:srgbClr val="FFFFFF"/>
                </a:solidFill>
                <a:latin typeface="Arial"/>
                <a:cs typeface="Arial"/>
              </a:rPr>
              <a:t>αποσκοπούν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στη 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 µ</a:t>
            </a:r>
            <a:r>
              <a:rPr lang="el-GR" sz="2800" spc="-5" dirty="0" err="1">
                <a:solidFill>
                  <a:srgbClr val="FFCC65"/>
                </a:solidFill>
                <a:latin typeface="Arial"/>
                <a:cs typeface="Arial"/>
              </a:rPr>
              <a:t>ίµηση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των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 συνθηκών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του</a:t>
            </a:r>
            <a:r>
              <a:rPr lang="el-GR" sz="2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γεωργού </a:t>
            </a:r>
            <a:endParaRPr lang="en-US" sz="28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54965" marR="860425" indent="-342900">
              <a:lnSpc>
                <a:spcPct val="80000"/>
              </a:lnSpc>
              <a:spcBef>
                <a:spcPts val="169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>
            <a:extLst>
              <a:ext uri="{FF2B5EF4-FFF2-40B4-BE49-F238E27FC236}">
                <a16:creationId xmlns:a16="http://schemas.microsoft.com/office/drawing/2014/main" id="{C8C20317-FF91-4B47-935B-96C9F3B6A1EE}"/>
              </a:ext>
            </a:extLst>
          </p:cNvPr>
          <p:cNvSpPr txBox="1">
            <a:spLocks/>
          </p:cNvSpPr>
          <p:nvPr/>
        </p:nvSpPr>
        <p:spPr>
          <a:xfrm>
            <a:off x="1563959" y="613338"/>
            <a:ext cx="742010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B2B2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l-GR" sz="1400" kern="0" spc="-5" dirty="0"/>
              <a:t>Δια</a:t>
            </a:r>
            <a:r>
              <a:rPr lang="en-US" sz="1400" kern="0" spc="-5" dirty="0"/>
              <a:t>x</a:t>
            </a:r>
            <a:r>
              <a:rPr lang="el-GR" sz="1400" kern="0" spc="-5" dirty="0" err="1"/>
              <a:t>ρονικό</a:t>
            </a:r>
            <a:r>
              <a:rPr lang="el-GR" sz="1400" kern="0" spc="-5" dirty="0"/>
              <a:t> &amp; Διατοπικό  πείραμα </a:t>
            </a:r>
            <a:endParaRPr lang="el-GR" sz="1400" kern="0" dirty="0"/>
          </a:p>
        </p:txBody>
      </p:sp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id="{E681595B-843C-4980-B057-E7E5A6107B7C}"/>
              </a:ext>
            </a:extLst>
          </p:cNvPr>
          <p:cNvGraphicFramePr>
            <a:graphicFrameLocks noGrp="1"/>
          </p:cNvGraphicFramePr>
          <p:nvPr/>
        </p:nvGraphicFramePr>
        <p:xfrm>
          <a:off x="1159210" y="1343025"/>
          <a:ext cx="8229600" cy="3721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8467">
                <a:tc>
                  <a:txBody>
                    <a:bodyPr/>
                    <a:lstStyle/>
                    <a:p>
                      <a:pPr marL="909319" marR="161925" indent="-7442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spc="-5" dirty="0" err="1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Ετός</a:t>
                      </a:r>
                      <a:r>
                        <a:rPr lang="el-GR" sz="2800" spc="-5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1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marL="929005" marR="161925" indent="-763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Έτος 2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Έτος 3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tc>
                  <a:txBody>
                    <a:bodyPr/>
                    <a:lstStyle/>
                    <a:p>
                      <a:pPr marL="909319" marR="161925" indent="-7442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800" dirty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Έτος 4 </a:t>
                      </a:r>
                      <a:endParaRPr sz="2800" dirty="0">
                        <a:solidFill>
                          <a:srgbClr val="FFFF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139"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3 </a:t>
                      </a:r>
                      <a:endParaRPr lang="el-GR" sz="2000" dirty="0">
                        <a:latin typeface="Arial"/>
                        <a:cs typeface="Arial"/>
                      </a:endParaRP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l-GR" sz="2000" dirty="0">
                        <a:latin typeface="Arial"/>
                        <a:cs typeface="Arial"/>
                      </a:endParaRPr>
                    </a:p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3 </a:t>
                      </a:r>
                      <a:endParaRPr lang="el-GR" sz="20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3 </a:t>
                      </a:r>
                      <a:endParaRPr lang="el-GR" sz="20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1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 2</a:t>
                      </a:r>
                    </a:p>
                    <a:p>
                      <a:pPr marL="25082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Τοποθεσία 3 </a:t>
                      </a:r>
                      <a:endParaRPr lang="el-GR" sz="20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Τίτλος 1">
            <a:extLst>
              <a:ext uri="{FF2B5EF4-FFF2-40B4-BE49-F238E27FC236}">
                <a16:creationId xmlns:a16="http://schemas.microsoft.com/office/drawing/2014/main" id="{F1881D07-AD37-4216-80DE-238A39C9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023" y="6219825"/>
            <a:ext cx="7695185" cy="615553"/>
          </a:xfrm>
        </p:spPr>
        <p:txBody>
          <a:bodyPr/>
          <a:lstStyle/>
          <a:p>
            <a:r>
              <a:rPr lang="el-GR" dirty="0" err="1"/>
              <a:t>Πολύπεριβαλοντικά</a:t>
            </a:r>
            <a:r>
              <a:rPr lang="el-GR" dirty="0"/>
              <a:t> πειράματα </a:t>
            </a:r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91A30FC4-8EA0-434B-9CE3-AE450359BB52}"/>
              </a:ext>
            </a:extLst>
          </p:cNvPr>
          <p:cNvSpPr/>
          <p:nvPr/>
        </p:nvSpPr>
        <p:spPr>
          <a:xfrm>
            <a:off x="3594100" y="5337237"/>
            <a:ext cx="2743200" cy="8063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3186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4250435"/>
            <a:ext cx="3400425" cy="2950845"/>
            <a:chOff x="768095" y="4250435"/>
            <a:chExt cx="3400425" cy="2950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00327" y="3933825"/>
            <a:ext cx="8991600" cy="2950167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019"/>
              </a:spcBef>
            </a:pPr>
            <a:r>
              <a:rPr b="1" spc="-5" dirty="0" err="1">
                <a:solidFill>
                  <a:srgbClr val="FFFF00"/>
                </a:solidFill>
                <a:latin typeface="Arial"/>
                <a:cs typeface="Arial"/>
              </a:rPr>
              <a:t>Πως</a:t>
            </a:r>
            <a:r>
              <a:rPr b="1" spc="-5" dirty="0">
                <a:solidFill>
                  <a:srgbClr val="FFFF00"/>
                </a:solidFill>
                <a:latin typeface="Arial"/>
                <a:cs typeface="Arial"/>
              </a:rPr>
              <a:t> επιτυγχάνεται:</a:t>
            </a:r>
          </a:p>
          <a:p>
            <a:pPr marL="309880" indent="-29718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"/>
              <a:tabLst>
                <a:tab pos="30988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Με χρήση πινάκων </a:t>
            </a:r>
            <a:r>
              <a:rPr spc="-5" dirty="0" err="1">
                <a:solidFill>
                  <a:srgbClr val="FFFFFF"/>
                </a:solidFill>
                <a:latin typeface="Arial"/>
                <a:cs typeface="Arial"/>
              </a:rPr>
              <a:t>τυχ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αίων</a:t>
            </a:r>
            <a:r>
              <a:rPr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αριθµών</a:t>
            </a:r>
            <a:endParaRPr lang="el-GR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Clr>
                <a:srgbClr val="FFFFCC"/>
              </a:buClr>
              <a:buSzPct val="75000"/>
              <a:tabLst>
                <a:tab pos="309880" algn="l"/>
              </a:tabLst>
            </a:pPr>
            <a:endParaRPr dirty="0">
              <a:latin typeface="Arial"/>
              <a:cs typeface="Arial"/>
            </a:endParaRPr>
          </a:p>
          <a:p>
            <a:pPr marL="309880" indent="-297180">
              <a:lnSpc>
                <a:spcPct val="100000"/>
              </a:lnSpc>
              <a:buClr>
                <a:srgbClr val="FFFFCC"/>
              </a:buClr>
              <a:buSzPct val="75000"/>
              <a:buFont typeface="Wingdings"/>
              <a:buChar char=""/>
              <a:tabLst>
                <a:tab pos="30988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Με κλήρωση (π.χ. κάλπη,</a:t>
            </a:r>
            <a:r>
              <a:rPr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καπέλο)</a:t>
            </a:r>
            <a:endParaRPr lang="el-GR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Clr>
                <a:srgbClr val="FFFFCC"/>
              </a:buClr>
              <a:buSzPct val="75000"/>
              <a:tabLst>
                <a:tab pos="309880" algn="l"/>
              </a:tabLst>
            </a:pPr>
            <a:endParaRPr dirty="0">
              <a:latin typeface="Arial"/>
              <a:cs typeface="Arial"/>
            </a:endParaRPr>
          </a:p>
          <a:p>
            <a:pPr marL="12700" marR="5080">
              <a:lnSpc>
                <a:spcPct val="80000"/>
              </a:lnSpc>
              <a:spcBef>
                <a:spcPts val="67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0988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Με χρήση διατάξεων που αντιστοιχούν σε  πειράµατα τύχης (π.χ. κέρµα, ζάρια,</a:t>
            </a:r>
            <a:r>
              <a:rPr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τράπουλα)</a:t>
            </a:r>
            <a:endParaRPr lang="el-GR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80000"/>
              </a:lnSpc>
              <a:spcBef>
                <a:spcPts val="675"/>
              </a:spcBef>
              <a:buClr>
                <a:srgbClr val="FFFFCC"/>
              </a:buClr>
              <a:buSzPct val="75000"/>
              <a:tabLst>
                <a:tab pos="309880" algn="l"/>
              </a:tabLst>
            </a:pPr>
            <a:endParaRPr dirty="0">
              <a:latin typeface="Arial"/>
              <a:cs typeface="Arial"/>
            </a:endParaRPr>
          </a:p>
          <a:p>
            <a:pPr marL="12700" marR="527685">
              <a:lnSpc>
                <a:spcPct val="80000"/>
              </a:lnSpc>
              <a:spcBef>
                <a:spcPts val="67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09880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Με γεννήτριες τυχαίων αριθµών µέσω Η/Υ  (π.χ. MS</a:t>
            </a:r>
            <a:r>
              <a:rPr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EXCEL)</a:t>
            </a:r>
            <a:endParaRPr dirty="0">
              <a:latin typeface="Arial"/>
              <a:cs typeface="Arial"/>
            </a:endParaRPr>
          </a:p>
          <a:p>
            <a:pPr marL="12700" marR="1656714">
              <a:lnSpc>
                <a:spcPct val="80000"/>
              </a:lnSpc>
              <a:spcBef>
                <a:spcPts val="68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21272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Με ειδικό λογισµικό για τη σχεδίαση  πειραµάτων (π.χ.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SPSS,</a:t>
            </a: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DOE)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ECFF42D5-FE31-4639-885B-419CD042D1D8}"/>
              </a:ext>
            </a:extLst>
          </p:cNvPr>
          <p:cNvSpPr txBox="1">
            <a:spLocks/>
          </p:cNvSpPr>
          <p:nvPr/>
        </p:nvSpPr>
        <p:spPr>
          <a:xfrm>
            <a:off x="1235962" y="272869"/>
            <a:ext cx="8229600" cy="3093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B2B2B2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l-GR" sz="4400" kern="0" spc="-5" dirty="0" err="1"/>
              <a:t>Τυχαιοποίηση</a:t>
            </a:r>
            <a:endParaRPr lang="el-GR" sz="4400" kern="0" spc="-5" dirty="0"/>
          </a:p>
          <a:p>
            <a:pPr marL="12700">
              <a:spcBef>
                <a:spcPts val="100"/>
              </a:spcBef>
            </a:pPr>
            <a:r>
              <a:rPr lang="el-GR" sz="1800" spc="-5" dirty="0">
                <a:solidFill>
                  <a:srgbClr val="FFFFFF"/>
                </a:solidFill>
              </a:rPr>
              <a:t>Σκοπός: κάθε </a:t>
            </a:r>
            <a:r>
              <a:rPr lang="el-GR" sz="1800" spc="-5" dirty="0" err="1">
                <a:solidFill>
                  <a:srgbClr val="FFFFFF"/>
                </a:solidFill>
              </a:rPr>
              <a:t>πειραµατική</a:t>
            </a:r>
            <a:r>
              <a:rPr lang="el-GR" sz="1800" spc="-5" dirty="0">
                <a:solidFill>
                  <a:srgbClr val="FFFFFF"/>
                </a:solidFill>
              </a:rPr>
              <a:t> </a:t>
            </a:r>
            <a:r>
              <a:rPr lang="el-GR" sz="1800" dirty="0">
                <a:solidFill>
                  <a:srgbClr val="FFFFFF"/>
                </a:solidFill>
              </a:rPr>
              <a:t>µ</a:t>
            </a:r>
            <a:r>
              <a:rPr lang="el-GR" sz="1800" dirty="0" err="1">
                <a:solidFill>
                  <a:srgbClr val="FFFFFF"/>
                </a:solidFill>
              </a:rPr>
              <a:t>ονάδα</a:t>
            </a:r>
            <a:r>
              <a:rPr lang="el-GR" sz="1800" dirty="0">
                <a:solidFill>
                  <a:srgbClr val="FFFFFF"/>
                </a:solidFill>
              </a:rPr>
              <a:t> </a:t>
            </a:r>
            <a:r>
              <a:rPr lang="el-GR" sz="1800" spc="-5" dirty="0">
                <a:solidFill>
                  <a:srgbClr val="FFFFFF"/>
                </a:solidFill>
              </a:rPr>
              <a:t>να έχει την  </a:t>
            </a:r>
            <a:r>
              <a:rPr lang="el-GR" sz="1800" spc="-5" dirty="0">
                <a:solidFill>
                  <a:srgbClr val="FFCC65"/>
                </a:solidFill>
              </a:rPr>
              <a:t>ίδια </a:t>
            </a:r>
            <a:r>
              <a:rPr lang="el-GR" sz="1800" dirty="0">
                <a:solidFill>
                  <a:srgbClr val="FFCC65"/>
                </a:solidFill>
              </a:rPr>
              <a:t>πιθανότητα </a:t>
            </a:r>
            <a:r>
              <a:rPr lang="el-GR" sz="1800" spc="-5" dirty="0">
                <a:solidFill>
                  <a:srgbClr val="FFFFFF"/>
                </a:solidFill>
              </a:rPr>
              <a:t>να </a:t>
            </a:r>
            <a:r>
              <a:rPr lang="el-GR" sz="1800" spc="-5" dirty="0" err="1">
                <a:solidFill>
                  <a:srgbClr val="FFFFFF"/>
                </a:solidFill>
              </a:rPr>
              <a:t>δοκιµαστεί</a:t>
            </a:r>
            <a:r>
              <a:rPr lang="el-GR" sz="1800" spc="-5" dirty="0">
                <a:solidFill>
                  <a:srgbClr val="FFFFFF"/>
                </a:solidFill>
              </a:rPr>
              <a:t>) σε κάποια </a:t>
            </a:r>
            <a:r>
              <a:rPr lang="el-GR" sz="1800" spc="-5" dirty="0" err="1">
                <a:solidFill>
                  <a:srgbClr val="FFFFFF"/>
                </a:solidFill>
              </a:rPr>
              <a:t>επανάλιψη</a:t>
            </a:r>
            <a:endParaRPr lang="en-US" sz="1800" spc="-5" dirty="0">
              <a:solidFill>
                <a:srgbClr val="FFFFFF"/>
              </a:solidFill>
            </a:endParaRPr>
          </a:p>
          <a:p>
            <a:pPr marL="12700">
              <a:spcBef>
                <a:spcPts val="100"/>
              </a:spcBef>
            </a:pPr>
            <a:endParaRPr lang="el-GR" sz="1800" dirty="0"/>
          </a:p>
          <a:p>
            <a:pPr marL="12700">
              <a:spcBef>
                <a:spcPts val="100"/>
              </a:spcBef>
            </a:pPr>
            <a:r>
              <a:rPr lang="el-GR" sz="1800" spc="-5" dirty="0">
                <a:solidFill>
                  <a:srgbClr val="FFFF00"/>
                </a:solidFill>
                <a:ea typeface="+mn-ea"/>
              </a:rPr>
              <a:t>Τι επιτυγχάνει; </a:t>
            </a: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000" kern="0" dirty="0">
                <a:solidFill>
                  <a:schemeClr val="bg1"/>
                </a:solidFill>
              </a:rPr>
              <a:t>Αποφυγή του </a:t>
            </a:r>
            <a:r>
              <a:rPr lang="en-US" sz="2000" kern="0" dirty="0">
                <a:solidFill>
                  <a:schemeClr val="bg1"/>
                </a:solidFill>
              </a:rPr>
              <a:t>Bias (</a:t>
            </a:r>
            <a:r>
              <a:rPr lang="el-GR" sz="2000" kern="0" dirty="0">
                <a:solidFill>
                  <a:schemeClr val="bg1"/>
                </a:solidFill>
              </a:rPr>
              <a:t>υποκειμενικότητα) Καμία επέμβαση δεν ευνοείται ή αδικείται</a:t>
            </a:r>
          </a:p>
          <a:p>
            <a:pPr marL="584200" indent="-5715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000" kern="0" dirty="0">
                <a:solidFill>
                  <a:schemeClr val="bg1"/>
                </a:solidFill>
              </a:rPr>
              <a:t>Διασφαλίζεται η ανεξαρτησία των παρατηρήσεων για μια αξιόπιστη στατιστική σύγκριση (δες </a:t>
            </a:r>
            <a:r>
              <a:rPr lang="en-US" sz="2000" kern="0" dirty="0">
                <a:solidFill>
                  <a:schemeClr val="bg1"/>
                </a:solidFill>
              </a:rPr>
              <a:t>assumptions of statistics) </a:t>
            </a:r>
            <a:r>
              <a:rPr lang="el-GR" sz="2000" kern="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4700" y="1343025"/>
            <a:ext cx="7006590" cy="5897245"/>
            <a:chOff x="768095" y="1075181"/>
            <a:chExt cx="7006590" cy="6125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6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92551" y="1114043"/>
              <a:ext cx="4844796" cy="59344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72740" y="1094231"/>
              <a:ext cx="4883150" cy="5972810"/>
            </a:xfrm>
            <a:custGeom>
              <a:avLst/>
              <a:gdLst/>
              <a:ahLst/>
              <a:cxnLst/>
              <a:rect l="l" t="t" r="r" b="b"/>
              <a:pathLst>
                <a:path w="4883150" h="5972809">
                  <a:moveTo>
                    <a:pt x="0" y="0"/>
                  </a:moveTo>
                  <a:lnTo>
                    <a:pt x="0" y="5972555"/>
                  </a:lnTo>
                  <a:lnTo>
                    <a:pt x="4882895" y="5972555"/>
                  </a:lnTo>
                  <a:lnTo>
                    <a:pt x="4882895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30476" y="657225"/>
            <a:ext cx="6814058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Πίνακας Τυχαίων</a:t>
            </a:r>
            <a:r>
              <a:rPr sz="3600" spc="-15" dirty="0"/>
              <a:t> </a:t>
            </a:r>
            <a:r>
              <a:rPr sz="3600" spc="-5" dirty="0"/>
              <a:t>Αριθµών</a:t>
            </a:r>
            <a:endParaRPr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1794510"/>
            <a:ext cx="8376920" cy="5406390"/>
            <a:chOff x="768095" y="1794510"/>
            <a:chExt cx="8376920" cy="540639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47928" y="1833372"/>
              <a:ext cx="2737104" cy="34564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8115" y="1813560"/>
              <a:ext cx="2775585" cy="3495040"/>
            </a:xfrm>
            <a:custGeom>
              <a:avLst/>
              <a:gdLst/>
              <a:ahLst/>
              <a:cxnLst/>
              <a:rect l="l" t="t" r="r" b="b"/>
              <a:pathLst>
                <a:path w="2775585" h="3495040">
                  <a:moveTo>
                    <a:pt x="0" y="0"/>
                  </a:moveTo>
                  <a:lnTo>
                    <a:pt x="0" y="3494531"/>
                  </a:lnTo>
                  <a:lnTo>
                    <a:pt x="2775203" y="3494531"/>
                  </a:lnTo>
                  <a:lnTo>
                    <a:pt x="2775203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87951" y="1833372"/>
              <a:ext cx="2592323" cy="25633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68140" y="1813560"/>
              <a:ext cx="2630805" cy="2601595"/>
            </a:xfrm>
            <a:custGeom>
              <a:avLst/>
              <a:gdLst/>
              <a:ahLst/>
              <a:cxnLst/>
              <a:rect l="l" t="t" r="r" b="b"/>
              <a:pathLst>
                <a:path w="2630804" h="2601595">
                  <a:moveTo>
                    <a:pt x="0" y="0"/>
                  </a:moveTo>
                  <a:lnTo>
                    <a:pt x="0" y="2601467"/>
                  </a:lnTo>
                  <a:lnTo>
                    <a:pt x="2630423" y="2601467"/>
                  </a:lnTo>
                  <a:lnTo>
                    <a:pt x="2630423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52372" y="4354068"/>
              <a:ext cx="2842260" cy="264413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32559" y="4334255"/>
              <a:ext cx="2880360" cy="2682240"/>
            </a:xfrm>
            <a:custGeom>
              <a:avLst/>
              <a:gdLst/>
              <a:ahLst/>
              <a:cxnLst/>
              <a:rect l="l" t="t" r="r" b="b"/>
              <a:pathLst>
                <a:path w="2880360" h="2682240">
                  <a:moveTo>
                    <a:pt x="0" y="0"/>
                  </a:moveTo>
                  <a:lnTo>
                    <a:pt x="0" y="2682239"/>
                  </a:lnTo>
                  <a:lnTo>
                    <a:pt x="2880359" y="2682239"/>
                  </a:lnTo>
                  <a:lnTo>
                    <a:pt x="2880359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32731" y="4498848"/>
              <a:ext cx="2592323" cy="21076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12919" y="4479035"/>
              <a:ext cx="2630805" cy="2146300"/>
            </a:xfrm>
            <a:custGeom>
              <a:avLst/>
              <a:gdLst/>
              <a:ahLst/>
              <a:cxnLst/>
              <a:rect l="l" t="t" r="r" b="b"/>
              <a:pathLst>
                <a:path w="2630804" h="2146300">
                  <a:moveTo>
                    <a:pt x="0" y="0"/>
                  </a:moveTo>
                  <a:lnTo>
                    <a:pt x="0" y="2145791"/>
                  </a:lnTo>
                  <a:lnTo>
                    <a:pt x="2630423" y="2145791"/>
                  </a:lnTo>
                  <a:lnTo>
                    <a:pt x="2630423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5160" y="4066032"/>
              <a:ext cx="2112264" cy="261670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75347" y="4046220"/>
              <a:ext cx="2150745" cy="2654935"/>
            </a:xfrm>
            <a:custGeom>
              <a:avLst/>
              <a:gdLst/>
              <a:ahLst/>
              <a:cxnLst/>
              <a:rect l="l" t="t" r="r" b="b"/>
              <a:pathLst>
                <a:path w="2150745" h="2654934">
                  <a:moveTo>
                    <a:pt x="0" y="0"/>
                  </a:moveTo>
                  <a:lnTo>
                    <a:pt x="0" y="2654807"/>
                  </a:lnTo>
                  <a:lnTo>
                    <a:pt x="2150363" y="2654807"/>
                  </a:lnTo>
                  <a:lnTo>
                    <a:pt x="2150363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84719" y="1978152"/>
              <a:ext cx="1789176" cy="17236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64907" y="1958340"/>
              <a:ext cx="1827530" cy="1762125"/>
            </a:xfrm>
            <a:custGeom>
              <a:avLst/>
              <a:gdLst/>
              <a:ahLst/>
              <a:cxnLst/>
              <a:rect l="l" t="t" r="r" b="b"/>
              <a:pathLst>
                <a:path w="1827529" h="1762125">
                  <a:moveTo>
                    <a:pt x="0" y="0"/>
                  </a:moveTo>
                  <a:lnTo>
                    <a:pt x="0" y="1761743"/>
                  </a:lnTo>
                  <a:lnTo>
                    <a:pt x="1827275" y="1761743"/>
                  </a:lnTo>
                  <a:lnTo>
                    <a:pt x="1827275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38118" y="599947"/>
            <a:ext cx="520001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Μέσα</a:t>
            </a:r>
            <a:r>
              <a:rPr spc="-55" dirty="0"/>
              <a:t> </a:t>
            </a:r>
            <a:r>
              <a:rPr spc="-5" dirty="0"/>
              <a:t>τυχαιοποίησης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1506473"/>
            <a:ext cx="8168005" cy="5694680"/>
            <a:chOff x="768095" y="1506473"/>
            <a:chExt cx="8168005" cy="569468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100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5628" y="1545336"/>
              <a:ext cx="7303007" cy="55077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5815" y="1525523"/>
              <a:ext cx="7341234" cy="5546090"/>
            </a:xfrm>
            <a:custGeom>
              <a:avLst/>
              <a:gdLst/>
              <a:ahLst/>
              <a:cxnLst/>
              <a:rect l="l" t="t" r="r" b="b"/>
              <a:pathLst>
                <a:path w="7341234" h="5546090">
                  <a:moveTo>
                    <a:pt x="0" y="0"/>
                  </a:moveTo>
                  <a:lnTo>
                    <a:pt x="0" y="5545835"/>
                  </a:lnTo>
                  <a:lnTo>
                    <a:pt x="7341107" y="5545835"/>
                  </a:lnTo>
                  <a:lnTo>
                    <a:pt x="7341107" y="0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36039" y="592327"/>
            <a:ext cx="800608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Τυχαιοποίηση µε χρήση</a:t>
            </a:r>
            <a:r>
              <a:rPr sz="2800" spc="-20" dirty="0"/>
              <a:t> </a:t>
            </a:r>
            <a:r>
              <a:rPr sz="2800" spc="-5" dirty="0"/>
              <a:t>λογισµικού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384300" y="4410308"/>
            <a:ext cx="3312160" cy="418704"/>
          </a:xfrm>
          <a:prstGeom prst="rect">
            <a:avLst/>
          </a:prstGeom>
          <a:solidFill>
            <a:srgbClr val="451B00"/>
          </a:solidFill>
          <a:ln w="9524">
            <a:solidFill>
              <a:srgbClr val="FFFFFF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865"/>
              </a:spcBef>
            </a:pPr>
            <a:r>
              <a:rPr lang="el-GR" sz="2000" b="1" dirty="0">
                <a:solidFill>
                  <a:srgbClr val="FFFF00"/>
                </a:solidFill>
                <a:latin typeface="Arial"/>
                <a:cs typeface="Arial"/>
              </a:rPr>
              <a:t>Μεταχείριση 3: Ποικίλα Γ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8099" y="3287095"/>
            <a:ext cx="3312160" cy="420628"/>
          </a:xfrm>
          <a:prstGeom prst="rect">
            <a:avLst/>
          </a:prstGeom>
          <a:solidFill>
            <a:srgbClr val="7E2F00"/>
          </a:solidFill>
          <a:ln w="9524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865"/>
              </a:spcBef>
            </a:pPr>
            <a:r>
              <a:rPr lang="el-GR" sz="2000" b="1" dirty="0">
                <a:solidFill>
                  <a:srgbClr val="FFFF00"/>
                </a:solidFill>
                <a:latin typeface="Arial"/>
                <a:cs typeface="Arial"/>
              </a:rPr>
              <a:t>Μεταχείριση 2: Ποικιλία Β</a:t>
            </a:r>
            <a:endParaRPr lang="el-GR" sz="20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59105" y="5141785"/>
            <a:ext cx="586105" cy="514350"/>
            <a:chOff x="6559105" y="5141785"/>
            <a:chExt cx="586105" cy="514350"/>
          </a:xfrm>
        </p:grpSpPr>
        <p:sp>
          <p:nvSpPr>
            <p:cNvPr id="12" name="object 12"/>
            <p:cNvSpPr/>
            <p:nvPr/>
          </p:nvSpPr>
          <p:spPr>
            <a:xfrm>
              <a:off x="6563867" y="51465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2983"/>
                  </a:moveTo>
                  <a:lnTo>
                    <a:pt x="571462" y="207381"/>
                  </a:lnTo>
                  <a:lnTo>
                    <a:pt x="558160" y="164512"/>
                  </a:lnTo>
                  <a:lnTo>
                    <a:pt x="536955" y="125080"/>
                  </a:lnTo>
                  <a:lnTo>
                    <a:pt x="508639" y="89788"/>
                  </a:lnTo>
                  <a:lnTo>
                    <a:pt x="474001" y="59337"/>
                  </a:lnTo>
                  <a:lnTo>
                    <a:pt x="433831" y="34431"/>
                  </a:lnTo>
                  <a:lnTo>
                    <a:pt x="388921" y="15770"/>
                  </a:lnTo>
                  <a:lnTo>
                    <a:pt x="340058" y="4059"/>
                  </a:lnTo>
                  <a:lnTo>
                    <a:pt x="288035" y="0"/>
                  </a:lnTo>
                  <a:lnTo>
                    <a:pt x="236414" y="4059"/>
                  </a:lnTo>
                  <a:lnTo>
                    <a:pt x="187765" y="15770"/>
                  </a:lnTo>
                  <a:lnTo>
                    <a:pt x="142917" y="34431"/>
                  </a:lnTo>
                  <a:lnTo>
                    <a:pt x="102697" y="59337"/>
                  </a:lnTo>
                  <a:lnTo>
                    <a:pt x="67934" y="89788"/>
                  </a:lnTo>
                  <a:lnTo>
                    <a:pt x="39454" y="125080"/>
                  </a:lnTo>
                  <a:lnTo>
                    <a:pt x="18087" y="164512"/>
                  </a:lnTo>
                  <a:lnTo>
                    <a:pt x="4659" y="207381"/>
                  </a:lnTo>
                  <a:lnTo>
                    <a:pt x="0" y="252983"/>
                  </a:lnTo>
                  <a:lnTo>
                    <a:pt x="4659" y="298133"/>
                  </a:lnTo>
                  <a:lnTo>
                    <a:pt x="18087" y="340648"/>
                  </a:lnTo>
                  <a:lnTo>
                    <a:pt x="39454" y="379814"/>
                  </a:lnTo>
                  <a:lnTo>
                    <a:pt x="67934" y="414916"/>
                  </a:lnTo>
                  <a:lnTo>
                    <a:pt x="102697" y="445240"/>
                  </a:lnTo>
                  <a:lnTo>
                    <a:pt x="142917" y="470069"/>
                  </a:lnTo>
                  <a:lnTo>
                    <a:pt x="187765" y="488689"/>
                  </a:lnTo>
                  <a:lnTo>
                    <a:pt x="236414" y="500386"/>
                  </a:lnTo>
                  <a:lnTo>
                    <a:pt x="288035" y="504443"/>
                  </a:lnTo>
                  <a:lnTo>
                    <a:pt x="340058" y="500386"/>
                  </a:lnTo>
                  <a:lnTo>
                    <a:pt x="388921" y="488689"/>
                  </a:lnTo>
                  <a:lnTo>
                    <a:pt x="433831" y="470069"/>
                  </a:lnTo>
                  <a:lnTo>
                    <a:pt x="474001" y="445240"/>
                  </a:lnTo>
                  <a:lnTo>
                    <a:pt x="508639" y="414916"/>
                  </a:lnTo>
                  <a:lnTo>
                    <a:pt x="536955" y="379814"/>
                  </a:lnTo>
                  <a:lnTo>
                    <a:pt x="558160" y="340648"/>
                  </a:lnTo>
                  <a:lnTo>
                    <a:pt x="571462" y="298133"/>
                  </a:lnTo>
                  <a:lnTo>
                    <a:pt x="576071" y="252983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63867" y="51465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414" y="4059"/>
                  </a:lnTo>
                  <a:lnTo>
                    <a:pt x="187765" y="15770"/>
                  </a:lnTo>
                  <a:lnTo>
                    <a:pt x="142917" y="34431"/>
                  </a:lnTo>
                  <a:lnTo>
                    <a:pt x="102697" y="59337"/>
                  </a:lnTo>
                  <a:lnTo>
                    <a:pt x="67934" y="89788"/>
                  </a:lnTo>
                  <a:lnTo>
                    <a:pt x="39454" y="125080"/>
                  </a:lnTo>
                  <a:lnTo>
                    <a:pt x="18087" y="164512"/>
                  </a:lnTo>
                  <a:lnTo>
                    <a:pt x="4659" y="207381"/>
                  </a:lnTo>
                  <a:lnTo>
                    <a:pt x="0" y="252983"/>
                  </a:lnTo>
                  <a:lnTo>
                    <a:pt x="4659" y="298133"/>
                  </a:lnTo>
                  <a:lnTo>
                    <a:pt x="18087" y="340648"/>
                  </a:lnTo>
                  <a:lnTo>
                    <a:pt x="39454" y="379814"/>
                  </a:lnTo>
                  <a:lnTo>
                    <a:pt x="67934" y="414916"/>
                  </a:lnTo>
                  <a:lnTo>
                    <a:pt x="102697" y="445240"/>
                  </a:lnTo>
                  <a:lnTo>
                    <a:pt x="142917" y="470069"/>
                  </a:lnTo>
                  <a:lnTo>
                    <a:pt x="187765" y="488689"/>
                  </a:lnTo>
                  <a:lnTo>
                    <a:pt x="236414" y="500386"/>
                  </a:lnTo>
                  <a:lnTo>
                    <a:pt x="288035" y="504443"/>
                  </a:lnTo>
                  <a:lnTo>
                    <a:pt x="340058" y="500386"/>
                  </a:lnTo>
                  <a:lnTo>
                    <a:pt x="388921" y="488689"/>
                  </a:lnTo>
                  <a:lnTo>
                    <a:pt x="433831" y="470069"/>
                  </a:lnTo>
                  <a:lnTo>
                    <a:pt x="474001" y="445240"/>
                  </a:lnTo>
                  <a:lnTo>
                    <a:pt x="508639" y="414916"/>
                  </a:lnTo>
                  <a:lnTo>
                    <a:pt x="536955" y="379814"/>
                  </a:lnTo>
                  <a:lnTo>
                    <a:pt x="558160" y="340648"/>
                  </a:lnTo>
                  <a:lnTo>
                    <a:pt x="571462" y="298133"/>
                  </a:lnTo>
                  <a:lnTo>
                    <a:pt x="576071" y="252983"/>
                  </a:lnTo>
                  <a:lnTo>
                    <a:pt x="571462" y="207381"/>
                  </a:lnTo>
                  <a:lnTo>
                    <a:pt x="558160" y="164512"/>
                  </a:lnTo>
                  <a:lnTo>
                    <a:pt x="536955" y="125080"/>
                  </a:lnTo>
                  <a:lnTo>
                    <a:pt x="508639" y="89788"/>
                  </a:lnTo>
                  <a:lnTo>
                    <a:pt x="474001" y="59337"/>
                  </a:lnTo>
                  <a:lnTo>
                    <a:pt x="433831" y="34431"/>
                  </a:lnTo>
                  <a:lnTo>
                    <a:pt x="388921" y="15770"/>
                  </a:lnTo>
                  <a:lnTo>
                    <a:pt x="340058" y="4059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87384" y="524662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59105" y="5861113"/>
            <a:ext cx="586105" cy="514350"/>
            <a:chOff x="6559105" y="5861113"/>
            <a:chExt cx="586105" cy="514350"/>
          </a:xfrm>
        </p:grpSpPr>
        <p:sp>
          <p:nvSpPr>
            <p:cNvPr id="16" name="object 16"/>
            <p:cNvSpPr/>
            <p:nvPr/>
          </p:nvSpPr>
          <p:spPr>
            <a:xfrm>
              <a:off x="6563867" y="58658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1459"/>
                  </a:moveTo>
                  <a:lnTo>
                    <a:pt x="571462" y="206310"/>
                  </a:lnTo>
                  <a:lnTo>
                    <a:pt x="558160" y="163795"/>
                  </a:lnTo>
                  <a:lnTo>
                    <a:pt x="536955" y="124629"/>
                  </a:lnTo>
                  <a:lnTo>
                    <a:pt x="508639" y="89527"/>
                  </a:lnTo>
                  <a:lnTo>
                    <a:pt x="474001" y="59203"/>
                  </a:lnTo>
                  <a:lnTo>
                    <a:pt x="433831" y="34374"/>
                  </a:lnTo>
                  <a:lnTo>
                    <a:pt x="388921" y="15754"/>
                  </a:lnTo>
                  <a:lnTo>
                    <a:pt x="340058" y="4057"/>
                  </a:lnTo>
                  <a:lnTo>
                    <a:pt x="288035" y="0"/>
                  </a:lnTo>
                  <a:lnTo>
                    <a:pt x="236414" y="4057"/>
                  </a:lnTo>
                  <a:lnTo>
                    <a:pt x="187765" y="15754"/>
                  </a:lnTo>
                  <a:lnTo>
                    <a:pt x="142917" y="34374"/>
                  </a:lnTo>
                  <a:lnTo>
                    <a:pt x="102697" y="59203"/>
                  </a:lnTo>
                  <a:lnTo>
                    <a:pt x="67934" y="89527"/>
                  </a:lnTo>
                  <a:lnTo>
                    <a:pt x="39454" y="124629"/>
                  </a:lnTo>
                  <a:lnTo>
                    <a:pt x="18087" y="163795"/>
                  </a:lnTo>
                  <a:lnTo>
                    <a:pt x="4659" y="206310"/>
                  </a:lnTo>
                  <a:lnTo>
                    <a:pt x="0" y="251459"/>
                  </a:lnTo>
                  <a:lnTo>
                    <a:pt x="4659" y="297062"/>
                  </a:lnTo>
                  <a:lnTo>
                    <a:pt x="18087" y="339931"/>
                  </a:lnTo>
                  <a:lnTo>
                    <a:pt x="39454" y="379363"/>
                  </a:lnTo>
                  <a:lnTo>
                    <a:pt x="67934" y="414655"/>
                  </a:lnTo>
                  <a:lnTo>
                    <a:pt x="102697" y="445106"/>
                  </a:lnTo>
                  <a:lnTo>
                    <a:pt x="142917" y="470012"/>
                  </a:lnTo>
                  <a:lnTo>
                    <a:pt x="187765" y="488672"/>
                  </a:lnTo>
                  <a:lnTo>
                    <a:pt x="236414" y="500384"/>
                  </a:lnTo>
                  <a:lnTo>
                    <a:pt x="288035" y="504443"/>
                  </a:lnTo>
                  <a:lnTo>
                    <a:pt x="340058" y="500384"/>
                  </a:lnTo>
                  <a:lnTo>
                    <a:pt x="388921" y="488672"/>
                  </a:lnTo>
                  <a:lnTo>
                    <a:pt x="433831" y="470012"/>
                  </a:lnTo>
                  <a:lnTo>
                    <a:pt x="474001" y="445106"/>
                  </a:lnTo>
                  <a:lnTo>
                    <a:pt x="508639" y="414655"/>
                  </a:lnTo>
                  <a:lnTo>
                    <a:pt x="536955" y="379363"/>
                  </a:lnTo>
                  <a:lnTo>
                    <a:pt x="558160" y="339931"/>
                  </a:lnTo>
                  <a:lnTo>
                    <a:pt x="571462" y="297062"/>
                  </a:lnTo>
                  <a:lnTo>
                    <a:pt x="576071" y="251459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563867" y="58658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414" y="4057"/>
                  </a:lnTo>
                  <a:lnTo>
                    <a:pt x="187765" y="15754"/>
                  </a:lnTo>
                  <a:lnTo>
                    <a:pt x="142917" y="34374"/>
                  </a:lnTo>
                  <a:lnTo>
                    <a:pt x="102697" y="59203"/>
                  </a:lnTo>
                  <a:lnTo>
                    <a:pt x="67934" y="89527"/>
                  </a:lnTo>
                  <a:lnTo>
                    <a:pt x="39454" y="124629"/>
                  </a:lnTo>
                  <a:lnTo>
                    <a:pt x="18087" y="163795"/>
                  </a:lnTo>
                  <a:lnTo>
                    <a:pt x="4659" y="206310"/>
                  </a:lnTo>
                  <a:lnTo>
                    <a:pt x="0" y="251459"/>
                  </a:lnTo>
                  <a:lnTo>
                    <a:pt x="4659" y="297062"/>
                  </a:lnTo>
                  <a:lnTo>
                    <a:pt x="18087" y="339931"/>
                  </a:lnTo>
                  <a:lnTo>
                    <a:pt x="39454" y="379363"/>
                  </a:lnTo>
                  <a:lnTo>
                    <a:pt x="67934" y="414655"/>
                  </a:lnTo>
                  <a:lnTo>
                    <a:pt x="102697" y="445106"/>
                  </a:lnTo>
                  <a:lnTo>
                    <a:pt x="142917" y="470012"/>
                  </a:lnTo>
                  <a:lnTo>
                    <a:pt x="187765" y="488672"/>
                  </a:lnTo>
                  <a:lnTo>
                    <a:pt x="236414" y="500384"/>
                  </a:lnTo>
                  <a:lnTo>
                    <a:pt x="288035" y="504443"/>
                  </a:lnTo>
                  <a:lnTo>
                    <a:pt x="340058" y="500384"/>
                  </a:lnTo>
                  <a:lnTo>
                    <a:pt x="388921" y="488672"/>
                  </a:lnTo>
                  <a:lnTo>
                    <a:pt x="433831" y="470012"/>
                  </a:lnTo>
                  <a:lnTo>
                    <a:pt x="474001" y="445106"/>
                  </a:lnTo>
                  <a:lnTo>
                    <a:pt x="508639" y="414655"/>
                  </a:lnTo>
                  <a:lnTo>
                    <a:pt x="536955" y="379363"/>
                  </a:lnTo>
                  <a:lnTo>
                    <a:pt x="558160" y="339931"/>
                  </a:lnTo>
                  <a:lnTo>
                    <a:pt x="571462" y="297062"/>
                  </a:lnTo>
                  <a:lnTo>
                    <a:pt x="576071" y="251459"/>
                  </a:lnTo>
                  <a:lnTo>
                    <a:pt x="571462" y="206310"/>
                  </a:lnTo>
                  <a:lnTo>
                    <a:pt x="558160" y="163795"/>
                  </a:lnTo>
                  <a:lnTo>
                    <a:pt x="536955" y="124629"/>
                  </a:lnTo>
                  <a:lnTo>
                    <a:pt x="508639" y="89527"/>
                  </a:lnTo>
                  <a:lnTo>
                    <a:pt x="474001" y="59203"/>
                  </a:lnTo>
                  <a:lnTo>
                    <a:pt x="433831" y="34374"/>
                  </a:lnTo>
                  <a:lnTo>
                    <a:pt x="388921" y="15754"/>
                  </a:lnTo>
                  <a:lnTo>
                    <a:pt x="340058" y="4057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787384" y="596594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559105" y="6437185"/>
            <a:ext cx="586105" cy="514350"/>
            <a:chOff x="6559105" y="6437185"/>
            <a:chExt cx="586105" cy="514350"/>
          </a:xfrm>
        </p:grpSpPr>
        <p:sp>
          <p:nvSpPr>
            <p:cNvPr id="20" name="object 20"/>
            <p:cNvSpPr/>
            <p:nvPr/>
          </p:nvSpPr>
          <p:spPr>
            <a:xfrm>
              <a:off x="6563867" y="64419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2983"/>
                  </a:moveTo>
                  <a:lnTo>
                    <a:pt x="571462" y="207381"/>
                  </a:lnTo>
                  <a:lnTo>
                    <a:pt x="558160" y="164512"/>
                  </a:lnTo>
                  <a:lnTo>
                    <a:pt x="536955" y="125080"/>
                  </a:lnTo>
                  <a:lnTo>
                    <a:pt x="508639" y="89788"/>
                  </a:lnTo>
                  <a:lnTo>
                    <a:pt x="474001" y="59337"/>
                  </a:lnTo>
                  <a:lnTo>
                    <a:pt x="433831" y="34431"/>
                  </a:lnTo>
                  <a:lnTo>
                    <a:pt x="388921" y="15770"/>
                  </a:lnTo>
                  <a:lnTo>
                    <a:pt x="340058" y="4059"/>
                  </a:lnTo>
                  <a:lnTo>
                    <a:pt x="288035" y="0"/>
                  </a:lnTo>
                  <a:lnTo>
                    <a:pt x="236414" y="4059"/>
                  </a:lnTo>
                  <a:lnTo>
                    <a:pt x="187765" y="15770"/>
                  </a:lnTo>
                  <a:lnTo>
                    <a:pt x="142917" y="34431"/>
                  </a:lnTo>
                  <a:lnTo>
                    <a:pt x="102697" y="59337"/>
                  </a:lnTo>
                  <a:lnTo>
                    <a:pt x="67934" y="89788"/>
                  </a:lnTo>
                  <a:lnTo>
                    <a:pt x="39454" y="125080"/>
                  </a:lnTo>
                  <a:lnTo>
                    <a:pt x="18087" y="164512"/>
                  </a:lnTo>
                  <a:lnTo>
                    <a:pt x="4659" y="207381"/>
                  </a:lnTo>
                  <a:lnTo>
                    <a:pt x="0" y="252983"/>
                  </a:lnTo>
                  <a:lnTo>
                    <a:pt x="4659" y="298133"/>
                  </a:lnTo>
                  <a:lnTo>
                    <a:pt x="18087" y="340648"/>
                  </a:lnTo>
                  <a:lnTo>
                    <a:pt x="39454" y="379814"/>
                  </a:lnTo>
                  <a:lnTo>
                    <a:pt x="67934" y="414916"/>
                  </a:lnTo>
                  <a:lnTo>
                    <a:pt x="102697" y="445240"/>
                  </a:lnTo>
                  <a:lnTo>
                    <a:pt x="142917" y="470069"/>
                  </a:lnTo>
                  <a:lnTo>
                    <a:pt x="187765" y="488689"/>
                  </a:lnTo>
                  <a:lnTo>
                    <a:pt x="236414" y="500386"/>
                  </a:lnTo>
                  <a:lnTo>
                    <a:pt x="288035" y="504443"/>
                  </a:lnTo>
                  <a:lnTo>
                    <a:pt x="340058" y="500386"/>
                  </a:lnTo>
                  <a:lnTo>
                    <a:pt x="388921" y="488689"/>
                  </a:lnTo>
                  <a:lnTo>
                    <a:pt x="433831" y="470069"/>
                  </a:lnTo>
                  <a:lnTo>
                    <a:pt x="474001" y="445240"/>
                  </a:lnTo>
                  <a:lnTo>
                    <a:pt x="508639" y="414916"/>
                  </a:lnTo>
                  <a:lnTo>
                    <a:pt x="536955" y="379814"/>
                  </a:lnTo>
                  <a:lnTo>
                    <a:pt x="558160" y="340648"/>
                  </a:lnTo>
                  <a:lnTo>
                    <a:pt x="571462" y="298133"/>
                  </a:lnTo>
                  <a:lnTo>
                    <a:pt x="576071" y="252983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63867" y="64419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414" y="4059"/>
                  </a:lnTo>
                  <a:lnTo>
                    <a:pt x="187765" y="15770"/>
                  </a:lnTo>
                  <a:lnTo>
                    <a:pt x="142917" y="34431"/>
                  </a:lnTo>
                  <a:lnTo>
                    <a:pt x="102697" y="59337"/>
                  </a:lnTo>
                  <a:lnTo>
                    <a:pt x="67934" y="89788"/>
                  </a:lnTo>
                  <a:lnTo>
                    <a:pt x="39454" y="125080"/>
                  </a:lnTo>
                  <a:lnTo>
                    <a:pt x="18087" y="164512"/>
                  </a:lnTo>
                  <a:lnTo>
                    <a:pt x="4659" y="207381"/>
                  </a:lnTo>
                  <a:lnTo>
                    <a:pt x="0" y="252983"/>
                  </a:lnTo>
                  <a:lnTo>
                    <a:pt x="4659" y="298133"/>
                  </a:lnTo>
                  <a:lnTo>
                    <a:pt x="18087" y="340648"/>
                  </a:lnTo>
                  <a:lnTo>
                    <a:pt x="39454" y="379814"/>
                  </a:lnTo>
                  <a:lnTo>
                    <a:pt x="67934" y="414916"/>
                  </a:lnTo>
                  <a:lnTo>
                    <a:pt x="102697" y="445240"/>
                  </a:lnTo>
                  <a:lnTo>
                    <a:pt x="142917" y="470069"/>
                  </a:lnTo>
                  <a:lnTo>
                    <a:pt x="187765" y="488689"/>
                  </a:lnTo>
                  <a:lnTo>
                    <a:pt x="236414" y="500386"/>
                  </a:lnTo>
                  <a:lnTo>
                    <a:pt x="288035" y="504443"/>
                  </a:lnTo>
                  <a:lnTo>
                    <a:pt x="340058" y="500386"/>
                  </a:lnTo>
                  <a:lnTo>
                    <a:pt x="388921" y="488689"/>
                  </a:lnTo>
                  <a:lnTo>
                    <a:pt x="433831" y="470069"/>
                  </a:lnTo>
                  <a:lnTo>
                    <a:pt x="474001" y="445240"/>
                  </a:lnTo>
                  <a:lnTo>
                    <a:pt x="508639" y="414916"/>
                  </a:lnTo>
                  <a:lnTo>
                    <a:pt x="536955" y="379814"/>
                  </a:lnTo>
                  <a:lnTo>
                    <a:pt x="558160" y="340648"/>
                  </a:lnTo>
                  <a:lnTo>
                    <a:pt x="571462" y="298133"/>
                  </a:lnTo>
                  <a:lnTo>
                    <a:pt x="576071" y="252983"/>
                  </a:lnTo>
                  <a:lnTo>
                    <a:pt x="571462" y="207381"/>
                  </a:lnTo>
                  <a:lnTo>
                    <a:pt x="558160" y="164512"/>
                  </a:lnTo>
                  <a:lnTo>
                    <a:pt x="536955" y="125080"/>
                  </a:lnTo>
                  <a:lnTo>
                    <a:pt x="508639" y="89788"/>
                  </a:lnTo>
                  <a:lnTo>
                    <a:pt x="474001" y="59337"/>
                  </a:lnTo>
                  <a:lnTo>
                    <a:pt x="433831" y="34431"/>
                  </a:lnTo>
                  <a:lnTo>
                    <a:pt x="388921" y="15770"/>
                  </a:lnTo>
                  <a:lnTo>
                    <a:pt x="340058" y="4059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787384" y="654202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423213" y="5213413"/>
            <a:ext cx="586105" cy="514350"/>
            <a:chOff x="7423213" y="5213413"/>
            <a:chExt cx="586105" cy="514350"/>
          </a:xfrm>
        </p:grpSpPr>
        <p:sp>
          <p:nvSpPr>
            <p:cNvPr id="24" name="object 24"/>
            <p:cNvSpPr/>
            <p:nvPr/>
          </p:nvSpPr>
          <p:spPr>
            <a:xfrm>
              <a:off x="7427976" y="52181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1459"/>
                  </a:moveTo>
                  <a:lnTo>
                    <a:pt x="571412" y="206310"/>
                  </a:lnTo>
                  <a:lnTo>
                    <a:pt x="557984" y="163795"/>
                  </a:lnTo>
                  <a:lnTo>
                    <a:pt x="536617" y="124629"/>
                  </a:lnTo>
                  <a:lnTo>
                    <a:pt x="508137" y="89527"/>
                  </a:lnTo>
                  <a:lnTo>
                    <a:pt x="473374" y="59203"/>
                  </a:lnTo>
                  <a:lnTo>
                    <a:pt x="433154" y="34374"/>
                  </a:lnTo>
                  <a:lnTo>
                    <a:pt x="388306" y="15754"/>
                  </a:lnTo>
                  <a:lnTo>
                    <a:pt x="339657" y="4057"/>
                  </a:lnTo>
                  <a:lnTo>
                    <a:pt x="288035" y="0"/>
                  </a:lnTo>
                  <a:lnTo>
                    <a:pt x="236013" y="4057"/>
                  </a:lnTo>
                  <a:lnTo>
                    <a:pt x="187150" y="15754"/>
                  </a:lnTo>
                  <a:lnTo>
                    <a:pt x="142239" y="34374"/>
                  </a:lnTo>
                  <a:lnTo>
                    <a:pt x="102070" y="59203"/>
                  </a:lnTo>
                  <a:lnTo>
                    <a:pt x="67432" y="89527"/>
                  </a:lnTo>
                  <a:lnTo>
                    <a:pt x="39115" y="124629"/>
                  </a:lnTo>
                  <a:lnTo>
                    <a:pt x="17911" y="163795"/>
                  </a:lnTo>
                  <a:lnTo>
                    <a:pt x="4609" y="206310"/>
                  </a:lnTo>
                  <a:lnTo>
                    <a:pt x="0" y="251459"/>
                  </a:lnTo>
                  <a:lnTo>
                    <a:pt x="4609" y="297062"/>
                  </a:lnTo>
                  <a:lnTo>
                    <a:pt x="17911" y="339931"/>
                  </a:lnTo>
                  <a:lnTo>
                    <a:pt x="39115" y="379363"/>
                  </a:lnTo>
                  <a:lnTo>
                    <a:pt x="67432" y="414655"/>
                  </a:lnTo>
                  <a:lnTo>
                    <a:pt x="102070" y="445106"/>
                  </a:lnTo>
                  <a:lnTo>
                    <a:pt x="142239" y="470012"/>
                  </a:lnTo>
                  <a:lnTo>
                    <a:pt x="187150" y="488672"/>
                  </a:lnTo>
                  <a:lnTo>
                    <a:pt x="236013" y="500384"/>
                  </a:lnTo>
                  <a:lnTo>
                    <a:pt x="288035" y="504443"/>
                  </a:lnTo>
                  <a:lnTo>
                    <a:pt x="339657" y="500384"/>
                  </a:lnTo>
                  <a:lnTo>
                    <a:pt x="388306" y="488672"/>
                  </a:lnTo>
                  <a:lnTo>
                    <a:pt x="433154" y="470012"/>
                  </a:lnTo>
                  <a:lnTo>
                    <a:pt x="473374" y="445106"/>
                  </a:lnTo>
                  <a:lnTo>
                    <a:pt x="508137" y="414655"/>
                  </a:lnTo>
                  <a:lnTo>
                    <a:pt x="536617" y="379363"/>
                  </a:lnTo>
                  <a:lnTo>
                    <a:pt x="557984" y="339931"/>
                  </a:lnTo>
                  <a:lnTo>
                    <a:pt x="571412" y="297062"/>
                  </a:lnTo>
                  <a:lnTo>
                    <a:pt x="576071" y="251459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27976" y="52181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013" y="4057"/>
                  </a:lnTo>
                  <a:lnTo>
                    <a:pt x="187150" y="15754"/>
                  </a:lnTo>
                  <a:lnTo>
                    <a:pt x="142239" y="34374"/>
                  </a:lnTo>
                  <a:lnTo>
                    <a:pt x="102070" y="59203"/>
                  </a:lnTo>
                  <a:lnTo>
                    <a:pt x="67432" y="89527"/>
                  </a:lnTo>
                  <a:lnTo>
                    <a:pt x="39115" y="124629"/>
                  </a:lnTo>
                  <a:lnTo>
                    <a:pt x="17911" y="163795"/>
                  </a:lnTo>
                  <a:lnTo>
                    <a:pt x="4609" y="206310"/>
                  </a:lnTo>
                  <a:lnTo>
                    <a:pt x="0" y="251459"/>
                  </a:lnTo>
                  <a:lnTo>
                    <a:pt x="4609" y="297062"/>
                  </a:lnTo>
                  <a:lnTo>
                    <a:pt x="17911" y="339931"/>
                  </a:lnTo>
                  <a:lnTo>
                    <a:pt x="39115" y="379363"/>
                  </a:lnTo>
                  <a:lnTo>
                    <a:pt x="67432" y="414655"/>
                  </a:lnTo>
                  <a:lnTo>
                    <a:pt x="102070" y="445106"/>
                  </a:lnTo>
                  <a:lnTo>
                    <a:pt x="142239" y="470012"/>
                  </a:lnTo>
                  <a:lnTo>
                    <a:pt x="187150" y="488672"/>
                  </a:lnTo>
                  <a:lnTo>
                    <a:pt x="236013" y="500384"/>
                  </a:lnTo>
                  <a:lnTo>
                    <a:pt x="288035" y="504443"/>
                  </a:lnTo>
                  <a:lnTo>
                    <a:pt x="339657" y="500384"/>
                  </a:lnTo>
                  <a:lnTo>
                    <a:pt x="388306" y="488672"/>
                  </a:lnTo>
                  <a:lnTo>
                    <a:pt x="433154" y="470012"/>
                  </a:lnTo>
                  <a:lnTo>
                    <a:pt x="473374" y="445106"/>
                  </a:lnTo>
                  <a:lnTo>
                    <a:pt x="508137" y="414655"/>
                  </a:lnTo>
                  <a:lnTo>
                    <a:pt x="536617" y="379363"/>
                  </a:lnTo>
                  <a:lnTo>
                    <a:pt x="557984" y="339931"/>
                  </a:lnTo>
                  <a:lnTo>
                    <a:pt x="571412" y="297062"/>
                  </a:lnTo>
                  <a:lnTo>
                    <a:pt x="576071" y="251459"/>
                  </a:lnTo>
                  <a:lnTo>
                    <a:pt x="571412" y="206310"/>
                  </a:lnTo>
                  <a:lnTo>
                    <a:pt x="557984" y="163795"/>
                  </a:lnTo>
                  <a:lnTo>
                    <a:pt x="536617" y="124629"/>
                  </a:lnTo>
                  <a:lnTo>
                    <a:pt x="508137" y="89527"/>
                  </a:lnTo>
                  <a:lnTo>
                    <a:pt x="473374" y="59203"/>
                  </a:lnTo>
                  <a:lnTo>
                    <a:pt x="433154" y="34374"/>
                  </a:lnTo>
                  <a:lnTo>
                    <a:pt x="388306" y="15754"/>
                  </a:lnTo>
                  <a:lnTo>
                    <a:pt x="339657" y="4057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651492" y="531824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423213" y="5861113"/>
            <a:ext cx="586105" cy="514350"/>
            <a:chOff x="7423213" y="5861113"/>
            <a:chExt cx="586105" cy="514350"/>
          </a:xfrm>
        </p:grpSpPr>
        <p:sp>
          <p:nvSpPr>
            <p:cNvPr id="28" name="object 28"/>
            <p:cNvSpPr/>
            <p:nvPr/>
          </p:nvSpPr>
          <p:spPr>
            <a:xfrm>
              <a:off x="7427976" y="58658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1459"/>
                  </a:moveTo>
                  <a:lnTo>
                    <a:pt x="571412" y="206310"/>
                  </a:lnTo>
                  <a:lnTo>
                    <a:pt x="557984" y="163795"/>
                  </a:lnTo>
                  <a:lnTo>
                    <a:pt x="536617" y="124629"/>
                  </a:lnTo>
                  <a:lnTo>
                    <a:pt x="508137" y="89527"/>
                  </a:lnTo>
                  <a:lnTo>
                    <a:pt x="473374" y="59203"/>
                  </a:lnTo>
                  <a:lnTo>
                    <a:pt x="433154" y="34374"/>
                  </a:lnTo>
                  <a:lnTo>
                    <a:pt x="388306" y="15754"/>
                  </a:lnTo>
                  <a:lnTo>
                    <a:pt x="339657" y="4057"/>
                  </a:lnTo>
                  <a:lnTo>
                    <a:pt x="288035" y="0"/>
                  </a:lnTo>
                  <a:lnTo>
                    <a:pt x="236013" y="4057"/>
                  </a:lnTo>
                  <a:lnTo>
                    <a:pt x="187150" y="15754"/>
                  </a:lnTo>
                  <a:lnTo>
                    <a:pt x="142239" y="34374"/>
                  </a:lnTo>
                  <a:lnTo>
                    <a:pt x="102070" y="59203"/>
                  </a:lnTo>
                  <a:lnTo>
                    <a:pt x="67432" y="89527"/>
                  </a:lnTo>
                  <a:lnTo>
                    <a:pt x="39115" y="124629"/>
                  </a:lnTo>
                  <a:lnTo>
                    <a:pt x="17911" y="163795"/>
                  </a:lnTo>
                  <a:lnTo>
                    <a:pt x="4609" y="206310"/>
                  </a:lnTo>
                  <a:lnTo>
                    <a:pt x="0" y="251459"/>
                  </a:lnTo>
                  <a:lnTo>
                    <a:pt x="4609" y="297062"/>
                  </a:lnTo>
                  <a:lnTo>
                    <a:pt x="17911" y="339931"/>
                  </a:lnTo>
                  <a:lnTo>
                    <a:pt x="39115" y="379363"/>
                  </a:lnTo>
                  <a:lnTo>
                    <a:pt x="67432" y="414655"/>
                  </a:lnTo>
                  <a:lnTo>
                    <a:pt x="102070" y="445106"/>
                  </a:lnTo>
                  <a:lnTo>
                    <a:pt x="142239" y="470012"/>
                  </a:lnTo>
                  <a:lnTo>
                    <a:pt x="187150" y="488672"/>
                  </a:lnTo>
                  <a:lnTo>
                    <a:pt x="236013" y="500384"/>
                  </a:lnTo>
                  <a:lnTo>
                    <a:pt x="288035" y="504443"/>
                  </a:lnTo>
                  <a:lnTo>
                    <a:pt x="339657" y="500384"/>
                  </a:lnTo>
                  <a:lnTo>
                    <a:pt x="388306" y="488672"/>
                  </a:lnTo>
                  <a:lnTo>
                    <a:pt x="433154" y="470012"/>
                  </a:lnTo>
                  <a:lnTo>
                    <a:pt x="473374" y="445106"/>
                  </a:lnTo>
                  <a:lnTo>
                    <a:pt x="508137" y="414655"/>
                  </a:lnTo>
                  <a:lnTo>
                    <a:pt x="536617" y="379363"/>
                  </a:lnTo>
                  <a:lnTo>
                    <a:pt x="557984" y="339931"/>
                  </a:lnTo>
                  <a:lnTo>
                    <a:pt x="571412" y="297062"/>
                  </a:lnTo>
                  <a:lnTo>
                    <a:pt x="576071" y="251459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27976" y="58658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013" y="4057"/>
                  </a:lnTo>
                  <a:lnTo>
                    <a:pt x="187150" y="15754"/>
                  </a:lnTo>
                  <a:lnTo>
                    <a:pt x="142239" y="34374"/>
                  </a:lnTo>
                  <a:lnTo>
                    <a:pt x="102070" y="59203"/>
                  </a:lnTo>
                  <a:lnTo>
                    <a:pt x="67432" y="89527"/>
                  </a:lnTo>
                  <a:lnTo>
                    <a:pt x="39115" y="124629"/>
                  </a:lnTo>
                  <a:lnTo>
                    <a:pt x="17911" y="163795"/>
                  </a:lnTo>
                  <a:lnTo>
                    <a:pt x="4609" y="206310"/>
                  </a:lnTo>
                  <a:lnTo>
                    <a:pt x="0" y="251459"/>
                  </a:lnTo>
                  <a:lnTo>
                    <a:pt x="4609" y="297062"/>
                  </a:lnTo>
                  <a:lnTo>
                    <a:pt x="17911" y="339931"/>
                  </a:lnTo>
                  <a:lnTo>
                    <a:pt x="39115" y="379363"/>
                  </a:lnTo>
                  <a:lnTo>
                    <a:pt x="67432" y="414655"/>
                  </a:lnTo>
                  <a:lnTo>
                    <a:pt x="102070" y="445106"/>
                  </a:lnTo>
                  <a:lnTo>
                    <a:pt x="142239" y="470012"/>
                  </a:lnTo>
                  <a:lnTo>
                    <a:pt x="187150" y="488672"/>
                  </a:lnTo>
                  <a:lnTo>
                    <a:pt x="236013" y="500384"/>
                  </a:lnTo>
                  <a:lnTo>
                    <a:pt x="288035" y="504443"/>
                  </a:lnTo>
                  <a:lnTo>
                    <a:pt x="339657" y="500384"/>
                  </a:lnTo>
                  <a:lnTo>
                    <a:pt x="388306" y="488672"/>
                  </a:lnTo>
                  <a:lnTo>
                    <a:pt x="433154" y="470012"/>
                  </a:lnTo>
                  <a:lnTo>
                    <a:pt x="473374" y="445106"/>
                  </a:lnTo>
                  <a:lnTo>
                    <a:pt x="508137" y="414655"/>
                  </a:lnTo>
                  <a:lnTo>
                    <a:pt x="536617" y="379363"/>
                  </a:lnTo>
                  <a:lnTo>
                    <a:pt x="557984" y="339931"/>
                  </a:lnTo>
                  <a:lnTo>
                    <a:pt x="571412" y="297062"/>
                  </a:lnTo>
                  <a:lnTo>
                    <a:pt x="576071" y="251459"/>
                  </a:lnTo>
                  <a:lnTo>
                    <a:pt x="571412" y="206310"/>
                  </a:lnTo>
                  <a:lnTo>
                    <a:pt x="557984" y="163795"/>
                  </a:lnTo>
                  <a:lnTo>
                    <a:pt x="536617" y="124629"/>
                  </a:lnTo>
                  <a:lnTo>
                    <a:pt x="508137" y="89527"/>
                  </a:lnTo>
                  <a:lnTo>
                    <a:pt x="473374" y="59203"/>
                  </a:lnTo>
                  <a:lnTo>
                    <a:pt x="433154" y="34374"/>
                  </a:lnTo>
                  <a:lnTo>
                    <a:pt x="388306" y="15754"/>
                  </a:lnTo>
                  <a:lnTo>
                    <a:pt x="339657" y="4057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651492" y="596594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423213" y="6437185"/>
            <a:ext cx="586105" cy="514350"/>
            <a:chOff x="7423213" y="6437185"/>
            <a:chExt cx="586105" cy="514350"/>
          </a:xfrm>
        </p:grpSpPr>
        <p:sp>
          <p:nvSpPr>
            <p:cNvPr id="32" name="object 32"/>
            <p:cNvSpPr/>
            <p:nvPr/>
          </p:nvSpPr>
          <p:spPr>
            <a:xfrm>
              <a:off x="7427976" y="64419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2983"/>
                  </a:moveTo>
                  <a:lnTo>
                    <a:pt x="571412" y="207381"/>
                  </a:lnTo>
                  <a:lnTo>
                    <a:pt x="557984" y="164512"/>
                  </a:lnTo>
                  <a:lnTo>
                    <a:pt x="536617" y="125080"/>
                  </a:lnTo>
                  <a:lnTo>
                    <a:pt x="508137" y="89788"/>
                  </a:lnTo>
                  <a:lnTo>
                    <a:pt x="473374" y="59337"/>
                  </a:lnTo>
                  <a:lnTo>
                    <a:pt x="433154" y="34431"/>
                  </a:lnTo>
                  <a:lnTo>
                    <a:pt x="388306" y="15770"/>
                  </a:lnTo>
                  <a:lnTo>
                    <a:pt x="339657" y="4059"/>
                  </a:lnTo>
                  <a:lnTo>
                    <a:pt x="288035" y="0"/>
                  </a:lnTo>
                  <a:lnTo>
                    <a:pt x="236013" y="4059"/>
                  </a:lnTo>
                  <a:lnTo>
                    <a:pt x="187150" y="15770"/>
                  </a:lnTo>
                  <a:lnTo>
                    <a:pt x="142239" y="34431"/>
                  </a:lnTo>
                  <a:lnTo>
                    <a:pt x="102070" y="59337"/>
                  </a:lnTo>
                  <a:lnTo>
                    <a:pt x="67432" y="89788"/>
                  </a:lnTo>
                  <a:lnTo>
                    <a:pt x="39115" y="125080"/>
                  </a:lnTo>
                  <a:lnTo>
                    <a:pt x="17911" y="164512"/>
                  </a:lnTo>
                  <a:lnTo>
                    <a:pt x="4609" y="207381"/>
                  </a:lnTo>
                  <a:lnTo>
                    <a:pt x="0" y="252983"/>
                  </a:lnTo>
                  <a:lnTo>
                    <a:pt x="4609" y="298133"/>
                  </a:lnTo>
                  <a:lnTo>
                    <a:pt x="17911" y="340648"/>
                  </a:lnTo>
                  <a:lnTo>
                    <a:pt x="39115" y="379814"/>
                  </a:lnTo>
                  <a:lnTo>
                    <a:pt x="67432" y="414916"/>
                  </a:lnTo>
                  <a:lnTo>
                    <a:pt x="102070" y="445240"/>
                  </a:lnTo>
                  <a:lnTo>
                    <a:pt x="142239" y="470069"/>
                  </a:lnTo>
                  <a:lnTo>
                    <a:pt x="187150" y="488689"/>
                  </a:lnTo>
                  <a:lnTo>
                    <a:pt x="236013" y="500386"/>
                  </a:lnTo>
                  <a:lnTo>
                    <a:pt x="288035" y="504443"/>
                  </a:lnTo>
                  <a:lnTo>
                    <a:pt x="339657" y="500386"/>
                  </a:lnTo>
                  <a:lnTo>
                    <a:pt x="388306" y="488689"/>
                  </a:lnTo>
                  <a:lnTo>
                    <a:pt x="433154" y="470069"/>
                  </a:lnTo>
                  <a:lnTo>
                    <a:pt x="473374" y="445240"/>
                  </a:lnTo>
                  <a:lnTo>
                    <a:pt x="508137" y="414916"/>
                  </a:lnTo>
                  <a:lnTo>
                    <a:pt x="536617" y="379814"/>
                  </a:lnTo>
                  <a:lnTo>
                    <a:pt x="557984" y="340648"/>
                  </a:lnTo>
                  <a:lnTo>
                    <a:pt x="571412" y="298133"/>
                  </a:lnTo>
                  <a:lnTo>
                    <a:pt x="576071" y="252983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27976" y="64419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013" y="4059"/>
                  </a:lnTo>
                  <a:lnTo>
                    <a:pt x="187150" y="15770"/>
                  </a:lnTo>
                  <a:lnTo>
                    <a:pt x="142239" y="34431"/>
                  </a:lnTo>
                  <a:lnTo>
                    <a:pt x="102070" y="59337"/>
                  </a:lnTo>
                  <a:lnTo>
                    <a:pt x="67432" y="89788"/>
                  </a:lnTo>
                  <a:lnTo>
                    <a:pt x="39115" y="125080"/>
                  </a:lnTo>
                  <a:lnTo>
                    <a:pt x="17911" y="164512"/>
                  </a:lnTo>
                  <a:lnTo>
                    <a:pt x="4609" y="207381"/>
                  </a:lnTo>
                  <a:lnTo>
                    <a:pt x="0" y="252983"/>
                  </a:lnTo>
                  <a:lnTo>
                    <a:pt x="4609" y="298133"/>
                  </a:lnTo>
                  <a:lnTo>
                    <a:pt x="17911" y="340648"/>
                  </a:lnTo>
                  <a:lnTo>
                    <a:pt x="39115" y="379814"/>
                  </a:lnTo>
                  <a:lnTo>
                    <a:pt x="67432" y="414916"/>
                  </a:lnTo>
                  <a:lnTo>
                    <a:pt x="102070" y="445240"/>
                  </a:lnTo>
                  <a:lnTo>
                    <a:pt x="142239" y="470069"/>
                  </a:lnTo>
                  <a:lnTo>
                    <a:pt x="187150" y="488689"/>
                  </a:lnTo>
                  <a:lnTo>
                    <a:pt x="236013" y="500386"/>
                  </a:lnTo>
                  <a:lnTo>
                    <a:pt x="288035" y="504443"/>
                  </a:lnTo>
                  <a:lnTo>
                    <a:pt x="339657" y="500386"/>
                  </a:lnTo>
                  <a:lnTo>
                    <a:pt x="388306" y="488689"/>
                  </a:lnTo>
                  <a:lnTo>
                    <a:pt x="433154" y="470069"/>
                  </a:lnTo>
                  <a:lnTo>
                    <a:pt x="473374" y="445240"/>
                  </a:lnTo>
                  <a:lnTo>
                    <a:pt x="508137" y="414916"/>
                  </a:lnTo>
                  <a:lnTo>
                    <a:pt x="536617" y="379814"/>
                  </a:lnTo>
                  <a:lnTo>
                    <a:pt x="557984" y="340648"/>
                  </a:lnTo>
                  <a:lnTo>
                    <a:pt x="571412" y="298133"/>
                  </a:lnTo>
                  <a:lnTo>
                    <a:pt x="576071" y="252983"/>
                  </a:lnTo>
                  <a:lnTo>
                    <a:pt x="571412" y="207381"/>
                  </a:lnTo>
                  <a:lnTo>
                    <a:pt x="557984" y="164512"/>
                  </a:lnTo>
                  <a:lnTo>
                    <a:pt x="536617" y="125080"/>
                  </a:lnTo>
                  <a:lnTo>
                    <a:pt x="508137" y="89788"/>
                  </a:lnTo>
                  <a:lnTo>
                    <a:pt x="473374" y="59337"/>
                  </a:lnTo>
                  <a:lnTo>
                    <a:pt x="433154" y="34431"/>
                  </a:lnTo>
                  <a:lnTo>
                    <a:pt x="388306" y="15770"/>
                  </a:lnTo>
                  <a:lnTo>
                    <a:pt x="339657" y="4059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651492" y="654202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358949" y="5213413"/>
            <a:ext cx="586105" cy="514350"/>
            <a:chOff x="8358949" y="5213413"/>
            <a:chExt cx="586105" cy="514350"/>
          </a:xfrm>
        </p:grpSpPr>
        <p:sp>
          <p:nvSpPr>
            <p:cNvPr id="36" name="object 36"/>
            <p:cNvSpPr/>
            <p:nvPr/>
          </p:nvSpPr>
          <p:spPr>
            <a:xfrm>
              <a:off x="8363711" y="52181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1459"/>
                  </a:moveTo>
                  <a:lnTo>
                    <a:pt x="571462" y="206310"/>
                  </a:lnTo>
                  <a:lnTo>
                    <a:pt x="558160" y="163795"/>
                  </a:lnTo>
                  <a:lnTo>
                    <a:pt x="536955" y="124629"/>
                  </a:lnTo>
                  <a:lnTo>
                    <a:pt x="508639" y="89527"/>
                  </a:lnTo>
                  <a:lnTo>
                    <a:pt x="474001" y="59203"/>
                  </a:lnTo>
                  <a:lnTo>
                    <a:pt x="433831" y="34374"/>
                  </a:lnTo>
                  <a:lnTo>
                    <a:pt x="388921" y="15754"/>
                  </a:lnTo>
                  <a:lnTo>
                    <a:pt x="340058" y="4057"/>
                  </a:lnTo>
                  <a:lnTo>
                    <a:pt x="288035" y="0"/>
                  </a:lnTo>
                  <a:lnTo>
                    <a:pt x="236414" y="4057"/>
                  </a:lnTo>
                  <a:lnTo>
                    <a:pt x="187765" y="15754"/>
                  </a:lnTo>
                  <a:lnTo>
                    <a:pt x="142917" y="34374"/>
                  </a:lnTo>
                  <a:lnTo>
                    <a:pt x="102697" y="59203"/>
                  </a:lnTo>
                  <a:lnTo>
                    <a:pt x="67934" y="89527"/>
                  </a:lnTo>
                  <a:lnTo>
                    <a:pt x="39454" y="124629"/>
                  </a:lnTo>
                  <a:lnTo>
                    <a:pt x="18087" y="163795"/>
                  </a:lnTo>
                  <a:lnTo>
                    <a:pt x="4659" y="206310"/>
                  </a:lnTo>
                  <a:lnTo>
                    <a:pt x="0" y="251459"/>
                  </a:lnTo>
                  <a:lnTo>
                    <a:pt x="4659" y="297062"/>
                  </a:lnTo>
                  <a:lnTo>
                    <a:pt x="18087" y="339931"/>
                  </a:lnTo>
                  <a:lnTo>
                    <a:pt x="39454" y="379363"/>
                  </a:lnTo>
                  <a:lnTo>
                    <a:pt x="67934" y="414655"/>
                  </a:lnTo>
                  <a:lnTo>
                    <a:pt x="102697" y="445106"/>
                  </a:lnTo>
                  <a:lnTo>
                    <a:pt x="142917" y="470012"/>
                  </a:lnTo>
                  <a:lnTo>
                    <a:pt x="187765" y="488672"/>
                  </a:lnTo>
                  <a:lnTo>
                    <a:pt x="236414" y="500384"/>
                  </a:lnTo>
                  <a:lnTo>
                    <a:pt x="288035" y="504443"/>
                  </a:lnTo>
                  <a:lnTo>
                    <a:pt x="340058" y="500384"/>
                  </a:lnTo>
                  <a:lnTo>
                    <a:pt x="388921" y="488672"/>
                  </a:lnTo>
                  <a:lnTo>
                    <a:pt x="433831" y="470012"/>
                  </a:lnTo>
                  <a:lnTo>
                    <a:pt x="474001" y="445106"/>
                  </a:lnTo>
                  <a:lnTo>
                    <a:pt x="508639" y="414655"/>
                  </a:lnTo>
                  <a:lnTo>
                    <a:pt x="536955" y="379363"/>
                  </a:lnTo>
                  <a:lnTo>
                    <a:pt x="558160" y="339931"/>
                  </a:lnTo>
                  <a:lnTo>
                    <a:pt x="571462" y="297062"/>
                  </a:lnTo>
                  <a:lnTo>
                    <a:pt x="576071" y="251459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363711" y="52181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414" y="4057"/>
                  </a:lnTo>
                  <a:lnTo>
                    <a:pt x="187765" y="15754"/>
                  </a:lnTo>
                  <a:lnTo>
                    <a:pt x="142917" y="34374"/>
                  </a:lnTo>
                  <a:lnTo>
                    <a:pt x="102697" y="59203"/>
                  </a:lnTo>
                  <a:lnTo>
                    <a:pt x="67934" y="89527"/>
                  </a:lnTo>
                  <a:lnTo>
                    <a:pt x="39454" y="124629"/>
                  </a:lnTo>
                  <a:lnTo>
                    <a:pt x="18087" y="163795"/>
                  </a:lnTo>
                  <a:lnTo>
                    <a:pt x="4659" y="206310"/>
                  </a:lnTo>
                  <a:lnTo>
                    <a:pt x="0" y="251459"/>
                  </a:lnTo>
                  <a:lnTo>
                    <a:pt x="4659" y="297062"/>
                  </a:lnTo>
                  <a:lnTo>
                    <a:pt x="18087" y="339931"/>
                  </a:lnTo>
                  <a:lnTo>
                    <a:pt x="39454" y="379363"/>
                  </a:lnTo>
                  <a:lnTo>
                    <a:pt x="67934" y="414655"/>
                  </a:lnTo>
                  <a:lnTo>
                    <a:pt x="102697" y="445106"/>
                  </a:lnTo>
                  <a:lnTo>
                    <a:pt x="142917" y="470012"/>
                  </a:lnTo>
                  <a:lnTo>
                    <a:pt x="187765" y="488672"/>
                  </a:lnTo>
                  <a:lnTo>
                    <a:pt x="236414" y="500384"/>
                  </a:lnTo>
                  <a:lnTo>
                    <a:pt x="288035" y="504443"/>
                  </a:lnTo>
                  <a:lnTo>
                    <a:pt x="340058" y="500384"/>
                  </a:lnTo>
                  <a:lnTo>
                    <a:pt x="388921" y="488672"/>
                  </a:lnTo>
                  <a:lnTo>
                    <a:pt x="433831" y="470012"/>
                  </a:lnTo>
                  <a:lnTo>
                    <a:pt x="474001" y="445106"/>
                  </a:lnTo>
                  <a:lnTo>
                    <a:pt x="508639" y="414655"/>
                  </a:lnTo>
                  <a:lnTo>
                    <a:pt x="536955" y="379363"/>
                  </a:lnTo>
                  <a:lnTo>
                    <a:pt x="558160" y="339931"/>
                  </a:lnTo>
                  <a:lnTo>
                    <a:pt x="571462" y="297062"/>
                  </a:lnTo>
                  <a:lnTo>
                    <a:pt x="576071" y="251459"/>
                  </a:lnTo>
                  <a:lnTo>
                    <a:pt x="571462" y="206310"/>
                  </a:lnTo>
                  <a:lnTo>
                    <a:pt x="558160" y="163795"/>
                  </a:lnTo>
                  <a:lnTo>
                    <a:pt x="536955" y="124629"/>
                  </a:lnTo>
                  <a:lnTo>
                    <a:pt x="508639" y="89527"/>
                  </a:lnTo>
                  <a:lnTo>
                    <a:pt x="474001" y="59203"/>
                  </a:lnTo>
                  <a:lnTo>
                    <a:pt x="433831" y="34374"/>
                  </a:lnTo>
                  <a:lnTo>
                    <a:pt x="388921" y="15754"/>
                  </a:lnTo>
                  <a:lnTo>
                    <a:pt x="340058" y="4057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588752" y="531824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358949" y="5861113"/>
            <a:ext cx="586105" cy="514350"/>
            <a:chOff x="8358949" y="5861113"/>
            <a:chExt cx="586105" cy="514350"/>
          </a:xfrm>
        </p:grpSpPr>
        <p:sp>
          <p:nvSpPr>
            <p:cNvPr id="40" name="object 40"/>
            <p:cNvSpPr/>
            <p:nvPr/>
          </p:nvSpPr>
          <p:spPr>
            <a:xfrm>
              <a:off x="8363711" y="58658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1459"/>
                  </a:moveTo>
                  <a:lnTo>
                    <a:pt x="571462" y="206310"/>
                  </a:lnTo>
                  <a:lnTo>
                    <a:pt x="558160" y="163795"/>
                  </a:lnTo>
                  <a:lnTo>
                    <a:pt x="536955" y="124629"/>
                  </a:lnTo>
                  <a:lnTo>
                    <a:pt x="508639" y="89527"/>
                  </a:lnTo>
                  <a:lnTo>
                    <a:pt x="474001" y="59203"/>
                  </a:lnTo>
                  <a:lnTo>
                    <a:pt x="433831" y="34374"/>
                  </a:lnTo>
                  <a:lnTo>
                    <a:pt x="388921" y="15754"/>
                  </a:lnTo>
                  <a:lnTo>
                    <a:pt x="340058" y="4057"/>
                  </a:lnTo>
                  <a:lnTo>
                    <a:pt x="288035" y="0"/>
                  </a:lnTo>
                  <a:lnTo>
                    <a:pt x="236414" y="4057"/>
                  </a:lnTo>
                  <a:lnTo>
                    <a:pt x="187765" y="15754"/>
                  </a:lnTo>
                  <a:lnTo>
                    <a:pt x="142917" y="34374"/>
                  </a:lnTo>
                  <a:lnTo>
                    <a:pt x="102697" y="59203"/>
                  </a:lnTo>
                  <a:lnTo>
                    <a:pt x="67934" y="89527"/>
                  </a:lnTo>
                  <a:lnTo>
                    <a:pt x="39454" y="124629"/>
                  </a:lnTo>
                  <a:lnTo>
                    <a:pt x="18087" y="163795"/>
                  </a:lnTo>
                  <a:lnTo>
                    <a:pt x="4659" y="206310"/>
                  </a:lnTo>
                  <a:lnTo>
                    <a:pt x="0" y="251459"/>
                  </a:lnTo>
                  <a:lnTo>
                    <a:pt x="4659" y="297062"/>
                  </a:lnTo>
                  <a:lnTo>
                    <a:pt x="18087" y="339931"/>
                  </a:lnTo>
                  <a:lnTo>
                    <a:pt x="39454" y="379363"/>
                  </a:lnTo>
                  <a:lnTo>
                    <a:pt x="67934" y="414655"/>
                  </a:lnTo>
                  <a:lnTo>
                    <a:pt x="102697" y="445106"/>
                  </a:lnTo>
                  <a:lnTo>
                    <a:pt x="142917" y="470012"/>
                  </a:lnTo>
                  <a:lnTo>
                    <a:pt x="187765" y="488672"/>
                  </a:lnTo>
                  <a:lnTo>
                    <a:pt x="236414" y="500384"/>
                  </a:lnTo>
                  <a:lnTo>
                    <a:pt x="288035" y="504443"/>
                  </a:lnTo>
                  <a:lnTo>
                    <a:pt x="340058" y="500384"/>
                  </a:lnTo>
                  <a:lnTo>
                    <a:pt x="388921" y="488672"/>
                  </a:lnTo>
                  <a:lnTo>
                    <a:pt x="433831" y="470012"/>
                  </a:lnTo>
                  <a:lnTo>
                    <a:pt x="474001" y="445106"/>
                  </a:lnTo>
                  <a:lnTo>
                    <a:pt x="508639" y="414655"/>
                  </a:lnTo>
                  <a:lnTo>
                    <a:pt x="536955" y="379363"/>
                  </a:lnTo>
                  <a:lnTo>
                    <a:pt x="558160" y="339931"/>
                  </a:lnTo>
                  <a:lnTo>
                    <a:pt x="571462" y="297062"/>
                  </a:lnTo>
                  <a:lnTo>
                    <a:pt x="576071" y="251459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63711" y="5865876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414" y="4057"/>
                  </a:lnTo>
                  <a:lnTo>
                    <a:pt x="187765" y="15754"/>
                  </a:lnTo>
                  <a:lnTo>
                    <a:pt x="142917" y="34374"/>
                  </a:lnTo>
                  <a:lnTo>
                    <a:pt x="102697" y="59203"/>
                  </a:lnTo>
                  <a:lnTo>
                    <a:pt x="67934" y="89527"/>
                  </a:lnTo>
                  <a:lnTo>
                    <a:pt x="39454" y="124629"/>
                  </a:lnTo>
                  <a:lnTo>
                    <a:pt x="18087" y="163795"/>
                  </a:lnTo>
                  <a:lnTo>
                    <a:pt x="4659" y="206310"/>
                  </a:lnTo>
                  <a:lnTo>
                    <a:pt x="0" y="251459"/>
                  </a:lnTo>
                  <a:lnTo>
                    <a:pt x="4659" y="297062"/>
                  </a:lnTo>
                  <a:lnTo>
                    <a:pt x="18087" y="339931"/>
                  </a:lnTo>
                  <a:lnTo>
                    <a:pt x="39454" y="379363"/>
                  </a:lnTo>
                  <a:lnTo>
                    <a:pt x="67934" y="414655"/>
                  </a:lnTo>
                  <a:lnTo>
                    <a:pt x="102697" y="445106"/>
                  </a:lnTo>
                  <a:lnTo>
                    <a:pt x="142917" y="470012"/>
                  </a:lnTo>
                  <a:lnTo>
                    <a:pt x="187765" y="488672"/>
                  </a:lnTo>
                  <a:lnTo>
                    <a:pt x="236414" y="500384"/>
                  </a:lnTo>
                  <a:lnTo>
                    <a:pt x="288035" y="504443"/>
                  </a:lnTo>
                  <a:lnTo>
                    <a:pt x="340058" y="500384"/>
                  </a:lnTo>
                  <a:lnTo>
                    <a:pt x="388921" y="488672"/>
                  </a:lnTo>
                  <a:lnTo>
                    <a:pt x="433831" y="470012"/>
                  </a:lnTo>
                  <a:lnTo>
                    <a:pt x="474001" y="445106"/>
                  </a:lnTo>
                  <a:lnTo>
                    <a:pt x="508639" y="414655"/>
                  </a:lnTo>
                  <a:lnTo>
                    <a:pt x="536955" y="379363"/>
                  </a:lnTo>
                  <a:lnTo>
                    <a:pt x="558160" y="339931"/>
                  </a:lnTo>
                  <a:lnTo>
                    <a:pt x="571462" y="297062"/>
                  </a:lnTo>
                  <a:lnTo>
                    <a:pt x="576071" y="251459"/>
                  </a:lnTo>
                  <a:lnTo>
                    <a:pt x="571462" y="206310"/>
                  </a:lnTo>
                  <a:lnTo>
                    <a:pt x="558160" y="163795"/>
                  </a:lnTo>
                  <a:lnTo>
                    <a:pt x="536955" y="124629"/>
                  </a:lnTo>
                  <a:lnTo>
                    <a:pt x="508639" y="89527"/>
                  </a:lnTo>
                  <a:lnTo>
                    <a:pt x="474001" y="59203"/>
                  </a:lnTo>
                  <a:lnTo>
                    <a:pt x="433831" y="34374"/>
                  </a:lnTo>
                  <a:lnTo>
                    <a:pt x="388921" y="15754"/>
                  </a:lnTo>
                  <a:lnTo>
                    <a:pt x="340058" y="4057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588752" y="596594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358949" y="6437185"/>
            <a:ext cx="586105" cy="514350"/>
            <a:chOff x="8358949" y="6437185"/>
            <a:chExt cx="586105" cy="514350"/>
          </a:xfrm>
        </p:grpSpPr>
        <p:sp>
          <p:nvSpPr>
            <p:cNvPr id="44" name="object 44"/>
            <p:cNvSpPr/>
            <p:nvPr/>
          </p:nvSpPr>
          <p:spPr>
            <a:xfrm>
              <a:off x="8363711" y="64419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576071" y="252983"/>
                  </a:moveTo>
                  <a:lnTo>
                    <a:pt x="571462" y="207381"/>
                  </a:lnTo>
                  <a:lnTo>
                    <a:pt x="558160" y="164512"/>
                  </a:lnTo>
                  <a:lnTo>
                    <a:pt x="536955" y="125080"/>
                  </a:lnTo>
                  <a:lnTo>
                    <a:pt x="508639" y="89788"/>
                  </a:lnTo>
                  <a:lnTo>
                    <a:pt x="474001" y="59337"/>
                  </a:lnTo>
                  <a:lnTo>
                    <a:pt x="433831" y="34431"/>
                  </a:lnTo>
                  <a:lnTo>
                    <a:pt x="388921" y="15770"/>
                  </a:lnTo>
                  <a:lnTo>
                    <a:pt x="340058" y="4059"/>
                  </a:lnTo>
                  <a:lnTo>
                    <a:pt x="288035" y="0"/>
                  </a:lnTo>
                  <a:lnTo>
                    <a:pt x="236414" y="4059"/>
                  </a:lnTo>
                  <a:lnTo>
                    <a:pt x="187765" y="15770"/>
                  </a:lnTo>
                  <a:lnTo>
                    <a:pt x="142917" y="34431"/>
                  </a:lnTo>
                  <a:lnTo>
                    <a:pt x="102697" y="59337"/>
                  </a:lnTo>
                  <a:lnTo>
                    <a:pt x="67934" y="89788"/>
                  </a:lnTo>
                  <a:lnTo>
                    <a:pt x="39454" y="125080"/>
                  </a:lnTo>
                  <a:lnTo>
                    <a:pt x="18087" y="164512"/>
                  </a:lnTo>
                  <a:lnTo>
                    <a:pt x="4659" y="207381"/>
                  </a:lnTo>
                  <a:lnTo>
                    <a:pt x="0" y="252983"/>
                  </a:lnTo>
                  <a:lnTo>
                    <a:pt x="4659" y="298133"/>
                  </a:lnTo>
                  <a:lnTo>
                    <a:pt x="18087" y="340648"/>
                  </a:lnTo>
                  <a:lnTo>
                    <a:pt x="39454" y="379814"/>
                  </a:lnTo>
                  <a:lnTo>
                    <a:pt x="67934" y="414916"/>
                  </a:lnTo>
                  <a:lnTo>
                    <a:pt x="102697" y="445240"/>
                  </a:lnTo>
                  <a:lnTo>
                    <a:pt x="142917" y="470069"/>
                  </a:lnTo>
                  <a:lnTo>
                    <a:pt x="187765" y="488689"/>
                  </a:lnTo>
                  <a:lnTo>
                    <a:pt x="236414" y="500386"/>
                  </a:lnTo>
                  <a:lnTo>
                    <a:pt x="288035" y="504443"/>
                  </a:lnTo>
                  <a:lnTo>
                    <a:pt x="340058" y="500386"/>
                  </a:lnTo>
                  <a:lnTo>
                    <a:pt x="388921" y="488689"/>
                  </a:lnTo>
                  <a:lnTo>
                    <a:pt x="433831" y="470069"/>
                  </a:lnTo>
                  <a:lnTo>
                    <a:pt x="474001" y="445240"/>
                  </a:lnTo>
                  <a:lnTo>
                    <a:pt x="508639" y="414916"/>
                  </a:lnTo>
                  <a:lnTo>
                    <a:pt x="536955" y="379814"/>
                  </a:lnTo>
                  <a:lnTo>
                    <a:pt x="558160" y="340648"/>
                  </a:lnTo>
                  <a:lnTo>
                    <a:pt x="571462" y="298133"/>
                  </a:lnTo>
                  <a:lnTo>
                    <a:pt x="576071" y="252983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363711" y="6441947"/>
              <a:ext cx="576580" cy="504825"/>
            </a:xfrm>
            <a:custGeom>
              <a:avLst/>
              <a:gdLst/>
              <a:ahLst/>
              <a:cxnLst/>
              <a:rect l="l" t="t" r="r" b="b"/>
              <a:pathLst>
                <a:path w="576579" h="504825">
                  <a:moveTo>
                    <a:pt x="288035" y="0"/>
                  </a:moveTo>
                  <a:lnTo>
                    <a:pt x="236414" y="4059"/>
                  </a:lnTo>
                  <a:lnTo>
                    <a:pt x="187765" y="15770"/>
                  </a:lnTo>
                  <a:lnTo>
                    <a:pt x="142917" y="34431"/>
                  </a:lnTo>
                  <a:lnTo>
                    <a:pt x="102697" y="59337"/>
                  </a:lnTo>
                  <a:lnTo>
                    <a:pt x="67934" y="89788"/>
                  </a:lnTo>
                  <a:lnTo>
                    <a:pt x="39454" y="125080"/>
                  </a:lnTo>
                  <a:lnTo>
                    <a:pt x="18087" y="164512"/>
                  </a:lnTo>
                  <a:lnTo>
                    <a:pt x="4659" y="207381"/>
                  </a:lnTo>
                  <a:lnTo>
                    <a:pt x="0" y="252983"/>
                  </a:lnTo>
                  <a:lnTo>
                    <a:pt x="4659" y="298133"/>
                  </a:lnTo>
                  <a:lnTo>
                    <a:pt x="18087" y="340648"/>
                  </a:lnTo>
                  <a:lnTo>
                    <a:pt x="39454" y="379814"/>
                  </a:lnTo>
                  <a:lnTo>
                    <a:pt x="67934" y="414916"/>
                  </a:lnTo>
                  <a:lnTo>
                    <a:pt x="102697" y="445240"/>
                  </a:lnTo>
                  <a:lnTo>
                    <a:pt x="142917" y="470069"/>
                  </a:lnTo>
                  <a:lnTo>
                    <a:pt x="187765" y="488689"/>
                  </a:lnTo>
                  <a:lnTo>
                    <a:pt x="236414" y="500386"/>
                  </a:lnTo>
                  <a:lnTo>
                    <a:pt x="288035" y="504443"/>
                  </a:lnTo>
                  <a:lnTo>
                    <a:pt x="340058" y="500386"/>
                  </a:lnTo>
                  <a:lnTo>
                    <a:pt x="388921" y="488689"/>
                  </a:lnTo>
                  <a:lnTo>
                    <a:pt x="433831" y="470069"/>
                  </a:lnTo>
                  <a:lnTo>
                    <a:pt x="474001" y="445240"/>
                  </a:lnTo>
                  <a:lnTo>
                    <a:pt x="508639" y="414916"/>
                  </a:lnTo>
                  <a:lnTo>
                    <a:pt x="536955" y="379814"/>
                  </a:lnTo>
                  <a:lnTo>
                    <a:pt x="558160" y="340648"/>
                  </a:lnTo>
                  <a:lnTo>
                    <a:pt x="571462" y="298133"/>
                  </a:lnTo>
                  <a:lnTo>
                    <a:pt x="576071" y="252983"/>
                  </a:lnTo>
                  <a:lnTo>
                    <a:pt x="571462" y="207381"/>
                  </a:lnTo>
                  <a:lnTo>
                    <a:pt x="558160" y="164512"/>
                  </a:lnTo>
                  <a:lnTo>
                    <a:pt x="536955" y="125080"/>
                  </a:lnTo>
                  <a:lnTo>
                    <a:pt x="508639" y="89788"/>
                  </a:lnTo>
                  <a:lnTo>
                    <a:pt x="474001" y="59337"/>
                  </a:lnTo>
                  <a:lnTo>
                    <a:pt x="433831" y="34431"/>
                  </a:lnTo>
                  <a:lnTo>
                    <a:pt x="388921" y="15770"/>
                  </a:lnTo>
                  <a:lnTo>
                    <a:pt x="340058" y="4059"/>
                  </a:lnTo>
                  <a:lnTo>
                    <a:pt x="288035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588752" y="654202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727700" y="3125533"/>
            <a:ext cx="3733799" cy="1448435"/>
            <a:chOff x="6920293" y="3125533"/>
            <a:chExt cx="1448435" cy="1448435"/>
          </a:xfrm>
        </p:grpSpPr>
        <p:sp>
          <p:nvSpPr>
            <p:cNvPr id="48" name="object 48"/>
            <p:cNvSpPr/>
            <p:nvPr/>
          </p:nvSpPr>
          <p:spPr>
            <a:xfrm>
              <a:off x="6925055" y="3130295"/>
              <a:ext cx="1438910" cy="1438910"/>
            </a:xfrm>
            <a:custGeom>
              <a:avLst/>
              <a:gdLst/>
              <a:ahLst/>
              <a:cxnLst/>
              <a:rect l="l" t="t" r="r" b="b"/>
              <a:pathLst>
                <a:path w="1438909" h="1438910">
                  <a:moveTo>
                    <a:pt x="1438655" y="958595"/>
                  </a:moveTo>
                  <a:lnTo>
                    <a:pt x="1438655" y="0"/>
                  </a:lnTo>
                  <a:lnTo>
                    <a:pt x="0" y="0"/>
                  </a:lnTo>
                  <a:lnTo>
                    <a:pt x="0" y="958595"/>
                  </a:lnTo>
                  <a:lnTo>
                    <a:pt x="539495" y="958595"/>
                  </a:lnTo>
                  <a:lnTo>
                    <a:pt x="539495" y="1197863"/>
                  </a:lnTo>
                  <a:lnTo>
                    <a:pt x="359663" y="1197863"/>
                  </a:lnTo>
                  <a:lnTo>
                    <a:pt x="719327" y="1438655"/>
                  </a:lnTo>
                  <a:lnTo>
                    <a:pt x="1078991" y="1197863"/>
                  </a:lnTo>
                  <a:lnTo>
                    <a:pt x="899159" y="1197863"/>
                  </a:lnTo>
                  <a:lnTo>
                    <a:pt x="899159" y="958595"/>
                  </a:lnTo>
                  <a:lnTo>
                    <a:pt x="1438655" y="95859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925055" y="3130295"/>
              <a:ext cx="1438910" cy="1438910"/>
            </a:xfrm>
            <a:custGeom>
              <a:avLst/>
              <a:gdLst/>
              <a:ahLst/>
              <a:cxnLst/>
              <a:rect l="l" t="t" r="r" b="b"/>
              <a:pathLst>
                <a:path w="1438909" h="1438910">
                  <a:moveTo>
                    <a:pt x="0" y="0"/>
                  </a:moveTo>
                  <a:lnTo>
                    <a:pt x="1438655" y="0"/>
                  </a:lnTo>
                  <a:lnTo>
                    <a:pt x="1438655" y="958595"/>
                  </a:lnTo>
                  <a:lnTo>
                    <a:pt x="899159" y="958595"/>
                  </a:lnTo>
                  <a:lnTo>
                    <a:pt x="899159" y="1197863"/>
                  </a:lnTo>
                  <a:lnTo>
                    <a:pt x="1078991" y="1197863"/>
                  </a:lnTo>
                  <a:lnTo>
                    <a:pt x="719327" y="1438655"/>
                  </a:lnTo>
                  <a:lnTo>
                    <a:pt x="359663" y="1197863"/>
                  </a:lnTo>
                  <a:lnTo>
                    <a:pt x="539495" y="1197863"/>
                  </a:lnTo>
                  <a:lnTo>
                    <a:pt x="539495" y="958595"/>
                  </a:lnTo>
                  <a:lnTo>
                    <a:pt x="0" y="95859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5764210" y="3465295"/>
            <a:ext cx="332753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5" dirty="0">
                <a:latin typeface="Arial"/>
                <a:cs typeface="Arial"/>
              </a:rPr>
              <a:t>Experimental design? 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779581" y="2163882"/>
            <a:ext cx="3312160" cy="936154"/>
          </a:xfrm>
          <a:prstGeom prst="rect">
            <a:avLst/>
          </a:prstGeom>
          <a:solidFill>
            <a:srgbClr val="B1B1B1"/>
          </a:solidFill>
          <a:ln w="28574">
            <a:solidFill>
              <a:srgbClr val="000098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420"/>
              </a:spcBef>
            </a:pPr>
            <a:r>
              <a:rPr sz="1800" b="1" spc="15" dirty="0">
                <a:cs typeface="Arial"/>
              </a:rPr>
              <a:t>∆ια</a:t>
            </a:r>
            <a:r>
              <a:rPr sz="1800" b="1" spc="15" dirty="0" err="1">
                <a:cs typeface="Arial"/>
              </a:rPr>
              <a:t>δικ</a:t>
            </a:r>
            <a:r>
              <a:rPr sz="1800" b="1" spc="15" dirty="0">
                <a:cs typeface="Arial"/>
              </a:rPr>
              <a:t>ασία</a:t>
            </a:r>
            <a:r>
              <a:rPr sz="1800" b="1" spc="-20" dirty="0">
                <a:cs typeface="Arial"/>
              </a:rPr>
              <a:t> </a:t>
            </a:r>
            <a:r>
              <a:rPr sz="1800" b="1" dirty="0">
                <a:cs typeface="Arial"/>
              </a:rPr>
              <a:t>Τυχαιοποίησης</a:t>
            </a:r>
            <a:endParaRPr lang="en-US" sz="1800" b="1" dirty="0">
              <a:cs typeface="Arial"/>
            </a:endParaRPr>
          </a:p>
          <a:p>
            <a:pPr marL="109220">
              <a:lnSpc>
                <a:spcPct val="100000"/>
              </a:lnSpc>
              <a:spcBef>
                <a:spcPts val="420"/>
              </a:spcBef>
            </a:pPr>
            <a:r>
              <a:rPr lang="el-GR" sz="1800" b="1" dirty="0">
                <a:cs typeface="Arial"/>
              </a:rPr>
              <a:t>Ποιο πειραματικό σχέδιο θα επιλεγεί; </a:t>
            </a:r>
            <a:endParaRPr sz="1800" dirty="0"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964179" y="6586728"/>
            <a:ext cx="3167380" cy="394970"/>
          </a:xfrm>
          <a:prstGeom prst="rect">
            <a:avLst/>
          </a:prstGeom>
          <a:solidFill>
            <a:srgbClr val="B1B1B1"/>
          </a:solidFill>
          <a:ln w="28574">
            <a:solidFill>
              <a:srgbClr val="000098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362585">
              <a:lnSpc>
                <a:spcPct val="100000"/>
              </a:lnSpc>
              <a:spcBef>
                <a:spcPts val="430"/>
              </a:spcBef>
            </a:pPr>
            <a:r>
              <a:rPr sz="1800" b="1" dirty="0">
                <a:latin typeface="Arial"/>
                <a:cs typeface="Arial"/>
              </a:rPr>
              <a:t>Πειραµατικές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Μονάδες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968240" y="6006084"/>
            <a:ext cx="1236345" cy="607060"/>
          </a:xfrm>
          <a:custGeom>
            <a:avLst/>
            <a:gdLst/>
            <a:ahLst/>
            <a:cxnLst/>
            <a:rect l="l" t="t" r="r" b="b"/>
            <a:pathLst>
              <a:path w="1236345" h="607059">
                <a:moveTo>
                  <a:pt x="1092519" y="102220"/>
                </a:moveTo>
                <a:lnTo>
                  <a:pt x="1068522" y="51726"/>
                </a:lnTo>
                <a:lnTo>
                  <a:pt x="0" y="554736"/>
                </a:lnTo>
                <a:lnTo>
                  <a:pt x="22860" y="606552"/>
                </a:lnTo>
                <a:lnTo>
                  <a:pt x="1092519" y="102220"/>
                </a:lnTo>
                <a:close/>
              </a:path>
              <a:path w="1236345" h="607059">
                <a:moveTo>
                  <a:pt x="1235964" y="4572"/>
                </a:moveTo>
                <a:lnTo>
                  <a:pt x="1043940" y="0"/>
                </a:lnTo>
                <a:lnTo>
                  <a:pt x="1068522" y="51726"/>
                </a:lnTo>
                <a:lnTo>
                  <a:pt x="1094232" y="39624"/>
                </a:lnTo>
                <a:lnTo>
                  <a:pt x="1118616" y="89916"/>
                </a:lnTo>
                <a:lnTo>
                  <a:pt x="1118616" y="152009"/>
                </a:lnTo>
                <a:lnTo>
                  <a:pt x="1235964" y="4572"/>
                </a:lnTo>
                <a:close/>
              </a:path>
              <a:path w="1236345" h="607059">
                <a:moveTo>
                  <a:pt x="1118616" y="89916"/>
                </a:moveTo>
                <a:lnTo>
                  <a:pt x="1094232" y="39624"/>
                </a:lnTo>
                <a:lnTo>
                  <a:pt x="1068522" y="51726"/>
                </a:lnTo>
                <a:lnTo>
                  <a:pt x="1092519" y="102220"/>
                </a:lnTo>
                <a:lnTo>
                  <a:pt x="1118616" y="89916"/>
                </a:lnTo>
                <a:close/>
              </a:path>
              <a:path w="1236345" h="607059">
                <a:moveTo>
                  <a:pt x="1118616" y="152009"/>
                </a:moveTo>
                <a:lnTo>
                  <a:pt x="1118616" y="89916"/>
                </a:lnTo>
                <a:lnTo>
                  <a:pt x="1092519" y="102220"/>
                </a:lnTo>
                <a:lnTo>
                  <a:pt x="1117092" y="153924"/>
                </a:lnTo>
                <a:lnTo>
                  <a:pt x="1118616" y="1520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10">
            <a:extLst>
              <a:ext uri="{FF2B5EF4-FFF2-40B4-BE49-F238E27FC236}">
                <a16:creationId xmlns:a16="http://schemas.microsoft.com/office/drawing/2014/main" id="{5D856E93-6870-40E9-B1B9-AF0279B8A87F}"/>
              </a:ext>
            </a:extLst>
          </p:cNvPr>
          <p:cNvSpPr txBox="1"/>
          <p:nvPr/>
        </p:nvSpPr>
        <p:spPr>
          <a:xfrm>
            <a:off x="1384300" y="2163882"/>
            <a:ext cx="3312160" cy="420628"/>
          </a:xfrm>
          <a:prstGeom prst="rect">
            <a:avLst/>
          </a:prstGeom>
          <a:solidFill>
            <a:srgbClr val="7E2F00"/>
          </a:solidFill>
          <a:ln w="9524">
            <a:solidFill>
              <a:srgbClr val="FFFFFF"/>
            </a:solidFill>
          </a:ln>
        </p:spPr>
        <p:txBody>
          <a:bodyPr vert="horz" wrap="square" lIns="0" tIns="11176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865"/>
              </a:spcBef>
            </a:pPr>
            <a:r>
              <a:rPr lang="el-GR" sz="2000" b="1" dirty="0">
                <a:solidFill>
                  <a:srgbClr val="FFFF00"/>
                </a:solidFill>
                <a:latin typeface="Arial"/>
                <a:cs typeface="Arial"/>
              </a:rPr>
              <a:t>Μεταχείριση 1: Ποικιλία Α</a:t>
            </a:r>
            <a:endParaRPr lang="el-GR" sz="2000" dirty="0">
              <a:latin typeface="Arial"/>
              <a:cs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6B56BAC-EC5F-4C27-8A07-E9417497E180}"/>
              </a:ext>
            </a:extLst>
          </p:cNvPr>
          <p:cNvSpPr txBox="1"/>
          <p:nvPr/>
        </p:nvSpPr>
        <p:spPr>
          <a:xfrm>
            <a:off x="976123" y="441650"/>
            <a:ext cx="8741153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chemeClr val="bg1"/>
                </a:solidFill>
              </a:rPr>
              <a:t>Πρόβλημα: Αξιολογήσετέ τις ποικιλίες </a:t>
            </a:r>
            <a:r>
              <a:rPr lang="el-GR" sz="2400" dirty="0" err="1">
                <a:solidFill>
                  <a:schemeClr val="bg1"/>
                </a:solidFill>
              </a:rPr>
              <a:t>Κριθαρίου</a:t>
            </a:r>
            <a:r>
              <a:rPr lang="el-GR" sz="2400" dirty="0">
                <a:solidFill>
                  <a:schemeClr val="bg1"/>
                </a:solidFill>
              </a:rPr>
              <a:t> Α, Β, Γ με πειραματικό σχέδιο 3 επαναλήψεων 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4768595"/>
            <a:ext cx="135635" cy="137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6495" y="6515100"/>
            <a:ext cx="146303" cy="146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25295" y="2264663"/>
            <a:ext cx="8229600" cy="4531360"/>
            <a:chOff x="1225295" y="2264663"/>
            <a:chExt cx="8229600" cy="4531360"/>
          </a:xfrm>
        </p:grpSpPr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11695" y="5664707"/>
              <a:ext cx="2743199" cy="11308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68495" y="5664707"/>
              <a:ext cx="2743199" cy="113080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5295" y="5664707"/>
              <a:ext cx="2743199" cy="113080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11695" y="4530851"/>
              <a:ext cx="2743199" cy="11338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68495" y="4530851"/>
              <a:ext cx="2743199" cy="113385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25295" y="4530851"/>
              <a:ext cx="2743199" cy="11338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11695" y="3398519"/>
              <a:ext cx="2743199" cy="11323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68495" y="3398519"/>
              <a:ext cx="2743199" cy="113233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25295" y="3398519"/>
              <a:ext cx="2743199" cy="113233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11695" y="2264663"/>
              <a:ext cx="2743199" cy="11338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68495" y="2264663"/>
              <a:ext cx="2743199" cy="113385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25295" y="2264663"/>
              <a:ext cx="2743199" cy="11338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850900" y="451237"/>
            <a:ext cx="8991599" cy="658514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12065" rIns="0" bIns="0" rtlCol="0">
            <a:spAutoFit/>
          </a:bodyPr>
          <a:lstStyle/>
          <a:p>
            <a:pPr marL="762000" marR="5080" indent="312420" algn="ctr">
              <a:lnSpc>
                <a:spcPct val="100000"/>
              </a:lnSpc>
              <a:spcBef>
                <a:spcPts val="95"/>
              </a:spcBef>
            </a:pPr>
            <a:r>
              <a:rPr lang="el-GR" sz="1800" b="0" spc="-5" dirty="0" err="1"/>
              <a:t>Τυχαιοποίηση</a:t>
            </a:r>
            <a:r>
              <a:rPr lang="el-GR" sz="1800" b="0" spc="-5" dirty="0"/>
              <a:t> σύμφωνα με το «Π</a:t>
            </a:r>
            <a:r>
              <a:rPr lang="el-GR" sz="1800" b="0" spc="-5" dirty="0">
                <a:latin typeface="Arial"/>
                <a:cs typeface="Arial"/>
              </a:rPr>
              <a:t>λήρως Τυχαιοποιημένο Σχέδιο» </a:t>
            </a:r>
            <a:r>
              <a:rPr sz="1800" b="0" spc="-5" dirty="0">
                <a:latin typeface="Arial"/>
                <a:cs typeface="Arial"/>
              </a:rPr>
              <a:t> </a:t>
            </a:r>
            <a:br>
              <a:rPr lang="el-GR" sz="2400" b="0" spc="-5" dirty="0">
                <a:latin typeface="Arial"/>
                <a:cs typeface="Arial"/>
              </a:rPr>
            </a:br>
            <a:r>
              <a:rPr sz="2400" b="0" spc="-5" dirty="0">
                <a:solidFill>
                  <a:srgbClr val="FFFF00"/>
                </a:solidFill>
                <a:latin typeface="Arial"/>
                <a:cs typeface="Arial"/>
              </a:rPr>
              <a:t>Completely  Randomized Design</a:t>
            </a:r>
            <a:r>
              <a:rPr sz="2400" b="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0" spc="-5" dirty="0">
                <a:solidFill>
                  <a:srgbClr val="FFFF00"/>
                </a:solidFill>
                <a:latin typeface="Arial"/>
                <a:cs typeface="Arial"/>
              </a:rPr>
              <a:t>(CRD)</a:t>
            </a:r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140795"/>
              </p:ext>
            </p:extLst>
          </p:nvPr>
        </p:nvGraphicFramePr>
        <p:xfrm>
          <a:off x="1250439" y="1343025"/>
          <a:ext cx="8229600" cy="4545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6405">
                <a:tc>
                  <a:txBody>
                    <a:bodyPr/>
                    <a:lstStyle/>
                    <a:p>
                      <a:pPr marL="574040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74040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Β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74040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Β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367">
                <a:tc>
                  <a:txBody>
                    <a:bodyPr/>
                    <a:lstStyle/>
                    <a:p>
                      <a:pPr marL="574040" algn="l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95630" algn="l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 Γ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74040" algn="l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4367">
                <a:tc>
                  <a:txBody>
                    <a:bodyPr/>
                    <a:lstStyle/>
                    <a:p>
                      <a:pPr marL="574040" algn="l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Β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95630" algn="l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 Γ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74040" algn="l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l-GR"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Γ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CE4444E-331B-4DB9-959B-96634D219A00}"/>
              </a:ext>
            </a:extLst>
          </p:cNvPr>
          <p:cNvSpPr txBox="1"/>
          <p:nvPr/>
        </p:nvSpPr>
        <p:spPr>
          <a:xfrm>
            <a:off x="1536700" y="623011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highlight>
                  <a:srgbClr val="FFFF00"/>
                </a:highlight>
              </a:rPr>
              <a:t>Οι ποικιλίες </a:t>
            </a:r>
            <a:r>
              <a:rPr lang="el-GR" dirty="0" err="1">
                <a:highlight>
                  <a:srgbClr val="FFFF00"/>
                </a:highlight>
              </a:rPr>
              <a:t>τυχαιοποιούνται</a:t>
            </a:r>
            <a:r>
              <a:rPr lang="el-GR" dirty="0">
                <a:highlight>
                  <a:srgbClr val="FFFF00"/>
                </a:highlight>
              </a:rPr>
              <a:t> ελεύθερα στο πειραματικό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ommon Research Designs for Farmers">
            <a:extLst>
              <a:ext uri="{FF2B5EF4-FFF2-40B4-BE49-F238E27FC236}">
                <a16:creationId xmlns:a16="http://schemas.microsoft.com/office/drawing/2014/main" id="{DA775173-4F2B-446F-91C3-0BB2337D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81025"/>
            <a:ext cx="83058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59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odule 2 – Bespoke Statistical Training for Africa">
            <a:extLst>
              <a:ext uri="{FF2B5EF4-FFF2-40B4-BE49-F238E27FC236}">
                <a16:creationId xmlns:a16="http://schemas.microsoft.com/office/drawing/2014/main" id="{43D50B35-13D5-436A-A030-AC19F02C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266825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CB1655-F9DF-4F0C-B140-6D9A5F16E9B2}"/>
              </a:ext>
            </a:extLst>
          </p:cNvPr>
          <p:cNvSpPr txBox="1"/>
          <p:nvPr/>
        </p:nvSpPr>
        <p:spPr>
          <a:xfrm>
            <a:off x="3441700" y="352425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Completed randomized design (CRD)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1515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225295" y="3025139"/>
            <a:ext cx="8229600" cy="3398520"/>
            <a:chOff x="1225295" y="3025139"/>
            <a:chExt cx="8229600" cy="3398520"/>
          </a:xfrm>
        </p:grpSpPr>
        <p:sp>
          <p:nvSpPr>
            <p:cNvPr id="6" name="object 6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711695" y="5291327"/>
              <a:ext cx="2743199" cy="11323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68495" y="5291327"/>
              <a:ext cx="2743199" cy="11323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5295" y="5291327"/>
              <a:ext cx="2743199" cy="113233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11695" y="4158995"/>
              <a:ext cx="2743199" cy="11323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68495" y="4158995"/>
              <a:ext cx="2743199" cy="11323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25295" y="4158995"/>
              <a:ext cx="2743199" cy="11323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11695" y="3025139"/>
              <a:ext cx="2743199" cy="113385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68495" y="3025139"/>
              <a:ext cx="2743199" cy="113385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25295" y="3025139"/>
              <a:ext cx="2743199" cy="113385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7" name="object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279248"/>
              </p:ext>
            </p:extLst>
          </p:nvPr>
        </p:nvGraphicFramePr>
        <p:xfrm>
          <a:off x="1228597" y="2867025"/>
          <a:ext cx="8236206" cy="35566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2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2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0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000" b="1" spc="10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Οµάδ</a:t>
                      </a:r>
                      <a:r>
                        <a:rPr sz="2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lang="el-GR" sz="20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(Block- Replication) 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65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000" b="1" spc="10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Οµάδ</a:t>
                      </a:r>
                      <a:r>
                        <a:rPr sz="2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(Block- Replication)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65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000" b="1" spc="10" dirty="0" err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Οµάδ</a:t>
                      </a:r>
                      <a:r>
                        <a:rPr sz="2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(Block- Replication) 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865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0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Β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 Γ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 Γ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Β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 Γ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Β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Ποικιλία</a:t>
                      </a:r>
                      <a:r>
                        <a:rPr sz="28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Διάγραμμα 21">
            <a:extLst>
              <a:ext uri="{FF2B5EF4-FFF2-40B4-BE49-F238E27FC236}">
                <a16:creationId xmlns:a16="http://schemas.microsoft.com/office/drawing/2014/main" id="{FCAB84E0-2D86-48AC-BABF-A42D83F82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1063906"/>
              </p:ext>
            </p:extLst>
          </p:nvPr>
        </p:nvGraphicFramePr>
        <p:xfrm>
          <a:off x="1235962" y="412239"/>
          <a:ext cx="8693406" cy="198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75D4E5A-CCD9-462D-B949-1DE976AAFDD6}"/>
              </a:ext>
            </a:extLst>
          </p:cNvPr>
          <p:cNvSpPr txBox="1"/>
          <p:nvPr/>
        </p:nvSpPr>
        <p:spPr>
          <a:xfrm>
            <a:off x="2451100" y="6515099"/>
            <a:ext cx="517499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Οι ποικιλίες </a:t>
            </a:r>
            <a:r>
              <a:rPr lang="el-GR" dirty="0" err="1">
                <a:solidFill>
                  <a:schemeClr val="bg1"/>
                </a:solidFill>
              </a:rPr>
              <a:t>τυχαιοποιούνται</a:t>
            </a:r>
            <a:r>
              <a:rPr lang="el-GR" dirty="0">
                <a:solidFill>
                  <a:schemeClr val="bg1"/>
                </a:solidFill>
              </a:rPr>
              <a:t> μέσα σε κάθε ομάδα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34497" y="657225"/>
            <a:ext cx="22244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Πείρ</a:t>
            </a:r>
            <a:r>
              <a:rPr sz="4400" spc="-5" dirty="0"/>
              <a:t>α</a:t>
            </a:r>
            <a:r>
              <a:rPr sz="4400" spc="150" dirty="0"/>
              <a:t>µ</a:t>
            </a:r>
            <a:r>
              <a:rPr sz="4400" dirty="0"/>
              <a:t>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6F73FB4-1DA9-4476-836B-EAFBBFB7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399" y="1456372"/>
            <a:ext cx="7848600" cy="287083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C7257F6-3B5A-49D2-B680-4CF4CCEB6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327" y="4429759"/>
            <a:ext cx="8284973" cy="255206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2 Example of a Randomized Complete Block Design with three blocks ...">
            <a:extLst>
              <a:ext uri="{FF2B5EF4-FFF2-40B4-BE49-F238E27FC236}">
                <a16:creationId xmlns:a16="http://schemas.microsoft.com/office/drawing/2014/main" id="{8F4C1D4B-461B-4FB2-A2E3-50DC90BE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68" y="809625"/>
            <a:ext cx="6265863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0DB08D-02AD-46D8-8959-06F2F9AC6419}"/>
              </a:ext>
            </a:extLst>
          </p:cNvPr>
          <p:cNvSpPr txBox="1"/>
          <p:nvPr/>
        </p:nvSpPr>
        <p:spPr>
          <a:xfrm>
            <a:off x="1765300" y="123825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Randomized completed Blocks Design (RCB)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8072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ata collections - Evaluate yield losses of commercial pea ...">
            <a:extLst>
              <a:ext uri="{FF2B5EF4-FFF2-40B4-BE49-F238E27FC236}">
                <a16:creationId xmlns:a16="http://schemas.microsoft.com/office/drawing/2014/main" id="{8F2D93E1-FF77-4E0B-879E-F8E8942AB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"/>
            <a:ext cx="102997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24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BF6D39-D7AF-4EC4-872B-3846438D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107" y="590803"/>
            <a:ext cx="7695185" cy="615553"/>
          </a:xfrm>
        </p:spPr>
        <p:txBody>
          <a:bodyPr/>
          <a:lstStyle/>
          <a:p>
            <a:r>
              <a:rPr lang="el-GR" dirty="0"/>
              <a:t>Ομαδοποίηση </a:t>
            </a:r>
            <a:r>
              <a:rPr lang="en-US" dirty="0"/>
              <a:t>Blocking 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9A641-1B9D-4D0F-974C-EEAE28E08922}"/>
              </a:ext>
            </a:extLst>
          </p:cNvPr>
          <p:cNvSpPr txBox="1"/>
          <p:nvPr/>
        </p:nvSpPr>
        <p:spPr>
          <a:xfrm>
            <a:off x="1460500" y="1647825"/>
            <a:ext cx="8153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Είναι η διαδικασία ομαδοποίησης των πειραματικών τεμαχίων κάθε επανάληψης  σε ομοιόμορφες ομάδες. </a:t>
            </a:r>
          </a:p>
          <a:p>
            <a:r>
              <a:rPr lang="el-GR" sz="2400" dirty="0">
                <a:solidFill>
                  <a:schemeClr val="bg1"/>
                </a:solidFill>
              </a:rPr>
              <a:t>Ο βασικός στόχος είναι η απομάκρυνση της </a:t>
            </a:r>
            <a:r>
              <a:rPr lang="el-GR" sz="2400" dirty="0" err="1">
                <a:solidFill>
                  <a:schemeClr val="bg1"/>
                </a:solidFill>
              </a:rPr>
              <a:t>παραλλακτηκότητας</a:t>
            </a:r>
            <a:r>
              <a:rPr lang="el-GR" sz="2400" dirty="0">
                <a:solidFill>
                  <a:schemeClr val="bg1"/>
                </a:solidFill>
              </a:rPr>
              <a:t> ανάμεσα στις ομάδες από το πειραματικό σφάλμα. Κατόπιν οι συγκρίσεις των μεταχειρίσεων γίνονται μέσα σε κάθε ομάδα. </a:t>
            </a:r>
          </a:p>
          <a:p>
            <a:r>
              <a:rPr lang="el-GR" sz="2400" dirty="0">
                <a:solidFill>
                  <a:srgbClr val="FFFF00"/>
                </a:solidFill>
              </a:rPr>
              <a:t>Υπάρχουν πολλοί λόγοι για ομαδοποίηση: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Μπορεί να αυξηθεί η ακρίβεια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Οι συγκρίσεις αναμεσά στις μεταχειρίσεις είναι ποιο ομοιόμορφες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400" dirty="0">
                <a:solidFill>
                  <a:schemeClr val="bg1"/>
                </a:solidFill>
              </a:rPr>
              <a:t>Μπορεί να αυξήσει τις πληροφορίες που προκύπτουν από το πείραμά και να γίνουν γενικεύσεις που αφορούν και άλλες περιοχές. </a:t>
            </a:r>
          </a:p>
        </p:txBody>
      </p:sp>
    </p:spTree>
    <p:extLst>
      <p:ext uri="{BB962C8B-B14F-4D97-AF65-F5344CB8AC3E}">
        <p14:creationId xmlns:p14="http://schemas.microsoft.com/office/powerpoint/2010/main" val="2092206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esign and Analysis of Augmented Designs in Screening Trials - ppt ...">
            <a:extLst>
              <a:ext uri="{FF2B5EF4-FFF2-40B4-BE49-F238E27FC236}">
                <a16:creationId xmlns:a16="http://schemas.microsoft.com/office/drawing/2014/main" id="{967903DB-5965-4DB3-BB58-19C68A1CF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95325"/>
            <a:ext cx="1013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11F5A6-9857-4F10-A77F-067D859D33B7}"/>
              </a:ext>
            </a:extLst>
          </p:cNvPr>
          <p:cNvSpPr txBox="1"/>
          <p:nvPr/>
        </p:nvSpPr>
        <p:spPr>
          <a:xfrm>
            <a:off x="546100" y="123825"/>
            <a:ext cx="9982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Διάταξη </a:t>
            </a:r>
            <a:r>
              <a:rPr lang="en-US" dirty="0"/>
              <a:t>RCB </a:t>
            </a:r>
            <a:r>
              <a:rPr lang="el-GR" dirty="0"/>
              <a:t>στο χωράφι </a:t>
            </a:r>
            <a:r>
              <a:rPr lang="en-US" dirty="0" err="1"/>
              <a:t>Blokcs</a:t>
            </a:r>
            <a:r>
              <a:rPr lang="en-US" dirty="0"/>
              <a:t> </a:t>
            </a:r>
            <a:r>
              <a:rPr lang="el-GR" dirty="0"/>
              <a:t>κάθετα στον προσανατολισμό της </a:t>
            </a:r>
            <a:r>
              <a:rPr lang="el-GR" dirty="0" err="1"/>
              <a:t>παραλλάκτηκότητας</a:t>
            </a:r>
            <a:r>
              <a:rPr lang="el-GR" dirty="0"/>
              <a:t> </a:t>
            </a:r>
            <a:endParaRPr lang="en-US" dirty="0"/>
          </a:p>
          <a:p>
            <a:r>
              <a:rPr lang="en-US" dirty="0"/>
              <a:t>Randomized completed Blocks Design (RCB)</a:t>
            </a:r>
          </a:p>
        </p:txBody>
      </p:sp>
    </p:spTree>
    <p:extLst>
      <p:ext uri="{BB962C8B-B14F-4D97-AF65-F5344CB8AC3E}">
        <p14:creationId xmlns:p14="http://schemas.microsoft.com/office/powerpoint/2010/main" val="3855389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ommon Research Designs for Farmers">
            <a:extLst>
              <a:ext uri="{FF2B5EF4-FFF2-40B4-BE49-F238E27FC236}">
                <a16:creationId xmlns:a16="http://schemas.microsoft.com/office/drawing/2014/main" id="{C65DB5A5-00B8-4476-88C0-5B415111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962025"/>
            <a:ext cx="8229600" cy="59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8CE516-FAC7-4006-B826-165201E9123B}"/>
              </a:ext>
            </a:extLst>
          </p:cNvPr>
          <p:cNvSpPr txBox="1"/>
          <p:nvPr/>
        </p:nvSpPr>
        <p:spPr>
          <a:xfrm>
            <a:off x="1308100" y="276225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 ποια κατεύθυνση θα σπείρω όταν αλλάξει η </a:t>
            </a:r>
            <a:r>
              <a:rPr lang="el-GR" dirty="0" err="1"/>
              <a:t>παραλακτηκότητα</a:t>
            </a:r>
            <a:r>
              <a:rPr lang="el-GR" dirty="0"/>
              <a:t> του χωραφιού;;;;</a:t>
            </a:r>
          </a:p>
        </p:txBody>
      </p:sp>
    </p:spTree>
    <p:extLst>
      <p:ext uri="{BB962C8B-B14F-4D97-AF65-F5344CB8AC3E}">
        <p14:creationId xmlns:p14="http://schemas.microsoft.com/office/powerpoint/2010/main" val="225454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ommon Research Designs for Farmers">
            <a:extLst>
              <a:ext uri="{FF2B5EF4-FFF2-40B4-BE49-F238E27FC236}">
                <a16:creationId xmlns:a16="http://schemas.microsoft.com/office/drawing/2014/main" id="{CBB539E3-244D-4D43-AB5C-23442326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571625"/>
            <a:ext cx="9067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C991F3-561B-4927-AF2B-477717774022}"/>
              </a:ext>
            </a:extLst>
          </p:cNvPr>
          <p:cNvSpPr txBox="1"/>
          <p:nvPr/>
        </p:nvSpPr>
        <p:spPr>
          <a:xfrm>
            <a:off x="3213100" y="276225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Paired T-test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8EF27-8DD3-4AE9-9D37-8B6F604B9FCC}"/>
              </a:ext>
            </a:extLst>
          </p:cNvPr>
          <p:cNvSpPr txBox="1"/>
          <p:nvPr/>
        </p:nvSpPr>
        <p:spPr>
          <a:xfrm>
            <a:off x="1308100" y="739259"/>
            <a:ext cx="8077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Σε ποια κατεύθυνση θα σπείρω όταν αλλάξει η </a:t>
            </a:r>
            <a:r>
              <a:rPr lang="el-GR" dirty="0" err="1"/>
              <a:t>παραλλακτηκότητα</a:t>
            </a:r>
            <a:r>
              <a:rPr lang="el-GR" dirty="0"/>
              <a:t> του χωραφιού;;;;</a:t>
            </a:r>
          </a:p>
        </p:txBody>
      </p:sp>
    </p:spTree>
    <p:extLst>
      <p:ext uri="{BB962C8B-B14F-4D97-AF65-F5344CB8AC3E}">
        <p14:creationId xmlns:p14="http://schemas.microsoft.com/office/powerpoint/2010/main" val="875363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asics of Experimental Design">
            <a:extLst>
              <a:ext uri="{FF2B5EF4-FFF2-40B4-BE49-F238E27FC236}">
                <a16:creationId xmlns:a16="http://schemas.microsoft.com/office/drawing/2014/main" id="{12EB29F3-64BC-40A1-90AF-346408F6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343025"/>
            <a:ext cx="9829800" cy="64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682F11-978C-4DA4-AE07-5E6CBBAD65D2}"/>
              </a:ext>
            </a:extLst>
          </p:cNvPr>
          <p:cNvSpPr txBox="1"/>
          <p:nvPr/>
        </p:nvSpPr>
        <p:spPr>
          <a:xfrm>
            <a:off x="1308100" y="276225"/>
            <a:ext cx="8077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Σε ποια κατεύθυνση θα σπείρω όταν αλλάξει η </a:t>
            </a:r>
            <a:r>
              <a:rPr lang="el-GR" dirty="0" err="1"/>
              <a:t>παραλλακτηκότητα</a:t>
            </a:r>
            <a:r>
              <a:rPr lang="el-GR" dirty="0"/>
              <a:t> του χωραφιού;;;;</a:t>
            </a:r>
          </a:p>
        </p:txBody>
      </p:sp>
    </p:spTree>
    <p:extLst>
      <p:ext uri="{BB962C8B-B14F-4D97-AF65-F5344CB8AC3E}">
        <p14:creationId xmlns:p14="http://schemas.microsoft.com/office/powerpoint/2010/main" val="4241481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768095" y="348995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3999" y="6857999"/>
                  </a:moveTo>
                  <a:lnTo>
                    <a:pt x="9143999" y="0"/>
                  </a:lnTo>
                  <a:lnTo>
                    <a:pt x="0" y="0"/>
                  </a:lnTo>
                  <a:lnTo>
                    <a:pt x="0" y="6857999"/>
                  </a:lnTo>
                  <a:lnTo>
                    <a:pt x="9143999" y="68579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8095" y="4329684"/>
              <a:ext cx="3400043" cy="28651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8095" y="4250435"/>
              <a:ext cx="2942843" cy="29504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8095" y="4690872"/>
              <a:ext cx="2770631" cy="25039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8095" y="4387595"/>
              <a:ext cx="2770631" cy="28072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100327" y="4768595"/>
            <a:ext cx="135635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6495" y="6515100"/>
            <a:ext cx="146303" cy="146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68095" y="2264663"/>
            <a:ext cx="9144000" cy="4531360"/>
            <a:chOff x="768095" y="2264663"/>
            <a:chExt cx="9144000" cy="4531360"/>
          </a:xfrm>
        </p:grpSpPr>
        <p:sp>
          <p:nvSpPr>
            <p:cNvPr id="11" name="object 11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70619" y="5285231"/>
              <a:ext cx="1141475" cy="15102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77912" y="5285231"/>
              <a:ext cx="1092707" cy="151028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78167" y="5285231"/>
              <a:ext cx="999743" cy="151028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47003" y="5285231"/>
              <a:ext cx="931163" cy="151028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14316" y="5285231"/>
              <a:ext cx="932687" cy="15102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03903" y="5285231"/>
              <a:ext cx="1010411" cy="15102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91968" y="5285231"/>
              <a:ext cx="1011935" cy="151028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0804" y="5285231"/>
              <a:ext cx="931163" cy="151028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8095" y="5285231"/>
              <a:ext cx="1092707" cy="151028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770619" y="3776471"/>
              <a:ext cx="1141475" cy="15087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77912" y="3776471"/>
              <a:ext cx="1092707" cy="150875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78167" y="3776471"/>
              <a:ext cx="999743" cy="150875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47003" y="3776471"/>
              <a:ext cx="931163" cy="150875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14316" y="3776471"/>
              <a:ext cx="932687" cy="150875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03903" y="3776471"/>
              <a:ext cx="1010411" cy="1508759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791968" y="3776471"/>
              <a:ext cx="1011935" cy="150875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60804" y="3776471"/>
              <a:ext cx="931163" cy="150875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8095" y="3776471"/>
              <a:ext cx="1092707" cy="150875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770619" y="2264663"/>
              <a:ext cx="1141475" cy="151180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77912" y="2264663"/>
              <a:ext cx="1092707" cy="1511807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78167" y="2264663"/>
              <a:ext cx="999743" cy="1511807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47003" y="2264663"/>
              <a:ext cx="931163" cy="151180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814316" y="2264663"/>
              <a:ext cx="932687" cy="151180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803903" y="2264663"/>
              <a:ext cx="1010411" cy="151180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791968" y="2264663"/>
              <a:ext cx="1011935" cy="1511807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60804" y="2264663"/>
              <a:ext cx="931163" cy="1511807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8095" y="2264663"/>
              <a:ext cx="1092707" cy="151180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9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134594"/>
              </p:ext>
            </p:extLst>
          </p:nvPr>
        </p:nvGraphicFramePr>
        <p:xfrm>
          <a:off x="753808" y="348995"/>
          <a:ext cx="9149710" cy="6857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2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0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34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2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15667">
                <a:tc gridSpan="9">
                  <a:txBody>
                    <a:bodyPr/>
                    <a:lstStyle/>
                    <a:p>
                      <a:pPr marL="2081530" marR="1194435" lvl="0" indent="-88138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7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0" i="0" dirty="0" err="1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Τυχαιοποίηση</a:t>
                      </a:r>
                      <a:r>
                        <a:rPr lang="el-GR" sz="1800" b="0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σύμφωνα με το</a:t>
                      </a:r>
                      <a:r>
                        <a:rPr lang="en-US" sz="1800" b="0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l-GR" sz="1800" b="0" i="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«Πειραματικό Σχέδιο Ομάδων και Υποομάδων» </a:t>
                      </a:r>
                    </a:p>
                    <a:p>
                      <a:pPr marL="2081530" marR="1194435" lvl="0" indent="-88138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7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800" spc="-5" dirty="0">
                          <a:solidFill>
                            <a:srgbClr val="B2B2B2"/>
                          </a:solidFill>
                          <a:latin typeface="Arial"/>
                          <a:cs typeface="Arial"/>
                        </a:rPr>
                        <a:t>Split-Plot Design  (1</a:t>
                      </a:r>
                      <a:r>
                        <a:rPr sz="1800" spc="-10" dirty="0">
                          <a:solidFill>
                            <a:srgbClr val="B2B2B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 err="1">
                          <a:solidFill>
                            <a:srgbClr val="B2B2B2"/>
                          </a:solidFill>
                          <a:latin typeface="Arial"/>
                          <a:cs typeface="Arial"/>
                        </a:rPr>
                        <a:t>οµάδ</a:t>
                      </a:r>
                      <a:r>
                        <a:rPr sz="1800" spc="-5" dirty="0">
                          <a:solidFill>
                            <a:srgbClr val="B2B2B2"/>
                          </a:solidFill>
                          <a:latin typeface="Arial"/>
                          <a:cs typeface="Arial"/>
                        </a:rPr>
                        <a:t>α-επανάληψη)</a:t>
                      </a:r>
                      <a:endParaRPr lang="en-US" sz="1800" spc="-5" dirty="0">
                        <a:solidFill>
                          <a:srgbClr val="B2B2B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23520" marB="0" anchor="ctr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80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Prunella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R="147320" algn="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400" b="1" i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</a:t>
                      </a:r>
                      <a:r>
                        <a:rPr sz="1400" b="1" i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Trifolium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Agrostis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Festuca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Plantago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Galium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Dorignium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75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185420">
                        <a:lnSpc>
                          <a:spcPct val="100000"/>
                        </a:lnSpc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Agrostis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3081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Festuca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116839" algn="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</a:t>
                      </a: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400" b="1" i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i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Plantago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Fragaria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Galium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Prunella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Dorignium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28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100330">
                        <a:lnSpc>
                          <a:spcPct val="100000"/>
                        </a:lnSpc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Dorignium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64465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Galium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120650" algn="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400" b="1" i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i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</a:t>
                      </a: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Festuca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Prunella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Fragaria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Trifolium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 i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Agrostis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79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8E42D659-E3AD-432F-84CD-6EEC7F96846D}"/>
              </a:ext>
            </a:extLst>
          </p:cNvPr>
          <p:cNvSpPr txBox="1"/>
          <p:nvPr/>
        </p:nvSpPr>
        <p:spPr>
          <a:xfrm>
            <a:off x="1395983" y="6839067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Είναι μια επανάληψη οι επεμβάσεις </a:t>
            </a:r>
            <a:r>
              <a:rPr lang="el-GR" dirty="0" err="1">
                <a:solidFill>
                  <a:schemeClr val="bg1"/>
                </a:solidFill>
              </a:rPr>
              <a:t>τυχαιοποιήθηκαν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err="1">
                <a:solidFill>
                  <a:schemeClr val="bg1"/>
                </a:solidFill>
              </a:rPr>
              <a:t>γία</a:t>
            </a:r>
            <a:r>
              <a:rPr lang="el-GR" dirty="0">
                <a:solidFill>
                  <a:schemeClr val="bg1"/>
                </a:solidFill>
              </a:rPr>
              <a:t> κάθε </a:t>
            </a:r>
            <a:r>
              <a:rPr lang="el-GR" dirty="0" err="1">
                <a:solidFill>
                  <a:schemeClr val="bg1"/>
                </a:solidFill>
              </a:rPr>
              <a:t>παραγοντα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C, N, P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4250435"/>
            <a:ext cx="3400425" cy="2950845"/>
            <a:chOff x="768095" y="4250435"/>
            <a:chExt cx="3400425" cy="2950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6369" y="553150"/>
            <a:ext cx="6951982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Πειραµατική</a:t>
            </a:r>
            <a:r>
              <a:rPr sz="4400" spc="-45" dirty="0"/>
              <a:t> </a:t>
            </a:r>
            <a:r>
              <a:rPr sz="4400" spc="-5" dirty="0"/>
              <a:t>µονάδα</a:t>
            </a:r>
            <a:endParaRPr sz="4400" dirty="0"/>
          </a:p>
        </p:txBody>
      </p:sp>
      <p:sp>
        <p:nvSpPr>
          <p:cNvPr id="7" name="object 7"/>
          <p:cNvSpPr txBox="1"/>
          <p:nvPr/>
        </p:nvSpPr>
        <p:spPr>
          <a:xfrm>
            <a:off x="1304035" y="1971547"/>
            <a:ext cx="8027034" cy="3223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spc="-5" dirty="0" err="1">
                <a:solidFill>
                  <a:srgbClr val="FFCC65"/>
                </a:solidFill>
                <a:latin typeface="Arial"/>
                <a:cs typeface="Arial"/>
              </a:rPr>
              <a:t>Πειρ</a:t>
            </a: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αµατικ</a:t>
            </a:r>
            <a:r>
              <a:rPr lang="el-GR" sz="3200" spc="-5" dirty="0">
                <a:solidFill>
                  <a:srgbClr val="FFCC65"/>
                </a:solidFill>
                <a:latin typeface="Arial"/>
                <a:cs typeface="Arial"/>
              </a:rPr>
              <a:t>ό </a:t>
            </a:r>
            <a:r>
              <a:rPr sz="3200" spc="-5" dirty="0" err="1">
                <a:solidFill>
                  <a:srgbClr val="FFCC65"/>
                </a:solidFill>
                <a:latin typeface="Arial"/>
                <a:cs typeface="Arial"/>
              </a:rPr>
              <a:t>τεµάχιο</a:t>
            </a:r>
            <a:r>
              <a:rPr lang="el-GR" sz="3200" spc="-5" dirty="0">
                <a:solidFill>
                  <a:srgbClr val="FFCC65"/>
                </a:solidFill>
                <a:latin typeface="Arial"/>
                <a:cs typeface="Arial"/>
              </a:rPr>
              <a:t> (</a:t>
            </a:r>
            <a:r>
              <a:rPr lang="en-US" sz="3200" spc="-5" dirty="0">
                <a:solidFill>
                  <a:srgbClr val="FFCC65"/>
                </a:solidFill>
                <a:latin typeface="Arial"/>
                <a:cs typeface="Arial"/>
              </a:rPr>
              <a:t>plot</a:t>
            </a:r>
            <a:r>
              <a:rPr lang="el-GR" sz="3200" spc="-5" dirty="0">
                <a:solidFill>
                  <a:srgbClr val="FFCC65"/>
                </a:solidFill>
                <a:latin typeface="Arial"/>
                <a:cs typeface="Arial"/>
              </a:rPr>
              <a:t>)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: Κοµµάτι  του χωραφιού στο οποίο εφαρµόζουµε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την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κάθε επέµβαση</a:t>
            </a:r>
            <a:endParaRPr lang="el-GR" sz="32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65" marR="5080">
              <a:lnSpc>
                <a:spcPct val="100000"/>
              </a:lnSpc>
              <a:spcBef>
                <a:spcPts val="100"/>
              </a:spcBef>
              <a:buClr>
                <a:srgbClr val="FFFFCC"/>
              </a:buClr>
              <a:buSzPct val="75000"/>
              <a:tabLst>
                <a:tab pos="355600" algn="l"/>
              </a:tabLst>
            </a:pPr>
            <a:endParaRPr sz="3200" dirty="0">
              <a:latin typeface="Arial"/>
              <a:cs typeface="Arial"/>
            </a:endParaRPr>
          </a:p>
          <a:p>
            <a:pPr marL="354965" marR="66675" indent="-342900">
              <a:lnSpc>
                <a:spcPct val="100000"/>
              </a:lnSpc>
              <a:spcBef>
                <a:spcPts val="192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Μονάδα παρατήρησης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: “Οντότητα”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για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την  οποία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γίνεται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καταγραφή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µέτρησης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106989" y="2113597"/>
            <a:ext cx="5810250" cy="4368165"/>
            <a:chOff x="4106989" y="2113597"/>
            <a:chExt cx="5810250" cy="4368165"/>
          </a:xfrm>
        </p:grpSpPr>
        <p:sp>
          <p:nvSpPr>
            <p:cNvPr id="8" name="object 8"/>
            <p:cNvSpPr/>
            <p:nvPr/>
          </p:nvSpPr>
          <p:spPr>
            <a:xfrm>
              <a:off x="4116323" y="2122932"/>
              <a:ext cx="5795771" cy="4349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1" y="2118360"/>
              <a:ext cx="5800725" cy="4358640"/>
            </a:xfrm>
            <a:custGeom>
              <a:avLst/>
              <a:gdLst/>
              <a:ahLst/>
              <a:cxnLst/>
              <a:rect l="l" t="t" r="r" b="b"/>
              <a:pathLst>
                <a:path w="5800725" h="4358640">
                  <a:moveTo>
                    <a:pt x="0" y="0"/>
                  </a:moveTo>
                  <a:lnTo>
                    <a:pt x="0" y="4358639"/>
                  </a:lnTo>
                  <a:lnTo>
                    <a:pt x="5800343" y="4358639"/>
                  </a:lnTo>
                </a:path>
                <a:path w="5800725" h="4358640">
                  <a:moveTo>
                    <a:pt x="5800343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47927" y="3526535"/>
            <a:ext cx="3023870" cy="396240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430"/>
              </a:spcBef>
            </a:pPr>
            <a:r>
              <a:rPr sz="1800" b="1" spc="-5" dirty="0">
                <a:latin typeface="Arial"/>
                <a:cs typeface="Arial"/>
              </a:rPr>
              <a:t>3 Ποικιλίες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Κριθαριού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AAA42593-90E7-4E1B-AAEA-39BE4CAFF1B2}"/>
              </a:ext>
            </a:extLst>
          </p:cNvPr>
          <p:cNvSpPr/>
          <p:nvPr/>
        </p:nvSpPr>
        <p:spPr>
          <a:xfrm rot="17638896">
            <a:off x="4925916" y="3860780"/>
            <a:ext cx="1936107" cy="276999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Πειραµατική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τεµάχιο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(</a:t>
            </a:r>
            <a:r>
              <a:rPr lang="en-US" sz="1200" spc="-5" dirty="0">
                <a:solidFill>
                  <a:srgbClr val="FFCC65"/>
                </a:solidFill>
                <a:latin typeface="Arial"/>
                <a:cs typeface="Arial"/>
              </a:rPr>
              <a:t>plot)</a:t>
            </a:r>
            <a:endParaRPr lang="el-GR" sz="1200" dirty="0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1B31B586-843B-48F1-AD65-93216F8D86BF}"/>
              </a:ext>
            </a:extLst>
          </p:cNvPr>
          <p:cNvSpPr/>
          <p:nvPr/>
        </p:nvSpPr>
        <p:spPr>
          <a:xfrm rot="17638896">
            <a:off x="7701475" y="3642925"/>
            <a:ext cx="1936107" cy="276999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Πειραµατική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τεµάχιο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(</a:t>
            </a:r>
            <a:r>
              <a:rPr lang="en-US" sz="1200" spc="-5" dirty="0">
                <a:solidFill>
                  <a:srgbClr val="FFCC65"/>
                </a:solidFill>
                <a:latin typeface="Arial"/>
                <a:cs typeface="Arial"/>
              </a:rPr>
              <a:t>plot)</a:t>
            </a:r>
            <a:endParaRPr lang="el-GR" sz="1200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FDDE6AE8-D9B7-4094-9546-9BBAE7B57F7F}"/>
              </a:ext>
            </a:extLst>
          </p:cNvPr>
          <p:cNvSpPr/>
          <p:nvPr/>
        </p:nvSpPr>
        <p:spPr>
          <a:xfrm rot="17638896">
            <a:off x="6228656" y="3591781"/>
            <a:ext cx="1936107" cy="276999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Πειραµατική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τεµάχιο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(</a:t>
            </a:r>
            <a:r>
              <a:rPr lang="en-US" sz="1200" spc="-5" dirty="0">
                <a:solidFill>
                  <a:srgbClr val="FFCC65"/>
                </a:solidFill>
                <a:latin typeface="Arial"/>
                <a:cs typeface="Arial"/>
              </a:rPr>
              <a:t>plot)</a:t>
            </a:r>
            <a:endParaRPr lang="el-GR" sz="12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C7D3E5E3-85DE-42F0-867C-56A916AA4DFF}"/>
              </a:ext>
            </a:extLst>
          </p:cNvPr>
          <p:cNvSpPr/>
          <p:nvPr/>
        </p:nvSpPr>
        <p:spPr>
          <a:xfrm>
            <a:off x="2832100" y="553161"/>
            <a:ext cx="547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spc="-5" dirty="0">
                <a:solidFill>
                  <a:srgbClr val="FFCC65"/>
                </a:solidFill>
                <a:latin typeface="Arial"/>
                <a:cs typeface="Arial"/>
              </a:rPr>
              <a:t>Πειραματικό τεμάχιο (</a:t>
            </a:r>
            <a:r>
              <a:rPr lang="en-US" sz="3600" spc="-5" dirty="0">
                <a:solidFill>
                  <a:srgbClr val="FFCC65"/>
                </a:solidFill>
                <a:latin typeface="Arial"/>
                <a:cs typeface="Arial"/>
              </a:rPr>
              <a:t>plot)</a:t>
            </a:r>
            <a:endParaRPr lang="el-GR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4250435"/>
            <a:ext cx="3400425" cy="2950845"/>
            <a:chOff x="768095" y="4250435"/>
            <a:chExt cx="3400425" cy="2950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28775" y="488812"/>
            <a:ext cx="74358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Χρησιµότητα </a:t>
            </a:r>
            <a:r>
              <a:rPr sz="2400" dirty="0"/>
              <a:t>των</a:t>
            </a:r>
            <a:r>
              <a:rPr sz="2400" spc="-25" dirty="0"/>
              <a:t> </a:t>
            </a:r>
            <a:r>
              <a:rPr sz="2400" spc="-5" dirty="0"/>
              <a:t>πειραµάτων</a:t>
            </a:r>
            <a:endParaRPr sz="2400" dirty="0"/>
          </a:p>
        </p:txBody>
      </p:sp>
      <p:sp>
        <p:nvSpPr>
          <p:cNvPr id="7" name="object 7"/>
          <p:cNvSpPr txBox="1"/>
          <p:nvPr/>
        </p:nvSpPr>
        <p:spPr>
          <a:xfrm>
            <a:off x="1238934" y="3933825"/>
            <a:ext cx="8061959" cy="34862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2860">
              <a:lnSpc>
                <a:spcPct val="999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Τα γεωργικά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πειράµατα είναι απαραίτητα </a:t>
            </a: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κατά την διαδικασία </a:t>
            </a:r>
            <a:r>
              <a:rPr lang="el-GR" sz="3200" spc="-5" dirty="0">
                <a:solidFill>
                  <a:srgbClr val="FFFF00"/>
                </a:solidFill>
                <a:latin typeface="Arial"/>
                <a:cs typeface="Arial"/>
              </a:rPr>
              <a:t>Έρευνας</a:t>
            </a:r>
            <a:r>
              <a:rPr lang="en-US" sz="3200" spc="-5" dirty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l-GR" sz="3200" spc="-5" dirty="0">
                <a:solidFill>
                  <a:srgbClr val="FFFF00"/>
                </a:solidFill>
                <a:latin typeface="Arial"/>
                <a:cs typeface="Arial"/>
              </a:rPr>
              <a:t>Ανάπτυξης και</a:t>
            </a:r>
            <a:r>
              <a:rPr lang="en-US" sz="320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l-GR" sz="3200" spc="-5" dirty="0">
                <a:solidFill>
                  <a:srgbClr val="FFFF00"/>
                </a:solidFill>
                <a:latin typeface="Arial"/>
                <a:cs typeface="Arial"/>
              </a:rPr>
              <a:t>Έγκρισης</a:t>
            </a:r>
          </a:p>
          <a:p>
            <a:pPr marL="12700" marR="5080" indent="22860" algn="ctr">
              <a:lnSpc>
                <a:spcPct val="99900"/>
              </a:lnSpc>
              <a:spcBef>
                <a:spcPts val="105"/>
              </a:spcBef>
            </a:pPr>
            <a:r>
              <a:rPr lang="el-GR" sz="3200" dirty="0">
                <a:solidFill>
                  <a:srgbClr val="FFFFFF"/>
                </a:solidFill>
                <a:latin typeface="Arial"/>
                <a:cs typeface="Arial"/>
              </a:rPr>
              <a:t>Ο απώτερος στόχος είναι να </a:t>
            </a:r>
            <a:r>
              <a:rPr lang="el-GR" sz="3200" spc="-5" dirty="0">
                <a:solidFill>
                  <a:srgbClr val="FFFF00"/>
                </a:solidFill>
                <a:latin typeface="Arial"/>
                <a:cs typeface="Arial"/>
              </a:rPr>
              <a:t>προβλέψουν </a:t>
            </a:r>
            <a:r>
              <a:rPr lang="el-GR" sz="3200" dirty="0">
                <a:solidFill>
                  <a:srgbClr val="FFFFFF"/>
                </a:solidFill>
                <a:latin typeface="Arial"/>
                <a:cs typeface="Arial"/>
              </a:rPr>
              <a:t>την αποτελεσματικότητα νέων τεχνολογιών πριν γίνουν εμπορικές  </a:t>
            </a:r>
          </a:p>
          <a:p>
            <a:pPr marL="12700" marR="5080" indent="22860">
              <a:lnSpc>
                <a:spcPct val="99900"/>
              </a:lnSpc>
              <a:spcBef>
                <a:spcPts val="105"/>
              </a:spcBef>
            </a:pPr>
            <a:endParaRPr sz="32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1BBD0-84BD-4495-A92A-0585411B45B9}"/>
              </a:ext>
            </a:extLst>
          </p:cNvPr>
          <p:cNvSpPr txBox="1"/>
          <p:nvPr/>
        </p:nvSpPr>
        <p:spPr>
          <a:xfrm>
            <a:off x="1100327" y="901448"/>
            <a:ext cx="8271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Διαδικασία παραγωγής νέων προϊόντων</a:t>
            </a:r>
          </a:p>
          <a:p>
            <a:r>
              <a:rPr lang="el-GR" dirty="0">
                <a:solidFill>
                  <a:schemeClr val="bg1"/>
                </a:solidFill>
              </a:rPr>
              <a:t>Σχεδόν οι περισσότεροι επιχειρηματικού οργανισμοί  κατανέμουν την διαδικασία παραγωγής νέων προϊόντων (νέες ποικιλίες, χημικά </a:t>
            </a:r>
            <a:r>
              <a:rPr lang="el-GR" dirty="0" err="1">
                <a:solidFill>
                  <a:schemeClr val="bg1"/>
                </a:solidFill>
              </a:rPr>
              <a:t>κτλ</a:t>
            </a:r>
            <a:r>
              <a:rPr lang="el-GR" dirty="0">
                <a:solidFill>
                  <a:schemeClr val="bg1"/>
                </a:solidFill>
              </a:rPr>
              <a:t>) στα παρακάτω στάδιά.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bg1"/>
                </a:solidFill>
              </a:rPr>
              <a:t>Έρευνα </a:t>
            </a:r>
            <a:r>
              <a:rPr lang="en-US" dirty="0">
                <a:solidFill>
                  <a:schemeClr val="bg1"/>
                </a:solidFill>
              </a:rPr>
              <a:t>Research </a:t>
            </a:r>
            <a:r>
              <a:rPr lang="el-GR" dirty="0" err="1">
                <a:solidFill>
                  <a:schemeClr val="bg1"/>
                </a:solidFill>
              </a:rPr>
              <a:t>π.χ</a:t>
            </a:r>
            <a:r>
              <a:rPr lang="el-GR" dirty="0">
                <a:solidFill>
                  <a:schemeClr val="bg1"/>
                </a:solidFill>
              </a:rPr>
              <a:t> διασταυρώσεις για δημιουργία γενετικής </a:t>
            </a:r>
            <a:r>
              <a:rPr lang="el-GR" dirty="0" err="1">
                <a:solidFill>
                  <a:schemeClr val="bg1"/>
                </a:solidFill>
              </a:rPr>
              <a:t>παραλλακτηκοτητας</a:t>
            </a:r>
            <a:r>
              <a:rPr lang="el-GR" dirty="0">
                <a:solidFill>
                  <a:schemeClr val="bg1"/>
                </a:solidFill>
              </a:rPr>
              <a:t>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bg1"/>
                </a:solidFill>
              </a:rPr>
              <a:t>Ανάπτυξη </a:t>
            </a:r>
            <a:r>
              <a:rPr lang="en-US" dirty="0">
                <a:solidFill>
                  <a:schemeClr val="bg1"/>
                </a:solidFill>
              </a:rPr>
              <a:t>Product Development (PD) </a:t>
            </a:r>
            <a:r>
              <a:rPr lang="el-GR" dirty="0" err="1">
                <a:solidFill>
                  <a:schemeClr val="bg1"/>
                </a:solidFill>
              </a:rPr>
              <a:t>π.χ</a:t>
            </a:r>
            <a:r>
              <a:rPr lang="el-GR" dirty="0">
                <a:solidFill>
                  <a:schemeClr val="bg1"/>
                </a:solidFill>
              </a:rPr>
              <a:t> δοκιμές στα διαφορετικά </a:t>
            </a:r>
            <a:r>
              <a:rPr lang="el-GR" dirty="0" err="1">
                <a:solidFill>
                  <a:schemeClr val="bg1"/>
                </a:solidFill>
              </a:rPr>
              <a:t>αγροκληματικά</a:t>
            </a:r>
            <a:r>
              <a:rPr lang="el-GR" dirty="0">
                <a:solidFill>
                  <a:schemeClr val="bg1"/>
                </a:solidFill>
              </a:rPr>
              <a:t> περιβάλλοντα για να μελετηθεί η προσαρμογή νέων γενοτύπων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bg1"/>
                </a:solidFill>
              </a:rPr>
              <a:t>Έγκριση</a:t>
            </a:r>
            <a:r>
              <a:rPr lang="en-US" dirty="0">
                <a:solidFill>
                  <a:schemeClr val="bg1"/>
                </a:solidFill>
              </a:rPr>
              <a:t> Product Registration – (Regulatory affairs)</a:t>
            </a:r>
            <a:r>
              <a:rPr lang="el-GR" dirty="0" err="1">
                <a:solidFill>
                  <a:schemeClr val="bg1"/>
                </a:solidFill>
              </a:rPr>
              <a:t>π.χ</a:t>
            </a:r>
            <a:r>
              <a:rPr lang="el-GR" dirty="0">
                <a:solidFill>
                  <a:schemeClr val="bg1"/>
                </a:solidFill>
              </a:rPr>
              <a:t> δοκιμές και έγκριση από το Κράτος </a:t>
            </a:r>
            <a:r>
              <a:rPr lang="en-US" dirty="0">
                <a:solidFill>
                  <a:schemeClr val="bg1"/>
                </a:solidFill>
              </a:rPr>
              <a:t>(QA quality assurance) </a:t>
            </a: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bg1"/>
                </a:solidFill>
              </a:rPr>
              <a:t>Παραγωγή </a:t>
            </a:r>
            <a:r>
              <a:rPr lang="en-US" dirty="0">
                <a:solidFill>
                  <a:schemeClr val="bg1"/>
                </a:solidFill>
              </a:rPr>
              <a:t>production operations </a:t>
            </a:r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chemeClr val="bg1"/>
                </a:solidFill>
              </a:rPr>
              <a:t>Εμπορική απελευθέρωση </a:t>
            </a:r>
            <a:r>
              <a:rPr lang="en-US" dirty="0">
                <a:solidFill>
                  <a:schemeClr val="bg1"/>
                </a:solidFill>
              </a:rPr>
              <a:t>marketing</a:t>
            </a:r>
            <a:r>
              <a:rPr lang="el-GR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sales  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119882" y="1775078"/>
            <a:ext cx="6254750" cy="4928870"/>
            <a:chOff x="2100072" y="1801367"/>
            <a:chExt cx="6254750" cy="4928870"/>
          </a:xfrm>
        </p:grpSpPr>
        <p:sp>
          <p:nvSpPr>
            <p:cNvPr id="8" name="object 8"/>
            <p:cNvSpPr/>
            <p:nvPr/>
          </p:nvSpPr>
          <p:spPr>
            <a:xfrm>
              <a:off x="2243327" y="1801367"/>
              <a:ext cx="6111239" cy="492861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00072" y="4186428"/>
              <a:ext cx="5861685" cy="1112520"/>
            </a:xfrm>
            <a:custGeom>
              <a:avLst/>
              <a:gdLst/>
              <a:ahLst/>
              <a:cxnLst/>
              <a:rect l="l" t="t" r="r" b="b"/>
              <a:pathLst>
                <a:path w="5861684" h="1112520">
                  <a:moveTo>
                    <a:pt x="1031748" y="1106424"/>
                  </a:moveTo>
                  <a:lnTo>
                    <a:pt x="1028700" y="1103376"/>
                  </a:lnTo>
                  <a:lnTo>
                    <a:pt x="70777" y="648525"/>
                  </a:lnTo>
                  <a:lnTo>
                    <a:pt x="85344" y="618744"/>
                  </a:lnTo>
                  <a:lnTo>
                    <a:pt x="0" y="620268"/>
                  </a:lnTo>
                  <a:lnTo>
                    <a:pt x="51816" y="687324"/>
                  </a:lnTo>
                  <a:lnTo>
                    <a:pt x="53340" y="684212"/>
                  </a:lnTo>
                  <a:lnTo>
                    <a:pt x="66294" y="657694"/>
                  </a:lnTo>
                  <a:lnTo>
                    <a:pt x="1025652" y="1112520"/>
                  </a:lnTo>
                  <a:lnTo>
                    <a:pt x="1028700" y="1112520"/>
                  </a:lnTo>
                  <a:lnTo>
                    <a:pt x="1031748" y="1109472"/>
                  </a:lnTo>
                  <a:lnTo>
                    <a:pt x="1031748" y="1106424"/>
                  </a:lnTo>
                  <a:close/>
                </a:path>
                <a:path w="5861684" h="1112520">
                  <a:moveTo>
                    <a:pt x="2845308" y="859536"/>
                  </a:moveTo>
                  <a:lnTo>
                    <a:pt x="2843784" y="856488"/>
                  </a:lnTo>
                  <a:lnTo>
                    <a:pt x="2840736" y="853440"/>
                  </a:lnTo>
                  <a:lnTo>
                    <a:pt x="439762" y="195186"/>
                  </a:lnTo>
                  <a:lnTo>
                    <a:pt x="448056" y="164592"/>
                  </a:lnTo>
                  <a:lnTo>
                    <a:pt x="365760" y="179832"/>
                  </a:lnTo>
                  <a:lnTo>
                    <a:pt x="422148" y="232105"/>
                  </a:lnTo>
                  <a:lnTo>
                    <a:pt x="428244" y="237744"/>
                  </a:lnTo>
                  <a:lnTo>
                    <a:pt x="437248" y="204482"/>
                  </a:lnTo>
                  <a:lnTo>
                    <a:pt x="2839212" y="862584"/>
                  </a:lnTo>
                  <a:lnTo>
                    <a:pt x="2842260" y="862584"/>
                  </a:lnTo>
                  <a:lnTo>
                    <a:pt x="2845308" y="859536"/>
                  </a:lnTo>
                  <a:close/>
                </a:path>
                <a:path w="5861684" h="1112520">
                  <a:moveTo>
                    <a:pt x="4568952" y="669036"/>
                  </a:moveTo>
                  <a:lnTo>
                    <a:pt x="4567428" y="665988"/>
                  </a:lnTo>
                  <a:lnTo>
                    <a:pt x="4564380" y="662940"/>
                  </a:lnTo>
                  <a:lnTo>
                    <a:pt x="1888286" y="131978"/>
                  </a:lnTo>
                  <a:lnTo>
                    <a:pt x="1894332" y="99060"/>
                  </a:lnTo>
                  <a:lnTo>
                    <a:pt x="1813560" y="121920"/>
                  </a:lnTo>
                  <a:lnTo>
                    <a:pt x="1869948" y="165493"/>
                  </a:lnTo>
                  <a:lnTo>
                    <a:pt x="1880616" y="173736"/>
                  </a:lnTo>
                  <a:lnTo>
                    <a:pt x="1886610" y="141084"/>
                  </a:lnTo>
                  <a:lnTo>
                    <a:pt x="4562856" y="672084"/>
                  </a:lnTo>
                  <a:lnTo>
                    <a:pt x="4565904" y="672084"/>
                  </a:lnTo>
                  <a:lnTo>
                    <a:pt x="4568952" y="669036"/>
                  </a:lnTo>
                  <a:close/>
                </a:path>
                <a:path w="5861684" h="1112520">
                  <a:moveTo>
                    <a:pt x="5861304" y="454152"/>
                  </a:moveTo>
                  <a:lnTo>
                    <a:pt x="5859780" y="451104"/>
                  </a:lnTo>
                  <a:lnTo>
                    <a:pt x="5856732" y="449580"/>
                  </a:lnTo>
                  <a:lnTo>
                    <a:pt x="3125559" y="33845"/>
                  </a:lnTo>
                  <a:lnTo>
                    <a:pt x="3130296" y="0"/>
                  </a:lnTo>
                  <a:lnTo>
                    <a:pt x="3049524" y="25908"/>
                  </a:lnTo>
                  <a:lnTo>
                    <a:pt x="3107436" y="67462"/>
                  </a:lnTo>
                  <a:lnTo>
                    <a:pt x="3119628" y="76200"/>
                  </a:lnTo>
                  <a:lnTo>
                    <a:pt x="3124263" y="43027"/>
                  </a:lnTo>
                  <a:lnTo>
                    <a:pt x="5855208" y="458724"/>
                  </a:lnTo>
                  <a:lnTo>
                    <a:pt x="5858256" y="457200"/>
                  </a:lnTo>
                  <a:lnTo>
                    <a:pt x="5861304" y="45415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87523" y="4058411"/>
              <a:ext cx="6056630" cy="1259205"/>
            </a:xfrm>
            <a:custGeom>
              <a:avLst/>
              <a:gdLst/>
              <a:ahLst/>
              <a:cxnLst/>
              <a:rect l="l" t="t" r="r" b="b"/>
              <a:pathLst>
                <a:path w="6056630" h="1259204">
                  <a:moveTo>
                    <a:pt x="850391" y="1258823"/>
                  </a:moveTo>
                  <a:lnTo>
                    <a:pt x="6056375" y="582167"/>
                  </a:lnTo>
                </a:path>
                <a:path w="6056630" h="1259204">
                  <a:moveTo>
                    <a:pt x="0" y="321563"/>
                  </a:moveTo>
                  <a:lnTo>
                    <a:pt x="5391911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09944" y="4136136"/>
              <a:ext cx="1915795" cy="236220"/>
            </a:xfrm>
            <a:custGeom>
              <a:avLst/>
              <a:gdLst/>
              <a:ahLst/>
              <a:cxnLst/>
              <a:rect l="l" t="t" r="r" b="b"/>
              <a:pathLst>
                <a:path w="1915795" h="236220">
                  <a:moveTo>
                    <a:pt x="79248" y="0"/>
                  </a:moveTo>
                  <a:lnTo>
                    <a:pt x="0" y="28956"/>
                  </a:lnTo>
                  <a:lnTo>
                    <a:pt x="57912" y="65921"/>
                  </a:lnTo>
                  <a:lnTo>
                    <a:pt x="57912" y="35052"/>
                  </a:lnTo>
                  <a:lnTo>
                    <a:pt x="60960" y="32004"/>
                  </a:lnTo>
                  <a:lnTo>
                    <a:pt x="64008" y="30480"/>
                  </a:lnTo>
                  <a:lnTo>
                    <a:pt x="76008" y="31746"/>
                  </a:lnTo>
                  <a:lnTo>
                    <a:pt x="79248" y="0"/>
                  </a:lnTo>
                  <a:close/>
                </a:path>
                <a:path w="1915795" h="236220">
                  <a:moveTo>
                    <a:pt x="76008" y="31746"/>
                  </a:moveTo>
                  <a:lnTo>
                    <a:pt x="64008" y="30480"/>
                  </a:lnTo>
                  <a:lnTo>
                    <a:pt x="60960" y="32004"/>
                  </a:lnTo>
                  <a:lnTo>
                    <a:pt x="57912" y="35052"/>
                  </a:lnTo>
                  <a:lnTo>
                    <a:pt x="59436" y="38100"/>
                  </a:lnTo>
                  <a:lnTo>
                    <a:pt x="62484" y="41148"/>
                  </a:lnTo>
                  <a:lnTo>
                    <a:pt x="74915" y="42459"/>
                  </a:lnTo>
                  <a:lnTo>
                    <a:pt x="76008" y="31746"/>
                  </a:lnTo>
                  <a:close/>
                </a:path>
                <a:path w="1915795" h="236220">
                  <a:moveTo>
                    <a:pt x="74915" y="42459"/>
                  </a:moveTo>
                  <a:lnTo>
                    <a:pt x="62484" y="41148"/>
                  </a:lnTo>
                  <a:lnTo>
                    <a:pt x="59436" y="38100"/>
                  </a:lnTo>
                  <a:lnTo>
                    <a:pt x="57912" y="35052"/>
                  </a:lnTo>
                  <a:lnTo>
                    <a:pt x="57912" y="65921"/>
                  </a:lnTo>
                  <a:lnTo>
                    <a:pt x="71628" y="74676"/>
                  </a:lnTo>
                  <a:lnTo>
                    <a:pt x="74915" y="42459"/>
                  </a:lnTo>
                  <a:close/>
                </a:path>
                <a:path w="1915795" h="236220">
                  <a:moveTo>
                    <a:pt x="1915668" y="231648"/>
                  </a:moveTo>
                  <a:lnTo>
                    <a:pt x="1915668" y="228600"/>
                  </a:lnTo>
                  <a:lnTo>
                    <a:pt x="1912620" y="225552"/>
                  </a:lnTo>
                  <a:lnTo>
                    <a:pt x="76008" y="31746"/>
                  </a:lnTo>
                  <a:lnTo>
                    <a:pt x="74915" y="42459"/>
                  </a:lnTo>
                  <a:lnTo>
                    <a:pt x="1911096" y="236220"/>
                  </a:lnTo>
                  <a:lnTo>
                    <a:pt x="1914144" y="234696"/>
                  </a:lnTo>
                  <a:lnTo>
                    <a:pt x="1915668" y="23164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0AE845F3-7C45-4CFC-8F90-834BCD4F6C9D}"/>
              </a:ext>
            </a:extLst>
          </p:cNvPr>
          <p:cNvSpPr/>
          <p:nvPr/>
        </p:nvSpPr>
        <p:spPr>
          <a:xfrm rot="919002">
            <a:off x="3208695" y="4434816"/>
            <a:ext cx="1936107" cy="276999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Πειραµατική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</a:t>
            </a:r>
            <a:r>
              <a:rPr lang="el-GR" sz="1200" spc="-5" dirty="0" err="1">
                <a:solidFill>
                  <a:srgbClr val="FFCC65"/>
                </a:solidFill>
                <a:latin typeface="Arial"/>
                <a:cs typeface="Arial"/>
              </a:rPr>
              <a:t>τεµάχιο</a:t>
            </a:r>
            <a:r>
              <a:rPr lang="el-GR" sz="1200" spc="-5" dirty="0">
                <a:solidFill>
                  <a:srgbClr val="FFCC65"/>
                </a:solidFill>
                <a:latin typeface="Arial"/>
                <a:cs typeface="Arial"/>
              </a:rPr>
              <a:t> (</a:t>
            </a:r>
            <a:r>
              <a:rPr lang="en-US" sz="1200" spc="-5" dirty="0">
                <a:solidFill>
                  <a:srgbClr val="FFCC65"/>
                </a:solidFill>
                <a:latin typeface="Arial"/>
                <a:cs typeface="Arial"/>
              </a:rPr>
              <a:t>plot)</a:t>
            </a:r>
            <a:endParaRPr lang="el-GR" sz="12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92CC36CD-C9DD-412B-B1C2-C558A3D41AF7}"/>
              </a:ext>
            </a:extLst>
          </p:cNvPr>
          <p:cNvSpPr/>
          <p:nvPr/>
        </p:nvSpPr>
        <p:spPr>
          <a:xfrm>
            <a:off x="2832100" y="553161"/>
            <a:ext cx="547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spc="-5" dirty="0">
                <a:solidFill>
                  <a:srgbClr val="FFCC65"/>
                </a:solidFill>
                <a:latin typeface="Arial"/>
                <a:cs typeface="Arial"/>
              </a:rPr>
              <a:t>Πειραματικό τεμάχιο (</a:t>
            </a:r>
            <a:r>
              <a:rPr lang="en-US" sz="3600" spc="-5" dirty="0">
                <a:solidFill>
                  <a:srgbClr val="FFCC65"/>
                </a:solidFill>
                <a:latin typeface="Arial"/>
                <a:cs typeface="Arial"/>
              </a:rPr>
              <a:t>plot)</a:t>
            </a:r>
            <a:endParaRPr lang="el-GR" sz="3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88860" y="1723453"/>
            <a:ext cx="9128125" cy="4511675"/>
            <a:chOff x="788860" y="1723453"/>
            <a:chExt cx="9128125" cy="4511675"/>
          </a:xfrm>
        </p:grpSpPr>
        <p:sp>
          <p:nvSpPr>
            <p:cNvPr id="8" name="object 8"/>
            <p:cNvSpPr/>
            <p:nvPr/>
          </p:nvSpPr>
          <p:spPr>
            <a:xfrm>
              <a:off x="3962399" y="1732788"/>
              <a:ext cx="5949695" cy="44927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57827" y="1728216"/>
              <a:ext cx="5954395" cy="4502150"/>
            </a:xfrm>
            <a:custGeom>
              <a:avLst/>
              <a:gdLst/>
              <a:ahLst/>
              <a:cxnLst/>
              <a:rect l="l" t="t" r="r" b="b"/>
              <a:pathLst>
                <a:path w="5954395" h="4502150">
                  <a:moveTo>
                    <a:pt x="0" y="0"/>
                  </a:moveTo>
                  <a:lnTo>
                    <a:pt x="0" y="4501895"/>
                  </a:lnTo>
                  <a:lnTo>
                    <a:pt x="5954267" y="4501895"/>
                  </a:lnTo>
                </a:path>
                <a:path w="5954395" h="4502150">
                  <a:moveTo>
                    <a:pt x="5954267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3147" y="2985516"/>
              <a:ext cx="3023870" cy="1632585"/>
            </a:xfrm>
            <a:custGeom>
              <a:avLst/>
              <a:gdLst/>
              <a:ahLst/>
              <a:cxnLst/>
              <a:rect l="l" t="t" r="r" b="b"/>
              <a:pathLst>
                <a:path w="3023870" h="1632585">
                  <a:moveTo>
                    <a:pt x="3023615" y="1632203"/>
                  </a:moveTo>
                  <a:lnTo>
                    <a:pt x="3023615" y="0"/>
                  </a:lnTo>
                  <a:lnTo>
                    <a:pt x="0" y="0"/>
                  </a:lnTo>
                  <a:lnTo>
                    <a:pt x="0" y="1632203"/>
                  </a:lnTo>
                  <a:lnTo>
                    <a:pt x="3023615" y="1632203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3147" y="2985516"/>
              <a:ext cx="3023870" cy="1632585"/>
            </a:xfrm>
            <a:custGeom>
              <a:avLst/>
              <a:gdLst/>
              <a:ahLst/>
              <a:cxnLst/>
              <a:rect l="l" t="t" r="r" b="b"/>
              <a:pathLst>
                <a:path w="3023870" h="1632585">
                  <a:moveTo>
                    <a:pt x="0" y="0"/>
                  </a:moveTo>
                  <a:lnTo>
                    <a:pt x="0" y="1632203"/>
                  </a:lnTo>
                  <a:lnTo>
                    <a:pt x="3023615" y="1632203"/>
                  </a:lnTo>
                  <a:lnTo>
                    <a:pt x="3023615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48943" y="2888994"/>
            <a:ext cx="2878074" cy="1586332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0"/>
              </a:spcBef>
            </a:pPr>
            <a:r>
              <a:rPr lang="el-GR" sz="1400" b="1" spc="-5" dirty="0">
                <a:latin typeface="Arial"/>
                <a:cs typeface="Arial"/>
              </a:rPr>
              <a:t>Πειραματικό τεμάχιο: </a:t>
            </a:r>
            <a:r>
              <a:rPr sz="1400" b="1" spc="-5" dirty="0">
                <a:latin typeface="Arial"/>
                <a:cs typeface="Arial"/>
              </a:rPr>
              <a:t>7 </a:t>
            </a:r>
            <a:r>
              <a:rPr sz="1400" b="1" spc="10" dirty="0">
                <a:latin typeface="Arial"/>
                <a:cs typeface="Arial"/>
              </a:rPr>
              <a:t>Γραµµές, </a:t>
            </a:r>
            <a:r>
              <a:rPr sz="1400" b="1" spc="-5" dirty="0">
                <a:latin typeface="Arial"/>
                <a:cs typeface="Arial"/>
              </a:rPr>
              <a:t>4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Μέτρα</a:t>
            </a:r>
            <a:endParaRPr sz="14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1090"/>
              </a:spcBef>
            </a:pPr>
            <a:r>
              <a:rPr sz="1400" b="1" spc="-5" dirty="0">
                <a:latin typeface="Arial"/>
                <a:cs typeface="Arial"/>
              </a:rPr>
              <a:t>Η διαφορά ύψους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µεταξύ  </a:t>
            </a:r>
            <a:r>
              <a:rPr sz="1400" b="1" dirty="0">
                <a:latin typeface="Arial"/>
                <a:cs typeface="Arial"/>
              </a:rPr>
              <a:t>των </a:t>
            </a:r>
            <a:r>
              <a:rPr sz="1400" b="1" spc="-5" dirty="0">
                <a:latin typeface="Arial"/>
                <a:cs typeface="Arial"/>
              </a:rPr>
              <a:t>ποικιλιών οφείλεται  </a:t>
            </a:r>
            <a:r>
              <a:rPr sz="1400" b="1" dirty="0">
                <a:latin typeface="Arial"/>
                <a:cs typeface="Arial"/>
              </a:rPr>
              <a:t>στην </a:t>
            </a:r>
            <a:r>
              <a:rPr sz="1400" b="1" spc="10" dirty="0">
                <a:latin typeface="Arial"/>
                <a:cs typeface="Arial"/>
              </a:rPr>
              <a:t>πρώιµη </a:t>
            </a:r>
            <a:r>
              <a:rPr sz="1400" b="1" spc="-5" dirty="0">
                <a:latin typeface="Arial"/>
                <a:cs typeface="Arial"/>
              </a:rPr>
              <a:t>ευρωστία  </a:t>
            </a:r>
            <a:r>
              <a:rPr sz="1400" b="1" dirty="0">
                <a:latin typeface="Arial"/>
                <a:cs typeface="Arial"/>
              </a:rPr>
              <a:t>της </a:t>
            </a:r>
            <a:r>
              <a:rPr sz="1400" b="1" spc="-5" dirty="0">
                <a:latin typeface="Arial"/>
                <a:cs typeface="Arial"/>
              </a:rPr>
              <a:t>κάθε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ποικιλίας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E0BD495C-50D1-4D90-9ACA-906C4AD510C4}"/>
              </a:ext>
            </a:extLst>
          </p:cNvPr>
          <p:cNvSpPr/>
          <p:nvPr/>
        </p:nvSpPr>
        <p:spPr>
          <a:xfrm>
            <a:off x="3827018" y="3772305"/>
            <a:ext cx="1530762" cy="319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4D33B7FB-72DE-4A8F-A88D-AE2119F36227}"/>
              </a:ext>
            </a:extLst>
          </p:cNvPr>
          <p:cNvSpPr/>
          <p:nvPr/>
        </p:nvSpPr>
        <p:spPr>
          <a:xfrm>
            <a:off x="2832100" y="553161"/>
            <a:ext cx="547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spc="-5" dirty="0">
                <a:solidFill>
                  <a:srgbClr val="FFCC65"/>
                </a:solidFill>
                <a:latin typeface="Arial"/>
                <a:cs typeface="Arial"/>
              </a:rPr>
              <a:t>Πειραματικό τεμάχιο (</a:t>
            </a:r>
            <a:r>
              <a:rPr lang="en-US" sz="3600" spc="-5" dirty="0">
                <a:solidFill>
                  <a:srgbClr val="FFCC65"/>
                </a:solidFill>
                <a:latin typeface="Arial"/>
                <a:cs typeface="Arial"/>
              </a:rPr>
              <a:t>plot)</a:t>
            </a:r>
            <a:endParaRPr lang="el-GR" sz="3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219479" y="1952625"/>
            <a:ext cx="5837555" cy="4464050"/>
            <a:chOff x="4044696" y="1978151"/>
            <a:chExt cx="5837555" cy="4464050"/>
          </a:xfrm>
        </p:grpSpPr>
        <p:sp>
          <p:nvSpPr>
            <p:cNvPr id="8" name="object 8"/>
            <p:cNvSpPr/>
            <p:nvPr/>
          </p:nvSpPr>
          <p:spPr>
            <a:xfrm>
              <a:off x="4044696" y="1978151"/>
              <a:ext cx="5821679" cy="44637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04532" y="4428744"/>
              <a:ext cx="2308860" cy="586740"/>
            </a:xfrm>
            <a:custGeom>
              <a:avLst/>
              <a:gdLst/>
              <a:ahLst/>
              <a:cxnLst/>
              <a:rect l="l" t="t" r="r" b="b"/>
              <a:pathLst>
                <a:path w="2308859" h="586739">
                  <a:moveTo>
                    <a:pt x="1551432" y="22860"/>
                  </a:moveTo>
                  <a:lnTo>
                    <a:pt x="1469136" y="0"/>
                  </a:lnTo>
                  <a:lnTo>
                    <a:pt x="1475892" y="33121"/>
                  </a:lnTo>
                  <a:lnTo>
                    <a:pt x="3048" y="330708"/>
                  </a:lnTo>
                  <a:lnTo>
                    <a:pt x="0" y="332232"/>
                  </a:lnTo>
                  <a:lnTo>
                    <a:pt x="0" y="335280"/>
                  </a:lnTo>
                  <a:lnTo>
                    <a:pt x="1524" y="338328"/>
                  </a:lnTo>
                  <a:lnTo>
                    <a:pt x="4572" y="339852"/>
                  </a:lnTo>
                  <a:lnTo>
                    <a:pt x="1477746" y="42202"/>
                  </a:lnTo>
                  <a:lnTo>
                    <a:pt x="1484376" y="74676"/>
                  </a:lnTo>
                  <a:lnTo>
                    <a:pt x="1495044" y="66433"/>
                  </a:lnTo>
                  <a:lnTo>
                    <a:pt x="1551432" y="22860"/>
                  </a:lnTo>
                  <a:close/>
                </a:path>
                <a:path w="2308859" h="586739">
                  <a:moveTo>
                    <a:pt x="2308860" y="184404"/>
                  </a:moveTo>
                  <a:lnTo>
                    <a:pt x="2226564" y="164592"/>
                  </a:lnTo>
                  <a:lnTo>
                    <a:pt x="2233714" y="196469"/>
                  </a:lnTo>
                  <a:lnTo>
                    <a:pt x="582168" y="577596"/>
                  </a:lnTo>
                  <a:lnTo>
                    <a:pt x="579120" y="580644"/>
                  </a:lnTo>
                  <a:lnTo>
                    <a:pt x="579120" y="583692"/>
                  </a:lnTo>
                  <a:lnTo>
                    <a:pt x="580644" y="586740"/>
                  </a:lnTo>
                  <a:lnTo>
                    <a:pt x="585216" y="586740"/>
                  </a:lnTo>
                  <a:lnTo>
                    <a:pt x="2235746" y="205511"/>
                  </a:lnTo>
                  <a:lnTo>
                    <a:pt x="2243328" y="239268"/>
                  </a:lnTo>
                  <a:lnTo>
                    <a:pt x="2252472" y="231622"/>
                  </a:lnTo>
                  <a:lnTo>
                    <a:pt x="2308860" y="18440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65263" y="4364735"/>
              <a:ext cx="2811780" cy="840105"/>
            </a:xfrm>
            <a:custGeom>
              <a:avLst/>
              <a:gdLst/>
              <a:ahLst/>
              <a:cxnLst/>
              <a:rect l="l" t="t" r="r" b="b"/>
              <a:pathLst>
                <a:path w="2811779" h="840104">
                  <a:moveTo>
                    <a:pt x="0" y="367283"/>
                  </a:moveTo>
                  <a:lnTo>
                    <a:pt x="1674875" y="0"/>
                  </a:lnTo>
                </a:path>
                <a:path w="2811779" h="840104">
                  <a:moveTo>
                    <a:pt x="1612391" y="33527"/>
                  </a:moveTo>
                  <a:lnTo>
                    <a:pt x="2769107" y="388619"/>
                  </a:lnTo>
                </a:path>
                <a:path w="2811779" h="840104">
                  <a:moveTo>
                    <a:pt x="42671" y="301751"/>
                  </a:moveTo>
                  <a:lnTo>
                    <a:pt x="1307591" y="839723"/>
                  </a:lnTo>
                </a:path>
                <a:path w="2811779" h="840104">
                  <a:moveTo>
                    <a:pt x="1307591" y="807719"/>
                  </a:moveTo>
                  <a:lnTo>
                    <a:pt x="2811779" y="409955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56276" y="3494532"/>
              <a:ext cx="4226560" cy="908685"/>
            </a:xfrm>
            <a:custGeom>
              <a:avLst/>
              <a:gdLst/>
              <a:ahLst/>
              <a:cxnLst/>
              <a:rect l="l" t="t" r="r" b="b"/>
              <a:pathLst>
                <a:path w="4226559" h="908685">
                  <a:moveTo>
                    <a:pt x="1761744" y="902208"/>
                  </a:moveTo>
                  <a:lnTo>
                    <a:pt x="1758696" y="899160"/>
                  </a:lnTo>
                  <a:lnTo>
                    <a:pt x="71805" y="186588"/>
                  </a:lnTo>
                  <a:lnTo>
                    <a:pt x="85344" y="155448"/>
                  </a:lnTo>
                  <a:lnTo>
                    <a:pt x="0" y="161544"/>
                  </a:lnTo>
                  <a:lnTo>
                    <a:pt x="53340" y="223774"/>
                  </a:lnTo>
                  <a:lnTo>
                    <a:pt x="54864" y="225552"/>
                  </a:lnTo>
                  <a:lnTo>
                    <a:pt x="67970" y="195402"/>
                  </a:lnTo>
                  <a:lnTo>
                    <a:pt x="1755648" y="908304"/>
                  </a:lnTo>
                  <a:lnTo>
                    <a:pt x="1758696" y="908304"/>
                  </a:lnTo>
                  <a:lnTo>
                    <a:pt x="1761744" y="906780"/>
                  </a:lnTo>
                  <a:lnTo>
                    <a:pt x="1761744" y="902208"/>
                  </a:lnTo>
                  <a:close/>
                </a:path>
                <a:path w="4226559" h="908685">
                  <a:moveTo>
                    <a:pt x="4226052" y="711708"/>
                  </a:moveTo>
                  <a:lnTo>
                    <a:pt x="4224528" y="707136"/>
                  </a:lnTo>
                  <a:lnTo>
                    <a:pt x="4221480" y="705612"/>
                  </a:lnTo>
                  <a:lnTo>
                    <a:pt x="980122" y="33058"/>
                  </a:lnTo>
                  <a:lnTo>
                    <a:pt x="987552" y="0"/>
                  </a:lnTo>
                  <a:lnTo>
                    <a:pt x="905256" y="21336"/>
                  </a:lnTo>
                  <a:lnTo>
                    <a:pt x="961644" y="67233"/>
                  </a:lnTo>
                  <a:lnTo>
                    <a:pt x="970788" y="74676"/>
                  </a:lnTo>
                  <a:lnTo>
                    <a:pt x="978103" y="42100"/>
                  </a:lnTo>
                  <a:lnTo>
                    <a:pt x="4219956" y="714756"/>
                  </a:lnTo>
                  <a:lnTo>
                    <a:pt x="4223004" y="714756"/>
                  </a:lnTo>
                  <a:lnTo>
                    <a:pt x="4226052" y="7117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87070" y="543050"/>
            <a:ext cx="5045430" cy="750205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30"/>
              </a:spcBef>
            </a:pPr>
            <a:r>
              <a:rPr lang="el-GR" b="1" spc="-5" dirty="0">
                <a:cs typeface="Arial"/>
              </a:rPr>
              <a:t>Πειραματικά τεμάχιά ποικιλιών κριθαριού </a:t>
            </a:r>
            <a:endParaRPr dirty="0">
              <a:cs typeface="Arial"/>
            </a:endParaRPr>
          </a:p>
          <a:p>
            <a:pPr marL="106045" marR="160655">
              <a:lnSpc>
                <a:spcPct val="100000"/>
              </a:lnSpc>
              <a:spcBef>
                <a:spcPts val="1090"/>
              </a:spcBef>
            </a:pPr>
            <a:r>
              <a:rPr b="1" spc="60" dirty="0">
                <a:cs typeface="Arial"/>
              </a:rPr>
              <a:t>∆ύο </a:t>
            </a:r>
            <a:r>
              <a:rPr b="1" spc="10" dirty="0">
                <a:cs typeface="Arial"/>
              </a:rPr>
              <a:t>Γραµµές, </a:t>
            </a:r>
            <a:r>
              <a:rPr b="1" spc="-5" dirty="0">
                <a:cs typeface="Arial"/>
              </a:rPr>
              <a:t>δύο  </a:t>
            </a:r>
            <a:r>
              <a:rPr b="1" dirty="0">
                <a:cs typeface="Arial"/>
              </a:rPr>
              <a:t>µέτρων </a:t>
            </a:r>
            <a:r>
              <a:rPr b="1" spc="-5" dirty="0">
                <a:cs typeface="Arial"/>
              </a:rPr>
              <a:t>/ </a:t>
            </a:r>
            <a:r>
              <a:rPr b="1" spc="5" dirty="0">
                <a:cs typeface="Arial"/>
              </a:rPr>
              <a:t>Πειραµ.</a:t>
            </a:r>
            <a:r>
              <a:rPr b="1" spc="-65" dirty="0">
                <a:cs typeface="Arial"/>
              </a:rPr>
              <a:t> </a:t>
            </a:r>
            <a:r>
              <a:rPr b="1" spc="5" dirty="0">
                <a:cs typeface="Arial"/>
              </a:rPr>
              <a:t>Τεµάχιο</a:t>
            </a:r>
            <a:endParaRPr dirty="0"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035361" y="2040445"/>
            <a:ext cx="5851525" cy="4627245"/>
            <a:chOff x="4035361" y="2040445"/>
            <a:chExt cx="5851525" cy="4627245"/>
          </a:xfrm>
        </p:grpSpPr>
        <p:sp>
          <p:nvSpPr>
            <p:cNvPr id="8" name="object 8"/>
            <p:cNvSpPr/>
            <p:nvPr/>
          </p:nvSpPr>
          <p:spPr>
            <a:xfrm>
              <a:off x="4044696" y="2049779"/>
              <a:ext cx="5832347" cy="46085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40123" y="2045207"/>
              <a:ext cx="5842000" cy="4617720"/>
            </a:xfrm>
            <a:custGeom>
              <a:avLst/>
              <a:gdLst/>
              <a:ahLst/>
              <a:cxnLst/>
              <a:rect l="l" t="t" r="r" b="b"/>
              <a:pathLst>
                <a:path w="5842000" h="4617720">
                  <a:moveTo>
                    <a:pt x="0" y="0"/>
                  </a:moveTo>
                  <a:lnTo>
                    <a:pt x="0" y="4617719"/>
                  </a:lnTo>
                  <a:lnTo>
                    <a:pt x="5841491" y="4617719"/>
                  </a:lnTo>
                  <a:lnTo>
                    <a:pt x="5841491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76300" y="3526535"/>
            <a:ext cx="3023870" cy="396240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447675">
              <a:lnSpc>
                <a:spcPct val="100000"/>
              </a:lnSpc>
              <a:spcBef>
                <a:spcPts val="430"/>
              </a:spcBef>
            </a:pPr>
            <a:r>
              <a:rPr sz="1800" b="1" spc="-5" dirty="0">
                <a:latin typeface="Arial"/>
                <a:cs typeface="Arial"/>
              </a:rPr>
              <a:t>3 Ποικιλίες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Βρώµης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713FF1FC-1010-493C-802A-F250D2FD69EA}"/>
              </a:ext>
            </a:extLst>
          </p:cNvPr>
          <p:cNvSpPr/>
          <p:nvPr/>
        </p:nvSpPr>
        <p:spPr>
          <a:xfrm>
            <a:off x="2527300" y="476047"/>
            <a:ext cx="464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spc="-5" dirty="0">
                <a:solidFill>
                  <a:srgbClr val="FFCC65"/>
                </a:solidFill>
                <a:latin typeface="Arial"/>
                <a:cs typeface="Arial"/>
              </a:rPr>
              <a:t>Μεταχειρίσεις </a:t>
            </a:r>
          </a:p>
          <a:p>
            <a:r>
              <a:rPr lang="en-US" sz="3600" spc="-5" dirty="0">
                <a:solidFill>
                  <a:srgbClr val="FFCC65"/>
                </a:solidFill>
                <a:latin typeface="Arial"/>
                <a:cs typeface="Arial"/>
              </a:rPr>
              <a:t>Treatments </a:t>
            </a:r>
          </a:p>
          <a:p>
            <a:r>
              <a:rPr lang="en-US" sz="3600" spc="-5" dirty="0">
                <a:solidFill>
                  <a:srgbClr val="FFCC65"/>
                </a:solidFill>
                <a:latin typeface="Arial"/>
                <a:cs typeface="Arial"/>
              </a:rPr>
              <a:t>Factors </a:t>
            </a:r>
            <a:endParaRPr lang="el-GR" sz="3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106989" y="2113597"/>
            <a:ext cx="5574030" cy="4187190"/>
            <a:chOff x="4106989" y="2113597"/>
            <a:chExt cx="5574030" cy="4187190"/>
          </a:xfrm>
        </p:grpSpPr>
        <p:sp>
          <p:nvSpPr>
            <p:cNvPr id="8" name="object 8"/>
            <p:cNvSpPr/>
            <p:nvPr/>
          </p:nvSpPr>
          <p:spPr>
            <a:xfrm>
              <a:off x="4116323" y="2122932"/>
              <a:ext cx="5554979" cy="41681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1" y="2118360"/>
              <a:ext cx="5564505" cy="4177665"/>
            </a:xfrm>
            <a:custGeom>
              <a:avLst/>
              <a:gdLst/>
              <a:ahLst/>
              <a:cxnLst/>
              <a:rect l="l" t="t" r="r" b="b"/>
              <a:pathLst>
                <a:path w="5564505" h="4177665">
                  <a:moveTo>
                    <a:pt x="0" y="0"/>
                  </a:moveTo>
                  <a:lnTo>
                    <a:pt x="0" y="4177283"/>
                  </a:lnTo>
                  <a:lnTo>
                    <a:pt x="5564123" y="4177283"/>
                  </a:lnTo>
                  <a:lnTo>
                    <a:pt x="5564123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657CC846-EC1D-4E4B-887C-46143DDCD6FB}"/>
              </a:ext>
            </a:extLst>
          </p:cNvPr>
          <p:cNvSpPr txBox="1"/>
          <p:nvPr/>
        </p:nvSpPr>
        <p:spPr>
          <a:xfrm>
            <a:off x="876300" y="3526535"/>
            <a:ext cx="3023870" cy="396240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430"/>
              </a:spcBef>
            </a:pPr>
            <a:r>
              <a:rPr sz="1800" b="1" spc="-5" dirty="0">
                <a:latin typeface="Arial"/>
                <a:cs typeface="Arial"/>
              </a:rPr>
              <a:t>3 Ποικιλίες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Σιταριού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4A7F3A77-F62D-4278-A54C-CDEF4AE20899}"/>
              </a:ext>
            </a:extLst>
          </p:cNvPr>
          <p:cNvSpPr/>
          <p:nvPr/>
        </p:nvSpPr>
        <p:spPr>
          <a:xfrm>
            <a:off x="2527300" y="476047"/>
            <a:ext cx="464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spc="-5" dirty="0">
                <a:solidFill>
                  <a:srgbClr val="FFCC65"/>
                </a:solidFill>
                <a:latin typeface="Arial"/>
                <a:cs typeface="Arial"/>
              </a:rPr>
              <a:t>Μεταχειρίσεις </a:t>
            </a:r>
          </a:p>
          <a:p>
            <a:r>
              <a:rPr lang="en-US" sz="3600" spc="-5" dirty="0">
                <a:solidFill>
                  <a:srgbClr val="FFCC65"/>
                </a:solidFill>
                <a:latin typeface="Arial"/>
                <a:cs typeface="Arial"/>
              </a:rPr>
              <a:t>Treatments </a:t>
            </a:r>
          </a:p>
          <a:p>
            <a:r>
              <a:rPr lang="en-US" sz="3600" spc="-5" dirty="0">
                <a:solidFill>
                  <a:srgbClr val="FFCC65"/>
                </a:solidFill>
                <a:latin typeface="Arial"/>
                <a:cs typeface="Arial"/>
              </a:rPr>
              <a:t>Factors </a:t>
            </a:r>
            <a:endParaRPr lang="el-GR" sz="36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2822" y="645330"/>
            <a:ext cx="616775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b="0" spc="-5" dirty="0">
                <a:latin typeface="Arial"/>
                <a:cs typeface="Arial"/>
              </a:rPr>
              <a:t>Επαναλήψεις</a:t>
            </a:r>
            <a:br>
              <a:rPr lang="el-GR" sz="1800" b="0" spc="-5" dirty="0">
                <a:latin typeface="Arial"/>
                <a:cs typeface="Arial"/>
              </a:rPr>
            </a:br>
            <a:r>
              <a:rPr lang="el-GR" sz="1800" b="0" spc="-5" dirty="0">
                <a:latin typeface="Arial"/>
                <a:cs typeface="Arial"/>
              </a:rPr>
              <a:t>ομάδες </a:t>
            </a:r>
            <a:br>
              <a:rPr lang="el-GR" sz="1800" b="0" spc="-5" dirty="0">
                <a:latin typeface="Arial"/>
                <a:cs typeface="Arial"/>
              </a:rPr>
            </a:br>
            <a:r>
              <a:rPr lang="en-US" sz="1800" b="0" spc="-5" dirty="0">
                <a:latin typeface="Arial"/>
                <a:cs typeface="Arial"/>
              </a:rPr>
              <a:t>Blocks </a:t>
            </a:r>
            <a:br>
              <a:rPr lang="en-US" sz="1800" b="0" spc="-5" dirty="0">
                <a:latin typeface="Arial"/>
                <a:cs typeface="Arial"/>
              </a:rPr>
            </a:br>
            <a:r>
              <a:rPr lang="en-US" sz="1800" b="0" spc="-5" dirty="0">
                <a:latin typeface="Arial"/>
                <a:cs typeface="Arial"/>
              </a:rPr>
              <a:t>Replications 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8860" y="1906523"/>
            <a:ext cx="9123680" cy="4494530"/>
            <a:chOff x="788860" y="1906523"/>
            <a:chExt cx="9123680" cy="4494530"/>
          </a:xfrm>
        </p:grpSpPr>
        <p:sp>
          <p:nvSpPr>
            <p:cNvPr id="8" name="object 8"/>
            <p:cNvSpPr/>
            <p:nvPr/>
          </p:nvSpPr>
          <p:spPr>
            <a:xfrm>
              <a:off x="3960875" y="1906523"/>
              <a:ext cx="5951219" cy="44942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3147" y="3489959"/>
              <a:ext cx="3023870" cy="670560"/>
            </a:xfrm>
            <a:custGeom>
              <a:avLst/>
              <a:gdLst/>
              <a:ahLst/>
              <a:cxnLst/>
              <a:rect l="l" t="t" r="r" b="b"/>
              <a:pathLst>
                <a:path w="3023870" h="670560">
                  <a:moveTo>
                    <a:pt x="3023615" y="670559"/>
                  </a:moveTo>
                  <a:lnTo>
                    <a:pt x="3023615" y="0"/>
                  </a:lnTo>
                  <a:lnTo>
                    <a:pt x="0" y="0"/>
                  </a:lnTo>
                  <a:lnTo>
                    <a:pt x="0" y="670559"/>
                  </a:lnTo>
                  <a:lnTo>
                    <a:pt x="3023615" y="67055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3147" y="3489959"/>
              <a:ext cx="3023870" cy="670560"/>
            </a:xfrm>
            <a:custGeom>
              <a:avLst/>
              <a:gdLst/>
              <a:ahLst/>
              <a:cxnLst/>
              <a:rect l="l" t="t" r="r" b="b"/>
              <a:pathLst>
                <a:path w="3023870" h="670560">
                  <a:moveTo>
                    <a:pt x="0" y="0"/>
                  </a:moveTo>
                  <a:lnTo>
                    <a:pt x="0" y="670559"/>
                  </a:lnTo>
                  <a:lnTo>
                    <a:pt x="3023615" y="670559"/>
                  </a:lnTo>
                  <a:lnTo>
                    <a:pt x="3023615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99819" y="3532122"/>
            <a:ext cx="2431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5470" marR="5080" indent="-573405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cs typeface="Arial"/>
              </a:rPr>
              <a:t>∆ύο </a:t>
            </a:r>
            <a:r>
              <a:rPr sz="1800" b="1" spc="-5" dirty="0">
                <a:cs typeface="Arial"/>
              </a:rPr>
              <a:t>Επαναλήψεις</a:t>
            </a:r>
            <a:r>
              <a:rPr sz="1800" b="1" spc="-114" dirty="0">
                <a:cs typeface="Arial"/>
              </a:rPr>
              <a:t> </a:t>
            </a:r>
            <a:r>
              <a:rPr sz="1800" b="1" dirty="0">
                <a:cs typeface="Arial"/>
              </a:rPr>
              <a:t>του  Πειράµατος</a:t>
            </a:r>
            <a:endParaRPr sz="1800" dirty="0"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20725" y="2562225"/>
            <a:ext cx="512445" cy="512445"/>
            <a:chOff x="6848665" y="2694241"/>
            <a:chExt cx="512445" cy="512445"/>
          </a:xfrm>
        </p:grpSpPr>
        <p:sp>
          <p:nvSpPr>
            <p:cNvPr id="13" name="object 13"/>
            <p:cNvSpPr/>
            <p:nvPr/>
          </p:nvSpPr>
          <p:spPr>
            <a:xfrm>
              <a:off x="6853428" y="2699003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502919" y="251459"/>
                  </a:moveTo>
                  <a:lnTo>
                    <a:pt x="498862" y="206310"/>
                  </a:lnTo>
                  <a:lnTo>
                    <a:pt x="487165" y="163795"/>
                  </a:lnTo>
                  <a:lnTo>
                    <a:pt x="468545" y="124629"/>
                  </a:lnTo>
                  <a:lnTo>
                    <a:pt x="443716" y="89527"/>
                  </a:lnTo>
                  <a:lnTo>
                    <a:pt x="413392" y="59203"/>
                  </a:lnTo>
                  <a:lnTo>
                    <a:pt x="378290" y="34374"/>
                  </a:lnTo>
                  <a:lnTo>
                    <a:pt x="339124" y="15754"/>
                  </a:lnTo>
                  <a:lnTo>
                    <a:pt x="296609" y="4057"/>
                  </a:lnTo>
                  <a:lnTo>
                    <a:pt x="251459" y="0"/>
                  </a:lnTo>
                  <a:lnTo>
                    <a:pt x="206310" y="4057"/>
                  </a:lnTo>
                  <a:lnTo>
                    <a:pt x="163795" y="15754"/>
                  </a:lnTo>
                  <a:lnTo>
                    <a:pt x="124629" y="34374"/>
                  </a:lnTo>
                  <a:lnTo>
                    <a:pt x="89527" y="59203"/>
                  </a:lnTo>
                  <a:lnTo>
                    <a:pt x="59203" y="89527"/>
                  </a:lnTo>
                  <a:lnTo>
                    <a:pt x="34374" y="124629"/>
                  </a:lnTo>
                  <a:lnTo>
                    <a:pt x="15754" y="163795"/>
                  </a:lnTo>
                  <a:lnTo>
                    <a:pt x="4057" y="206310"/>
                  </a:lnTo>
                  <a:lnTo>
                    <a:pt x="0" y="251459"/>
                  </a:lnTo>
                  <a:lnTo>
                    <a:pt x="4057" y="296609"/>
                  </a:lnTo>
                  <a:lnTo>
                    <a:pt x="15754" y="339124"/>
                  </a:lnTo>
                  <a:lnTo>
                    <a:pt x="34374" y="378290"/>
                  </a:lnTo>
                  <a:lnTo>
                    <a:pt x="59203" y="413392"/>
                  </a:lnTo>
                  <a:lnTo>
                    <a:pt x="89527" y="443716"/>
                  </a:lnTo>
                  <a:lnTo>
                    <a:pt x="124629" y="468545"/>
                  </a:lnTo>
                  <a:lnTo>
                    <a:pt x="163795" y="487165"/>
                  </a:lnTo>
                  <a:lnTo>
                    <a:pt x="206310" y="498862"/>
                  </a:lnTo>
                  <a:lnTo>
                    <a:pt x="251459" y="502919"/>
                  </a:lnTo>
                  <a:lnTo>
                    <a:pt x="296609" y="498862"/>
                  </a:lnTo>
                  <a:lnTo>
                    <a:pt x="339124" y="487165"/>
                  </a:lnTo>
                  <a:lnTo>
                    <a:pt x="378290" y="468545"/>
                  </a:lnTo>
                  <a:lnTo>
                    <a:pt x="413392" y="443716"/>
                  </a:lnTo>
                  <a:lnTo>
                    <a:pt x="443716" y="413392"/>
                  </a:lnTo>
                  <a:lnTo>
                    <a:pt x="468545" y="378290"/>
                  </a:lnTo>
                  <a:lnTo>
                    <a:pt x="487165" y="339124"/>
                  </a:lnTo>
                  <a:lnTo>
                    <a:pt x="498862" y="296609"/>
                  </a:lnTo>
                  <a:lnTo>
                    <a:pt x="502919" y="251459"/>
                  </a:lnTo>
                  <a:close/>
                </a:path>
              </a:pathLst>
            </a:custGeom>
            <a:solidFill>
              <a:srgbClr val="006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3428" y="2699003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59" y="0"/>
                  </a:moveTo>
                  <a:lnTo>
                    <a:pt x="206310" y="4057"/>
                  </a:lnTo>
                  <a:lnTo>
                    <a:pt x="163795" y="15754"/>
                  </a:lnTo>
                  <a:lnTo>
                    <a:pt x="124629" y="34374"/>
                  </a:lnTo>
                  <a:lnTo>
                    <a:pt x="89527" y="59203"/>
                  </a:lnTo>
                  <a:lnTo>
                    <a:pt x="59203" y="89527"/>
                  </a:lnTo>
                  <a:lnTo>
                    <a:pt x="34374" y="124629"/>
                  </a:lnTo>
                  <a:lnTo>
                    <a:pt x="15754" y="163795"/>
                  </a:lnTo>
                  <a:lnTo>
                    <a:pt x="4057" y="206310"/>
                  </a:lnTo>
                  <a:lnTo>
                    <a:pt x="0" y="251459"/>
                  </a:lnTo>
                  <a:lnTo>
                    <a:pt x="4057" y="296609"/>
                  </a:lnTo>
                  <a:lnTo>
                    <a:pt x="15754" y="339124"/>
                  </a:lnTo>
                  <a:lnTo>
                    <a:pt x="34374" y="378290"/>
                  </a:lnTo>
                  <a:lnTo>
                    <a:pt x="59203" y="413392"/>
                  </a:lnTo>
                  <a:lnTo>
                    <a:pt x="89527" y="443716"/>
                  </a:lnTo>
                  <a:lnTo>
                    <a:pt x="124629" y="468545"/>
                  </a:lnTo>
                  <a:lnTo>
                    <a:pt x="163795" y="487165"/>
                  </a:lnTo>
                  <a:lnTo>
                    <a:pt x="206310" y="498862"/>
                  </a:lnTo>
                  <a:lnTo>
                    <a:pt x="251459" y="502919"/>
                  </a:lnTo>
                  <a:lnTo>
                    <a:pt x="296609" y="498862"/>
                  </a:lnTo>
                  <a:lnTo>
                    <a:pt x="339124" y="487165"/>
                  </a:lnTo>
                  <a:lnTo>
                    <a:pt x="378290" y="468545"/>
                  </a:lnTo>
                  <a:lnTo>
                    <a:pt x="413392" y="443716"/>
                  </a:lnTo>
                  <a:lnTo>
                    <a:pt x="443716" y="413392"/>
                  </a:lnTo>
                  <a:lnTo>
                    <a:pt x="468545" y="378290"/>
                  </a:lnTo>
                  <a:lnTo>
                    <a:pt x="487165" y="339124"/>
                  </a:lnTo>
                  <a:lnTo>
                    <a:pt x="498862" y="296609"/>
                  </a:lnTo>
                  <a:lnTo>
                    <a:pt x="502919" y="251459"/>
                  </a:lnTo>
                  <a:lnTo>
                    <a:pt x="498862" y="206310"/>
                  </a:lnTo>
                  <a:lnTo>
                    <a:pt x="487165" y="163795"/>
                  </a:lnTo>
                  <a:lnTo>
                    <a:pt x="468545" y="124629"/>
                  </a:lnTo>
                  <a:lnTo>
                    <a:pt x="443716" y="89527"/>
                  </a:lnTo>
                  <a:lnTo>
                    <a:pt x="413392" y="59203"/>
                  </a:lnTo>
                  <a:lnTo>
                    <a:pt x="378290" y="34374"/>
                  </a:lnTo>
                  <a:lnTo>
                    <a:pt x="339124" y="15754"/>
                  </a:lnTo>
                  <a:lnTo>
                    <a:pt x="296609" y="4057"/>
                  </a:lnTo>
                  <a:lnTo>
                    <a:pt x="251459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63DA64-F516-4B85-9DE5-AF4264ADA71F}"/>
              </a:ext>
            </a:extLst>
          </p:cNvPr>
          <p:cNvSpPr txBox="1"/>
          <p:nvPr/>
        </p:nvSpPr>
        <p:spPr>
          <a:xfrm>
            <a:off x="7599285" y="2583017"/>
            <a:ext cx="20289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Ομάδα 1 </a:t>
            </a:r>
          </a:p>
          <a:p>
            <a:pPr algn="ctr"/>
            <a:r>
              <a:rPr lang="el-GR" dirty="0"/>
              <a:t>Επανάληψη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6929A-3555-485D-8F13-E09D2A3FAB44}"/>
              </a:ext>
            </a:extLst>
          </p:cNvPr>
          <p:cNvSpPr txBox="1"/>
          <p:nvPr/>
        </p:nvSpPr>
        <p:spPr>
          <a:xfrm>
            <a:off x="4548556" y="2572681"/>
            <a:ext cx="20289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Ομάδα 2</a:t>
            </a:r>
          </a:p>
          <a:p>
            <a:pPr algn="ctr"/>
            <a:r>
              <a:rPr lang="el-GR" dirty="0"/>
              <a:t>Επανάληψη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98096-42CC-48DA-A019-8FCE32FBF49A}"/>
              </a:ext>
            </a:extLst>
          </p:cNvPr>
          <p:cNvSpPr txBox="1"/>
          <p:nvPr/>
        </p:nvSpPr>
        <p:spPr>
          <a:xfrm>
            <a:off x="6337300" y="4863083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Διάδρομος 2 μ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3750" y="833119"/>
            <a:ext cx="34696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Arial"/>
                <a:cs typeface="Arial"/>
              </a:rPr>
              <a:t>Παράδειγµα</a:t>
            </a:r>
            <a:r>
              <a:rPr sz="4400" b="0" spc="-60" dirty="0">
                <a:latin typeface="Arial"/>
                <a:cs typeface="Arial"/>
              </a:rPr>
              <a:t> </a:t>
            </a:r>
            <a:r>
              <a:rPr sz="4400" b="0" dirty="0">
                <a:latin typeface="Arial"/>
                <a:cs typeface="Arial"/>
              </a:rPr>
              <a:t>3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30704" y="1922224"/>
            <a:ext cx="5892165" cy="4457065"/>
            <a:chOff x="4024693" y="1968817"/>
            <a:chExt cx="5892165" cy="4457065"/>
          </a:xfrm>
        </p:grpSpPr>
        <p:sp>
          <p:nvSpPr>
            <p:cNvPr id="8" name="object 8"/>
            <p:cNvSpPr/>
            <p:nvPr/>
          </p:nvSpPr>
          <p:spPr>
            <a:xfrm>
              <a:off x="4034028" y="1978152"/>
              <a:ext cx="5878067" cy="44378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29455" y="1973579"/>
              <a:ext cx="5882640" cy="4447540"/>
            </a:xfrm>
            <a:custGeom>
              <a:avLst/>
              <a:gdLst/>
              <a:ahLst/>
              <a:cxnLst/>
              <a:rect l="l" t="t" r="r" b="b"/>
              <a:pathLst>
                <a:path w="5882640" h="4447540">
                  <a:moveTo>
                    <a:pt x="0" y="0"/>
                  </a:moveTo>
                  <a:lnTo>
                    <a:pt x="0" y="4447031"/>
                  </a:lnTo>
                  <a:lnTo>
                    <a:pt x="5882639" y="4447031"/>
                  </a:lnTo>
                </a:path>
                <a:path w="5882640" h="4447540">
                  <a:moveTo>
                    <a:pt x="5882639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76300" y="3003803"/>
            <a:ext cx="2524953" cy="1913729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20"/>
              </a:spcBef>
            </a:pPr>
            <a:r>
              <a:rPr lang="el-GR" sz="1800" b="1" spc="-5" dirty="0">
                <a:solidFill>
                  <a:srgbClr val="FFFF00"/>
                </a:solidFill>
                <a:latin typeface="+mj-lt"/>
                <a:cs typeface="Arial"/>
              </a:rPr>
              <a:t>Γραμμικό πείραμα </a:t>
            </a:r>
          </a:p>
          <a:p>
            <a:pPr marL="106045">
              <a:lnSpc>
                <a:spcPct val="100000"/>
              </a:lnSpc>
              <a:spcBef>
                <a:spcPts val="420"/>
              </a:spcBef>
            </a:pPr>
            <a:r>
              <a:rPr lang="en-US" b="1" spc="-5" dirty="0">
                <a:solidFill>
                  <a:srgbClr val="FFFF00"/>
                </a:solidFill>
                <a:latin typeface="+mj-lt"/>
                <a:cs typeface="Arial"/>
              </a:rPr>
              <a:t>Strip Trial </a:t>
            </a:r>
            <a:endParaRPr sz="1800" dirty="0">
              <a:solidFill>
                <a:srgbClr val="FFFF00"/>
              </a:solidFill>
              <a:latin typeface="+mj-lt"/>
              <a:cs typeface="Arial"/>
            </a:endParaRPr>
          </a:p>
          <a:p>
            <a:pPr marL="170180" marR="703580" indent="-64135">
              <a:lnSpc>
                <a:spcPct val="150600"/>
              </a:lnSpc>
            </a:pPr>
            <a:r>
              <a:rPr sz="1800" b="1" dirty="0">
                <a:latin typeface="+mj-lt"/>
                <a:cs typeface="Arial"/>
              </a:rPr>
              <a:t>Πειραµατικός</a:t>
            </a:r>
            <a:r>
              <a:rPr sz="1800" b="1" spc="-60" dirty="0">
                <a:latin typeface="+mj-lt"/>
                <a:cs typeface="Arial"/>
              </a:rPr>
              <a:t> </a:t>
            </a:r>
            <a:r>
              <a:rPr sz="1800" b="1" spc="-5" dirty="0">
                <a:latin typeface="+mj-lt"/>
                <a:cs typeface="Arial"/>
              </a:rPr>
              <a:t>Αγρός  (1</a:t>
            </a:r>
            <a:r>
              <a:rPr sz="1800" b="1" spc="-10" dirty="0">
                <a:latin typeface="+mj-lt"/>
                <a:cs typeface="Arial"/>
              </a:rPr>
              <a:t> </a:t>
            </a:r>
            <a:r>
              <a:rPr sz="1800" b="1" dirty="0">
                <a:latin typeface="+mj-lt"/>
                <a:cs typeface="Arial"/>
              </a:rPr>
              <a:t>στρ.)</a:t>
            </a:r>
            <a:endParaRPr sz="1800" dirty="0">
              <a:latin typeface="+mj-lt"/>
              <a:cs typeface="Arial"/>
            </a:endParaRPr>
          </a:p>
          <a:p>
            <a:pPr marL="106045">
              <a:lnSpc>
                <a:spcPct val="100000"/>
              </a:lnSpc>
              <a:spcBef>
                <a:spcPts val="1090"/>
              </a:spcBef>
            </a:pPr>
            <a:r>
              <a:rPr sz="1800" b="1" spc="-5" dirty="0">
                <a:latin typeface="+mj-lt"/>
                <a:cs typeface="Arial"/>
              </a:rPr>
              <a:t>Σιτάρι</a:t>
            </a:r>
            <a:endParaRPr sz="1800" dirty="0">
              <a:latin typeface="+mj-lt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517A0-1055-4517-A1B7-CB723651BBD8}"/>
              </a:ext>
            </a:extLst>
          </p:cNvPr>
          <p:cNvSpPr txBox="1"/>
          <p:nvPr/>
        </p:nvSpPr>
        <p:spPr>
          <a:xfrm>
            <a:off x="7679318" y="3966091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Ποικιλία Β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77C2C-C2C0-4FCC-AAB1-8B4618236748}"/>
              </a:ext>
            </a:extLst>
          </p:cNvPr>
          <p:cNvSpPr txBox="1"/>
          <p:nvPr/>
        </p:nvSpPr>
        <p:spPr>
          <a:xfrm>
            <a:off x="4898365" y="4186778"/>
            <a:ext cx="1283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Ποικιλία Α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3750" y="833119"/>
            <a:ext cx="34696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B2B2B2"/>
                </a:solidFill>
                <a:latin typeface="Arial"/>
                <a:cs typeface="Arial"/>
              </a:rPr>
              <a:t>Παράδειγµα</a:t>
            </a:r>
            <a:r>
              <a:rPr sz="4400" spc="-60" dirty="0">
                <a:solidFill>
                  <a:srgbClr val="B2B2B2"/>
                </a:solidFill>
                <a:latin typeface="Arial"/>
                <a:cs typeface="Arial"/>
              </a:rPr>
              <a:t> </a:t>
            </a:r>
            <a:r>
              <a:rPr sz="4400" dirty="0">
                <a:solidFill>
                  <a:srgbClr val="B2B2B2"/>
                </a:solidFill>
                <a:latin typeface="Arial"/>
                <a:cs typeface="Arial"/>
              </a:rPr>
              <a:t>4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45801" y="1897189"/>
            <a:ext cx="6104255" cy="4586605"/>
            <a:chOff x="3745801" y="1897189"/>
            <a:chExt cx="6104255" cy="4586605"/>
          </a:xfrm>
        </p:grpSpPr>
        <p:sp>
          <p:nvSpPr>
            <p:cNvPr id="4" name="object 4"/>
            <p:cNvSpPr/>
            <p:nvPr/>
          </p:nvSpPr>
          <p:spPr>
            <a:xfrm>
              <a:off x="3755136" y="1906523"/>
              <a:ext cx="6085332" cy="45674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50564" y="1901951"/>
              <a:ext cx="6094730" cy="4577080"/>
            </a:xfrm>
            <a:custGeom>
              <a:avLst/>
              <a:gdLst/>
              <a:ahLst/>
              <a:cxnLst/>
              <a:rect l="l" t="t" r="r" b="b"/>
              <a:pathLst>
                <a:path w="6094730" h="4577080">
                  <a:moveTo>
                    <a:pt x="0" y="0"/>
                  </a:moveTo>
                  <a:lnTo>
                    <a:pt x="0" y="4576571"/>
                  </a:lnTo>
                  <a:lnTo>
                    <a:pt x="6094475" y="4576571"/>
                  </a:lnTo>
                  <a:lnTo>
                    <a:pt x="609447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19555" y="2482595"/>
            <a:ext cx="2376170" cy="670560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4775" marR="247015">
              <a:lnSpc>
                <a:spcPct val="100000"/>
              </a:lnSpc>
              <a:spcBef>
                <a:spcPts val="430"/>
              </a:spcBef>
            </a:pPr>
            <a:r>
              <a:rPr sz="1800" b="1" spc="-10" dirty="0">
                <a:latin typeface="Arial"/>
                <a:cs typeface="Arial"/>
              </a:rPr>
              <a:t>Πέρασε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ψεκαστικό  για τα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ζιζάνια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F39DF-F803-4833-A88D-9067AB634C90}"/>
              </a:ext>
            </a:extLst>
          </p:cNvPr>
          <p:cNvSpPr txBox="1"/>
          <p:nvPr/>
        </p:nvSpPr>
        <p:spPr>
          <a:xfrm>
            <a:off x="4898365" y="4186778"/>
            <a:ext cx="1283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Ποικιλία Α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35BB7-EBB6-4EF3-8F4A-4A2246E9F989}"/>
              </a:ext>
            </a:extLst>
          </p:cNvPr>
          <p:cNvSpPr txBox="1"/>
          <p:nvPr/>
        </p:nvSpPr>
        <p:spPr>
          <a:xfrm>
            <a:off x="8242300" y="2113263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Ποικιλία Β 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03750" y="833119"/>
            <a:ext cx="34696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Arial"/>
                <a:cs typeface="Arial"/>
              </a:rPr>
              <a:t>Παράδειγµα</a:t>
            </a:r>
            <a:r>
              <a:rPr sz="4400" b="0" spc="-60" dirty="0">
                <a:latin typeface="Arial"/>
                <a:cs typeface="Arial"/>
              </a:rPr>
              <a:t> </a:t>
            </a:r>
            <a:r>
              <a:rPr sz="4400" b="0" dirty="0">
                <a:latin typeface="Arial"/>
                <a:cs typeface="Arial"/>
              </a:rPr>
              <a:t>5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02545" y="2040445"/>
            <a:ext cx="5924550" cy="4450715"/>
            <a:chOff x="3602545" y="2040445"/>
            <a:chExt cx="5924550" cy="4450715"/>
          </a:xfrm>
        </p:grpSpPr>
        <p:sp>
          <p:nvSpPr>
            <p:cNvPr id="8" name="object 8"/>
            <p:cNvSpPr/>
            <p:nvPr/>
          </p:nvSpPr>
          <p:spPr>
            <a:xfrm>
              <a:off x="3611880" y="2049780"/>
              <a:ext cx="5905500" cy="44317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07308" y="2045207"/>
              <a:ext cx="5915025" cy="4441190"/>
            </a:xfrm>
            <a:custGeom>
              <a:avLst/>
              <a:gdLst/>
              <a:ahLst/>
              <a:cxnLst/>
              <a:rect l="l" t="t" r="r" b="b"/>
              <a:pathLst>
                <a:path w="5915025" h="4441190">
                  <a:moveTo>
                    <a:pt x="0" y="0"/>
                  </a:moveTo>
                  <a:lnTo>
                    <a:pt x="0" y="4440935"/>
                  </a:lnTo>
                  <a:lnTo>
                    <a:pt x="5914643" y="4440935"/>
                  </a:lnTo>
                  <a:lnTo>
                    <a:pt x="5914643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19555" y="2482595"/>
            <a:ext cx="2376170" cy="1632498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20"/>
              </a:spcBef>
            </a:pPr>
            <a:r>
              <a:rPr lang="el-GR" b="1" spc="-5" dirty="0">
                <a:solidFill>
                  <a:srgbClr val="FFFF00"/>
                </a:solidFill>
                <a:cs typeface="Arial"/>
              </a:rPr>
              <a:t>Γραμμικό πείραμα </a:t>
            </a:r>
          </a:p>
          <a:p>
            <a:pPr marL="106045">
              <a:lnSpc>
                <a:spcPct val="100000"/>
              </a:lnSpc>
              <a:spcBef>
                <a:spcPts val="420"/>
              </a:spcBef>
            </a:pPr>
            <a:r>
              <a:rPr lang="en-US" b="1" spc="-5" dirty="0">
                <a:solidFill>
                  <a:srgbClr val="FFFF00"/>
                </a:solidFill>
                <a:cs typeface="Arial"/>
              </a:rPr>
              <a:t>Strip Trial </a:t>
            </a:r>
            <a:endParaRPr lang="en-US" dirty="0">
              <a:solidFill>
                <a:srgbClr val="FFFF00"/>
              </a:solidFill>
              <a:cs typeface="Arial"/>
            </a:endParaRPr>
          </a:p>
          <a:p>
            <a:pPr marL="104775" marR="706120">
              <a:lnSpc>
                <a:spcPct val="100000"/>
              </a:lnSpc>
              <a:spcBef>
                <a:spcPts val="1090"/>
              </a:spcBef>
            </a:pPr>
            <a:r>
              <a:rPr sz="1800" b="1" spc="-5" dirty="0" err="1">
                <a:latin typeface="Arial"/>
                <a:cs typeface="Arial"/>
              </a:rPr>
              <a:t>Σιτ</a:t>
            </a:r>
            <a:r>
              <a:rPr sz="1800" b="1" spc="-5" dirty="0">
                <a:latin typeface="Arial"/>
                <a:cs typeface="Arial"/>
              </a:rPr>
              <a:t>αρόβριζα  (</a:t>
            </a:r>
            <a:r>
              <a:rPr sz="1800" b="1" i="1" spc="-5" dirty="0">
                <a:latin typeface="Arial"/>
                <a:cs typeface="Arial"/>
              </a:rPr>
              <a:t>triticale</a:t>
            </a:r>
            <a:r>
              <a:rPr sz="1800" b="1" spc="-5" dirty="0">
                <a:latin typeface="Arial"/>
                <a:cs typeface="Arial"/>
              </a:rPr>
              <a:t>)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στην  </a:t>
            </a:r>
            <a:r>
              <a:rPr sz="1800" b="1" spc="5" dirty="0">
                <a:latin typeface="Arial"/>
                <a:cs typeface="Arial"/>
              </a:rPr>
              <a:t>ωρίµανση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2A1BC-45DE-4F40-B466-0D3495D9233F}"/>
              </a:ext>
            </a:extLst>
          </p:cNvPr>
          <p:cNvSpPr txBox="1"/>
          <p:nvPr/>
        </p:nvSpPr>
        <p:spPr>
          <a:xfrm>
            <a:off x="4001329" y="2297929"/>
            <a:ext cx="12838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Ποικιλία 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3AF07-4A02-4E4F-B4E4-2E5B9CC7DE9E}"/>
              </a:ext>
            </a:extLst>
          </p:cNvPr>
          <p:cNvSpPr txBox="1"/>
          <p:nvPr/>
        </p:nvSpPr>
        <p:spPr>
          <a:xfrm>
            <a:off x="6184900" y="3781425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Ποικιλία Β 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70300" y="581025"/>
            <a:ext cx="5410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800" b="0" dirty="0">
                <a:latin typeface="Arial"/>
                <a:cs typeface="Arial"/>
              </a:rPr>
              <a:t>Συγκομιδή πειραματικού τεμαχίου 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75341" y="2040445"/>
            <a:ext cx="5795010" cy="4344035"/>
            <a:chOff x="3875341" y="2040445"/>
            <a:chExt cx="5795010" cy="4344035"/>
          </a:xfrm>
        </p:grpSpPr>
        <p:sp>
          <p:nvSpPr>
            <p:cNvPr id="8" name="object 8"/>
            <p:cNvSpPr/>
            <p:nvPr/>
          </p:nvSpPr>
          <p:spPr>
            <a:xfrm>
              <a:off x="3884675" y="2049779"/>
              <a:ext cx="5775959" cy="43251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80103" y="2045207"/>
              <a:ext cx="5785485" cy="4334510"/>
            </a:xfrm>
            <a:custGeom>
              <a:avLst/>
              <a:gdLst/>
              <a:ahLst/>
              <a:cxnLst/>
              <a:rect l="l" t="t" r="r" b="b"/>
              <a:pathLst>
                <a:path w="5785484" h="4334510">
                  <a:moveTo>
                    <a:pt x="0" y="0"/>
                  </a:moveTo>
                  <a:lnTo>
                    <a:pt x="0" y="4334255"/>
                  </a:lnTo>
                  <a:lnTo>
                    <a:pt x="5785103" y="4334255"/>
                  </a:lnTo>
                  <a:lnTo>
                    <a:pt x="5785103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9980" y="1446020"/>
            <a:ext cx="2377440" cy="4928870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30"/>
              </a:spcBef>
            </a:pPr>
            <a:r>
              <a:rPr sz="1800" b="1" spc="-5" dirty="0">
                <a:latin typeface="Arial"/>
                <a:cs typeface="Arial"/>
              </a:rPr>
              <a:t>Κριθάρι</a:t>
            </a:r>
            <a:endParaRPr sz="1800">
              <a:latin typeface="Arial"/>
              <a:cs typeface="Arial"/>
            </a:endParaRPr>
          </a:p>
          <a:p>
            <a:pPr marL="106045" marR="786765">
              <a:lnSpc>
                <a:spcPct val="100000"/>
              </a:lnSpc>
              <a:spcBef>
                <a:spcPts val="1090"/>
              </a:spcBef>
            </a:pPr>
            <a:r>
              <a:rPr sz="1800" b="1" spc="5" dirty="0">
                <a:latin typeface="Arial"/>
                <a:cs typeface="Arial"/>
              </a:rPr>
              <a:t>Αλωνισµός  </a:t>
            </a:r>
            <a:r>
              <a:rPr sz="1800" b="1" spc="-5" dirty="0">
                <a:latin typeface="Arial"/>
                <a:cs typeface="Arial"/>
              </a:rPr>
              <a:t>π</a:t>
            </a:r>
            <a:r>
              <a:rPr sz="1800" b="1" spc="-10" dirty="0">
                <a:latin typeface="Arial"/>
                <a:cs typeface="Arial"/>
              </a:rPr>
              <a:t>ε</a:t>
            </a:r>
            <a:r>
              <a:rPr sz="1800" b="1" spc="-5" dirty="0">
                <a:latin typeface="Arial"/>
                <a:cs typeface="Arial"/>
              </a:rPr>
              <a:t>ιρ</a:t>
            </a:r>
            <a:r>
              <a:rPr sz="1800" b="1" spc="-10" dirty="0">
                <a:latin typeface="Arial"/>
                <a:cs typeface="Arial"/>
              </a:rPr>
              <a:t>α</a:t>
            </a:r>
            <a:r>
              <a:rPr sz="1800" b="1" spc="60" dirty="0">
                <a:latin typeface="Arial"/>
                <a:cs typeface="Arial"/>
              </a:rPr>
              <a:t>µ</a:t>
            </a:r>
            <a:r>
              <a:rPr sz="1800" b="1" spc="-10" dirty="0">
                <a:latin typeface="Arial"/>
                <a:cs typeface="Arial"/>
              </a:rPr>
              <a:t>α</a:t>
            </a:r>
            <a:r>
              <a:rPr sz="1800" b="1" spc="-5" dirty="0">
                <a:latin typeface="Arial"/>
                <a:cs typeface="Arial"/>
              </a:rPr>
              <a:t>τι</a:t>
            </a:r>
            <a:r>
              <a:rPr sz="1800" b="1" spc="-15" dirty="0">
                <a:latin typeface="Arial"/>
                <a:cs typeface="Arial"/>
              </a:rPr>
              <a:t>κ</a:t>
            </a:r>
            <a:r>
              <a:rPr sz="1800" b="1" dirty="0">
                <a:latin typeface="Arial"/>
                <a:cs typeface="Arial"/>
              </a:rPr>
              <a:t>ο</a:t>
            </a:r>
            <a:r>
              <a:rPr sz="1800" b="1" spc="-5" dirty="0">
                <a:latin typeface="Arial"/>
                <a:cs typeface="Arial"/>
              </a:rPr>
              <a:t>ύ  </a:t>
            </a:r>
            <a:r>
              <a:rPr sz="1800" b="1" spc="5" dirty="0">
                <a:latin typeface="Arial"/>
                <a:cs typeface="Arial"/>
              </a:rPr>
              <a:t>τεµαχίου</a:t>
            </a:r>
            <a:endParaRPr sz="1800">
              <a:latin typeface="Arial"/>
              <a:cs typeface="Arial"/>
            </a:endParaRPr>
          </a:p>
          <a:p>
            <a:pPr marL="106045" marR="186055">
              <a:lnSpc>
                <a:spcPct val="100000"/>
              </a:lnSpc>
              <a:spcBef>
                <a:spcPts val="1095"/>
              </a:spcBef>
            </a:pPr>
            <a:r>
              <a:rPr sz="1800" b="1" dirty="0">
                <a:latin typeface="Arial"/>
                <a:cs typeface="Arial"/>
              </a:rPr>
              <a:t>Αλωνίστηκαν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µόνο  </a:t>
            </a:r>
            <a:r>
              <a:rPr sz="1800" b="1" dirty="0">
                <a:latin typeface="Arial"/>
                <a:cs typeface="Arial"/>
              </a:rPr>
              <a:t>οι </a:t>
            </a:r>
            <a:r>
              <a:rPr sz="1800" b="1" spc="-5" dirty="0">
                <a:latin typeface="Arial"/>
                <a:cs typeface="Arial"/>
              </a:rPr>
              <a:t>5 </a:t>
            </a:r>
            <a:r>
              <a:rPr sz="1800" b="1" spc="5" dirty="0">
                <a:latin typeface="Arial"/>
                <a:cs typeface="Arial"/>
              </a:rPr>
              <a:t>µεσαίες  </a:t>
            </a:r>
            <a:r>
              <a:rPr sz="1800" b="1" spc="10" dirty="0">
                <a:latin typeface="Arial"/>
                <a:cs typeface="Arial"/>
              </a:rPr>
              <a:t>γραµµές </a:t>
            </a:r>
            <a:r>
              <a:rPr sz="1800" b="1" dirty="0">
                <a:latin typeface="Arial"/>
                <a:cs typeface="Arial"/>
              </a:rPr>
              <a:t>του </a:t>
            </a:r>
            <a:r>
              <a:rPr sz="1800" b="1" spc="-5" dirty="0">
                <a:latin typeface="Arial"/>
                <a:cs typeface="Arial"/>
              </a:rPr>
              <a:t>plot  από τις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  <a:p>
            <a:pPr marL="106045" marR="361315">
              <a:lnSpc>
                <a:spcPct val="100200"/>
              </a:lnSpc>
              <a:spcBef>
                <a:spcPts val="1085"/>
              </a:spcBef>
            </a:pPr>
            <a:r>
              <a:rPr sz="1800" b="1" spc="-10" dirty="0">
                <a:latin typeface="Arial"/>
                <a:cs typeface="Arial"/>
              </a:rPr>
              <a:t>Μέτρηση  </a:t>
            </a:r>
            <a:r>
              <a:rPr sz="1800" b="1" dirty="0">
                <a:latin typeface="Arial"/>
                <a:cs typeface="Arial"/>
              </a:rPr>
              <a:t>απόδοσης </a:t>
            </a:r>
            <a:r>
              <a:rPr sz="1800" b="1" spc="-5" dirty="0">
                <a:latin typeface="Arial"/>
                <a:cs typeface="Arial"/>
              </a:rPr>
              <a:t>και  </a:t>
            </a:r>
            <a:r>
              <a:rPr sz="1800" b="1" dirty="0">
                <a:latin typeface="Arial"/>
                <a:cs typeface="Arial"/>
              </a:rPr>
              <a:t>ποιοτικών  </a:t>
            </a:r>
            <a:r>
              <a:rPr sz="1800" b="1" spc="-10" dirty="0">
                <a:latin typeface="Arial"/>
                <a:cs typeface="Arial"/>
              </a:rPr>
              <a:t>χα</a:t>
            </a:r>
            <a:r>
              <a:rPr sz="1800" b="1" spc="10" dirty="0">
                <a:latin typeface="Arial"/>
                <a:cs typeface="Arial"/>
              </a:rPr>
              <a:t>ρ</a:t>
            </a:r>
            <a:r>
              <a:rPr sz="1800" b="1" spc="-10" dirty="0">
                <a:latin typeface="Arial"/>
                <a:cs typeface="Arial"/>
              </a:rPr>
              <a:t>α</a:t>
            </a:r>
            <a:r>
              <a:rPr sz="1800" b="1" dirty="0">
                <a:latin typeface="Arial"/>
                <a:cs typeface="Arial"/>
              </a:rPr>
              <a:t>κ</a:t>
            </a:r>
            <a:r>
              <a:rPr sz="1800" b="1" spc="-5" dirty="0">
                <a:latin typeface="Arial"/>
                <a:cs typeface="Arial"/>
              </a:rPr>
              <a:t>τ</a:t>
            </a:r>
            <a:r>
              <a:rPr sz="1800" b="1" dirty="0">
                <a:latin typeface="Arial"/>
                <a:cs typeface="Arial"/>
              </a:rPr>
              <a:t>η</a:t>
            </a:r>
            <a:r>
              <a:rPr sz="1800" b="1" spc="-5" dirty="0">
                <a:latin typeface="Arial"/>
                <a:cs typeface="Arial"/>
              </a:rPr>
              <a:t>ρι</a:t>
            </a:r>
            <a:r>
              <a:rPr sz="1800" b="1" spc="-15" dirty="0">
                <a:latin typeface="Arial"/>
                <a:cs typeface="Arial"/>
              </a:rPr>
              <a:t>σ</a:t>
            </a:r>
            <a:r>
              <a:rPr sz="1800" b="1" spc="-5" dirty="0">
                <a:latin typeface="Arial"/>
                <a:cs typeface="Arial"/>
              </a:rPr>
              <a:t>τ</a:t>
            </a:r>
            <a:r>
              <a:rPr sz="1800" b="1" spc="-15" dirty="0">
                <a:latin typeface="Arial"/>
                <a:cs typeface="Arial"/>
              </a:rPr>
              <a:t>ι</a:t>
            </a:r>
            <a:r>
              <a:rPr sz="1800" b="1" dirty="0">
                <a:latin typeface="Arial"/>
                <a:cs typeface="Arial"/>
              </a:rPr>
              <a:t>κ</a:t>
            </a:r>
            <a:r>
              <a:rPr sz="1800" b="1" spc="10" dirty="0">
                <a:latin typeface="Arial"/>
                <a:cs typeface="Arial"/>
              </a:rPr>
              <a:t>ώ</a:t>
            </a:r>
            <a:r>
              <a:rPr sz="1800" b="1" spc="-5" dirty="0">
                <a:latin typeface="Arial"/>
                <a:cs typeface="Arial"/>
              </a:rPr>
              <a:t>ν  (πρωτεΐνη,  εκατολιτρικό  </a:t>
            </a:r>
            <a:r>
              <a:rPr sz="1800" b="1" dirty="0">
                <a:latin typeface="Arial"/>
                <a:cs typeface="Arial"/>
              </a:rPr>
              <a:t>βάρος, βάρος  </a:t>
            </a:r>
            <a:r>
              <a:rPr sz="1800" b="1" spc="-5" dirty="0">
                <a:latin typeface="Arial"/>
                <a:cs typeface="Arial"/>
              </a:rPr>
              <a:t>κόκου)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76C652-0677-4E98-863D-23118518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107" y="590803"/>
            <a:ext cx="7695185" cy="1231106"/>
          </a:xfrm>
        </p:spPr>
        <p:txBody>
          <a:bodyPr/>
          <a:lstStyle/>
          <a:p>
            <a:pPr algn="ctr"/>
            <a:r>
              <a:rPr lang="el-GR" dirty="0"/>
              <a:t>Είδη γεωργικών πειραμάτων στο χωράφι 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2FBB53B-2209-42B3-AC66-52524D240FC9}"/>
              </a:ext>
            </a:extLst>
          </p:cNvPr>
          <p:cNvSpPr/>
          <p:nvPr/>
        </p:nvSpPr>
        <p:spPr>
          <a:xfrm>
            <a:off x="1519690" y="2409825"/>
            <a:ext cx="7924800" cy="411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ct val="80000"/>
              </a:lnSpc>
              <a:spcBef>
                <a:spcPts val="1680"/>
              </a:spcBef>
              <a:buClr>
                <a:srgbClr val="FFFFCC"/>
              </a:buClr>
              <a:buSzPct val="75000"/>
              <a:tabLst>
                <a:tab pos="354965" algn="l"/>
                <a:tab pos="355600" algn="l"/>
              </a:tabLst>
            </a:pPr>
            <a:r>
              <a:rPr lang="el-GR" sz="3200" spc="-5" dirty="0">
                <a:solidFill>
                  <a:srgbClr val="FFFF00"/>
                </a:solidFill>
                <a:latin typeface="Arial"/>
                <a:cs typeface="Arial"/>
              </a:rPr>
              <a:t>Τα κυριότερα είδη πειραμάτων στο χωράφι είναι: </a:t>
            </a:r>
          </a:p>
          <a:p>
            <a:pPr marL="354965" marR="5080" indent="-342900">
              <a:lnSpc>
                <a:spcPct val="80000"/>
              </a:lnSpc>
              <a:spcBef>
                <a:spcPts val="168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Γενετικά πειράματα αξιολόγησης ποικιλιών φυτών </a:t>
            </a:r>
          </a:p>
          <a:p>
            <a:pPr marL="354965" marR="5080" indent="-342900">
              <a:lnSpc>
                <a:spcPct val="80000"/>
              </a:lnSpc>
              <a:spcBef>
                <a:spcPts val="168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Αγρονομικά πειράματα αξιολόγησης καλλιεργητικής τεχνικής  </a:t>
            </a:r>
          </a:p>
          <a:p>
            <a:pPr marL="354965" marR="5080" indent="-342900">
              <a:lnSpc>
                <a:spcPct val="80000"/>
              </a:lnSpc>
              <a:spcBef>
                <a:spcPts val="168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Πειράματα με πολυετείς καλλιεργείς </a:t>
            </a:r>
          </a:p>
          <a:p>
            <a:pPr marL="354965" marR="5080" indent="-342900">
              <a:lnSpc>
                <a:spcPct val="80000"/>
              </a:lnSpc>
              <a:spcBef>
                <a:spcPts val="168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4965" algn="l"/>
                <a:tab pos="355600" algn="l"/>
              </a:tabLst>
            </a:pPr>
            <a:r>
              <a:rPr lang="el-GR" sz="3200" spc="-5" dirty="0">
                <a:solidFill>
                  <a:srgbClr val="FFFFFF"/>
                </a:solidFill>
                <a:latin typeface="Arial"/>
                <a:cs typeface="Arial"/>
              </a:rPr>
              <a:t>Πειράματα βοσκών </a:t>
            </a:r>
          </a:p>
        </p:txBody>
      </p:sp>
    </p:spTree>
    <p:extLst>
      <p:ext uri="{BB962C8B-B14F-4D97-AF65-F5344CB8AC3E}">
        <p14:creationId xmlns:p14="http://schemas.microsoft.com/office/powerpoint/2010/main" val="3395046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AA6280-E4FB-477B-B5AA-92143909F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57"/>
            <a:ext cx="10083800" cy="756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2E095-AD53-452F-993C-35192F1FD315}"/>
              </a:ext>
            </a:extLst>
          </p:cNvPr>
          <p:cNvSpPr txBox="1"/>
          <p:nvPr/>
        </p:nvSpPr>
        <p:spPr>
          <a:xfrm>
            <a:off x="6870700" y="5457825"/>
            <a:ext cx="228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Αναμονή για Ζύγισμα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0A850-78AE-46D5-B4DA-198AF9BBA747}"/>
              </a:ext>
            </a:extLst>
          </p:cNvPr>
          <p:cNvSpPr txBox="1"/>
          <p:nvPr/>
        </p:nvSpPr>
        <p:spPr>
          <a:xfrm>
            <a:off x="3670300" y="4286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95C721E-FE58-430F-B64A-CC30AFD11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14"/>
            <a:ext cx="10083800" cy="7562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39D4C-B3E1-439E-805C-C25E8CC4AF91}"/>
              </a:ext>
            </a:extLst>
          </p:cNvPr>
          <p:cNvSpPr txBox="1"/>
          <p:nvPr/>
        </p:nvSpPr>
        <p:spPr>
          <a:xfrm>
            <a:off x="3594100" y="27622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Σπορά </a:t>
            </a:r>
            <a:endParaRPr lang="en-US" dirty="0"/>
          </a:p>
          <a:p>
            <a:pPr algn="ctr"/>
            <a:r>
              <a:rPr lang="el-GR" dirty="0"/>
              <a:t>Γραμμικό πείραμα Καλαμποκιού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8182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E612C1-7E51-4CA7-87D6-065D6B353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200025"/>
            <a:ext cx="10083800" cy="7562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39C263-DE1D-496D-81C0-09472AABB22D}"/>
              </a:ext>
            </a:extLst>
          </p:cNvPr>
          <p:cNvSpPr txBox="1"/>
          <p:nvPr/>
        </p:nvSpPr>
        <p:spPr>
          <a:xfrm>
            <a:off x="3594100" y="8858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647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413F672-937F-4C3F-9CAD-A0FDEF7C9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0083800" cy="7562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00669-2882-4455-AD07-16100D58CC94}"/>
              </a:ext>
            </a:extLst>
          </p:cNvPr>
          <p:cNvSpPr txBox="1"/>
          <p:nvPr/>
        </p:nvSpPr>
        <p:spPr>
          <a:xfrm>
            <a:off x="3594100" y="8858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4333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5C1AE82-BB29-4A08-ABFB-82BEBF73F8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0083800" cy="7562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226E1-4057-49A3-B3CE-D466BA7F7E55}"/>
              </a:ext>
            </a:extLst>
          </p:cNvPr>
          <p:cNvSpPr txBox="1"/>
          <p:nvPr/>
        </p:nvSpPr>
        <p:spPr>
          <a:xfrm>
            <a:off x="3594100" y="8858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50741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3247C35-1599-4256-A3E4-0C62E158FA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7625"/>
            <a:ext cx="10083800" cy="7562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C34CF-D40C-4F60-BE1E-8D16CC893529}"/>
              </a:ext>
            </a:extLst>
          </p:cNvPr>
          <p:cNvSpPr txBox="1"/>
          <p:nvPr/>
        </p:nvSpPr>
        <p:spPr>
          <a:xfrm>
            <a:off x="3594100" y="8858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23128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ECA3954-298A-4E67-B8E2-2872DE4AF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0083800" cy="75628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6E04A25-FE31-4F36-8C84-A570E82AC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0083800" cy="756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1E242A-1785-4DA3-A153-713A510E0896}"/>
              </a:ext>
            </a:extLst>
          </p:cNvPr>
          <p:cNvSpPr txBox="1"/>
          <p:nvPr/>
        </p:nvSpPr>
        <p:spPr>
          <a:xfrm>
            <a:off x="3594100" y="8858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01555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06B162A-4B02-4DDC-953D-5840ABF4D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0083800" cy="7562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BD2CB8-CB18-4170-9F39-2EC1823AAE17}"/>
              </a:ext>
            </a:extLst>
          </p:cNvPr>
          <p:cNvSpPr txBox="1"/>
          <p:nvPr/>
        </p:nvSpPr>
        <p:spPr>
          <a:xfrm>
            <a:off x="3594100" y="8858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0967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B256933-2363-48B0-9089-1D4FFD8C9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74" y="-259404"/>
            <a:ext cx="10083800" cy="756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F776A-56F8-4117-B906-56282A54D77E}"/>
              </a:ext>
            </a:extLst>
          </p:cNvPr>
          <p:cNvSpPr txBox="1"/>
          <p:nvPr/>
        </p:nvSpPr>
        <p:spPr>
          <a:xfrm>
            <a:off x="3822700" y="5991225"/>
            <a:ext cx="510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Ζύγισμα σε ειδικές ζυγαριές στο χωράφι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AA575-752A-4461-9A94-BB517474D46B}"/>
              </a:ext>
            </a:extLst>
          </p:cNvPr>
          <p:cNvSpPr txBox="1"/>
          <p:nvPr/>
        </p:nvSpPr>
        <p:spPr>
          <a:xfrm>
            <a:off x="3594100" y="2762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4244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4">
            <a:extLst>
              <a:ext uri="{FF2B5EF4-FFF2-40B4-BE49-F238E27FC236}">
                <a16:creationId xmlns:a16="http://schemas.microsoft.com/office/drawing/2014/main" id="{FC1622E5-5893-4953-AE29-C64789225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304800" y="638492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D5CE2B6B-023C-4163-BF95-1E68BC4397B8}" type="slidenum">
              <a:rPr lang="en-US" altLang="el-GR" smtClean="0"/>
              <a:pPr/>
              <a:t>58</a:t>
            </a:fld>
            <a:endParaRPr lang="en-US" altLang="el-GR"/>
          </a:p>
        </p:txBody>
      </p:sp>
      <p:pic>
        <p:nvPicPr>
          <p:cNvPr id="534530" name="Picture 2">
            <a:extLst>
              <a:ext uri="{FF2B5EF4-FFF2-40B4-BE49-F238E27FC236}">
                <a16:creationId xmlns:a16="http://schemas.microsoft.com/office/drawing/2014/main" id="{726CC707-5C36-4FDC-978E-784045E9D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0083800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1" name="AutoShape 3">
            <a:extLst>
              <a:ext uri="{FF2B5EF4-FFF2-40B4-BE49-F238E27FC236}">
                <a16:creationId xmlns:a16="http://schemas.microsoft.com/office/drawing/2014/main" id="{C8F594FC-524F-44F5-936B-9B0863461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074" y="605729"/>
            <a:ext cx="7305502" cy="1587849"/>
          </a:xfrm>
          <a:prstGeom prst="roundRect">
            <a:avLst>
              <a:gd name="adj" fmla="val 16667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 altLang="el-GR" sz="6617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el-GR" altLang="el-GR" sz="5955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Αποτελέσματα </a:t>
            </a:r>
            <a:r>
              <a:rPr lang="en-US" altLang="el-GR" sz="5955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2007</a:t>
            </a:r>
            <a:r>
              <a:rPr lang="el-GR" altLang="el-GR" sz="5955"/>
              <a:t> </a:t>
            </a:r>
          </a:p>
          <a:p>
            <a:pPr>
              <a:spcBef>
                <a:spcPct val="50000"/>
              </a:spcBef>
            </a:pPr>
            <a:endParaRPr lang="el-GR" altLang="el-GR" sz="6617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DBA9D-A375-4810-B76C-2F7F600202D3}"/>
              </a:ext>
            </a:extLst>
          </p:cNvPr>
          <p:cNvSpPr txBox="1"/>
          <p:nvPr/>
        </p:nvSpPr>
        <p:spPr>
          <a:xfrm rot="20849583">
            <a:off x="3670300" y="4375580"/>
            <a:ext cx="3657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ΔΙΑΔΡΟΜΟΣ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A2A0-1441-4B50-974B-116722642BE3}"/>
              </a:ext>
            </a:extLst>
          </p:cNvPr>
          <p:cNvSpPr txBox="1"/>
          <p:nvPr/>
        </p:nvSpPr>
        <p:spPr>
          <a:xfrm>
            <a:off x="1210283" y="5610225"/>
            <a:ext cx="36576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ΠΕΙΡΑΜΑΤΙΚΌ ΤΕΜΑΧΕΙΟ 2 ΓΡΑΜΜΕΣ 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αριθμού διαφάνειας 4">
            <a:extLst>
              <a:ext uri="{FF2B5EF4-FFF2-40B4-BE49-F238E27FC236}">
                <a16:creationId xmlns:a16="http://schemas.microsoft.com/office/drawing/2014/main" id="{79797D21-C3CF-44C5-BBE7-984F309D49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304800" y="638492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i="1" kern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D5CE2B6B-023C-4163-BF95-1E68BC4397B8}" type="slidenum">
              <a:rPr lang="en-US" altLang="el-GR" smtClean="0"/>
              <a:pPr/>
              <a:t>59</a:t>
            </a:fld>
            <a:endParaRPr lang="en-US" altLang="el-GR"/>
          </a:p>
        </p:txBody>
      </p:sp>
      <p:sp>
        <p:nvSpPr>
          <p:cNvPr id="500741" name="Rectangle 5">
            <a:extLst>
              <a:ext uri="{FF2B5EF4-FFF2-40B4-BE49-F238E27FC236}">
                <a16:creationId xmlns:a16="http://schemas.microsoft.com/office/drawing/2014/main" id="{A66E0D4E-01F5-4791-8391-58C4812FE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9624" y="4269860"/>
            <a:ext cx="1978245" cy="615553"/>
          </a:xfrm>
        </p:spPr>
        <p:txBody>
          <a:bodyPr/>
          <a:lstStyle/>
          <a:p>
            <a:r>
              <a:rPr lang="en-US" altLang="el-GR"/>
              <a:t>Dp 419 </a:t>
            </a:r>
            <a:endParaRPr lang="el-GR" altLang="el-GR"/>
          </a:p>
        </p:txBody>
      </p:sp>
      <p:pic>
        <p:nvPicPr>
          <p:cNvPr id="500740" name="Picture 4">
            <a:extLst>
              <a:ext uri="{FF2B5EF4-FFF2-40B4-BE49-F238E27FC236}">
                <a16:creationId xmlns:a16="http://schemas.microsoft.com/office/drawing/2014/main" id="{1158456E-9AB3-405D-B465-1E9F21A21F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10083800" cy="756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0743" name="Line 7">
            <a:extLst>
              <a:ext uri="{FF2B5EF4-FFF2-40B4-BE49-F238E27FC236}">
                <a16:creationId xmlns:a16="http://schemas.microsoft.com/office/drawing/2014/main" id="{F5168276-5D5C-4E76-90E3-A8A50FB133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37317" y="3312248"/>
            <a:ext cx="80530" cy="40352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1985"/>
          </a:p>
        </p:txBody>
      </p:sp>
      <p:sp>
        <p:nvSpPr>
          <p:cNvPr id="500744" name="Line 8">
            <a:extLst>
              <a:ext uri="{FF2B5EF4-FFF2-40B4-BE49-F238E27FC236}">
                <a16:creationId xmlns:a16="http://schemas.microsoft.com/office/drawing/2014/main" id="{69273DCA-B352-44A0-BE4B-45D9ED6EE1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63937" y="2183074"/>
            <a:ext cx="17507" cy="53797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 sz="1985"/>
          </a:p>
        </p:txBody>
      </p:sp>
      <p:sp>
        <p:nvSpPr>
          <p:cNvPr id="500745" name="Text Box 9">
            <a:extLst>
              <a:ext uri="{FF2B5EF4-FFF2-40B4-BE49-F238E27FC236}">
                <a16:creationId xmlns:a16="http://schemas.microsoft.com/office/drawing/2014/main" id="{5F77A604-6601-48AA-9AB9-D1EA23780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07" y="1888963"/>
            <a:ext cx="3602858" cy="49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647"/>
              <a:t>DP 401 </a:t>
            </a:r>
            <a:endParaRPr lang="el-GR" altLang="el-GR" sz="2647"/>
          </a:p>
        </p:txBody>
      </p:sp>
      <p:sp>
        <p:nvSpPr>
          <p:cNvPr id="500747" name="Text Box 11">
            <a:extLst>
              <a:ext uri="{FF2B5EF4-FFF2-40B4-BE49-F238E27FC236}">
                <a16:creationId xmlns:a16="http://schemas.microsoft.com/office/drawing/2014/main" id="{639E8399-3D38-4045-9B5F-80DCC3BDE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183" y="1593101"/>
            <a:ext cx="3602858" cy="49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647"/>
              <a:t>Μάρτυρας </a:t>
            </a:r>
            <a:r>
              <a:rPr lang="en-US" altLang="el-GR" sz="2647"/>
              <a:t> </a:t>
            </a:r>
            <a:endParaRPr lang="el-GR" altLang="el-GR" sz="2647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68144" y="352425"/>
            <a:ext cx="8065518" cy="17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z="3800" spc="-15" dirty="0"/>
              <a:t>Τι πρέπει να γίνει για να είναι ο πειραματισμός αποτελεσματικός; </a:t>
            </a:r>
            <a:br>
              <a:rPr lang="el-GR" sz="3800" spc="15" dirty="0"/>
            </a:br>
            <a:endParaRPr sz="3800" dirty="0"/>
          </a:p>
        </p:txBody>
      </p:sp>
      <p:sp>
        <p:nvSpPr>
          <p:cNvPr id="7" name="object 7"/>
          <p:cNvSpPr txBox="1"/>
          <p:nvPr/>
        </p:nvSpPr>
        <p:spPr>
          <a:xfrm>
            <a:off x="1235962" y="1537073"/>
            <a:ext cx="8462265" cy="5572037"/>
          </a:xfrm>
          <a:prstGeom prst="rect">
            <a:avLst/>
          </a:prstGeom>
        </p:spPr>
        <p:txBody>
          <a:bodyPr vert="horz" wrap="square" lIns="0" tIns="22732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α) 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Προσδιορισμός των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μεταχειρίσεων και του μεγέθους κάθε πειραματικού τεμαχίου </a:t>
            </a:r>
          </a:p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lang="el-GR" spc="-5" dirty="0" err="1">
                <a:solidFill>
                  <a:srgbClr val="FFFFFF"/>
                </a:solidFill>
                <a:latin typeface="Arial"/>
                <a:cs typeface="Arial"/>
              </a:rPr>
              <a:t>.χ</a:t>
            </a:r>
            <a:r>
              <a:rPr lang="el-GR" spc="-5" dirty="0">
                <a:solidFill>
                  <a:srgbClr val="FFFFFF"/>
                </a:solidFill>
                <a:latin typeface="Arial"/>
                <a:cs typeface="Arial"/>
              </a:rPr>
              <a:t> επίπεδα λίπανσης (0, 10, 20, 300) και του σχήματος και διαστάσεων κάθε πειραματικού τεμαχίου 10μ</a:t>
            </a:r>
            <a:r>
              <a:rPr lang="el-GR" spc="-5" baseline="30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l-GR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Β) Προσδιορισμός του άριστου αριθμού 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επαναλήψεων για αποτελεσματικό υπολογισμό του  πειραματικού σφάλματος</a:t>
            </a:r>
          </a:p>
          <a:p>
            <a:pPr marL="12700">
              <a:lnSpc>
                <a:spcPct val="100000"/>
              </a:lnSpc>
              <a:spcBef>
                <a:spcPts val="1789"/>
              </a:spcBef>
            </a:pPr>
            <a:r>
              <a:rPr lang="el-GR" spc="-5" dirty="0">
                <a:solidFill>
                  <a:srgbClr val="FFFFFF"/>
                </a:solidFill>
                <a:latin typeface="Arial"/>
                <a:cs typeface="Arial"/>
              </a:rPr>
              <a:t>Κάθε επέμβαση τουλάχιστον ≥2 επαναλήψεις </a:t>
            </a:r>
            <a:endParaRPr dirty="0">
              <a:latin typeface="Arial"/>
              <a:cs typeface="Arial"/>
            </a:endParaRPr>
          </a:p>
          <a:p>
            <a:pPr marL="354965" marR="127000" indent="-342900">
              <a:lnSpc>
                <a:spcPct val="100000"/>
              </a:lnSpc>
              <a:spcBef>
                <a:spcPts val="1695"/>
              </a:spcBef>
              <a:tabLst>
                <a:tab pos="4606925" algn="l"/>
              </a:tabLst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β) </a:t>
            </a:r>
            <a:r>
              <a:rPr sz="2800" spc="-5" dirty="0" err="1">
                <a:solidFill>
                  <a:srgbClr val="FFCC65"/>
                </a:solidFill>
                <a:latin typeface="Arial"/>
                <a:cs typeface="Arial"/>
              </a:rPr>
              <a:t>Τυχ</a:t>
            </a:r>
            <a:r>
              <a:rPr sz="2800" spc="-5" dirty="0">
                <a:solidFill>
                  <a:srgbClr val="FFCC65"/>
                </a:solidFill>
                <a:latin typeface="Arial"/>
                <a:cs typeface="Arial"/>
              </a:rPr>
              <a:t>αί</a:t>
            </a:r>
            <a:r>
              <a:rPr lang="el-GR" sz="2800" spc="-5" dirty="0" err="1">
                <a:solidFill>
                  <a:srgbClr val="FFCC65"/>
                </a:solidFill>
                <a:latin typeface="Arial"/>
                <a:cs typeface="Arial"/>
              </a:rPr>
              <a:t>οποιηση</a:t>
            </a:r>
            <a:r>
              <a:rPr lang="el-GR" sz="2800" spc="-5" dirty="0">
                <a:solidFill>
                  <a:srgbClr val="FFCC65"/>
                </a:solidFill>
                <a:latin typeface="Arial"/>
                <a:cs typeface="Arial"/>
              </a:rPr>
              <a:t> των επαναλήψεων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US" sz="2800" spc="-5" dirty="0">
                <a:solidFill>
                  <a:srgbClr val="FFFFFF"/>
                </a:solidFill>
                <a:latin typeface="Arial"/>
                <a:cs typeface="Arial"/>
              </a:rPr>
              <a:t>unbiased-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ανεξαρτησία παρατηρήσεων</a:t>
            </a:r>
            <a:r>
              <a:rPr lang="en-US" sz="2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 err="1">
                <a:solidFill>
                  <a:srgbClr val="FFFFFF"/>
                </a:solidFill>
                <a:latin typeface="Arial"/>
                <a:cs typeface="Arial"/>
              </a:rPr>
              <a:t>εκτίµηση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ς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2800" spc="-5" dirty="0" err="1">
                <a:solidFill>
                  <a:srgbClr val="FFFFFF"/>
                </a:solidFill>
                <a:latin typeface="Arial"/>
                <a:cs typeface="Arial"/>
              </a:rPr>
              <a:t>ειρ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αµατικού σφάλµατος)</a:t>
            </a:r>
            <a:endParaRPr lang="el-GR" sz="2800" spc="-5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894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hlinkClick r:id="" action="ppaction://ole?verb=0"/>
            <a:extLst>
              <a:ext uri="{FF2B5EF4-FFF2-40B4-BE49-F238E27FC236}">
                <a16:creationId xmlns:a16="http://schemas.microsoft.com/office/drawing/2014/main" id="{1483C885-248D-44B9-A9EF-420D8BFB1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213991"/>
              </p:ext>
            </p:extLst>
          </p:nvPr>
        </p:nvGraphicFramePr>
        <p:xfrm>
          <a:off x="98425" y="98425"/>
          <a:ext cx="10594975" cy="746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Presentation" r:id="rId3" imgW="4570530" imgH="3427618" progId="PowerPoint.Show.8">
                  <p:embed/>
                </p:oleObj>
              </mc:Choice>
              <mc:Fallback>
                <p:oleObj name="Presentation" r:id="rId3" imgW="4570530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0594975" cy="746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5">
            <a:extLst>
              <a:ext uri="{FF2B5EF4-FFF2-40B4-BE49-F238E27FC236}">
                <a16:creationId xmlns:a16="http://schemas.microsoft.com/office/drawing/2014/main" id="{4ED28AC5-E0A9-4AC2-9066-17DF6541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372"/>
            <a:ext cx="10083800" cy="11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647" b="1" dirty="0"/>
              <a:t>Πείραμα αξιολόγησης καλλιεργητικής τεχνικής </a:t>
            </a:r>
          </a:p>
          <a:p>
            <a:pPr algn="ctr">
              <a:spcBef>
                <a:spcPct val="50000"/>
              </a:spcBef>
            </a:pPr>
            <a:r>
              <a:rPr lang="el-GR" altLang="el-GR" sz="2647" b="1" dirty="0"/>
              <a:t>Πρόγραμμα αγιολογικής σποράς σε στενές γραμμές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BFE4CC9-E4EC-4BC4-812D-ED2D35CBD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15" y="1932729"/>
            <a:ext cx="3254476" cy="4996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altLang="el-GR" sz="2647" dirty="0">
                <a:solidFill>
                  <a:schemeClr val="bg1"/>
                </a:solidFill>
                <a:latin typeface="Times New Roman" panose="02020603050405020304" pitchFamily="18" charset="0"/>
              </a:rPr>
              <a:t>ΚΑΝΟΝΙΚΗ ΣΠΟΡΑ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3B8D0FF-60DA-4EFC-8FB9-3BF090813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806" y="1871456"/>
            <a:ext cx="3413786" cy="4996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altLang="el-GR" sz="2647">
                <a:solidFill>
                  <a:schemeClr val="bg1"/>
                </a:solidFill>
                <a:latin typeface="Times New Roman" panose="02020603050405020304" pitchFamily="18" charset="0"/>
              </a:rPr>
              <a:t>ΣΤΕΝΕΣ ΓΡΑΜΜΕΣ </a:t>
            </a:r>
          </a:p>
        </p:txBody>
      </p:sp>
    </p:spTree>
    <p:extLst>
      <p:ext uri="{BB962C8B-B14F-4D97-AF65-F5344CB8AC3E}">
        <p14:creationId xmlns:p14="http://schemas.microsoft.com/office/powerpoint/2010/main" val="421755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αριθμού διαφάνειας 2">
            <a:extLst>
              <a:ext uri="{FF2B5EF4-FFF2-40B4-BE49-F238E27FC236}">
                <a16:creationId xmlns:a16="http://schemas.microsoft.com/office/drawing/2014/main" id="{0599DCBE-8FB3-4995-8918-5315997CE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AD6472-80DF-4365-AB5B-8D5B780F28EE}" type="slidenum">
              <a:rPr lang="en-US" altLang="el-GR"/>
              <a:pPr/>
              <a:t>61</a:t>
            </a:fld>
            <a:endParaRPr lang="en-US" altLang="el-GR"/>
          </a:p>
        </p:txBody>
      </p:sp>
      <p:pic>
        <p:nvPicPr>
          <p:cNvPr id="612354" name="Picture 2">
            <a:extLst>
              <a:ext uri="{FF2B5EF4-FFF2-40B4-BE49-F238E27FC236}">
                <a16:creationId xmlns:a16="http://schemas.microsoft.com/office/drawing/2014/main" id="{898EE2F3-28C1-4061-A81F-F2AD5E9E0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0083800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355" name="Text Box 3">
            <a:extLst>
              <a:ext uri="{FF2B5EF4-FFF2-40B4-BE49-F238E27FC236}">
                <a16:creationId xmlns:a16="http://schemas.microsoft.com/office/drawing/2014/main" id="{8897727A-479A-4B44-925E-E419799E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806" y="1871456"/>
            <a:ext cx="3413786" cy="4996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altLang="el-GR" sz="2647">
                <a:solidFill>
                  <a:schemeClr val="bg1"/>
                </a:solidFill>
                <a:latin typeface="Times New Roman" panose="02020603050405020304" pitchFamily="18" charset="0"/>
              </a:rPr>
              <a:t>ΣΤΕΝΕΣ ΓΡΑΜΜΕΣ </a:t>
            </a:r>
          </a:p>
        </p:txBody>
      </p:sp>
      <p:sp>
        <p:nvSpPr>
          <p:cNvPr id="612356" name="Text Box 4">
            <a:extLst>
              <a:ext uri="{FF2B5EF4-FFF2-40B4-BE49-F238E27FC236}">
                <a16:creationId xmlns:a16="http://schemas.microsoft.com/office/drawing/2014/main" id="{C249F126-8ABB-4C79-9900-EBDF4B102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15" y="1932729"/>
            <a:ext cx="3254476" cy="4996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l-GR" altLang="el-GR" sz="2647" dirty="0">
                <a:solidFill>
                  <a:schemeClr val="bg1"/>
                </a:solidFill>
                <a:latin typeface="Times New Roman" panose="02020603050405020304" pitchFamily="18" charset="0"/>
              </a:rPr>
              <a:t>ΚΑΝΟΝΙΚΗ ΣΠΟΡΑ</a:t>
            </a:r>
          </a:p>
        </p:txBody>
      </p:sp>
      <p:sp>
        <p:nvSpPr>
          <p:cNvPr id="612357" name="Text Box 5">
            <a:extLst>
              <a:ext uri="{FF2B5EF4-FFF2-40B4-BE49-F238E27FC236}">
                <a16:creationId xmlns:a16="http://schemas.microsoft.com/office/drawing/2014/main" id="{432CF270-3F07-4EC2-BA5D-CC5875AA2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20372"/>
            <a:ext cx="10083800" cy="11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647" b="1" dirty="0"/>
              <a:t>Πείραμα αξιολόγησης καλλιεργητικής τεχνικής </a:t>
            </a:r>
          </a:p>
          <a:p>
            <a:pPr algn="ctr">
              <a:spcBef>
                <a:spcPct val="50000"/>
              </a:spcBef>
            </a:pPr>
            <a:r>
              <a:rPr lang="el-GR" altLang="el-GR" sz="2647" b="1" dirty="0"/>
              <a:t>Πρόγραμμα αγιολογικής σποράς σε στενές γραμμές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80334" y="332008"/>
            <a:ext cx="6316345" cy="1861185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90"/>
              </a:spcBef>
            </a:pPr>
            <a:r>
              <a:rPr b="0" spc="-5" dirty="0">
                <a:latin typeface="Arial"/>
                <a:cs typeface="Arial"/>
              </a:rPr>
              <a:t>Παράδειγµα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13</a:t>
            </a:r>
          </a:p>
          <a:p>
            <a:pPr marL="12700" marR="5080" indent="143510" algn="ctr">
              <a:lnSpc>
                <a:spcPct val="104700"/>
              </a:lnSpc>
              <a:spcBef>
                <a:spcPts val="620"/>
              </a:spcBef>
            </a:pPr>
            <a:r>
              <a:rPr sz="3200" spc="-5" dirty="0">
                <a:solidFill>
                  <a:srgbClr val="FFFFFF"/>
                </a:solidFill>
              </a:rPr>
              <a:t>Εγκατάσταση Υδροπονικής  </a:t>
            </a:r>
            <a:r>
              <a:rPr sz="3200" spc="-10" dirty="0">
                <a:solidFill>
                  <a:srgbClr val="FFFFFF"/>
                </a:solidFill>
              </a:rPr>
              <a:t>Καλλιέργειας </a:t>
            </a:r>
            <a:r>
              <a:rPr sz="3200" spc="55" dirty="0">
                <a:solidFill>
                  <a:srgbClr val="FFFFFF"/>
                </a:solidFill>
              </a:rPr>
              <a:t>∆ίκταµου</a:t>
            </a:r>
            <a:r>
              <a:rPr sz="3200" spc="-85" dirty="0">
                <a:solidFill>
                  <a:srgbClr val="FFFFFF"/>
                </a:solidFill>
              </a:rPr>
              <a:t> </a:t>
            </a:r>
            <a:r>
              <a:rPr sz="3200" b="0" spc="-5" dirty="0">
                <a:latin typeface="Arial"/>
                <a:cs typeface="Arial"/>
              </a:rPr>
              <a:t>(ΕΘΙΑΓΕ)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42172" y="2373820"/>
            <a:ext cx="6321425" cy="4745355"/>
            <a:chOff x="2142172" y="2373820"/>
            <a:chExt cx="6321425" cy="4745355"/>
          </a:xfrm>
        </p:grpSpPr>
        <p:sp>
          <p:nvSpPr>
            <p:cNvPr id="8" name="object 8"/>
            <p:cNvSpPr/>
            <p:nvPr/>
          </p:nvSpPr>
          <p:spPr>
            <a:xfrm>
              <a:off x="2170176" y="2401824"/>
              <a:ext cx="6265164" cy="46893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56460" y="2388107"/>
              <a:ext cx="6292850" cy="4716780"/>
            </a:xfrm>
            <a:custGeom>
              <a:avLst/>
              <a:gdLst/>
              <a:ahLst/>
              <a:cxnLst/>
              <a:rect l="l" t="t" r="r" b="b"/>
              <a:pathLst>
                <a:path w="6292850" h="4716780">
                  <a:moveTo>
                    <a:pt x="0" y="0"/>
                  </a:moveTo>
                  <a:lnTo>
                    <a:pt x="0" y="4716779"/>
                  </a:lnTo>
                  <a:lnTo>
                    <a:pt x="6292595" y="4716779"/>
                  </a:lnTo>
                  <a:lnTo>
                    <a:pt x="6292595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6BD7E9-7D3F-4E4B-883B-188DAC69985D}"/>
              </a:ext>
            </a:extLst>
          </p:cNvPr>
          <p:cNvSpPr txBox="1"/>
          <p:nvPr/>
        </p:nvSpPr>
        <p:spPr>
          <a:xfrm>
            <a:off x="1079500" y="1266825"/>
            <a:ext cx="746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800" dirty="0">
                <a:solidFill>
                  <a:srgbClr val="FF0000"/>
                </a:solidFill>
              </a:rPr>
              <a:t>ΣΦΑΛΜΑ </a:t>
            </a:r>
          </a:p>
          <a:p>
            <a:pPr algn="ctr"/>
            <a:r>
              <a:rPr lang="en-US" sz="8800" dirty="0">
                <a:solidFill>
                  <a:srgbClr val="FF0000"/>
                </a:solidFill>
              </a:rPr>
              <a:t>ERROR </a:t>
            </a:r>
          </a:p>
          <a:p>
            <a:pPr algn="ctr"/>
            <a:r>
              <a:rPr lang="en-US" sz="8800" dirty="0">
                <a:solidFill>
                  <a:srgbClr val="FF0000"/>
                </a:solidFill>
              </a:rPr>
              <a:t>RESIDUAL</a:t>
            </a:r>
            <a:endParaRPr lang="el-GR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984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41500" y="504825"/>
            <a:ext cx="67056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Arial"/>
                <a:cs typeface="Arial"/>
              </a:rPr>
              <a:t>Πα</a:t>
            </a:r>
            <a:r>
              <a:rPr sz="4400" b="0" spc="-5" dirty="0" err="1">
                <a:latin typeface="Arial"/>
                <a:cs typeface="Arial"/>
              </a:rPr>
              <a:t>ράδειγ</a:t>
            </a:r>
            <a:r>
              <a:rPr sz="4400" b="0" spc="-5" dirty="0">
                <a:latin typeface="Arial"/>
                <a:cs typeface="Arial"/>
              </a:rPr>
              <a:t>µα</a:t>
            </a:r>
            <a:r>
              <a:rPr sz="4400" b="0" spc="-60" dirty="0">
                <a:latin typeface="Arial"/>
                <a:cs typeface="Arial"/>
              </a:rPr>
              <a:t> </a:t>
            </a:r>
            <a:r>
              <a:rPr sz="4400" b="0" dirty="0">
                <a:latin typeface="Arial"/>
                <a:cs typeface="Arial"/>
              </a:rPr>
              <a:t>8</a:t>
            </a:r>
            <a:br>
              <a:rPr lang="el-GR" sz="4400" b="0" dirty="0"/>
            </a:br>
            <a:r>
              <a:rPr lang="el-GR" sz="2000" b="0" dirty="0"/>
              <a:t>Παράγοντες σφάλματος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75697" y="1968817"/>
            <a:ext cx="6137910" cy="4610735"/>
            <a:chOff x="3675697" y="1968817"/>
            <a:chExt cx="6137910" cy="4610735"/>
          </a:xfrm>
        </p:grpSpPr>
        <p:sp>
          <p:nvSpPr>
            <p:cNvPr id="8" name="object 8"/>
            <p:cNvSpPr/>
            <p:nvPr/>
          </p:nvSpPr>
          <p:spPr>
            <a:xfrm>
              <a:off x="3685031" y="1978151"/>
              <a:ext cx="6118859" cy="45918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80459" y="1973579"/>
              <a:ext cx="6128385" cy="4601210"/>
            </a:xfrm>
            <a:custGeom>
              <a:avLst/>
              <a:gdLst/>
              <a:ahLst/>
              <a:cxnLst/>
              <a:rect l="l" t="t" r="r" b="b"/>
              <a:pathLst>
                <a:path w="6128384" h="4601209">
                  <a:moveTo>
                    <a:pt x="0" y="0"/>
                  </a:moveTo>
                  <a:lnTo>
                    <a:pt x="0" y="4600955"/>
                  </a:lnTo>
                  <a:lnTo>
                    <a:pt x="6128003" y="4600955"/>
                  </a:lnTo>
                  <a:lnTo>
                    <a:pt x="6128003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91183" y="3200400"/>
            <a:ext cx="2377440" cy="1082040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30"/>
              </a:spcBef>
            </a:pPr>
            <a:r>
              <a:rPr sz="1800" b="1" spc="-5" dirty="0">
                <a:latin typeface="Arial"/>
                <a:cs typeface="Arial"/>
              </a:rPr>
              <a:t>Τούφες</a:t>
            </a:r>
            <a:endParaRPr sz="1800">
              <a:latin typeface="Arial"/>
              <a:cs typeface="Arial"/>
            </a:endParaRPr>
          </a:p>
          <a:p>
            <a:pPr marL="106045" marR="592455">
              <a:lnSpc>
                <a:spcPct val="100600"/>
              </a:lnSpc>
              <a:spcBef>
                <a:spcPts val="1070"/>
              </a:spcBef>
              <a:buSzPct val="94444"/>
              <a:buFont typeface="Arial"/>
              <a:buChar char="•"/>
              <a:tabLst>
                <a:tab pos="187325" algn="l"/>
              </a:tabLst>
            </a:pPr>
            <a:r>
              <a:rPr sz="1800" b="1" spc="-5" dirty="0">
                <a:latin typeface="Arial"/>
                <a:cs typeface="Arial"/>
              </a:rPr>
              <a:t>Ένδειξη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κακής  </a:t>
            </a:r>
            <a:r>
              <a:rPr sz="1800" b="1" dirty="0">
                <a:latin typeface="Arial"/>
                <a:cs typeface="Arial"/>
              </a:rPr>
              <a:t>σποράς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89100" y="411658"/>
            <a:ext cx="6298690" cy="966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Arial"/>
                <a:cs typeface="Arial"/>
              </a:rPr>
              <a:t>Πα</a:t>
            </a:r>
            <a:r>
              <a:rPr sz="4400" b="0" spc="-5" dirty="0" err="1">
                <a:latin typeface="Arial"/>
                <a:cs typeface="Arial"/>
              </a:rPr>
              <a:t>ράδειγ</a:t>
            </a:r>
            <a:r>
              <a:rPr sz="4400" b="0" spc="-5" dirty="0">
                <a:latin typeface="Arial"/>
                <a:cs typeface="Arial"/>
              </a:rPr>
              <a:t>µα</a:t>
            </a:r>
            <a:r>
              <a:rPr sz="4400" b="0" spc="-60" dirty="0">
                <a:latin typeface="Arial"/>
                <a:cs typeface="Arial"/>
              </a:rPr>
              <a:t> </a:t>
            </a:r>
            <a:r>
              <a:rPr sz="4400" b="0" dirty="0">
                <a:latin typeface="Arial"/>
                <a:cs typeface="Arial"/>
              </a:rPr>
              <a:t>7</a:t>
            </a:r>
            <a:br>
              <a:rPr lang="en-US" sz="4400" b="0" dirty="0">
                <a:latin typeface="Arial"/>
                <a:cs typeface="Arial"/>
              </a:rPr>
            </a:br>
            <a:r>
              <a:rPr lang="el-GR" sz="1800" b="0" dirty="0">
                <a:latin typeface="Arial"/>
                <a:cs typeface="Arial"/>
              </a:rPr>
              <a:t>Παράγοντες σφάλματος 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82377" y="1849945"/>
            <a:ext cx="6031230" cy="4530090"/>
            <a:chOff x="3782377" y="1849945"/>
            <a:chExt cx="6031230" cy="4530090"/>
          </a:xfrm>
        </p:grpSpPr>
        <p:sp>
          <p:nvSpPr>
            <p:cNvPr id="8" name="object 8"/>
            <p:cNvSpPr/>
            <p:nvPr/>
          </p:nvSpPr>
          <p:spPr>
            <a:xfrm>
              <a:off x="3791711" y="1859279"/>
              <a:ext cx="6012179" cy="45110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87139" y="1854707"/>
              <a:ext cx="6021705" cy="4520565"/>
            </a:xfrm>
            <a:custGeom>
              <a:avLst/>
              <a:gdLst/>
              <a:ahLst/>
              <a:cxnLst/>
              <a:rect l="l" t="t" r="r" b="b"/>
              <a:pathLst>
                <a:path w="6021705" h="4520565">
                  <a:moveTo>
                    <a:pt x="0" y="0"/>
                  </a:moveTo>
                  <a:lnTo>
                    <a:pt x="0" y="4520183"/>
                  </a:lnTo>
                  <a:lnTo>
                    <a:pt x="6021323" y="4520183"/>
                  </a:lnTo>
                  <a:lnTo>
                    <a:pt x="6021323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91183" y="2554223"/>
            <a:ext cx="2377440" cy="2456815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30"/>
              </a:spcBef>
            </a:pPr>
            <a:r>
              <a:rPr sz="1800" b="1" spc="-5" dirty="0">
                <a:latin typeface="Arial"/>
                <a:cs typeface="Arial"/>
              </a:rPr>
              <a:t>Αραιό</a:t>
            </a:r>
            <a:endParaRPr sz="1800">
              <a:latin typeface="Arial"/>
              <a:cs typeface="Arial"/>
            </a:endParaRPr>
          </a:p>
          <a:p>
            <a:pPr marL="186690" indent="-81280">
              <a:lnSpc>
                <a:spcPct val="100000"/>
              </a:lnSpc>
              <a:spcBef>
                <a:spcPts val="1090"/>
              </a:spcBef>
              <a:buSzPct val="94444"/>
              <a:buFont typeface="Arial"/>
              <a:buChar char="•"/>
              <a:tabLst>
                <a:tab pos="187325" algn="l"/>
              </a:tabLst>
            </a:pPr>
            <a:r>
              <a:rPr sz="1800" b="1" spc="-5" dirty="0">
                <a:latin typeface="Arial"/>
                <a:cs typeface="Arial"/>
              </a:rPr>
              <a:t>Παγετός</a:t>
            </a:r>
            <a:endParaRPr sz="1800">
              <a:latin typeface="Arial"/>
              <a:cs typeface="Arial"/>
            </a:endParaRPr>
          </a:p>
          <a:p>
            <a:pPr marL="106045" marR="1083310">
              <a:lnSpc>
                <a:spcPct val="100600"/>
              </a:lnSpc>
              <a:spcBef>
                <a:spcPts val="1070"/>
              </a:spcBef>
              <a:buSzPct val="94444"/>
              <a:buFont typeface="Arial"/>
              <a:buChar char="•"/>
              <a:tabLst>
                <a:tab pos="187325" algn="l"/>
              </a:tabLst>
            </a:pPr>
            <a:r>
              <a:rPr sz="1800" b="1" spc="-5" dirty="0">
                <a:latin typeface="Arial"/>
                <a:cs typeface="Arial"/>
              </a:rPr>
              <a:t>Λάθος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της  </a:t>
            </a:r>
            <a:r>
              <a:rPr sz="1800" b="1" spc="-5" dirty="0">
                <a:latin typeface="Arial"/>
                <a:cs typeface="Arial"/>
              </a:rPr>
              <a:t>σπαρτικής</a:t>
            </a:r>
            <a:endParaRPr sz="1800">
              <a:latin typeface="Arial"/>
              <a:cs typeface="Arial"/>
            </a:endParaRPr>
          </a:p>
          <a:p>
            <a:pPr marL="106045" marR="142240" algn="just">
              <a:lnSpc>
                <a:spcPct val="100299"/>
              </a:lnSpc>
              <a:spcBef>
                <a:spcPts val="1075"/>
              </a:spcBef>
              <a:buSzPct val="94444"/>
              <a:buFont typeface="Arial"/>
              <a:buChar char="•"/>
              <a:tabLst>
                <a:tab pos="187325" algn="l"/>
              </a:tabLst>
            </a:pPr>
            <a:r>
              <a:rPr sz="1800" b="1" spc="-5" dirty="0">
                <a:latin typeface="Arial"/>
                <a:cs typeface="Arial"/>
              </a:rPr>
              <a:t>Κακή επεξεργασία  </a:t>
            </a:r>
            <a:r>
              <a:rPr sz="1800" b="1" dirty="0">
                <a:latin typeface="Arial"/>
                <a:cs typeface="Arial"/>
              </a:rPr>
              <a:t>του </a:t>
            </a:r>
            <a:r>
              <a:rPr sz="1800" b="1" spc="-5" dirty="0">
                <a:latin typeface="Arial"/>
                <a:cs typeface="Arial"/>
              </a:rPr>
              <a:t>χωραφιού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πριν  </a:t>
            </a:r>
            <a:r>
              <a:rPr sz="1800" b="1" spc="-5" dirty="0">
                <a:latin typeface="Arial"/>
                <a:cs typeface="Arial"/>
              </a:rPr>
              <a:t>τη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σπορά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854119C-E5C5-43E3-B134-C2BDDD9D2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10083800" cy="7562850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2BE3B5A0-FE31-4B05-8397-5105C64C5DAC}"/>
              </a:ext>
            </a:extLst>
          </p:cNvPr>
          <p:cNvSpPr txBox="1">
            <a:spLocks/>
          </p:cNvSpPr>
          <p:nvPr/>
        </p:nvSpPr>
        <p:spPr>
          <a:xfrm>
            <a:off x="1765300" y="0"/>
            <a:ext cx="6298690" cy="125675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l-GR" sz="44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Παράδειγμα</a:t>
            </a:r>
            <a:br>
              <a:rPr lang="el-GR" sz="4400" kern="0" dirty="0">
                <a:solidFill>
                  <a:sysClr val="windowText" lastClr="000000"/>
                </a:solidFill>
                <a:latin typeface="Arial"/>
                <a:cs typeface="Arial"/>
              </a:rPr>
            </a:br>
            <a:r>
              <a:rPr lang="el-GR" kern="0" dirty="0">
                <a:solidFill>
                  <a:sysClr val="windowText" lastClr="000000"/>
                </a:solidFill>
                <a:latin typeface="Arial"/>
                <a:cs typeface="Arial"/>
              </a:rPr>
              <a:t>Παράγοντες σφάλματος </a:t>
            </a:r>
          </a:p>
          <a:p>
            <a:pPr marL="12700">
              <a:spcBef>
                <a:spcPts val="100"/>
              </a:spcBef>
            </a:pPr>
            <a:r>
              <a:rPr lang="el-GR" kern="0" dirty="0">
                <a:solidFill>
                  <a:sysClr val="windowText" lastClr="000000"/>
                </a:solidFill>
                <a:latin typeface="Arial"/>
                <a:cs typeface="Arial"/>
              </a:rPr>
              <a:t>ΖΙΖΑΝΙΑ </a:t>
            </a:r>
          </a:p>
        </p:txBody>
      </p:sp>
    </p:spTree>
    <p:extLst>
      <p:ext uri="{BB962C8B-B14F-4D97-AF65-F5344CB8AC3E}">
        <p14:creationId xmlns:p14="http://schemas.microsoft.com/office/powerpoint/2010/main" val="23913052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66DC78-7BB5-4957-BAEF-D536668C5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0083800" cy="7562850"/>
          </a:xfrm>
          <a:prstGeom prst="rect">
            <a:avLst/>
          </a:prstGeom>
        </p:spPr>
      </p:pic>
      <p:sp>
        <p:nvSpPr>
          <p:cNvPr id="4" name="object 6">
            <a:extLst>
              <a:ext uri="{FF2B5EF4-FFF2-40B4-BE49-F238E27FC236}">
                <a16:creationId xmlns:a16="http://schemas.microsoft.com/office/drawing/2014/main" id="{B4F977DB-EA3E-43FE-8147-71D6F816BE7D}"/>
              </a:ext>
            </a:extLst>
          </p:cNvPr>
          <p:cNvSpPr txBox="1">
            <a:spLocks/>
          </p:cNvSpPr>
          <p:nvPr/>
        </p:nvSpPr>
        <p:spPr>
          <a:xfrm>
            <a:off x="1765300" y="0"/>
            <a:ext cx="6298690" cy="1256754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l-GR" sz="4400" kern="0" spc="-5" dirty="0">
                <a:solidFill>
                  <a:sysClr val="windowText" lastClr="000000"/>
                </a:solidFill>
                <a:latin typeface="Arial"/>
                <a:cs typeface="Arial"/>
              </a:rPr>
              <a:t>Παράδειγμα</a:t>
            </a:r>
            <a:br>
              <a:rPr lang="el-GR" sz="4400" kern="0" dirty="0">
                <a:solidFill>
                  <a:sysClr val="windowText" lastClr="000000"/>
                </a:solidFill>
                <a:latin typeface="Arial"/>
                <a:cs typeface="Arial"/>
              </a:rPr>
            </a:br>
            <a:r>
              <a:rPr lang="el-GR" kern="0" dirty="0">
                <a:solidFill>
                  <a:sysClr val="windowText" lastClr="000000"/>
                </a:solidFill>
                <a:latin typeface="Arial"/>
                <a:cs typeface="Arial"/>
              </a:rPr>
              <a:t>Παράγοντες σφάλματος </a:t>
            </a:r>
          </a:p>
          <a:p>
            <a:pPr marL="12700">
              <a:spcBef>
                <a:spcPts val="100"/>
              </a:spcBef>
            </a:pPr>
            <a:r>
              <a:rPr lang="el-GR" kern="0" dirty="0">
                <a:solidFill>
                  <a:sysClr val="windowText" lastClr="000000"/>
                </a:solidFill>
                <a:latin typeface="Arial"/>
                <a:cs typeface="Arial"/>
              </a:rPr>
              <a:t>ΤΕΤΡΑΝΥΧΟΣ </a:t>
            </a:r>
          </a:p>
        </p:txBody>
      </p:sp>
    </p:spTree>
    <p:extLst>
      <p:ext uri="{BB962C8B-B14F-4D97-AF65-F5344CB8AC3E}">
        <p14:creationId xmlns:p14="http://schemas.microsoft.com/office/powerpoint/2010/main" val="20670934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140F5E-707E-4295-82A2-39055771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900" y="581025"/>
            <a:ext cx="7695185" cy="1231106"/>
          </a:xfrm>
        </p:spPr>
        <p:txBody>
          <a:bodyPr/>
          <a:lstStyle/>
          <a:p>
            <a:pPr algn="ctr"/>
            <a:r>
              <a:rPr lang="el-GR" dirty="0"/>
              <a:t>Προετοιμασία και σπορά πειραματικού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2AEEA42A-7553-4400-97FC-B6A1BA05B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2181225"/>
            <a:ext cx="7162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48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136A3F-DC25-41B7-8DE3-BE267294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107" y="590803"/>
            <a:ext cx="7695185" cy="615553"/>
          </a:xfrm>
        </p:spPr>
        <p:txBody>
          <a:bodyPr/>
          <a:lstStyle/>
          <a:p>
            <a:pPr algn="ctr"/>
            <a:r>
              <a:rPr lang="el-GR" dirty="0"/>
              <a:t>Προετοιμασία στο εργαστήριο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6BB1D1-DFEE-407A-A966-EA612D9F7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105025"/>
            <a:ext cx="8305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2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19882" y="568830"/>
            <a:ext cx="6486776" cy="6899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4400" spc="-5" dirty="0"/>
              <a:t>Συνθήκες που επιδρούν </a:t>
            </a:r>
            <a:endParaRPr sz="4400" dirty="0"/>
          </a:p>
        </p:txBody>
      </p:sp>
      <p:sp>
        <p:nvSpPr>
          <p:cNvPr id="7" name="object 7"/>
          <p:cNvSpPr txBox="1"/>
          <p:nvPr/>
        </p:nvSpPr>
        <p:spPr>
          <a:xfrm>
            <a:off x="1304035" y="1931922"/>
            <a:ext cx="8007350" cy="505460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4965" marR="1120775" indent="-342900">
              <a:lnSpc>
                <a:spcPts val="3440"/>
              </a:lnSpc>
              <a:spcBef>
                <a:spcPts val="550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dirty="0">
                <a:solidFill>
                  <a:srgbClr val="FFCC65"/>
                </a:solidFill>
                <a:latin typeface="Arial"/>
                <a:cs typeface="Arial"/>
              </a:rPr>
              <a:t>Κλιµατικές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(µεταβολή από χρονιά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σε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χρονιά)</a:t>
            </a:r>
            <a:endParaRPr sz="3200" dirty="0">
              <a:latin typeface="Arial"/>
              <a:cs typeface="Arial"/>
            </a:endParaRPr>
          </a:p>
          <a:p>
            <a:pPr marL="756285" marR="5715" lvl="1" indent="-287020">
              <a:lnSpc>
                <a:spcPts val="3020"/>
              </a:lnSpc>
              <a:spcBef>
                <a:spcPts val="1350"/>
              </a:spcBef>
              <a:buClr>
                <a:srgbClr val="B2B2B2"/>
              </a:buClr>
              <a:buSzPct val="75000"/>
              <a:buFont typeface="Wingdings"/>
              <a:buChar char=""/>
              <a:tabLst>
                <a:tab pos="756920" algn="l"/>
              </a:tabLst>
            </a:pP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Οι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ποικιλίες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δοκιµάζονται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επί σειρά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ετών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ώστε  να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προβλεφθεί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η </a:t>
            </a:r>
            <a:r>
              <a:rPr sz="2800" spc="-5" dirty="0" err="1">
                <a:solidFill>
                  <a:srgbClr val="FFFFFF"/>
                </a:solidFill>
                <a:latin typeface="Arial"/>
                <a:cs typeface="Arial"/>
              </a:rPr>
              <a:t>συ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µπ</a:t>
            </a:r>
            <a:r>
              <a:rPr sz="2800" spc="-5" dirty="0" err="1">
                <a:solidFill>
                  <a:srgbClr val="FFFFFF"/>
                </a:solidFill>
                <a:latin typeface="Arial"/>
                <a:cs typeface="Arial"/>
              </a:rPr>
              <a:t>εριφοράς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 τους στα επόµενα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χρόνια</a:t>
            </a:r>
            <a:endParaRPr sz="2800" dirty="0">
              <a:latin typeface="Arial"/>
              <a:cs typeface="Arial"/>
            </a:endParaRPr>
          </a:p>
          <a:p>
            <a:pPr marL="354965" marR="642620" indent="-342900">
              <a:lnSpc>
                <a:spcPts val="3440"/>
              </a:lnSpc>
              <a:spcBef>
                <a:spcPts val="157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dirty="0">
                <a:solidFill>
                  <a:srgbClr val="FFCC65"/>
                </a:solidFill>
                <a:latin typeface="Arial"/>
                <a:cs typeface="Arial"/>
              </a:rPr>
              <a:t>Εδαφικές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(µεταβολή από τοποθεσία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σε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τοποθεσία)</a:t>
            </a:r>
            <a:endParaRPr lang="el-GR" sz="32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756285" marR="5080" lvl="1" indent="-287020">
              <a:lnSpc>
                <a:spcPts val="3020"/>
              </a:lnSpc>
              <a:spcBef>
                <a:spcPts val="1350"/>
              </a:spcBef>
              <a:buClr>
                <a:srgbClr val="B2B2B2"/>
              </a:buClr>
              <a:buSzPct val="75000"/>
              <a:buFont typeface="Wingdings"/>
              <a:buChar char=""/>
              <a:tabLst>
                <a:tab pos="756920" algn="l"/>
              </a:tabLst>
            </a:pP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Εγκαθιστούµε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τα 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πειράµατα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σε διάφορες  αντιπροσωπευτικές περιοχές ώστε η 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εκτίµηση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 του παραγωγικού δυναμικού να προβλεφθεί με</a:t>
            </a:r>
            <a:r>
              <a:rPr lang="el-GR" sz="2800" spc="-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µ</a:t>
            </a:r>
            <a:r>
              <a:rPr lang="el-GR" sz="2800" spc="-5" dirty="0" err="1">
                <a:solidFill>
                  <a:srgbClr val="FFFFFF"/>
                </a:solidFill>
                <a:latin typeface="Arial"/>
                <a:cs typeface="Arial"/>
              </a:rPr>
              <a:t>εγαλύτερη</a:t>
            </a:r>
            <a:r>
              <a:rPr lang="el-GR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2800" spc="-5" dirty="0">
                <a:solidFill>
                  <a:srgbClr val="FFFFFF"/>
                </a:solidFill>
                <a:latin typeface="Arial"/>
                <a:cs typeface="Arial"/>
              </a:rPr>
              <a:t>ασφάλεια</a:t>
            </a:r>
            <a:endParaRPr lang="el-GR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2C9CAAC4-A60A-4526-ADD3-DDA7FE9F8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394084"/>
              </p:ext>
            </p:extLst>
          </p:nvPr>
        </p:nvGraphicFramePr>
        <p:xfrm>
          <a:off x="1231900" y="790512"/>
          <a:ext cx="7543800" cy="6153152"/>
        </p:xfrm>
        <a:graphic>
          <a:graphicData uri="http://schemas.openxmlformats.org/drawingml/2006/table">
            <a:tbl>
              <a:tblPr/>
              <a:tblGrid>
                <a:gridCol w="847484">
                  <a:extLst>
                    <a:ext uri="{9D8B030D-6E8A-4147-A177-3AD203B41FA5}">
                      <a16:colId xmlns:a16="http://schemas.microsoft.com/office/drawing/2014/main" val="1035977510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3563677340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2643912922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1544878400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4085617032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2625006758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3810788479"/>
                    </a:ext>
                  </a:extLst>
                </a:gridCol>
                <a:gridCol w="847484">
                  <a:extLst>
                    <a:ext uri="{9D8B030D-6E8A-4147-A177-3AD203B41FA5}">
                      <a16:colId xmlns:a16="http://schemas.microsoft.com/office/drawing/2014/main" val="1289414945"/>
                    </a:ext>
                  </a:extLst>
                </a:gridCol>
                <a:gridCol w="763928">
                  <a:extLst>
                    <a:ext uri="{9D8B030D-6E8A-4147-A177-3AD203B41FA5}">
                      <a16:colId xmlns:a16="http://schemas.microsoft.com/office/drawing/2014/main" val="3773508057"/>
                    </a:ext>
                  </a:extLst>
                </a:gridCol>
              </a:tblGrid>
              <a:tr h="46004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ΠΕΙΡΑΜΑΤΙΚΟ ΑΡΑΧΙΔΑ 2020 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6" marR="5326" marT="53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96047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Επανάλιψη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</a:t>
                      </a:r>
                    </a:p>
                  </a:txBody>
                  <a:tcPr marL="5326" marR="5326" marT="532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864337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932457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Επανάλιψη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</a:t>
                      </a:r>
                    </a:p>
                  </a:txBody>
                  <a:tcPr marL="5326" marR="5326" marT="532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089986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470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Επανάλιψη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</a:t>
                      </a:r>
                    </a:p>
                  </a:txBody>
                  <a:tcPr marL="5326" marR="5326" marT="532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019055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205872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Επανάλιψη</a:t>
                      </a:r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</a:t>
                      </a:r>
                    </a:p>
                  </a:txBody>
                  <a:tcPr marL="5326" marR="5326" marT="532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944182"/>
                  </a:ext>
                </a:extLst>
              </a:tr>
              <a:tr h="7116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326" marR="5326" marT="53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8159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4C88CFD-6B3F-490C-A7B5-59990B054888}"/>
              </a:ext>
            </a:extLst>
          </p:cNvPr>
          <p:cNvSpPr txBox="1"/>
          <p:nvPr/>
        </p:nvSpPr>
        <p:spPr>
          <a:xfrm>
            <a:off x="1244600" y="402161"/>
            <a:ext cx="67691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Σχέδιο Σποράς Πλήρεις τυχαιοποιημένες ομάδες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7BB18-5748-40D7-9372-BFF664449DCC}"/>
              </a:ext>
            </a:extLst>
          </p:cNvPr>
          <p:cNvSpPr txBox="1"/>
          <p:nvPr/>
        </p:nvSpPr>
        <p:spPr>
          <a:xfrm>
            <a:off x="660400" y="6867525"/>
            <a:ext cx="937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Κάθε μεταχείριση αποτελείται από 2 γραμμές (μήκος 3 μέτρα και μεταξύ των γραμμών ,75εκ.)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0356EBA-ED6F-40DB-A1CF-8EF1F70C777E}"/>
              </a:ext>
            </a:extLst>
          </p:cNvPr>
          <p:cNvSpPr/>
          <p:nvPr/>
        </p:nvSpPr>
        <p:spPr>
          <a:xfrm>
            <a:off x="3365500" y="13811"/>
            <a:ext cx="3058338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l-GR" dirty="0"/>
              <a:t>Προετοιμασία στο εργαστήριο</a:t>
            </a:r>
          </a:p>
        </p:txBody>
      </p:sp>
    </p:spTree>
    <p:extLst>
      <p:ext uri="{BB962C8B-B14F-4D97-AF65-F5344CB8AC3E}">
        <p14:creationId xmlns:p14="http://schemas.microsoft.com/office/powerpoint/2010/main" val="3343537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97E4B4AE-5CE7-4CF8-A1D1-B9ABFE450376}"/>
              </a:ext>
            </a:extLst>
          </p:cNvPr>
          <p:cNvGraphicFramePr>
            <a:graphicFrameLocks noGrp="1"/>
          </p:cNvGraphicFramePr>
          <p:nvPr/>
        </p:nvGraphicFramePr>
        <p:xfrm>
          <a:off x="469900" y="885825"/>
          <a:ext cx="9601200" cy="5175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9578">
                  <a:extLst>
                    <a:ext uri="{9D8B030D-6E8A-4147-A177-3AD203B41FA5}">
                      <a16:colId xmlns:a16="http://schemas.microsoft.com/office/drawing/2014/main" val="3357990287"/>
                    </a:ext>
                  </a:extLst>
                </a:gridCol>
                <a:gridCol w="1440807">
                  <a:extLst>
                    <a:ext uri="{9D8B030D-6E8A-4147-A177-3AD203B41FA5}">
                      <a16:colId xmlns:a16="http://schemas.microsoft.com/office/drawing/2014/main" val="70504676"/>
                    </a:ext>
                  </a:extLst>
                </a:gridCol>
                <a:gridCol w="1090000">
                  <a:extLst>
                    <a:ext uri="{9D8B030D-6E8A-4147-A177-3AD203B41FA5}">
                      <a16:colId xmlns:a16="http://schemas.microsoft.com/office/drawing/2014/main" val="3984792429"/>
                    </a:ext>
                  </a:extLst>
                </a:gridCol>
                <a:gridCol w="1090000">
                  <a:extLst>
                    <a:ext uri="{9D8B030D-6E8A-4147-A177-3AD203B41FA5}">
                      <a16:colId xmlns:a16="http://schemas.microsoft.com/office/drawing/2014/main" val="3585816727"/>
                    </a:ext>
                  </a:extLst>
                </a:gridCol>
                <a:gridCol w="1336399">
                  <a:extLst>
                    <a:ext uri="{9D8B030D-6E8A-4147-A177-3AD203B41FA5}">
                      <a16:colId xmlns:a16="http://schemas.microsoft.com/office/drawing/2014/main" val="959532537"/>
                    </a:ext>
                  </a:extLst>
                </a:gridCol>
                <a:gridCol w="801842">
                  <a:extLst>
                    <a:ext uri="{9D8B030D-6E8A-4147-A177-3AD203B41FA5}">
                      <a16:colId xmlns:a16="http://schemas.microsoft.com/office/drawing/2014/main" val="3571533959"/>
                    </a:ext>
                  </a:extLst>
                </a:gridCol>
                <a:gridCol w="801842">
                  <a:extLst>
                    <a:ext uri="{9D8B030D-6E8A-4147-A177-3AD203B41FA5}">
                      <a16:colId xmlns:a16="http://schemas.microsoft.com/office/drawing/2014/main" val="4196205280"/>
                    </a:ext>
                  </a:extLst>
                </a:gridCol>
                <a:gridCol w="801842">
                  <a:extLst>
                    <a:ext uri="{9D8B030D-6E8A-4147-A177-3AD203B41FA5}">
                      <a16:colId xmlns:a16="http://schemas.microsoft.com/office/drawing/2014/main" val="3947408903"/>
                    </a:ext>
                  </a:extLst>
                </a:gridCol>
                <a:gridCol w="968890">
                  <a:extLst>
                    <a:ext uri="{9D8B030D-6E8A-4147-A177-3AD203B41FA5}">
                      <a16:colId xmlns:a16="http://schemas.microsoft.com/office/drawing/2014/main" val="218224457"/>
                    </a:ext>
                  </a:extLst>
                </a:gridCol>
              </a:tblGrid>
              <a:tr h="510862"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 err="1">
                          <a:effectLst/>
                        </a:rPr>
                        <a:t>Αρηθμός</a:t>
                      </a:r>
                      <a:r>
                        <a:rPr lang="el-GR" sz="1200" b="1" u="none" strike="noStrike" dirty="0">
                          <a:effectLst/>
                        </a:rPr>
                        <a:t> </a:t>
                      </a:r>
                      <a:r>
                        <a:rPr lang="el-GR" sz="1200" b="1" u="none" strike="noStrike" dirty="0" err="1">
                          <a:effectLst/>
                        </a:rPr>
                        <a:t>τεμαχείου</a:t>
                      </a:r>
                      <a:r>
                        <a:rPr lang="el-GR" sz="1200" b="1" u="none" strike="noStrike" dirty="0">
                          <a:effectLst/>
                        </a:rPr>
                        <a:t> 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>
                          <a:effectLst/>
                        </a:rPr>
                        <a:t>Κωδικός ποικιλίας 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>
                          <a:effectLst/>
                        </a:rPr>
                        <a:t>Ποικιλία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 err="1">
                          <a:effectLst/>
                        </a:rPr>
                        <a:t>Επανάλιψη</a:t>
                      </a:r>
                      <a:r>
                        <a:rPr lang="el-GR" sz="1200" b="1" u="none" strike="noStrike" dirty="0">
                          <a:effectLst/>
                        </a:rPr>
                        <a:t>  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 err="1">
                          <a:effectLst/>
                        </a:rPr>
                        <a:t>Υψος</a:t>
                      </a:r>
                      <a:r>
                        <a:rPr lang="el-GR" sz="1200" b="1" u="none" strike="noStrike" dirty="0">
                          <a:effectLst/>
                        </a:rPr>
                        <a:t> φυτών (εκ.) 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>
                          <a:effectLst/>
                        </a:rPr>
                        <a:t>Αδέλφωμα (1-9) 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 err="1">
                          <a:effectLst/>
                        </a:rPr>
                        <a:t>Ασθένιες</a:t>
                      </a:r>
                      <a:r>
                        <a:rPr lang="el-GR" sz="1200" b="1" u="none" strike="noStrike" dirty="0">
                          <a:effectLst/>
                        </a:rPr>
                        <a:t> (1-9) 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>
                          <a:effectLst/>
                        </a:rPr>
                        <a:t>Έντομα (1-9) </a:t>
                      </a:r>
                      <a:endParaRPr lang="el-G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1" u="none" strike="noStrike" dirty="0">
                          <a:effectLst/>
                        </a:rPr>
                        <a:t>Απόδοση (</a:t>
                      </a:r>
                      <a:r>
                        <a:rPr lang="el-GR" sz="1200" b="1" u="none" strike="noStrike" dirty="0" err="1">
                          <a:effectLst/>
                        </a:rPr>
                        <a:t>γρ</a:t>
                      </a:r>
                      <a:r>
                        <a:rPr lang="el-GR" sz="1200" b="1" u="none" strike="noStrike" dirty="0">
                          <a:effectLst/>
                        </a:rPr>
                        <a:t>./</a:t>
                      </a:r>
                      <a:r>
                        <a:rPr lang="en-US" sz="1200" b="1" u="none" strike="noStrike" dirty="0">
                          <a:effectLst/>
                        </a:rPr>
                        <a:t>plot)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582713690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1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1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IX 23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1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961381026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2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2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NR 2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1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2801951835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3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3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MINA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1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455850100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4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4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KAITI 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1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1062371872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5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5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LITSA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1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339386994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6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6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FIVI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1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801855609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7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7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AVRA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1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2970507966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8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8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UF3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1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237026254"/>
                  </a:ext>
                </a:extLst>
              </a:tr>
              <a:tr h="518265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9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9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>
                          <a:effectLst/>
                        </a:rPr>
                        <a:t>GR6</a:t>
                      </a:r>
                      <a:endParaRPr lang="el-G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1</a:t>
                      </a:r>
                      <a:endParaRPr lang="el-G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 dirty="0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23" marR="6523" marT="6523" marB="0" anchor="b"/>
                </a:tc>
                <a:extLst>
                  <a:ext uri="{0D108BD9-81ED-4DB2-BD59-A6C34878D82A}">
                    <a16:rowId xmlns:a16="http://schemas.microsoft.com/office/drawing/2014/main" val="35209943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B861AB-4E04-44A2-AB77-80E2B2D16041}"/>
              </a:ext>
            </a:extLst>
          </p:cNvPr>
          <p:cNvSpPr txBox="1"/>
          <p:nvPr/>
        </p:nvSpPr>
        <p:spPr>
          <a:xfrm>
            <a:off x="1155700" y="504825"/>
            <a:ext cx="64770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Φύλλο παρατηρήσεων 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E0746C9-7E64-48C2-AFE2-5767D717AB02}"/>
              </a:ext>
            </a:extLst>
          </p:cNvPr>
          <p:cNvSpPr/>
          <p:nvPr/>
        </p:nvSpPr>
        <p:spPr>
          <a:xfrm>
            <a:off x="3289300" y="38100"/>
            <a:ext cx="3058338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l-GR" dirty="0"/>
              <a:t>Προετοιμασία στο εργαστήριο</a:t>
            </a:r>
          </a:p>
        </p:txBody>
      </p:sp>
    </p:spTree>
    <p:extLst>
      <p:ext uri="{BB962C8B-B14F-4D97-AF65-F5344CB8AC3E}">
        <p14:creationId xmlns:p14="http://schemas.microsoft.com/office/powerpoint/2010/main" val="36354341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51BDB21-DB57-481B-B168-D55A6C48761F}"/>
              </a:ext>
            </a:extLst>
          </p:cNvPr>
          <p:cNvSpPr/>
          <p:nvPr/>
        </p:nvSpPr>
        <p:spPr>
          <a:xfrm>
            <a:off x="3136900" y="200025"/>
            <a:ext cx="3461589" cy="369332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l-GR" dirty="0"/>
              <a:t>Χάραξη πειραματικού στο </a:t>
            </a:r>
            <a:r>
              <a:rPr lang="el-GR" dirty="0" err="1"/>
              <a:t>χώραφι</a:t>
            </a:r>
            <a:r>
              <a:rPr lang="el-GR" dirty="0"/>
              <a:t>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3CECC72-E8AB-4EB4-9CC7-74D8477C7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114425"/>
            <a:ext cx="9525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898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AA6280-E4FB-477B-B5AA-92143909F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57"/>
            <a:ext cx="10083800" cy="756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2E095-AD53-452F-993C-35192F1FD315}"/>
              </a:ext>
            </a:extLst>
          </p:cNvPr>
          <p:cNvSpPr txBox="1"/>
          <p:nvPr/>
        </p:nvSpPr>
        <p:spPr>
          <a:xfrm>
            <a:off x="6870700" y="5457825"/>
            <a:ext cx="2286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Αναμονή για Ζύγισμα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0A850-78AE-46D5-B4DA-198AF9BBA747}"/>
              </a:ext>
            </a:extLst>
          </p:cNvPr>
          <p:cNvSpPr txBox="1"/>
          <p:nvPr/>
        </p:nvSpPr>
        <p:spPr>
          <a:xfrm>
            <a:off x="3670300" y="4286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Γραμμικό πείραμα </a:t>
            </a:r>
            <a:r>
              <a:rPr lang="en-US" dirty="0"/>
              <a:t>Demo </a:t>
            </a:r>
          </a:p>
          <a:p>
            <a:pPr algn="ctr"/>
            <a:r>
              <a:rPr lang="en-US" dirty="0"/>
              <a:t>Strip Trial 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95C721E-FE58-430F-B64A-CC30AFD11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914"/>
            <a:ext cx="10083800" cy="7562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39D4C-B3E1-439E-805C-C25E8CC4AF91}"/>
              </a:ext>
            </a:extLst>
          </p:cNvPr>
          <p:cNvSpPr txBox="1"/>
          <p:nvPr/>
        </p:nvSpPr>
        <p:spPr>
          <a:xfrm>
            <a:off x="3594100" y="276225"/>
            <a:ext cx="3048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Σπορά </a:t>
            </a:r>
            <a:endParaRPr lang="en-US" dirty="0"/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62090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B361D9F-9C8D-4B25-BB42-62433909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657225"/>
            <a:ext cx="777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87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2ECB56-655F-48D6-AA23-4B6E46AD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428625"/>
            <a:ext cx="10363200" cy="4191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4389F3-5078-4ED2-8C39-96194DB0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1" y="4314825"/>
            <a:ext cx="100329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788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FBE3C50-A99F-498E-8DA0-38D0B7758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23825"/>
            <a:ext cx="7772400" cy="29718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EDBFF60-F290-451E-B6B6-76984BB88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3324226"/>
            <a:ext cx="8534400" cy="16764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FD85257-1B69-4A25-8F1E-B8CDB8C59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4848225"/>
            <a:ext cx="8229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82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987070" y="1190625"/>
            <a:ext cx="8606003" cy="571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87070" y="543050"/>
            <a:ext cx="5045430" cy="332142"/>
          </a:xfrm>
          <a:prstGeom prst="rect">
            <a:avLst/>
          </a:prstGeom>
          <a:solidFill>
            <a:srgbClr val="B1B1B1"/>
          </a:solidFill>
          <a:ln w="28574">
            <a:solidFill>
              <a:srgbClr val="FF0000"/>
            </a:solidFill>
          </a:ln>
        </p:spPr>
        <p:txBody>
          <a:bodyPr vert="horz" wrap="square" lIns="0" tIns="5461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430"/>
              </a:spcBef>
            </a:pPr>
            <a:r>
              <a:rPr lang="el-GR" b="1" spc="-5" dirty="0" err="1">
                <a:cs typeface="Arial"/>
              </a:rPr>
              <a:t>Παραδειγμα</a:t>
            </a:r>
            <a:r>
              <a:rPr lang="el-GR" b="1" spc="-5" dirty="0">
                <a:cs typeface="Arial"/>
              </a:rPr>
              <a:t> χάραξης </a:t>
            </a:r>
            <a:endParaRPr dirty="0">
              <a:cs typeface="Arial"/>
            </a:endParaRP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04B9953E-DD76-45F8-804B-5BB6F61FF571}"/>
              </a:ext>
            </a:extLst>
          </p:cNvPr>
          <p:cNvCxnSpPr/>
          <p:nvPr/>
        </p:nvCxnSpPr>
        <p:spPr>
          <a:xfrm>
            <a:off x="1612900" y="3324225"/>
            <a:ext cx="4114800" cy="2819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3871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2822" y="645330"/>
            <a:ext cx="616775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b="0" spc="-5" dirty="0">
                <a:latin typeface="Arial"/>
                <a:cs typeface="Arial"/>
              </a:rPr>
              <a:t>Επαναλήψεις</a:t>
            </a:r>
            <a:br>
              <a:rPr lang="el-GR" sz="1800" b="0" spc="-5" dirty="0">
                <a:latin typeface="Arial"/>
                <a:cs typeface="Arial"/>
              </a:rPr>
            </a:br>
            <a:r>
              <a:rPr lang="el-GR" sz="1800" b="0" spc="-5" dirty="0">
                <a:latin typeface="Arial"/>
                <a:cs typeface="Arial"/>
              </a:rPr>
              <a:t>ομάδες </a:t>
            </a:r>
            <a:br>
              <a:rPr lang="el-GR" sz="1800" b="0" spc="-5" dirty="0">
                <a:latin typeface="Arial"/>
                <a:cs typeface="Arial"/>
              </a:rPr>
            </a:br>
            <a:r>
              <a:rPr lang="en-US" sz="1800" b="0" spc="-5" dirty="0">
                <a:latin typeface="Arial"/>
                <a:cs typeface="Arial"/>
              </a:rPr>
              <a:t>Blocks </a:t>
            </a:r>
            <a:br>
              <a:rPr lang="en-US" sz="1800" b="0" spc="-5" dirty="0">
                <a:latin typeface="Arial"/>
                <a:cs typeface="Arial"/>
              </a:rPr>
            </a:br>
            <a:r>
              <a:rPr lang="en-US" sz="1800" b="0" spc="-5" dirty="0">
                <a:latin typeface="Arial"/>
                <a:cs typeface="Arial"/>
              </a:rPr>
              <a:t>Replications 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8860" y="1906523"/>
            <a:ext cx="9123680" cy="4494530"/>
            <a:chOff x="788860" y="1906523"/>
            <a:chExt cx="9123680" cy="4494530"/>
          </a:xfrm>
        </p:grpSpPr>
        <p:sp>
          <p:nvSpPr>
            <p:cNvPr id="8" name="object 8"/>
            <p:cNvSpPr/>
            <p:nvPr/>
          </p:nvSpPr>
          <p:spPr>
            <a:xfrm>
              <a:off x="3960875" y="1906523"/>
              <a:ext cx="5951219" cy="44942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3147" y="3489959"/>
              <a:ext cx="3023870" cy="670560"/>
            </a:xfrm>
            <a:custGeom>
              <a:avLst/>
              <a:gdLst/>
              <a:ahLst/>
              <a:cxnLst/>
              <a:rect l="l" t="t" r="r" b="b"/>
              <a:pathLst>
                <a:path w="3023870" h="670560">
                  <a:moveTo>
                    <a:pt x="3023615" y="670559"/>
                  </a:moveTo>
                  <a:lnTo>
                    <a:pt x="3023615" y="0"/>
                  </a:lnTo>
                  <a:lnTo>
                    <a:pt x="0" y="0"/>
                  </a:lnTo>
                  <a:lnTo>
                    <a:pt x="0" y="670559"/>
                  </a:lnTo>
                  <a:lnTo>
                    <a:pt x="3023615" y="67055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3147" y="3489959"/>
              <a:ext cx="3023870" cy="670560"/>
            </a:xfrm>
            <a:custGeom>
              <a:avLst/>
              <a:gdLst/>
              <a:ahLst/>
              <a:cxnLst/>
              <a:rect l="l" t="t" r="r" b="b"/>
              <a:pathLst>
                <a:path w="3023870" h="670560">
                  <a:moveTo>
                    <a:pt x="0" y="0"/>
                  </a:moveTo>
                  <a:lnTo>
                    <a:pt x="0" y="670559"/>
                  </a:lnTo>
                  <a:lnTo>
                    <a:pt x="3023615" y="670559"/>
                  </a:lnTo>
                  <a:lnTo>
                    <a:pt x="3023615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99819" y="3532122"/>
            <a:ext cx="2431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5470" marR="5080" indent="-573405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cs typeface="Arial"/>
              </a:rPr>
              <a:t>∆ύο </a:t>
            </a:r>
            <a:r>
              <a:rPr sz="1800" b="1" spc="-5" dirty="0">
                <a:cs typeface="Arial"/>
              </a:rPr>
              <a:t>Επαναλήψεις</a:t>
            </a:r>
            <a:r>
              <a:rPr sz="1800" b="1" spc="-114" dirty="0">
                <a:cs typeface="Arial"/>
              </a:rPr>
              <a:t> </a:t>
            </a:r>
            <a:r>
              <a:rPr sz="1800" b="1" dirty="0">
                <a:cs typeface="Arial"/>
              </a:rPr>
              <a:t>του  Πειράµατος</a:t>
            </a:r>
            <a:endParaRPr sz="1800" dirty="0"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20725" y="2562225"/>
            <a:ext cx="512445" cy="512445"/>
            <a:chOff x="6848665" y="2694241"/>
            <a:chExt cx="512445" cy="512445"/>
          </a:xfrm>
        </p:grpSpPr>
        <p:sp>
          <p:nvSpPr>
            <p:cNvPr id="13" name="object 13"/>
            <p:cNvSpPr/>
            <p:nvPr/>
          </p:nvSpPr>
          <p:spPr>
            <a:xfrm>
              <a:off x="6853428" y="2699003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502919" y="251459"/>
                  </a:moveTo>
                  <a:lnTo>
                    <a:pt x="498862" y="206310"/>
                  </a:lnTo>
                  <a:lnTo>
                    <a:pt x="487165" y="163795"/>
                  </a:lnTo>
                  <a:lnTo>
                    <a:pt x="468545" y="124629"/>
                  </a:lnTo>
                  <a:lnTo>
                    <a:pt x="443716" y="89527"/>
                  </a:lnTo>
                  <a:lnTo>
                    <a:pt x="413392" y="59203"/>
                  </a:lnTo>
                  <a:lnTo>
                    <a:pt x="378290" y="34374"/>
                  </a:lnTo>
                  <a:lnTo>
                    <a:pt x="339124" y="15754"/>
                  </a:lnTo>
                  <a:lnTo>
                    <a:pt x="296609" y="4057"/>
                  </a:lnTo>
                  <a:lnTo>
                    <a:pt x="251459" y="0"/>
                  </a:lnTo>
                  <a:lnTo>
                    <a:pt x="206310" y="4057"/>
                  </a:lnTo>
                  <a:lnTo>
                    <a:pt x="163795" y="15754"/>
                  </a:lnTo>
                  <a:lnTo>
                    <a:pt x="124629" y="34374"/>
                  </a:lnTo>
                  <a:lnTo>
                    <a:pt x="89527" y="59203"/>
                  </a:lnTo>
                  <a:lnTo>
                    <a:pt x="59203" y="89527"/>
                  </a:lnTo>
                  <a:lnTo>
                    <a:pt x="34374" y="124629"/>
                  </a:lnTo>
                  <a:lnTo>
                    <a:pt x="15754" y="163795"/>
                  </a:lnTo>
                  <a:lnTo>
                    <a:pt x="4057" y="206310"/>
                  </a:lnTo>
                  <a:lnTo>
                    <a:pt x="0" y="251459"/>
                  </a:lnTo>
                  <a:lnTo>
                    <a:pt x="4057" y="296609"/>
                  </a:lnTo>
                  <a:lnTo>
                    <a:pt x="15754" y="339124"/>
                  </a:lnTo>
                  <a:lnTo>
                    <a:pt x="34374" y="378290"/>
                  </a:lnTo>
                  <a:lnTo>
                    <a:pt x="59203" y="413392"/>
                  </a:lnTo>
                  <a:lnTo>
                    <a:pt x="89527" y="443716"/>
                  </a:lnTo>
                  <a:lnTo>
                    <a:pt x="124629" y="468545"/>
                  </a:lnTo>
                  <a:lnTo>
                    <a:pt x="163795" y="487165"/>
                  </a:lnTo>
                  <a:lnTo>
                    <a:pt x="206310" y="498862"/>
                  </a:lnTo>
                  <a:lnTo>
                    <a:pt x="251459" y="502919"/>
                  </a:lnTo>
                  <a:lnTo>
                    <a:pt x="296609" y="498862"/>
                  </a:lnTo>
                  <a:lnTo>
                    <a:pt x="339124" y="487165"/>
                  </a:lnTo>
                  <a:lnTo>
                    <a:pt x="378290" y="468545"/>
                  </a:lnTo>
                  <a:lnTo>
                    <a:pt x="413392" y="443716"/>
                  </a:lnTo>
                  <a:lnTo>
                    <a:pt x="443716" y="413392"/>
                  </a:lnTo>
                  <a:lnTo>
                    <a:pt x="468545" y="378290"/>
                  </a:lnTo>
                  <a:lnTo>
                    <a:pt x="487165" y="339124"/>
                  </a:lnTo>
                  <a:lnTo>
                    <a:pt x="498862" y="296609"/>
                  </a:lnTo>
                  <a:lnTo>
                    <a:pt x="502919" y="251459"/>
                  </a:lnTo>
                  <a:close/>
                </a:path>
              </a:pathLst>
            </a:custGeom>
            <a:solidFill>
              <a:srgbClr val="006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3428" y="2699003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59" y="0"/>
                  </a:moveTo>
                  <a:lnTo>
                    <a:pt x="206310" y="4057"/>
                  </a:lnTo>
                  <a:lnTo>
                    <a:pt x="163795" y="15754"/>
                  </a:lnTo>
                  <a:lnTo>
                    <a:pt x="124629" y="34374"/>
                  </a:lnTo>
                  <a:lnTo>
                    <a:pt x="89527" y="59203"/>
                  </a:lnTo>
                  <a:lnTo>
                    <a:pt x="59203" y="89527"/>
                  </a:lnTo>
                  <a:lnTo>
                    <a:pt x="34374" y="124629"/>
                  </a:lnTo>
                  <a:lnTo>
                    <a:pt x="15754" y="163795"/>
                  </a:lnTo>
                  <a:lnTo>
                    <a:pt x="4057" y="206310"/>
                  </a:lnTo>
                  <a:lnTo>
                    <a:pt x="0" y="251459"/>
                  </a:lnTo>
                  <a:lnTo>
                    <a:pt x="4057" y="296609"/>
                  </a:lnTo>
                  <a:lnTo>
                    <a:pt x="15754" y="339124"/>
                  </a:lnTo>
                  <a:lnTo>
                    <a:pt x="34374" y="378290"/>
                  </a:lnTo>
                  <a:lnTo>
                    <a:pt x="59203" y="413392"/>
                  </a:lnTo>
                  <a:lnTo>
                    <a:pt x="89527" y="443716"/>
                  </a:lnTo>
                  <a:lnTo>
                    <a:pt x="124629" y="468545"/>
                  </a:lnTo>
                  <a:lnTo>
                    <a:pt x="163795" y="487165"/>
                  </a:lnTo>
                  <a:lnTo>
                    <a:pt x="206310" y="498862"/>
                  </a:lnTo>
                  <a:lnTo>
                    <a:pt x="251459" y="502919"/>
                  </a:lnTo>
                  <a:lnTo>
                    <a:pt x="296609" y="498862"/>
                  </a:lnTo>
                  <a:lnTo>
                    <a:pt x="339124" y="487165"/>
                  </a:lnTo>
                  <a:lnTo>
                    <a:pt x="378290" y="468545"/>
                  </a:lnTo>
                  <a:lnTo>
                    <a:pt x="413392" y="443716"/>
                  </a:lnTo>
                  <a:lnTo>
                    <a:pt x="443716" y="413392"/>
                  </a:lnTo>
                  <a:lnTo>
                    <a:pt x="468545" y="378290"/>
                  </a:lnTo>
                  <a:lnTo>
                    <a:pt x="487165" y="339124"/>
                  </a:lnTo>
                  <a:lnTo>
                    <a:pt x="498862" y="296609"/>
                  </a:lnTo>
                  <a:lnTo>
                    <a:pt x="502919" y="251459"/>
                  </a:lnTo>
                  <a:lnTo>
                    <a:pt x="498862" y="206310"/>
                  </a:lnTo>
                  <a:lnTo>
                    <a:pt x="487165" y="163795"/>
                  </a:lnTo>
                  <a:lnTo>
                    <a:pt x="468545" y="124629"/>
                  </a:lnTo>
                  <a:lnTo>
                    <a:pt x="443716" y="89527"/>
                  </a:lnTo>
                  <a:lnTo>
                    <a:pt x="413392" y="59203"/>
                  </a:lnTo>
                  <a:lnTo>
                    <a:pt x="378290" y="34374"/>
                  </a:lnTo>
                  <a:lnTo>
                    <a:pt x="339124" y="15754"/>
                  </a:lnTo>
                  <a:lnTo>
                    <a:pt x="296609" y="4057"/>
                  </a:lnTo>
                  <a:lnTo>
                    <a:pt x="251459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63DA64-F516-4B85-9DE5-AF4264ADA71F}"/>
              </a:ext>
            </a:extLst>
          </p:cNvPr>
          <p:cNvSpPr txBox="1"/>
          <p:nvPr/>
        </p:nvSpPr>
        <p:spPr>
          <a:xfrm>
            <a:off x="7599285" y="2583017"/>
            <a:ext cx="20289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Επανάληψη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6929A-3555-485D-8F13-E09D2A3FAB44}"/>
              </a:ext>
            </a:extLst>
          </p:cNvPr>
          <p:cNvSpPr txBox="1"/>
          <p:nvPr/>
        </p:nvSpPr>
        <p:spPr>
          <a:xfrm>
            <a:off x="4548556" y="2572681"/>
            <a:ext cx="20289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Επανάληψη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98096-42CC-48DA-A019-8FCE32FBF49A}"/>
              </a:ext>
            </a:extLst>
          </p:cNvPr>
          <p:cNvSpPr txBox="1"/>
          <p:nvPr/>
        </p:nvSpPr>
        <p:spPr>
          <a:xfrm>
            <a:off x="6337300" y="4863083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Διάδρομος 2 μ </a:t>
            </a:r>
          </a:p>
        </p:txBody>
      </p:sp>
    </p:spTree>
    <p:extLst>
      <p:ext uri="{BB962C8B-B14F-4D97-AF65-F5344CB8AC3E}">
        <p14:creationId xmlns:p14="http://schemas.microsoft.com/office/powerpoint/2010/main" val="12434679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57B5C0B-6C9A-444C-A295-3F626B0D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99" y="578882"/>
            <a:ext cx="7924799" cy="675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DA186-612F-4A87-96F8-01862169E112}"/>
              </a:ext>
            </a:extLst>
          </p:cNvPr>
          <p:cNvSpPr txBox="1"/>
          <p:nvPr/>
        </p:nvSpPr>
        <p:spPr>
          <a:xfrm>
            <a:off x="2832100" y="200025"/>
            <a:ext cx="5715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Φύλλο παρατηρήσεων πειραματικό αξιολόγησης </a:t>
            </a:r>
            <a:r>
              <a:rPr lang="el-GR" dirty="0" err="1"/>
              <a:t>σιτηρού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825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4250435"/>
            <a:ext cx="3400425" cy="2950845"/>
            <a:chOff x="768095" y="4250435"/>
            <a:chExt cx="3400425" cy="2950845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59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14023" y="743041"/>
            <a:ext cx="7265351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Προβλήµατα </a:t>
            </a:r>
            <a:r>
              <a:rPr sz="4400" dirty="0"/>
              <a:t>(στο</a:t>
            </a:r>
            <a:r>
              <a:rPr sz="4400" spc="-75" dirty="0"/>
              <a:t> </a:t>
            </a:r>
            <a:r>
              <a:rPr sz="4400" dirty="0"/>
              <a:t>χωράφι)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68144" y="1800225"/>
            <a:ext cx="7967345" cy="285090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4965" marR="5080" indent="-342900">
              <a:lnSpc>
                <a:spcPct val="89800"/>
              </a:lnSpc>
              <a:spcBef>
                <a:spcPts val="495"/>
              </a:spcBef>
              <a:buClr>
                <a:srgbClr val="FFFFCC"/>
              </a:buClr>
              <a:buSzPct val="75000"/>
              <a:buFont typeface="Wingdings"/>
              <a:buChar char=""/>
              <a:tabLst>
                <a:tab pos="355600" algn="l"/>
              </a:tabLst>
            </a:pP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Ετερογένεια του εδάφους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γονιµότητα  του εδάφους µεταβάλλεται από χωράφι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σε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χωράφι, από τετραγωνικό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µέτρο σε  τετραγωνικό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µέτρο. </a:t>
            </a:r>
            <a:endParaRPr lang="el-GR" sz="32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65" marR="5080" algn="ctr">
              <a:lnSpc>
                <a:spcPct val="89800"/>
              </a:lnSpc>
              <a:spcBef>
                <a:spcPts val="495"/>
              </a:spcBef>
              <a:buClr>
                <a:srgbClr val="FFFFCC"/>
              </a:buClr>
              <a:buSzPct val="75000"/>
              <a:tabLst>
                <a:tab pos="355600" algn="l"/>
              </a:tabLst>
            </a:pPr>
            <a:r>
              <a:rPr lang="el-GR" sz="3200" spc="-5" dirty="0">
                <a:solidFill>
                  <a:srgbClr val="FFCC65"/>
                </a:solidFill>
                <a:latin typeface="Arial"/>
                <a:cs typeface="Arial"/>
              </a:rPr>
              <a:t>Κ</a:t>
            </a: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ατα</a:t>
            </a:r>
            <a:r>
              <a:rPr sz="3200" spc="-5" dirty="0" err="1">
                <a:solidFill>
                  <a:srgbClr val="FFCC65"/>
                </a:solidFill>
                <a:latin typeface="Arial"/>
                <a:cs typeface="Arial"/>
              </a:rPr>
              <a:t>νέµετ</a:t>
            </a:r>
            <a:r>
              <a:rPr sz="3200" spc="-5" dirty="0">
                <a:solidFill>
                  <a:srgbClr val="FFCC65"/>
                </a:solidFill>
                <a:latin typeface="Arial"/>
                <a:cs typeface="Arial"/>
              </a:rPr>
              <a:t>αι  ακανόνιστα</a:t>
            </a:r>
            <a:r>
              <a:rPr lang="en-US" sz="3200" spc="-5" dirty="0">
                <a:solidFill>
                  <a:srgbClr val="FFCC65"/>
                </a:solidFill>
                <a:latin typeface="Arial"/>
                <a:cs typeface="Arial"/>
              </a:rPr>
              <a:t> Spatial variability</a:t>
            </a:r>
            <a:endParaRPr lang="el-GR" sz="3200" spc="-5" dirty="0">
              <a:solidFill>
                <a:srgbClr val="FFCC65"/>
              </a:solidFill>
              <a:latin typeface="Arial"/>
              <a:cs typeface="Arial"/>
            </a:endParaRPr>
          </a:p>
          <a:p>
            <a:pPr marL="12065" marR="5080" algn="ctr">
              <a:lnSpc>
                <a:spcPct val="89800"/>
              </a:lnSpc>
              <a:spcBef>
                <a:spcPts val="495"/>
              </a:spcBef>
              <a:buClr>
                <a:srgbClr val="FFFFCC"/>
              </a:buClr>
              <a:buSzPct val="75000"/>
              <a:tabLst>
                <a:tab pos="355600" algn="l"/>
              </a:tabLst>
            </a:pPr>
            <a:endParaRPr sz="3200" spc="-5" dirty="0">
              <a:solidFill>
                <a:srgbClr val="FFCC65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E09C373-7347-4818-8F2C-703A818B9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3825"/>
            <a:ext cx="10287000" cy="164425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6D029F-E812-4F4A-AADD-E1E5A6C8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657350"/>
            <a:ext cx="9334500" cy="197167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B433BD4-6CD0-472F-B166-48B5B2C44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" y="3790950"/>
            <a:ext cx="9531350" cy="3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560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A9E4C8A-F194-457B-8951-4F0DCB7E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3825"/>
            <a:ext cx="10401300" cy="28194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ADCA598-B45B-4B44-8A6C-3A3B3E4F0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095625"/>
            <a:ext cx="9525000" cy="3733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899278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3E45A66-36B9-4661-8C64-AAD245975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23825"/>
            <a:ext cx="10350500" cy="16002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DF769F4-DF9D-40BC-8EBD-5C6F1CAAB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495425"/>
            <a:ext cx="98171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58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7EED756-3FA9-4E7C-9FB4-42B0F21B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76226"/>
            <a:ext cx="9906000" cy="4191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1F5C1F-AA76-4F71-98EB-1D2AEADFF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4486276"/>
            <a:ext cx="9220200" cy="26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551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77EC364-6522-4CE1-A2F4-76F821A3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23825"/>
            <a:ext cx="9982199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146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C2E10E0-B0C4-49FE-B95B-D0EAA9BE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00025"/>
            <a:ext cx="9905999" cy="7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03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B36F1CA-EC85-4286-8890-D2E11F7AE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675" y="1038225"/>
            <a:ext cx="80200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283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E1EC551-6119-491C-8220-8626BCFC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962025"/>
            <a:ext cx="9067799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12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0729E35-4B17-4608-B851-55FF10C9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276225"/>
            <a:ext cx="89916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576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A6963E4-614F-41FF-8FD4-5A9AB6B7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200025"/>
            <a:ext cx="92201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3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dependent Samples T Test (Unpaired Samples): Definition, Running ...">
            <a:extLst>
              <a:ext uri="{FF2B5EF4-FFF2-40B4-BE49-F238E27FC236}">
                <a16:creationId xmlns:a16="http://schemas.microsoft.com/office/drawing/2014/main" id="{7C8A136D-131E-44A8-9EEA-1F1773542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96" y="3420645"/>
            <a:ext cx="7696200" cy="18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61A717-D3D1-4E3D-8568-C77E54A7C58F}"/>
              </a:ext>
            </a:extLst>
          </p:cNvPr>
          <p:cNvSpPr txBox="1"/>
          <p:nvPr/>
        </p:nvSpPr>
        <p:spPr>
          <a:xfrm>
            <a:off x="698500" y="1924324"/>
            <a:ext cx="9677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Πιθανότητα σφάλματος (</a:t>
            </a:r>
            <a:r>
              <a:rPr lang="en-US" b="1" dirty="0"/>
              <a:t>significance)</a:t>
            </a:r>
            <a:r>
              <a:rPr lang="el-GR" b="1" dirty="0"/>
              <a:t>  </a:t>
            </a:r>
            <a:r>
              <a:rPr lang="en-US" b="1" dirty="0"/>
              <a:t>P</a:t>
            </a:r>
            <a:r>
              <a:rPr lang="el-GR" b="1" dirty="0"/>
              <a:t>-</a:t>
            </a:r>
            <a:r>
              <a:rPr lang="en-US" b="1" dirty="0"/>
              <a:t>value </a:t>
            </a:r>
            <a:r>
              <a:rPr lang="en-US" dirty="0"/>
              <a:t>for </a:t>
            </a:r>
            <a:r>
              <a:rPr lang="el-GR" dirty="0"/>
              <a:t>α=0,05 ή 0,01</a:t>
            </a:r>
            <a:r>
              <a:rPr lang="en-US" dirty="0"/>
              <a:t> (</a:t>
            </a:r>
            <a:r>
              <a:rPr lang="el-GR" dirty="0" err="1"/>
              <a:t>δλδ</a:t>
            </a:r>
            <a:r>
              <a:rPr lang="el-GR" dirty="0"/>
              <a:t> 5% ή 1% αποδεκτό </a:t>
            </a:r>
            <a:r>
              <a:rPr lang="el-GR" dirty="0" err="1"/>
              <a:t>ασγαλμα</a:t>
            </a:r>
            <a:r>
              <a:rPr lang="el-GR" dirty="0"/>
              <a:t>) </a:t>
            </a:r>
          </a:p>
          <a:p>
            <a:r>
              <a:rPr lang="en-US" b="1" dirty="0"/>
              <a:t>Critical P-Value </a:t>
            </a:r>
            <a:r>
              <a:rPr lang="el-GR" b="1" dirty="0"/>
              <a:t>την βρίσκουμε </a:t>
            </a:r>
            <a:r>
              <a:rPr lang="el-GR" dirty="0"/>
              <a:t>από τους πίνακες για 2 μέσους όρους </a:t>
            </a:r>
            <a:r>
              <a:rPr lang="en-US" dirty="0"/>
              <a:t>T-test </a:t>
            </a:r>
            <a:r>
              <a:rPr lang="el-GR" dirty="0"/>
              <a:t>για 3 και περισσότερους </a:t>
            </a:r>
            <a:r>
              <a:rPr lang="en-US" dirty="0"/>
              <a:t>F-test</a:t>
            </a:r>
          </a:p>
          <a:p>
            <a:r>
              <a:rPr lang="el-GR" dirty="0"/>
              <a:t>Όπου </a:t>
            </a:r>
            <a:r>
              <a:rPr lang="en-US" dirty="0"/>
              <a:t>P Probability  </a:t>
            </a:r>
            <a:r>
              <a:rPr lang="el-GR" dirty="0"/>
              <a:t> πιθανότητα σφάλματος </a:t>
            </a:r>
            <a:r>
              <a:rPr lang="el-GR" dirty="0" err="1"/>
              <a:t>δλδ</a:t>
            </a:r>
            <a:r>
              <a:rPr lang="el-GR" dirty="0"/>
              <a:t> η </a:t>
            </a:r>
            <a:r>
              <a:rPr lang="en-US" dirty="0"/>
              <a:t>H</a:t>
            </a:r>
            <a:r>
              <a:rPr lang="en-US" baseline="-25000" dirty="0"/>
              <a:t>0 </a:t>
            </a:r>
            <a:r>
              <a:rPr lang="el-GR" dirty="0"/>
              <a:t>να είναι εσφαλμένη και να ισχύσει η </a:t>
            </a:r>
            <a:r>
              <a:rPr lang="en-US" dirty="0"/>
              <a:t>H</a:t>
            </a:r>
            <a:r>
              <a:rPr lang="en-US" baseline="-25000" dirty="0"/>
              <a:t>a</a:t>
            </a:r>
            <a:r>
              <a:rPr lang="en-US" dirty="0"/>
              <a:t>. 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D6CDAAE-97A3-4F4A-A883-03531DDCE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5579317"/>
            <a:ext cx="5334000" cy="1631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0CDF4-4661-4E1A-A146-1DE5D0B372B4}"/>
              </a:ext>
            </a:extLst>
          </p:cNvPr>
          <p:cNvSpPr txBox="1"/>
          <p:nvPr/>
        </p:nvSpPr>
        <p:spPr>
          <a:xfrm>
            <a:off x="2120698" y="4875837"/>
            <a:ext cx="11180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Θόρυβος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4C05B-46D5-459A-A3D8-0BD412A99B22}"/>
              </a:ext>
            </a:extLst>
          </p:cNvPr>
          <p:cNvSpPr txBox="1"/>
          <p:nvPr/>
        </p:nvSpPr>
        <p:spPr>
          <a:xfrm>
            <a:off x="5554575" y="6841092"/>
            <a:ext cx="1118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Θόρυβος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EC8F1-7F4C-4DA0-8827-178BDD978D1D}"/>
              </a:ext>
            </a:extLst>
          </p:cNvPr>
          <p:cNvSpPr txBox="1"/>
          <p:nvPr/>
        </p:nvSpPr>
        <p:spPr>
          <a:xfrm>
            <a:off x="6946900" y="6899167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Σήμα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19564-CA67-4550-B9D5-6281B91FD659}"/>
              </a:ext>
            </a:extLst>
          </p:cNvPr>
          <p:cNvSpPr txBox="1"/>
          <p:nvPr/>
        </p:nvSpPr>
        <p:spPr>
          <a:xfrm>
            <a:off x="279401" y="107502"/>
            <a:ext cx="10134598" cy="126188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Πρέπει ο σχεδιασμός να οδηγεί σε μείωση του θρύβου της </a:t>
            </a:r>
            <a:r>
              <a:rPr lang="el-GR" dirty="0" err="1">
                <a:solidFill>
                  <a:schemeClr val="bg1"/>
                </a:solidFill>
              </a:rPr>
              <a:t>δλδ</a:t>
            </a:r>
            <a:r>
              <a:rPr lang="el-GR" dirty="0">
                <a:solidFill>
                  <a:schemeClr val="bg1"/>
                </a:solidFill>
              </a:rPr>
              <a:t> του πειραματικού σφάλματος  </a:t>
            </a:r>
          </a:p>
          <a:p>
            <a:pPr algn="ctr"/>
            <a:endParaRPr lang="el-GR" dirty="0">
              <a:solidFill>
                <a:schemeClr val="bg1"/>
              </a:solidFill>
            </a:endParaRPr>
          </a:p>
          <a:p>
            <a:pPr algn="ctr"/>
            <a:r>
              <a:rPr lang="el-GR" sz="4000" b="1" dirty="0">
                <a:solidFill>
                  <a:schemeClr val="bg1"/>
                </a:solidFill>
              </a:rPr>
              <a:t>Στατιστικό Τεστ= Σήμα / θόρυβος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428F1-0631-4A0A-9FBB-D9449105FF9C}"/>
              </a:ext>
            </a:extLst>
          </p:cNvPr>
          <p:cNvSpPr txBox="1"/>
          <p:nvPr/>
        </p:nvSpPr>
        <p:spPr>
          <a:xfrm>
            <a:off x="4914496" y="4317628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Σήμα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04CE9-231B-E959-0490-0E5AE2A5FDBB}"/>
              </a:ext>
            </a:extLst>
          </p:cNvPr>
          <p:cNvSpPr txBox="1"/>
          <p:nvPr/>
        </p:nvSpPr>
        <p:spPr>
          <a:xfrm>
            <a:off x="7327900" y="4907140"/>
            <a:ext cx="11180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Θόρυβος  </a:t>
            </a:r>
          </a:p>
        </p:txBody>
      </p:sp>
    </p:spTree>
    <p:extLst>
      <p:ext uri="{BB962C8B-B14F-4D97-AF65-F5344CB8AC3E}">
        <p14:creationId xmlns:p14="http://schemas.microsoft.com/office/powerpoint/2010/main" val="4198980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E6F4934-A85E-4A4D-A30A-8715BE64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"/>
            <a:ext cx="9296400" cy="743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507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8095" y="348995"/>
            <a:ext cx="9144000" cy="6858000"/>
            <a:chOff x="768095" y="348995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100327" y="4768595"/>
              <a:ext cx="135635" cy="13715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6495" y="6515099"/>
              <a:ext cx="146303" cy="1463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3871" y="4671060"/>
              <a:ext cx="192023" cy="1920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2822" y="645330"/>
            <a:ext cx="616775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b="0" spc="-5" dirty="0">
                <a:latin typeface="Arial"/>
                <a:cs typeface="Arial"/>
              </a:rPr>
              <a:t>Επαναλήψεις</a:t>
            </a:r>
            <a:br>
              <a:rPr lang="el-GR" sz="1800" b="0" spc="-5" dirty="0">
                <a:latin typeface="Arial"/>
                <a:cs typeface="Arial"/>
              </a:rPr>
            </a:br>
            <a:r>
              <a:rPr lang="el-GR" sz="1800" b="0" spc="-5" dirty="0">
                <a:latin typeface="Arial"/>
                <a:cs typeface="Arial"/>
              </a:rPr>
              <a:t>ομάδες </a:t>
            </a:r>
            <a:br>
              <a:rPr lang="el-GR" sz="1800" b="0" spc="-5" dirty="0">
                <a:latin typeface="Arial"/>
                <a:cs typeface="Arial"/>
              </a:rPr>
            </a:br>
            <a:r>
              <a:rPr lang="en-US" sz="1800" b="0" spc="-5" dirty="0">
                <a:latin typeface="Arial"/>
                <a:cs typeface="Arial"/>
              </a:rPr>
              <a:t>Blocks </a:t>
            </a:r>
            <a:br>
              <a:rPr lang="en-US" sz="1800" b="0" spc="-5" dirty="0">
                <a:latin typeface="Arial"/>
                <a:cs typeface="Arial"/>
              </a:rPr>
            </a:br>
            <a:r>
              <a:rPr lang="en-US" sz="1800" b="0" spc="-5" dirty="0">
                <a:latin typeface="Arial"/>
                <a:cs typeface="Arial"/>
              </a:rPr>
              <a:t>Replications 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8860" y="1906523"/>
            <a:ext cx="9123680" cy="4494530"/>
            <a:chOff x="788860" y="1906523"/>
            <a:chExt cx="9123680" cy="4494530"/>
          </a:xfrm>
        </p:grpSpPr>
        <p:sp>
          <p:nvSpPr>
            <p:cNvPr id="8" name="object 8"/>
            <p:cNvSpPr/>
            <p:nvPr/>
          </p:nvSpPr>
          <p:spPr>
            <a:xfrm>
              <a:off x="3960875" y="1906523"/>
              <a:ext cx="5951219" cy="44942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3147" y="3489959"/>
              <a:ext cx="3023870" cy="670560"/>
            </a:xfrm>
            <a:custGeom>
              <a:avLst/>
              <a:gdLst/>
              <a:ahLst/>
              <a:cxnLst/>
              <a:rect l="l" t="t" r="r" b="b"/>
              <a:pathLst>
                <a:path w="3023870" h="670560">
                  <a:moveTo>
                    <a:pt x="3023615" y="670559"/>
                  </a:moveTo>
                  <a:lnTo>
                    <a:pt x="3023615" y="0"/>
                  </a:lnTo>
                  <a:lnTo>
                    <a:pt x="0" y="0"/>
                  </a:lnTo>
                  <a:lnTo>
                    <a:pt x="0" y="670559"/>
                  </a:lnTo>
                  <a:lnTo>
                    <a:pt x="3023615" y="670559"/>
                  </a:lnTo>
                  <a:close/>
                </a:path>
              </a:pathLst>
            </a:custGeom>
            <a:solidFill>
              <a:srgbClr val="B1B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3147" y="3489959"/>
              <a:ext cx="3023870" cy="670560"/>
            </a:xfrm>
            <a:custGeom>
              <a:avLst/>
              <a:gdLst/>
              <a:ahLst/>
              <a:cxnLst/>
              <a:rect l="l" t="t" r="r" b="b"/>
              <a:pathLst>
                <a:path w="3023870" h="670560">
                  <a:moveTo>
                    <a:pt x="0" y="0"/>
                  </a:moveTo>
                  <a:lnTo>
                    <a:pt x="0" y="670559"/>
                  </a:lnTo>
                  <a:lnTo>
                    <a:pt x="3023615" y="670559"/>
                  </a:lnTo>
                  <a:lnTo>
                    <a:pt x="3023615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99819" y="3532122"/>
            <a:ext cx="2431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5470" marR="5080" indent="-573405">
              <a:lnSpc>
                <a:spcPct val="100000"/>
              </a:lnSpc>
              <a:spcBef>
                <a:spcPts val="100"/>
              </a:spcBef>
            </a:pPr>
            <a:r>
              <a:rPr sz="1800" b="1" spc="60" dirty="0">
                <a:cs typeface="Arial"/>
              </a:rPr>
              <a:t>∆ύο </a:t>
            </a:r>
            <a:r>
              <a:rPr sz="1800" b="1" spc="-5" dirty="0">
                <a:cs typeface="Arial"/>
              </a:rPr>
              <a:t>Επαναλήψεις</a:t>
            </a:r>
            <a:r>
              <a:rPr sz="1800" b="1" spc="-114" dirty="0">
                <a:cs typeface="Arial"/>
              </a:rPr>
              <a:t> </a:t>
            </a:r>
            <a:r>
              <a:rPr sz="1800" b="1" dirty="0">
                <a:cs typeface="Arial"/>
              </a:rPr>
              <a:t>του  Πειράµατος</a:t>
            </a:r>
            <a:endParaRPr sz="1800" dirty="0"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20725" y="2562225"/>
            <a:ext cx="512445" cy="512445"/>
            <a:chOff x="6848665" y="2694241"/>
            <a:chExt cx="512445" cy="512445"/>
          </a:xfrm>
        </p:grpSpPr>
        <p:sp>
          <p:nvSpPr>
            <p:cNvPr id="13" name="object 13"/>
            <p:cNvSpPr/>
            <p:nvPr/>
          </p:nvSpPr>
          <p:spPr>
            <a:xfrm>
              <a:off x="6853428" y="2699003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502919" y="251459"/>
                  </a:moveTo>
                  <a:lnTo>
                    <a:pt x="498862" y="206310"/>
                  </a:lnTo>
                  <a:lnTo>
                    <a:pt x="487165" y="163795"/>
                  </a:lnTo>
                  <a:lnTo>
                    <a:pt x="468545" y="124629"/>
                  </a:lnTo>
                  <a:lnTo>
                    <a:pt x="443716" y="89527"/>
                  </a:lnTo>
                  <a:lnTo>
                    <a:pt x="413392" y="59203"/>
                  </a:lnTo>
                  <a:lnTo>
                    <a:pt x="378290" y="34374"/>
                  </a:lnTo>
                  <a:lnTo>
                    <a:pt x="339124" y="15754"/>
                  </a:lnTo>
                  <a:lnTo>
                    <a:pt x="296609" y="4057"/>
                  </a:lnTo>
                  <a:lnTo>
                    <a:pt x="251459" y="0"/>
                  </a:lnTo>
                  <a:lnTo>
                    <a:pt x="206310" y="4057"/>
                  </a:lnTo>
                  <a:lnTo>
                    <a:pt x="163795" y="15754"/>
                  </a:lnTo>
                  <a:lnTo>
                    <a:pt x="124629" y="34374"/>
                  </a:lnTo>
                  <a:lnTo>
                    <a:pt x="89527" y="59203"/>
                  </a:lnTo>
                  <a:lnTo>
                    <a:pt x="59203" y="89527"/>
                  </a:lnTo>
                  <a:lnTo>
                    <a:pt x="34374" y="124629"/>
                  </a:lnTo>
                  <a:lnTo>
                    <a:pt x="15754" y="163795"/>
                  </a:lnTo>
                  <a:lnTo>
                    <a:pt x="4057" y="206310"/>
                  </a:lnTo>
                  <a:lnTo>
                    <a:pt x="0" y="251459"/>
                  </a:lnTo>
                  <a:lnTo>
                    <a:pt x="4057" y="296609"/>
                  </a:lnTo>
                  <a:lnTo>
                    <a:pt x="15754" y="339124"/>
                  </a:lnTo>
                  <a:lnTo>
                    <a:pt x="34374" y="378290"/>
                  </a:lnTo>
                  <a:lnTo>
                    <a:pt x="59203" y="413392"/>
                  </a:lnTo>
                  <a:lnTo>
                    <a:pt x="89527" y="443716"/>
                  </a:lnTo>
                  <a:lnTo>
                    <a:pt x="124629" y="468545"/>
                  </a:lnTo>
                  <a:lnTo>
                    <a:pt x="163795" y="487165"/>
                  </a:lnTo>
                  <a:lnTo>
                    <a:pt x="206310" y="498862"/>
                  </a:lnTo>
                  <a:lnTo>
                    <a:pt x="251459" y="502919"/>
                  </a:lnTo>
                  <a:lnTo>
                    <a:pt x="296609" y="498862"/>
                  </a:lnTo>
                  <a:lnTo>
                    <a:pt x="339124" y="487165"/>
                  </a:lnTo>
                  <a:lnTo>
                    <a:pt x="378290" y="468545"/>
                  </a:lnTo>
                  <a:lnTo>
                    <a:pt x="413392" y="443716"/>
                  </a:lnTo>
                  <a:lnTo>
                    <a:pt x="443716" y="413392"/>
                  </a:lnTo>
                  <a:lnTo>
                    <a:pt x="468545" y="378290"/>
                  </a:lnTo>
                  <a:lnTo>
                    <a:pt x="487165" y="339124"/>
                  </a:lnTo>
                  <a:lnTo>
                    <a:pt x="498862" y="296609"/>
                  </a:lnTo>
                  <a:lnTo>
                    <a:pt x="502919" y="251459"/>
                  </a:lnTo>
                  <a:close/>
                </a:path>
              </a:pathLst>
            </a:custGeom>
            <a:solidFill>
              <a:srgbClr val="006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3428" y="2699003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59" y="0"/>
                  </a:moveTo>
                  <a:lnTo>
                    <a:pt x="206310" y="4057"/>
                  </a:lnTo>
                  <a:lnTo>
                    <a:pt x="163795" y="15754"/>
                  </a:lnTo>
                  <a:lnTo>
                    <a:pt x="124629" y="34374"/>
                  </a:lnTo>
                  <a:lnTo>
                    <a:pt x="89527" y="59203"/>
                  </a:lnTo>
                  <a:lnTo>
                    <a:pt x="59203" y="89527"/>
                  </a:lnTo>
                  <a:lnTo>
                    <a:pt x="34374" y="124629"/>
                  </a:lnTo>
                  <a:lnTo>
                    <a:pt x="15754" y="163795"/>
                  </a:lnTo>
                  <a:lnTo>
                    <a:pt x="4057" y="206310"/>
                  </a:lnTo>
                  <a:lnTo>
                    <a:pt x="0" y="251459"/>
                  </a:lnTo>
                  <a:lnTo>
                    <a:pt x="4057" y="296609"/>
                  </a:lnTo>
                  <a:lnTo>
                    <a:pt x="15754" y="339124"/>
                  </a:lnTo>
                  <a:lnTo>
                    <a:pt x="34374" y="378290"/>
                  </a:lnTo>
                  <a:lnTo>
                    <a:pt x="59203" y="413392"/>
                  </a:lnTo>
                  <a:lnTo>
                    <a:pt x="89527" y="443716"/>
                  </a:lnTo>
                  <a:lnTo>
                    <a:pt x="124629" y="468545"/>
                  </a:lnTo>
                  <a:lnTo>
                    <a:pt x="163795" y="487165"/>
                  </a:lnTo>
                  <a:lnTo>
                    <a:pt x="206310" y="498862"/>
                  </a:lnTo>
                  <a:lnTo>
                    <a:pt x="251459" y="502919"/>
                  </a:lnTo>
                  <a:lnTo>
                    <a:pt x="296609" y="498862"/>
                  </a:lnTo>
                  <a:lnTo>
                    <a:pt x="339124" y="487165"/>
                  </a:lnTo>
                  <a:lnTo>
                    <a:pt x="378290" y="468545"/>
                  </a:lnTo>
                  <a:lnTo>
                    <a:pt x="413392" y="443716"/>
                  </a:lnTo>
                  <a:lnTo>
                    <a:pt x="443716" y="413392"/>
                  </a:lnTo>
                  <a:lnTo>
                    <a:pt x="468545" y="378290"/>
                  </a:lnTo>
                  <a:lnTo>
                    <a:pt x="487165" y="339124"/>
                  </a:lnTo>
                  <a:lnTo>
                    <a:pt x="498862" y="296609"/>
                  </a:lnTo>
                  <a:lnTo>
                    <a:pt x="502919" y="251459"/>
                  </a:lnTo>
                  <a:lnTo>
                    <a:pt x="498862" y="206310"/>
                  </a:lnTo>
                  <a:lnTo>
                    <a:pt x="487165" y="163795"/>
                  </a:lnTo>
                  <a:lnTo>
                    <a:pt x="468545" y="124629"/>
                  </a:lnTo>
                  <a:lnTo>
                    <a:pt x="443716" y="89527"/>
                  </a:lnTo>
                  <a:lnTo>
                    <a:pt x="413392" y="59203"/>
                  </a:lnTo>
                  <a:lnTo>
                    <a:pt x="378290" y="34374"/>
                  </a:lnTo>
                  <a:lnTo>
                    <a:pt x="339124" y="15754"/>
                  </a:lnTo>
                  <a:lnTo>
                    <a:pt x="296609" y="4057"/>
                  </a:lnTo>
                  <a:lnTo>
                    <a:pt x="251459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B63DA64-F516-4B85-9DE5-AF4264ADA71F}"/>
              </a:ext>
            </a:extLst>
          </p:cNvPr>
          <p:cNvSpPr txBox="1"/>
          <p:nvPr/>
        </p:nvSpPr>
        <p:spPr>
          <a:xfrm>
            <a:off x="7599285" y="2583017"/>
            <a:ext cx="20289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Ομάδα 1 </a:t>
            </a:r>
          </a:p>
          <a:p>
            <a:pPr algn="ctr"/>
            <a:r>
              <a:rPr lang="el-GR" dirty="0"/>
              <a:t>Επανάληψη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6929A-3555-485D-8F13-E09D2A3FAB44}"/>
              </a:ext>
            </a:extLst>
          </p:cNvPr>
          <p:cNvSpPr txBox="1"/>
          <p:nvPr/>
        </p:nvSpPr>
        <p:spPr>
          <a:xfrm>
            <a:off x="4548556" y="2572681"/>
            <a:ext cx="20289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Ομάδα 2</a:t>
            </a:r>
          </a:p>
          <a:p>
            <a:pPr algn="ctr"/>
            <a:r>
              <a:rPr lang="el-GR" dirty="0"/>
              <a:t>Επανάληψη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98096-42CC-48DA-A019-8FCE32FBF49A}"/>
              </a:ext>
            </a:extLst>
          </p:cNvPr>
          <p:cNvSpPr txBox="1"/>
          <p:nvPr/>
        </p:nvSpPr>
        <p:spPr>
          <a:xfrm>
            <a:off x="6337300" y="4863083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Διάδρομος 2 μ </a:t>
            </a:r>
          </a:p>
        </p:txBody>
      </p:sp>
    </p:spTree>
    <p:extLst>
      <p:ext uri="{BB962C8B-B14F-4D97-AF65-F5344CB8AC3E}">
        <p14:creationId xmlns:p14="http://schemas.microsoft.com/office/powerpoint/2010/main" val="37760981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ünen-Institut: Mitigation of greenhouse gas emissions from ...">
            <a:extLst>
              <a:ext uri="{FF2B5EF4-FFF2-40B4-BE49-F238E27FC236}">
                <a16:creationId xmlns:a16="http://schemas.microsoft.com/office/drawing/2014/main" id="{4C6EFEBA-C834-45A2-B356-90FDC9318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76225"/>
            <a:ext cx="9601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0225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gricultural Field Experiments">
            <a:extLst>
              <a:ext uri="{FF2B5EF4-FFF2-40B4-BE49-F238E27FC236}">
                <a16:creationId xmlns:a16="http://schemas.microsoft.com/office/drawing/2014/main" id="{5BEC6BBD-303D-4FF9-82B3-745336DA2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14312"/>
            <a:ext cx="10287000" cy="713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2782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quipment for field agronomic experimentation &amp; agricultural trials">
            <a:extLst>
              <a:ext uri="{FF2B5EF4-FFF2-40B4-BE49-F238E27FC236}">
                <a16:creationId xmlns:a16="http://schemas.microsoft.com/office/drawing/2014/main" id="{3A43566A-B81B-4019-AE05-645884E3B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85825"/>
            <a:ext cx="7620000" cy="63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110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eld trials within a rain-out shelter platform, illustrating ...">
            <a:extLst>
              <a:ext uri="{FF2B5EF4-FFF2-40B4-BE49-F238E27FC236}">
                <a16:creationId xmlns:a16="http://schemas.microsoft.com/office/drawing/2014/main" id="{BA9122ED-1FA0-4B81-B986-11ABADA4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0"/>
            <a:ext cx="9448800" cy="72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828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rop Field Trials Illinois [image] | EurekAlert! Science News">
            <a:extLst>
              <a:ext uri="{FF2B5EF4-FFF2-40B4-BE49-F238E27FC236}">
                <a16:creationId xmlns:a16="http://schemas.microsoft.com/office/drawing/2014/main" id="{917BD850-A26A-4957-87B2-8DDA5041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10693400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3458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ptimizing Nitrogen use on the farm">
            <a:extLst>
              <a:ext uri="{FF2B5EF4-FFF2-40B4-BE49-F238E27FC236}">
                <a16:creationId xmlns:a16="http://schemas.microsoft.com/office/drawing/2014/main" id="{9F200828-009E-4D65-9599-2D52E924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76225"/>
            <a:ext cx="9906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2629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aldrup - Seed meets Technology">
            <a:extLst>
              <a:ext uri="{FF2B5EF4-FFF2-40B4-BE49-F238E27FC236}">
                <a16:creationId xmlns:a16="http://schemas.microsoft.com/office/drawing/2014/main" id="{26A68EB1-1D0C-4211-9CF7-65B4493D8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1257300"/>
            <a:ext cx="6238875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F0643C-452E-2E41-FDAD-BD1E0615F3D3}"/>
              </a:ext>
            </a:extLst>
          </p:cNvPr>
          <p:cNvSpPr txBox="1"/>
          <p:nvPr/>
        </p:nvSpPr>
        <p:spPr>
          <a:xfrm>
            <a:off x="2527300" y="276225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/>
              <a:t>Σπαρτική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17106602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lot seeders">
            <a:extLst>
              <a:ext uri="{FF2B5EF4-FFF2-40B4-BE49-F238E27FC236}">
                <a16:creationId xmlns:a16="http://schemas.microsoft.com/office/drawing/2014/main" id="{F27EBA3F-5245-739D-28B1-902024F5C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30997"/>
            <a:ext cx="9982200" cy="637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C3741-3AB4-14AF-01D0-0163931CCC63}"/>
              </a:ext>
            </a:extLst>
          </p:cNvPr>
          <p:cNvSpPr txBox="1"/>
          <p:nvPr/>
        </p:nvSpPr>
        <p:spPr>
          <a:xfrm>
            <a:off x="1079500" y="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/>
              <a:t>Σπαρτική πειραματικών </a:t>
            </a:r>
          </a:p>
        </p:txBody>
      </p:sp>
    </p:spTree>
    <p:extLst>
      <p:ext uri="{BB962C8B-B14F-4D97-AF65-F5344CB8AC3E}">
        <p14:creationId xmlns:p14="http://schemas.microsoft.com/office/powerpoint/2010/main" val="1564372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</TotalTime>
  <Words>2057</Words>
  <Application>Microsoft Office PowerPoint</Application>
  <PresentationFormat>Προσαρμογή</PresentationFormat>
  <Paragraphs>607</Paragraphs>
  <Slides>107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107</vt:i4>
      </vt:variant>
    </vt:vector>
  </HeadingPairs>
  <TitlesOfParts>
    <vt:vector size="113" baseType="lpstr">
      <vt:lpstr>Arial</vt:lpstr>
      <vt:lpstr>Calibri</vt:lpstr>
      <vt:lpstr>Times New Roman</vt:lpstr>
      <vt:lpstr>Wingdings</vt:lpstr>
      <vt:lpstr>Office Theme</vt:lpstr>
      <vt:lpstr>Presentation</vt:lpstr>
      <vt:lpstr>Γεωργικός Πειραµατισμός  Εισαγωγή</vt:lpstr>
      <vt:lpstr>Γεωργικός Πειραµατισµός</vt:lpstr>
      <vt:lpstr>Πείραµα</vt:lpstr>
      <vt:lpstr>Χρησιµότητα των πειραµάτων</vt:lpstr>
      <vt:lpstr>Είδη γεωργικών πειραμάτων στο χωράφι  </vt:lpstr>
      <vt:lpstr>Τι πρέπει να γίνει για να είναι ο πειραματισμός αποτελεσματικός;  </vt:lpstr>
      <vt:lpstr>Συνθήκες που επιδρούν </vt:lpstr>
      <vt:lpstr>Προβλήµατα (στο χωράφι)</vt:lpstr>
      <vt:lpstr>Παρουσίαση του PowerPoint</vt:lpstr>
      <vt:lpstr>Παρουσίαση του PowerPoint</vt:lpstr>
      <vt:lpstr>Πειραµατικό Σφάλµα</vt:lpstr>
      <vt:lpstr>Experimental Error   Common Variance</vt:lpstr>
      <vt:lpstr>Μέσα αντιµετώπισης των  πειραματικών σφαλμάτων </vt:lpstr>
      <vt:lpstr>Χρησιμότητα Επαναλήψεων</vt:lpstr>
      <vt:lpstr>Πόσες επαναλήψεις;</vt:lpstr>
      <vt:lpstr>Από ποιους παράγοντες εξαρτάται ο αριθμός των  επαναλήψεων;  Από τις διαφορές μεταξύ των μεταχειρίσεων  π.χ σύγκριση μια πολύ καλής ποικίλας με μια χαμηλοπαδοτική     Από τον αγρό που διεξάγεται το πείραμα (μοτίβο, μέγεθος παραλλακτηκότητας) π.χ χωράφι ή θερμοκήπιο-εργαστήριο    Από το α δλδ το επίπεδο σημαντικότητας πχ 0,05 ή 0,01    Από το διαθέσιμο κεφάλαιο για πειραματισμό    Όταν το υλικό που εξετάζεται είναι πολύ ομοιόμορφο π.χ ένα χαρακτηριστικό με υψηλή κληρονομικότητα     </vt:lpstr>
      <vt:lpstr>Παρουσίαση του PowerPoint</vt:lpstr>
      <vt:lpstr>Διατοπικά πειράματα </vt:lpstr>
      <vt:lpstr>Παρουσίαση του PowerPoint</vt:lpstr>
      <vt:lpstr>Πολύπεριβαλοντικά πειράματα </vt:lpstr>
      <vt:lpstr>Παρουσίαση του PowerPoint</vt:lpstr>
      <vt:lpstr>Πίνακας Τυχαίων Αριθµών</vt:lpstr>
      <vt:lpstr>Μέσα τυχαιοποίησης</vt:lpstr>
      <vt:lpstr>Τυχαιοποίηση µε χρήση λογισµικού</vt:lpstr>
      <vt:lpstr>Παρουσίαση του PowerPoint</vt:lpstr>
      <vt:lpstr>Τυχαιοποίηση σύμφωνα με το «Πλήρως Τυχαιοποιημένο Σχέδιο»   Completely  Randomized Design (CRD)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Ομαδοποίηση Blocking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Πειραµατική µονάδα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Επαναλήψεις ομάδες  Blocks  Replications </vt:lpstr>
      <vt:lpstr>Παράδειγµα 3</vt:lpstr>
      <vt:lpstr>Παρουσίαση του PowerPoint</vt:lpstr>
      <vt:lpstr>Παράδειγµα 5</vt:lpstr>
      <vt:lpstr>Συγκομιδή πειραματικού τεμαχίου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Dp 419 </vt:lpstr>
      <vt:lpstr>Παρουσίαση του PowerPoint</vt:lpstr>
      <vt:lpstr>Παρουσίαση του PowerPoint</vt:lpstr>
      <vt:lpstr>Παράδειγµα 13 Εγκατάσταση Υδροπονικής  Καλλιέργειας ∆ίκταµου (ΕΘΙΑΓΕ)</vt:lpstr>
      <vt:lpstr>Παρουσίαση του PowerPoint</vt:lpstr>
      <vt:lpstr>Παράδειγµα 8 Παράγοντες σφάλματος</vt:lpstr>
      <vt:lpstr>Παράδειγµα 7 Παράγοντες σφάλματος </vt:lpstr>
      <vt:lpstr>Παρουσίαση του PowerPoint</vt:lpstr>
      <vt:lpstr>Παρουσίαση του PowerPoint</vt:lpstr>
      <vt:lpstr>Προετοιμασία και σπορά πειραματικού </vt:lpstr>
      <vt:lpstr>Προετοιμασία στο εργαστήριο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Επαναλήψεις ομάδες  Blocks  Replications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Επαναλήψεις ομάδες  Blocks  Replications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&lt;4D6963726F736F667420506F776572506F696E74202D20415FD0E5E9F1E1ECE1F4E9EAFCF220D3F7E5E4E9E1F3ECFCF25FC5E9F3E1E3F9E3DE5F6E65775F322E707074&gt;</dc:title>
  <dc:creator>user</dc:creator>
  <cp:lastModifiedBy>user</cp:lastModifiedBy>
  <cp:revision>94</cp:revision>
  <dcterms:created xsi:type="dcterms:W3CDTF">2020-02-25T12:24:19Z</dcterms:created>
  <dcterms:modified xsi:type="dcterms:W3CDTF">2022-05-18T11:16:32Z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2010-11-26T00:00:00Z</vt:filetime>
  </property>
  <property fmtid="{D5CDD505-2E9C-101B-9397-08002B2CF9AE}" pid="3" name="Creator">
    <vt:lpwstr>PrimoPDF http://www.primopdf.com</vt:lpwstr>
  </property>
  <property fmtid="{D5CDD505-2E9C-101B-9397-08002B2CF9AE}" pid="4" name="LastSaved">
    <vt:filetime>2020-02-25T00:00:00Z</vt:filetime>
  </property>
</Properties>
</file>