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23"/>
  </p:notesMasterIdLst>
  <p:handoutMasterIdLst>
    <p:handoutMasterId r:id="rId24"/>
  </p:handoutMasterIdLst>
  <p:sldIdLst>
    <p:sldId id="256" r:id="rId2"/>
    <p:sldId id="369" r:id="rId3"/>
    <p:sldId id="367" r:id="rId4"/>
    <p:sldId id="403" r:id="rId5"/>
    <p:sldId id="423" r:id="rId6"/>
    <p:sldId id="390" r:id="rId7"/>
    <p:sldId id="402" r:id="rId8"/>
    <p:sldId id="393" r:id="rId9"/>
    <p:sldId id="385" r:id="rId10"/>
    <p:sldId id="386" r:id="rId11"/>
    <p:sldId id="414" r:id="rId12"/>
    <p:sldId id="415" r:id="rId13"/>
    <p:sldId id="416" r:id="rId14"/>
    <p:sldId id="417" r:id="rId15"/>
    <p:sldId id="418" r:id="rId16"/>
    <p:sldId id="425" r:id="rId17"/>
    <p:sldId id="420" r:id="rId18"/>
    <p:sldId id="428" r:id="rId19"/>
    <p:sldId id="429" r:id="rId20"/>
    <p:sldId id="421" r:id="rId21"/>
    <p:sldId id="426" r:id="rId22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FF0000"/>
    <a:srgbClr val="6666FF"/>
    <a:srgbClr val="FF9900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87382" autoAdjust="0"/>
  </p:normalViewPr>
  <p:slideViewPr>
    <p:cSldViewPr>
      <p:cViewPr varScale="1">
        <p:scale>
          <a:sx n="100" d="100"/>
          <a:sy n="100" d="100"/>
        </p:scale>
        <p:origin x="191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2F745CE-6D69-4DA6-A5F6-692460BD7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76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40" tIns="48321" rIns="96640" bIns="4832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5FCA21ED-AC4A-4959-B151-E289EE258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087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8E50174-59CE-4E9E-B3CA-C41F6A46D9E8}" type="slidenum">
              <a:rPr lang="en-US" sz="1300" smtClean="0"/>
              <a:pPr/>
              <a:t>8</a:t>
            </a:fld>
            <a:endParaRPr lang="en-US" sz="13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2766580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CCBF4-4B47-4572-BB71-F82BA4BAD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6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98CCB-F2F1-4327-95F4-953155A85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002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22060-1493-4455-9DAD-71DB5F951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77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A6A9A-8FA9-47F4-8F4F-1B14E9921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8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84CF2-1DDC-41A9-B062-8596D737D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7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23D6F-8FCB-4E94-AE44-06E86B477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2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0F36E-3C64-4707-949A-E0CDF244B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8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DD161-7361-4B3F-A2EC-A217C00AA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3437C-7F6E-46C9-BA1F-108EF74B4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0AF3C-8430-417A-AF58-5D1FAC164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2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84CB4-AAA1-4121-A6CE-DC88123DE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2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C5170EE0-5641-40B2-B10B-23884AEBC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685800"/>
          </a:xfrm>
        </p:spPr>
        <p:txBody>
          <a:bodyPr/>
          <a:lstStyle/>
          <a:p>
            <a:pPr algn="ctr"/>
            <a:r>
              <a:rPr lang="el-GR" sz="3600" smtClean="0"/>
              <a:t>Αντ/φής Προγρ/σμός ΙΙ – </a:t>
            </a:r>
            <a:r>
              <a:rPr lang="en-US" sz="3600" smtClean="0"/>
              <a:t>C#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09800"/>
            <a:ext cx="6400800" cy="44958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dirty="0" smtClean="0"/>
              <a:t>ΔΙΑΛΕΞΗ </a:t>
            </a:r>
            <a:r>
              <a:rPr lang="en-US" sz="2400" dirty="0" smtClean="0"/>
              <a:t> #</a:t>
            </a:r>
            <a:r>
              <a:rPr lang="el-GR" sz="2400" dirty="0" smtClean="0"/>
              <a:t>3</a:t>
            </a:r>
            <a:endParaRPr lang="en-US" sz="2400" dirty="0" smtClean="0"/>
          </a:p>
          <a:p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l-GR" b="1" dirty="0" smtClean="0"/>
              <a:t>Μεταβλητές</a:t>
            </a:r>
            <a:r>
              <a:rPr lang="en-US" b="1" dirty="0" smtClean="0"/>
              <a:t>, </a:t>
            </a:r>
            <a:r>
              <a:rPr lang="el-GR" b="1" dirty="0" smtClean="0"/>
              <a:t>Τύποι Δεδομένων</a:t>
            </a:r>
            <a:r>
              <a:rPr lang="en-US" b="1" dirty="0" smtClean="0"/>
              <a:t>, </a:t>
            </a:r>
            <a:r>
              <a:rPr lang="el-GR" b="1" dirty="0" smtClean="0"/>
              <a:t>και</a:t>
            </a:r>
            <a:r>
              <a:rPr lang="en-US" b="1" dirty="0" smtClean="0"/>
              <a:t> </a:t>
            </a:r>
            <a:r>
              <a:rPr lang="el-GR" b="1" dirty="0" smtClean="0"/>
              <a:t>Είσοδος Έξοδος (</a:t>
            </a:r>
            <a:r>
              <a:rPr lang="en-US" b="1" dirty="0" smtClean="0"/>
              <a:t>Input Output</a:t>
            </a:r>
            <a:r>
              <a:rPr lang="el-GR" b="1" dirty="0" smtClean="0"/>
              <a:t>) Δεδομένων</a:t>
            </a:r>
          </a:p>
          <a:p>
            <a:endParaRPr lang="el-GR" sz="2000" i="1" dirty="0" smtClean="0"/>
          </a:p>
          <a:p>
            <a:r>
              <a:rPr lang="el-GR" sz="2000" dirty="0" smtClean="0"/>
              <a:t>Δρ. Νικόλαος Θ. Λιόλιος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l-GR" sz="1400" dirty="0" smtClean="0"/>
              <a:t>Τμήμα </a:t>
            </a:r>
            <a:r>
              <a:rPr lang="el-GR" sz="1400" smtClean="0"/>
              <a:t>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Τ.Ε.Ι. Λάρισας</a:t>
            </a:r>
            <a:endParaRPr lang="en-US" sz="1400" dirty="0" smtClean="0"/>
          </a:p>
          <a:p>
            <a:r>
              <a:rPr lang="en-US" sz="1400" dirty="0" smtClean="0"/>
              <a:t>e-mail: nliolios@teilar.gr</a:t>
            </a:r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EF6B64A-8866-43D2-8678-33C2504E85A8}" type="slidenum">
              <a:rPr lang="en-US" sz="1200" smtClean="0">
                <a:latin typeface="Tahoma" pitchFamily="34" charset="0"/>
              </a:rPr>
              <a:pPr/>
              <a:t>10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Αριθμητικοί Τύποι Δεδομένων</a:t>
            </a:r>
            <a:endParaRPr 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772400" cy="4648200"/>
          </a:xfrm>
        </p:spPr>
        <p:txBody>
          <a:bodyPr/>
          <a:lstStyle/>
          <a:p>
            <a:r>
              <a:rPr lang="el-GR" sz="2000" smtClean="0"/>
              <a:t>Η διαφορά μεταξύ των διαφόρων αριθμητικών τύπων είναι το μέγεθος (και το εύρος) τιμών που μπορούν να αποθηκευτούν </a:t>
            </a:r>
            <a:r>
              <a:rPr lang="en-US" sz="2000" smtClean="0"/>
              <a:t> :</a:t>
            </a: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3190875" y="2057400"/>
            <a:ext cx="505936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 u="sng" dirty="0"/>
              <a:t>Range</a:t>
            </a:r>
            <a:endParaRPr lang="en-US" sz="1800" b="1" dirty="0"/>
          </a:p>
          <a:p>
            <a:endParaRPr lang="en-US" sz="1800" b="1" dirty="0"/>
          </a:p>
          <a:p>
            <a:r>
              <a:rPr lang="en-US" sz="1800" b="1" dirty="0" smtClean="0"/>
              <a:t>0  -  </a:t>
            </a:r>
            <a:r>
              <a:rPr lang="en-US" sz="1800" b="1" dirty="0"/>
              <a:t>255</a:t>
            </a:r>
          </a:p>
          <a:p>
            <a:r>
              <a:rPr lang="en-US" sz="1800" b="1" dirty="0"/>
              <a:t>-</a:t>
            </a:r>
            <a:r>
              <a:rPr lang="en-US" sz="1800" b="1" dirty="0" smtClean="0"/>
              <a:t>128  </a:t>
            </a:r>
            <a:r>
              <a:rPr lang="en-US" sz="1800" b="1" dirty="0"/>
              <a:t>- </a:t>
            </a:r>
            <a:r>
              <a:rPr lang="en-US" sz="1800" b="1" dirty="0" smtClean="0"/>
              <a:t> 127</a:t>
            </a:r>
            <a:endParaRPr lang="en-US" sz="1800" b="1" dirty="0"/>
          </a:p>
          <a:p>
            <a:r>
              <a:rPr lang="en-US" sz="1800" b="1" dirty="0"/>
              <a:t>-32</a:t>
            </a:r>
            <a:r>
              <a:rPr lang="el-GR" sz="1800" b="1" dirty="0"/>
              <a:t>,</a:t>
            </a:r>
            <a:r>
              <a:rPr lang="en-US" sz="1800" b="1" dirty="0"/>
              <a:t>768 </a:t>
            </a:r>
            <a:r>
              <a:rPr lang="en-US" sz="1800" b="1" dirty="0" smtClean="0"/>
              <a:t> -  </a:t>
            </a:r>
            <a:r>
              <a:rPr lang="en-US" sz="1800" b="1" dirty="0"/>
              <a:t>32</a:t>
            </a:r>
            <a:r>
              <a:rPr lang="el-GR" sz="1800" b="1" dirty="0"/>
              <a:t>,</a:t>
            </a:r>
            <a:r>
              <a:rPr lang="en-US" sz="1800" b="1" dirty="0" smtClean="0"/>
              <a:t>76</a:t>
            </a:r>
            <a:r>
              <a:rPr lang="el-GR" sz="1800" b="1" dirty="0" smtClean="0"/>
              <a:t>5</a:t>
            </a:r>
            <a:endParaRPr lang="en-US" sz="1800" b="1" dirty="0"/>
          </a:p>
          <a:p>
            <a:r>
              <a:rPr lang="en-US" sz="1800" b="1" dirty="0"/>
              <a:t>0  </a:t>
            </a:r>
            <a:r>
              <a:rPr lang="en-US" sz="1800" b="1" dirty="0" smtClean="0"/>
              <a:t>-  65</a:t>
            </a:r>
            <a:r>
              <a:rPr lang="el-GR" sz="1800" b="1" dirty="0"/>
              <a:t>,</a:t>
            </a:r>
            <a:r>
              <a:rPr lang="en-US" sz="1800" b="1" dirty="0" smtClean="0"/>
              <a:t>53</a:t>
            </a:r>
            <a:r>
              <a:rPr lang="el-GR" sz="1800" b="1" dirty="0" smtClean="0"/>
              <a:t>5</a:t>
            </a:r>
            <a:endParaRPr lang="en-US" sz="1800" b="1" dirty="0"/>
          </a:p>
          <a:p>
            <a:r>
              <a:rPr lang="en-US" sz="1800" b="1" dirty="0"/>
              <a:t>-2,147,483,648  </a:t>
            </a:r>
            <a:r>
              <a:rPr lang="en-US" sz="1800" b="1" dirty="0" smtClean="0"/>
              <a:t> -  2,147,483,647</a:t>
            </a:r>
            <a:endParaRPr lang="en-US" sz="1800" b="1" dirty="0"/>
          </a:p>
          <a:p>
            <a:r>
              <a:rPr lang="en-US" sz="1800" b="1" dirty="0"/>
              <a:t>0  </a:t>
            </a:r>
            <a:r>
              <a:rPr lang="en-US" sz="1800" b="1" dirty="0" smtClean="0"/>
              <a:t> -  4,294,967,295</a:t>
            </a:r>
            <a:endParaRPr lang="en-US" sz="1800" b="1" dirty="0"/>
          </a:p>
          <a:p>
            <a:r>
              <a:rPr lang="en-US" sz="1800" b="1" dirty="0"/>
              <a:t>-9</a:t>
            </a:r>
            <a:r>
              <a:rPr lang="en-US" sz="1800" b="1" dirty="0">
                <a:sym typeface="Symbol" pitchFamily="18" charset="2"/>
              </a:rPr>
              <a:t></a:t>
            </a:r>
            <a:r>
              <a:rPr lang="en-US" sz="1800" b="1" dirty="0"/>
              <a:t>10</a:t>
            </a:r>
            <a:r>
              <a:rPr lang="en-US" sz="1800" b="1" baseline="30000" dirty="0"/>
              <a:t>18   </a:t>
            </a:r>
            <a:r>
              <a:rPr lang="en-US" sz="1800" b="1" dirty="0"/>
              <a:t>-</a:t>
            </a:r>
            <a:r>
              <a:rPr lang="en-US" sz="1800" b="1" baseline="30000" dirty="0" smtClean="0"/>
              <a:t> </a:t>
            </a:r>
            <a:r>
              <a:rPr lang="en-US" sz="1800" b="1" dirty="0" smtClean="0"/>
              <a:t> </a:t>
            </a:r>
            <a:r>
              <a:rPr lang="en-US" sz="1800" b="1" dirty="0"/>
              <a:t>9</a:t>
            </a:r>
            <a:r>
              <a:rPr lang="en-US" sz="1800" b="1" dirty="0">
                <a:sym typeface="Symbol" pitchFamily="18" charset="2"/>
              </a:rPr>
              <a:t></a:t>
            </a:r>
            <a:r>
              <a:rPr lang="en-US" sz="1800" b="1" dirty="0"/>
              <a:t>10</a:t>
            </a:r>
            <a:r>
              <a:rPr lang="en-US" sz="1800" b="1" baseline="30000" dirty="0"/>
              <a:t>18 </a:t>
            </a:r>
            <a:endParaRPr lang="en-US" sz="1800" b="1" dirty="0"/>
          </a:p>
          <a:p>
            <a:r>
              <a:rPr lang="en-US" sz="1800" b="1" dirty="0"/>
              <a:t>0  </a:t>
            </a:r>
            <a:r>
              <a:rPr lang="en-US" sz="1800" b="1" dirty="0" smtClean="0"/>
              <a:t> -  1.8 </a:t>
            </a:r>
            <a:r>
              <a:rPr lang="en-US" sz="1800" b="1" dirty="0" smtClean="0">
                <a:sym typeface="Symbol" pitchFamily="18" charset="2"/>
              </a:rPr>
              <a:t></a:t>
            </a:r>
            <a:r>
              <a:rPr lang="en-US" sz="1800" b="1" dirty="0"/>
              <a:t>10</a:t>
            </a:r>
            <a:r>
              <a:rPr lang="en-US" sz="1800" b="1" baseline="30000" dirty="0"/>
              <a:t>19</a:t>
            </a:r>
            <a:endParaRPr lang="en-US" sz="1800" b="1" dirty="0"/>
          </a:p>
          <a:p>
            <a:endParaRPr lang="en-US" sz="1800" b="1" dirty="0"/>
          </a:p>
          <a:p>
            <a:r>
              <a:rPr lang="en-US" sz="1800" b="1" dirty="0">
                <a:sym typeface="Symbol" pitchFamily="18" charset="2"/>
              </a:rPr>
              <a:t>1.0</a:t>
            </a:r>
            <a:r>
              <a:rPr lang="en-US" sz="1800" b="1" dirty="0"/>
              <a:t>10</a:t>
            </a:r>
            <a:r>
              <a:rPr lang="en-US" sz="1800" b="1" baseline="30000" dirty="0"/>
              <a:t>-28</a:t>
            </a:r>
            <a:r>
              <a:rPr lang="en-US" sz="1800" b="1" dirty="0">
                <a:sym typeface="Symbol" pitchFamily="18" charset="2"/>
              </a:rPr>
              <a:t>; 7.9</a:t>
            </a:r>
            <a:r>
              <a:rPr lang="en-US" sz="1800" b="1" dirty="0"/>
              <a:t>10</a:t>
            </a:r>
            <a:r>
              <a:rPr lang="en-US" sz="1800" b="1" baseline="30000" dirty="0"/>
              <a:t>2</a:t>
            </a:r>
            <a:r>
              <a:rPr lang="el-GR" sz="1800" b="1" baseline="30000" dirty="0"/>
              <a:t>3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l-GR" sz="1800" b="1" dirty="0">
                <a:sym typeface="Symbol" pitchFamily="18" charset="2"/>
              </a:rPr>
              <a:t>με</a:t>
            </a:r>
            <a:r>
              <a:rPr lang="en-US" sz="1800" b="1" dirty="0">
                <a:sym typeface="Symbol" pitchFamily="18" charset="2"/>
              </a:rPr>
              <a:t> 28-29 </a:t>
            </a:r>
            <a:r>
              <a:rPr lang="el-GR" sz="1800" b="1" dirty="0">
                <a:sym typeface="Symbol" pitchFamily="18" charset="2"/>
              </a:rPr>
              <a:t>σημαντικά ψηφία</a:t>
            </a:r>
            <a:endParaRPr lang="en-US" sz="1800" b="1" dirty="0">
              <a:sym typeface="Symbol" pitchFamily="18" charset="2"/>
            </a:endParaRPr>
          </a:p>
          <a:p>
            <a:endParaRPr lang="en-US" sz="1800" b="1" dirty="0"/>
          </a:p>
          <a:p>
            <a:r>
              <a:rPr lang="en-US" sz="1800" b="1" dirty="0">
                <a:sym typeface="Symbol" pitchFamily="18" charset="2"/>
              </a:rPr>
              <a:t>1.5</a:t>
            </a:r>
            <a:r>
              <a:rPr lang="en-US" sz="1800" b="1" dirty="0"/>
              <a:t>10</a:t>
            </a:r>
            <a:r>
              <a:rPr lang="en-US" sz="1800" b="1" baseline="30000" dirty="0"/>
              <a:t>-45</a:t>
            </a:r>
            <a:r>
              <a:rPr lang="en-US" sz="1800" b="1" dirty="0">
                <a:sym typeface="Symbol" pitchFamily="18" charset="2"/>
              </a:rPr>
              <a:t>; 3.4</a:t>
            </a:r>
            <a:r>
              <a:rPr lang="en-US" sz="1800" b="1" dirty="0"/>
              <a:t>10</a:t>
            </a:r>
            <a:r>
              <a:rPr lang="en-US" sz="1800" b="1" baseline="30000" dirty="0"/>
              <a:t>38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l-GR" sz="1800" b="1" dirty="0">
                <a:sym typeface="Symbol" pitchFamily="18" charset="2"/>
              </a:rPr>
              <a:t>με</a:t>
            </a:r>
            <a:r>
              <a:rPr lang="en-US" sz="1800" b="1" dirty="0">
                <a:sym typeface="Symbol" pitchFamily="18" charset="2"/>
              </a:rPr>
              <a:t> 7 </a:t>
            </a:r>
            <a:r>
              <a:rPr lang="el-GR" sz="1800" b="1" dirty="0">
                <a:sym typeface="Symbol" pitchFamily="18" charset="2"/>
              </a:rPr>
              <a:t>σημαντικά ψηφία</a:t>
            </a:r>
            <a:endParaRPr lang="en-US" sz="1800" b="1" dirty="0">
              <a:sym typeface="Symbol" pitchFamily="18" charset="2"/>
            </a:endParaRPr>
          </a:p>
          <a:p>
            <a:r>
              <a:rPr lang="en-US" sz="1800" b="1" dirty="0">
                <a:sym typeface="Symbol" pitchFamily="18" charset="2"/>
              </a:rPr>
              <a:t>5.0</a:t>
            </a:r>
            <a:r>
              <a:rPr lang="en-US" sz="1800" b="1" dirty="0"/>
              <a:t>10</a:t>
            </a:r>
            <a:r>
              <a:rPr lang="en-US" sz="1800" b="1" baseline="30000" dirty="0"/>
              <a:t>-324</a:t>
            </a:r>
            <a:r>
              <a:rPr lang="en-US" sz="1800" b="1" dirty="0">
                <a:sym typeface="Symbol" pitchFamily="18" charset="2"/>
              </a:rPr>
              <a:t>; 1.7</a:t>
            </a:r>
            <a:r>
              <a:rPr lang="en-US" sz="1800" b="1" dirty="0"/>
              <a:t>10</a:t>
            </a:r>
            <a:r>
              <a:rPr lang="en-US" sz="1800" b="1" baseline="30000" dirty="0"/>
              <a:t>308</a:t>
            </a:r>
            <a:r>
              <a:rPr lang="en-US" sz="1800" b="1" dirty="0">
                <a:sym typeface="Symbol" pitchFamily="18" charset="2"/>
              </a:rPr>
              <a:t> </a:t>
            </a:r>
            <a:r>
              <a:rPr lang="el-GR" sz="1800" b="1" dirty="0">
                <a:sym typeface="Symbol" pitchFamily="18" charset="2"/>
              </a:rPr>
              <a:t>με</a:t>
            </a:r>
            <a:r>
              <a:rPr lang="en-US" sz="1800" b="1" dirty="0">
                <a:sym typeface="Symbol" pitchFamily="18" charset="2"/>
              </a:rPr>
              <a:t> 15-16 </a:t>
            </a:r>
            <a:r>
              <a:rPr lang="el-GR" sz="1800" b="1" dirty="0">
                <a:sym typeface="Symbol" pitchFamily="18" charset="2"/>
              </a:rPr>
              <a:t>σημαντικά ψηφία</a:t>
            </a:r>
            <a:endParaRPr lang="en-US" sz="1800" b="1" dirty="0">
              <a:sym typeface="Symbol" pitchFamily="18" charset="2"/>
            </a:endParaRPr>
          </a:p>
        </p:txBody>
      </p:sp>
      <p:sp>
        <p:nvSpPr>
          <p:cNvPr id="12294" name="Rectangle 10"/>
          <p:cNvSpPr>
            <a:spLocks noChangeArrowheads="1"/>
          </p:cNvSpPr>
          <p:nvPr/>
        </p:nvSpPr>
        <p:spPr bwMode="auto">
          <a:xfrm>
            <a:off x="806450" y="2057400"/>
            <a:ext cx="94615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1800" b="1" u="sng"/>
              <a:t>Type</a:t>
            </a:r>
            <a:endParaRPr lang="en-US" sz="1800" b="1"/>
          </a:p>
          <a:p>
            <a:pPr algn="l"/>
            <a:endParaRPr lang="en-US" sz="1800" b="1"/>
          </a:p>
          <a:p>
            <a:pPr algn="l"/>
            <a:r>
              <a:rPr lang="en-US" sz="1800" b="1"/>
              <a:t>byte</a:t>
            </a:r>
          </a:p>
          <a:p>
            <a:pPr algn="l"/>
            <a:r>
              <a:rPr lang="en-US" sz="1800" b="1"/>
              <a:t>sbyte</a:t>
            </a:r>
          </a:p>
          <a:p>
            <a:pPr algn="l"/>
            <a:r>
              <a:rPr lang="en-US" sz="1800" b="1"/>
              <a:t>short</a:t>
            </a:r>
          </a:p>
          <a:p>
            <a:pPr algn="l"/>
            <a:r>
              <a:rPr lang="en-US" sz="1800" b="1"/>
              <a:t>ushort</a:t>
            </a:r>
          </a:p>
          <a:p>
            <a:pPr algn="l"/>
            <a:r>
              <a:rPr lang="en-US" sz="1800" b="1"/>
              <a:t>int</a:t>
            </a:r>
          </a:p>
          <a:p>
            <a:pPr algn="l"/>
            <a:r>
              <a:rPr lang="en-US" sz="1800" b="1"/>
              <a:t>uint</a:t>
            </a:r>
          </a:p>
          <a:p>
            <a:pPr algn="l"/>
            <a:r>
              <a:rPr lang="en-US" sz="1800" b="1"/>
              <a:t>long</a:t>
            </a:r>
          </a:p>
          <a:p>
            <a:pPr algn="l"/>
            <a:r>
              <a:rPr lang="en-US" sz="1800" b="1"/>
              <a:t>ulong</a:t>
            </a:r>
          </a:p>
          <a:p>
            <a:pPr algn="l"/>
            <a:endParaRPr lang="en-US" sz="1800" b="1"/>
          </a:p>
          <a:p>
            <a:pPr algn="l"/>
            <a:r>
              <a:rPr lang="en-US" sz="1800" b="1"/>
              <a:t>decimal</a:t>
            </a:r>
          </a:p>
          <a:p>
            <a:pPr algn="l"/>
            <a:endParaRPr lang="en-US" sz="1800" b="1"/>
          </a:p>
          <a:p>
            <a:pPr algn="l"/>
            <a:r>
              <a:rPr lang="en-US" sz="1800" b="1"/>
              <a:t>float</a:t>
            </a:r>
          </a:p>
          <a:p>
            <a:pPr algn="l"/>
            <a:r>
              <a:rPr lang="en-US" sz="1800" b="1"/>
              <a:t>double</a:t>
            </a:r>
          </a:p>
        </p:txBody>
      </p:sp>
      <p:sp>
        <p:nvSpPr>
          <p:cNvPr id="12295" name="Rectangle 11"/>
          <p:cNvSpPr>
            <a:spLocks noChangeArrowheads="1"/>
          </p:cNvSpPr>
          <p:nvPr/>
        </p:nvSpPr>
        <p:spPr bwMode="auto">
          <a:xfrm>
            <a:off x="2025650" y="2057400"/>
            <a:ext cx="939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1800" b="1" u="sng"/>
              <a:t>Storage</a:t>
            </a:r>
            <a:endParaRPr lang="en-US" sz="1800" b="1"/>
          </a:p>
          <a:p>
            <a:pPr algn="l"/>
            <a:endParaRPr lang="en-US" sz="1800" b="1"/>
          </a:p>
          <a:p>
            <a:pPr algn="l"/>
            <a:r>
              <a:rPr lang="en-US" sz="1800" b="1"/>
              <a:t>8 bits</a:t>
            </a:r>
          </a:p>
          <a:p>
            <a:pPr algn="l"/>
            <a:r>
              <a:rPr lang="en-US" sz="1800" b="1"/>
              <a:t>8 bits</a:t>
            </a:r>
          </a:p>
          <a:p>
            <a:pPr algn="l"/>
            <a:r>
              <a:rPr lang="en-US" sz="1800" b="1"/>
              <a:t>16 bits</a:t>
            </a:r>
          </a:p>
          <a:p>
            <a:pPr algn="l"/>
            <a:r>
              <a:rPr lang="en-US" sz="1800" b="1"/>
              <a:t>16 bits</a:t>
            </a:r>
          </a:p>
          <a:p>
            <a:pPr algn="l"/>
            <a:r>
              <a:rPr lang="en-US" sz="1800" b="1"/>
              <a:t>32 bits</a:t>
            </a:r>
          </a:p>
          <a:p>
            <a:pPr algn="l"/>
            <a:r>
              <a:rPr lang="en-US" sz="1800" b="1"/>
              <a:t>32 bits</a:t>
            </a:r>
          </a:p>
          <a:p>
            <a:pPr algn="l"/>
            <a:r>
              <a:rPr lang="en-US" sz="1800" b="1"/>
              <a:t>64 bits</a:t>
            </a:r>
          </a:p>
          <a:p>
            <a:pPr algn="l"/>
            <a:r>
              <a:rPr lang="en-US" sz="1800" b="1"/>
              <a:t>64 bits</a:t>
            </a:r>
          </a:p>
          <a:p>
            <a:pPr algn="l"/>
            <a:endParaRPr lang="en-US" sz="1800" b="1"/>
          </a:p>
          <a:p>
            <a:pPr algn="l"/>
            <a:r>
              <a:rPr lang="en-US" sz="1800" b="1"/>
              <a:t>128 bits</a:t>
            </a:r>
          </a:p>
          <a:p>
            <a:pPr algn="l"/>
            <a:endParaRPr lang="en-US" sz="1800" b="1"/>
          </a:p>
          <a:p>
            <a:pPr algn="l"/>
            <a:r>
              <a:rPr lang="en-US" sz="1800" b="1"/>
              <a:t>32 bits</a:t>
            </a:r>
          </a:p>
          <a:p>
            <a:pPr algn="l"/>
            <a:r>
              <a:rPr lang="en-US" sz="1800" b="1"/>
              <a:t>64 bits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FBBA908-6BCC-494F-AA7F-8807E81C9F3D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610600" cy="1143000"/>
          </a:xfrm>
        </p:spPr>
        <p:txBody>
          <a:bodyPr/>
          <a:lstStyle/>
          <a:p>
            <a:r>
              <a:rPr lang="el-GR" sz="3600" smtClean="0"/>
              <a:t>Παραδείγματα Αριθμητικών Μεταβλητών</a:t>
            </a:r>
            <a:endParaRPr lang="en-US" sz="360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343400"/>
          </a:xfrm>
        </p:spPr>
        <p:txBody>
          <a:bodyPr/>
          <a:lstStyle/>
          <a:p>
            <a:pPr>
              <a:buFont typeface="ZapfDingbats" pitchFamily="82" charset="2"/>
              <a:buNone/>
              <a:defRPr/>
            </a:pP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x = 1;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short</a:t>
            </a:r>
            <a:r>
              <a:rPr lang="en-US" sz="2400" b="1" dirty="0" smtClean="0">
                <a:latin typeface="Courier New" pitchFamily="49" charset="0"/>
              </a:rPr>
              <a:t> y = 10;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float</a:t>
            </a:r>
            <a:r>
              <a:rPr lang="en-US" sz="2400" b="1" dirty="0" smtClean="0">
                <a:latin typeface="Courier New" pitchFamily="49" charset="0"/>
              </a:rPr>
              <a:t> pi = 3.14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f</a:t>
            </a:r>
            <a:r>
              <a:rPr lang="en-US" sz="2400" b="1" dirty="0" smtClean="0">
                <a:latin typeface="Courier New" pitchFamily="49" charset="0"/>
              </a:rPr>
              <a:t>;  </a:t>
            </a:r>
            <a:r>
              <a:rPr lang="el-GR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</a:rPr>
              <a:t>// f denotes float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float</a:t>
            </a:r>
            <a:r>
              <a:rPr lang="en-US" sz="2400" b="1" dirty="0" smtClean="0">
                <a:latin typeface="Courier New" pitchFamily="49" charset="0"/>
              </a:rPr>
              <a:t> f3 = 7E-02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f</a:t>
            </a:r>
            <a:r>
              <a:rPr lang="en-US" sz="2400" b="1" dirty="0" smtClean="0">
                <a:latin typeface="Courier New" pitchFamily="49" charset="0"/>
              </a:rPr>
              <a:t>; </a:t>
            </a:r>
            <a:r>
              <a:rPr lang="el-GR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</a:rPr>
              <a:t>// </a:t>
            </a:r>
            <a:r>
              <a:rPr lang="el-GR" sz="2400" b="1" dirty="0" smtClean="0">
                <a:solidFill>
                  <a:srgbClr val="92D050"/>
                </a:solidFill>
                <a:latin typeface="Courier New" pitchFamily="49" charset="0"/>
              </a:rPr>
              <a:t>7 *</a:t>
            </a:r>
            <a:r>
              <a:rPr lang="en-US" sz="2400" b="1" dirty="0" smtClean="0">
                <a:solidFill>
                  <a:srgbClr val="92D050"/>
                </a:solidFill>
              </a:rPr>
              <a:t> 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el-GR" sz="2400" b="1" baseline="300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-2</a:t>
            </a:r>
            <a:r>
              <a:rPr lang="el-GR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l-GR" sz="2400" b="1" dirty="0" smtClean="0">
                <a:solidFill>
                  <a:srgbClr val="92D050"/>
                </a:solidFill>
                <a:latin typeface="Courier New" pitchFamily="49" charset="0"/>
              </a:rPr>
              <a:t>= 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</a:rPr>
              <a:t>0.07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double</a:t>
            </a:r>
            <a:r>
              <a:rPr lang="en-US" sz="2400" b="1" dirty="0" smtClean="0">
                <a:latin typeface="Courier New" pitchFamily="49" charset="0"/>
              </a:rPr>
              <a:t> d1 = 7E-100;</a:t>
            </a:r>
            <a:r>
              <a:rPr lang="el-GR" sz="2400" b="1" dirty="0" smtClean="0"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</a:rPr>
              <a:t>// </a:t>
            </a:r>
            <a:r>
              <a:rPr lang="el-GR" sz="2400" b="1" dirty="0" smtClean="0">
                <a:solidFill>
                  <a:srgbClr val="92D050"/>
                </a:solidFill>
                <a:latin typeface="Courier New" pitchFamily="49" charset="0"/>
              </a:rPr>
              <a:t>7 *</a:t>
            </a:r>
            <a:r>
              <a:rPr lang="en-US" sz="2400" b="1" dirty="0" smtClean="0">
                <a:solidFill>
                  <a:srgbClr val="92D050"/>
                </a:solidFill>
              </a:rPr>
              <a:t> 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10</a:t>
            </a:r>
            <a:r>
              <a:rPr lang="el-GR" sz="2400" b="1" baseline="30000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-100 = ??</a:t>
            </a:r>
            <a:r>
              <a:rPr lang="el-GR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2400" b="1" dirty="0" smtClean="0">
              <a:solidFill>
                <a:srgbClr val="92D050"/>
              </a:solidFill>
              <a:latin typeface="Courier New" pitchFamily="49" charset="0"/>
            </a:endParaRPr>
          </a:p>
          <a:p>
            <a:pPr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</a:rPr>
              <a:t>// use m to denote a decimal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decimal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veryLargeNumber</a:t>
            </a:r>
            <a:r>
              <a:rPr lang="en-US" sz="2400" b="1" dirty="0" smtClean="0">
                <a:latin typeface="Courier New" pitchFamily="49" charset="0"/>
              </a:rPr>
              <a:t> = 2894686645.38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m</a:t>
            </a:r>
            <a:r>
              <a:rPr lang="en-US" sz="2400" b="1" dirty="0" smtClean="0">
                <a:latin typeface="Courier New" pitchFamily="49" charset="0"/>
              </a:rPr>
              <a:t>;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1843088" y="6172200"/>
            <a:ext cx="4229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2400">
                <a:latin typeface="Comic Sans MS" pitchFamily="66" charset="0"/>
              </a:rPr>
              <a:t>Παράδειγμα</a:t>
            </a:r>
            <a:r>
              <a:rPr lang="en-US" sz="2400">
                <a:latin typeface="Comic Sans MS" pitchFamily="66" charset="0"/>
              </a:rPr>
              <a:t>: TestNumeric.cs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EBD39E0-88AA-45DC-BF57-71274EBCE559}" type="slidenum">
              <a:rPr lang="en-US" sz="1200" smtClean="0">
                <a:latin typeface="Tahoma" pitchFamily="34" charset="0"/>
              </a:rPr>
              <a:pPr/>
              <a:t>12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Boolean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4953000"/>
          </a:xfrm>
        </p:spPr>
        <p:txBody>
          <a:bodyPr lIns="92075" tIns="46038" rIns="92075" bIns="46038"/>
          <a:lstStyle/>
          <a:p>
            <a:pPr>
              <a:lnSpc>
                <a:spcPct val="90000"/>
              </a:lnSpc>
              <a:defRPr/>
            </a:pPr>
            <a:r>
              <a:rPr lang="el-GR" dirty="0" smtClean="0"/>
              <a:t>Μία μεταβλητή τύπου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l-GR" dirty="0" smtClean="0"/>
              <a:t>αντιπροσωπεύει μια κατάσταση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true</a:t>
            </a:r>
            <a:r>
              <a:rPr lang="en-US" dirty="0" smtClean="0"/>
              <a:t> </a:t>
            </a:r>
            <a:r>
              <a:rPr lang="el-GR" dirty="0" smtClean="0"/>
              <a:t>ή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false</a:t>
            </a:r>
          </a:p>
          <a:p>
            <a:pPr lvl="4"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l-GR" dirty="0" smtClean="0"/>
              <a:t>Κάθε</a:t>
            </a:r>
            <a:r>
              <a:rPr lang="en-US" dirty="0" smtClean="0"/>
              <a:t> </a:t>
            </a:r>
            <a:r>
              <a:rPr lang="el-GR" dirty="0" smtClean="0"/>
              <a:t>μεταβλητή τύπου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bool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l-GR" dirty="0" smtClean="0"/>
              <a:t>μπορεί επίσης να αντιπροσωπεύει οποιεσδήποτε 2-καταστάσεις όπως για παράδειγμα:</a:t>
            </a:r>
            <a:r>
              <a:rPr lang="el-GR" dirty="0" smtClean="0">
                <a:sym typeface="Wingdings" pitchFamily="2" charset="2"/>
              </a:rPr>
              <a:t> (Αναμμένο ή σβηστό φως)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ZapfDingbats" pitchFamily="82" charset="2"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l-GR" dirty="0" smtClean="0"/>
              <a:t>Οι δεσμευμένες λέξεις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true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l-GR" dirty="0" smtClean="0"/>
              <a:t>και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false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l-GR" dirty="0" smtClean="0"/>
              <a:t>είναι οι μόνες επιτρεπτές τιμές για μια μεταβλητή</a:t>
            </a:r>
            <a:r>
              <a:rPr lang="en-US" dirty="0" smtClean="0"/>
              <a:t> </a:t>
            </a:r>
            <a:r>
              <a:rPr lang="el-GR" dirty="0" smtClean="0"/>
              <a:t>τύπου </a:t>
            </a:r>
            <a:r>
              <a:rPr lang="en-US" dirty="0" err="1" smtClean="0"/>
              <a:t>boolean</a:t>
            </a:r>
            <a:r>
              <a:rPr lang="en-US" dirty="0" smtClean="0"/>
              <a:t> </a:t>
            </a:r>
          </a:p>
          <a:p>
            <a:pPr algn="ctr">
              <a:lnSpc>
                <a:spcPct val="90000"/>
              </a:lnSpc>
              <a:buFont typeface="ZapfDingbats" pitchFamily="82" charset="2"/>
              <a:buNone/>
              <a:defRPr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bool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doAgain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 = true;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4B470E-5113-4F5B-9749-05C15D679267}" type="slidenum">
              <a:rPr lang="en-US" sz="1200" smtClean="0">
                <a:latin typeface="Tahoma" pitchFamily="34" charset="0"/>
              </a:rPr>
              <a:pPr/>
              <a:t>13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l-GR" smtClean="0"/>
              <a:t>Χαρακτήρες</a:t>
            </a:r>
            <a:endParaRPr lang="en-US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4648200"/>
          </a:xfrm>
        </p:spPr>
        <p:txBody>
          <a:bodyPr lIns="92075" tIns="46038" rIns="92075" bIns="46038"/>
          <a:lstStyle/>
          <a:p>
            <a:pPr>
              <a:lnSpc>
                <a:spcPct val="80000"/>
              </a:lnSpc>
              <a:defRPr/>
            </a:pPr>
            <a:r>
              <a:rPr lang="el-GR" sz="1800" dirty="0" smtClean="0"/>
              <a:t>Μια μεταβλητή τύπου</a:t>
            </a:r>
            <a:r>
              <a:rPr lang="en-US" sz="1800" dirty="0" smtClean="0">
                <a:latin typeface="Courier New" pitchFamily="49" charset="0"/>
              </a:rPr>
              <a:t> char</a:t>
            </a:r>
            <a:r>
              <a:rPr lang="el-GR" sz="1800" dirty="0" smtClean="0">
                <a:latin typeface="Courier New" pitchFamily="49" charset="0"/>
              </a:rPr>
              <a:t> </a:t>
            </a:r>
            <a:r>
              <a:rPr lang="el-GR" sz="1800" dirty="0" smtClean="0"/>
              <a:t>περιέχει</a:t>
            </a:r>
            <a:r>
              <a:rPr lang="en-US" sz="1800" dirty="0" smtClean="0"/>
              <a:t> </a:t>
            </a:r>
            <a:r>
              <a:rPr lang="el-GR" sz="1800" dirty="0" smtClean="0"/>
              <a:t>ΕΝΑ χαρακτήρα ο οποίος εμπεριέχεται σε ένα </a:t>
            </a:r>
            <a:r>
              <a:rPr lang="el-GR" sz="1800" i="1" dirty="0" smtClean="0">
                <a:solidFill>
                  <a:srgbClr val="FF0000"/>
                </a:solidFill>
              </a:rPr>
              <a:t>σύνολο χαρακτήρων  (</a:t>
            </a:r>
            <a:r>
              <a:rPr lang="en-US" sz="1800" i="1" dirty="0" smtClean="0">
                <a:solidFill>
                  <a:srgbClr val="FF0000"/>
                </a:solidFill>
              </a:rPr>
              <a:t>character set</a:t>
            </a:r>
            <a:r>
              <a:rPr lang="el-GR" sz="1800" i="1" dirty="0" smtClean="0">
                <a:solidFill>
                  <a:srgbClr val="FF0000"/>
                </a:solidFill>
              </a:rPr>
              <a:t>)</a:t>
            </a:r>
            <a:endParaRPr lang="en-US" sz="18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l-GR" sz="1800" dirty="0" smtClean="0"/>
              <a:t>Ένα σύνολο χαρακτήρων είναι μια διατεταγμένη λίστα από χαρακτήρες. Σε κάθε χαρακτήρα αντιστοιχεί ένας μοναδικός εκέραιος αριθμός</a:t>
            </a:r>
            <a:endParaRPr lang="en-US" sz="1800" dirty="0" smtClean="0"/>
          </a:p>
          <a:p>
            <a:pPr>
              <a:lnSpc>
                <a:spcPct val="80000"/>
              </a:lnSpc>
              <a:defRPr/>
            </a:pPr>
            <a:r>
              <a:rPr lang="el-GR" sz="1800" dirty="0" smtClean="0"/>
              <a:t>Η </a:t>
            </a:r>
            <a:r>
              <a:rPr lang="en-US" sz="1800" dirty="0" smtClean="0"/>
              <a:t>C# </a:t>
            </a:r>
            <a:r>
              <a:rPr lang="el-GR" sz="1800" dirty="0" smtClean="0"/>
              <a:t>χρησιμοποιεί το σύνολο χαρακτήρων </a:t>
            </a:r>
            <a:r>
              <a:rPr lang="en-US" sz="1800" dirty="0" smtClean="0">
                <a:solidFill>
                  <a:srgbClr val="FF0000"/>
                </a:solidFill>
              </a:rPr>
              <a:t>Unicode</a:t>
            </a:r>
            <a:r>
              <a:rPr lang="en-US" sz="1800" dirty="0" smtClean="0"/>
              <a:t> </a:t>
            </a:r>
            <a:r>
              <a:rPr lang="el-GR" sz="1800" dirty="0" smtClean="0"/>
              <a:t>το οποίο είναι ένα υπερσύνολο του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ASCII </a:t>
            </a:r>
          </a:p>
          <a:p>
            <a:pPr lvl="1">
              <a:lnSpc>
                <a:spcPct val="80000"/>
              </a:lnSpc>
              <a:defRPr/>
            </a:pPr>
            <a:r>
              <a:rPr lang="el-GR" sz="1600" dirty="0" smtClean="0"/>
              <a:t>Χρησιμοποιεί 16</a:t>
            </a:r>
            <a:r>
              <a:rPr lang="en-US" sz="1600" dirty="0" smtClean="0"/>
              <a:t> bits </a:t>
            </a:r>
            <a:r>
              <a:rPr lang="el-GR" sz="1600" dirty="0" smtClean="0"/>
              <a:t>για κάθε χαρακτήρα επιτρέποντας τελικά</a:t>
            </a:r>
            <a:r>
              <a:rPr lang="en-US" sz="1600" dirty="0" smtClean="0"/>
              <a:t> 65,536 </a:t>
            </a:r>
            <a:r>
              <a:rPr lang="el-GR" sz="1600" dirty="0" smtClean="0"/>
              <a:t>διαφορετικούς χαρακτήρες να αποθηκευτούν</a:t>
            </a:r>
            <a:endParaRPr 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l-GR" sz="1600" dirty="0" smtClean="0"/>
              <a:t>Είναι ένα διεθνές σύνολο χαρακτήρων που περιέχει σύμβολα και χαρακτήρες από όλες τις διαφορετικές γλώσσες</a:t>
            </a:r>
          </a:p>
          <a:p>
            <a:pPr lvl="1">
              <a:lnSpc>
                <a:spcPct val="80000"/>
              </a:lnSpc>
              <a:defRPr/>
            </a:pPr>
            <a:r>
              <a:rPr lang="el-GR" sz="1600" dirty="0" smtClean="0"/>
              <a:t>Ο πίνακας </a:t>
            </a:r>
            <a:r>
              <a:rPr lang="en-US" sz="1600" dirty="0" smtClean="0">
                <a:solidFill>
                  <a:srgbClr val="FF0000"/>
                </a:solidFill>
              </a:rPr>
              <a:t>Unicode</a:t>
            </a:r>
            <a:r>
              <a:rPr lang="el-GR" sz="1600" dirty="0" smtClean="0"/>
              <a:t> μπορεί να βρεθεί στην ιστοσελίδα</a:t>
            </a:r>
            <a:r>
              <a:rPr lang="en-US" sz="1600" dirty="0" smtClean="0"/>
              <a:t>:</a:t>
            </a:r>
          </a:p>
          <a:p>
            <a:pPr lvl="1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http://www.unicode.org/charts/</a:t>
            </a:r>
          </a:p>
          <a:p>
            <a:pPr>
              <a:lnSpc>
                <a:spcPct val="80000"/>
              </a:lnSpc>
              <a:defRPr/>
            </a:pPr>
            <a:r>
              <a:rPr lang="el-GR" sz="1800" dirty="0" smtClean="0"/>
              <a:t>Οι τιμές των μεταβλητών τύπου </a:t>
            </a:r>
            <a:r>
              <a:rPr lang="en-US" sz="1800" dirty="0" smtClean="0"/>
              <a:t>char </a:t>
            </a:r>
            <a:r>
              <a:rPr lang="el-GR" sz="1800" dirty="0" smtClean="0"/>
              <a:t>αντιπροσωπεύονται σε ένα πρόγραμμα χρησιμοποιώντας απλά εισαγωγικά (</a:t>
            </a:r>
            <a:r>
              <a:rPr lang="en-US" sz="1800" dirty="0" smtClean="0"/>
              <a:t>single quotes</a:t>
            </a:r>
            <a:r>
              <a:rPr lang="el-GR" sz="1800" dirty="0" smtClean="0"/>
              <a:t>)</a:t>
            </a:r>
            <a:r>
              <a:rPr lang="en-US" sz="1800" dirty="0" smtClean="0"/>
              <a:t>, </a:t>
            </a:r>
            <a:r>
              <a:rPr lang="el-GR" sz="1800" dirty="0" smtClean="0"/>
              <a:t>όπως π.χ.</a:t>
            </a:r>
            <a:r>
              <a:rPr lang="en-US" sz="1800" dirty="0" smtClean="0"/>
              <a:t>,</a:t>
            </a:r>
          </a:p>
          <a:p>
            <a:pPr algn="ctr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800" dirty="0" smtClean="0">
                <a:latin typeface="Courier New" pitchFamily="49" charset="0"/>
              </a:rPr>
              <a:t>‘a</a:t>
            </a:r>
            <a:r>
              <a:rPr lang="el-GR" sz="1800" dirty="0" smtClean="0">
                <a:latin typeface="Courier New" pitchFamily="49" charset="0"/>
              </a:rPr>
              <a:t>’</a:t>
            </a:r>
            <a:r>
              <a:rPr lang="en-US" sz="1800" dirty="0" smtClean="0">
                <a:latin typeface="Courier New" pitchFamily="49" charset="0"/>
              </a:rPr>
              <a:t>  ‘X</a:t>
            </a:r>
            <a:r>
              <a:rPr lang="el-GR" sz="1800" dirty="0" smtClean="0">
                <a:latin typeface="Courier New" pitchFamily="49" charset="0"/>
              </a:rPr>
              <a:t>’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l-GR" sz="1800" dirty="0" smtClean="0">
                <a:latin typeface="Courier New" pitchFamily="49" charset="0"/>
              </a:rPr>
              <a:t>‘</a:t>
            </a:r>
            <a:r>
              <a:rPr lang="en-US" sz="1800" dirty="0" smtClean="0">
                <a:latin typeface="Courier New" pitchFamily="49" charset="0"/>
              </a:rPr>
              <a:t>7</a:t>
            </a:r>
            <a:r>
              <a:rPr lang="el-GR" sz="1800" dirty="0" smtClean="0">
                <a:latin typeface="Courier New" pitchFamily="49" charset="0"/>
              </a:rPr>
              <a:t>’</a:t>
            </a:r>
            <a:r>
              <a:rPr lang="en-US" sz="1800" dirty="0" smtClean="0">
                <a:latin typeface="Courier New" pitchFamily="49" charset="0"/>
              </a:rPr>
              <a:t>  ‘$</a:t>
            </a:r>
            <a:r>
              <a:rPr lang="el-GR" sz="1800" dirty="0" smtClean="0">
                <a:latin typeface="Courier New" pitchFamily="49" charset="0"/>
              </a:rPr>
              <a:t>’</a:t>
            </a:r>
            <a:r>
              <a:rPr lang="en-US" sz="1800" dirty="0" smtClean="0">
                <a:latin typeface="Courier New" pitchFamily="49" charset="0"/>
              </a:rPr>
              <a:t>  ‘,</a:t>
            </a:r>
            <a:r>
              <a:rPr lang="el-GR" sz="1800" dirty="0" smtClean="0">
                <a:latin typeface="Courier New" pitchFamily="49" charset="0"/>
              </a:rPr>
              <a:t>’</a:t>
            </a:r>
            <a:r>
              <a:rPr lang="en-US" sz="1800" dirty="0" smtClean="0">
                <a:latin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</a:rPr>
            </a:br>
            <a:endParaRPr lang="en-US" sz="1800" dirty="0" smtClean="0">
              <a:latin typeface="Courier New" pitchFamily="49" charset="0"/>
            </a:endParaRPr>
          </a:p>
          <a:p>
            <a:pPr algn="ctr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char response = ‘Y’;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C955444-8BA0-4E75-AE9B-9FC1F787067F}" type="slidenum">
              <a:rPr lang="en-US" sz="1200" smtClean="0">
                <a:latin typeface="Tahoma" pitchFamily="34" charset="0"/>
              </a:rPr>
              <a:pPr/>
              <a:t>14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533400" y="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Ακολουθίες Απόδρασης </a:t>
            </a:r>
            <a:r>
              <a:rPr lang="en-US" sz="3600" u="sng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endParaRPr lang="el-GR" sz="3600" u="sng">
              <a:solidFill>
                <a:schemeClr val="accent2"/>
              </a:solidFill>
              <a:latin typeface="Arial Unicode MS" pitchFamily="34" charset="-128"/>
            </a:endParaRPr>
          </a:p>
          <a:p>
            <a:pPr algn="l"/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(</a:t>
            </a:r>
            <a:r>
              <a:rPr lang="en-US" sz="3600" u="sng">
                <a:solidFill>
                  <a:schemeClr val="accent2"/>
                </a:solidFill>
                <a:latin typeface="Arial Unicode MS" pitchFamily="34" charset="-128"/>
              </a:rPr>
              <a:t>Escape Sequences</a:t>
            </a:r>
            <a:r>
              <a:rPr lang="el-GR" sz="3600" u="sng">
                <a:solidFill>
                  <a:schemeClr val="accent2"/>
                </a:solidFill>
                <a:latin typeface="Arial Unicode MS" pitchFamily="34" charset="-128"/>
              </a:rPr>
              <a:t>)</a:t>
            </a:r>
            <a:endParaRPr lang="en-US" sz="36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graphicFrame>
        <p:nvGraphicFramePr>
          <p:cNvPr id="16388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0529138"/>
              </p:ext>
            </p:extLst>
          </p:nvPr>
        </p:nvGraphicFramePr>
        <p:xfrm>
          <a:off x="461963" y="1446213"/>
          <a:ext cx="7747000" cy="517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Document" r:id="rId3" imgW="6123872" imgH="4084499" progId="Word.Document.8">
                  <p:embed/>
                </p:oleObj>
              </mc:Choice>
              <mc:Fallback>
                <p:oleObj name="Document" r:id="rId3" imgW="6123872" imgH="4084499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1446213"/>
                        <a:ext cx="7747000" cy="517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BCBD1B-282D-4138-92D2-7725EFBD4FC7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l-GR" smtClean="0"/>
              <a:t>Συμβολοσειρές</a:t>
            </a:r>
            <a:endParaRPr 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1143000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el-GR" sz="2000" dirty="0" smtClean="0">
                <a:solidFill>
                  <a:srgbClr val="FF0000"/>
                </a:solidFill>
              </a:rPr>
              <a:t>Μια </a:t>
            </a:r>
            <a:r>
              <a:rPr lang="el-GR" sz="2000" dirty="0" smtClean="0">
                <a:solidFill>
                  <a:srgbClr val="FF0000"/>
                </a:solidFill>
                <a:latin typeface="+mj-lt"/>
              </a:rPr>
              <a:t>συμβολοσειρά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l-GR" sz="2000" dirty="0" smtClean="0">
                <a:solidFill>
                  <a:srgbClr val="FF0000"/>
                </a:solidFill>
                <a:latin typeface="Courier New" pitchFamily="49" charset="0"/>
              </a:rPr>
              <a:t>(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string</a:t>
            </a:r>
            <a:r>
              <a:rPr lang="el-GR" sz="2000" dirty="0" smtClean="0">
                <a:solidFill>
                  <a:srgbClr val="FF0000"/>
                </a:solidFill>
                <a:latin typeface="Courier New" pitchFamily="49" charset="0"/>
              </a:rPr>
              <a:t>)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l-GR" sz="2000" dirty="0" smtClean="0">
                <a:solidFill>
                  <a:srgbClr val="FF0000"/>
                </a:solidFill>
              </a:rPr>
              <a:t>αντιπροσωπεύει μια ακολουθία χαρακτήρων ως μια ομάδα,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l-GR" sz="2000" dirty="0" smtClean="0">
                <a:solidFill>
                  <a:srgbClr val="FF0000"/>
                </a:solidFill>
              </a:rPr>
              <a:t>π.χ.</a:t>
            </a:r>
            <a:r>
              <a:rPr lang="en-US" sz="2000" dirty="0" smtClean="0">
                <a:solidFill>
                  <a:srgbClr val="FF0000"/>
                </a:solidFill>
              </a:rPr>
              <a:t>,</a:t>
            </a:r>
            <a:endParaRPr lang="en-US" sz="2000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algn="ctr">
              <a:buFont typeface="ZapfDingbats" pitchFamily="82" charset="2"/>
              <a:buNone/>
              <a:defRPr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string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message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=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latin typeface="Courier New" pitchFamily="49" charset="0"/>
              </a:rPr>
              <a:t>“Hello World”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;</a:t>
            </a: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urier New" pitchFamily="49" charset="0"/>
            </a:endParaRPr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0" y="5256213"/>
            <a:ext cx="9144000" cy="1200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n-US" sz="2800" dirty="0">
                <a:latin typeface="Comic Sans MS" pitchFamily="66" charset="0"/>
              </a:rPr>
              <a:t> </a:t>
            </a:r>
            <a:r>
              <a:rPr lang="el-GR" sz="2000" dirty="0">
                <a:solidFill>
                  <a:srgbClr val="FF0000"/>
                </a:solidFill>
                <a:latin typeface="+mj-lt"/>
              </a:rPr>
              <a:t>Οι συμβολοσειρές μπορούν να δημιουργηθούν με ρητές τιμές (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verbatim literals</a:t>
            </a:r>
            <a:r>
              <a:rPr lang="el-GR" sz="2000" dirty="0">
                <a:solidFill>
                  <a:srgbClr val="FF0000"/>
                </a:solidFill>
                <a:latin typeface="+mj-lt"/>
              </a:rPr>
              <a:t>)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l-GR" sz="2000" dirty="0">
                <a:solidFill>
                  <a:srgbClr val="FF0000"/>
                </a:solidFill>
                <a:latin typeface="+mj-lt"/>
              </a:rPr>
              <a:t>χρησιμοποιώντας στην αρχή τον χαρακτήρα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 @, </a:t>
            </a:r>
            <a:r>
              <a:rPr lang="el-GR" sz="2000" dirty="0">
                <a:solidFill>
                  <a:srgbClr val="FF0000"/>
                </a:solidFill>
                <a:latin typeface="+mj-lt"/>
              </a:rPr>
              <a:t>π.χ.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,</a:t>
            </a:r>
            <a:r>
              <a:rPr lang="en-US" sz="2400" dirty="0">
                <a:latin typeface="Comic Sans MS" pitchFamily="66" charset="0"/>
              </a:rPr>
              <a:t/>
            </a:r>
            <a:br>
              <a:rPr lang="en-US" sz="2400" dirty="0">
                <a:latin typeface="Comic Sans MS" pitchFamily="66" charset="0"/>
              </a:rPr>
            </a:br>
            <a:r>
              <a:rPr lang="en-US" sz="2400" dirty="0">
                <a:latin typeface="Courier New" pitchFamily="49" charset="0"/>
              </a:rPr>
              <a:t>  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string</a:t>
            </a:r>
            <a:r>
              <a:rPr lang="en-US" sz="1800" dirty="0">
                <a:latin typeface="Courier New" pitchFamily="49" charset="0"/>
              </a:rPr>
              <a:t> s2 = @</a:t>
            </a:r>
            <a:r>
              <a:rPr lang="en-US" sz="1800" dirty="0">
                <a:solidFill>
                  <a:srgbClr val="CC0000"/>
                </a:solidFill>
                <a:latin typeface="Courier New" pitchFamily="49" charset="0"/>
              </a:rPr>
              <a:t>“\\server\fileshare\Hello.cs”;</a:t>
            </a:r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0" y="2667000"/>
            <a:ext cx="9144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Comic Sans MS" pitchFamily="66" charset="0"/>
              </a:rPr>
              <a:t> </a:t>
            </a:r>
            <a:r>
              <a:rPr lang="el-GR" sz="2000">
                <a:latin typeface="Comic Sans MS" pitchFamily="66" charset="0"/>
              </a:rPr>
              <a:t>Ερώτηση</a:t>
            </a:r>
            <a:r>
              <a:rPr lang="en-US" sz="2000">
                <a:latin typeface="Comic Sans MS" pitchFamily="66" charset="0"/>
              </a:rPr>
              <a:t>: </a:t>
            </a:r>
            <a:r>
              <a:rPr lang="el-GR" sz="2000">
                <a:latin typeface="Comic Sans MS" pitchFamily="66" charset="0"/>
              </a:rPr>
              <a:t>Πως θα πρέπει να τυπώσουμε το παρακάτω </a:t>
            </a:r>
            <a:r>
              <a:rPr lang="en-US" sz="2000">
                <a:latin typeface="Comic Sans MS" pitchFamily="66" charset="0"/>
              </a:rPr>
              <a:t>string: </a:t>
            </a:r>
            <a:r>
              <a:rPr lang="en-US" sz="2400">
                <a:latin typeface="Comic Sans MS" pitchFamily="66" charset="0"/>
              </a:rPr>
              <a:t/>
            </a:r>
            <a:br>
              <a:rPr lang="en-US" sz="2400">
                <a:latin typeface="Comic Sans MS" pitchFamily="66" charset="0"/>
              </a:rPr>
            </a:br>
            <a:r>
              <a:rPr lang="en-US" sz="2400">
                <a:latin typeface="Comic Sans MS" pitchFamily="66" charset="0"/>
              </a:rPr>
              <a:t>      </a:t>
            </a:r>
            <a:r>
              <a:rPr lang="en-US" sz="2400">
                <a:latin typeface="Courier New" pitchFamily="49" charset="0"/>
              </a:rPr>
              <a:t>The double quotation mark is “</a:t>
            </a:r>
          </a:p>
        </p:txBody>
      </p:sp>
      <p:sp>
        <p:nvSpPr>
          <p:cNvPr id="285702" name="Rectangle 6"/>
          <p:cNvSpPr>
            <a:spLocks noChangeArrowheads="1"/>
          </p:cNvSpPr>
          <p:nvPr/>
        </p:nvSpPr>
        <p:spPr bwMode="auto">
          <a:xfrm>
            <a:off x="0" y="3886200"/>
            <a:ext cx="91440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n-US" sz="2800" dirty="0">
                <a:latin typeface="Comic Sans MS" pitchFamily="66" charset="0"/>
              </a:rPr>
              <a:t> </a:t>
            </a:r>
            <a:r>
              <a:rPr lang="el-GR" sz="2000" dirty="0">
                <a:latin typeface="Comic Sans MS" pitchFamily="66" charset="0"/>
              </a:rPr>
              <a:t>Ερώτηση</a:t>
            </a:r>
            <a:r>
              <a:rPr lang="en-US" sz="2000" dirty="0">
                <a:latin typeface="Comic Sans MS" pitchFamily="66" charset="0"/>
              </a:rPr>
              <a:t>: </a:t>
            </a:r>
            <a:r>
              <a:rPr lang="el-GR" sz="2000" dirty="0">
                <a:latin typeface="Comic Sans MS" pitchFamily="66" charset="0"/>
              </a:rPr>
              <a:t>Πως θα πρέπει να αποθηκεύσουμε το παρακάτω </a:t>
            </a:r>
            <a:r>
              <a:rPr lang="en-US" sz="2000" dirty="0">
                <a:latin typeface="Comic Sans MS" pitchFamily="66" charset="0"/>
              </a:rPr>
              <a:t>string: </a:t>
            </a:r>
            <a:r>
              <a:rPr lang="en-US" sz="2400" dirty="0">
                <a:latin typeface="Comic Sans MS" pitchFamily="66" charset="0"/>
              </a:rPr>
              <a:t/>
            </a:r>
            <a:br>
              <a:rPr lang="en-US" sz="2400" dirty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	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\\cs.teilar.gr\Pro II\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MyDocs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0" grpId="0"/>
      <p:bldP spid="285701" grpId="0"/>
      <p:bldP spid="28570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5D374C5-961D-4BD0-91BB-D846D06F37F9}" type="slidenum">
              <a:rPr lang="en-US" sz="1200" smtClean="0">
                <a:latin typeface="Tahoma" pitchFamily="34" charset="0"/>
              </a:rPr>
              <a:pPr/>
              <a:t>16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Αντζέντα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Επανάληψη</a:t>
            </a:r>
            <a:endParaRPr lang="en-US" sz="28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Μεταβλητές και Τύποι Δεδομένων στη</a:t>
            </a:r>
            <a:r>
              <a:rPr lang="en-US" sz="2800">
                <a:latin typeface="Arial Unicode MS" pitchFamily="34" charset="-128"/>
              </a:rPr>
              <a:t> C#</a:t>
            </a:r>
          </a:p>
          <a:p>
            <a:pPr marL="342900" indent="-342900" algn="l">
              <a:spcBef>
                <a:spcPct val="20000"/>
              </a:spcBef>
              <a:buClr>
                <a:srgbClr val="A50021"/>
              </a:buClr>
              <a:buSzPct val="85000"/>
              <a:buFont typeface="Wingdings" pitchFamily="2" charset="2"/>
              <a:buChar char="Ø"/>
            </a:pPr>
            <a:r>
              <a:rPr lang="el-GR" sz="2800" i="1">
                <a:solidFill>
                  <a:srgbClr val="CC0000"/>
                </a:solidFill>
                <a:latin typeface="Arial Unicode MS" pitchFamily="34" charset="-128"/>
              </a:rPr>
              <a:t>Είσοδος και Έξοδος (</a:t>
            </a:r>
            <a:r>
              <a:rPr lang="en-US" sz="2800" i="1">
                <a:solidFill>
                  <a:srgbClr val="CC0000"/>
                </a:solidFill>
                <a:latin typeface="Arial Unicode MS" pitchFamily="34" charset="-128"/>
              </a:rPr>
              <a:t>Input</a:t>
            </a:r>
            <a:r>
              <a:rPr lang="el-GR" sz="2800" i="1">
                <a:solidFill>
                  <a:srgbClr val="CC0000"/>
                </a:solidFill>
                <a:latin typeface="Arial Unicode MS" pitchFamily="34" charset="-128"/>
              </a:rPr>
              <a:t>-Ο</a:t>
            </a:r>
            <a:r>
              <a:rPr lang="en-US" sz="2800" i="1">
                <a:solidFill>
                  <a:srgbClr val="CC0000"/>
                </a:solidFill>
                <a:latin typeface="Arial Unicode MS" pitchFamily="34" charset="-128"/>
              </a:rPr>
              <a:t>utput</a:t>
            </a:r>
            <a:r>
              <a:rPr lang="el-GR" sz="2800" i="1">
                <a:solidFill>
                  <a:srgbClr val="CC0000"/>
                </a:solidFill>
                <a:latin typeface="Arial Unicode MS" pitchFamily="34" charset="-128"/>
              </a:rPr>
              <a:t>) δεδομένων</a:t>
            </a:r>
            <a:endParaRPr lang="en-US" sz="2800" i="1">
              <a:solidFill>
                <a:srgbClr val="CC00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AC40059-E26B-437F-BF2D-20B638E0C1AB}" type="slidenum">
              <a:rPr lang="en-US" sz="1200" smtClean="0">
                <a:latin typeface="Tahoma" pitchFamily="34" charset="0"/>
              </a:rPr>
              <a:pPr/>
              <a:t>17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Είσοδος Δεδομένων</a:t>
            </a:r>
            <a:endParaRPr lang="en-US" dirty="0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000" dirty="0" err="1" smtClean="0">
                <a:solidFill>
                  <a:schemeClr val="accent6"/>
                </a:solidFill>
                <a:latin typeface="Arial" charset="0"/>
              </a:rPr>
              <a:t>Console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</a:rPr>
              <a:t>.ReadLine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()</a:t>
            </a:r>
          </a:p>
          <a:p>
            <a:pPr lvl="1">
              <a:lnSpc>
                <a:spcPct val="80000"/>
              </a:lnSpc>
              <a:defRPr/>
            </a:pPr>
            <a:r>
              <a:rPr lang="el-GR" sz="1800" dirty="0" smtClean="0">
                <a:solidFill>
                  <a:srgbClr val="000000"/>
                </a:solidFill>
              </a:rPr>
              <a:t>Χρησιμοποιείται για να διαβάζει τιμές από το πληκτρολόγιο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defRPr/>
            </a:pPr>
            <a:r>
              <a:rPr lang="el-GR" sz="1800" dirty="0" smtClean="0">
                <a:solidFill>
                  <a:srgbClr val="000000"/>
                </a:solidFill>
              </a:rPr>
              <a:t>Παράδειγμα</a:t>
            </a:r>
            <a:r>
              <a:rPr lang="en-US" sz="1800" dirty="0" smtClean="0">
                <a:solidFill>
                  <a:srgbClr val="000000"/>
                </a:solidFill>
              </a:rPr>
              <a:t/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rgbClr val="000000"/>
                </a:solidFill>
              </a:rPr>
              <a:t> </a:t>
            </a:r>
            <a:br>
              <a:rPr lang="en-US" sz="1800" dirty="0" smtClean="0">
                <a:solidFill>
                  <a:srgbClr val="000000"/>
                </a:solidFill>
              </a:rPr>
            </a:br>
            <a:r>
              <a:rPr lang="en-US" sz="1800" dirty="0" smtClean="0">
                <a:solidFill>
                  <a:schemeClr val="hlink"/>
                </a:solidFill>
              </a:rPr>
              <a:t>       </a:t>
            </a:r>
            <a:r>
              <a:rPr lang="en-US" sz="1800" dirty="0" smtClean="0">
                <a:solidFill>
                  <a:schemeClr val="accent2"/>
                </a:solidFill>
                <a:latin typeface="Arial" charset="0"/>
              </a:rPr>
              <a:t>string </a:t>
            </a:r>
            <a:r>
              <a:rPr lang="en-US" sz="180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  <a:t>myString</a:t>
            </a:r>
            <a:r>
              <a:rPr lang="en-US" sz="18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  <a:t>=</a:t>
            </a:r>
            <a:r>
              <a:rPr lang="en-US" sz="18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800" dirty="0" err="1" smtClean="0">
                <a:solidFill>
                  <a:schemeClr val="accent2"/>
                </a:solidFill>
                <a:latin typeface="Arial" charset="0"/>
              </a:rPr>
              <a:t>Console</a:t>
            </a:r>
            <a:r>
              <a:rPr lang="en-US" sz="180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  <a:t>.ReadLine</a:t>
            </a:r>
            <a:r>
              <a:rPr lang="en-US" sz="18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  <a:t>();</a:t>
            </a:r>
            <a:br>
              <a:rPr lang="en-US" sz="18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</a:br>
            <a:endParaRPr lang="en-US" sz="1800" dirty="0" smtClean="0">
              <a:solidFill>
                <a:schemeClr val="tx2">
                  <a:lumMod val="95000"/>
                  <a:lumOff val="5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  <a:defRPr/>
            </a:pPr>
            <a:r>
              <a:rPr lang="el-GR" sz="2000" dirty="0" smtClean="0">
                <a:solidFill>
                  <a:srgbClr val="000000"/>
                </a:solidFill>
              </a:rPr>
              <a:t>Μετατροπή από συμβολοσειρά στο σωστό τύπο δεδομένων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1800" dirty="0" smtClean="0">
                <a:solidFill>
                  <a:schemeClr val="accent6"/>
                </a:solidFill>
                <a:latin typeface="Arial" charset="0"/>
              </a:rPr>
              <a:t>Int32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</a:rPr>
              <a:t>.Parse()</a:t>
            </a:r>
          </a:p>
          <a:p>
            <a:pPr lvl="2">
              <a:lnSpc>
                <a:spcPct val="80000"/>
              </a:lnSpc>
              <a:defRPr/>
            </a:pPr>
            <a:r>
              <a:rPr lang="el-GR" sz="1600" dirty="0" smtClean="0">
                <a:solidFill>
                  <a:srgbClr val="000000"/>
                </a:solidFill>
              </a:rPr>
              <a:t>Χρησιμοποιείται για να μετατρέψει την τιμή της συμβολοσειράς σε ένα ακέραιο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2">
              <a:lnSpc>
                <a:spcPct val="80000"/>
              </a:lnSpc>
              <a:defRPr/>
            </a:pPr>
            <a:r>
              <a:rPr lang="el-GR" sz="1600" dirty="0" smtClean="0">
                <a:solidFill>
                  <a:srgbClr val="000000"/>
                </a:solidFill>
              </a:rPr>
              <a:t>Μόλις η συμβολοσειρά μετατραπεί στον κατάλληλο τύπο δεδομένων μπορούμε να κάνουμε πράξεις με την νέα αυτή τιμή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2">
              <a:lnSpc>
                <a:spcPct val="80000"/>
              </a:lnSpc>
              <a:defRPr/>
            </a:pPr>
            <a:r>
              <a:rPr lang="el-GR" sz="1600" dirty="0" smtClean="0">
                <a:solidFill>
                  <a:srgbClr val="000000"/>
                </a:solidFill>
              </a:rPr>
              <a:t>Παράδειγμα</a:t>
            </a:r>
            <a:r>
              <a:rPr lang="en-US" sz="1600" dirty="0" smtClean="0">
                <a:solidFill>
                  <a:srgbClr val="000000"/>
                </a:solidFill>
              </a:rPr>
              <a:t>: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/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>string </a:t>
            </a:r>
            <a:r>
              <a:rPr lang="en-US" sz="1600" dirty="0" err="1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  <a:t>myString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Arial" charset="0"/>
              </a:rPr>
              <a:t>=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600" dirty="0" smtClean="0">
                <a:solidFill>
                  <a:srgbClr val="CC0000"/>
                </a:solidFill>
                <a:latin typeface="Arial" charset="0"/>
              </a:rPr>
              <a:t>“1023”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;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n-US" sz="1600" dirty="0" smtClean="0">
                <a:solidFill>
                  <a:schemeClr val="accent2"/>
                </a:solidFill>
                <a:latin typeface="Arial" charset="0"/>
              </a:rPr>
            </a:b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>   </a:t>
            </a:r>
            <a:r>
              <a:rPr lang="en-US" sz="1600" dirty="0" err="1" smtClean="0">
                <a:solidFill>
                  <a:schemeClr val="accent2"/>
                </a:solidFill>
                <a:latin typeface="Arial" charset="0"/>
              </a:rPr>
              <a:t>int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myInt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> = Int32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.Parse( 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myString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);</a:t>
            </a:r>
            <a:r>
              <a:rPr lang="en-US" sz="16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en-US" sz="1600" dirty="0" smtClean="0">
                <a:solidFill>
                  <a:schemeClr val="accent2"/>
                </a:solidFill>
                <a:latin typeface="Arial" charset="0"/>
              </a:rPr>
            </a:br>
            <a:endParaRPr lang="en-US" sz="1600" dirty="0" smtClean="0">
              <a:solidFill>
                <a:schemeClr val="accent2"/>
              </a:solidFill>
              <a:latin typeface="Arial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Double</a:t>
            </a:r>
            <a:r>
              <a:rPr lang="en-US" sz="1800" dirty="0" err="1" smtClean="0">
                <a:latin typeface="Arial" charset="0"/>
              </a:rPr>
              <a:t>.Parse</a:t>
            </a:r>
            <a:r>
              <a:rPr lang="en-US" sz="1800" dirty="0" smtClean="0">
                <a:latin typeface="Arial" charset="0"/>
              </a:rPr>
              <a:t>()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Single</a:t>
            </a:r>
            <a:r>
              <a:rPr lang="en-US" sz="1800" dirty="0" err="1" smtClean="0">
                <a:latin typeface="Arial" charset="0"/>
              </a:rPr>
              <a:t>.Parse</a:t>
            </a:r>
            <a:r>
              <a:rPr lang="en-US" sz="1800" dirty="0" smtClean="0">
                <a:latin typeface="Arial" charset="0"/>
              </a:rPr>
              <a:t>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5B24278-AFE8-4E91-B1AF-24BE355B3672}" type="slidenum">
              <a:rPr lang="en-US" sz="1200" smtClean="0">
                <a:solidFill>
                  <a:srgbClr val="000000"/>
                </a:solidFill>
                <a:latin typeface="Tahoma" pitchFamily="34" charset="0"/>
              </a:rPr>
              <a:pPr/>
              <a:t>18</a:t>
            </a:fld>
            <a:endParaRPr lang="en-US" sz="1200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Έξοδος (</a:t>
            </a:r>
            <a:r>
              <a:rPr lang="en-US" smtClean="0"/>
              <a:t>Output</a:t>
            </a:r>
            <a:r>
              <a:rPr lang="el-GR" smtClean="0"/>
              <a:t>)</a:t>
            </a:r>
            <a:endParaRPr 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l-GR" sz="2000" dirty="0" smtClean="0">
                <a:latin typeface="Arial" charset="0"/>
              </a:rPr>
              <a:t>Η εντολή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Console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.WriteLine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(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variableName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)</a:t>
            </a:r>
            <a:r>
              <a:rPr lang="en-US" sz="2000" dirty="0" smtClean="0"/>
              <a:t> </a:t>
            </a:r>
            <a:r>
              <a:rPr lang="el-GR" sz="2000" dirty="0"/>
              <a:t>ανήκει στην κλάση </a:t>
            </a:r>
            <a:r>
              <a:rPr lang="el-GR" sz="2000" dirty="0" err="1"/>
              <a:t>Console</a:t>
            </a:r>
            <a:r>
              <a:rPr lang="el-GR" sz="2000" dirty="0"/>
              <a:t>, </a:t>
            </a:r>
            <a:r>
              <a:rPr lang="el-GR" sz="2000" dirty="0" smtClean="0"/>
              <a:t>χρησιμοποιείται για να εκτυπώσει την τιμή μιας μεταβλητής ή ότι βρίσκεται μέσα σε </a:t>
            </a:r>
            <a:r>
              <a:rPr lang="en-US" sz="2000" dirty="0" smtClean="0"/>
              <a:t>“…” </a:t>
            </a:r>
            <a:r>
              <a:rPr lang="el-GR" sz="2000" dirty="0" smtClean="0"/>
              <a:t>στην οθόνη</a:t>
            </a:r>
            <a:r>
              <a:rPr lang="en-US" sz="2000" dirty="0" smtClean="0"/>
              <a:t> </a:t>
            </a:r>
            <a:r>
              <a:rPr lang="el-GR" sz="2000" dirty="0" smtClean="0"/>
              <a:t>και αλλάζει γραμμή.</a:t>
            </a:r>
            <a:endParaRPr 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l-GR" sz="2000" dirty="0">
                <a:latin typeface="Arial" charset="0"/>
              </a:rPr>
              <a:t>Η εντολή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Console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.Write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(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variableName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)</a:t>
            </a:r>
            <a:r>
              <a:rPr lang="en-US" sz="2000" dirty="0"/>
              <a:t> </a:t>
            </a:r>
            <a:r>
              <a:rPr lang="el-GR" sz="2000" dirty="0"/>
              <a:t>ανήκει στην κλάση </a:t>
            </a:r>
            <a:r>
              <a:rPr lang="el-GR" sz="2000" dirty="0" err="1"/>
              <a:t>Console</a:t>
            </a:r>
            <a:r>
              <a:rPr lang="el-GR" sz="2000" dirty="0"/>
              <a:t>, χρησιμοποιείται για να εκτυπώσει την τιμή μιας μεταβλητής ή ότι βρίσκεται μέσα σε </a:t>
            </a:r>
            <a:r>
              <a:rPr lang="en-US" sz="2000" dirty="0"/>
              <a:t>“…” </a:t>
            </a:r>
            <a:r>
              <a:rPr lang="el-GR" sz="2000" dirty="0"/>
              <a:t>στην οθόνη</a:t>
            </a:r>
            <a:r>
              <a:rPr lang="en-US" sz="2000" dirty="0"/>
              <a:t> </a:t>
            </a:r>
            <a:r>
              <a:rPr lang="el-GR" sz="2000" dirty="0" smtClean="0"/>
              <a:t>και δεν </a:t>
            </a:r>
            <a:r>
              <a:rPr lang="el-GR" sz="2000" dirty="0"/>
              <a:t>αλλάζει γραμμή</a:t>
            </a:r>
            <a:r>
              <a:rPr lang="el-GR" sz="2000" dirty="0" smtClean="0"/>
              <a:t>.</a:t>
            </a:r>
          </a:p>
          <a:p>
            <a:pPr lvl="0">
              <a:lnSpc>
                <a:spcPct val="80000"/>
              </a:lnSpc>
              <a:defRPr/>
            </a:pPr>
            <a:r>
              <a:rPr lang="el-GR" sz="2000" b="1" dirty="0"/>
              <a:t>με </a:t>
            </a:r>
            <a:r>
              <a:rPr lang="el-GR" sz="2000" b="1" dirty="0" err="1"/>
              <a:t>συνέννωση</a:t>
            </a:r>
            <a:r>
              <a:rPr lang="en-US" sz="2000" b="1" dirty="0"/>
              <a:t> (+):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solidFill>
                  <a:schemeClr val="accent6"/>
                </a:solidFill>
              </a:rPr>
              <a:t>Console</a:t>
            </a:r>
            <a:r>
              <a:rPr lang="en-US" sz="2000" dirty="0" err="1"/>
              <a:t>.WriteLine</a:t>
            </a:r>
            <a:r>
              <a:rPr lang="en-US" sz="2000" dirty="0"/>
              <a:t>(“</a:t>
            </a:r>
            <a:r>
              <a:rPr lang="en-US" sz="2000" dirty="0" err="1"/>
              <a:t>Onoma</a:t>
            </a:r>
            <a:r>
              <a:rPr lang="en-US" sz="2000" dirty="0"/>
              <a:t>: “+</a:t>
            </a:r>
            <a:r>
              <a:rPr lang="en-US" sz="2000" dirty="0" err="1"/>
              <a:t>onoma</a:t>
            </a:r>
            <a:r>
              <a:rPr lang="en-US" sz="2000" dirty="0"/>
              <a:t>+”,</a:t>
            </a:r>
            <a:r>
              <a:rPr lang="en-US" sz="2000" dirty="0" err="1"/>
              <a:t>Epitheto</a:t>
            </a:r>
            <a:r>
              <a:rPr lang="en-US" sz="2000" dirty="0"/>
              <a:t>: “+</a:t>
            </a:r>
            <a:r>
              <a:rPr lang="en-US" sz="2000" dirty="0" err="1"/>
              <a:t>epitheto</a:t>
            </a:r>
            <a:r>
              <a:rPr lang="en-US" sz="2000" dirty="0" smtClean="0"/>
              <a:t>);</a:t>
            </a:r>
            <a:endParaRPr lang="el-GR" sz="2000" dirty="0" smtClean="0"/>
          </a:p>
          <a:p>
            <a:pPr marL="0" lvl="0" indent="0">
              <a:lnSpc>
                <a:spcPct val="80000"/>
              </a:lnSpc>
              <a:buNone/>
              <a:defRPr/>
            </a:pPr>
            <a:endParaRPr lang="el-GR" sz="2000" dirty="0" smtClean="0"/>
          </a:p>
          <a:p>
            <a:pPr>
              <a:lnSpc>
                <a:spcPct val="80000"/>
              </a:lnSpc>
              <a:defRPr/>
            </a:pPr>
            <a:r>
              <a:rPr lang="el-GR" sz="2000" b="1" dirty="0"/>
              <a:t>με αλφαριθμητικό σταθερών και μεταβλητών</a:t>
            </a:r>
            <a:r>
              <a:rPr lang="en-US" sz="2000" b="1" dirty="0"/>
              <a:t>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>
                <a:solidFill>
                  <a:schemeClr val="accent6"/>
                </a:solidFill>
              </a:rPr>
              <a:t>Console</a:t>
            </a:r>
            <a:r>
              <a:rPr lang="en-US" sz="2000" dirty="0" err="1"/>
              <a:t>.WriteLine</a:t>
            </a:r>
            <a:r>
              <a:rPr lang="en-US" sz="2000" dirty="0"/>
              <a:t>(“</a:t>
            </a:r>
            <a:r>
              <a:rPr lang="en-US" sz="2000" dirty="0" err="1" smtClean="0"/>
              <a:t>Onoma</a:t>
            </a:r>
            <a:r>
              <a:rPr lang="en-US" sz="2000" dirty="0"/>
              <a:t>:</a:t>
            </a:r>
            <a:r>
              <a:rPr lang="en-US" sz="2000" dirty="0" smtClean="0"/>
              <a:t> </a:t>
            </a:r>
            <a:r>
              <a:rPr lang="en-US" sz="2000" dirty="0"/>
              <a:t>{0},</a:t>
            </a:r>
            <a:r>
              <a:rPr lang="en-US" sz="2000" dirty="0" err="1"/>
              <a:t>Epitheto</a:t>
            </a:r>
            <a:r>
              <a:rPr lang="en-US" sz="2000" dirty="0"/>
              <a:t>: {1}”,</a:t>
            </a:r>
            <a:r>
              <a:rPr lang="en-US" sz="2000" dirty="0" err="1"/>
              <a:t>onoma,epitheto</a:t>
            </a:r>
            <a:r>
              <a:rPr lang="en-US" sz="2000" dirty="0"/>
              <a:t>);</a:t>
            </a:r>
          </a:p>
          <a:p>
            <a:pPr marL="0" lvl="0" indent="0">
              <a:lnSpc>
                <a:spcPct val="80000"/>
              </a:lnSpc>
              <a:buNone/>
              <a:defRPr/>
            </a:pPr>
            <a:r>
              <a:rPr lang="el-GR" sz="2000" dirty="0"/>
              <a:t> </a:t>
            </a:r>
            <a:r>
              <a:rPr lang="el-GR" sz="2000" dirty="0" smtClean="0"/>
              <a:t>    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16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7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5B24278-AFE8-4E91-B1AF-24BE355B3672}" type="slidenum">
              <a:rPr lang="en-US" sz="1200" smtClean="0">
                <a:latin typeface="Tahoma" pitchFamily="34" charset="0"/>
              </a:rPr>
              <a:pPr/>
              <a:t>19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Έξοδος (</a:t>
            </a:r>
            <a:r>
              <a:rPr lang="en-US" smtClean="0"/>
              <a:t>Output</a:t>
            </a:r>
            <a:r>
              <a:rPr lang="el-GR" smtClean="0"/>
              <a:t>)</a:t>
            </a:r>
            <a:endParaRPr 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153400" cy="4648200"/>
          </a:xfrm>
        </p:spPr>
        <p:txBody>
          <a:bodyPr/>
          <a:lstStyle/>
          <a:p>
            <a:r>
              <a:rPr lang="el-GR" sz="2000" dirty="0"/>
              <a:t>μέσα στα </a:t>
            </a:r>
            <a:r>
              <a:rPr lang="el-GR" sz="2000" dirty="0" smtClean="0"/>
              <a:t>άγκιστρα </a:t>
            </a:r>
            <a:r>
              <a:rPr lang="el-GR" sz="2000" dirty="0"/>
              <a:t>μπορούμε να τοποθετήσουμε χαρακτήρες </a:t>
            </a:r>
            <a:r>
              <a:rPr lang="el-GR" sz="2000" dirty="0" smtClean="0"/>
              <a:t>διαμόρφωσης </a:t>
            </a:r>
            <a:r>
              <a:rPr lang="el-GR" sz="2000" dirty="0"/>
              <a:t>της εξόδου, πχ</a:t>
            </a:r>
            <a:r>
              <a:rPr lang="el-GR" sz="2000" dirty="0" smtClean="0"/>
              <a:t>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dirty="0" err="1" smtClean="0">
                <a:solidFill>
                  <a:schemeClr val="accent6"/>
                </a:solidFill>
              </a:rPr>
              <a:t>Console</a:t>
            </a:r>
            <a:r>
              <a:rPr lang="en-US" sz="1800" dirty="0" err="1" smtClean="0"/>
              <a:t>.WriteLine</a:t>
            </a:r>
            <a:r>
              <a:rPr lang="en-US" sz="1800" dirty="0"/>
              <a:t>(“ To </a:t>
            </a:r>
            <a:r>
              <a:rPr lang="en-US" sz="1800" dirty="0" err="1"/>
              <a:t>apotelesma</a:t>
            </a:r>
            <a:r>
              <a:rPr lang="en-US" sz="1800" dirty="0"/>
              <a:t> </a:t>
            </a:r>
            <a:r>
              <a:rPr lang="en-US" sz="1800" dirty="0" err="1"/>
              <a:t>ths</a:t>
            </a:r>
            <a:r>
              <a:rPr lang="en-US" sz="1800" dirty="0"/>
              <a:t> praxis 10/3 </a:t>
            </a:r>
            <a:r>
              <a:rPr lang="en-US" sz="1800" dirty="0" err="1"/>
              <a:t>einai</a:t>
            </a:r>
            <a:r>
              <a:rPr lang="en-US" sz="1800" dirty="0"/>
              <a:t>: {0,5</a:t>
            </a:r>
            <a:r>
              <a:rPr lang="en-US" sz="1800" dirty="0" smtClean="0"/>
              <a:t>:#.##}”,</a:t>
            </a:r>
            <a:r>
              <a:rPr lang="el-GR" sz="1800" dirty="0" smtClean="0"/>
              <a:t> </a:t>
            </a:r>
            <a:r>
              <a:rPr lang="en-US" sz="1800" dirty="0" smtClean="0"/>
              <a:t>10.0/3.0</a:t>
            </a:r>
            <a:r>
              <a:rPr lang="en-US" sz="1800" dirty="0"/>
              <a:t>);</a:t>
            </a:r>
          </a:p>
          <a:p>
            <a:pPr marL="0" indent="0">
              <a:buNone/>
            </a:pPr>
            <a:endParaRPr lang="el-GR" sz="1800" dirty="0" smtClean="0"/>
          </a:p>
          <a:p>
            <a:pPr marL="0" indent="0">
              <a:buNone/>
            </a:pPr>
            <a:r>
              <a:rPr lang="el-GR" sz="1800" dirty="0" smtClean="0"/>
              <a:t>θα </a:t>
            </a:r>
            <a:r>
              <a:rPr lang="el-GR" sz="1800" dirty="0"/>
              <a:t>εμφανίσει</a:t>
            </a:r>
            <a:r>
              <a:rPr lang="en-US" sz="1800" dirty="0"/>
              <a:t>: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apotelesma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praxis 10/3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einai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l-GR" sz="180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sz="1800" smtClean="0">
                <a:latin typeface="Courier New" panose="02070309020205020404" pitchFamily="49" charset="0"/>
                <a:cs typeface="Courier New" panose="02070309020205020404" pitchFamily="49" charset="0"/>
              </a:rPr>
              <a:t>33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l-GR" sz="2000" b="1" u="sng" dirty="0" smtClean="0"/>
          </a:p>
          <a:p>
            <a:r>
              <a:rPr lang="el-GR" sz="2000" b="1" u="sng" dirty="0" smtClean="0"/>
              <a:t>σημείωση</a:t>
            </a:r>
            <a:r>
              <a:rPr lang="el-GR" sz="2000" dirty="0"/>
              <a:t>: ο αριθμός μετά το κόμμα δηλώνει τον </a:t>
            </a:r>
            <a:r>
              <a:rPr lang="el-GR" sz="2000" i="1" dirty="0"/>
              <a:t>αριθμό των θέσεων </a:t>
            </a:r>
            <a:r>
              <a:rPr lang="el-GR" sz="2000" dirty="0"/>
              <a:t>που θα χρησιμοποιηθούν για να εμφανιστεί το αποτέλεσμα (συμπεριλαμβάνονται η υποδιαστολή και τα δεκαδικά), ενώ μετά την άνω κάτω τελεία δηλώνουμε την </a:t>
            </a:r>
            <a:r>
              <a:rPr lang="el-GR" sz="2000" i="1" dirty="0"/>
              <a:t>μορφή</a:t>
            </a:r>
            <a:r>
              <a:rPr lang="el-GR" sz="2000" dirty="0"/>
              <a:t> που θα έχει ο αριθμός.</a:t>
            </a:r>
            <a:endParaRPr lang="en-US" sz="1600" b="1" dirty="0" smtClean="0">
              <a:solidFill>
                <a:srgbClr val="0000FF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7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0C43FC-754D-4109-AAA0-F12BA84E0F36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marL="342900" indent="-342900" algn="l">
              <a:spcBef>
                <a:spcPct val="20000"/>
              </a:spcBef>
              <a:buClr>
                <a:srgbClr val="CC0000"/>
              </a:buClr>
              <a:buSzPct val="85000"/>
              <a:buFont typeface="Wingdings" pitchFamily="2" charset="2"/>
              <a:buChar char="Ø"/>
            </a:pPr>
            <a:r>
              <a:rPr lang="el-GR" sz="2800" i="1">
                <a:solidFill>
                  <a:srgbClr val="CC0000"/>
                </a:solidFill>
                <a:latin typeface="Arial Unicode MS" pitchFamily="34" charset="-128"/>
              </a:rPr>
              <a:t>Επανάληψη</a:t>
            </a:r>
            <a:endParaRPr lang="en-US" sz="28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Τύποι Δεδομένων στη</a:t>
            </a:r>
            <a:r>
              <a:rPr lang="en-US" sz="2800">
                <a:latin typeface="Arial Unicode MS" pitchFamily="34" charset="-128"/>
              </a:rPr>
              <a:t> C#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>
                <a:latin typeface="Arial Unicode MS" pitchFamily="34" charset="-128"/>
              </a:rPr>
              <a:t>Είσοδος και Έξοδος (</a:t>
            </a:r>
            <a:r>
              <a:rPr lang="en-US" sz="2800">
                <a:latin typeface="Arial Unicode MS" pitchFamily="34" charset="-128"/>
              </a:rPr>
              <a:t>Input</a:t>
            </a:r>
            <a:r>
              <a:rPr lang="el-GR" sz="2800">
                <a:latin typeface="Arial Unicode MS" pitchFamily="34" charset="-128"/>
              </a:rPr>
              <a:t>-Ο</a:t>
            </a:r>
            <a:r>
              <a:rPr lang="en-US" sz="2800">
                <a:latin typeface="Arial Unicode MS" pitchFamily="34" charset="-128"/>
              </a:rPr>
              <a:t>utput</a:t>
            </a:r>
            <a:r>
              <a:rPr lang="el-GR" sz="2800">
                <a:latin typeface="Arial Unicode MS" pitchFamily="34" charset="-128"/>
              </a:rPr>
              <a:t>) δεδομένων</a:t>
            </a:r>
            <a:endParaRPr lang="en-US" sz="28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5B24278-AFE8-4E91-B1AF-24BE355B3672}" type="slidenum">
              <a:rPr lang="en-US" sz="1200" smtClean="0">
                <a:latin typeface="Tahoma" pitchFamily="34" charset="0"/>
              </a:rPr>
              <a:pPr/>
              <a:t>20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Έξοδος (</a:t>
            </a:r>
            <a:r>
              <a:rPr lang="en-US" smtClean="0"/>
              <a:t>Output</a:t>
            </a:r>
            <a:r>
              <a:rPr lang="el-GR" smtClean="0"/>
              <a:t>)</a:t>
            </a:r>
            <a:endParaRPr 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ZapfDingbats" pitchFamily="82" charset="2"/>
              <a:buNone/>
              <a:defRPr/>
            </a:pPr>
            <a:endParaRPr lang="en-US" sz="1600" b="1" dirty="0" smtClean="0">
              <a:solidFill>
                <a:srgbClr val="0000FF"/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Μπορούμε να επέμβουμε </a:t>
            </a:r>
            <a:r>
              <a:rPr lang="en-US" sz="2000" dirty="0" smtClean="0"/>
              <a:t> </a:t>
            </a:r>
            <a:r>
              <a:rPr lang="el-GR" sz="2000" dirty="0" smtClean="0"/>
              <a:t>στη μορφοποίηση του για εκτύπωση ακόμη και σε μορφή νομίσματος</a:t>
            </a:r>
            <a:r>
              <a:rPr lang="en-US" sz="2000" dirty="0" smtClean="0"/>
              <a:t>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float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price = 2.5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f;</a:t>
            </a:r>
            <a:endParaRPr lang="el-GR" sz="1800" dirty="0" smtClean="0"/>
          </a:p>
          <a:p>
            <a:pPr>
              <a:lnSpc>
                <a:spcPct val="80000"/>
              </a:lnSpc>
              <a:defRPr/>
            </a:pPr>
            <a:r>
              <a:rPr lang="en-US" sz="1800" b="1" dirty="0" err="1" smtClean="0">
                <a:solidFill>
                  <a:srgbClr val="0000FF"/>
                </a:solidFill>
                <a:latin typeface="Courier New" pitchFamily="49" charset="0"/>
              </a:rPr>
              <a:t>Console</a:t>
            </a:r>
            <a:r>
              <a:rPr lang="en-US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.WriteLine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(</a:t>
            </a:r>
            <a:r>
              <a:rPr lang="en-US" sz="1800" b="1" dirty="0" smtClean="0">
                <a:solidFill>
                  <a:srgbClr val="C00000"/>
                </a:solidFill>
                <a:latin typeface="Courier New" pitchFamily="49" charset="0"/>
              </a:rPr>
              <a:t>“Price = {0:C}”</a:t>
            </a:r>
            <a:r>
              <a:rPr lang="en-US" sz="1800" b="1" dirty="0" smtClean="0">
                <a:latin typeface="Courier New" pitchFamily="49" charset="0"/>
              </a:rPr>
              <a:t>,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urier New" pitchFamily="49" charset="0"/>
              </a:rPr>
              <a:t>price)</a:t>
            </a:r>
            <a:r>
              <a:rPr lang="en-US" sz="1800" b="1" dirty="0" smtClean="0">
                <a:solidFill>
                  <a:srgbClr val="0000FF"/>
                </a:solidFill>
                <a:latin typeface="Courier New" pitchFamily="49" charset="0"/>
              </a:rPr>
              <a:t>;</a:t>
            </a:r>
            <a:r>
              <a:rPr lang="en-US" sz="1200" b="1" dirty="0" smtClean="0">
                <a:solidFill>
                  <a:srgbClr val="0000FF"/>
                </a:solidFill>
                <a:latin typeface="Courier New" pitchFamily="49" charset="0"/>
              </a:rPr>
              <a:t/>
            </a:r>
            <a:br>
              <a:rPr lang="en-US" sz="1200" b="1" dirty="0" smtClean="0">
                <a:solidFill>
                  <a:srgbClr val="0000FF"/>
                </a:solidFill>
                <a:latin typeface="Courier New" pitchFamily="49" charset="0"/>
              </a:rPr>
            </a:br>
            <a:endParaRPr lang="en-US" sz="2000" dirty="0" smtClean="0"/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800" dirty="0" smtClean="0">
                <a:latin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</a:rPr>
              <a:t>Price = $2.50</a:t>
            </a:r>
            <a:br>
              <a:rPr lang="en-US" sz="1800" dirty="0" smtClean="0">
                <a:latin typeface="Courier New" pitchFamily="49" charset="0"/>
              </a:rPr>
            </a:br>
            <a:endParaRPr lang="en-US" sz="2000" dirty="0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el-GR" sz="2000" dirty="0" smtClean="0"/>
              <a:t>Για μια ολοκληρωμένη λίστα των τρόπων διαμόρφωσης (</a:t>
            </a:r>
            <a:r>
              <a:rPr lang="en-US" sz="2000" dirty="0" smtClean="0"/>
              <a:t>format </a:t>
            </a:r>
            <a:r>
              <a:rPr lang="en-US" sz="2000" dirty="0" err="1" smtClean="0"/>
              <a:t>specifiers</a:t>
            </a:r>
            <a:r>
              <a:rPr lang="el-GR" sz="2000" dirty="0" smtClean="0"/>
              <a:t>)</a:t>
            </a:r>
            <a:r>
              <a:rPr lang="en-US" sz="2000" dirty="0" smtClean="0"/>
              <a:t>, </a:t>
            </a:r>
            <a:r>
              <a:rPr lang="el-GR" sz="2000" dirty="0" smtClean="0"/>
              <a:t>δείτε την ιστοσελίδα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400" b="1" dirty="0" smtClean="0"/>
              <a:t>http://msdn.microsoft.com/library/en-us/csref/html/vclrfFormattingNumericResultsTable.asp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1841500" y="6172200"/>
            <a:ext cx="4225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2400" dirty="0">
                <a:latin typeface="Comic Sans MS" pitchFamily="66" charset="0"/>
              </a:rPr>
              <a:t>Παράδειγμα</a:t>
            </a:r>
            <a:r>
              <a:rPr lang="en-US" sz="2400" dirty="0">
                <a:latin typeface="Comic Sans MS" pitchFamily="66" charset="0"/>
              </a:rPr>
              <a:t>: </a:t>
            </a:r>
            <a:r>
              <a:rPr lang="en-US" sz="2400" dirty="0" err="1">
                <a:latin typeface="Comic Sans MS" pitchFamily="66" charset="0"/>
              </a:rPr>
              <a:t>TaxAndTotal.cs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E755C98-F567-4C33-899D-46DA4B63FEF4}" type="slidenum">
              <a:rPr lang="en-US" sz="1200" smtClean="0">
                <a:latin typeface="Tahoma" pitchFamily="34" charset="0"/>
              </a:rPr>
              <a:pPr/>
              <a:t>21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l-GR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 smtClean="0"/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0"/>
            <a:ext cx="9031288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D2ADE9-31E4-4446-89AE-467A3CE20A3B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Επανάληψη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 smtClean="0"/>
              <a:t>Διαφορετικά επίπεδα γλωσσών προγραμματισμού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l-GR" sz="2000" dirty="0" smtClean="0"/>
              <a:t>Γλώσσα μηχανής</a:t>
            </a:r>
            <a:r>
              <a:rPr lang="en-US" sz="2000" dirty="0" smtClean="0"/>
              <a:t>, </a:t>
            </a:r>
            <a:r>
              <a:rPr lang="el-GR" sz="2000" dirty="0" smtClean="0"/>
              <a:t>Γλώσσα </a:t>
            </a:r>
            <a:r>
              <a:rPr lang="en-US" sz="2000" dirty="0" smtClean="0"/>
              <a:t>assembly, </a:t>
            </a:r>
            <a:r>
              <a:rPr lang="el-GR" sz="2000" dirty="0" smtClean="0"/>
              <a:t>ενδιάμεση γλώσσα</a:t>
            </a:r>
            <a:r>
              <a:rPr lang="en-US" sz="2000" dirty="0" smtClean="0"/>
              <a:t>, </a:t>
            </a:r>
            <a:r>
              <a:rPr lang="el-GR" sz="2000" dirty="0" smtClean="0"/>
              <a:t>γλώσσα υψηλού επιπέδου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l-GR" sz="2000" dirty="0" smtClean="0"/>
              <a:t>Ένας μεταγλωττιστής μεταφράζει ένα πρόγραμμα από μια γλώσσα υψηλού επιπέδου σε μια γλώσσα χαμηλού επιπέδου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l-GR" sz="2400" dirty="0" smtClean="0"/>
              <a:t>Ο </a:t>
            </a:r>
            <a:r>
              <a:rPr lang="en-US" sz="2400" dirty="0" smtClean="0"/>
              <a:t>C# compiler </a:t>
            </a:r>
            <a:r>
              <a:rPr lang="el-GR" sz="2400" dirty="0" smtClean="0"/>
              <a:t>μεταγλωττίζει ένα πρόγραμμα της </a:t>
            </a:r>
            <a:r>
              <a:rPr lang="en-US" sz="2400" dirty="0" smtClean="0"/>
              <a:t>C#</a:t>
            </a:r>
            <a:r>
              <a:rPr lang="el-GR" sz="2400" dirty="0" smtClean="0"/>
              <a:t> στην </a:t>
            </a:r>
            <a:r>
              <a:rPr lang="en-US" sz="2400" dirty="0" smtClean="0"/>
              <a:t>MSIL</a:t>
            </a:r>
          </a:p>
          <a:p>
            <a:pPr>
              <a:lnSpc>
                <a:spcPct val="90000"/>
              </a:lnSpc>
            </a:pPr>
            <a:r>
              <a:rPr lang="el-GR" sz="2400" dirty="0" smtClean="0"/>
              <a:t>Η δομή ενός προγράμματος της </a:t>
            </a:r>
            <a:r>
              <a:rPr lang="en-US" sz="2400" dirty="0" smtClean="0"/>
              <a:t>C# </a:t>
            </a:r>
          </a:p>
          <a:p>
            <a:pPr lvl="1">
              <a:lnSpc>
                <a:spcPct val="90000"/>
              </a:lnSpc>
            </a:pPr>
            <a:r>
              <a:rPr lang="el-GR" sz="2000" dirty="0" smtClean="0"/>
              <a:t>Ένα πρόγραμμα αποτελείται από μια ή περισσότερες τάξεις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l-GR" sz="2000" smtClean="0"/>
              <a:t>Μια κλάση </a:t>
            </a:r>
            <a:r>
              <a:rPr lang="el-GR" sz="2000" dirty="0" smtClean="0"/>
              <a:t>αποτελείται από μια ή περισσότερες μεθόδους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l-GR" sz="2000" dirty="0" smtClean="0"/>
              <a:t>Μια μέθοδος αποτελείται από μία ή περισσότερες εντολές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l-GR" sz="2000" dirty="0" smtClean="0"/>
              <a:t>Υπάρχουν </a:t>
            </a:r>
            <a:r>
              <a:rPr lang="en-US" sz="2000" dirty="0" smtClean="0"/>
              <a:t>spaces, </a:t>
            </a:r>
            <a:r>
              <a:rPr lang="el-GR" sz="2000" dirty="0" smtClean="0"/>
              <a:t>σχόλια, ονόματα μεταβλητών (</a:t>
            </a:r>
            <a:r>
              <a:rPr lang="en-US" sz="2000" dirty="0" smtClean="0"/>
              <a:t>identifiers</a:t>
            </a:r>
            <a:r>
              <a:rPr lang="el-GR" sz="2000" dirty="0" smtClean="0"/>
              <a:t>)</a:t>
            </a:r>
            <a:r>
              <a:rPr lang="en-US" sz="2000" dirty="0" smtClean="0"/>
              <a:t>, </a:t>
            </a:r>
            <a:r>
              <a:rPr lang="el-GR" sz="2000" dirty="0" smtClean="0"/>
              <a:t>δεσμευμένες λέξεις (</a:t>
            </a:r>
            <a:r>
              <a:rPr lang="en-US" sz="2000" dirty="0" smtClean="0"/>
              <a:t>reserved keywords), </a:t>
            </a:r>
            <a:r>
              <a:rPr lang="el-GR" sz="2000" dirty="0" smtClean="0"/>
              <a:t>και χώροι ονομάτων (</a:t>
            </a:r>
            <a:r>
              <a:rPr lang="en-US" sz="2000" dirty="0" smtClean="0"/>
              <a:t>namespaces</a:t>
            </a:r>
            <a:r>
              <a:rPr lang="el-GR" sz="2000" dirty="0" smtClean="0"/>
              <a:t>)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l-GR" sz="2400" dirty="0" smtClean="0"/>
              <a:t>Τα πρώτα μας προγράμματα στη γλώσσα</a:t>
            </a:r>
            <a:r>
              <a:rPr lang="en-US" sz="2400" dirty="0" smtClean="0"/>
              <a:t> C#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4FBB464-BD5D-4F48-89F6-CB9449BB0B96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152400" y="304800"/>
            <a:ext cx="8991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Δομή Προγράμματος της </a:t>
            </a:r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C# (Console)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685800" y="14478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b="1" dirty="0">
                <a:solidFill>
                  <a:srgbClr val="FF0000"/>
                </a:solidFill>
                <a:latin typeface="Arial Unicode MS" pitchFamily="34" charset="-128"/>
              </a:rPr>
              <a:t>Προδιαγραφές προγράμματος </a:t>
            </a:r>
            <a:r>
              <a:rPr lang="en-US" sz="1800" b="1" dirty="0">
                <a:solidFill>
                  <a:srgbClr val="FF0000"/>
                </a:solidFill>
                <a:latin typeface="Arial Unicode MS" pitchFamily="34" charset="-128"/>
              </a:rPr>
              <a:t>(</a:t>
            </a:r>
            <a:r>
              <a:rPr lang="el-GR" sz="1800" b="1" dirty="0">
                <a:solidFill>
                  <a:srgbClr val="FF0000"/>
                </a:solidFill>
                <a:latin typeface="Arial Unicode MS" pitchFamily="34" charset="-128"/>
              </a:rPr>
              <a:t>δεν είναι υποχρεωτικές)</a:t>
            </a:r>
            <a:endParaRPr lang="en-US" sz="1600" b="1" dirty="0">
              <a:solidFill>
                <a:srgbClr val="FF0000"/>
              </a:solidFill>
              <a:latin typeface="Courier New" pitchFamily="49" charset="0"/>
            </a:endParaRP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//==========================================================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 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Author: </a:t>
            </a:r>
            <a:r>
              <a:rPr lang="el-GR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Νικόλαος Θ. </a:t>
            </a:r>
            <a:r>
              <a:rPr lang="el-GR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Λιόλιος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   Email: nliolios@teilar.gr 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 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 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-------------------- 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 </a:t>
            </a:r>
            <a:r>
              <a:rPr lang="el-GR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Αυτό το πρόγραμμα εκτυπώνει τη φράση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 "Hello World!”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</a:t>
            </a: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//==========================================================</a:t>
            </a: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b="1" dirty="0">
                <a:solidFill>
                  <a:srgbClr val="FF0000"/>
                </a:solidFill>
                <a:latin typeface="Arial Unicode MS" pitchFamily="34" charset="-128"/>
              </a:rPr>
              <a:t>Ενσωματώσεις Βιβλιοθηκών</a:t>
            </a:r>
            <a:r>
              <a:rPr lang="en-US" sz="1800" b="1" dirty="0">
                <a:solidFill>
                  <a:srgbClr val="FF0000"/>
                </a:solidFill>
                <a:latin typeface="Arial Unicode MS" pitchFamily="34" charset="-128"/>
              </a:rPr>
              <a:t> (</a:t>
            </a:r>
            <a:r>
              <a:rPr lang="el-GR" sz="1800" b="1" dirty="0">
                <a:solidFill>
                  <a:srgbClr val="FF0000"/>
                </a:solidFill>
                <a:latin typeface="Arial Unicode MS" pitchFamily="34" charset="-128"/>
              </a:rPr>
              <a:t>δεν είναι πάντα </a:t>
            </a:r>
            <a:r>
              <a:rPr lang="el-GR" sz="1800" b="1" dirty="0" smtClean="0">
                <a:solidFill>
                  <a:srgbClr val="FF0000"/>
                </a:solidFill>
                <a:latin typeface="Arial Unicode MS" pitchFamily="34" charset="-128"/>
              </a:rPr>
              <a:t>υποχρεωτικό)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el-GR" sz="1800" b="1" dirty="0">
                <a:solidFill>
                  <a:srgbClr val="FF0000"/>
                </a:solidFill>
                <a:latin typeface="Arial Unicode MS" pitchFamily="34" charset="-128"/>
              </a:rPr>
              <a:t>	</a:t>
            </a:r>
            <a:r>
              <a:rPr lang="en-US" sz="1400" dirty="0" smtClean="0">
                <a:solidFill>
                  <a:srgbClr val="0000FF"/>
                </a:solidFill>
                <a:latin typeface="Consolas" pitchFamily="49" charset="0"/>
                <a:cs typeface="Consolas" pitchFamily="49" charset="0"/>
              </a:rPr>
              <a:t>using</a:t>
            </a:r>
            <a:r>
              <a:rPr lang="en-US" sz="1400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System</a:t>
            </a:r>
            <a:r>
              <a:rPr lang="en-US" sz="1400" dirty="0" smtClean="0">
                <a:solidFill>
                  <a:prstClr val="black"/>
                </a:solidFill>
                <a:latin typeface="Consolas" pitchFamily="49" charset="0"/>
                <a:cs typeface="Consolas" pitchFamily="49" charset="0"/>
              </a:rPr>
              <a:t>;</a:t>
            </a:r>
            <a:endParaRPr lang="en-US" sz="1400" b="1" dirty="0" smtClean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1800" b="1" dirty="0" smtClean="0">
                <a:solidFill>
                  <a:srgbClr val="FF0000"/>
                </a:solidFill>
                <a:latin typeface="Arial Unicode MS" pitchFamily="34" charset="-128"/>
              </a:rPr>
              <a:t>Ορισμοί </a:t>
            </a:r>
            <a:r>
              <a:rPr lang="el-GR" sz="1800" b="1" dirty="0">
                <a:solidFill>
                  <a:srgbClr val="FF0000"/>
                </a:solidFill>
                <a:latin typeface="Arial Unicode MS" pitchFamily="34" charset="-128"/>
              </a:rPr>
              <a:t>των τάξεων και των </a:t>
            </a:r>
            <a:r>
              <a:rPr lang="en-US" sz="1800" b="1" dirty="0">
                <a:solidFill>
                  <a:srgbClr val="FF0000"/>
                </a:solidFill>
                <a:latin typeface="Arial Unicode MS" pitchFamily="34" charset="-128"/>
              </a:rPr>
              <a:t>namespaces</a:t>
            </a:r>
            <a:r>
              <a:rPr lang="en-US" sz="1800" dirty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endParaRPr lang="en-US" sz="1600" b="1" dirty="0">
              <a:solidFill>
                <a:srgbClr val="FF0000"/>
              </a:solidFill>
              <a:latin typeface="Courier New" pitchFamily="49" charset="0"/>
            </a:endParaRP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defRPr/>
            </a:pPr>
            <a:endParaRPr lang="en-US" sz="1400" b="1" dirty="0">
              <a:latin typeface="Courier New" pitchFamily="49" charset="0"/>
            </a:endParaRPr>
          </a:p>
          <a:p>
            <a:pPr algn="l"/>
            <a:r>
              <a:rPr lang="en-US" sz="1400" dirty="0" smtClean="0">
                <a:solidFill>
                  <a:srgbClr val="0000FF"/>
                </a:solidFill>
                <a:latin typeface="Consolas"/>
              </a:rPr>
              <a:t>	class</a:t>
            </a:r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/>
              </a:rPr>
              <a:t>HelloWorld</a:t>
            </a:r>
            <a:endParaRPr lang="en-US" sz="14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	</a:t>
            </a:r>
            <a:r>
              <a:rPr lang="el-GR" sz="1400" dirty="0" smtClean="0">
                <a:solidFill>
                  <a:prstClr val="black"/>
                </a:solidFill>
                <a:latin typeface="Consolas"/>
              </a:rPr>
              <a:t>{ </a:t>
            </a:r>
            <a:endParaRPr lang="el-GR" sz="14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4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	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</a:rPr>
              <a:t>static</a:t>
            </a:r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sz="1400" dirty="0">
                <a:solidFill>
                  <a:prstClr val="black"/>
                </a:solidFill>
                <a:latin typeface="Consolas"/>
              </a:rPr>
              <a:t> Main(</a:t>
            </a:r>
            <a:r>
              <a:rPr lang="en-US" sz="14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400" dirty="0">
                <a:solidFill>
                  <a:prstClr val="black"/>
                </a:solidFill>
                <a:latin typeface="Consolas"/>
              </a:rPr>
              <a:t>[] </a:t>
            </a:r>
            <a:r>
              <a:rPr lang="en-US" sz="1400" dirty="0" err="1">
                <a:solidFill>
                  <a:prstClr val="black"/>
                </a:solidFill>
                <a:latin typeface="Consolas"/>
              </a:rPr>
              <a:t>args</a:t>
            </a:r>
            <a:r>
              <a:rPr lang="en-US" sz="1400" dirty="0">
                <a:solidFill>
                  <a:prstClr val="black"/>
                </a:solidFill>
                <a:latin typeface="Consolas"/>
              </a:rPr>
              <a:t>) </a:t>
            </a:r>
          </a:p>
          <a:p>
            <a:pPr algn="l"/>
            <a:r>
              <a:rPr lang="el-GR" sz="1400" dirty="0">
                <a:solidFill>
                  <a:prstClr val="black"/>
                </a:solidFill>
                <a:latin typeface="Consolas"/>
              </a:rPr>
              <a:t>   </a:t>
            </a:r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	   </a:t>
            </a:r>
            <a:r>
              <a:rPr lang="el-GR" sz="1400" dirty="0" smtClean="0">
                <a:solidFill>
                  <a:prstClr val="black"/>
                </a:solidFill>
                <a:latin typeface="Consolas"/>
              </a:rPr>
              <a:t>{</a:t>
            </a:r>
            <a:endParaRPr lang="el-GR" sz="14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4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       </a:t>
            </a:r>
            <a:r>
              <a:rPr lang="en-US" sz="1400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400" dirty="0" err="1" smtClean="0">
                <a:solidFill>
                  <a:prstClr val="black"/>
                </a:solidFill>
                <a:latin typeface="Consolas"/>
              </a:rPr>
              <a:t>.WriteLine</a:t>
            </a:r>
            <a:r>
              <a:rPr lang="en-US" sz="1400" dirty="0">
                <a:solidFill>
                  <a:prstClr val="black"/>
                </a:solidFill>
                <a:latin typeface="Consolas"/>
              </a:rPr>
              <a:t>(“Hello World!”);</a:t>
            </a:r>
          </a:p>
          <a:p>
            <a:pPr algn="l"/>
            <a:r>
              <a:rPr lang="el-GR" sz="1400" dirty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	   </a:t>
            </a:r>
            <a:r>
              <a:rPr lang="el-GR" sz="1400" dirty="0" smtClean="0">
                <a:solidFill>
                  <a:prstClr val="black"/>
                </a:solidFill>
                <a:latin typeface="Consolas"/>
              </a:rPr>
              <a:t>}</a:t>
            </a:r>
            <a:endParaRPr lang="el-GR" sz="14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400" dirty="0" smtClean="0">
                <a:solidFill>
                  <a:prstClr val="black"/>
                </a:solidFill>
                <a:latin typeface="Consolas"/>
              </a:rPr>
              <a:t>	</a:t>
            </a:r>
            <a:r>
              <a:rPr lang="el-GR" sz="1400" dirty="0" smtClean="0">
                <a:solidFill>
                  <a:prstClr val="black"/>
                </a:solidFill>
                <a:latin typeface="Consolas"/>
              </a:rPr>
              <a:t>}</a:t>
            </a:r>
            <a:endParaRPr lang="el-GR" sz="1400" dirty="0">
              <a:solidFill>
                <a:prstClr val="black"/>
              </a:solidFill>
              <a:latin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B94910B-F088-43EE-A9C5-3A5F3A5CFB5D}" type="slidenum">
              <a:rPr lang="en-US" sz="1200" smtClean="0">
                <a:latin typeface="Tahoma" pitchFamily="34" charset="0"/>
              </a:rPr>
              <a:pPr/>
              <a:t>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33400" y="228600"/>
            <a:ext cx="77835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533400" y="1603375"/>
            <a:ext cx="8001000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7" tIns="45781" rIns="91557" bIns="45781"/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</a:pPr>
            <a:endParaRPr lang="en-US" sz="28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rgbClr val="A50021"/>
              </a:buClr>
              <a:buSzPct val="85000"/>
              <a:buFont typeface="Wingdings" pitchFamily="2" charset="2"/>
              <a:buChar char="Ø"/>
            </a:pPr>
            <a:r>
              <a:rPr lang="el-GR" sz="2800" i="1" dirty="0">
                <a:solidFill>
                  <a:srgbClr val="A50021"/>
                </a:solidFill>
                <a:latin typeface="Arial Unicode MS" pitchFamily="34" charset="-128"/>
              </a:rPr>
              <a:t>Μεταβλητές και Τύποι Δεδομένων στη </a:t>
            </a:r>
            <a:r>
              <a:rPr lang="en-US" sz="2800" i="1" dirty="0">
                <a:solidFill>
                  <a:srgbClr val="A50021"/>
                </a:solidFill>
                <a:latin typeface="Arial Unicode MS" pitchFamily="34" charset="-128"/>
              </a:rPr>
              <a:t>C#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l-GR" sz="2800" dirty="0">
                <a:latin typeface="Arial Unicode MS" pitchFamily="34" charset="-128"/>
              </a:rPr>
              <a:t>Είσοδος και Έξοδος (</a:t>
            </a:r>
            <a:r>
              <a:rPr lang="en-US" sz="2800" dirty="0">
                <a:latin typeface="Arial Unicode MS" pitchFamily="34" charset="-128"/>
              </a:rPr>
              <a:t>Input</a:t>
            </a:r>
            <a:r>
              <a:rPr lang="el-GR" sz="2800" dirty="0">
                <a:latin typeface="Arial Unicode MS" pitchFamily="34" charset="-128"/>
              </a:rPr>
              <a:t>-Ο</a:t>
            </a:r>
            <a:r>
              <a:rPr lang="en-US" sz="2800" dirty="0" err="1">
                <a:latin typeface="Arial Unicode MS" pitchFamily="34" charset="-128"/>
              </a:rPr>
              <a:t>utput</a:t>
            </a:r>
            <a:r>
              <a:rPr lang="el-GR" sz="2800" dirty="0">
                <a:latin typeface="Arial Unicode MS" pitchFamily="34" charset="-128"/>
              </a:rPr>
              <a:t>) δεδομένων</a:t>
            </a:r>
            <a:endParaRPr lang="en-US" sz="28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l-GR" smtClean="0"/>
              <a:t>Μεταβλητές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696200" cy="1143000"/>
          </a:xfrm>
          <a:noFill/>
        </p:spPr>
        <p:txBody>
          <a:bodyPr lIns="92075" tIns="46038" rIns="92075" bIns="46038"/>
          <a:lstStyle/>
          <a:p>
            <a:pPr>
              <a:lnSpc>
                <a:spcPct val="80000"/>
              </a:lnSpc>
            </a:pPr>
            <a:r>
              <a:rPr lang="el-GR" sz="2000" dirty="0" smtClean="0"/>
              <a:t>Η μεταβλητή είναι ένα όνομα που αφορά μια θέση στη μνήμη</a:t>
            </a:r>
            <a:r>
              <a:rPr lang="en-US" sz="20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l-GR" sz="2000" dirty="0" smtClean="0"/>
              <a:t>Κάθε μεταβλητή πρέπει να</a:t>
            </a:r>
            <a:r>
              <a:rPr lang="en-US" sz="2000" dirty="0" smtClean="0"/>
              <a:t> </a:t>
            </a:r>
            <a:r>
              <a:rPr lang="el-GR" sz="2000" i="1" dirty="0" smtClean="0">
                <a:solidFill>
                  <a:srgbClr val="FF0000"/>
                </a:solidFill>
              </a:rPr>
              <a:t>δηλωθεί</a:t>
            </a:r>
            <a:r>
              <a:rPr lang="en-US" sz="2000" dirty="0" smtClean="0"/>
              <a:t>,  </a:t>
            </a:r>
            <a:r>
              <a:rPr lang="el-GR" sz="2000" dirty="0" smtClean="0"/>
              <a:t>προσδιορίζοντας έτσι το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l-GR" sz="2000" dirty="0" smtClean="0">
                <a:solidFill>
                  <a:srgbClr val="FF0000"/>
                </a:solidFill>
              </a:rPr>
              <a:t>όνομά της </a:t>
            </a:r>
            <a:r>
              <a:rPr lang="el-GR" sz="2000" dirty="0" smtClean="0"/>
              <a:t>και</a:t>
            </a:r>
            <a:r>
              <a:rPr lang="en-US" sz="2000" dirty="0" smtClean="0"/>
              <a:t> </a:t>
            </a:r>
            <a:r>
              <a:rPr lang="el-GR" sz="2000" dirty="0" smtClean="0"/>
              <a:t>τον </a:t>
            </a:r>
            <a:r>
              <a:rPr lang="el-GR" sz="2000" dirty="0" smtClean="0">
                <a:solidFill>
                  <a:srgbClr val="FF0000"/>
                </a:solidFill>
              </a:rPr>
              <a:t>τύπο</a:t>
            </a:r>
            <a:r>
              <a:rPr lang="en-US" sz="2000" dirty="0" smtClean="0"/>
              <a:t> </a:t>
            </a:r>
            <a:r>
              <a:rPr lang="el-GR" sz="2000" dirty="0" smtClean="0"/>
              <a:t>της πληροφορίας ο οποίος θα αποθηκευτεί σε αυτή</a:t>
            </a:r>
            <a:endParaRPr lang="en-US" sz="2000" dirty="0" smtClean="0"/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609600" y="2651125"/>
            <a:ext cx="4013200" cy="2454275"/>
            <a:chOff x="144" y="1910"/>
            <a:chExt cx="2528" cy="1546"/>
          </a:xfrm>
        </p:grpSpPr>
        <p:sp>
          <p:nvSpPr>
            <p:cNvPr id="14369" name="Text Box 5"/>
            <p:cNvSpPr txBox="1">
              <a:spLocks noChangeArrowheads="1"/>
            </p:cNvSpPr>
            <p:nvPr/>
          </p:nvSpPr>
          <p:spPr bwMode="auto">
            <a:xfrm>
              <a:off x="336" y="2400"/>
              <a:ext cx="2132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Ctr="1">
              <a:spAutoFit/>
            </a:bodyPr>
            <a:lstStyle/>
            <a:p>
              <a:pPr algn="l">
                <a:defRPr/>
              </a:pP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 </a:t>
              </a:r>
              <a:r>
                <a:rPr lang="en-US" sz="2000" b="1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ourier New" pitchFamily="49" charset="0"/>
                </a:rPr>
                <a:t>numberOfStudents</a:t>
              </a:r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urier New" pitchFamily="49" charset="0"/>
                </a:rPr>
                <a:t>;</a:t>
              </a:r>
            </a:p>
            <a:p>
              <a:pPr algn="l">
                <a:defRPr/>
              </a:pP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…</a:t>
              </a:r>
            </a:p>
          </p:txBody>
        </p:sp>
        <p:sp>
          <p:nvSpPr>
            <p:cNvPr id="14370" name="Text Box 6"/>
            <p:cNvSpPr txBox="1">
              <a:spLocks noChangeArrowheads="1"/>
            </p:cNvSpPr>
            <p:nvPr/>
          </p:nvSpPr>
          <p:spPr bwMode="auto">
            <a:xfrm>
              <a:off x="316" y="3206"/>
              <a:ext cx="1844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Ctr="1">
              <a:spAutoFit/>
            </a:bodyPr>
            <a:lstStyle/>
            <a:p>
              <a:pPr>
                <a:defRPr/>
              </a:pP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 </a:t>
              </a:r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urier New" pitchFamily="49" charset="0"/>
                </a:rPr>
                <a:t>average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,</a:t>
              </a: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 </a:t>
              </a:r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urier New" pitchFamily="49" charset="0"/>
                </a:rPr>
                <a:t>max;</a:t>
              </a: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 </a:t>
              </a:r>
            </a:p>
          </p:txBody>
        </p:sp>
        <p:sp>
          <p:nvSpPr>
            <p:cNvPr id="7176" name="Text Box 9"/>
            <p:cNvSpPr txBox="1">
              <a:spLocks noChangeArrowheads="1"/>
            </p:cNvSpPr>
            <p:nvPr/>
          </p:nvSpPr>
          <p:spPr bwMode="auto">
            <a:xfrm>
              <a:off x="144" y="1910"/>
              <a:ext cx="75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Ctr="1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 b="1">
                  <a:solidFill>
                    <a:srgbClr val="6600CC"/>
                  </a:solidFill>
                </a:rPr>
                <a:t>data type</a:t>
              </a:r>
              <a:endParaRPr lang="en-US" sz="2400">
                <a:solidFill>
                  <a:srgbClr val="6600CC"/>
                </a:solidFill>
              </a:endParaRPr>
            </a:p>
          </p:txBody>
        </p:sp>
        <p:sp>
          <p:nvSpPr>
            <p:cNvPr id="7177" name="Line 10"/>
            <p:cNvSpPr>
              <a:spLocks noChangeShapeType="1"/>
            </p:cNvSpPr>
            <p:nvPr/>
          </p:nvSpPr>
          <p:spPr bwMode="auto">
            <a:xfrm>
              <a:off x="432" y="2160"/>
              <a:ext cx="144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grpSp>
          <p:nvGrpSpPr>
            <p:cNvPr id="7178" name="Group 11"/>
            <p:cNvGrpSpPr>
              <a:grpSpLocks/>
            </p:cNvGrpSpPr>
            <p:nvPr/>
          </p:nvGrpSpPr>
          <p:grpSpPr bwMode="auto">
            <a:xfrm>
              <a:off x="1536" y="1920"/>
              <a:ext cx="1136" cy="480"/>
              <a:chOff x="2352" y="1824"/>
              <a:chExt cx="1136" cy="480"/>
            </a:xfrm>
          </p:grpSpPr>
          <p:sp>
            <p:nvSpPr>
              <p:cNvPr id="7180" name="Text Box 12"/>
              <p:cNvSpPr txBox="1">
                <a:spLocks noChangeArrowheads="1"/>
              </p:cNvSpPr>
              <p:nvPr/>
            </p:nvSpPr>
            <p:spPr bwMode="auto">
              <a:xfrm>
                <a:off x="2400" y="1824"/>
                <a:ext cx="108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anchorCtr="1">
                <a:spAutoFit/>
              </a:bodyPr>
              <a:lstStyle>
                <a:lvl1pPr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5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sz="2000" b="1">
                    <a:solidFill>
                      <a:srgbClr val="6600CC"/>
                    </a:solidFill>
                  </a:rPr>
                  <a:t>variable name</a:t>
                </a:r>
                <a:endParaRPr lang="en-US" sz="2400">
                  <a:solidFill>
                    <a:srgbClr val="6600CC"/>
                  </a:solidFill>
                </a:endParaRPr>
              </a:p>
            </p:txBody>
          </p:sp>
          <p:sp>
            <p:nvSpPr>
              <p:cNvPr id="7181" name="Line 13"/>
              <p:cNvSpPr>
                <a:spLocks noChangeShapeType="1"/>
              </p:cNvSpPr>
              <p:nvPr/>
            </p:nvSpPr>
            <p:spPr bwMode="auto">
              <a:xfrm flipH="1">
                <a:off x="2352" y="2016"/>
                <a:ext cx="96" cy="288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l-GR"/>
              </a:p>
            </p:txBody>
          </p:sp>
        </p:grpSp>
        <p:sp>
          <p:nvSpPr>
            <p:cNvPr id="14374" name="Text Box 18"/>
            <p:cNvSpPr txBox="1">
              <a:spLocks noChangeArrowheads="1"/>
            </p:cNvSpPr>
            <p:nvPr/>
          </p:nvSpPr>
          <p:spPr bwMode="auto">
            <a:xfrm>
              <a:off x="336" y="2774"/>
              <a:ext cx="1076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Ctr="1">
              <a:spAutoFit/>
            </a:bodyPr>
            <a:lstStyle/>
            <a:p>
              <a:pPr algn="l">
                <a:defRPr/>
              </a:pP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 </a:t>
              </a:r>
              <a:r>
                <a: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urier New" pitchFamily="49" charset="0"/>
                </a:rPr>
                <a:t>total;</a:t>
              </a:r>
            </a:p>
            <a:p>
              <a:pPr algn="l">
                <a:defRPr/>
              </a:pPr>
              <a:r>
                <a:rPr lang="en-US" sz="2000" b="1" dirty="0">
                  <a:solidFill>
                    <a:srgbClr val="CC0000"/>
                  </a:solidFill>
                  <a:latin typeface="Courier New" pitchFamily="49" charset="0"/>
                </a:rPr>
                <a:t>…</a:t>
              </a:r>
            </a:p>
          </p:txBody>
        </p:sp>
      </p:grpSp>
      <p:sp>
        <p:nvSpPr>
          <p:cNvPr id="244756" name="Rectangle 20"/>
          <p:cNvSpPr>
            <a:spLocks noChangeArrowheads="1"/>
          </p:cNvSpPr>
          <p:nvPr/>
        </p:nvSpPr>
        <p:spPr bwMode="auto">
          <a:xfrm>
            <a:off x="609600" y="5749925"/>
            <a:ext cx="7543800" cy="88331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lvl="1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None/>
            </a:pPr>
            <a:r>
              <a:rPr lang="el-GR" sz="1800" dirty="0">
                <a:latin typeface="Arial Unicode MS" pitchFamily="34" charset="-128"/>
              </a:rPr>
              <a:t>Ποια από τα παρακάτω είναι </a:t>
            </a:r>
            <a:r>
              <a:rPr lang="el-GR" sz="1800" dirty="0" smtClean="0">
                <a:latin typeface="Arial Unicode MS" pitchFamily="34" charset="-128"/>
              </a:rPr>
              <a:t>σωστά ονόματα ή τύποι </a:t>
            </a:r>
            <a:r>
              <a:rPr lang="el-GR" sz="1800" dirty="0">
                <a:latin typeface="Arial Unicode MS" pitchFamily="34" charset="-128"/>
              </a:rPr>
              <a:t>μεταβλητών??</a:t>
            </a:r>
            <a:endParaRPr lang="en-US" sz="1800" dirty="0">
              <a:latin typeface="Arial Unicode MS" pitchFamily="34" charset="-128"/>
            </a:endParaRPr>
          </a:p>
          <a:p>
            <a:pPr lvl="2" algn="l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 err="1">
                <a:latin typeface="Arial Unicode MS" pitchFamily="34" charset="-128"/>
              </a:rPr>
              <a:t>myBigVar</a:t>
            </a:r>
            <a:r>
              <a:rPr lang="en-US" sz="1600" b="1" dirty="0">
                <a:latin typeface="Arial Unicode MS" pitchFamily="34" charset="-128"/>
              </a:rPr>
              <a:t>            VAR1          _test              </a:t>
            </a:r>
          </a:p>
          <a:p>
            <a:pPr lvl="2" algn="l">
              <a:lnSpc>
                <a:spcPct val="90000"/>
              </a:lnSpc>
              <a:spcBef>
                <a:spcPct val="20000"/>
              </a:spcBef>
            </a:pPr>
            <a:r>
              <a:rPr lang="en-US" sz="1600" b="1" dirty="0">
                <a:latin typeface="Arial Unicode MS" pitchFamily="34" charset="-128"/>
              </a:rPr>
              <a:t>99bottles            namespace          It’s-all-over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59B881-2660-4730-BE6E-DE085C71B690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Παράδειγμα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533400" y="1371600"/>
            <a:ext cx="807720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8" rIns="91411" bIns="45708"/>
          <a:lstStyle/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rgbClr val="FF9900"/>
                </a:solidFill>
                <a:latin typeface="Courier New" pitchFamily="49" charset="0"/>
              </a:rPr>
              <a:t>  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rgbClr val="FF9900"/>
                </a:solidFill>
                <a:latin typeface="Courier New" pitchFamily="49" charset="0"/>
              </a:rPr>
              <a:t>	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using </a:t>
            </a: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System</a:t>
            </a:r>
            <a:endParaRPr lang="el-GR" sz="2400" b="1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endParaRPr lang="en-US" sz="2400" b="1" dirty="0">
              <a:solidFill>
                <a:schemeClr val="accent2"/>
              </a:solidFill>
              <a:latin typeface="Courier New" pitchFamily="49" charset="0"/>
            </a:endParaRP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rgbClr val="FF9900"/>
                </a:solidFill>
                <a:latin typeface="Courier New" pitchFamily="49" charset="0"/>
              </a:rPr>
              <a:t>  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static void </a:t>
            </a:r>
            <a:r>
              <a:rPr lang="en-US" sz="2400" b="1" dirty="0">
                <a:latin typeface="Courier New" pitchFamily="49" charset="0"/>
              </a:rPr>
              <a:t>Main(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string</a:t>
            </a:r>
            <a:r>
              <a:rPr lang="en-US" sz="2400" b="1" dirty="0">
                <a:latin typeface="Courier New" pitchFamily="49" charset="0"/>
              </a:rPr>
              <a:t>[] </a:t>
            </a:r>
            <a:r>
              <a:rPr lang="en-US" sz="2400" b="1" dirty="0" err="1">
                <a:latin typeface="Courier New" pitchFamily="49" charset="0"/>
              </a:rPr>
              <a:t>args</a:t>
            </a:r>
            <a:r>
              <a:rPr lang="en-US" sz="2400" b="1" dirty="0">
                <a:latin typeface="Courier New" pitchFamily="49" charset="0"/>
              </a:rPr>
              <a:t>)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 {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    </a:t>
            </a: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</a:rPr>
              <a:t>total = </a:t>
            </a:r>
            <a:r>
              <a:rPr lang="en-US" sz="2400" b="1" dirty="0">
                <a:latin typeface="Courier New" pitchFamily="49" charset="0"/>
              </a:rPr>
              <a:t>15</a:t>
            </a: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;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    </a:t>
            </a:r>
            <a:r>
              <a:rPr lang="en-US" sz="2400" b="1" dirty="0" err="1" smtClean="0">
                <a:solidFill>
                  <a:schemeClr val="accent2"/>
                </a:solidFill>
                <a:latin typeface="Courier New" pitchFamily="49" charset="0"/>
              </a:rPr>
              <a:t>Console</a:t>
            </a:r>
            <a:r>
              <a:rPr lang="en-US" sz="2400" b="1" dirty="0" err="1" smtClean="0">
                <a:latin typeface="Courier New" pitchFamily="49" charset="0"/>
              </a:rPr>
              <a:t>.WriteLine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A50021"/>
                </a:solidFill>
                <a:latin typeface="Courier New" pitchFamily="49" charset="0"/>
              </a:rPr>
              <a:t>“total </a:t>
            </a:r>
            <a:r>
              <a:rPr lang="en-US" sz="2400" b="1" dirty="0">
                <a:solidFill>
                  <a:srgbClr val="A50021"/>
                </a:solidFill>
                <a:latin typeface="Courier New" pitchFamily="49" charset="0"/>
              </a:rPr>
              <a:t>= </a:t>
            </a:r>
            <a:r>
              <a:rPr lang="en-US" sz="2400" b="1" dirty="0" smtClean="0">
                <a:solidFill>
                  <a:srgbClr val="A50021"/>
                </a:solidFill>
                <a:latin typeface="Courier New" pitchFamily="49" charset="0"/>
              </a:rPr>
              <a:t>“ </a:t>
            </a:r>
            <a:r>
              <a:rPr lang="en-US" sz="2400" b="1" dirty="0">
                <a:latin typeface="Courier New" pitchFamily="49" charset="0"/>
              </a:rPr>
              <a:t>+ total);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    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    </a:t>
            </a:r>
            <a:r>
              <a:rPr lang="en-US" sz="2400" b="1" dirty="0">
                <a:latin typeface="Courier New" pitchFamily="49" charset="0"/>
              </a:rPr>
              <a:t>total = total + 5;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		</a:t>
            </a: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Console</a:t>
            </a:r>
            <a:r>
              <a:rPr lang="en-US" sz="2400" b="1" dirty="0" err="1">
                <a:latin typeface="Courier New" pitchFamily="49" charset="0"/>
              </a:rPr>
              <a:t>.WriteLine</a:t>
            </a:r>
            <a:r>
              <a:rPr lang="en-US" sz="2400" b="1" dirty="0">
                <a:latin typeface="Courier New" pitchFamily="49" charset="0"/>
              </a:rPr>
              <a:t>(</a:t>
            </a:r>
            <a:r>
              <a:rPr lang="en-US" sz="2400" b="1" dirty="0">
                <a:solidFill>
                  <a:srgbClr val="A50021"/>
                </a:solidFill>
                <a:latin typeface="Courier New" pitchFamily="49" charset="0"/>
              </a:rPr>
              <a:t>“total = “ </a:t>
            </a:r>
            <a:r>
              <a:rPr lang="en-US" sz="2400" b="1" dirty="0">
                <a:latin typeface="Courier New" pitchFamily="49" charset="0"/>
              </a:rPr>
              <a:t>+ total);</a:t>
            </a:r>
          </a:p>
          <a:p>
            <a:pPr marL="342900" indent="-342900" algn="l"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3179A10-25F9-4DC0-A55A-66A590123179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Σταθερές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4953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l-GR" sz="2400" dirty="0" smtClean="0"/>
              <a:t>Μια σταθερή είναι παρόμοια με μια μεταβλητή μόνο που απαγορεύεται να αλλάξει η τιμή της καθ</a:t>
            </a:r>
            <a:r>
              <a:rPr lang="en-US" sz="2400" dirty="0" smtClean="0"/>
              <a:t>’ </a:t>
            </a:r>
            <a:r>
              <a:rPr lang="el-GR" sz="2400" dirty="0" smtClean="0"/>
              <a:t>όλη τη διάρκεια του προγράμματος</a:t>
            </a:r>
            <a:endParaRPr lang="en-US" sz="2400" dirty="0" smtClean="0"/>
          </a:p>
          <a:p>
            <a:pPr>
              <a:lnSpc>
                <a:spcPct val="80000"/>
              </a:lnSpc>
              <a:defRPr/>
            </a:pPr>
            <a:r>
              <a:rPr lang="el-GR" sz="2400" dirty="0" smtClean="0"/>
              <a:t>Ο μεταγλωττιστής θα δώσει μήνυμα λάθους αν προσπαθήσουμε να αλλάξουμε την τιμή μιας σταθερής σε κάποιο σημείο του προγράμματος</a:t>
            </a:r>
            <a:endParaRPr lang="en-US" sz="2400" dirty="0" smtClean="0"/>
          </a:p>
          <a:p>
            <a:pPr>
              <a:lnSpc>
                <a:spcPct val="80000"/>
              </a:lnSpc>
              <a:defRPr/>
            </a:pPr>
            <a:r>
              <a:rPr lang="el-GR" sz="2400" dirty="0" smtClean="0"/>
              <a:t>Στη</a:t>
            </a:r>
            <a:r>
              <a:rPr lang="en-US" sz="2400" dirty="0" smtClean="0"/>
              <a:t> C#, </a:t>
            </a:r>
            <a:r>
              <a:rPr lang="el-GR" sz="2400" dirty="0" smtClean="0"/>
              <a:t>χρησιμοποιούμε τον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modifier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constant</a:t>
            </a:r>
            <a:r>
              <a:rPr lang="en-US" sz="2400" dirty="0" smtClean="0"/>
              <a:t> </a:t>
            </a:r>
            <a:r>
              <a:rPr lang="el-GR" sz="2400" dirty="0" smtClean="0"/>
              <a:t>για να δηλώσουμε μια σταθερή</a:t>
            </a:r>
            <a:endParaRPr lang="en-US" sz="2400" dirty="0" smtClean="0"/>
          </a:p>
          <a:p>
            <a:pPr algn="ctr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constant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int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numberOfStudents</a:t>
            </a:r>
            <a:r>
              <a:rPr lang="en-US" sz="2000" b="1" dirty="0" smtClean="0">
                <a:latin typeface="Courier New" pitchFamily="49" charset="0"/>
              </a:rPr>
              <a:t> = 42;</a:t>
            </a:r>
            <a:endParaRPr lang="en-US" sz="2400" b="1" dirty="0" smtClean="0"/>
          </a:p>
          <a:p>
            <a:pPr>
              <a:lnSpc>
                <a:spcPct val="80000"/>
              </a:lnSpc>
              <a:defRPr/>
            </a:pPr>
            <a:r>
              <a:rPr lang="el-GR" sz="2400" dirty="0" smtClean="0"/>
              <a:t>Γιατί χρησιμοποιούμε σταθερές;</a:t>
            </a:r>
            <a:endParaRPr lang="en-US" sz="2400" dirty="0" smtClean="0"/>
          </a:p>
          <a:p>
            <a:pPr lvl="1">
              <a:lnSpc>
                <a:spcPct val="80000"/>
              </a:lnSpc>
              <a:defRPr/>
            </a:pPr>
            <a:r>
              <a:rPr lang="el-GR" sz="2000" dirty="0" smtClean="0"/>
              <a:t>Δίνουμε ονόματα σε προκαθορισμένες ποσότητες ενός προγράμματος που δεν υπάρχει λόγος να αλλάξει η τιμή της οπουδήποτε μέσα στο πρόγραμμα. </a:t>
            </a:r>
            <a:endParaRPr lang="en-US" sz="2000" dirty="0" smtClean="0"/>
          </a:p>
          <a:p>
            <a:pPr lvl="1">
              <a:lnSpc>
                <a:spcPct val="80000"/>
              </a:lnSpc>
              <a:defRPr/>
            </a:pPr>
            <a:r>
              <a:rPr lang="el-GR" sz="2000" dirty="0" smtClean="0"/>
              <a:t>Μας βοηθούν πάρα πολύ στις αλλαγές που κάνουμε στον κώδικα</a:t>
            </a:r>
            <a:endParaRPr lang="en-US" sz="2000" dirty="0" smtClean="0"/>
          </a:p>
          <a:p>
            <a:pPr lvl="1">
              <a:lnSpc>
                <a:spcPct val="80000"/>
              </a:lnSpc>
              <a:defRPr/>
            </a:pPr>
            <a:r>
              <a:rPr lang="el-GR" sz="2000" dirty="0" smtClean="0"/>
              <a:t>Αποφεύγουμε λάθη από αμέλεια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2EA460E-E6A9-4973-A5CB-148495CF3732}" type="slidenum">
              <a:rPr lang="en-US" sz="1200" smtClean="0">
                <a:latin typeface="Tahoma" pitchFamily="34" charset="0"/>
              </a:rPr>
              <a:pPr/>
              <a:t>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Τύποι Δεδομένων στη </a:t>
            </a:r>
            <a:r>
              <a:rPr lang="en-US" smtClean="0"/>
              <a:t>C#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610600" cy="50292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Υπάρχουν</a:t>
            </a:r>
            <a:r>
              <a:rPr lang="en-US" sz="2000" dirty="0" smtClean="0"/>
              <a:t> 15 </a:t>
            </a:r>
            <a:r>
              <a:rPr lang="el-GR" sz="2000" dirty="0" smtClean="0"/>
              <a:t>τύποι δεδομένων στη </a:t>
            </a:r>
            <a:r>
              <a:rPr lang="en-US" sz="2000" dirty="0" smtClean="0"/>
              <a:t>C#</a:t>
            </a: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Οκτώ από αυτούς χρησιμοποιούνται για την αναπαράσταση ακεραίων</a:t>
            </a:r>
            <a:r>
              <a:rPr lang="en-US" sz="2000" dirty="0" smtClean="0"/>
              <a:t>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byte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sbyte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short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ushort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uint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long,ulong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Δύο χρησιμοποιούνται για την αναπαράσταση πραγματικών αριθμών</a:t>
            </a:r>
            <a:endParaRPr lang="en-US" sz="20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float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double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Ένας είναι για τους </a:t>
            </a:r>
            <a:r>
              <a:rPr lang="en-US" sz="2000" dirty="0" smtClean="0"/>
              <a:t>decimal: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decimal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Ένας αναπαριστά</a:t>
            </a:r>
            <a:r>
              <a:rPr lang="en-US" sz="2000" dirty="0" smtClean="0"/>
              <a:t> </a:t>
            </a:r>
            <a:r>
              <a:rPr lang="el-GR" sz="2000" dirty="0" smtClean="0"/>
              <a:t>τιμές</a:t>
            </a:r>
            <a:r>
              <a:rPr lang="en-US" sz="2000" dirty="0" smtClean="0"/>
              <a:t> </a:t>
            </a:r>
            <a:r>
              <a:rPr lang="en-US" sz="2000" dirty="0" err="1" smtClean="0"/>
              <a:t>boolean</a:t>
            </a:r>
            <a:r>
              <a:rPr lang="en-US" sz="2000" dirty="0" smtClean="0"/>
              <a:t> </a:t>
            </a:r>
            <a:r>
              <a:rPr lang="el-GR" sz="2000" dirty="0" smtClean="0"/>
              <a:t>:</a:t>
            </a:r>
            <a:endParaRPr lang="en-US" sz="20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bool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Ένας αναπαριστά</a:t>
            </a:r>
            <a:r>
              <a:rPr lang="en-US" sz="2000" dirty="0" smtClean="0"/>
              <a:t> </a:t>
            </a:r>
            <a:r>
              <a:rPr lang="el-GR" sz="2000" dirty="0" smtClean="0"/>
              <a:t>τιμές</a:t>
            </a:r>
            <a:r>
              <a:rPr lang="en-US" sz="2000" dirty="0" smtClean="0"/>
              <a:t> </a:t>
            </a:r>
            <a:r>
              <a:rPr lang="el-GR" sz="2000" dirty="0" smtClean="0"/>
              <a:t>για χαρακτήρες (</a:t>
            </a:r>
            <a:r>
              <a:rPr lang="en-US" sz="2000" dirty="0" smtClean="0"/>
              <a:t>characters</a:t>
            </a:r>
            <a:r>
              <a:rPr lang="el-GR" sz="2000" dirty="0" smtClean="0"/>
              <a:t>)</a:t>
            </a:r>
            <a:r>
              <a:rPr lang="en-US" sz="2000" dirty="0" smtClean="0"/>
              <a:t>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char</a:t>
            </a: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Ένας αναπαριστά</a:t>
            </a:r>
            <a:r>
              <a:rPr lang="en-US" sz="2000" dirty="0" smtClean="0"/>
              <a:t> </a:t>
            </a:r>
            <a:r>
              <a:rPr lang="el-GR" sz="2000" dirty="0" smtClean="0"/>
              <a:t>τιμές</a:t>
            </a:r>
            <a:r>
              <a:rPr lang="en-US" sz="2000" dirty="0" smtClean="0"/>
              <a:t> </a:t>
            </a:r>
            <a:r>
              <a:rPr lang="el-GR" sz="2000" dirty="0" smtClean="0"/>
              <a:t>για συμβολοσειρές (</a:t>
            </a:r>
            <a:r>
              <a:rPr lang="en-US" sz="2000" dirty="0" smtClean="0"/>
              <a:t>strings</a:t>
            </a:r>
            <a:r>
              <a:rPr lang="el-GR" sz="2000" dirty="0" smtClean="0"/>
              <a:t>)</a:t>
            </a:r>
            <a:r>
              <a:rPr lang="en-US" sz="2000" dirty="0" smtClean="0"/>
              <a:t>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string</a:t>
            </a:r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Ένας αναπαριστά</a:t>
            </a:r>
            <a:r>
              <a:rPr lang="en-US" sz="2000" dirty="0" smtClean="0"/>
              <a:t> </a:t>
            </a:r>
            <a:r>
              <a:rPr lang="el-GR" sz="2000" dirty="0" smtClean="0"/>
              <a:t>τιμές</a:t>
            </a:r>
            <a:r>
              <a:rPr lang="en-US" sz="2000" dirty="0" smtClean="0"/>
              <a:t> </a:t>
            </a:r>
            <a:r>
              <a:rPr lang="el-GR" sz="2000" dirty="0" smtClean="0"/>
              <a:t>για αντικείμενα</a:t>
            </a:r>
            <a:r>
              <a:rPr lang="en-US" sz="2000" dirty="0" smtClean="0"/>
              <a:t>:</a:t>
            </a:r>
          </a:p>
          <a:p>
            <a:pPr marL="0" indent="0">
              <a:lnSpc>
                <a:spcPct val="80000"/>
              </a:lnSpc>
              <a:buFont typeface="ZapfDingbats" pitchFamily="82" charset="2"/>
              <a:buNone/>
              <a:defRPr/>
            </a:pPr>
            <a:r>
              <a:rPr lang="el-GR" sz="2000" dirty="0" smtClean="0"/>
              <a:t>      </a:t>
            </a:r>
            <a:r>
              <a:rPr lang="en-US" sz="2000" dirty="0" smtClean="0"/>
              <a:t>(</a:t>
            </a:r>
            <a:r>
              <a:rPr lang="el-GR" sz="2000" dirty="0" smtClean="0"/>
              <a:t>θα το δούμε αργότερα)</a:t>
            </a:r>
            <a:endParaRPr 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l-GR" sz="2000" dirty="0" smtClean="0"/>
              <a:t>Ένας αναγνωρίζει αυτόματα τον τύπο από την τιμή που αν</a:t>
            </a:r>
            <a:r>
              <a:rPr lang="el-GR" sz="2000" dirty="0"/>
              <a:t>α</a:t>
            </a:r>
            <a:r>
              <a:rPr lang="el-GR" sz="2000" dirty="0" smtClean="0"/>
              <a:t>τίθεται</a:t>
            </a:r>
            <a:r>
              <a:rPr lang="en-US" sz="2000" dirty="0" smtClean="0"/>
              <a:t>: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var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</a:rPr>
              <a:t>Object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urose">
  <a:themeElements>
    <a:clrScheme name="1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4899</TotalTime>
  <Words>1453</Words>
  <Application>Microsoft Office PowerPoint</Application>
  <PresentationFormat>Προβολή στην οθόνη (4:3)</PresentationFormat>
  <Paragraphs>245</Paragraphs>
  <Slides>21</Slides>
  <Notes>1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33" baseType="lpstr">
      <vt:lpstr>Arial Unicode MS</vt:lpstr>
      <vt:lpstr>Arial</vt:lpstr>
      <vt:lpstr>Comic Sans MS</vt:lpstr>
      <vt:lpstr>Consolas</vt:lpstr>
      <vt:lpstr>Courier New</vt:lpstr>
      <vt:lpstr>Symbol</vt:lpstr>
      <vt:lpstr>Tahoma</vt:lpstr>
      <vt:lpstr>Times New Roman</vt:lpstr>
      <vt:lpstr>Wingdings</vt:lpstr>
      <vt:lpstr>ZapfDingbats</vt:lpstr>
      <vt:lpstr>1_Kurose</vt:lpstr>
      <vt:lpstr>Microsoft Word 97 - 2003 Document</vt:lpstr>
      <vt:lpstr>Αντ/φής Προγρ/σμός ΙΙ – C#</vt:lpstr>
      <vt:lpstr>Παρουσίαση του PowerPoint</vt:lpstr>
      <vt:lpstr>Επανάληψη</vt:lpstr>
      <vt:lpstr>Παρουσίαση του PowerPoint</vt:lpstr>
      <vt:lpstr>Παρουσίαση του PowerPoint</vt:lpstr>
      <vt:lpstr>Μεταβλητές</vt:lpstr>
      <vt:lpstr>Παρουσίαση του PowerPoint</vt:lpstr>
      <vt:lpstr>Σταθερές</vt:lpstr>
      <vt:lpstr>Τύποι Δεδομένων στη C#</vt:lpstr>
      <vt:lpstr>Αριθμητικοί Τύποι Δεδομένων</vt:lpstr>
      <vt:lpstr>Παραδείγματα Αριθμητικών Μεταβλητών</vt:lpstr>
      <vt:lpstr>Boolean</vt:lpstr>
      <vt:lpstr>Χαρακτήρες</vt:lpstr>
      <vt:lpstr>Παρουσίαση του PowerPoint</vt:lpstr>
      <vt:lpstr>Συμβολοσειρές</vt:lpstr>
      <vt:lpstr>Παρουσίαση του PowerPoint</vt:lpstr>
      <vt:lpstr>Είσοδος Δεδομένων</vt:lpstr>
      <vt:lpstr>Έξοδος (Output)</vt:lpstr>
      <vt:lpstr>Έξοδος (Output)</vt:lpstr>
      <vt:lpstr>Έξοδος (Output)</vt:lpstr>
      <vt:lpstr>Παρουσίαση του PowerPoint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2004</dc:title>
  <dc:subject>Lecture 4: Hardware/Software; C# Data Types</dc:subject>
  <dc:creator>Zhong Shao, Richard Yang</dc:creator>
  <cp:lastModifiedBy>Nikolaos Liolios</cp:lastModifiedBy>
  <cp:revision>236</cp:revision>
  <cp:lastPrinted>1999-08-24T14:44:27Z</cp:lastPrinted>
  <dcterms:created xsi:type="dcterms:W3CDTF">1999-08-16T14:47:17Z</dcterms:created>
  <dcterms:modified xsi:type="dcterms:W3CDTF">2020-10-24T11:33:14Z</dcterms:modified>
</cp:coreProperties>
</file>