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625" r:id="rId2"/>
    <p:sldId id="626" r:id="rId3"/>
    <p:sldId id="627" r:id="rId4"/>
    <p:sldId id="341" r:id="rId5"/>
    <p:sldId id="641" r:id="rId6"/>
    <p:sldId id="642" r:id="rId7"/>
    <p:sldId id="342" r:id="rId8"/>
    <p:sldId id="343" r:id="rId9"/>
    <p:sldId id="629" r:id="rId10"/>
    <p:sldId id="628" r:id="rId11"/>
    <p:sldId id="631" r:id="rId12"/>
    <p:sldId id="632" r:id="rId13"/>
    <p:sldId id="344" r:id="rId14"/>
    <p:sldId id="630" r:id="rId15"/>
    <p:sldId id="633" r:id="rId16"/>
    <p:sldId id="634" r:id="rId17"/>
    <p:sldId id="635" r:id="rId18"/>
    <p:sldId id="636" r:id="rId19"/>
    <p:sldId id="637" r:id="rId20"/>
    <p:sldId id="638" r:id="rId21"/>
    <p:sldId id="640" r:id="rId22"/>
    <p:sldId id="639" r:id="rId23"/>
    <p:sldId id="643" r:id="rId2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602"/>
    <p:restoredTop sz="94762"/>
  </p:normalViewPr>
  <p:slideViewPr>
    <p:cSldViewPr>
      <p:cViewPr varScale="1">
        <p:scale>
          <a:sx n="110" d="100"/>
          <a:sy n="110" d="100"/>
        </p:scale>
        <p:origin x="176" y="4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9FAF6228-05FE-8243-8369-D4E5F30955A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80BBB16C-0F7E-384A-8103-16B64C2AF4E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5BFAC3E2-BD35-D448-929B-7A1077E954A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9941" name="Rectangle 5">
            <a:extLst>
              <a:ext uri="{FF2B5EF4-FFF2-40B4-BE49-F238E27FC236}">
                <a16:creationId xmlns:a16="http://schemas.microsoft.com/office/drawing/2014/main" id="{01F04E5B-D860-F64F-BFE3-7C95EA271DC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9942" name="Rectangle 6">
            <a:extLst>
              <a:ext uri="{FF2B5EF4-FFF2-40B4-BE49-F238E27FC236}">
                <a16:creationId xmlns:a16="http://schemas.microsoft.com/office/drawing/2014/main" id="{B5376F29-E58B-7D44-840A-A7DB92637ED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9943" name="Rectangle 7">
            <a:extLst>
              <a:ext uri="{FF2B5EF4-FFF2-40B4-BE49-F238E27FC236}">
                <a16:creationId xmlns:a16="http://schemas.microsoft.com/office/drawing/2014/main" id="{78CD0DFA-1631-7544-B3C4-E72CD4871F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2A77E8A-7EF9-E246-AF34-02166C01F021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647CC4-EC9F-E344-9EAA-44E443860C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8C51CE-1436-3A46-8EA4-990BA787FE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8671144-476B-1C4A-8A91-15F8D2B4E4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EF33C-828E-5C49-B36B-3B8A870B4777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31871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106DDF-9AD5-9243-8E46-FE4860F500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A3415A-AA72-5F46-AEC4-AB9F6A2E11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223E00-8751-4748-8DCB-519361A1E1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9EA78F-20A7-1E47-95A6-B4889DC1B8FF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663626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F239C3A-E6F2-5C41-BB74-7675C044BC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F82CC0-402F-C04B-BDBF-C4F8FD53F3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9FF49A-5590-694B-8D76-8BC2E9E7A2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8C3E1-D33D-C640-B149-6664E1243815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670572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6A6861B-6D0A-114B-A209-ED0C8C64A9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F7DC47-DBE9-F84C-A9CC-38BC32E00E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CD917C-637E-8949-AFE7-0DFF245F1F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87956-7041-D548-940D-B0658C0B8722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502215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66C5F94-B136-344C-B6E4-770811583A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84BE87-9106-8746-ADDA-C818AB175F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7B23A3-4C22-B146-B1E3-B05023B5B3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F8B56-2524-854A-9BA0-72BACE16DBF1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589672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D7703F-7A0D-284B-A9F8-FE844E6B9C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C98847-19E6-194F-BA5F-D6C225B6FC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24D351-0686-C54F-89E2-05B5CCA007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B069E-8C9D-1049-B5B6-7C36FB1AEC6E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959243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7D68024-F6F0-A541-8107-96A1431B4D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33370AD-F210-A241-B903-384214C393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B82BAD6-41F5-F041-AFAD-F39EEB2D04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77B30-0DC4-9045-AAB5-3B28C1FD317A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055386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12B8AF3-D751-9C42-8AD7-41FF034E91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3B21B89-8878-914D-9370-10F918E4AB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D87AC25-A609-944E-B5DC-E4FB1ECBD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05CA41-0DAB-5549-AD7D-AFBC420C29D7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77662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4BAD34F-670A-AE40-8C33-8400271C81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B42BC23-ADC0-E345-9897-78F0899BB1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ABBDD92-A7CC-5445-B035-8F0CFDBAB5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59CDE-2F62-6C4B-910D-84B7AA7936D2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287273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A1AF7F-D1FA-FD4F-B05B-99AF60015D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5BC3D5-6148-0949-913F-3899BC629B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69AC93-B406-7D4D-B4FC-9841A92CD1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9222B-26DB-A645-802E-3BEF8A07A2CE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927619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A7C63E-D198-8F48-B8F8-7A71626E82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E27253-1813-9842-813C-8586D889C3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F0E51F-1ADD-8743-95B1-49D5C52C58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F3ADD-4334-6844-AD15-ED760DAB9D43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818472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6234C00-D967-1E41-ABCA-4BF827BF71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B67DADB-5001-A14C-9CF9-792B980CB2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3856D6A-A044-EE40-81F4-B8FC26093DE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D531E99-FCF3-D344-B305-B8D3C02DFB7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E335135-11A8-B34B-AA3C-E72A13C021A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7294EB8-FEA8-3B42-9246-28D8BE4D9DC4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manticscholar.org/author/P.-A.-Torcellini/31288556" TargetMode="External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emanticscholar.org/author/Shanti-Pless/50686559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reausla.nl/" TargetMode="External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tiff"/><Relationship Id="rId4" Type="http://schemas.openxmlformats.org/officeDocument/2006/relationships/hyperlink" Target="https://inhabitat.com/tag/net-zero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rchdaily.com/944493/the-colors-of-brick?ad_source=search&amp;ad_medium=search_result_articles" TargetMode="External"/><Relationship Id="rId3" Type="http://schemas.openxmlformats.org/officeDocument/2006/relationships/hyperlink" Target="https://www.archdaily.com/country/canada/page/1" TargetMode="External"/><Relationship Id="rId7" Type="http://schemas.openxmlformats.org/officeDocument/2006/relationships/hyperlink" Target="https://www.archdaily.com/tag/quebec" TargetMode="External"/><Relationship Id="rId2" Type="http://schemas.openxmlformats.org/officeDocument/2006/relationships/hyperlink" Target="https://www.archdaily.com/1022014/the-craft-of-brick-bonding-innovative-textural-designs-tailored-to-canadian-winter-conditions?utm_medium=email&amp;utm_source=AD%20EN&amp;kth=1,017,384&amp;mc_cid=9eeecb36c0&amp;mc_eid=c7370327f3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archdaily.com/tag/vancouver" TargetMode="External"/><Relationship Id="rId11" Type="http://schemas.openxmlformats.org/officeDocument/2006/relationships/image" Target="../media/image39.png"/><Relationship Id="rId5" Type="http://schemas.openxmlformats.org/officeDocument/2006/relationships/hyperlink" Target="https://www.archdaily.com/tag/montreal" TargetMode="External"/><Relationship Id="rId10" Type="http://schemas.openxmlformats.org/officeDocument/2006/relationships/image" Target="../media/image38.png"/><Relationship Id="rId4" Type="http://schemas.openxmlformats.org/officeDocument/2006/relationships/hyperlink" Target="https://www.archdaily.com/tag/toronto" TargetMode="External"/><Relationship Id="rId9" Type="http://schemas.openxmlformats.org/officeDocument/2006/relationships/hyperlink" Target="https://www.mdpi.com/2571-6131/6/3/89?utm_medium=website&amp;utm_source=archdaily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re 1">
            <a:extLst>
              <a:ext uri="{FF2B5EF4-FFF2-40B4-BE49-F238E27FC236}">
                <a16:creationId xmlns:a16="http://schemas.microsoft.com/office/drawing/2014/main" id="{1CF647B4-1B8C-984E-8EB3-310B7F1977C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96640" y="773757"/>
            <a:ext cx="7772400" cy="1470025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000000"/>
                </a:solidFill>
                <a:latin typeface="Calibri" panose="020F0502020204030204" pitchFamily="34" charset="0"/>
              </a:rPr>
              <a:t>Ενεργει</a:t>
            </a:r>
            <a:r>
              <a:rPr lang="en-GB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α</a:t>
            </a:r>
            <a:r>
              <a:rPr lang="en-GB" altLang="en-US" b="1" dirty="0" err="1">
                <a:solidFill>
                  <a:srgbClr val="000000"/>
                </a:solidFill>
                <a:latin typeface="Calibri" panose="020F0502020204030204" pitchFamily="34" charset="0"/>
              </a:rPr>
              <a:t>κός</a:t>
            </a:r>
            <a:r>
              <a:rPr lang="en-GB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b="1" dirty="0" err="1">
                <a:solidFill>
                  <a:srgbClr val="000000"/>
                </a:solidFill>
                <a:latin typeface="Calibri" panose="020F0502020204030204" pitchFamily="34" charset="0"/>
              </a:rPr>
              <a:t>Σχεδι</a:t>
            </a:r>
            <a:r>
              <a:rPr lang="en-GB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α</a:t>
            </a:r>
            <a:r>
              <a:rPr lang="en-GB" altLang="en-US" b="1" dirty="0" err="1">
                <a:solidFill>
                  <a:srgbClr val="000000"/>
                </a:solidFill>
                <a:latin typeface="Calibri" panose="020F0502020204030204" pitchFamily="34" charset="0"/>
              </a:rPr>
              <a:t>σμός</a:t>
            </a:r>
            <a:br>
              <a:rPr lang="en-GB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GB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Energy Design</a:t>
            </a:r>
            <a:endParaRPr lang="fr-FR" altLang="fr-FR" dirty="0"/>
          </a:p>
        </p:txBody>
      </p:sp>
      <p:sp>
        <p:nvSpPr>
          <p:cNvPr id="14338" name="Sous-titre 2">
            <a:extLst>
              <a:ext uri="{FF2B5EF4-FFF2-40B4-BE49-F238E27FC236}">
                <a16:creationId xmlns:a16="http://schemas.microsoft.com/office/drawing/2014/main" id="{F9CAF61A-747D-CB4A-955F-2967FB31641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74428" y="2372661"/>
            <a:ext cx="7016824" cy="1266825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Ο Ρόλος της Θερμικής Μάζας στα κτίρια</a:t>
            </a:r>
            <a:r>
              <a:rPr lang="en-GB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The Role of Thermal Mass in Buildings</a:t>
            </a:r>
            <a:endParaRPr lang="fr-FR" altLang="fr-FR" dirty="0"/>
          </a:p>
        </p:txBody>
      </p:sp>
      <p:pic>
        <p:nvPicPr>
          <p:cNvPr id="14343" name="Image 12">
            <a:extLst>
              <a:ext uri="{FF2B5EF4-FFF2-40B4-BE49-F238E27FC236}">
                <a16:creationId xmlns:a16="http://schemas.microsoft.com/office/drawing/2014/main" id="{14BB855D-4D96-3344-B935-264D851ED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5" y="4697169"/>
            <a:ext cx="2088232" cy="138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B2FE584-FF84-B443-82A7-8B5365666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077" y="4636357"/>
            <a:ext cx="2501763" cy="150869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E6FFEF1-F117-1344-91C5-21FB7EF51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224" y="4565205"/>
            <a:ext cx="2311400" cy="1651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171F617-44AD-F64A-A6C6-180FA7B575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5140" y="5167154"/>
            <a:ext cx="20701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04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AF6F785-468B-AA4E-B826-312D05433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497" y="764704"/>
            <a:ext cx="7419006" cy="1728192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E82E9EF0-2626-5149-93F7-71D082B2C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01" y="2776364"/>
            <a:ext cx="3092047" cy="316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EAB8D70C-0AC9-2F45-80AE-92966819C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812" y="2776363"/>
            <a:ext cx="2850356" cy="315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DCE972E-C8CA-4C47-9E71-6C5597BFE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986" y="2776363"/>
            <a:ext cx="2977518" cy="315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3432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12B9470-BD16-9848-A23B-1266FC7F93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4000" r="41044" b="-4000"/>
          <a:stretch/>
        </p:blipFill>
        <p:spPr>
          <a:xfrm>
            <a:off x="173448" y="620688"/>
            <a:ext cx="8797104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32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EA710E9-2CD2-884B-9B2E-B250CF31D2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579" r="-1"/>
          <a:stretch/>
        </p:blipFill>
        <p:spPr>
          <a:xfrm>
            <a:off x="1043608" y="188640"/>
            <a:ext cx="6552728" cy="625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23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>
            <a:extLst>
              <a:ext uri="{FF2B5EF4-FFF2-40B4-BE49-F238E27FC236}">
                <a16:creationId xmlns:a16="http://schemas.microsoft.com/office/drawing/2014/main" id="{8027FB18-78BA-6742-8D7C-76C5FD707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7013"/>
            <a:ext cx="2339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2400">
                <a:latin typeface="Cambria" panose="02040503050406030204" pitchFamily="18" charset="0"/>
              </a:rPr>
              <a:t>ΘΕΡΜΙΚΗ ΜΑΖΑ</a:t>
            </a:r>
            <a:endParaRPr lang="en-GB" altLang="en-US" sz="2400" b="1" u="sng">
              <a:latin typeface="Cambria" panose="02040503050406030204" pitchFamily="18" charset="0"/>
            </a:endParaRPr>
          </a:p>
        </p:txBody>
      </p:sp>
      <p:pic>
        <p:nvPicPr>
          <p:cNvPr id="75779" name="Picture 3">
            <a:extLst>
              <a:ext uri="{FF2B5EF4-FFF2-40B4-BE49-F238E27FC236}">
                <a16:creationId xmlns:a16="http://schemas.microsoft.com/office/drawing/2014/main" id="{4BA4787F-C3D8-4C4D-A822-314E7043A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8153400" cy="383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80" name="Rectangle 4">
            <a:extLst>
              <a:ext uri="{FF2B5EF4-FFF2-40B4-BE49-F238E27FC236}">
                <a16:creationId xmlns:a16="http://schemas.microsoft.com/office/drawing/2014/main" id="{57AC3D55-EABF-AD43-968E-A7DAA9411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471613"/>
            <a:ext cx="6448425" cy="2814637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n-US" sz="2400"/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7B8A081A-D534-8949-862C-5560AB38F2C6}"/>
              </a:ext>
            </a:extLst>
          </p:cNvPr>
          <p:cNvCxnSpPr/>
          <p:nvPr/>
        </p:nvCxnSpPr>
        <p:spPr>
          <a:xfrm>
            <a:off x="1524000" y="4437112"/>
            <a:ext cx="1607840" cy="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D5231CCB-5145-C44A-8148-3761B5CBBBF6}"/>
              </a:ext>
            </a:extLst>
          </p:cNvPr>
          <p:cNvCxnSpPr/>
          <p:nvPr/>
        </p:nvCxnSpPr>
        <p:spPr>
          <a:xfrm>
            <a:off x="3131840" y="980728"/>
            <a:ext cx="0" cy="3744416"/>
          </a:xfrm>
          <a:prstGeom prst="line">
            <a:avLst/>
          </a:prstGeom>
          <a:ln w="571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90CA85C-CDC0-F94E-8261-B89543FE7C6A}"/>
              </a:ext>
            </a:extLst>
          </p:cNvPr>
          <p:cNvCxnSpPr/>
          <p:nvPr/>
        </p:nvCxnSpPr>
        <p:spPr>
          <a:xfrm>
            <a:off x="4716016" y="1700808"/>
            <a:ext cx="0" cy="3744416"/>
          </a:xfrm>
          <a:prstGeom prst="line">
            <a:avLst/>
          </a:prstGeom>
          <a:ln w="571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8841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A0C1DFA-3348-F844-94EF-9CA7E9B5C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77875" y="728700"/>
            <a:ext cx="8788249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267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11449"/>
            <a:ext cx="3249230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FD548D2-CA46-214E-9385-E7B0DE17BCFD}"/>
              </a:ext>
            </a:extLst>
          </p:cNvPr>
          <p:cNvSpPr txBox="1"/>
          <p:nvPr/>
        </p:nvSpPr>
        <p:spPr>
          <a:xfrm>
            <a:off x="557212" y="742951"/>
            <a:ext cx="2607469" cy="4962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Murs Trombes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839F8E6-115C-B042-8A3D-4BB12FE9A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5366" y="1592159"/>
            <a:ext cx="4915159" cy="368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87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8A71930-88F7-5F4D-ADD7-109030BA6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04664"/>
            <a:ext cx="7261800" cy="511256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6684F77-1252-174C-8F18-03683367E6A9}"/>
              </a:ext>
            </a:extLst>
          </p:cNvPr>
          <p:cNvSpPr txBox="1"/>
          <p:nvPr/>
        </p:nvSpPr>
        <p:spPr>
          <a:xfrm>
            <a:off x="635000" y="5753100"/>
            <a:ext cx="7094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One of the </a:t>
            </a:r>
            <a:r>
              <a:rPr lang="fr-FR" dirty="0" err="1"/>
              <a:t>earliest</a:t>
            </a:r>
            <a:r>
              <a:rPr lang="fr-FR" dirty="0"/>
              <a:t> </a:t>
            </a:r>
            <a:r>
              <a:rPr lang="fr-FR" dirty="0" err="1"/>
              <a:t>solar</a:t>
            </a:r>
            <a:r>
              <a:rPr lang="fr-FR" dirty="0"/>
              <a:t> </a:t>
            </a:r>
            <a:r>
              <a:rPr lang="fr-FR" dirty="0" err="1"/>
              <a:t>houses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Trombe </a:t>
            </a:r>
            <a:r>
              <a:rPr lang="fr-FR" dirty="0" err="1"/>
              <a:t>wall</a:t>
            </a:r>
            <a:r>
              <a:rPr lang="fr-FR" dirty="0"/>
              <a:t> </a:t>
            </a:r>
            <a:r>
              <a:rPr lang="fr-FR" dirty="0" err="1"/>
              <a:t>designed</a:t>
            </a:r>
            <a:r>
              <a:rPr lang="fr-FR" dirty="0"/>
              <a:t> by Jaques Michel and Félix Trombe.</a:t>
            </a:r>
          </a:p>
        </p:txBody>
      </p:sp>
    </p:spTree>
    <p:extLst>
      <p:ext uri="{BB962C8B-B14F-4D97-AF65-F5344CB8AC3E}">
        <p14:creationId xmlns:p14="http://schemas.microsoft.com/office/powerpoint/2010/main" val="3682398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BED1647-D4D0-A843-82E6-E1D2F50D9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60648"/>
            <a:ext cx="8132668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80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DE9F9D6-F721-464E-A0DA-D2F983565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50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31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2B404BD-3DB9-9345-B5CA-5292AA2AB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8352928" cy="36004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33121B4-BA09-5147-B76D-EAF077844E59}"/>
              </a:ext>
            </a:extLst>
          </p:cNvPr>
          <p:cNvSpPr txBox="1"/>
          <p:nvPr/>
        </p:nvSpPr>
        <p:spPr>
          <a:xfrm>
            <a:off x="396652" y="4005064"/>
            <a:ext cx="82066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Trombe </a:t>
            </a:r>
            <a:r>
              <a:rPr lang="fr-FR" b="1" dirty="0" err="1"/>
              <a:t>Walls</a:t>
            </a:r>
            <a:r>
              <a:rPr lang="fr-FR" b="1" dirty="0"/>
              <a:t> in </a:t>
            </a:r>
            <a:r>
              <a:rPr lang="fr-FR" b="1" dirty="0" err="1"/>
              <a:t>Low-Energy</a:t>
            </a:r>
            <a:r>
              <a:rPr lang="fr-FR" b="1" dirty="0"/>
              <a:t> Buildings: </a:t>
            </a:r>
            <a:r>
              <a:rPr lang="fr-FR" b="1" dirty="0" err="1"/>
              <a:t>Practical</a:t>
            </a:r>
            <a:r>
              <a:rPr lang="fr-FR" b="1" dirty="0"/>
              <a:t> </a:t>
            </a:r>
            <a:r>
              <a:rPr lang="fr-FR" b="1" dirty="0" err="1"/>
              <a:t>Experiences</a:t>
            </a:r>
            <a:r>
              <a:rPr lang="fr-FR" b="1" dirty="0"/>
              <a:t>; </a:t>
            </a:r>
            <a:r>
              <a:rPr lang="fr-FR" b="1" dirty="0" err="1"/>
              <a:t>Preprint</a:t>
            </a:r>
            <a:endParaRPr lang="fr-FR" b="1" dirty="0"/>
          </a:p>
          <a:p>
            <a:r>
              <a:rPr lang="fr-FR" u="sng" dirty="0">
                <a:hlinkClick r:id="rId3"/>
              </a:rPr>
              <a:t>P. A. Torcellini</a:t>
            </a:r>
            <a:r>
              <a:rPr lang="fr-FR" dirty="0"/>
              <a:t>, </a:t>
            </a:r>
            <a:r>
              <a:rPr lang="fr-FR" u="sng" dirty="0">
                <a:hlinkClick r:id="rId4"/>
              </a:rPr>
              <a:t>Shanti </a:t>
            </a:r>
            <a:r>
              <a:rPr lang="fr-FR" u="sng" dirty="0" err="1">
                <a:hlinkClick r:id="rId4"/>
              </a:rPr>
              <a:t>Pless</a:t>
            </a:r>
            <a:r>
              <a:rPr lang="fr-FR" dirty="0" err="1"/>
              <a:t>Published</a:t>
            </a:r>
            <a:r>
              <a:rPr lang="fr-FR" dirty="0"/>
              <a:t> 2004Environmental Science, Engineering</a:t>
            </a:r>
          </a:p>
          <a:p>
            <a:r>
              <a:rPr lang="fr-FR" dirty="0" err="1"/>
              <a:t>Low-energy</a:t>
            </a:r>
            <a:r>
              <a:rPr lang="fr-FR" dirty="0"/>
              <a:t> buildings </a:t>
            </a:r>
            <a:r>
              <a:rPr lang="fr-FR" dirty="0" err="1"/>
              <a:t>today</a:t>
            </a:r>
            <a:r>
              <a:rPr lang="fr-FR" dirty="0"/>
              <a:t> </a:t>
            </a:r>
            <a:r>
              <a:rPr lang="fr-FR" dirty="0" err="1"/>
              <a:t>improve</a:t>
            </a:r>
            <a:r>
              <a:rPr lang="fr-FR" dirty="0"/>
              <a:t> on passive </a:t>
            </a:r>
            <a:r>
              <a:rPr lang="fr-FR" dirty="0" err="1"/>
              <a:t>solar</a:t>
            </a:r>
            <a:r>
              <a:rPr lang="fr-FR" dirty="0"/>
              <a:t> design by </a:t>
            </a:r>
            <a:r>
              <a:rPr lang="fr-FR" dirty="0" err="1"/>
              <a:t>incorporating</a:t>
            </a:r>
            <a:r>
              <a:rPr lang="fr-FR" dirty="0"/>
              <a:t> a thermal </a:t>
            </a:r>
            <a:r>
              <a:rPr lang="fr-FR" dirty="0" err="1"/>
              <a:t>storage</a:t>
            </a:r>
            <a:r>
              <a:rPr lang="fr-FR" dirty="0"/>
              <a:t> and </a:t>
            </a:r>
            <a:r>
              <a:rPr lang="fr-FR" dirty="0" err="1"/>
              <a:t>delivery</a:t>
            </a:r>
            <a:r>
              <a:rPr lang="fr-FR" dirty="0"/>
              <a:t> system </a:t>
            </a:r>
            <a:r>
              <a:rPr lang="fr-FR" dirty="0" err="1"/>
              <a:t>called</a:t>
            </a:r>
            <a:r>
              <a:rPr lang="fr-FR" dirty="0"/>
              <a:t> a Trombe </a:t>
            </a:r>
            <a:r>
              <a:rPr lang="fr-FR" dirty="0" err="1"/>
              <a:t>wall</a:t>
            </a:r>
            <a:r>
              <a:rPr lang="fr-FR" dirty="0"/>
              <a:t>. Trombe </a:t>
            </a:r>
            <a:r>
              <a:rPr lang="fr-FR" dirty="0" err="1"/>
              <a:t>walls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integrated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the </a:t>
            </a:r>
            <a:r>
              <a:rPr lang="fr-FR" dirty="0" err="1"/>
              <a:t>envelope</a:t>
            </a:r>
            <a:r>
              <a:rPr lang="fr-FR" dirty="0"/>
              <a:t> of a </a:t>
            </a:r>
            <a:r>
              <a:rPr lang="fr-FR" dirty="0" err="1"/>
              <a:t>recently</a:t>
            </a:r>
            <a:r>
              <a:rPr lang="fr-FR" dirty="0"/>
              <a:t> </a:t>
            </a:r>
            <a:r>
              <a:rPr lang="fr-FR" dirty="0" err="1"/>
              <a:t>completed</a:t>
            </a:r>
            <a:r>
              <a:rPr lang="fr-FR" dirty="0"/>
              <a:t> </a:t>
            </a:r>
            <a:r>
              <a:rPr lang="fr-FR" dirty="0" err="1"/>
              <a:t>Visitor</a:t>
            </a:r>
            <a:r>
              <a:rPr lang="fr-FR" dirty="0"/>
              <a:t> Center at Zion National Park and a site entrance building at the National Wind </a:t>
            </a:r>
            <a:r>
              <a:rPr lang="fr-FR" dirty="0" err="1"/>
              <a:t>Technology</a:t>
            </a:r>
            <a:r>
              <a:rPr lang="fr-FR" dirty="0"/>
              <a:t> Center </a:t>
            </a:r>
            <a:r>
              <a:rPr lang="fr-FR" dirty="0" err="1"/>
              <a:t>located</a:t>
            </a:r>
            <a:r>
              <a:rPr lang="fr-FR" dirty="0"/>
              <a:t> at the National </a:t>
            </a:r>
            <a:r>
              <a:rPr lang="fr-FR" dirty="0" err="1"/>
              <a:t>Renewable</a:t>
            </a:r>
            <a:r>
              <a:rPr lang="fr-FR" dirty="0"/>
              <a:t> </a:t>
            </a: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Laboratory</a:t>
            </a:r>
            <a:r>
              <a:rPr lang="fr-FR" dirty="0"/>
              <a:t>. NREL </a:t>
            </a:r>
            <a:r>
              <a:rPr lang="fr-FR" dirty="0" err="1"/>
              <a:t>helped</a:t>
            </a:r>
            <a:r>
              <a:rPr lang="fr-FR" dirty="0"/>
              <a:t> to design </a:t>
            </a:r>
            <a:r>
              <a:rPr lang="fr-FR" dirty="0" err="1"/>
              <a:t>these</a:t>
            </a:r>
            <a:r>
              <a:rPr lang="fr-FR" dirty="0"/>
              <a:t> commercial buildings to </a:t>
            </a:r>
            <a:r>
              <a:rPr lang="fr-FR" dirty="0" err="1"/>
              <a:t>minimize</a:t>
            </a:r>
            <a:r>
              <a:rPr lang="fr-FR" dirty="0"/>
              <a:t> </a:t>
            </a: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consumption</a:t>
            </a:r>
            <a:r>
              <a:rPr lang="fr-FR" dirty="0"/>
              <a:t>, </a:t>
            </a:r>
            <a:r>
              <a:rPr lang="fr-FR" dirty="0" err="1"/>
              <a:t>using</a:t>
            </a:r>
            <a:r>
              <a:rPr lang="fr-FR" dirty="0"/>
              <a:t> Trombe </a:t>
            </a:r>
            <a:r>
              <a:rPr lang="fr-FR" dirty="0" err="1"/>
              <a:t>walls</a:t>
            </a:r>
            <a:r>
              <a:rPr lang="fr-FR" dirty="0"/>
              <a:t> as an </a:t>
            </a:r>
            <a:r>
              <a:rPr lang="fr-FR" dirty="0" err="1"/>
              <a:t>integral</a:t>
            </a:r>
            <a:r>
              <a:rPr lang="fr-FR" dirty="0"/>
              <a:t> part of </a:t>
            </a:r>
            <a:r>
              <a:rPr lang="fr-FR" dirty="0" err="1"/>
              <a:t>their</a:t>
            </a:r>
            <a:r>
              <a:rPr lang="fr-FR" dirty="0"/>
              <a:t> design.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7783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C72B22-C0FE-8448-865D-1D2009FF7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Θερμική αδράνεια</a:t>
            </a:r>
            <a:br>
              <a:rPr lang="el-GR" dirty="0"/>
            </a:br>
            <a:r>
              <a:rPr lang="fr-FR" dirty="0"/>
              <a:t>Thermal </a:t>
            </a:r>
            <a:r>
              <a:rPr lang="fr-FR" dirty="0" err="1"/>
              <a:t>inertia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41BCD13-AE25-2843-8CE8-C9F803B3934B}"/>
              </a:ext>
            </a:extLst>
          </p:cNvPr>
          <p:cNvSpPr txBox="1"/>
          <p:nvPr/>
        </p:nvSpPr>
        <p:spPr>
          <a:xfrm>
            <a:off x="34330" y="1413084"/>
            <a:ext cx="1144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Η σπηλιά</a:t>
            </a:r>
            <a:endParaRPr lang="fr-FR" dirty="0"/>
          </a:p>
          <a:p>
            <a:r>
              <a:rPr lang="fr-FR" dirty="0"/>
              <a:t>The cave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63211E4-1488-224F-9255-AD83A49F2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059415"/>
            <a:ext cx="3061708" cy="203485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66A52C8-DBA1-8F4B-9BA4-BF829FE4A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231" y="1660802"/>
            <a:ext cx="2096234" cy="209623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CAD83BA-439C-1541-97FD-76D9F2FFF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582" y="3807739"/>
            <a:ext cx="2117883" cy="158417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F95573D-3C89-8E43-900D-46A53048B4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1582" y="5442618"/>
            <a:ext cx="2130850" cy="141538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8E5E932-8D81-734C-B389-A4DBE3E297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600" y="4182651"/>
            <a:ext cx="3061708" cy="196765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75DD2FD-6F71-9945-A7CE-652C4D2BD7DE}"/>
              </a:ext>
            </a:extLst>
          </p:cNvPr>
          <p:cNvSpPr txBox="1"/>
          <p:nvPr/>
        </p:nvSpPr>
        <p:spPr>
          <a:xfrm>
            <a:off x="4640580" y="4160520"/>
            <a:ext cx="410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≠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A3B6AC-D547-654F-8269-60B7E63834F9}"/>
              </a:ext>
            </a:extLst>
          </p:cNvPr>
          <p:cNvSpPr/>
          <p:nvPr/>
        </p:nvSpPr>
        <p:spPr>
          <a:xfrm>
            <a:off x="5004473" y="1874749"/>
            <a:ext cx="10310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η</a:t>
            </a:r>
            <a:r>
              <a:rPr lang="fr-FR" dirty="0"/>
              <a:t> </a:t>
            </a:r>
            <a:r>
              <a:rPr lang="fr-FR" dirty="0" err="1"/>
              <a:t>σκηνή</a:t>
            </a:r>
            <a:endParaRPr lang="el-GR" dirty="0"/>
          </a:p>
          <a:p>
            <a:r>
              <a:rPr lang="fr-FR" dirty="0"/>
              <a:t>The </a:t>
            </a:r>
            <a:r>
              <a:rPr lang="fr-FR" dirty="0" err="1"/>
              <a:t>tent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82855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88AAE5E-F7D8-0B4C-B47A-2F8F0C5EF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00" y="0"/>
            <a:ext cx="8866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2546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9E0C038-ADDD-D049-A6D2-DDF7028E9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64"/>
            <a:ext cx="5807755" cy="395032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8C1B267-F295-1643-988E-C6A6CB043197}"/>
              </a:ext>
            </a:extLst>
          </p:cNvPr>
          <p:cNvSpPr txBox="1"/>
          <p:nvPr/>
        </p:nvSpPr>
        <p:spPr>
          <a:xfrm>
            <a:off x="0" y="3933056"/>
            <a:ext cx="432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Amsterdam's</a:t>
            </a:r>
            <a:r>
              <a:rPr lang="fr-FR" sz="1200" dirty="0"/>
              <a:t> Noord borough </a:t>
            </a:r>
            <a:r>
              <a:rPr lang="fr-FR" sz="1200" dirty="0" err="1"/>
              <a:t>is</a:t>
            </a:r>
            <a:r>
              <a:rPr lang="fr-FR" sz="1200" dirty="0"/>
              <a:t> </a:t>
            </a:r>
            <a:r>
              <a:rPr lang="fr-FR" sz="1200" dirty="0" err="1"/>
              <a:t>going</a:t>
            </a:r>
            <a:r>
              <a:rPr lang="fr-FR" sz="1200" dirty="0"/>
              <a:t> </a:t>
            </a:r>
            <a:r>
              <a:rPr lang="fr-FR" sz="1200" dirty="0" err="1"/>
              <a:t>above</a:t>
            </a:r>
            <a:r>
              <a:rPr lang="fr-FR" sz="1200" dirty="0"/>
              <a:t> and </a:t>
            </a:r>
            <a:r>
              <a:rPr lang="fr-FR" sz="1200" dirty="0" err="1"/>
              <a:t>beyond</a:t>
            </a:r>
            <a:r>
              <a:rPr lang="fr-FR" sz="1200" dirty="0"/>
              <a:t> to </a:t>
            </a:r>
            <a:r>
              <a:rPr lang="fr-FR" sz="1200" dirty="0" err="1"/>
              <a:t>teach</a:t>
            </a:r>
            <a:r>
              <a:rPr lang="fr-FR" sz="1200" dirty="0"/>
              <a:t> </a:t>
            </a:r>
            <a:r>
              <a:rPr lang="fr-FR" sz="1200" dirty="0" err="1"/>
              <a:t>students</a:t>
            </a:r>
            <a:r>
              <a:rPr lang="fr-FR" sz="1200" dirty="0"/>
              <a:t> about </a:t>
            </a:r>
            <a:r>
              <a:rPr lang="fr-FR" sz="1200" dirty="0" err="1"/>
              <a:t>gardening</a:t>
            </a:r>
            <a:r>
              <a:rPr lang="fr-FR" sz="1200" dirty="0"/>
              <a:t> and the </a:t>
            </a:r>
            <a:r>
              <a:rPr lang="fr-FR" sz="1200" dirty="0" err="1"/>
              <a:t>environment</a:t>
            </a:r>
            <a:r>
              <a:rPr lang="fr-FR" sz="1200" dirty="0"/>
              <a:t>. Architecture studio </a:t>
            </a:r>
            <a:r>
              <a:rPr lang="fr-FR" sz="1200" b="1" dirty="0">
                <a:hlinkClick r:id="rId3"/>
              </a:rPr>
              <a:t>Bureau SLA</a:t>
            </a:r>
            <a:r>
              <a:rPr lang="fr-FR" sz="1200" dirty="0"/>
              <a:t> </a:t>
            </a:r>
            <a:r>
              <a:rPr lang="fr-FR" sz="1200" dirty="0" err="1"/>
              <a:t>completed</a:t>
            </a:r>
            <a:r>
              <a:rPr lang="fr-FR" sz="1200" dirty="0"/>
              <a:t> the Nature &amp; </a:t>
            </a:r>
            <a:r>
              <a:rPr lang="fr-FR" sz="1200" dirty="0" err="1"/>
              <a:t>Environment</a:t>
            </a:r>
            <a:r>
              <a:rPr lang="fr-FR" sz="1200" dirty="0"/>
              <a:t> Learning Center (NME), a </a:t>
            </a:r>
            <a:r>
              <a:rPr lang="fr-FR" sz="1200" b="1" dirty="0">
                <a:hlinkClick r:id="rId4"/>
              </a:rPr>
              <a:t>net-zero energy</a:t>
            </a:r>
            <a:r>
              <a:rPr lang="fr-FR" sz="1200" dirty="0"/>
              <a:t> building </a:t>
            </a:r>
            <a:r>
              <a:rPr lang="fr-FR" sz="1200" dirty="0" err="1"/>
              <a:t>that</a:t>
            </a:r>
            <a:r>
              <a:rPr lang="fr-FR" sz="1200" dirty="0"/>
              <a:t> serves as a </a:t>
            </a:r>
            <a:r>
              <a:rPr lang="fr-FR" sz="1200" dirty="0" err="1"/>
              <a:t>learning</a:t>
            </a:r>
            <a:r>
              <a:rPr lang="fr-FR" sz="1200" dirty="0"/>
              <a:t> </a:t>
            </a:r>
            <a:r>
              <a:rPr lang="fr-FR" sz="1200" dirty="0" err="1"/>
              <a:t>space</a:t>
            </a:r>
            <a:r>
              <a:rPr lang="fr-FR" sz="1200" dirty="0"/>
              <a:t> and an </a:t>
            </a:r>
            <a:r>
              <a:rPr lang="fr-FR" sz="1200" dirty="0" err="1"/>
              <a:t>educational</a:t>
            </a:r>
            <a:r>
              <a:rPr lang="fr-FR" sz="1200" dirty="0"/>
              <a:t> </a:t>
            </a:r>
            <a:r>
              <a:rPr lang="fr-FR" sz="1200" dirty="0" err="1"/>
              <a:t>tool</a:t>
            </a:r>
            <a:r>
              <a:rPr lang="fr-FR" sz="1200" dirty="0"/>
              <a:t>. The </a:t>
            </a:r>
            <a:r>
              <a:rPr lang="fr-FR" sz="1200" dirty="0" err="1"/>
              <a:t>solar-powered</a:t>
            </a:r>
            <a:r>
              <a:rPr lang="fr-FR" sz="1200" dirty="0"/>
              <a:t> </a:t>
            </a:r>
            <a:r>
              <a:rPr lang="fr-FR" sz="1200" dirty="0" err="1"/>
              <a:t>structure’s</a:t>
            </a:r>
            <a:r>
              <a:rPr lang="fr-FR" sz="1200" dirty="0"/>
              <a:t> </a:t>
            </a:r>
            <a:r>
              <a:rPr lang="fr-FR" sz="1200" dirty="0" err="1"/>
              <a:t>energy</a:t>
            </a:r>
            <a:r>
              <a:rPr lang="fr-FR" sz="1200" dirty="0"/>
              <a:t>-efficient </a:t>
            </a:r>
            <a:r>
              <a:rPr lang="fr-FR" sz="1200" dirty="0" err="1"/>
              <a:t>features</a:t>
            </a:r>
            <a:r>
              <a:rPr lang="fr-FR" sz="1200" dirty="0"/>
              <a:t> </a:t>
            </a:r>
            <a:r>
              <a:rPr lang="fr-FR" sz="1200" dirty="0" err="1"/>
              <a:t>were</a:t>
            </a:r>
            <a:r>
              <a:rPr lang="fr-FR" sz="1200" dirty="0"/>
              <a:t> </a:t>
            </a:r>
            <a:r>
              <a:rPr lang="fr-FR" sz="1200" dirty="0" err="1"/>
              <a:t>designed</a:t>
            </a:r>
            <a:r>
              <a:rPr lang="fr-FR" sz="1200" dirty="0"/>
              <a:t> to </a:t>
            </a:r>
            <a:r>
              <a:rPr lang="fr-FR" sz="1200" dirty="0" err="1"/>
              <a:t>be</a:t>
            </a:r>
            <a:r>
              <a:rPr lang="fr-FR" sz="1200" dirty="0"/>
              <a:t> </a:t>
            </a:r>
            <a:r>
              <a:rPr lang="fr-FR" sz="1200" dirty="0" err="1"/>
              <a:t>highly</a:t>
            </a:r>
            <a:r>
              <a:rPr lang="fr-FR" sz="1200" dirty="0"/>
              <a:t> visible and tangible to all </a:t>
            </a:r>
            <a:r>
              <a:rPr lang="fr-FR" sz="1200" dirty="0" err="1"/>
              <a:t>users</a:t>
            </a:r>
            <a:r>
              <a:rPr lang="fr-FR" sz="1200" dirty="0"/>
              <a:t>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5DBF446-9F2E-F743-AC51-E6B167CC2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5424" y="3933056"/>
            <a:ext cx="4306584" cy="293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71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AAE15F5-3522-E043-9E63-A22B38F49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977" y="404664"/>
            <a:ext cx="9275954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812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5E866B7-4D7D-BD94-CFDB-64E709C6488D}"/>
              </a:ext>
            </a:extLst>
          </p:cNvPr>
          <p:cNvSpPr txBox="1"/>
          <p:nvPr/>
        </p:nvSpPr>
        <p:spPr>
          <a:xfrm>
            <a:off x="342900" y="412454"/>
            <a:ext cx="1785938" cy="2101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500" b="1" i="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  <a:hlinkClick r:id="rId2"/>
              </a:rPr>
              <a:t>The Craft of Brick Bonding: 4 Projects That Explore Textural Designs Adapted to Canada's Winter Conditions</a:t>
            </a:r>
            <a:endParaRPr lang="en-US" sz="1500" b="1" i="0" kern="120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en-US" sz="15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501049" y="1454932"/>
            <a:ext cx="146304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5E3B203-5841-DD4B-E168-650FAB6BAF95}"/>
              </a:ext>
            </a:extLst>
          </p:cNvPr>
          <p:cNvSpPr txBox="1"/>
          <p:nvPr/>
        </p:nvSpPr>
        <p:spPr>
          <a:xfrm>
            <a:off x="2368153" y="412454"/>
            <a:ext cx="2432447" cy="2101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800" b="0" i="0" u="none" strike="noStrike">
                <a:effectLst/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Canada's</a:t>
            </a:r>
            <a:r>
              <a:rPr lang="en-US" sz="800" b="0" i="0">
                <a:effectLst/>
                <a:latin typeface="+mn-lt"/>
              </a:rPr>
              <a:t> climate is known for its dramatic contrasts, ranging from frigid winters to hot summers. Large metropolitan areas such as </a:t>
            </a:r>
            <a:r>
              <a:rPr lang="en-US" sz="800" b="0" i="0" u="none" strike="noStrike">
                <a:effectLst/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Toronto</a:t>
            </a:r>
            <a:r>
              <a:rPr lang="en-US" sz="800" b="0" i="0">
                <a:effectLst/>
                <a:latin typeface="+mn-lt"/>
              </a:rPr>
              <a:t>, </a:t>
            </a:r>
            <a:r>
              <a:rPr lang="en-US" sz="800" b="0" i="0" u="none" strike="noStrike">
                <a:effectLst/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Montreal</a:t>
            </a:r>
            <a:r>
              <a:rPr lang="en-US" sz="800" b="0" i="0">
                <a:effectLst/>
                <a:latin typeface="+mn-lt"/>
              </a:rPr>
              <a:t>, and </a:t>
            </a:r>
            <a:r>
              <a:rPr lang="en-US" sz="800" b="0" i="0" u="none" strike="noStrike">
                <a:effectLst/>
                <a:latin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Vancouver</a:t>
            </a:r>
            <a:r>
              <a:rPr lang="en-US" sz="800" b="0" i="0">
                <a:effectLst/>
                <a:latin typeface="+mn-lt"/>
              </a:rPr>
              <a:t> experience a variety of extreme weather conditions: heavy snowfall, ice storms, and freezing temperatures are common. In some cases, temperatures can plummet to below -30 degrees Celsius, especially in cities like </a:t>
            </a:r>
            <a:r>
              <a:rPr lang="en-US" sz="800" b="0" i="0" u="none" strike="noStrike">
                <a:effectLst/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Montreal</a:t>
            </a:r>
            <a:r>
              <a:rPr lang="en-US" sz="800" b="0" i="0">
                <a:effectLst/>
                <a:latin typeface="+mn-lt"/>
              </a:rPr>
              <a:t> or </a:t>
            </a:r>
            <a:r>
              <a:rPr lang="en-US" sz="800" b="0" i="0" u="none" strike="noStrike">
                <a:effectLst/>
                <a:latin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Quebec.</a:t>
            </a:r>
            <a:r>
              <a:rPr lang="en-US" sz="800" b="0" i="0">
                <a:effectLst/>
                <a:latin typeface="+mn-lt"/>
              </a:rPr>
              <a:t> In turn, this weather creates certain challenges for architects and engineers when designing with certain materials. In this context, </a:t>
            </a:r>
            <a:r>
              <a:rPr lang="en-US" sz="800" b="0" i="0" u="none" strike="noStrike">
                <a:effectLst/>
                <a:latin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brick remains a popular construction material</a:t>
            </a:r>
            <a:r>
              <a:rPr lang="en-US" sz="800" b="0" i="0">
                <a:effectLst/>
                <a:latin typeface="+mn-lt"/>
              </a:rPr>
              <a:t> not only because of its</a:t>
            </a:r>
            <a:r>
              <a:rPr lang="en-US" sz="800" b="0" i="0" u="none" strike="noStrike">
                <a:effectLst/>
                <a:latin typeface="+mn-l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relatively low thermal conductivity</a:t>
            </a:r>
            <a:r>
              <a:rPr lang="en-US" sz="800" b="0" i="0">
                <a:effectLst/>
                <a:latin typeface="+mn-lt"/>
              </a:rPr>
              <a:t>, making it a good insulator during the winter but also because of its connection to the country's architectural heritage…..</a:t>
            </a:r>
            <a:endParaRPr lang="en-US" sz="800">
              <a:latin typeface="+mn-lt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4493BA9-C298-DB05-A7FF-55A35194EB3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8073" r="13581" b="-1"/>
          <a:stretch/>
        </p:blipFill>
        <p:spPr>
          <a:xfrm>
            <a:off x="20" y="2959630"/>
            <a:ext cx="4800580" cy="389837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D3F1E4F-2E9B-6E26-3C64-D3EDF6D5D56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6625" r="15843"/>
          <a:stretch/>
        </p:blipFill>
        <p:spPr>
          <a:xfrm>
            <a:off x="4943474" y="1"/>
            <a:ext cx="420052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17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E122EF6-4AFF-7A4E-9D15-EEFDC8C98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6431" y="3429000"/>
            <a:ext cx="4250955" cy="248858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233D2A0-64A6-1E42-90EE-04D41A6AB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155" y="116632"/>
            <a:ext cx="4216788" cy="316835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E02E925-13C8-EB40-9770-0AB8CEC9E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122" y="3068960"/>
            <a:ext cx="3318107" cy="24885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C1A8144-3B63-B246-A893-E9040C63F1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122" y="277798"/>
            <a:ext cx="1739900" cy="11557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FC7E84B-C0B6-AE48-A73B-39D41BA7E5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122" y="1606486"/>
            <a:ext cx="1803400" cy="11176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87C9BC2-0491-45D0-51ED-A971052DDB09}"/>
              </a:ext>
            </a:extLst>
          </p:cNvPr>
          <p:cNvSpPr txBox="1"/>
          <p:nvPr/>
        </p:nvSpPr>
        <p:spPr>
          <a:xfrm>
            <a:off x="611560" y="5717748"/>
            <a:ext cx="3788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GR" dirty="0"/>
              <a:t>Vernaculaire architecture in Europe</a:t>
            </a:r>
          </a:p>
          <a:p>
            <a:r>
              <a:rPr lang="fr-GR" dirty="0"/>
              <a:t>(stone houses)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C3E7ACC-6712-71C5-3148-A9B2CC9B8FDB}"/>
              </a:ext>
            </a:extLst>
          </p:cNvPr>
          <p:cNvSpPr txBox="1"/>
          <p:nvPr/>
        </p:nvSpPr>
        <p:spPr>
          <a:xfrm>
            <a:off x="4568233" y="6040913"/>
            <a:ext cx="42591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GR" dirty="0"/>
              <a:t>GreenHouses </a:t>
            </a:r>
          </a:p>
          <a:p>
            <a:r>
              <a:rPr lang="fr-GR" dirty="0"/>
              <a:t>« Jardin d’hiver » « winter Garden » (France)</a:t>
            </a:r>
          </a:p>
        </p:txBody>
      </p:sp>
    </p:spTree>
    <p:extLst>
      <p:ext uri="{BB962C8B-B14F-4D97-AF65-F5344CB8AC3E}">
        <p14:creationId xmlns:p14="http://schemas.microsoft.com/office/powerpoint/2010/main" val="493351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>
            <a:extLst>
              <a:ext uri="{FF2B5EF4-FFF2-40B4-BE49-F238E27FC236}">
                <a16:creationId xmlns:a16="http://schemas.microsoft.com/office/drawing/2014/main" id="{E81ED0F4-8BAA-A446-A963-E1A58534C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39813"/>
            <a:ext cx="8153400" cy="482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07" name="Text Box 3">
            <a:extLst>
              <a:ext uri="{FF2B5EF4-FFF2-40B4-BE49-F238E27FC236}">
                <a16:creationId xmlns:a16="http://schemas.microsoft.com/office/drawing/2014/main" id="{B9668A1F-F8E5-E649-8D31-829109E35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220788"/>
            <a:ext cx="1771650" cy="730250"/>
          </a:xfrm>
          <a:prstGeom prst="rect">
            <a:avLst/>
          </a:prstGeom>
          <a:solidFill>
            <a:srgbClr val="EBF3D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400" b="1" dirty="0">
                <a:latin typeface="Cambria" panose="02040503050406030204" pitchFamily="18" charset="0"/>
              </a:rPr>
              <a:t>Διαφορά μέγιστης </a:t>
            </a:r>
            <a:endParaRPr lang="en-US" altLang="en-US" sz="1400" b="1" dirty="0">
              <a:latin typeface="Cambria" panose="020405030504060302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1400" b="1" dirty="0">
                <a:latin typeface="Cambria" panose="02040503050406030204" pitchFamily="18" charset="0"/>
              </a:rPr>
              <a:t>θερμοκρασίας (6</a:t>
            </a:r>
            <a:r>
              <a:rPr lang="en-US" altLang="en-US" sz="1400" b="1" dirty="0">
                <a:latin typeface="Cambria" panose="02040503050406030204" pitchFamily="18" charset="0"/>
              </a:rPr>
              <a:t>h)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1400" b="1" dirty="0">
              <a:latin typeface="Cambria" panose="02040503050406030204" pitchFamily="18" charset="0"/>
            </a:endParaRPr>
          </a:p>
        </p:txBody>
      </p:sp>
      <p:sp>
        <p:nvSpPr>
          <p:cNvPr id="72708" name="Rectangle 4">
            <a:extLst>
              <a:ext uri="{FF2B5EF4-FFF2-40B4-BE49-F238E27FC236}">
                <a16:creationId xmlns:a16="http://schemas.microsoft.com/office/drawing/2014/main" id="{A66D136D-856E-914E-BEFA-3115A9E27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740" y="582306"/>
            <a:ext cx="2380124" cy="609600"/>
          </a:xfrm>
          <a:prstGeom prst="rect">
            <a:avLst/>
          </a:prstGeom>
          <a:solidFill>
            <a:srgbClr val="EBF3D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/>
              <a:t>Maximum </a:t>
            </a:r>
            <a:r>
              <a:rPr lang="fr-FR" altLang="en-US" sz="1800" dirty="0" err="1"/>
              <a:t>difference</a:t>
            </a:r>
            <a:endParaRPr lang="fr-FR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 err="1"/>
              <a:t>temperature</a:t>
            </a:r>
            <a:endParaRPr lang="el-GR" altLang="en-US" sz="1800" dirty="0"/>
          </a:p>
        </p:txBody>
      </p:sp>
      <p:sp>
        <p:nvSpPr>
          <p:cNvPr id="72709" name="Rectangle 5">
            <a:extLst>
              <a:ext uri="{FF2B5EF4-FFF2-40B4-BE49-F238E27FC236}">
                <a16:creationId xmlns:a16="http://schemas.microsoft.com/office/drawing/2014/main" id="{08C96BAB-0275-194D-8BCC-0F7DB9B91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2133600"/>
            <a:ext cx="1371600" cy="304800"/>
          </a:xfrm>
          <a:prstGeom prst="rect">
            <a:avLst/>
          </a:prstGeom>
          <a:solidFill>
            <a:srgbClr val="EBF3D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n-US" sz="2400"/>
          </a:p>
        </p:txBody>
      </p:sp>
      <p:sp>
        <p:nvSpPr>
          <p:cNvPr id="72710" name="Rectangle 6">
            <a:extLst>
              <a:ext uri="{FF2B5EF4-FFF2-40B4-BE49-F238E27FC236}">
                <a16:creationId xmlns:a16="http://schemas.microsoft.com/office/drawing/2014/main" id="{E7F9F105-92FB-0A48-B58F-99373735E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1219200"/>
            <a:ext cx="4191000" cy="609600"/>
          </a:xfrm>
          <a:prstGeom prst="rect">
            <a:avLst/>
          </a:prstGeom>
          <a:solidFill>
            <a:srgbClr val="EBF3D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n-US" sz="2400"/>
          </a:p>
        </p:txBody>
      </p:sp>
      <p:sp>
        <p:nvSpPr>
          <p:cNvPr id="72711" name="Text Box 7">
            <a:extLst>
              <a:ext uri="{FF2B5EF4-FFF2-40B4-BE49-F238E27FC236}">
                <a16:creationId xmlns:a16="http://schemas.microsoft.com/office/drawing/2014/main" id="{D7198C5C-CC5D-B74F-ABA1-25DFB46C1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296988"/>
            <a:ext cx="1450975" cy="304800"/>
          </a:xfrm>
          <a:prstGeom prst="rect">
            <a:avLst/>
          </a:prstGeom>
          <a:solidFill>
            <a:srgbClr val="EBF3D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latin typeface="Cambria" panose="02040503050406030204" pitchFamily="18" charset="0"/>
              </a:rPr>
              <a:t>6</a:t>
            </a:r>
            <a:r>
              <a:rPr lang="el-GR" altLang="en-US" sz="1400" b="1" baseline="30000">
                <a:latin typeface="Cambria" panose="02040503050406030204" pitchFamily="18" charset="0"/>
              </a:rPr>
              <a:t>0</a:t>
            </a:r>
            <a:r>
              <a:rPr lang="en-US" altLang="en-US" sz="1400" b="1">
                <a:latin typeface="Cambria" panose="02040503050406030204" pitchFamily="18" charset="0"/>
              </a:rPr>
              <a:t>-8</a:t>
            </a:r>
            <a:r>
              <a:rPr lang="el-GR" altLang="en-US" sz="1400" b="1" baseline="30000">
                <a:latin typeface="Cambria" panose="02040503050406030204" pitchFamily="18" charset="0"/>
              </a:rPr>
              <a:t>0</a:t>
            </a:r>
            <a:r>
              <a:rPr lang="en-US" altLang="en-US" sz="1400" b="1">
                <a:latin typeface="Cambria" panose="02040503050406030204" pitchFamily="18" charset="0"/>
              </a:rPr>
              <a:t>C </a:t>
            </a:r>
            <a:r>
              <a:rPr lang="el-GR" altLang="en-US" sz="1400" b="1">
                <a:latin typeface="Cambria" panose="02040503050406030204" pitchFamily="18" charset="0"/>
              </a:rPr>
              <a:t>διαφορά</a:t>
            </a:r>
            <a:endParaRPr lang="en-GB" altLang="en-US" sz="1400" b="1">
              <a:latin typeface="Cambria" panose="02040503050406030204" pitchFamily="18" charset="0"/>
            </a:endParaRPr>
          </a:p>
        </p:txBody>
      </p:sp>
      <p:sp>
        <p:nvSpPr>
          <p:cNvPr id="72712" name="Text Box 8">
            <a:extLst>
              <a:ext uri="{FF2B5EF4-FFF2-40B4-BE49-F238E27FC236}">
                <a16:creationId xmlns:a16="http://schemas.microsoft.com/office/drawing/2014/main" id="{92818376-F78E-A640-80A1-12500777F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486400"/>
            <a:ext cx="5715000" cy="274638"/>
          </a:xfrm>
          <a:prstGeom prst="rect">
            <a:avLst/>
          </a:prstGeom>
          <a:solidFill>
            <a:srgbClr val="57585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200" b="1">
                <a:latin typeface="Cambria" panose="02040503050406030204" pitchFamily="18" charset="0"/>
              </a:rPr>
              <a:t>ΗΜΕΡΑ                                        ΝΥΧΤΑ                                            ΗΜΕΡΑ</a:t>
            </a:r>
            <a:endParaRPr lang="en-GB" altLang="en-US" sz="1200" b="1">
              <a:latin typeface="Cambria" panose="02040503050406030204" pitchFamily="18" charset="0"/>
            </a:endParaRPr>
          </a:p>
        </p:txBody>
      </p:sp>
      <p:sp>
        <p:nvSpPr>
          <p:cNvPr id="72713" name="Text Box 9">
            <a:extLst>
              <a:ext uri="{FF2B5EF4-FFF2-40B4-BE49-F238E27FC236}">
                <a16:creationId xmlns:a16="http://schemas.microsoft.com/office/drawing/2014/main" id="{B1008977-6C28-5342-BDFF-E4FE0C4F1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7013"/>
            <a:ext cx="47468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2400" dirty="0">
                <a:latin typeface="Cambria" panose="02040503050406030204" pitchFamily="18" charset="0"/>
              </a:rPr>
              <a:t>ΘΕΡΜΙΚΗ ΜΑΖΑ</a:t>
            </a:r>
            <a:r>
              <a:rPr lang="fr-FR" altLang="en-US" sz="2400" dirty="0">
                <a:latin typeface="Cambria" panose="02040503050406030204" pitchFamily="18" charset="0"/>
              </a:rPr>
              <a:t> – THERMIC MASS</a:t>
            </a:r>
            <a:endParaRPr lang="en-GB" altLang="en-US" sz="2400" b="1" u="sng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154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80E3BF0-BE3E-9588-9E85-74F67B0EDB1D}"/>
              </a:ext>
            </a:extLst>
          </p:cNvPr>
          <p:cNvSpPr txBox="1"/>
          <p:nvPr/>
        </p:nvSpPr>
        <p:spPr>
          <a:xfrm>
            <a:off x="467544" y="548680"/>
            <a:ext cx="388843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b="1" i="0" dirty="0">
                <a:effectLst/>
                <a:latin typeface="nunito" panose="020F0502020204030204" pitchFamily="34" charset="0"/>
              </a:rPr>
              <a:t>Thermal </a:t>
            </a:r>
            <a:r>
              <a:rPr lang="fr-FR" b="1" i="0" dirty="0" err="1">
                <a:effectLst/>
                <a:latin typeface="nunito" panose="020F0502020204030204" pitchFamily="34" charset="0"/>
              </a:rPr>
              <a:t>inertia</a:t>
            </a:r>
            <a:r>
              <a:rPr lang="fr-FR" b="1" i="0" dirty="0">
                <a:effectLst/>
                <a:latin typeface="nunito" panose="020F0502020204030204" pitchFamily="34" charset="0"/>
              </a:rPr>
              <a:t> / </a:t>
            </a:r>
            <a:r>
              <a:rPr lang="el-GR" b="1" i="0" dirty="0">
                <a:effectLst/>
                <a:latin typeface="nunito" panose="020F0502020204030204" pitchFamily="34" charset="0"/>
              </a:rPr>
              <a:t>Θερμική αδράνεια</a:t>
            </a:r>
            <a:endParaRPr lang="fr-FR" b="1" i="0" dirty="0">
              <a:effectLst/>
              <a:latin typeface="nunito" panose="020F0502020204030204" pitchFamily="34" charset="0"/>
            </a:endParaRPr>
          </a:p>
          <a:p>
            <a:pPr algn="l"/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Ability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of a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material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to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accumulate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heat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or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coolness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then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to restore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it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. It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allows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to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obtain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a thermal phase shift (time lag) in relation to the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outside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temperatures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and to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flatten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the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temperature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peaks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day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and night. The thermal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inertia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of a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wall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is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mainly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determined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by the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properties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of the surface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layers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.</a:t>
            </a:r>
          </a:p>
          <a:p>
            <a:pPr algn="l"/>
            <a:endParaRPr lang="fr-FR" dirty="0">
              <a:solidFill>
                <a:srgbClr val="0E2542"/>
              </a:solidFill>
              <a:latin typeface="Source Sans Pro" panose="020B0503030403020204" pitchFamily="34" charset="0"/>
            </a:endParaRPr>
          </a:p>
          <a:p>
            <a:endParaRPr lang="fr-G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D1E43A4-84A7-0204-9B80-0C3D805C288D}"/>
              </a:ext>
            </a:extLst>
          </p:cNvPr>
          <p:cNvSpPr txBox="1"/>
          <p:nvPr/>
        </p:nvSpPr>
        <p:spPr>
          <a:xfrm>
            <a:off x="4788024" y="548680"/>
            <a:ext cx="388843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l-GR" b="1" i="0" dirty="0">
                <a:effectLst/>
                <a:latin typeface="nunito" panose="020F0502020204030204" pitchFamily="34" charset="0"/>
              </a:rPr>
              <a:t>Θερμική αδράνεια</a:t>
            </a:r>
            <a:endParaRPr lang="fr-FR" b="1" i="0" dirty="0">
              <a:effectLst/>
              <a:latin typeface="nunito" panose="020F0502020204030204" pitchFamily="34" charset="0"/>
            </a:endParaRPr>
          </a:p>
          <a:p>
            <a:pPr algn="l"/>
            <a:r>
              <a:rPr lang="el-G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Η ικανότητα ενός υλικού να συσσωρεύει θερμότητα ή δροσερότητα και στη συνέχεια να την απελευθερώνει. Καθιστά δυνατή τη λήψη θερμικής μετατόπισης φάσης (</a:t>
            </a:r>
            <a:r>
              <a:rPr lang="el-GR" b="1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χρονική μετατόπιση</a:t>
            </a:r>
            <a:r>
              <a:rPr lang="el-G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) σε σχέση με τις εξωτερικές θερμοκρασίες και την εξομάλυνση των κορυφών θερμοκρασίας, ημέρα και νύχτα. </a:t>
            </a:r>
            <a:r>
              <a:rPr lang="el-GR" b="1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Η θερμική αδράνεια ενός τοίχου καθορίζεται κυρίως από τις ιδιότητες των επιφανειακών στρωμάτων</a:t>
            </a:r>
            <a:endParaRPr lang="fr-FR" b="1" dirty="0">
              <a:solidFill>
                <a:srgbClr val="0E2542"/>
              </a:solidFill>
              <a:latin typeface="Source Sans Pro" panose="020B0503030403020204" pitchFamily="34" charset="0"/>
            </a:endParaRPr>
          </a:p>
          <a:p>
            <a:endParaRPr lang="fr-GR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786806A-E041-8934-68AF-BE2F28E00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33056"/>
            <a:ext cx="426075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1611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47B1C-DD40-1CDC-DE6E-95C444105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2536FC6-7426-504D-B48D-EE33F54FC4E7}"/>
              </a:ext>
            </a:extLst>
          </p:cNvPr>
          <p:cNvSpPr txBox="1"/>
          <p:nvPr/>
        </p:nvSpPr>
        <p:spPr>
          <a:xfrm>
            <a:off x="467544" y="548680"/>
            <a:ext cx="835292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b="1" i="0" dirty="0">
                <a:effectLst/>
                <a:latin typeface="nunito" panose="020F0502020204030204" pitchFamily="34" charset="0"/>
              </a:rPr>
              <a:t>Thermal </a:t>
            </a:r>
            <a:r>
              <a:rPr lang="fr-FR" b="1" i="0" dirty="0" err="1">
                <a:effectLst/>
                <a:latin typeface="nunito" panose="020F0502020204030204" pitchFamily="34" charset="0"/>
              </a:rPr>
              <a:t>inertia</a:t>
            </a:r>
            <a:r>
              <a:rPr lang="fr-FR" b="1" i="0" dirty="0">
                <a:effectLst/>
                <a:latin typeface="nunito" panose="020F0502020204030204" pitchFamily="34" charset="0"/>
              </a:rPr>
              <a:t> / </a:t>
            </a:r>
            <a:r>
              <a:rPr lang="el-GR" b="1" i="0" dirty="0">
                <a:effectLst/>
                <a:latin typeface="nunito" panose="020F0502020204030204" pitchFamily="34" charset="0"/>
              </a:rPr>
              <a:t>Θερμική αδράνεια</a:t>
            </a:r>
            <a:endParaRPr lang="fr-FR" b="1" i="0" dirty="0">
              <a:effectLst/>
              <a:latin typeface="nunito" panose="020F0502020204030204" pitchFamily="34" charset="0"/>
            </a:endParaRPr>
          </a:p>
          <a:p>
            <a:pPr algn="l"/>
            <a:endParaRPr lang="fr-FR" dirty="0">
              <a:solidFill>
                <a:srgbClr val="0E2542"/>
              </a:solidFill>
              <a:latin typeface="Source Sans Pro" panose="020B0503030403020204" pitchFamily="34" charset="0"/>
            </a:endParaRPr>
          </a:p>
          <a:p>
            <a:pPr algn="l"/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It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is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evaluated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using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the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two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parameters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:</a:t>
            </a:r>
          </a:p>
          <a:p>
            <a:pPr algn="l"/>
            <a:r>
              <a:rPr lang="el-G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Αξιολογείται χρησιμοποιώντας τις δύο παραμέτρους:</a:t>
            </a:r>
          </a:p>
          <a:p>
            <a:pPr algn="l"/>
            <a:endParaRPr lang="el-GR" dirty="0">
              <a:solidFill>
                <a:srgbClr val="0E2542"/>
              </a:solidFill>
              <a:latin typeface="Source Sans Pro" panose="020B0503030403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diffusivity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: </a:t>
            </a:r>
            <a:r>
              <a:rPr lang="el-G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α = λ / (ρ * 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c) [m²/s]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Effusiveness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 : E = (</a:t>
            </a:r>
            <a:r>
              <a:rPr lang="el-G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λ * ρ * 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c)^1/2 [ J.K-1.m-2.s-1/2]</a:t>
            </a:r>
          </a:p>
          <a:p>
            <a:pPr algn="l"/>
            <a:r>
              <a:rPr lang="fr-FR" dirty="0" err="1">
                <a:solidFill>
                  <a:srgbClr val="0E2542"/>
                </a:solidFill>
                <a:latin typeface="Source Sans Pro" panose="020B0503030403020204" pitchFamily="34" charset="0"/>
              </a:rPr>
              <a:t>Where</a:t>
            </a:r>
            <a:r>
              <a:rPr lang="fr-FR" dirty="0">
                <a:solidFill>
                  <a:srgbClr val="0E2542"/>
                </a:solidFill>
                <a:latin typeface="Source Sans Pro" panose="020B0503030403020204" pitchFamily="34" charset="0"/>
              </a:rPr>
              <a:t> </a:t>
            </a:r>
            <a:endParaRPr lang="fr-FR" b="0" i="0" dirty="0">
              <a:solidFill>
                <a:srgbClr val="0E2542"/>
              </a:solidFill>
              <a:effectLst/>
              <a:latin typeface="Source Sans Pro" panose="020B0503030403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ρ: 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the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density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of the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material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en [kg.m-3]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c: the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specific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heat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capacity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of the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material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en [J.kg-1.K-1]</a:t>
            </a:r>
          </a:p>
          <a:p>
            <a:pPr algn="l"/>
            <a:endParaRPr lang="fr-FR" dirty="0">
              <a:solidFill>
                <a:srgbClr val="0E2542"/>
              </a:solidFill>
              <a:latin typeface="Source Sans Pro" panose="020B0503030403020204" pitchFamily="34" charset="0"/>
            </a:endParaRPr>
          </a:p>
          <a:p>
            <a:pPr algn="l"/>
            <a:endParaRPr lang="fr-FR" b="0" i="0" dirty="0">
              <a:solidFill>
                <a:srgbClr val="0E2542"/>
              </a:solidFill>
              <a:effectLst/>
              <a:latin typeface="Source Sans Pro" panose="020B0503030403020204" pitchFamily="34" charset="0"/>
            </a:endParaRPr>
          </a:p>
          <a:p>
            <a:pPr algn="l"/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The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inertia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will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be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high if the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materials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that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make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up the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layers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of the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walls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have:</a:t>
            </a:r>
          </a:p>
          <a:p>
            <a:pPr algn="l"/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* high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effusivity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(feeling of "cold"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that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contact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with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a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material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gives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);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low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diffusivity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(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significant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phase shift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between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the moment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when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the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heat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arrives on one face of the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wall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and the moment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when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it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reaches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the </a:t>
            </a:r>
            <a:r>
              <a:rPr lang="fr-FR" b="0" i="0" dirty="0" err="1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other</a:t>
            </a:r>
            <a:r>
              <a:rPr lang="fr-FR" b="0" i="0" dirty="0">
                <a:solidFill>
                  <a:srgbClr val="0E2542"/>
                </a:solidFill>
                <a:effectLst/>
                <a:latin typeface="Source Sans Pro" panose="020B0503030403020204" pitchFamily="34" charset="0"/>
              </a:rPr>
              <a:t> face).</a:t>
            </a:r>
          </a:p>
          <a:p>
            <a:pPr algn="l"/>
            <a:r>
              <a:rPr lang="el-GR" dirty="0">
                <a:solidFill>
                  <a:srgbClr val="0E2542"/>
                </a:solidFill>
                <a:latin typeface="Source Sans Pro" panose="020B0503030403020204" pitchFamily="34" charset="0"/>
              </a:rPr>
              <a:t>Η αδράνεια θα είναι υψηλή εάν τα υλικά που αποτελούν τα στρώματα των τοίχων έχουν:</a:t>
            </a:r>
          </a:p>
          <a:p>
            <a:pPr algn="l"/>
            <a:r>
              <a:rPr lang="el-GR" dirty="0">
                <a:solidFill>
                  <a:srgbClr val="0E2542"/>
                </a:solidFill>
                <a:latin typeface="Source Sans Pro" panose="020B0503030403020204" pitchFamily="34" charset="0"/>
              </a:rPr>
              <a:t>* υψηλή διαχυτικότητα (η αίσθηση «κρύου» που δίνεται από την επαφή με ένα υλικό).</a:t>
            </a:r>
          </a:p>
          <a:p>
            <a:pPr algn="l"/>
            <a:r>
              <a:rPr lang="el-GR" dirty="0">
                <a:solidFill>
                  <a:srgbClr val="0E2542"/>
                </a:solidFill>
                <a:latin typeface="Source Sans Pro" panose="020B0503030403020204" pitchFamily="34" charset="0"/>
              </a:rPr>
              <a:t>* χαμηλή διαχυτικότητα (σημαντική μετατόπιση φάσης μεταξύ της στιγμής που η θερμότητα φτάνει στη μία πλευρά του τοίχου και της στιγμής που φτάνει στην άλλη πλευρά).</a:t>
            </a:r>
            <a:endParaRPr lang="fr-FR" dirty="0">
              <a:solidFill>
                <a:srgbClr val="0E2542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898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>
            <a:extLst>
              <a:ext uri="{FF2B5EF4-FFF2-40B4-BE49-F238E27FC236}">
                <a16:creationId xmlns:a16="http://schemas.microsoft.com/office/drawing/2014/main" id="{8C1F0E26-7374-D54D-80D2-0E70C7141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7013"/>
            <a:ext cx="2339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2400">
                <a:latin typeface="Cambria" panose="02040503050406030204" pitchFamily="18" charset="0"/>
              </a:rPr>
              <a:t>ΘΕΡΜΙΚΗ ΜΑΖΑ</a:t>
            </a:r>
            <a:endParaRPr lang="en-GB" altLang="en-US" sz="2400" b="1" u="sng">
              <a:latin typeface="Cambria" panose="02040503050406030204" pitchFamily="18" charset="0"/>
            </a:endParaRPr>
          </a:p>
        </p:txBody>
      </p:sp>
      <p:sp>
        <p:nvSpPr>
          <p:cNvPr id="73731" name="AutoShape 3">
            <a:extLst>
              <a:ext uri="{FF2B5EF4-FFF2-40B4-BE49-F238E27FC236}">
                <a16:creationId xmlns:a16="http://schemas.microsoft.com/office/drawing/2014/main" id="{7FC31B5A-9F67-014F-B656-1E83451A8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1949450"/>
            <a:ext cx="1371600" cy="4572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n-US" sz="2400"/>
          </a:p>
        </p:txBody>
      </p:sp>
      <p:sp>
        <p:nvSpPr>
          <p:cNvPr id="73732" name="Text Box 4">
            <a:extLst>
              <a:ext uri="{FF2B5EF4-FFF2-40B4-BE49-F238E27FC236}">
                <a16:creationId xmlns:a16="http://schemas.microsoft.com/office/drawing/2014/main" id="{6D09C161-5689-E74A-AE92-4C779DAEF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63563"/>
            <a:ext cx="87492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 dirty="0">
                <a:latin typeface="Century Gothic" panose="020B0502020202020204" pitchFamily="34" charset="0"/>
              </a:rPr>
              <a:t>ΑΝΗΓΜΕΝΗ ΘΕΡΜΟΧΩΡΗΤΙΚΟΤΗΤΑ</a:t>
            </a:r>
            <a:r>
              <a:rPr lang="fr-FR" altLang="en-US" sz="1800" b="1" dirty="0">
                <a:latin typeface="Century Gothic" panose="020B0502020202020204" pitchFamily="34" charset="0"/>
              </a:rPr>
              <a:t> – Thermal </a:t>
            </a:r>
            <a:r>
              <a:rPr lang="fr-FR" altLang="en-US" sz="1800" b="1" dirty="0" err="1">
                <a:latin typeface="Century Gothic" panose="020B0502020202020204" pitchFamily="34" charset="0"/>
              </a:rPr>
              <a:t>capacity</a:t>
            </a:r>
            <a:r>
              <a:rPr lang="fr-FR" altLang="en-US" sz="1800" b="1" dirty="0">
                <a:latin typeface="Century Gothic" panose="020B0502020202020204" pitchFamily="34" charset="0"/>
              </a:rPr>
              <a:t> of </a:t>
            </a:r>
            <a:r>
              <a:rPr lang="fr-FR" altLang="en-US" sz="1800" b="1" dirty="0" err="1">
                <a:latin typeface="Century Gothic" panose="020B0502020202020204" pitchFamily="34" charset="0"/>
              </a:rPr>
              <a:t>material</a:t>
            </a:r>
            <a:endParaRPr lang="fr-FR" altLang="en-US" sz="1800" b="1" dirty="0">
              <a:latin typeface="Century Gothic" panose="020B0502020202020204" pitchFamily="34" charset="0"/>
            </a:endParaRPr>
          </a:p>
        </p:txBody>
      </p:sp>
      <p:sp>
        <p:nvSpPr>
          <p:cNvPr id="73733" name="Text Box 5">
            <a:extLst>
              <a:ext uri="{FF2B5EF4-FFF2-40B4-BE49-F238E27FC236}">
                <a16:creationId xmlns:a16="http://schemas.microsoft.com/office/drawing/2014/main" id="{4EA863C9-390B-534C-B5AB-62186599F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416050"/>
            <a:ext cx="712787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600" b="1" dirty="0">
                <a:latin typeface="Century Gothic" panose="020B0502020202020204" pitchFamily="34" charset="0"/>
              </a:rPr>
              <a:t>Για κάθε επιφάνεια της ζώνης (που έρχεται σε επαφή με τον αέρα)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n-US" sz="1600" b="1" dirty="0">
              <a:latin typeface="Century Gothic" panose="020B0502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n-US" sz="1600" b="1" dirty="0">
                <a:latin typeface="Century Gothic" panose="020B0502020202020204" pitchFamily="34" charset="0"/>
              </a:rPr>
              <a:t>κ= </a:t>
            </a:r>
            <a:r>
              <a:rPr lang="el-GR" altLang="en-US" sz="2800" b="1" dirty="0">
                <a:latin typeface="Century Gothic" panose="020B0502020202020204" pitchFamily="34" charset="0"/>
              </a:rPr>
              <a:t>Σ</a:t>
            </a:r>
            <a:r>
              <a:rPr lang="el-GR" altLang="en-US" sz="1600" b="1" dirty="0">
                <a:latin typeface="Century Gothic" panose="020B0502020202020204" pitchFamily="34" charset="0"/>
              </a:rPr>
              <a:t> ρ</a:t>
            </a:r>
            <a:r>
              <a:rPr lang="en-US" altLang="en-US" sz="1600" b="1" baseline="-25000" dirty="0" err="1">
                <a:latin typeface="Century Gothic" panose="020B0502020202020204" pitchFamily="34" charset="0"/>
              </a:rPr>
              <a:t>i</a:t>
            </a:r>
            <a:r>
              <a:rPr lang="en-US" altLang="en-US" sz="1600" b="1" dirty="0">
                <a:latin typeface="Century Gothic" panose="020B0502020202020204" pitchFamily="34" charset="0"/>
              </a:rPr>
              <a:t> C</a:t>
            </a:r>
            <a:r>
              <a:rPr lang="en-US" altLang="en-US" sz="1600" b="1" baseline="-25000" dirty="0">
                <a:latin typeface="Century Gothic" panose="020B0502020202020204" pitchFamily="34" charset="0"/>
              </a:rPr>
              <a:t>i</a:t>
            </a:r>
            <a:r>
              <a:rPr lang="en-US" altLang="en-US" sz="1600" b="1" dirty="0">
                <a:latin typeface="Century Gothic" panose="020B0502020202020204" pitchFamily="34" charset="0"/>
              </a:rPr>
              <a:t> d</a:t>
            </a:r>
            <a:r>
              <a:rPr lang="en-US" altLang="en-US" sz="1600" b="1" baseline="-25000" dirty="0"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73734" name="AutoShape 6">
            <a:extLst>
              <a:ext uri="{FF2B5EF4-FFF2-40B4-BE49-F238E27FC236}">
                <a16:creationId xmlns:a16="http://schemas.microsoft.com/office/drawing/2014/main" id="{1B4248C3-A927-8445-943C-9F6C1B86C8FA}"/>
              </a:ext>
            </a:extLst>
          </p:cNvPr>
          <p:cNvSpPr>
            <a:spLocks noChangeArrowheads="1"/>
          </p:cNvSpPr>
          <p:nvPr/>
        </p:nvSpPr>
        <p:spPr bwMode="auto">
          <a:xfrm rot="-1685127">
            <a:off x="2971800" y="2559050"/>
            <a:ext cx="968375" cy="139700"/>
          </a:xfrm>
          <a:prstGeom prst="rightArrow">
            <a:avLst>
              <a:gd name="adj1" fmla="val 0"/>
              <a:gd name="adj2" fmla="val 308915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n-US" sz="2400"/>
          </a:p>
        </p:txBody>
      </p:sp>
      <p:sp>
        <p:nvSpPr>
          <p:cNvPr id="73735" name="Rectangle 7">
            <a:extLst>
              <a:ext uri="{FF2B5EF4-FFF2-40B4-BE49-F238E27FC236}">
                <a16:creationId xmlns:a16="http://schemas.microsoft.com/office/drawing/2014/main" id="{E3BE5C13-3969-3B44-B2AA-178B1844F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940050"/>
            <a:ext cx="12410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600" b="1" dirty="0">
                <a:latin typeface="Century Gothic" panose="020B0502020202020204" pitchFamily="34" charset="0"/>
              </a:rPr>
              <a:t>Πυκνότητα</a:t>
            </a:r>
            <a:endParaRPr lang="fr-FR" altLang="en-US" sz="1600" b="1" dirty="0">
              <a:latin typeface="Century Gothic" panose="020B0502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1600" b="1" dirty="0" err="1">
                <a:latin typeface="Century Gothic" panose="020B0502020202020204" pitchFamily="34" charset="0"/>
              </a:rPr>
              <a:t>density</a:t>
            </a:r>
            <a:endParaRPr lang="en-GB" altLang="en-US" sz="1600" b="1" dirty="0">
              <a:latin typeface="Century Gothic" panose="020B0502020202020204" pitchFamily="34" charset="0"/>
            </a:endParaRPr>
          </a:p>
        </p:txBody>
      </p:sp>
      <p:sp>
        <p:nvSpPr>
          <p:cNvPr id="73736" name="Rectangle 8">
            <a:extLst>
              <a:ext uri="{FF2B5EF4-FFF2-40B4-BE49-F238E27FC236}">
                <a16:creationId xmlns:a16="http://schemas.microsoft.com/office/drawing/2014/main" id="{D7234460-75FD-F646-94CC-F43D1AF7E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3397250"/>
            <a:ext cx="27895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600" b="1" dirty="0">
                <a:latin typeface="Century Gothic" panose="020B0502020202020204" pitchFamily="34" charset="0"/>
              </a:rPr>
              <a:t>Ειδική θερμοχωρητικότητα</a:t>
            </a:r>
            <a:endParaRPr lang="fr-FR" altLang="en-US" sz="1600" b="1" dirty="0">
              <a:latin typeface="Century Gothic" panose="020B0502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600" b="1" dirty="0">
                <a:latin typeface="Century Gothic" panose="020B0502020202020204" pitchFamily="34" charset="0"/>
              </a:rPr>
              <a:t>Thermic Capacity</a:t>
            </a:r>
          </a:p>
        </p:txBody>
      </p:sp>
      <p:sp>
        <p:nvSpPr>
          <p:cNvPr id="73737" name="Rectangle 9">
            <a:extLst>
              <a:ext uri="{FF2B5EF4-FFF2-40B4-BE49-F238E27FC236}">
                <a16:creationId xmlns:a16="http://schemas.microsoft.com/office/drawing/2014/main" id="{01E0CA76-2CFF-5C45-AF25-207787492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2482850"/>
            <a:ext cx="11031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600" b="1" dirty="0">
                <a:latin typeface="Century Gothic" panose="020B0502020202020204" pitchFamily="34" charset="0"/>
              </a:rPr>
              <a:t>Πάχος</a:t>
            </a:r>
            <a:endParaRPr lang="fr-FR" altLang="en-US" sz="1600" b="1" dirty="0">
              <a:latin typeface="Century Gothic" panose="020B0502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1600" b="1" dirty="0" err="1">
                <a:latin typeface="Century Gothic" panose="020B0502020202020204" pitchFamily="34" charset="0"/>
              </a:rPr>
              <a:t>thickness</a:t>
            </a:r>
            <a:endParaRPr lang="en-GB" altLang="en-US" sz="1600" b="1" dirty="0">
              <a:latin typeface="Century Gothic" panose="020B0502020202020204" pitchFamily="34" charset="0"/>
            </a:endParaRPr>
          </a:p>
        </p:txBody>
      </p:sp>
      <p:sp>
        <p:nvSpPr>
          <p:cNvPr id="73738" name="AutoShape 10">
            <a:extLst>
              <a:ext uri="{FF2B5EF4-FFF2-40B4-BE49-F238E27FC236}">
                <a16:creationId xmlns:a16="http://schemas.microsoft.com/office/drawing/2014/main" id="{4847BB78-85D9-B04E-BD80-7F8560479060}"/>
              </a:ext>
            </a:extLst>
          </p:cNvPr>
          <p:cNvSpPr>
            <a:spLocks noChangeArrowheads="1"/>
          </p:cNvSpPr>
          <p:nvPr/>
        </p:nvSpPr>
        <p:spPr bwMode="auto">
          <a:xfrm rot="-7063026">
            <a:off x="4081462" y="2820988"/>
            <a:ext cx="968375" cy="139700"/>
          </a:xfrm>
          <a:prstGeom prst="rightArrow">
            <a:avLst>
              <a:gd name="adj1" fmla="val 0"/>
              <a:gd name="adj2" fmla="val 308915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n-US" sz="2400"/>
          </a:p>
        </p:txBody>
      </p:sp>
      <p:sp>
        <p:nvSpPr>
          <p:cNvPr id="73739" name="AutoShape 11">
            <a:extLst>
              <a:ext uri="{FF2B5EF4-FFF2-40B4-BE49-F238E27FC236}">
                <a16:creationId xmlns:a16="http://schemas.microsoft.com/office/drawing/2014/main" id="{9728BE0F-5B3D-6243-AEAA-43E21A6C19CD}"/>
              </a:ext>
            </a:extLst>
          </p:cNvPr>
          <p:cNvSpPr>
            <a:spLocks noChangeArrowheads="1"/>
          </p:cNvSpPr>
          <p:nvPr/>
        </p:nvSpPr>
        <p:spPr bwMode="auto">
          <a:xfrm rot="-10058042">
            <a:off x="4724400" y="2482850"/>
            <a:ext cx="968375" cy="139700"/>
          </a:xfrm>
          <a:prstGeom prst="rightArrow">
            <a:avLst>
              <a:gd name="adj1" fmla="val 0"/>
              <a:gd name="adj2" fmla="val 308915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n-US" sz="2400"/>
          </a:p>
        </p:txBody>
      </p:sp>
      <p:sp>
        <p:nvSpPr>
          <p:cNvPr id="73740" name="Rectangle 12">
            <a:extLst>
              <a:ext uri="{FF2B5EF4-FFF2-40B4-BE49-F238E27FC236}">
                <a16:creationId xmlns:a16="http://schemas.microsoft.com/office/drawing/2014/main" id="{F351A3BE-C99D-1F42-8ED0-F52C84A7B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677" y="4041561"/>
            <a:ext cx="791755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600" b="1" dirty="0">
                <a:latin typeface="Century Gothic" panose="020B0502020202020204" pitchFamily="34" charset="0"/>
              </a:rPr>
              <a:t>ΠΡΟΣΟΧΗ : </a:t>
            </a:r>
            <a:r>
              <a:rPr lang="fr-FR" altLang="en-US" sz="1600" b="1" dirty="0" err="1">
                <a:latin typeface="Century Gothic" panose="020B0502020202020204" pitchFamily="34" charset="0"/>
              </a:rPr>
              <a:t>this</a:t>
            </a:r>
            <a:r>
              <a:rPr lang="fr-FR" altLang="en-US" sz="1600" b="1" dirty="0">
                <a:latin typeface="Century Gothic" panose="020B0502020202020204" pitchFamily="34" charset="0"/>
              </a:rPr>
              <a:t> formula </a:t>
            </a:r>
            <a:r>
              <a:rPr lang="fr-FR" altLang="en-US" sz="1600" b="1" dirty="0" err="1">
                <a:latin typeface="Century Gothic" panose="020B0502020202020204" pitchFamily="34" charset="0"/>
              </a:rPr>
              <a:t>is</a:t>
            </a:r>
            <a:r>
              <a:rPr lang="fr-FR" altLang="en-US" sz="1600" b="1" dirty="0">
                <a:latin typeface="Century Gothic" panose="020B0502020202020204" pitchFamily="34" charset="0"/>
              </a:rPr>
              <a:t> </a:t>
            </a:r>
            <a:r>
              <a:rPr lang="fr-FR" altLang="en-US" sz="1600" b="1" dirty="0" err="1">
                <a:latin typeface="Century Gothic" panose="020B0502020202020204" pitchFamily="34" charset="0"/>
              </a:rPr>
              <a:t>used</a:t>
            </a:r>
            <a:r>
              <a:rPr lang="fr-FR" altLang="en-US" sz="1600" b="1" dirty="0">
                <a:latin typeface="Century Gothic" panose="020B0502020202020204" pitchFamily="34" charset="0"/>
              </a:rPr>
              <a:t> </a:t>
            </a:r>
            <a:r>
              <a:rPr lang="fr-FR" altLang="en-US" sz="1600" b="1" dirty="0" err="1">
                <a:latin typeface="Century Gothic" panose="020B0502020202020204" pitchFamily="34" charset="0"/>
              </a:rPr>
              <a:t>only</a:t>
            </a:r>
            <a:r>
              <a:rPr lang="fr-FR" altLang="en-US" sz="1600" b="1" dirty="0">
                <a:latin typeface="Century Gothic" panose="020B0502020202020204" pitchFamily="34" charset="0"/>
              </a:rPr>
              <a:t> </a:t>
            </a:r>
            <a:r>
              <a:rPr lang="el-GR" altLang="en-US" sz="1600" b="1" dirty="0">
                <a:latin typeface="Century Gothic" panose="020B0502020202020204" pitchFamily="34" charset="0"/>
              </a:rPr>
              <a:t>:</a:t>
            </a:r>
          </a:p>
          <a:p>
            <a:pPr>
              <a:spcBef>
                <a:spcPct val="0"/>
              </a:spcBef>
            </a:pPr>
            <a:r>
              <a:rPr lang="el-GR" altLang="en-US" sz="1600" b="1" dirty="0">
                <a:latin typeface="Century Gothic" panose="020B0502020202020204" pitchFamily="34" charset="0"/>
              </a:rPr>
              <a:t> </a:t>
            </a:r>
            <a:r>
              <a:rPr lang="el-GR" altLang="en-US" sz="1600" b="1" dirty="0">
                <a:highlight>
                  <a:srgbClr val="FFFF00"/>
                </a:highlight>
                <a:latin typeface="Century Gothic" panose="020B0502020202020204" pitchFamily="34" charset="0"/>
              </a:rPr>
              <a:t>Βάθους 10 </a:t>
            </a:r>
            <a:r>
              <a:rPr lang="en-US" altLang="en-US" sz="1600" b="1" dirty="0">
                <a:highlight>
                  <a:srgbClr val="FFFF00"/>
                </a:highlight>
                <a:latin typeface="Century Gothic" panose="020B0502020202020204" pitchFamily="34" charset="0"/>
              </a:rPr>
              <a:t>cm (thickness is less than..)  </a:t>
            </a:r>
            <a:r>
              <a:rPr lang="el-GR" altLang="en-US" sz="1600" b="1" dirty="0">
                <a:highlight>
                  <a:srgbClr val="FFFF00"/>
                </a:highlight>
                <a:latin typeface="Century Gothic" panose="020B0502020202020204" pitchFamily="34" charset="0"/>
              </a:rPr>
              <a:t>ή</a:t>
            </a:r>
            <a:r>
              <a:rPr lang="fr-FR" altLang="en-US" sz="1600" b="1" dirty="0">
                <a:highlight>
                  <a:srgbClr val="FFFF00"/>
                </a:highlight>
                <a:latin typeface="Century Gothic" panose="020B0502020202020204" pitchFamily="34" charset="0"/>
              </a:rPr>
              <a:t> </a:t>
            </a:r>
            <a:r>
              <a:rPr lang="en-US" altLang="en-US" sz="1600" b="1" dirty="0">
                <a:highlight>
                  <a:srgbClr val="FFFF00"/>
                </a:highlight>
                <a:latin typeface="Century Gothic" panose="020B0502020202020204" pitchFamily="34" charset="0"/>
              </a:rPr>
              <a:t> </a:t>
            </a:r>
            <a:r>
              <a:rPr lang="el-GR" altLang="en-US" sz="1600" b="1" dirty="0">
                <a:latin typeface="Century Gothic" panose="020B0502020202020204" pitchFamily="34" charset="0"/>
              </a:rPr>
              <a:t>να φτάσουμε σε μονωτικό στρώμα</a:t>
            </a:r>
            <a:endParaRPr lang="fr-FR" altLang="en-US" sz="1600" b="1" dirty="0">
              <a:latin typeface="Century Gothic" panose="020B0502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fr-FR" altLang="en-US" sz="1600" b="1" dirty="0" err="1">
                <a:latin typeface="Century Gothic" panose="020B0502020202020204" pitchFamily="34" charset="0"/>
              </a:rPr>
              <a:t>Reach</a:t>
            </a:r>
            <a:r>
              <a:rPr lang="fr-FR" altLang="en-US" sz="1600" b="1" dirty="0">
                <a:latin typeface="Century Gothic" panose="020B0502020202020204" pitchFamily="34" charset="0"/>
              </a:rPr>
              <a:t> </a:t>
            </a:r>
            <a:r>
              <a:rPr lang="fr-FR" altLang="en-US" sz="1600" b="1" dirty="0" err="1">
                <a:latin typeface="Century Gothic" panose="020B0502020202020204" pitchFamily="34" charset="0"/>
              </a:rPr>
              <a:t>insulation</a:t>
            </a:r>
            <a:r>
              <a:rPr lang="fr-FR" altLang="en-US" sz="1600" b="1" dirty="0">
                <a:latin typeface="Century Gothic" panose="020B0502020202020204" pitchFamily="34" charset="0"/>
              </a:rPr>
              <a:t> layer</a:t>
            </a:r>
            <a:r>
              <a:rPr lang="el-GR" altLang="en-US" sz="1600" b="1" dirty="0">
                <a:latin typeface="Century Gothic" panose="020B0502020202020204" pitchFamily="34" charset="0"/>
              </a:rPr>
              <a:t> ή</a:t>
            </a:r>
          </a:p>
          <a:p>
            <a:pPr>
              <a:spcBef>
                <a:spcPct val="0"/>
              </a:spcBef>
            </a:pPr>
            <a:r>
              <a:rPr lang="el-GR" altLang="en-US" sz="1600" b="1" dirty="0">
                <a:latin typeface="Century Gothic" panose="020B0502020202020204" pitchFamily="34" charset="0"/>
              </a:rPr>
              <a:t> να φτάσουμε την μέση της κατασκευής</a:t>
            </a:r>
            <a:endParaRPr lang="fr-FR" altLang="en-US" sz="1600" b="1" dirty="0">
              <a:latin typeface="Century Gothic" panose="020B0502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fr-FR" altLang="en-US" sz="1600" b="1" dirty="0" err="1">
                <a:latin typeface="Century Gothic" panose="020B0502020202020204" pitchFamily="34" charset="0"/>
              </a:rPr>
              <a:t>Reach</a:t>
            </a:r>
            <a:r>
              <a:rPr lang="fr-FR" altLang="en-US" sz="1600" b="1" dirty="0">
                <a:latin typeface="Century Gothic" panose="020B0502020202020204" pitchFamily="34" charset="0"/>
              </a:rPr>
              <a:t> </a:t>
            </a:r>
            <a:r>
              <a:rPr lang="fr-FR" altLang="en-US" sz="1600" b="1" dirty="0" err="1">
                <a:latin typeface="Century Gothic" panose="020B0502020202020204" pitchFamily="34" charset="0"/>
              </a:rPr>
              <a:t>half</a:t>
            </a:r>
            <a:r>
              <a:rPr lang="fr-FR" altLang="en-US" sz="1600" b="1" dirty="0">
                <a:latin typeface="Century Gothic" panose="020B0502020202020204" pitchFamily="34" charset="0"/>
              </a:rPr>
              <a:t> of the </a:t>
            </a:r>
            <a:r>
              <a:rPr lang="fr-FR" altLang="en-US" sz="1600" b="1" dirty="0" err="1">
                <a:latin typeface="Century Gothic" panose="020B0502020202020204" pitchFamily="34" charset="0"/>
              </a:rPr>
              <a:t>wall</a:t>
            </a:r>
            <a:r>
              <a:rPr lang="fr-FR" altLang="en-US" sz="1600" b="1" dirty="0">
                <a:latin typeface="Century Gothic" panose="020B0502020202020204" pitchFamily="34" charset="0"/>
              </a:rPr>
              <a:t> </a:t>
            </a:r>
            <a:endParaRPr lang="en-GB" altLang="en-US" sz="1600" b="1" dirty="0">
              <a:latin typeface="Century Gothic" panose="020B0502020202020204" pitchFamily="34" charset="0"/>
            </a:endParaRPr>
          </a:p>
        </p:txBody>
      </p:sp>
      <p:sp>
        <p:nvSpPr>
          <p:cNvPr id="73741" name="Rectangle 13">
            <a:extLst>
              <a:ext uri="{FF2B5EF4-FFF2-40B4-BE49-F238E27FC236}">
                <a16:creationId xmlns:a16="http://schemas.microsoft.com/office/drawing/2014/main" id="{DAFBB93A-0A79-444A-8C8B-827A9731A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6248226"/>
            <a:ext cx="3328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600" b="1" dirty="0" err="1">
                <a:latin typeface="Century Gothic" panose="020B0502020202020204" pitchFamily="34" charset="0"/>
              </a:rPr>
              <a:t>Ανηγμένη</a:t>
            </a:r>
            <a:r>
              <a:rPr lang="el-GR" altLang="en-US" sz="1600" b="1" dirty="0">
                <a:latin typeface="Century Gothic" panose="020B0502020202020204" pitchFamily="34" charset="0"/>
              </a:rPr>
              <a:t> θερμοχωρητικότητα= </a:t>
            </a:r>
            <a:endParaRPr lang="en-GB" altLang="en-US" sz="1600" b="1" dirty="0">
              <a:latin typeface="Century Gothic" panose="020B0502020202020204" pitchFamily="34" charset="0"/>
            </a:endParaRPr>
          </a:p>
        </p:txBody>
      </p:sp>
      <p:sp>
        <p:nvSpPr>
          <p:cNvPr id="73742" name="Line 14">
            <a:extLst>
              <a:ext uri="{FF2B5EF4-FFF2-40B4-BE49-F238E27FC236}">
                <a16:creationId xmlns:a16="http://schemas.microsoft.com/office/drawing/2014/main" id="{3027D42F-5F8D-9E42-8E94-46A0863DB9EF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6400626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3743" name="Rectangle 15">
            <a:extLst>
              <a:ext uri="{FF2B5EF4-FFF2-40B4-BE49-F238E27FC236}">
                <a16:creationId xmlns:a16="http://schemas.microsoft.com/office/drawing/2014/main" id="{792EF7BE-88E5-9144-8D1E-97789FB9D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388" y="5714826"/>
            <a:ext cx="8112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2800" b="1">
                <a:latin typeface="Century Gothic" panose="020B0502020202020204" pitchFamily="34" charset="0"/>
              </a:rPr>
              <a:t>Σ</a:t>
            </a:r>
            <a:r>
              <a:rPr lang="el-GR" altLang="en-US" sz="1600" b="1">
                <a:latin typeface="Century Gothic" panose="020B0502020202020204" pitchFamily="34" charset="0"/>
              </a:rPr>
              <a:t> κ</a:t>
            </a:r>
            <a:r>
              <a:rPr lang="en-US" altLang="en-US" sz="1600" b="1" baseline="-25000">
                <a:latin typeface="Century Gothic" panose="020B0502020202020204" pitchFamily="34" charset="0"/>
              </a:rPr>
              <a:t>i</a:t>
            </a:r>
            <a:r>
              <a:rPr lang="en-US" altLang="en-US" sz="1600" b="1">
                <a:latin typeface="Century Gothic" panose="020B0502020202020204" pitchFamily="34" charset="0"/>
              </a:rPr>
              <a:t> </a:t>
            </a:r>
            <a:r>
              <a:rPr lang="el-GR" altLang="en-US" sz="1600" b="1">
                <a:latin typeface="Century Gothic" panose="020B0502020202020204" pitchFamily="34" charset="0"/>
              </a:rPr>
              <a:t>Α</a:t>
            </a:r>
            <a:r>
              <a:rPr lang="en-US" altLang="en-US" sz="1600" b="1" baseline="-25000"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73744" name="Rectangle 16">
            <a:extLst>
              <a:ext uri="{FF2B5EF4-FFF2-40B4-BE49-F238E27FC236}">
                <a16:creationId xmlns:a16="http://schemas.microsoft.com/office/drawing/2014/main" id="{F12F6C92-EE38-384B-8C2E-6E9265279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6476826"/>
            <a:ext cx="374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600" b="1">
                <a:latin typeface="Century Gothic" panose="020B0502020202020204" pitchFamily="34" charset="0"/>
              </a:rPr>
              <a:t>Α</a:t>
            </a:r>
            <a:r>
              <a:rPr lang="en-US" altLang="en-US" sz="1600" b="1" baseline="-25000">
                <a:latin typeface="Century Gothic" panose="020B0502020202020204" pitchFamily="34" charset="0"/>
              </a:rPr>
              <a:t>f</a:t>
            </a:r>
          </a:p>
        </p:txBody>
      </p:sp>
      <p:sp>
        <p:nvSpPr>
          <p:cNvPr id="73745" name="AutoShape 17">
            <a:extLst>
              <a:ext uri="{FF2B5EF4-FFF2-40B4-BE49-F238E27FC236}">
                <a16:creationId xmlns:a16="http://schemas.microsoft.com/office/drawing/2014/main" id="{0ADE8269-8479-E548-A989-9ED2CBCD6301}"/>
              </a:ext>
            </a:extLst>
          </p:cNvPr>
          <p:cNvSpPr>
            <a:spLocks noChangeArrowheads="1"/>
          </p:cNvSpPr>
          <p:nvPr/>
        </p:nvSpPr>
        <p:spPr bwMode="auto">
          <a:xfrm rot="9070551">
            <a:off x="5638800" y="5486226"/>
            <a:ext cx="968375" cy="139700"/>
          </a:xfrm>
          <a:prstGeom prst="rightArrow">
            <a:avLst>
              <a:gd name="adj1" fmla="val 0"/>
              <a:gd name="adj2" fmla="val 308915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n-US" sz="2400"/>
          </a:p>
        </p:txBody>
      </p:sp>
      <p:sp>
        <p:nvSpPr>
          <p:cNvPr id="73746" name="Rectangle 18">
            <a:extLst>
              <a:ext uri="{FF2B5EF4-FFF2-40B4-BE49-F238E27FC236}">
                <a16:creationId xmlns:a16="http://schemas.microsoft.com/office/drawing/2014/main" id="{68AA2E66-E3A2-F34F-BF65-BDC3B9338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4208" y="5378276"/>
            <a:ext cx="2533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600" b="1" dirty="0">
                <a:latin typeface="Century Gothic" panose="020B0502020202020204" pitchFamily="34" charset="0"/>
              </a:rPr>
              <a:t>Για κάθε τοίχο στη ζώνη</a:t>
            </a:r>
            <a:endParaRPr lang="en-GB" altLang="en-US" sz="1600" b="1" dirty="0">
              <a:latin typeface="Century Gothic" panose="020B0502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BB0DF94-4279-CC4C-A326-9CB1D1560951}"/>
              </a:ext>
            </a:extLst>
          </p:cNvPr>
          <p:cNvSpPr txBox="1"/>
          <p:nvPr/>
        </p:nvSpPr>
        <p:spPr>
          <a:xfrm>
            <a:off x="424025" y="1120285"/>
            <a:ext cx="5367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en-US" b="1" dirty="0">
                <a:latin typeface="Century Gothic" panose="020B0502020202020204" pitchFamily="34" charset="0"/>
              </a:rPr>
              <a:t>For </a:t>
            </a:r>
            <a:r>
              <a:rPr lang="fr-FR" altLang="en-US" b="1" dirty="0" err="1">
                <a:latin typeface="Century Gothic" panose="020B0502020202020204" pitchFamily="34" charset="0"/>
              </a:rPr>
              <a:t>each</a:t>
            </a:r>
            <a:r>
              <a:rPr lang="fr-FR" altLang="en-US" b="1" dirty="0">
                <a:latin typeface="Century Gothic" panose="020B0502020202020204" pitchFamily="34" charset="0"/>
              </a:rPr>
              <a:t> surface of </a:t>
            </a:r>
            <a:r>
              <a:rPr lang="fr-FR" altLang="en-US" b="1" dirty="0" err="1">
                <a:latin typeface="Century Gothic" panose="020B0502020202020204" pitchFamily="34" charset="0"/>
              </a:rPr>
              <a:t>material</a:t>
            </a:r>
            <a:r>
              <a:rPr lang="fr-FR" altLang="en-US" b="1" dirty="0">
                <a:latin typeface="Century Gothic" panose="020B0502020202020204" pitchFamily="34" charset="0"/>
              </a:rPr>
              <a:t> in contact </a:t>
            </a:r>
            <a:r>
              <a:rPr lang="fr-FR" altLang="en-US" b="1" dirty="0" err="1">
                <a:latin typeface="Century Gothic" panose="020B0502020202020204" pitchFamily="34" charset="0"/>
              </a:rPr>
              <a:t>with</a:t>
            </a:r>
            <a:r>
              <a:rPr lang="fr-FR" altLang="en-US" b="1" dirty="0">
                <a:latin typeface="Century Gothic" panose="020B0502020202020204" pitchFamily="34" charset="0"/>
              </a:rPr>
              <a:t> air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5671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>
            <a:extLst>
              <a:ext uri="{FF2B5EF4-FFF2-40B4-BE49-F238E27FC236}">
                <a16:creationId xmlns:a16="http://schemas.microsoft.com/office/drawing/2014/main" id="{F4642E31-2221-434C-95D4-8F05C2916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620" y="-2748"/>
            <a:ext cx="23711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2400" dirty="0">
                <a:latin typeface="Cambria" panose="02040503050406030204" pitchFamily="18" charset="0"/>
              </a:rPr>
              <a:t>ΘΕΡΜΙΚΗ ΜΑΖΑ</a:t>
            </a:r>
            <a:endParaRPr lang="en-GB" altLang="en-US" sz="2400" b="1" u="sng" dirty="0">
              <a:latin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u="sng" dirty="0">
                <a:latin typeface="Cambria" panose="02040503050406030204" pitchFamily="18" charset="0"/>
              </a:rPr>
              <a:t>THERMIC MASS</a:t>
            </a:r>
            <a:endParaRPr lang="fr-FR" altLang="en-US" sz="2400" dirty="0">
              <a:latin typeface="Cambria" panose="02040503050406030204" pitchFamily="18" charset="0"/>
            </a:endParaRPr>
          </a:p>
        </p:txBody>
      </p:sp>
      <p:pic>
        <p:nvPicPr>
          <p:cNvPr id="74755" name="Picture 3">
            <a:extLst>
              <a:ext uri="{FF2B5EF4-FFF2-40B4-BE49-F238E27FC236}">
                <a16:creationId xmlns:a16="http://schemas.microsoft.com/office/drawing/2014/main" id="{BCAE8D10-05EE-434C-99EC-4307560A5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534400" cy="437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756" name="Text Box 4">
            <a:extLst>
              <a:ext uri="{FF2B5EF4-FFF2-40B4-BE49-F238E27FC236}">
                <a16:creationId xmlns:a16="http://schemas.microsoft.com/office/drawing/2014/main" id="{0BAD00B8-33DA-E342-B670-60DDCA6E4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166813"/>
            <a:ext cx="1046163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Century Gothic" panose="020B0502020202020204" pitchFamily="34" charset="0"/>
              </a:rPr>
              <a:t>max Te </a:t>
            </a:r>
            <a:endParaRPr lang="en-GB" altLang="en-US" sz="1800" b="1">
              <a:latin typeface="Century Gothic" panose="020B0502020202020204" pitchFamily="34" charset="0"/>
            </a:endParaRPr>
          </a:p>
        </p:txBody>
      </p:sp>
      <p:sp>
        <p:nvSpPr>
          <p:cNvPr id="74757" name="Text Box 5">
            <a:extLst>
              <a:ext uri="{FF2B5EF4-FFF2-40B4-BE49-F238E27FC236}">
                <a16:creationId xmlns:a16="http://schemas.microsoft.com/office/drawing/2014/main" id="{48F12A82-4D4D-9A4F-8DC0-9D7401665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63" y="4433888"/>
            <a:ext cx="9588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Century Gothic" panose="020B0502020202020204" pitchFamily="34" charset="0"/>
              </a:rPr>
              <a:t>min Te </a:t>
            </a:r>
            <a:endParaRPr lang="en-GB" altLang="en-US" sz="1800" b="1">
              <a:latin typeface="Century Gothic" panose="020B0502020202020204" pitchFamily="34" charset="0"/>
            </a:endParaRPr>
          </a:p>
        </p:txBody>
      </p:sp>
      <p:sp>
        <p:nvSpPr>
          <p:cNvPr id="74758" name="Text Box 6">
            <a:extLst>
              <a:ext uri="{FF2B5EF4-FFF2-40B4-BE49-F238E27FC236}">
                <a16:creationId xmlns:a16="http://schemas.microsoft.com/office/drawing/2014/main" id="{CC7854B4-EA34-0841-B8EB-A43CF2167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3600" y="749300"/>
            <a:ext cx="2342308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Arial" panose="020B0604020202020204" pitchFamily="34" charset="0"/>
              </a:rPr>
              <a:t>X</a:t>
            </a:r>
            <a:r>
              <a:rPr lang="el-GR" altLang="en-US" sz="1400" b="1" dirty="0" err="1">
                <a:latin typeface="Arial" panose="020B0604020202020204" pitchFamily="34" charset="0"/>
              </a:rPr>
              <a:t>ρονική</a:t>
            </a:r>
            <a:r>
              <a:rPr lang="el-GR" altLang="en-US" sz="1400" b="1" dirty="0">
                <a:latin typeface="Arial" panose="020B0604020202020204" pitchFamily="34" charset="0"/>
              </a:rPr>
              <a:t> υστέρηση 8-12 </a:t>
            </a:r>
            <a:r>
              <a:rPr lang="en-US" altLang="en-US" sz="1400" b="1" dirty="0">
                <a:latin typeface="Arial" panose="020B0604020202020204" pitchFamily="34" charset="0"/>
              </a:rPr>
              <a:t>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Arial" panose="020B0604020202020204" pitchFamily="34" charset="0"/>
              </a:rPr>
              <a:t>Time delay </a:t>
            </a:r>
            <a:endParaRPr lang="en-GB" altLang="en-US" sz="1400" b="1" dirty="0">
              <a:latin typeface="Arial" panose="020B0604020202020204" pitchFamily="34" charset="0"/>
            </a:endParaRPr>
          </a:p>
        </p:txBody>
      </p:sp>
      <p:sp>
        <p:nvSpPr>
          <p:cNvPr id="74759" name="Text Box 7">
            <a:extLst>
              <a:ext uri="{FF2B5EF4-FFF2-40B4-BE49-F238E27FC236}">
                <a16:creationId xmlns:a16="http://schemas.microsoft.com/office/drawing/2014/main" id="{A5AF4619-956F-8E49-B6F8-E58584B1D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2438400"/>
            <a:ext cx="955675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Century Gothic" panose="020B0502020202020204" pitchFamily="34" charset="0"/>
              </a:rPr>
              <a:t>max Ti </a:t>
            </a:r>
            <a:endParaRPr lang="en-GB" altLang="en-US" sz="1800" b="1">
              <a:latin typeface="Century Gothic" panose="020B0502020202020204" pitchFamily="34" charset="0"/>
            </a:endParaRPr>
          </a:p>
        </p:txBody>
      </p:sp>
      <p:sp>
        <p:nvSpPr>
          <p:cNvPr id="74760" name="Text Box 8">
            <a:extLst>
              <a:ext uri="{FF2B5EF4-FFF2-40B4-BE49-F238E27FC236}">
                <a16:creationId xmlns:a16="http://schemas.microsoft.com/office/drawing/2014/main" id="{1FA947EA-806E-6D45-86C8-5D5A6A449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1600" y="3200400"/>
            <a:ext cx="868363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Century Gothic" panose="020B0502020202020204" pitchFamily="34" charset="0"/>
              </a:rPr>
              <a:t>min Ti </a:t>
            </a:r>
            <a:endParaRPr lang="en-GB" altLang="en-US" sz="1800" b="1">
              <a:latin typeface="Century Gothic" panose="020B0502020202020204" pitchFamily="34" charset="0"/>
            </a:endParaRPr>
          </a:p>
        </p:txBody>
      </p:sp>
      <p:sp>
        <p:nvSpPr>
          <p:cNvPr id="74761" name="Text Box 9">
            <a:extLst>
              <a:ext uri="{FF2B5EF4-FFF2-40B4-BE49-F238E27FC236}">
                <a16:creationId xmlns:a16="http://schemas.microsoft.com/office/drawing/2014/main" id="{A407CDE1-00A0-5A42-8C8D-3CC32E996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4724400"/>
            <a:ext cx="129715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Century Gothic" panose="020B0502020202020204" pitchFamily="34" charset="0"/>
              </a:rPr>
              <a:t>E</a:t>
            </a:r>
            <a:r>
              <a:rPr lang="el-GR" altLang="en-US" sz="1800" b="1" dirty="0" err="1">
                <a:latin typeface="Century Gothic" panose="020B0502020202020204" pitchFamily="34" charset="0"/>
              </a:rPr>
              <a:t>ξωτερικό</a:t>
            </a:r>
            <a:endParaRPr lang="fr-FR" altLang="en-US" sz="1800" b="1" dirty="0">
              <a:latin typeface="Century Gothic" panose="020B0502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1800" b="1" dirty="0">
                <a:latin typeface="Century Gothic" panose="020B0502020202020204" pitchFamily="34" charset="0"/>
              </a:rPr>
              <a:t>OUTSIDE</a:t>
            </a:r>
            <a:endParaRPr lang="en-GB" altLang="en-US" sz="1800" b="1" dirty="0">
              <a:latin typeface="Century Gothic" panose="020B0502020202020204" pitchFamily="34" charset="0"/>
            </a:endParaRPr>
          </a:p>
        </p:txBody>
      </p:sp>
      <p:sp>
        <p:nvSpPr>
          <p:cNvPr id="74762" name="Text Box 10">
            <a:extLst>
              <a:ext uri="{FF2B5EF4-FFF2-40B4-BE49-F238E27FC236}">
                <a16:creationId xmlns:a16="http://schemas.microsoft.com/office/drawing/2014/main" id="{9B2EDBC3-CB01-8D47-8A41-A690EEBF5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4724400"/>
            <a:ext cx="135325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 b="1" dirty="0">
                <a:latin typeface="Century Gothic" panose="020B0502020202020204" pitchFamily="34" charset="0"/>
              </a:rPr>
              <a:t>Εσωτερικό</a:t>
            </a:r>
            <a:endParaRPr lang="fr-FR" altLang="en-US" sz="1800" b="1" dirty="0">
              <a:latin typeface="Century Gothic" panose="020B0502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1800" b="1" dirty="0">
                <a:latin typeface="Century Gothic" panose="020B0502020202020204" pitchFamily="34" charset="0"/>
              </a:rPr>
              <a:t>INSIDE</a:t>
            </a:r>
            <a:endParaRPr lang="en-GB" altLang="en-US" sz="1800" b="1" dirty="0">
              <a:latin typeface="Century Gothic" panose="020B0502020202020204" pitchFamily="34" charset="0"/>
            </a:endParaRPr>
          </a:p>
        </p:txBody>
      </p:sp>
      <p:sp>
        <p:nvSpPr>
          <p:cNvPr id="74763" name="Rectangle 11">
            <a:extLst>
              <a:ext uri="{FF2B5EF4-FFF2-40B4-BE49-F238E27FC236}">
                <a16:creationId xmlns:a16="http://schemas.microsoft.com/office/drawing/2014/main" id="{9877B215-EA2F-EB4D-9538-84BF687C9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724400"/>
            <a:ext cx="8382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n-US" sz="2400"/>
          </a:p>
        </p:txBody>
      </p:sp>
      <p:sp>
        <p:nvSpPr>
          <p:cNvPr id="74764" name="Text Box 12">
            <a:extLst>
              <a:ext uri="{FF2B5EF4-FFF2-40B4-BE49-F238E27FC236}">
                <a16:creationId xmlns:a16="http://schemas.microsoft.com/office/drawing/2014/main" id="{BA6FDA70-84AD-5149-92CF-77E629FFA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867400"/>
            <a:ext cx="6932613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2000" b="1" dirty="0">
                <a:latin typeface="Cambria" panose="02040503050406030204" pitchFamily="18" charset="0"/>
              </a:rPr>
              <a:t>Παράγοντας υστέρησης= (</a:t>
            </a:r>
            <a:r>
              <a:rPr lang="en-US" altLang="en-US" sz="2000" b="1" dirty="0" err="1">
                <a:latin typeface="Cambria" panose="02040503050406030204" pitchFamily="18" charset="0"/>
              </a:rPr>
              <a:t>maxTi-minTi</a:t>
            </a:r>
            <a:r>
              <a:rPr lang="en-US" altLang="en-US" sz="2000" b="1" dirty="0">
                <a:latin typeface="Cambria" panose="02040503050406030204" pitchFamily="18" charset="0"/>
              </a:rPr>
              <a:t>)/(</a:t>
            </a:r>
            <a:r>
              <a:rPr lang="en-US" altLang="en-US" sz="2000" b="1" dirty="0" err="1">
                <a:latin typeface="Cambria" panose="02040503050406030204" pitchFamily="18" charset="0"/>
              </a:rPr>
              <a:t>maxTe-minTe</a:t>
            </a:r>
            <a:r>
              <a:rPr lang="en-US" altLang="en-US" sz="2000" b="1" dirty="0">
                <a:latin typeface="Cambria" panose="02040503050406030204" pitchFamily="18" charset="0"/>
              </a:rPr>
              <a:t>)</a:t>
            </a:r>
            <a:endParaRPr lang="en-GB" altLang="en-US" sz="2000" b="1" dirty="0">
              <a:latin typeface="Cambria" panose="02040503050406030204" pitchFamily="18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3BD5838-8FDB-8442-A6DF-358C2141E6D1}"/>
              </a:ext>
            </a:extLst>
          </p:cNvPr>
          <p:cNvSpPr txBox="1"/>
          <p:nvPr/>
        </p:nvSpPr>
        <p:spPr>
          <a:xfrm>
            <a:off x="1371600" y="5607050"/>
            <a:ext cx="1984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Time Delay factor</a:t>
            </a:r>
          </a:p>
        </p:txBody>
      </p:sp>
    </p:spTree>
    <p:extLst>
      <p:ext uri="{BB962C8B-B14F-4D97-AF65-F5344CB8AC3E}">
        <p14:creationId xmlns:p14="http://schemas.microsoft.com/office/powerpoint/2010/main" val="3783731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DB0DB1B-C200-4545-AA47-688122BBB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404664"/>
            <a:ext cx="4895419" cy="273630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0BDB3E5-1B15-F543-9C94-206FB8BDC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" y="3717030"/>
            <a:ext cx="1944216" cy="226202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D5B606E-0B4A-EF47-80ED-1D7C575B5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1777" y="3725101"/>
            <a:ext cx="1935506" cy="237626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30662F9-C743-1545-AB3C-25F2377D1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8577" y="3725101"/>
            <a:ext cx="2256283" cy="225628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F01B3A0-057C-3949-85BD-1038CB6A01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6154" y="3725100"/>
            <a:ext cx="2723418" cy="196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1883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</TotalTime>
  <Words>882</Words>
  <Application>Microsoft Macintosh PowerPoint</Application>
  <PresentationFormat>Affichage à l'écran (4:3)</PresentationFormat>
  <Paragraphs>85</Paragraphs>
  <Slides>23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Cambria</vt:lpstr>
      <vt:lpstr>Century Gothic</vt:lpstr>
      <vt:lpstr>nunito</vt:lpstr>
      <vt:lpstr>Source Sans Pro</vt:lpstr>
      <vt:lpstr>Default Design</vt:lpstr>
      <vt:lpstr>Ενεργειακός Σχεδιασμός Energy Design</vt:lpstr>
      <vt:lpstr>Θερμική αδράνεια Thermal inertia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Ενεργειακός Σχεδιασμός</dc:title>
  <dc:creator>REMY Nicolas</dc:creator>
  <cp:lastModifiedBy>REMY NICOLAS-MICHEL-PHILIPPE</cp:lastModifiedBy>
  <cp:revision>3</cp:revision>
  <dcterms:created xsi:type="dcterms:W3CDTF">2020-04-12T15:46:34Z</dcterms:created>
  <dcterms:modified xsi:type="dcterms:W3CDTF">2024-10-17T07:45:31Z</dcterms:modified>
</cp:coreProperties>
</file>