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299" r:id="rId28"/>
    <p:sldId id="300" r:id="rId2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h3iKZEP+aMIfODOh3PxzxQGJ9C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8" y="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48818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ιαφάνεια τίτλου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7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7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Κατακόρυφο κείμενο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ατακόρυφος τίτλος και Κείμενο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5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5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Τίτλος και Περιεχόμενο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φαλίδα ενότητας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9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9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Δύο περιεχόμενα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Σύγκριση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1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51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51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51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5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Μόνο τίτλος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Κενή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Περιεχόμενο με λεζάντα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5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5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5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5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Εικόνα με λεζάντα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5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Διατροφή – Θεωρία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r>
              <a:rPr lang="el-GR" dirty="0" smtClean="0"/>
              <a:t>Έλεγχος Βάρους: Προκλήσεις και λύσεις</a:t>
            </a:r>
          </a:p>
        </p:txBody>
      </p:sp>
      <p:pic>
        <p:nvPicPr>
          <p:cNvPr id="86" name="Google Shape;86;p1" descr="C:\Users\DeliDiet\Pictures\tdu-logo-greek_1499667046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35921" y="614363"/>
            <a:ext cx="1760836" cy="1303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 descr="C:\Users\DeliDiet\Pictures\UTH-logo-greek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5800" y="567531"/>
            <a:ext cx="1473200" cy="147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Νικόλαος Ι Ντελής RD, MSc, PhDc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Διαιτολόγος – Διατροφολόγος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Υποψήφιος διδάκτωρ Πανεπιστημίου Θεσσαλίας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9517"/>
            <a:ext cx="9240214" cy="4349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872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επιπτώσεις στη δημόσια υγεία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Υποβάθμιση της ποιότητας ζωής</a:t>
            </a:r>
          </a:p>
          <a:p>
            <a:r>
              <a:rPr lang="el-GR" dirty="0" err="1" smtClean="0"/>
              <a:t>Συννοσυρότητες</a:t>
            </a:r>
            <a:endParaRPr lang="el-GR" dirty="0" smtClean="0"/>
          </a:p>
          <a:p>
            <a:r>
              <a:rPr lang="el-GR" dirty="0" smtClean="0"/>
              <a:t>Υψηλή φαρμακευτική αγωγή και κόστος</a:t>
            </a:r>
          </a:p>
          <a:p>
            <a:r>
              <a:rPr lang="el-GR" dirty="0" smtClean="0"/>
              <a:t>Παιδική παχυσαρκία = πιο σημαντική</a:t>
            </a:r>
          </a:p>
          <a:p>
            <a:r>
              <a:rPr lang="el-GR" dirty="0" smtClean="0"/>
              <a:t>Καθιστική ζωή</a:t>
            </a:r>
          </a:p>
          <a:p>
            <a:r>
              <a:rPr lang="el-GR" dirty="0" smtClean="0"/>
              <a:t>Έλλειψη κοινωνικότητας</a:t>
            </a:r>
          </a:p>
          <a:p>
            <a:r>
              <a:rPr lang="el-GR" dirty="0" smtClean="0"/>
              <a:t>Διαταραγμένη εικόνα σώματος (</a:t>
            </a:r>
            <a:r>
              <a:rPr lang="en-US" dirty="0" smtClean="0"/>
              <a:t>body shaming)</a:t>
            </a:r>
            <a:endParaRPr lang="el-GR" dirty="0" smtClean="0"/>
          </a:p>
          <a:p>
            <a:r>
              <a:rPr lang="el-GR" dirty="0" smtClean="0"/>
              <a:t>Κατάθλιψη και μανία</a:t>
            </a:r>
          </a:p>
          <a:p>
            <a:r>
              <a:rPr lang="el-GR" dirty="0" smtClean="0"/>
              <a:t>Ευχαρίστηση μόνο στο φαγητό</a:t>
            </a:r>
          </a:p>
          <a:p>
            <a:r>
              <a:rPr lang="el-GR" dirty="0" smtClean="0"/>
              <a:t>Διαταραχές πρόσληψης τροφής</a:t>
            </a:r>
          </a:p>
        </p:txBody>
      </p:sp>
    </p:spTree>
    <p:extLst>
      <p:ext uri="{BB962C8B-B14F-4D97-AF65-F5344CB8AC3E}">
        <p14:creationId xmlns:p14="http://schemas.microsoft.com/office/powerpoint/2010/main" val="342116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Το κόστος του υπερβάλλοντος βάρους και της παχυσαρκίας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393030"/>
            <a:ext cx="7429500" cy="5293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20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παγκοσμιοποίηση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Η δύση πιο επιρρεπείς σε παχυσαρκία</a:t>
            </a:r>
          </a:p>
          <a:p>
            <a:r>
              <a:rPr lang="el-GR" dirty="0" smtClean="0"/>
              <a:t>Μετανάστευση και ανταλλαγή τροφίμων και κουζίνας</a:t>
            </a:r>
          </a:p>
          <a:p>
            <a:r>
              <a:rPr lang="el-GR" dirty="0" smtClean="0"/>
              <a:t>Κοινωνικά δίκτυα και ΜΜΕ</a:t>
            </a:r>
          </a:p>
          <a:p>
            <a:r>
              <a:rPr lang="el-GR" dirty="0" smtClean="0"/>
              <a:t>Η δυτικού τύπου δίαιτα</a:t>
            </a:r>
          </a:p>
          <a:p>
            <a:r>
              <a:rPr lang="el-GR" dirty="0" smtClean="0"/>
              <a:t>Μείωση παραδόσεων και εθίμων</a:t>
            </a:r>
          </a:p>
          <a:p>
            <a:r>
              <a:rPr lang="el-GR" dirty="0" smtClean="0"/>
              <a:t>Υιοθέτηση δυτικού τύπου έθιμα</a:t>
            </a:r>
          </a:p>
          <a:p>
            <a:r>
              <a:rPr lang="el-GR" dirty="0" smtClean="0"/>
              <a:t>Το πρόχειρο φαγητό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0859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Παράγοντες που επιδρούν στο πρόβλημα της παχυσαρκίας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Περιβαλλοντικός καθορισμός του παχύσαρκου</a:t>
            </a:r>
          </a:p>
          <a:p>
            <a:r>
              <a:rPr lang="el-GR" dirty="0" smtClean="0"/>
              <a:t>Δομημένο περιβάλλον</a:t>
            </a:r>
          </a:p>
          <a:p>
            <a:r>
              <a:rPr lang="el-GR" dirty="0" smtClean="0"/>
              <a:t>Διατροφική επισφάλεια</a:t>
            </a:r>
          </a:p>
          <a:p>
            <a:r>
              <a:rPr lang="el-GR" dirty="0" smtClean="0"/>
              <a:t>Τηλεοπτικές διαφημίσεις</a:t>
            </a:r>
          </a:p>
          <a:p>
            <a:r>
              <a:rPr lang="el-GR" dirty="0" smtClean="0"/>
              <a:t>Διατροφικό περιβάλλον</a:t>
            </a:r>
          </a:p>
          <a:p>
            <a:r>
              <a:rPr lang="el-GR" dirty="0" smtClean="0"/>
              <a:t>Φαγητό εκτός σπιτιού</a:t>
            </a:r>
          </a:p>
          <a:p>
            <a:r>
              <a:rPr lang="el-GR" dirty="0" smtClean="0"/>
              <a:t>Μέγεθος μερίδων</a:t>
            </a:r>
          </a:p>
          <a:p>
            <a:r>
              <a:rPr lang="el-GR" dirty="0" smtClean="0"/>
              <a:t>Κατανάλωση σνακ</a:t>
            </a:r>
          </a:p>
        </p:txBody>
      </p:sp>
    </p:spTree>
    <p:extLst>
      <p:ext uri="{BB962C8B-B14F-4D97-AF65-F5344CB8AC3E}">
        <p14:creationId xmlns:p14="http://schemas.microsoft.com/office/powerpoint/2010/main" val="3176478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Περιβαλλοντικός καθορισμός του παχύσαρκου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Άγνοια κινδύνου και διαταραγμένη εικόνα σώματος</a:t>
            </a:r>
          </a:p>
          <a:p>
            <a:r>
              <a:rPr lang="el-GR" dirty="0" smtClean="0"/>
              <a:t>Απαραίτητη η ευαισθητοποίηση της πολιτείας</a:t>
            </a:r>
          </a:p>
          <a:p>
            <a:r>
              <a:rPr lang="el-GR" dirty="0" smtClean="0"/>
              <a:t>Αύξηση γεωγραφικής και οικονομικής προσβασιμότητας σε φρούτα και λαχανικά</a:t>
            </a:r>
          </a:p>
          <a:p>
            <a:r>
              <a:rPr lang="el-GR" dirty="0" smtClean="0"/>
              <a:t>Ευκαιρίες για σωματική άσκηση</a:t>
            </a:r>
          </a:p>
          <a:p>
            <a:r>
              <a:rPr lang="el-GR" dirty="0" smtClean="0"/>
              <a:t>Πρόσβαση στο σχολείο με ποδήλατο</a:t>
            </a:r>
          </a:p>
          <a:p>
            <a:r>
              <a:rPr lang="el-GR" dirty="0" smtClean="0"/>
              <a:t>Μείωση </a:t>
            </a:r>
            <a:r>
              <a:rPr lang="el-GR" dirty="0" err="1" smtClean="0"/>
              <a:t>παχυαρκιογόνου</a:t>
            </a:r>
            <a:r>
              <a:rPr lang="el-GR" dirty="0" smtClean="0"/>
              <a:t> περιβάλλοντος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6439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Δομικό περιβάλλον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Αφορά τη στέγαση, αστική ανάπτυξη, τα μέσα μεταφοράς και τη βιομηχανία</a:t>
            </a:r>
          </a:p>
          <a:p>
            <a:r>
              <a:rPr lang="el-GR" dirty="0" smtClean="0"/>
              <a:t>Πρόσβαση σε υγιεινά τρόφιμα</a:t>
            </a:r>
          </a:p>
          <a:p>
            <a:r>
              <a:rPr lang="el-GR" dirty="0" smtClean="0"/>
              <a:t>Φυσική άσκηση</a:t>
            </a:r>
          </a:p>
          <a:p>
            <a:r>
              <a:rPr lang="el-GR" dirty="0" smtClean="0"/>
              <a:t>Εξάρτηση από αυτοκίνητα</a:t>
            </a:r>
          </a:p>
          <a:p>
            <a:r>
              <a:rPr lang="el-GR" dirty="0" smtClean="0"/>
              <a:t>Πανεπιστημιακά κάμπους με εστιατόριο και γήπεδα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8288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Οικονομικό περιβάλλον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Οικονομική κατάσταση χώρας</a:t>
            </a:r>
          </a:p>
          <a:p>
            <a:r>
              <a:rPr lang="el-GR" b="1" dirty="0" smtClean="0"/>
              <a:t>Χαμηλό οικονομικό στάτους = επιλογή τροφίμων με μεγαλύτερη θερμιδική πυκνότητα = παχυσαρκία</a:t>
            </a:r>
          </a:p>
          <a:p>
            <a:r>
              <a:rPr lang="el-GR" b="1" dirty="0" smtClean="0"/>
              <a:t>Πολύ χαμηλό στάτους = μείωση φαγητού = </a:t>
            </a:r>
            <a:r>
              <a:rPr lang="el-GR" b="1" dirty="0" err="1" smtClean="0"/>
              <a:t>υποθρεψία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1720913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Ενεργειακά πυκνές επιλογές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Φρέσκα φρούτα και λαχανικά = χαμηλή ενεργειακή πυκνότητα</a:t>
            </a:r>
          </a:p>
          <a:p>
            <a:r>
              <a:rPr lang="el-GR" dirty="0" smtClean="0"/>
              <a:t>Λιπαρά τρόφιμα = υψηλή ενεργειακή πυκνότητα</a:t>
            </a:r>
          </a:p>
          <a:p>
            <a:r>
              <a:rPr lang="el-GR" dirty="0" smtClean="0"/>
              <a:t>Υψηλή κατανάλωση τροφών με ενεργειακή πυκνότητα = μειωμένη πρόσληψη θρεπτικών </a:t>
            </a:r>
            <a:r>
              <a:rPr lang="el-GR" b="1" dirty="0" smtClean="0"/>
              <a:t>εκτός από λίπος και βιταμίνη Α</a:t>
            </a:r>
          </a:p>
        </p:txBody>
      </p:sp>
    </p:spTree>
    <p:extLst>
      <p:ext uri="{BB962C8B-B14F-4D97-AF65-F5344CB8AC3E}">
        <p14:creationId xmlns:p14="http://schemas.microsoft.com/office/powerpoint/2010/main" val="3402139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Διαφημίσεις και κοινωνικά δίκτυα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700" y="1263650"/>
            <a:ext cx="2984500" cy="532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3" r="23984"/>
          <a:stretch/>
        </p:blipFill>
        <p:spPr bwMode="auto">
          <a:xfrm>
            <a:off x="431800" y="1549401"/>
            <a:ext cx="4360172" cy="4322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3758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Θεματολογία διάλεξης</a:t>
            </a:r>
            <a:endParaRPr/>
          </a:p>
        </p:txBody>
      </p:sp>
      <p:sp>
        <p:nvSpPr>
          <p:cNvPr id="94" name="Google Shape;94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Επιδημιολογικά στοιχεία παχυσαρκίας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/>
              <a:t>Παράγοντες </a:t>
            </a:r>
            <a:r>
              <a:rPr lang="el-GR" dirty="0" smtClean="0"/>
              <a:t>που επιδρούν στο πρόβλημα της παχυσαρκίας</a:t>
            </a:r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Πρόληψη παχυσαρκίας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 smtClean="0"/>
              <a:t>δραστηριότητες</a:t>
            </a:r>
            <a:endParaRPr dirty="0"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l-GR" dirty="0"/>
              <a:t>Ερωτήσεις – συζήτηση</a:t>
            </a: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Διαφημίσεις και κοινωνικά δίκτυα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Μεγάλη επιρροή στον πληθυσμό</a:t>
            </a:r>
          </a:p>
          <a:p>
            <a:r>
              <a:rPr lang="el-GR" dirty="0" smtClean="0"/>
              <a:t>Κοινωνικά δίκτυα και διαφημίσεις</a:t>
            </a:r>
          </a:p>
          <a:p>
            <a:r>
              <a:rPr lang="en-US" dirty="0" smtClean="0"/>
              <a:t>Food challenges</a:t>
            </a:r>
          </a:p>
          <a:p>
            <a:r>
              <a:rPr lang="el-GR" dirty="0" smtClean="0"/>
              <a:t>Ενεργειακά ποτά και </a:t>
            </a:r>
            <a:r>
              <a:rPr lang="en-US" dirty="0" smtClean="0"/>
              <a:t>streaming</a:t>
            </a:r>
          </a:p>
          <a:p>
            <a:r>
              <a:rPr lang="el-GR" dirty="0" smtClean="0"/>
              <a:t>Μεγάλη στόχευση στα παιδιά π.χ. </a:t>
            </a:r>
            <a:r>
              <a:rPr lang="en-US" dirty="0" smtClean="0"/>
              <a:t>Coke</a:t>
            </a:r>
          </a:p>
          <a:p>
            <a:r>
              <a:rPr lang="el-GR" dirty="0" smtClean="0"/>
              <a:t>Διαφημίσεις δημητριακών ανάμεσα στα παιδικά προγράμματα με ήρωες</a:t>
            </a:r>
            <a:r>
              <a:rPr lang="el-GR" dirty="0"/>
              <a:t> </a:t>
            </a:r>
            <a:r>
              <a:rPr lang="el-GR" dirty="0" smtClean="0"/>
              <a:t>και ευτυχισμένες οικογένειες</a:t>
            </a:r>
          </a:p>
        </p:txBody>
      </p:sp>
    </p:spTree>
    <p:extLst>
      <p:ext uri="{BB962C8B-B14F-4D97-AF65-F5344CB8AC3E}">
        <p14:creationId xmlns:p14="http://schemas.microsoft.com/office/powerpoint/2010/main" val="182544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535362" cy="4414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5362" y="1260633"/>
            <a:ext cx="5632450" cy="3154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673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Όταν η σαλάτα έχει χιούμορ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99" y="1762123"/>
            <a:ext cx="7756071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8038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Φαγητό εκτός σπιτιού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b="1" dirty="0" smtClean="0"/>
              <a:t>Συχνή επιλογή τα </a:t>
            </a:r>
            <a:r>
              <a:rPr lang="el-GR" b="1" dirty="0" err="1" smtClean="0"/>
              <a:t>ταχυφαγεία</a:t>
            </a:r>
            <a:endParaRPr lang="el-GR" b="1" dirty="0" smtClean="0"/>
          </a:p>
          <a:p>
            <a:r>
              <a:rPr lang="el-GR" b="1" dirty="0" smtClean="0"/>
              <a:t>Μεγάλες μερίδες</a:t>
            </a:r>
          </a:p>
          <a:p>
            <a:r>
              <a:rPr lang="el-GR" b="1" dirty="0" smtClean="0"/>
              <a:t>Τάση αύξησης κατανάλωσης φαγητού εκτός σπιτιού</a:t>
            </a:r>
          </a:p>
          <a:p>
            <a:r>
              <a:rPr lang="el-GR" b="1" dirty="0" smtClean="0"/>
              <a:t>Αύξηση καταστημάτων διάθεσης φαγητού</a:t>
            </a:r>
          </a:p>
          <a:p>
            <a:r>
              <a:rPr lang="el-GR" b="1" dirty="0" smtClean="0"/>
              <a:t>Λιγότερα θρεπτικά, πιο πυκνά θερμιδικά και προσφέρουν λιγότερο κορεσμό</a:t>
            </a:r>
          </a:p>
          <a:p>
            <a:r>
              <a:rPr lang="el-GR" b="1" dirty="0" smtClean="0"/>
              <a:t>Αυξανόμενη τάση μερίδας</a:t>
            </a:r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448797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Μέγεθος μερίδας σε σνακ και αναψυκτικά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Αυξητική τάση</a:t>
            </a:r>
          </a:p>
          <a:p>
            <a:r>
              <a:rPr lang="el-GR" dirty="0" smtClean="0"/>
              <a:t>Ενίσχυση επιλογών με μεγαλύτερες μερίδες</a:t>
            </a:r>
          </a:p>
          <a:p>
            <a:r>
              <a:rPr lang="el-GR" dirty="0" smtClean="0"/>
              <a:t>Δυσανάλογη αύξηση μεγέθους σνακ σε σχέση με την αναγραφόμενη μερίδα</a:t>
            </a:r>
          </a:p>
        </p:txBody>
      </p:sp>
    </p:spTree>
    <p:extLst>
      <p:ext uri="{BB962C8B-B14F-4D97-AF65-F5344CB8AC3E}">
        <p14:creationId xmlns:p14="http://schemas.microsoft.com/office/powerpoint/2010/main" val="32617797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327400"/>
            <a:ext cx="5032074" cy="249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074" y="0"/>
            <a:ext cx="4111926" cy="3163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3898900" cy="69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819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διαχείριση της πρόληψης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Αδυνάτισμα και έλεγχος βάρους</a:t>
            </a:r>
          </a:p>
          <a:p>
            <a:r>
              <a:rPr lang="el-GR" dirty="0" smtClean="0"/>
              <a:t>Κανόνες διαφημίσεων</a:t>
            </a:r>
          </a:p>
          <a:p>
            <a:r>
              <a:rPr lang="el-GR" dirty="0" smtClean="0"/>
              <a:t>Κανόνες μη διάθεσης σνακ σε καταστήματα που δεν έχουν ενδιαφέρον σίτισης</a:t>
            </a:r>
          </a:p>
          <a:p>
            <a:r>
              <a:rPr lang="el-GR" dirty="0" smtClean="0"/>
              <a:t>Φορολογία τροφίμων με χαμηλό </a:t>
            </a:r>
            <a:r>
              <a:rPr lang="en-US" dirty="0" smtClean="0"/>
              <a:t>grade </a:t>
            </a:r>
            <a:r>
              <a:rPr lang="el-GR" dirty="0" smtClean="0"/>
              <a:t>και ζαχαρούχων ροφημάτων</a:t>
            </a:r>
          </a:p>
          <a:p>
            <a:r>
              <a:rPr lang="el-GR" dirty="0" smtClean="0"/>
              <a:t>Περιορισμός στις μερίδες στα έτοιμα φαγητά</a:t>
            </a:r>
          </a:p>
          <a:p>
            <a:r>
              <a:rPr lang="el-GR" dirty="0" smtClean="0"/>
              <a:t>Ετικέτες καταλόγου γευμάτων και θερμιδικό περιεχόμενο </a:t>
            </a:r>
            <a:r>
              <a:rPr lang="el-GR" dirty="0" err="1" smtClean="0"/>
              <a:t>ταχυφαγικών</a:t>
            </a:r>
            <a:r>
              <a:rPr lang="el-GR" dirty="0"/>
              <a:t> </a:t>
            </a:r>
            <a:r>
              <a:rPr lang="el-GR" dirty="0" smtClean="0"/>
              <a:t>γευμάτων</a:t>
            </a:r>
          </a:p>
          <a:p>
            <a:r>
              <a:rPr lang="el-GR" dirty="0" smtClean="0"/>
              <a:t>Σχολικά γεύματα</a:t>
            </a:r>
          </a:p>
          <a:p>
            <a:r>
              <a:rPr lang="el-GR" dirty="0" smtClean="0"/>
              <a:t>Προγράμματα υγείας και ευεξίας στον εργασιακό χώρο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08551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 dirty="0" smtClean="0"/>
              <a:t>Δραστηριότητες</a:t>
            </a:r>
            <a:endParaRPr dirty="0"/>
          </a:p>
        </p:txBody>
      </p:sp>
      <p:sp>
        <p:nvSpPr>
          <p:cNvPr id="356" name="Google Shape;356;p4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 dirty="0" smtClean="0"/>
              <a:t>Γνωρίζετε τι είναι το </a:t>
            </a:r>
            <a:r>
              <a:rPr lang="en-US" dirty="0" smtClean="0"/>
              <a:t>body shaming </a:t>
            </a:r>
            <a:r>
              <a:rPr lang="el-GR" dirty="0" smtClean="0"/>
              <a:t>και το κίνημα κατά του ρατσισμού των παχύσαρκων? Ποια η άποψή σας για το θέμα?</a:t>
            </a:r>
          </a:p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 dirty="0" smtClean="0"/>
              <a:t>Ποια θετικά και ποια αρνητικά κατέχει το </a:t>
            </a:r>
            <a:r>
              <a:rPr lang="en-US" dirty="0" smtClean="0"/>
              <a:t>campus </a:t>
            </a:r>
            <a:r>
              <a:rPr lang="el-GR" dirty="0" smtClean="0"/>
              <a:t>του Πανεπιστημίου ως περιβάλλον σε σχέση με την παχυσαρκία?</a:t>
            </a:r>
          </a:p>
          <a:p>
            <a:pPr marL="514350" lvl="0" indent="-514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el-GR" dirty="0" smtClean="0"/>
              <a:t>Υπάρχει αυτόματος πωλητής στο </a:t>
            </a:r>
            <a:r>
              <a:rPr lang="en-US" dirty="0" smtClean="0"/>
              <a:t>campus? </a:t>
            </a:r>
            <a:r>
              <a:rPr lang="el-GR" dirty="0" smtClean="0"/>
              <a:t>Αν ναι, τι περιέχει? Θα μπορούσε να βελτιωθεί το περιεχόμενο και αν ναι, με ποιο τρόπο?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l-GR"/>
              <a:t>Συζήτηση και ερωτήσεις</a:t>
            </a:r>
            <a:endParaRPr/>
          </a:p>
        </p:txBody>
      </p:sp>
      <p:pic>
        <p:nvPicPr>
          <p:cNvPr id="362" name="Google Shape;362;p4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60398" y="2369738"/>
            <a:ext cx="2720501" cy="272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1150" y="2583179"/>
            <a:ext cx="3103134" cy="2293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παγκόσμια επιδημία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300.000 πεθαίνουν στις ΗΠΑ / έτος</a:t>
            </a:r>
          </a:p>
          <a:p>
            <a:r>
              <a:rPr lang="el-GR" dirty="0" smtClean="0"/>
              <a:t>Συσχέτιση με μεταβολικά νοσήματα, υπνική άπνοια, κατάθλιψη, κοινωνική αποστροφή, καρκίνο και πρόωρο θάνατο.</a:t>
            </a:r>
          </a:p>
          <a:p>
            <a:r>
              <a:rPr lang="el-GR" dirty="0" smtClean="0"/>
              <a:t>Σημαντικό ζήτημα δημόσιας υγείας</a:t>
            </a:r>
          </a:p>
          <a:p>
            <a:r>
              <a:rPr lang="el-GR" dirty="0" smtClean="0"/>
              <a:t>Αυξανόμενη επίπτωση σε αναπτυσσόμενες χώρες</a:t>
            </a:r>
          </a:p>
          <a:p>
            <a:r>
              <a:rPr lang="el-GR" dirty="0" smtClean="0"/>
              <a:t>Τρόπος ζωής και μετανάστευση</a:t>
            </a:r>
          </a:p>
        </p:txBody>
      </p:sp>
    </p:spTree>
    <p:extLst>
      <p:ext uri="{BB962C8B-B14F-4D97-AF65-F5344CB8AC3E}">
        <p14:creationId xmlns:p14="http://schemas.microsoft.com/office/powerpoint/2010/main" val="30520702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πρέπει να γίνει?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Προτεραιότητα στη δημόσια υγεία</a:t>
            </a:r>
          </a:p>
          <a:p>
            <a:r>
              <a:rPr lang="el-GR" dirty="0" smtClean="0"/>
              <a:t>Ισορροπία μεταξύ διατροφής και άσκησης για έλεγχο βάρους</a:t>
            </a:r>
          </a:p>
          <a:p>
            <a:r>
              <a:rPr lang="el-GR" dirty="0" smtClean="0"/>
              <a:t>Προσαρμογή δράσεων πολιτείας με βάση την κουλτούρα του κάθε λαού</a:t>
            </a:r>
          </a:p>
          <a:p>
            <a:r>
              <a:rPr lang="el-GR" dirty="0" smtClean="0"/>
              <a:t>Περιβαλλοντικές αλλαγές</a:t>
            </a:r>
          </a:p>
          <a:p>
            <a:r>
              <a:rPr lang="el-GR" dirty="0" smtClean="0"/>
              <a:t>Συνεργασία δημόσιου και ιδιωτικού τομέα</a:t>
            </a:r>
          </a:p>
        </p:txBody>
      </p:sp>
    </p:spTree>
    <p:extLst>
      <p:ext uri="{BB962C8B-B14F-4D97-AF65-F5344CB8AC3E}">
        <p14:creationId xmlns:p14="http://schemas.microsoft.com/office/powerpoint/2010/main" val="158034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0"/>
            <a:ext cx="8343900" cy="684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132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4338" y="66675"/>
            <a:ext cx="9753601" cy="649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97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25"/>
            <a:ext cx="9144000" cy="638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699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25" y="1066800"/>
            <a:ext cx="8712275" cy="4442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29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666"/>
            <a:ext cx="9233816" cy="5974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21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571</Words>
  <Application>Microsoft Office PowerPoint</Application>
  <PresentationFormat>Προβολή στην οθόνη (4:3)</PresentationFormat>
  <Paragraphs>107</Paragraphs>
  <Slides>28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1" baseType="lpstr">
      <vt:lpstr>Arial</vt:lpstr>
      <vt:lpstr>Calibri</vt:lpstr>
      <vt:lpstr>Θέμα του Office</vt:lpstr>
      <vt:lpstr>Διατροφή – Θεωρία</vt:lpstr>
      <vt:lpstr>Θεματολογία διάλεξης</vt:lpstr>
      <vt:lpstr>Η παγκόσμια επιδημία</vt:lpstr>
      <vt:lpstr>Τι πρέπει να γίνει?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Οι επιπτώσεις στη δημόσια υγεία</vt:lpstr>
      <vt:lpstr>Το κόστος του υπερβάλλοντος βάρους και της παχυσαρκίας</vt:lpstr>
      <vt:lpstr>Η παγκοσμιοποίηση</vt:lpstr>
      <vt:lpstr>Παράγοντες που επιδρούν στο πρόβλημα της παχυσαρκίας</vt:lpstr>
      <vt:lpstr>Περιβαλλοντικός καθορισμός του παχύσαρκου</vt:lpstr>
      <vt:lpstr>Δομικό περιβάλλον</vt:lpstr>
      <vt:lpstr>Οικονομικό περιβάλλον</vt:lpstr>
      <vt:lpstr>Ενεργειακά πυκνές επιλογές</vt:lpstr>
      <vt:lpstr>Διαφημίσεις και κοινωνικά δίκτυα</vt:lpstr>
      <vt:lpstr>Διαφημίσεις και κοινωνικά δίκτυα</vt:lpstr>
      <vt:lpstr>Παρουσίαση του PowerPoint</vt:lpstr>
      <vt:lpstr>Όταν η σαλάτα έχει χιούμορ</vt:lpstr>
      <vt:lpstr>Φαγητό εκτός σπιτιού</vt:lpstr>
      <vt:lpstr>Μέγεθος μερίδας σε σνακ και αναψυκτικά</vt:lpstr>
      <vt:lpstr>Παρουσίαση του PowerPoint</vt:lpstr>
      <vt:lpstr>Η διαχείριση της πρόληψης</vt:lpstr>
      <vt:lpstr>Δραστηριότητες</vt:lpstr>
      <vt:lpstr>Συζήτηση και ερωτήσεις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 – Θεωρία</dc:title>
  <cp:lastModifiedBy>User</cp:lastModifiedBy>
  <cp:revision>14</cp:revision>
  <dcterms:created xsi:type="dcterms:W3CDTF">2013-01-27T09:14:16Z</dcterms:created>
  <dcterms:modified xsi:type="dcterms:W3CDTF">2026-01-10T09:18:43Z</dcterms:modified>
</cp:coreProperties>
</file>