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3"/>
  </p:notesMasterIdLst>
  <p:sldIdLst>
    <p:sldId id="256" r:id="rId3"/>
    <p:sldId id="426" r:id="rId4"/>
    <p:sldId id="257" r:id="rId5"/>
    <p:sldId id="258" r:id="rId6"/>
    <p:sldId id="259" r:id="rId7"/>
    <p:sldId id="265" r:id="rId8"/>
    <p:sldId id="266" r:id="rId9"/>
    <p:sldId id="267" r:id="rId10"/>
    <p:sldId id="268" r:id="rId11"/>
    <p:sldId id="272" r:id="rId12"/>
    <p:sldId id="269" r:id="rId13"/>
    <p:sldId id="270" r:id="rId14"/>
    <p:sldId id="271" r:id="rId15"/>
    <p:sldId id="339" r:id="rId16"/>
    <p:sldId id="276" r:id="rId17"/>
    <p:sldId id="277" r:id="rId18"/>
    <p:sldId id="278" r:id="rId19"/>
    <p:sldId id="279" r:id="rId20"/>
    <p:sldId id="282" r:id="rId21"/>
    <p:sldId id="283" r:id="rId22"/>
    <p:sldId id="284" r:id="rId23"/>
    <p:sldId id="288" r:id="rId24"/>
    <p:sldId id="289" r:id="rId25"/>
    <p:sldId id="293" r:id="rId26"/>
    <p:sldId id="415" r:id="rId27"/>
    <p:sldId id="418" r:id="rId28"/>
    <p:sldId id="412" r:id="rId29"/>
    <p:sldId id="414" r:id="rId30"/>
    <p:sldId id="294" r:id="rId31"/>
    <p:sldId id="295" r:id="rId32"/>
    <p:sldId id="296" r:id="rId33"/>
    <p:sldId id="297" r:id="rId34"/>
    <p:sldId id="298" r:id="rId35"/>
    <p:sldId id="300" r:id="rId36"/>
    <p:sldId id="301" r:id="rId37"/>
    <p:sldId id="411" r:id="rId38"/>
    <p:sldId id="305" r:id="rId39"/>
    <p:sldId id="306" r:id="rId40"/>
    <p:sldId id="405" r:id="rId41"/>
    <p:sldId id="285" r:id="rId42"/>
    <p:sldId id="311" r:id="rId43"/>
    <p:sldId id="312" r:id="rId44"/>
    <p:sldId id="313" r:id="rId45"/>
    <p:sldId id="314" r:id="rId46"/>
    <p:sldId id="315" r:id="rId47"/>
    <p:sldId id="316" r:id="rId48"/>
    <p:sldId id="317" r:id="rId49"/>
    <p:sldId id="318" r:id="rId50"/>
    <p:sldId id="320" r:id="rId51"/>
    <p:sldId id="425" r:id="rId5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25D985-54DF-4A23-84CB-F0FB190CC763}" type="datetimeFigureOut">
              <a:rPr lang="el-GR" smtClean="0"/>
              <a:t>22/5/2024</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59CF1C-A34A-4EA6-99EB-A2EFFB8300E5}" type="slidenum">
              <a:rPr lang="el-GR" smtClean="0"/>
              <a:t>‹#›</a:t>
            </a:fld>
            <a:endParaRPr lang="el-GR"/>
          </a:p>
        </p:txBody>
      </p:sp>
    </p:spTree>
    <p:extLst>
      <p:ext uri="{BB962C8B-B14F-4D97-AF65-F5344CB8AC3E}">
        <p14:creationId xmlns:p14="http://schemas.microsoft.com/office/powerpoint/2010/main" val="2486839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Η </a:t>
            </a:r>
            <a:r>
              <a:rPr lang="el-GR" dirty="0" err="1"/>
              <a:t>υπερνατριαιμία</a:t>
            </a:r>
            <a:r>
              <a:rPr lang="el-GR" dirty="0"/>
              <a:t> από μόνη της δεν είναι πολύ συχνή στο σκύλο και στη γάτα όταν το κέντρο της δίψας λειτουργεί φυσιολογικά. Ωστόσο μπορεί να προκληθεί σε περιπτώσεις αδυναμία πρόσληψης νερού λόγω μη πρόσβασης σε νερό (γάτες πάντα καθαρό νερό!!!) ή/και νευρολογικών συμπτωμάτων που δυσκολεύουν την επαρκή πρόσληψη νερού από το ζώο. </a:t>
            </a:r>
            <a:endParaRPr lang="en-US" dirty="0"/>
          </a:p>
        </p:txBody>
      </p:sp>
      <p:sp>
        <p:nvSpPr>
          <p:cNvPr id="4" name="Θέση αριθμού διαφάνειας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A134487-030D-4BE5-AF5A-1DCA5B34B96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933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A134487-030D-4BE5-AF5A-1DCA5B34B96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871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A134487-030D-4BE5-AF5A-1DCA5B34B96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68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kern="1200" dirty="0">
                <a:solidFill>
                  <a:schemeClr val="tx1"/>
                </a:solidFill>
                <a:effectLst/>
                <a:latin typeface="+mn-lt"/>
                <a:ea typeface="+mn-ea"/>
                <a:cs typeface="+mn-cs"/>
              </a:rPr>
              <a:t>Τα συμπτώματα εμφανίζονται μόνο ύστερα από αιφνίδια εμφάνιση υπό- ή </a:t>
            </a:r>
            <a:r>
              <a:rPr lang="el-GR" sz="1200" kern="1200" dirty="0" err="1">
                <a:solidFill>
                  <a:schemeClr val="tx1"/>
                </a:solidFill>
                <a:effectLst/>
                <a:latin typeface="+mn-lt"/>
                <a:ea typeface="+mn-ea"/>
                <a:cs typeface="+mn-cs"/>
              </a:rPr>
              <a:t>υπερνατριαιμίας</a:t>
            </a:r>
            <a:r>
              <a:rPr lang="el-GR" sz="1200" kern="1200" dirty="0">
                <a:solidFill>
                  <a:schemeClr val="tx1"/>
                </a:solidFill>
                <a:effectLst/>
                <a:latin typeface="+mn-lt"/>
                <a:ea typeface="+mn-ea"/>
                <a:cs typeface="+mn-cs"/>
              </a:rPr>
              <a:t> και συνήθως χαρακτηρίζονται από νευρολογικά συμπτώματα όπως αποπροσανατολισμός, αταξία, επιληπτικές κρίσεις και κώμα) σε συγκεντρώσεις είτε κάτω από 120 είτε πάνω από 170</a:t>
            </a:r>
            <a:endParaRPr lang="el-G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6348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Κατά συνέπεια σε οποιαδήποτε ζώο υπάρχει συμβατή κλινική εικόνα θα πρέπει να ακολουθείται η παραπάνω κλινική και διαγνωστική προσέγγιση της </a:t>
            </a:r>
            <a:r>
              <a:rPr lang="el-GR" dirty="0" err="1"/>
              <a:t>υπερκαλιαιμίας</a:t>
            </a:r>
            <a:r>
              <a:rPr lang="el-GR" dirty="0"/>
              <a:t>. </a:t>
            </a:r>
          </a:p>
        </p:txBody>
      </p:sp>
      <p:sp>
        <p:nvSpPr>
          <p:cNvPr id="4" name="Θέση υποσέλιδου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αριθμού διαφάνειας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3482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A134487-030D-4BE5-AF5A-1DCA5B34B96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8722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C40A10-6036-4879-816D-55C01FC94846}" type="slidenum">
              <a:rPr kumimoji="0" lang="ru-R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A134487-030D-4BE5-AF5A-1DCA5B34B96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300" b="0" i="0" u="none" strike="noStrike" kern="1200" cap="none" spc="0" normalizeH="0" baseline="0" noProof="0">
                <a:ln>
                  <a:noFill/>
                </a:ln>
                <a:solidFill>
                  <a:prstClr val="black"/>
                </a:solidFill>
                <a:effectLst/>
                <a:uLnTx/>
                <a:uFillTx/>
                <a:latin typeface="Calibri" panose="020F0502020204030204"/>
                <a:ea typeface="+mn-ea"/>
                <a:cs typeface="+mn-cs"/>
              </a:rPr>
              <a:t>Χατζής Μανώλης, 2019</a:t>
            </a:r>
            <a:endParaRPr kumimoji="0" lang="ru-R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5449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5AB24-8725-0ED9-BEF4-0A5D3273BF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325FBF7A-E8AA-4374-7066-BBA244824B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3AE9BE5F-E6BC-C16F-A30B-99A232994845}"/>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A4112238-2B25-E3EE-9AC3-812F11B8B4F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7777EA7-5DEE-2DF0-5E97-6761C6038037}"/>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1413179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C274-9261-7DC6-4DF6-59ED33DD8E2C}"/>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D93A4021-B51D-87B6-2DFF-B9757F41F5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451D86AB-0C59-4AC7-9D4C-C5DFCFBC1EF6}"/>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A5B140F7-526E-3391-2990-6872F2CDAF2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FC1DD41-A85D-3C1A-5229-6759E4D9F326}"/>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305331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2B60DB-848E-2505-EA6E-A1E6098F24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450A0DDF-A320-8511-FA6D-92913EFB47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E3ED57C2-1DB6-2A9A-E38D-F7F7D257E103}"/>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5FF94821-151C-C883-9C9C-05E01628B3C5}"/>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D76B61E3-7B25-EF72-106C-519536FF1F05}"/>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2021211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with Log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0" name="Picture Placeholder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735047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8" name="Picture Placeholder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7928633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Picture Placeholder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0083717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296420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Layout v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anchor="b">
            <a:normAutofit/>
          </a:bodyPr>
          <a:lstStyle>
            <a:lvl1pPr>
              <a:defRPr sz="3600"/>
            </a:lvl1pPr>
          </a:lstStyle>
          <a:p>
            <a:r>
              <a:rPr lang="en-US" dirty="0"/>
              <a:t>CLICK TO EDIT</a:t>
            </a:r>
            <a:endParaRPr lang="ru-RU" dirty="0"/>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122284"/>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Picture Placeholder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3382359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con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Picture Placeholder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3" name="Text Placeholder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Picture Placeholder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5" name="Text Placeholder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6" name="Text Placeholder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7" name="Picture Placeholder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8" name="Text Placeholder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
        <p:nvSpPr>
          <p:cNvPr id="29" name="Text Placeholder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Picture Placeholder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31" name="Text Placeholder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Tree>
    <p:extLst>
      <p:ext uri="{BB962C8B-B14F-4D97-AF65-F5344CB8AC3E}">
        <p14:creationId xmlns:p14="http://schemas.microsoft.com/office/powerpoint/2010/main" val="3776729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Monitor and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Rectangle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Picture Placeholder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1927901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Subtitle Content Layout">
    <p:spTree>
      <p:nvGrpSpPr>
        <p:cNvPr id="1" name=""/>
        <p:cNvGrpSpPr/>
        <p:nvPr/>
      </p:nvGrpSpPr>
      <p:grpSpPr>
        <a:xfrm>
          <a:off x="0" y="0"/>
          <a:ext cx="0" cy="0"/>
          <a:chOff x="0" y="0"/>
          <a:chExt cx="0" cy="0"/>
        </a:xfrm>
      </p:grpSpPr>
      <p:sp>
        <p:nvSpPr>
          <p:cNvPr id="22" name="Picture Placeholder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anchor="b">
            <a:normAutofit/>
          </a:bodyPr>
          <a:lstStyle>
            <a:lvl1pPr algn="ct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8842051-6173-4CC2-8C4A-8AE31FE7BA54}"/>
              </a:ext>
            </a:extLst>
          </p:cNvPr>
          <p:cNvGrpSpPr/>
          <p:nvPr userDrawn="1"/>
        </p:nvGrpSpPr>
        <p:grpSpPr>
          <a:xfrm>
            <a:off x="5124396" y="1373283"/>
            <a:ext cx="1943208" cy="100800"/>
            <a:chOff x="3149478" y="1373283"/>
            <a:chExt cx="1943208" cy="100800"/>
          </a:xfrm>
        </p:grpSpPr>
        <p:grpSp>
          <p:nvGrpSpPr>
            <p:cNvPr id="15" name="Group 14">
              <a:extLst>
                <a:ext uri="{FF2B5EF4-FFF2-40B4-BE49-F238E27FC236}">
                  <a16:creationId xmlns:a16="http://schemas.microsoft.com/office/drawing/2014/main" id="{B7317392-EF87-4050-8BBE-32F74B0CF15A}"/>
                </a:ext>
              </a:extLst>
            </p:cNvPr>
            <p:cNvGrpSpPr/>
            <p:nvPr userDrawn="1"/>
          </p:nvGrpSpPr>
          <p:grpSpPr>
            <a:xfrm>
              <a:off x="3149478" y="1373283"/>
              <a:ext cx="1943208" cy="100800"/>
              <a:chOff x="0" y="3237441"/>
              <a:chExt cx="194320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18928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42408"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5D1C3636-C306-4492-8D46-194288459CAF}"/>
                </a:ext>
              </a:extLst>
            </p:cNvPr>
            <p:cNvSpPr/>
            <p:nvPr userDrawn="1"/>
          </p:nvSpPr>
          <p:spPr>
            <a:xfrm>
              <a:off x="3149478"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82785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A1593-A2C6-337F-F7C3-F7E3A6575DAC}"/>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BB7EE6C4-C016-E093-641D-C56AB1AAA7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52211012-5385-5E4B-37F5-4520403EDFEC}"/>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5B4C4832-2664-6540-9164-62AC1DB5CF9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C26A4DF6-2DCB-21B2-D3A2-5A3F24C9904E}"/>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40988176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179281" y="1375202"/>
            <a:ext cx="5012719" cy="100800"/>
            <a:chOff x="304632" y="3240138"/>
            <a:chExt cx="3129768"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04632" y="3290538"/>
              <a:ext cx="307937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sp>
        <p:nvSpPr>
          <p:cNvPr id="39" name="Text Placeholder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21" name="Straight Connector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7599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umbers 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anchor="b">
            <a:normAutofit/>
          </a:bodyPr>
          <a:lstStyle>
            <a:lvl1pPr algn="l">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Straight Connector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$12,345</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6" name="Text Placeholder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$6,789</a:t>
            </a:r>
            <a:endParaRPr lang="ru-RU" dirty="0"/>
          </a:p>
        </p:txBody>
      </p:sp>
      <p:sp>
        <p:nvSpPr>
          <p:cNvPr id="27" name="Text Placeholder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8" name="Text Placeholder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6811632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Layout with circl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4581382"/>
            <a:ext cx="4370400" cy="100800"/>
            <a:chOff x="-1228304" y="3240138"/>
            <a:chExt cx="4370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32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041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Oval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2" name="Oval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7" name="Text Placeholder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$25</a:t>
            </a:r>
            <a:endParaRPr lang="ru-RU" dirty="0"/>
          </a:p>
        </p:txBody>
      </p:sp>
      <p:sp>
        <p:nvSpPr>
          <p:cNvPr id="28" name="Text Placeholder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29" name="Text Placeholder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0" name="Text Placeholder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$50</a:t>
            </a:r>
            <a:endParaRPr lang="ru-RU" dirty="0"/>
          </a:p>
        </p:txBody>
      </p:sp>
      <p:sp>
        <p:nvSpPr>
          <p:cNvPr id="31" name="Text Placeholder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2" name="Text Placeholder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3" name="Text Placeholder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$100</a:t>
            </a:r>
            <a:endParaRPr lang="ru-RU" dirty="0"/>
          </a:p>
        </p:txBody>
      </p:sp>
      <p:sp>
        <p:nvSpPr>
          <p:cNvPr id="34" name="Text Placeholder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5" name="Text Placeholder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Tree>
    <p:extLst>
      <p:ext uri="{BB962C8B-B14F-4D97-AF65-F5344CB8AC3E}">
        <p14:creationId xmlns:p14="http://schemas.microsoft.com/office/powerpoint/2010/main" val="2831038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3965462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anchor="b">
            <a:normAutofit/>
          </a:bodyPr>
          <a:lstStyle>
            <a:lvl1pPr algn="l">
              <a:defRPr sz="3600"/>
            </a:lvl1pPr>
          </a:lstStyle>
          <a:p>
            <a:r>
              <a:rPr lang="en-US" dirty="0"/>
              <a:t>CLICK TO EDIT</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a:off x="-6" y="1374243"/>
            <a:ext cx="4319045" cy="100800"/>
            <a:chOff x="646012" y="3239179"/>
            <a:chExt cx="220185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216563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2796480"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Picture Placeholder 11" descr="Competitors logos quadrant">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anchor="ctr" anchorCtr="0">
            <a:noAutofit/>
          </a:bodyPr>
          <a:lstStyle>
            <a:lvl1pPr marL="0" indent="0" algn="ctr">
              <a:buNone/>
              <a:defRPr sz="2000" i="1">
                <a:solidFill>
                  <a:schemeClr val="tx1"/>
                </a:solidFill>
              </a:defRPr>
            </a:lvl1pPr>
          </a:lstStyle>
          <a:p>
            <a:r>
              <a:rPr lang="en-US" dirty="0"/>
              <a:t>Competitor 2</a:t>
            </a:r>
          </a:p>
          <a:p>
            <a:r>
              <a:rPr lang="en-US" dirty="0"/>
              <a:t>Logo</a:t>
            </a:r>
            <a:endParaRPr lang="ru-RU" dirty="0"/>
          </a:p>
        </p:txBody>
      </p:sp>
      <p:sp>
        <p:nvSpPr>
          <p:cNvPr id="22" name="Picture Placeholder 11" descr="Competitors logos quadrant">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1</a:t>
            </a:r>
            <a:endParaRPr lang="en-US" dirty="0"/>
          </a:p>
          <a:p>
            <a:r>
              <a:rPr lang="en-US" dirty="0"/>
              <a:t>Logo</a:t>
            </a:r>
            <a:endParaRPr lang="ru-RU" dirty="0"/>
          </a:p>
        </p:txBody>
      </p:sp>
      <p:sp>
        <p:nvSpPr>
          <p:cNvPr id="25" name="Picture Placeholder 11" descr="Competitors logos quadrant">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3</a:t>
            </a:r>
            <a:endParaRPr lang="en-US" dirty="0"/>
          </a:p>
          <a:p>
            <a:r>
              <a:rPr lang="en-US" dirty="0"/>
              <a:t>Logo</a:t>
            </a:r>
            <a:endParaRPr lang="ru-RU" dirty="0"/>
          </a:p>
        </p:txBody>
      </p:sp>
      <p:sp>
        <p:nvSpPr>
          <p:cNvPr id="26" name="Picture Placeholder 11" descr="Competitors logos quadrant">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4</a:t>
            </a:r>
            <a:endParaRPr lang="en-US" dirty="0"/>
          </a:p>
          <a:p>
            <a:r>
              <a:rPr lang="en-US" dirty="0"/>
              <a:t>Logo</a:t>
            </a:r>
            <a:r>
              <a:rPr lang="ru-RU" dirty="0"/>
              <a:t>я</a:t>
            </a:r>
          </a:p>
        </p:txBody>
      </p:sp>
      <p:sp>
        <p:nvSpPr>
          <p:cNvPr id="27" name="Picture Placeholder 11" descr="Competitors logos quadrant">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5</a:t>
            </a:r>
            <a:endParaRPr lang="en-US" dirty="0"/>
          </a:p>
          <a:p>
            <a:r>
              <a:rPr lang="en-US" dirty="0"/>
              <a:t>Logo</a:t>
            </a:r>
            <a:endParaRPr lang="ru-RU" dirty="0"/>
          </a:p>
        </p:txBody>
      </p:sp>
      <p:sp>
        <p:nvSpPr>
          <p:cNvPr id="28" name="Picture Placeholder 11" descr="Competitors logos quadrant">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6</a:t>
            </a:r>
            <a:endParaRPr lang="en-US" dirty="0"/>
          </a:p>
          <a:p>
            <a:r>
              <a:rPr lang="en-US" dirty="0"/>
              <a:t>Logo</a:t>
            </a:r>
            <a:endParaRPr lang="ru-RU" dirty="0"/>
          </a:p>
        </p:txBody>
      </p:sp>
      <p:sp>
        <p:nvSpPr>
          <p:cNvPr id="29" name="Text Placeholder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expensive</a:t>
            </a:r>
          </a:p>
        </p:txBody>
      </p:sp>
      <p:sp>
        <p:nvSpPr>
          <p:cNvPr id="30" name="Text Placeholder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convenient</a:t>
            </a:r>
          </a:p>
        </p:txBody>
      </p:sp>
      <p:sp>
        <p:nvSpPr>
          <p:cNvPr id="31" name="Text Placeholder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convenient</a:t>
            </a:r>
          </a:p>
        </p:txBody>
      </p:sp>
      <p:sp>
        <p:nvSpPr>
          <p:cNvPr id="32" name="Picture Placeholder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33" name="Text Placeholder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expensive</a:t>
            </a:r>
          </a:p>
        </p:txBody>
      </p:sp>
      <p:grpSp>
        <p:nvGrpSpPr>
          <p:cNvPr id="4" name="Group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Straight Connector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7" name="Group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Straight Connector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10209941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Section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97696"/>
            <a:ext cx="3360726" cy="100800"/>
            <a:chOff x="0" y="3240138"/>
            <a:chExt cx="3360726"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27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25992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22" name="Text Placeholder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23" name="Text Placeholder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cxnSp>
        <p:nvCxnSpPr>
          <p:cNvPr id="24" name="Straight Connector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3" name="Text Placeholder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4" name="Text Placeholder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6" name="Text Placeholder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7" name="Text Placeholder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Tree>
    <p:extLst>
      <p:ext uri="{BB962C8B-B14F-4D97-AF65-F5344CB8AC3E}">
        <p14:creationId xmlns:p14="http://schemas.microsoft.com/office/powerpoint/2010/main" val="29927338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able and Chart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Content Placeholder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
        <p:nvSpPr>
          <p:cNvPr id="22" name="Content Placeholder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Tree>
    <p:extLst>
      <p:ext uri="{BB962C8B-B14F-4D97-AF65-F5344CB8AC3E}">
        <p14:creationId xmlns:p14="http://schemas.microsoft.com/office/powerpoint/2010/main" val="3162082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melin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anchor="b">
            <a:normAutofit/>
          </a:bodyPr>
          <a:lstStyle>
            <a:lvl1pPr algn="r">
              <a:defRPr sz="3600"/>
            </a:lvl1pPr>
          </a:lstStyle>
          <a:p>
            <a:r>
              <a:rPr lang="en-US" dirty="0"/>
              <a:t>TIMELINE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9186215" y="1375202"/>
            <a:ext cx="3005785" cy="100800"/>
            <a:chOff x="2729180" y="3240138"/>
            <a:chExt cx="153234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2729180" y="3290538"/>
              <a:ext cx="150492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4" name="Straight Connector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9" name="Oval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0" name="Oval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1" name="Oval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2" name="Text Placeholder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3" name="Text Placeholder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0" name="Text Placeholder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1" name="Text Placeholder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2" name="Text Placeholder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Tree>
    <p:extLst>
      <p:ext uri="{BB962C8B-B14F-4D97-AF65-F5344CB8AC3E}">
        <p14:creationId xmlns:p14="http://schemas.microsoft.com/office/powerpoint/2010/main" val="3562154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598737"/>
            <a:ext cx="3764756" cy="100800"/>
            <a:chOff x="-1228304" y="3240138"/>
            <a:chExt cx="3764756"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67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435652"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able Placeholder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anchor="ctr" anchorCtr="0">
            <a:normAutofit/>
          </a:bodyPr>
          <a:lstStyle>
            <a:lvl1pPr marL="0" indent="0" algn="ctr">
              <a:buNone/>
              <a:defRPr sz="2000"/>
            </a:lvl1pPr>
          </a:lstStyle>
          <a:p>
            <a:r>
              <a:rPr lang="en-US"/>
              <a:t>Click icon to add table</a:t>
            </a:r>
            <a:endParaRPr lang="ru-RU" dirty="0"/>
          </a:p>
        </p:txBody>
      </p:sp>
    </p:spTree>
    <p:extLst>
      <p:ext uri="{BB962C8B-B14F-4D97-AF65-F5344CB8AC3E}">
        <p14:creationId xmlns:p14="http://schemas.microsoft.com/office/powerpoint/2010/main" val="32075771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2258048" cy="100800"/>
            <a:chOff x="0" y="3240138"/>
            <a:chExt cx="225804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216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15724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9" name="Picture Placeholder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5" name="Picture Placeholder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6" name="Picture Placeholder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7" name="Text Placeholder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1" name="Text Placeholder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2" name="Text Placeholder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9" name="Text Placeholder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32" name="Straight Connector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0520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DCD3E-D0DF-4D3C-728D-FA0021BBDD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C6A84340-C788-DBB5-3CA8-8D0A625502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DF14F7-113B-435A-B5C1-B7442DC0FC93}"/>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296A0DC0-4271-DA49-2883-DA6C8F315324}"/>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2A368C7E-9DC8-95F4-17E0-F37B11BFC8FF}"/>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14920683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am Content Layout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395281" y="1375202"/>
            <a:ext cx="4796719" cy="100800"/>
            <a:chOff x="439494" y="3240138"/>
            <a:chExt cx="299490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9445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3" name="Picture Placeholder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23" name="Straight Connector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Text Placeholder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7" name="Text Placeholder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0" name="Text Placeholder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1" name="Text Placeholder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3" name="Text Placeholder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4" name="Text Placeholder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56" name="Straight Connector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Picture Placeholder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5" name="Picture Placeholder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46" name="Picture Placeholder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2" name="Picture Placeholder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42433127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e Char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11097"/>
            <a:ext cx="3149152" cy="100800"/>
            <a:chOff x="-1228304" y="3250524"/>
            <a:chExt cx="3149152"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9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20048"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Text Placeholder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37" name="Text Placeholder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39" name="Text Placeholder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0" name="Text Placeholder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2" name="Text Placeholder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3" name="Text Placeholder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5" name="Text Placeholder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6" name="Text Placeholder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8" name="Text Placeholder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9" name="Text Placeholder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51" name="Text Placeholder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52" name="Text Placeholder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8" name="Oval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4" name="Oval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5" name="Oval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6" name="Oval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7" name="Oval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Oval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2" name="Chart Placeholder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anchor="ctr" anchorCtr="0">
            <a:normAutofit/>
          </a:bodyPr>
          <a:lstStyle>
            <a:lvl1pPr marL="0" indent="0" algn="ctr">
              <a:buNone/>
              <a:defRPr sz="1200"/>
            </a:lvl1pPr>
          </a:lstStyle>
          <a:p>
            <a:r>
              <a:rPr lang="en-US"/>
              <a:t>Click icon to add chart</a:t>
            </a:r>
            <a:endParaRPr lang="ru-RU" dirty="0"/>
          </a:p>
        </p:txBody>
      </p:sp>
      <p:sp>
        <p:nvSpPr>
          <p:cNvPr id="35" name="Oval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8" name="Oval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cxnSp>
        <p:nvCxnSpPr>
          <p:cNvPr id="41" name="Straight Connector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7310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2029804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anchor="ctr" anchorCtr="0">
            <a:normAutofit/>
          </a:bodyPr>
          <a:lstStyle>
            <a:lvl1pPr marL="0" indent="0" algn="ctr">
              <a:buNone/>
              <a:defRPr sz="20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21" name="Title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anchor="b" anchorCtr="0">
            <a:noAutofit/>
          </a:bodyPr>
          <a:lstStyle>
            <a:lvl1pPr>
              <a:defRPr sz="5500"/>
            </a:lvl1pPr>
          </a:lstStyle>
          <a:p>
            <a:r>
              <a:rPr lang="en-US" dirty="0"/>
              <a:t>THANK YOU!</a:t>
            </a:r>
            <a:endParaRPr lang="ru-RU" dirty="0"/>
          </a:p>
        </p:txBody>
      </p:sp>
      <p:sp>
        <p:nvSpPr>
          <p:cNvPr id="22" name="Text Placeholder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August Bergqvist</a:t>
            </a:r>
            <a:endParaRPr lang="ru-RU" dirty="0"/>
          </a:p>
        </p:txBody>
      </p:sp>
      <p:sp>
        <p:nvSpPr>
          <p:cNvPr id="23" name="Text Placeholder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Phone:</a:t>
            </a:r>
            <a:endParaRPr lang="ru-RU" dirty="0"/>
          </a:p>
        </p:txBody>
      </p:sp>
      <p:sp>
        <p:nvSpPr>
          <p:cNvPr id="24" name="Text Placeholder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+7 888 999-000-11</a:t>
            </a:r>
            <a:endParaRPr lang="ru-RU" dirty="0"/>
          </a:p>
        </p:txBody>
      </p:sp>
      <p:sp>
        <p:nvSpPr>
          <p:cNvPr id="25" name="Text Placeholder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Email:</a:t>
            </a:r>
            <a:endParaRPr lang="ru-RU" dirty="0"/>
          </a:p>
        </p:txBody>
      </p:sp>
      <p:sp>
        <p:nvSpPr>
          <p:cNvPr id="26" name="Text Placeholder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Bergqvist@vanarsdelltd.com</a:t>
            </a:r>
            <a:endParaRPr lang="ru-RU" dirty="0"/>
          </a:p>
        </p:txBody>
      </p:sp>
      <p:sp>
        <p:nvSpPr>
          <p:cNvPr id="27" name="Text Placeholder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dirty="0"/>
              <a:t>Website:</a:t>
            </a:r>
            <a:endParaRPr lang="ru-RU" dirty="0"/>
          </a:p>
        </p:txBody>
      </p:sp>
      <p:sp>
        <p:nvSpPr>
          <p:cNvPr id="28" name="Text Placeholder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www.vanarsdelltd.com</a:t>
            </a:r>
            <a:endParaRPr lang="ru-RU" dirty="0"/>
          </a:p>
        </p:txBody>
      </p:sp>
      <p:grpSp>
        <p:nvGrpSpPr>
          <p:cNvPr id="4" name="Group 3">
            <a:extLst>
              <a:ext uri="{FF2B5EF4-FFF2-40B4-BE49-F238E27FC236}">
                <a16:creationId xmlns:a16="http://schemas.microsoft.com/office/drawing/2014/main" id="{5F591C52-0202-44BA-A6BE-E2362516B893}"/>
              </a:ext>
            </a:extLst>
          </p:cNvPr>
          <p:cNvGrpSpPr/>
          <p:nvPr userDrawn="1"/>
        </p:nvGrpSpPr>
        <p:grpSpPr>
          <a:xfrm>
            <a:off x="801543" y="2750589"/>
            <a:ext cx="4569895" cy="100800"/>
            <a:chOff x="808548" y="2750589"/>
            <a:chExt cx="4569895"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808548" y="2750589"/>
              <a:ext cx="4505297" cy="100800"/>
              <a:chOff x="496859" y="3240138"/>
              <a:chExt cx="293754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9" name="Oval 28">
              <a:extLst>
                <a:ext uri="{FF2B5EF4-FFF2-40B4-BE49-F238E27FC236}">
                  <a16:creationId xmlns:a16="http://schemas.microsoft.com/office/drawing/2014/main" id="{BECBEDE0-51BB-48BD-AAAD-63B6F60C1D57}"/>
                </a:ext>
              </a:extLst>
            </p:cNvPr>
            <p:cNvSpPr/>
            <p:nvPr userDrawn="1"/>
          </p:nvSpPr>
          <p:spPr>
            <a:xfrm flipH="1">
              <a:off x="5277642"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2" name="Group 31">
            <a:extLst>
              <a:ext uri="{FF2B5EF4-FFF2-40B4-BE49-F238E27FC236}">
                <a16:creationId xmlns:a16="http://schemas.microsoft.com/office/drawing/2014/main" id="{63E1608D-F119-4C0D-8D91-7CB089C037C8}"/>
              </a:ext>
            </a:extLst>
          </p:cNvPr>
          <p:cNvGrpSpPr/>
          <p:nvPr userDrawn="1"/>
        </p:nvGrpSpPr>
        <p:grpSpPr>
          <a:xfrm>
            <a:off x="801543" y="1660573"/>
            <a:ext cx="4575417" cy="105664"/>
            <a:chOff x="808548" y="2745725"/>
            <a:chExt cx="4575417" cy="105664"/>
          </a:xfrm>
        </p:grpSpPr>
        <p:grpSp>
          <p:nvGrpSpPr>
            <p:cNvPr id="33" name="Group 32">
              <a:extLst>
                <a:ext uri="{FF2B5EF4-FFF2-40B4-BE49-F238E27FC236}">
                  <a16:creationId xmlns:a16="http://schemas.microsoft.com/office/drawing/2014/main" id="{EBDC0121-6865-4B65-A28B-1CEDB16AAD9E}"/>
                </a:ext>
              </a:extLst>
            </p:cNvPr>
            <p:cNvGrpSpPr/>
            <p:nvPr userDrawn="1"/>
          </p:nvGrpSpPr>
          <p:grpSpPr>
            <a:xfrm flipH="1">
              <a:off x="808548" y="2750589"/>
              <a:ext cx="4505297" cy="100800"/>
              <a:chOff x="496859" y="3240138"/>
              <a:chExt cx="2937541" cy="100800"/>
            </a:xfrm>
          </p:grpSpPr>
          <p:cxnSp>
            <p:nvCxnSpPr>
              <p:cNvPr id="35" name="Straight Connector 34">
                <a:extLst>
                  <a:ext uri="{FF2B5EF4-FFF2-40B4-BE49-F238E27FC236}">
                    <a16:creationId xmlns:a16="http://schemas.microsoft.com/office/drawing/2014/main" id="{386E3714-07DE-4318-B5BC-25F879B97D59}"/>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34" name="Oval 33">
              <a:extLst>
                <a:ext uri="{FF2B5EF4-FFF2-40B4-BE49-F238E27FC236}">
                  <a16:creationId xmlns:a16="http://schemas.microsoft.com/office/drawing/2014/main" id="{09817AEC-C67C-49A3-AC5A-669FD4D6D586}"/>
                </a:ext>
              </a:extLst>
            </p:cNvPr>
            <p:cNvSpPr/>
            <p:nvPr userDrawn="1"/>
          </p:nvSpPr>
          <p:spPr>
            <a:xfrm flipH="1">
              <a:off x="5283164"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4217001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ppendix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anchor="ctr" anchorCtr="0">
            <a:normAutofit/>
          </a:bodyPr>
          <a:lstStyle>
            <a:lvl1pPr marL="0" indent="0" algn="ctr">
              <a:buNone/>
              <a:defRPr sz="14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anchor="b">
            <a:normAutofit/>
          </a:bodyPr>
          <a:lstStyle>
            <a:lvl1pPr algn="ctr">
              <a:defRPr sz="3600"/>
            </a:lvl1pPr>
          </a:lstStyle>
          <a:p>
            <a:r>
              <a:rPr lang="en-US" dirty="0"/>
              <a:t>APPENDIX</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4" name="Group 3">
            <a:extLst>
              <a:ext uri="{FF2B5EF4-FFF2-40B4-BE49-F238E27FC236}">
                <a16:creationId xmlns:a16="http://schemas.microsoft.com/office/drawing/2014/main" id="{908B302A-0F76-466E-9FCE-DCEECCBCF6C9}"/>
              </a:ext>
            </a:extLst>
          </p:cNvPr>
          <p:cNvGrpSpPr/>
          <p:nvPr userDrawn="1"/>
        </p:nvGrpSpPr>
        <p:grpSpPr>
          <a:xfrm>
            <a:off x="4736152" y="1509426"/>
            <a:ext cx="2719696" cy="100800"/>
            <a:chOff x="4732222" y="1509426"/>
            <a:chExt cx="2719696"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732222" y="1509426"/>
              <a:ext cx="2669296" cy="100800"/>
              <a:chOff x="1693969" y="3240138"/>
              <a:chExt cx="174043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1693969" y="3290538"/>
                <a:ext cx="169003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427C0C4F-6341-4BE0-931E-AAA6EA2AF137}"/>
                </a:ext>
              </a:extLst>
            </p:cNvPr>
            <p:cNvSpPr/>
            <p:nvPr userDrawn="1"/>
          </p:nvSpPr>
          <p:spPr>
            <a:xfrm flipH="1">
              <a:off x="7351117"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15690953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stimonial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anchor="b">
            <a:normAutofit/>
          </a:bodyPr>
          <a:lstStyle>
            <a:lvl1pPr algn="r">
              <a:defRPr sz="3600"/>
            </a:lvl1pPr>
          </a:lstStyle>
          <a:p>
            <a:r>
              <a:rPr lang="en-US" dirty="0"/>
              <a:t>TESTIMONIALS</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773282" y="1375202"/>
            <a:ext cx="4418718" cy="100800"/>
            <a:chOff x="675503" y="3240138"/>
            <a:chExt cx="2758897"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75503" y="3290538"/>
              <a:ext cx="270849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24" name="Oval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Text Placeholder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59" name="Text Placeholder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0" name="Picture Placeholder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1" name="Straight Connector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Text Placeholder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3" name="Oval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64" name="Text Placeholder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65" name="Text Placeholder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6" name="Picture Placeholder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7" name="Straight Connector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 Placeholder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9" name="Oval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Tree>
    <p:extLst>
      <p:ext uri="{BB962C8B-B14F-4D97-AF65-F5344CB8AC3E}">
        <p14:creationId xmlns:p14="http://schemas.microsoft.com/office/powerpoint/2010/main" val="31939838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ase Study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anchor="b">
            <a:normAutofit/>
          </a:bodyPr>
          <a:lstStyle>
            <a:lvl1pPr>
              <a:defRPr sz="3600"/>
            </a:lvl1pPr>
          </a:lstStyle>
          <a:p>
            <a:r>
              <a:rPr lang="en-US" dirty="0"/>
              <a:t>CASE STUDY</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319328"/>
            <a:ext cx="3866400" cy="100800"/>
            <a:chOff x="-1228304" y="3240138"/>
            <a:chExt cx="3866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81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537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 Placeholder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407698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Mobile Phon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Rectangle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Picture Placeholder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22" name="Picture Placeholder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6329600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Manual">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1" name="Text Placeholder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2" name="Text Placeholder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3" name="Text Placeholder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4" name="Picture Placeholder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5" name="Picture Placeholder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6" name="Text Placeholder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7" name="Text Placeholder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8" name="Picture Placeholder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9" name="Text Placeholder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0" name="Text Placeholder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32" name="Text Placeholder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3" name="Text Placeholder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4" name="Text Placeholder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a:r>
              <a:rPr lang="en-US" dirty="0"/>
              <a:t>1</a:t>
            </a:r>
            <a:endParaRPr lang="ru-RU" dirty="0"/>
          </a:p>
        </p:txBody>
      </p:sp>
      <p:sp>
        <p:nvSpPr>
          <p:cNvPr id="36" name="Text Placeholder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37" name="Text Placeholder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40" name="Text Placeholder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8" name="Title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r>
              <a:rPr lang="en-US" dirty="0"/>
              <a:t>HOW TO USE THIS TEMPLATE</a:t>
            </a:r>
            <a:endParaRPr lang="ru-RU" dirty="0"/>
          </a:p>
        </p:txBody>
      </p:sp>
      <p:sp>
        <p:nvSpPr>
          <p:cNvPr id="41" name="Picture Placeholder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31" name="Group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Straight Connector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19270705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14694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2FE7D-0683-7368-27B6-0F86C0270884}"/>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D22755A3-5AF0-D2F7-9427-1090DFAA0D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4BB9B2B0-1FBE-4C9F-CE16-DC1F402B7A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A99E330F-4590-0CE3-D27F-A7A1868B2534}"/>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6" name="Footer Placeholder 5">
            <a:extLst>
              <a:ext uri="{FF2B5EF4-FFF2-40B4-BE49-F238E27FC236}">
                <a16:creationId xmlns:a16="http://schemas.microsoft.com/office/drawing/2014/main" id="{22BF4BFB-F115-A74A-01E8-C1997462AEA7}"/>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B0647C1-2E36-723E-36B5-E370811A1234}"/>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401191603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Tree>
    <p:extLst>
      <p:ext uri="{BB962C8B-B14F-4D97-AF65-F5344CB8AC3E}">
        <p14:creationId xmlns:p14="http://schemas.microsoft.com/office/powerpoint/2010/main" val="31668779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6" name="Content Placeholder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610870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Content Placeholder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17861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Text Placeholder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13358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Content Placeholder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73107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Picture Placeholder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11199262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394751257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79791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53F26-BBA8-F8E6-FB85-216D88C4AFAC}"/>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2E26AE89-5AD0-6A8E-6991-29F66E83C0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C6F41D-66D4-9BF2-EA83-7B419E0836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5844BFBB-E5EA-F0C3-4D08-F5C98518F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C5B94B-6047-ED2A-89AD-6D539CF7EA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4007D926-FDF2-6DEA-72AD-AAACE407C707}"/>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8" name="Footer Placeholder 7">
            <a:extLst>
              <a:ext uri="{FF2B5EF4-FFF2-40B4-BE49-F238E27FC236}">
                <a16:creationId xmlns:a16="http://schemas.microsoft.com/office/drawing/2014/main" id="{D5922275-EFA0-6180-D5CD-58571F2AAD0C}"/>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F9B13440-5CA8-5AEC-7767-DDFBA3C66261}"/>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178903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6263A-D7E9-D9F2-2DBF-C09E8A128759}"/>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51296ADE-1FA8-A928-31C3-FD7A103873B6}"/>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4" name="Footer Placeholder 3">
            <a:extLst>
              <a:ext uri="{FF2B5EF4-FFF2-40B4-BE49-F238E27FC236}">
                <a16:creationId xmlns:a16="http://schemas.microsoft.com/office/drawing/2014/main" id="{7B668525-1D03-A6DA-D716-CE2EF6DCEF9B}"/>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01345ABF-B919-75CD-3FD1-7893C87413B7}"/>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896757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C94DA4-E22D-6FA0-B2D8-43D2F00B7C98}"/>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3" name="Footer Placeholder 2">
            <a:extLst>
              <a:ext uri="{FF2B5EF4-FFF2-40B4-BE49-F238E27FC236}">
                <a16:creationId xmlns:a16="http://schemas.microsoft.com/office/drawing/2014/main" id="{36E5CD01-CE13-F349-721E-1EA94FD29BD0}"/>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6B699040-AFA2-E88F-EAD2-160E5C63DB37}"/>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2398967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33962-47BA-0057-E065-946B6AC75F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203E4A70-DF7E-DF96-3F37-B30CBBD986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47C66674-F6FD-31D2-6B4D-33CE96672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5AEAA5-A358-69B5-555A-2BE474DD4B46}"/>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6" name="Footer Placeholder 5">
            <a:extLst>
              <a:ext uri="{FF2B5EF4-FFF2-40B4-BE49-F238E27FC236}">
                <a16:creationId xmlns:a16="http://schemas.microsoft.com/office/drawing/2014/main" id="{D6FC10FF-6F46-8D34-BFE0-7999FA5F67DF}"/>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C8A9F6A6-40DC-1CCD-7876-F3E5AA772D36}"/>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499566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8614-CE88-1BA2-31D5-05C64F47B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7BD063D2-5F51-94B7-7125-63BC278FF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26A1A83A-61C7-4D04-BE59-A3345500C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4173C4-7D76-6EFC-E488-63E7BBDEF35D}"/>
              </a:ext>
            </a:extLst>
          </p:cNvPr>
          <p:cNvSpPr>
            <a:spLocks noGrp="1"/>
          </p:cNvSpPr>
          <p:nvPr>
            <p:ph type="dt" sz="half" idx="10"/>
          </p:nvPr>
        </p:nvSpPr>
        <p:spPr/>
        <p:txBody>
          <a:bodyPr/>
          <a:lstStyle/>
          <a:p>
            <a:fld id="{093A3F72-649D-4A60-B689-0FC027A44CD4}" type="datetimeFigureOut">
              <a:rPr lang="el-GR" smtClean="0"/>
              <a:t>22/5/2024</a:t>
            </a:fld>
            <a:endParaRPr lang="el-GR"/>
          </a:p>
        </p:txBody>
      </p:sp>
      <p:sp>
        <p:nvSpPr>
          <p:cNvPr id="6" name="Footer Placeholder 5">
            <a:extLst>
              <a:ext uri="{FF2B5EF4-FFF2-40B4-BE49-F238E27FC236}">
                <a16:creationId xmlns:a16="http://schemas.microsoft.com/office/drawing/2014/main" id="{A1BCB974-2CAF-627A-F88B-55B0B5063523}"/>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BBD5B77-5CC6-0099-5D81-8966C61A7BCC}"/>
              </a:ext>
            </a:extLst>
          </p:cNvPr>
          <p:cNvSpPr>
            <a:spLocks noGrp="1"/>
          </p:cNvSpPr>
          <p:nvPr>
            <p:ph type="sldNum" sz="quarter" idx="12"/>
          </p:nvPr>
        </p:nvSpPr>
        <p:spPr/>
        <p:txBody>
          <a:bodyPr/>
          <a:lstStyle/>
          <a:p>
            <a:fld id="{5E77ED1A-5C9D-4AE9-BC60-CAD7B9FDC1AE}" type="slidenum">
              <a:rPr lang="el-GR" smtClean="0"/>
              <a:t>‹#›</a:t>
            </a:fld>
            <a:endParaRPr lang="el-GR"/>
          </a:p>
        </p:txBody>
      </p:sp>
    </p:spTree>
    <p:extLst>
      <p:ext uri="{BB962C8B-B14F-4D97-AF65-F5344CB8AC3E}">
        <p14:creationId xmlns:p14="http://schemas.microsoft.com/office/powerpoint/2010/main" val="3051995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21" Type="http://schemas.openxmlformats.org/officeDocument/2006/relationships/slideLayout" Target="../slideLayouts/slideLayout32.xml"/><Relationship Id="rId34" Type="http://schemas.openxmlformats.org/officeDocument/2006/relationships/slideLayout" Target="../slideLayouts/slideLayout45.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37"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36" Type="http://schemas.openxmlformats.org/officeDocument/2006/relationships/slideLayout" Target="../slideLayouts/slideLayout47.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slideLayout" Target="../slideLayouts/slideLayout46.xml"/><Relationship Id="rId8" Type="http://schemas.openxmlformats.org/officeDocument/2006/relationships/slideLayout" Target="../slideLayouts/slideLayout19.xml"/><Relationship Id="rId3"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A9B8B6-39D1-97BD-2C22-27DBEB23AC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542655B5-12ED-5F15-AB68-4F33205A6C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A3C11623-338A-B015-F930-413A32365B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A3F72-649D-4A60-B689-0FC027A44CD4}" type="datetimeFigureOut">
              <a:rPr lang="el-GR" smtClean="0"/>
              <a:t>22/5/2024</a:t>
            </a:fld>
            <a:endParaRPr lang="el-GR"/>
          </a:p>
        </p:txBody>
      </p:sp>
      <p:sp>
        <p:nvSpPr>
          <p:cNvPr id="5" name="Footer Placeholder 4">
            <a:extLst>
              <a:ext uri="{FF2B5EF4-FFF2-40B4-BE49-F238E27FC236}">
                <a16:creationId xmlns:a16="http://schemas.microsoft.com/office/drawing/2014/main" id="{2E5D9600-E037-2CC2-9B4C-ED3D16799C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D4629109-A6F8-53AD-7055-1B94701CBD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77ED1A-5C9D-4AE9-BC60-CAD7B9FDC1AE}" type="slidenum">
              <a:rPr lang="el-GR" smtClean="0"/>
              <a:t>‹#›</a:t>
            </a:fld>
            <a:endParaRPr lang="el-GR"/>
          </a:p>
        </p:txBody>
      </p:sp>
    </p:spTree>
    <p:extLst>
      <p:ext uri="{BB962C8B-B14F-4D97-AF65-F5344CB8AC3E}">
        <p14:creationId xmlns:p14="http://schemas.microsoft.com/office/powerpoint/2010/main" val="4133971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dirty="0"/>
          </a:p>
        </p:txBody>
      </p:sp>
      <p:sp>
        <p:nvSpPr>
          <p:cNvPr id="3" name="Text Placeholder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
        <p:nvSpPr>
          <p:cNvPr id="4" name="Date Placeholder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r>
              <a:rPr lang="en-US" dirty="0"/>
              <a:t>MM.DD.20XX</a:t>
            </a:r>
            <a:endParaRPr lang="ru-RU" dirty="0"/>
          </a:p>
        </p:txBody>
      </p:sp>
      <p:sp>
        <p:nvSpPr>
          <p:cNvPr id="5" name="Footer Placeholder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r>
              <a:rPr lang="en-US" dirty="0"/>
              <a:t>ADD A FOOTER</a:t>
            </a:r>
            <a:endParaRPr lang="ru-RU" dirty="0"/>
          </a:p>
        </p:txBody>
      </p:sp>
      <p:sp>
        <p:nvSpPr>
          <p:cNvPr id="6" name="Slide Number Placeholder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fld id="{8D581BC7-E183-40DB-AC97-C19EA4EB8894}" type="slidenum">
              <a:rPr lang="ru-RU" smtClean="0"/>
              <a:pPr/>
              <a:t>‹#›</a:t>
            </a:fld>
            <a:endParaRPr lang="ru-RU" dirty="0"/>
          </a:p>
        </p:txBody>
      </p:sp>
      <p:sp>
        <p:nvSpPr>
          <p:cNvPr id="7" name="Oval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0" name="Straight Connector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748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p15:clr>
            <a:srgbClr val="F26B43"/>
          </p15:clr>
        </p15:guide>
        <p15:guide id="2" pos="7174">
          <p15:clr>
            <a:srgbClr val="F26B43"/>
          </p15:clr>
        </p15:guide>
        <p15:guide id="3" pos="506">
          <p15:clr>
            <a:srgbClr val="F26B43"/>
          </p15:clr>
        </p15:guide>
        <p15:guide id="4" orient="horz" pos="3793">
          <p15:clr>
            <a:srgbClr val="F26B43"/>
          </p15:clr>
        </p15:guide>
        <p15:guide id="5" pos="3840">
          <p15:clr>
            <a:srgbClr val="F26B43"/>
          </p15:clr>
        </p15:guide>
        <p15:guide id="6" orient="horz" pos="2160">
          <p15:clr>
            <a:srgbClr val="F26B43"/>
          </p15:clr>
        </p15:guide>
        <p15:guide id="7" pos="3318">
          <p15:clr>
            <a:srgbClr val="F26B43"/>
          </p15:clr>
        </p15:guide>
        <p15:guide id="8" pos="436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9.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1ED60-5550-A77E-3F8F-50A8BE4DCF8F}"/>
              </a:ext>
            </a:extLst>
          </p:cNvPr>
          <p:cNvSpPr>
            <a:spLocks noGrp="1"/>
          </p:cNvSpPr>
          <p:nvPr>
            <p:ph type="ctrTitle"/>
          </p:nvPr>
        </p:nvSpPr>
        <p:spPr/>
        <p:txBody>
          <a:bodyPr/>
          <a:lstStyle/>
          <a:p>
            <a:r>
              <a:rPr lang="el-GR" dirty="0"/>
              <a:t>Ηλεκτρολυτικές Διαταραχές</a:t>
            </a:r>
          </a:p>
        </p:txBody>
      </p:sp>
      <p:sp>
        <p:nvSpPr>
          <p:cNvPr id="3" name="Subtitle 2">
            <a:extLst>
              <a:ext uri="{FF2B5EF4-FFF2-40B4-BE49-F238E27FC236}">
                <a16:creationId xmlns:a16="http://schemas.microsoft.com/office/drawing/2014/main" id="{18A271EC-22BC-2328-3CFB-586432143E0C}"/>
              </a:ext>
            </a:extLst>
          </p:cNvPr>
          <p:cNvSpPr>
            <a:spLocks noGrp="1"/>
          </p:cNvSpPr>
          <p:nvPr>
            <p:ph type="subTitle" idx="1"/>
          </p:nvPr>
        </p:nvSpPr>
        <p:spPr/>
        <p:txBody>
          <a:bodyPr/>
          <a:lstStyle/>
          <a:p>
            <a:r>
              <a:rPr lang="el-GR" dirty="0"/>
              <a:t>Χαράλαμπος Κωστάκης, </a:t>
            </a:r>
            <a:r>
              <a:rPr lang="en-US" dirty="0"/>
              <a:t>DVM, PhD </a:t>
            </a:r>
            <a:r>
              <a:rPr lang="el-GR" dirty="0"/>
              <a:t>ΑΠΘ</a:t>
            </a:r>
          </a:p>
        </p:txBody>
      </p:sp>
    </p:spTree>
    <p:extLst>
      <p:ext uri="{BB962C8B-B14F-4D97-AF65-F5344CB8AC3E}">
        <p14:creationId xmlns:p14="http://schemas.microsoft.com/office/powerpoint/2010/main" val="1198126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2245C-03DD-1BCE-1349-C78739429ACE}"/>
              </a:ext>
            </a:extLst>
          </p:cNvPr>
          <p:cNvSpPr>
            <a:spLocks noGrp="1"/>
          </p:cNvSpPr>
          <p:nvPr>
            <p:ph type="title"/>
          </p:nvPr>
        </p:nvSpPr>
        <p:spPr/>
        <p:txBody>
          <a:bodyPr/>
          <a:lstStyle/>
          <a:p>
            <a:r>
              <a:rPr lang="el-GR" dirty="0"/>
              <a:t>Κ.Ο.Κ. νερού και ηλεκτρολυτών</a:t>
            </a:r>
          </a:p>
        </p:txBody>
      </p:sp>
      <p:sp>
        <p:nvSpPr>
          <p:cNvPr id="3" name="Content Placeholder 2">
            <a:extLst>
              <a:ext uri="{FF2B5EF4-FFF2-40B4-BE49-F238E27FC236}">
                <a16:creationId xmlns:a16="http://schemas.microsoft.com/office/drawing/2014/main" id="{3D05CD73-B6FB-A0A7-63A0-8303DD44C336}"/>
              </a:ext>
            </a:extLst>
          </p:cNvPr>
          <p:cNvSpPr>
            <a:spLocks noGrp="1"/>
          </p:cNvSpPr>
          <p:nvPr>
            <p:ph idx="1"/>
          </p:nvPr>
        </p:nvSpPr>
        <p:spPr/>
        <p:txBody>
          <a:bodyPr>
            <a:normAutofit/>
          </a:bodyPr>
          <a:lstStyle/>
          <a:p>
            <a:r>
              <a:rPr lang="el-GR" dirty="0"/>
              <a:t>Το νερό μετακινείται ελεύθερα στα 3 διαμερίσματα (ενδοκυτταρικά, διάμεσο χώρο, αγγεία) λόγω </a:t>
            </a:r>
            <a:r>
              <a:rPr lang="el-GR" dirty="0" err="1"/>
              <a:t>όσμωσης</a:t>
            </a:r>
            <a:r>
              <a:rPr lang="el-GR" dirty="0"/>
              <a:t> ώστε τα 3 διαμερίσματα να έχουν την ίδια </a:t>
            </a:r>
            <a:r>
              <a:rPr lang="el-GR" dirty="0" err="1"/>
              <a:t>οσμωτικότητα</a:t>
            </a:r>
            <a:endParaRPr lang="el-GR" dirty="0"/>
          </a:p>
          <a:p>
            <a:r>
              <a:rPr lang="el-GR" dirty="0"/>
              <a:t>Οι ηλεκτρολύτες δεν περνάνε την κυτταρική μεμβράνη και η </a:t>
            </a:r>
            <a:r>
              <a:rPr lang="el-GR" dirty="0" err="1"/>
              <a:t>οσμωτικότητα</a:t>
            </a:r>
            <a:r>
              <a:rPr lang="el-GR" dirty="0"/>
              <a:t> ρυθμίζεται ενεργητικά κυρίως με την αντλία </a:t>
            </a:r>
            <a:r>
              <a:rPr lang="en-US" dirty="0"/>
              <a:t>Na</a:t>
            </a:r>
            <a:r>
              <a:rPr lang="en-US" baseline="30000" dirty="0"/>
              <a:t>+</a:t>
            </a:r>
            <a:r>
              <a:rPr lang="en-US" dirty="0"/>
              <a:t>/K</a:t>
            </a:r>
            <a:r>
              <a:rPr lang="en-US" baseline="30000" dirty="0"/>
              <a:t>+</a:t>
            </a:r>
            <a:r>
              <a:rPr lang="el-GR" baseline="30000" dirty="0"/>
              <a:t> </a:t>
            </a:r>
          </a:p>
          <a:p>
            <a:r>
              <a:rPr lang="el-GR" dirty="0"/>
              <a:t>Οι ηλεκτρολύτες περνάνε το τοίχωμα των τριχοειδών και η </a:t>
            </a:r>
            <a:r>
              <a:rPr lang="el-GR" dirty="0" err="1"/>
              <a:t>οσμωτικότητα</a:t>
            </a:r>
            <a:r>
              <a:rPr lang="el-GR" dirty="0"/>
              <a:t> ρυθμίζεται κυρίως μέσω των </a:t>
            </a:r>
            <a:r>
              <a:rPr lang="el-GR" dirty="0" err="1"/>
              <a:t>αλβουμινών</a:t>
            </a:r>
            <a:r>
              <a:rPr lang="el-GR" dirty="0"/>
              <a:t>, οι οποίες φυσιολογικά δεν περνάνε το τοίχωμα των τριχοειδών</a:t>
            </a:r>
          </a:p>
        </p:txBody>
      </p:sp>
    </p:spTree>
    <p:extLst>
      <p:ext uri="{BB962C8B-B14F-4D97-AF65-F5344CB8AC3E}">
        <p14:creationId xmlns:p14="http://schemas.microsoft.com/office/powerpoint/2010/main" val="4087608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262CB-B472-55B1-B242-5BFBFB228040}"/>
              </a:ext>
            </a:extLst>
          </p:cNvPr>
          <p:cNvSpPr>
            <a:spLocks noGrp="1"/>
          </p:cNvSpPr>
          <p:nvPr>
            <p:ph type="title"/>
          </p:nvPr>
        </p:nvSpPr>
        <p:spPr/>
        <p:txBody>
          <a:bodyPr/>
          <a:lstStyle/>
          <a:p>
            <a:r>
              <a:rPr lang="el-GR" dirty="0"/>
              <a:t>Διαταραχές του Νατρίου</a:t>
            </a:r>
          </a:p>
        </p:txBody>
      </p:sp>
      <p:sp>
        <p:nvSpPr>
          <p:cNvPr id="3" name="Text Placeholder 2">
            <a:extLst>
              <a:ext uri="{FF2B5EF4-FFF2-40B4-BE49-F238E27FC236}">
                <a16:creationId xmlns:a16="http://schemas.microsoft.com/office/drawing/2014/main" id="{F2060713-3F41-63E6-D51C-8C241A155E76}"/>
              </a:ext>
            </a:extLst>
          </p:cNvPr>
          <p:cNvSpPr>
            <a:spLocks noGrp="1"/>
          </p:cNvSpPr>
          <p:nvPr>
            <p:ph type="body" idx="1"/>
          </p:nvPr>
        </p:nvSpPr>
        <p:spPr/>
        <p:txBody>
          <a:bodyPr/>
          <a:lstStyle/>
          <a:p>
            <a:r>
              <a:rPr lang="el-GR" dirty="0"/>
              <a:t>≈</a:t>
            </a:r>
            <a:r>
              <a:rPr lang="en-US" dirty="0"/>
              <a:t>145 </a:t>
            </a:r>
            <a:r>
              <a:rPr lang="en-US" dirty="0" err="1"/>
              <a:t>mEq</a:t>
            </a:r>
            <a:r>
              <a:rPr lang="en-US" dirty="0"/>
              <a:t>/L </a:t>
            </a:r>
            <a:r>
              <a:rPr lang="el-GR" dirty="0"/>
              <a:t>(Σ), ≈ 150 </a:t>
            </a:r>
            <a:r>
              <a:rPr lang="en-US" dirty="0" err="1"/>
              <a:t>mEq</a:t>
            </a:r>
            <a:r>
              <a:rPr lang="en-US" dirty="0"/>
              <a:t>/L (</a:t>
            </a:r>
            <a:r>
              <a:rPr lang="el-GR" dirty="0"/>
              <a:t>Γ)</a:t>
            </a:r>
          </a:p>
        </p:txBody>
      </p:sp>
    </p:spTree>
    <p:extLst>
      <p:ext uri="{BB962C8B-B14F-4D97-AF65-F5344CB8AC3E}">
        <p14:creationId xmlns:p14="http://schemas.microsoft.com/office/powerpoint/2010/main" val="1449696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E3106-1C4A-D3D3-44EE-4785AA55DB76}"/>
              </a:ext>
            </a:extLst>
          </p:cNvPr>
          <p:cNvSpPr>
            <a:spLocks noGrp="1"/>
          </p:cNvSpPr>
          <p:nvPr>
            <p:ph type="title"/>
          </p:nvPr>
        </p:nvSpPr>
        <p:spPr/>
        <p:txBody>
          <a:bodyPr/>
          <a:lstStyle/>
          <a:p>
            <a:r>
              <a:rPr lang="el-GR" dirty="0"/>
              <a:t>Τί κάνει το </a:t>
            </a:r>
            <a:r>
              <a:rPr lang="en-US" dirty="0"/>
              <a:t>Na</a:t>
            </a:r>
            <a:r>
              <a:rPr lang="en-US" baseline="30000" dirty="0"/>
              <a:t>+</a:t>
            </a:r>
            <a:r>
              <a:rPr lang="en-US" dirty="0"/>
              <a:t>…</a:t>
            </a:r>
            <a:endParaRPr lang="el-GR" dirty="0"/>
          </a:p>
        </p:txBody>
      </p:sp>
      <p:sp>
        <p:nvSpPr>
          <p:cNvPr id="3" name="Content Placeholder 2">
            <a:extLst>
              <a:ext uri="{FF2B5EF4-FFF2-40B4-BE49-F238E27FC236}">
                <a16:creationId xmlns:a16="http://schemas.microsoft.com/office/drawing/2014/main" id="{7F7E405D-C0D4-73E0-79EB-1A488908E36D}"/>
              </a:ext>
            </a:extLst>
          </p:cNvPr>
          <p:cNvSpPr>
            <a:spLocks noGrp="1"/>
          </p:cNvSpPr>
          <p:nvPr>
            <p:ph idx="1"/>
          </p:nvPr>
        </p:nvSpPr>
        <p:spPr/>
        <p:txBody>
          <a:bodyPr>
            <a:normAutofit lnSpcReduction="10000"/>
          </a:bodyPr>
          <a:lstStyle/>
          <a:p>
            <a:r>
              <a:rPr lang="el-GR" dirty="0"/>
              <a:t>Ως το κύριο </a:t>
            </a:r>
            <a:r>
              <a:rPr lang="el-GR" dirty="0" err="1"/>
              <a:t>οσμωτικά</a:t>
            </a:r>
            <a:r>
              <a:rPr lang="el-GR" dirty="0"/>
              <a:t> ενεργό εξωκυτταρικό </a:t>
            </a:r>
            <a:r>
              <a:rPr lang="el-GR" dirty="0" err="1"/>
              <a:t>κατιόν</a:t>
            </a:r>
            <a:r>
              <a:rPr lang="el-GR" dirty="0"/>
              <a:t>, παίζει τον μεγαλύτερο ρόλο στην ισορροπία του νερού στο σώμα και στη διατήρηση της </a:t>
            </a:r>
            <a:r>
              <a:rPr lang="el-GR" dirty="0" err="1"/>
              <a:t>οσμωτικότητας</a:t>
            </a:r>
            <a:endParaRPr lang="en-US" dirty="0"/>
          </a:p>
          <a:p>
            <a:r>
              <a:rPr lang="el-GR" dirty="0"/>
              <a:t>Μαζί με το Κ+ διατηρεί την κυτταρική μεμβράνη ηλεκτρικά ουδέτερη, προκαλεί </a:t>
            </a:r>
            <a:r>
              <a:rPr lang="el-GR" dirty="0" err="1"/>
              <a:t>δλδ</a:t>
            </a:r>
            <a:r>
              <a:rPr lang="el-GR" dirty="0"/>
              <a:t> το δυναμικό ηρεμίας της κυτταρικής μεμβράνης (</a:t>
            </a:r>
            <a:r>
              <a:rPr lang="en-US" dirty="0"/>
              <a:t>resting membrane potential), </a:t>
            </a:r>
            <a:r>
              <a:rPr lang="el-GR" dirty="0"/>
              <a:t>το οποίο είναι προϋπόθεση για τη δημιουργία δυναμικού ενέργειας (</a:t>
            </a:r>
            <a:r>
              <a:rPr lang="en-US" dirty="0"/>
              <a:t>action potential)</a:t>
            </a:r>
            <a:r>
              <a:rPr lang="el-GR" dirty="0"/>
              <a:t> αλλά και απαραίτητο για τη μεταφορά άλλων ουσιών εντός/εκτός του κυττάρου</a:t>
            </a:r>
          </a:p>
          <a:p>
            <a:r>
              <a:rPr lang="el-GR" dirty="0"/>
              <a:t>Συμμετέχει, άρα, στη δημιουργία και μετάδοση της νευρικής ώσης και τη σύσπαση των μυϊκών ινών</a:t>
            </a:r>
          </a:p>
        </p:txBody>
      </p:sp>
    </p:spTree>
    <p:extLst>
      <p:ext uri="{BB962C8B-B14F-4D97-AF65-F5344CB8AC3E}">
        <p14:creationId xmlns:p14="http://schemas.microsoft.com/office/powerpoint/2010/main" val="2311118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0BCC-B7C5-A3BF-90C4-BC053C393BFA}"/>
              </a:ext>
            </a:extLst>
          </p:cNvPr>
          <p:cNvSpPr>
            <a:spLocks noGrp="1"/>
          </p:cNvSpPr>
          <p:nvPr>
            <p:ph type="title"/>
          </p:nvPr>
        </p:nvSpPr>
        <p:spPr/>
        <p:txBody>
          <a:bodyPr/>
          <a:lstStyle/>
          <a:p>
            <a:r>
              <a:rPr lang="el-GR" dirty="0"/>
              <a:t>Ρύθμιση του </a:t>
            </a:r>
            <a:r>
              <a:rPr lang="en-US" dirty="0"/>
              <a:t>Na</a:t>
            </a:r>
            <a:r>
              <a:rPr lang="en-US" baseline="30000" dirty="0"/>
              <a:t>+</a:t>
            </a:r>
            <a:endParaRPr lang="el-GR" baseline="30000" dirty="0"/>
          </a:p>
        </p:txBody>
      </p:sp>
      <p:sp>
        <p:nvSpPr>
          <p:cNvPr id="3" name="Content Placeholder 2">
            <a:extLst>
              <a:ext uri="{FF2B5EF4-FFF2-40B4-BE49-F238E27FC236}">
                <a16:creationId xmlns:a16="http://schemas.microsoft.com/office/drawing/2014/main" id="{74CBFB68-0232-B2DF-768B-FBDFED3349BF}"/>
              </a:ext>
            </a:extLst>
          </p:cNvPr>
          <p:cNvSpPr>
            <a:spLocks noGrp="1"/>
          </p:cNvSpPr>
          <p:nvPr>
            <p:ph idx="1"/>
          </p:nvPr>
        </p:nvSpPr>
        <p:spPr/>
        <p:txBody>
          <a:bodyPr>
            <a:normAutofit/>
          </a:bodyPr>
          <a:lstStyle/>
          <a:p>
            <a:r>
              <a:rPr lang="el-GR" dirty="0"/>
              <a:t>Το </a:t>
            </a:r>
            <a:r>
              <a:rPr lang="en-US" dirty="0"/>
              <a:t>Na</a:t>
            </a:r>
            <a:r>
              <a:rPr lang="en-US" baseline="30000" dirty="0"/>
              <a:t>+</a:t>
            </a:r>
            <a:r>
              <a:rPr lang="en-US" dirty="0"/>
              <a:t> </a:t>
            </a:r>
            <a:r>
              <a:rPr lang="el-GR" dirty="0"/>
              <a:t>προσλαμβάνεται με την τροφή και απεκκρίνεται από τους νεφρούς</a:t>
            </a:r>
          </a:p>
          <a:p>
            <a:r>
              <a:rPr lang="el-GR" dirty="0"/>
              <a:t>Ο νεφρός ιδανικά </a:t>
            </a:r>
            <a:r>
              <a:rPr lang="el-GR" dirty="0" err="1"/>
              <a:t>επαναρροφάει</a:t>
            </a:r>
            <a:r>
              <a:rPr lang="el-GR" dirty="0"/>
              <a:t>  το </a:t>
            </a:r>
            <a:r>
              <a:rPr lang="en-US" dirty="0"/>
              <a:t>Na</a:t>
            </a:r>
            <a:r>
              <a:rPr lang="en-US" baseline="30000" dirty="0"/>
              <a:t>+ </a:t>
            </a:r>
            <a:r>
              <a:rPr lang="el-GR" baseline="30000" dirty="0"/>
              <a:t> </a:t>
            </a:r>
            <a:r>
              <a:rPr lang="el-GR" dirty="0"/>
              <a:t>που χρειάζεται ο οργανισμός για τη διατήρηση της ισορροπίας του νερού και αποβάλει με το ούρο το πλεόνασμα, αυτό που προσλήφθηκε με την τροφή</a:t>
            </a:r>
          </a:p>
          <a:p>
            <a:r>
              <a:rPr lang="el-GR" dirty="0"/>
              <a:t>Σε περίπτωση διαταραχής του </a:t>
            </a:r>
            <a:r>
              <a:rPr lang="en-US" dirty="0"/>
              <a:t>Na</a:t>
            </a:r>
            <a:r>
              <a:rPr lang="en-US" baseline="30000" dirty="0"/>
              <a:t>+</a:t>
            </a:r>
            <a:r>
              <a:rPr lang="el-GR" baseline="30000" dirty="0"/>
              <a:t> </a:t>
            </a:r>
            <a:r>
              <a:rPr lang="el-GR" dirty="0"/>
              <a:t>ο οργανισμός διαθέτει 4 ρυθμιστικούς μηχανισμούς, το αντανακλαστικό της δίψας, την </a:t>
            </a:r>
            <a:r>
              <a:rPr lang="el-GR" dirty="0" err="1"/>
              <a:t>αντιδιουρητική</a:t>
            </a:r>
            <a:r>
              <a:rPr lang="el-GR" dirty="0"/>
              <a:t> ορμόνη, το σύστημα </a:t>
            </a:r>
            <a:r>
              <a:rPr lang="el-GR" dirty="0" err="1"/>
              <a:t>ρενίνης-αγγειοτενσίνης</a:t>
            </a:r>
            <a:r>
              <a:rPr lang="el-GR" dirty="0"/>
              <a:t> </a:t>
            </a:r>
            <a:r>
              <a:rPr lang="el-GR" dirty="0" err="1"/>
              <a:t>αλδοστερόνης</a:t>
            </a:r>
            <a:r>
              <a:rPr lang="el-GR" dirty="0"/>
              <a:t> (</a:t>
            </a:r>
            <a:r>
              <a:rPr lang="en-US" dirty="0"/>
              <a:t>RAAS</a:t>
            </a:r>
            <a:r>
              <a:rPr lang="el-GR" dirty="0"/>
              <a:t>)</a:t>
            </a:r>
            <a:r>
              <a:rPr lang="en-US" dirty="0"/>
              <a:t> </a:t>
            </a:r>
            <a:r>
              <a:rPr lang="el-GR" dirty="0"/>
              <a:t>και το </a:t>
            </a:r>
            <a:r>
              <a:rPr lang="el-GR" dirty="0" err="1"/>
              <a:t>νατριοδιουρητικό</a:t>
            </a:r>
            <a:r>
              <a:rPr lang="el-GR" dirty="0"/>
              <a:t> πεπτίδιο των κόλπων</a:t>
            </a:r>
          </a:p>
        </p:txBody>
      </p:sp>
    </p:spTree>
    <p:extLst>
      <p:ext uri="{BB962C8B-B14F-4D97-AF65-F5344CB8AC3E}">
        <p14:creationId xmlns:p14="http://schemas.microsoft.com/office/powerpoint/2010/main" val="1895220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4C080-014A-5417-5456-6FE8C0E9D109}"/>
              </a:ext>
            </a:extLst>
          </p:cNvPr>
          <p:cNvSpPr>
            <a:spLocks noGrp="1"/>
          </p:cNvSpPr>
          <p:nvPr>
            <p:ph type="title"/>
          </p:nvPr>
        </p:nvSpPr>
        <p:spPr/>
        <p:txBody>
          <a:bodyPr/>
          <a:lstStyle/>
          <a:p>
            <a:r>
              <a:rPr lang="el-GR" dirty="0"/>
              <a:t>Ρύθμιση του </a:t>
            </a:r>
            <a:r>
              <a:rPr lang="en-US" dirty="0"/>
              <a:t>Na</a:t>
            </a:r>
            <a:r>
              <a:rPr lang="en-US" baseline="30000" dirty="0"/>
              <a:t>+</a:t>
            </a:r>
            <a:endParaRPr lang="el-GR" dirty="0"/>
          </a:p>
        </p:txBody>
      </p:sp>
      <p:sp>
        <p:nvSpPr>
          <p:cNvPr id="3" name="Content Placeholder 2">
            <a:extLst>
              <a:ext uri="{FF2B5EF4-FFF2-40B4-BE49-F238E27FC236}">
                <a16:creationId xmlns:a16="http://schemas.microsoft.com/office/drawing/2014/main" id="{216CC719-C4E3-29C6-2A7B-0053F6B1F9E2}"/>
              </a:ext>
            </a:extLst>
          </p:cNvPr>
          <p:cNvSpPr>
            <a:spLocks noGrp="1"/>
          </p:cNvSpPr>
          <p:nvPr>
            <p:ph idx="1"/>
          </p:nvPr>
        </p:nvSpPr>
        <p:spPr/>
        <p:txBody>
          <a:bodyPr/>
          <a:lstStyle/>
          <a:p>
            <a:r>
              <a:rPr lang="el-GR" dirty="0"/>
              <a:t>Το αντανακλαστικό της δίψας αυξάνει την επιθυμία για πρόσληψη νερού</a:t>
            </a:r>
          </a:p>
          <a:p>
            <a:r>
              <a:rPr lang="el-GR" dirty="0"/>
              <a:t>Η </a:t>
            </a:r>
            <a:r>
              <a:rPr lang="en-US" dirty="0"/>
              <a:t>ADH </a:t>
            </a:r>
            <a:r>
              <a:rPr lang="el-GR" dirty="0"/>
              <a:t>και το </a:t>
            </a:r>
            <a:r>
              <a:rPr lang="en-US" dirty="0"/>
              <a:t>RAAS </a:t>
            </a:r>
            <a:r>
              <a:rPr lang="el-GR" dirty="0"/>
              <a:t>αυξάνουν την </a:t>
            </a:r>
            <a:r>
              <a:rPr lang="el-GR" dirty="0" err="1"/>
              <a:t>επαναρρόφηση</a:t>
            </a:r>
            <a:r>
              <a:rPr lang="el-GR" dirty="0"/>
              <a:t> νερού και νατρίου</a:t>
            </a:r>
          </a:p>
          <a:p>
            <a:endParaRPr lang="el-GR" dirty="0"/>
          </a:p>
          <a:p>
            <a:r>
              <a:rPr lang="el-GR" dirty="0"/>
              <a:t>Το </a:t>
            </a:r>
            <a:r>
              <a:rPr lang="el-GR" dirty="0" err="1"/>
              <a:t>νατριουρητικό</a:t>
            </a:r>
            <a:r>
              <a:rPr lang="el-GR" dirty="0"/>
              <a:t> πεπτίδιο μειώνει την </a:t>
            </a:r>
            <a:r>
              <a:rPr lang="el-GR" dirty="0" err="1"/>
              <a:t>επαναρρόφηση</a:t>
            </a:r>
            <a:r>
              <a:rPr lang="el-GR" dirty="0"/>
              <a:t> νερού και νατρίου, αυξάνει την απέκκριση νατρίου και αναστέλλει το </a:t>
            </a:r>
            <a:r>
              <a:rPr lang="en-US" dirty="0"/>
              <a:t>RAAS</a:t>
            </a:r>
            <a:endParaRPr lang="el-GR" dirty="0"/>
          </a:p>
        </p:txBody>
      </p:sp>
    </p:spTree>
    <p:extLst>
      <p:ext uri="{BB962C8B-B14F-4D97-AF65-F5344CB8AC3E}">
        <p14:creationId xmlns:p14="http://schemas.microsoft.com/office/powerpoint/2010/main" val="2899819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789BD-F5D2-A52A-48CA-8995FFFF9BB8}"/>
              </a:ext>
            </a:extLst>
          </p:cNvPr>
          <p:cNvSpPr>
            <a:spLocks noGrp="1"/>
          </p:cNvSpPr>
          <p:nvPr>
            <p:ph type="title"/>
          </p:nvPr>
        </p:nvSpPr>
        <p:spPr/>
        <p:txBody>
          <a:bodyPr/>
          <a:lstStyle/>
          <a:p>
            <a:r>
              <a:rPr lang="el-GR" dirty="0"/>
              <a:t>Διαταραχές του </a:t>
            </a:r>
            <a:r>
              <a:rPr lang="en-US" dirty="0"/>
              <a:t>Na</a:t>
            </a:r>
            <a:r>
              <a:rPr lang="en-US" baseline="30000" dirty="0"/>
              <a:t>+</a:t>
            </a:r>
            <a:endParaRPr lang="el-GR" baseline="30000" dirty="0"/>
          </a:p>
        </p:txBody>
      </p:sp>
      <p:sp>
        <p:nvSpPr>
          <p:cNvPr id="3" name="Content Placeholder 2">
            <a:extLst>
              <a:ext uri="{FF2B5EF4-FFF2-40B4-BE49-F238E27FC236}">
                <a16:creationId xmlns:a16="http://schemas.microsoft.com/office/drawing/2014/main" id="{7286FF3E-764A-CCDF-EF88-57C4EFAEFF2F}"/>
              </a:ext>
            </a:extLst>
          </p:cNvPr>
          <p:cNvSpPr>
            <a:spLocks noGrp="1"/>
          </p:cNvSpPr>
          <p:nvPr>
            <p:ph idx="1"/>
          </p:nvPr>
        </p:nvSpPr>
        <p:spPr/>
        <p:txBody>
          <a:bodyPr/>
          <a:lstStyle/>
          <a:p>
            <a:r>
              <a:rPr lang="el-GR" dirty="0"/>
              <a:t>Ακριβώς επειδή το </a:t>
            </a:r>
            <a:r>
              <a:rPr lang="en-US" dirty="0"/>
              <a:t>Na</a:t>
            </a:r>
            <a:r>
              <a:rPr lang="en-US" baseline="30000" dirty="0"/>
              <a:t>+</a:t>
            </a:r>
            <a:r>
              <a:rPr lang="en-US" dirty="0"/>
              <a:t> </a:t>
            </a:r>
            <a:r>
              <a:rPr lang="el-GR" dirty="0"/>
              <a:t>είναι στενά συνδεδεμένο με το νερό, σε κάθε διαταραχή του θα πρέπει να εξετάζουμε και την κατάσταση ενυδάτωσης του ζώου</a:t>
            </a:r>
            <a:r>
              <a:rPr lang="en-US" dirty="0"/>
              <a:t> </a:t>
            </a:r>
            <a:r>
              <a:rPr lang="el-GR" dirty="0"/>
              <a:t>(</a:t>
            </a:r>
            <a:r>
              <a:rPr lang="en-US" dirty="0"/>
              <a:t>IVF </a:t>
            </a:r>
            <a:r>
              <a:rPr lang="el-GR" dirty="0"/>
              <a:t>και </a:t>
            </a:r>
            <a:r>
              <a:rPr lang="en-US" dirty="0"/>
              <a:t>ISF)</a:t>
            </a:r>
            <a:endParaRPr lang="el-GR" dirty="0"/>
          </a:p>
          <a:p>
            <a:r>
              <a:rPr lang="el-GR" dirty="0">
                <a:solidFill>
                  <a:schemeClr val="bg1">
                    <a:lumMod val="50000"/>
                  </a:schemeClr>
                </a:solidFill>
              </a:rPr>
              <a:t>Ιστορικό : διατροφή και κατανάλωση νερού, αλλαγές στην κατανάλωση νερού ή την ούρηση, εμετούς, διάρροιες ή άλλες γνωστές παθολογικές καταστάσεις</a:t>
            </a:r>
          </a:p>
          <a:p>
            <a:r>
              <a:rPr lang="el-GR" dirty="0">
                <a:solidFill>
                  <a:schemeClr val="bg1">
                    <a:lumMod val="50000"/>
                  </a:schemeClr>
                </a:solidFill>
              </a:rPr>
              <a:t>Κλινική εξέταση : </a:t>
            </a:r>
            <a:r>
              <a:rPr lang="en-US" dirty="0">
                <a:solidFill>
                  <a:schemeClr val="bg1">
                    <a:lumMod val="50000"/>
                  </a:schemeClr>
                </a:solidFill>
              </a:rPr>
              <a:t>HR, RR, </a:t>
            </a:r>
            <a:r>
              <a:rPr lang="el-GR" dirty="0">
                <a:solidFill>
                  <a:schemeClr val="bg1">
                    <a:lumMod val="50000"/>
                  </a:schemeClr>
                </a:solidFill>
              </a:rPr>
              <a:t>ποιότητα σφυγμού, αρτηριακή πίεση,</a:t>
            </a:r>
            <a:r>
              <a:rPr lang="en-US" dirty="0">
                <a:solidFill>
                  <a:schemeClr val="bg1">
                    <a:lumMod val="50000"/>
                  </a:schemeClr>
                </a:solidFill>
              </a:rPr>
              <a:t> </a:t>
            </a:r>
            <a:r>
              <a:rPr lang="el-GR" dirty="0">
                <a:solidFill>
                  <a:schemeClr val="bg1">
                    <a:lumMod val="50000"/>
                  </a:schemeClr>
                </a:solidFill>
              </a:rPr>
              <a:t>ΧΑΤ,  υγρασία βλεννογόνων, ελαστικότητα δέρματος, επίπεδο συνείδησης</a:t>
            </a:r>
            <a:endParaRPr lang="en-US" dirty="0">
              <a:solidFill>
                <a:schemeClr val="bg1">
                  <a:lumMod val="50000"/>
                </a:schemeClr>
              </a:solidFill>
            </a:endParaRPr>
          </a:p>
          <a:p>
            <a:r>
              <a:rPr lang="el-GR" dirty="0"/>
              <a:t>Εργαστηριακά : </a:t>
            </a:r>
            <a:r>
              <a:rPr lang="en-US" dirty="0"/>
              <a:t>HCT, TS, </a:t>
            </a:r>
            <a:r>
              <a:rPr lang="el-GR" dirty="0"/>
              <a:t>ειδικό βάρος ούρου (</a:t>
            </a:r>
            <a:r>
              <a:rPr lang="en-US" dirty="0"/>
              <a:t>USG</a:t>
            </a:r>
            <a:r>
              <a:rPr lang="el-GR" dirty="0"/>
              <a:t>)</a:t>
            </a:r>
          </a:p>
        </p:txBody>
      </p:sp>
    </p:spTree>
    <p:extLst>
      <p:ext uri="{BB962C8B-B14F-4D97-AF65-F5344CB8AC3E}">
        <p14:creationId xmlns:p14="http://schemas.microsoft.com/office/powerpoint/2010/main" val="3102170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2A162-6A3F-1890-FFC0-E7DDEF627BFC}"/>
              </a:ext>
            </a:extLst>
          </p:cNvPr>
          <p:cNvSpPr>
            <a:spLocks noGrp="1"/>
          </p:cNvSpPr>
          <p:nvPr>
            <p:ph type="title"/>
          </p:nvPr>
        </p:nvSpPr>
        <p:spPr/>
        <p:txBody>
          <a:bodyPr/>
          <a:lstStyle/>
          <a:p>
            <a:r>
              <a:rPr lang="el-GR" dirty="0"/>
              <a:t>Υπονατριαιμία (&lt;140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61AF33B7-D70C-2D7E-35E4-62628E3C3808}"/>
              </a:ext>
            </a:extLst>
          </p:cNvPr>
          <p:cNvSpPr>
            <a:spLocks noGrp="1"/>
          </p:cNvSpPr>
          <p:nvPr>
            <p:ph idx="1"/>
          </p:nvPr>
        </p:nvSpPr>
        <p:spPr/>
        <p:txBody>
          <a:bodyPr>
            <a:normAutofit lnSpcReduction="10000"/>
          </a:bodyPr>
          <a:lstStyle/>
          <a:p>
            <a:r>
              <a:rPr lang="el-GR" dirty="0"/>
              <a:t>Παρότι η λογική λέει ότι σε υπονατριαιμία θα έχουμε και χαμηλή </a:t>
            </a:r>
            <a:r>
              <a:rPr lang="el-GR" dirty="0" err="1"/>
              <a:t>οσμωτικότητα</a:t>
            </a:r>
            <a:r>
              <a:rPr lang="el-GR" dirty="0"/>
              <a:t>, περιγράφεται και </a:t>
            </a:r>
            <a:r>
              <a:rPr lang="el-GR" dirty="0" err="1"/>
              <a:t>υπεροσμωτική</a:t>
            </a:r>
            <a:r>
              <a:rPr lang="el-GR" dirty="0"/>
              <a:t> και </a:t>
            </a:r>
            <a:r>
              <a:rPr lang="el-GR" dirty="0" err="1"/>
              <a:t>νορμοοσμωτική</a:t>
            </a:r>
            <a:r>
              <a:rPr lang="el-GR" dirty="0"/>
              <a:t> </a:t>
            </a:r>
            <a:r>
              <a:rPr lang="el-GR" dirty="0" err="1"/>
              <a:t>υπονατριαμία</a:t>
            </a:r>
            <a:endParaRPr lang="el-GR" dirty="0"/>
          </a:p>
          <a:p>
            <a:r>
              <a:rPr lang="el-GR" dirty="0"/>
              <a:t>Στις διαταραχές του νατρίου καλό είναι να μετράμε ή να υπολογίζουμε την </a:t>
            </a:r>
            <a:r>
              <a:rPr lang="el-GR" dirty="0" err="1"/>
              <a:t>οσμωτικότητα</a:t>
            </a:r>
            <a:r>
              <a:rPr lang="el-GR" dirty="0"/>
              <a:t> του αίματος, η οποία φυσιολογικά είναι  ̴300 </a:t>
            </a:r>
            <a:r>
              <a:rPr lang="en-US" dirty="0" err="1"/>
              <a:t>mOsm</a:t>
            </a:r>
            <a:r>
              <a:rPr lang="en-US" dirty="0"/>
              <a:t>/kg </a:t>
            </a:r>
            <a:r>
              <a:rPr lang="el-GR" dirty="0"/>
              <a:t>στο σκύλο και  ̴310 στη γάτα</a:t>
            </a:r>
          </a:p>
          <a:p>
            <a:r>
              <a:rPr lang="el-GR" dirty="0"/>
              <a:t>Υπολογίζεται χοντρικά με τον τύπο</a:t>
            </a:r>
          </a:p>
          <a:p>
            <a:r>
              <a:rPr lang="el-GR" dirty="0"/>
              <a:t>2</a:t>
            </a:r>
            <a:r>
              <a:rPr lang="en-US" dirty="0"/>
              <a:t>x [Na+] + [BUN/2.8] + [GLU/18]</a:t>
            </a:r>
          </a:p>
          <a:p>
            <a:r>
              <a:rPr lang="el-GR" dirty="0"/>
              <a:t>όπου τα 2.8 και 18 είναι συντελεστές που μετατρέπουν τα </a:t>
            </a:r>
            <a:r>
              <a:rPr lang="en-US" dirty="0"/>
              <a:t>mg/dl </a:t>
            </a:r>
            <a:r>
              <a:rPr lang="el-GR" dirty="0"/>
              <a:t>σε </a:t>
            </a:r>
            <a:r>
              <a:rPr lang="en-US" dirty="0"/>
              <a:t>mmol/L</a:t>
            </a:r>
            <a:endParaRPr lang="el-GR" dirty="0"/>
          </a:p>
        </p:txBody>
      </p:sp>
    </p:spTree>
    <p:extLst>
      <p:ext uri="{BB962C8B-B14F-4D97-AF65-F5344CB8AC3E}">
        <p14:creationId xmlns:p14="http://schemas.microsoft.com/office/powerpoint/2010/main" val="4040023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7E643-0133-900A-881C-FAEEB1715C2D}"/>
              </a:ext>
            </a:extLst>
          </p:cNvPr>
          <p:cNvSpPr>
            <a:spLocks noGrp="1"/>
          </p:cNvSpPr>
          <p:nvPr>
            <p:ph type="title"/>
          </p:nvPr>
        </p:nvSpPr>
        <p:spPr/>
        <p:txBody>
          <a:bodyPr/>
          <a:lstStyle/>
          <a:p>
            <a:r>
              <a:rPr lang="el-GR" dirty="0" err="1"/>
              <a:t>Νορμοοσμωτική</a:t>
            </a:r>
            <a:r>
              <a:rPr lang="el-GR" dirty="0"/>
              <a:t> υπονατριαιμία</a:t>
            </a:r>
          </a:p>
        </p:txBody>
      </p:sp>
      <p:sp>
        <p:nvSpPr>
          <p:cNvPr id="3" name="Content Placeholder 2">
            <a:extLst>
              <a:ext uri="{FF2B5EF4-FFF2-40B4-BE49-F238E27FC236}">
                <a16:creationId xmlns:a16="http://schemas.microsoft.com/office/drawing/2014/main" id="{E21B8D81-BAA4-DF06-958D-A6B9B508D1DF}"/>
              </a:ext>
            </a:extLst>
          </p:cNvPr>
          <p:cNvSpPr>
            <a:spLocks noGrp="1"/>
          </p:cNvSpPr>
          <p:nvPr>
            <p:ph idx="1"/>
          </p:nvPr>
        </p:nvSpPr>
        <p:spPr/>
        <p:txBody>
          <a:bodyPr/>
          <a:lstStyle/>
          <a:p>
            <a:r>
              <a:rPr lang="el-GR" dirty="0"/>
              <a:t>Λέγεται και </a:t>
            </a:r>
            <a:r>
              <a:rPr lang="el-GR" dirty="0" err="1"/>
              <a:t>ψευδοϋπονατριαιμία</a:t>
            </a:r>
            <a:r>
              <a:rPr lang="el-GR" dirty="0"/>
              <a:t> γιατί πρόκειται για τεχνικό σφάλμα αναλυτών παρουσία υψηλής συγκέντρωσης λιπιδίων ή/και πρωτεϊνών (</a:t>
            </a:r>
            <a:r>
              <a:rPr lang="el-GR" b="1" dirty="0" err="1">
                <a:solidFill>
                  <a:schemeClr val="accent1">
                    <a:lumMod val="75000"/>
                  </a:schemeClr>
                </a:solidFill>
              </a:rPr>
              <a:t>λιπαιμία</a:t>
            </a:r>
            <a:r>
              <a:rPr lang="el-GR" b="1" dirty="0">
                <a:solidFill>
                  <a:schemeClr val="accent1">
                    <a:lumMod val="75000"/>
                  </a:schemeClr>
                </a:solidFill>
              </a:rPr>
              <a:t>, υπερπρωτεϊναιμία</a:t>
            </a:r>
            <a:r>
              <a:rPr lang="el-GR" dirty="0"/>
              <a:t>)</a:t>
            </a:r>
          </a:p>
          <a:p>
            <a:r>
              <a:rPr lang="el-GR" dirty="0"/>
              <a:t>Δεν έχει συμπτώματα </a:t>
            </a:r>
            <a:r>
              <a:rPr lang="el-GR" dirty="0" err="1"/>
              <a:t>υπονατριαιμίας</a:t>
            </a:r>
            <a:r>
              <a:rPr lang="el-GR" dirty="0"/>
              <a:t>, η κλινική εικόνα και η αντιμετώπιση εξαρτώνται από τις συγκεντρώσεις των λιπιδίων και των πρωτεϊνών</a:t>
            </a:r>
          </a:p>
        </p:txBody>
      </p:sp>
    </p:spTree>
    <p:extLst>
      <p:ext uri="{BB962C8B-B14F-4D97-AF65-F5344CB8AC3E}">
        <p14:creationId xmlns:p14="http://schemas.microsoft.com/office/powerpoint/2010/main" val="3808045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0152D-43CA-6865-A1A4-22B92771767B}"/>
              </a:ext>
            </a:extLst>
          </p:cNvPr>
          <p:cNvSpPr>
            <a:spLocks noGrp="1"/>
          </p:cNvSpPr>
          <p:nvPr>
            <p:ph type="title"/>
          </p:nvPr>
        </p:nvSpPr>
        <p:spPr/>
        <p:txBody>
          <a:bodyPr/>
          <a:lstStyle/>
          <a:p>
            <a:r>
              <a:rPr lang="el-GR" dirty="0" err="1"/>
              <a:t>Υπεροσμωτική</a:t>
            </a:r>
            <a:r>
              <a:rPr lang="el-GR" dirty="0"/>
              <a:t> υπονατριαιμία</a:t>
            </a:r>
          </a:p>
        </p:txBody>
      </p:sp>
      <p:sp>
        <p:nvSpPr>
          <p:cNvPr id="3" name="Content Placeholder 2">
            <a:extLst>
              <a:ext uri="{FF2B5EF4-FFF2-40B4-BE49-F238E27FC236}">
                <a16:creationId xmlns:a16="http://schemas.microsoft.com/office/drawing/2014/main" id="{630A8F66-7BC7-F10F-B0A2-B39B3AB78209}"/>
              </a:ext>
            </a:extLst>
          </p:cNvPr>
          <p:cNvSpPr>
            <a:spLocks noGrp="1"/>
          </p:cNvSpPr>
          <p:nvPr>
            <p:ph idx="1"/>
          </p:nvPr>
        </p:nvSpPr>
        <p:spPr/>
        <p:txBody>
          <a:bodyPr/>
          <a:lstStyle/>
          <a:p>
            <a:r>
              <a:rPr lang="el-GR" dirty="0"/>
              <a:t>Αιτιολογία : Προκαλείται από τη συγκέντρωση άλλων </a:t>
            </a:r>
            <a:r>
              <a:rPr lang="el-GR" dirty="0" err="1"/>
              <a:t>οσμωτικά</a:t>
            </a:r>
            <a:r>
              <a:rPr lang="el-GR" dirty="0"/>
              <a:t> ενεργών διαλυμένων ουσιών που προκαλούν μετακίνηση νερού </a:t>
            </a:r>
            <a:r>
              <a:rPr lang="el-GR" dirty="0" err="1"/>
              <a:t>εξωκυτταρικά</a:t>
            </a:r>
            <a:r>
              <a:rPr lang="el-GR" dirty="0"/>
              <a:t>, με αποτέλεσμα την αραίωση του </a:t>
            </a:r>
            <a:r>
              <a:rPr lang="en-US" dirty="0"/>
              <a:t>Na</a:t>
            </a:r>
            <a:r>
              <a:rPr lang="en-US" baseline="30000" dirty="0"/>
              <a:t>+</a:t>
            </a:r>
          </a:p>
          <a:p>
            <a:r>
              <a:rPr lang="el-GR" dirty="0"/>
              <a:t>Η κλασική περίπτωση είναι η γλυκόζη (στο </a:t>
            </a:r>
            <a:r>
              <a:rPr lang="el-GR" b="1" dirty="0">
                <a:solidFill>
                  <a:schemeClr val="accent1">
                    <a:lumMod val="75000"/>
                  </a:schemeClr>
                </a:solidFill>
              </a:rPr>
              <a:t>σακχαρώδη διαβήτη</a:t>
            </a:r>
            <a:r>
              <a:rPr lang="el-GR" dirty="0"/>
              <a:t>), οπότε και συστήνεται διόρθωση της τιμής του </a:t>
            </a:r>
            <a:r>
              <a:rPr lang="en-US" dirty="0"/>
              <a:t>Na</a:t>
            </a:r>
            <a:r>
              <a:rPr lang="en-US" baseline="30000" dirty="0"/>
              <a:t>+</a:t>
            </a:r>
            <a:r>
              <a:rPr lang="en-US" dirty="0"/>
              <a:t> </a:t>
            </a:r>
            <a:r>
              <a:rPr lang="el-GR" dirty="0"/>
              <a:t>με τον τύπο</a:t>
            </a:r>
          </a:p>
          <a:p>
            <a:pPr marL="0" indent="0">
              <a:buNone/>
            </a:pPr>
            <a:r>
              <a:rPr lang="en-US" dirty="0"/>
              <a:t>   </a:t>
            </a:r>
            <a:r>
              <a:rPr lang="en-US" dirty="0" err="1"/>
              <a:t>Na</a:t>
            </a:r>
            <a:r>
              <a:rPr lang="en-US" baseline="30000" dirty="0" err="1"/>
              <a:t>+</a:t>
            </a:r>
            <a:r>
              <a:rPr lang="en-US" baseline="-25000" dirty="0" err="1"/>
              <a:t>cor</a:t>
            </a:r>
            <a:r>
              <a:rPr lang="en-US" dirty="0"/>
              <a:t> = Na</a:t>
            </a:r>
            <a:r>
              <a:rPr lang="en-US" baseline="30000" dirty="0"/>
              <a:t>+</a:t>
            </a:r>
            <a:r>
              <a:rPr lang="en-US" baseline="-25000" dirty="0"/>
              <a:t>pl </a:t>
            </a:r>
            <a:r>
              <a:rPr lang="en-US" dirty="0"/>
              <a:t>+ 1.6* [(Glu</a:t>
            </a:r>
            <a:r>
              <a:rPr lang="en-US" baseline="-25000" dirty="0"/>
              <a:t>pl</a:t>
            </a:r>
            <a:r>
              <a:rPr lang="en-US" dirty="0"/>
              <a:t> – Glu</a:t>
            </a:r>
            <a:r>
              <a:rPr lang="en-US" baseline="-25000" dirty="0"/>
              <a:t>norm</a:t>
            </a:r>
            <a:r>
              <a:rPr lang="en-US" dirty="0"/>
              <a:t>)/100]</a:t>
            </a:r>
          </a:p>
          <a:p>
            <a:pPr marL="0" indent="0">
              <a:buNone/>
            </a:pPr>
            <a:r>
              <a:rPr lang="en-US" dirty="0"/>
              <a:t>   * 1.6 </a:t>
            </a:r>
            <a:r>
              <a:rPr lang="el-GR" dirty="0"/>
              <a:t>όταν </a:t>
            </a:r>
            <a:r>
              <a:rPr lang="en-US" dirty="0"/>
              <a:t>Glu≤440 mg/dl, 2.4 </a:t>
            </a:r>
            <a:r>
              <a:rPr lang="el-GR" dirty="0"/>
              <a:t>για μεγαλύτερες τιμές</a:t>
            </a:r>
          </a:p>
          <a:p>
            <a:r>
              <a:rPr lang="el-GR" dirty="0"/>
              <a:t>Επίσης προκαλείται μετά από χορήγηση </a:t>
            </a:r>
            <a:r>
              <a:rPr lang="el-GR" b="1" dirty="0" err="1">
                <a:solidFill>
                  <a:schemeClr val="accent1">
                    <a:lumMod val="75000"/>
                  </a:schemeClr>
                </a:solidFill>
              </a:rPr>
              <a:t>μαννιτόλης</a:t>
            </a:r>
            <a:endParaRPr lang="el-GR" b="1" dirty="0">
              <a:solidFill>
                <a:schemeClr val="accent1">
                  <a:lumMod val="75000"/>
                </a:schemeClr>
              </a:solidFill>
            </a:endParaRPr>
          </a:p>
        </p:txBody>
      </p:sp>
    </p:spTree>
    <p:extLst>
      <p:ext uri="{BB962C8B-B14F-4D97-AF65-F5344CB8AC3E}">
        <p14:creationId xmlns:p14="http://schemas.microsoft.com/office/powerpoint/2010/main" val="4134487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9A4F1-B7EE-56E2-1434-37186D825312}"/>
              </a:ext>
            </a:extLst>
          </p:cNvPr>
          <p:cNvSpPr>
            <a:spLocks noGrp="1"/>
          </p:cNvSpPr>
          <p:nvPr>
            <p:ph type="title"/>
          </p:nvPr>
        </p:nvSpPr>
        <p:spPr/>
        <p:txBody>
          <a:bodyPr/>
          <a:lstStyle/>
          <a:p>
            <a:r>
              <a:rPr lang="el-GR" dirty="0"/>
              <a:t>Τυπική, </a:t>
            </a:r>
            <a:r>
              <a:rPr lang="el-GR" dirty="0" err="1"/>
              <a:t>υποοσμωτική</a:t>
            </a:r>
            <a:r>
              <a:rPr lang="el-GR" dirty="0"/>
              <a:t> υπονατριαιμία</a:t>
            </a:r>
          </a:p>
        </p:txBody>
      </p:sp>
      <p:sp>
        <p:nvSpPr>
          <p:cNvPr id="3" name="Content Placeholder 2">
            <a:extLst>
              <a:ext uri="{FF2B5EF4-FFF2-40B4-BE49-F238E27FC236}">
                <a16:creationId xmlns:a16="http://schemas.microsoft.com/office/drawing/2014/main" id="{7033CF09-BAE9-A364-CA48-F48CC396F6FE}"/>
              </a:ext>
            </a:extLst>
          </p:cNvPr>
          <p:cNvSpPr>
            <a:spLocks noGrp="1"/>
          </p:cNvSpPr>
          <p:nvPr>
            <p:ph idx="1"/>
          </p:nvPr>
        </p:nvSpPr>
        <p:spPr/>
        <p:txBody>
          <a:bodyPr>
            <a:normAutofit fontScale="92500" lnSpcReduction="20000"/>
          </a:bodyPr>
          <a:lstStyle/>
          <a:p>
            <a:r>
              <a:rPr lang="el-GR" b="1" u="sng" dirty="0"/>
              <a:t>Η πιο συχνή διαταραχή του </a:t>
            </a:r>
            <a:r>
              <a:rPr lang="en-US" b="1" u="sng" dirty="0"/>
              <a:t>Na</a:t>
            </a:r>
            <a:r>
              <a:rPr lang="en-US" b="1" u="sng" baseline="30000" dirty="0"/>
              <a:t>+</a:t>
            </a:r>
          </a:p>
          <a:p>
            <a:r>
              <a:rPr lang="el-GR" dirty="0"/>
              <a:t>Ανάλογα με τον ενδοαγγειακό όγκο ταξινομείται σε </a:t>
            </a:r>
            <a:r>
              <a:rPr lang="el-GR" dirty="0" err="1"/>
              <a:t>υποβολαιμική</a:t>
            </a:r>
            <a:r>
              <a:rPr lang="el-GR" dirty="0"/>
              <a:t>, </a:t>
            </a:r>
            <a:r>
              <a:rPr lang="el-GR" dirty="0" err="1"/>
              <a:t>νορμοβολαιμική</a:t>
            </a:r>
            <a:r>
              <a:rPr lang="el-GR" dirty="0"/>
              <a:t> (ή </a:t>
            </a:r>
            <a:r>
              <a:rPr lang="el-GR" dirty="0" err="1"/>
              <a:t>ευβολαιμική</a:t>
            </a:r>
            <a:r>
              <a:rPr lang="el-GR" dirty="0"/>
              <a:t>) και </a:t>
            </a:r>
            <a:r>
              <a:rPr lang="el-GR" dirty="0" err="1"/>
              <a:t>υπερβολαιμική</a:t>
            </a:r>
            <a:endParaRPr lang="el-GR" dirty="0"/>
          </a:p>
          <a:p>
            <a:r>
              <a:rPr lang="el-GR" b="1" dirty="0" err="1"/>
              <a:t>Υποβολαιμική</a:t>
            </a:r>
            <a:r>
              <a:rPr lang="el-GR" b="1" dirty="0"/>
              <a:t> υπονατριαιμία </a:t>
            </a:r>
            <a:r>
              <a:rPr lang="el-GR" dirty="0"/>
              <a:t>προκαλείται όταν υπάρχουν απώλειες και νερού και </a:t>
            </a:r>
            <a:r>
              <a:rPr lang="en-US" dirty="0"/>
              <a:t>Na</a:t>
            </a:r>
            <a:r>
              <a:rPr lang="en-US" baseline="30000" dirty="0"/>
              <a:t>+</a:t>
            </a:r>
            <a:r>
              <a:rPr lang="en-US" dirty="0"/>
              <a:t>, </a:t>
            </a:r>
            <a:r>
              <a:rPr lang="el-GR" dirty="0"/>
              <a:t>και οι απώλεια </a:t>
            </a:r>
            <a:r>
              <a:rPr lang="en-US" dirty="0"/>
              <a:t>Na</a:t>
            </a:r>
            <a:r>
              <a:rPr lang="en-US" baseline="30000" dirty="0"/>
              <a:t>+</a:t>
            </a:r>
            <a:r>
              <a:rPr lang="en-US" dirty="0"/>
              <a:t> </a:t>
            </a:r>
            <a:r>
              <a:rPr lang="el-GR" dirty="0"/>
              <a:t>είναι μεγαλύτερη από του νερού (υπέρτονη απώλεια)</a:t>
            </a:r>
          </a:p>
          <a:p>
            <a:r>
              <a:rPr lang="el-GR" dirty="0"/>
              <a:t>Προκαλείται από νεφρικά και μη-νεφρικά αίτια</a:t>
            </a:r>
          </a:p>
          <a:p>
            <a:r>
              <a:rPr lang="el-GR" dirty="0"/>
              <a:t>Τα συχνότερα νεφρικά αίτια είναι η νόσος του </a:t>
            </a:r>
            <a:r>
              <a:rPr lang="en-US" b="1" dirty="0" err="1">
                <a:solidFill>
                  <a:schemeClr val="accent1">
                    <a:lumMod val="75000"/>
                  </a:schemeClr>
                </a:solidFill>
              </a:rPr>
              <a:t>Adisson</a:t>
            </a:r>
            <a:r>
              <a:rPr lang="en-US" dirty="0"/>
              <a:t> </a:t>
            </a:r>
            <a:r>
              <a:rPr lang="el-GR" dirty="0"/>
              <a:t>(ανεπάρκεια </a:t>
            </a:r>
            <a:r>
              <a:rPr lang="el-GR" dirty="0" err="1"/>
              <a:t>αλδοστερόνης</a:t>
            </a:r>
            <a:r>
              <a:rPr lang="el-GR" dirty="0"/>
              <a:t>) και η χορήγηση </a:t>
            </a:r>
            <a:r>
              <a:rPr lang="el-GR" b="1" dirty="0">
                <a:solidFill>
                  <a:schemeClr val="accent1">
                    <a:lumMod val="75000"/>
                  </a:schemeClr>
                </a:solidFill>
              </a:rPr>
              <a:t>διουρητικών</a:t>
            </a:r>
            <a:r>
              <a:rPr lang="el-GR" dirty="0"/>
              <a:t> (ειδικά της αγκύλης όπως η </a:t>
            </a:r>
            <a:r>
              <a:rPr lang="el-GR" dirty="0" err="1"/>
              <a:t>φουροσεμίδη</a:t>
            </a:r>
            <a:r>
              <a:rPr lang="el-GR" dirty="0"/>
              <a:t>)</a:t>
            </a:r>
          </a:p>
          <a:p>
            <a:r>
              <a:rPr lang="el-GR" dirty="0"/>
              <a:t>Τα συχνότερα μη-νεφρικά αίτια είναι απώλειες από το πεπτικό (</a:t>
            </a:r>
            <a:r>
              <a:rPr lang="el-GR" b="1" dirty="0">
                <a:solidFill>
                  <a:schemeClr val="accent1">
                    <a:lumMod val="75000"/>
                  </a:schemeClr>
                </a:solidFill>
              </a:rPr>
              <a:t>έμετος, διάρροια</a:t>
            </a:r>
            <a:r>
              <a:rPr lang="el-GR" dirty="0"/>
              <a:t>) και </a:t>
            </a:r>
            <a:r>
              <a:rPr lang="el-GR" b="1" dirty="0">
                <a:solidFill>
                  <a:schemeClr val="accent1">
                    <a:lumMod val="75000"/>
                  </a:schemeClr>
                </a:solidFill>
              </a:rPr>
              <a:t>απώλειες τρίτου χώρου </a:t>
            </a:r>
            <a:r>
              <a:rPr lang="el-GR" dirty="0"/>
              <a:t>(πλευριτική συλλογή, περιτοναϊκή συλλογή, περιτονίτιδα)</a:t>
            </a:r>
          </a:p>
        </p:txBody>
      </p:sp>
    </p:spTree>
    <p:extLst>
      <p:ext uri="{BB962C8B-B14F-4D97-AF65-F5344CB8AC3E}">
        <p14:creationId xmlns:p14="http://schemas.microsoft.com/office/powerpoint/2010/main" val="263218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44047-3D18-2356-0986-F3360ECD2912}"/>
              </a:ext>
            </a:extLst>
          </p:cNvPr>
          <p:cNvSpPr>
            <a:spLocks noGrp="1"/>
          </p:cNvSpPr>
          <p:nvPr>
            <p:ph type="title"/>
          </p:nvPr>
        </p:nvSpPr>
        <p:spPr/>
        <p:txBody>
          <a:bodyPr/>
          <a:lstStyle/>
          <a:p>
            <a:endParaRPr lang="el-GR"/>
          </a:p>
        </p:txBody>
      </p:sp>
      <p:pic>
        <p:nvPicPr>
          <p:cNvPr id="5" name="Content Placeholder 4" descr="A book cover of a blue book&#10;&#10;Description automatically generated">
            <a:extLst>
              <a:ext uri="{FF2B5EF4-FFF2-40B4-BE49-F238E27FC236}">
                <a16:creationId xmlns:a16="http://schemas.microsoft.com/office/drawing/2014/main" id="{37DAA340-FFD3-D4B3-F726-C6DD1439B1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24250" y="0"/>
            <a:ext cx="5143500" cy="6858000"/>
          </a:xfrm>
        </p:spPr>
      </p:pic>
    </p:spTree>
    <p:extLst>
      <p:ext uri="{BB962C8B-B14F-4D97-AF65-F5344CB8AC3E}">
        <p14:creationId xmlns:p14="http://schemas.microsoft.com/office/powerpoint/2010/main" val="79322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0CC2C-FB07-7DE9-87C7-ECCA0382BFDD}"/>
              </a:ext>
            </a:extLst>
          </p:cNvPr>
          <p:cNvSpPr>
            <a:spLocks noGrp="1"/>
          </p:cNvSpPr>
          <p:nvPr>
            <p:ph type="title"/>
          </p:nvPr>
        </p:nvSpPr>
        <p:spPr/>
        <p:txBody>
          <a:bodyPr/>
          <a:lstStyle/>
          <a:p>
            <a:r>
              <a:rPr lang="el-GR" dirty="0"/>
              <a:t>Τυπική, </a:t>
            </a:r>
            <a:r>
              <a:rPr lang="el-GR" dirty="0" err="1"/>
              <a:t>υποοσμωτική</a:t>
            </a:r>
            <a:r>
              <a:rPr lang="el-GR" dirty="0"/>
              <a:t> υπονατριαιμία</a:t>
            </a:r>
          </a:p>
        </p:txBody>
      </p:sp>
      <p:sp>
        <p:nvSpPr>
          <p:cNvPr id="3" name="Content Placeholder 2">
            <a:extLst>
              <a:ext uri="{FF2B5EF4-FFF2-40B4-BE49-F238E27FC236}">
                <a16:creationId xmlns:a16="http://schemas.microsoft.com/office/drawing/2014/main" id="{D9863427-3E8D-04C8-14C5-39229493E866}"/>
              </a:ext>
            </a:extLst>
          </p:cNvPr>
          <p:cNvSpPr>
            <a:spLocks noGrp="1"/>
          </p:cNvSpPr>
          <p:nvPr>
            <p:ph idx="1"/>
          </p:nvPr>
        </p:nvSpPr>
        <p:spPr/>
        <p:txBody>
          <a:bodyPr>
            <a:normAutofit fontScale="92500" lnSpcReduction="10000"/>
          </a:bodyPr>
          <a:lstStyle/>
          <a:p>
            <a:r>
              <a:rPr lang="el-GR" b="1" dirty="0"/>
              <a:t>Υπερβολαιμική υπονατριαιμία </a:t>
            </a:r>
            <a:r>
              <a:rPr lang="el-GR" dirty="0"/>
              <a:t>προκαλείται όταν ο οργανισμός νομίζει ότι έχει </a:t>
            </a:r>
            <a:r>
              <a:rPr lang="el-GR" dirty="0" err="1"/>
              <a:t>υποογκαιμία</a:t>
            </a:r>
            <a:r>
              <a:rPr lang="el-GR" dirty="0"/>
              <a:t> ενώ δεν έχει, συγκεκριμένα σε συμφορητική καρδιακή ανεπάρκεια, σοβαρή ηπατική ανεπάρκεια και </a:t>
            </a:r>
            <a:r>
              <a:rPr lang="el-GR" dirty="0" err="1"/>
              <a:t>νεφρωσικό</a:t>
            </a:r>
            <a:r>
              <a:rPr lang="el-GR" dirty="0"/>
              <a:t> σύνδρομο</a:t>
            </a:r>
          </a:p>
          <a:p>
            <a:r>
              <a:rPr lang="el-GR" dirty="0"/>
              <a:t>Στη </a:t>
            </a:r>
            <a:r>
              <a:rPr lang="el-GR" b="1" dirty="0">
                <a:solidFill>
                  <a:schemeClr val="accent1">
                    <a:lumMod val="75000"/>
                  </a:schemeClr>
                </a:solidFill>
              </a:rPr>
              <a:t>ΣΚΑ</a:t>
            </a:r>
            <a:r>
              <a:rPr lang="el-GR" dirty="0"/>
              <a:t> η μειωμένη καρδιακή παροχή προκαλεί υπόταση με αποτέλεσμα να εκκρίνεται </a:t>
            </a:r>
            <a:r>
              <a:rPr lang="el-GR" dirty="0" err="1"/>
              <a:t>βασοπρεσίνη</a:t>
            </a:r>
            <a:r>
              <a:rPr lang="el-GR" dirty="0"/>
              <a:t> και να ενεργοποιείται το </a:t>
            </a:r>
            <a:r>
              <a:rPr lang="en-US" dirty="0"/>
              <a:t>RASS. </a:t>
            </a:r>
            <a:r>
              <a:rPr lang="el-GR" dirty="0" err="1"/>
              <a:t>Επαναρροφάται</a:t>
            </a:r>
            <a:r>
              <a:rPr lang="el-GR" dirty="0"/>
              <a:t> νερό και αραιώνει η συγκέντρωση του </a:t>
            </a:r>
            <a:r>
              <a:rPr lang="en-US" dirty="0"/>
              <a:t>Na</a:t>
            </a:r>
            <a:r>
              <a:rPr lang="en-US" baseline="30000" dirty="0"/>
              <a:t>+</a:t>
            </a:r>
          </a:p>
          <a:p>
            <a:r>
              <a:rPr lang="el-GR" dirty="0"/>
              <a:t>Στην </a:t>
            </a:r>
            <a:r>
              <a:rPr lang="el-GR" b="1" dirty="0">
                <a:solidFill>
                  <a:schemeClr val="accent1">
                    <a:lumMod val="75000"/>
                  </a:schemeClr>
                </a:solidFill>
              </a:rPr>
              <a:t>ηπατική ανεπάρκεια </a:t>
            </a:r>
            <a:r>
              <a:rPr lang="el-GR" dirty="0"/>
              <a:t>προκαλείται </a:t>
            </a:r>
            <a:r>
              <a:rPr lang="el-GR" dirty="0" err="1"/>
              <a:t>ασκίτης</a:t>
            </a:r>
            <a:r>
              <a:rPr lang="el-GR" dirty="0"/>
              <a:t> (εάν υπάρχει πυλαία υπέρταση) και μειώνεται η </a:t>
            </a:r>
            <a:r>
              <a:rPr lang="el-GR" dirty="0" err="1"/>
              <a:t>οσμωτική</a:t>
            </a:r>
            <a:r>
              <a:rPr lang="el-GR" dirty="0"/>
              <a:t> πίεση του αίματος λόγω </a:t>
            </a:r>
            <a:r>
              <a:rPr lang="el-GR" dirty="0" err="1"/>
              <a:t>υπαλβουμιναιμίας</a:t>
            </a:r>
            <a:r>
              <a:rPr lang="el-GR" dirty="0"/>
              <a:t> (μειωμένη σύνθεση)→</a:t>
            </a:r>
            <a:r>
              <a:rPr lang="el-GR" dirty="0" err="1"/>
              <a:t>βασοπρεσίνη</a:t>
            </a:r>
            <a:r>
              <a:rPr lang="el-GR" dirty="0"/>
              <a:t>→</a:t>
            </a:r>
            <a:r>
              <a:rPr lang="en-US" dirty="0"/>
              <a:t>RAAS </a:t>
            </a:r>
            <a:r>
              <a:rPr lang="el-GR" dirty="0" err="1"/>
              <a:t>κ.ο.κ.</a:t>
            </a:r>
            <a:endParaRPr lang="el-GR" dirty="0"/>
          </a:p>
          <a:p>
            <a:r>
              <a:rPr lang="el-GR" dirty="0"/>
              <a:t>Στο </a:t>
            </a:r>
            <a:r>
              <a:rPr lang="el-GR" b="1" dirty="0" err="1">
                <a:solidFill>
                  <a:schemeClr val="accent1">
                    <a:lumMod val="75000"/>
                  </a:schemeClr>
                </a:solidFill>
              </a:rPr>
              <a:t>νεφρωσικό</a:t>
            </a:r>
            <a:r>
              <a:rPr lang="el-GR" b="1" dirty="0">
                <a:solidFill>
                  <a:schemeClr val="accent1">
                    <a:lumMod val="75000"/>
                  </a:schemeClr>
                </a:solidFill>
              </a:rPr>
              <a:t> σύνδρομο </a:t>
            </a:r>
            <a:r>
              <a:rPr lang="el-GR" dirty="0"/>
              <a:t>έχουμε υπαλβουμιναιμία λόγω </a:t>
            </a:r>
            <a:r>
              <a:rPr lang="el-GR" dirty="0" err="1"/>
              <a:t>πρωτεϊνουρίας</a:t>
            </a:r>
            <a:r>
              <a:rPr lang="el-GR" dirty="0"/>
              <a:t>…</a:t>
            </a:r>
            <a:r>
              <a:rPr lang="el-GR" dirty="0" err="1"/>
              <a:t>κολλοειδοσμωτική</a:t>
            </a:r>
            <a:r>
              <a:rPr lang="el-GR" dirty="0"/>
              <a:t>..</a:t>
            </a:r>
            <a:r>
              <a:rPr lang="en-US" dirty="0"/>
              <a:t>RAAS…</a:t>
            </a:r>
            <a:endParaRPr lang="el-GR" dirty="0"/>
          </a:p>
          <a:p>
            <a:endParaRPr lang="el-GR" dirty="0"/>
          </a:p>
        </p:txBody>
      </p:sp>
    </p:spTree>
    <p:extLst>
      <p:ext uri="{BB962C8B-B14F-4D97-AF65-F5344CB8AC3E}">
        <p14:creationId xmlns:p14="http://schemas.microsoft.com/office/powerpoint/2010/main" val="1085978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A73DB-C670-1B97-F134-95906437890C}"/>
              </a:ext>
            </a:extLst>
          </p:cNvPr>
          <p:cNvSpPr>
            <a:spLocks noGrp="1"/>
          </p:cNvSpPr>
          <p:nvPr>
            <p:ph type="title"/>
          </p:nvPr>
        </p:nvSpPr>
        <p:spPr/>
        <p:txBody>
          <a:bodyPr/>
          <a:lstStyle/>
          <a:p>
            <a:r>
              <a:rPr lang="el-GR" dirty="0"/>
              <a:t>Τυπική, </a:t>
            </a:r>
            <a:r>
              <a:rPr lang="el-GR" dirty="0" err="1"/>
              <a:t>υποοσμωτική</a:t>
            </a:r>
            <a:r>
              <a:rPr lang="el-GR" dirty="0"/>
              <a:t> υπονατριαιμία</a:t>
            </a:r>
          </a:p>
        </p:txBody>
      </p:sp>
      <p:sp>
        <p:nvSpPr>
          <p:cNvPr id="3" name="Content Placeholder 2">
            <a:extLst>
              <a:ext uri="{FF2B5EF4-FFF2-40B4-BE49-F238E27FC236}">
                <a16:creationId xmlns:a16="http://schemas.microsoft.com/office/drawing/2014/main" id="{7D48E21F-3315-4E21-DA9D-EB2D60C658A1}"/>
              </a:ext>
            </a:extLst>
          </p:cNvPr>
          <p:cNvSpPr>
            <a:spLocks noGrp="1"/>
          </p:cNvSpPr>
          <p:nvPr>
            <p:ph idx="1"/>
          </p:nvPr>
        </p:nvSpPr>
        <p:spPr/>
        <p:txBody>
          <a:bodyPr/>
          <a:lstStyle/>
          <a:p>
            <a:r>
              <a:rPr lang="el-GR" b="1" dirty="0"/>
              <a:t>Νορμοβολαιμική υπονατριαιμία </a:t>
            </a:r>
            <a:r>
              <a:rPr lang="el-GR" dirty="0"/>
              <a:t>προκαλείται όταν </a:t>
            </a:r>
            <a:r>
              <a:rPr lang="el-GR" dirty="0" err="1"/>
              <a:t>ύπαρχει</a:t>
            </a:r>
            <a:r>
              <a:rPr lang="el-GR" dirty="0"/>
              <a:t> διαρκής έκκριση </a:t>
            </a:r>
            <a:r>
              <a:rPr lang="el-GR" dirty="0" err="1"/>
              <a:t>βασοπρεσίνης</a:t>
            </a:r>
            <a:r>
              <a:rPr lang="el-GR" dirty="0"/>
              <a:t> ή αυξημένη πρόσληψη</a:t>
            </a:r>
            <a:r>
              <a:rPr lang="en-US" dirty="0"/>
              <a:t>/</a:t>
            </a:r>
            <a:r>
              <a:rPr lang="el-GR" dirty="0"/>
              <a:t>κατακράτηση νερού, οπότε αυξάνεται η απέκκριση </a:t>
            </a:r>
            <a:r>
              <a:rPr lang="en-US" dirty="0"/>
              <a:t>Na</a:t>
            </a:r>
            <a:r>
              <a:rPr lang="en-US" baseline="30000" dirty="0"/>
              <a:t>+</a:t>
            </a:r>
            <a:r>
              <a:rPr lang="en-US" dirty="0"/>
              <a:t> </a:t>
            </a:r>
            <a:r>
              <a:rPr lang="el-GR" dirty="0"/>
              <a:t>από το νεφρό και μειώνεται η </a:t>
            </a:r>
            <a:r>
              <a:rPr lang="el-GR" dirty="0" err="1"/>
              <a:t>επαναρρόφηση</a:t>
            </a:r>
            <a:r>
              <a:rPr lang="el-GR" dirty="0"/>
              <a:t> νερού και </a:t>
            </a:r>
            <a:r>
              <a:rPr lang="en-US" dirty="0"/>
              <a:t>Na</a:t>
            </a:r>
            <a:r>
              <a:rPr lang="en-US" baseline="30000" dirty="0"/>
              <a:t>+</a:t>
            </a:r>
          </a:p>
          <a:p>
            <a:r>
              <a:rPr lang="el-GR" dirty="0"/>
              <a:t>Τα αίτια περιλαμβάνουν την </a:t>
            </a:r>
            <a:r>
              <a:rPr lang="el-GR" b="1" dirty="0">
                <a:solidFill>
                  <a:schemeClr val="accent1">
                    <a:lumMod val="75000"/>
                  </a:schemeClr>
                </a:solidFill>
              </a:rPr>
              <a:t>ψυχογενή πολυδιψία</a:t>
            </a:r>
            <a:r>
              <a:rPr lang="el-GR" dirty="0"/>
              <a:t>, την </a:t>
            </a:r>
            <a:r>
              <a:rPr lang="el-GR" b="1" dirty="0">
                <a:solidFill>
                  <a:schemeClr val="accent1">
                    <a:lumMod val="75000"/>
                  </a:schemeClr>
                </a:solidFill>
              </a:rPr>
              <a:t>επιθετική χορήγηση </a:t>
            </a:r>
            <a:r>
              <a:rPr lang="el-GR" b="1" dirty="0" err="1">
                <a:solidFill>
                  <a:schemeClr val="accent1">
                    <a:lumMod val="75000"/>
                  </a:schemeClr>
                </a:solidFill>
              </a:rPr>
              <a:t>υπότονων</a:t>
            </a:r>
            <a:r>
              <a:rPr lang="el-GR" b="1" dirty="0">
                <a:solidFill>
                  <a:schemeClr val="accent1">
                    <a:lumMod val="75000"/>
                  </a:schemeClr>
                </a:solidFill>
              </a:rPr>
              <a:t> υγρών ενδοφλεβίως</a:t>
            </a:r>
            <a:r>
              <a:rPr lang="el-GR" dirty="0"/>
              <a:t>, το </a:t>
            </a:r>
            <a:r>
              <a:rPr lang="el-GR" b="1" dirty="0" err="1">
                <a:solidFill>
                  <a:schemeClr val="accent1">
                    <a:lumMod val="75000"/>
                  </a:schemeClr>
                </a:solidFill>
              </a:rPr>
              <a:t>μυξοιδηματικό</a:t>
            </a:r>
            <a:r>
              <a:rPr lang="el-GR" b="1" dirty="0">
                <a:solidFill>
                  <a:schemeClr val="accent1">
                    <a:lumMod val="75000"/>
                  </a:schemeClr>
                </a:solidFill>
              </a:rPr>
              <a:t> κώμα </a:t>
            </a:r>
            <a:r>
              <a:rPr lang="el-GR" dirty="0"/>
              <a:t>και τη </a:t>
            </a:r>
            <a:r>
              <a:rPr lang="el-GR" b="1" dirty="0">
                <a:solidFill>
                  <a:schemeClr val="accent1">
                    <a:lumMod val="75000"/>
                  </a:schemeClr>
                </a:solidFill>
              </a:rPr>
              <a:t>χορήγηση φαρμάκων με </a:t>
            </a:r>
            <a:r>
              <a:rPr lang="el-GR" b="1" dirty="0" err="1">
                <a:solidFill>
                  <a:schemeClr val="accent1">
                    <a:lumMod val="75000"/>
                  </a:schemeClr>
                </a:solidFill>
              </a:rPr>
              <a:t>αντιδιουρητική</a:t>
            </a:r>
            <a:r>
              <a:rPr lang="el-GR" b="1" dirty="0">
                <a:solidFill>
                  <a:schemeClr val="accent1">
                    <a:lumMod val="75000"/>
                  </a:schemeClr>
                </a:solidFill>
              </a:rPr>
              <a:t> δράση</a:t>
            </a:r>
            <a:r>
              <a:rPr lang="el-GR" dirty="0"/>
              <a:t>, όπως τα βαρβιτουρικά, η </a:t>
            </a:r>
            <a:r>
              <a:rPr lang="el-GR" dirty="0" err="1"/>
              <a:t>βινκριστίνη</a:t>
            </a:r>
            <a:r>
              <a:rPr lang="el-GR" dirty="0"/>
              <a:t> και η </a:t>
            </a:r>
            <a:r>
              <a:rPr lang="el-GR" dirty="0" err="1"/>
              <a:t>κυκλοφωσφαμίδη</a:t>
            </a:r>
            <a:endParaRPr lang="el-GR" dirty="0"/>
          </a:p>
        </p:txBody>
      </p:sp>
    </p:spTree>
    <p:extLst>
      <p:ext uri="{BB962C8B-B14F-4D97-AF65-F5344CB8AC3E}">
        <p14:creationId xmlns:p14="http://schemas.microsoft.com/office/powerpoint/2010/main" val="3024398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2AB5C-FCB7-8D19-52DC-A1C607697700}"/>
              </a:ext>
            </a:extLst>
          </p:cNvPr>
          <p:cNvSpPr>
            <a:spLocks noGrp="1"/>
          </p:cNvSpPr>
          <p:nvPr>
            <p:ph type="title"/>
          </p:nvPr>
        </p:nvSpPr>
        <p:spPr/>
        <p:txBody>
          <a:bodyPr/>
          <a:lstStyle/>
          <a:p>
            <a:r>
              <a:rPr lang="el-GR" dirty="0" err="1"/>
              <a:t>Υπερνατριαιμία</a:t>
            </a:r>
            <a:r>
              <a:rPr lang="en-US" dirty="0"/>
              <a:t> (&gt;160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5495E61B-AF5F-FD1A-DA76-A94FDACCDBDF}"/>
              </a:ext>
            </a:extLst>
          </p:cNvPr>
          <p:cNvSpPr>
            <a:spLocks noGrp="1"/>
          </p:cNvSpPr>
          <p:nvPr>
            <p:ph idx="1"/>
          </p:nvPr>
        </p:nvSpPr>
        <p:spPr/>
        <p:txBody>
          <a:bodyPr>
            <a:normAutofit lnSpcReduction="10000"/>
          </a:bodyPr>
          <a:lstStyle/>
          <a:p>
            <a:r>
              <a:rPr lang="el-GR" dirty="0"/>
              <a:t>Είναι πιο σπάνια από την υπονατριαιμία και ταξινομείται επίσης ανάλογα με τον ενδοαγγειακό όγκο σε </a:t>
            </a:r>
            <a:r>
              <a:rPr lang="el-GR" dirty="0" err="1"/>
              <a:t>υποβολαιμική</a:t>
            </a:r>
            <a:r>
              <a:rPr lang="el-GR" dirty="0"/>
              <a:t>, </a:t>
            </a:r>
            <a:r>
              <a:rPr lang="el-GR" dirty="0" err="1"/>
              <a:t>νορμοβολαιμική</a:t>
            </a:r>
            <a:r>
              <a:rPr lang="el-GR" dirty="0"/>
              <a:t> και </a:t>
            </a:r>
            <a:r>
              <a:rPr lang="el-GR" dirty="0" err="1"/>
              <a:t>υπερβολαιμική</a:t>
            </a:r>
            <a:endParaRPr lang="el-GR" dirty="0"/>
          </a:p>
          <a:p>
            <a:r>
              <a:rPr lang="el-GR" b="1" dirty="0"/>
              <a:t>Υπερβολαιμική </a:t>
            </a:r>
            <a:r>
              <a:rPr lang="el-GR" b="1" dirty="0" err="1"/>
              <a:t>υπερνατριαιμία</a:t>
            </a:r>
            <a:r>
              <a:rPr lang="el-GR" b="1" dirty="0"/>
              <a:t> </a:t>
            </a:r>
            <a:r>
              <a:rPr lang="el-GR" dirty="0"/>
              <a:t>είναι η πιο σπάνια μορφή και προκαλείται είτε από αύξηση της συγκέντρωσης μίας </a:t>
            </a:r>
            <a:r>
              <a:rPr lang="el-GR" dirty="0" err="1"/>
              <a:t>οσμωτικά</a:t>
            </a:r>
            <a:r>
              <a:rPr lang="el-GR" dirty="0"/>
              <a:t> ενεργής ουσίας (</a:t>
            </a:r>
            <a:r>
              <a:rPr lang="el-GR" b="1" dirty="0">
                <a:solidFill>
                  <a:schemeClr val="accent1">
                    <a:lumMod val="75000"/>
                  </a:schemeClr>
                </a:solidFill>
              </a:rPr>
              <a:t>υπερβολική κατανάλωση αλατιού, γλυκόζη ή </a:t>
            </a:r>
            <a:r>
              <a:rPr lang="el-GR" b="1" dirty="0" err="1">
                <a:solidFill>
                  <a:schemeClr val="accent1">
                    <a:lumMod val="75000"/>
                  </a:schemeClr>
                </a:solidFill>
              </a:rPr>
              <a:t>μαννιτόλη</a:t>
            </a:r>
            <a:r>
              <a:rPr lang="el-GR" dirty="0"/>
              <a:t>) είτε από ενδοκρινοπάθειες όπως ο </a:t>
            </a:r>
            <a:r>
              <a:rPr lang="el-GR" b="1" dirty="0" err="1">
                <a:solidFill>
                  <a:schemeClr val="accent1">
                    <a:lumMod val="75000"/>
                  </a:schemeClr>
                </a:solidFill>
              </a:rPr>
              <a:t>υπεραλδοστερονισμός</a:t>
            </a:r>
            <a:r>
              <a:rPr lang="el-GR" dirty="0"/>
              <a:t> και ο </a:t>
            </a:r>
            <a:r>
              <a:rPr lang="el-GR" b="1" dirty="0" err="1">
                <a:solidFill>
                  <a:schemeClr val="accent1">
                    <a:lumMod val="75000"/>
                  </a:schemeClr>
                </a:solidFill>
              </a:rPr>
              <a:t>υπερφλοιοεπινεφριδισμός</a:t>
            </a:r>
            <a:r>
              <a:rPr lang="el-GR" b="1" dirty="0">
                <a:solidFill>
                  <a:schemeClr val="accent1">
                    <a:lumMod val="75000"/>
                  </a:schemeClr>
                </a:solidFill>
              </a:rPr>
              <a:t> (</a:t>
            </a:r>
            <a:r>
              <a:rPr lang="en-US" b="1" dirty="0">
                <a:solidFill>
                  <a:schemeClr val="accent1">
                    <a:lumMod val="75000"/>
                  </a:schemeClr>
                </a:solidFill>
              </a:rPr>
              <a:t>Cushing’s)</a:t>
            </a:r>
            <a:endParaRPr lang="el-GR" b="1" dirty="0">
              <a:solidFill>
                <a:schemeClr val="accent1">
                  <a:lumMod val="75000"/>
                </a:schemeClr>
              </a:solidFill>
            </a:endParaRPr>
          </a:p>
          <a:p>
            <a:r>
              <a:rPr lang="el-GR" dirty="0"/>
              <a:t>Η χορήγηση </a:t>
            </a:r>
            <a:r>
              <a:rPr lang="el-GR" dirty="0" err="1"/>
              <a:t>μαννιτόλης</a:t>
            </a:r>
            <a:r>
              <a:rPr lang="el-GR" dirty="0"/>
              <a:t> (ή δεξτρόζης ή …) αρχικά προκαλεί </a:t>
            </a:r>
            <a:r>
              <a:rPr lang="el-GR" dirty="0" err="1"/>
              <a:t>υπερβολαιμική</a:t>
            </a:r>
            <a:r>
              <a:rPr lang="el-GR" dirty="0"/>
              <a:t> </a:t>
            </a:r>
            <a:r>
              <a:rPr lang="el-GR" u="sng" dirty="0"/>
              <a:t>υπο</a:t>
            </a:r>
            <a:r>
              <a:rPr lang="el-GR" dirty="0"/>
              <a:t>νατριαιμία αλλά μόλις αρχίσει να </a:t>
            </a:r>
            <a:r>
              <a:rPr lang="el-GR" dirty="0" err="1"/>
              <a:t>αποβάλεται</a:t>
            </a:r>
            <a:r>
              <a:rPr lang="el-GR" dirty="0"/>
              <a:t> με τα ούρα (</a:t>
            </a:r>
            <a:r>
              <a:rPr lang="el-GR" dirty="0" err="1"/>
              <a:t>οσμωτική</a:t>
            </a:r>
            <a:r>
              <a:rPr lang="el-GR" dirty="0"/>
              <a:t> διούρηση) γίνεται </a:t>
            </a:r>
            <a:r>
              <a:rPr lang="el-GR" dirty="0" err="1"/>
              <a:t>επαναρρόφηση</a:t>
            </a:r>
            <a:r>
              <a:rPr lang="el-GR" dirty="0"/>
              <a:t> </a:t>
            </a:r>
            <a:r>
              <a:rPr lang="en-US" dirty="0"/>
              <a:t>Na</a:t>
            </a:r>
            <a:r>
              <a:rPr lang="en-US" baseline="30000" dirty="0"/>
              <a:t>+</a:t>
            </a:r>
            <a:endParaRPr lang="el-GR" baseline="30000" dirty="0"/>
          </a:p>
        </p:txBody>
      </p:sp>
    </p:spTree>
    <p:extLst>
      <p:ext uri="{BB962C8B-B14F-4D97-AF65-F5344CB8AC3E}">
        <p14:creationId xmlns:p14="http://schemas.microsoft.com/office/powerpoint/2010/main" val="2700914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8CA60-4411-73AB-C1C5-C22B88EBCAC6}"/>
              </a:ext>
            </a:extLst>
          </p:cNvPr>
          <p:cNvSpPr>
            <a:spLocks noGrp="1"/>
          </p:cNvSpPr>
          <p:nvPr>
            <p:ph type="title"/>
          </p:nvPr>
        </p:nvSpPr>
        <p:spPr/>
        <p:txBody>
          <a:bodyPr/>
          <a:lstStyle/>
          <a:p>
            <a:r>
              <a:rPr lang="el-GR" dirty="0" err="1"/>
              <a:t>Υπερνατριαιμία</a:t>
            </a:r>
            <a:r>
              <a:rPr lang="en-US" dirty="0"/>
              <a:t> (&gt;160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AE0E77E9-A4C5-D23D-C870-9C4CC766A11A}"/>
              </a:ext>
            </a:extLst>
          </p:cNvPr>
          <p:cNvSpPr>
            <a:spLocks noGrp="1"/>
          </p:cNvSpPr>
          <p:nvPr>
            <p:ph idx="1"/>
          </p:nvPr>
        </p:nvSpPr>
        <p:spPr/>
        <p:txBody>
          <a:bodyPr>
            <a:normAutofit lnSpcReduction="10000"/>
          </a:bodyPr>
          <a:lstStyle/>
          <a:p>
            <a:r>
              <a:rPr lang="el-GR" b="1" dirty="0"/>
              <a:t>Νορμοβολαιμική </a:t>
            </a:r>
            <a:r>
              <a:rPr lang="el-GR" b="1" dirty="0" err="1"/>
              <a:t>υπερνατριαιμία</a:t>
            </a:r>
            <a:r>
              <a:rPr lang="el-GR" b="1" dirty="0"/>
              <a:t> </a:t>
            </a:r>
            <a:r>
              <a:rPr lang="el-GR" dirty="0"/>
              <a:t>προκαλείται σε περιπτώσεις που έχουμε απώλειες ή έλλειμα καθαρού νερού, όπως σε ζώα που </a:t>
            </a:r>
            <a:r>
              <a:rPr lang="el-GR" b="1" dirty="0">
                <a:solidFill>
                  <a:schemeClr val="accent1">
                    <a:lumMod val="75000"/>
                  </a:schemeClr>
                </a:solidFill>
              </a:rPr>
              <a:t>δεν έχουν πρόσβαση σε νερό</a:t>
            </a:r>
            <a:r>
              <a:rPr lang="el-GR" dirty="0"/>
              <a:t> ή στον </a:t>
            </a:r>
            <a:r>
              <a:rPr lang="el-GR" b="1" dirty="0">
                <a:solidFill>
                  <a:schemeClr val="accent1">
                    <a:lumMod val="75000"/>
                  </a:schemeClr>
                </a:solidFill>
              </a:rPr>
              <a:t>άποιο διαβήτη </a:t>
            </a:r>
            <a:r>
              <a:rPr lang="el-GR" dirty="0"/>
              <a:t>(ανεπάρκεια </a:t>
            </a:r>
            <a:r>
              <a:rPr lang="el-GR" dirty="0" err="1"/>
              <a:t>βασοπρεσίνης</a:t>
            </a:r>
            <a:r>
              <a:rPr lang="el-GR" dirty="0"/>
              <a:t>)</a:t>
            </a:r>
          </a:p>
          <a:p>
            <a:r>
              <a:rPr lang="el-GR" b="1" dirty="0" err="1"/>
              <a:t>Υποβολαιμική</a:t>
            </a:r>
            <a:r>
              <a:rPr lang="el-GR" b="1" dirty="0"/>
              <a:t> </a:t>
            </a:r>
            <a:r>
              <a:rPr lang="el-GR" b="1" dirty="0" err="1"/>
              <a:t>υπερνατριαιμία</a:t>
            </a:r>
            <a:r>
              <a:rPr lang="el-GR" b="1" dirty="0"/>
              <a:t> </a:t>
            </a:r>
            <a:r>
              <a:rPr lang="el-GR" dirty="0"/>
              <a:t>προκαλείται σε απώλεια </a:t>
            </a:r>
            <a:r>
              <a:rPr lang="el-GR" dirty="0" err="1"/>
              <a:t>υπότονων</a:t>
            </a:r>
            <a:r>
              <a:rPr lang="el-GR" dirty="0"/>
              <a:t> υγρών (ως προς το πλάσμα) και οφείλεται είτε σε νεφρικά είτε σε μη</a:t>
            </a:r>
            <a:r>
              <a:rPr lang="en-US" dirty="0"/>
              <a:t>-</a:t>
            </a:r>
            <a:r>
              <a:rPr lang="el-GR" dirty="0"/>
              <a:t>νεφρικά αίτια. Τα συχνότερα νεφρικά αίτια είναι η </a:t>
            </a:r>
            <a:r>
              <a:rPr lang="el-GR" b="1" dirty="0">
                <a:solidFill>
                  <a:schemeClr val="accent1">
                    <a:lumMod val="75000"/>
                  </a:schemeClr>
                </a:solidFill>
              </a:rPr>
              <a:t>αδυναμία συμπύκνωσης του ούρου </a:t>
            </a:r>
            <a:r>
              <a:rPr lang="el-GR" dirty="0"/>
              <a:t>(ΝΑ, </a:t>
            </a:r>
            <a:r>
              <a:rPr lang="el-GR" dirty="0" err="1"/>
              <a:t>νεφροτοξικότητα</a:t>
            </a:r>
            <a:r>
              <a:rPr lang="el-GR" dirty="0"/>
              <a:t> από αντιβιοτικά) και η </a:t>
            </a:r>
            <a:r>
              <a:rPr lang="el-GR" b="1" dirty="0">
                <a:solidFill>
                  <a:schemeClr val="accent1">
                    <a:lumMod val="75000"/>
                  </a:schemeClr>
                </a:solidFill>
              </a:rPr>
              <a:t>αυξημένη διούρηση </a:t>
            </a:r>
            <a:r>
              <a:rPr lang="el-GR" dirty="0"/>
              <a:t>(διουρητικά, </a:t>
            </a:r>
            <a:r>
              <a:rPr lang="el-GR" dirty="0" err="1"/>
              <a:t>κορτικοστεροειδή</a:t>
            </a:r>
            <a:r>
              <a:rPr lang="el-GR" dirty="0"/>
              <a:t>, </a:t>
            </a:r>
            <a:r>
              <a:rPr lang="el-GR" dirty="0" err="1"/>
              <a:t>μετεμφρακτική</a:t>
            </a:r>
            <a:r>
              <a:rPr lang="el-GR" dirty="0"/>
              <a:t> διούρηση). Μη</a:t>
            </a:r>
            <a:r>
              <a:rPr lang="en-US" dirty="0"/>
              <a:t>-</a:t>
            </a:r>
            <a:r>
              <a:rPr lang="el-GR" dirty="0"/>
              <a:t>νεφρικά αίτια περιλαμβάνουν τις </a:t>
            </a:r>
            <a:r>
              <a:rPr lang="el-GR" b="1" dirty="0">
                <a:solidFill>
                  <a:schemeClr val="accent1">
                    <a:lumMod val="75000"/>
                  </a:schemeClr>
                </a:solidFill>
              </a:rPr>
              <a:t>απώλειες από το πεπτικό </a:t>
            </a:r>
            <a:r>
              <a:rPr lang="el-GR" dirty="0"/>
              <a:t>(εμετοί, διάρροιες) και οι </a:t>
            </a:r>
            <a:r>
              <a:rPr lang="el-GR" b="1" dirty="0">
                <a:solidFill>
                  <a:schemeClr val="accent1">
                    <a:lumMod val="75000"/>
                  </a:schemeClr>
                </a:solidFill>
              </a:rPr>
              <a:t>απώλειες σε τρίτους χώρους</a:t>
            </a:r>
            <a:r>
              <a:rPr lang="el-GR" dirty="0"/>
              <a:t> όπως περιτονίτιδα ή σοβαρά </a:t>
            </a:r>
            <a:r>
              <a:rPr lang="el-GR" dirty="0" err="1"/>
              <a:t>εγκάυματα</a:t>
            </a:r>
            <a:r>
              <a:rPr lang="el-GR" dirty="0"/>
              <a:t> </a:t>
            </a:r>
          </a:p>
        </p:txBody>
      </p:sp>
    </p:spTree>
    <p:extLst>
      <p:ext uri="{BB962C8B-B14F-4D97-AF65-F5344CB8AC3E}">
        <p14:creationId xmlns:p14="http://schemas.microsoft.com/office/powerpoint/2010/main" val="59205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FB98D-E9CD-DB6E-FD24-A92D849BD91B}"/>
              </a:ext>
            </a:extLst>
          </p:cNvPr>
          <p:cNvSpPr>
            <a:spLocks noGrp="1"/>
          </p:cNvSpPr>
          <p:nvPr>
            <p:ph type="title"/>
          </p:nvPr>
        </p:nvSpPr>
        <p:spPr/>
        <p:txBody>
          <a:bodyPr/>
          <a:lstStyle/>
          <a:p>
            <a:r>
              <a:rPr lang="el-GR" dirty="0" err="1"/>
              <a:t>Ωπά</a:t>
            </a:r>
            <a:r>
              <a:rPr lang="el-GR" dirty="0"/>
              <a:t>! πριν δεν έλεγες ότι οι εμετοί κάνουν </a:t>
            </a:r>
            <a:r>
              <a:rPr lang="el-GR" dirty="0" err="1"/>
              <a:t>ύπο</a:t>
            </a:r>
            <a:r>
              <a:rPr lang="el-GR" dirty="0"/>
              <a:t>-…?</a:t>
            </a:r>
          </a:p>
        </p:txBody>
      </p:sp>
      <p:sp>
        <p:nvSpPr>
          <p:cNvPr id="3" name="Content Placeholder 2">
            <a:extLst>
              <a:ext uri="{FF2B5EF4-FFF2-40B4-BE49-F238E27FC236}">
                <a16:creationId xmlns:a16="http://schemas.microsoft.com/office/drawing/2014/main" id="{08104685-0573-6306-F259-B4C385504C26}"/>
              </a:ext>
            </a:extLst>
          </p:cNvPr>
          <p:cNvSpPr>
            <a:spLocks noGrp="1"/>
          </p:cNvSpPr>
          <p:nvPr>
            <p:ph idx="1"/>
          </p:nvPr>
        </p:nvSpPr>
        <p:spPr/>
        <p:txBody>
          <a:bodyPr>
            <a:normAutofit fontScale="92500" lnSpcReduction="20000"/>
          </a:bodyPr>
          <a:lstStyle/>
          <a:p>
            <a:r>
              <a:rPr lang="el-GR" dirty="0"/>
              <a:t>Όντως, αλλά οι εμετοί είναι απώλεια </a:t>
            </a:r>
            <a:r>
              <a:rPr lang="el-GR" dirty="0" err="1"/>
              <a:t>υπότονου</a:t>
            </a:r>
            <a:r>
              <a:rPr lang="el-GR" dirty="0"/>
              <a:t> διαλύματος (το γαστρικό υγρό έχει λιγότερες διαλυμένες ουσίες από το πλάσμα) και η λογική λέει ότι θα προκαλέσουν </a:t>
            </a:r>
            <a:r>
              <a:rPr lang="el-GR" dirty="0" err="1"/>
              <a:t>υποβολαιμική</a:t>
            </a:r>
            <a:r>
              <a:rPr lang="el-GR" dirty="0"/>
              <a:t> </a:t>
            </a:r>
            <a:r>
              <a:rPr lang="el-GR" dirty="0" err="1"/>
              <a:t>υπερνατριαιμία</a:t>
            </a:r>
            <a:r>
              <a:rPr lang="el-GR" dirty="0"/>
              <a:t>, και έτσι συμβαίνει τις </a:t>
            </a:r>
            <a:r>
              <a:rPr lang="el-GR" dirty="0" err="1"/>
              <a:t>περισσότρερες</a:t>
            </a:r>
            <a:r>
              <a:rPr lang="el-GR" dirty="0"/>
              <a:t> φορές</a:t>
            </a:r>
          </a:p>
          <a:p>
            <a:r>
              <a:rPr lang="el-GR" dirty="0"/>
              <a:t>Η «παγίδα» είναι όταν χάνεται μεγάλος όγκος νερού και ο οργανισμός, για να γλυτώσει σοβαρή </a:t>
            </a:r>
            <a:r>
              <a:rPr lang="el-GR" dirty="0" err="1"/>
              <a:t>υποογκαιμία</a:t>
            </a:r>
            <a:r>
              <a:rPr lang="el-GR" dirty="0"/>
              <a:t>, «θυσιάζει» την </a:t>
            </a:r>
            <a:r>
              <a:rPr lang="el-GR" dirty="0" err="1"/>
              <a:t>οσμωτικότητα</a:t>
            </a:r>
            <a:r>
              <a:rPr lang="el-GR" dirty="0"/>
              <a:t>, και αρχίζει να κατακρατάει νερό (μειώνεται η απέκκριση λόγω μείωσης του </a:t>
            </a:r>
            <a:r>
              <a:rPr lang="en-US" dirty="0"/>
              <a:t>GFR </a:t>
            </a:r>
            <a:r>
              <a:rPr lang="el-GR" dirty="0"/>
              <a:t>λόγω </a:t>
            </a:r>
            <a:r>
              <a:rPr lang="el-GR" dirty="0" err="1"/>
              <a:t>υποογκαιμίας</a:t>
            </a:r>
            <a:r>
              <a:rPr lang="el-GR" dirty="0"/>
              <a:t>/υπότασης, και εκκρίνει </a:t>
            </a:r>
            <a:r>
              <a:rPr lang="el-GR" dirty="0" err="1"/>
              <a:t>βασοπρεσίνη</a:t>
            </a:r>
            <a:r>
              <a:rPr lang="el-GR" dirty="0"/>
              <a:t>)</a:t>
            </a:r>
          </a:p>
          <a:p>
            <a:r>
              <a:rPr lang="el-GR" dirty="0"/>
              <a:t>Περίπου 20% των ζώων με συμπτώματα από το πεπτικό εμφανίζουν υπονατριαιμία</a:t>
            </a:r>
            <a:endParaRPr lang="en-US" dirty="0"/>
          </a:p>
          <a:p>
            <a:r>
              <a:rPr lang="el-GR" dirty="0"/>
              <a:t>Ακριβώς το ίδιο συμβαίνει με τις συλλογές (πλευριτική, περιτοναϊκή), σε κίνδυνο </a:t>
            </a:r>
            <a:r>
              <a:rPr lang="el-GR" dirty="0" err="1"/>
              <a:t>υποογκαιμίας</a:t>
            </a:r>
            <a:r>
              <a:rPr lang="el-GR" dirty="0"/>
              <a:t> βλέπουμε υπονατριαιμία, απλά στις συλλογές η υπονατριαιμία είναι το πιο σύνηθες</a:t>
            </a:r>
          </a:p>
        </p:txBody>
      </p:sp>
    </p:spTree>
    <p:extLst>
      <p:ext uri="{BB962C8B-B14F-4D97-AF65-F5344CB8AC3E}">
        <p14:creationId xmlns:p14="http://schemas.microsoft.com/office/powerpoint/2010/main" val="295780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21477" y="690324"/>
            <a:ext cx="53173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ΥΠΕΡΝΑΤΡΙΑΙΜΙΑ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1133134" y="1407163"/>
            <a:ext cx="10280223" cy="5023454"/>
          </a:xfrm>
        </p:spPr>
        <p:txBody>
          <a:bodyPr>
            <a:normAutofit/>
          </a:bodyPr>
          <a:lstStyle/>
          <a:p>
            <a:r>
              <a:rPr lang="el-GR" sz="2800" dirty="0">
                <a:solidFill>
                  <a:schemeClr val="tx1">
                    <a:lumMod val="60000"/>
                    <a:lumOff val="40000"/>
                  </a:schemeClr>
                </a:solidFill>
                <a:latin typeface="Calibri" panose="020F0502020204030204" pitchFamily="34" charset="0"/>
              </a:rPr>
              <a:t>Αυξημένη απώλεια νερού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Αδυναμία πρόσληψης νερού </a:t>
            </a: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Μη επαρκή πρόσβαση σε νερό, νευρολογικά συμπτώματα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Διαταραχή στο κέντρο της </a:t>
            </a:r>
            <a:r>
              <a:rPr lang="en-US" sz="2500" dirty="0">
                <a:solidFill>
                  <a:schemeClr val="bg2"/>
                </a:solidFill>
                <a:latin typeface="Calibri" panose="020F0502020204030204" pitchFamily="34" charset="0"/>
              </a:rPr>
              <a:t>“</a:t>
            </a:r>
            <a:r>
              <a:rPr lang="el-GR" sz="2500" dirty="0">
                <a:solidFill>
                  <a:schemeClr val="bg2"/>
                </a:solidFill>
                <a:latin typeface="Calibri" panose="020F0502020204030204" pitchFamily="34" charset="0"/>
              </a:rPr>
              <a:t>δίψας</a:t>
            </a:r>
            <a:r>
              <a:rPr lang="en-US" sz="2500" dirty="0">
                <a:solidFill>
                  <a:schemeClr val="bg2"/>
                </a:solidFill>
                <a:latin typeface="Calibri" panose="020F0502020204030204" pitchFamily="34" charset="0"/>
              </a:rPr>
              <a:t>” </a:t>
            </a:r>
            <a:endParaRPr lang="el-GR" sz="2500" dirty="0">
              <a:solidFill>
                <a:schemeClr val="bg2"/>
              </a:solidFill>
              <a:latin typeface="Calibri" panose="020F0502020204030204" pitchFamily="34" charset="0"/>
            </a:endParaRP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Πρωτογενής </a:t>
            </a:r>
            <a:r>
              <a:rPr lang="el-GR" sz="2300" dirty="0" err="1">
                <a:solidFill>
                  <a:srgbClr val="FFFF00"/>
                </a:solidFill>
                <a:latin typeface="Calibri" panose="020F0502020204030204" pitchFamily="34" charset="0"/>
              </a:rPr>
              <a:t>υποδίψια</a:t>
            </a:r>
            <a:r>
              <a:rPr lang="el-GR" sz="2300" dirty="0">
                <a:solidFill>
                  <a:srgbClr val="FFFF00"/>
                </a:solidFill>
                <a:latin typeface="Calibri" panose="020F0502020204030204" pitchFamily="34" charset="0"/>
              </a:rPr>
              <a:t> (σπάνια, </a:t>
            </a:r>
            <a:r>
              <a:rPr lang="en-US" sz="2300" dirty="0">
                <a:solidFill>
                  <a:srgbClr val="FFFF00"/>
                </a:solidFill>
                <a:latin typeface="Calibri" panose="020F0502020204030204" pitchFamily="34" charset="0"/>
              </a:rPr>
              <a:t>miniature schnauzers) </a:t>
            </a: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Νεοπλασία στο κεντρικό νευρικό σύστημα </a:t>
            </a:r>
          </a:p>
          <a:p>
            <a:pPr marL="457200" lvl="0" indent="-457200">
              <a:lnSpc>
                <a:spcPct val="150000"/>
              </a:lnSpc>
              <a:buFont typeface="Arial" panose="020B0604020202020204" pitchFamily="34" charset="0"/>
              <a:buChar char="•"/>
            </a:pPr>
            <a:r>
              <a:rPr lang="el-GR" sz="2500" dirty="0">
                <a:solidFill>
                  <a:srgbClr val="FFFFFF"/>
                </a:solidFill>
                <a:latin typeface="Calibri" panose="020F0502020204030204" pitchFamily="34" charset="0"/>
              </a:rPr>
              <a:t>Υψηλή θερμοκρασία περιβάλλοντος, πυρετός, ταχύπνοια</a:t>
            </a:r>
          </a:p>
          <a:p>
            <a:pPr marL="457200" lvl="0" indent="-457200">
              <a:lnSpc>
                <a:spcPct val="150000"/>
              </a:lnSpc>
              <a:buFont typeface="Arial" panose="020B0604020202020204" pitchFamily="34" charset="0"/>
              <a:buChar char="•"/>
            </a:pPr>
            <a:r>
              <a:rPr lang="el-GR" sz="2500" dirty="0" err="1">
                <a:solidFill>
                  <a:srgbClr val="FFFFFF"/>
                </a:solidFill>
                <a:latin typeface="Calibri" panose="020F0502020204030204" pitchFamily="34" charset="0"/>
              </a:rPr>
              <a:t>Άποιος</a:t>
            </a:r>
            <a:r>
              <a:rPr lang="el-GR" sz="2500" dirty="0">
                <a:solidFill>
                  <a:srgbClr val="FFFFFF"/>
                </a:solidFill>
                <a:latin typeface="Calibri" panose="020F0502020204030204" pitchFamily="34" charset="0"/>
              </a:rPr>
              <a:t> διαβήτης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4013899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21477" y="690324"/>
            <a:ext cx="53173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ΥΠΕΡΝΑΤΡΙΑΙΜΙΑ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471643" cy="4482361"/>
          </a:xfrm>
        </p:spPr>
        <p:txBody>
          <a:bodyPr>
            <a:normAutofit/>
          </a:bodyPr>
          <a:lstStyle/>
          <a:p>
            <a:r>
              <a:rPr lang="el-GR" sz="2800" dirty="0">
                <a:solidFill>
                  <a:schemeClr val="tx1">
                    <a:lumMod val="60000"/>
                    <a:lumOff val="40000"/>
                  </a:schemeClr>
                </a:solidFill>
                <a:latin typeface="Calibri" panose="020F0502020204030204" pitchFamily="34" charset="0"/>
              </a:rPr>
              <a:t>Αυξημένη πρόσληψη νατρίου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Χορήγηση υπέρτονων ενδοφλέβιων υγρών </a:t>
            </a:r>
          </a:p>
          <a:p>
            <a:pPr marL="914400" lvl="1" indent="-457200">
              <a:lnSpc>
                <a:spcPct val="150000"/>
              </a:lnSpc>
              <a:buFont typeface="Arial" panose="020B0604020202020204" pitchFamily="34" charset="0"/>
              <a:buChar char="•"/>
            </a:pPr>
            <a:r>
              <a:rPr lang="en-US" sz="2300" dirty="0">
                <a:solidFill>
                  <a:srgbClr val="FFFF00"/>
                </a:solidFill>
                <a:latin typeface="Calibri" panose="020F0502020204030204" pitchFamily="34" charset="0"/>
              </a:rPr>
              <a:t>NaCl 15%</a:t>
            </a:r>
            <a:r>
              <a:rPr lang="el-GR" sz="2300" dirty="0">
                <a:solidFill>
                  <a:srgbClr val="FFFF00"/>
                </a:solidFill>
                <a:latin typeface="Calibri" panose="020F0502020204030204" pitchFamily="34" charset="0"/>
              </a:rPr>
              <a:t>, </a:t>
            </a:r>
            <a:r>
              <a:rPr lang="el-GR" sz="2300" dirty="0" err="1">
                <a:solidFill>
                  <a:srgbClr val="FFFF00"/>
                </a:solidFill>
                <a:latin typeface="Calibri" panose="020F0502020204030204" pitchFamily="34" charset="0"/>
              </a:rPr>
              <a:t>διττανθρακικό</a:t>
            </a:r>
            <a:r>
              <a:rPr lang="el-GR" sz="2300" dirty="0">
                <a:solidFill>
                  <a:srgbClr val="FFFF00"/>
                </a:solidFill>
                <a:latin typeface="Calibri" panose="020F0502020204030204" pitchFamily="34" charset="0"/>
              </a:rPr>
              <a:t> νάτριο, αποκλειστική παρεντερική διατροφή </a:t>
            </a:r>
          </a:p>
          <a:p>
            <a:pPr marL="457200" lvl="0" indent="-457200">
              <a:lnSpc>
                <a:spcPct val="150000"/>
              </a:lnSpc>
              <a:buFont typeface="Arial" panose="020B0604020202020204" pitchFamily="34" charset="0"/>
              <a:buChar char="•"/>
            </a:pPr>
            <a:r>
              <a:rPr lang="el-GR" sz="2500" dirty="0">
                <a:solidFill>
                  <a:srgbClr val="FFFFFF"/>
                </a:solidFill>
                <a:latin typeface="Calibri" panose="020F0502020204030204" pitchFamily="34" charset="0"/>
              </a:rPr>
              <a:t>Παρατεταμένη χορήγηση ενδοφλέβιων υγρών με υψηλή περιεκτικότητα σε νάτριο</a:t>
            </a:r>
            <a:endParaRPr lang="el-GR" sz="2300" dirty="0">
              <a:solidFill>
                <a:srgbClr val="FFFF00"/>
              </a:solidFill>
              <a:latin typeface="Calibri" panose="020F0502020204030204" pitchFamily="34" charset="0"/>
            </a:endParaRPr>
          </a:p>
          <a:p>
            <a:pPr marL="457200" lvl="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Τοξίκωση</a:t>
            </a:r>
            <a:r>
              <a:rPr lang="el-GR" sz="2500" dirty="0">
                <a:solidFill>
                  <a:schemeClr val="bg2"/>
                </a:solidFill>
                <a:latin typeface="Calibri" panose="020F0502020204030204" pitchFamily="34" charset="0"/>
              </a:rPr>
              <a:t> από αλάτι </a:t>
            </a:r>
          </a:p>
          <a:p>
            <a:pPr marL="457200" lvl="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Υπερφλοιοεπινφεριδισμός</a:t>
            </a:r>
            <a:r>
              <a:rPr lang="el-GR" sz="2500" dirty="0">
                <a:solidFill>
                  <a:schemeClr val="bg2"/>
                </a:solidFill>
                <a:latin typeface="Calibri" panose="020F0502020204030204" pitchFamily="34" charset="0"/>
              </a:rPr>
              <a:t> </a:t>
            </a: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Συνήθως μικρές μεταβολές στη συγκέντρωση του νατρίου</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800441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21477" y="690324"/>
            <a:ext cx="53173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ΝΑΤΡΙΟ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lnSpcReduction="10000"/>
          </a:bodyPr>
          <a:lstStyle/>
          <a:p>
            <a:r>
              <a:rPr lang="el-GR" sz="2800" dirty="0">
                <a:solidFill>
                  <a:schemeClr val="tx1">
                    <a:lumMod val="60000"/>
                    <a:lumOff val="40000"/>
                  </a:schemeClr>
                </a:solidFill>
                <a:latin typeface="Calibri" panose="020F0502020204030204" pitchFamily="34" charset="0"/>
              </a:rPr>
              <a:t>Ενδείξεις μέτρησης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Παρατεταμένοι εμετοί / διάρροιες και αφυδάτωση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Μυϊκή αδυναμία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Πολυουρία-πολυδιψία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Μη φυσιολογική συμπεριφορά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Επιληπτικές κρίσεις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Συλλογές (πλευριτική, ασκίτης)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3163478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534253" y="718625"/>
            <a:ext cx="5204581"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ΦΥΣΙΟΛΟΓΙΚΕΣ ΤΙΜΕΣ</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28</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graphicFrame>
        <p:nvGraphicFramePr>
          <p:cNvPr id="8" name="Table 7">
            <a:extLst>
              <a:ext uri="{FF2B5EF4-FFF2-40B4-BE49-F238E27FC236}">
                <a16:creationId xmlns:a16="http://schemas.microsoft.com/office/drawing/2014/main" id="{95541069-D7B1-451B-9C17-CD335842E6F3}"/>
              </a:ext>
            </a:extLst>
          </p:cNvPr>
          <p:cNvGraphicFramePr>
            <a:graphicFrameLocks noGrp="1"/>
          </p:cNvGraphicFramePr>
          <p:nvPr/>
        </p:nvGraphicFramePr>
        <p:xfrm>
          <a:off x="1290828" y="2578608"/>
          <a:ext cx="9610344" cy="2551176"/>
        </p:xfrm>
        <a:graphic>
          <a:graphicData uri="http://schemas.openxmlformats.org/drawingml/2006/table">
            <a:tbl>
              <a:tblPr firstRow="1" bandRow="1">
                <a:tableStyleId>{0E3FDE45-AF77-4B5C-9715-49D594BDF05E}</a:tableStyleId>
              </a:tblPr>
              <a:tblGrid>
                <a:gridCol w="4805172">
                  <a:extLst>
                    <a:ext uri="{9D8B030D-6E8A-4147-A177-3AD203B41FA5}">
                      <a16:colId xmlns:a16="http://schemas.microsoft.com/office/drawing/2014/main" val="4286104096"/>
                    </a:ext>
                  </a:extLst>
                </a:gridCol>
                <a:gridCol w="4805172">
                  <a:extLst>
                    <a:ext uri="{9D8B030D-6E8A-4147-A177-3AD203B41FA5}">
                      <a16:colId xmlns:a16="http://schemas.microsoft.com/office/drawing/2014/main" val="1077498647"/>
                    </a:ext>
                  </a:extLst>
                </a:gridCol>
              </a:tblGrid>
              <a:tr h="850392">
                <a:tc>
                  <a:txBody>
                    <a:bodyPr/>
                    <a:lstStyle/>
                    <a:p>
                      <a:pPr>
                        <a:lnSpc>
                          <a:spcPct val="200000"/>
                        </a:lnSpc>
                      </a:pPr>
                      <a:r>
                        <a:rPr lang="el-GR" sz="2800" dirty="0">
                          <a:latin typeface="Calibri" panose="020F0502020204030204" pitchFamily="34" charset="0"/>
                        </a:rPr>
                        <a:t>Σκύλος</a:t>
                      </a:r>
                    </a:p>
                  </a:txBody>
                  <a:tcPr anchor="ctr">
                    <a:lnR w="12700" cap="flat" cmpd="sng" algn="ctr">
                      <a:solidFill>
                        <a:schemeClr val="tx1"/>
                      </a:solidFill>
                      <a:prstDash val="solid"/>
                      <a:round/>
                      <a:headEnd type="none" w="med" len="med"/>
                      <a:tailEnd type="none" w="med" len="med"/>
                    </a:lnR>
                  </a:tcPr>
                </a:tc>
                <a:tc>
                  <a:txBody>
                    <a:bodyPr/>
                    <a:lstStyle/>
                    <a:p>
                      <a:pPr algn="ctr">
                        <a:lnSpc>
                          <a:spcPct val="200000"/>
                        </a:lnSpc>
                      </a:pPr>
                      <a:r>
                        <a:rPr lang="el-GR" sz="2800" dirty="0">
                          <a:solidFill>
                            <a:schemeClr val="bg2"/>
                          </a:solidFill>
                          <a:latin typeface="Calibri" panose="020F0502020204030204" pitchFamily="34" charset="0"/>
                        </a:rPr>
                        <a:t>140-150</a:t>
                      </a:r>
                      <a:r>
                        <a:rPr lang="en-US" sz="2800" dirty="0">
                          <a:solidFill>
                            <a:schemeClr val="bg2"/>
                          </a:solidFill>
                          <a:latin typeface="Calibri" panose="020F0502020204030204" pitchFamily="34" charset="0"/>
                        </a:rPr>
                        <a:t> </a:t>
                      </a:r>
                      <a:r>
                        <a:rPr lang="en-US" sz="2800" dirty="0" err="1">
                          <a:solidFill>
                            <a:schemeClr val="bg2"/>
                          </a:solidFill>
                          <a:latin typeface="Calibri" panose="020F0502020204030204" pitchFamily="34" charset="0"/>
                        </a:rPr>
                        <a:t>mEq</a:t>
                      </a:r>
                      <a:r>
                        <a:rPr lang="en-US" sz="2800" dirty="0">
                          <a:solidFill>
                            <a:schemeClr val="bg2"/>
                          </a:solidFill>
                          <a:latin typeface="Calibri" panose="020F0502020204030204" pitchFamily="34" charset="0"/>
                        </a:rPr>
                        <a:t>/L </a:t>
                      </a:r>
                      <a:endParaRPr lang="el-GR" sz="2800" dirty="0">
                        <a:solidFill>
                          <a:schemeClr val="bg2"/>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88922068"/>
                  </a:ext>
                </a:extLst>
              </a:tr>
              <a:tr h="850392">
                <a:tc>
                  <a:txBody>
                    <a:bodyPr/>
                    <a:lstStyle/>
                    <a:p>
                      <a:r>
                        <a:rPr lang="el-GR" sz="2800" b="1" kern="1200" dirty="0">
                          <a:solidFill>
                            <a:schemeClr val="tx1"/>
                          </a:solidFill>
                          <a:latin typeface="Calibri" panose="020F0502020204030204" pitchFamily="34" charset="0"/>
                          <a:ea typeface="+mn-ea"/>
                          <a:cs typeface="+mn-cs"/>
                        </a:rPr>
                        <a:t>Γάτα</a:t>
                      </a:r>
                    </a:p>
                  </a:txBody>
                  <a:tcPr anchor="ctr">
                    <a:lnR w="12700" cap="flat" cmpd="sng" algn="ctr">
                      <a:solidFill>
                        <a:schemeClr val="tx1"/>
                      </a:solidFill>
                      <a:prstDash val="solid"/>
                      <a:round/>
                      <a:headEnd type="none" w="med" len="med"/>
                      <a:tailEnd type="none" w="med" len="med"/>
                    </a:lnR>
                  </a:tcPr>
                </a:tc>
                <a:tc>
                  <a:txBody>
                    <a:bodyPr/>
                    <a:lstStyle/>
                    <a:p>
                      <a:pPr marL="0" algn="ctr" defTabSz="914400" rtl="0" eaLnBrk="1" latinLnBrk="0" hangingPunct="1">
                        <a:lnSpc>
                          <a:spcPct val="200000"/>
                        </a:lnSpc>
                      </a:pPr>
                      <a:r>
                        <a:rPr lang="el-GR" sz="2800" b="1" kern="1200" dirty="0">
                          <a:solidFill>
                            <a:schemeClr val="bg2"/>
                          </a:solidFill>
                          <a:latin typeface="Calibri" panose="020F0502020204030204" pitchFamily="34" charset="0"/>
                          <a:ea typeface="+mn-ea"/>
                          <a:cs typeface="+mn-cs"/>
                        </a:rPr>
                        <a:t>150-160 </a:t>
                      </a:r>
                      <a:r>
                        <a:rPr lang="en-US" sz="2800" b="1" kern="1200" dirty="0" err="1">
                          <a:solidFill>
                            <a:schemeClr val="bg2"/>
                          </a:solidFill>
                          <a:latin typeface="Calibri" panose="020F0502020204030204" pitchFamily="34" charset="0"/>
                          <a:ea typeface="+mn-ea"/>
                          <a:cs typeface="+mn-cs"/>
                        </a:rPr>
                        <a:t>mEq</a:t>
                      </a:r>
                      <a:r>
                        <a:rPr lang="en-US" sz="2800" b="1" kern="1200" dirty="0">
                          <a:solidFill>
                            <a:schemeClr val="bg2"/>
                          </a:solidFill>
                          <a:latin typeface="Calibri" panose="020F0502020204030204" pitchFamily="34" charset="0"/>
                          <a:ea typeface="+mn-ea"/>
                          <a:cs typeface="+mn-cs"/>
                        </a:rPr>
                        <a:t>/L</a:t>
                      </a:r>
                      <a:endParaRPr lang="el-GR" sz="2800" b="1" kern="1200" dirty="0">
                        <a:solidFill>
                          <a:schemeClr val="bg2"/>
                        </a:solidFill>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01308226"/>
                  </a:ext>
                </a:extLst>
              </a:tr>
              <a:tr h="850392">
                <a:tc>
                  <a:txBody>
                    <a:bodyPr/>
                    <a:lstStyle/>
                    <a:p>
                      <a:pPr>
                        <a:lnSpc>
                          <a:spcPct val="200000"/>
                        </a:lnSpc>
                      </a:pPr>
                      <a:r>
                        <a:rPr lang="el-GR" sz="2800" b="1" dirty="0">
                          <a:latin typeface="Calibri" panose="020F0502020204030204" pitchFamily="34" charset="0"/>
                        </a:rPr>
                        <a:t>Επικίνδυνες συγκεντρώσεις  </a:t>
                      </a:r>
                    </a:p>
                  </a:txBody>
                  <a:tcPr anchor="ctr">
                    <a:lnR w="12700" cap="flat" cmpd="sng" algn="ctr">
                      <a:solidFill>
                        <a:schemeClr val="tx1"/>
                      </a:solidFill>
                      <a:prstDash val="solid"/>
                      <a:round/>
                      <a:headEnd type="none" w="med" len="med"/>
                      <a:tailEnd type="none" w="med" len="med"/>
                    </a:lnR>
                  </a:tcPr>
                </a:tc>
                <a:tc>
                  <a:txBody>
                    <a:bodyPr/>
                    <a:lstStyle/>
                    <a:p>
                      <a:pPr algn="ctr">
                        <a:lnSpc>
                          <a:spcPct val="200000"/>
                        </a:lnSpc>
                      </a:pPr>
                      <a:r>
                        <a:rPr lang="el-GR" sz="2800" b="1" dirty="0">
                          <a:solidFill>
                            <a:schemeClr val="bg2"/>
                          </a:solidFill>
                          <a:latin typeface="Calibri" panose="020F0502020204030204" pitchFamily="34" charset="0"/>
                        </a:rPr>
                        <a:t>&lt; </a:t>
                      </a:r>
                      <a:r>
                        <a:rPr lang="en-US" sz="2800" b="1" dirty="0">
                          <a:solidFill>
                            <a:schemeClr val="bg2"/>
                          </a:solidFill>
                          <a:latin typeface="Calibri" panose="020F0502020204030204" pitchFamily="34" charset="0"/>
                        </a:rPr>
                        <a:t>120 </a:t>
                      </a:r>
                      <a:r>
                        <a:rPr lang="en-US" sz="2800" b="1" dirty="0" err="1">
                          <a:solidFill>
                            <a:schemeClr val="bg2"/>
                          </a:solidFill>
                          <a:latin typeface="Calibri" panose="020F0502020204030204" pitchFamily="34" charset="0"/>
                        </a:rPr>
                        <a:t>mEq</a:t>
                      </a:r>
                      <a:r>
                        <a:rPr lang="en-US" sz="2800" b="1" dirty="0">
                          <a:solidFill>
                            <a:schemeClr val="bg2"/>
                          </a:solidFill>
                          <a:latin typeface="Calibri" panose="020F0502020204030204" pitchFamily="34" charset="0"/>
                        </a:rPr>
                        <a:t>/L </a:t>
                      </a:r>
                      <a:r>
                        <a:rPr lang="el-GR" sz="2800" b="1" dirty="0">
                          <a:solidFill>
                            <a:schemeClr val="bg2"/>
                          </a:solidFill>
                          <a:latin typeface="Calibri" panose="020F0502020204030204" pitchFamily="34" charset="0"/>
                        </a:rPr>
                        <a:t>ή &gt; </a:t>
                      </a:r>
                      <a:r>
                        <a:rPr lang="en-US" sz="2800" b="1" dirty="0">
                          <a:solidFill>
                            <a:schemeClr val="bg2"/>
                          </a:solidFill>
                          <a:latin typeface="Calibri" panose="020F0502020204030204" pitchFamily="34" charset="0"/>
                        </a:rPr>
                        <a:t>170</a:t>
                      </a:r>
                      <a:r>
                        <a:rPr lang="el-GR" sz="2800" b="1" dirty="0">
                          <a:solidFill>
                            <a:schemeClr val="bg2"/>
                          </a:solidFill>
                          <a:latin typeface="Calibri" panose="020F0502020204030204" pitchFamily="34" charset="0"/>
                        </a:rPr>
                        <a:t> </a:t>
                      </a:r>
                      <a:r>
                        <a:rPr lang="en-US" sz="2800" b="1" dirty="0" err="1">
                          <a:solidFill>
                            <a:schemeClr val="bg2"/>
                          </a:solidFill>
                          <a:latin typeface="Calibri" panose="020F0502020204030204" pitchFamily="34" charset="0"/>
                        </a:rPr>
                        <a:t>mEq</a:t>
                      </a:r>
                      <a:r>
                        <a:rPr lang="en-US" sz="2800" b="1" dirty="0">
                          <a:solidFill>
                            <a:schemeClr val="bg2"/>
                          </a:solidFill>
                          <a:latin typeface="Calibri" panose="020F0502020204030204" pitchFamily="34" charset="0"/>
                        </a:rPr>
                        <a:t>/L  </a:t>
                      </a:r>
                      <a:endParaRPr lang="el-GR" sz="2800" b="1" dirty="0">
                        <a:solidFill>
                          <a:schemeClr val="bg2"/>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43924867"/>
                  </a:ext>
                </a:extLst>
              </a:tr>
            </a:tbl>
          </a:graphicData>
        </a:graphic>
      </p:graphicFrame>
    </p:spTree>
    <p:extLst>
      <p:ext uri="{BB962C8B-B14F-4D97-AF65-F5344CB8AC3E}">
        <p14:creationId xmlns:p14="http://schemas.microsoft.com/office/powerpoint/2010/main" val="4058921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67D4D-4F4E-A7AE-C150-AACF2B875A00}"/>
              </a:ext>
            </a:extLst>
          </p:cNvPr>
          <p:cNvSpPr>
            <a:spLocks noGrp="1"/>
          </p:cNvSpPr>
          <p:nvPr>
            <p:ph type="title"/>
          </p:nvPr>
        </p:nvSpPr>
        <p:spPr/>
        <p:txBody>
          <a:bodyPr/>
          <a:lstStyle/>
          <a:p>
            <a:r>
              <a:rPr lang="el-GR" dirty="0"/>
              <a:t>Διαταραχές του Καλίου</a:t>
            </a:r>
          </a:p>
        </p:txBody>
      </p:sp>
      <p:sp>
        <p:nvSpPr>
          <p:cNvPr id="3" name="Text Placeholder 2">
            <a:extLst>
              <a:ext uri="{FF2B5EF4-FFF2-40B4-BE49-F238E27FC236}">
                <a16:creationId xmlns:a16="http://schemas.microsoft.com/office/drawing/2014/main" id="{02A02025-A128-130A-B7B4-EE77A110FD94}"/>
              </a:ext>
            </a:extLst>
          </p:cNvPr>
          <p:cNvSpPr>
            <a:spLocks noGrp="1"/>
          </p:cNvSpPr>
          <p:nvPr>
            <p:ph type="body" idx="1"/>
          </p:nvPr>
        </p:nvSpPr>
        <p:spPr/>
        <p:txBody>
          <a:bodyPr/>
          <a:lstStyle/>
          <a:p>
            <a:r>
              <a:rPr lang="el-GR" dirty="0"/>
              <a:t>3.7 – 5.5 </a:t>
            </a:r>
            <a:r>
              <a:rPr lang="en-US" dirty="0" err="1"/>
              <a:t>mEq</a:t>
            </a:r>
            <a:r>
              <a:rPr lang="en-US" dirty="0"/>
              <a:t>/L (</a:t>
            </a:r>
            <a:r>
              <a:rPr lang="el-GR" dirty="0"/>
              <a:t>Σ), 4 – 4.5 </a:t>
            </a:r>
            <a:r>
              <a:rPr lang="en-US" dirty="0" err="1"/>
              <a:t>mEq</a:t>
            </a:r>
            <a:r>
              <a:rPr lang="en-US" dirty="0"/>
              <a:t>/L </a:t>
            </a:r>
            <a:r>
              <a:rPr lang="el-GR" dirty="0"/>
              <a:t>(Γ)</a:t>
            </a:r>
          </a:p>
        </p:txBody>
      </p:sp>
    </p:spTree>
    <p:extLst>
      <p:ext uri="{BB962C8B-B14F-4D97-AF65-F5344CB8AC3E}">
        <p14:creationId xmlns:p14="http://schemas.microsoft.com/office/powerpoint/2010/main" val="1575735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ECB54-27E6-5CAE-1B1E-162259347D45}"/>
              </a:ext>
            </a:extLst>
          </p:cNvPr>
          <p:cNvSpPr>
            <a:spLocks noGrp="1"/>
          </p:cNvSpPr>
          <p:nvPr>
            <p:ph type="title"/>
          </p:nvPr>
        </p:nvSpPr>
        <p:spPr/>
        <p:txBody>
          <a:bodyPr/>
          <a:lstStyle/>
          <a:p>
            <a:r>
              <a:rPr lang="el-GR" dirty="0"/>
              <a:t>Το νερό στο σώμα</a:t>
            </a:r>
          </a:p>
        </p:txBody>
      </p:sp>
      <p:sp>
        <p:nvSpPr>
          <p:cNvPr id="3" name="Content Placeholder 2">
            <a:extLst>
              <a:ext uri="{FF2B5EF4-FFF2-40B4-BE49-F238E27FC236}">
                <a16:creationId xmlns:a16="http://schemas.microsoft.com/office/drawing/2014/main" id="{4EF87BA0-35C8-FF74-DC5A-67A17FA7A49D}"/>
              </a:ext>
            </a:extLst>
          </p:cNvPr>
          <p:cNvSpPr>
            <a:spLocks noGrp="1"/>
          </p:cNvSpPr>
          <p:nvPr>
            <p:ph idx="1"/>
          </p:nvPr>
        </p:nvSpPr>
        <p:spPr/>
        <p:txBody>
          <a:bodyPr>
            <a:normAutofit fontScale="85000" lnSpcReduction="20000"/>
          </a:bodyPr>
          <a:lstStyle/>
          <a:p>
            <a:r>
              <a:rPr lang="el-GR" dirty="0"/>
              <a:t>Το σώμα του σκύλου και της γάτας αποτελείται από 60% νερό </a:t>
            </a:r>
            <a:r>
              <a:rPr lang="el-GR" dirty="0" err="1"/>
              <a:t>δλδ</a:t>
            </a:r>
            <a:r>
              <a:rPr lang="el-GR" dirty="0"/>
              <a:t>. το νερό είναι το 60% του ΣΒ</a:t>
            </a:r>
          </a:p>
          <a:p>
            <a:r>
              <a:rPr lang="el-GR" dirty="0"/>
              <a:t>Εάν θέλουμε όντως να υπολογίσουμε το νερό στο σώμα (πχ για να αναπληρώσουμε υγρά σε αφυδάτωση) χρησιμοποιούμε την </a:t>
            </a:r>
            <a:r>
              <a:rPr lang="el-GR" dirty="0" err="1"/>
              <a:t>άλιπη</a:t>
            </a:r>
            <a:r>
              <a:rPr lang="el-GR" dirty="0"/>
              <a:t> μάζα σώματος (</a:t>
            </a:r>
            <a:r>
              <a:rPr lang="en-US" dirty="0"/>
              <a:t>lean body mass)</a:t>
            </a:r>
            <a:r>
              <a:rPr lang="el-GR" dirty="0"/>
              <a:t>(το λίπος έχει πολύ λιγότερο νερό από τους άλλους ιστούς  ̴10%)</a:t>
            </a:r>
            <a:r>
              <a:rPr lang="en-US" dirty="0"/>
              <a:t> </a:t>
            </a:r>
            <a:r>
              <a:rPr lang="el-GR" dirty="0" err="1"/>
              <a:t>δλδ</a:t>
            </a:r>
            <a:r>
              <a:rPr lang="el-GR" dirty="0"/>
              <a:t>. το ΣΒ σε λιπόσαρκα ζώα, το 80% ΣΒ στα ζώα σε ιδανική θρεπτική κατάσταση και το 70% ΣΒ στα παχύσαρκα</a:t>
            </a:r>
          </a:p>
          <a:p>
            <a:r>
              <a:rPr lang="el-GR" dirty="0"/>
              <a:t>2/3 του νερού του σώματος βρίσκεται μέσα στα κύτταρα (ενδοκυτταρικό υγρό, </a:t>
            </a:r>
            <a:r>
              <a:rPr lang="en-US" dirty="0"/>
              <a:t>ICF</a:t>
            </a:r>
            <a:r>
              <a:rPr lang="el-GR" dirty="0"/>
              <a:t>) και 1/3 εκτός των κυττάρων (εξωκυτταρικό υγρό</a:t>
            </a:r>
            <a:r>
              <a:rPr lang="en-US" dirty="0"/>
              <a:t>, ECF</a:t>
            </a:r>
            <a:r>
              <a:rPr lang="el-GR" dirty="0"/>
              <a:t>)</a:t>
            </a:r>
          </a:p>
          <a:p>
            <a:r>
              <a:rPr lang="el-GR" dirty="0"/>
              <a:t>1/4 του </a:t>
            </a:r>
            <a:r>
              <a:rPr lang="el-GR" dirty="0" err="1"/>
              <a:t>εξωκυτταρικού</a:t>
            </a:r>
            <a:r>
              <a:rPr lang="el-GR" dirty="0"/>
              <a:t> υγρού βρίσκεται μέσα στα αγγεία (ενδοαγγειακό υγρό</a:t>
            </a:r>
            <a:r>
              <a:rPr lang="en-US" dirty="0"/>
              <a:t>, IVF</a:t>
            </a:r>
            <a:r>
              <a:rPr lang="el-GR" dirty="0"/>
              <a:t>) και 3/4  στο διάμεσο χώρο μεταξύ των κυττάρων (διάμεσο υγρό</a:t>
            </a:r>
            <a:r>
              <a:rPr lang="en-US" dirty="0"/>
              <a:t>, ISF</a:t>
            </a:r>
            <a:r>
              <a:rPr lang="el-GR" dirty="0"/>
              <a:t>)</a:t>
            </a:r>
            <a:endParaRPr lang="en-US" dirty="0"/>
          </a:p>
          <a:p>
            <a:r>
              <a:rPr lang="el-GR" dirty="0"/>
              <a:t>Το νερό δεν είναι πουθενά εγκλωβισμένο, όλοι αυτοί οι «χώροι» επικοινωνούν μεταξύ τους</a:t>
            </a:r>
          </a:p>
        </p:txBody>
      </p:sp>
    </p:spTree>
    <p:extLst>
      <p:ext uri="{BB962C8B-B14F-4D97-AF65-F5344CB8AC3E}">
        <p14:creationId xmlns:p14="http://schemas.microsoft.com/office/powerpoint/2010/main" val="599341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F40CF-F3C3-8F21-65E2-0ED2C86C178A}"/>
              </a:ext>
            </a:extLst>
          </p:cNvPr>
          <p:cNvSpPr>
            <a:spLocks noGrp="1"/>
          </p:cNvSpPr>
          <p:nvPr>
            <p:ph type="title"/>
          </p:nvPr>
        </p:nvSpPr>
        <p:spPr/>
        <p:txBody>
          <a:bodyPr/>
          <a:lstStyle/>
          <a:p>
            <a:r>
              <a:rPr lang="el-GR" dirty="0"/>
              <a:t>Τί κάνει το Κ</a:t>
            </a:r>
            <a:r>
              <a:rPr lang="el-GR" baseline="30000" dirty="0"/>
              <a:t>+</a:t>
            </a:r>
            <a:r>
              <a:rPr lang="el-GR" dirty="0"/>
              <a:t>…</a:t>
            </a:r>
          </a:p>
        </p:txBody>
      </p:sp>
      <p:sp>
        <p:nvSpPr>
          <p:cNvPr id="3" name="Content Placeholder 2">
            <a:extLst>
              <a:ext uri="{FF2B5EF4-FFF2-40B4-BE49-F238E27FC236}">
                <a16:creationId xmlns:a16="http://schemas.microsoft.com/office/drawing/2014/main" id="{A3D33ED3-FAA7-C197-1393-04A162BDD591}"/>
              </a:ext>
            </a:extLst>
          </p:cNvPr>
          <p:cNvSpPr>
            <a:spLocks noGrp="1"/>
          </p:cNvSpPr>
          <p:nvPr>
            <p:ph idx="1"/>
          </p:nvPr>
        </p:nvSpPr>
        <p:spPr/>
        <p:txBody>
          <a:bodyPr/>
          <a:lstStyle/>
          <a:p>
            <a:endParaRPr lang="en-US" dirty="0"/>
          </a:p>
          <a:p>
            <a:r>
              <a:rPr lang="el-GR" dirty="0"/>
              <a:t>Είναι το βασικό ενδοκυτταρικό ιόν του οργανισμού και, μαζί με το </a:t>
            </a:r>
            <a:r>
              <a:rPr lang="en-US" dirty="0"/>
              <a:t>Na+, </a:t>
            </a:r>
            <a:r>
              <a:rPr lang="el-GR" dirty="0"/>
              <a:t>προκαλεί το δυναμικό ηρεμίας της κυτταρικής μεμβράνης και συμμετέχει στη δημιουργία και μετάδοση των νευρικών ώσεων και τη σύσπαση των μυϊκών ινών</a:t>
            </a:r>
          </a:p>
          <a:p>
            <a:r>
              <a:rPr lang="el-GR" dirty="0"/>
              <a:t>Παίζει ρόλο στην ισορροπία νερού στον οργανισμό, την οξεοβασική ισορροπία και την ισορροπία ηλεκτρολυτών</a:t>
            </a:r>
          </a:p>
        </p:txBody>
      </p:sp>
    </p:spTree>
    <p:extLst>
      <p:ext uri="{BB962C8B-B14F-4D97-AF65-F5344CB8AC3E}">
        <p14:creationId xmlns:p14="http://schemas.microsoft.com/office/powerpoint/2010/main" val="25228164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3C86-B3AE-947E-DB3F-02E2EEF01A21}"/>
              </a:ext>
            </a:extLst>
          </p:cNvPr>
          <p:cNvSpPr>
            <a:spLocks noGrp="1"/>
          </p:cNvSpPr>
          <p:nvPr>
            <p:ph type="title"/>
          </p:nvPr>
        </p:nvSpPr>
        <p:spPr/>
        <p:txBody>
          <a:bodyPr/>
          <a:lstStyle/>
          <a:p>
            <a:r>
              <a:rPr lang="el-GR" dirty="0"/>
              <a:t>Ρύθμιση του Κ</a:t>
            </a:r>
            <a:r>
              <a:rPr lang="el-GR" baseline="30000" dirty="0"/>
              <a:t>+ </a:t>
            </a:r>
            <a:r>
              <a:rPr lang="el-GR" dirty="0"/>
              <a:t>στο αίμα</a:t>
            </a:r>
          </a:p>
        </p:txBody>
      </p:sp>
      <p:sp>
        <p:nvSpPr>
          <p:cNvPr id="3" name="Content Placeholder 2">
            <a:extLst>
              <a:ext uri="{FF2B5EF4-FFF2-40B4-BE49-F238E27FC236}">
                <a16:creationId xmlns:a16="http://schemas.microsoft.com/office/drawing/2014/main" id="{FC3D7353-BED8-423B-6BD7-1C052190E798}"/>
              </a:ext>
            </a:extLst>
          </p:cNvPr>
          <p:cNvSpPr>
            <a:spLocks noGrp="1"/>
          </p:cNvSpPr>
          <p:nvPr>
            <p:ph idx="1"/>
          </p:nvPr>
        </p:nvSpPr>
        <p:spPr/>
        <p:txBody>
          <a:bodyPr>
            <a:normAutofit lnSpcReduction="10000"/>
          </a:bodyPr>
          <a:lstStyle/>
          <a:p>
            <a:r>
              <a:rPr lang="el-GR" dirty="0"/>
              <a:t>Το Κ</a:t>
            </a:r>
            <a:r>
              <a:rPr lang="el-GR" baseline="30000" dirty="0"/>
              <a:t>+</a:t>
            </a:r>
            <a:r>
              <a:rPr lang="el-GR" dirty="0"/>
              <a:t> της τροφής απορροφάται από το </a:t>
            </a:r>
            <a:r>
              <a:rPr lang="el-GR" dirty="0" err="1"/>
              <a:t>λ.έντερο</a:t>
            </a:r>
            <a:r>
              <a:rPr lang="el-GR" dirty="0"/>
              <a:t>, φτάνει στο διάμεσο χώρο και εισέρχεται στα κύτταρα υπό την επίδραση της </a:t>
            </a:r>
            <a:r>
              <a:rPr lang="el-GR" u="sng" dirty="0"/>
              <a:t>ινσουλίνης</a:t>
            </a:r>
            <a:r>
              <a:rPr lang="el-GR" dirty="0"/>
              <a:t>, (και της </a:t>
            </a:r>
            <a:r>
              <a:rPr lang="el-GR" dirty="0" err="1"/>
              <a:t>αδρεναλίνης,της</a:t>
            </a:r>
            <a:r>
              <a:rPr lang="el-GR" dirty="0"/>
              <a:t> </a:t>
            </a:r>
            <a:r>
              <a:rPr lang="el-GR" dirty="0" err="1"/>
              <a:t>νοραδρεναλίνης</a:t>
            </a:r>
            <a:r>
              <a:rPr lang="el-GR" dirty="0"/>
              <a:t> και της θυροξίνης)</a:t>
            </a:r>
          </a:p>
          <a:p>
            <a:r>
              <a:rPr lang="el-GR" dirty="0"/>
              <a:t>Το πλεονάζον Κ</a:t>
            </a:r>
            <a:r>
              <a:rPr lang="el-GR" baseline="30000" dirty="0"/>
              <a:t>+</a:t>
            </a:r>
            <a:r>
              <a:rPr lang="el-GR" dirty="0"/>
              <a:t> απεκκρίνεται από τους νεφρούς (90-95%) και το απευθυσμένο</a:t>
            </a:r>
          </a:p>
          <a:p>
            <a:r>
              <a:rPr lang="el-GR" dirty="0"/>
              <a:t>Σε υπερκαλιαιμία διεγείρεται η έκκριση </a:t>
            </a:r>
            <a:r>
              <a:rPr lang="el-GR" dirty="0" err="1"/>
              <a:t>αλδοστερόνης</a:t>
            </a:r>
            <a:r>
              <a:rPr lang="el-GR" dirty="0"/>
              <a:t>, η οποία αυξάνει την απέκκριση Κ</a:t>
            </a:r>
            <a:r>
              <a:rPr lang="el-GR" baseline="30000" dirty="0"/>
              <a:t>+</a:t>
            </a:r>
            <a:r>
              <a:rPr lang="el-GR" dirty="0"/>
              <a:t> (και την </a:t>
            </a:r>
            <a:r>
              <a:rPr lang="el-GR" dirty="0" err="1"/>
              <a:t>επαναρρόφηση</a:t>
            </a:r>
            <a:r>
              <a:rPr lang="el-GR" dirty="0"/>
              <a:t>  </a:t>
            </a:r>
            <a:r>
              <a:rPr lang="en-US" dirty="0"/>
              <a:t>Na</a:t>
            </a:r>
            <a:r>
              <a:rPr lang="en-US" baseline="30000" dirty="0"/>
              <a:t>+</a:t>
            </a:r>
            <a:r>
              <a:rPr lang="el-GR" dirty="0"/>
              <a:t>), ενώ σε υποκαλιαιμία </a:t>
            </a:r>
            <a:r>
              <a:rPr lang="el-GR" dirty="0" err="1"/>
              <a:t>αναστέλεται</a:t>
            </a:r>
            <a:r>
              <a:rPr lang="el-GR" dirty="0"/>
              <a:t> η </a:t>
            </a:r>
            <a:r>
              <a:rPr lang="el-GR" dirty="0" err="1"/>
              <a:t>αλδοστερόνη</a:t>
            </a:r>
            <a:r>
              <a:rPr lang="el-GR" dirty="0"/>
              <a:t> και αυξάνει η </a:t>
            </a:r>
            <a:r>
              <a:rPr lang="el-GR" dirty="0" err="1"/>
              <a:t>επαναρρόφηση</a:t>
            </a:r>
            <a:r>
              <a:rPr lang="el-GR" dirty="0"/>
              <a:t> από το νεφρό</a:t>
            </a:r>
          </a:p>
          <a:p>
            <a:r>
              <a:rPr lang="el-GR" dirty="0"/>
              <a:t>Σε οξέωση αυξάνει η </a:t>
            </a:r>
            <a:r>
              <a:rPr lang="el-GR" dirty="0" err="1"/>
              <a:t>επαναρρόφηση</a:t>
            </a:r>
            <a:r>
              <a:rPr lang="el-GR" dirty="0"/>
              <a:t> Κ</a:t>
            </a:r>
            <a:r>
              <a:rPr lang="el-GR" baseline="30000" dirty="0"/>
              <a:t>+</a:t>
            </a:r>
            <a:r>
              <a:rPr lang="el-GR" dirty="0"/>
              <a:t> και η απέκκριση </a:t>
            </a:r>
            <a:r>
              <a:rPr lang="en-US" dirty="0"/>
              <a:t>H</a:t>
            </a:r>
            <a:r>
              <a:rPr lang="en-US" baseline="30000" dirty="0"/>
              <a:t>+</a:t>
            </a:r>
            <a:r>
              <a:rPr lang="en-US" dirty="0"/>
              <a:t>, </a:t>
            </a:r>
            <a:r>
              <a:rPr lang="el-GR" dirty="0"/>
              <a:t>ενώ σε αλκάλωση το αντίθετο</a:t>
            </a:r>
          </a:p>
        </p:txBody>
      </p:sp>
    </p:spTree>
    <p:extLst>
      <p:ext uri="{BB962C8B-B14F-4D97-AF65-F5344CB8AC3E}">
        <p14:creationId xmlns:p14="http://schemas.microsoft.com/office/powerpoint/2010/main" val="1068346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B24A3-459B-4256-6387-4A6B00772166}"/>
              </a:ext>
            </a:extLst>
          </p:cNvPr>
          <p:cNvSpPr>
            <a:spLocks noGrp="1"/>
          </p:cNvSpPr>
          <p:nvPr>
            <p:ph type="title"/>
          </p:nvPr>
        </p:nvSpPr>
        <p:spPr/>
        <p:txBody>
          <a:bodyPr/>
          <a:lstStyle/>
          <a:p>
            <a:r>
              <a:rPr lang="el-GR" dirty="0"/>
              <a:t>Ρύθμιση του Κ</a:t>
            </a:r>
            <a:r>
              <a:rPr lang="el-GR" baseline="30000" dirty="0"/>
              <a:t>+ </a:t>
            </a:r>
            <a:r>
              <a:rPr lang="el-GR" dirty="0"/>
              <a:t>στο κύτταρο</a:t>
            </a:r>
          </a:p>
        </p:txBody>
      </p:sp>
      <p:sp>
        <p:nvSpPr>
          <p:cNvPr id="3" name="Content Placeholder 2">
            <a:extLst>
              <a:ext uri="{FF2B5EF4-FFF2-40B4-BE49-F238E27FC236}">
                <a16:creationId xmlns:a16="http://schemas.microsoft.com/office/drawing/2014/main" id="{5B1E06A5-0329-E673-11A0-B6889FAB6CB5}"/>
              </a:ext>
            </a:extLst>
          </p:cNvPr>
          <p:cNvSpPr>
            <a:spLocks noGrp="1"/>
          </p:cNvSpPr>
          <p:nvPr>
            <p:ph idx="1"/>
          </p:nvPr>
        </p:nvSpPr>
        <p:spPr/>
        <p:txBody>
          <a:bodyPr/>
          <a:lstStyle/>
          <a:p>
            <a:r>
              <a:rPr lang="el-GR" dirty="0"/>
              <a:t>Η ενδοκυτταρική συγκέντρωση Κ</a:t>
            </a:r>
            <a:r>
              <a:rPr lang="el-GR" baseline="30000" dirty="0"/>
              <a:t>+</a:t>
            </a:r>
            <a:r>
              <a:rPr lang="el-GR" dirty="0"/>
              <a:t> ρυθμίζεται με την αντλία Κ</a:t>
            </a:r>
            <a:r>
              <a:rPr lang="el-GR" baseline="30000" dirty="0"/>
              <a:t>+ </a:t>
            </a:r>
            <a:r>
              <a:rPr lang="el-GR" dirty="0"/>
              <a:t>/</a:t>
            </a:r>
            <a:r>
              <a:rPr lang="en-US" dirty="0"/>
              <a:t>Na</a:t>
            </a:r>
            <a:r>
              <a:rPr lang="en-US" baseline="30000" dirty="0"/>
              <a:t>+</a:t>
            </a:r>
            <a:r>
              <a:rPr lang="el-GR" dirty="0"/>
              <a:t> και την αντλία Κ</a:t>
            </a:r>
            <a:r>
              <a:rPr lang="el-GR" baseline="30000" dirty="0"/>
              <a:t>+ </a:t>
            </a:r>
            <a:r>
              <a:rPr lang="el-GR" dirty="0"/>
              <a:t>/Η</a:t>
            </a:r>
            <a:r>
              <a:rPr lang="el-GR" baseline="30000" dirty="0"/>
              <a:t>+</a:t>
            </a:r>
            <a:r>
              <a:rPr lang="el-GR" dirty="0"/>
              <a:t> της κυτταρικής μεμβράνης</a:t>
            </a:r>
          </a:p>
          <a:p>
            <a:r>
              <a:rPr lang="el-GR" dirty="0"/>
              <a:t>Η αντλία Κ</a:t>
            </a:r>
            <a:r>
              <a:rPr lang="el-GR" baseline="30000" dirty="0"/>
              <a:t>+ </a:t>
            </a:r>
            <a:r>
              <a:rPr lang="el-GR" dirty="0"/>
              <a:t>/</a:t>
            </a:r>
            <a:r>
              <a:rPr lang="en-US" dirty="0"/>
              <a:t> Na</a:t>
            </a:r>
            <a:r>
              <a:rPr lang="en-US" baseline="30000" dirty="0"/>
              <a:t>+</a:t>
            </a:r>
            <a:r>
              <a:rPr lang="el-GR" dirty="0"/>
              <a:t>, με την κατανάλωση ΑΤΡ, εισάγει 2 Κ</a:t>
            </a:r>
            <a:r>
              <a:rPr lang="el-GR" baseline="30000" dirty="0"/>
              <a:t>+</a:t>
            </a:r>
            <a:r>
              <a:rPr lang="el-GR" dirty="0"/>
              <a:t> ενδοκυτταρικά ενώ εξάγει 3 </a:t>
            </a:r>
            <a:r>
              <a:rPr lang="en-US" dirty="0"/>
              <a:t>Na</a:t>
            </a:r>
            <a:r>
              <a:rPr lang="en-US" baseline="30000" dirty="0"/>
              <a:t>+</a:t>
            </a:r>
            <a:r>
              <a:rPr lang="el-GR" dirty="0"/>
              <a:t>, και ενεργοποιείται από ορμόνες όπως η </a:t>
            </a:r>
            <a:r>
              <a:rPr lang="el-GR" u="sng" dirty="0"/>
              <a:t>ινσουλίνη</a:t>
            </a:r>
            <a:r>
              <a:rPr lang="el-GR" dirty="0"/>
              <a:t>, η αδρεναλίνη, η </a:t>
            </a:r>
            <a:r>
              <a:rPr lang="el-GR" dirty="0" err="1"/>
              <a:t>νοραδρεναλίνη</a:t>
            </a:r>
            <a:r>
              <a:rPr lang="el-GR" dirty="0"/>
              <a:t> και η θυροξίνη</a:t>
            </a:r>
          </a:p>
          <a:p>
            <a:r>
              <a:rPr lang="el-GR" dirty="0"/>
              <a:t>Η αντλία Κ</a:t>
            </a:r>
            <a:r>
              <a:rPr lang="el-GR" baseline="30000" dirty="0"/>
              <a:t>+ </a:t>
            </a:r>
            <a:r>
              <a:rPr lang="el-GR" dirty="0"/>
              <a:t>/ Η</a:t>
            </a:r>
            <a:r>
              <a:rPr lang="el-GR" baseline="30000" dirty="0"/>
              <a:t>+</a:t>
            </a:r>
            <a:r>
              <a:rPr lang="el-GR" dirty="0"/>
              <a:t> , πάλι με κατανάλωση </a:t>
            </a:r>
            <a:r>
              <a:rPr lang="en-US" dirty="0"/>
              <a:t>ATP, </a:t>
            </a:r>
            <a:r>
              <a:rPr lang="el-GR" dirty="0"/>
              <a:t>ανταλλάσσει Κ</a:t>
            </a:r>
            <a:r>
              <a:rPr lang="el-GR" baseline="30000" dirty="0"/>
              <a:t>+</a:t>
            </a:r>
            <a:r>
              <a:rPr lang="el-GR" dirty="0"/>
              <a:t> με Η</a:t>
            </a:r>
            <a:r>
              <a:rPr lang="el-GR" baseline="30000" dirty="0"/>
              <a:t>+</a:t>
            </a:r>
            <a:r>
              <a:rPr lang="el-GR" dirty="0"/>
              <a:t> </a:t>
            </a:r>
            <a:r>
              <a:rPr lang="en-US" dirty="0"/>
              <a:t> </a:t>
            </a:r>
            <a:r>
              <a:rPr lang="el-GR" dirty="0"/>
              <a:t>ενδοκυτταρικά – </a:t>
            </a:r>
            <a:r>
              <a:rPr lang="el-GR" dirty="0" err="1"/>
              <a:t>εξωκυτταρικά</a:t>
            </a:r>
            <a:r>
              <a:rPr lang="el-GR" dirty="0"/>
              <a:t> ανάλογα με το </a:t>
            </a:r>
            <a:r>
              <a:rPr lang="en-US" dirty="0"/>
              <a:t>pH </a:t>
            </a:r>
            <a:r>
              <a:rPr lang="el-GR" dirty="0"/>
              <a:t> </a:t>
            </a:r>
          </a:p>
        </p:txBody>
      </p:sp>
    </p:spTree>
    <p:extLst>
      <p:ext uri="{BB962C8B-B14F-4D97-AF65-F5344CB8AC3E}">
        <p14:creationId xmlns:p14="http://schemas.microsoft.com/office/powerpoint/2010/main" val="309613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B16DB-27A3-4863-7DF9-0DBCC15A6CF6}"/>
              </a:ext>
            </a:extLst>
          </p:cNvPr>
          <p:cNvSpPr>
            <a:spLocks noGrp="1"/>
          </p:cNvSpPr>
          <p:nvPr>
            <p:ph type="title"/>
          </p:nvPr>
        </p:nvSpPr>
        <p:spPr/>
        <p:txBody>
          <a:bodyPr/>
          <a:lstStyle/>
          <a:p>
            <a:r>
              <a:rPr lang="el-GR" dirty="0"/>
              <a:t>Υποκαλιαιμία (&lt;3.5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377F4A76-5082-ADBE-6540-AB80031D486C}"/>
              </a:ext>
            </a:extLst>
          </p:cNvPr>
          <p:cNvSpPr>
            <a:spLocks noGrp="1"/>
          </p:cNvSpPr>
          <p:nvPr>
            <p:ph idx="1"/>
          </p:nvPr>
        </p:nvSpPr>
        <p:spPr/>
        <p:txBody>
          <a:bodyPr>
            <a:normAutofit fontScale="92500" lnSpcReduction="10000"/>
          </a:bodyPr>
          <a:lstStyle/>
          <a:p>
            <a:r>
              <a:rPr lang="el-GR" sz="2400" b="1" dirty="0"/>
              <a:t>Αιτιολογία</a:t>
            </a:r>
            <a:r>
              <a:rPr lang="el-GR" sz="2400" dirty="0"/>
              <a:t> : Τα συχνότερα αίτια είναι </a:t>
            </a:r>
            <a:r>
              <a:rPr lang="el-GR" sz="2400" b="1" dirty="0">
                <a:solidFill>
                  <a:schemeClr val="accent1">
                    <a:lumMod val="75000"/>
                  </a:schemeClr>
                </a:solidFill>
              </a:rPr>
              <a:t>η αυξημένη απώλεια Κ</a:t>
            </a:r>
            <a:r>
              <a:rPr lang="el-GR" sz="2400" b="1" baseline="30000" dirty="0">
                <a:solidFill>
                  <a:schemeClr val="accent1">
                    <a:lumMod val="75000"/>
                  </a:schemeClr>
                </a:solidFill>
              </a:rPr>
              <a:t>+</a:t>
            </a:r>
            <a:r>
              <a:rPr lang="el-GR" sz="2400" b="1" dirty="0">
                <a:solidFill>
                  <a:schemeClr val="accent1">
                    <a:lumMod val="75000"/>
                  </a:schemeClr>
                </a:solidFill>
              </a:rPr>
              <a:t>, είτε από το νεφρό είτε από το πεπτικό (έμετοι/διάρροιες), ή η μετακίνησή του ενδοκυτταρικά (ινσουλίνη)</a:t>
            </a:r>
          </a:p>
          <a:p>
            <a:r>
              <a:rPr lang="el-GR" sz="2400" dirty="0"/>
              <a:t>Όσον αφορά στο νεφρό, </a:t>
            </a:r>
            <a:r>
              <a:rPr lang="el-GR" sz="2400" b="1" dirty="0">
                <a:solidFill>
                  <a:schemeClr val="accent1">
                    <a:lumMod val="75000"/>
                  </a:schemeClr>
                </a:solidFill>
              </a:rPr>
              <a:t>πολυουρία, νεφρική βλάβη, διουρητικά, επιθετική χορήγηση υγρών φτωχά σε Κ</a:t>
            </a:r>
            <a:r>
              <a:rPr lang="el-GR" sz="2400" b="1" baseline="30000" dirty="0">
                <a:solidFill>
                  <a:schemeClr val="accent1">
                    <a:lumMod val="75000"/>
                  </a:schemeClr>
                </a:solidFill>
              </a:rPr>
              <a:t>+</a:t>
            </a:r>
            <a:r>
              <a:rPr lang="el-GR" sz="2400" b="1" dirty="0">
                <a:solidFill>
                  <a:schemeClr val="accent1">
                    <a:lumMod val="75000"/>
                  </a:schemeClr>
                </a:solidFill>
              </a:rPr>
              <a:t>, </a:t>
            </a:r>
            <a:r>
              <a:rPr lang="el-GR" sz="2400" b="1" dirty="0" err="1">
                <a:solidFill>
                  <a:schemeClr val="accent1">
                    <a:lumMod val="75000"/>
                  </a:schemeClr>
                </a:solidFill>
              </a:rPr>
              <a:t>μετεμφρακτική</a:t>
            </a:r>
            <a:r>
              <a:rPr lang="el-GR" sz="2400" b="1" dirty="0">
                <a:solidFill>
                  <a:schemeClr val="accent1">
                    <a:lumMod val="75000"/>
                  </a:schemeClr>
                </a:solidFill>
              </a:rPr>
              <a:t> διούρηση</a:t>
            </a:r>
            <a:r>
              <a:rPr lang="el-GR" sz="2400" dirty="0"/>
              <a:t>/υποκαλιαιμία</a:t>
            </a:r>
          </a:p>
          <a:p>
            <a:r>
              <a:rPr lang="el-GR" sz="2400" b="1" dirty="0" err="1">
                <a:solidFill>
                  <a:schemeClr val="accent1">
                    <a:lumMod val="75000"/>
                  </a:schemeClr>
                </a:solidFill>
              </a:rPr>
              <a:t>Άλκάλωση</a:t>
            </a:r>
            <a:endParaRPr lang="el-GR" sz="2400" b="1" dirty="0">
              <a:solidFill>
                <a:schemeClr val="accent1">
                  <a:lumMod val="75000"/>
                </a:schemeClr>
              </a:solidFill>
            </a:endParaRPr>
          </a:p>
          <a:p>
            <a:r>
              <a:rPr lang="el-GR" sz="2400" b="1" dirty="0">
                <a:solidFill>
                  <a:schemeClr val="accent1">
                    <a:lumMod val="75000"/>
                  </a:schemeClr>
                </a:solidFill>
              </a:rPr>
              <a:t>Νόσος </a:t>
            </a:r>
            <a:r>
              <a:rPr lang="en-US" sz="2400" b="1" dirty="0">
                <a:solidFill>
                  <a:schemeClr val="accent1">
                    <a:lumMod val="75000"/>
                  </a:schemeClr>
                </a:solidFill>
              </a:rPr>
              <a:t>Cushing/</a:t>
            </a:r>
            <a:r>
              <a:rPr lang="el-GR" sz="2400" b="1" dirty="0">
                <a:solidFill>
                  <a:schemeClr val="accent1">
                    <a:lumMod val="75000"/>
                  </a:schemeClr>
                </a:solidFill>
              </a:rPr>
              <a:t>χορήγηση </a:t>
            </a:r>
            <a:r>
              <a:rPr lang="el-GR" sz="2400" b="1" dirty="0" err="1">
                <a:solidFill>
                  <a:schemeClr val="accent1">
                    <a:lumMod val="75000"/>
                  </a:schemeClr>
                </a:solidFill>
              </a:rPr>
              <a:t>κορτικοστεροειδών</a:t>
            </a:r>
            <a:r>
              <a:rPr lang="el-GR" sz="2400" b="1" dirty="0">
                <a:solidFill>
                  <a:schemeClr val="accent1">
                    <a:lumMod val="75000"/>
                  </a:schemeClr>
                </a:solidFill>
              </a:rPr>
              <a:t> </a:t>
            </a:r>
            <a:r>
              <a:rPr lang="el-GR" sz="2400" dirty="0"/>
              <a:t>(αύξηση </a:t>
            </a:r>
            <a:r>
              <a:rPr lang="el-GR" sz="2400" dirty="0" err="1"/>
              <a:t>γλυκονεογέννεσης</a:t>
            </a:r>
            <a:r>
              <a:rPr lang="el-GR" sz="2400" dirty="0"/>
              <a:t>, έκκριση ινσουλίνης κλπ.)</a:t>
            </a:r>
          </a:p>
          <a:p>
            <a:r>
              <a:rPr lang="el-GR" sz="2400" b="1" dirty="0" err="1">
                <a:solidFill>
                  <a:schemeClr val="accent1">
                    <a:lumMod val="75000"/>
                  </a:schemeClr>
                </a:solidFill>
              </a:rPr>
              <a:t>Υπεραλδοστερονισμός</a:t>
            </a:r>
            <a:r>
              <a:rPr lang="el-GR" sz="2400" dirty="0"/>
              <a:t> (αυξημένη απέκκριση Κ</a:t>
            </a:r>
            <a:r>
              <a:rPr lang="el-GR" sz="2400" baseline="30000" dirty="0"/>
              <a:t>+</a:t>
            </a:r>
            <a:r>
              <a:rPr lang="el-GR" sz="2400" dirty="0"/>
              <a:t>)</a:t>
            </a:r>
          </a:p>
          <a:p>
            <a:r>
              <a:rPr lang="el-GR" sz="2400" b="1" dirty="0">
                <a:solidFill>
                  <a:schemeClr val="accent1">
                    <a:lumMod val="75000"/>
                  </a:schemeClr>
                </a:solidFill>
              </a:rPr>
              <a:t>Υπερθυρεοειδισμός</a:t>
            </a:r>
          </a:p>
          <a:p>
            <a:r>
              <a:rPr lang="el-GR" sz="2400" b="1" dirty="0">
                <a:solidFill>
                  <a:schemeClr val="accent1">
                    <a:lumMod val="75000"/>
                  </a:schemeClr>
                </a:solidFill>
              </a:rPr>
              <a:t>Σύνδρομο </a:t>
            </a:r>
            <a:r>
              <a:rPr lang="el-GR" sz="2400" b="1" dirty="0" err="1">
                <a:solidFill>
                  <a:schemeClr val="accent1">
                    <a:lumMod val="75000"/>
                  </a:schemeClr>
                </a:solidFill>
              </a:rPr>
              <a:t>επανασίτησης</a:t>
            </a:r>
            <a:r>
              <a:rPr lang="el-GR" sz="2400" dirty="0"/>
              <a:t>. Σε ασιτία (0 πρόσληψη Κ</a:t>
            </a:r>
            <a:r>
              <a:rPr lang="el-GR" sz="2400" baseline="30000" dirty="0"/>
              <a:t>+</a:t>
            </a:r>
            <a:r>
              <a:rPr lang="el-GR" sz="2400" dirty="0"/>
              <a:t>) μειώνεται η παραγωγή ινσουλίνης και τα κύτταρα «αδειάζουν» από Κ</a:t>
            </a:r>
            <a:r>
              <a:rPr lang="el-GR" sz="2400" baseline="30000" dirty="0"/>
              <a:t>+</a:t>
            </a:r>
            <a:r>
              <a:rPr lang="el-GR" sz="2400" dirty="0"/>
              <a:t> για να διατηρηθεί η συγκέντρωση στο αίμα. Απότομη </a:t>
            </a:r>
            <a:r>
              <a:rPr lang="el-GR" sz="2400" dirty="0" err="1"/>
              <a:t>επανασίτηση</a:t>
            </a:r>
            <a:r>
              <a:rPr lang="el-GR" sz="2400" dirty="0"/>
              <a:t>, μεγάλη έκκριση ινσουλίνης, υποκαλιαιμία</a:t>
            </a:r>
          </a:p>
        </p:txBody>
      </p:sp>
    </p:spTree>
    <p:extLst>
      <p:ext uri="{BB962C8B-B14F-4D97-AF65-F5344CB8AC3E}">
        <p14:creationId xmlns:p14="http://schemas.microsoft.com/office/powerpoint/2010/main" val="703210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129A7-1DBD-4580-F9F3-85DA4FE34859}"/>
              </a:ext>
            </a:extLst>
          </p:cNvPr>
          <p:cNvSpPr>
            <a:spLocks noGrp="1"/>
          </p:cNvSpPr>
          <p:nvPr>
            <p:ph type="title"/>
          </p:nvPr>
        </p:nvSpPr>
        <p:spPr/>
        <p:txBody>
          <a:bodyPr/>
          <a:lstStyle/>
          <a:p>
            <a:r>
              <a:rPr lang="el-GR" dirty="0"/>
              <a:t>Υποκαλιαιμία (&lt;3.5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E1796B89-EAEF-777F-71BA-338521417A4A}"/>
              </a:ext>
            </a:extLst>
          </p:cNvPr>
          <p:cNvSpPr>
            <a:spLocks noGrp="1"/>
          </p:cNvSpPr>
          <p:nvPr>
            <p:ph idx="1"/>
          </p:nvPr>
        </p:nvSpPr>
        <p:spPr/>
        <p:txBody>
          <a:bodyPr/>
          <a:lstStyle/>
          <a:p>
            <a:r>
              <a:rPr lang="el-GR" b="1" dirty="0"/>
              <a:t>Συμπτώματα</a:t>
            </a:r>
            <a:r>
              <a:rPr lang="el-GR" dirty="0"/>
              <a:t> : οι κύριες επιπτώσεις της υποκαλιαιμίας αφορούν στους μυς, στο μυοκάρδιο και τους νεφρούς</a:t>
            </a:r>
            <a:endParaRPr lang="en-US" dirty="0"/>
          </a:p>
          <a:p>
            <a:r>
              <a:rPr lang="el-GR" b="1" dirty="0"/>
              <a:t>Μυς</a:t>
            </a:r>
            <a:r>
              <a:rPr lang="el-GR" dirty="0"/>
              <a:t> : Καθώς το Κ</a:t>
            </a:r>
            <a:r>
              <a:rPr lang="el-GR" baseline="30000" dirty="0"/>
              <a:t>+</a:t>
            </a:r>
            <a:r>
              <a:rPr lang="el-GR" dirty="0"/>
              <a:t> είναι απαραίτητο για τη σύσπαση των μυϊκών ινών παρατηρείται γενικευμένη μυϊκή αδυναμία. Στις γάτες παρατηρείται χαρακτηριστική στάση με κάμψη της κεφαλής και πτώση ταρσών. Σε χρόνια υποκαλιαιμία προκαλείται και απώλεια βάρους (απώλεια μυϊκής μάζας) και σε σοβαρή (&lt;2 </a:t>
            </a:r>
            <a:r>
              <a:rPr lang="en-US" dirty="0" err="1"/>
              <a:t>mEq</a:t>
            </a:r>
            <a:r>
              <a:rPr lang="en-US" dirty="0"/>
              <a:t>/L) </a:t>
            </a:r>
            <a:r>
              <a:rPr lang="el-GR" dirty="0"/>
              <a:t>μπορεί να προκληθεί </a:t>
            </a:r>
            <a:r>
              <a:rPr lang="el-GR" dirty="0" err="1"/>
              <a:t>ραβδομυόλυση</a:t>
            </a:r>
            <a:endParaRPr lang="el-GR" dirty="0"/>
          </a:p>
        </p:txBody>
      </p:sp>
      <p:pic>
        <p:nvPicPr>
          <p:cNvPr id="5" name="Picture 4" descr="A cat sitting on a white surface&#10;&#10;Description automatically generated">
            <a:extLst>
              <a:ext uri="{FF2B5EF4-FFF2-40B4-BE49-F238E27FC236}">
                <a16:creationId xmlns:a16="http://schemas.microsoft.com/office/drawing/2014/main" id="{F41B2E18-1E64-F568-1C42-4FBEE2F712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7368" y="4694577"/>
            <a:ext cx="2887187" cy="2163423"/>
          </a:xfrm>
          <a:prstGeom prst="rect">
            <a:avLst/>
          </a:prstGeom>
        </p:spPr>
      </p:pic>
      <p:pic>
        <p:nvPicPr>
          <p:cNvPr id="7" name="Picture 6" descr="A cat sitting on a green surface&#10;&#10;Description automatically generated">
            <a:extLst>
              <a:ext uri="{FF2B5EF4-FFF2-40B4-BE49-F238E27FC236}">
                <a16:creationId xmlns:a16="http://schemas.microsoft.com/office/drawing/2014/main" id="{2146B440-C1A2-E778-D7D6-66D3A038FD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49183" y="4694577"/>
            <a:ext cx="3242818" cy="2163423"/>
          </a:xfrm>
          <a:prstGeom prst="rect">
            <a:avLst/>
          </a:prstGeom>
        </p:spPr>
      </p:pic>
    </p:spTree>
    <p:extLst>
      <p:ext uri="{BB962C8B-B14F-4D97-AF65-F5344CB8AC3E}">
        <p14:creationId xmlns:p14="http://schemas.microsoft.com/office/powerpoint/2010/main" val="5979772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BD36F-8A6A-474B-1C8F-F248FD7F916E}"/>
              </a:ext>
            </a:extLst>
          </p:cNvPr>
          <p:cNvSpPr>
            <a:spLocks noGrp="1"/>
          </p:cNvSpPr>
          <p:nvPr>
            <p:ph type="title"/>
          </p:nvPr>
        </p:nvSpPr>
        <p:spPr/>
        <p:txBody>
          <a:bodyPr/>
          <a:lstStyle/>
          <a:p>
            <a:r>
              <a:rPr lang="el-GR" dirty="0"/>
              <a:t>Υποκαλιαιμία (&lt;3.5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08D8430D-8580-5494-F648-DDCA8CBE6CAC}"/>
              </a:ext>
            </a:extLst>
          </p:cNvPr>
          <p:cNvSpPr>
            <a:spLocks noGrp="1"/>
          </p:cNvSpPr>
          <p:nvPr>
            <p:ph idx="1"/>
          </p:nvPr>
        </p:nvSpPr>
        <p:spPr/>
        <p:txBody>
          <a:bodyPr/>
          <a:lstStyle/>
          <a:p>
            <a:r>
              <a:rPr lang="el-GR" b="1" dirty="0"/>
              <a:t>Μυοκάρδιο</a:t>
            </a:r>
            <a:r>
              <a:rPr lang="el-GR" dirty="0"/>
              <a:t> : σε υποκαλιαιμία μειώνεται η διεγερσιμότητα των ινών του μυοκαρδίου με αποτέλεσμα </a:t>
            </a:r>
            <a:r>
              <a:rPr lang="el-GR" dirty="0" err="1"/>
              <a:t>φλεβοκομβική</a:t>
            </a:r>
            <a:r>
              <a:rPr lang="el-GR" dirty="0"/>
              <a:t> βραδυκαρδία και αλλαγές στη μορφολογία των επαρμάτων και των διαστημάτων (οξύ Ρ, χαμηλό Τ,</a:t>
            </a:r>
            <a:r>
              <a:rPr lang="en-US" dirty="0"/>
              <a:t> </a:t>
            </a:r>
            <a:r>
              <a:rPr lang="el-GR" dirty="0"/>
              <a:t>επάρματα </a:t>
            </a:r>
            <a:r>
              <a:rPr lang="en-US" dirty="0"/>
              <a:t>U,</a:t>
            </a:r>
            <a:r>
              <a:rPr lang="el-GR" dirty="0"/>
              <a:t> πτώση </a:t>
            </a:r>
            <a:r>
              <a:rPr lang="en-US" dirty="0"/>
              <a:t>S-T, </a:t>
            </a:r>
            <a:r>
              <a:rPr lang="el-GR" dirty="0"/>
              <a:t>αύξηση </a:t>
            </a:r>
            <a:r>
              <a:rPr lang="en-US" dirty="0"/>
              <a:t>P-R, Q-T, QRS)</a:t>
            </a:r>
            <a:endParaRPr lang="el-GR" dirty="0"/>
          </a:p>
          <a:p>
            <a:r>
              <a:rPr lang="el-GR" dirty="0"/>
              <a:t>Εάν παραμείνει η υποκαλιαιμία εμφανίζονται και κοιλιακές αρρυθμίες, όπως κοιλιακή ταχυκαρδία και </a:t>
            </a:r>
            <a:r>
              <a:rPr lang="en-US" dirty="0"/>
              <a:t>“</a:t>
            </a:r>
            <a:r>
              <a:rPr lang="en-US" dirty="0" err="1"/>
              <a:t>torsades</a:t>
            </a:r>
            <a:r>
              <a:rPr lang="en-US" dirty="0"/>
              <a:t> de pointes”</a:t>
            </a:r>
          </a:p>
          <a:p>
            <a:r>
              <a:rPr lang="el-GR" dirty="0"/>
              <a:t>Αρρυθμίες εμφανίζονται συχνότερα σε υποκαλιαιμία &lt;2.5 </a:t>
            </a:r>
            <a:r>
              <a:rPr lang="en-US" dirty="0" err="1"/>
              <a:t>mEq</a:t>
            </a:r>
            <a:r>
              <a:rPr lang="en-US" dirty="0"/>
              <a:t>/L</a:t>
            </a:r>
          </a:p>
          <a:p>
            <a:r>
              <a:rPr lang="el-GR" b="1" dirty="0"/>
              <a:t>Νεφροί</a:t>
            </a:r>
            <a:r>
              <a:rPr lang="el-GR" dirty="0"/>
              <a:t>: </a:t>
            </a:r>
            <a:r>
              <a:rPr lang="el-GR" dirty="0" err="1"/>
              <a:t>υποκαλιαιμική</a:t>
            </a:r>
            <a:r>
              <a:rPr lang="el-GR" dirty="0"/>
              <a:t> νεφροπάθεια, αδυναμία </a:t>
            </a:r>
            <a:r>
              <a:rPr lang="el-GR" dirty="0" err="1"/>
              <a:t>συπμύκνωσης</a:t>
            </a:r>
            <a:r>
              <a:rPr lang="el-GR" dirty="0"/>
              <a:t> ούρου, πολυουρία</a:t>
            </a:r>
          </a:p>
        </p:txBody>
      </p:sp>
    </p:spTree>
    <p:extLst>
      <p:ext uri="{BB962C8B-B14F-4D97-AF65-F5344CB8AC3E}">
        <p14:creationId xmlns:p14="http://schemas.microsoft.com/office/powerpoint/2010/main" val="33528673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BB3A98-EF39-41BC-B7D2-B6281F918D7C}"/>
              </a:ext>
            </a:extLst>
          </p:cNvPr>
          <p:cNvSpPr txBox="1"/>
          <p:nvPr/>
        </p:nvSpPr>
        <p:spPr>
          <a:xfrm>
            <a:off x="3206074" y="919055"/>
            <a:ext cx="4758419"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Λήψη αίματος διαμέσου </a:t>
            </a:r>
            <a:r>
              <a:rPr kumimoji="0" lang="en-US"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IV </a:t>
            </a: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καθετήρα</a:t>
            </a:r>
          </a:p>
        </p:txBody>
      </p:sp>
      <p:cxnSp>
        <p:nvCxnSpPr>
          <p:cNvPr id="6" name="Ευθύγραμμο βέλος σύνδεσης 5">
            <a:extLst>
              <a:ext uri="{FF2B5EF4-FFF2-40B4-BE49-F238E27FC236}">
                <a16:creationId xmlns:a16="http://schemas.microsoft.com/office/drawing/2014/main" id="{56F587EA-4D2A-4B85-9A28-C092217986A6}"/>
              </a:ext>
            </a:extLst>
          </p:cNvPr>
          <p:cNvCxnSpPr/>
          <p:nvPr/>
        </p:nvCxnSpPr>
        <p:spPr>
          <a:xfrm flipH="1">
            <a:off x="6095999" y="1365331"/>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7" name="TextBox 6">
            <a:extLst>
              <a:ext uri="{FF2B5EF4-FFF2-40B4-BE49-F238E27FC236}">
                <a16:creationId xmlns:a16="http://schemas.microsoft.com/office/drawing/2014/main" id="{0FE2CC7F-983B-4EAB-BCE6-BC4268E977CB}"/>
              </a:ext>
            </a:extLst>
          </p:cNvPr>
          <p:cNvSpPr txBox="1"/>
          <p:nvPr/>
        </p:nvSpPr>
        <p:spPr>
          <a:xfrm>
            <a:off x="6179457" y="1416442"/>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sp>
        <p:nvSpPr>
          <p:cNvPr id="8" name="TextBox 7">
            <a:extLst>
              <a:ext uri="{FF2B5EF4-FFF2-40B4-BE49-F238E27FC236}">
                <a16:creationId xmlns:a16="http://schemas.microsoft.com/office/drawing/2014/main" id="{C376BE4E-B6AD-402B-8D9C-F250DD366F1C}"/>
              </a:ext>
            </a:extLst>
          </p:cNvPr>
          <p:cNvSpPr txBox="1"/>
          <p:nvPr/>
        </p:nvSpPr>
        <p:spPr>
          <a:xfrm>
            <a:off x="4406810" y="1437217"/>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cxnSp>
        <p:nvCxnSpPr>
          <p:cNvPr id="9" name="Ευθύγραμμο βέλος σύνδεσης 8">
            <a:extLst>
              <a:ext uri="{FF2B5EF4-FFF2-40B4-BE49-F238E27FC236}">
                <a16:creationId xmlns:a16="http://schemas.microsoft.com/office/drawing/2014/main" id="{AF58E11E-473F-4FED-B676-C179A11FB3F6}"/>
              </a:ext>
            </a:extLst>
          </p:cNvPr>
          <p:cNvCxnSpPr/>
          <p:nvPr/>
        </p:nvCxnSpPr>
        <p:spPr>
          <a:xfrm flipH="1">
            <a:off x="2987038" y="1365331"/>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0" name="TextBox 9">
            <a:extLst>
              <a:ext uri="{FF2B5EF4-FFF2-40B4-BE49-F238E27FC236}">
                <a16:creationId xmlns:a16="http://schemas.microsoft.com/office/drawing/2014/main" id="{6DFE362A-BF28-4263-84E8-87FA1C2081E8}"/>
              </a:ext>
            </a:extLst>
          </p:cNvPr>
          <p:cNvSpPr txBox="1"/>
          <p:nvPr/>
        </p:nvSpPr>
        <p:spPr>
          <a:xfrm>
            <a:off x="759311" y="975658"/>
            <a:ext cx="2118209" cy="80021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Αιμοληψία από </a:t>
            </a:r>
            <a:b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b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άλλη φλέβα</a:t>
            </a:r>
          </a:p>
        </p:txBody>
      </p:sp>
      <p:sp>
        <p:nvSpPr>
          <p:cNvPr id="11" name="TextBox 10">
            <a:extLst>
              <a:ext uri="{FF2B5EF4-FFF2-40B4-BE49-F238E27FC236}">
                <a16:creationId xmlns:a16="http://schemas.microsoft.com/office/drawing/2014/main" id="{F95FBA69-923D-4A82-90D1-00DE15D006D0}"/>
              </a:ext>
            </a:extLst>
          </p:cNvPr>
          <p:cNvSpPr txBox="1"/>
          <p:nvPr/>
        </p:nvSpPr>
        <p:spPr>
          <a:xfrm>
            <a:off x="2986844" y="1955378"/>
            <a:ext cx="6218305"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Φάρμακα ή </a:t>
            </a:r>
            <a:r>
              <a:rPr kumimoji="0" lang="en-US"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IV </a:t>
            </a: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υγρά που προκαλούν </a:t>
            </a:r>
            <a:r>
              <a:rPr kumimoji="0" lang="el-GR" sz="23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υποκαλιαιμία</a:t>
            </a:r>
            <a:endPar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2" name="Ευθύγραμμο βέλος σύνδεσης 11">
            <a:extLst>
              <a:ext uri="{FF2B5EF4-FFF2-40B4-BE49-F238E27FC236}">
                <a16:creationId xmlns:a16="http://schemas.microsoft.com/office/drawing/2014/main" id="{C026E133-8DAD-47CA-90F9-C5640BE4206A}"/>
              </a:ext>
            </a:extLst>
          </p:cNvPr>
          <p:cNvCxnSpPr/>
          <p:nvPr/>
        </p:nvCxnSpPr>
        <p:spPr>
          <a:xfrm flipH="1">
            <a:off x="6095997" y="2401654"/>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3" name="TextBox 12">
            <a:extLst>
              <a:ext uri="{FF2B5EF4-FFF2-40B4-BE49-F238E27FC236}">
                <a16:creationId xmlns:a16="http://schemas.microsoft.com/office/drawing/2014/main" id="{B2A48980-0FAD-4A12-A4D0-094BF31163D0}"/>
              </a:ext>
            </a:extLst>
          </p:cNvPr>
          <p:cNvSpPr txBox="1"/>
          <p:nvPr/>
        </p:nvSpPr>
        <p:spPr>
          <a:xfrm>
            <a:off x="6179456" y="2452764"/>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sp>
        <p:nvSpPr>
          <p:cNvPr id="14" name="TextBox 13">
            <a:extLst>
              <a:ext uri="{FF2B5EF4-FFF2-40B4-BE49-F238E27FC236}">
                <a16:creationId xmlns:a16="http://schemas.microsoft.com/office/drawing/2014/main" id="{33224943-7C83-4E73-8D50-409CA7276FCC}"/>
              </a:ext>
            </a:extLst>
          </p:cNvPr>
          <p:cNvSpPr txBox="1"/>
          <p:nvPr/>
        </p:nvSpPr>
        <p:spPr>
          <a:xfrm>
            <a:off x="4406616" y="2484098"/>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cxnSp>
        <p:nvCxnSpPr>
          <p:cNvPr id="15" name="Ευθύγραμμο βέλος σύνδεσης 14">
            <a:extLst>
              <a:ext uri="{FF2B5EF4-FFF2-40B4-BE49-F238E27FC236}">
                <a16:creationId xmlns:a16="http://schemas.microsoft.com/office/drawing/2014/main" id="{513B0795-5CDE-40F8-A2E8-79BCA6074A0A}"/>
              </a:ext>
            </a:extLst>
          </p:cNvPr>
          <p:cNvCxnSpPr/>
          <p:nvPr/>
        </p:nvCxnSpPr>
        <p:spPr>
          <a:xfrm flipH="1">
            <a:off x="2986844" y="2412212"/>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6" name="TextBox 15">
            <a:extLst>
              <a:ext uri="{FF2B5EF4-FFF2-40B4-BE49-F238E27FC236}">
                <a16:creationId xmlns:a16="http://schemas.microsoft.com/office/drawing/2014/main" id="{9D8B9457-B056-431B-A7F6-B6981381F641}"/>
              </a:ext>
            </a:extLst>
          </p:cNvPr>
          <p:cNvSpPr txBox="1"/>
          <p:nvPr/>
        </p:nvSpPr>
        <p:spPr>
          <a:xfrm>
            <a:off x="1106804" y="2160711"/>
            <a:ext cx="1522341" cy="44627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err="1">
                <a:ln>
                  <a:noFill/>
                </a:ln>
                <a:solidFill>
                  <a:srgbClr val="FFFF00"/>
                </a:solidFill>
                <a:effectLst/>
                <a:uLnTx/>
                <a:uFillTx/>
                <a:latin typeface="Calibri" panose="020F0502020204030204" pitchFamily="34" charset="0"/>
                <a:ea typeface="+mn-ea"/>
                <a:cs typeface="Calibri" panose="020F0502020204030204" pitchFamily="34" charset="0"/>
              </a:rPr>
              <a:t>Ιατρογενής</a:t>
            </a:r>
            <a:endPar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endParaRPr>
          </a:p>
        </p:txBody>
      </p:sp>
      <p:sp>
        <p:nvSpPr>
          <p:cNvPr id="17" name="TextBox 16">
            <a:extLst>
              <a:ext uri="{FF2B5EF4-FFF2-40B4-BE49-F238E27FC236}">
                <a16:creationId xmlns:a16="http://schemas.microsoft.com/office/drawing/2014/main" id="{714514B5-5E89-4944-B38F-A499B118AD09}"/>
              </a:ext>
            </a:extLst>
          </p:cNvPr>
          <p:cNvSpPr txBox="1"/>
          <p:nvPr/>
        </p:nvSpPr>
        <p:spPr>
          <a:xfrm>
            <a:off x="3206074" y="3017822"/>
            <a:ext cx="5417380"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Έλεγχος για τυχόν διάρροιες ή/και εμετούς </a:t>
            </a:r>
          </a:p>
        </p:txBody>
      </p:sp>
      <p:cxnSp>
        <p:nvCxnSpPr>
          <p:cNvPr id="18" name="Ευθύγραμμο βέλος σύνδεσης 17">
            <a:extLst>
              <a:ext uri="{FF2B5EF4-FFF2-40B4-BE49-F238E27FC236}">
                <a16:creationId xmlns:a16="http://schemas.microsoft.com/office/drawing/2014/main" id="{66B3A1DD-E186-4D69-BBED-3216C8CB5A1F}"/>
              </a:ext>
            </a:extLst>
          </p:cNvPr>
          <p:cNvCxnSpPr/>
          <p:nvPr/>
        </p:nvCxnSpPr>
        <p:spPr>
          <a:xfrm flipH="1">
            <a:off x="6095804" y="3448535"/>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9" name="TextBox 18">
            <a:extLst>
              <a:ext uri="{FF2B5EF4-FFF2-40B4-BE49-F238E27FC236}">
                <a16:creationId xmlns:a16="http://schemas.microsoft.com/office/drawing/2014/main" id="{396C0373-72EB-4DFF-97B3-45586DD060DC}"/>
              </a:ext>
            </a:extLst>
          </p:cNvPr>
          <p:cNvSpPr txBox="1"/>
          <p:nvPr/>
        </p:nvSpPr>
        <p:spPr>
          <a:xfrm>
            <a:off x="6179263" y="3499645"/>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sp>
        <p:nvSpPr>
          <p:cNvPr id="20" name="TextBox 19">
            <a:extLst>
              <a:ext uri="{FF2B5EF4-FFF2-40B4-BE49-F238E27FC236}">
                <a16:creationId xmlns:a16="http://schemas.microsoft.com/office/drawing/2014/main" id="{617AD937-1F5D-4871-85A1-FA3D10D276F0}"/>
              </a:ext>
            </a:extLst>
          </p:cNvPr>
          <p:cNvSpPr txBox="1"/>
          <p:nvPr/>
        </p:nvSpPr>
        <p:spPr>
          <a:xfrm>
            <a:off x="821567" y="2991821"/>
            <a:ext cx="2092816" cy="80021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Έλεγχος </a:t>
            </a:r>
            <a:b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b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γαστρεντερικού</a:t>
            </a:r>
          </a:p>
        </p:txBody>
      </p:sp>
      <p:cxnSp>
        <p:nvCxnSpPr>
          <p:cNvPr id="21" name="Ευθύγραμμο βέλος σύνδεσης 20">
            <a:extLst>
              <a:ext uri="{FF2B5EF4-FFF2-40B4-BE49-F238E27FC236}">
                <a16:creationId xmlns:a16="http://schemas.microsoft.com/office/drawing/2014/main" id="{917ED940-93B0-4F92-AA82-B2658DC7764F}"/>
              </a:ext>
            </a:extLst>
          </p:cNvPr>
          <p:cNvCxnSpPr/>
          <p:nvPr/>
        </p:nvCxnSpPr>
        <p:spPr>
          <a:xfrm flipH="1">
            <a:off x="2986844" y="3448535"/>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22" name="TextBox 21">
            <a:extLst>
              <a:ext uri="{FF2B5EF4-FFF2-40B4-BE49-F238E27FC236}">
                <a16:creationId xmlns:a16="http://schemas.microsoft.com/office/drawing/2014/main" id="{6B648911-B17C-418A-BAFC-825592DA8016}"/>
              </a:ext>
            </a:extLst>
          </p:cNvPr>
          <p:cNvSpPr txBox="1"/>
          <p:nvPr/>
        </p:nvSpPr>
        <p:spPr>
          <a:xfrm>
            <a:off x="4406616" y="3448535"/>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sp>
        <p:nvSpPr>
          <p:cNvPr id="23" name="TextBox 22">
            <a:extLst>
              <a:ext uri="{FF2B5EF4-FFF2-40B4-BE49-F238E27FC236}">
                <a16:creationId xmlns:a16="http://schemas.microsoft.com/office/drawing/2014/main" id="{F0C87F0A-ABD5-47BB-84FC-92F94840C064}"/>
              </a:ext>
            </a:extLst>
          </p:cNvPr>
          <p:cNvSpPr txBox="1"/>
          <p:nvPr/>
        </p:nvSpPr>
        <p:spPr>
          <a:xfrm>
            <a:off x="3206074" y="4007753"/>
            <a:ext cx="545623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Έλεγχος για τυχόν πρωτογενή νεφρική νόσο</a:t>
            </a:r>
          </a:p>
        </p:txBody>
      </p:sp>
      <p:sp>
        <p:nvSpPr>
          <p:cNvPr id="24" name="TextBox 23">
            <a:extLst>
              <a:ext uri="{FF2B5EF4-FFF2-40B4-BE49-F238E27FC236}">
                <a16:creationId xmlns:a16="http://schemas.microsoft.com/office/drawing/2014/main" id="{161BFA99-3E21-44EA-8991-065A5E00CAA9}"/>
              </a:ext>
            </a:extLst>
          </p:cNvPr>
          <p:cNvSpPr txBox="1"/>
          <p:nvPr/>
        </p:nvSpPr>
        <p:spPr>
          <a:xfrm>
            <a:off x="6179263" y="4489576"/>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cxnSp>
        <p:nvCxnSpPr>
          <p:cNvPr id="25" name="Ευθύγραμμο βέλος σύνδεσης 24">
            <a:extLst>
              <a:ext uri="{FF2B5EF4-FFF2-40B4-BE49-F238E27FC236}">
                <a16:creationId xmlns:a16="http://schemas.microsoft.com/office/drawing/2014/main" id="{B55782F8-7711-4A49-825E-9883E83CB2CA}"/>
              </a:ext>
            </a:extLst>
          </p:cNvPr>
          <p:cNvCxnSpPr/>
          <p:nvPr/>
        </p:nvCxnSpPr>
        <p:spPr>
          <a:xfrm flipH="1">
            <a:off x="2986844" y="4438466"/>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26" name="TextBox 25">
            <a:extLst>
              <a:ext uri="{FF2B5EF4-FFF2-40B4-BE49-F238E27FC236}">
                <a16:creationId xmlns:a16="http://schemas.microsoft.com/office/drawing/2014/main" id="{D98124D2-5541-4048-A336-883D5CA923EA}"/>
              </a:ext>
            </a:extLst>
          </p:cNvPr>
          <p:cNvSpPr txBox="1"/>
          <p:nvPr/>
        </p:nvSpPr>
        <p:spPr>
          <a:xfrm>
            <a:off x="4406616" y="4484186"/>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cxnSp>
        <p:nvCxnSpPr>
          <p:cNvPr id="27" name="Ευθύγραμμο βέλος σύνδεσης 26">
            <a:extLst>
              <a:ext uri="{FF2B5EF4-FFF2-40B4-BE49-F238E27FC236}">
                <a16:creationId xmlns:a16="http://schemas.microsoft.com/office/drawing/2014/main" id="{C563BD77-E5AF-41C2-BEFB-41C87B87007B}"/>
              </a:ext>
            </a:extLst>
          </p:cNvPr>
          <p:cNvCxnSpPr/>
          <p:nvPr/>
        </p:nvCxnSpPr>
        <p:spPr>
          <a:xfrm flipH="1">
            <a:off x="6095804" y="4410090"/>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28" name="TextBox 27">
            <a:extLst>
              <a:ext uri="{FF2B5EF4-FFF2-40B4-BE49-F238E27FC236}">
                <a16:creationId xmlns:a16="http://schemas.microsoft.com/office/drawing/2014/main" id="{EAAA0578-4814-4AD8-8105-B11AAF49CA43}"/>
              </a:ext>
            </a:extLst>
          </p:cNvPr>
          <p:cNvSpPr txBox="1"/>
          <p:nvPr/>
        </p:nvSpPr>
        <p:spPr>
          <a:xfrm>
            <a:off x="3454792" y="5054634"/>
            <a:ext cx="5282023"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Περαιτέρω διερεύνηση της </a:t>
            </a:r>
            <a:r>
              <a:rPr kumimoji="0" lang="el-GR" sz="23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υποκαλιαιμίας</a:t>
            </a:r>
            <a:endPar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9" name="TextBox 28">
            <a:extLst>
              <a:ext uri="{FF2B5EF4-FFF2-40B4-BE49-F238E27FC236}">
                <a16:creationId xmlns:a16="http://schemas.microsoft.com/office/drawing/2014/main" id="{A7BD0301-3C2D-47FE-8BE0-4A3D80D3D1F2}"/>
              </a:ext>
            </a:extLst>
          </p:cNvPr>
          <p:cNvSpPr txBox="1"/>
          <p:nvPr/>
        </p:nvSpPr>
        <p:spPr>
          <a:xfrm>
            <a:off x="870949" y="4053919"/>
            <a:ext cx="1994905" cy="80021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Έλεγχος </a:t>
            </a:r>
            <a:b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b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ουροποιητικού</a:t>
            </a:r>
          </a:p>
        </p:txBody>
      </p:sp>
    </p:spTree>
    <p:extLst>
      <p:ext uri="{BB962C8B-B14F-4D97-AF65-F5344CB8AC3E}">
        <p14:creationId xmlns:p14="http://schemas.microsoft.com/office/powerpoint/2010/main" val="14534919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CC492-2529-7E2E-A28F-2D31E221265C}"/>
              </a:ext>
            </a:extLst>
          </p:cNvPr>
          <p:cNvSpPr>
            <a:spLocks noGrp="1"/>
          </p:cNvSpPr>
          <p:nvPr>
            <p:ph type="title"/>
          </p:nvPr>
        </p:nvSpPr>
        <p:spPr/>
        <p:txBody>
          <a:bodyPr/>
          <a:lstStyle/>
          <a:p>
            <a:r>
              <a:rPr lang="el-GR" dirty="0"/>
              <a:t>Υπερκαλιαιμία (&gt;5.5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7F2563D1-9CA1-D9C1-3A4C-08E6AE49BA9B}"/>
              </a:ext>
            </a:extLst>
          </p:cNvPr>
          <p:cNvSpPr>
            <a:spLocks noGrp="1"/>
          </p:cNvSpPr>
          <p:nvPr>
            <p:ph idx="1"/>
          </p:nvPr>
        </p:nvSpPr>
        <p:spPr/>
        <p:txBody>
          <a:bodyPr>
            <a:normAutofit fontScale="92500" lnSpcReduction="10000"/>
          </a:bodyPr>
          <a:lstStyle/>
          <a:p>
            <a:r>
              <a:rPr lang="el-GR" b="1" dirty="0"/>
              <a:t>Αιτιολογία</a:t>
            </a:r>
            <a:r>
              <a:rPr lang="el-GR" dirty="0"/>
              <a:t> : Ο νεφρός είναι πολύ καλός στο να ρυθμίζει τη συγκέντρωση του </a:t>
            </a:r>
            <a:r>
              <a:rPr lang="en-US" dirty="0"/>
              <a:t>K</a:t>
            </a:r>
            <a:r>
              <a:rPr lang="en-US" baseline="30000" dirty="0"/>
              <a:t>+</a:t>
            </a:r>
            <a:r>
              <a:rPr lang="el-GR" dirty="0"/>
              <a:t> στο αίμα όποτε υπερκαλιαιμία προκαλείται συχνότερα όταν δυσλειτουργεί ο νεφρός, είτε σε </a:t>
            </a:r>
            <a:r>
              <a:rPr lang="el-GR" b="1" dirty="0">
                <a:solidFill>
                  <a:schemeClr val="accent1">
                    <a:lumMod val="75000"/>
                  </a:schemeClr>
                </a:solidFill>
              </a:rPr>
              <a:t>οποιαδήποτε νεφρική βλάβη προκαλεί </a:t>
            </a:r>
            <a:r>
              <a:rPr lang="el-GR" b="1" dirty="0" err="1">
                <a:solidFill>
                  <a:schemeClr val="accent1">
                    <a:lumMod val="75000"/>
                  </a:schemeClr>
                </a:solidFill>
              </a:rPr>
              <a:t>ολιγουρική</a:t>
            </a:r>
            <a:r>
              <a:rPr lang="el-GR" b="1" dirty="0">
                <a:solidFill>
                  <a:schemeClr val="accent1">
                    <a:lumMod val="75000"/>
                  </a:schemeClr>
                </a:solidFill>
              </a:rPr>
              <a:t> νεφρική ανεπάρκεια</a:t>
            </a:r>
            <a:r>
              <a:rPr lang="el-GR" dirty="0"/>
              <a:t>, είτε σε </a:t>
            </a:r>
            <a:r>
              <a:rPr lang="el-GR" b="1" dirty="0">
                <a:solidFill>
                  <a:schemeClr val="accent1">
                    <a:lumMod val="75000"/>
                  </a:schemeClr>
                </a:solidFill>
              </a:rPr>
              <a:t>έμφραξη του ουροποιητικού</a:t>
            </a:r>
            <a:endParaRPr lang="en-US" b="1" dirty="0">
              <a:solidFill>
                <a:schemeClr val="accent1">
                  <a:lumMod val="75000"/>
                </a:schemeClr>
              </a:solidFill>
            </a:endParaRPr>
          </a:p>
          <a:p>
            <a:r>
              <a:rPr lang="el-GR" b="1" dirty="0">
                <a:solidFill>
                  <a:schemeClr val="accent1">
                    <a:lumMod val="75000"/>
                  </a:schemeClr>
                </a:solidFill>
              </a:rPr>
              <a:t>Αλδοστερόνη (</a:t>
            </a:r>
            <a:r>
              <a:rPr lang="en-US" b="1" dirty="0">
                <a:solidFill>
                  <a:schemeClr val="accent1">
                    <a:lumMod val="75000"/>
                  </a:schemeClr>
                </a:solidFill>
              </a:rPr>
              <a:t>Addison’s)</a:t>
            </a:r>
          </a:p>
          <a:p>
            <a:r>
              <a:rPr lang="el-GR" b="1" dirty="0" err="1">
                <a:solidFill>
                  <a:schemeClr val="accent1">
                    <a:lumMod val="75000"/>
                  </a:schemeClr>
                </a:solidFill>
              </a:rPr>
              <a:t>Κετοξεωτικός</a:t>
            </a:r>
            <a:r>
              <a:rPr lang="el-GR" b="1" dirty="0">
                <a:solidFill>
                  <a:schemeClr val="accent1">
                    <a:lumMod val="75000"/>
                  </a:schemeClr>
                </a:solidFill>
              </a:rPr>
              <a:t> ΣΔ </a:t>
            </a:r>
            <a:r>
              <a:rPr lang="el-GR" dirty="0"/>
              <a:t>: αφυδάτωση, οξέωση κ ανεπάρκεια ινσουλίνης</a:t>
            </a:r>
          </a:p>
          <a:p>
            <a:r>
              <a:rPr lang="el-GR" b="1" dirty="0">
                <a:solidFill>
                  <a:schemeClr val="accent1">
                    <a:lumMod val="75000"/>
                  </a:schemeClr>
                </a:solidFill>
              </a:rPr>
              <a:t>Υποθυρεοειδισμός</a:t>
            </a:r>
          </a:p>
          <a:p>
            <a:r>
              <a:rPr lang="el-GR" b="1" dirty="0">
                <a:solidFill>
                  <a:schemeClr val="accent1">
                    <a:lumMod val="75000"/>
                  </a:schemeClr>
                </a:solidFill>
              </a:rPr>
              <a:t>Μαζική καταστροφή κυττάρων </a:t>
            </a:r>
            <a:r>
              <a:rPr lang="el-GR" dirty="0"/>
              <a:t>(ελευθερώνεται το ενδοκυτταρικό </a:t>
            </a:r>
            <a:r>
              <a:rPr lang="en-US" dirty="0"/>
              <a:t>K</a:t>
            </a:r>
            <a:r>
              <a:rPr lang="en-US" baseline="30000" dirty="0"/>
              <a:t>+</a:t>
            </a:r>
            <a:r>
              <a:rPr lang="el-GR" dirty="0"/>
              <a:t>) όπως αιμόλυση, </a:t>
            </a:r>
            <a:r>
              <a:rPr lang="el-GR" dirty="0" err="1"/>
              <a:t>μαζικη</a:t>
            </a:r>
            <a:r>
              <a:rPr lang="el-GR" dirty="0"/>
              <a:t> καταστροφή καρκινικών κυττάρων μετά από θεραπεία, εξαντλητική άσκηση κλπ.</a:t>
            </a:r>
          </a:p>
          <a:p>
            <a:r>
              <a:rPr lang="el-GR" b="1" dirty="0">
                <a:solidFill>
                  <a:schemeClr val="accent1">
                    <a:lumMod val="75000"/>
                  </a:schemeClr>
                </a:solidFill>
              </a:rPr>
              <a:t>Ιατρογενής</a:t>
            </a:r>
            <a:r>
              <a:rPr lang="el-GR" dirty="0"/>
              <a:t> : </a:t>
            </a:r>
            <a:r>
              <a:rPr lang="el-GR" dirty="0">
                <a:solidFill>
                  <a:schemeClr val="accent5">
                    <a:lumMod val="75000"/>
                  </a:schemeClr>
                </a:solidFill>
              </a:rPr>
              <a:t>σπειρονολακτόνη, </a:t>
            </a:r>
            <a:r>
              <a:rPr lang="en-US" dirty="0">
                <a:solidFill>
                  <a:schemeClr val="accent5">
                    <a:lumMod val="75000"/>
                  </a:schemeClr>
                </a:solidFill>
              </a:rPr>
              <a:t>ACEIs </a:t>
            </a:r>
            <a:r>
              <a:rPr lang="en-US" dirty="0">
                <a:solidFill>
                  <a:srgbClr val="FF0000"/>
                </a:solidFill>
              </a:rPr>
              <a:t>, </a:t>
            </a:r>
            <a:r>
              <a:rPr lang="el-GR" dirty="0" err="1">
                <a:solidFill>
                  <a:srgbClr val="FF0000"/>
                </a:solidFill>
              </a:rPr>
              <a:t>διγοξίνη</a:t>
            </a:r>
            <a:r>
              <a:rPr lang="el-GR" dirty="0"/>
              <a:t>, </a:t>
            </a:r>
            <a:r>
              <a:rPr lang="en-US" dirty="0" err="1"/>
              <a:t>KCl</a:t>
            </a:r>
            <a:endParaRPr lang="en-US" dirty="0"/>
          </a:p>
          <a:p>
            <a:endParaRPr lang="el-GR" dirty="0"/>
          </a:p>
        </p:txBody>
      </p:sp>
    </p:spTree>
    <p:extLst>
      <p:ext uri="{BB962C8B-B14F-4D97-AF65-F5344CB8AC3E}">
        <p14:creationId xmlns:p14="http://schemas.microsoft.com/office/powerpoint/2010/main" val="20469415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A3D1-19B0-61FF-6E49-B3FF39C30F77}"/>
              </a:ext>
            </a:extLst>
          </p:cNvPr>
          <p:cNvSpPr>
            <a:spLocks noGrp="1"/>
          </p:cNvSpPr>
          <p:nvPr>
            <p:ph type="title"/>
          </p:nvPr>
        </p:nvSpPr>
        <p:spPr/>
        <p:txBody>
          <a:bodyPr/>
          <a:lstStyle/>
          <a:p>
            <a:r>
              <a:rPr lang="el-GR" dirty="0"/>
              <a:t>Υπερκαλιαιμία (&gt;5.5 </a:t>
            </a:r>
            <a:r>
              <a:rPr lang="en-US" dirty="0" err="1"/>
              <a:t>mEq</a:t>
            </a:r>
            <a:r>
              <a:rPr lang="en-US" dirty="0"/>
              <a:t>/L)</a:t>
            </a:r>
            <a:endParaRPr lang="el-GR" dirty="0"/>
          </a:p>
        </p:txBody>
      </p:sp>
      <p:sp>
        <p:nvSpPr>
          <p:cNvPr id="3" name="Content Placeholder 2">
            <a:extLst>
              <a:ext uri="{FF2B5EF4-FFF2-40B4-BE49-F238E27FC236}">
                <a16:creationId xmlns:a16="http://schemas.microsoft.com/office/drawing/2014/main" id="{93E1C059-24FC-C47E-B6E0-50E57185AD9F}"/>
              </a:ext>
            </a:extLst>
          </p:cNvPr>
          <p:cNvSpPr>
            <a:spLocks noGrp="1"/>
          </p:cNvSpPr>
          <p:nvPr>
            <p:ph idx="1"/>
          </p:nvPr>
        </p:nvSpPr>
        <p:spPr/>
        <p:txBody>
          <a:bodyPr/>
          <a:lstStyle/>
          <a:p>
            <a:r>
              <a:rPr lang="el-GR" b="1" dirty="0"/>
              <a:t>Συμπτώματα</a:t>
            </a:r>
            <a:r>
              <a:rPr lang="el-GR" dirty="0"/>
              <a:t> : εμφανίζονται συνήθως όταν το Κ</a:t>
            </a:r>
            <a:r>
              <a:rPr lang="el-GR" baseline="30000" dirty="0"/>
              <a:t>+</a:t>
            </a:r>
            <a:r>
              <a:rPr lang="el-GR" dirty="0"/>
              <a:t> ξεπεράσει τα 7.5-8 </a:t>
            </a:r>
            <a:r>
              <a:rPr lang="en-US" dirty="0" err="1"/>
              <a:t>mEq</a:t>
            </a:r>
            <a:r>
              <a:rPr lang="en-US" dirty="0"/>
              <a:t>/L </a:t>
            </a:r>
            <a:r>
              <a:rPr lang="el-GR" dirty="0"/>
              <a:t>και οφείλονται κυρίως στη μεταβολική </a:t>
            </a:r>
            <a:r>
              <a:rPr lang="el-GR" u="sng" dirty="0"/>
              <a:t>οξέωση</a:t>
            </a:r>
            <a:r>
              <a:rPr lang="el-GR" dirty="0"/>
              <a:t> και την </a:t>
            </a:r>
            <a:r>
              <a:rPr lang="el-GR" u="sng" dirty="0"/>
              <a:t>επίδραση στο μυοκάρδιο</a:t>
            </a:r>
          </a:p>
          <a:p>
            <a:r>
              <a:rPr lang="el-GR" dirty="0"/>
              <a:t>Μπορεί να εμφανιστεί μυϊκή αδυναμία</a:t>
            </a:r>
          </a:p>
          <a:p>
            <a:r>
              <a:rPr lang="el-GR" dirty="0"/>
              <a:t>Αρρυθμίες : το πρώτο και χαρακτηριστικό ΗΚΓ εύρημα της </a:t>
            </a:r>
            <a:r>
              <a:rPr lang="el-GR" dirty="0" err="1"/>
              <a:t>υπερκαλιαιμίας</a:t>
            </a:r>
            <a:r>
              <a:rPr lang="el-GR" dirty="0"/>
              <a:t> είναι τα ψηλά και οξύληκτα Τ. όσο επιδεινώνεται, τα Ρ χαμηλώνουν και εξαφανίζονται, τα </a:t>
            </a:r>
            <a:r>
              <a:rPr lang="en-US" dirty="0"/>
              <a:t>QRS </a:t>
            </a:r>
            <a:r>
              <a:rPr lang="el-GR" dirty="0"/>
              <a:t>φαρδαίνουν και εμφανίζεται βραδυκαρδία. Επόμενο βήμα είναι ο κοιλιακός ινιδισμός και η καρδιακή ανακοπή</a:t>
            </a:r>
          </a:p>
        </p:txBody>
      </p:sp>
    </p:spTree>
    <p:extLst>
      <p:ext uri="{BB962C8B-B14F-4D97-AF65-F5344CB8AC3E}">
        <p14:creationId xmlns:p14="http://schemas.microsoft.com/office/powerpoint/2010/main" val="10420728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99ED3C1-0E0B-4FB7-AEDB-6FF0B84BFB7D}"/>
              </a:ext>
            </a:extLst>
          </p:cNvPr>
          <p:cNvSpPr txBox="1"/>
          <p:nvPr/>
        </p:nvSpPr>
        <p:spPr>
          <a:xfrm>
            <a:off x="3206074" y="263735"/>
            <a:ext cx="5779852"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Έλεγχος για τυχόν έμφραξη ή ρήξη ουροδόχου</a:t>
            </a:r>
          </a:p>
        </p:txBody>
      </p:sp>
      <p:cxnSp>
        <p:nvCxnSpPr>
          <p:cNvPr id="10" name="Ευθύγραμμο βέλος σύνδεσης 9">
            <a:extLst>
              <a:ext uri="{FF2B5EF4-FFF2-40B4-BE49-F238E27FC236}">
                <a16:creationId xmlns:a16="http://schemas.microsoft.com/office/drawing/2014/main" id="{B7227EDE-3382-4D8B-8E21-2188038A185B}"/>
              </a:ext>
            </a:extLst>
          </p:cNvPr>
          <p:cNvCxnSpPr/>
          <p:nvPr/>
        </p:nvCxnSpPr>
        <p:spPr>
          <a:xfrm flipH="1">
            <a:off x="6095999" y="710011"/>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1" name="TextBox 10">
            <a:extLst>
              <a:ext uri="{FF2B5EF4-FFF2-40B4-BE49-F238E27FC236}">
                <a16:creationId xmlns:a16="http://schemas.microsoft.com/office/drawing/2014/main" id="{848B1BED-7779-4A65-B3F2-2C301B973AA8}"/>
              </a:ext>
            </a:extLst>
          </p:cNvPr>
          <p:cNvSpPr txBox="1"/>
          <p:nvPr/>
        </p:nvSpPr>
        <p:spPr>
          <a:xfrm>
            <a:off x="3509714" y="1289500"/>
            <a:ext cx="5172570"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Έλεγχος για τυχόν ψευδής </a:t>
            </a:r>
            <a:r>
              <a:rPr kumimoji="0" lang="el-GR" sz="23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υπερκαλιαιμία</a:t>
            </a:r>
            <a:endPar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3" name="TextBox 12">
            <a:extLst>
              <a:ext uri="{FF2B5EF4-FFF2-40B4-BE49-F238E27FC236}">
                <a16:creationId xmlns:a16="http://schemas.microsoft.com/office/drawing/2014/main" id="{E4BDDB10-0B59-4071-89A3-0AB873BDCAD8}"/>
              </a:ext>
            </a:extLst>
          </p:cNvPr>
          <p:cNvSpPr txBox="1"/>
          <p:nvPr/>
        </p:nvSpPr>
        <p:spPr>
          <a:xfrm>
            <a:off x="4406810" y="2849272"/>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cxnSp>
        <p:nvCxnSpPr>
          <p:cNvPr id="15" name="Ευθύγραμμο βέλος σύνδεσης 14">
            <a:extLst>
              <a:ext uri="{FF2B5EF4-FFF2-40B4-BE49-F238E27FC236}">
                <a16:creationId xmlns:a16="http://schemas.microsoft.com/office/drawing/2014/main" id="{133B0ED3-23A5-4FB9-802A-F34826543057}"/>
              </a:ext>
            </a:extLst>
          </p:cNvPr>
          <p:cNvCxnSpPr>
            <a:cxnSpLocks/>
          </p:cNvCxnSpPr>
          <p:nvPr/>
        </p:nvCxnSpPr>
        <p:spPr>
          <a:xfrm flipH="1">
            <a:off x="2987038" y="2821622"/>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6" name="TextBox 15">
            <a:extLst>
              <a:ext uri="{FF2B5EF4-FFF2-40B4-BE49-F238E27FC236}">
                <a16:creationId xmlns:a16="http://schemas.microsoft.com/office/drawing/2014/main" id="{CCCAF836-B7AD-4545-8EEC-ECA430BB1C19}"/>
              </a:ext>
            </a:extLst>
          </p:cNvPr>
          <p:cNvSpPr txBox="1"/>
          <p:nvPr/>
        </p:nvSpPr>
        <p:spPr>
          <a:xfrm>
            <a:off x="1702482" y="2589513"/>
            <a:ext cx="1201098"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Διακοπή</a:t>
            </a:r>
          </a:p>
        </p:txBody>
      </p:sp>
      <p:sp>
        <p:nvSpPr>
          <p:cNvPr id="17" name="TextBox 16">
            <a:extLst>
              <a:ext uri="{FF2B5EF4-FFF2-40B4-BE49-F238E27FC236}">
                <a16:creationId xmlns:a16="http://schemas.microsoft.com/office/drawing/2014/main" id="{A53FA103-C232-465C-97A6-ECAE213DF4DC}"/>
              </a:ext>
            </a:extLst>
          </p:cNvPr>
          <p:cNvSpPr txBox="1"/>
          <p:nvPr/>
        </p:nvSpPr>
        <p:spPr>
          <a:xfrm>
            <a:off x="6179457" y="761122"/>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cxnSp>
        <p:nvCxnSpPr>
          <p:cNvPr id="18" name="Ευθύγραμμο βέλος σύνδεσης 17">
            <a:extLst>
              <a:ext uri="{FF2B5EF4-FFF2-40B4-BE49-F238E27FC236}">
                <a16:creationId xmlns:a16="http://schemas.microsoft.com/office/drawing/2014/main" id="{254F8281-8407-4F0E-AD03-33A339D70A78}"/>
              </a:ext>
            </a:extLst>
          </p:cNvPr>
          <p:cNvCxnSpPr/>
          <p:nvPr/>
        </p:nvCxnSpPr>
        <p:spPr>
          <a:xfrm flipH="1">
            <a:off x="6095998" y="1735776"/>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9" name="TextBox 18">
            <a:extLst>
              <a:ext uri="{FF2B5EF4-FFF2-40B4-BE49-F238E27FC236}">
                <a16:creationId xmlns:a16="http://schemas.microsoft.com/office/drawing/2014/main" id="{9C72C7AF-3C5C-43B8-8660-687AFFFF96DC}"/>
              </a:ext>
            </a:extLst>
          </p:cNvPr>
          <p:cNvSpPr txBox="1"/>
          <p:nvPr/>
        </p:nvSpPr>
        <p:spPr>
          <a:xfrm>
            <a:off x="6179457" y="1786886"/>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sp>
        <p:nvSpPr>
          <p:cNvPr id="20" name="TextBox 19">
            <a:extLst>
              <a:ext uri="{FF2B5EF4-FFF2-40B4-BE49-F238E27FC236}">
                <a16:creationId xmlns:a16="http://schemas.microsoft.com/office/drawing/2014/main" id="{FA91A824-C614-41C3-B523-0317CA36FE6A}"/>
              </a:ext>
            </a:extLst>
          </p:cNvPr>
          <p:cNvSpPr txBox="1"/>
          <p:nvPr/>
        </p:nvSpPr>
        <p:spPr>
          <a:xfrm>
            <a:off x="3524749" y="2366375"/>
            <a:ext cx="5142498"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Φάρμακα που προκαλούν </a:t>
            </a:r>
            <a:r>
              <a:rPr kumimoji="0" lang="el-GR" sz="23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υπερκαλιαιμία</a:t>
            </a:r>
            <a:endPar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21" name="Ευθύγραμμο βέλος σύνδεσης 20">
            <a:extLst>
              <a:ext uri="{FF2B5EF4-FFF2-40B4-BE49-F238E27FC236}">
                <a16:creationId xmlns:a16="http://schemas.microsoft.com/office/drawing/2014/main" id="{2E6C3FBA-5FA2-45CA-91B0-B6CA024B1127}"/>
              </a:ext>
            </a:extLst>
          </p:cNvPr>
          <p:cNvCxnSpPr/>
          <p:nvPr/>
        </p:nvCxnSpPr>
        <p:spPr>
          <a:xfrm flipH="1">
            <a:off x="6095998" y="2812651"/>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22" name="TextBox 21">
            <a:extLst>
              <a:ext uri="{FF2B5EF4-FFF2-40B4-BE49-F238E27FC236}">
                <a16:creationId xmlns:a16="http://schemas.microsoft.com/office/drawing/2014/main" id="{65DFECD8-30D0-4790-A05F-9B516E62982A}"/>
              </a:ext>
            </a:extLst>
          </p:cNvPr>
          <p:cNvSpPr txBox="1"/>
          <p:nvPr/>
        </p:nvSpPr>
        <p:spPr>
          <a:xfrm>
            <a:off x="6179457" y="2863761"/>
            <a:ext cx="585417"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Όχι</a:t>
            </a:r>
          </a:p>
        </p:txBody>
      </p:sp>
      <p:sp>
        <p:nvSpPr>
          <p:cNvPr id="23" name="TextBox 22">
            <a:extLst>
              <a:ext uri="{FF2B5EF4-FFF2-40B4-BE49-F238E27FC236}">
                <a16:creationId xmlns:a16="http://schemas.microsoft.com/office/drawing/2014/main" id="{84699E48-319A-4485-8F14-82B2600308E9}"/>
              </a:ext>
            </a:extLst>
          </p:cNvPr>
          <p:cNvSpPr txBox="1"/>
          <p:nvPr/>
        </p:nvSpPr>
        <p:spPr>
          <a:xfrm>
            <a:off x="4406810" y="781897"/>
            <a:ext cx="631904"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Ναι</a:t>
            </a:r>
          </a:p>
        </p:txBody>
      </p:sp>
      <p:cxnSp>
        <p:nvCxnSpPr>
          <p:cNvPr id="24" name="Ευθύγραμμο βέλος σύνδεσης 23">
            <a:extLst>
              <a:ext uri="{FF2B5EF4-FFF2-40B4-BE49-F238E27FC236}">
                <a16:creationId xmlns:a16="http://schemas.microsoft.com/office/drawing/2014/main" id="{3765A0FD-DDC1-49D5-8DEE-02C200745AE8}"/>
              </a:ext>
            </a:extLst>
          </p:cNvPr>
          <p:cNvCxnSpPr/>
          <p:nvPr/>
        </p:nvCxnSpPr>
        <p:spPr>
          <a:xfrm flipH="1">
            <a:off x="2987038" y="710011"/>
            <a:ext cx="3108960"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25" name="TextBox 24">
            <a:extLst>
              <a:ext uri="{FF2B5EF4-FFF2-40B4-BE49-F238E27FC236}">
                <a16:creationId xmlns:a16="http://schemas.microsoft.com/office/drawing/2014/main" id="{29C76274-FE3D-4F20-8242-D2FDE9EA805B}"/>
              </a:ext>
            </a:extLst>
          </p:cNvPr>
          <p:cNvSpPr txBox="1"/>
          <p:nvPr/>
        </p:nvSpPr>
        <p:spPr>
          <a:xfrm>
            <a:off x="1129862" y="455770"/>
            <a:ext cx="1857175"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00"/>
                </a:solidFill>
                <a:effectLst/>
                <a:uLnTx/>
                <a:uFillTx/>
                <a:latin typeface="Calibri" panose="020F0502020204030204" pitchFamily="34" charset="0"/>
                <a:ea typeface="+mn-ea"/>
                <a:cs typeface="Calibri" panose="020F0502020204030204" pitchFamily="34" charset="0"/>
              </a:rPr>
              <a:t>Αντιμετώπιση</a:t>
            </a:r>
          </a:p>
        </p:txBody>
      </p:sp>
      <p:sp>
        <p:nvSpPr>
          <p:cNvPr id="26" name="TextBox 25">
            <a:extLst>
              <a:ext uri="{FF2B5EF4-FFF2-40B4-BE49-F238E27FC236}">
                <a16:creationId xmlns:a16="http://schemas.microsoft.com/office/drawing/2014/main" id="{B15EC8BF-BBEB-4F8F-9107-CC8DC7908CA0}"/>
              </a:ext>
            </a:extLst>
          </p:cNvPr>
          <p:cNvSpPr txBox="1"/>
          <p:nvPr/>
        </p:nvSpPr>
        <p:spPr>
          <a:xfrm>
            <a:off x="3577552" y="3406501"/>
            <a:ext cx="5036892"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Έλεγχος βιοχημικών και ανάλυση ούρων</a:t>
            </a:r>
          </a:p>
        </p:txBody>
      </p:sp>
      <p:sp>
        <p:nvSpPr>
          <p:cNvPr id="27" name="TextBox 26">
            <a:extLst>
              <a:ext uri="{FF2B5EF4-FFF2-40B4-BE49-F238E27FC236}">
                <a16:creationId xmlns:a16="http://schemas.microsoft.com/office/drawing/2014/main" id="{0AEC3EC2-50C5-41BC-B4C0-DD8422FF0ECE}"/>
              </a:ext>
            </a:extLst>
          </p:cNvPr>
          <p:cNvSpPr txBox="1"/>
          <p:nvPr/>
        </p:nvSpPr>
        <p:spPr>
          <a:xfrm>
            <a:off x="1011753" y="4313463"/>
            <a:ext cx="1975284" cy="446276"/>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Υπεργλυκαιμία</a:t>
            </a:r>
          </a:p>
        </p:txBody>
      </p:sp>
      <p:sp>
        <p:nvSpPr>
          <p:cNvPr id="28" name="TextBox 27">
            <a:extLst>
              <a:ext uri="{FF2B5EF4-FFF2-40B4-BE49-F238E27FC236}">
                <a16:creationId xmlns:a16="http://schemas.microsoft.com/office/drawing/2014/main" id="{F6FA0908-0FD9-4C39-98AF-3C698CE89C1B}"/>
              </a:ext>
            </a:extLst>
          </p:cNvPr>
          <p:cNvSpPr txBox="1"/>
          <p:nvPr/>
        </p:nvSpPr>
        <p:spPr>
          <a:xfrm>
            <a:off x="5363554" y="4305636"/>
            <a:ext cx="1464888" cy="446276"/>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Αζωθαιμία</a:t>
            </a:r>
          </a:p>
        </p:txBody>
      </p:sp>
      <p:sp>
        <p:nvSpPr>
          <p:cNvPr id="30" name="TextBox 29">
            <a:extLst>
              <a:ext uri="{FF2B5EF4-FFF2-40B4-BE49-F238E27FC236}">
                <a16:creationId xmlns:a16="http://schemas.microsoft.com/office/drawing/2014/main" id="{6563A649-09DE-4529-8239-513711E7598E}"/>
              </a:ext>
            </a:extLst>
          </p:cNvPr>
          <p:cNvSpPr txBox="1"/>
          <p:nvPr/>
        </p:nvSpPr>
        <p:spPr>
          <a:xfrm>
            <a:off x="10123012" y="4294923"/>
            <a:ext cx="562975" cy="446276"/>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ΚΦ</a:t>
            </a:r>
          </a:p>
        </p:txBody>
      </p:sp>
      <p:sp>
        <p:nvSpPr>
          <p:cNvPr id="31" name="TextBox 30">
            <a:extLst>
              <a:ext uri="{FF2B5EF4-FFF2-40B4-BE49-F238E27FC236}">
                <a16:creationId xmlns:a16="http://schemas.microsoft.com/office/drawing/2014/main" id="{0AABE812-856B-4198-82C4-0D241D681D43}"/>
              </a:ext>
            </a:extLst>
          </p:cNvPr>
          <p:cNvSpPr txBox="1"/>
          <p:nvPr/>
        </p:nvSpPr>
        <p:spPr>
          <a:xfrm>
            <a:off x="1249991" y="5512547"/>
            <a:ext cx="1498808"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Σακχαρώδης</a:t>
            </a:r>
            <a:b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b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διαβήτης </a:t>
            </a:r>
          </a:p>
        </p:txBody>
      </p:sp>
      <p:sp>
        <p:nvSpPr>
          <p:cNvPr id="32" name="TextBox 31">
            <a:extLst>
              <a:ext uri="{FF2B5EF4-FFF2-40B4-BE49-F238E27FC236}">
                <a16:creationId xmlns:a16="http://schemas.microsoft.com/office/drawing/2014/main" id="{6340EDE5-4F76-4162-A7E1-225531DF762A}"/>
              </a:ext>
            </a:extLst>
          </p:cNvPr>
          <p:cNvSpPr txBox="1"/>
          <p:nvPr/>
        </p:nvSpPr>
        <p:spPr>
          <a:xfrm>
            <a:off x="4638522" y="5204771"/>
            <a:ext cx="3081869" cy="1323439"/>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Οξεία νεφρική βλάβη</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‘Έμφραξη ουρήθρας</a:t>
            </a:r>
            <a:r>
              <a:rPr kumimoji="0" lang="en-US"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t>
            </a: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ρήξη</a:t>
            </a:r>
            <a:b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br>
            <a:r>
              <a:rPr kumimoji="0" lang="en-US"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Addison’s disease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Acute tumor lysis syndrome</a:t>
            </a:r>
            <a:endPar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34" name="TextBox 33">
            <a:extLst>
              <a:ext uri="{FF2B5EF4-FFF2-40B4-BE49-F238E27FC236}">
                <a16:creationId xmlns:a16="http://schemas.microsoft.com/office/drawing/2014/main" id="{04AA8EEF-0468-483A-9C26-AA93E69CC29D}"/>
              </a:ext>
            </a:extLst>
          </p:cNvPr>
          <p:cNvSpPr txBox="1"/>
          <p:nvPr/>
        </p:nvSpPr>
        <p:spPr>
          <a:xfrm>
            <a:off x="8521740" y="5188174"/>
            <a:ext cx="3202543"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Addison’s disease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Ασκίτης, πλευριτική συλλογή</a:t>
            </a:r>
          </a:p>
        </p:txBody>
      </p:sp>
      <p:cxnSp>
        <p:nvCxnSpPr>
          <p:cNvPr id="35" name="Ευθύγραμμο βέλος σύνδεσης 34">
            <a:extLst>
              <a:ext uri="{FF2B5EF4-FFF2-40B4-BE49-F238E27FC236}">
                <a16:creationId xmlns:a16="http://schemas.microsoft.com/office/drawing/2014/main" id="{F7D8348F-3E4F-413D-B24F-27B8F7E7E4F4}"/>
              </a:ext>
            </a:extLst>
          </p:cNvPr>
          <p:cNvCxnSpPr/>
          <p:nvPr/>
        </p:nvCxnSpPr>
        <p:spPr>
          <a:xfrm flipH="1">
            <a:off x="6095998" y="3761337"/>
            <a:ext cx="1" cy="57948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7" name="Ευθεία γραμμή σύνδεσης 36">
            <a:extLst>
              <a:ext uri="{FF2B5EF4-FFF2-40B4-BE49-F238E27FC236}">
                <a16:creationId xmlns:a16="http://schemas.microsoft.com/office/drawing/2014/main" id="{3AE136DD-D9C1-47BF-8C87-1B3D18FCE913}"/>
              </a:ext>
            </a:extLst>
          </p:cNvPr>
          <p:cNvCxnSpPr>
            <a:stCxn id="26" idx="2"/>
          </p:cNvCxnSpPr>
          <p:nvPr/>
        </p:nvCxnSpPr>
        <p:spPr>
          <a:xfrm flipH="1">
            <a:off x="1999395" y="3852777"/>
            <a:ext cx="4096603"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39" name="Ευθύγραμμο βέλος σύνδεσης 38">
            <a:extLst>
              <a:ext uri="{FF2B5EF4-FFF2-40B4-BE49-F238E27FC236}">
                <a16:creationId xmlns:a16="http://schemas.microsoft.com/office/drawing/2014/main" id="{C45FC895-826A-45DB-B1AB-7706567E4113}"/>
              </a:ext>
            </a:extLst>
          </p:cNvPr>
          <p:cNvCxnSpPr>
            <a:endCxn id="27" idx="0"/>
          </p:cNvCxnSpPr>
          <p:nvPr/>
        </p:nvCxnSpPr>
        <p:spPr>
          <a:xfrm>
            <a:off x="1999395" y="3852777"/>
            <a:ext cx="0" cy="460686"/>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1" name="Ευθεία γραμμή σύνδεσης 40">
            <a:extLst>
              <a:ext uri="{FF2B5EF4-FFF2-40B4-BE49-F238E27FC236}">
                <a16:creationId xmlns:a16="http://schemas.microsoft.com/office/drawing/2014/main" id="{4DA2FB84-243D-4140-ADCE-0D463B0D68F6}"/>
              </a:ext>
            </a:extLst>
          </p:cNvPr>
          <p:cNvCxnSpPr>
            <a:stCxn id="26" idx="2"/>
          </p:cNvCxnSpPr>
          <p:nvPr/>
        </p:nvCxnSpPr>
        <p:spPr>
          <a:xfrm>
            <a:off x="6095998" y="3852777"/>
            <a:ext cx="4308501"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43" name="Ευθύγραμμο βέλος σύνδεσης 42">
            <a:extLst>
              <a:ext uri="{FF2B5EF4-FFF2-40B4-BE49-F238E27FC236}">
                <a16:creationId xmlns:a16="http://schemas.microsoft.com/office/drawing/2014/main" id="{31742B50-61B0-4017-ADF0-A662656E3DB9}"/>
              </a:ext>
            </a:extLst>
          </p:cNvPr>
          <p:cNvCxnSpPr>
            <a:endCxn id="30" idx="0"/>
          </p:cNvCxnSpPr>
          <p:nvPr/>
        </p:nvCxnSpPr>
        <p:spPr>
          <a:xfrm>
            <a:off x="10404499" y="3852777"/>
            <a:ext cx="1" cy="442146"/>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5" name="Ευθύγραμμο βέλος σύνδεσης 44">
            <a:extLst>
              <a:ext uri="{FF2B5EF4-FFF2-40B4-BE49-F238E27FC236}">
                <a16:creationId xmlns:a16="http://schemas.microsoft.com/office/drawing/2014/main" id="{9C869D1E-2945-4D09-A97C-BD4DF5F00AE1}"/>
              </a:ext>
            </a:extLst>
          </p:cNvPr>
          <p:cNvCxnSpPr>
            <a:stCxn id="27" idx="2"/>
            <a:endCxn id="31" idx="0"/>
          </p:cNvCxnSpPr>
          <p:nvPr/>
        </p:nvCxnSpPr>
        <p:spPr>
          <a:xfrm>
            <a:off x="1999395" y="4759739"/>
            <a:ext cx="0" cy="752808"/>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7" name="Ευθύγραμμο βέλος σύνδεσης 46">
            <a:extLst>
              <a:ext uri="{FF2B5EF4-FFF2-40B4-BE49-F238E27FC236}">
                <a16:creationId xmlns:a16="http://schemas.microsoft.com/office/drawing/2014/main" id="{50059186-8319-47F8-9232-BDB96D7EA584}"/>
              </a:ext>
            </a:extLst>
          </p:cNvPr>
          <p:cNvCxnSpPr>
            <a:stCxn id="28" idx="2"/>
          </p:cNvCxnSpPr>
          <p:nvPr/>
        </p:nvCxnSpPr>
        <p:spPr>
          <a:xfrm>
            <a:off x="6095998" y="4751912"/>
            <a:ext cx="0" cy="45285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9" name="Ευθύγραμμο βέλος σύνδεσης 48">
            <a:extLst>
              <a:ext uri="{FF2B5EF4-FFF2-40B4-BE49-F238E27FC236}">
                <a16:creationId xmlns:a16="http://schemas.microsoft.com/office/drawing/2014/main" id="{5E8BBFE0-0EF0-4A67-9968-2CBD9AC319E2}"/>
              </a:ext>
            </a:extLst>
          </p:cNvPr>
          <p:cNvCxnSpPr>
            <a:stCxn id="30" idx="2"/>
          </p:cNvCxnSpPr>
          <p:nvPr/>
        </p:nvCxnSpPr>
        <p:spPr>
          <a:xfrm flipH="1">
            <a:off x="10404499" y="4741199"/>
            <a:ext cx="1" cy="446975"/>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50" name="TextBox 49">
            <a:extLst>
              <a:ext uri="{FF2B5EF4-FFF2-40B4-BE49-F238E27FC236}">
                <a16:creationId xmlns:a16="http://schemas.microsoft.com/office/drawing/2014/main" id="{13B9C83C-D3BD-467F-BBD5-7A05D41C561F}"/>
              </a:ext>
            </a:extLst>
          </p:cNvPr>
          <p:cNvSpPr txBox="1"/>
          <p:nvPr/>
        </p:nvSpPr>
        <p:spPr>
          <a:xfrm>
            <a:off x="9595111" y="6216967"/>
            <a:ext cx="1618776" cy="44627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3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Διερεύνηση</a:t>
            </a:r>
          </a:p>
        </p:txBody>
      </p:sp>
      <p:cxnSp>
        <p:nvCxnSpPr>
          <p:cNvPr id="51" name="Ευθύγραμμο βέλος σύνδεσης 50">
            <a:extLst>
              <a:ext uri="{FF2B5EF4-FFF2-40B4-BE49-F238E27FC236}">
                <a16:creationId xmlns:a16="http://schemas.microsoft.com/office/drawing/2014/main" id="{93B0350A-571D-490C-AE33-D3170D1E96F8}"/>
              </a:ext>
            </a:extLst>
          </p:cNvPr>
          <p:cNvCxnSpPr/>
          <p:nvPr/>
        </p:nvCxnSpPr>
        <p:spPr>
          <a:xfrm flipH="1">
            <a:off x="10404499" y="5833026"/>
            <a:ext cx="1" cy="446975"/>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572674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4216C-E7FA-9963-AA9F-E4D11F54D0C6}"/>
              </a:ext>
            </a:extLst>
          </p:cNvPr>
          <p:cNvSpPr>
            <a:spLocks noGrp="1"/>
          </p:cNvSpPr>
          <p:nvPr>
            <p:ph type="title"/>
          </p:nvPr>
        </p:nvSpPr>
        <p:spPr/>
        <p:txBody>
          <a:bodyPr/>
          <a:lstStyle/>
          <a:p>
            <a:r>
              <a:rPr lang="el-GR" dirty="0"/>
              <a:t>Το νερό στο σώμα</a:t>
            </a:r>
          </a:p>
        </p:txBody>
      </p:sp>
      <p:pic>
        <p:nvPicPr>
          <p:cNvPr id="5" name="Content Placeholder 4" descr="Diagram of a diagram showing a dog body weight and body weight&#10;&#10;Description automatically generated">
            <a:extLst>
              <a:ext uri="{FF2B5EF4-FFF2-40B4-BE49-F238E27FC236}">
                <a16:creationId xmlns:a16="http://schemas.microsoft.com/office/drawing/2014/main" id="{43AD4AA3-6E52-3C18-48E9-9D0342D8E6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9799" y="1355022"/>
            <a:ext cx="7332402" cy="5358294"/>
          </a:xfrm>
        </p:spPr>
      </p:pic>
    </p:spTree>
    <p:extLst>
      <p:ext uri="{BB962C8B-B14F-4D97-AF65-F5344CB8AC3E}">
        <p14:creationId xmlns:p14="http://schemas.microsoft.com/office/powerpoint/2010/main" val="3504826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21477" y="690324"/>
            <a:ext cx="53173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ΚΑΛΙΟ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a:bodyPr>
          <a:lstStyle/>
          <a:p>
            <a:r>
              <a:rPr lang="el-GR" sz="2800" dirty="0">
                <a:solidFill>
                  <a:schemeClr val="tx1">
                    <a:lumMod val="60000"/>
                    <a:lumOff val="40000"/>
                  </a:schemeClr>
                </a:solidFill>
                <a:latin typeface="Calibri" panose="020F0502020204030204" pitchFamily="34" charset="0"/>
              </a:rPr>
              <a:t>Ενδείξεις μέτρησης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Παρατεταμένη ανορεξία, εμετοί, διάρροια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Μυϊκή αδυναμία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Βραδυκαρδία, καρδιακές αρρυθμίες </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Ολιγουρία</a:t>
            </a:r>
            <a:r>
              <a:rPr lang="el-GR" sz="2500" dirty="0">
                <a:solidFill>
                  <a:schemeClr val="bg2"/>
                </a:solidFill>
                <a:latin typeface="Calibri" panose="020F0502020204030204" pitchFamily="34" charset="0"/>
              </a:rPr>
              <a:t>, </a:t>
            </a:r>
            <a:r>
              <a:rPr lang="el-GR" sz="2500" dirty="0" err="1">
                <a:solidFill>
                  <a:schemeClr val="bg2"/>
                </a:solidFill>
                <a:latin typeface="Calibri" panose="020F0502020204030204" pitchFamily="34" charset="0"/>
              </a:rPr>
              <a:t>ανουρία</a:t>
            </a:r>
            <a:r>
              <a:rPr lang="el-GR" sz="2500" dirty="0">
                <a:solidFill>
                  <a:schemeClr val="bg2"/>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Πολυουρία </a:t>
            </a:r>
            <a:endParaRPr lang="en-US" sz="25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4"/>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4186307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D5F2-B056-8883-285D-D465739DFF18}"/>
              </a:ext>
            </a:extLst>
          </p:cNvPr>
          <p:cNvSpPr>
            <a:spLocks noGrp="1"/>
          </p:cNvSpPr>
          <p:nvPr>
            <p:ph type="title"/>
          </p:nvPr>
        </p:nvSpPr>
        <p:spPr/>
        <p:txBody>
          <a:bodyPr/>
          <a:lstStyle/>
          <a:p>
            <a:r>
              <a:rPr lang="el-GR" dirty="0"/>
              <a:t>Διαταραχές του Χλωρίου</a:t>
            </a:r>
          </a:p>
        </p:txBody>
      </p:sp>
      <p:sp>
        <p:nvSpPr>
          <p:cNvPr id="3" name="Text Placeholder 2">
            <a:extLst>
              <a:ext uri="{FF2B5EF4-FFF2-40B4-BE49-F238E27FC236}">
                <a16:creationId xmlns:a16="http://schemas.microsoft.com/office/drawing/2014/main" id="{E0558718-6587-9FAF-20AF-5539AA036955}"/>
              </a:ext>
            </a:extLst>
          </p:cNvPr>
          <p:cNvSpPr>
            <a:spLocks noGrp="1"/>
          </p:cNvSpPr>
          <p:nvPr>
            <p:ph type="body" idx="1"/>
          </p:nvPr>
        </p:nvSpPr>
        <p:spPr/>
        <p:txBody>
          <a:bodyPr/>
          <a:lstStyle/>
          <a:p>
            <a:r>
              <a:rPr lang="en-US" dirty="0"/>
              <a:t>110 </a:t>
            </a:r>
            <a:r>
              <a:rPr lang="en-US" dirty="0" err="1"/>
              <a:t>mEq</a:t>
            </a:r>
            <a:r>
              <a:rPr lang="en-US" dirty="0"/>
              <a:t>/L </a:t>
            </a:r>
            <a:r>
              <a:rPr lang="el-GR" dirty="0"/>
              <a:t>(Σ) 120 </a:t>
            </a:r>
            <a:r>
              <a:rPr lang="en-US" dirty="0" err="1"/>
              <a:t>mEq</a:t>
            </a:r>
            <a:r>
              <a:rPr lang="en-US" dirty="0"/>
              <a:t>/L </a:t>
            </a:r>
            <a:r>
              <a:rPr lang="el-GR" dirty="0"/>
              <a:t>(Γ)</a:t>
            </a:r>
          </a:p>
        </p:txBody>
      </p:sp>
    </p:spTree>
    <p:extLst>
      <p:ext uri="{BB962C8B-B14F-4D97-AF65-F5344CB8AC3E}">
        <p14:creationId xmlns:p14="http://schemas.microsoft.com/office/powerpoint/2010/main" val="680247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DC59B-34E6-7573-2807-8EB76C662913}"/>
              </a:ext>
            </a:extLst>
          </p:cNvPr>
          <p:cNvSpPr>
            <a:spLocks noGrp="1"/>
          </p:cNvSpPr>
          <p:nvPr>
            <p:ph type="title"/>
          </p:nvPr>
        </p:nvSpPr>
        <p:spPr/>
        <p:txBody>
          <a:bodyPr/>
          <a:lstStyle/>
          <a:p>
            <a:r>
              <a:rPr lang="el-GR" dirty="0"/>
              <a:t>Τί κάνει το </a:t>
            </a:r>
            <a:r>
              <a:rPr lang="en-US" dirty="0"/>
              <a:t>Cl</a:t>
            </a:r>
            <a:r>
              <a:rPr lang="en-US" baseline="30000" dirty="0"/>
              <a:t>-</a:t>
            </a:r>
            <a:r>
              <a:rPr lang="en-US" dirty="0"/>
              <a:t>…</a:t>
            </a:r>
            <a:endParaRPr lang="el-GR" dirty="0"/>
          </a:p>
        </p:txBody>
      </p:sp>
      <p:sp>
        <p:nvSpPr>
          <p:cNvPr id="3" name="Content Placeholder 2">
            <a:extLst>
              <a:ext uri="{FF2B5EF4-FFF2-40B4-BE49-F238E27FC236}">
                <a16:creationId xmlns:a16="http://schemas.microsoft.com/office/drawing/2014/main" id="{8083D2B7-4568-92E9-CD6C-B12AFE322F26}"/>
              </a:ext>
            </a:extLst>
          </p:cNvPr>
          <p:cNvSpPr>
            <a:spLocks noGrp="1"/>
          </p:cNvSpPr>
          <p:nvPr>
            <p:ph idx="1"/>
          </p:nvPr>
        </p:nvSpPr>
        <p:spPr/>
        <p:txBody>
          <a:bodyPr/>
          <a:lstStyle/>
          <a:p>
            <a:r>
              <a:rPr lang="el-GR" dirty="0"/>
              <a:t>Είναι το βασικό εξωκυτταρικό ανιόν του οργανισμού</a:t>
            </a:r>
          </a:p>
          <a:p>
            <a:r>
              <a:rPr lang="el-GR" dirty="0"/>
              <a:t>Για τη διατήρηση ουδέτερου ηλεκτρικού φορτίου σχετίζεται άμεσα με το </a:t>
            </a:r>
            <a:r>
              <a:rPr lang="en-US" dirty="0"/>
              <a:t>Na</a:t>
            </a:r>
            <a:r>
              <a:rPr lang="en-US" baseline="30000" dirty="0"/>
              <a:t>+</a:t>
            </a:r>
            <a:r>
              <a:rPr lang="en-US" dirty="0"/>
              <a:t> </a:t>
            </a:r>
            <a:r>
              <a:rPr lang="el-GR" dirty="0"/>
              <a:t>και το </a:t>
            </a:r>
            <a:r>
              <a:rPr lang="en-US" dirty="0"/>
              <a:t>K</a:t>
            </a:r>
            <a:r>
              <a:rPr lang="en-US" baseline="30000" dirty="0"/>
              <a:t>+</a:t>
            </a:r>
          </a:p>
          <a:p>
            <a:r>
              <a:rPr lang="el-GR" dirty="0"/>
              <a:t>Συμμετέχει στη δημιουργία και μετάδοση των νευρικών ώσεων και τη σύσπαση των μυϊκών ινών</a:t>
            </a:r>
          </a:p>
          <a:p>
            <a:r>
              <a:rPr lang="el-GR" dirty="0"/>
              <a:t>Επηρεάζει την </a:t>
            </a:r>
            <a:r>
              <a:rPr lang="el-GR" dirty="0" err="1"/>
              <a:t>οσμωτικότητα</a:t>
            </a:r>
            <a:r>
              <a:rPr lang="el-GR" dirty="0"/>
              <a:t> του πλάσματος και την οξεοβασική ισορροπία του οργανισμού(</a:t>
            </a:r>
            <a:r>
              <a:rPr lang="en-US" dirty="0"/>
              <a:t> </a:t>
            </a:r>
            <a:r>
              <a:rPr lang="el-GR" u="sng" dirty="0"/>
              <a:t>αντιστρόφως ανάλογη σχέση με τα </a:t>
            </a:r>
            <a:r>
              <a:rPr lang="en-US" u="sng" dirty="0"/>
              <a:t>HCO</a:t>
            </a:r>
            <a:r>
              <a:rPr lang="en-US" u="sng" baseline="-25000" dirty="0"/>
              <a:t>3</a:t>
            </a:r>
            <a:r>
              <a:rPr lang="en-US" u="sng" baseline="30000" dirty="0"/>
              <a:t>-</a:t>
            </a:r>
            <a:r>
              <a:rPr lang="en-US" dirty="0"/>
              <a:t>)</a:t>
            </a:r>
          </a:p>
          <a:p>
            <a:r>
              <a:rPr lang="el-GR" dirty="0"/>
              <a:t>Συστατικό του γαστρικού υγρού</a:t>
            </a:r>
          </a:p>
        </p:txBody>
      </p:sp>
    </p:spTree>
    <p:extLst>
      <p:ext uri="{BB962C8B-B14F-4D97-AF65-F5344CB8AC3E}">
        <p14:creationId xmlns:p14="http://schemas.microsoft.com/office/powerpoint/2010/main" val="8609430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F0F05-B2C1-E467-B0D8-78A196DEFDFD}"/>
              </a:ext>
            </a:extLst>
          </p:cNvPr>
          <p:cNvSpPr>
            <a:spLocks noGrp="1"/>
          </p:cNvSpPr>
          <p:nvPr>
            <p:ph type="title"/>
          </p:nvPr>
        </p:nvSpPr>
        <p:spPr/>
        <p:txBody>
          <a:bodyPr/>
          <a:lstStyle/>
          <a:p>
            <a:r>
              <a:rPr lang="el-GR" dirty="0"/>
              <a:t>Ρύθμιση του </a:t>
            </a:r>
            <a:r>
              <a:rPr lang="en-US" dirty="0"/>
              <a:t>Cl</a:t>
            </a:r>
            <a:r>
              <a:rPr lang="en-US" baseline="30000" dirty="0"/>
              <a:t>-</a:t>
            </a:r>
            <a:endParaRPr lang="el-GR" baseline="30000" dirty="0"/>
          </a:p>
        </p:txBody>
      </p:sp>
      <p:sp>
        <p:nvSpPr>
          <p:cNvPr id="3" name="Content Placeholder 2">
            <a:extLst>
              <a:ext uri="{FF2B5EF4-FFF2-40B4-BE49-F238E27FC236}">
                <a16:creationId xmlns:a16="http://schemas.microsoft.com/office/drawing/2014/main" id="{EC4A28A1-025E-718C-DC97-C1A5DD6142B6}"/>
              </a:ext>
            </a:extLst>
          </p:cNvPr>
          <p:cNvSpPr>
            <a:spLocks noGrp="1"/>
          </p:cNvSpPr>
          <p:nvPr>
            <p:ph idx="1"/>
          </p:nvPr>
        </p:nvSpPr>
        <p:spPr/>
        <p:txBody>
          <a:bodyPr/>
          <a:lstStyle/>
          <a:p>
            <a:r>
              <a:rPr lang="el-GR" dirty="0"/>
              <a:t>Προσλαμβάνεται με την τροφή</a:t>
            </a:r>
          </a:p>
          <a:p>
            <a:r>
              <a:rPr lang="el-GR" dirty="0"/>
              <a:t>Απεκκρίνεται από το νεφρό (</a:t>
            </a:r>
            <a:r>
              <a:rPr lang="el-GR" dirty="0" err="1"/>
              <a:t>αλδοστερόνη</a:t>
            </a:r>
            <a:r>
              <a:rPr lang="el-GR" dirty="0"/>
              <a:t>) και αποβάλλεται από το πεπτικό</a:t>
            </a:r>
          </a:p>
          <a:p>
            <a:r>
              <a:rPr lang="el-GR" dirty="0"/>
              <a:t>Η συγκέντρωσή του στο αίμα ρυθμίζεται από τα ερυθρά αιμοσφαίρια τα οποία ανταλλάσσουν </a:t>
            </a:r>
            <a:r>
              <a:rPr lang="en-US" dirty="0"/>
              <a:t>Cl</a:t>
            </a:r>
            <a:r>
              <a:rPr lang="en-US" baseline="30000" dirty="0"/>
              <a:t>-</a:t>
            </a:r>
            <a:r>
              <a:rPr lang="en-US" dirty="0"/>
              <a:t> </a:t>
            </a:r>
            <a:r>
              <a:rPr lang="el-GR" dirty="0"/>
              <a:t>με </a:t>
            </a:r>
            <a:r>
              <a:rPr lang="en-US" dirty="0"/>
              <a:t>HCO</a:t>
            </a:r>
            <a:r>
              <a:rPr lang="en-US" baseline="-25000" dirty="0"/>
              <a:t>3</a:t>
            </a:r>
            <a:r>
              <a:rPr lang="en-US" baseline="30000" dirty="0"/>
              <a:t>- </a:t>
            </a:r>
            <a:r>
              <a:rPr lang="el-GR" dirty="0"/>
              <a:t> ενδοκυτταρικά/</a:t>
            </a:r>
            <a:r>
              <a:rPr lang="el-GR" dirty="0" err="1"/>
              <a:t>εξωκυτταρικά</a:t>
            </a:r>
            <a:r>
              <a:rPr lang="el-GR" dirty="0"/>
              <a:t> </a:t>
            </a:r>
          </a:p>
        </p:txBody>
      </p:sp>
    </p:spTree>
    <p:extLst>
      <p:ext uri="{BB962C8B-B14F-4D97-AF65-F5344CB8AC3E}">
        <p14:creationId xmlns:p14="http://schemas.microsoft.com/office/powerpoint/2010/main" val="1338854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E4788-7CC8-A4F7-108A-C4CB7538FAA9}"/>
              </a:ext>
            </a:extLst>
          </p:cNvPr>
          <p:cNvSpPr>
            <a:spLocks noGrp="1"/>
          </p:cNvSpPr>
          <p:nvPr>
            <p:ph type="title"/>
          </p:nvPr>
        </p:nvSpPr>
        <p:spPr/>
        <p:txBody>
          <a:bodyPr/>
          <a:lstStyle/>
          <a:p>
            <a:r>
              <a:rPr lang="el-GR" dirty="0"/>
              <a:t>Διαταραχές του </a:t>
            </a:r>
            <a:r>
              <a:rPr lang="en-US" dirty="0"/>
              <a:t>Cl</a:t>
            </a:r>
            <a:r>
              <a:rPr lang="en-US" baseline="30000" dirty="0"/>
              <a:t>-</a:t>
            </a:r>
            <a:endParaRPr lang="el-GR" baseline="30000" dirty="0"/>
          </a:p>
        </p:txBody>
      </p:sp>
      <p:sp>
        <p:nvSpPr>
          <p:cNvPr id="3" name="Content Placeholder 2">
            <a:extLst>
              <a:ext uri="{FF2B5EF4-FFF2-40B4-BE49-F238E27FC236}">
                <a16:creationId xmlns:a16="http://schemas.microsoft.com/office/drawing/2014/main" id="{44378267-DB5B-36DE-2745-CB7A15551BE5}"/>
              </a:ext>
            </a:extLst>
          </p:cNvPr>
          <p:cNvSpPr>
            <a:spLocks noGrp="1"/>
          </p:cNvSpPr>
          <p:nvPr>
            <p:ph idx="1"/>
          </p:nvPr>
        </p:nvSpPr>
        <p:spPr/>
        <p:txBody>
          <a:bodyPr>
            <a:normAutofit lnSpcReduction="10000"/>
          </a:bodyPr>
          <a:lstStyle/>
          <a:p>
            <a:r>
              <a:rPr lang="el-GR" dirty="0"/>
              <a:t>Δεν υπάρχουν κλινικές εκδηλώσεις που να σχετίζονται </a:t>
            </a:r>
            <a:r>
              <a:rPr lang="el-GR" u="sng" dirty="0"/>
              <a:t>ξεκάθαρα</a:t>
            </a:r>
            <a:r>
              <a:rPr lang="el-GR" dirty="0"/>
              <a:t> με τη διαταραχή στη συγκέντρωση του </a:t>
            </a:r>
            <a:r>
              <a:rPr lang="en-US" dirty="0"/>
              <a:t>Cl</a:t>
            </a:r>
            <a:r>
              <a:rPr lang="en-US" baseline="30000" dirty="0"/>
              <a:t>-</a:t>
            </a:r>
            <a:endParaRPr lang="el-GR" baseline="30000" dirty="0"/>
          </a:p>
          <a:p>
            <a:r>
              <a:rPr lang="el-GR" dirty="0"/>
              <a:t>Τα συμπτώματα αποδίδονται στην πρωτογενή πάθηση και είτε στη διαταραχή της </a:t>
            </a:r>
            <a:r>
              <a:rPr lang="el-GR" dirty="0" err="1"/>
              <a:t>οξεοβασικής</a:t>
            </a:r>
            <a:r>
              <a:rPr lang="el-GR" dirty="0"/>
              <a:t> ισορροπίας είτε στη διαταραχή ισορροπίας του νερού</a:t>
            </a:r>
          </a:p>
          <a:p>
            <a:r>
              <a:rPr lang="el-GR" dirty="0"/>
              <a:t>Η συγκέντρωση του </a:t>
            </a:r>
            <a:r>
              <a:rPr lang="en-US" dirty="0"/>
              <a:t>Cl</a:t>
            </a:r>
            <a:r>
              <a:rPr lang="en-US" baseline="30000" dirty="0"/>
              <a:t>-</a:t>
            </a:r>
            <a:r>
              <a:rPr lang="en-US" dirty="0"/>
              <a:t> </a:t>
            </a:r>
            <a:r>
              <a:rPr lang="el-GR" dirty="0"/>
              <a:t>εξετάζεται πάντα σε σχέση με του </a:t>
            </a:r>
            <a:r>
              <a:rPr lang="en-US" dirty="0"/>
              <a:t>Na</a:t>
            </a:r>
            <a:r>
              <a:rPr lang="en-US" baseline="30000" dirty="0"/>
              <a:t>+</a:t>
            </a:r>
            <a:r>
              <a:rPr lang="en-US" dirty="0"/>
              <a:t> (</a:t>
            </a:r>
            <a:r>
              <a:rPr lang="el-GR" dirty="0"/>
              <a:t>φυσιολογικά 2:3). Εάν η διαταραχή οφείλεται σε διαταραχή στην ισορροπία του νερού (αφυδάτωση, </a:t>
            </a:r>
            <a:r>
              <a:rPr lang="el-GR" dirty="0" err="1"/>
              <a:t>οσμωτικότητα</a:t>
            </a:r>
            <a:r>
              <a:rPr lang="el-GR" dirty="0"/>
              <a:t> </a:t>
            </a:r>
            <a:r>
              <a:rPr lang="el-GR" dirty="0" err="1"/>
              <a:t>κλπ</a:t>
            </a:r>
            <a:r>
              <a:rPr lang="el-GR" dirty="0"/>
              <a:t>) οι δύο συγκεντρώσεις μεταβάλλονται παράλληλα ενώ σε μεταβολική διαταραχή της </a:t>
            </a:r>
            <a:r>
              <a:rPr lang="el-GR" dirty="0" err="1"/>
              <a:t>οξεοβασικής</a:t>
            </a:r>
            <a:r>
              <a:rPr lang="el-GR" dirty="0"/>
              <a:t> ισορροπίας η συγκέντρωση του </a:t>
            </a:r>
            <a:r>
              <a:rPr lang="en-US" dirty="0"/>
              <a:t>Cl</a:t>
            </a:r>
            <a:r>
              <a:rPr lang="en-US" baseline="30000" dirty="0"/>
              <a:t>-</a:t>
            </a:r>
            <a:r>
              <a:rPr lang="el-GR" baseline="30000" dirty="0"/>
              <a:t> </a:t>
            </a:r>
            <a:r>
              <a:rPr lang="el-GR" dirty="0"/>
              <a:t>μεταβάλλεται ανεξάρτητα</a:t>
            </a:r>
          </a:p>
        </p:txBody>
      </p:sp>
    </p:spTree>
    <p:extLst>
      <p:ext uri="{BB962C8B-B14F-4D97-AF65-F5344CB8AC3E}">
        <p14:creationId xmlns:p14="http://schemas.microsoft.com/office/powerpoint/2010/main" val="15057548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520A-605E-1B80-DEEB-D8607385C880}"/>
              </a:ext>
            </a:extLst>
          </p:cNvPr>
          <p:cNvSpPr>
            <a:spLocks noGrp="1"/>
          </p:cNvSpPr>
          <p:nvPr>
            <p:ph type="title"/>
          </p:nvPr>
        </p:nvSpPr>
        <p:spPr/>
        <p:txBody>
          <a:bodyPr/>
          <a:lstStyle/>
          <a:p>
            <a:r>
              <a:rPr lang="el-GR" dirty="0"/>
              <a:t>Αξιολόγηση της συγκέντρωσης </a:t>
            </a:r>
            <a:r>
              <a:rPr lang="en-US" dirty="0"/>
              <a:t>Cl</a:t>
            </a:r>
            <a:r>
              <a:rPr lang="en-US" baseline="30000" dirty="0"/>
              <a:t>-</a:t>
            </a:r>
            <a:endParaRPr lang="el-GR" dirty="0"/>
          </a:p>
        </p:txBody>
      </p:sp>
      <p:sp>
        <p:nvSpPr>
          <p:cNvPr id="3" name="Content Placeholder 2">
            <a:extLst>
              <a:ext uri="{FF2B5EF4-FFF2-40B4-BE49-F238E27FC236}">
                <a16:creationId xmlns:a16="http://schemas.microsoft.com/office/drawing/2014/main" id="{7FC5E97C-6E66-04F7-4537-57F0FDE6F04F}"/>
              </a:ext>
            </a:extLst>
          </p:cNvPr>
          <p:cNvSpPr>
            <a:spLocks noGrp="1"/>
          </p:cNvSpPr>
          <p:nvPr>
            <p:ph idx="1"/>
          </p:nvPr>
        </p:nvSpPr>
        <p:spPr/>
        <p:txBody>
          <a:bodyPr/>
          <a:lstStyle/>
          <a:p>
            <a:r>
              <a:rPr lang="el-GR" dirty="0"/>
              <a:t>Η συγκέντρωση του </a:t>
            </a:r>
            <a:r>
              <a:rPr lang="en-US" dirty="0"/>
              <a:t>Cl</a:t>
            </a:r>
            <a:r>
              <a:rPr lang="en-US" baseline="30000" dirty="0"/>
              <a:t>-</a:t>
            </a:r>
            <a:r>
              <a:rPr lang="el-GR" baseline="30000" dirty="0"/>
              <a:t> </a:t>
            </a:r>
            <a:r>
              <a:rPr lang="el-GR" dirty="0"/>
              <a:t>«διορθώνεται» ως προς τη συγκέντρωση του </a:t>
            </a:r>
            <a:r>
              <a:rPr lang="en-US" dirty="0"/>
              <a:t>Na+</a:t>
            </a:r>
          </a:p>
          <a:p>
            <a:r>
              <a:rPr lang="en-US" dirty="0"/>
              <a:t>Cl</a:t>
            </a:r>
            <a:r>
              <a:rPr lang="en-US" baseline="30000" dirty="0"/>
              <a:t>-</a:t>
            </a:r>
            <a:r>
              <a:rPr lang="en-US" baseline="-25000" dirty="0"/>
              <a:t>cor</a:t>
            </a:r>
            <a:r>
              <a:rPr lang="en-US" dirty="0"/>
              <a:t> = Cl</a:t>
            </a:r>
            <a:r>
              <a:rPr lang="en-US" baseline="30000" dirty="0"/>
              <a:t>-</a:t>
            </a:r>
            <a:r>
              <a:rPr lang="en-US" baseline="-25000" dirty="0"/>
              <a:t>pl</a:t>
            </a:r>
            <a:r>
              <a:rPr lang="en-US" dirty="0"/>
              <a:t> x (Na</a:t>
            </a:r>
            <a:r>
              <a:rPr lang="en-US" baseline="30000" dirty="0"/>
              <a:t>+</a:t>
            </a:r>
            <a:r>
              <a:rPr lang="en-US" baseline="-25000" dirty="0"/>
              <a:t>norm</a:t>
            </a:r>
            <a:r>
              <a:rPr lang="en-US" dirty="0"/>
              <a:t>/Na</a:t>
            </a:r>
            <a:r>
              <a:rPr lang="en-US" baseline="30000" dirty="0"/>
              <a:t>+</a:t>
            </a:r>
            <a:r>
              <a:rPr lang="en-US" baseline="-25000" dirty="0"/>
              <a:t>pl</a:t>
            </a:r>
            <a:r>
              <a:rPr lang="en-US" dirty="0"/>
              <a:t>)</a:t>
            </a:r>
          </a:p>
          <a:p>
            <a:r>
              <a:rPr lang="en-US" dirty="0"/>
              <a:t>Na</a:t>
            </a:r>
            <a:r>
              <a:rPr lang="en-US" baseline="30000" dirty="0"/>
              <a:t>+</a:t>
            </a:r>
            <a:r>
              <a:rPr lang="en-US" baseline="-25000" dirty="0"/>
              <a:t>norm</a:t>
            </a:r>
            <a:r>
              <a:rPr lang="en-US" dirty="0"/>
              <a:t> = 146 (</a:t>
            </a:r>
            <a:r>
              <a:rPr lang="el-GR" dirty="0"/>
              <a:t>Σ), 156(Γ)</a:t>
            </a:r>
          </a:p>
          <a:p>
            <a:r>
              <a:rPr lang="el-GR" dirty="0"/>
              <a:t>Εάν το </a:t>
            </a:r>
            <a:r>
              <a:rPr lang="en-US" dirty="0"/>
              <a:t>Cl</a:t>
            </a:r>
            <a:r>
              <a:rPr lang="en-US" baseline="30000" dirty="0"/>
              <a:t>-</a:t>
            </a:r>
            <a:r>
              <a:rPr lang="en-US" baseline="-25000" dirty="0"/>
              <a:t>cor</a:t>
            </a:r>
            <a:r>
              <a:rPr lang="el-GR" dirty="0"/>
              <a:t> είναι φυσιολογικό πρόκειται για διαταραχή στην ισορροπία του νερού, εάν δεν είναι φυσιολογικό πρόκειται για </a:t>
            </a:r>
            <a:r>
              <a:rPr lang="el-GR" dirty="0" err="1"/>
              <a:t>οξεβασική</a:t>
            </a:r>
            <a:r>
              <a:rPr lang="el-GR" dirty="0"/>
              <a:t> διαταραχή</a:t>
            </a:r>
          </a:p>
        </p:txBody>
      </p:sp>
    </p:spTree>
    <p:extLst>
      <p:ext uri="{BB962C8B-B14F-4D97-AF65-F5344CB8AC3E}">
        <p14:creationId xmlns:p14="http://schemas.microsoft.com/office/powerpoint/2010/main" val="42602801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59106-ACAE-E81A-3343-50DB8DC72FEE}"/>
              </a:ext>
            </a:extLst>
          </p:cNvPr>
          <p:cNvSpPr>
            <a:spLocks noGrp="1"/>
          </p:cNvSpPr>
          <p:nvPr>
            <p:ph type="title"/>
          </p:nvPr>
        </p:nvSpPr>
        <p:spPr/>
        <p:txBody>
          <a:bodyPr/>
          <a:lstStyle/>
          <a:p>
            <a:r>
              <a:rPr lang="el-GR" dirty="0"/>
              <a:t>Χάσμα </a:t>
            </a:r>
            <a:r>
              <a:rPr lang="en-US" dirty="0"/>
              <a:t>Cl- (Chloride Gap)</a:t>
            </a:r>
            <a:endParaRPr lang="el-GR" dirty="0"/>
          </a:p>
        </p:txBody>
      </p:sp>
      <p:sp>
        <p:nvSpPr>
          <p:cNvPr id="3" name="Content Placeholder 2">
            <a:extLst>
              <a:ext uri="{FF2B5EF4-FFF2-40B4-BE49-F238E27FC236}">
                <a16:creationId xmlns:a16="http://schemas.microsoft.com/office/drawing/2014/main" id="{0AF708EF-D9B1-D9B9-BD00-8A179857F450}"/>
              </a:ext>
            </a:extLst>
          </p:cNvPr>
          <p:cNvSpPr>
            <a:spLocks noGrp="1"/>
          </p:cNvSpPr>
          <p:nvPr>
            <p:ph idx="1"/>
          </p:nvPr>
        </p:nvSpPr>
        <p:spPr/>
        <p:txBody>
          <a:bodyPr/>
          <a:lstStyle/>
          <a:p>
            <a:r>
              <a:rPr lang="en-US" dirty="0"/>
              <a:t>Chloride Gap = Cl</a:t>
            </a:r>
            <a:r>
              <a:rPr lang="en-US" baseline="30000" dirty="0"/>
              <a:t>-</a:t>
            </a:r>
            <a:r>
              <a:rPr lang="en-US" baseline="-25000" dirty="0"/>
              <a:t>norm</a:t>
            </a:r>
            <a:r>
              <a:rPr lang="en-US" dirty="0"/>
              <a:t> – Cl</a:t>
            </a:r>
            <a:r>
              <a:rPr lang="en-US" baseline="30000" dirty="0"/>
              <a:t>-</a:t>
            </a:r>
            <a:r>
              <a:rPr lang="en-US" baseline="-25000" dirty="0"/>
              <a:t>cor</a:t>
            </a:r>
          </a:p>
          <a:p>
            <a:r>
              <a:rPr lang="el-GR" dirty="0"/>
              <a:t>Εάν το χάσμα είναι &gt;4</a:t>
            </a:r>
            <a:r>
              <a:rPr lang="en-US" dirty="0" err="1"/>
              <a:t>mEq</a:t>
            </a:r>
            <a:r>
              <a:rPr lang="en-US" dirty="0"/>
              <a:t>/L = </a:t>
            </a:r>
            <a:r>
              <a:rPr lang="el-GR" dirty="0" err="1"/>
              <a:t>υποχλωραιμική</a:t>
            </a:r>
            <a:r>
              <a:rPr lang="el-GR" dirty="0"/>
              <a:t> αλκάλωση</a:t>
            </a:r>
          </a:p>
          <a:p>
            <a:r>
              <a:rPr lang="el-GR" dirty="0"/>
              <a:t>Εάν το χάσμα είναι &lt;4</a:t>
            </a:r>
            <a:r>
              <a:rPr lang="en-US" dirty="0" err="1"/>
              <a:t>mEq</a:t>
            </a:r>
            <a:r>
              <a:rPr lang="en-US" dirty="0"/>
              <a:t>/L = </a:t>
            </a:r>
            <a:r>
              <a:rPr lang="el-GR" dirty="0" err="1"/>
              <a:t>υπερχλωραιμική</a:t>
            </a:r>
            <a:r>
              <a:rPr lang="el-GR" dirty="0"/>
              <a:t> οξέωση</a:t>
            </a:r>
          </a:p>
          <a:p>
            <a:endParaRPr lang="el-GR" dirty="0"/>
          </a:p>
          <a:p>
            <a:r>
              <a:rPr lang="el-GR" dirty="0">
                <a:solidFill>
                  <a:schemeClr val="bg1">
                    <a:lumMod val="50000"/>
                  </a:schemeClr>
                </a:solidFill>
              </a:rPr>
              <a:t>Για τον ίδιο σκοπό μπορούν και να υπολογιστούν ο λόγος </a:t>
            </a:r>
            <a:r>
              <a:rPr lang="en-US" dirty="0">
                <a:solidFill>
                  <a:schemeClr val="bg1">
                    <a:lumMod val="50000"/>
                  </a:schemeClr>
                </a:solidFill>
              </a:rPr>
              <a:t>Cl</a:t>
            </a:r>
            <a:r>
              <a:rPr lang="en-US" baseline="30000" dirty="0">
                <a:solidFill>
                  <a:schemeClr val="bg1">
                    <a:lumMod val="50000"/>
                  </a:schemeClr>
                </a:solidFill>
              </a:rPr>
              <a:t>-</a:t>
            </a:r>
            <a:r>
              <a:rPr lang="en-US" dirty="0">
                <a:solidFill>
                  <a:schemeClr val="bg1">
                    <a:lumMod val="50000"/>
                  </a:schemeClr>
                </a:solidFill>
              </a:rPr>
              <a:t>/Na</a:t>
            </a:r>
            <a:r>
              <a:rPr lang="en-US" baseline="30000" dirty="0">
                <a:solidFill>
                  <a:schemeClr val="bg1">
                    <a:lumMod val="50000"/>
                  </a:schemeClr>
                </a:solidFill>
              </a:rPr>
              <a:t>+</a:t>
            </a:r>
            <a:r>
              <a:rPr lang="en-US" dirty="0">
                <a:solidFill>
                  <a:schemeClr val="bg1">
                    <a:lumMod val="50000"/>
                  </a:schemeClr>
                </a:solidFill>
              </a:rPr>
              <a:t> </a:t>
            </a:r>
            <a:r>
              <a:rPr lang="el-GR" dirty="0">
                <a:solidFill>
                  <a:schemeClr val="bg1">
                    <a:lumMod val="50000"/>
                  </a:schemeClr>
                </a:solidFill>
              </a:rPr>
              <a:t>ή η διαφορά </a:t>
            </a:r>
            <a:r>
              <a:rPr lang="en-US" dirty="0">
                <a:solidFill>
                  <a:schemeClr val="bg1">
                    <a:lumMod val="50000"/>
                  </a:schemeClr>
                </a:solidFill>
              </a:rPr>
              <a:t>Na</a:t>
            </a:r>
            <a:r>
              <a:rPr lang="en-US" baseline="30000" dirty="0">
                <a:solidFill>
                  <a:schemeClr val="bg1">
                    <a:lumMod val="50000"/>
                  </a:schemeClr>
                </a:solidFill>
              </a:rPr>
              <a:t>+</a:t>
            </a:r>
            <a:r>
              <a:rPr lang="en-US" dirty="0">
                <a:solidFill>
                  <a:schemeClr val="bg1">
                    <a:lumMod val="50000"/>
                  </a:schemeClr>
                </a:solidFill>
              </a:rPr>
              <a:t> - Cl</a:t>
            </a:r>
            <a:r>
              <a:rPr lang="en-US" baseline="30000" dirty="0">
                <a:solidFill>
                  <a:schemeClr val="bg1">
                    <a:lumMod val="50000"/>
                  </a:schemeClr>
                </a:solidFill>
              </a:rPr>
              <a:t>-</a:t>
            </a:r>
            <a:endParaRPr lang="el-GR" baseline="30000" dirty="0">
              <a:solidFill>
                <a:schemeClr val="bg1">
                  <a:lumMod val="50000"/>
                </a:schemeClr>
              </a:solidFill>
            </a:endParaRPr>
          </a:p>
        </p:txBody>
      </p:sp>
    </p:spTree>
    <p:extLst>
      <p:ext uri="{BB962C8B-B14F-4D97-AF65-F5344CB8AC3E}">
        <p14:creationId xmlns:p14="http://schemas.microsoft.com/office/powerpoint/2010/main" val="1996621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C2120-2092-D9F2-821E-96269564EF5A}"/>
              </a:ext>
            </a:extLst>
          </p:cNvPr>
          <p:cNvSpPr>
            <a:spLocks noGrp="1"/>
          </p:cNvSpPr>
          <p:nvPr>
            <p:ph type="title"/>
          </p:nvPr>
        </p:nvSpPr>
        <p:spPr/>
        <p:txBody>
          <a:bodyPr/>
          <a:lstStyle/>
          <a:p>
            <a:r>
              <a:rPr lang="el-GR" dirty="0"/>
              <a:t>Υπερχλωριαιμία</a:t>
            </a:r>
          </a:p>
        </p:txBody>
      </p:sp>
      <p:sp>
        <p:nvSpPr>
          <p:cNvPr id="3" name="Content Placeholder 2">
            <a:extLst>
              <a:ext uri="{FF2B5EF4-FFF2-40B4-BE49-F238E27FC236}">
                <a16:creationId xmlns:a16="http://schemas.microsoft.com/office/drawing/2014/main" id="{1A4E73BF-F693-8D18-FE5D-5E1257005958}"/>
              </a:ext>
            </a:extLst>
          </p:cNvPr>
          <p:cNvSpPr>
            <a:spLocks noGrp="1"/>
          </p:cNvSpPr>
          <p:nvPr>
            <p:ph idx="1"/>
          </p:nvPr>
        </p:nvSpPr>
        <p:spPr/>
        <p:txBody>
          <a:bodyPr/>
          <a:lstStyle/>
          <a:p>
            <a:r>
              <a:rPr lang="el-GR" u="sng" dirty="0"/>
              <a:t>Ψευδής υπερχλωριαιμία</a:t>
            </a:r>
            <a:r>
              <a:rPr lang="el-GR" dirty="0"/>
              <a:t>, λόγω τεχνικού σφάλματος του αναλυτή, μπορεί να εμφανιστεί σε </a:t>
            </a:r>
            <a:r>
              <a:rPr lang="el-GR" b="1" dirty="0">
                <a:solidFill>
                  <a:schemeClr val="accent1">
                    <a:lumMod val="75000"/>
                  </a:schemeClr>
                </a:solidFill>
              </a:rPr>
              <a:t>υπερλιπιδαιμία</a:t>
            </a:r>
            <a:r>
              <a:rPr lang="el-GR" dirty="0"/>
              <a:t>, </a:t>
            </a:r>
            <a:r>
              <a:rPr lang="el-GR" b="1" dirty="0" err="1">
                <a:solidFill>
                  <a:schemeClr val="accent1">
                    <a:lumMod val="75000"/>
                  </a:schemeClr>
                </a:solidFill>
              </a:rPr>
              <a:t>αιμοσφαιριναιμία</a:t>
            </a:r>
            <a:r>
              <a:rPr lang="el-GR" dirty="0"/>
              <a:t>, </a:t>
            </a:r>
            <a:r>
              <a:rPr lang="el-GR" b="1" dirty="0" err="1">
                <a:solidFill>
                  <a:schemeClr val="accent1">
                    <a:lumMod val="75000"/>
                  </a:schemeClr>
                </a:solidFill>
              </a:rPr>
              <a:t>χολερυθριναιμία</a:t>
            </a:r>
            <a:r>
              <a:rPr lang="el-GR" dirty="0"/>
              <a:t> και </a:t>
            </a:r>
            <a:r>
              <a:rPr lang="el-GR" b="1" dirty="0">
                <a:solidFill>
                  <a:schemeClr val="accent1">
                    <a:lumMod val="75000"/>
                  </a:schemeClr>
                </a:solidFill>
              </a:rPr>
              <a:t>χορήγηση </a:t>
            </a:r>
            <a:r>
              <a:rPr lang="en-US" b="1" dirty="0" err="1">
                <a:solidFill>
                  <a:schemeClr val="accent1">
                    <a:lumMod val="75000"/>
                  </a:schemeClr>
                </a:solidFill>
              </a:rPr>
              <a:t>BrCl</a:t>
            </a:r>
            <a:r>
              <a:rPr lang="en-US" b="1" dirty="0">
                <a:solidFill>
                  <a:schemeClr val="accent1">
                    <a:lumMod val="75000"/>
                  </a:schemeClr>
                </a:solidFill>
              </a:rPr>
              <a:t> </a:t>
            </a:r>
            <a:r>
              <a:rPr lang="el-GR" dirty="0"/>
              <a:t>από το στόμα (θεραπεία επιληψίας)</a:t>
            </a:r>
          </a:p>
          <a:p>
            <a:r>
              <a:rPr lang="el-GR" u="sng" dirty="0"/>
              <a:t>Υπερχλωριαιμία λόγω διαταραχής στην ισορροπία του νερού </a:t>
            </a:r>
            <a:r>
              <a:rPr lang="el-GR" dirty="0"/>
              <a:t>(απώλεια καθαρού νερού ή υπότονη απώλεια) μπορεί να προκληθεί σε </a:t>
            </a:r>
            <a:r>
              <a:rPr lang="el-GR" b="1" dirty="0">
                <a:solidFill>
                  <a:schemeClr val="accent1">
                    <a:lumMod val="75000"/>
                  </a:schemeClr>
                </a:solidFill>
              </a:rPr>
              <a:t>άποιο διαβήτη</a:t>
            </a:r>
            <a:r>
              <a:rPr lang="el-GR" dirty="0"/>
              <a:t>, </a:t>
            </a:r>
            <a:r>
              <a:rPr lang="en-US" b="1" dirty="0">
                <a:solidFill>
                  <a:schemeClr val="accent1">
                    <a:lumMod val="75000"/>
                  </a:schemeClr>
                </a:solidFill>
              </a:rPr>
              <a:t>Cushing’s</a:t>
            </a:r>
            <a:r>
              <a:rPr lang="el-GR" dirty="0"/>
              <a:t> ή</a:t>
            </a:r>
            <a:r>
              <a:rPr lang="en-US" dirty="0"/>
              <a:t> </a:t>
            </a:r>
            <a:r>
              <a:rPr lang="el-GR" b="1" dirty="0" err="1">
                <a:solidFill>
                  <a:schemeClr val="accent1">
                    <a:lumMod val="75000"/>
                  </a:schemeClr>
                </a:solidFill>
              </a:rPr>
              <a:t>οσμωτική</a:t>
            </a:r>
            <a:r>
              <a:rPr lang="el-GR" b="1" dirty="0">
                <a:solidFill>
                  <a:schemeClr val="accent1">
                    <a:lumMod val="75000"/>
                  </a:schemeClr>
                </a:solidFill>
              </a:rPr>
              <a:t> διούρηση</a:t>
            </a:r>
            <a:r>
              <a:rPr lang="el-GR" dirty="0"/>
              <a:t>. Σε αυτήν την περίπτωση το </a:t>
            </a:r>
            <a:r>
              <a:rPr lang="en-US" dirty="0"/>
              <a:t>Cl</a:t>
            </a:r>
            <a:r>
              <a:rPr lang="en-US" baseline="30000" dirty="0"/>
              <a:t>-</a:t>
            </a:r>
            <a:r>
              <a:rPr lang="en-US" baseline="-25000" dirty="0" err="1"/>
              <a:t>cor</a:t>
            </a:r>
            <a:r>
              <a:rPr lang="el-GR" dirty="0"/>
              <a:t> είναι φυσιολογικό και η οξεοβασική ισορροπία πάει προς μεταβολική αλκάλωση</a:t>
            </a:r>
          </a:p>
        </p:txBody>
      </p:sp>
    </p:spTree>
    <p:extLst>
      <p:ext uri="{BB962C8B-B14F-4D97-AF65-F5344CB8AC3E}">
        <p14:creationId xmlns:p14="http://schemas.microsoft.com/office/powerpoint/2010/main" val="10140033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F666-F16D-B45F-B258-F3533DD8BB97}"/>
              </a:ext>
            </a:extLst>
          </p:cNvPr>
          <p:cNvSpPr>
            <a:spLocks noGrp="1"/>
          </p:cNvSpPr>
          <p:nvPr>
            <p:ph type="title"/>
          </p:nvPr>
        </p:nvSpPr>
        <p:spPr/>
        <p:txBody>
          <a:bodyPr/>
          <a:lstStyle/>
          <a:p>
            <a:r>
              <a:rPr lang="el-GR" dirty="0"/>
              <a:t>Υπερχλωριαιμία</a:t>
            </a:r>
          </a:p>
        </p:txBody>
      </p:sp>
      <p:sp>
        <p:nvSpPr>
          <p:cNvPr id="3" name="Content Placeholder 2">
            <a:extLst>
              <a:ext uri="{FF2B5EF4-FFF2-40B4-BE49-F238E27FC236}">
                <a16:creationId xmlns:a16="http://schemas.microsoft.com/office/drawing/2014/main" id="{5337DB87-7D58-71C5-AAFF-D237B2837229}"/>
              </a:ext>
            </a:extLst>
          </p:cNvPr>
          <p:cNvSpPr>
            <a:spLocks noGrp="1"/>
          </p:cNvSpPr>
          <p:nvPr>
            <p:ph idx="1"/>
          </p:nvPr>
        </p:nvSpPr>
        <p:spPr/>
        <p:txBody>
          <a:bodyPr>
            <a:normAutofit fontScale="92500" lnSpcReduction="10000"/>
          </a:bodyPr>
          <a:lstStyle/>
          <a:p>
            <a:r>
              <a:rPr lang="el-GR" u="sng" dirty="0"/>
              <a:t>«Γνήσια» υπερχλωριαιμία</a:t>
            </a:r>
            <a:r>
              <a:rPr lang="el-GR" dirty="0"/>
              <a:t>, με αυξημένο </a:t>
            </a:r>
            <a:r>
              <a:rPr lang="en-US" dirty="0"/>
              <a:t>Cl</a:t>
            </a:r>
            <a:r>
              <a:rPr lang="en-US" baseline="30000" dirty="0"/>
              <a:t>-</a:t>
            </a:r>
            <a:r>
              <a:rPr lang="en-US" baseline="-25000" dirty="0" err="1"/>
              <a:t>cor</a:t>
            </a:r>
            <a:r>
              <a:rPr lang="el-GR" dirty="0"/>
              <a:t>, μπορεί να προκληθεί από παθολογικές καταστάσεις, χορήγηση φαρμάκων ή ιατρογενώς. Η οξεοβασική ισορροπία πάει προς μεταβολική οξέωση</a:t>
            </a:r>
          </a:p>
          <a:p>
            <a:r>
              <a:rPr lang="el-GR" dirty="0"/>
              <a:t>Συχνές παθολογικές καταστάσεις είναι η </a:t>
            </a:r>
            <a:r>
              <a:rPr lang="el-GR" b="1" dirty="0">
                <a:solidFill>
                  <a:schemeClr val="accent1">
                    <a:lumMod val="75000"/>
                  </a:schemeClr>
                </a:solidFill>
              </a:rPr>
              <a:t>σοβαρή διάρροια</a:t>
            </a:r>
            <a:r>
              <a:rPr lang="el-GR" dirty="0"/>
              <a:t>, η </a:t>
            </a:r>
            <a:r>
              <a:rPr lang="el-GR" b="1" dirty="0">
                <a:solidFill>
                  <a:schemeClr val="accent1">
                    <a:lumMod val="75000"/>
                  </a:schemeClr>
                </a:solidFill>
              </a:rPr>
              <a:t>νεφρική</a:t>
            </a:r>
            <a:r>
              <a:rPr lang="el-GR" dirty="0"/>
              <a:t> </a:t>
            </a:r>
            <a:r>
              <a:rPr lang="el-GR" b="1" dirty="0">
                <a:solidFill>
                  <a:schemeClr val="accent1">
                    <a:lumMod val="75000"/>
                  </a:schemeClr>
                </a:solidFill>
              </a:rPr>
              <a:t>ανεπάρκεια</a:t>
            </a:r>
            <a:r>
              <a:rPr lang="el-GR" dirty="0"/>
              <a:t>, ο </a:t>
            </a:r>
            <a:r>
              <a:rPr lang="el-GR" b="1" dirty="0">
                <a:solidFill>
                  <a:schemeClr val="accent1">
                    <a:lumMod val="75000"/>
                  </a:schemeClr>
                </a:solidFill>
              </a:rPr>
              <a:t>ΣΔ</a:t>
            </a:r>
            <a:r>
              <a:rPr lang="el-GR" dirty="0"/>
              <a:t> με κετόνες ή κετοξέωση (ο νεφρός κατακρατάει </a:t>
            </a:r>
            <a:r>
              <a:rPr lang="en-US" dirty="0"/>
              <a:t>Cl</a:t>
            </a:r>
            <a:r>
              <a:rPr lang="en-US" baseline="30000" dirty="0"/>
              <a:t>-</a:t>
            </a:r>
            <a:r>
              <a:rPr lang="en-US" dirty="0"/>
              <a:t> </a:t>
            </a:r>
            <a:r>
              <a:rPr lang="el-GR" dirty="0"/>
              <a:t>για να αποβάλει τις κετόνες) και η νόσος του </a:t>
            </a:r>
            <a:r>
              <a:rPr lang="en-US" b="1" dirty="0">
                <a:solidFill>
                  <a:schemeClr val="accent1">
                    <a:lumMod val="75000"/>
                  </a:schemeClr>
                </a:solidFill>
              </a:rPr>
              <a:t>Addison</a:t>
            </a:r>
          </a:p>
          <a:p>
            <a:r>
              <a:rPr lang="el-GR" dirty="0"/>
              <a:t>Φάρμακα που προκαλούν κατακράτηση </a:t>
            </a:r>
            <a:r>
              <a:rPr lang="en-US" dirty="0"/>
              <a:t>Cl</a:t>
            </a:r>
            <a:r>
              <a:rPr lang="en-US" baseline="30000" dirty="0"/>
              <a:t>-</a:t>
            </a:r>
            <a:r>
              <a:rPr lang="en-US" dirty="0"/>
              <a:t> </a:t>
            </a:r>
            <a:r>
              <a:rPr lang="el-GR" dirty="0"/>
              <a:t>είναι κυρίως </a:t>
            </a:r>
            <a:r>
              <a:rPr lang="el-GR" b="1" dirty="0">
                <a:solidFill>
                  <a:schemeClr val="accent1">
                    <a:lumMod val="75000"/>
                  </a:schemeClr>
                </a:solidFill>
              </a:rPr>
              <a:t>διουρητικά</a:t>
            </a:r>
            <a:r>
              <a:rPr lang="el-GR" dirty="0"/>
              <a:t> (σπειρονολακτόνη) και η </a:t>
            </a:r>
            <a:r>
              <a:rPr lang="el-GR" b="1" dirty="0" err="1">
                <a:solidFill>
                  <a:schemeClr val="accent1">
                    <a:lumMod val="75000"/>
                  </a:schemeClr>
                </a:solidFill>
              </a:rPr>
              <a:t>ακεταζολαμίδη</a:t>
            </a:r>
            <a:endParaRPr lang="el-GR" b="1" dirty="0">
              <a:solidFill>
                <a:schemeClr val="accent1">
                  <a:lumMod val="75000"/>
                </a:schemeClr>
              </a:solidFill>
            </a:endParaRPr>
          </a:p>
          <a:p>
            <a:r>
              <a:rPr lang="el-GR" dirty="0"/>
              <a:t>Ιατρογενώς προκαλείται σε </a:t>
            </a:r>
            <a:r>
              <a:rPr lang="el-GR" b="1" dirty="0">
                <a:solidFill>
                  <a:schemeClr val="accent1">
                    <a:lumMod val="75000"/>
                  </a:schemeClr>
                </a:solidFill>
              </a:rPr>
              <a:t>επιθετική χορήγηση υγρών πλούσιων ή ενισχυμένων με </a:t>
            </a:r>
            <a:r>
              <a:rPr lang="en-US" b="1" dirty="0">
                <a:solidFill>
                  <a:schemeClr val="accent1">
                    <a:lumMod val="75000"/>
                  </a:schemeClr>
                </a:solidFill>
              </a:rPr>
              <a:t>Cl</a:t>
            </a:r>
            <a:r>
              <a:rPr lang="en-US" b="1" baseline="30000" dirty="0">
                <a:solidFill>
                  <a:schemeClr val="accent1">
                    <a:lumMod val="75000"/>
                  </a:schemeClr>
                </a:solidFill>
              </a:rPr>
              <a:t>-</a:t>
            </a:r>
            <a:r>
              <a:rPr lang="en-US" dirty="0"/>
              <a:t> </a:t>
            </a:r>
            <a:r>
              <a:rPr lang="el-GR" dirty="0"/>
              <a:t>όπως τα υπέρτονα </a:t>
            </a:r>
            <a:r>
              <a:rPr lang="en-US" dirty="0"/>
              <a:t>NaCl</a:t>
            </a:r>
            <a:r>
              <a:rPr lang="el-GR" dirty="0"/>
              <a:t> (διεγχειρητική υπόταση, ΚΕΚ)</a:t>
            </a:r>
            <a:r>
              <a:rPr lang="en-US" dirty="0"/>
              <a:t> </a:t>
            </a:r>
            <a:r>
              <a:rPr lang="el-GR" dirty="0"/>
              <a:t>και τα υγρά για διόρθωση της υποκαλιαιμίας</a:t>
            </a:r>
          </a:p>
        </p:txBody>
      </p:sp>
    </p:spTree>
    <p:extLst>
      <p:ext uri="{BB962C8B-B14F-4D97-AF65-F5344CB8AC3E}">
        <p14:creationId xmlns:p14="http://schemas.microsoft.com/office/powerpoint/2010/main" val="20003061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BC7E8-F2C0-D9DA-F062-6A877247B5B7}"/>
              </a:ext>
            </a:extLst>
          </p:cNvPr>
          <p:cNvSpPr>
            <a:spLocks noGrp="1"/>
          </p:cNvSpPr>
          <p:nvPr>
            <p:ph type="title"/>
          </p:nvPr>
        </p:nvSpPr>
        <p:spPr/>
        <p:txBody>
          <a:bodyPr/>
          <a:lstStyle/>
          <a:p>
            <a:r>
              <a:rPr lang="el-GR" dirty="0"/>
              <a:t>Υποχλωριαιμία</a:t>
            </a:r>
          </a:p>
        </p:txBody>
      </p:sp>
      <p:sp>
        <p:nvSpPr>
          <p:cNvPr id="3" name="Content Placeholder 2">
            <a:extLst>
              <a:ext uri="{FF2B5EF4-FFF2-40B4-BE49-F238E27FC236}">
                <a16:creationId xmlns:a16="http://schemas.microsoft.com/office/drawing/2014/main" id="{3D5B5802-DE30-583B-AD6E-EAC51830299B}"/>
              </a:ext>
            </a:extLst>
          </p:cNvPr>
          <p:cNvSpPr>
            <a:spLocks noGrp="1"/>
          </p:cNvSpPr>
          <p:nvPr>
            <p:ph idx="1"/>
          </p:nvPr>
        </p:nvSpPr>
        <p:spPr/>
        <p:txBody>
          <a:bodyPr/>
          <a:lstStyle/>
          <a:p>
            <a:r>
              <a:rPr lang="el-GR" u="sng" dirty="0"/>
              <a:t>Ψευδής υποχλωριαιμία</a:t>
            </a:r>
            <a:r>
              <a:rPr lang="el-GR" dirty="0"/>
              <a:t>, λόγω τεχνικού σφάλματος, μπορεί να εμφανιστεί σε </a:t>
            </a:r>
            <a:r>
              <a:rPr lang="el-GR" b="1" dirty="0">
                <a:solidFill>
                  <a:schemeClr val="accent1">
                    <a:lumMod val="75000"/>
                  </a:schemeClr>
                </a:solidFill>
              </a:rPr>
              <a:t>υπερλιπιδαιμία</a:t>
            </a:r>
            <a:r>
              <a:rPr lang="el-GR" dirty="0"/>
              <a:t> ή </a:t>
            </a:r>
            <a:r>
              <a:rPr lang="el-GR" b="1" dirty="0">
                <a:solidFill>
                  <a:schemeClr val="accent1">
                    <a:lumMod val="75000"/>
                  </a:schemeClr>
                </a:solidFill>
              </a:rPr>
              <a:t>υπερπρωτεϊναιμία</a:t>
            </a:r>
          </a:p>
          <a:p>
            <a:r>
              <a:rPr lang="el-GR" u="sng" dirty="0"/>
              <a:t>Υποχλωριαιμία λόγω διαταραχής στην ισορροπία του νερού</a:t>
            </a:r>
            <a:r>
              <a:rPr lang="el-GR" dirty="0"/>
              <a:t>, με φυσιολογικό </a:t>
            </a:r>
            <a:r>
              <a:rPr lang="en-US" dirty="0"/>
              <a:t>Cl</a:t>
            </a:r>
            <a:r>
              <a:rPr lang="en-US" baseline="30000" dirty="0"/>
              <a:t>-</a:t>
            </a:r>
            <a:r>
              <a:rPr lang="en-US" baseline="-25000" dirty="0" err="1"/>
              <a:t>cor</a:t>
            </a:r>
            <a:r>
              <a:rPr lang="el-GR" dirty="0"/>
              <a:t>, μπορεί να εμφανιστεί σε </a:t>
            </a:r>
            <a:r>
              <a:rPr lang="el-GR" b="1" dirty="0">
                <a:solidFill>
                  <a:schemeClr val="accent1">
                    <a:lumMod val="75000"/>
                  </a:schemeClr>
                </a:solidFill>
              </a:rPr>
              <a:t>απώλειες από το πεπτικό</a:t>
            </a:r>
            <a:r>
              <a:rPr lang="el-GR" dirty="0"/>
              <a:t>, </a:t>
            </a:r>
            <a:r>
              <a:rPr lang="el-GR" b="1" dirty="0">
                <a:solidFill>
                  <a:schemeClr val="accent1">
                    <a:lumMod val="75000"/>
                  </a:schemeClr>
                </a:solidFill>
              </a:rPr>
              <a:t>απώλειες τρίτου χώρου</a:t>
            </a:r>
            <a:r>
              <a:rPr lang="el-GR" dirty="0"/>
              <a:t>, </a:t>
            </a:r>
            <a:r>
              <a:rPr lang="el-GR" b="1" dirty="0">
                <a:solidFill>
                  <a:schemeClr val="accent1">
                    <a:lumMod val="75000"/>
                  </a:schemeClr>
                </a:solidFill>
              </a:rPr>
              <a:t>ΣΚΑ</a:t>
            </a:r>
            <a:r>
              <a:rPr lang="el-GR" dirty="0"/>
              <a:t> και νόσο του </a:t>
            </a:r>
            <a:r>
              <a:rPr lang="en-US" b="1" dirty="0">
                <a:solidFill>
                  <a:schemeClr val="accent1">
                    <a:lumMod val="75000"/>
                  </a:schemeClr>
                </a:solidFill>
              </a:rPr>
              <a:t>Addison</a:t>
            </a:r>
          </a:p>
          <a:p>
            <a:r>
              <a:rPr lang="el-GR" u="sng" dirty="0"/>
              <a:t>«Γνήσια» υποχλωριαιμία</a:t>
            </a:r>
            <a:r>
              <a:rPr lang="el-GR" dirty="0"/>
              <a:t>, με χαμηλό </a:t>
            </a:r>
            <a:r>
              <a:rPr lang="en-US" dirty="0"/>
              <a:t>Cl</a:t>
            </a:r>
            <a:r>
              <a:rPr lang="en-US" baseline="30000" dirty="0"/>
              <a:t>-</a:t>
            </a:r>
            <a:r>
              <a:rPr lang="en-US" baseline="-25000" dirty="0" err="1"/>
              <a:t>cor</a:t>
            </a:r>
            <a:r>
              <a:rPr lang="el-GR" dirty="0"/>
              <a:t>, μπορεί να προκληθεί από </a:t>
            </a:r>
            <a:r>
              <a:rPr lang="el-GR" b="1" dirty="0">
                <a:solidFill>
                  <a:schemeClr val="accent1">
                    <a:lumMod val="75000"/>
                  </a:schemeClr>
                </a:solidFill>
              </a:rPr>
              <a:t>σοβαρούς εμέτους</a:t>
            </a:r>
            <a:r>
              <a:rPr lang="el-GR" dirty="0"/>
              <a:t>, </a:t>
            </a:r>
            <a:r>
              <a:rPr lang="el-GR" b="1" dirty="0">
                <a:solidFill>
                  <a:schemeClr val="accent1">
                    <a:lumMod val="75000"/>
                  </a:schemeClr>
                </a:solidFill>
              </a:rPr>
              <a:t>επιθετική χορήγηση διουρητικών ή </a:t>
            </a:r>
            <a:r>
              <a:rPr lang="en-US" b="1" dirty="0">
                <a:solidFill>
                  <a:schemeClr val="accent1">
                    <a:lumMod val="75000"/>
                  </a:schemeClr>
                </a:solidFill>
              </a:rPr>
              <a:t>NaHCO</a:t>
            </a:r>
            <a:r>
              <a:rPr lang="en-US" b="1" baseline="-25000" dirty="0">
                <a:solidFill>
                  <a:schemeClr val="accent1">
                    <a:lumMod val="75000"/>
                  </a:schemeClr>
                </a:solidFill>
              </a:rPr>
              <a:t>3 </a:t>
            </a:r>
            <a:r>
              <a:rPr lang="el-GR" b="1" dirty="0">
                <a:solidFill>
                  <a:schemeClr val="accent1">
                    <a:lumMod val="75000"/>
                  </a:schemeClr>
                </a:solidFill>
              </a:rPr>
              <a:t> </a:t>
            </a:r>
            <a:r>
              <a:rPr lang="el-GR" dirty="0"/>
              <a:t>και </a:t>
            </a:r>
            <a:r>
              <a:rPr lang="el-GR" b="1" dirty="0" err="1">
                <a:solidFill>
                  <a:schemeClr val="accent1">
                    <a:lumMod val="75000"/>
                  </a:schemeClr>
                </a:solidFill>
              </a:rPr>
              <a:t>υπεραλδοστερονισμό</a:t>
            </a:r>
            <a:r>
              <a:rPr lang="el-GR" b="1" dirty="0">
                <a:solidFill>
                  <a:schemeClr val="accent1">
                    <a:lumMod val="75000"/>
                  </a:schemeClr>
                </a:solidFill>
              </a:rPr>
              <a:t> (</a:t>
            </a:r>
            <a:r>
              <a:rPr lang="en-US" b="1" dirty="0">
                <a:solidFill>
                  <a:schemeClr val="accent1">
                    <a:lumMod val="75000"/>
                  </a:schemeClr>
                </a:solidFill>
              </a:rPr>
              <a:t>Cushing’s)</a:t>
            </a:r>
            <a:endParaRPr lang="el-GR" b="1" dirty="0">
              <a:solidFill>
                <a:schemeClr val="accent1">
                  <a:lumMod val="75000"/>
                </a:schemeClr>
              </a:solidFill>
            </a:endParaRPr>
          </a:p>
        </p:txBody>
      </p:sp>
    </p:spTree>
    <p:extLst>
      <p:ext uri="{BB962C8B-B14F-4D97-AF65-F5344CB8AC3E}">
        <p14:creationId xmlns:p14="http://schemas.microsoft.com/office/powerpoint/2010/main" val="314142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969FD-CBD1-A126-4415-05D92D860FE9}"/>
              </a:ext>
            </a:extLst>
          </p:cNvPr>
          <p:cNvSpPr>
            <a:spLocks noGrp="1"/>
          </p:cNvSpPr>
          <p:nvPr>
            <p:ph type="title"/>
          </p:nvPr>
        </p:nvSpPr>
        <p:spPr/>
        <p:txBody>
          <a:bodyPr/>
          <a:lstStyle/>
          <a:p>
            <a:r>
              <a:rPr lang="el-GR" dirty="0"/>
              <a:t>Ηλεκτρολύτες</a:t>
            </a:r>
          </a:p>
        </p:txBody>
      </p:sp>
      <p:sp>
        <p:nvSpPr>
          <p:cNvPr id="3" name="Content Placeholder 2">
            <a:extLst>
              <a:ext uri="{FF2B5EF4-FFF2-40B4-BE49-F238E27FC236}">
                <a16:creationId xmlns:a16="http://schemas.microsoft.com/office/drawing/2014/main" id="{E925C091-3E69-3526-C5EB-4C19EA4C28E6}"/>
              </a:ext>
            </a:extLst>
          </p:cNvPr>
          <p:cNvSpPr>
            <a:spLocks noGrp="1"/>
          </p:cNvSpPr>
          <p:nvPr>
            <p:ph idx="1"/>
          </p:nvPr>
        </p:nvSpPr>
        <p:spPr/>
        <p:txBody>
          <a:bodyPr/>
          <a:lstStyle/>
          <a:p>
            <a:r>
              <a:rPr lang="el-GR" dirty="0"/>
              <a:t>Ηλεκτρολύτης είναι οποιαδήποτε ουσία διίσταται σε υδατικό διάλυμα και παράγει ελεύθερα ιόντα</a:t>
            </a:r>
          </a:p>
          <a:p>
            <a:r>
              <a:rPr lang="el-GR" dirty="0"/>
              <a:t>Πχ το αλάτι, </a:t>
            </a:r>
            <a:r>
              <a:rPr lang="en-US" dirty="0"/>
              <a:t>NaCl, </a:t>
            </a:r>
            <a:r>
              <a:rPr lang="el-GR" dirty="0"/>
              <a:t>σε νερό διίσταται και δίνει ιόντα </a:t>
            </a:r>
            <a:r>
              <a:rPr lang="en-US" dirty="0"/>
              <a:t>Na</a:t>
            </a:r>
            <a:r>
              <a:rPr lang="en-US" baseline="30000" dirty="0"/>
              <a:t>+</a:t>
            </a:r>
            <a:r>
              <a:rPr lang="en-US" dirty="0"/>
              <a:t> </a:t>
            </a:r>
            <a:r>
              <a:rPr lang="el-GR" dirty="0"/>
              <a:t>και </a:t>
            </a:r>
            <a:r>
              <a:rPr lang="en-US" dirty="0"/>
              <a:t>Cl</a:t>
            </a:r>
            <a:r>
              <a:rPr lang="en-US" baseline="30000" dirty="0"/>
              <a:t>-</a:t>
            </a:r>
          </a:p>
          <a:p>
            <a:r>
              <a:rPr lang="el-GR" dirty="0"/>
              <a:t>Τα θετικά φορτισμένα ιόντα λέγονται </a:t>
            </a:r>
            <a:r>
              <a:rPr lang="el-GR" dirty="0" err="1"/>
              <a:t>κατιόντα</a:t>
            </a:r>
            <a:r>
              <a:rPr lang="el-GR" dirty="0"/>
              <a:t> (</a:t>
            </a:r>
            <a:r>
              <a:rPr lang="en-US" dirty="0"/>
              <a:t>Na</a:t>
            </a:r>
            <a:r>
              <a:rPr lang="en-US" baseline="30000" dirty="0"/>
              <a:t>+</a:t>
            </a:r>
            <a:r>
              <a:rPr lang="en-US" dirty="0"/>
              <a:t>, H</a:t>
            </a:r>
            <a:r>
              <a:rPr lang="en-US" baseline="30000" dirty="0"/>
              <a:t>+</a:t>
            </a:r>
            <a:r>
              <a:rPr lang="en-US" dirty="0"/>
              <a:t> </a:t>
            </a:r>
            <a:r>
              <a:rPr lang="el-GR" dirty="0" err="1"/>
              <a:t>κλπ</a:t>
            </a:r>
            <a:r>
              <a:rPr lang="el-GR" dirty="0"/>
              <a:t>) και τα αρνητικά φορτισμένα λέγονται ανιόντα ( </a:t>
            </a:r>
            <a:r>
              <a:rPr lang="en-US" dirty="0"/>
              <a:t>Cl</a:t>
            </a:r>
            <a:r>
              <a:rPr lang="en-US" baseline="30000" dirty="0"/>
              <a:t>-</a:t>
            </a:r>
            <a:r>
              <a:rPr lang="en-US" dirty="0"/>
              <a:t>,</a:t>
            </a:r>
            <a:r>
              <a:rPr lang="el-GR" dirty="0"/>
              <a:t> </a:t>
            </a:r>
            <a:r>
              <a:rPr lang="en-US" dirty="0"/>
              <a:t>HCO</a:t>
            </a:r>
            <a:r>
              <a:rPr lang="en-US" baseline="-25000" dirty="0"/>
              <a:t>3</a:t>
            </a:r>
            <a:r>
              <a:rPr lang="en-US" baseline="30000" dirty="0"/>
              <a:t>-</a:t>
            </a:r>
            <a:r>
              <a:rPr lang="en-US" dirty="0"/>
              <a:t> </a:t>
            </a:r>
            <a:r>
              <a:rPr lang="el-GR" dirty="0" err="1"/>
              <a:t>κλπ</a:t>
            </a:r>
            <a:r>
              <a:rPr lang="el-GR" dirty="0"/>
              <a:t>)</a:t>
            </a:r>
          </a:p>
          <a:p>
            <a:r>
              <a:rPr lang="el-GR" dirty="0"/>
              <a:t>Παίζουν ρόλο σε πολλές σημαντικές λειτουργίες του οργανισμού, όπως στη μετάδοση νευρικών ώσεων, τη σύσπαση των μυϊκών ινών, συμβάλουν στην ισορροπία του νερού στον οργανισμό και την οξεοβασική ισορροπία και επηρεάζουν την </a:t>
            </a:r>
            <a:r>
              <a:rPr lang="el-GR" dirty="0" err="1"/>
              <a:t>οσμωτική</a:t>
            </a:r>
            <a:r>
              <a:rPr lang="el-GR" dirty="0"/>
              <a:t> πίεση και τη λειτουργία του νεφρού</a:t>
            </a:r>
          </a:p>
        </p:txBody>
      </p:sp>
    </p:spTree>
    <p:extLst>
      <p:ext uri="{BB962C8B-B14F-4D97-AF65-F5344CB8AC3E}">
        <p14:creationId xmlns:p14="http://schemas.microsoft.com/office/powerpoint/2010/main" val="20423099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21477" y="690324"/>
            <a:ext cx="53173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ΧΛΩΡΙΟ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328399" cy="4482361"/>
          </a:xfrm>
        </p:spPr>
        <p:txBody>
          <a:bodyPr>
            <a:normAutofit/>
          </a:bodyPr>
          <a:lstStyle/>
          <a:p>
            <a:r>
              <a:rPr lang="el-GR" sz="2800" dirty="0">
                <a:solidFill>
                  <a:schemeClr val="tx1">
                    <a:lumMod val="60000"/>
                    <a:lumOff val="40000"/>
                  </a:schemeClr>
                </a:solidFill>
                <a:latin typeface="Calibri" panose="020F0502020204030204" pitchFamily="34" charset="0"/>
              </a:rPr>
              <a:t>Ενδείξεις μέτρησης  </a:t>
            </a:r>
          </a:p>
          <a:p>
            <a:pPr marL="457200" indent="-457200">
              <a:lnSpc>
                <a:spcPct val="150000"/>
              </a:lnSpc>
              <a:buFont typeface="Arial" panose="020B0604020202020204" pitchFamily="34" charset="0"/>
              <a:buChar char="•"/>
            </a:pPr>
            <a:r>
              <a:rPr lang="el-GR" sz="2500" dirty="0">
                <a:solidFill>
                  <a:srgbClr val="FF0000"/>
                </a:solidFill>
                <a:latin typeface="Calibri" panose="020F0502020204030204" pitchFamily="34" charset="0"/>
              </a:rPr>
              <a:t>Σχεδόν παρόμοιες ενδείξεις με αυτές που ισχύουν για το νάτριο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Παρατεταμένοι εμετοί, διάρροια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Αφυδάτωση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Πολυουρία – πολυδιψία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D581BC7-E183-40DB-AC97-C19EA4EB8894}" type="slidenum">
              <a:rPr kumimoji="0" lang="ru-RU" sz="1000" b="0" i="0" u="none" strike="noStrike" kern="1200" cap="none" spc="0" normalizeH="0" baseline="0" noProof="0" smtClean="0">
                <a:ln>
                  <a:noFill/>
                </a:ln>
                <a:solidFill>
                  <a:srgbClr val="FFFFFF"/>
                </a:solidFill>
                <a:effectLst/>
                <a:uLnTx/>
                <a:uFillTx/>
                <a:latin typeface="Segoe UI Ligh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50</a:t>
            </a:fld>
            <a:endParaRPr kumimoji="0" lang="ru-RU" sz="1000" b="0" i="0" u="none" strike="noStrike" kern="1200" cap="none" spc="0" normalizeH="0" baseline="0" noProof="0" dirty="0">
              <a:ln>
                <a:noFill/>
              </a:ln>
              <a:solidFill>
                <a:srgbClr val="FFFFFF"/>
              </a:solidFill>
              <a:effectLst/>
              <a:uLnTx/>
              <a:uFillTx/>
              <a:latin typeface="Segoe UI Light"/>
              <a:ea typeface="+mn-ea"/>
              <a:cs typeface="+mn-cs"/>
            </a:endParaRPr>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817750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1C792-ACB0-D660-0DBD-919680C9BE75}"/>
              </a:ext>
            </a:extLst>
          </p:cNvPr>
          <p:cNvSpPr>
            <a:spLocks noGrp="1"/>
          </p:cNvSpPr>
          <p:nvPr>
            <p:ph type="title"/>
          </p:nvPr>
        </p:nvSpPr>
        <p:spPr/>
        <p:txBody>
          <a:bodyPr/>
          <a:lstStyle/>
          <a:p>
            <a:r>
              <a:rPr lang="el-GR" dirty="0"/>
              <a:t>Κατανομή στο σώμα</a:t>
            </a:r>
          </a:p>
        </p:txBody>
      </p:sp>
      <p:sp>
        <p:nvSpPr>
          <p:cNvPr id="3" name="Content Placeholder 2">
            <a:extLst>
              <a:ext uri="{FF2B5EF4-FFF2-40B4-BE49-F238E27FC236}">
                <a16:creationId xmlns:a16="http://schemas.microsoft.com/office/drawing/2014/main" id="{726F2E30-4290-B41A-CAB5-366AF4604355}"/>
              </a:ext>
            </a:extLst>
          </p:cNvPr>
          <p:cNvSpPr>
            <a:spLocks noGrp="1"/>
          </p:cNvSpPr>
          <p:nvPr>
            <p:ph idx="1"/>
          </p:nvPr>
        </p:nvSpPr>
        <p:spPr/>
        <p:txBody>
          <a:bodyPr/>
          <a:lstStyle/>
          <a:p>
            <a:r>
              <a:rPr lang="el-GR" dirty="0"/>
              <a:t>Ηλεκτρολύτες υπάρχουν οπουδήποτε υπάρχει νερό στο σώμα, και ενδοκυτταρικά και </a:t>
            </a:r>
            <a:r>
              <a:rPr lang="el-GR" dirty="0" err="1"/>
              <a:t>εξωκυτταρικά</a:t>
            </a:r>
            <a:endParaRPr lang="el-GR" dirty="0"/>
          </a:p>
          <a:p>
            <a:r>
              <a:rPr lang="el-GR" dirty="0"/>
              <a:t>Μετακινούνται (πρακτικά) ελεύθερα μεταξύ αγγείων και διάμεσου χώρου, οπότε οι συγκεντρώσεις που μετράμε στο αίμα είναι ίδιες με αυτές στο διάμεσο χώρο</a:t>
            </a:r>
          </a:p>
          <a:p>
            <a:r>
              <a:rPr lang="el-GR" dirty="0"/>
              <a:t>Δεν διαπερνούν ελεύθερα την κυτταρική μεμβράνη, υπάρχει διαφορά στις συγκεντρώσεις των ηλεκτρολυτών </a:t>
            </a:r>
            <a:r>
              <a:rPr lang="el-GR" dirty="0" err="1"/>
              <a:t>ενδο</a:t>
            </a:r>
            <a:r>
              <a:rPr lang="el-GR" dirty="0"/>
              <a:t>- και </a:t>
            </a:r>
            <a:r>
              <a:rPr lang="el-GR" dirty="0" err="1"/>
              <a:t>εξωκυτταρικά</a:t>
            </a:r>
            <a:r>
              <a:rPr lang="el-GR" dirty="0"/>
              <a:t>, κι έτσι οι ηλεκτρολύτες κατατάσσονται σε κυρίως ενδοκυτταρικούς και κυρίως </a:t>
            </a:r>
            <a:r>
              <a:rPr lang="el-GR" dirty="0" err="1"/>
              <a:t>εξωκυτταρικούς</a:t>
            </a:r>
            <a:endParaRPr lang="el-GR" dirty="0"/>
          </a:p>
        </p:txBody>
      </p:sp>
    </p:spTree>
    <p:extLst>
      <p:ext uri="{BB962C8B-B14F-4D97-AF65-F5344CB8AC3E}">
        <p14:creationId xmlns:p14="http://schemas.microsoft.com/office/powerpoint/2010/main" val="140002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2EBF0-E324-6F64-AD86-6EE9216F84F3}"/>
              </a:ext>
            </a:extLst>
          </p:cNvPr>
          <p:cNvSpPr>
            <a:spLocks noGrp="1"/>
          </p:cNvSpPr>
          <p:nvPr>
            <p:ph type="title"/>
          </p:nvPr>
        </p:nvSpPr>
        <p:spPr/>
        <p:txBody>
          <a:bodyPr/>
          <a:lstStyle/>
          <a:p>
            <a:r>
              <a:rPr lang="el-GR" dirty="0"/>
              <a:t>Κατανομή στο σώμα</a:t>
            </a:r>
          </a:p>
        </p:txBody>
      </p:sp>
      <p:sp>
        <p:nvSpPr>
          <p:cNvPr id="3" name="Content Placeholder 2">
            <a:extLst>
              <a:ext uri="{FF2B5EF4-FFF2-40B4-BE49-F238E27FC236}">
                <a16:creationId xmlns:a16="http://schemas.microsoft.com/office/drawing/2014/main" id="{E0EFB513-B910-6AC7-5404-E0CB360CDDC2}"/>
              </a:ext>
            </a:extLst>
          </p:cNvPr>
          <p:cNvSpPr>
            <a:spLocks noGrp="1"/>
          </p:cNvSpPr>
          <p:nvPr>
            <p:ph idx="1"/>
          </p:nvPr>
        </p:nvSpPr>
        <p:spPr/>
        <p:txBody>
          <a:bodyPr/>
          <a:lstStyle/>
          <a:p>
            <a:r>
              <a:rPr lang="el-GR" u="sng" dirty="0"/>
              <a:t>Κυρίως</a:t>
            </a:r>
            <a:r>
              <a:rPr lang="el-GR" dirty="0"/>
              <a:t> εξωκυτταρικοί είναι το </a:t>
            </a:r>
            <a:r>
              <a:rPr lang="en-US" dirty="0"/>
              <a:t>Na</a:t>
            </a:r>
            <a:r>
              <a:rPr lang="en-US" baseline="30000" dirty="0"/>
              <a:t>+</a:t>
            </a:r>
            <a:r>
              <a:rPr lang="en-US" dirty="0"/>
              <a:t>, </a:t>
            </a:r>
            <a:r>
              <a:rPr lang="el-GR" dirty="0"/>
              <a:t>το </a:t>
            </a:r>
            <a:r>
              <a:rPr lang="en-US" dirty="0"/>
              <a:t>Cl</a:t>
            </a:r>
            <a:r>
              <a:rPr lang="en-US" baseline="30000" dirty="0"/>
              <a:t>-</a:t>
            </a:r>
            <a:r>
              <a:rPr lang="en-US" dirty="0"/>
              <a:t> </a:t>
            </a:r>
            <a:r>
              <a:rPr lang="el-GR" dirty="0"/>
              <a:t>και τα </a:t>
            </a:r>
            <a:r>
              <a:rPr lang="en-US" dirty="0"/>
              <a:t>HCO</a:t>
            </a:r>
            <a:r>
              <a:rPr lang="en-US" baseline="-25000" dirty="0"/>
              <a:t>3</a:t>
            </a:r>
            <a:r>
              <a:rPr lang="en-US" baseline="30000" dirty="0"/>
              <a:t>-</a:t>
            </a:r>
          </a:p>
          <a:p>
            <a:r>
              <a:rPr lang="el-GR" u="sng" dirty="0"/>
              <a:t>Κυρίως</a:t>
            </a:r>
            <a:r>
              <a:rPr lang="el-GR" dirty="0"/>
              <a:t> ενδοκυτταρικοί είναι το Κ</a:t>
            </a:r>
            <a:r>
              <a:rPr lang="el-GR" baseline="30000" dirty="0"/>
              <a:t>+</a:t>
            </a:r>
            <a:r>
              <a:rPr lang="el-GR" dirty="0"/>
              <a:t>, το </a:t>
            </a:r>
            <a:r>
              <a:rPr lang="en-US" dirty="0"/>
              <a:t>Ca</a:t>
            </a:r>
            <a:r>
              <a:rPr lang="en-US" baseline="30000" dirty="0"/>
              <a:t>++</a:t>
            </a:r>
            <a:r>
              <a:rPr lang="en-US" dirty="0"/>
              <a:t>, </a:t>
            </a:r>
            <a:r>
              <a:rPr lang="el-GR" dirty="0"/>
              <a:t>ο Ρ</a:t>
            </a:r>
            <a:r>
              <a:rPr lang="en-US" dirty="0"/>
              <a:t> </a:t>
            </a:r>
            <a:r>
              <a:rPr lang="el-GR" dirty="0"/>
              <a:t>και το </a:t>
            </a:r>
            <a:r>
              <a:rPr lang="en-US" dirty="0"/>
              <a:t>Mg</a:t>
            </a:r>
            <a:r>
              <a:rPr lang="en-US" baseline="30000" dirty="0"/>
              <a:t>++</a:t>
            </a:r>
            <a:endParaRPr lang="el-GR" baseline="30000" dirty="0"/>
          </a:p>
        </p:txBody>
      </p:sp>
      <p:pic>
        <p:nvPicPr>
          <p:cNvPr id="5" name="Picture 4" descr="A diagram of fluid and fluid&#10;&#10;Description automatically generated with medium confidence">
            <a:extLst>
              <a:ext uri="{FF2B5EF4-FFF2-40B4-BE49-F238E27FC236}">
                <a16:creationId xmlns:a16="http://schemas.microsoft.com/office/drawing/2014/main" id="{65B0E487-8A7B-FFB4-352C-267749B584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3749" y="2747521"/>
            <a:ext cx="5044501" cy="4011651"/>
          </a:xfrm>
          <a:prstGeom prst="rect">
            <a:avLst/>
          </a:prstGeom>
        </p:spPr>
      </p:pic>
    </p:spTree>
    <p:extLst>
      <p:ext uri="{BB962C8B-B14F-4D97-AF65-F5344CB8AC3E}">
        <p14:creationId xmlns:p14="http://schemas.microsoft.com/office/powerpoint/2010/main" val="632115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7DC1-F767-9DEC-EE5D-29966F86D7C5}"/>
              </a:ext>
            </a:extLst>
          </p:cNvPr>
          <p:cNvSpPr>
            <a:spLocks noGrp="1"/>
          </p:cNvSpPr>
          <p:nvPr>
            <p:ph type="title"/>
          </p:nvPr>
        </p:nvSpPr>
        <p:spPr/>
        <p:txBody>
          <a:bodyPr/>
          <a:lstStyle/>
          <a:p>
            <a:r>
              <a:rPr lang="el-GR" dirty="0" err="1"/>
              <a:t>Όσμωση</a:t>
            </a:r>
            <a:r>
              <a:rPr lang="el-GR" dirty="0"/>
              <a:t>, </a:t>
            </a:r>
            <a:r>
              <a:rPr lang="el-GR" dirty="0" err="1"/>
              <a:t>οσμωτικότητα</a:t>
            </a:r>
            <a:endParaRPr lang="el-GR" dirty="0"/>
          </a:p>
        </p:txBody>
      </p:sp>
      <p:sp>
        <p:nvSpPr>
          <p:cNvPr id="3" name="Content Placeholder 2">
            <a:extLst>
              <a:ext uri="{FF2B5EF4-FFF2-40B4-BE49-F238E27FC236}">
                <a16:creationId xmlns:a16="http://schemas.microsoft.com/office/drawing/2014/main" id="{CBA6B11D-0F5D-AF4E-BD12-E37C9477862C}"/>
              </a:ext>
            </a:extLst>
          </p:cNvPr>
          <p:cNvSpPr>
            <a:spLocks noGrp="1"/>
          </p:cNvSpPr>
          <p:nvPr>
            <p:ph idx="1"/>
          </p:nvPr>
        </p:nvSpPr>
        <p:spPr/>
        <p:txBody>
          <a:bodyPr>
            <a:normAutofit/>
          </a:bodyPr>
          <a:lstStyle/>
          <a:p>
            <a:r>
              <a:rPr lang="el-GR" dirty="0"/>
              <a:t>Όταν δύο διαλύματα με διαφορετική συγκέντρωση διαλυμένης ουσίας χωρίζονται από </a:t>
            </a:r>
            <a:r>
              <a:rPr lang="el-GR" dirty="0" err="1"/>
              <a:t>ημιδιαπερατή</a:t>
            </a:r>
            <a:r>
              <a:rPr lang="el-GR" dirty="0"/>
              <a:t> μεμβράνη (περνάει ο διαλύτης αλλά όχι η διαλυμένη ουσία) μετακινείται διαλύτης από τ</a:t>
            </a:r>
            <a:r>
              <a:rPr lang="en-US" dirty="0"/>
              <a:t>o</a:t>
            </a:r>
            <a:r>
              <a:rPr lang="el-GR" dirty="0"/>
              <a:t> πυκνότερο στο αραιότερο διάλυμα έως ότου εξισωθούν οι συγκεντρώσεις (</a:t>
            </a:r>
            <a:r>
              <a:rPr lang="el-GR" dirty="0" err="1"/>
              <a:t>οσμωτικές</a:t>
            </a:r>
            <a:r>
              <a:rPr lang="el-GR" dirty="0"/>
              <a:t> πιέσεις) στα δύο διαλύματα. Αυτό είναι το φαινόμενο της </a:t>
            </a:r>
            <a:r>
              <a:rPr lang="el-GR" dirty="0" err="1"/>
              <a:t>όσμωσης</a:t>
            </a:r>
            <a:endParaRPr lang="el-GR" dirty="0"/>
          </a:p>
          <a:p>
            <a:r>
              <a:rPr lang="el-GR" dirty="0"/>
              <a:t>Το τ</a:t>
            </a:r>
            <a:r>
              <a:rPr lang="en-US" dirty="0"/>
              <a:t>o</a:t>
            </a:r>
            <a:r>
              <a:rPr lang="el-GR" dirty="0" err="1"/>
              <a:t>ίχωμα</a:t>
            </a:r>
            <a:r>
              <a:rPr lang="el-GR" dirty="0"/>
              <a:t> των αγγείων και η κυτταρική μεμβράνη είναι </a:t>
            </a:r>
            <a:r>
              <a:rPr lang="el-GR" dirty="0" err="1"/>
              <a:t>ημιδιαπερατές</a:t>
            </a:r>
            <a:r>
              <a:rPr lang="el-GR" dirty="0"/>
              <a:t> μεμβράνες</a:t>
            </a:r>
          </a:p>
        </p:txBody>
      </p:sp>
    </p:spTree>
    <p:extLst>
      <p:ext uri="{BB962C8B-B14F-4D97-AF65-F5344CB8AC3E}">
        <p14:creationId xmlns:p14="http://schemas.microsoft.com/office/powerpoint/2010/main" val="3444274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3BA08-6CA7-376E-FF8E-007EBD3505DE}"/>
              </a:ext>
            </a:extLst>
          </p:cNvPr>
          <p:cNvSpPr>
            <a:spLocks noGrp="1"/>
          </p:cNvSpPr>
          <p:nvPr>
            <p:ph type="title"/>
          </p:nvPr>
        </p:nvSpPr>
        <p:spPr/>
        <p:txBody>
          <a:bodyPr/>
          <a:lstStyle/>
          <a:p>
            <a:r>
              <a:rPr lang="el-GR" dirty="0"/>
              <a:t>Τονικότητα</a:t>
            </a:r>
          </a:p>
        </p:txBody>
      </p:sp>
      <p:sp>
        <p:nvSpPr>
          <p:cNvPr id="3" name="Content Placeholder 2">
            <a:extLst>
              <a:ext uri="{FF2B5EF4-FFF2-40B4-BE49-F238E27FC236}">
                <a16:creationId xmlns:a16="http://schemas.microsoft.com/office/drawing/2014/main" id="{5A12E972-109A-76AC-8BDB-B63CEC65A1EA}"/>
              </a:ext>
            </a:extLst>
          </p:cNvPr>
          <p:cNvSpPr>
            <a:spLocks noGrp="1"/>
          </p:cNvSpPr>
          <p:nvPr>
            <p:ph idx="1"/>
          </p:nvPr>
        </p:nvSpPr>
        <p:spPr/>
        <p:txBody>
          <a:bodyPr>
            <a:normAutofit fontScale="85000" lnSpcReduction="20000"/>
          </a:bodyPr>
          <a:lstStyle/>
          <a:p>
            <a:r>
              <a:rPr lang="el-GR" dirty="0"/>
              <a:t>Είναι πρακτικά το ίδιο με την </a:t>
            </a:r>
            <a:r>
              <a:rPr lang="el-GR" dirty="0" err="1"/>
              <a:t>οσμωτικότητα</a:t>
            </a:r>
            <a:endParaRPr lang="el-GR" dirty="0"/>
          </a:p>
          <a:p>
            <a:r>
              <a:rPr lang="el-GR" dirty="0"/>
              <a:t>Όταν ένα διάλυμα έχει μεγαλύτερη τονικότητα από ένα άλλο χαρακτηρίζεται υπέρτονο, μικρότερη </a:t>
            </a:r>
            <a:r>
              <a:rPr lang="el-GR" dirty="0" err="1"/>
              <a:t>υπότονο</a:t>
            </a:r>
            <a:r>
              <a:rPr lang="el-GR" dirty="0"/>
              <a:t> και ίση ισότονο</a:t>
            </a:r>
          </a:p>
          <a:p>
            <a:r>
              <a:rPr lang="el-GR" dirty="0"/>
              <a:t>Τα κρυσταλλοειδή διαλύματα που χορηγούμε ενδοφλεβίως χαρακτηρίζονται ως προς την τονικότητα του αίματος (πλάσμα)</a:t>
            </a:r>
          </a:p>
          <a:p>
            <a:r>
              <a:rPr lang="el-GR" dirty="0"/>
              <a:t>Τα ισότονα δεν προκαλούν μετακίνηση νερού</a:t>
            </a:r>
          </a:p>
          <a:p>
            <a:r>
              <a:rPr lang="el-GR" dirty="0"/>
              <a:t>Τα υπότονα προκαλούν μετακίνηση νερού από τα αγγεία (προς το διάμεσο χώρο)</a:t>
            </a:r>
          </a:p>
          <a:p>
            <a:r>
              <a:rPr lang="el-GR" dirty="0"/>
              <a:t>Τα υπέρτονα προκαλούν μετακίνηση νερού προς τα αγγεία (από το διάμεσο χώρο)</a:t>
            </a:r>
            <a:endParaRPr lang="en-US" dirty="0"/>
          </a:p>
          <a:p>
            <a:r>
              <a:rPr lang="el-GR" dirty="0"/>
              <a:t>Αντίστοιχη ταξινόμηση υπάρχει για το ούρο, ως προς την </a:t>
            </a:r>
            <a:r>
              <a:rPr lang="el-GR" dirty="0" err="1"/>
              <a:t>οσμωτικότητα</a:t>
            </a:r>
            <a:r>
              <a:rPr lang="el-GR" dirty="0"/>
              <a:t> του αίματος, </a:t>
            </a:r>
            <a:r>
              <a:rPr lang="el-GR" dirty="0" err="1"/>
              <a:t>ισοσθενουρία</a:t>
            </a:r>
            <a:r>
              <a:rPr lang="el-GR" dirty="0"/>
              <a:t>, </a:t>
            </a:r>
            <a:r>
              <a:rPr lang="el-GR" dirty="0" err="1"/>
              <a:t>υπερσθενουρία</a:t>
            </a:r>
            <a:r>
              <a:rPr lang="el-GR" dirty="0"/>
              <a:t> και </a:t>
            </a:r>
            <a:r>
              <a:rPr lang="el-GR" dirty="0" err="1"/>
              <a:t>υποσθενουρία</a:t>
            </a:r>
            <a:endParaRPr lang="el-GR" dirty="0"/>
          </a:p>
        </p:txBody>
      </p:sp>
    </p:spTree>
    <p:extLst>
      <p:ext uri="{BB962C8B-B14F-4D97-AF65-F5344CB8AC3E}">
        <p14:creationId xmlns:p14="http://schemas.microsoft.com/office/powerpoint/2010/main" val="1018836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Generic-Futuristic_PitchDeck_MO - v5.potx" id="{FE2E2762-1D65-4476-8021-C030968F4989}" vid="{C15C105D-FED3-43CD-B6CC-0305C7A12B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2839</TotalTime>
  <Words>3556</Words>
  <Application>Microsoft Office PowerPoint</Application>
  <PresentationFormat>Widescreen</PresentationFormat>
  <Paragraphs>284</Paragraphs>
  <Slides>50</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50</vt:i4>
      </vt:variant>
    </vt:vector>
  </HeadingPairs>
  <TitlesOfParts>
    <vt:vector size="59" baseType="lpstr">
      <vt:lpstr>Aptos</vt:lpstr>
      <vt:lpstr>Arial</vt:lpstr>
      <vt:lpstr>Calibri</vt:lpstr>
      <vt:lpstr>Calibri Light</vt:lpstr>
      <vt:lpstr>Courier New</vt:lpstr>
      <vt:lpstr>Gill Sans MT</vt:lpstr>
      <vt:lpstr>Segoe UI Light</vt:lpstr>
      <vt:lpstr>Office Theme</vt:lpstr>
      <vt:lpstr>1_Office Theme</vt:lpstr>
      <vt:lpstr>Ηλεκτρολυτικές Διαταραχές</vt:lpstr>
      <vt:lpstr>PowerPoint Presentation</vt:lpstr>
      <vt:lpstr>Το νερό στο σώμα</vt:lpstr>
      <vt:lpstr>Το νερό στο σώμα</vt:lpstr>
      <vt:lpstr>Ηλεκτρολύτες</vt:lpstr>
      <vt:lpstr>Κατανομή στο σώμα</vt:lpstr>
      <vt:lpstr>Κατανομή στο σώμα</vt:lpstr>
      <vt:lpstr>Όσμωση, οσμωτικότητα</vt:lpstr>
      <vt:lpstr>Τονικότητα</vt:lpstr>
      <vt:lpstr>Κ.Ο.Κ. νερού και ηλεκτρολυτών</vt:lpstr>
      <vt:lpstr>Διαταραχές του Νατρίου</vt:lpstr>
      <vt:lpstr>Τί κάνει το Na+…</vt:lpstr>
      <vt:lpstr>Ρύθμιση του Na+</vt:lpstr>
      <vt:lpstr>Ρύθμιση του Na+</vt:lpstr>
      <vt:lpstr>Διαταραχές του Na+</vt:lpstr>
      <vt:lpstr>Υπονατριαιμία (&lt;140 mEq/L)</vt:lpstr>
      <vt:lpstr>Νορμοοσμωτική υπονατριαιμία</vt:lpstr>
      <vt:lpstr>Υπεροσμωτική υπονατριαιμία</vt:lpstr>
      <vt:lpstr>Τυπική, υποοσμωτική υπονατριαιμία</vt:lpstr>
      <vt:lpstr>Τυπική, υποοσμωτική υπονατριαιμία</vt:lpstr>
      <vt:lpstr>Τυπική, υποοσμωτική υπονατριαιμία</vt:lpstr>
      <vt:lpstr>Υπερνατριαιμία (&gt;160 mEq/L)</vt:lpstr>
      <vt:lpstr>Υπερνατριαιμία (&gt;160 mEq/L)</vt:lpstr>
      <vt:lpstr>Ωπά! πριν δεν έλεγες ότι οι εμετοί κάνουν ύπο-…?</vt:lpstr>
      <vt:lpstr>ΥΠΕΡΝΑΤΡΙΑΙΜΙΑ</vt:lpstr>
      <vt:lpstr>ΥΠΕΡΝΑΤΡΙΑΙΜΙΑ</vt:lpstr>
      <vt:lpstr>ΝΑΤΡΙΟ</vt:lpstr>
      <vt:lpstr>ΦΥΣΙΟΛΟΓΙΚΕΣ ΤΙΜΕΣ</vt:lpstr>
      <vt:lpstr>Διαταραχές του Καλίου</vt:lpstr>
      <vt:lpstr>Τί κάνει το Κ+…</vt:lpstr>
      <vt:lpstr>Ρύθμιση του Κ+ στο αίμα</vt:lpstr>
      <vt:lpstr>Ρύθμιση του Κ+ στο κύτταρο</vt:lpstr>
      <vt:lpstr>Υποκαλιαιμία (&lt;3.5 mEq/L)</vt:lpstr>
      <vt:lpstr>Υποκαλιαιμία (&lt;3.5 mEq/L)</vt:lpstr>
      <vt:lpstr>Υποκαλιαιμία (&lt;3.5 mEq/L)</vt:lpstr>
      <vt:lpstr>PowerPoint Presentation</vt:lpstr>
      <vt:lpstr>Υπερκαλιαιμία (&gt;5.5 mEq/L)</vt:lpstr>
      <vt:lpstr>Υπερκαλιαιμία (&gt;5.5 mEq/L)</vt:lpstr>
      <vt:lpstr>PowerPoint Presentation</vt:lpstr>
      <vt:lpstr>ΚΑΛΙΟ</vt:lpstr>
      <vt:lpstr>Διαταραχές του Χλωρίου</vt:lpstr>
      <vt:lpstr>Τί κάνει το Cl-…</vt:lpstr>
      <vt:lpstr>Ρύθμιση του Cl-</vt:lpstr>
      <vt:lpstr>Διαταραχές του Cl-</vt:lpstr>
      <vt:lpstr>Αξιολόγηση της συγκέντρωσης Cl-</vt:lpstr>
      <vt:lpstr>Χάσμα Cl- (Chloride Gap)</vt:lpstr>
      <vt:lpstr>Υπερχλωριαιμία</vt:lpstr>
      <vt:lpstr>Υπερχλωριαιμία</vt:lpstr>
      <vt:lpstr>Υποχλωριαιμία</vt:lpstr>
      <vt:lpstr>ΧΛΩΡΙΟ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Ηλεκτρολυτικές Διαταραχές</dc:title>
  <dc:creator>Babis Kostakis</dc:creator>
  <cp:lastModifiedBy>Babis Kostakis</cp:lastModifiedBy>
  <cp:revision>54</cp:revision>
  <dcterms:created xsi:type="dcterms:W3CDTF">2023-10-27T14:28:11Z</dcterms:created>
  <dcterms:modified xsi:type="dcterms:W3CDTF">2024-05-22T18:33:25Z</dcterms:modified>
</cp:coreProperties>
</file>