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59.jpg" ContentType="image/jpg"/>
  <Override PartName="/ppt/media/image167.jpg" ContentType="image/jpg"/>
  <Override PartName="/ppt/media/image174.jpg" ContentType="image/jpg"/>
  <Override PartName="/ppt/media/image194.jpg" ContentType="image/jpg"/>
  <Override PartName="/ppt/media/image207.jpg" ContentType="image/jpg"/>
  <Override PartName="/ppt/media/image208.jpg" ContentType="image/jpg"/>
  <Override PartName="/ppt/media/image209.jpg" ContentType="image/jpg"/>
  <Override PartName="/ppt/media/image215.jpg" ContentType="image/jpg"/>
  <Override PartName="/ppt/media/image235.jpg" ContentType="image/jpg"/>
  <Override PartName="/ppt/media/image242.jpg" ContentType="image/jpg"/>
  <Override PartName="/ppt/media/image256.jpg" ContentType="image/jpg"/>
  <Override PartName="/ppt/media/image260.jpg" ContentType="image/jpg"/>
  <Override PartName="/ppt/media/image261.jpg" ContentType="image/jpg"/>
  <Override PartName="/ppt/media/image269.jpg" ContentType="image/jpg"/>
  <Override PartName="/ppt/media/image277.jpg" ContentType="image/jpg"/>
  <Override PartName="/ppt/media/image285.jpg" ContentType="image/jpg"/>
  <Override PartName="/ppt/media/image286.jpg" ContentType="image/jpg"/>
  <Override PartName="/ppt/media/image287.jpg" ContentType="image/jpg"/>
  <Override PartName="/ppt/media/image288.jpg" ContentType="image/jpg"/>
  <Override PartName="/ppt/media/image289.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sldIdLst>
    <p:sldId id="256" r:id="rId3"/>
    <p:sldId id="317" r:id="rId4"/>
    <p:sldId id="322" r:id="rId5"/>
    <p:sldId id="556" r:id="rId6"/>
    <p:sldId id="323" r:id="rId7"/>
    <p:sldId id="318" r:id="rId8"/>
    <p:sldId id="319" r:id="rId9"/>
    <p:sldId id="557" r:id="rId10"/>
    <p:sldId id="558" r:id="rId11"/>
    <p:sldId id="559" r:id="rId12"/>
    <p:sldId id="560" r:id="rId13"/>
    <p:sldId id="320" r:id="rId14"/>
    <p:sldId id="321" r:id="rId15"/>
    <p:sldId id="257" r:id="rId16"/>
    <p:sldId id="258" r:id="rId17"/>
    <p:sldId id="259" r:id="rId18"/>
    <p:sldId id="260" r:id="rId19"/>
    <p:sldId id="261" r:id="rId20"/>
    <p:sldId id="262" r:id="rId21"/>
    <p:sldId id="263" r:id="rId22"/>
    <p:sldId id="341" r:id="rId23"/>
    <p:sldId id="342" r:id="rId24"/>
    <p:sldId id="264" r:id="rId25"/>
    <p:sldId id="265" r:id="rId26"/>
    <p:sldId id="266" r:id="rId27"/>
    <p:sldId id="267" r:id="rId28"/>
    <p:sldId id="268" r:id="rId29"/>
    <p:sldId id="269" r:id="rId30"/>
    <p:sldId id="569" r:id="rId31"/>
    <p:sldId id="570" r:id="rId32"/>
    <p:sldId id="345" r:id="rId33"/>
    <p:sldId id="270" r:id="rId34"/>
    <p:sldId id="563" r:id="rId35"/>
    <p:sldId id="564" r:id="rId36"/>
    <p:sldId id="566" r:id="rId37"/>
    <p:sldId id="568" r:id="rId38"/>
    <p:sldId id="571" r:id="rId39"/>
    <p:sldId id="271" r:id="rId40"/>
    <p:sldId id="272" r:id="rId41"/>
    <p:sldId id="273" r:id="rId42"/>
    <p:sldId id="274" r:id="rId43"/>
    <p:sldId id="275" r:id="rId44"/>
    <p:sldId id="276" r:id="rId45"/>
    <p:sldId id="277" r:id="rId46"/>
    <p:sldId id="572" r:id="rId47"/>
    <p:sldId id="278" r:id="rId48"/>
    <p:sldId id="279" r:id="rId49"/>
    <p:sldId id="280" r:id="rId50"/>
    <p:sldId id="281" r:id="rId51"/>
    <p:sldId id="282" r:id="rId52"/>
    <p:sldId id="283" r:id="rId53"/>
    <p:sldId id="284" r:id="rId54"/>
    <p:sldId id="344" r:id="rId55"/>
    <p:sldId id="285" r:id="rId56"/>
    <p:sldId id="286" r:id="rId57"/>
    <p:sldId id="287" r:id="rId58"/>
    <p:sldId id="288" r:id="rId59"/>
    <p:sldId id="289" r:id="rId60"/>
    <p:sldId id="290" r:id="rId61"/>
    <p:sldId id="291" r:id="rId62"/>
    <p:sldId id="292" r:id="rId63"/>
    <p:sldId id="293" r:id="rId64"/>
    <p:sldId id="294" r:id="rId65"/>
    <p:sldId id="295" r:id="rId66"/>
    <p:sldId id="296" r:id="rId67"/>
    <p:sldId id="297" r:id="rId68"/>
    <p:sldId id="298" r:id="rId69"/>
    <p:sldId id="299" r:id="rId70"/>
    <p:sldId id="300" r:id="rId71"/>
    <p:sldId id="301" r:id="rId72"/>
    <p:sldId id="302" r:id="rId73"/>
    <p:sldId id="303" r:id="rId74"/>
    <p:sldId id="304" r:id="rId75"/>
    <p:sldId id="305" r:id="rId76"/>
    <p:sldId id="306" r:id="rId77"/>
    <p:sldId id="307" r:id="rId78"/>
    <p:sldId id="308" r:id="rId79"/>
    <p:sldId id="309" r:id="rId80"/>
    <p:sldId id="310" r:id="rId81"/>
    <p:sldId id="311" r:id="rId82"/>
    <p:sldId id="312" r:id="rId83"/>
    <p:sldId id="313" r:id="rId84"/>
    <p:sldId id="314" r:id="rId85"/>
    <p:sldId id="315" r:id="rId86"/>
  </p:sldIdLst>
  <p:sldSz cx="10693400" cy="7562850"/>
  <p:notesSz cx="10693400" cy="756285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358"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735171" y="2013259"/>
            <a:ext cx="4544695" cy="4798559"/>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5413534" y="2013259"/>
            <a:ext cx="4544695" cy="4798559"/>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B4F3C124-B3E5-470C-B910-3EB404EAFF38}" type="datetimeFigureOut">
              <a:rPr lang="el-GR" smtClean="0"/>
              <a:t>25/5/2022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199330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736564" y="402652"/>
            <a:ext cx="9223058" cy="1461801"/>
          </a:xfrm>
        </p:spPr>
        <p:txBody>
          <a:bodyPr/>
          <a:lstStyle/>
          <a:p>
            <a:r>
              <a:rPr lang="el-GR"/>
              <a:t>Στυλ κύριου τίτλου</a:t>
            </a:r>
          </a:p>
        </p:txBody>
      </p:sp>
      <p:sp>
        <p:nvSpPr>
          <p:cNvPr id="3" name="Θέση κειμένου 2"/>
          <p:cNvSpPr>
            <a:spLocks noGrp="1"/>
          </p:cNvSpPr>
          <p:nvPr>
            <p:ph type="body" idx="1"/>
          </p:nvPr>
        </p:nvSpPr>
        <p:spPr>
          <a:xfrm>
            <a:off x="736565" y="1853949"/>
            <a:ext cx="4523809" cy="908592"/>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736565" y="2762541"/>
            <a:ext cx="4523809" cy="406328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5413534" y="1853949"/>
            <a:ext cx="4546088" cy="908592"/>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5413534" y="2762541"/>
            <a:ext cx="4546088" cy="406328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B4F3C124-B3E5-470C-B910-3EB404EAFF38}" type="datetimeFigureOut">
              <a:rPr lang="el-GR" smtClean="0"/>
              <a:t>25/5/2022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1124251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B4F3C124-B3E5-470C-B910-3EB404EAFF38}" type="datetimeFigureOut">
              <a:rPr lang="el-GR" smtClean="0"/>
              <a:t>25/5/2022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2139307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4F3C124-B3E5-470C-B910-3EB404EAFF38}" type="datetimeFigureOut">
              <a:rPr lang="el-GR" smtClean="0"/>
              <a:t>25/5/2022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166646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736564" y="504190"/>
            <a:ext cx="3448900" cy="1764665"/>
          </a:xfrm>
        </p:spPr>
        <p:txBody>
          <a:bodyPr anchor="b"/>
          <a:lstStyle>
            <a:lvl1pPr>
              <a:defRPr sz="2807"/>
            </a:lvl1pPr>
          </a:lstStyle>
          <a:p>
            <a:r>
              <a:rPr lang="el-GR"/>
              <a:t>Στυλ κύριου τίτλου</a:t>
            </a:r>
          </a:p>
        </p:txBody>
      </p:sp>
      <p:sp>
        <p:nvSpPr>
          <p:cNvPr id="3" name="Θέση περιεχομένου 2"/>
          <p:cNvSpPr>
            <a:spLocks noGrp="1"/>
          </p:cNvSpPr>
          <p:nvPr>
            <p:ph idx="1"/>
          </p:nvPr>
        </p:nvSpPr>
        <p:spPr>
          <a:xfrm>
            <a:off x="4546088" y="1088911"/>
            <a:ext cx="5413534" cy="5374525"/>
          </a:xfrm>
        </p:spPr>
        <p:txBody>
          <a:bodyPr/>
          <a:lstStyle>
            <a:lvl1pPr>
              <a:defRPr sz="2807"/>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736564" y="2268855"/>
            <a:ext cx="3448900" cy="4203335"/>
          </a:xfrm>
        </p:spPr>
        <p:txBody>
          <a:bodyPr/>
          <a:lstStyle>
            <a:lvl1pPr marL="0" indent="0">
              <a:buNone/>
              <a:defRPr sz="1403"/>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B4F3C124-B3E5-470C-B910-3EB404EAFF38}" type="datetimeFigureOut">
              <a:rPr lang="el-GR" smtClean="0"/>
              <a:t>25/5/2022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4124630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736564" y="504190"/>
            <a:ext cx="3448900" cy="1764665"/>
          </a:xfrm>
        </p:spPr>
        <p:txBody>
          <a:bodyPr anchor="b"/>
          <a:lstStyle>
            <a:lvl1pPr>
              <a:defRPr sz="2807"/>
            </a:lvl1pPr>
          </a:lstStyle>
          <a:p>
            <a:r>
              <a:rPr lang="el-GR"/>
              <a:t>Στυλ κύριου τίτλου</a:t>
            </a:r>
          </a:p>
        </p:txBody>
      </p:sp>
      <p:sp>
        <p:nvSpPr>
          <p:cNvPr id="3" name="Θέση εικόνας 2"/>
          <p:cNvSpPr>
            <a:spLocks noGrp="1"/>
          </p:cNvSpPr>
          <p:nvPr>
            <p:ph type="pic" idx="1"/>
          </p:nvPr>
        </p:nvSpPr>
        <p:spPr>
          <a:xfrm>
            <a:off x="4546088" y="1088911"/>
            <a:ext cx="5413534" cy="5374525"/>
          </a:xfrm>
        </p:spPr>
        <p:txBody>
          <a:bodyPr/>
          <a:lstStyle>
            <a:lvl1pPr marL="0" indent="0">
              <a:buNone/>
              <a:defRPr sz="2807"/>
            </a:lvl1pPr>
            <a:lvl2pPr marL="401010" indent="0">
              <a:buNone/>
              <a:defRPr sz="2456"/>
            </a:lvl2pPr>
            <a:lvl3pPr marL="802020" indent="0">
              <a:buNone/>
              <a:defRPr sz="2105"/>
            </a:lvl3pPr>
            <a:lvl4pPr marL="1203030" indent="0">
              <a:buNone/>
              <a:defRPr sz="1754"/>
            </a:lvl4pPr>
            <a:lvl5pPr marL="1604040" indent="0">
              <a:buNone/>
              <a:defRPr sz="1754"/>
            </a:lvl5pPr>
            <a:lvl6pPr marL="2005051" indent="0">
              <a:buNone/>
              <a:defRPr sz="1754"/>
            </a:lvl6pPr>
            <a:lvl7pPr marL="2406061" indent="0">
              <a:buNone/>
              <a:defRPr sz="1754"/>
            </a:lvl7pPr>
            <a:lvl8pPr marL="2807071" indent="0">
              <a:buNone/>
              <a:defRPr sz="1754"/>
            </a:lvl8pPr>
            <a:lvl9pPr marL="3208081" indent="0">
              <a:buNone/>
              <a:defRPr sz="1754"/>
            </a:lvl9pPr>
          </a:lstStyle>
          <a:p>
            <a:endParaRPr lang="el-GR"/>
          </a:p>
        </p:txBody>
      </p:sp>
      <p:sp>
        <p:nvSpPr>
          <p:cNvPr id="4" name="Θέση κειμένου 3"/>
          <p:cNvSpPr>
            <a:spLocks noGrp="1"/>
          </p:cNvSpPr>
          <p:nvPr>
            <p:ph type="body" sz="half" idx="2"/>
          </p:nvPr>
        </p:nvSpPr>
        <p:spPr>
          <a:xfrm>
            <a:off x="736564" y="2268855"/>
            <a:ext cx="3448900" cy="4203335"/>
          </a:xfrm>
        </p:spPr>
        <p:txBody>
          <a:bodyPr/>
          <a:lstStyle>
            <a:lvl1pPr marL="0" indent="0">
              <a:buNone/>
              <a:defRPr sz="1403"/>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B4F3C124-B3E5-470C-B910-3EB404EAFF38}" type="datetimeFigureOut">
              <a:rPr lang="el-GR" smtClean="0"/>
              <a:t>25/5/2022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558589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4F3C124-B3E5-470C-B910-3EB404EAFF38}" type="datetimeFigureOut">
              <a:rPr lang="el-GR" smtClean="0"/>
              <a:t>25/5/2022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2507594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7652465" y="402652"/>
            <a:ext cx="2305764" cy="6409166"/>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735171" y="402652"/>
            <a:ext cx="6783626" cy="6409166"/>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4F3C124-B3E5-470C-B910-3EB404EAFF38}" type="datetimeFigureOut">
              <a:rPr lang="el-GR" smtClean="0"/>
              <a:t>25/5/2022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1491307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B2B2B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5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B2B2B2"/>
                </a:solidFill>
                <a:latin typeface="Arial"/>
                <a:cs typeface="Arial"/>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B2B2B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a:xfrm>
            <a:off x="534670" y="7033450"/>
            <a:ext cx="2459482" cy="276999"/>
          </a:xfrm>
        </p:spPr>
        <p:txBody>
          <a:bodyPr/>
          <a:lstStyle/>
          <a:p>
            <a:fld id="{10D4988B-EE62-4D81-B931-9FC2E9C8C880}" type="datetimeFigureOut">
              <a:rPr lang="el-GR" smtClean="0"/>
              <a:t>25/5/2022</a:t>
            </a:fld>
            <a:endParaRPr lang="el-GR"/>
          </a:p>
        </p:txBody>
      </p:sp>
      <p:sp>
        <p:nvSpPr>
          <p:cNvPr id="3" name="Θέση υποσέλιδου 2"/>
          <p:cNvSpPr>
            <a:spLocks noGrp="1"/>
          </p:cNvSpPr>
          <p:nvPr>
            <p:ph type="ftr" sz="quarter" idx="11"/>
          </p:nvPr>
        </p:nvSpPr>
        <p:spPr>
          <a:xfrm>
            <a:off x="3635756" y="7033450"/>
            <a:ext cx="3421888" cy="276999"/>
          </a:xfrm>
        </p:spPr>
        <p:txBody>
          <a:bodyPr/>
          <a:lstStyle/>
          <a:p>
            <a:endParaRPr lang="el-GR"/>
          </a:p>
        </p:txBody>
      </p:sp>
      <p:sp>
        <p:nvSpPr>
          <p:cNvPr id="4" name="Θέση αριθμού διαφάνειας 3"/>
          <p:cNvSpPr>
            <a:spLocks noGrp="1"/>
          </p:cNvSpPr>
          <p:nvPr>
            <p:ph type="sldNum" sz="quarter" idx="12"/>
          </p:nvPr>
        </p:nvSpPr>
        <p:spPr>
          <a:xfrm>
            <a:off x="7699248" y="7033450"/>
            <a:ext cx="2459482" cy="276999"/>
          </a:xfrm>
        </p:spPr>
        <p:txBody>
          <a:bodyPr/>
          <a:lstStyle/>
          <a:p>
            <a:fld id="{821D12BC-8BF0-400F-9DAF-C39D589C4DC7}" type="slidenum">
              <a:rPr lang="el-GR" smtClean="0"/>
              <a:t>‹#›</a:t>
            </a:fld>
            <a:endParaRPr lang="el-GR"/>
          </a:p>
        </p:txBody>
      </p:sp>
    </p:spTree>
    <p:extLst>
      <p:ext uri="{BB962C8B-B14F-4D97-AF65-F5344CB8AC3E}">
        <p14:creationId xmlns:p14="http://schemas.microsoft.com/office/powerpoint/2010/main" val="3181549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336675" y="1237717"/>
            <a:ext cx="8020050" cy="2632992"/>
          </a:xfrm>
        </p:spPr>
        <p:txBody>
          <a:bodyPr anchor="b"/>
          <a:lstStyle>
            <a:lvl1pPr algn="ctr">
              <a:defRPr sz="5263"/>
            </a:lvl1pPr>
          </a:lstStyle>
          <a:p>
            <a:r>
              <a:rPr lang="el-GR"/>
              <a:t>Στυλ κύριου τίτλου</a:t>
            </a:r>
          </a:p>
        </p:txBody>
      </p:sp>
      <p:sp>
        <p:nvSpPr>
          <p:cNvPr id="3" name="Υπότιτλος 2"/>
          <p:cNvSpPr>
            <a:spLocks noGrp="1"/>
          </p:cNvSpPr>
          <p:nvPr>
            <p:ph type="subTitle" idx="1"/>
          </p:nvPr>
        </p:nvSpPr>
        <p:spPr>
          <a:xfrm>
            <a:off x="1336675" y="3972247"/>
            <a:ext cx="8020050" cy="1825938"/>
          </a:xfrm>
        </p:spPr>
        <p:txBody>
          <a:bodyPr/>
          <a:lstStyle>
            <a:lvl1pPr marL="0" indent="0" algn="ctr">
              <a:buNone/>
              <a:defRPr sz="2105"/>
            </a:lvl1pPr>
            <a:lvl2pPr marL="401010" indent="0" algn="ctr">
              <a:buNone/>
              <a:defRPr sz="1754"/>
            </a:lvl2pPr>
            <a:lvl3pPr marL="802020" indent="0" algn="ctr">
              <a:buNone/>
              <a:defRPr sz="1579"/>
            </a:lvl3pPr>
            <a:lvl4pPr marL="1203030" indent="0" algn="ctr">
              <a:buNone/>
              <a:defRPr sz="1403"/>
            </a:lvl4pPr>
            <a:lvl5pPr marL="1604040" indent="0" algn="ctr">
              <a:buNone/>
              <a:defRPr sz="1403"/>
            </a:lvl5pPr>
            <a:lvl6pPr marL="2005051" indent="0" algn="ctr">
              <a:buNone/>
              <a:defRPr sz="1403"/>
            </a:lvl6pPr>
            <a:lvl7pPr marL="2406061" indent="0" algn="ctr">
              <a:buNone/>
              <a:defRPr sz="1403"/>
            </a:lvl7pPr>
            <a:lvl8pPr marL="2807071" indent="0" algn="ctr">
              <a:buNone/>
              <a:defRPr sz="1403"/>
            </a:lvl8pPr>
            <a:lvl9pPr marL="3208081" indent="0" algn="ctr">
              <a:buNone/>
              <a:defRPr sz="1403"/>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B4F3C124-B3E5-470C-B910-3EB404EAFF38}" type="datetimeFigureOut">
              <a:rPr lang="el-GR" smtClean="0"/>
              <a:t>25/5/2022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4217309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4F3C124-B3E5-470C-B910-3EB404EAFF38}" type="datetimeFigureOut">
              <a:rPr lang="el-GR" smtClean="0"/>
              <a:t>25/5/2022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215905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9602" y="1885462"/>
            <a:ext cx="9223058" cy="3145935"/>
          </a:xfrm>
        </p:spPr>
        <p:txBody>
          <a:bodyPr anchor="b"/>
          <a:lstStyle>
            <a:lvl1pPr>
              <a:defRPr sz="5263"/>
            </a:lvl1pPr>
          </a:lstStyle>
          <a:p>
            <a:r>
              <a:rPr lang="el-GR"/>
              <a:t>Στυλ κύριου τίτλου</a:t>
            </a:r>
          </a:p>
        </p:txBody>
      </p:sp>
      <p:sp>
        <p:nvSpPr>
          <p:cNvPr id="3" name="Θέση κειμένου 2"/>
          <p:cNvSpPr>
            <a:spLocks noGrp="1"/>
          </p:cNvSpPr>
          <p:nvPr>
            <p:ph type="body" idx="1"/>
          </p:nvPr>
        </p:nvSpPr>
        <p:spPr>
          <a:xfrm>
            <a:off x="729602" y="5061158"/>
            <a:ext cx="9223058" cy="1654373"/>
          </a:xfrm>
        </p:spPr>
        <p:txBody>
          <a:bodyPr/>
          <a:lstStyle>
            <a:lvl1pPr marL="0" indent="0">
              <a:buNone/>
              <a:defRPr sz="2105">
                <a:solidFill>
                  <a:schemeClr val="tx1">
                    <a:tint val="75000"/>
                  </a:schemeClr>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B4F3C124-B3E5-470C-B910-3EB404EAFF38}" type="datetimeFigureOut">
              <a:rPr lang="el-GR" smtClean="0"/>
              <a:t>25/5/2022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34C9D1-3A42-4760-B4FF-C862858B832E}" type="slidenum">
              <a:rPr lang="el-GR" smtClean="0"/>
              <a:t>‹#›</a:t>
            </a:fld>
            <a:endParaRPr lang="el-GR"/>
          </a:p>
        </p:txBody>
      </p:sp>
    </p:spTree>
    <p:extLst>
      <p:ext uri="{BB962C8B-B14F-4D97-AF65-F5344CB8AC3E}">
        <p14:creationId xmlns:p14="http://schemas.microsoft.com/office/powerpoint/2010/main" val="1647893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1364995" y="535939"/>
            <a:ext cx="7963409" cy="1305560"/>
          </a:xfrm>
          <a:prstGeom prst="rect">
            <a:avLst/>
          </a:prstGeom>
        </p:spPr>
        <p:txBody>
          <a:bodyPr wrap="square" lIns="0" tIns="0" rIns="0" bIns="0">
            <a:spAutoFit/>
          </a:bodyPr>
          <a:lstStyle>
            <a:lvl1pPr>
              <a:defRPr sz="2800" b="0" i="0">
                <a:solidFill>
                  <a:srgbClr val="B2B2B2"/>
                </a:solidFill>
                <a:latin typeface="Arial"/>
                <a:cs typeface="Arial"/>
              </a:defRPr>
            </a:lvl1pPr>
          </a:lstStyle>
          <a:p>
            <a:endParaRPr/>
          </a:p>
        </p:txBody>
      </p:sp>
      <p:sp>
        <p:nvSpPr>
          <p:cNvPr id="3" name="Holder 3"/>
          <p:cNvSpPr>
            <a:spLocks noGrp="1"/>
          </p:cNvSpPr>
          <p:nvPr>
            <p:ph type="body" idx="1"/>
          </p:nvPr>
        </p:nvSpPr>
        <p:spPr>
          <a:xfrm>
            <a:off x="1171447" y="3203252"/>
            <a:ext cx="8222615" cy="3767454"/>
          </a:xfrm>
          <a:prstGeom prst="rect">
            <a:avLst/>
          </a:prstGeom>
        </p:spPr>
        <p:txBody>
          <a:bodyPr wrap="square" lIns="0" tIns="0" rIns="0" bIns="0">
            <a:spAutoFit/>
          </a:bodyPr>
          <a:lstStyle>
            <a:lvl1pPr>
              <a:defRPr sz="25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735171" y="402652"/>
            <a:ext cx="9223058" cy="1461801"/>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735171" y="2013259"/>
            <a:ext cx="9223058" cy="4798559"/>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735171" y="7009642"/>
            <a:ext cx="2406015" cy="402652"/>
          </a:xfrm>
          <a:prstGeom prst="rect">
            <a:avLst/>
          </a:prstGeom>
        </p:spPr>
        <p:txBody>
          <a:bodyPr vert="horz" lIns="91440" tIns="45720" rIns="91440" bIns="45720" rtlCol="0" anchor="ctr"/>
          <a:lstStyle>
            <a:lvl1pPr algn="l">
              <a:defRPr sz="1053">
                <a:solidFill>
                  <a:schemeClr val="tx1">
                    <a:tint val="75000"/>
                  </a:schemeClr>
                </a:solidFill>
              </a:defRPr>
            </a:lvl1pPr>
          </a:lstStyle>
          <a:p>
            <a:fld id="{B4F3C124-B3E5-470C-B910-3EB404EAFF38}" type="datetimeFigureOut">
              <a:rPr lang="el-GR" smtClean="0"/>
              <a:t>25/5/2022</a:t>
            </a:fld>
            <a:endParaRPr lang="el-GR"/>
          </a:p>
        </p:txBody>
      </p:sp>
      <p:sp>
        <p:nvSpPr>
          <p:cNvPr id="5" name="Θέση υποσέλιδου 4"/>
          <p:cNvSpPr>
            <a:spLocks noGrp="1"/>
          </p:cNvSpPr>
          <p:nvPr>
            <p:ph type="ftr" sz="quarter" idx="3"/>
          </p:nvPr>
        </p:nvSpPr>
        <p:spPr>
          <a:xfrm>
            <a:off x="3542189" y="7009642"/>
            <a:ext cx="3609023" cy="402652"/>
          </a:xfrm>
          <a:prstGeom prst="rect">
            <a:avLst/>
          </a:prstGeom>
        </p:spPr>
        <p:txBody>
          <a:bodyPr vert="horz" lIns="91440" tIns="45720" rIns="91440" bIns="45720" rtlCol="0" anchor="ctr"/>
          <a:lstStyle>
            <a:lvl1pPr algn="ctr">
              <a:defRPr sz="1053">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7552214" y="7009642"/>
            <a:ext cx="2406015" cy="402652"/>
          </a:xfrm>
          <a:prstGeom prst="rect">
            <a:avLst/>
          </a:prstGeom>
        </p:spPr>
        <p:txBody>
          <a:bodyPr vert="horz" lIns="91440" tIns="45720" rIns="91440" bIns="45720" rtlCol="0" anchor="ctr"/>
          <a:lstStyle>
            <a:lvl1pPr algn="r">
              <a:defRPr sz="1053">
                <a:solidFill>
                  <a:schemeClr val="tx1">
                    <a:tint val="75000"/>
                  </a:schemeClr>
                </a:solidFill>
              </a:defRPr>
            </a:lvl1pPr>
          </a:lstStyle>
          <a:p>
            <a:fld id="{E634C9D1-3A42-4760-B4FF-C862858B832E}" type="slidenum">
              <a:rPr lang="el-GR" smtClean="0"/>
              <a:t>‹#›</a:t>
            </a:fld>
            <a:endParaRPr lang="el-GR"/>
          </a:p>
        </p:txBody>
      </p:sp>
    </p:spTree>
    <p:extLst>
      <p:ext uri="{BB962C8B-B14F-4D97-AF65-F5344CB8AC3E}">
        <p14:creationId xmlns:p14="http://schemas.microsoft.com/office/powerpoint/2010/main" val="285143276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802020"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515" indent="-200505" algn="l" defTabSz="802020"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525" indent="-200505" algn="l" defTabSz="802020"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535"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54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l-GR"/>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6"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6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4.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6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png"/></Relationships>
</file>

<file path=ppt/slides/_rels/slide6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6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jpg"/></Relationships>
</file>

<file path=ppt/slides/_rels/slide6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67.jpg"/></Relationships>
</file>

<file path=ppt/slides/_rels/slide6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image" Target="../media/image168.png"/><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174.jpg"/></Relationships>
</file>

<file path=ppt/slides/_rels/slide6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6.png"/><Relationship Id="rId7" Type="http://schemas.openxmlformats.org/officeDocument/2006/relationships/image" Target="../media/image179.png"/><Relationship Id="rId2" Type="http://schemas.openxmlformats.org/officeDocument/2006/relationships/image" Target="../media/image175.png"/><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78.png"/><Relationship Id="rId4" Type="http://schemas.openxmlformats.org/officeDocument/2006/relationships/image" Target="../media/image177.png"/><Relationship Id="rId9" Type="http://schemas.openxmlformats.org/officeDocument/2006/relationships/image" Target="../media/image18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3.png"/><Relationship Id="rId7" Type="http://schemas.openxmlformats.org/officeDocument/2006/relationships/image" Target="../media/image186.png"/><Relationship Id="rId2" Type="http://schemas.openxmlformats.org/officeDocument/2006/relationships/image" Target="../media/image182.png"/><Relationship Id="rId1" Type="http://schemas.openxmlformats.org/officeDocument/2006/relationships/slideLayout" Target="../slideLayouts/slideLayout5.xml"/><Relationship Id="rId6" Type="http://schemas.openxmlformats.org/officeDocument/2006/relationships/image" Target="../media/image156.png"/><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image" Target="../media/image188.png"/></Relationships>
</file>

<file path=ppt/slides/_rels/slide71.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90.png"/><Relationship Id="rId7" Type="http://schemas.openxmlformats.org/officeDocument/2006/relationships/image" Target="../media/image179.png"/><Relationship Id="rId2" Type="http://schemas.openxmlformats.org/officeDocument/2006/relationships/image" Target="../media/image189.png"/><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92.png"/><Relationship Id="rId4" Type="http://schemas.openxmlformats.org/officeDocument/2006/relationships/image" Target="../media/image191.png"/><Relationship Id="rId9" Type="http://schemas.openxmlformats.org/officeDocument/2006/relationships/image" Target="../media/image194.jpg"/></Relationships>
</file>

<file path=ppt/slides/_rels/slide72.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79.png"/><Relationship Id="rId2" Type="http://schemas.openxmlformats.org/officeDocument/2006/relationships/image" Target="../media/image195.png"/><Relationship Id="rId1" Type="http://schemas.openxmlformats.org/officeDocument/2006/relationships/slideLayout" Target="../slideLayouts/slideLayout5.xml"/><Relationship Id="rId6" Type="http://schemas.openxmlformats.org/officeDocument/2006/relationships/image" Target="../media/image156.png"/><Relationship Id="rId5" Type="http://schemas.openxmlformats.org/officeDocument/2006/relationships/image" Target="../media/image198.png"/><Relationship Id="rId4" Type="http://schemas.openxmlformats.org/officeDocument/2006/relationships/image" Target="../media/image197.png"/><Relationship Id="rId9" Type="http://schemas.openxmlformats.org/officeDocument/2006/relationships/image" Target="../media/image200.png"/></Relationships>
</file>

<file path=ppt/slides/_rels/slide73.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2.png"/><Relationship Id="rId7" Type="http://schemas.openxmlformats.org/officeDocument/2006/relationships/image" Target="../media/image205.png"/><Relationship Id="rId2" Type="http://schemas.openxmlformats.org/officeDocument/2006/relationships/image" Target="../media/image201.png"/><Relationship Id="rId1" Type="http://schemas.openxmlformats.org/officeDocument/2006/relationships/slideLayout" Target="../slideLayouts/slideLayout4.xml"/><Relationship Id="rId6" Type="http://schemas.openxmlformats.org/officeDocument/2006/relationships/image" Target="../media/image156.png"/><Relationship Id="rId11" Type="http://schemas.openxmlformats.org/officeDocument/2006/relationships/image" Target="../media/image209.jpg"/><Relationship Id="rId5" Type="http://schemas.openxmlformats.org/officeDocument/2006/relationships/image" Target="../media/image204.png"/><Relationship Id="rId10" Type="http://schemas.openxmlformats.org/officeDocument/2006/relationships/image" Target="../media/image208.jpg"/><Relationship Id="rId4" Type="http://schemas.openxmlformats.org/officeDocument/2006/relationships/image" Target="../media/image203.png"/><Relationship Id="rId9" Type="http://schemas.openxmlformats.org/officeDocument/2006/relationships/image" Target="../media/image207.jpg"/></Relationships>
</file>

<file path=ppt/slides/_rels/slide74.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1.png"/><Relationship Id="rId7" Type="http://schemas.openxmlformats.org/officeDocument/2006/relationships/image" Target="../media/image205.png"/><Relationship Id="rId2" Type="http://schemas.openxmlformats.org/officeDocument/2006/relationships/image" Target="../media/image210.png"/><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213.png"/><Relationship Id="rId10" Type="http://schemas.openxmlformats.org/officeDocument/2006/relationships/image" Target="../media/image216.png"/><Relationship Id="rId4" Type="http://schemas.openxmlformats.org/officeDocument/2006/relationships/image" Target="../media/image212.png"/><Relationship Id="rId9" Type="http://schemas.openxmlformats.org/officeDocument/2006/relationships/image" Target="../media/image215.jpg"/></Relationships>
</file>

<file path=ppt/slides/_rels/slide75.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8.png"/><Relationship Id="rId7" Type="http://schemas.openxmlformats.org/officeDocument/2006/relationships/image" Target="../media/image179.png"/><Relationship Id="rId2" Type="http://schemas.openxmlformats.org/officeDocument/2006/relationships/image" Target="../media/image217.png"/><Relationship Id="rId1" Type="http://schemas.openxmlformats.org/officeDocument/2006/relationships/slideLayout" Target="../slideLayouts/slideLayout4.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 Id="rId9" Type="http://schemas.openxmlformats.org/officeDocument/2006/relationships/image" Target="../media/image223.png"/></Relationships>
</file>

<file path=ppt/slides/_rels/slide76.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5.png"/><Relationship Id="rId7" Type="http://schemas.openxmlformats.org/officeDocument/2006/relationships/image" Target="../media/image179.png"/><Relationship Id="rId2" Type="http://schemas.openxmlformats.org/officeDocument/2006/relationships/image" Target="../media/image224.png"/><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227.png"/><Relationship Id="rId4" Type="http://schemas.openxmlformats.org/officeDocument/2006/relationships/image" Target="../media/image226.png"/><Relationship Id="rId9" Type="http://schemas.openxmlformats.org/officeDocument/2006/relationships/image" Target="../media/image229.png"/></Relationships>
</file>

<file path=ppt/slides/_rels/slide77.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31.png"/><Relationship Id="rId7" Type="http://schemas.openxmlformats.org/officeDocument/2006/relationships/image" Target="../media/image179.png"/><Relationship Id="rId2" Type="http://schemas.openxmlformats.org/officeDocument/2006/relationships/image" Target="../media/image230.png"/><Relationship Id="rId1" Type="http://schemas.openxmlformats.org/officeDocument/2006/relationships/slideLayout" Target="../slideLayouts/slideLayout4.xml"/><Relationship Id="rId6" Type="http://schemas.openxmlformats.org/officeDocument/2006/relationships/image" Target="../media/image221.png"/><Relationship Id="rId5" Type="http://schemas.openxmlformats.org/officeDocument/2006/relationships/image" Target="../media/image233.png"/><Relationship Id="rId4" Type="http://schemas.openxmlformats.org/officeDocument/2006/relationships/image" Target="../media/image232.png"/><Relationship Id="rId9" Type="http://schemas.openxmlformats.org/officeDocument/2006/relationships/image" Target="../media/image235.jpg"/></Relationships>
</file>

<file path=ppt/slides/_rels/slide78.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7.png"/><Relationship Id="rId7" Type="http://schemas.openxmlformats.org/officeDocument/2006/relationships/image" Target="../media/image240.png"/><Relationship Id="rId2" Type="http://schemas.openxmlformats.org/officeDocument/2006/relationships/image" Target="../media/image236.png"/><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239.png"/><Relationship Id="rId4" Type="http://schemas.openxmlformats.org/officeDocument/2006/relationships/image" Target="../media/image238.png"/><Relationship Id="rId9" Type="http://schemas.openxmlformats.org/officeDocument/2006/relationships/image" Target="../media/image242.jpg"/></Relationships>
</file>

<file path=ppt/slides/_rels/slide79.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4.png"/><Relationship Id="rId7" Type="http://schemas.openxmlformats.org/officeDocument/2006/relationships/image" Target="../media/image179.png"/><Relationship Id="rId2" Type="http://schemas.openxmlformats.org/officeDocument/2006/relationships/image" Target="../media/image243.png"/><Relationship Id="rId1" Type="http://schemas.openxmlformats.org/officeDocument/2006/relationships/slideLayout" Target="../slideLayouts/slideLayout4.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 Id="rId9" Type="http://schemas.openxmlformats.org/officeDocument/2006/relationships/image" Target="../media/image24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51.png"/><Relationship Id="rId7" Type="http://schemas.openxmlformats.org/officeDocument/2006/relationships/image" Target="../media/image179.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253.png"/><Relationship Id="rId10" Type="http://schemas.openxmlformats.org/officeDocument/2006/relationships/image" Target="../media/image256.jpg"/><Relationship Id="rId4" Type="http://schemas.openxmlformats.org/officeDocument/2006/relationships/image" Target="../media/image252.png"/><Relationship Id="rId9" Type="http://schemas.openxmlformats.org/officeDocument/2006/relationships/image" Target="../media/image255.png"/></Relationships>
</file>

<file path=ppt/slides/_rels/slide81.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51.png"/><Relationship Id="rId7" Type="http://schemas.openxmlformats.org/officeDocument/2006/relationships/image" Target="../media/image258.png"/><Relationship Id="rId2" Type="http://schemas.openxmlformats.org/officeDocument/2006/relationships/image" Target="../media/image250.png"/><Relationship Id="rId1" Type="http://schemas.openxmlformats.org/officeDocument/2006/relationships/slideLayout" Target="../slideLayouts/slideLayout5.xml"/><Relationship Id="rId6" Type="http://schemas.openxmlformats.org/officeDocument/2006/relationships/image" Target="../media/image257.png"/><Relationship Id="rId5" Type="http://schemas.openxmlformats.org/officeDocument/2006/relationships/image" Target="../media/image253.png"/><Relationship Id="rId10" Type="http://schemas.openxmlformats.org/officeDocument/2006/relationships/image" Target="../media/image261.jpg"/><Relationship Id="rId4" Type="http://schemas.openxmlformats.org/officeDocument/2006/relationships/image" Target="../media/image252.png"/><Relationship Id="rId9" Type="http://schemas.openxmlformats.org/officeDocument/2006/relationships/image" Target="../media/image260.jpg"/></Relationships>
</file>

<file path=ppt/slides/_rels/slide82.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image" Target="../media/image262.png"/><Relationship Id="rId1" Type="http://schemas.openxmlformats.org/officeDocument/2006/relationships/slideLayout" Target="../slideLayouts/slideLayout5.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 Id="rId9" Type="http://schemas.openxmlformats.org/officeDocument/2006/relationships/image" Target="../media/image269.jpg"/></Relationships>
</file>

<file path=ppt/slides/_rels/slide83.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image" Target="../media/image270.png"/><Relationship Id="rId1" Type="http://schemas.openxmlformats.org/officeDocument/2006/relationships/slideLayout" Target="../slideLayouts/slideLayout5.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 Id="rId9" Type="http://schemas.openxmlformats.org/officeDocument/2006/relationships/image" Target="../media/image277.jpg"/></Relationships>
</file>

<file path=ppt/slides/_rels/slide84.xml.rels><?xml version="1.0" encoding="UTF-8" standalone="yes"?>
<Relationships xmlns="http://schemas.openxmlformats.org/package/2006/relationships"><Relationship Id="rId8" Type="http://schemas.openxmlformats.org/officeDocument/2006/relationships/image" Target="../media/image284.png"/><Relationship Id="rId13" Type="http://schemas.openxmlformats.org/officeDocument/2006/relationships/image" Target="../media/image289.jpg"/><Relationship Id="rId3" Type="http://schemas.openxmlformats.org/officeDocument/2006/relationships/image" Target="../media/image279.png"/><Relationship Id="rId7" Type="http://schemas.openxmlformats.org/officeDocument/2006/relationships/image" Target="../media/image283.png"/><Relationship Id="rId12" Type="http://schemas.openxmlformats.org/officeDocument/2006/relationships/image" Target="../media/image288.jpg"/><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image" Target="../media/image282.png"/><Relationship Id="rId11" Type="http://schemas.openxmlformats.org/officeDocument/2006/relationships/image" Target="../media/image287.jpg"/><Relationship Id="rId5" Type="http://schemas.openxmlformats.org/officeDocument/2006/relationships/image" Target="../media/image281.png"/><Relationship Id="rId10" Type="http://schemas.openxmlformats.org/officeDocument/2006/relationships/image" Target="../media/image286.jpg"/><Relationship Id="rId4" Type="http://schemas.openxmlformats.org/officeDocument/2006/relationships/image" Target="../media/image280.png"/><Relationship Id="rId9" Type="http://schemas.openxmlformats.org/officeDocument/2006/relationships/image" Target="../media/image285.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em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100327" y="4768595"/>
            <a:ext cx="135635" cy="13715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206495" y="6515100"/>
            <a:ext cx="146303" cy="146303"/>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023872" y="4671059"/>
            <a:ext cx="192023" cy="192023"/>
          </a:xfrm>
          <a:prstGeom prst="rect">
            <a:avLst/>
          </a:prstGeom>
          <a:blipFill>
            <a:blip r:embed="rId7"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927100" y="1704285"/>
            <a:ext cx="8660892" cy="2010743"/>
          </a:xfrm>
          <a:prstGeom prst="rect">
            <a:avLst/>
          </a:prstGeom>
        </p:spPr>
        <p:txBody>
          <a:bodyPr vert="horz" wrap="square" lIns="0" tIns="36195" rIns="0" bIns="0" rtlCol="0">
            <a:spAutoFit/>
          </a:bodyPr>
          <a:lstStyle/>
          <a:p>
            <a:pPr marL="2280285" marR="5080" indent="-2268220" algn="l">
              <a:lnSpc>
                <a:spcPts val="5270"/>
              </a:lnSpc>
              <a:spcBef>
                <a:spcPts val="285"/>
              </a:spcBef>
            </a:pPr>
            <a:r>
              <a:rPr sz="4400" spc="-5" dirty="0"/>
              <a:t>Πλήρως</a:t>
            </a:r>
            <a:r>
              <a:rPr sz="4400" spc="-70" dirty="0"/>
              <a:t> </a:t>
            </a:r>
            <a:r>
              <a:rPr sz="4400" dirty="0" err="1"/>
              <a:t>Τυχ</a:t>
            </a:r>
            <a:r>
              <a:rPr sz="4400" dirty="0"/>
              <a:t>αιοποιηµένο  </a:t>
            </a:r>
            <a:r>
              <a:rPr sz="4400" spc="-5" dirty="0"/>
              <a:t>Σχέδιο</a:t>
            </a:r>
            <a:br>
              <a:rPr lang="en-US" sz="4400" spc="-5" dirty="0"/>
            </a:br>
            <a:r>
              <a:rPr lang="en-US" sz="3600" spc="-5" dirty="0"/>
              <a:t>Completely Radomized Degign</a:t>
            </a:r>
            <a:br>
              <a:rPr lang="en-US" sz="3600" spc="-5" dirty="0"/>
            </a:br>
            <a:r>
              <a:rPr lang="en-US" sz="3600" spc="-5" dirty="0"/>
              <a:t>CRD </a:t>
            </a:r>
            <a:endParaRPr sz="3600" dirty="0"/>
          </a:p>
        </p:txBody>
      </p:sp>
      <p:sp>
        <p:nvSpPr>
          <p:cNvPr id="16" name="object 16"/>
          <p:cNvSpPr/>
          <p:nvPr/>
        </p:nvSpPr>
        <p:spPr>
          <a:xfrm>
            <a:off x="8508492" y="5794248"/>
            <a:ext cx="1905" cy="6350"/>
          </a:xfrm>
          <a:custGeom>
            <a:avLst/>
            <a:gdLst/>
            <a:ahLst/>
            <a:cxnLst/>
            <a:rect l="l" t="t" r="r" b="b"/>
            <a:pathLst>
              <a:path w="1904" h="6350">
                <a:moveTo>
                  <a:pt x="1524" y="1524"/>
                </a:moveTo>
                <a:lnTo>
                  <a:pt x="0" y="0"/>
                </a:lnTo>
                <a:lnTo>
                  <a:pt x="0" y="6096"/>
                </a:lnTo>
                <a:lnTo>
                  <a:pt x="1524" y="1524"/>
                </a:lnTo>
                <a:close/>
              </a:path>
            </a:pathLst>
          </a:custGeom>
          <a:solidFill>
            <a:srgbClr val="000000"/>
          </a:solidFill>
        </p:spPr>
        <p:txBody>
          <a:bodyPr wrap="square" lIns="0" tIns="0" rIns="0" bIns="0" rtlCol="0"/>
          <a:lstStyle/>
          <a:p>
            <a:endParaRPr/>
          </a:p>
        </p:txBody>
      </p:sp>
      <p:sp>
        <p:nvSpPr>
          <p:cNvPr id="17" name="object 17"/>
          <p:cNvSpPr/>
          <p:nvPr/>
        </p:nvSpPr>
        <p:spPr>
          <a:xfrm>
            <a:off x="8570976" y="5948172"/>
            <a:ext cx="1145540" cy="1240536"/>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8508492" y="7197852"/>
            <a:ext cx="5080" cy="3175"/>
          </a:xfrm>
          <a:custGeom>
            <a:avLst/>
            <a:gdLst/>
            <a:ahLst/>
            <a:cxnLst/>
            <a:rect l="l" t="t" r="r" b="b"/>
            <a:pathLst>
              <a:path w="5079" h="3175">
                <a:moveTo>
                  <a:pt x="4572" y="0"/>
                </a:moveTo>
                <a:lnTo>
                  <a:pt x="0" y="3048"/>
                </a:lnTo>
                <a:lnTo>
                  <a:pt x="3048" y="3048"/>
                </a:lnTo>
                <a:lnTo>
                  <a:pt x="4572" y="0"/>
                </a:lnTo>
                <a:close/>
              </a:path>
            </a:pathLst>
          </a:custGeom>
          <a:solidFill>
            <a:srgbClr val="000000"/>
          </a:solid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8095" y="348995"/>
            <a:ext cx="9144000" cy="6858000"/>
            <a:chOff x="768095" y="348995"/>
            <a:chExt cx="9144000" cy="6858000"/>
          </a:xfrm>
        </p:grpSpPr>
        <p:sp>
          <p:nvSpPr>
            <p:cNvPr id="3" name="object 3"/>
            <p:cNvSpPr/>
            <p:nvPr/>
          </p:nvSpPr>
          <p:spPr>
            <a:xfrm>
              <a:off x="1100327" y="4768595"/>
              <a:ext cx="135635" cy="13715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06495" y="6515099"/>
              <a:ext cx="146303" cy="1463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23871" y="4671060"/>
              <a:ext cx="192023" cy="192023"/>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3001504" y="833119"/>
            <a:ext cx="4674235" cy="696595"/>
          </a:xfrm>
          <a:prstGeom prst="rect">
            <a:avLst/>
          </a:prstGeom>
        </p:spPr>
        <p:txBody>
          <a:bodyPr vert="horz" wrap="square" lIns="0" tIns="12700" rIns="0" bIns="0" rtlCol="0">
            <a:spAutoFit/>
          </a:bodyPr>
          <a:lstStyle/>
          <a:p>
            <a:pPr marL="12700">
              <a:lnSpc>
                <a:spcPct val="100000"/>
              </a:lnSpc>
              <a:spcBef>
                <a:spcPts val="100"/>
              </a:spcBef>
            </a:pPr>
            <a:r>
              <a:rPr sz="4400" dirty="0"/>
              <a:t>ANOVA</a:t>
            </a:r>
            <a:r>
              <a:rPr sz="4400" spc="-60" dirty="0"/>
              <a:t> </a:t>
            </a:r>
            <a:r>
              <a:rPr sz="4400" spc="-5" dirty="0"/>
              <a:t>(</a:t>
            </a:r>
            <a:r>
              <a:rPr sz="4400" i="1" spc="-5" dirty="0">
                <a:latin typeface="Arial"/>
                <a:cs typeface="Arial"/>
              </a:rPr>
              <a:t>συνέχεια</a:t>
            </a:r>
            <a:r>
              <a:rPr sz="4400" spc="-5" dirty="0"/>
              <a:t>)</a:t>
            </a:r>
            <a:endParaRPr sz="4400">
              <a:latin typeface="Arial"/>
              <a:cs typeface="Arial"/>
            </a:endParaRPr>
          </a:p>
        </p:txBody>
      </p:sp>
      <p:grpSp>
        <p:nvGrpSpPr>
          <p:cNvPr id="7" name="object 7"/>
          <p:cNvGrpSpPr/>
          <p:nvPr/>
        </p:nvGrpSpPr>
        <p:grpSpPr>
          <a:xfrm>
            <a:off x="1235963" y="1906523"/>
            <a:ext cx="8136890" cy="3131820"/>
            <a:chOff x="1235963" y="1906523"/>
            <a:chExt cx="8136890" cy="3131820"/>
          </a:xfrm>
        </p:grpSpPr>
        <p:sp>
          <p:nvSpPr>
            <p:cNvPr id="8" name="object 8"/>
            <p:cNvSpPr/>
            <p:nvPr/>
          </p:nvSpPr>
          <p:spPr>
            <a:xfrm>
              <a:off x="1235963" y="1906523"/>
              <a:ext cx="8136890" cy="3131820"/>
            </a:xfrm>
            <a:custGeom>
              <a:avLst/>
              <a:gdLst/>
              <a:ahLst/>
              <a:cxnLst/>
              <a:rect l="l" t="t" r="r" b="b"/>
              <a:pathLst>
                <a:path w="8136890" h="3131820">
                  <a:moveTo>
                    <a:pt x="8136635" y="3131819"/>
                  </a:moveTo>
                  <a:lnTo>
                    <a:pt x="8136635" y="0"/>
                  </a:lnTo>
                  <a:lnTo>
                    <a:pt x="0" y="0"/>
                  </a:lnTo>
                  <a:lnTo>
                    <a:pt x="0" y="3131819"/>
                  </a:lnTo>
                  <a:lnTo>
                    <a:pt x="8136635" y="3131819"/>
                  </a:lnTo>
                  <a:close/>
                </a:path>
              </a:pathLst>
            </a:custGeom>
            <a:solidFill>
              <a:srgbClr val="FFFFFF"/>
            </a:solidFill>
          </p:spPr>
          <p:txBody>
            <a:bodyPr wrap="square" lIns="0" tIns="0" rIns="0" bIns="0" rtlCol="0"/>
            <a:lstStyle/>
            <a:p>
              <a:endParaRPr/>
            </a:p>
          </p:txBody>
        </p:sp>
        <p:sp>
          <p:nvSpPr>
            <p:cNvPr id="9" name="object 9"/>
            <p:cNvSpPr/>
            <p:nvPr/>
          </p:nvSpPr>
          <p:spPr>
            <a:xfrm>
              <a:off x="1316735" y="2438399"/>
              <a:ext cx="146685" cy="469900"/>
            </a:xfrm>
            <a:custGeom>
              <a:avLst/>
              <a:gdLst/>
              <a:ahLst/>
              <a:cxnLst/>
              <a:rect l="l" t="t" r="r" b="b"/>
              <a:pathLst>
                <a:path w="146684" h="469900">
                  <a:moveTo>
                    <a:pt x="0" y="0"/>
                  </a:moveTo>
                  <a:lnTo>
                    <a:pt x="146303" y="0"/>
                  </a:lnTo>
                </a:path>
                <a:path w="146684" h="469900">
                  <a:moveTo>
                    <a:pt x="0" y="469391"/>
                  </a:moveTo>
                  <a:lnTo>
                    <a:pt x="146303" y="469391"/>
                  </a:lnTo>
                </a:path>
              </a:pathLst>
            </a:custGeom>
            <a:ln w="14246">
              <a:solidFill>
                <a:srgbClr val="000000"/>
              </a:solidFill>
            </a:ln>
          </p:spPr>
          <p:txBody>
            <a:bodyPr wrap="square" lIns="0" tIns="0" rIns="0" bIns="0" rtlCol="0"/>
            <a:lstStyle/>
            <a:p>
              <a:endParaRPr/>
            </a:p>
          </p:txBody>
        </p:sp>
      </p:grpSp>
      <p:sp>
        <p:nvSpPr>
          <p:cNvPr id="10" name="object 10"/>
          <p:cNvSpPr txBox="1"/>
          <p:nvPr/>
        </p:nvSpPr>
        <p:spPr>
          <a:xfrm>
            <a:off x="1223769" y="1720229"/>
            <a:ext cx="8125459" cy="3265804"/>
          </a:xfrm>
          <a:prstGeom prst="rect">
            <a:avLst/>
          </a:prstGeom>
        </p:spPr>
        <p:txBody>
          <a:bodyPr vert="horz" wrap="square" lIns="0" tIns="151130" rIns="0" bIns="0" rtlCol="0">
            <a:spAutoFit/>
          </a:bodyPr>
          <a:lstStyle/>
          <a:p>
            <a:pPr marL="38100">
              <a:lnSpc>
                <a:spcPct val="100000"/>
              </a:lnSpc>
              <a:spcBef>
                <a:spcPts val="1190"/>
              </a:spcBef>
              <a:tabLst>
                <a:tab pos="6414135" algn="l"/>
              </a:tabLst>
            </a:pPr>
            <a:r>
              <a:rPr sz="2250" i="1" spc="-50" dirty="0">
                <a:latin typeface="Times New Roman"/>
                <a:cs typeface="Times New Roman"/>
              </a:rPr>
              <a:t>Y</a:t>
            </a:r>
            <a:r>
              <a:rPr sz="1950" i="1" spc="-75" baseline="-25641" dirty="0">
                <a:latin typeface="Times New Roman"/>
                <a:cs typeface="Times New Roman"/>
              </a:rPr>
              <a:t>ij </a:t>
            </a:r>
            <a:r>
              <a:rPr sz="1950" i="1" spc="67" baseline="-25641" dirty="0">
                <a:latin typeface="Times New Roman"/>
                <a:cs typeface="Times New Roman"/>
              </a:rPr>
              <a:t> </a:t>
            </a:r>
            <a:r>
              <a:rPr sz="2250" spc="5" dirty="0">
                <a:latin typeface="Times New Roman"/>
                <a:cs typeface="Times New Roman"/>
              </a:rPr>
              <a:t>:</a:t>
            </a:r>
            <a:r>
              <a:rPr sz="2250" spc="-155" dirty="0">
                <a:latin typeface="Times New Roman"/>
                <a:cs typeface="Times New Roman"/>
              </a:rPr>
              <a:t> </a:t>
            </a:r>
            <a:r>
              <a:rPr sz="2400" i="1" spc="-60" dirty="0">
                <a:latin typeface="Symbol"/>
                <a:cs typeface="Symbol"/>
              </a:rPr>
              <a:t></a:t>
            </a:r>
            <a:r>
              <a:rPr sz="2250" i="1" spc="-60" dirty="0">
                <a:latin typeface="Times New Roman"/>
                <a:cs typeface="Times New Roman"/>
              </a:rPr>
              <a:t>έ</a:t>
            </a:r>
            <a:r>
              <a:rPr sz="2400" i="1" spc="-60" dirty="0">
                <a:latin typeface="Symbol"/>
                <a:cs typeface="Symbol"/>
              </a:rPr>
              <a:t></a:t>
            </a:r>
            <a:r>
              <a:rPr sz="2400" i="1" spc="-50" dirty="0">
                <a:latin typeface="Times New Roman"/>
                <a:cs typeface="Times New Roman"/>
              </a:rPr>
              <a:t> </a:t>
            </a:r>
            <a:r>
              <a:rPr sz="2250" spc="10" dirty="0">
                <a:latin typeface="Symbol"/>
                <a:cs typeface="Symbol"/>
              </a:rPr>
              <a:t></a:t>
            </a:r>
            <a:r>
              <a:rPr sz="2250" spc="-310" dirty="0">
                <a:latin typeface="Times New Roman"/>
                <a:cs typeface="Times New Roman"/>
              </a:rPr>
              <a:t> </a:t>
            </a:r>
            <a:r>
              <a:rPr sz="2400" i="1" spc="-60" dirty="0">
                <a:latin typeface="Symbol"/>
                <a:cs typeface="Symbol"/>
              </a:rPr>
              <a:t></a:t>
            </a:r>
            <a:r>
              <a:rPr sz="2400" i="1" spc="-280" dirty="0">
                <a:latin typeface="Times New Roman"/>
                <a:cs typeface="Times New Roman"/>
              </a:rPr>
              <a:t> </a:t>
            </a:r>
            <a:r>
              <a:rPr sz="2250" i="1" spc="-35" dirty="0">
                <a:latin typeface="Times New Roman"/>
                <a:cs typeface="Times New Roman"/>
              </a:rPr>
              <a:t>ή</a:t>
            </a:r>
            <a:r>
              <a:rPr sz="2400" i="1" spc="-35" dirty="0">
                <a:latin typeface="Symbol"/>
                <a:cs typeface="Symbol"/>
              </a:rPr>
              <a:t></a:t>
            </a:r>
            <a:r>
              <a:rPr sz="2400" i="1" spc="-85" dirty="0">
                <a:latin typeface="Times New Roman"/>
                <a:cs typeface="Times New Roman"/>
              </a:rPr>
              <a:t> </a:t>
            </a:r>
            <a:r>
              <a:rPr sz="2400" i="1" spc="-50" dirty="0">
                <a:latin typeface="Symbol"/>
                <a:cs typeface="Symbol"/>
              </a:rPr>
              <a:t></a:t>
            </a:r>
            <a:r>
              <a:rPr sz="2400" i="1" spc="215" dirty="0">
                <a:latin typeface="Times New Roman"/>
                <a:cs typeface="Times New Roman"/>
              </a:rPr>
              <a:t> </a:t>
            </a:r>
            <a:r>
              <a:rPr sz="2250" i="1" spc="5" dirty="0">
                <a:latin typeface="Times New Roman"/>
                <a:cs typeface="Times New Roman"/>
              </a:rPr>
              <a:t>i</a:t>
            </a:r>
            <a:r>
              <a:rPr sz="2250" i="1" spc="-75" dirty="0">
                <a:latin typeface="Times New Roman"/>
                <a:cs typeface="Times New Roman"/>
              </a:rPr>
              <a:t> </a:t>
            </a:r>
            <a:r>
              <a:rPr sz="2400" i="1" spc="-65" dirty="0">
                <a:latin typeface="Symbol"/>
                <a:cs typeface="Symbol"/>
              </a:rPr>
              <a:t></a:t>
            </a:r>
            <a:r>
              <a:rPr sz="2400" i="1" spc="-290" dirty="0">
                <a:latin typeface="Times New Roman"/>
                <a:cs typeface="Times New Roman"/>
              </a:rPr>
              <a:t> </a:t>
            </a:r>
            <a:r>
              <a:rPr sz="2250" i="1" spc="-40" dirty="0">
                <a:latin typeface="Times New Roman"/>
                <a:cs typeface="Times New Roman"/>
              </a:rPr>
              <a:t>έ</a:t>
            </a:r>
            <a:r>
              <a:rPr sz="2400" i="1" spc="-40" dirty="0">
                <a:latin typeface="Symbol"/>
                <a:cs typeface="Symbol"/>
              </a:rPr>
              <a:t></a:t>
            </a:r>
            <a:r>
              <a:rPr sz="2400" i="1" spc="-30" dirty="0">
                <a:latin typeface="Times New Roman"/>
                <a:cs typeface="Times New Roman"/>
              </a:rPr>
              <a:t> </a:t>
            </a:r>
            <a:r>
              <a:rPr sz="2400" i="1" spc="-85" dirty="0">
                <a:latin typeface="Symbol"/>
                <a:cs typeface="Symbol"/>
              </a:rPr>
              <a:t></a:t>
            </a:r>
            <a:r>
              <a:rPr sz="2400" spc="-85" dirty="0">
                <a:latin typeface="Times New Roman"/>
                <a:cs typeface="Times New Roman"/>
              </a:rPr>
              <a:t>	</a:t>
            </a:r>
            <a:r>
              <a:rPr sz="2250" i="1" spc="5" dirty="0">
                <a:latin typeface="Times New Roman"/>
                <a:cs typeface="Times New Roman"/>
              </a:rPr>
              <a:t>j </a:t>
            </a:r>
            <a:r>
              <a:rPr sz="2400" i="1" spc="-45" dirty="0">
                <a:latin typeface="Symbol"/>
                <a:cs typeface="Symbol"/>
              </a:rPr>
              <a:t></a:t>
            </a:r>
            <a:r>
              <a:rPr sz="2400" i="1" spc="-400" dirty="0">
                <a:latin typeface="Times New Roman"/>
                <a:cs typeface="Times New Roman"/>
              </a:rPr>
              <a:t> </a:t>
            </a:r>
            <a:r>
              <a:rPr sz="2250" i="1" spc="-40" dirty="0">
                <a:latin typeface="Times New Roman"/>
                <a:cs typeface="Times New Roman"/>
              </a:rPr>
              <a:t>ά</a:t>
            </a:r>
            <a:r>
              <a:rPr sz="2400" i="1" spc="-40" dirty="0">
                <a:latin typeface="Symbol"/>
                <a:cs typeface="Symbol"/>
              </a:rPr>
              <a:t></a:t>
            </a:r>
            <a:endParaRPr sz="2400">
              <a:latin typeface="Symbol"/>
              <a:cs typeface="Symbol"/>
            </a:endParaRPr>
          </a:p>
          <a:p>
            <a:pPr marL="38100">
              <a:lnSpc>
                <a:spcPct val="100000"/>
              </a:lnSpc>
              <a:spcBef>
                <a:spcPts val="1090"/>
              </a:spcBef>
            </a:pPr>
            <a:r>
              <a:rPr sz="2250" i="1" spc="-65" dirty="0">
                <a:latin typeface="Times New Roman"/>
                <a:cs typeface="Times New Roman"/>
              </a:rPr>
              <a:t>Y</a:t>
            </a:r>
            <a:r>
              <a:rPr sz="1950" spc="-97" baseline="-25641" dirty="0">
                <a:latin typeface="Times New Roman"/>
                <a:cs typeface="Times New Roman"/>
              </a:rPr>
              <a:t>.. </a:t>
            </a:r>
            <a:r>
              <a:rPr sz="2250" spc="5" dirty="0">
                <a:latin typeface="Times New Roman"/>
                <a:cs typeface="Times New Roman"/>
              </a:rPr>
              <a:t>: </a:t>
            </a:r>
            <a:r>
              <a:rPr sz="2400" i="1" spc="-20" dirty="0">
                <a:latin typeface="Symbol"/>
                <a:cs typeface="Symbol"/>
              </a:rPr>
              <a:t></a:t>
            </a:r>
            <a:r>
              <a:rPr sz="2250" i="1" spc="-20" dirty="0">
                <a:latin typeface="Times New Roman"/>
                <a:cs typeface="Times New Roman"/>
              </a:rPr>
              <a:t>ό</a:t>
            </a:r>
            <a:r>
              <a:rPr sz="2400" i="1" spc="-20" dirty="0">
                <a:latin typeface="Symbol"/>
                <a:cs typeface="Symbol"/>
              </a:rPr>
              <a:t></a:t>
            </a:r>
            <a:r>
              <a:rPr sz="2400" i="1" spc="-20" dirty="0">
                <a:latin typeface="Times New Roman"/>
                <a:cs typeface="Times New Roman"/>
              </a:rPr>
              <a:t> </a:t>
            </a:r>
            <a:r>
              <a:rPr sz="2400" i="1" spc="-55" dirty="0">
                <a:latin typeface="Symbol"/>
                <a:cs typeface="Symbol"/>
              </a:rPr>
              <a:t></a:t>
            </a:r>
            <a:r>
              <a:rPr sz="2250" i="1" spc="-55" dirty="0">
                <a:latin typeface="Times New Roman"/>
                <a:cs typeface="Times New Roman"/>
              </a:rPr>
              <a:t>έ</a:t>
            </a:r>
            <a:r>
              <a:rPr sz="2400" i="1" spc="-55" dirty="0">
                <a:latin typeface="Symbol"/>
                <a:cs typeface="Symbol"/>
              </a:rPr>
              <a:t></a:t>
            </a:r>
            <a:r>
              <a:rPr sz="2400" i="1" spc="195" dirty="0">
                <a:latin typeface="Times New Roman"/>
                <a:cs typeface="Times New Roman"/>
              </a:rPr>
              <a:t> </a:t>
            </a:r>
            <a:r>
              <a:rPr sz="2250" i="1" spc="-15" dirty="0">
                <a:latin typeface="Times New Roman"/>
                <a:cs typeface="Times New Roman"/>
              </a:rPr>
              <a:t>ό</a:t>
            </a:r>
            <a:r>
              <a:rPr sz="2400" i="1" spc="-15" dirty="0">
                <a:latin typeface="Symbol"/>
                <a:cs typeface="Symbol"/>
              </a:rPr>
              <a:t></a:t>
            </a:r>
            <a:endParaRPr sz="2400">
              <a:latin typeface="Symbol"/>
              <a:cs typeface="Symbol"/>
            </a:endParaRPr>
          </a:p>
          <a:p>
            <a:pPr marL="38100">
              <a:lnSpc>
                <a:spcPct val="100000"/>
              </a:lnSpc>
              <a:spcBef>
                <a:spcPts val="815"/>
              </a:spcBef>
            </a:pPr>
            <a:r>
              <a:rPr sz="2250" i="1" spc="-30" dirty="0">
                <a:latin typeface="Times New Roman"/>
                <a:cs typeface="Times New Roman"/>
              </a:rPr>
              <a:t>Y</a:t>
            </a:r>
            <a:r>
              <a:rPr sz="1950" i="1" spc="-44" baseline="-25641" dirty="0">
                <a:latin typeface="Times New Roman"/>
                <a:cs typeface="Times New Roman"/>
              </a:rPr>
              <a:t>i</a:t>
            </a:r>
            <a:r>
              <a:rPr sz="1950" spc="-44" baseline="-25641" dirty="0">
                <a:latin typeface="Times New Roman"/>
                <a:cs typeface="Times New Roman"/>
              </a:rPr>
              <a:t>. </a:t>
            </a:r>
            <a:r>
              <a:rPr sz="2250" spc="5" dirty="0">
                <a:latin typeface="Times New Roman"/>
                <a:cs typeface="Times New Roman"/>
              </a:rPr>
              <a:t>: </a:t>
            </a:r>
            <a:r>
              <a:rPr sz="2400" i="1" spc="-55" dirty="0">
                <a:latin typeface="Symbol"/>
                <a:cs typeface="Symbol"/>
              </a:rPr>
              <a:t></a:t>
            </a:r>
            <a:r>
              <a:rPr sz="2250" i="1" spc="-55" dirty="0">
                <a:latin typeface="Times New Roman"/>
                <a:cs typeface="Times New Roman"/>
              </a:rPr>
              <a:t>έ</a:t>
            </a:r>
            <a:r>
              <a:rPr sz="2400" i="1" spc="-55" dirty="0">
                <a:latin typeface="Symbol"/>
                <a:cs typeface="Symbol"/>
              </a:rPr>
              <a:t></a:t>
            </a:r>
            <a:r>
              <a:rPr sz="2400" i="1" spc="-55" dirty="0">
                <a:latin typeface="Times New Roman"/>
                <a:cs typeface="Times New Roman"/>
              </a:rPr>
              <a:t> </a:t>
            </a:r>
            <a:r>
              <a:rPr sz="2250" i="1" spc="-15" dirty="0">
                <a:latin typeface="Times New Roman"/>
                <a:cs typeface="Times New Roman"/>
              </a:rPr>
              <a:t>ό</a:t>
            </a:r>
            <a:r>
              <a:rPr sz="2400" i="1" spc="-15" dirty="0">
                <a:latin typeface="Symbol"/>
                <a:cs typeface="Symbol"/>
              </a:rPr>
              <a:t></a:t>
            </a:r>
            <a:r>
              <a:rPr sz="2400" i="1" spc="-15" dirty="0">
                <a:latin typeface="Times New Roman"/>
                <a:cs typeface="Times New Roman"/>
              </a:rPr>
              <a:t> </a:t>
            </a:r>
            <a:r>
              <a:rPr sz="2250" i="1" spc="5" dirty="0">
                <a:latin typeface="Times New Roman"/>
                <a:cs typeface="Times New Roman"/>
              </a:rPr>
              <a:t>i </a:t>
            </a:r>
            <a:r>
              <a:rPr sz="2400" i="1" spc="-65" dirty="0">
                <a:latin typeface="Symbol"/>
                <a:cs typeface="Symbol"/>
              </a:rPr>
              <a:t></a:t>
            </a:r>
            <a:r>
              <a:rPr sz="2400" i="1" spc="-150" dirty="0">
                <a:latin typeface="Times New Roman"/>
                <a:cs typeface="Times New Roman"/>
              </a:rPr>
              <a:t> </a:t>
            </a:r>
            <a:r>
              <a:rPr sz="2250" i="1" spc="-40" dirty="0">
                <a:latin typeface="Times New Roman"/>
                <a:cs typeface="Times New Roman"/>
              </a:rPr>
              <a:t>έ</a:t>
            </a:r>
            <a:r>
              <a:rPr sz="2400" i="1" spc="-40" dirty="0">
                <a:latin typeface="Symbol"/>
                <a:cs typeface="Symbol"/>
              </a:rPr>
              <a:t></a:t>
            </a:r>
            <a:endParaRPr sz="2400">
              <a:latin typeface="Symbol"/>
              <a:cs typeface="Symbol"/>
            </a:endParaRPr>
          </a:p>
          <a:p>
            <a:pPr marL="38100" marR="482600">
              <a:lnSpc>
                <a:spcPct val="121000"/>
              </a:lnSpc>
              <a:spcBef>
                <a:spcPts val="10"/>
              </a:spcBef>
            </a:pPr>
            <a:r>
              <a:rPr sz="2250" i="1" spc="-30" dirty="0">
                <a:latin typeface="Times New Roman"/>
                <a:cs typeface="Times New Roman"/>
              </a:rPr>
              <a:t>Y</a:t>
            </a:r>
            <a:r>
              <a:rPr sz="1950" i="1" spc="-44" baseline="-25641" dirty="0">
                <a:latin typeface="Times New Roman"/>
                <a:cs typeface="Times New Roman"/>
              </a:rPr>
              <a:t>i</a:t>
            </a:r>
            <a:r>
              <a:rPr sz="1950" spc="-44" baseline="-25641" dirty="0">
                <a:latin typeface="Times New Roman"/>
                <a:cs typeface="Times New Roman"/>
              </a:rPr>
              <a:t>. </a:t>
            </a:r>
            <a:r>
              <a:rPr sz="2250" spc="5" dirty="0">
                <a:latin typeface="Times New Roman"/>
                <a:cs typeface="Times New Roman"/>
              </a:rPr>
              <a:t>: </a:t>
            </a:r>
            <a:r>
              <a:rPr sz="2250" i="1" spc="-80" dirty="0">
                <a:latin typeface="Times New Roman"/>
                <a:cs typeface="Times New Roman"/>
              </a:rPr>
              <a:t>ά</a:t>
            </a:r>
            <a:r>
              <a:rPr sz="2400" i="1" spc="-80" dirty="0">
                <a:latin typeface="Symbol"/>
                <a:cs typeface="Symbol"/>
              </a:rPr>
              <a:t></a:t>
            </a:r>
            <a:r>
              <a:rPr sz="2400" i="1" spc="-80" dirty="0">
                <a:latin typeface="Times New Roman"/>
                <a:cs typeface="Times New Roman"/>
              </a:rPr>
              <a:t> </a:t>
            </a:r>
            <a:r>
              <a:rPr sz="2400" i="1" spc="-60" dirty="0">
                <a:latin typeface="Symbol"/>
                <a:cs typeface="Symbol"/>
              </a:rPr>
              <a:t></a:t>
            </a:r>
            <a:r>
              <a:rPr sz="2250" i="1" spc="-60" dirty="0">
                <a:latin typeface="Times New Roman"/>
                <a:cs typeface="Times New Roman"/>
              </a:rPr>
              <a:t>ή</a:t>
            </a:r>
            <a:r>
              <a:rPr sz="2400" i="1" spc="-60" dirty="0">
                <a:latin typeface="Symbol"/>
                <a:cs typeface="Symbol"/>
              </a:rPr>
              <a:t></a:t>
            </a:r>
            <a:r>
              <a:rPr sz="2400" i="1" spc="-60" dirty="0">
                <a:latin typeface="Times New Roman"/>
                <a:cs typeface="Times New Roman"/>
              </a:rPr>
              <a:t> </a:t>
            </a:r>
            <a:r>
              <a:rPr sz="2250" spc="10" dirty="0">
                <a:latin typeface="Symbol"/>
                <a:cs typeface="Symbol"/>
              </a:rPr>
              <a:t></a:t>
            </a:r>
            <a:r>
              <a:rPr sz="2250" spc="10" dirty="0">
                <a:latin typeface="Times New Roman"/>
                <a:cs typeface="Times New Roman"/>
              </a:rPr>
              <a:t> </a:t>
            </a:r>
            <a:r>
              <a:rPr sz="2400" i="1" spc="-55" dirty="0">
                <a:latin typeface="Symbol"/>
                <a:cs typeface="Symbol"/>
              </a:rPr>
              <a:t></a:t>
            </a:r>
            <a:r>
              <a:rPr sz="2250" i="1" spc="-55" dirty="0">
                <a:latin typeface="Times New Roman"/>
                <a:cs typeface="Times New Roman"/>
              </a:rPr>
              <a:t>ή</a:t>
            </a:r>
            <a:r>
              <a:rPr sz="2400" i="1" spc="-55" dirty="0">
                <a:latin typeface="Symbol"/>
                <a:cs typeface="Symbol"/>
              </a:rPr>
              <a:t></a:t>
            </a:r>
            <a:r>
              <a:rPr sz="2400" i="1" spc="-55" dirty="0">
                <a:latin typeface="Times New Roman"/>
                <a:cs typeface="Times New Roman"/>
              </a:rPr>
              <a:t> </a:t>
            </a:r>
            <a:r>
              <a:rPr sz="2400" i="1" spc="-50" dirty="0">
                <a:latin typeface="Symbol"/>
                <a:cs typeface="Symbol"/>
              </a:rPr>
              <a:t></a:t>
            </a:r>
            <a:r>
              <a:rPr sz="2400" i="1" spc="-50" dirty="0">
                <a:latin typeface="Times New Roman"/>
                <a:cs typeface="Times New Roman"/>
              </a:rPr>
              <a:t> </a:t>
            </a:r>
            <a:r>
              <a:rPr sz="2250" i="1" spc="5" dirty="0">
                <a:latin typeface="Times New Roman"/>
                <a:cs typeface="Times New Roman"/>
              </a:rPr>
              <a:t>i </a:t>
            </a:r>
            <a:r>
              <a:rPr sz="2400" i="1" spc="-65" dirty="0">
                <a:latin typeface="Symbol"/>
                <a:cs typeface="Symbol"/>
              </a:rPr>
              <a:t></a:t>
            </a:r>
            <a:r>
              <a:rPr sz="2400" i="1" spc="-65" dirty="0">
                <a:latin typeface="Times New Roman"/>
                <a:cs typeface="Times New Roman"/>
              </a:rPr>
              <a:t> </a:t>
            </a:r>
            <a:r>
              <a:rPr sz="2250" i="1" spc="-40" dirty="0">
                <a:latin typeface="Times New Roman"/>
                <a:cs typeface="Times New Roman"/>
              </a:rPr>
              <a:t>έ</a:t>
            </a:r>
            <a:r>
              <a:rPr sz="2400" i="1" spc="-40" dirty="0">
                <a:latin typeface="Symbol"/>
                <a:cs typeface="Symbol"/>
              </a:rPr>
              <a:t></a:t>
            </a:r>
            <a:r>
              <a:rPr sz="2400" i="1" spc="-40" dirty="0">
                <a:latin typeface="Times New Roman"/>
                <a:cs typeface="Times New Roman"/>
              </a:rPr>
              <a:t> </a:t>
            </a:r>
            <a:r>
              <a:rPr sz="2250" i="1" spc="-65" dirty="0">
                <a:latin typeface="Times New Roman"/>
                <a:cs typeface="Times New Roman"/>
              </a:rPr>
              <a:t>Y</a:t>
            </a:r>
            <a:r>
              <a:rPr sz="1950" spc="-97" baseline="-25641" dirty="0">
                <a:latin typeface="Times New Roman"/>
                <a:cs typeface="Times New Roman"/>
              </a:rPr>
              <a:t>.. </a:t>
            </a:r>
            <a:r>
              <a:rPr sz="2250" spc="5" dirty="0">
                <a:latin typeface="Times New Roman"/>
                <a:cs typeface="Times New Roman"/>
              </a:rPr>
              <a:t>: </a:t>
            </a:r>
            <a:r>
              <a:rPr sz="2400" i="1" spc="10" dirty="0">
                <a:latin typeface="Symbol"/>
                <a:cs typeface="Symbol"/>
              </a:rPr>
              <a:t></a:t>
            </a:r>
            <a:r>
              <a:rPr sz="2250" i="1" spc="10" dirty="0">
                <a:latin typeface="Times New Roman"/>
                <a:cs typeface="Times New Roman"/>
              </a:rPr>
              <a:t>ό </a:t>
            </a:r>
            <a:r>
              <a:rPr sz="2250" i="1" spc="-80" dirty="0">
                <a:latin typeface="Times New Roman"/>
                <a:cs typeface="Times New Roman"/>
              </a:rPr>
              <a:t>ά</a:t>
            </a:r>
            <a:r>
              <a:rPr sz="2400" i="1" spc="-80" dirty="0">
                <a:latin typeface="Symbol"/>
                <a:cs typeface="Symbol"/>
              </a:rPr>
              <a:t></a:t>
            </a:r>
            <a:r>
              <a:rPr sz="2400" i="1" spc="-80" dirty="0">
                <a:latin typeface="Times New Roman"/>
                <a:cs typeface="Times New Roman"/>
              </a:rPr>
              <a:t> </a:t>
            </a:r>
            <a:r>
              <a:rPr sz="2250" i="1" spc="-20" dirty="0">
                <a:latin typeface="Times New Roman"/>
                <a:cs typeface="Times New Roman"/>
              </a:rPr>
              <a:t>ό</a:t>
            </a:r>
            <a:r>
              <a:rPr sz="2400" i="1" spc="-20" dirty="0">
                <a:latin typeface="Symbol"/>
                <a:cs typeface="Symbol"/>
              </a:rPr>
              <a:t></a:t>
            </a:r>
            <a:r>
              <a:rPr sz="2400" i="1" spc="-20" dirty="0">
                <a:latin typeface="Times New Roman"/>
                <a:cs typeface="Times New Roman"/>
              </a:rPr>
              <a:t> </a:t>
            </a:r>
            <a:r>
              <a:rPr sz="2400" i="1" spc="-40" dirty="0">
                <a:latin typeface="Symbol"/>
                <a:cs typeface="Symbol"/>
              </a:rPr>
              <a:t></a:t>
            </a:r>
            <a:r>
              <a:rPr sz="2400" i="1" spc="-40" dirty="0">
                <a:latin typeface="Times New Roman"/>
                <a:cs typeface="Times New Roman"/>
              </a:rPr>
              <a:t> </a:t>
            </a:r>
            <a:r>
              <a:rPr sz="2400" i="1" spc="-60" dirty="0">
                <a:latin typeface="Symbol"/>
                <a:cs typeface="Symbol"/>
              </a:rPr>
              <a:t></a:t>
            </a:r>
            <a:r>
              <a:rPr sz="2250" i="1" spc="-60" dirty="0">
                <a:latin typeface="Times New Roman"/>
                <a:cs typeface="Times New Roman"/>
              </a:rPr>
              <a:t>ή</a:t>
            </a:r>
            <a:r>
              <a:rPr sz="2400" i="1" spc="-60" dirty="0">
                <a:latin typeface="Symbol"/>
                <a:cs typeface="Symbol"/>
              </a:rPr>
              <a:t></a:t>
            </a:r>
            <a:r>
              <a:rPr sz="2400" i="1" spc="-60" dirty="0">
                <a:latin typeface="Times New Roman"/>
                <a:cs typeface="Times New Roman"/>
              </a:rPr>
              <a:t> </a:t>
            </a:r>
            <a:r>
              <a:rPr sz="2250" spc="10" dirty="0">
                <a:latin typeface="Symbol"/>
                <a:cs typeface="Symbol"/>
              </a:rPr>
              <a:t></a:t>
            </a:r>
            <a:r>
              <a:rPr sz="2250" spc="10" dirty="0">
                <a:latin typeface="Times New Roman"/>
                <a:cs typeface="Times New Roman"/>
              </a:rPr>
              <a:t> </a:t>
            </a:r>
            <a:r>
              <a:rPr sz="2400" i="1" spc="-55" dirty="0">
                <a:latin typeface="Symbol"/>
                <a:cs typeface="Symbol"/>
              </a:rPr>
              <a:t></a:t>
            </a:r>
            <a:r>
              <a:rPr sz="2250" i="1" spc="-55" dirty="0">
                <a:latin typeface="Times New Roman"/>
                <a:cs typeface="Times New Roman"/>
              </a:rPr>
              <a:t>ή</a:t>
            </a:r>
            <a:r>
              <a:rPr sz="2400" i="1" spc="-55" dirty="0">
                <a:latin typeface="Symbol"/>
                <a:cs typeface="Symbol"/>
              </a:rPr>
              <a:t></a:t>
            </a:r>
            <a:r>
              <a:rPr sz="2400" i="1" spc="-55" dirty="0">
                <a:latin typeface="Times New Roman"/>
                <a:cs typeface="Times New Roman"/>
              </a:rPr>
              <a:t> </a:t>
            </a:r>
            <a:r>
              <a:rPr sz="2250" i="1" spc="5" dirty="0">
                <a:latin typeface="Times New Roman"/>
                <a:cs typeface="Times New Roman"/>
              </a:rPr>
              <a:t>t </a:t>
            </a:r>
            <a:r>
              <a:rPr sz="2250" spc="5" dirty="0">
                <a:latin typeface="Times New Roman"/>
                <a:cs typeface="Times New Roman"/>
              </a:rPr>
              <a:t>:</a:t>
            </a:r>
            <a:r>
              <a:rPr sz="2250" spc="-490" dirty="0">
                <a:latin typeface="Times New Roman"/>
                <a:cs typeface="Times New Roman"/>
              </a:rPr>
              <a:t> </a:t>
            </a:r>
            <a:r>
              <a:rPr sz="2400" i="1" spc="-80" dirty="0">
                <a:latin typeface="Symbol"/>
                <a:cs typeface="Symbol"/>
              </a:rPr>
              <a:t></a:t>
            </a:r>
            <a:r>
              <a:rPr sz="2250" i="1" spc="-80" dirty="0">
                <a:latin typeface="Times New Roman"/>
                <a:cs typeface="Times New Roman"/>
              </a:rPr>
              <a:t>ή</a:t>
            </a:r>
            <a:r>
              <a:rPr sz="2400" i="1" spc="-80" dirty="0">
                <a:latin typeface="Symbol"/>
                <a:cs typeface="Symbol"/>
              </a:rPr>
              <a:t></a:t>
            </a:r>
            <a:r>
              <a:rPr sz="2400" i="1" spc="-80" dirty="0">
                <a:latin typeface="Times New Roman"/>
                <a:cs typeface="Times New Roman"/>
              </a:rPr>
              <a:t> </a:t>
            </a:r>
            <a:r>
              <a:rPr sz="2400" i="1" spc="-80" dirty="0">
                <a:latin typeface="Symbol"/>
                <a:cs typeface="Symbol"/>
              </a:rPr>
              <a:t></a:t>
            </a:r>
            <a:r>
              <a:rPr sz="2400" i="1" spc="-80" dirty="0">
                <a:latin typeface="Times New Roman"/>
                <a:cs typeface="Times New Roman"/>
              </a:rPr>
              <a:t> </a:t>
            </a:r>
            <a:r>
              <a:rPr sz="2250" i="1" spc="-60" dirty="0">
                <a:latin typeface="Times New Roman"/>
                <a:cs typeface="Times New Roman"/>
              </a:rPr>
              <a:t>ά</a:t>
            </a:r>
            <a:r>
              <a:rPr sz="2400" i="1" spc="-60" dirty="0">
                <a:latin typeface="Symbol"/>
                <a:cs typeface="Symbol"/>
              </a:rPr>
              <a:t></a:t>
            </a:r>
            <a:endParaRPr sz="2400">
              <a:latin typeface="Symbol"/>
              <a:cs typeface="Symbol"/>
            </a:endParaRPr>
          </a:p>
          <a:p>
            <a:pPr marL="55880">
              <a:lnSpc>
                <a:spcPct val="100000"/>
              </a:lnSpc>
              <a:spcBef>
                <a:spcPts val="530"/>
              </a:spcBef>
            </a:pPr>
            <a:r>
              <a:rPr sz="2250" i="1" spc="10" dirty="0">
                <a:latin typeface="Times New Roman"/>
                <a:cs typeface="Times New Roman"/>
              </a:rPr>
              <a:t>n </a:t>
            </a:r>
            <a:r>
              <a:rPr sz="2250" spc="5" dirty="0">
                <a:latin typeface="Times New Roman"/>
                <a:cs typeface="Times New Roman"/>
              </a:rPr>
              <a:t>:</a:t>
            </a:r>
            <a:r>
              <a:rPr sz="2250" spc="-340" dirty="0">
                <a:latin typeface="Times New Roman"/>
                <a:cs typeface="Times New Roman"/>
              </a:rPr>
              <a:t> </a:t>
            </a:r>
            <a:r>
              <a:rPr sz="2400" i="1" spc="-80" dirty="0">
                <a:latin typeface="Symbol"/>
                <a:cs typeface="Symbol"/>
              </a:rPr>
              <a:t></a:t>
            </a:r>
            <a:r>
              <a:rPr sz="2250" i="1" spc="-80" dirty="0">
                <a:latin typeface="Times New Roman"/>
                <a:cs typeface="Times New Roman"/>
              </a:rPr>
              <a:t>ή</a:t>
            </a:r>
            <a:r>
              <a:rPr sz="2400" i="1" spc="-80" dirty="0">
                <a:latin typeface="Symbol"/>
                <a:cs typeface="Symbol"/>
              </a:rPr>
              <a:t></a:t>
            </a:r>
            <a:r>
              <a:rPr sz="2400" i="1" spc="-80" dirty="0">
                <a:latin typeface="Times New Roman"/>
                <a:cs typeface="Times New Roman"/>
              </a:rPr>
              <a:t> </a:t>
            </a:r>
            <a:r>
              <a:rPr sz="2400" i="1" spc="-60" dirty="0">
                <a:latin typeface="Symbol"/>
                <a:cs typeface="Symbol"/>
              </a:rPr>
              <a:t></a:t>
            </a:r>
            <a:r>
              <a:rPr sz="2250" i="1" spc="-60" dirty="0">
                <a:latin typeface="Times New Roman"/>
                <a:cs typeface="Times New Roman"/>
              </a:rPr>
              <a:t>ή</a:t>
            </a:r>
            <a:r>
              <a:rPr sz="2400" i="1" spc="-60" dirty="0">
                <a:latin typeface="Symbol"/>
                <a:cs typeface="Symbol"/>
              </a:rPr>
              <a:t></a:t>
            </a:r>
            <a:endParaRPr sz="2400">
              <a:latin typeface="Symbol"/>
              <a:cs typeface="Symbol"/>
            </a:endParaRPr>
          </a:p>
        </p:txBody>
      </p:sp>
      <p:sp>
        <p:nvSpPr>
          <p:cNvPr id="11" name="object 11"/>
          <p:cNvSpPr/>
          <p:nvPr/>
        </p:nvSpPr>
        <p:spPr>
          <a:xfrm>
            <a:off x="1222247" y="1892807"/>
            <a:ext cx="8164195" cy="3159760"/>
          </a:xfrm>
          <a:custGeom>
            <a:avLst/>
            <a:gdLst/>
            <a:ahLst/>
            <a:cxnLst/>
            <a:rect l="l" t="t" r="r" b="b"/>
            <a:pathLst>
              <a:path w="8164195" h="3159760">
                <a:moveTo>
                  <a:pt x="0" y="0"/>
                </a:moveTo>
                <a:lnTo>
                  <a:pt x="0" y="3159251"/>
                </a:lnTo>
                <a:lnTo>
                  <a:pt x="8164067" y="3159251"/>
                </a:lnTo>
                <a:lnTo>
                  <a:pt x="8164067" y="0"/>
                </a:lnTo>
                <a:lnTo>
                  <a:pt x="0" y="0"/>
                </a:lnTo>
                <a:close/>
              </a:path>
            </a:pathLst>
          </a:custGeom>
          <a:ln w="28574">
            <a:solidFill>
              <a:srgbClr val="FF0000"/>
            </a:solidFill>
          </a:ln>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8095" y="348995"/>
            <a:ext cx="9144000" cy="6858000"/>
            <a:chOff x="768095" y="348995"/>
            <a:chExt cx="9144000" cy="6858000"/>
          </a:xfrm>
        </p:grpSpPr>
        <p:sp>
          <p:nvSpPr>
            <p:cNvPr id="3" name="object 3"/>
            <p:cNvSpPr/>
            <p:nvPr/>
          </p:nvSpPr>
          <p:spPr>
            <a:xfrm>
              <a:off x="1100327" y="4768595"/>
              <a:ext cx="135635" cy="13715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06495" y="6515099"/>
              <a:ext cx="146303" cy="1463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23871" y="4671060"/>
              <a:ext cx="192023" cy="192023"/>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3001504" y="833119"/>
            <a:ext cx="4674235" cy="696595"/>
          </a:xfrm>
          <a:prstGeom prst="rect">
            <a:avLst/>
          </a:prstGeom>
        </p:spPr>
        <p:txBody>
          <a:bodyPr vert="horz" wrap="square" lIns="0" tIns="12700" rIns="0" bIns="0" rtlCol="0">
            <a:spAutoFit/>
          </a:bodyPr>
          <a:lstStyle/>
          <a:p>
            <a:pPr marL="12700">
              <a:lnSpc>
                <a:spcPct val="100000"/>
              </a:lnSpc>
              <a:spcBef>
                <a:spcPts val="100"/>
              </a:spcBef>
            </a:pPr>
            <a:r>
              <a:rPr sz="4400" dirty="0"/>
              <a:t>ANOVA</a:t>
            </a:r>
            <a:r>
              <a:rPr sz="4400" spc="-60" dirty="0"/>
              <a:t> </a:t>
            </a:r>
            <a:r>
              <a:rPr sz="4400" spc="-5" dirty="0"/>
              <a:t>(</a:t>
            </a:r>
            <a:r>
              <a:rPr sz="4400" i="1" spc="-5" dirty="0">
                <a:latin typeface="Arial"/>
                <a:cs typeface="Arial"/>
              </a:rPr>
              <a:t>συνέχεια</a:t>
            </a:r>
            <a:r>
              <a:rPr sz="4400" spc="-5" dirty="0"/>
              <a:t>)</a:t>
            </a:r>
            <a:endParaRPr sz="4400">
              <a:latin typeface="Arial"/>
              <a:cs typeface="Arial"/>
            </a:endParaRPr>
          </a:p>
        </p:txBody>
      </p:sp>
      <p:grpSp>
        <p:nvGrpSpPr>
          <p:cNvPr id="7" name="object 7"/>
          <p:cNvGrpSpPr/>
          <p:nvPr/>
        </p:nvGrpSpPr>
        <p:grpSpPr>
          <a:xfrm>
            <a:off x="1524000" y="1726691"/>
            <a:ext cx="7560945" cy="5173980"/>
            <a:chOff x="1524000" y="1726691"/>
            <a:chExt cx="7560945" cy="5173980"/>
          </a:xfrm>
        </p:grpSpPr>
        <p:sp>
          <p:nvSpPr>
            <p:cNvPr id="8" name="object 8"/>
            <p:cNvSpPr/>
            <p:nvPr/>
          </p:nvSpPr>
          <p:spPr>
            <a:xfrm>
              <a:off x="1524000" y="1726691"/>
              <a:ext cx="7560945" cy="5173980"/>
            </a:xfrm>
            <a:custGeom>
              <a:avLst/>
              <a:gdLst/>
              <a:ahLst/>
              <a:cxnLst/>
              <a:rect l="l" t="t" r="r" b="b"/>
              <a:pathLst>
                <a:path w="7560945" h="5173980">
                  <a:moveTo>
                    <a:pt x="7560563" y="5173979"/>
                  </a:moveTo>
                  <a:lnTo>
                    <a:pt x="7560563" y="0"/>
                  </a:lnTo>
                  <a:lnTo>
                    <a:pt x="0" y="0"/>
                  </a:lnTo>
                  <a:lnTo>
                    <a:pt x="0" y="5173979"/>
                  </a:lnTo>
                  <a:lnTo>
                    <a:pt x="7560563" y="5173979"/>
                  </a:lnTo>
                  <a:close/>
                </a:path>
              </a:pathLst>
            </a:custGeom>
            <a:solidFill>
              <a:srgbClr val="FFFFFF"/>
            </a:solidFill>
          </p:spPr>
          <p:txBody>
            <a:bodyPr wrap="square" lIns="0" tIns="0" rIns="0" bIns="0" rtlCol="0"/>
            <a:lstStyle/>
            <a:p>
              <a:endParaRPr/>
            </a:p>
          </p:txBody>
        </p:sp>
        <p:sp>
          <p:nvSpPr>
            <p:cNvPr id="9" name="object 9"/>
            <p:cNvSpPr/>
            <p:nvPr/>
          </p:nvSpPr>
          <p:spPr>
            <a:xfrm>
              <a:off x="2218943" y="2246375"/>
              <a:ext cx="731520" cy="269875"/>
            </a:xfrm>
            <a:custGeom>
              <a:avLst/>
              <a:gdLst/>
              <a:ahLst/>
              <a:cxnLst/>
              <a:rect l="l" t="t" r="r" b="b"/>
              <a:pathLst>
                <a:path w="731519" h="269875">
                  <a:moveTo>
                    <a:pt x="0" y="182879"/>
                  </a:moveTo>
                  <a:lnTo>
                    <a:pt x="27431" y="167639"/>
                  </a:lnTo>
                </a:path>
                <a:path w="731519" h="269875">
                  <a:moveTo>
                    <a:pt x="27431" y="167639"/>
                  </a:moveTo>
                  <a:lnTo>
                    <a:pt x="89915" y="269747"/>
                  </a:lnTo>
                </a:path>
                <a:path w="731519" h="269875">
                  <a:moveTo>
                    <a:pt x="89915" y="269747"/>
                  </a:moveTo>
                  <a:lnTo>
                    <a:pt x="160019" y="0"/>
                  </a:lnTo>
                </a:path>
                <a:path w="731519" h="269875">
                  <a:moveTo>
                    <a:pt x="160019" y="0"/>
                  </a:moveTo>
                  <a:lnTo>
                    <a:pt x="731519" y="0"/>
                  </a:lnTo>
                </a:path>
              </a:pathLst>
            </a:custGeom>
            <a:ln w="3175">
              <a:solidFill>
                <a:srgbClr val="000000"/>
              </a:solidFill>
            </a:ln>
          </p:spPr>
          <p:txBody>
            <a:bodyPr wrap="square" lIns="0" tIns="0" rIns="0" bIns="0" rtlCol="0"/>
            <a:lstStyle/>
            <a:p>
              <a:endParaRPr/>
            </a:p>
          </p:txBody>
        </p:sp>
        <p:sp>
          <p:nvSpPr>
            <p:cNvPr id="10" name="object 10"/>
            <p:cNvSpPr/>
            <p:nvPr/>
          </p:nvSpPr>
          <p:spPr>
            <a:xfrm>
              <a:off x="2217419" y="2240279"/>
              <a:ext cx="733425" cy="276225"/>
            </a:xfrm>
            <a:custGeom>
              <a:avLst/>
              <a:gdLst/>
              <a:ahLst/>
              <a:cxnLst/>
              <a:rect l="l" t="t" r="r" b="b"/>
              <a:pathLst>
                <a:path w="733425" h="276225">
                  <a:moveTo>
                    <a:pt x="733043" y="12191"/>
                  </a:moveTo>
                  <a:lnTo>
                    <a:pt x="733043" y="0"/>
                  </a:lnTo>
                  <a:lnTo>
                    <a:pt x="155447" y="0"/>
                  </a:lnTo>
                  <a:lnTo>
                    <a:pt x="91439" y="248411"/>
                  </a:lnTo>
                  <a:lnTo>
                    <a:pt x="35051" y="166115"/>
                  </a:lnTo>
                  <a:lnTo>
                    <a:pt x="0" y="185927"/>
                  </a:lnTo>
                  <a:lnTo>
                    <a:pt x="3047" y="192023"/>
                  </a:lnTo>
                  <a:lnTo>
                    <a:pt x="21335" y="182879"/>
                  </a:lnTo>
                  <a:lnTo>
                    <a:pt x="85343" y="275843"/>
                  </a:lnTo>
                  <a:lnTo>
                    <a:pt x="97535" y="275843"/>
                  </a:lnTo>
                  <a:lnTo>
                    <a:pt x="166115" y="12191"/>
                  </a:lnTo>
                  <a:lnTo>
                    <a:pt x="733043" y="12191"/>
                  </a:lnTo>
                  <a:close/>
                </a:path>
              </a:pathLst>
            </a:custGeom>
            <a:solidFill>
              <a:srgbClr val="000000"/>
            </a:solidFill>
          </p:spPr>
          <p:txBody>
            <a:bodyPr wrap="square" lIns="0" tIns="0" rIns="0" bIns="0" rtlCol="0"/>
            <a:lstStyle/>
            <a:p>
              <a:endParaRPr/>
            </a:p>
          </p:txBody>
        </p:sp>
        <p:sp>
          <p:nvSpPr>
            <p:cNvPr id="11" name="object 11"/>
            <p:cNvSpPr/>
            <p:nvPr/>
          </p:nvSpPr>
          <p:spPr>
            <a:xfrm>
              <a:off x="2196068" y="2595366"/>
              <a:ext cx="774700" cy="50800"/>
            </a:xfrm>
            <a:custGeom>
              <a:avLst/>
              <a:gdLst/>
              <a:ahLst/>
              <a:cxnLst/>
              <a:rect l="l" t="t" r="r" b="b"/>
              <a:pathLst>
                <a:path w="774700" h="50800">
                  <a:moveTo>
                    <a:pt x="324621" y="50292"/>
                  </a:moveTo>
                  <a:lnTo>
                    <a:pt x="455679" y="50292"/>
                  </a:lnTo>
                </a:path>
                <a:path w="774700" h="50800">
                  <a:moveTo>
                    <a:pt x="0" y="0"/>
                  </a:moveTo>
                  <a:lnTo>
                    <a:pt x="774193" y="0"/>
                  </a:lnTo>
                </a:path>
              </a:pathLst>
            </a:custGeom>
            <a:ln w="12827">
              <a:solidFill>
                <a:srgbClr val="000000"/>
              </a:solidFill>
            </a:ln>
          </p:spPr>
          <p:txBody>
            <a:bodyPr wrap="square" lIns="0" tIns="0" rIns="0" bIns="0" rtlCol="0"/>
            <a:lstStyle/>
            <a:p>
              <a:endParaRPr/>
            </a:p>
          </p:txBody>
        </p:sp>
      </p:grpSp>
      <p:sp>
        <p:nvSpPr>
          <p:cNvPr id="12" name="object 12"/>
          <p:cNvSpPr txBox="1"/>
          <p:nvPr/>
        </p:nvSpPr>
        <p:spPr>
          <a:xfrm>
            <a:off x="1485899" y="1699376"/>
            <a:ext cx="4251325" cy="1750695"/>
          </a:xfrm>
          <a:prstGeom prst="rect">
            <a:avLst/>
          </a:prstGeom>
        </p:spPr>
        <p:txBody>
          <a:bodyPr vert="horz" wrap="square" lIns="0" tIns="17145" rIns="0" bIns="0" rtlCol="0">
            <a:spAutoFit/>
          </a:bodyPr>
          <a:lstStyle/>
          <a:p>
            <a:pPr marL="38100">
              <a:lnSpc>
                <a:spcPct val="100000"/>
              </a:lnSpc>
              <a:spcBef>
                <a:spcPts val="135"/>
              </a:spcBef>
            </a:pPr>
            <a:r>
              <a:rPr sz="1650" b="1" spc="10" dirty="0">
                <a:latin typeface="Times New Roman"/>
                <a:cs typeface="Times New Roman"/>
              </a:rPr>
              <a:t>Συντελεστής</a:t>
            </a:r>
            <a:r>
              <a:rPr sz="1650" b="1" dirty="0">
                <a:latin typeface="Times New Roman"/>
                <a:cs typeface="Times New Roman"/>
              </a:rPr>
              <a:t> </a:t>
            </a:r>
            <a:r>
              <a:rPr sz="1650" b="1" spc="10" dirty="0">
                <a:latin typeface="Times New Roman"/>
                <a:cs typeface="Times New Roman"/>
              </a:rPr>
              <a:t>Παραλλακτικότητας:</a:t>
            </a:r>
            <a:endParaRPr sz="1650" dirty="0">
              <a:latin typeface="Times New Roman"/>
              <a:cs typeface="Times New Roman"/>
            </a:endParaRPr>
          </a:p>
          <a:p>
            <a:pPr>
              <a:lnSpc>
                <a:spcPct val="100000"/>
              </a:lnSpc>
            </a:pPr>
            <a:endParaRPr sz="1800" dirty="0">
              <a:latin typeface="Times New Roman"/>
              <a:cs typeface="Times New Roman"/>
            </a:endParaRPr>
          </a:p>
          <a:p>
            <a:pPr marL="69850">
              <a:lnSpc>
                <a:spcPts val="2290"/>
              </a:lnSpc>
              <a:spcBef>
                <a:spcPts val="1335"/>
              </a:spcBef>
              <a:tabLst>
                <a:tab pos="900430" algn="l"/>
              </a:tabLst>
            </a:pPr>
            <a:r>
              <a:rPr sz="2050" i="1" dirty="0">
                <a:latin typeface="Times New Roman"/>
                <a:cs typeface="Times New Roman"/>
              </a:rPr>
              <a:t>CV</a:t>
            </a:r>
            <a:r>
              <a:rPr sz="2050" i="1" spc="265" dirty="0">
                <a:latin typeface="Times New Roman"/>
                <a:cs typeface="Times New Roman"/>
              </a:rPr>
              <a:t> </a:t>
            </a:r>
            <a:r>
              <a:rPr sz="2050" spc="-5" dirty="0">
                <a:latin typeface="Symbol"/>
                <a:cs typeface="Symbol"/>
              </a:rPr>
              <a:t></a:t>
            </a:r>
            <a:r>
              <a:rPr sz="2050" spc="-5" dirty="0">
                <a:latin typeface="Times New Roman"/>
                <a:cs typeface="Times New Roman"/>
              </a:rPr>
              <a:t>	</a:t>
            </a:r>
            <a:r>
              <a:rPr sz="3075" spc="15" baseline="35230" dirty="0">
                <a:latin typeface="Symbol"/>
                <a:cs typeface="Symbol"/>
              </a:rPr>
              <a:t></a:t>
            </a:r>
            <a:r>
              <a:rPr sz="3075" spc="67" baseline="35230" dirty="0">
                <a:latin typeface="Times New Roman"/>
                <a:cs typeface="Times New Roman"/>
              </a:rPr>
              <a:t> </a:t>
            </a:r>
            <a:r>
              <a:rPr sz="2050" spc="15" dirty="0">
                <a:latin typeface="Symbol"/>
                <a:cs typeface="Symbol"/>
              </a:rPr>
              <a:t></a:t>
            </a:r>
            <a:r>
              <a:rPr sz="2050" spc="15" dirty="0">
                <a:latin typeface="Times New Roman"/>
                <a:cs typeface="Times New Roman"/>
              </a:rPr>
              <a:t>100</a:t>
            </a:r>
            <a:endParaRPr sz="2050" dirty="0">
              <a:latin typeface="Times New Roman"/>
              <a:cs typeface="Times New Roman"/>
            </a:endParaRPr>
          </a:p>
          <a:p>
            <a:pPr marL="984250">
              <a:lnSpc>
                <a:spcPts val="2290"/>
              </a:lnSpc>
            </a:pPr>
            <a:r>
              <a:rPr sz="3075" i="1" spc="-89" baseline="14905" dirty="0">
                <a:latin typeface="Times New Roman"/>
                <a:cs typeface="Times New Roman"/>
              </a:rPr>
              <a:t>Y</a:t>
            </a:r>
            <a:r>
              <a:rPr sz="1150" spc="-60" dirty="0">
                <a:latin typeface="Times New Roman"/>
                <a:cs typeface="Times New Roman"/>
              </a:rPr>
              <a:t>..</a:t>
            </a:r>
            <a:endParaRPr sz="1150" dirty="0">
              <a:latin typeface="Times New Roman"/>
              <a:cs typeface="Times New Roman"/>
            </a:endParaRPr>
          </a:p>
          <a:p>
            <a:pPr marL="38100">
              <a:lnSpc>
                <a:spcPct val="100000"/>
              </a:lnSpc>
              <a:spcBef>
                <a:spcPts val="1590"/>
              </a:spcBef>
            </a:pPr>
            <a:r>
              <a:rPr sz="1650" b="1" spc="15" dirty="0">
                <a:latin typeface="Times New Roman"/>
                <a:cs typeface="Times New Roman"/>
              </a:rPr>
              <a:t>Τυπικό </a:t>
            </a:r>
            <a:r>
              <a:rPr sz="1650" b="1" spc="5" dirty="0">
                <a:latin typeface="Times New Roman"/>
                <a:cs typeface="Times New Roman"/>
              </a:rPr>
              <a:t>Σφάλµα </a:t>
            </a:r>
            <a:r>
              <a:rPr sz="1650" b="1" spc="20" dirty="0">
                <a:latin typeface="Times New Roman"/>
                <a:cs typeface="Times New Roman"/>
              </a:rPr>
              <a:t>∆ιαφοράς </a:t>
            </a:r>
            <a:r>
              <a:rPr sz="1650" b="1" spc="25" dirty="0">
                <a:latin typeface="Times New Roman"/>
                <a:cs typeface="Times New Roman"/>
              </a:rPr>
              <a:t>∆ύο </a:t>
            </a:r>
            <a:r>
              <a:rPr sz="1650" b="1" spc="10" dirty="0">
                <a:latin typeface="Times New Roman"/>
                <a:cs typeface="Times New Roman"/>
              </a:rPr>
              <a:t>Μέσων</a:t>
            </a:r>
            <a:r>
              <a:rPr sz="1650" b="1" spc="-65" dirty="0">
                <a:latin typeface="Times New Roman"/>
                <a:cs typeface="Times New Roman"/>
              </a:rPr>
              <a:t> </a:t>
            </a:r>
            <a:r>
              <a:rPr sz="1650" b="1" spc="10" dirty="0">
                <a:latin typeface="Times New Roman"/>
                <a:cs typeface="Times New Roman"/>
              </a:rPr>
              <a:t>Όρων:</a:t>
            </a:r>
            <a:endParaRPr sz="1650" dirty="0">
              <a:latin typeface="Times New Roman"/>
              <a:cs typeface="Times New Roman"/>
            </a:endParaRPr>
          </a:p>
        </p:txBody>
      </p:sp>
      <p:grpSp>
        <p:nvGrpSpPr>
          <p:cNvPr id="13" name="object 13"/>
          <p:cNvGrpSpPr/>
          <p:nvPr/>
        </p:nvGrpSpPr>
        <p:grpSpPr>
          <a:xfrm>
            <a:off x="1693924" y="3712464"/>
            <a:ext cx="1692275" cy="694690"/>
            <a:chOff x="1693924" y="3712464"/>
            <a:chExt cx="1692275" cy="694690"/>
          </a:xfrm>
        </p:grpSpPr>
        <p:sp>
          <p:nvSpPr>
            <p:cNvPr id="14" name="object 14"/>
            <p:cNvSpPr/>
            <p:nvPr/>
          </p:nvSpPr>
          <p:spPr>
            <a:xfrm>
              <a:off x="1697734" y="4114799"/>
              <a:ext cx="311150" cy="0"/>
            </a:xfrm>
            <a:custGeom>
              <a:avLst/>
              <a:gdLst/>
              <a:ahLst/>
              <a:cxnLst/>
              <a:rect l="l" t="t" r="r" b="b"/>
              <a:pathLst>
                <a:path w="311150">
                  <a:moveTo>
                    <a:pt x="0" y="0"/>
                  </a:moveTo>
                  <a:lnTo>
                    <a:pt x="80765" y="0"/>
                  </a:lnTo>
                </a:path>
                <a:path w="311150">
                  <a:moveTo>
                    <a:pt x="230126" y="0"/>
                  </a:moveTo>
                  <a:lnTo>
                    <a:pt x="310891" y="0"/>
                  </a:lnTo>
                </a:path>
              </a:pathLst>
            </a:custGeom>
            <a:ln w="7238">
              <a:solidFill>
                <a:srgbClr val="000000"/>
              </a:solidFill>
            </a:ln>
          </p:spPr>
          <p:txBody>
            <a:bodyPr wrap="square" lIns="0" tIns="0" rIns="0" bIns="0" rtlCol="0"/>
            <a:lstStyle/>
            <a:p>
              <a:endParaRPr/>
            </a:p>
          </p:txBody>
        </p:sp>
        <p:sp>
          <p:nvSpPr>
            <p:cNvPr id="15" name="object 15"/>
            <p:cNvSpPr/>
            <p:nvPr/>
          </p:nvSpPr>
          <p:spPr>
            <a:xfrm>
              <a:off x="2554227" y="4091934"/>
              <a:ext cx="809625" cy="0"/>
            </a:xfrm>
            <a:custGeom>
              <a:avLst/>
              <a:gdLst/>
              <a:ahLst/>
              <a:cxnLst/>
              <a:rect l="l" t="t" r="r" b="b"/>
              <a:pathLst>
                <a:path w="809625">
                  <a:moveTo>
                    <a:pt x="0" y="0"/>
                  </a:moveTo>
                  <a:lnTo>
                    <a:pt x="809235" y="0"/>
                  </a:lnTo>
                </a:path>
              </a:pathLst>
            </a:custGeom>
            <a:ln w="13812">
              <a:solidFill>
                <a:srgbClr val="000000"/>
              </a:solidFill>
            </a:ln>
          </p:spPr>
          <p:txBody>
            <a:bodyPr wrap="square" lIns="0" tIns="0" rIns="0" bIns="0" rtlCol="0"/>
            <a:lstStyle/>
            <a:p>
              <a:endParaRPr/>
            </a:p>
          </p:txBody>
        </p:sp>
        <p:sp>
          <p:nvSpPr>
            <p:cNvPr id="16" name="object 16"/>
            <p:cNvSpPr/>
            <p:nvPr/>
          </p:nvSpPr>
          <p:spPr>
            <a:xfrm>
              <a:off x="2369819" y="3718560"/>
              <a:ext cx="1015365" cy="687705"/>
            </a:xfrm>
            <a:custGeom>
              <a:avLst/>
              <a:gdLst/>
              <a:ahLst/>
              <a:cxnLst/>
              <a:rect l="l" t="t" r="r" b="b"/>
              <a:pathLst>
                <a:path w="1015364" h="687704">
                  <a:moveTo>
                    <a:pt x="0" y="461771"/>
                  </a:moveTo>
                  <a:lnTo>
                    <a:pt x="27431" y="426719"/>
                  </a:lnTo>
                  <a:lnTo>
                    <a:pt x="94487" y="687323"/>
                  </a:lnTo>
                  <a:lnTo>
                    <a:pt x="167639" y="0"/>
                  </a:lnTo>
                  <a:lnTo>
                    <a:pt x="1014983" y="0"/>
                  </a:lnTo>
                </a:path>
              </a:pathLst>
            </a:custGeom>
            <a:ln w="3175">
              <a:solidFill>
                <a:srgbClr val="000000"/>
              </a:solidFill>
            </a:ln>
          </p:spPr>
          <p:txBody>
            <a:bodyPr wrap="square" lIns="0" tIns="0" rIns="0" bIns="0" rtlCol="0"/>
            <a:lstStyle/>
            <a:p>
              <a:endParaRPr/>
            </a:p>
          </p:txBody>
        </p:sp>
        <p:sp>
          <p:nvSpPr>
            <p:cNvPr id="17" name="object 17"/>
            <p:cNvSpPr/>
            <p:nvPr/>
          </p:nvSpPr>
          <p:spPr>
            <a:xfrm>
              <a:off x="2366771" y="3712464"/>
              <a:ext cx="1018540" cy="693420"/>
            </a:xfrm>
            <a:custGeom>
              <a:avLst/>
              <a:gdLst/>
              <a:ahLst/>
              <a:cxnLst/>
              <a:rect l="l" t="t" r="r" b="b"/>
              <a:pathLst>
                <a:path w="1018539" h="693420">
                  <a:moveTo>
                    <a:pt x="1018031" y="13715"/>
                  </a:moveTo>
                  <a:lnTo>
                    <a:pt x="1018031" y="0"/>
                  </a:lnTo>
                  <a:lnTo>
                    <a:pt x="166115" y="0"/>
                  </a:lnTo>
                  <a:lnTo>
                    <a:pt x="97535" y="633983"/>
                  </a:lnTo>
                  <a:lnTo>
                    <a:pt x="38099" y="416051"/>
                  </a:lnTo>
                  <a:lnTo>
                    <a:pt x="0" y="464819"/>
                  </a:lnTo>
                  <a:lnTo>
                    <a:pt x="7619" y="470915"/>
                  </a:lnTo>
                  <a:lnTo>
                    <a:pt x="22859" y="451103"/>
                  </a:lnTo>
                  <a:lnTo>
                    <a:pt x="89915" y="693419"/>
                  </a:lnTo>
                  <a:lnTo>
                    <a:pt x="103631" y="693419"/>
                  </a:lnTo>
                  <a:lnTo>
                    <a:pt x="176783" y="13715"/>
                  </a:lnTo>
                  <a:lnTo>
                    <a:pt x="1018031" y="13715"/>
                  </a:lnTo>
                  <a:close/>
                </a:path>
              </a:pathLst>
            </a:custGeom>
            <a:solidFill>
              <a:srgbClr val="000000"/>
            </a:solidFill>
          </p:spPr>
          <p:txBody>
            <a:bodyPr wrap="square" lIns="0" tIns="0" rIns="0" bIns="0" rtlCol="0"/>
            <a:lstStyle/>
            <a:p>
              <a:endParaRPr/>
            </a:p>
          </p:txBody>
        </p:sp>
      </p:grpSp>
      <p:sp>
        <p:nvSpPr>
          <p:cNvPr id="18" name="object 18"/>
          <p:cNvSpPr txBox="1"/>
          <p:nvPr/>
        </p:nvSpPr>
        <p:spPr>
          <a:xfrm>
            <a:off x="2572465" y="3635169"/>
            <a:ext cx="792480" cy="815340"/>
          </a:xfrm>
          <a:prstGeom prst="rect">
            <a:avLst/>
          </a:prstGeom>
        </p:spPr>
        <p:txBody>
          <a:bodyPr vert="horz" wrap="square" lIns="0" tIns="71755" rIns="0" bIns="0" rtlCol="0">
            <a:spAutoFit/>
          </a:bodyPr>
          <a:lstStyle/>
          <a:p>
            <a:pPr marR="5080" algn="ctr">
              <a:lnSpc>
                <a:spcPct val="100000"/>
              </a:lnSpc>
              <a:spcBef>
                <a:spcPts val="565"/>
              </a:spcBef>
            </a:pPr>
            <a:r>
              <a:rPr sz="2200" spc="-15" dirty="0">
                <a:latin typeface="Times New Roman"/>
                <a:cs typeface="Times New Roman"/>
              </a:rPr>
              <a:t>2</a:t>
            </a:r>
            <a:r>
              <a:rPr sz="2200" spc="-125" dirty="0">
                <a:latin typeface="Times New Roman"/>
                <a:cs typeface="Times New Roman"/>
              </a:rPr>
              <a:t>.</a:t>
            </a:r>
            <a:r>
              <a:rPr sz="2200" spc="55" dirty="0">
                <a:latin typeface="Symbol"/>
                <a:cs typeface="Symbol"/>
              </a:rPr>
              <a:t></a:t>
            </a:r>
            <a:r>
              <a:rPr sz="2200" spc="-50" dirty="0">
                <a:latin typeface="Symbol"/>
                <a:cs typeface="Symbol"/>
              </a:rPr>
              <a:t></a:t>
            </a:r>
            <a:r>
              <a:rPr sz="2200" spc="-5" dirty="0">
                <a:latin typeface="Symbol"/>
                <a:cs typeface="Symbol"/>
              </a:rPr>
              <a:t></a:t>
            </a:r>
            <a:endParaRPr sz="2200">
              <a:latin typeface="Symbol"/>
              <a:cs typeface="Symbol"/>
            </a:endParaRPr>
          </a:p>
          <a:p>
            <a:pPr marR="4445" algn="ctr">
              <a:lnSpc>
                <a:spcPct val="100000"/>
              </a:lnSpc>
              <a:spcBef>
                <a:spcPts val="470"/>
              </a:spcBef>
            </a:pPr>
            <a:r>
              <a:rPr sz="2200" i="1" spc="-5" dirty="0">
                <a:latin typeface="Times New Roman"/>
                <a:cs typeface="Times New Roman"/>
              </a:rPr>
              <a:t>n</a:t>
            </a:r>
            <a:endParaRPr sz="2200">
              <a:latin typeface="Times New Roman"/>
              <a:cs typeface="Times New Roman"/>
            </a:endParaRPr>
          </a:p>
        </p:txBody>
      </p:sp>
      <p:sp>
        <p:nvSpPr>
          <p:cNvPr id="19" name="object 19"/>
          <p:cNvSpPr txBox="1"/>
          <p:nvPr/>
        </p:nvSpPr>
        <p:spPr>
          <a:xfrm>
            <a:off x="1544328" y="3957194"/>
            <a:ext cx="793115" cy="370840"/>
          </a:xfrm>
          <a:prstGeom prst="rect">
            <a:avLst/>
          </a:prstGeom>
        </p:spPr>
        <p:txBody>
          <a:bodyPr vert="horz" wrap="square" lIns="0" tIns="12065" rIns="0" bIns="0" rtlCol="0">
            <a:spAutoFit/>
          </a:bodyPr>
          <a:lstStyle/>
          <a:p>
            <a:pPr marL="25400">
              <a:lnSpc>
                <a:spcPts val="2140"/>
              </a:lnSpc>
              <a:spcBef>
                <a:spcPts val="95"/>
              </a:spcBef>
              <a:tabLst>
                <a:tab pos="601345" algn="l"/>
              </a:tabLst>
            </a:pPr>
            <a:r>
              <a:rPr sz="3300" i="1" spc="-67" baseline="16414" dirty="0">
                <a:latin typeface="Times New Roman"/>
                <a:cs typeface="Times New Roman"/>
              </a:rPr>
              <a:t>s</a:t>
            </a:r>
            <a:r>
              <a:rPr sz="1250" i="1" spc="-45" dirty="0">
                <a:latin typeface="Times New Roman"/>
                <a:cs typeface="Times New Roman"/>
              </a:rPr>
              <a:t>Y</a:t>
            </a:r>
            <a:r>
              <a:rPr sz="1250" i="1" spc="105" dirty="0">
                <a:latin typeface="Times New Roman"/>
                <a:cs typeface="Times New Roman"/>
              </a:rPr>
              <a:t> </a:t>
            </a:r>
            <a:r>
              <a:rPr sz="1250" dirty="0">
                <a:latin typeface="Symbol"/>
                <a:cs typeface="Symbol"/>
              </a:rPr>
              <a:t></a:t>
            </a:r>
            <a:r>
              <a:rPr sz="1250" i="1" dirty="0">
                <a:latin typeface="Times New Roman"/>
                <a:cs typeface="Times New Roman"/>
              </a:rPr>
              <a:t>Y	</a:t>
            </a:r>
            <a:r>
              <a:rPr sz="3300" spc="-7" baseline="16414" dirty="0">
                <a:latin typeface="Symbol"/>
                <a:cs typeface="Symbol"/>
              </a:rPr>
              <a:t></a:t>
            </a:r>
            <a:endParaRPr sz="3300" baseline="16414">
              <a:latin typeface="Symbol"/>
              <a:cs typeface="Symbol"/>
            </a:endParaRPr>
          </a:p>
          <a:p>
            <a:pPr marL="189865">
              <a:lnSpc>
                <a:spcPts val="580"/>
              </a:lnSpc>
              <a:tabLst>
                <a:tab pos="433705" algn="l"/>
              </a:tabLst>
            </a:pPr>
            <a:r>
              <a:rPr sz="900" spc="10" dirty="0">
                <a:latin typeface="Times New Roman"/>
                <a:cs typeface="Times New Roman"/>
              </a:rPr>
              <a:t>1	2</a:t>
            </a:r>
            <a:endParaRPr sz="900">
              <a:latin typeface="Times New Roman"/>
              <a:cs typeface="Times New Roman"/>
            </a:endParaRPr>
          </a:p>
        </p:txBody>
      </p:sp>
      <p:sp>
        <p:nvSpPr>
          <p:cNvPr id="20" name="object 20"/>
          <p:cNvSpPr txBox="1"/>
          <p:nvPr/>
        </p:nvSpPr>
        <p:spPr>
          <a:xfrm>
            <a:off x="1523975" y="4680318"/>
            <a:ext cx="2853690" cy="282575"/>
          </a:xfrm>
          <a:prstGeom prst="rect">
            <a:avLst/>
          </a:prstGeom>
        </p:spPr>
        <p:txBody>
          <a:bodyPr vert="horz" wrap="square" lIns="0" tIns="17145" rIns="0" bIns="0" rtlCol="0">
            <a:spAutoFit/>
          </a:bodyPr>
          <a:lstStyle/>
          <a:p>
            <a:pPr>
              <a:lnSpc>
                <a:spcPct val="100000"/>
              </a:lnSpc>
              <a:spcBef>
                <a:spcPts val="135"/>
              </a:spcBef>
            </a:pPr>
            <a:r>
              <a:rPr sz="1650" b="1" spc="10" dirty="0">
                <a:latin typeface="Times New Roman"/>
                <a:cs typeface="Times New Roman"/>
              </a:rPr>
              <a:t>Ελάχιστη Σηµαντική</a:t>
            </a:r>
            <a:r>
              <a:rPr sz="1650" b="1" spc="-20" dirty="0">
                <a:latin typeface="Times New Roman"/>
                <a:cs typeface="Times New Roman"/>
              </a:rPr>
              <a:t> </a:t>
            </a:r>
            <a:r>
              <a:rPr sz="1650" b="1" spc="15" dirty="0">
                <a:latin typeface="Times New Roman"/>
                <a:cs typeface="Times New Roman"/>
              </a:rPr>
              <a:t>∆ιαφορά:</a:t>
            </a:r>
            <a:endParaRPr sz="1650">
              <a:latin typeface="Times New Roman"/>
              <a:cs typeface="Times New Roman"/>
            </a:endParaRPr>
          </a:p>
        </p:txBody>
      </p:sp>
      <p:sp>
        <p:nvSpPr>
          <p:cNvPr id="21" name="object 21"/>
          <p:cNvSpPr/>
          <p:nvPr/>
        </p:nvSpPr>
        <p:spPr>
          <a:xfrm>
            <a:off x="3300983" y="5410200"/>
            <a:ext cx="325120" cy="0"/>
          </a:xfrm>
          <a:custGeom>
            <a:avLst/>
            <a:gdLst/>
            <a:ahLst/>
            <a:cxnLst/>
            <a:rect l="l" t="t" r="r" b="b"/>
            <a:pathLst>
              <a:path w="325120">
                <a:moveTo>
                  <a:pt x="0" y="0"/>
                </a:moveTo>
                <a:lnTo>
                  <a:pt x="83819" y="0"/>
                </a:lnTo>
              </a:path>
              <a:path w="325120">
                <a:moveTo>
                  <a:pt x="239267" y="0"/>
                </a:moveTo>
                <a:lnTo>
                  <a:pt x="324611" y="0"/>
                </a:lnTo>
              </a:path>
            </a:pathLst>
          </a:custGeom>
          <a:ln w="7619">
            <a:solidFill>
              <a:srgbClr val="000000"/>
            </a:solidFill>
          </a:ln>
        </p:spPr>
        <p:txBody>
          <a:bodyPr wrap="square" lIns="0" tIns="0" rIns="0" bIns="0" rtlCol="0"/>
          <a:lstStyle/>
          <a:p>
            <a:endParaRPr/>
          </a:p>
        </p:txBody>
      </p:sp>
      <p:sp>
        <p:nvSpPr>
          <p:cNvPr id="22" name="object 22"/>
          <p:cNvSpPr txBox="1"/>
          <p:nvPr/>
        </p:nvSpPr>
        <p:spPr>
          <a:xfrm>
            <a:off x="3349750" y="5460016"/>
            <a:ext cx="312420" cy="173990"/>
          </a:xfrm>
          <a:prstGeom prst="rect">
            <a:avLst/>
          </a:prstGeom>
        </p:spPr>
        <p:txBody>
          <a:bodyPr vert="horz" wrap="square" lIns="0" tIns="15240" rIns="0" bIns="0" rtlCol="0">
            <a:spAutoFit/>
          </a:bodyPr>
          <a:lstStyle/>
          <a:p>
            <a:pPr>
              <a:lnSpc>
                <a:spcPct val="100000"/>
              </a:lnSpc>
              <a:spcBef>
                <a:spcPts val="120"/>
              </a:spcBef>
              <a:tabLst>
                <a:tab pos="264795" algn="l"/>
              </a:tabLst>
            </a:pPr>
            <a:r>
              <a:rPr sz="950" i="1" spc="5" dirty="0">
                <a:latin typeface="Times New Roman"/>
                <a:cs typeface="Times New Roman"/>
              </a:rPr>
              <a:t>i	j</a:t>
            </a:r>
            <a:endParaRPr sz="950">
              <a:latin typeface="Times New Roman"/>
              <a:cs typeface="Times New Roman"/>
            </a:endParaRPr>
          </a:p>
        </p:txBody>
      </p:sp>
      <p:sp>
        <p:nvSpPr>
          <p:cNvPr id="23" name="object 23"/>
          <p:cNvSpPr txBox="1"/>
          <p:nvPr/>
        </p:nvSpPr>
        <p:spPr>
          <a:xfrm>
            <a:off x="2098547" y="5344152"/>
            <a:ext cx="812800" cy="241300"/>
          </a:xfrm>
          <a:prstGeom prst="rect">
            <a:avLst/>
          </a:prstGeom>
        </p:spPr>
        <p:txBody>
          <a:bodyPr vert="horz" wrap="square" lIns="0" tIns="14604" rIns="0" bIns="0" rtlCol="0">
            <a:spAutoFit/>
          </a:bodyPr>
          <a:lstStyle/>
          <a:p>
            <a:pPr>
              <a:lnSpc>
                <a:spcPct val="100000"/>
              </a:lnSpc>
              <a:spcBef>
                <a:spcPts val="114"/>
              </a:spcBef>
              <a:tabLst>
                <a:tab pos="532765" algn="l"/>
              </a:tabLst>
            </a:pPr>
            <a:r>
              <a:rPr sz="1400" i="1" spc="-40" dirty="0">
                <a:latin typeface="Symbol"/>
                <a:cs typeface="Symbol"/>
              </a:rPr>
              <a:t></a:t>
            </a:r>
            <a:r>
              <a:rPr sz="1400" spc="-40" dirty="0">
                <a:latin typeface="Times New Roman"/>
                <a:cs typeface="Times New Roman"/>
              </a:rPr>
              <a:t>	</a:t>
            </a:r>
            <a:r>
              <a:rPr sz="1300" i="1" spc="15" dirty="0">
                <a:latin typeface="Times New Roman"/>
                <a:cs typeface="Times New Roman"/>
              </a:rPr>
              <a:t>a</a:t>
            </a:r>
            <a:r>
              <a:rPr sz="1300" i="1" spc="-180" dirty="0">
                <a:latin typeface="Times New Roman"/>
                <a:cs typeface="Times New Roman"/>
              </a:rPr>
              <a:t> </a:t>
            </a:r>
            <a:r>
              <a:rPr sz="1300" spc="10" dirty="0">
                <a:latin typeface="Times New Roman"/>
                <a:cs typeface="Times New Roman"/>
              </a:rPr>
              <a:t>/</a:t>
            </a:r>
            <a:r>
              <a:rPr sz="1300" spc="-160" dirty="0">
                <a:latin typeface="Times New Roman"/>
                <a:cs typeface="Times New Roman"/>
              </a:rPr>
              <a:t> </a:t>
            </a:r>
            <a:r>
              <a:rPr sz="1300" spc="15" dirty="0">
                <a:latin typeface="Times New Roman"/>
                <a:cs typeface="Times New Roman"/>
              </a:rPr>
              <a:t>2</a:t>
            </a:r>
            <a:endParaRPr sz="1300">
              <a:latin typeface="Times New Roman"/>
              <a:cs typeface="Times New Roman"/>
            </a:endParaRPr>
          </a:p>
        </p:txBody>
      </p:sp>
      <p:sp>
        <p:nvSpPr>
          <p:cNvPr id="24" name="object 24"/>
          <p:cNvSpPr txBox="1"/>
          <p:nvPr/>
        </p:nvSpPr>
        <p:spPr>
          <a:xfrm>
            <a:off x="1563623" y="5153443"/>
            <a:ext cx="1729105" cy="379095"/>
          </a:xfrm>
          <a:prstGeom prst="rect">
            <a:avLst/>
          </a:prstGeom>
        </p:spPr>
        <p:txBody>
          <a:bodyPr vert="horz" wrap="square" lIns="0" tIns="14604" rIns="0" bIns="0" rtlCol="0">
            <a:spAutoFit/>
          </a:bodyPr>
          <a:lstStyle/>
          <a:p>
            <a:pPr>
              <a:lnSpc>
                <a:spcPct val="100000"/>
              </a:lnSpc>
              <a:spcBef>
                <a:spcPts val="114"/>
              </a:spcBef>
              <a:tabLst>
                <a:tab pos="760095" algn="l"/>
                <a:tab pos="1394460" algn="l"/>
              </a:tabLst>
            </a:pPr>
            <a:r>
              <a:rPr sz="2300" spc="5" dirty="0">
                <a:latin typeface="Symbol"/>
                <a:cs typeface="Symbol"/>
              </a:rPr>
              <a:t></a:t>
            </a:r>
            <a:r>
              <a:rPr sz="2300" spc="5" dirty="0">
                <a:latin typeface="Times New Roman"/>
                <a:cs typeface="Times New Roman"/>
              </a:rPr>
              <a:t>	</a:t>
            </a:r>
            <a:r>
              <a:rPr sz="2300" spc="5" dirty="0">
                <a:latin typeface="Symbol"/>
                <a:cs typeface="Symbol"/>
              </a:rPr>
              <a:t></a:t>
            </a:r>
            <a:r>
              <a:rPr sz="2300" spc="-120" dirty="0">
                <a:latin typeface="Times New Roman"/>
                <a:cs typeface="Times New Roman"/>
              </a:rPr>
              <a:t> </a:t>
            </a:r>
            <a:r>
              <a:rPr sz="2300" i="1" dirty="0">
                <a:latin typeface="Times New Roman"/>
                <a:cs typeface="Times New Roman"/>
              </a:rPr>
              <a:t>t	</a:t>
            </a:r>
            <a:r>
              <a:rPr sz="2300" spc="5" dirty="0">
                <a:latin typeface="Symbol"/>
                <a:cs typeface="Symbol"/>
              </a:rPr>
              <a:t></a:t>
            </a:r>
            <a:r>
              <a:rPr sz="2300" spc="-295" dirty="0">
                <a:latin typeface="Times New Roman"/>
                <a:cs typeface="Times New Roman"/>
              </a:rPr>
              <a:t> </a:t>
            </a:r>
            <a:r>
              <a:rPr sz="2300" i="1" spc="5" dirty="0">
                <a:latin typeface="Times New Roman"/>
                <a:cs typeface="Times New Roman"/>
              </a:rPr>
              <a:t>s</a:t>
            </a:r>
            <a:endParaRPr sz="2300" dirty="0">
              <a:latin typeface="Times New Roman"/>
              <a:cs typeface="Times New Roman"/>
            </a:endParaRPr>
          </a:p>
        </p:txBody>
      </p:sp>
      <p:sp>
        <p:nvSpPr>
          <p:cNvPr id="25" name="object 25"/>
          <p:cNvSpPr txBox="1"/>
          <p:nvPr/>
        </p:nvSpPr>
        <p:spPr>
          <a:xfrm>
            <a:off x="3267454" y="5324970"/>
            <a:ext cx="2936240" cy="282575"/>
          </a:xfrm>
          <a:prstGeom prst="rect">
            <a:avLst/>
          </a:prstGeom>
        </p:spPr>
        <p:txBody>
          <a:bodyPr vert="horz" wrap="square" lIns="0" tIns="17145" rIns="0" bIns="0" rtlCol="0">
            <a:spAutoFit/>
          </a:bodyPr>
          <a:lstStyle/>
          <a:p>
            <a:pPr>
              <a:lnSpc>
                <a:spcPct val="100000"/>
              </a:lnSpc>
              <a:spcBef>
                <a:spcPts val="135"/>
              </a:spcBef>
              <a:tabLst>
                <a:tab pos="504190" algn="l"/>
              </a:tabLst>
            </a:pPr>
            <a:r>
              <a:rPr sz="1300" i="1" spc="20" dirty="0">
                <a:latin typeface="Times New Roman"/>
                <a:cs typeface="Times New Roman"/>
              </a:rPr>
              <a:t>Y</a:t>
            </a:r>
            <a:r>
              <a:rPr sz="1300" i="1" spc="90" dirty="0">
                <a:latin typeface="Times New Roman"/>
                <a:cs typeface="Times New Roman"/>
              </a:rPr>
              <a:t> </a:t>
            </a:r>
            <a:r>
              <a:rPr sz="1300" spc="15" dirty="0">
                <a:latin typeface="Symbol"/>
                <a:cs typeface="Symbol"/>
              </a:rPr>
              <a:t></a:t>
            </a:r>
            <a:r>
              <a:rPr sz="1300" i="1" spc="15" dirty="0">
                <a:latin typeface="Times New Roman"/>
                <a:cs typeface="Times New Roman"/>
              </a:rPr>
              <a:t>Y	</a:t>
            </a:r>
            <a:r>
              <a:rPr sz="2475" spc="22" baseline="1683" dirty="0">
                <a:latin typeface="Times New Roman"/>
                <a:cs typeface="Times New Roman"/>
              </a:rPr>
              <a:t>(ΒΕ </a:t>
            </a:r>
            <a:r>
              <a:rPr sz="2475" spc="15" baseline="1683" dirty="0">
                <a:latin typeface="Times New Roman"/>
                <a:cs typeface="Times New Roman"/>
              </a:rPr>
              <a:t>για</a:t>
            </a:r>
            <a:r>
              <a:rPr sz="2475" spc="-30" baseline="1683" dirty="0">
                <a:latin typeface="Times New Roman"/>
                <a:cs typeface="Times New Roman"/>
              </a:rPr>
              <a:t> </a:t>
            </a:r>
            <a:r>
              <a:rPr sz="2475" i="1" spc="7" baseline="1683" dirty="0">
                <a:latin typeface="Times New Roman"/>
                <a:cs typeface="Times New Roman"/>
              </a:rPr>
              <a:t>t</a:t>
            </a:r>
            <a:r>
              <a:rPr sz="2475" spc="7" baseline="1683" dirty="0">
                <a:latin typeface="Times New Roman"/>
                <a:cs typeface="Times New Roman"/>
              </a:rPr>
              <a:t>-Κατανοµή=</a:t>
            </a:r>
            <a:r>
              <a:rPr sz="2475" i="1" spc="7" baseline="1683" dirty="0">
                <a:latin typeface="Times New Roman"/>
                <a:cs typeface="Times New Roman"/>
              </a:rPr>
              <a:t>t</a:t>
            </a:r>
            <a:r>
              <a:rPr sz="2475" spc="7" baseline="1683" dirty="0">
                <a:latin typeface="Times New Roman"/>
                <a:cs typeface="Times New Roman"/>
              </a:rPr>
              <a:t>(</a:t>
            </a:r>
            <a:r>
              <a:rPr sz="2475" i="1" spc="7" baseline="1683" dirty="0">
                <a:latin typeface="Times New Roman"/>
                <a:cs typeface="Times New Roman"/>
              </a:rPr>
              <a:t>n</a:t>
            </a:r>
            <a:r>
              <a:rPr sz="2475" spc="7" baseline="1683" dirty="0">
                <a:latin typeface="Times New Roman"/>
                <a:cs typeface="Times New Roman"/>
              </a:rPr>
              <a:t>-1))</a:t>
            </a:r>
            <a:endParaRPr sz="2475" baseline="1683">
              <a:latin typeface="Times New Roman"/>
              <a:cs typeface="Times New Roman"/>
            </a:endParaRPr>
          </a:p>
        </p:txBody>
      </p:sp>
      <p:grpSp>
        <p:nvGrpSpPr>
          <p:cNvPr id="26" name="object 26"/>
          <p:cNvGrpSpPr/>
          <p:nvPr/>
        </p:nvGrpSpPr>
        <p:grpSpPr>
          <a:xfrm>
            <a:off x="1703577" y="6432550"/>
            <a:ext cx="1946910" cy="208279"/>
            <a:chOff x="1703577" y="6432550"/>
            <a:chExt cx="1946910" cy="208279"/>
          </a:xfrm>
        </p:grpSpPr>
        <p:sp>
          <p:nvSpPr>
            <p:cNvPr id="27" name="object 27"/>
            <p:cNvSpPr/>
            <p:nvPr/>
          </p:nvSpPr>
          <p:spPr>
            <a:xfrm>
              <a:off x="1709927" y="6438900"/>
              <a:ext cx="589915" cy="0"/>
            </a:xfrm>
            <a:custGeom>
              <a:avLst/>
              <a:gdLst/>
              <a:ahLst/>
              <a:cxnLst/>
              <a:rect l="l" t="t" r="r" b="b"/>
              <a:pathLst>
                <a:path w="589914">
                  <a:moveTo>
                    <a:pt x="0" y="0"/>
                  </a:moveTo>
                  <a:lnTo>
                    <a:pt x="128015" y="0"/>
                  </a:lnTo>
                </a:path>
                <a:path w="589914">
                  <a:moveTo>
                    <a:pt x="463295" y="0"/>
                  </a:moveTo>
                  <a:lnTo>
                    <a:pt x="589787" y="0"/>
                  </a:lnTo>
                </a:path>
              </a:pathLst>
            </a:custGeom>
            <a:ln w="12566">
              <a:solidFill>
                <a:srgbClr val="000000"/>
              </a:solidFill>
            </a:ln>
          </p:spPr>
          <p:txBody>
            <a:bodyPr wrap="square" lIns="0" tIns="0" rIns="0" bIns="0" rtlCol="0"/>
            <a:lstStyle/>
            <a:p>
              <a:endParaRPr/>
            </a:p>
          </p:txBody>
        </p:sp>
        <p:sp>
          <p:nvSpPr>
            <p:cNvPr id="28" name="object 28"/>
            <p:cNvSpPr/>
            <p:nvPr/>
          </p:nvSpPr>
          <p:spPr>
            <a:xfrm>
              <a:off x="3310127" y="6637020"/>
              <a:ext cx="337185" cy="0"/>
            </a:xfrm>
            <a:custGeom>
              <a:avLst/>
              <a:gdLst/>
              <a:ahLst/>
              <a:cxnLst/>
              <a:rect l="l" t="t" r="r" b="b"/>
              <a:pathLst>
                <a:path w="337185">
                  <a:moveTo>
                    <a:pt x="0" y="0"/>
                  </a:moveTo>
                  <a:lnTo>
                    <a:pt x="73151" y="0"/>
                  </a:lnTo>
                </a:path>
                <a:path w="337185">
                  <a:moveTo>
                    <a:pt x="263651" y="0"/>
                  </a:moveTo>
                  <a:lnTo>
                    <a:pt x="336803" y="0"/>
                  </a:lnTo>
                </a:path>
              </a:pathLst>
            </a:custGeom>
            <a:ln w="6614">
              <a:solidFill>
                <a:srgbClr val="000000"/>
              </a:solidFill>
            </a:ln>
          </p:spPr>
          <p:txBody>
            <a:bodyPr wrap="square" lIns="0" tIns="0" rIns="0" bIns="0" rtlCol="0"/>
            <a:lstStyle/>
            <a:p>
              <a:endParaRPr/>
            </a:p>
          </p:txBody>
        </p:sp>
      </p:grpSp>
      <p:sp>
        <p:nvSpPr>
          <p:cNvPr id="29" name="object 29"/>
          <p:cNvSpPr txBox="1"/>
          <p:nvPr/>
        </p:nvSpPr>
        <p:spPr>
          <a:xfrm>
            <a:off x="3343654" y="6685503"/>
            <a:ext cx="367665" cy="204470"/>
          </a:xfrm>
          <a:prstGeom prst="rect">
            <a:avLst/>
          </a:prstGeom>
        </p:spPr>
        <p:txBody>
          <a:bodyPr vert="horz" wrap="square" lIns="0" tIns="15875" rIns="0" bIns="0" rtlCol="0">
            <a:spAutoFit/>
          </a:bodyPr>
          <a:lstStyle/>
          <a:p>
            <a:pPr>
              <a:lnSpc>
                <a:spcPct val="100000"/>
              </a:lnSpc>
              <a:spcBef>
                <a:spcPts val="125"/>
              </a:spcBef>
              <a:tabLst>
                <a:tab pos="280035" algn="l"/>
              </a:tabLst>
            </a:pPr>
            <a:r>
              <a:rPr sz="1150" spc="10" dirty="0">
                <a:latin typeface="Times New Roman"/>
                <a:cs typeface="Times New Roman"/>
              </a:rPr>
              <a:t>1	2</a:t>
            </a:r>
            <a:endParaRPr sz="1150">
              <a:latin typeface="Times New Roman"/>
              <a:cs typeface="Times New Roman"/>
            </a:endParaRPr>
          </a:p>
        </p:txBody>
      </p:sp>
      <p:sp>
        <p:nvSpPr>
          <p:cNvPr id="30" name="object 30"/>
          <p:cNvSpPr txBox="1"/>
          <p:nvPr/>
        </p:nvSpPr>
        <p:spPr>
          <a:xfrm>
            <a:off x="1511197" y="5897994"/>
            <a:ext cx="5022215" cy="855344"/>
          </a:xfrm>
          <a:prstGeom prst="rect">
            <a:avLst/>
          </a:prstGeom>
        </p:spPr>
        <p:txBody>
          <a:bodyPr vert="horz" wrap="square" lIns="0" tIns="17145" rIns="0" bIns="0" rtlCol="0">
            <a:spAutoFit/>
          </a:bodyPr>
          <a:lstStyle/>
          <a:p>
            <a:pPr marL="12700">
              <a:lnSpc>
                <a:spcPct val="100000"/>
              </a:lnSpc>
              <a:spcBef>
                <a:spcPts val="135"/>
              </a:spcBef>
            </a:pPr>
            <a:r>
              <a:rPr sz="1650" b="1" spc="15" dirty="0">
                <a:latin typeface="Times New Roman"/>
                <a:cs typeface="Times New Roman"/>
              </a:rPr>
              <a:t>Όρια </a:t>
            </a:r>
            <a:r>
              <a:rPr sz="1650" b="1" spc="10" dirty="0">
                <a:latin typeface="Times New Roman"/>
                <a:cs typeface="Times New Roman"/>
              </a:rPr>
              <a:t>Εµπιστοσύνης </a:t>
            </a:r>
            <a:r>
              <a:rPr sz="1650" b="1" spc="15" dirty="0">
                <a:latin typeface="Times New Roman"/>
                <a:cs typeface="Times New Roman"/>
              </a:rPr>
              <a:t>για </a:t>
            </a:r>
            <a:r>
              <a:rPr sz="1650" b="1" spc="20" dirty="0">
                <a:latin typeface="Times New Roman"/>
                <a:cs typeface="Times New Roman"/>
              </a:rPr>
              <a:t>τη ∆ιαφορά </a:t>
            </a:r>
            <a:r>
              <a:rPr sz="1650" b="1" spc="25" dirty="0">
                <a:latin typeface="Times New Roman"/>
                <a:cs typeface="Times New Roman"/>
              </a:rPr>
              <a:t>∆ύο </a:t>
            </a:r>
            <a:r>
              <a:rPr sz="1650" b="1" spc="15" dirty="0">
                <a:latin typeface="Times New Roman"/>
                <a:cs typeface="Times New Roman"/>
              </a:rPr>
              <a:t>Μέσων</a:t>
            </a:r>
            <a:r>
              <a:rPr sz="1650" b="1" spc="-145" dirty="0">
                <a:latin typeface="Times New Roman"/>
                <a:cs typeface="Times New Roman"/>
              </a:rPr>
              <a:t> </a:t>
            </a:r>
            <a:r>
              <a:rPr sz="1650" b="1" spc="15" dirty="0">
                <a:latin typeface="Times New Roman"/>
                <a:cs typeface="Times New Roman"/>
              </a:rPr>
              <a:t>Όρων</a:t>
            </a:r>
            <a:endParaRPr sz="1650">
              <a:latin typeface="Times New Roman"/>
              <a:cs typeface="Times New Roman"/>
            </a:endParaRPr>
          </a:p>
          <a:p>
            <a:pPr>
              <a:lnSpc>
                <a:spcPct val="100000"/>
              </a:lnSpc>
              <a:spcBef>
                <a:spcPts val="25"/>
              </a:spcBef>
            </a:pPr>
            <a:endParaRPr sz="1500">
              <a:latin typeface="Times New Roman"/>
              <a:cs typeface="Times New Roman"/>
            </a:endParaRPr>
          </a:p>
          <a:p>
            <a:pPr marL="45720">
              <a:lnSpc>
                <a:spcPct val="100000"/>
              </a:lnSpc>
            </a:pPr>
            <a:r>
              <a:rPr sz="2300" spc="-125" dirty="0">
                <a:latin typeface="Times New Roman"/>
                <a:cs typeface="Times New Roman"/>
              </a:rPr>
              <a:t>(</a:t>
            </a:r>
            <a:r>
              <a:rPr sz="2300" i="1" spc="-125" dirty="0">
                <a:latin typeface="Times New Roman"/>
                <a:cs typeface="Times New Roman"/>
              </a:rPr>
              <a:t>Y</a:t>
            </a:r>
            <a:r>
              <a:rPr sz="2250" spc="-187" baseline="-24074" dirty="0">
                <a:latin typeface="Times New Roman"/>
                <a:cs typeface="Times New Roman"/>
              </a:rPr>
              <a:t>1</a:t>
            </a:r>
            <a:r>
              <a:rPr sz="2250" spc="37" baseline="-24074" dirty="0">
                <a:latin typeface="Times New Roman"/>
                <a:cs typeface="Times New Roman"/>
              </a:rPr>
              <a:t> </a:t>
            </a:r>
            <a:r>
              <a:rPr sz="2300" spc="30" dirty="0">
                <a:latin typeface="Symbol"/>
                <a:cs typeface="Symbol"/>
              </a:rPr>
              <a:t></a:t>
            </a:r>
            <a:r>
              <a:rPr sz="2300" i="1" spc="30" dirty="0">
                <a:latin typeface="Times New Roman"/>
                <a:cs typeface="Times New Roman"/>
              </a:rPr>
              <a:t>Y</a:t>
            </a:r>
            <a:r>
              <a:rPr sz="2250" spc="44" baseline="-24074" dirty="0">
                <a:latin typeface="Times New Roman"/>
                <a:cs typeface="Times New Roman"/>
              </a:rPr>
              <a:t>2</a:t>
            </a:r>
            <a:r>
              <a:rPr sz="2250" spc="-262" baseline="-24074" dirty="0">
                <a:latin typeface="Times New Roman"/>
                <a:cs typeface="Times New Roman"/>
              </a:rPr>
              <a:t> </a:t>
            </a:r>
            <a:r>
              <a:rPr sz="2300" spc="10" dirty="0">
                <a:latin typeface="Times New Roman"/>
                <a:cs typeface="Times New Roman"/>
              </a:rPr>
              <a:t>)</a:t>
            </a:r>
            <a:r>
              <a:rPr sz="2300" spc="-250" dirty="0">
                <a:latin typeface="Times New Roman"/>
                <a:cs typeface="Times New Roman"/>
              </a:rPr>
              <a:t> </a:t>
            </a:r>
            <a:r>
              <a:rPr sz="2300" spc="20" dirty="0">
                <a:latin typeface="Symbol"/>
                <a:cs typeface="Symbol"/>
              </a:rPr>
              <a:t></a:t>
            </a:r>
            <a:r>
              <a:rPr sz="2300" spc="-290" dirty="0">
                <a:latin typeface="Times New Roman"/>
                <a:cs typeface="Times New Roman"/>
              </a:rPr>
              <a:t> </a:t>
            </a:r>
            <a:r>
              <a:rPr sz="2300" i="1" spc="5" dirty="0">
                <a:latin typeface="Times New Roman"/>
                <a:cs typeface="Times New Roman"/>
              </a:rPr>
              <a:t>t</a:t>
            </a:r>
            <a:r>
              <a:rPr sz="2250" i="1" spc="7" baseline="-25925" dirty="0">
                <a:latin typeface="Times New Roman"/>
                <a:cs typeface="Times New Roman"/>
              </a:rPr>
              <a:t>a</a:t>
            </a:r>
            <a:r>
              <a:rPr sz="2250" i="1" spc="-315" baseline="-25925" dirty="0">
                <a:latin typeface="Times New Roman"/>
                <a:cs typeface="Times New Roman"/>
              </a:rPr>
              <a:t> </a:t>
            </a:r>
            <a:r>
              <a:rPr sz="2250" spc="-7" baseline="-25925" dirty="0">
                <a:latin typeface="Times New Roman"/>
                <a:cs typeface="Times New Roman"/>
              </a:rPr>
              <a:t>/</a:t>
            </a:r>
            <a:r>
              <a:rPr sz="2250" spc="-307" baseline="-25925" dirty="0">
                <a:latin typeface="Times New Roman"/>
                <a:cs typeface="Times New Roman"/>
              </a:rPr>
              <a:t> </a:t>
            </a:r>
            <a:r>
              <a:rPr sz="2250" spc="-37" baseline="-25925" dirty="0">
                <a:latin typeface="Times New Roman"/>
                <a:cs typeface="Times New Roman"/>
              </a:rPr>
              <a:t>2</a:t>
            </a:r>
            <a:r>
              <a:rPr sz="2300" spc="-25" dirty="0">
                <a:latin typeface="Times New Roman"/>
                <a:cs typeface="Times New Roman"/>
              </a:rPr>
              <a:t>.</a:t>
            </a:r>
            <a:r>
              <a:rPr sz="2300" i="1" spc="-25" dirty="0">
                <a:latin typeface="Times New Roman"/>
                <a:cs typeface="Times New Roman"/>
              </a:rPr>
              <a:t>s</a:t>
            </a:r>
            <a:r>
              <a:rPr sz="2250" i="1" spc="-37" baseline="-31481" dirty="0">
                <a:latin typeface="Times New Roman"/>
                <a:cs typeface="Times New Roman"/>
              </a:rPr>
              <a:t>Y</a:t>
            </a:r>
            <a:r>
              <a:rPr sz="2250" i="1" spc="150" baseline="-31481" dirty="0">
                <a:latin typeface="Times New Roman"/>
                <a:cs typeface="Times New Roman"/>
              </a:rPr>
              <a:t> </a:t>
            </a:r>
            <a:r>
              <a:rPr sz="2250" spc="-37" baseline="-31481" dirty="0">
                <a:latin typeface="Symbol"/>
                <a:cs typeface="Symbol"/>
              </a:rPr>
              <a:t></a:t>
            </a:r>
            <a:r>
              <a:rPr sz="2250" i="1" spc="-37" baseline="-31481" dirty="0">
                <a:latin typeface="Times New Roman"/>
                <a:cs typeface="Times New Roman"/>
              </a:rPr>
              <a:t>Y</a:t>
            </a:r>
            <a:endParaRPr sz="2250" baseline="-31481">
              <a:latin typeface="Times New Roman"/>
              <a:cs typeface="Times New Roman"/>
            </a:endParaRPr>
          </a:p>
        </p:txBody>
      </p:sp>
      <p:sp>
        <p:nvSpPr>
          <p:cNvPr id="31" name="object 31"/>
          <p:cNvSpPr/>
          <p:nvPr/>
        </p:nvSpPr>
        <p:spPr>
          <a:xfrm>
            <a:off x="1510283" y="1712975"/>
            <a:ext cx="7588250" cy="5201920"/>
          </a:xfrm>
          <a:custGeom>
            <a:avLst/>
            <a:gdLst/>
            <a:ahLst/>
            <a:cxnLst/>
            <a:rect l="l" t="t" r="r" b="b"/>
            <a:pathLst>
              <a:path w="7588250" h="5201920">
                <a:moveTo>
                  <a:pt x="0" y="0"/>
                </a:moveTo>
                <a:lnTo>
                  <a:pt x="0" y="5201411"/>
                </a:lnTo>
                <a:lnTo>
                  <a:pt x="7587995" y="5201411"/>
                </a:lnTo>
                <a:lnTo>
                  <a:pt x="7587995" y="0"/>
                </a:lnTo>
                <a:lnTo>
                  <a:pt x="0" y="0"/>
                </a:lnTo>
                <a:close/>
              </a:path>
            </a:pathLst>
          </a:custGeom>
          <a:ln w="28574">
            <a:solidFill>
              <a:srgbClr val="FF0000"/>
            </a:solidFill>
          </a:ln>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8095" y="348995"/>
            <a:ext cx="9144000" cy="6858000"/>
            <a:chOff x="768095" y="348995"/>
            <a:chExt cx="9144000" cy="6858000"/>
          </a:xfrm>
        </p:grpSpPr>
        <p:sp>
          <p:nvSpPr>
            <p:cNvPr id="3" name="object 3"/>
            <p:cNvSpPr/>
            <p:nvPr/>
          </p:nvSpPr>
          <p:spPr>
            <a:xfrm>
              <a:off x="1100327" y="4768595"/>
              <a:ext cx="135635" cy="13715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06495" y="6515099"/>
              <a:ext cx="146303" cy="1463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23871" y="4671060"/>
              <a:ext cx="192023" cy="192023"/>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3141978" y="702055"/>
            <a:ext cx="4394835" cy="1244600"/>
          </a:xfrm>
          <a:prstGeom prst="rect">
            <a:avLst/>
          </a:prstGeom>
          <a:solidFill>
            <a:schemeClr val="tx1"/>
          </a:solidFill>
        </p:spPr>
        <p:txBody>
          <a:bodyPr vert="horz" wrap="square" lIns="0" tIns="12065" rIns="0" bIns="0" rtlCol="0">
            <a:spAutoFit/>
          </a:bodyPr>
          <a:lstStyle/>
          <a:p>
            <a:pPr marL="12700" marR="5080" indent="74295">
              <a:lnSpc>
                <a:spcPct val="100000"/>
              </a:lnSpc>
              <a:spcBef>
                <a:spcPts val="95"/>
              </a:spcBef>
            </a:pPr>
            <a:r>
              <a:rPr spc="-5" dirty="0"/>
              <a:t>Πίνακας Ανάλυσης  </a:t>
            </a:r>
            <a:r>
              <a:rPr spc="-10" dirty="0"/>
              <a:t>Π</a:t>
            </a:r>
            <a:r>
              <a:rPr dirty="0"/>
              <a:t>α</a:t>
            </a:r>
            <a:r>
              <a:rPr spc="-10" dirty="0"/>
              <a:t>ρ</a:t>
            </a:r>
            <a:r>
              <a:rPr dirty="0"/>
              <a:t>αλλα</a:t>
            </a:r>
            <a:r>
              <a:rPr spc="-10" dirty="0"/>
              <a:t>κ</a:t>
            </a:r>
            <a:r>
              <a:rPr dirty="0"/>
              <a:t>τ</a:t>
            </a:r>
            <a:r>
              <a:rPr spc="-5" dirty="0"/>
              <a:t>ι</a:t>
            </a:r>
            <a:r>
              <a:rPr spc="-10" dirty="0"/>
              <a:t>κό</a:t>
            </a:r>
            <a:r>
              <a:rPr dirty="0"/>
              <a:t>τ</a:t>
            </a:r>
            <a:r>
              <a:rPr spc="-10" dirty="0"/>
              <a:t>η</a:t>
            </a:r>
            <a:r>
              <a:rPr dirty="0"/>
              <a:t>τα</a:t>
            </a:r>
            <a:r>
              <a:rPr spc="-5" dirty="0"/>
              <a:t>ς</a:t>
            </a:r>
          </a:p>
        </p:txBody>
      </p:sp>
      <p:sp>
        <p:nvSpPr>
          <p:cNvPr id="7" name="object 7"/>
          <p:cNvSpPr/>
          <p:nvPr/>
        </p:nvSpPr>
        <p:spPr>
          <a:xfrm>
            <a:off x="1074419" y="3038855"/>
            <a:ext cx="8536305" cy="2539365"/>
          </a:xfrm>
          <a:custGeom>
            <a:avLst/>
            <a:gdLst/>
            <a:ahLst/>
            <a:cxnLst/>
            <a:rect l="l" t="t" r="r" b="b"/>
            <a:pathLst>
              <a:path w="8536305" h="2539365">
                <a:moveTo>
                  <a:pt x="8535923" y="2538983"/>
                </a:moveTo>
                <a:lnTo>
                  <a:pt x="8535923" y="0"/>
                </a:lnTo>
                <a:lnTo>
                  <a:pt x="0" y="0"/>
                </a:lnTo>
                <a:lnTo>
                  <a:pt x="0" y="2538983"/>
                </a:lnTo>
                <a:lnTo>
                  <a:pt x="8535923" y="2538983"/>
                </a:lnTo>
                <a:close/>
              </a:path>
            </a:pathLst>
          </a:custGeom>
          <a:solidFill>
            <a:srgbClr val="FFFF65"/>
          </a:solidFill>
        </p:spPr>
        <p:txBody>
          <a:bodyPr wrap="square" lIns="0" tIns="0" rIns="0" bIns="0" rtlCol="0"/>
          <a:lstStyle/>
          <a:p>
            <a:endParaRPr/>
          </a:p>
        </p:txBody>
      </p:sp>
      <p:sp>
        <p:nvSpPr>
          <p:cNvPr id="8" name="object 8"/>
          <p:cNvSpPr txBox="1"/>
          <p:nvPr/>
        </p:nvSpPr>
        <p:spPr>
          <a:xfrm>
            <a:off x="4416550" y="3225989"/>
            <a:ext cx="524510" cy="455295"/>
          </a:xfrm>
          <a:prstGeom prst="rect">
            <a:avLst/>
          </a:prstGeom>
        </p:spPr>
        <p:txBody>
          <a:bodyPr vert="horz" wrap="square" lIns="0" tIns="14604" rIns="0" bIns="0" rtlCol="0">
            <a:spAutoFit/>
          </a:bodyPr>
          <a:lstStyle/>
          <a:p>
            <a:pPr>
              <a:lnSpc>
                <a:spcPct val="100000"/>
              </a:lnSpc>
              <a:spcBef>
                <a:spcPts val="114"/>
              </a:spcBef>
            </a:pPr>
            <a:r>
              <a:rPr sz="2800" dirty="0">
                <a:latin typeface="Times New Roman"/>
                <a:cs typeface="Times New Roman"/>
              </a:rPr>
              <a:t>β.</a:t>
            </a:r>
            <a:r>
              <a:rPr sz="2800" spc="10" dirty="0">
                <a:latin typeface="Times New Roman"/>
                <a:cs typeface="Times New Roman"/>
              </a:rPr>
              <a:t>ε</a:t>
            </a:r>
            <a:r>
              <a:rPr sz="2800" dirty="0">
                <a:latin typeface="Times New Roman"/>
                <a:cs typeface="Times New Roman"/>
              </a:rPr>
              <a:t>.</a:t>
            </a:r>
            <a:endParaRPr sz="2800">
              <a:latin typeface="Times New Roman"/>
              <a:cs typeface="Times New Roman"/>
            </a:endParaRPr>
          </a:p>
        </p:txBody>
      </p:sp>
      <p:sp>
        <p:nvSpPr>
          <p:cNvPr id="9" name="object 9"/>
          <p:cNvSpPr txBox="1"/>
          <p:nvPr/>
        </p:nvSpPr>
        <p:spPr>
          <a:xfrm>
            <a:off x="5205981" y="3020249"/>
            <a:ext cx="3681095" cy="866775"/>
          </a:xfrm>
          <a:prstGeom prst="rect">
            <a:avLst/>
          </a:prstGeom>
        </p:spPr>
        <p:txBody>
          <a:bodyPr vert="horz" wrap="square" lIns="0" tIns="41275" rIns="0" bIns="0" rtlCol="0">
            <a:spAutoFit/>
          </a:bodyPr>
          <a:lstStyle/>
          <a:p>
            <a:pPr marR="5080" indent="20955">
              <a:lnSpc>
                <a:spcPts val="3240"/>
              </a:lnSpc>
              <a:spcBef>
                <a:spcPts val="325"/>
              </a:spcBef>
              <a:tabLst>
                <a:tab pos="2044700" algn="l"/>
                <a:tab pos="2432050" algn="l"/>
              </a:tabLst>
            </a:pPr>
            <a:r>
              <a:rPr sz="2800" spc="-10" dirty="0">
                <a:latin typeface="Times New Roman"/>
                <a:cs typeface="Times New Roman"/>
              </a:rPr>
              <a:t>Αθροίσµατα		</a:t>
            </a:r>
            <a:r>
              <a:rPr sz="2800" spc="5" dirty="0">
                <a:latin typeface="Times New Roman"/>
                <a:cs typeface="Times New Roman"/>
              </a:rPr>
              <a:t>Μέσα  </a:t>
            </a:r>
            <a:r>
              <a:rPr sz="2800" spc="15" dirty="0">
                <a:latin typeface="Times New Roman"/>
                <a:cs typeface="Times New Roman"/>
              </a:rPr>
              <a:t>Τ</a:t>
            </a:r>
            <a:r>
              <a:rPr sz="2800" spc="-5" dirty="0">
                <a:latin typeface="Times New Roman"/>
                <a:cs typeface="Times New Roman"/>
              </a:rPr>
              <a:t>ε</a:t>
            </a:r>
            <a:r>
              <a:rPr sz="2800" dirty="0">
                <a:latin typeface="Times New Roman"/>
                <a:cs typeface="Times New Roman"/>
              </a:rPr>
              <a:t>τ</a:t>
            </a:r>
            <a:r>
              <a:rPr sz="2800" spc="15" dirty="0">
                <a:latin typeface="Times New Roman"/>
                <a:cs typeface="Times New Roman"/>
              </a:rPr>
              <a:t>ρ</a:t>
            </a:r>
            <a:r>
              <a:rPr sz="2800" spc="5" dirty="0">
                <a:latin typeface="Times New Roman"/>
                <a:cs typeface="Times New Roman"/>
              </a:rPr>
              <a:t>α</a:t>
            </a:r>
            <a:r>
              <a:rPr sz="2800" spc="-5" dirty="0">
                <a:latin typeface="Times New Roman"/>
                <a:cs typeface="Times New Roman"/>
              </a:rPr>
              <a:t>γ</a:t>
            </a:r>
            <a:r>
              <a:rPr sz="2800" spc="10" dirty="0">
                <a:latin typeface="Times New Roman"/>
                <a:cs typeface="Times New Roman"/>
              </a:rPr>
              <a:t>ώ</a:t>
            </a:r>
            <a:r>
              <a:rPr sz="2800" spc="15" dirty="0">
                <a:latin typeface="Times New Roman"/>
                <a:cs typeface="Times New Roman"/>
              </a:rPr>
              <a:t>ν</a:t>
            </a:r>
            <a:r>
              <a:rPr sz="2800" spc="5" dirty="0">
                <a:latin typeface="Times New Roman"/>
                <a:cs typeface="Times New Roman"/>
              </a:rPr>
              <a:t>ων</a:t>
            </a:r>
            <a:r>
              <a:rPr sz="2800" dirty="0">
                <a:latin typeface="Times New Roman"/>
                <a:cs typeface="Times New Roman"/>
              </a:rPr>
              <a:t>	</a:t>
            </a:r>
            <a:r>
              <a:rPr sz="2800" spc="10" dirty="0">
                <a:latin typeface="Times New Roman"/>
                <a:cs typeface="Times New Roman"/>
              </a:rPr>
              <a:t>Τε</a:t>
            </a:r>
            <a:r>
              <a:rPr sz="2800" dirty="0">
                <a:latin typeface="Times New Roman"/>
                <a:cs typeface="Times New Roman"/>
              </a:rPr>
              <a:t>τρ</a:t>
            </a:r>
            <a:r>
              <a:rPr sz="2800" spc="15" dirty="0">
                <a:latin typeface="Times New Roman"/>
                <a:cs typeface="Times New Roman"/>
              </a:rPr>
              <a:t>ά</a:t>
            </a:r>
            <a:r>
              <a:rPr sz="2800" spc="-5" dirty="0">
                <a:latin typeface="Times New Roman"/>
                <a:cs typeface="Times New Roman"/>
              </a:rPr>
              <a:t>γ</a:t>
            </a:r>
            <a:r>
              <a:rPr sz="2800" spc="10" dirty="0">
                <a:latin typeface="Times New Roman"/>
                <a:cs typeface="Times New Roman"/>
              </a:rPr>
              <a:t>ω</a:t>
            </a:r>
            <a:r>
              <a:rPr sz="2800" dirty="0">
                <a:latin typeface="Times New Roman"/>
                <a:cs typeface="Times New Roman"/>
              </a:rPr>
              <a:t>ν</a:t>
            </a:r>
            <a:r>
              <a:rPr sz="2800" spc="5" dirty="0">
                <a:latin typeface="Times New Roman"/>
                <a:cs typeface="Times New Roman"/>
              </a:rPr>
              <a:t>α</a:t>
            </a:r>
            <a:endParaRPr sz="2800">
              <a:latin typeface="Times New Roman"/>
              <a:cs typeface="Times New Roman"/>
            </a:endParaRPr>
          </a:p>
        </p:txBody>
      </p:sp>
      <p:sp>
        <p:nvSpPr>
          <p:cNvPr id="10" name="object 10"/>
          <p:cNvSpPr txBox="1"/>
          <p:nvPr/>
        </p:nvSpPr>
        <p:spPr>
          <a:xfrm>
            <a:off x="9177524" y="3225989"/>
            <a:ext cx="212090" cy="455295"/>
          </a:xfrm>
          <a:prstGeom prst="rect">
            <a:avLst/>
          </a:prstGeom>
        </p:spPr>
        <p:txBody>
          <a:bodyPr vert="horz" wrap="square" lIns="0" tIns="14604" rIns="0" bIns="0" rtlCol="0">
            <a:spAutoFit/>
          </a:bodyPr>
          <a:lstStyle/>
          <a:p>
            <a:pPr>
              <a:lnSpc>
                <a:spcPct val="100000"/>
              </a:lnSpc>
              <a:spcBef>
                <a:spcPts val="114"/>
              </a:spcBef>
            </a:pPr>
            <a:r>
              <a:rPr sz="2800" spc="5" dirty="0">
                <a:latin typeface="Times New Roman"/>
                <a:cs typeface="Times New Roman"/>
              </a:rPr>
              <a:t>F</a:t>
            </a:r>
            <a:endParaRPr sz="2800">
              <a:latin typeface="Times New Roman"/>
              <a:cs typeface="Times New Roman"/>
            </a:endParaRPr>
          </a:p>
        </p:txBody>
      </p:sp>
      <p:sp>
        <p:nvSpPr>
          <p:cNvPr id="11" name="object 11"/>
          <p:cNvSpPr/>
          <p:nvPr/>
        </p:nvSpPr>
        <p:spPr>
          <a:xfrm>
            <a:off x="1106424" y="3057144"/>
            <a:ext cx="8460105" cy="843280"/>
          </a:xfrm>
          <a:custGeom>
            <a:avLst/>
            <a:gdLst/>
            <a:ahLst/>
            <a:cxnLst/>
            <a:rect l="l" t="t" r="r" b="b"/>
            <a:pathLst>
              <a:path w="8460105" h="843279">
                <a:moveTo>
                  <a:pt x="8459724" y="832104"/>
                </a:moveTo>
                <a:lnTo>
                  <a:pt x="8459724" y="832104"/>
                </a:lnTo>
                <a:lnTo>
                  <a:pt x="0" y="832104"/>
                </a:lnTo>
                <a:lnTo>
                  <a:pt x="0" y="842772"/>
                </a:lnTo>
                <a:lnTo>
                  <a:pt x="8459724" y="842772"/>
                </a:lnTo>
                <a:lnTo>
                  <a:pt x="8459724" y="832104"/>
                </a:lnTo>
                <a:close/>
              </a:path>
              <a:path w="8460105" h="843279">
                <a:moveTo>
                  <a:pt x="8459724" y="0"/>
                </a:moveTo>
                <a:lnTo>
                  <a:pt x="8459724" y="0"/>
                </a:lnTo>
                <a:lnTo>
                  <a:pt x="0" y="0"/>
                </a:lnTo>
                <a:lnTo>
                  <a:pt x="0" y="9144"/>
                </a:lnTo>
                <a:lnTo>
                  <a:pt x="8459724" y="9144"/>
                </a:lnTo>
                <a:lnTo>
                  <a:pt x="8459724" y="0"/>
                </a:lnTo>
                <a:close/>
              </a:path>
            </a:pathLst>
          </a:custGeom>
          <a:solidFill>
            <a:srgbClr val="000000"/>
          </a:solidFill>
        </p:spPr>
        <p:txBody>
          <a:bodyPr wrap="square" lIns="0" tIns="0" rIns="0" bIns="0" rtlCol="0"/>
          <a:lstStyle/>
          <a:p>
            <a:endParaRPr/>
          </a:p>
        </p:txBody>
      </p:sp>
      <p:sp>
        <p:nvSpPr>
          <p:cNvPr id="12" name="object 12"/>
          <p:cNvSpPr txBox="1"/>
          <p:nvPr/>
        </p:nvSpPr>
        <p:spPr>
          <a:xfrm>
            <a:off x="1214627" y="3020249"/>
            <a:ext cx="2942590" cy="2254250"/>
          </a:xfrm>
          <a:prstGeom prst="rect">
            <a:avLst/>
          </a:prstGeom>
        </p:spPr>
        <p:txBody>
          <a:bodyPr vert="horz" wrap="square" lIns="0" tIns="24765" rIns="0" bIns="0" rtlCol="0">
            <a:spAutoFit/>
          </a:bodyPr>
          <a:lstStyle/>
          <a:p>
            <a:pPr marR="5080" indent="1017905">
              <a:lnSpc>
                <a:spcPct val="97700"/>
              </a:lnSpc>
              <a:spcBef>
                <a:spcPts val="195"/>
              </a:spcBef>
            </a:pPr>
            <a:r>
              <a:rPr sz="2800" dirty="0">
                <a:latin typeface="Times New Roman"/>
                <a:cs typeface="Times New Roman"/>
              </a:rPr>
              <a:t>Πηγές  Π</a:t>
            </a:r>
            <a:r>
              <a:rPr sz="2800" spc="5" dirty="0">
                <a:latin typeface="Times New Roman"/>
                <a:cs typeface="Times New Roman"/>
              </a:rPr>
              <a:t>α</a:t>
            </a:r>
            <a:r>
              <a:rPr sz="2800" spc="15" dirty="0">
                <a:latin typeface="Times New Roman"/>
                <a:cs typeface="Times New Roman"/>
              </a:rPr>
              <a:t>ρ</a:t>
            </a:r>
            <a:r>
              <a:rPr sz="2800" spc="5" dirty="0">
                <a:latin typeface="Times New Roman"/>
                <a:cs typeface="Times New Roman"/>
              </a:rPr>
              <a:t>α</a:t>
            </a:r>
            <a:r>
              <a:rPr sz="2800" spc="15" dirty="0">
                <a:latin typeface="Times New Roman"/>
                <a:cs typeface="Times New Roman"/>
              </a:rPr>
              <a:t>λ</a:t>
            </a:r>
            <a:r>
              <a:rPr sz="2800" spc="-20" dirty="0">
                <a:latin typeface="Times New Roman"/>
                <a:cs typeface="Times New Roman"/>
              </a:rPr>
              <a:t>λ</a:t>
            </a:r>
            <a:r>
              <a:rPr sz="2800" spc="15" dirty="0">
                <a:latin typeface="Times New Roman"/>
                <a:cs typeface="Times New Roman"/>
              </a:rPr>
              <a:t>α</a:t>
            </a:r>
            <a:r>
              <a:rPr sz="2800" spc="10" dirty="0">
                <a:latin typeface="Times New Roman"/>
                <a:cs typeface="Times New Roman"/>
              </a:rPr>
              <a:t>κ</a:t>
            </a:r>
            <a:r>
              <a:rPr sz="2800" dirty="0">
                <a:latin typeface="Times New Roman"/>
                <a:cs typeface="Times New Roman"/>
              </a:rPr>
              <a:t>τ</a:t>
            </a:r>
            <a:r>
              <a:rPr sz="2800" spc="-15" dirty="0">
                <a:latin typeface="Times New Roman"/>
                <a:cs typeface="Times New Roman"/>
              </a:rPr>
              <a:t>ι</a:t>
            </a:r>
            <a:r>
              <a:rPr sz="2800" spc="10" dirty="0">
                <a:latin typeface="Times New Roman"/>
                <a:cs typeface="Times New Roman"/>
              </a:rPr>
              <a:t>κ</a:t>
            </a:r>
            <a:r>
              <a:rPr sz="2800" dirty="0">
                <a:latin typeface="Times New Roman"/>
                <a:cs typeface="Times New Roman"/>
              </a:rPr>
              <a:t>ότ</a:t>
            </a:r>
            <a:r>
              <a:rPr sz="2800" spc="-5" dirty="0">
                <a:latin typeface="Times New Roman"/>
                <a:cs typeface="Times New Roman"/>
              </a:rPr>
              <a:t>η</a:t>
            </a:r>
            <a:r>
              <a:rPr sz="2800" dirty="0">
                <a:latin typeface="Times New Roman"/>
                <a:cs typeface="Times New Roman"/>
              </a:rPr>
              <a:t>τ</a:t>
            </a:r>
            <a:r>
              <a:rPr sz="2800" spc="15" dirty="0">
                <a:latin typeface="Times New Roman"/>
                <a:cs typeface="Times New Roman"/>
              </a:rPr>
              <a:t>α</a:t>
            </a:r>
            <a:r>
              <a:rPr sz="2800" spc="5" dirty="0">
                <a:latin typeface="Times New Roman"/>
                <a:cs typeface="Times New Roman"/>
              </a:rPr>
              <a:t>ς  </a:t>
            </a:r>
            <a:r>
              <a:rPr sz="3100" dirty="0">
                <a:latin typeface="Times New Roman"/>
                <a:cs typeface="Times New Roman"/>
              </a:rPr>
              <a:t>Επεµβάσεις  </a:t>
            </a:r>
            <a:r>
              <a:rPr sz="3100" spc="-10" dirty="0">
                <a:latin typeface="Times New Roman"/>
                <a:cs typeface="Times New Roman"/>
              </a:rPr>
              <a:t>Σφάλµα</a:t>
            </a:r>
            <a:endParaRPr sz="3100" dirty="0">
              <a:latin typeface="Times New Roman"/>
              <a:cs typeface="Times New Roman"/>
            </a:endParaRPr>
          </a:p>
          <a:p>
            <a:pPr>
              <a:lnSpc>
                <a:spcPts val="3610"/>
              </a:lnSpc>
            </a:pPr>
            <a:r>
              <a:rPr sz="3100" spc="15" dirty="0">
                <a:latin typeface="Times New Roman"/>
                <a:cs typeface="Times New Roman"/>
              </a:rPr>
              <a:t>Ολική</a:t>
            </a:r>
            <a:endParaRPr sz="3100" dirty="0">
              <a:latin typeface="Times New Roman"/>
              <a:cs typeface="Times New Roman"/>
            </a:endParaRPr>
          </a:p>
        </p:txBody>
      </p:sp>
      <p:grpSp>
        <p:nvGrpSpPr>
          <p:cNvPr id="13" name="object 13"/>
          <p:cNvGrpSpPr/>
          <p:nvPr/>
        </p:nvGrpSpPr>
        <p:grpSpPr>
          <a:xfrm>
            <a:off x="1053845" y="2476309"/>
            <a:ext cx="8574405" cy="3119120"/>
            <a:chOff x="1053845" y="2476309"/>
            <a:chExt cx="8574405" cy="3119120"/>
          </a:xfrm>
        </p:grpSpPr>
        <p:sp>
          <p:nvSpPr>
            <p:cNvPr id="14" name="object 14"/>
            <p:cNvSpPr/>
            <p:nvPr/>
          </p:nvSpPr>
          <p:spPr>
            <a:xfrm>
              <a:off x="1092708" y="5271516"/>
              <a:ext cx="8481060" cy="9525"/>
            </a:xfrm>
            <a:custGeom>
              <a:avLst/>
              <a:gdLst/>
              <a:ahLst/>
              <a:cxnLst/>
              <a:rect l="l" t="t" r="r" b="b"/>
              <a:pathLst>
                <a:path w="8481060" h="9525">
                  <a:moveTo>
                    <a:pt x="8481060" y="0"/>
                  </a:moveTo>
                  <a:lnTo>
                    <a:pt x="8481060" y="0"/>
                  </a:lnTo>
                  <a:lnTo>
                    <a:pt x="0" y="0"/>
                  </a:lnTo>
                  <a:lnTo>
                    <a:pt x="0" y="9144"/>
                  </a:lnTo>
                  <a:lnTo>
                    <a:pt x="8481060" y="9144"/>
                  </a:lnTo>
                  <a:lnTo>
                    <a:pt x="8481060" y="0"/>
                  </a:lnTo>
                  <a:close/>
                </a:path>
              </a:pathLst>
            </a:custGeom>
            <a:solidFill>
              <a:srgbClr val="000000"/>
            </a:solidFill>
          </p:spPr>
          <p:txBody>
            <a:bodyPr wrap="square" lIns="0" tIns="0" rIns="0" bIns="0" rtlCol="0"/>
            <a:lstStyle/>
            <a:p>
              <a:endParaRPr/>
            </a:p>
          </p:txBody>
        </p:sp>
        <p:sp>
          <p:nvSpPr>
            <p:cNvPr id="15" name="object 15"/>
            <p:cNvSpPr/>
            <p:nvPr/>
          </p:nvSpPr>
          <p:spPr>
            <a:xfrm>
              <a:off x="1072895" y="3037331"/>
              <a:ext cx="8536305" cy="2539365"/>
            </a:xfrm>
            <a:custGeom>
              <a:avLst/>
              <a:gdLst/>
              <a:ahLst/>
              <a:cxnLst/>
              <a:rect l="l" t="t" r="r" b="b"/>
              <a:pathLst>
                <a:path w="8536305" h="2539365">
                  <a:moveTo>
                    <a:pt x="0" y="0"/>
                  </a:moveTo>
                  <a:lnTo>
                    <a:pt x="0" y="2538983"/>
                  </a:lnTo>
                  <a:lnTo>
                    <a:pt x="8535923" y="2538983"/>
                  </a:lnTo>
                  <a:lnTo>
                    <a:pt x="8535923" y="0"/>
                  </a:lnTo>
                  <a:lnTo>
                    <a:pt x="0" y="0"/>
                  </a:lnTo>
                  <a:close/>
                </a:path>
              </a:pathLst>
            </a:custGeom>
            <a:ln w="38099">
              <a:solidFill>
                <a:srgbClr val="CC3200"/>
              </a:solidFill>
            </a:ln>
          </p:spPr>
          <p:txBody>
            <a:bodyPr wrap="square" lIns="0" tIns="0" rIns="0" bIns="0" rtlCol="0"/>
            <a:lstStyle/>
            <a:p>
              <a:endParaRPr/>
            </a:p>
          </p:txBody>
        </p:sp>
        <p:sp>
          <p:nvSpPr>
            <p:cNvPr id="16" name="object 16"/>
            <p:cNvSpPr/>
            <p:nvPr/>
          </p:nvSpPr>
          <p:spPr>
            <a:xfrm>
              <a:off x="2386583" y="2481072"/>
              <a:ext cx="577850" cy="504825"/>
            </a:xfrm>
            <a:custGeom>
              <a:avLst/>
              <a:gdLst/>
              <a:ahLst/>
              <a:cxnLst/>
              <a:rect l="l" t="t" r="r" b="b"/>
              <a:pathLst>
                <a:path w="577850" h="504825">
                  <a:moveTo>
                    <a:pt x="577595" y="252983"/>
                  </a:moveTo>
                  <a:lnTo>
                    <a:pt x="492251" y="178307"/>
                  </a:lnTo>
                  <a:lnTo>
                    <a:pt x="492251" y="73151"/>
                  </a:lnTo>
                  <a:lnTo>
                    <a:pt x="373379" y="73151"/>
                  </a:lnTo>
                  <a:lnTo>
                    <a:pt x="289559" y="0"/>
                  </a:lnTo>
                  <a:lnTo>
                    <a:pt x="204215" y="73151"/>
                  </a:lnTo>
                  <a:lnTo>
                    <a:pt x="85343" y="73151"/>
                  </a:lnTo>
                  <a:lnTo>
                    <a:pt x="85343" y="178307"/>
                  </a:lnTo>
                  <a:lnTo>
                    <a:pt x="0" y="252983"/>
                  </a:lnTo>
                  <a:lnTo>
                    <a:pt x="85343" y="326135"/>
                  </a:lnTo>
                  <a:lnTo>
                    <a:pt x="85343" y="431291"/>
                  </a:lnTo>
                  <a:lnTo>
                    <a:pt x="204215" y="431291"/>
                  </a:lnTo>
                  <a:lnTo>
                    <a:pt x="289559" y="504443"/>
                  </a:lnTo>
                  <a:lnTo>
                    <a:pt x="373379" y="431291"/>
                  </a:lnTo>
                  <a:lnTo>
                    <a:pt x="492251" y="431291"/>
                  </a:lnTo>
                  <a:lnTo>
                    <a:pt x="492251" y="326135"/>
                  </a:lnTo>
                  <a:lnTo>
                    <a:pt x="577595" y="252983"/>
                  </a:lnTo>
                  <a:close/>
                </a:path>
              </a:pathLst>
            </a:custGeom>
            <a:solidFill>
              <a:srgbClr val="3298FF"/>
            </a:solidFill>
          </p:spPr>
          <p:txBody>
            <a:bodyPr wrap="square" lIns="0" tIns="0" rIns="0" bIns="0" rtlCol="0"/>
            <a:lstStyle/>
            <a:p>
              <a:endParaRPr/>
            </a:p>
          </p:txBody>
        </p:sp>
        <p:sp>
          <p:nvSpPr>
            <p:cNvPr id="17" name="object 17"/>
            <p:cNvSpPr/>
            <p:nvPr/>
          </p:nvSpPr>
          <p:spPr>
            <a:xfrm>
              <a:off x="2386583" y="2481072"/>
              <a:ext cx="577850" cy="504825"/>
            </a:xfrm>
            <a:custGeom>
              <a:avLst/>
              <a:gdLst/>
              <a:ahLst/>
              <a:cxnLst/>
              <a:rect l="l" t="t" r="r" b="b"/>
              <a:pathLst>
                <a:path w="577850" h="504825">
                  <a:moveTo>
                    <a:pt x="577595" y="252983"/>
                  </a:moveTo>
                  <a:lnTo>
                    <a:pt x="492251" y="178307"/>
                  </a:lnTo>
                  <a:lnTo>
                    <a:pt x="492251" y="73151"/>
                  </a:lnTo>
                  <a:lnTo>
                    <a:pt x="373379" y="73151"/>
                  </a:lnTo>
                  <a:lnTo>
                    <a:pt x="289559" y="0"/>
                  </a:lnTo>
                  <a:lnTo>
                    <a:pt x="204215" y="73151"/>
                  </a:lnTo>
                  <a:lnTo>
                    <a:pt x="85343" y="73151"/>
                  </a:lnTo>
                  <a:lnTo>
                    <a:pt x="85343" y="178307"/>
                  </a:lnTo>
                  <a:lnTo>
                    <a:pt x="0" y="252983"/>
                  </a:lnTo>
                  <a:lnTo>
                    <a:pt x="85343" y="326135"/>
                  </a:lnTo>
                  <a:lnTo>
                    <a:pt x="85343" y="431291"/>
                  </a:lnTo>
                  <a:lnTo>
                    <a:pt x="204215" y="431291"/>
                  </a:lnTo>
                  <a:lnTo>
                    <a:pt x="289559" y="504443"/>
                  </a:lnTo>
                  <a:lnTo>
                    <a:pt x="373379" y="431291"/>
                  </a:lnTo>
                  <a:lnTo>
                    <a:pt x="492251" y="431291"/>
                  </a:lnTo>
                  <a:lnTo>
                    <a:pt x="492251" y="326135"/>
                  </a:lnTo>
                  <a:lnTo>
                    <a:pt x="577595" y="252983"/>
                  </a:lnTo>
                  <a:close/>
                </a:path>
              </a:pathLst>
            </a:custGeom>
            <a:ln w="9524">
              <a:solidFill>
                <a:srgbClr val="FFFFFF"/>
              </a:solidFill>
            </a:ln>
          </p:spPr>
          <p:txBody>
            <a:bodyPr wrap="square" lIns="0" tIns="0" rIns="0" bIns="0" rtlCol="0"/>
            <a:lstStyle/>
            <a:p>
              <a:endParaRPr/>
            </a:p>
          </p:txBody>
        </p:sp>
      </p:grpSp>
      <p:sp>
        <p:nvSpPr>
          <p:cNvPr id="18" name="object 18"/>
          <p:cNvSpPr txBox="1"/>
          <p:nvPr/>
        </p:nvSpPr>
        <p:spPr>
          <a:xfrm>
            <a:off x="2599434" y="2578098"/>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Arial"/>
                <a:cs typeface="Arial"/>
              </a:rPr>
              <a:t>1</a:t>
            </a:r>
            <a:endParaRPr sz="1800">
              <a:latin typeface="Arial"/>
              <a:cs typeface="Arial"/>
            </a:endParaRPr>
          </a:p>
        </p:txBody>
      </p:sp>
      <p:grpSp>
        <p:nvGrpSpPr>
          <p:cNvPr id="19" name="object 19"/>
          <p:cNvGrpSpPr/>
          <p:nvPr/>
        </p:nvGrpSpPr>
        <p:grpSpPr>
          <a:xfrm>
            <a:off x="4327969" y="2477833"/>
            <a:ext cx="586105" cy="514350"/>
            <a:chOff x="4327969" y="2477833"/>
            <a:chExt cx="586105" cy="514350"/>
          </a:xfrm>
        </p:grpSpPr>
        <p:sp>
          <p:nvSpPr>
            <p:cNvPr id="20" name="object 20"/>
            <p:cNvSpPr/>
            <p:nvPr/>
          </p:nvSpPr>
          <p:spPr>
            <a:xfrm>
              <a:off x="4332732" y="2482595"/>
              <a:ext cx="576580" cy="504825"/>
            </a:xfrm>
            <a:custGeom>
              <a:avLst/>
              <a:gdLst/>
              <a:ahLst/>
              <a:cxnLst/>
              <a:rect l="l" t="t" r="r" b="b"/>
              <a:pathLst>
                <a:path w="576579" h="504825">
                  <a:moveTo>
                    <a:pt x="576071" y="252983"/>
                  </a:moveTo>
                  <a:lnTo>
                    <a:pt x="490727" y="178307"/>
                  </a:lnTo>
                  <a:lnTo>
                    <a:pt x="490727" y="73151"/>
                  </a:lnTo>
                  <a:lnTo>
                    <a:pt x="371855" y="74675"/>
                  </a:lnTo>
                  <a:lnTo>
                    <a:pt x="288035" y="0"/>
                  </a:lnTo>
                  <a:lnTo>
                    <a:pt x="202691" y="74675"/>
                  </a:lnTo>
                  <a:lnTo>
                    <a:pt x="83819" y="73151"/>
                  </a:lnTo>
                  <a:lnTo>
                    <a:pt x="83819" y="178307"/>
                  </a:lnTo>
                  <a:lnTo>
                    <a:pt x="0" y="252983"/>
                  </a:lnTo>
                  <a:lnTo>
                    <a:pt x="83819" y="326135"/>
                  </a:lnTo>
                  <a:lnTo>
                    <a:pt x="83819" y="431291"/>
                  </a:lnTo>
                  <a:lnTo>
                    <a:pt x="202691" y="431291"/>
                  </a:lnTo>
                  <a:lnTo>
                    <a:pt x="288035" y="504443"/>
                  </a:lnTo>
                  <a:lnTo>
                    <a:pt x="371855" y="431291"/>
                  </a:lnTo>
                  <a:lnTo>
                    <a:pt x="490727" y="431291"/>
                  </a:lnTo>
                  <a:lnTo>
                    <a:pt x="490727" y="326135"/>
                  </a:lnTo>
                  <a:lnTo>
                    <a:pt x="576071" y="252983"/>
                  </a:lnTo>
                  <a:close/>
                </a:path>
              </a:pathLst>
            </a:custGeom>
            <a:solidFill>
              <a:srgbClr val="3298FF"/>
            </a:solidFill>
          </p:spPr>
          <p:txBody>
            <a:bodyPr wrap="square" lIns="0" tIns="0" rIns="0" bIns="0" rtlCol="0"/>
            <a:lstStyle/>
            <a:p>
              <a:endParaRPr/>
            </a:p>
          </p:txBody>
        </p:sp>
        <p:sp>
          <p:nvSpPr>
            <p:cNvPr id="21" name="object 21"/>
            <p:cNvSpPr/>
            <p:nvPr/>
          </p:nvSpPr>
          <p:spPr>
            <a:xfrm>
              <a:off x="4332732" y="2482595"/>
              <a:ext cx="576580" cy="504825"/>
            </a:xfrm>
            <a:custGeom>
              <a:avLst/>
              <a:gdLst/>
              <a:ahLst/>
              <a:cxnLst/>
              <a:rect l="l" t="t" r="r" b="b"/>
              <a:pathLst>
                <a:path w="576579" h="504825">
                  <a:moveTo>
                    <a:pt x="576071" y="252983"/>
                  </a:moveTo>
                  <a:lnTo>
                    <a:pt x="490727" y="178307"/>
                  </a:lnTo>
                  <a:lnTo>
                    <a:pt x="490727" y="73151"/>
                  </a:lnTo>
                  <a:lnTo>
                    <a:pt x="371855" y="74675"/>
                  </a:lnTo>
                  <a:lnTo>
                    <a:pt x="288035" y="0"/>
                  </a:lnTo>
                  <a:lnTo>
                    <a:pt x="202691" y="74675"/>
                  </a:lnTo>
                  <a:lnTo>
                    <a:pt x="83819" y="73151"/>
                  </a:lnTo>
                  <a:lnTo>
                    <a:pt x="83819" y="178307"/>
                  </a:lnTo>
                  <a:lnTo>
                    <a:pt x="0" y="252983"/>
                  </a:lnTo>
                  <a:lnTo>
                    <a:pt x="83819" y="326135"/>
                  </a:lnTo>
                  <a:lnTo>
                    <a:pt x="83819" y="431291"/>
                  </a:lnTo>
                  <a:lnTo>
                    <a:pt x="202691" y="431291"/>
                  </a:lnTo>
                  <a:lnTo>
                    <a:pt x="288035" y="504443"/>
                  </a:lnTo>
                  <a:lnTo>
                    <a:pt x="371855" y="431291"/>
                  </a:lnTo>
                  <a:lnTo>
                    <a:pt x="490727" y="431291"/>
                  </a:lnTo>
                  <a:lnTo>
                    <a:pt x="490727" y="326135"/>
                  </a:lnTo>
                  <a:lnTo>
                    <a:pt x="576071" y="252983"/>
                  </a:lnTo>
                  <a:close/>
                </a:path>
              </a:pathLst>
            </a:custGeom>
            <a:ln w="9524">
              <a:solidFill>
                <a:srgbClr val="FFFFFF"/>
              </a:solidFill>
            </a:ln>
          </p:spPr>
          <p:txBody>
            <a:bodyPr wrap="square" lIns="0" tIns="0" rIns="0" bIns="0" rtlCol="0"/>
            <a:lstStyle/>
            <a:p>
              <a:endParaRPr/>
            </a:p>
          </p:txBody>
        </p:sp>
      </p:grpSp>
      <p:sp>
        <p:nvSpPr>
          <p:cNvPr id="22" name="object 22"/>
          <p:cNvSpPr txBox="1"/>
          <p:nvPr/>
        </p:nvSpPr>
        <p:spPr>
          <a:xfrm>
            <a:off x="4544058" y="2579622"/>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Arial"/>
                <a:cs typeface="Arial"/>
              </a:rPr>
              <a:t>2</a:t>
            </a:r>
            <a:endParaRPr sz="1800">
              <a:latin typeface="Arial"/>
              <a:cs typeface="Arial"/>
            </a:endParaRPr>
          </a:p>
        </p:txBody>
      </p:sp>
      <p:grpSp>
        <p:nvGrpSpPr>
          <p:cNvPr id="23" name="object 23"/>
          <p:cNvGrpSpPr/>
          <p:nvPr/>
        </p:nvGrpSpPr>
        <p:grpSpPr>
          <a:xfrm>
            <a:off x="5766625" y="2476309"/>
            <a:ext cx="586105" cy="514350"/>
            <a:chOff x="5766625" y="2476309"/>
            <a:chExt cx="586105" cy="514350"/>
          </a:xfrm>
        </p:grpSpPr>
        <p:sp>
          <p:nvSpPr>
            <p:cNvPr id="24" name="object 24"/>
            <p:cNvSpPr/>
            <p:nvPr/>
          </p:nvSpPr>
          <p:spPr>
            <a:xfrm>
              <a:off x="5771388" y="2481072"/>
              <a:ext cx="576580" cy="504825"/>
            </a:xfrm>
            <a:custGeom>
              <a:avLst/>
              <a:gdLst/>
              <a:ahLst/>
              <a:cxnLst/>
              <a:rect l="l" t="t" r="r" b="b"/>
              <a:pathLst>
                <a:path w="576579" h="504825">
                  <a:moveTo>
                    <a:pt x="576071" y="252983"/>
                  </a:moveTo>
                  <a:lnTo>
                    <a:pt x="492251" y="178307"/>
                  </a:lnTo>
                  <a:lnTo>
                    <a:pt x="492251" y="73151"/>
                  </a:lnTo>
                  <a:lnTo>
                    <a:pt x="373379" y="73151"/>
                  </a:lnTo>
                  <a:lnTo>
                    <a:pt x="288035" y="0"/>
                  </a:lnTo>
                  <a:lnTo>
                    <a:pt x="204215" y="73151"/>
                  </a:lnTo>
                  <a:lnTo>
                    <a:pt x="85343" y="73151"/>
                  </a:lnTo>
                  <a:lnTo>
                    <a:pt x="85343" y="178307"/>
                  </a:lnTo>
                  <a:lnTo>
                    <a:pt x="0" y="252983"/>
                  </a:lnTo>
                  <a:lnTo>
                    <a:pt x="85343" y="326135"/>
                  </a:lnTo>
                  <a:lnTo>
                    <a:pt x="85343" y="431291"/>
                  </a:lnTo>
                  <a:lnTo>
                    <a:pt x="204215" y="431291"/>
                  </a:lnTo>
                  <a:lnTo>
                    <a:pt x="288035" y="504443"/>
                  </a:lnTo>
                  <a:lnTo>
                    <a:pt x="373379" y="431291"/>
                  </a:lnTo>
                  <a:lnTo>
                    <a:pt x="492251" y="431291"/>
                  </a:lnTo>
                  <a:lnTo>
                    <a:pt x="492251" y="326135"/>
                  </a:lnTo>
                  <a:lnTo>
                    <a:pt x="576071" y="252983"/>
                  </a:lnTo>
                  <a:close/>
                </a:path>
              </a:pathLst>
            </a:custGeom>
            <a:solidFill>
              <a:srgbClr val="3298FF"/>
            </a:solidFill>
          </p:spPr>
          <p:txBody>
            <a:bodyPr wrap="square" lIns="0" tIns="0" rIns="0" bIns="0" rtlCol="0"/>
            <a:lstStyle/>
            <a:p>
              <a:endParaRPr/>
            </a:p>
          </p:txBody>
        </p:sp>
        <p:sp>
          <p:nvSpPr>
            <p:cNvPr id="25" name="object 25"/>
            <p:cNvSpPr/>
            <p:nvPr/>
          </p:nvSpPr>
          <p:spPr>
            <a:xfrm>
              <a:off x="5771388" y="2481072"/>
              <a:ext cx="576580" cy="504825"/>
            </a:xfrm>
            <a:custGeom>
              <a:avLst/>
              <a:gdLst/>
              <a:ahLst/>
              <a:cxnLst/>
              <a:rect l="l" t="t" r="r" b="b"/>
              <a:pathLst>
                <a:path w="576579" h="504825">
                  <a:moveTo>
                    <a:pt x="576071" y="252983"/>
                  </a:moveTo>
                  <a:lnTo>
                    <a:pt x="492251" y="178307"/>
                  </a:lnTo>
                  <a:lnTo>
                    <a:pt x="492251" y="73151"/>
                  </a:lnTo>
                  <a:lnTo>
                    <a:pt x="373379" y="73151"/>
                  </a:lnTo>
                  <a:lnTo>
                    <a:pt x="288035" y="0"/>
                  </a:lnTo>
                  <a:lnTo>
                    <a:pt x="204215" y="73151"/>
                  </a:lnTo>
                  <a:lnTo>
                    <a:pt x="85343" y="73151"/>
                  </a:lnTo>
                  <a:lnTo>
                    <a:pt x="85343" y="178307"/>
                  </a:lnTo>
                  <a:lnTo>
                    <a:pt x="0" y="252983"/>
                  </a:lnTo>
                  <a:lnTo>
                    <a:pt x="85343" y="326135"/>
                  </a:lnTo>
                  <a:lnTo>
                    <a:pt x="85343" y="431291"/>
                  </a:lnTo>
                  <a:lnTo>
                    <a:pt x="204215" y="431291"/>
                  </a:lnTo>
                  <a:lnTo>
                    <a:pt x="288035" y="504443"/>
                  </a:lnTo>
                  <a:lnTo>
                    <a:pt x="373379" y="431291"/>
                  </a:lnTo>
                  <a:lnTo>
                    <a:pt x="492251" y="431291"/>
                  </a:lnTo>
                  <a:lnTo>
                    <a:pt x="492251" y="326135"/>
                  </a:lnTo>
                  <a:lnTo>
                    <a:pt x="576071" y="252983"/>
                  </a:lnTo>
                  <a:close/>
                </a:path>
              </a:pathLst>
            </a:custGeom>
            <a:ln w="9524">
              <a:solidFill>
                <a:srgbClr val="FFFFFF"/>
              </a:solidFill>
            </a:ln>
          </p:spPr>
          <p:txBody>
            <a:bodyPr wrap="square" lIns="0" tIns="0" rIns="0" bIns="0" rtlCol="0"/>
            <a:lstStyle/>
            <a:p>
              <a:endParaRPr/>
            </a:p>
          </p:txBody>
        </p:sp>
      </p:grpSp>
      <p:sp>
        <p:nvSpPr>
          <p:cNvPr id="26" name="object 26"/>
          <p:cNvSpPr txBox="1"/>
          <p:nvPr/>
        </p:nvSpPr>
        <p:spPr>
          <a:xfrm>
            <a:off x="5984237" y="2578098"/>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Arial"/>
                <a:cs typeface="Arial"/>
              </a:rPr>
              <a:t>3</a:t>
            </a:r>
            <a:endParaRPr sz="1800">
              <a:latin typeface="Arial"/>
              <a:cs typeface="Arial"/>
            </a:endParaRPr>
          </a:p>
        </p:txBody>
      </p:sp>
      <p:grpSp>
        <p:nvGrpSpPr>
          <p:cNvPr id="27" name="object 27"/>
          <p:cNvGrpSpPr/>
          <p:nvPr/>
        </p:nvGrpSpPr>
        <p:grpSpPr>
          <a:xfrm>
            <a:off x="7711249" y="2476309"/>
            <a:ext cx="586105" cy="514350"/>
            <a:chOff x="7711249" y="2476309"/>
            <a:chExt cx="586105" cy="514350"/>
          </a:xfrm>
        </p:grpSpPr>
        <p:sp>
          <p:nvSpPr>
            <p:cNvPr id="28" name="object 28"/>
            <p:cNvSpPr/>
            <p:nvPr/>
          </p:nvSpPr>
          <p:spPr>
            <a:xfrm>
              <a:off x="7716011" y="2481072"/>
              <a:ext cx="576580" cy="504825"/>
            </a:xfrm>
            <a:custGeom>
              <a:avLst/>
              <a:gdLst/>
              <a:ahLst/>
              <a:cxnLst/>
              <a:rect l="l" t="t" r="r" b="b"/>
              <a:pathLst>
                <a:path w="576579" h="504825">
                  <a:moveTo>
                    <a:pt x="576071" y="252983"/>
                  </a:moveTo>
                  <a:lnTo>
                    <a:pt x="492251" y="178307"/>
                  </a:lnTo>
                  <a:lnTo>
                    <a:pt x="492251" y="73151"/>
                  </a:lnTo>
                  <a:lnTo>
                    <a:pt x="373379" y="73151"/>
                  </a:lnTo>
                  <a:lnTo>
                    <a:pt x="288035" y="0"/>
                  </a:lnTo>
                  <a:lnTo>
                    <a:pt x="204215" y="73151"/>
                  </a:lnTo>
                  <a:lnTo>
                    <a:pt x="85343" y="73151"/>
                  </a:lnTo>
                  <a:lnTo>
                    <a:pt x="85343" y="178307"/>
                  </a:lnTo>
                  <a:lnTo>
                    <a:pt x="0" y="252983"/>
                  </a:lnTo>
                  <a:lnTo>
                    <a:pt x="85343" y="326135"/>
                  </a:lnTo>
                  <a:lnTo>
                    <a:pt x="85343" y="431291"/>
                  </a:lnTo>
                  <a:lnTo>
                    <a:pt x="204215" y="431291"/>
                  </a:lnTo>
                  <a:lnTo>
                    <a:pt x="288035" y="504443"/>
                  </a:lnTo>
                  <a:lnTo>
                    <a:pt x="373379" y="431291"/>
                  </a:lnTo>
                  <a:lnTo>
                    <a:pt x="492251" y="431291"/>
                  </a:lnTo>
                  <a:lnTo>
                    <a:pt x="492251" y="326135"/>
                  </a:lnTo>
                  <a:lnTo>
                    <a:pt x="576071" y="252983"/>
                  </a:lnTo>
                  <a:close/>
                </a:path>
              </a:pathLst>
            </a:custGeom>
            <a:solidFill>
              <a:srgbClr val="3298FF"/>
            </a:solidFill>
          </p:spPr>
          <p:txBody>
            <a:bodyPr wrap="square" lIns="0" tIns="0" rIns="0" bIns="0" rtlCol="0"/>
            <a:lstStyle/>
            <a:p>
              <a:endParaRPr/>
            </a:p>
          </p:txBody>
        </p:sp>
        <p:sp>
          <p:nvSpPr>
            <p:cNvPr id="29" name="object 29"/>
            <p:cNvSpPr/>
            <p:nvPr/>
          </p:nvSpPr>
          <p:spPr>
            <a:xfrm>
              <a:off x="7716011" y="2481072"/>
              <a:ext cx="576580" cy="504825"/>
            </a:xfrm>
            <a:custGeom>
              <a:avLst/>
              <a:gdLst/>
              <a:ahLst/>
              <a:cxnLst/>
              <a:rect l="l" t="t" r="r" b="b"/>
              <a:pathLst>
                <a:path w="576579" h="504825">
                  <a:moveTo>
                    <a:pt x="576071" y="252983"/>
                  </a:moveTo>
                  <a:lnTo>
                    <a:pt x="492251" y="178307"/>
                  </a:lnTo>
                  <a:lnTo>
                    <a:pt x="492251" y="73151"/>
                  </a:lnTo>
                  <a:lnTo>
                    <a:pt x="373379" y="73151"/>
                  </a:lnTo>
                  <a:lnTo>
                    <a:pt x="288035" y="0"/>
                  </a:lnTo>
                  <a:lnTo>
                    <a:pt x="204215" y="73151"/>
                  </a:lnTo>
                  <a:lnTo>
                    <a:pt x="85343" y="73151"/>
                  </a:lnTo>
                  <a:lnTo>
                    <a:pt x="85343" y="178307"/>
                  </a:lnTo>
                  <a:lnTo>
                    <a:pt x="0" y="252983"/>
                  </a:lnTo>
                  <a:lnTo>
                    <a:pt x="85343" y="326135"/>
                  </a:lnTo>
                  <a:lnTo>
                    <a:pt x="85343" y="431291"/>
                  </a:lnTo>
                  <a:lnTo>
                    <a:pt x="204215" y="431291"/>
                  </a:lnTo>
                  <a:lnTo>
                    <a:pt x="288035" y="504443"/>
                  </a:lnTo>
                  <a:lnTo>
                    <a:pt x="373379" y="431291"/>
                  </a:lnTo>
                  <a:lnTo>
                    <a:pt x="492251" y="431291"/>
                  </a:lnTo>
                  <a:lnTo>
                    <a:pt x="492251" y="326135"/>
                  </a:lnTo>
                  <a:lnTo>
                    <a:pt x="576071" y="252983"/>
                  </a:lnTo>
                  <a:close/>
                </a:path>
              </a:pathLst>
            </a:custGeom>
            <a:ln w="9524">
              <a:solidFill>
                <a:srgbClr val="FFFFFF"/>
              </a:solidFill>
            </a:ln>
          </p:spPr>
          <p:txBody>
            <a:bodyPr wrap="square" lIns="0" tIns="0" rIns="0" bIns="0" rtlCol="0"/>
            <a:lstStyle/>
            <a:p>
              <a:endParaRPr/>
            </a:p>
          </p:txBody>
        </p:sp>
      </p:grpSp>
      <p:sp>
        <p:nvSpPr>
          <p:cNvPr id="30" name="object 30"/>
          <p:cNvSpPr txBox="1"/>
          <p:nvPr/>
        </p:nvSpPr>
        <p:spPr>
          <a:xfrm>
            <a:off x="7928860" y="2578098"/>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Arial"/>
                <a:cs typeface="Arial"/>
              </a:rPr>
              <a:t>4</a:t>
            </a:r>
            <a:endParaRPr sz="1800">
              <a:latin typeface="Arial"/>
              <a:cs typeface="Arial"/>
            </a:endParaRPr>
          </a:p>
        </p:txBody>
      </p:sp>
      <p:grpSp>
        <p:nvGrpSpPr>
          <p:cNvPr id="31" name="object 31"/>
          <p:cNvGrpSpPr/>
          <p:nvPr/>
        </p:nvGrpSpPr>
        <p:grpSpPr>
          <a:xfrm>
            <a:off x="8935021" y="2476309"/>
            <a:ext cx="587375" cy="514350"/>
            <a:chOff x="8935021" y="2476309"/>
            <a:chExt cx="587375" cy="514350"/>
          </a:xfrm>
        </p:grpSpPr>
        <p:sp>
          <p:nvSpPr>
            <p:cNvPr id="32" name="object 32"/>
            <p:cNvSpPr/>
            <p:nvPr/>
          </p:nvSpPr>
          <p:spPr>
            <a:xfrm>
              <a:off x="8939783" y="2481072"/>
              <a:ext cx="577850" cy="504825"/>
            </a:xfrm>
            <a:custGeom>
              <a:avLst/>
              <a:gdLst/>
              <a:ahLst/>
              <a:cxnLst/>
              <a:rect l="l" t="t" r="r" b="b"/>
              <a:pathLst>
                <a:path w="577850" h="504825">
                  <a:moveTo>
                    <a:pt x="577595" y="252983"/>
                  </a:moveTo>
                  <a:lnTo>
                    <a:pt x="492251" y="178307"/>
                  </a:lnTo>
                  <a:lnTo>
                    <a:pt x="492251" y="73151"/>
                  </a:lnTo>
                  <a:lnTo>
                    <a:pt x="373379" y="73151"/>
                  </a:lnTo>
                  <a:lnTo>
                    <a:pt x="289559" y="0"/>
                  </a:lnTo>
                  <a:lnTo>
                    <a:pt x="204215" y="73151"/>
                  </a:lnTo>
                  <a:lnTo>
                    <a:pt x="85343" y="73151"/>
                  </a:lnTo>
                  <a:lnTo>
                    <a:pt x="85343" y="178307"/>
                  </a:lnTo>
                  <a:lnTo>
                    <a:pt x="0" y="252983"/>
                  </a:lnTo>
                  <a:lnTo>
                    <a:pt x="85343" y="326135"/>
                  </a:lnTo>
                  <a:lnTo>
                    <a:pt x="85343" y="431291"/>
                  </a:lnTo>
                  <a:lnTo>
                    <a:pt x="204215" y="431291"/>
                  </a:lnTo>
                  <a:lnTo>
                    <a:pt x="289559" y="504443"/>
                  </a:lnTo>
                  <a:lnTo>
                    <a:pt x="373379" y="431291"/>
                  </a:lnTo>
                  <a:lnTo>
                    <a:pt x="492251" y="431291"/>
                  </a:lnTo>
                  <a:lnTo>
                    <a:pt x="492251" y="326135"/>
                  </a:lnTo>
                  <a:lnTo>
                    <a:pt x="577595" y="252983"/>
                  </a:lnTo>
                  <a:close/>
                </a:path>
              </a:pathLst>
            </a:custGeom>
            <a:solidFill>
              <a:srgbClr val="3298FF"/>
            </a:solidFill>
          </p:spPr>
          <p:txBody>
            <a:bodyPr wrap="square" lIns="0" tIns="0" rIns="0" bIns="0" rtlCol="0"/>
            <a:lstStyle/>
            <a:p>
              <a:endParaRPr/>
            </a:p>
          </p:txBody>
        </p:sp>
        <p:sp>
          <p:nvSpPr>
            <p:cNvPr id="33" name="object 33"/>
            <p:cNvSpPr/>
            <p:nvPr/>
          </p:nvSpPr>
          <p:spPr>
            <a:xfrm>
              <a:off x="8939783" y="2481072"/>
              <a:ext cx="577850" cy="504825"/>
            </a:xfrm>
            <a:custGeom>
              <a:avLst/>
              <a:gdLst/>
              <a:ahLst/>
              <a:cxnLst/>
              <a:rect l="l" t="t" r="r" b="b"/>
              <a:pathLst>
                <a:path w="577850" h="504825">
                  <a:moveTo>
                    <a:pt x="577595" y="252983"/>
                  </a:moveTo>
                  <a:lnTo>
                    <a:pt x="492251" y="178307"/>
                  </a:lnTo>
                  <a:lnTo>
                    <a:pt x="492251" y="73151"/>
                  </a:lnTo>
                  <a:lnTo>
                    <a:pt x="373379" y="73151"/>
                  </a:lnTo>
                  <a:lnTo>
                    <a:pt x="289559" y="0"/>
                  </a:lnTo>
                  <a:lnTo>
                    <a:pt x="204215" y="73151"/>
                  </a:lnTo>
                  <a:lnTo>
                    <a:pt x="85343" y="73151"/>
                  </a:lnTo>
                  <a:lnTo>
                    <a:pt x="85343" y="178307"/>
                  </a:lnTo>
                  <a:lnTo>
                    <a:pt x="0" y="252983"/>
                  </a:lnTo>
                  <a:lnTo>
                    <a:pt x="85343" y="326135"/>
                  </a:lnTo>
                  <a:lnTo>
                    <a:pt x="85343" y="431291"/>
                  </a:lnTo>
                  <a:lnTo>
                    <a:pt x="204215" y="431291"/>
                  </a:lnTo>
                  <a:lnTo>
                    <a:pt x="289559" y="504443"/>
                  </a:lnTo>
                  <a:lnTo>
                    <a:pt x="373379" y="431291"/>
                  </a:lnTo>
                  <a:lnTo>
                    <a:pt x="492251" y="431291"/>
                  </a:lnTo>
                  <a:lnTo>
                    <a:pt x="492251" y="326135"/>
                  </a:lnTo>
                  <a:lnTo>
                    <a:pt x="577595" y="252983"/>
                  </a:lnTo>
                  <a:close/>
                </a:path>
              </a:pathLst>
            </a:custGeom>
            <a:ln w="9524">
              <a:solidFill>
                <a:srgbClr val="FFFFFF"/>
              </a:solidFill>
            </a:ln>
          </p:spPr>
          <p:txBody>
            <a:bodyPr wrap="square" lIns="0" tIns="0" rIns="0" bIns="0" rtlCol="0"/>
            <a:lstStyle/>
            <a:p>
              <a:endParaRPr/>
            </a:p>
          </p:txBody>
        </p:sp>
      </p:grpSp>
      <p:sp>
        <p:nvSpPr>
          <p:cNvPr id="34" name="object 34"/>
          <p:cNvSpPr txBox="1"/>
          <p:nvPr/>
        </p:nvSpPr>
        <p:spPr>
          <a:xfrm>
            <a:off x="9152632" y="2578098"/>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Arial"/>
                <a:cs typeface="Arial"/>
              </a:rPr>
              <a:t>5</a:t>
            </a:r>
            <a:endParaRPr sz="18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8095" y="348995"/>
            <a:ext cx="9144000" cy="6858000"/>
            <a:chOff x="768095" y="348995"/>
            <a:chExt cx="9144000" cy="6858000"/>
          </a:xfrm>
        </p:grpSpPr>
        <p:sp>
          <p:nvSpPr>
            <p:cNvPr id="3" name="object 3"/>
            <p:cNvSpPr/>
            <p:nvPr/>
          </p:nvSpPr>
          <p:spPr>
            <a:xfrm>
              <a:off x="1100327" y="4768595"/>
              <a:ext cx="135635" cy="13715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06495" y="6515099"/>
              <a:ext cx="146303" cy="1463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23871" y="4671060"/>
              <a:ext cx="192023" cy="192023"/>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1585734" y="776731"/>
            <a:ext cx="7505065" cy="635000"/>
          </a:xfrm>
          <a:prstGeom prst="rect">
            <a:avLst/>
          </a:prstGeom>
          <a:solidFill>
            <a:schemeClr val="tx1"/>
          </a:solidFill>
        </p:spPr>
        <p:txBody>
          <a:bodyPr vert="horz" wrap="square" lIns="0" tIns="12065" rIns="0" bIns="0" rtlCol="0">
            <a:spAutoFit/>
          </a:bodyPr>
          <a:lstStyle/>
          <a:p>
            <a:pPr marL="12700">
              <a:lnSpc>
                <a:spcPct val="100000"/>
              </a:lnSpc>
              <a:spcBef>
                <a:spcPts val="95"/>
              </a:spcBef>
            </a:pPr>
            <a:r>
              <a:rPr spc="-5" dirty="0"/>
              <a:t>ANOVA </a:t>
            </a:r>
            <a:r>
              <a:rPr spc="-10" dirty="0"/>
              <a:t>Table </a:t>
            </a:r>
            <a:r>
              <a:rPr spc="-5" dirty="0"/>
              <a:t>(one Factor,</a:t>
            </a:r>
            <a:r>
              <a:rPr spc="10" dirty="0"/>
              <a:t> </a:t>
            </a:r>
            <a:r>
              <a:rPr spc="-5" dirty="0"/>
              <a:t>CRD)</a:t>
            </a:r>
          </a:p>
        </p:txBody>
      </p:sp>
      <p:sp>
        <p:nvSpPr>
          <p:cNvPr id="7" name="object 7"/>
          <p:cNvSpPr/>
          <p:nvPr/>
        </p:nvSpPr>
        <p:spPr>
          <a:xfrm>
            <a:off x="1362455" y="2246375"/>
            <a:ext cx="7958455" cy="2877820"/>
          </a:xfrm>
          <a:custGeom>
            <a:avLst/>
            <a:gdLst/>
            <a:ahLst/>
            <a:cxnLst/>
            <a:rect l="l" t="t" r="r" b="b"/>
            <a:pathLst>
              <a:path w="7958455" h="2877820">
                <a:moveTo>
                  <a:pt x="7958327" y="2877311"/>
                </a:moveTo>
                <a:lnTo>
                  <a:pt x="7958327" y="0"/>
                </a:lnTo>
                <a:lnTo>
                  <a:pt x="0" y="0"/>
                </a:lnTo>
                <a:lnTo>
                  <a:pt x="0" y="2877311"/>
                </a:lnTo>
                <a:lnTo>
                  <a:pt x="7958327" y="2877311"/>
                </a:lnTo>
                <a:close/>
              </a:path>
            </a:pathLst>
          </a:custGeom>
          <a:solidFill>
            <a:srgbClr val="FFFF65"/>
          </a:solidFill>
        </p:spPr>
        <p:txBody>
          <a:bodyPr wrap="square" lIns="0" tIns="0" rIns="0" bIns="0" rtlCol="0"/>
          <a:lstStyle/>
          <a:p>
            <a:endParaRPr/>
          </a:p>
        </p:txBody>
      </p:sp>
      <p:sp>
        <p:nvSpPr>
          <p:cNvPr id="8" name="object 8"/>
          <p:cNvSpPr txBox="1"/>
          <p:nvPr/>
        </p:nvSpPr>
        <p:spPr>
          <a:xfrm>
            <a:off x="4224526" y="2654977"/>
            <a:ext cx="323850" cy="471170"/>
          </a:xfrm>
          <a:prstGeom prst="rect">
            <a:avLst/>
          </a:prstGeom>
        </p:spPr>
        <p:txBody>
          <a:bodyPr vert="horz" wrap="square" lIns="0" tIns="15240" rIns="0" bIns="0" rtlCol="0">
            <a:spAutoFit/>
          </a:bodyPr>
          <a:lstStyle/>
          <a:p>
            <a:pPr>
              <a:lnSpc>
                <a:spcPct val="100000"/>
              </a:lnSpc>
              <a:spcBef>
                <a:spcPts val="120"/>
              </a:spcBef>
            </a:pPr>
            <a:r>
              <a:rPr sz="2900" spc="20" dirty="0">
                <a:latin typeface="Times New Roman"/>
                <a:cs typeface="Times New Roman"/>
              </a:rPr>
              <a:t>d</a:t>
            </a:r>
            <a:r>
              <a:rPr sz="2900" spc="5" dirty="0">
                <a:latin typeface="Times New Roman"/>
                <a:cs typeface="Times New Roman"/>
              </a:rPr>
              <a:t>f</a:t>
            </a:r>
            <a:endParaRPr sz="2900">
              <a:latin typeface="Times New Roman"/>
              <a:cs typeface="Times New Roman"/>
            </a:endParaRPr>
          </a:p>
        </p:txBody>
      </p:sp>
      <p:sp>
        <p:nvSpPr>
          <p:cNvPr id="9" name="object 9"/>
          <p:cNvSpPr txBox="1"/>
          <p:nvPr/>
        </p:nvSpPr>
        <p:spPr>
          <a:xfrm>
            <a:off x="5183124" y="2229781"/>
            <a:ext cx="2348865" cy="471170"/>
          </a:xfrm>
          <a:prstGeom prst="rect">
            <a:avLst/>
          </a:prstGeom>
        </p:spPr>
        <p:txBody>
          <a:bodyPr vert="horz" wrap="square" lIns="0" tIns="15240" rIns="0" bIns="0" rtlCol="0">
            <a:spAutoFit/>
          </a:bodyPr>
          <a:lstStyle/>
          <a:p>
            <a:pPr>
              <a:lnSpc>
                <a:spcPct val="100000"/>
              </a:lnSpc>
              <a:spcBef>
                <a:spcPts val="120"/>
              </a:spcBef>
              <a:tabLst>
                <a:tab pos="1492885" algn="l"/>
              </a:tabLst>
            </a:pPr>
            <a:r>
              <a:rPr sz="2900" spc="15" dirty="0">
                <a:latin typeface="Times New Roman"/>
                <a:cs typeface="Times New Roman"/>
              </a:rPr>
              <a:t>Sum</a:t>
            </a:r>
            <a:r>
              <a:rPr sz="2900" spc="-25" dirty="0">
                <a:latin typeface="Times New Roman"/>
                <a:cs typeface="Times New Roman"/>
              </a:rPr>
              <a:t> </a:t>
            </a:r>
            <a:r>
              <a:rPr sz="2900" spc="5" dirty="0">
                <a:latin typeface="Times New Roman"/>
                <a:cs typeface="Times New Roman"/>
              </a:rPr>
              <a:t>of</a:t>
            </a:r>
            <a:r>
              <a:rPr sz="2900" dirty="0">
                <a:latin typeface="Times New Roman"/>
                <a:cs typeface="Times New Roman"/>
              </a:rPr>
              <a:t>	</a:t>
            </a:r>
            <a:r>
              <a:rPr sz="2900" spc="10" dirty="0">
                <a:latin typeface="Times New Roman"/>
                <a:cs typeface="Times New Roman"/>
              </a:rPr>
              <a:t>M</a:t>
            </a:r>
            <a:r>
              <a:rPr sz="2900" spc="5" dirty="0">
                <a:latin typeface="Times New Roman"/>
                <a:cs typeface="Times New Roman"/>
              </a:rPr>
              <a:t>e</a:t>
            </a:r>
            <a:r>
              <a:rPr sz="2900" spc="-5" dirty="0">
                <a:latin typeface="Times New Roman"/>
                <a:cs typeface="Times New Roman"/>
              </a:rPr>
              <a:t>a</a:t>
            </a:r>
            <a:r>
              <a:rPr sz="2900" spc="10" dirty="0">
                <a:latin typeface="Times New Roman"/>
                <a:cs typeface="Times New Roman"/>
              </a:rPr>
              <a:t>n</a:t>
            </a:r>
            <a:endParaRPr sz="2900">
              <a:latin typeface="Times New Roman"/>
              <a:cs typeface="Times New Roman"/>
            </a:endParaRPr>
          </a:p>
        </p:txBody>
      </p:sp>
      <p:sp>
        <p:nvSpPr>
          <p:cNvPr id="10" name="object 10"/>
          <p:cNvSpPr txBox="1"/>
          <p:nvPr/>
        </p:nvSpPr>
        <p:spPr>
          <a:xfrm>
            <a:off x="5138928" y="2656501"/>
            <a:ext cx="2560955" cy="471170"/>
          </a:xfrm>
          <a:prstGeom prst="rect">
            <a:avLst/>
          </a:prstGeom>
        </p:spPr>
        <p:txBody>
          <a:bodyPr vert="horz" wrap="square" lIns="0" tIns="15240" rIns="0" bIns="0" rtlCol="0">
            <a:spAutoFit/>
          </a:bodyPr>
          <a:lstStyle/>
          <a:p>
            <a:pPr>
              <a:lnSpc>
                <a:spcPct val="100000"/>
              </a:lnSpc>
              <a:spcBef>
                <a:spcPts val="120"/>
              </a:spcBef>
              <a:tabLst>
                <a:tab pos="1372870" algn="l"/>
              </a:tabLst>
            </a:pPr>
            <a:r>
              <a:rPr sz="2900" spc="5" dirty="0">
                <a:latin typeface="Times New Roman"/>
                <a:cs typeface="Times New Roman"/>
              </a:rPr>
              <a:t>Squares	Squares</a:t>
            </a:r>
            <a:endParaRPr sz="2900">
              <a:latin typeface="Times New Roman"/>
              <a:cs typeface="Times New Roman"/>
            </a:endParaRPr>
          </a:p>
        </p:txBody>
      </p:sp>
      <p:sp>
        <p:nvSpPr>
          <p:cNvPr id="11" name="object 11"/>
          <p:cNvSpPr txBox="1"/>
          <p:nvPr/>
        </p:nvSpPr>
        <p:spPr>
          <a:xfrm>
            <a:off x="5393436" y="3081696"/>
            <a:ext cx="2108835" cy="471170"/>
          </a:xfrm>
          <a:prstGeom prst="rect">
            <a:avLst/>
          </a:prstGeom>
        </p:spPr>
        <p:txBody>
          <a:bodyPr vert="horz" wrap="square" lIns="0" tIns="15240" rIns="0" bIns="0" rtlCol="0">
            <a:spAutoFit/>
          </a:bodyPr>
          <a:lstStyle/>
          <a:p>
            <a:pPr>
              <a:lnSpc>
                <a:spcPct val="100000"/>
              </a:lnSpc>
              <a:spcBef>
                <a:spcPts val="120"/>
              </a:spcBef>
              <a:tabLst>
                <a:tab pos="1311910" algn="l"/>
              </a:tabLst>
            </a:pPr>
            <a:r>
              <a:rPr sz="2900" spc="15" dirty="0">
                <a:latin typeface="Times New Roman"/>
                <a:cs typeface="Times New Roman"/>
              </a:rPr>
              <a:t>(S</a:t>
            </a:r>
            <a:r>
              <a:rPr sz="2900" spc="-10" dirty="0">
                <a:latin typeface="Times New Roman"/>
                <a:cs typeface="Times New Roman"/>
              </a:rPr>
              <a:t>S</a:t>
            </a:r>
            <a:r>
              <a:rPr sz="2900" spc="5" dirty="0">
                <a:latin typeface="Times New Roman"/>
                <a:cs typeface="Times New Roman"/>
              </a:rPr>
              <a:t>)</a:t>
            </a:r>
            <a:r>
              <a:rPr sz="2900" dirty="0">
                <a:latin typeface="Times New Roman"/>
                <a:cs typeface="Times New Roman"/>
              </a:rPr>
              <a:t>	(</a:t>
            </a:r>
            <a:r>
              <a:rPr sz="2900" spc="10" dirty="0">
                <a:latin typeface="Times New Roman"/>
                <a:cs typeface="Times New Roman"/>
              </a:rPr>
              <a:t>M</a:t>
            </a:r>
            <a:r>
              <a:rPr sz="2900" spc="15" dirty="0">
                <a:latin typeface="Times New Roman"/>
                <a:cs typeface="Times New Roman"/>
              </a:rPr>
              <a:t>S</a:t>
            </a:r>
            <a:r>
              <a:rPr sz="2900" spc="5" dirty="0">
                <a:latin typeface="Times New Roman"/>
                <a:cs typeface="Times New Roman"/>
              </a:rPr>
              <a:t>)</a:t>
            </a:r>
            <a:endParaRPr sz="2900">
              <a:latin typeface="Times New Roman"/>
              <a:cs typeface="Times New Roman"/>
            </a:endParaRPr>
          </a:p>
        </p:txBody>
      </p:sp>
      <p:sp>
        <p:nvSpPr>
          <p:cNvPr id="12" name="object 12"/>
          <p:cNvSpPr txBox="1"/>
          <p:nvPr/>
        </p:nvSpPr>
        <p:spPr>
          <a:xfrm>
            <a:off x="8336279" y="2654977"/>
            <a:ext cx="219710" cy="471170"/>
          </a:xfrm>
          <a:prstGeom prst="rect">
            <a:avLst/>
          </a:prstGeom>
        </p:spPr>
        <p:txBody>
          <a:bodyPr vert="horz" wrap="square" lIns="0" tIns="15240" rIns="0" bIns="0" rtlCol="0">
            <a:spAutoFit/>
          </a:bodyPr>
          <a:lstStyle/>
          <a:p>
            <a:pPr>
              <a:lnSpc>
                <a:spcPct val="100000"/>
              </a:lnSpc>
              <a:spcBef>
                <a:spcPts val="120"/>
              </a:spcBef>
            </a:pPr>
            <a:r>
              <a:rPr sz="2900" spc="10" dirty="0">
                <a:latin typeface="Times New Roman"/>
                <a:cs typeface="Times New Roman"/>
              </a:rPr>
              <a:t>F</a:t>
            </a:r>
            <a:endParaRPr sz="2900">
              <a:latin typeface="Times New Roman"/>
              <a:cs typeface="Times New Roman"/>
            </a:endParaRPr>
          </a:p>
        </p:txBody>
      </p:sp>
      <p:sp>
        <p:nvSpPr>
          <p:cNvPr id="13" name="object 13"/>
          <p:cNvSpPr/>
          <p:nvPr/>
        </p:nvSpPr>
        <p:spPr>
          <a:xfrm>
            <a:off x="1578864" y="2264664"/>
            <a:ext cx="7515225" cy="1295400"/>
          </a:xfrm>
          <a:custGeom>
            <a:avLst/>
            <a:gdLst/>
            <a:ahLst/>
            <a:cxnLst/>
            <a:rect l="l" t="t" r="r" b="b"/>
            <a:pathLst>
              <a:path w="7515225" h="1295400">
                <a:moveTo>
                  <a:pt x="7514844" y="1286256"/>
                </a:moveTo>
                <a:lnTo>
                  <a:pt x="7514844" y="1286256"/>
                </a:lnTo>
                <a:lnTo>
                  <a:pt x="0" y="1286256"/>
                </a:lnTo>
                <a:lnTo>
                  <a:pt x="0" y="1295400"/>
                </a:lnTo>
                <a:lnTo>
                  <a:pt x="7514844" y="1295400"/>
                </a:lnTo>
                <a:lnTo>
                  <a:pt x="7514844" y="1286256"/>
                </a:lnTo>
                <a:close/>
              </a:path>
              <a:path w="7515225" h="1295400">
                <a:moveTo>
                  <a:pt x="7514844" y="0"/>
                </a:moveTo>
                <a:lnTo>
                  <a:pt x="7514844" y="0"/>
                </a:lnTo>
                <a:lnTo>
                  <a:pt x="0" y="0"/>
                </a:lnTo>
                <a:lnTo>
                  <a:pt x="0" y="9144"/>
                </a:lnTo>
                <a:lnTo>
                  <a:pt x="7514844" y="9144"/>
                </a:lnTo>
                <a:lnTo>
                  <a:pt x="7514844" y="0"/>
                </a:lnTo>
                <a:close/>
              </a:path>
            </a:pathLst>
          </a:custGeom>
          <a:solidFill>
            <a:srgbClr val="000000"/>
          </a:solidFill>
        </p:spPr>
        <p:txBody>
          <a:bodyPr wrap="square" lIns="0" tIns="0" rIns="0" bIns="0" rtlCol="0"/>
          <a:lstStyle/>
          <a:p>
            <a:endParaRPr/>
          </a:p>
        </p:txBody>
      </p:sp>
      <p:sp>
        <p:nvSpPr>
          <p:cNvPr id="14" name="object 14"/>
          <p:cNvSpPr txBox="1"/>
          <p:nvPr/>
        </p:nvSpPr>
        <p:spPr>
          <a:xfrm>
            <a:off x="1677923" y="2443141"/>
            <a:ext cx="1885950" cy="1971039"/>
          </a:xfrm>
          <a:prstGeom prst="rect">
            <a:avLst/>
          </a:prstGeom>
        </p:spPr>
        <p:txBody>
          <a:bodyPr vert="horz" wrap="square" lIns="0" tIns="42544" rIns="0" bIns="0" rtlCol="0">
            <a:spAutoFit/>
          </a:bodyPr>
          <a:lstStyle/>
          <a:p>
            <a:pPr marL="71120" marR="5080" indent="383540">
              <a:lnSpc>
                <a:spcPts val="3360"/>
              </a:lnSpc>
              <a:spcBef>
                <a:spcPts val="334"/>
              </a:spcBef>
            </a:pPr>
            <a:r>
              <a:rPr sz="2900" spc="10" dirty="0">
                <a:latin typeface="Times New Roman"/>
                <a:cs typeface="Times New Roman"/>
              </a:rPr>
              <a:t>Source  of</a:t>
            </a:r>
            <a:r>
              <a:rPr sz="2900" spc="-95" dirty="0">
                <a:latin typeface="Times New Roman"/>
                <a:cs typeface="Times New Roman"/>
              </a:rPr>
              <a:t> </a:t>
            </a:r>
            <a:r>
              <a:rPr sz="2900" spc="5" dirty="0">
                <a:latin typeface="Times New Roman"/>
                <a:cs typeface="Times New Roman"/>
              </a:rPr>
              <a:t>Variation</a:t>
            </a:r>
            <a:endParaRPr sz="2900">
              <a:latin typeface="Times New Roman"/>
              <a:cs typeface="Times New Roman"/>
            </a:endParaRPr>
          </a:p>
          <a:p>
            <a:pPr marR="929640">
              <a:lnSpc>
                <a:spcPts val="3360"/>
              </a:lnSpc>
              <a:spcBef>
                <a:spcPts val="1725"/>
              </a:spcBef>
            </a:pPr>
            <a:r>
              <a:rPr sz="2900" spc="15" dirty="0">
                <a:latin typeface="Times New Roman"/>
                <a:cs typeface="Times New Roman"/>
              </a:rPr>
              <a:t>F</a:t>
            </a:r>
            <a:r>
              <a:rPr sz="2900" spc="5" dirty="0">
                <a:latin typeface="Times New Roman"/>
                <a:cs typeface="Times New Roman"/>
              </a:rPr>
              <a:t>ac</a:t>
            </a:r>
            <a:r>
              <a:rPr sz="2900" spc="-5" dirty="0">
                <a:latin typeface="Times New Roman"/>
                <a:cs typeface="Times New Roman"/>
              </a:rPr>
              <a:t>t</a:t>
            </a:r>
            <a:r>
              <a:rPr sz="2900" spc="5" dirty="0">
                <a:latin typeface="Times New Roman"/>
                <a:cs typeface="Times New Roman"/>
              </a:rPr>
              <a:t>or  Error</a:t>
            </a:r>
            <a:endParaRPr sz="2900">
              <a:latin typeface="Times New Roman"/>
              <a:cs typeface="Times New Roman"/>
            </a:endParaRPr>
          </a:p>
        </p:txBody>
      </p:sp>
      <p:sp>
        <p:nvSpPr>
          <p:cNvPr id="15" name="object 15"/>
          <p:cNvSpPr txBox="1"/>
          <p:nvPr/>
        </p:nvSpPr>
        <p:spPr>
          <a:xfrm>
            <a:off x="1565147" y="4369476"/>
            <a:ext cx="7548880" cy="471170"/>
          </a:xfrm>
          <a:prstGeom prst="rect">
            <a:avLst/>
          </a:prstGeom>
        </p:spPr>
        <p:txBody>
          <a:bodyPr vert="horz" wrap="square" lIns="0" tIns="15240" rIns="0" bIns="0" rtlCol="0">
            <a:spAutoFit/>
          </a:bodyPr>
          <a:lstStyle/>
          <a:p>
            <a:pPr>
              <a:lnSpc>
                <a:spcPct val="100000"/>
              </a:lnSpc>
              <a:spcBef>
                <a:spcPts val="120"/>
              </a:spcBef>
              <a:tabLst>
                <a:tab pos="7535545" algn="l"/>
              </a:tabLst>
            </a:pPr>
            <a:r>
              <a:rPr sz="2900" u="sng" spc="160" dirty="0">
                <a:uFill>
                  <a:solidFill>
                    <a:srgbClr val="000000"/>
                  </a:solidFill>
                </a:uFill>
                <a:latin typeface="Times New Roman"/>
                <a:cs typeface="Times New Roman"/>
              </a:rPr>
              <a:t> </a:t>
            </a:r>
            <a:r>
              <a:rPr sz="2900" u="sng" spc="5" dirty="0">
                <a:uFill>
                  <a:solidFill>
                    <a:srgbClr val="000000"/>
                  </a:solidFill>
                </a:uFill>
                <a:latin typeface="Times New Roman"/>
                <a:cs typeface="Times New Roman"/>
              </a:rPr>
              <a:t>Total	</a:t>
            </a:r>
            <a:endParaRPr sz="2900">
              <a:latin typeface="Times New Roman"/>
              <a:cs typeface="Times New Roman"/>
            </a:endParaRPr>
          </a:p>
        </p:txBody>
      </p:sp>
      <p:grpSp>
        <p:nvGrpSpPr>
          <p:cNvPr id="16" name="object 16"/>
          <p:cNvGrpSpPr/>
          <p:nvPr/>
        </p:nvGrpSpPr>
        <p:grpSpPr>
          <a:xfrm>
            <a:off x="1341881" y="2225801"/>
            <a:ext cx="7996555" cy="2915920"/>
            <a:chOff x="1341881" y="2225801"/>
            <a:chExt cx="7996555" cy="2915920"/>
          </a:xfrm>
        </p:grpSpPr>
        <p:sp>
          <p:nvSpPr>
            <p:cNvPr id="17" name="object 17"/>
            <p:cNvSpPr/>
            <p:nvPr/>
          </p:nvSpPr>
          <p:spPr>
            <a:xfrm>
              <a:off x="1360931" y="2244851"/>
              <a:ext cx="7958455" cy="2877820"/>
            </a:xfrm>
            <a:custGeom>
              <a:avLst/>
              <a:gdLst/>
              <a:ahLst/>
              <a:cxnLst/>
              <a:rect l="l" t="t" r="r" b="b"/>
              <a:pathLst>
                <a:path w="7958455" h="2877820">
                  <a:moveTo>
                    <a:pt x="0" y="0"/>
                  </a:moveTo>
                  <a:lnTo>
                    <a:pt x="0" y="2877311"/>
                  </a:lnTo>
                  <a:lnTo>
                    <a:pt x="7958327" y="2877311"/>
                  </a:lnTo>
                  <a:lnTo>
                    <a:pt x="7958327" y="0"/>
                  </a:lnTo>
                  <a:lnTo>
                    <a:pt x="0" y="0"/>
                  </a:lnTo>
                  <a:close/>
                </a:path>
              </a:pathLst>
            </a:custGeom>
            <a:ln w="38099">
              <a:solidFill>
                <a:srgbClr val="FF0000"/>
              </a:solidFill>
            </a:ln>
          </p:spPr>
          <p:txBody>
            <a:bodyPr wrap="square" lIns="0" tIns="0" rIns="0" bIns="0" rtlCol="0"/>
            <a:lstStyle/>
            <a:p>
              <a:endParaRPr/>
            </a:p>
          </p:txBody>
        </p:sp>
        <p:sp>
          <p:nvSpPr>
            <p:cNvPr id="18" name="object 18"/>
            <p:cNvSpPr/>
            <p:nvPr/>
          </p:nvSpPr>
          <p:spPr>
            <a:xfrm>
              <a:off x="1523999" y="3561587"/>
              <a:ext cx="1369060" cy="433070"/>
            </a:xfrm>
            <a:custGeom>
              <a:avLst/>
              <a:gdLst/>
              <a:ahLst/>
              <a:cxnLst/>
              <a:rect l="l" t="t" r="r" b="b"/>
              <a:pathLst>
                <a:path w="1369060" h="433070">
                  <a:moveTo>
                    <a:pt x="0" y="0"/>
                  </a:moveTo>
                  <a:lnTo>
                    <a:pt x="0" y="432815"/>
                  </a:lnTo>
                  <a:lnTo>
                    <a:pt x="1368551" y="432815"/>
                  </a:lnTo>
                  <a:lnTo>
                    <a:pt x="1368551" y="0"/>
                  </a:lnTo>
                  <a:lnTo>
                    <a:pt x="0" y="0"/>
                  </a:lnTo>
                  <a:close/>
                </a:path>
              </a:pathLst>
            </a:custGeom>
            <a:ln w="38099">
              <a:solidFill>
                <a:srgbClr val="3298FF"/>
              </a:solidFill>
            </a:ln>
          </p:spPr>
          <p:txBody>
            <a:bodyPr wrap="square" lIns="0" tIns="0" rIns="0" bIns="0" rtlCol="0"/>
            <a:lstStyle/>
            <a:p>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1712467" y="688339"/>
            <a:ext cx="7254240" cy="1244600"/>
          </a:xfrm>
          <a:prstGeom prst="rect">
            <a:avLst/>
          </a:prstGeom>
        </p:spPr>
        <p:txBody>
          <a:bodyPr vert="horz" wrap="square" lIns="0" tIns="12065" rIns="0" bIns="0" rtlCol="0">
            <a:spAutoFit/>
          </a:bodyPr>
          <a:lstStyle/>
          <a:p>
            <a:pPr marL="50165" marR="5080" indent="-38100">
              <a:lnSpc>
                <a:spcPct val="100000"/>
              </a:lnSpc>
              <a:spcBef>
                <a:spcPts val="95"/>
              </a:spcBef>
            </a:pPr>
            <a:r>
              <a:rPr sz="4000" spc="-5" dirty="0">
                <a:solidFill>
                  <a:srgbClr val="FFCC65"/>
                </a:solidFill>
              </a:rPr>
              <a:t>Πλήρως Τυχαιοποιηµένο Σχέδιο  </a:t>
            </a:r>
            <a:r>
              <a:rPr sz="4000" spc="-5" dirty="0"/>
              <a:t>(</a:t>
            </a:r>
            <a:r>
              <a:rPr sz="3200" i="1" spc="-5" dirty="0">
                <a:latin typeface="Arial"/>
                <a:cs typeface="Arial"/>
              </a:rPr>
              <a:t>Completely </a:t>
            </a:r>
            <a:r>
              <a:rPr sz="3200" i="1" spc="-10" dirty="0">
                <a:latin typeface="Arial"/>
                <a:cs typeface="Arial"/>
              </a:rPr>
              <a:t>Randomized</a:t>
            </a:r>
            <a:r>
              <a:rPr sz="3200" i="1" spc="-20" dirty="0">
                <a:latin typeface="Arial"/>
                <a:cs typeface="Arial"/>
              </a:rPr>
              <a:t> </a:t>
            </a:r>
            <a:r>
              <a:rPr sz="3200" i="1" spc="-5" dirty="0">
                <a:latin typeface="Arial"/>
                <a:cs typeface="Arial"/>
              </a:rPr>
              <a:t>Design</a:t>
            </a:r>
            <a:r>
              <a:rPr sz="3200" spc="-5" dirty="0"/>
              <a:t>-CRD</a:t>
            </a:r>
            <a:r>
              <a:rPr sz="4000" spc="-5" dirty="0"/>
              <a:t>)</a:t>
            </a:r>
            <a:endParaRPr sz="4000">
              <a:latin typeface="Arial"/>
              <a:cs typeface="Arial"/>
            </a:endParaRPr>
          </a:p>
        </p:txBody>
      </p:sp>
      <p:sp>
        <p:nvSpPr>
          <p:cNvPr id="11" name="object 11"/>
          <p:cNvSpPr txBox="1"/>
          <p:nvPr/>
        </p:nvSpPr>
        <p:spPr>
          <a:xfrm>
            <a:off x="1646935" y="2271165"/>
            <a:ext cx="7600315" cy="4295775"/>
          </a:xfrm>
          <a:prstGeom prst="rect">
            <a:avLst/>
          </a:prstGeom>
        </p:spPr>
        <p:txBody>
          <a:bodyPr vert="horz" wrap="square" lIns="0" tIns="99695" rIns="0" bIns="0" rtlCol="0">
            <a:spAutoFit/>
          </a:bodyPr>
          <a:lstStyle/>
          <a:p>
            <a:pPr marL="34925">
              <a:lnSpc>
                <a:spcPct val="100000"/>
              </a:lnSpc>
              <a:spcBef>
                <a:spcPts val="785"/>
              </a:spcBef>
            </a:pPr>
            <a:r>
              <a:rPr sz="2800" spc="-15" dirty="0">
                <a:solidFill>
                  <a:srgbClr val="FFFFFF"/>
                </a:solidFill>
                <a:latin typeface="Times New Roman"/>
                <a:cs typeface="Times New Roman"/>
              </a:rPr>
              <a:t>Παράδειγµα </a:t>
            </a:r>
            <a:r>
              <a:rPr sz="2800" spc="-5" dirty="0">
                <a:solidFill>
                  <a:srgbClr val="FFFFFF"/>
                </a:solidFill>
                <a:latin typeface="Times New Roman"/>
                <a:cs typeface="Times New Roman"/>
              </a:rPr>
              <a:t>21 (Φασούλας, </a:t>
            </a:r>
            <a:r>
              <a:rPr sz="2800" dirty="0">
                <a:solidFill>
                  <a:srgbClr val="FFFFFF"/>
                </a:solidFill>
                <a:latin typeface="Times New Roman"/>
                <a:cs typeface="Times New Roman"/>
              </a:rPr>
              <a:t>2008, σ.</a:t>
            </a:r>
            <a:r>
              <a:rPr sz="2800" spc="-15" dirty="0">
                <a:solidFill>
                  <a:srgbClr val="FFFFFF"/>
                </a:solidFill>
                <a:latin typeface="Times New Roman"/>
                <a:cs typeface="Times New Roman"/>
              </a:rPr>
              <a:t> </a:t>
            </a:r>
            <a:r>
              <a:rPr sz="2800" dirty="0">
                <a:solidFill>
                  <a:srgbClr val="FFFFFF"/>
                </a:solidFill>
                <a:latin typeface="Times New Roman"/>
                <a:cs typeface="Times New Roman"/>
              </a:rPr>
              <a:t>103).</a:t>
            </a:r>
            <a:endParaRPr sz="2800" dirty="0">
              <a:latin typeface="Times New Roman"/>
              <a:cs typeface="Times New Roman"/>
            </a:endParaRPr>
          </a:p>
          <a:p>
            <a:pPr marL="12700" marR="5080" indent="22860">
              <a:lnSpc>
                <a:spcPct val="79900"/>
              </a:lnSpc>
              <a:spcBef>
                <a:spcPts val="1360"/>
              </a:spcBef>
            </a:pPr>
            <a:r>
              <a:rPr sz="2800" spc="-5" dirty="0">
                <a:solidFill>
                  <a:srgbClr val="FFFFFF"/>
                </a:solidFill>
                <a:latin typeface="Times New Roman"/>
                <a:cs typeface="Times New Roman"/>
              </a:rPr>
              <a:t>Σε ένα </a:t>
            </a:r>
            <a:r>
              <a:rPr sz="2800" spc="-25" dirty="0">
                <a:solidFill>
                  <a:srgbClr val="FFFFFF"/>
                </a:solidFill>
                <a:latin typeface="Times New Roman"/>
                <a:cs typeface="Times New Roman"/>
              </a:rPr>
              <a:t>πείραµα </a:t>
            </a:r>
            <a:r>
              <a:rPr sz="2800" spc="-15" dirty="0">
                <a:solidFill>
                  <a:srgbClr val="FFFFFF"/>
                </a:solidFill>
                <a:latin typeface="Times New Roman"/>
                <a:cs typeface="Times New Roman"/>
              </a:rPr>
              <a:t>δοκιµάστηκαν </a:t>
            </a:r>
            <a:r>
              <a:rPr sz="2800" spc="-5" dirty="0">
                <a:solidFill>
                  <a:srgbClr val="FFFFFF"/>
                </a:solidFill>
                <a:latin typeface="Times New Roman"/>
                <a:cs typeface="Times New Roman"/>
              </a:rPr>
              <a:t>10 διαφορετικοί  γενότυποι κριθαριού, για </a:t>
            </a:r>
            <a:r>
              <a:rPr sz="2800" spc="-10" dirty="0">
                <a:solidFill>
                  <a:srgbClr val="FFFFFF"/>
                </a:solidFill>
                <a:latin typeface="Times New Roman"/>
                <a:cs typeface="Times New Roman"/>
              </a:rPr>
              <a:t>να </a:t>
            </a:r>
            <a:r>
              <a:rPr sz="2800" spc="-5" dirty="0">
                <a:solidFill>
                  <a:srgbClr val="FFFFFF"/>
                </a:solidFill>
                <a:latin typeface="Times New Roman"/>
                <a:cs typeface="Times New Roman"/>
              </a:rPr>
              <a:t>φανεί κατά </a:t>
            </a:r>
            <a:r>
              <a:rPr sz="2800" dirty="0">
                <a:solidFill>
                  <a:srgbClr val="FFFFFF"/>
                </a:solidFill>
                <a:latin typeface="Times New Roman"/>
                <a:cs typeface="Times New Roman"/>
              </a:rPr>
              <a:t>πόσο  </a:t>
            </a:r>
            <a:r>
              <a:rPr sz="2800" spc="-5" dirty="0">
                <a:solidFill>
                  <a:srgbClr val="FFFFFF"/>
                </a:solidFill>
                <a:latin typeface="Times New Roman"/>
                <a:cs typeface="Times New Roman"/>
              </a:rPr>
              <a:t>διαφέρουν </a:t>
            </a:r>
            <a:r>
              <a:rPr sz="2800" spc="-10" dirty="0">
                <a:solidFill>
                  <a:srgbClr val="FFFFFF"/>
                </a:solidFill>
                <a:latin typeface="Times New Roman"/>
                <a:cs typeface="Times New Roman"/>
              </a:rPr>
              <a:t>ως </a:t>
            </a:r>
            <a:r>
              <a:rPr sz="2800" dirty="0">
                <a:solidFill>
                  <a:srgbClr val="FFFFFF"/>
                </a:solidFill>
                <a:latin typeface="Times New Roman"/>
                <a:cs typeface="Times New Roman"/>
              </a:rPr>
              <a:t>προς </a:t>
            </a:r>
            <a:r>
              <a:rPr sz="2800" spc="-5" dirty="0">
                <a:solidFill>
                  <a:srgbClr val="FFFFFF"/>
                </a:solidFill>
                <a:latin typeface="Times New Roman"/>
                <a:cs typeface="Times New Roman"/>
              </a:rPr>
              <a:t>την </a:t>
            </a:r>
            <a:r>
              <a:rPr sz="2800" spc="-15" dirty="0">
                <a:solidFill>
                  <a:srgbClr val="FFFFFF"/>
                </a:solidFill>
                <a:latin typeface="Times New Roman"/>
                <a:cs typeface="Times New Roman"/>
              </a:rPr>
              <a:t>πρωϊµότητα ξεσταχιάσµατος.  </a:t>
            </a:r>
            <a:r>
              <a:rPr sz="2800" dirty="0">
                <a:solidFill>
                  <a:srgbClr val="FFFFFF"/>
                </a:solidFill>
                <a:latin typeface="Times New Roman"/>
                <a:cs typeface="Times New Roman"/>
              </a:rPr>
              <a:t>Στο </a:t>
            </a:r>
            <a:r>
              <a:rPr sz="2800" spc="-10" dirty="0">
                <a:solidFill>
                  <a:srgbClr val="FFFFFF"/>
                </a:solidFill>
                <a:latin typeface="Times New Roman"/>
                <a:cs typeface="Times New Roman"/>
              </a:rPr>
              <a:t>χωράφι </a:t>
            </a:r>
            <a:r>
              <a:rPr sz="2800" spc="-5" dirty="0">
                <a:solidFill>
                  <a:srgbClr val="FFFFFF"/>
                </a:solidFill>
                <a:latin typeface="Times New Roman"/>
                <a:cs typeface="Times New Roman"/>
              </a:rPr>
              <a:t>σπάρθηκαν 10 </a:t>
            </a:r>
            <a:r>
              <a:rPr sz="2800" dirty="0">
                <a:solidFill>
                  <a:srgbClr val="FFFFFF"/>
                </a:solidFill>
                <a:latin typeface="Times New Roman"/>
                <a:cs typeface="Times New Roman"/>
              </a:rPr>
              <a:t>φυτά </a:t>
            </a:r>
            <a:r>
              <a:rPr sz="2800" spc="-5" dirty="0">
                <a:solidFill>
                  <a:srgbClr val="FFFFFF"/>
                </a:solidFill>
                <a:latin typeface="Times New Roman"/>
                <a:cs typeface="Times New Roman"/>
              </a:rPr>
              <a:t>από κάθε γενότυπο,  </a:t>
            </a:r>
            <a:r>
              <a:rPr sz="2800" dirty="0">
                <a:solidFill>
                  <a:srgbClr val="FFFFFF"/>
                </a:solidFill>
                <a:latin typeface="Times New Roman"/>
                <a:cs typeface="Times New Roman"/>
              </a:rPr>
              <a:t>οι </a:t>
            </a:r>
            <a:r>
              <a:rPr sz="2800" spc="-5" dirty="0">
                <a:solidFill>
                  <a:srgbClr val="FFFFFF"/>
                </a:solidFill>
                <a:latin typeface="Times New Roman"/>
                <a:cs typeface="Times New Roman"/>
              </a:rPr>
              <a:t>δε αποστάσεις </a:t>
            </a:r>
            <a:r>
              <a:rPr sz="2800" spc="-25" dirty="0">
                <a:solidFill>
                  <a:srgbClr val="FFFFFF"/>
                </a:solidFill>
                <a:latin typeface="Times New Roman"/>
                <a:cs typeface="Times New Roman"/>
              </a:rPr>
              <a:t>µεταξύ </a:t>
            </a:r>
            <a:r>
              <a:rPr sz="2800" spc="-5" dirty="0">
                <a:solidFill>
                  <a:srgbClr val="FFFFFF"/>
                </a:solidFill>
                <a:latin typeface="Times New Roman"/>
                <a:cs typeface="Times New Roman"/>
              </a:rPr>
              <a:t>των φυτών ήταν αρκετές  ώστε </a:t>
            </a:r>
            <a:r>
              <a:rPr sz="2800" spc="-10" dirty="0">
                <a:solidFill>
                  <a:srgbClr val="FFFFFF"/>
                </a:solidFill>
                <a:latin typeface="Times New Roman"/>
                <a:cs typeface="Times New Roman"/>
              </a:rPr>
              <a:t>να </a:t>
            </a:r>
            <a:r>
              <a:rPr sz="2800" spc="-5" dirty="0">
                <a:solidFill>
                  <a:srgbClr val="FFFFFF"/>
                </a:solidFill>
                <a:latin typeface="Times New Roman"/>
                <a:cs typeface="Times New Roman"/>
              </a:rPr>
              <a:t>αποκλείεται </a:t>
            </a:r>
            <a:r>
              <a:rPr sz="2800" spc="-15" dirty="0">
                <a:solidFill>
                  <a:srgbClr val="FFFFFF"/>
                </a:solidFill>
                <a:latin typeface="Times New Roman"/>
                <a:cs typeface="Times New Roman"/>
              </a:rPr>
              <a:t>ανταγωνισµός </a:t>
            </a:r>
            <a:r>
              <a:rPr sz="2800" spc="-25" dirty="0">
                <a:solidFill>
                  <a:srgbClr val="FFFFFF"/>
                </a:solidFill>
                <a:latin typeface="Times New Roman"/>
                <a:cs typeface="Times New Roman"/>
              </a:rPr>
              <a:t>µεταξύ </a:t>
            </a:r>
            <a:r>
              <a:rPr sz="2800" spc="-5" dirty="0">
                <a:solidFill>
                  <a:srgbClr val="FFFFFF"/>
                </a:solidFill>
                <a:latin typeface="Times New Roman"/>
                <a:cs typeface="Times New Roman"/>
              </a:rPr>
              <a:t>των  </a:t>
            </a:r>
            <a:r>
              <a:rPr sz="2800" spc="-10" dirty="0">
                <a:solidFill>
                  <a:srgbClr val="FFFFFF"/>
                </a:solidFill>
                <a:latin typeface="Times New Roman"/>
                <a:cs typeface="Times New Roman"/>
              </a:rPr>
              <a:t>φυτών.</a:t>
            </a:r>
            <a:endParaRPr sz="2800" dirty="0">
              <a:latin typeface="Times New Roman"/>
              <a:cs typeface="Times New Roman"/>
            </a:endParaRPr>
          </a:p>
          <a:p>
            <a:pPr marL="12700" marR="1308735" indent="22225" algn="just">
              <a:lnSpc>
                <a:spcPct val="80000"/>
              </a:lnSpc>
              <a:spcBef>
                <a:spcPts val="1355"/>
              </a:spcBef>
            </a:pPr>
            <a:r>
              <a:rPr sz="2800" spc="-10" dirty="0">
                <a:solidFill>
                  <a:srgbClr val="FFFFFF"/>
                </a:solidFill>
                <a:latin typeface="Times New Roman"/>
                <a:cs typeface="Times New Roman"/>
              </a:rPr>
              <a:t>Να </a:t>
            </a:r>
            <a:r>
              <a:rPr sz="2800" spc="-5" dirty="0">
                <a:solidFill>
                  <a:srgbClr val="FFFFFF"/>
                </a:solidFill>
                <a:latin typeface="Times New Roman"/>
                <a:cs typeface="Times New Roman"/>
              </a:rPr>
              <a:t>ελεγχθεί </a:t>
            </a:r>
            <a:r>
              <a:rPr sz="2800" spc="-10" dirty="0">
                <a:solidFill>
                  <a:srgbClr val="FFFFFF"/>
                </a:solidFill>
                <a:latin typeface="Times New Roman"/>
                <a:cs typeface="Times New Roman"/>
              </a:rPr>
              <a:t>αν </a:t>
            </a:r>
            <a:r>
              <a:rPr sz="2800" dirty="0">
                <a:solidFill>
                  <a:srgbClr val="FFFFFF"/>
                </a:solidFill>
                <a:latin typeface="Times New Roman"/>
                <a:cs typeface="Times New Roman"/>
              </a:rPr>
              <a:t>οι </a:t>
            </a:r>
            <a:r>
              <a:rPr sz="2800" spc="-5" dirty="0">
                <a:solidFill>
                  <a:srgbClr val="FFFFFF"/>
                </a:solidFill>
                <a:latin typeface="Times New Roman"/>
                <a:cs typeface="Times New Roman"/>
              </a:rPr>
              <a:t>γενότυποι παρουσιάζουν  στατιστικά </a:t>
            </a:r>
            <a:r>
              <a:rPr sz="2800" spc="-15" dirty="0">
                <a:solidFill>
                  <a:srgbClr val="FFFFFF"/>
                </a:solidFill>
                <a:latin typeface="Times New Roman"/>
                <a:cs typeface="Times New Roman"/>
              </a:rPr>
              <a:t>σηµαντικές </a:t>
            </a:r>
            <a:r>
              <a:rPr sz="2800" spc="-5" dirty="0">
                <a:solidFill>
                  <a:srgbClr val="FFFFFF"/>
                </a:solidFill>
                <a:latin typeface="Times New Roman"/>
                <a:cs typeface="Times New Roman"/>
              </a:rPr>
              <a:t>διαφορές σε επίπεδο  </a:t>
            </a:r>
            <a:r>
              <a:rPr sz="2800" spc="-10" dirty="0">
                <a:solidFill>
                  <a:srgbClr val="FFFFFF"/>
                </a:solidFill>
                <a:latin typeface="Times New Roman"/>
                <a:cs typeface="Times New Roman"/>
              </a:rPr>
              <a:t>σηµαντικότητας</a:t>
            </a:r>
            <a:r>
              <a:rPr sz="2800" spc="-15" dirty="0">
                <a:solidFill>
                  <a:srgbClr val="FFFFFF"/>
                </a:solidFill>
                <a:latin typeface="Times New Roman"/>
                <a:cs typeface="Times New Roman"/>
              </a:rPr>
              <a:t> </a:t>
            </a:r>
            <a:r>
              <a:rPr sz="2800" i="1" spc="-5" dirty="0">
                <a:solidFill>
                  <a:srgbClr val="FFFFFF"/>
                </a:solidFill>
                <a:latin typeface="Times New Roman"/>
                <a:cs typeface="Times New Roman"/>
              </a:rPr>
              <a:t>α</a:t>
            </a:r>
            <a:r>
              <a:rPr sz="2800" spc="-5" dirty="0">
                <a:solidFill>
                  <a:srgbClr val="FFFFFF"/>
                </a:solidFill>
                <a:latin typeface="Times New Roman"/>
                <a:cs typeface="Times New Roman"/>
              </a:rPr>
              <a:t>=0,05.</a:t>
            </a:r>
            <a:endParaRPr sz="2800" dirty="0">
              <a:latin typeface="Times New Roman"/>
              <a:cs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2712211" y="833119"/>
            <a:ext cx="5254625" cy="696595"/>
          </a:xfrm>
          <a:prstGeom prst="rect">
            <a:avLst/>
          </a:prstGeom>
        </p:spPr>
        <p:txBody>
          <a:bodyPr vert="horz" wrap="square" lIns="0" tIns="12700" rIns="0" bIns="0" rtlCol="0">
            <a:spAutoFit/>
          </a:bodyPr>
          <a:lstStyle/>
          <a:p>
            <a:pPr marL="12700">
              <a:lnSpc>
                <a:spcPct val="100000"/>
              </a:lnSpc>
              <a:spcBef>
                <a:spcPts val="100"/>
              </a:spcBef>
            </a:pPr>
            <a:r>
              <a:rPr sz="4400" spc="-5" dirty="0"/>
              <a:t>Παραµετροποίηση</a:t>
            </a:r>
            <a:r>
              <a:rPr sz="4400" spc="-45" dirty="0"/>
              <a:t> </a:t>
            </a:r>
            <a:r>
              <a:rPr sz="4400" spc="-5" dirty="0"/>
              <a:t>-1</a:t>
            </a:r>
            <a:endParaRPr sz="4400"/>
          </a:p>
        </p:txBody>
      </p:sp>
      <p:sp>
        <p:nvSpPr>
          <p:cNvPr id="11" name="object 11"/>
          <p:cNvSpPr txBox="1"/>
          <p:nvPr/>
        </p:nvSpPr>
        <p:spPr>
          <a:xfrm>
            <a:off x="1075435" y="1998979"/>
            <a:ext cx="8494395" cy="4143375"/>
          </a:xfrm>
          <a:prstGeom prst="rect">
            <a:avLst/>
          </a:prstGeom>
        </p:spPr>
        <p:txBody>
          <a:bodyPr vert="horz" wrap="square" lIns="0" tIns="12700" rIns="0" bIns="0" rtlCol="0">
            <a:spAutoFit/>
          </a:bodyPr>
          <a:lstStyle/>
          <a:p>
            <a:pPr marL="354965" marR="5080" indent="-342900">
              <a:lnSpc>
                <a:spcPct val="100000"/>
              </a:lnSpc>
              <a:spcBef>
                <a:spcPts val="100"/>
              </a:spcBef>
              <a:buClr>
                <a:srgbClr val="000000"/>
              </a:buClr>
              <a:buChar char=""/>
              <a:tabLst>
                <a:tab pos="355600" algn="l"/>
              </a:tabLst>
            </a:pPr>
            <a:r>
              <a:rPr sz="3000" spc="-15" dirty="0">
                <a:solidFill>
                  <a:srgbClr val="FFCC65"/>
                </a:solidFill>
                <a:latin typeface="Times New Roman"/>
                <a:cs typeface="Times New Roman"/>
              </a:rPr>
              <a:t>Πειραµατικό </a:t>
            </a:r>
            <a:r>
              <a:rPr sz="3000" dirty="0">
                <a:solidFill>
                  <a:srgbClr val="FFCC65"/>
                </a:solidFill>
                <a:latin typeface="Times New Roman"/>
                <a:cs typeface="Times New Roman"/>
              </a:rPr>
              <a:t>Σχέδιο</a:t>
            </a:r>
            <a:r>
              <a:rPr sz="3000" dirty="0">
                <a:solidFill>
                  <a:srgbClr val="FFFFFF"/>
                </a:solidFill>
                <a:latin typeface="Times New Roman"/>
                <a:cs typeface="Times New Roman"/>
              </a:rPr>
              <a:t> (</a:t>
            </a:r>
            <a:r>
              <a:rPr sz="3000" i="1" dirty="0">
                <a:solidFill>
                  <a:srgbClr val="FFFFFF"/>
                </a:solidFill>
                <a:latin typeface="Times New Roman"/>
                <a:cs typeface="Times New Roman"/>
              </a:rPr>
              <a:t>Experimental </a:t>
            </a:r>
            <a:r>
              <a:rPr sz="3000" i="1" spc="-5" dirty="0">
                <a:solidFill>
                  <a:srgbClr val="FFFFFF"/>
                </a:solidFill>
                <a:latin typeface="Times New Roman"/>
                <a:cs typeface="Times New Roman"/>
              </a:rPr>
              <a:t>Design</a:t>
            </a:r>
            <a:r>
              <a:rPr sz="3000" spc="-5" dirty="0">
                <a:solidFill>
                  <a:srgbClr val="FFFFFF"/>
                </a:solidFill>
                <a:latin typeface="Times New Roman"/>
                <a:cs typeface="Times New Roman"/>
              </a:rPr>
              <a:t>): Πλήρως  </a:t>
            </a:r>
            <a:r>
              <a:rPr sz="3000" spc="-10" dirty="0">
                <a:solidFill>
                  <a:srgbClr val="FFFFFF"/>
                </a:solidFill>
                <a:latin typeface="Times New Roman"/>
                <a:cs typeface="Times New Roman"/>
              </a:rPr>
              <a:t>Τυχαιοποιηµένο </a:t>
            </a:r>
            <a:r>
              <a:rPr sz="3000" dirty="0">
                <a:solidFill>
                  <a:srgbClr val="FFFFFF"/>
                </a:solidFill>
                <a:latin typeface="Times New Roman"/>
                <a:cs typeface="Times New Roman"/>
              </a:rPr>
              <a:t>Σχέδιο </a:t>
            </a:r>
            <a:r>
              <a:rPr sz="3000" spc="-5" dirty="0">
                <a:solidFill>
                  <a:srgbClr val="FFFFFF"/>
                </a:solidFill>
                <a:latin typeface="Times New Roman"/>
                <a:cs typeface="Times New Roman"/>
              </a:rPr>
              <a:t>(…χωρίς</a:t>
            </a:r>
            <a:r>
              <a:rPr sz="3000" spc="20" dirty="0">
                <a:solidFill>
                  <a:srgbClr val="FFFFFF"/>
                </a:solidFill>
                <a:latin typeface="Times New Roman"/>
                <a:cs typeface="Times New Roman"/>
              </a:rPr>
              <a:t> </a:t>
            </a:r>
            <a:r>
              <a:rPr sz="3000" spc="-20" dirty="0">
                <a:solidFill>
                  <a:srgbClr val="FFFFFF"/>
                </a:solidFill>
                <a:latin typeface="Times New Roman"/>
                <a:cs typeface="Times New Roman"/>
              </a:rPr>
              <a:t>Οµάδες)</a:t>
            </a:r>
            <a:endParaRPr sz="3000">
              <a:latin typeface="Times New Roman"/>
              <a:cs typeface="Times New Roman"/>
            </a:endParaRPr>
          </a:p>
          <a:p>
            <a:pPr marL="355600" indent="-342900">
              <a:lnSpc>
                <a:spcPct val="100000"/>
              </a:lnSpc>
              <a:spcBef>
                <a:spcPts val="720"/>
              </a:spcBef>
              <a:buClr>
                <a:srgbClr val="000000"/>
              </a:buClr>
              <a:buChar char=""/>
              <a:tabLst>
                <a:tab pos="355600" algn="l"/>
              </a:tabLst>
            </a:pPr>
            <a:r>
              <a:rPr sz="3000" spc="-5" dirty="0">
                <a:solidFill>
                  <a:srgbClr val="FFCC65"/>
                </a:solidFill>
                <a:latin typeface="Times New Roman"/>
                <a:cs typeface="Times New Roman"/>
              </a:rPr>
              <a:t>Πλήθος Παραγόντων</a:t>
            </a:r>
            <a:r>
              <a:rPr sz="3000" spc="-5" dirty="0">
                <a:solidFill>
                  <a:srgbClr val="FFFFFF"/>
                </a:solidFill>
                <a:latin typeface="Times New Roman"/>
                <a:cs typeface="Times New Roman"/>
              </a:rPr>
              <a:t> (</a:t>
            </a:r>
            <a:r>
              <a:rPr sz="3000" i="1" spc="-5" dirty="0">
                <a:solidFill>
                  <a:srgbClr val="FFFFFF"/>
                </a:solidFill>
                <a:latin typeface="Times New Roman"/>
                <a:cs typeface="Times New Roman"/>
              </a:rPr>
              <a:t>Factors</a:t>
            </a:r>
            <a:r>
              <a:rPr sz="3000" spc="-5" dirty="0">
                <a:solidFill>
                  <a:srgbClr val="FFFFFF"/>
                </a:solidFill>
                <a:latin typeface="Times New Roman"/>
                <a:cs typeface="Times New Roman"/>
              </a:rPr>
              <a:t>): 1</a:t>
            </a:r>
            <a:r>
              <a:rPr sz="3000" spc="25" dirty="0">
                <a:solidFill>
                  <a:srgbClr val="FFFFFF"/>
                </a:solidFill>
                <a:latin typeface="Times New Roman"/>
                <a:cs typeface="Times New Roman"/>
              </a:rPr>
              <a:t> </a:t>
            </a:r>
            <a:r>
              <a:rPr sz="3000" spc="-5" dirty="0">
                <a:solidFill>
                  <a:srgbClr val="FFFFFF"/>
                </a:solidFill>
                <a:latin typeface="Times New Roman"/>
                <a:cs typeface="Times New Roman"/>
              </a:rPr>
              <a:t>(Γενότυπος)</a:t>
            </a:r>
            <a:endParaRPr sz="3000">
              <a:latin typeface="Times New Roman"/>
              <a:cs typeface="Times New Roman"/>
            </a:endParaRPr>
          </a:p>
          <a:p>
            <a:pPr marL="355600" indent="-342900">
              <a:lnSpc>
                <a:spcPct val="100000"/>
              </a:lnSpc>
              <a:spcBef>
                <a:spcPts val="730"/>
              </a:spcBef>
              <a:buClr>
                <a:srgbClr val="000000"/>
              </a:buClr>
              <a:buChar char=""/>
              <a:tabLst>
                <a:tab pos="355600" algn="l"/>
                <a:tab pos="7105015" algn="l"/>
              </a:tabLst>
            </a:pPr>
            <a:r>
              <a:rPr sz="3000" spc="-5" dirty="0">
                <a:solidFill>
                  <a:srgbClr val="FFCC65"/>
                </a:solidFill>
                <a:latin typeface="Times New Roman"/>
                <a:cs typeface="Times New Roman"/>
              </a:rPr>
              <a:t>Πλήθος Επιπέδων</a:t>
            </a:r>
            <a:r>
              <a:rPr sz="3000" spc="-5" dirty="0">
                <a:solidFill>
                  <a:srgbClr val="FFFFFF"/>
                </a:solidFill>
                <a:latin typeface="Times New Roman"/>
                <a:cs typeface="Times New Roman"/>
              </a:rPr>
              <a:t> (</a:t>
            </a:r>
            <a:r>
              <a:rPr sz="3000" i="1" spc="-5" dirty="0">
                <a:solidFill>
                  <a:srgbClr val="FFFFFF"/>
                </a:solidFill>
                <a:latin typeface="Times New Roman"/>
                <a:cs typeface="Times New Roman"/>
              </a:rPr>
              <a:t>Levels</a:t>
            </a:r>
            <a:r>
              <a:rPr sz="3000" spc="-5" dirty="0">
                <a:solidFill>
                  <a:srgbClr val="FFFFFF"/>
                </a:solidFill>
                <a:latin typeface="Times New Roman"/>
                <a:cs typeface="Times New Roman"/>
              </a:rPr>
              <a:t>)</a:t>
            </a:r>
            <a:r>
              <a:rPr sz="3000" spc="65" dirty="0">
                <a:solidFill>
                  <a:srgbClr val="FFFFFF"/>
                </a:solidFill>
                <a:latin typeface="Times New Roman"/>
                <a:cs typeface="Times New Roman"/>
              </a:rPr>
              <a:t> </a:t>
            </a:r>
            <a:r>
              <a:rPr sz="3000" spc="-5" dirty="0">
                <a:solidFill>
                  <a:srgbClr val="FFFFFF"/>
                </a:solidFill>
                <a:latin typeface="Times New Roman"/>
                <a:cs typeface="Times New Roman"/>
              </a:rPr>
              <a:t>του</a:t>
            </a:r>
            <a:r>
              <a:rPr sz="3000" spc="25" dirty="0">
                <a:solidFill>
                  <a:srgbClr val="FFFFFF"/>
                </a:solidFill>
                <a:latin typeface="Times New Roman"/>
                <a:cs typeface="Times New Roman"/>
              </a:rPr>
              <a:t> </a:t>
            </a:r>
            <a:r>
              <a:rPr sz="3000" spc="-5" dirty="0">
                <a:solidFill>
                  <a:srgbClr val="FFFFFF"/>
                </a:solidFill>
                <a:latin typeface="Times New Roman"/>
                <a:cs typeface="Times New Roman"/>
              </a:rPr>
              <a:t>Παράγοντα	(</a:t>
            </a:r>
            <a:r>
              <a:rPr sz="3000" i="1" spc="-5" dirty="0">
                <a:solidFill>
                  <a:srgbClr val="FFFFFF"/>
                </a:solidFill>
                <a:latin typeface="Times New Roman"/>
                <a:cs typeface="Times New Roman"/>
              </a:rPr>
              <a:t>π</a:t>
            </a:r>
            <a:r>
              <a:rPr sz="3000" spc="-5" dirty="0">
                <a:solidFill>
                  <a:srgbClr val="FFFFFF"/>
                </a:solidFill>
                <a:latin typeface="Times New Roman"/>
                <a:cs typeface="Times New Roman"/>
              </a:rPr>
              <a:t>):</a:t>
            </a:r>
            <a:r>
              <a:rPr sz="3000" spc="-15" dirty="0">
                <a:solidFill>
                  <a:srgbClr val="FFFFFF"/>
                </a:solidFill>
                <a:latin typeface="Times New Roman"/>
                <a:cs typeface="Times New Roman"/>
              </a:rPr>
              <a:t> </a:t>
            </a:r>
            <a:r>
              <a:rPr sz="3000" dirty="0">
                <a:solidFill>
                  <a:srgbClr val="FFFFFF"/>
                </a:solidFill>
                <a:latin typeface="Times New Roman"/>
                <a:cs typeface="Times New Roman"/>
              </a:rPr>
              <a:t>10</a:t>
            </a:r>
            <a:endParaRPr sz="3000">
              <a:latin typeface="Times New Roman"/>
              <a:cs typeface="Times New Roman"/>
            </a:endParaRPr>
          </a:p>
          <a:p>
            <a:pPr marL="355600" indent="-342900">
              <a:lnSpc>
                <a:spcPct val="100000"/>
              </a:lnSpc>
              <a:spcBef>
                <a:spcPts val="720"/>
              </a:spcBef>
              <a:buClr>
                <a:srgbClr val="000000"/>
              </a:buClr>
              <a:buChar char=""/>
              <a:tabLst>
                <a:tab pos="355600" algn="l"/>
              </a:tabLst>
            </a:pPr>
            <a:r>
              <a:rPr sz="3000" dirty="0">
                <a:solidFill>
                  <a:srgbClr val="FFCC65"/>
                </a:solidFill>
                <a:latin typeface="Times New Roman"/>
                <a:cs typeface="Times New Roman"/>
              </a:rPr>
              <a:t>Αρ. </a:t>
            </a:r>
            <a:r>
              <a:rPr sz="3000" spc="-5" dirty="0">
                <a:solidFill>
                  <a:srgbClr val="FFCC65"/>
                </a:solidFill>
                <a:latin typeface="Times New Roman"/>
                <a:cs typeface="Times New Roman"/>
              </a:rPr>
              <a:t>Επαναλήψεων</a:t>
            </a:r>
            <a:r>
              <a:rPr sz="3000" spc="-5" dirty="0">
                <a:solidFill>
                  <a:srgbClr val="FFFFFF"/>
                </a:solidFill>
                <a:latin typeface="Times New Roman"/>
                <a:cs typeface="Times New Roman"/>
              </a:rPr>
              <a:t> </a:t>
            </a:r>
            <a:r>
              <a:rPr sz="3000" dirty="0">
                <a:solidFill>
                  <a:srgbClr val="FFFFFF"/>
                </a:solidFill>
                <a:latin typeface="Times New Roman"/>
                <a:cs typeface="Times New Roman"/>
              </a:rPr>
              <a:t>(</a:t>
            </a:r>
            <a:r>
              <a:rPr sz="3000" i="1" dirty="0">
                <a:solidFill>
                  <a:srgbClr val="FFFFFF"/>
                </a:solidFill>
                <a:latin typeface="Times New Roman"/>
                <a:cs typeface="Times New Roman"/>
              </a:rPr>
              <a:t>Replications</a:t>
            </a:r>
            <a:r>
              <a:rPr sz="3000" dirty="0">
                <a:solidFill>
                  <a:srgbClr val="FFFFFF"/>
                </a:solidFill>
                <a:latin typeface="Times New Roman"/>
                <a:cs typeface="Times New Roman"/>
              </a:rPr>
              <a:t>) </a:t>
            </a:r>
            <a:r>
              <a:rPr sz="3000" spc="-5" dirty="0">
                <a:solidFill>
                  <a:srgbClr val="FFFFFF"/>
                </a:solidFill>
                <a:latin typeface="Times New Roman"/>
                <a:cs typeface="Times New Roman"/>
              </a:rPr>
              <a:t>(</a:t>
            </a:r>
            <a:r>
              <a:rPr sz="3000" i="1" spc="-5" dirty="0">
                <a:solidFill>
                  <a:srgbClr val="FFFFFF"/>
                </a:solidFill>
                <a:latin typeface="Times New Roman"/>
                <a:cs typeface="Times New Roman"/>
              </a:rPr>
              <a:t>n</a:t>
            </a:r>
            <a:r>
              <a:rPr sz="3000" spc="-5" dirty="0">
                <a:solidFill>
                  <a:srgbClr val="FFFFFF"/>
                </a:solidFill>
                <a:latin typeface="Times New Roman"/>
                <a:cs typeface="Times New Roman"/>
              </a:rPr>
              <a:t>):</a:t>
            </a:r>
            <a:r>
              <a:rPr sz="3000" spc="10" dirty="0">
                <a:solidFill>
                  <a:srgbClr val="FFFFFF"/>
                </a:solidFill>
                <a:latin typeface="Times New Roman"/>
                <a:cs typeface="Times New Roman"/>
              </a:rPr>
              <a:t> </a:t>
            </a:r>
            <a:r>
              <a:rPr sz="3000" spc="-5" dirty="0">
                <a:solidFill>
                  <a:srgbClr val="FFFFFF"/>
                </a:solidFill>
                <a:latin typeface="Times New Roman"/>
                <a:cs typeface="Times New Roman"/>
              </a:rPr>
              <a:t>10</a:t>
            </a:r>
            <a:endParaRPr sz="3000">
              <a:latin typeface="Times New Roman"/>
              <a:cs typeface="Times New Roman"/>
            </a:endParaRPr>
          </a:p>
          <a:p>
            <a:pPr marL="355600" indent="-342900">
              <a:lnSpc>
                <a:spcPct val="100000"/>
              </a:lnSpc>
              <a:spcBef>
                <a:spcPts val="730"/>
              </a:spcBef>
              <a:buClr>
                <a:srgbClr val="000000"/>
              </a:buClr>
              <a:buChar char=""/>
              <a:tabLst>
                <a:tab pos="355600" algn="l"/>
              </a:tabLst>
            </a:pPr>
            <a:r>
              <a:rPr sz="3000" spc="-5" dirty="0">
                <a:solidFill>
                  <a:srgbClr val="FFCC65"/>
                </a:solidFill>
                <a:latin typeface="Times New Roman"/>
                <a:cs typeface="Times New Roman"/>
              </a:rPr>
              <a:t>Συνολικό πλήθος </a:t>
            </a:r>
            <a:r>
              <a:rPr sz="3000" spc="-15" dirty="0">
                <a:solidFill>
                  <a:srgbClr val="FFCC65"/>
                </a:solidFill>
                <a:latin typeface="Times New Roman"/>
                <a:cs typeface="Times New Roman"/>
              </a:rPr>
              <a:t>µετρήσεων</a:t>
            </a:r>
            <a:r>
              <a:rPr sz="3000" spc="-15" dirty="0">
                <a:solidFill>
                  <a:srgbClr val="FFFFFF"/>
                </a:solidFill>
                <a:latin typeface="Times New Roman"/>
                <a:cs typeface="Times New Roman"/>
              </a:rPr>
              <a:t> </a:t>
            </a:r>
            <a:r>
              <a:rPr sz="3000" spc="-5" dirty="0">
                <a:solidFill>
                  <a:srgbClr val="FFFFFF"/>
                </a:solidFill>
                <a:latin typeface="Times New Roman"/>
                <a:cs typeface="Times New Roman"/>
              </a:rPr>
              <a:t>(</a:t>
            </a:r>
            <a:r>
              <a:rPr sz="3000" i="1" spc="-5" dirty="0">
                <a:solidFill>
                  <a:srgbClr val="FFFFFF"/>
                </a:solidFill>
                <a:latin typeface="Times New Roman"/>
                <a:cs typeface="Times New Roman"/>
              </a:rPr>
              <a:t>Ν</a:t>
            </a:r>
            <a:r>
              <a:rPr sz="3000" spc="-5" dirty="0">
                <a:solidFill>
                  <a:srgbClr val="FFFFFF"/>
                </a:solidFill>
                <a:latin typeface="Times New Roman"/>
                <a:cs typeface="Times New Roman"/>
              </a:rPr>
              <a:t>):</a:t>
            </a:r>
            <a:r>
              <a:rPr sz="3000" spc="35" dirty="0">
                <a:solidFill>
                  <a:srgbClr val="FFFFFF"/>
                </a:solidFill>
                <a:latin typeface="Times New Roman"/>
                <a:cs typeface="Times New Roman"/>
              </a:rPr>
              <a:t> </a:t>
            </a:r>
            <a:r>
              <a:rPr sz="3000" spc="-5" dirty="0">
                <a:solidFill>
                  <a:srgbClr val="FFFFFF"/>
                </a:solidFill>
                <a:latin typeface="Times New Roman"/>
                <a:cs typeface="Times New Roman"/>
              </a:rPr>
              <a:t>100</a:t>
            </a:r>
            <a:endParaRPr sz="3000">
              <a:latin typeface="Times New Roman"/>
              <a:cs typeface="Times New Roman"/>
            </a:endParaRPr>
          </a:p>
          <a:p>
            <a:pPr marL="354965" marR="1130935" indent="-342900">
              <a:lnSpc>
                <a:spcPct val="100000"/>
              </a:lnSpc>
              <a:spcBef>
                <a:spcPts val="720"/>
              </a:spcBef>
              <a:buClr>
                <a:srgbClr val="000000"/>
              </a:buClr>
              <a:buChar char=""/>
              <a:tabLst>
                <a:tab pos="355600" algn="l"/>
                <a:tab pos="6629400" algn="l"/>
              </a:tabLst>
            </a:pPr>
            <a:r>
              <a:rPr sz="3000" dirty="0">
                <a:solidFill>
                  <a:srgbClr val="FFFFFF"/>
                </a:solidFill>
                <a:latin typeface="Times New Roman"/>
                <a:cs typeface="Times New Roman"/>
              </a:rPr>
              <a:t>Σ</a:t>
            </a:r>
            <a:r>
              <a:rPr sz="3000" spc="-5" dirty="0">
                <a:solidFill>
                  <a:srgbClr val="FFFFFF"/>
                </a:solidFill>
                <a:latin typeface="Times New Roman"/>
                <a:cs typeface="Times New Roman"/>
              </a:rPr>
              <a:t>χέδ</a:t>
            </a:r>
            <a:r>
              <a:rPr sz="3000" spc="-10" dirty="0">
                <a:solidFill>
                  <a:srgbClr val="FFFFFF"/>
                </a:solidFill>
                <a:latin typeface="Times New Roman"/>
                <a:cs typeface="Times New Roman"/>
              </a:rPr>
              <a:t>ι</a:t>
            </a:r>
            <a:r>
              <a:rPr sz="3000" spc="5" dirty="0">
                <a:solidFill>
                  <a:srgbClr val="FFFFFF"/>
                </a:solidFill>
                <a:latin typeface="Times New Roman"/>
                <a:cs typeface="Times New Roman"/>
              </a:rPr>
              <a:t>ο</a:t>
            </a:r>
            <a:r>
              <a:rPr sz="3000" spc="-5" dirty="0">
                <a:solidFill>
                  <a:srgbClr val="FFFFFF"/>
                </a:solidFill>
                <a:latin typeface="Times New Roman"/>
                <a:cs typeface="Times New Roman"/>
              </a:rPr>
              <a:t>:</a:t>
            </a:r>
            <a:r>
              <a:rPr sz="3000" dirty="0">
                <a:solidFill>
                  <a:srgbClr val="FFFFFF"/>
                </a:solidFill>
                <a:latin typeface="Times New Roman"/>
                <a:cs typeface="Times New Roman"/>
              </a:rPr>
              <a:t> </a:t>
            </a:r>
            <a:r>
              <a:rPr sz="3000" spc="-10" dirty="0">
                <a:solidFill>
                  <a:srgbClr val="FFCC65"/>
                </a:solidFill>
                <a:latin typeface="Times New Roman"/>
                <a:cs typeface="Times New Roman"/>
              </a:rPr>
              <a:t>Ι</a:t>
            </a:r>
            <a:r>
              <a:rPr sz="3000" spc="-5" dirty="0">
                <a:solidFill>
                  <a:srgbClr val="FFCC65"/>
                </a:solidFill>
                <a:latin typeface="Times New Roman"/>
                <a:cs typeface="Times New Roman"/>
              </a:rPr>
              <a:t>σορρο</a:t>
            </a:r>
            <a:r>
              <a:rPr sz="3000" spc="-10" dirty="0">
                <a:solidFill>
                  <a:srgbClr val="FFCC65"/>
                </a:solidFill>
                <a:latin typeface="Times New Roman"/>
                <a:cs typeface="Times New Roman"/>
              </a:rPr>
              <a:t>π</a:t>
            </a:r>
            <a:r>
              <a:rPr sz="3000" spc="-5" dirty="0">
                <a:solidFill>
                  <a:srgbClr val="FFCC65"/>
                </a:solidFill>
                <a:latin typeface="Times New Roman"/>
                <a:cs typeface="Times New Roman"/>
              </a:rPr>
              <a:t>η</a:t>
            </a:r>
            <a:r>
              <a:rPr sz="3000" spc="-125" dirty="0">
                <a:solidFill>
                  <a:srgbClr val="FFCC65"/>
                </a:solidFill>
                <a:latin typeface="Times New Roman"/>
                <a:cs typeface="Times New Roman"/>
              </a:rPr>
              <a:t>µ</a:t>
            </a:r>
            <a:r>
              <a:rPr sz="3000" spc="5" dirty="0">
                <a:solidFill>
                  <a:srgbClr val="FFCC65"/>
                </a:solidFill>
                <a:latin typeface="Times New Roman"/>
                <a:cs typeface="Times New Roman"/>
              </a:rPr>
              <a:t>έ</a:t>
            </a:r>
            <a:r>
              <a:rPr sz="3000" spc="-5" dirty="0">
                <a:solidFill>
                  <a:srgbClr val="FFCC65"/>
                </a:solidFill>
                <a:latin typeface="Times New Roman"/>
                <a:cs typeface="Times New Roman"/>
              </a:rPr>
              <a:t>νο</a:t>
            </a:r>
            <a:r>
              <a:rPr sz="3000" spc="5" dirty="0">
                <a:solidFill>
                  <a:srgbClr val="FFCC65"/>
                </a:solidFill>
                <a:latin typeface="Times New Roman"/>
                <a:cs typeface="Times New Roman"/>
              </a:rPr>
              <a:t> </a:t>
            </a:r>
            <a:r>
              <a:rPr sz="3000" spc="-10" dirty="0">
                <a:solidFill>
                  <a:srgbClr val="FFFFFF"/>
                </a:solidFill>
                <a:latin typeface="Times New Roman"/>
                <a:cs typeface="Times New Roman"/>
              </a:rPr>
              <a:t>(</a:t>
            </a:r>
            <a:r>
              <a:rPr sz="3000" i="1" dirty="0">
                <a:solidFill>
                  <a:srgbClr val="FFFFFF"/>
                </a:solidFill>
                <a:latin typeface="Times New Roman"/>
                <a:cs typeface="Times New Roman"/>
              </a:rPr>
              <a:t>B</a:t>
            </a:r>
            <a:r>
              <a:rPr sz="3000" i="1" spc="-5" dirty="0">
                <a:solidFill>
                  <a:srgbClr val="FFFFFF"/>
                </a:solidFill>
                <a:latin typeface="Times New Roman"/>
                <a:cs typeface="Times New Roman"/>
              </a:rPr>
              <a:t>a</a:t>
            </a:r>
            <a:r>
              <a:rPr sz="3000" i="1" spc="-10" dirty="0">
                <a:solidFill>
                  <a:srgbClr val="FFFFFF"/>
                </a:solidFill>
                <a:latin typeface="Times New Roman"/>
                <a:cs typeface="Times New Roman"/>
              </a:rPr>
              <a:t>l</a:t>
            </a:r>
            <a:r>
              <a:rPr sz="3000" i="1" spc="-5" dirty="0">
                <a:solidFill>
                  <a:srgbClr val="FFFFFF"/>
                </a:solidFill>
                <a:latin typeface="Times New Roman"/>
                <a:cs typeface="Times New Roman"/>
              </a:rPr>
              <a:t>a</a:t>
            </a:r>
            <a:r>
              <a:rPr sz="3000" i="1" spc="5" dirty="0">
                <a:solidFill>
                  <a:srgbClr val="FFFFFF"/>
                </a:solidFill>
                <a:latin typeface="Times New Roman"/>
                <a:cs typeface="Times New Roman"/>
              </a:rPr>
              <a:t>n</a:t>
            </a:r>
            <a:r>
              <a:rPr sz="3000" i="1" spc="-5" dirty="0">
                <a:solidFill>
                  <a:srgbClr val="FFFFFF"/>
                </a:solidFill>
                <a:latin typeface="Times New Roman"/>
                <a:cs typeface="Times New Roman"/>
              </a:rPr>
              <a:t>ce</a:t>
            </a:r>
            <a:r>
              <a:rPr sz="3000" i="1" spc="-10" dirty="0">
                <a:solidFill>
                  <a:srgbClr val="FFFFFF"/>
                </a:solidFill>
                <a:latin typeface="Times New Roman"/>
                <a:cs typeface="Times New Roman"/>
              </a:rPr>
              <a:t>d</a:t>
            </a:r>
            <a:r>
              <a:rPr sz="3000" spc="-10" dirty="0">
                <a:solidFill>
                  <a:srgbClr val="FFFFFF"/>
                </a:solidFill>
                <a:latin typeface="Times New Roman"/>
                <a:cs typeface="Times New Roman"/>
              </a:rPr>
              <a:t>)</a:t>
            </a:r>
            <a:r>
              <a:rPr sz="3000" spc="-5" dirty="0">
                <a:solidFill>
                  <a:srgbClr val="FFFFFF"/>
                </a:solidFill>
                <a:latin typeface="Times New Roman"/>
                <a:cs typeface="Times New Roman"/>
              </a:rPr>
              <a:t>,</a:t>
            </a:r>
            <a:r>
              <a:rPr sz="3000" spc="10" dirty="0">
                <a:solidFill>
                  <a:srgbClr val="FFFFFF"/>
                </a:solidFill>
                <a:latin typeface="Times New Roman"/>
                <a:cs typeface="Times New Roman"/>
              </a:rPr>
              <a:t> </a:t>
            </a:r>
            <a:r>
              <a:rPr sz="3000" spc="-5" dirty="0">
                <a:solidFill>
                  <a:srgbClr val="FFFFFF"/>
                </a:solidFill>
                <a:latin typeface="Times New Roman"/>
                <a:cs typeface="Times New Roman"/>
              </a:rPr>
              <a:t>δη</a:t>
            </a:r>
            <a:r>
              <a:rPr sz="3000" spc="-10" dirty="0">
                <a:solidFill>
                  <a:srgbClr val="FFFFFF"/>
                </a:solidFill>
                <a:latin typeface="Times New Roman"/>
                <a:cs typeface="Times New Roman"/>
              </a:rPr>
              <a:t>λ</a:t>
            </a:r>
            <a:r>
              <a:rPr sz="3000" spc="-5" dirty="0">
                <a:solidFill>
                  <a:srgbClr val="FFFFFF"/>
                </a:solidFill>
                <a:latin typeface="Times New Roman"/>
                <a:cs typeface="Times New Roman"/>
              </a:rPr>
              <a:t>.</a:t>
            </a:r>
            <a:r>
              <a:rPr sz="3000" dirty="0">
                <a:solidFill>
                  <a:srgbClr val="FFFFFF"/>
                </a:solidFill>
                <a:latin typeface="Times New Roman"/>
                <a:cs typeface="Times New Roman"/>
              </a:rPr>
              <a:t>	</a:t>
            </a:r>
            <a:r>
              <a:rPr sz="3000" spc="-10" dirty="0">
                <a:solidFill>
                  <a:srgbClr val="FFFFFF"/>
                </a:solidFill>
                <a:latin typeface="Times New Roman"/>
                <a:cs typeface="Times New Roman"/>
              </a:rPr>
              <a:t>ί</a:t>
            </a:r>
            <a:r>
              <a:rPr sz="3000" spc="-5" dirty="0">
                <a:solidFill>
                  <a:srgbClr val="FFFFFF"/>
                </a:solidFill>
                <a:latin typeface="Times New Roman"/>
                <a:cs typeface="Times New Roman"/>
              </a:rPr>
              <a:t>δ</a:t>
            </a:r>
            <a:r>
              <a:rPr sz="3000" spc="-10" dirty="0">
                <a:solidFill>
                  <a:srgbClr val="FFFFFF"/>
                </a:solidFill>
                <a:latin typeface="Times New Roman"/>
                <a:cs typeface="Times New Roman"/>
              </a:rPr>
              <a:t>ι</a:t>
            </a:r>
            <a:r>
              <a:rPr sz="3000" spc="-5" dirty="0">
                <a:solidFill>
                  <a:srgbClr val="FFFFFF"/>
                </a:solidFill>
                <a:latin typeface="Times New Roman"/>
                <a:cs typeface="Times New Roman"/>
              </a:rPr>
              <a:t>ος  </a:t>
            </a:r>
            <a:r>
              <a:rPr sz="3000" spc="-20" dirty="0">
                <a:solidFill>
                  <a:srgbClr val="FFFFFF"/>
                </a:solidFill>
                <a:latin typeface="Times New Roman"/>
                <a:cs typeface="Times New Roman"/>
              </a:rPr>
              <a:t>αριθµός </a:t>
            </a:r>
            <a:r>
              <a:rPr sz="3000" dirty="0">
                <a:solidFill>
                  <a:srgbClr val="FFFFFF"/>
                </a:solidFill>
                <a:latin typeface="Times New Roman"/>
                <a:cs typeface="Times New Roman"/>
              </a:rPr>
              <a:t>επαναλήψεων </a:t>
            </a:r>
            <a:r>
              <a:rPr sz="3000" spc="-5" dirty="0">
                <a:solidFill>
                  <a:srgbClr val="FFFFFF"/>
                </a:solidFill>
                <a:latin typeface="Times New Roman"/>
                <a:cs typeface="Times New Roman"/>
              </a:rPr>
              <a:t>σε κάθε</a:t>
            </a:r>
            <a:r>
              <a:rPr sz="3000" spc="25" dirty="0">
                <a:solidFill>
                  <a:srgbClr val="FFFFFF"/>
                </a:solidFill>
                <a:latin typeface="Times New Roman"/>
                <a:cs typeface="Times New Roman"/>
              </a:rPr>
              <a:t> </a:t>
            </a:r>
            <a:r>
              <a:rPr sz="3000" spc="-20" dirty="0">
                <a:solidFill>
                  <a:srgbClr val="FFFFFF"/>
                </a:solidFill>
                <a:latin typeface="Times New Roman"/>
                <a:cs typeface="Times New Roman"/>
              </a:rPr>
              <a:t>επέµβαση</a:t>
            </a:r>
            <a:endParaRPr sz="3000">
              <a:latin typeface="Times New Roman"/>
              <a:cs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2712211" y="833119"/>
            <a:ext cx="5254625" cy="696595"/>
          </a:xfrm>
          <a:prstGeom prst="rect">
            <a:avLst/>
          </a:prstGeom>
        </p:spPr>
        <p:txBody>
          <a:bodyPr vert="horz" wrap="square" lIns="0" tIns="12700" rIns="0" bIns="0" rtlCol="0">
            <a:spAutoFit/>
          </a:bodyPr>
          <a:lstStyle/>
          <a:p>
            <a:pPr marL="12700">
              <a:lnSpc>
                <a:spcPct val="100000"/>
              </a:lnSpc>
              <a:spcBef>
                <a:spcPts val="100"/>
              </a:spcBef>
            </a:pPr>
            <a:r>
              <a:rPr sz="4400" spc="-5" dirty="0"/>
              <a:t>Παραµετροποίηση</a:t>
            </a:r>
            <a:r>
              <a:rPr sz="4400" spc="-45" dirty="0"/>
              <a:t> </a:t>
            </a:r>
            <a:r>
              <a:rPr sz="4400" spc="-5" dirty="0"/>
              <a:t>-2</a:t>
            </a:r>
            <a:endParaRPr sz="4400"/>
          </a:p>
        </p:txBody>
      </p:sp>
      <p:sp>
        <p:nvSpPr>
          <p:cNvPr id="11" name="object 11"/>
          <p:cNvSpPr txBox="1"/>
          <p:nvPr/>
        </p:nvSpPr>
        <p:spPr>
          <a:xfrm>
            <a:off x="1304035" y="1966975"/>
            <a:ext cx="7893050" cy="3144520"/>
          </a:xfrm>
          <a:prstGeom prst="rect">
            <a:avLst/>
          </a:prstGeom>
        </p:spPr>
        <p:txBody>
          <a:bodyPr vert="horz" wrap="square" lIns="0" tIns="12700" rIns="0" bIns="0" rtlCol="0">
            <a:spAutoFit/>
          </a:bodyPr>
          <a:lstStyle/>
          <a:p>
            <a:pPr marL="354965" marR="5080" indent="-342900">
              <a:lnSpc>
                <a:spcPct val="100000"/>
              </a:lnSpc>
              <a:spcBef>
                <a:spcPts val="100"/>
              </a:spcBef>
              <a:buClr>
                <a:srgbClr val="000000"/>
              </a:buClr>
              <a:buChar char=""/>
              <a:tabLst>
                <a:tab pos="355600" algn="l"/>
              </a:tabLst>
            </a:pPr>
            <a:r>
              <a:rPr sz="3200" spc="-15" dirty="0">
                <a:solidFill>
                  <a:srgbClr val="FFCC65"/>
                </a:solidFill>
                <a:latin typeface="Times New Roman"/>
                <a:cs typeface="Times New Roman"/>
              </a:rPr>
              <a:t>Εξαρτηµένη</a:t>
            </a:r>
            <a:r>
              <a:rPr sz="3200" spc="-15" dirty="0">
                <a:solidFill>
                  <a:srgbClr val="FFFFFF"/>
                </a:solidFill>
                <a:latin typeface="Times New Roman"/>
                <a:cs typeface="Times New Roman"/>
              </a:rPr>
              <a:t> </a:t>
            </a:r>
            <a:r>
              <a:rPr sz="3200" spc="-20" dirty="0">
                <a:solidFill>
                  <a:srgbClr val="FFFFFF"/>
                </a:solidFill>
                <a:latin typeface="Times New Roman"/>
                <a:cs typeface="Times New Roman"/>
              </a:rPr>
              <a:t>µεταβλητή </a:t>
            </a:r>
            <a:r>
              <a:rPr sz="3200" dirty="0">
                <a:solidFill>
                  <a:srgbClr val="FFFFFF"/>
                </a:solidFill>
                <a:latin typeface="Times New Roman"/>
                <a:cs typeface="Times New Roman"/>
              </a:rPr>
              <a:t>(</a:t>
            </a:r>
            <a:r>
              <a:rPr sz="3200" i="1" dirty="0">
                <a:solidFill>
                  <a:srgbClr val="FFFFFF"/>
                </a:solidFill>
                <a:latin typeface="Times New Roman"/>
                <a:cs typeface="Times New Roman"/>
              </a:rPr>
              <a:t>Depended </a:t>
            </a:r>
            <a:r>
              <a:rPr sz="3200" i="1" spc="-5" dirty="0">
                <a:solidFill>
                  <a:srgbClr val="FFFFFF"/>
                </a:solidFill>
                <a:latin typeface="Times New Roman"/>
                <a:cs typeface="Times New Roman"/>
              </a:rPr>
              <a:t>Variable</a:t>
            </a:r>
            <a:r>
              <a:rPr sz="3200" spc="-5" dirty="0">
                <a:solidFill>
                  <a:srgbClr val="FFFFFF"/>
                </a:solidFill>
                <a:latin typeface="Times New Roman"/>
                <a:cs typeface="Times New Roman"/>
              </a:rPr>
              <a:t>):  </a:t>
            </a:r>
            <a:r>
              <a:rPr sz="3200" spc="-15" dirty="0">
                <a:solidFill>
                  <a:srgbClr val="FFFFFF"/>
                </a:solidFill>
                <a:latin typeface="Times New Roman"/>
                <a:cs typeface="Times New Roman"/>
              </a:rPr>
              <a:t>Πρωϊµότητα ξεσταχιάσµατος</a:t>
            </a:r>
            <a:r>
              <a:rPr sz="3200" spc="5" dirty="0">
                <a:solidFill>
                  <a:srgbClr val="FFFFFF"/>
                </a:solidFill>
                <a:latin typeface="Times New Roman"/>
                <a:cs typeface="Times New Roman"/>
              </a:rPr>
              <a:t> </a:t>
            </a:r>
            <a:r>
              <a:rPr sz="3200" spc="-20" dirty="0">
                <a:solidFill>
                  <a:srgbClr val="FFFFFF"/>
                </a:solidFill>
                <a:latin typeface="Times New Roman"/>
                <a:cs typeface="Times New Roman"/>
              </a:rPr>
              <a:t>(ηµέρες)</a:t>
            </a:r>
            <a:endParaRPr sz="3200">
              <a:latin typeface="Times New Roman"/>
              <a:cs typeface="Times New Roman"/>
            </a:endParaRPr>
          </a:p>
          <a:p>
            <a:pPr marL="354965" marR="1509395" indent="-342900">
              <a:lnSpc>
                <a:spcPct val="100000"/>
              </a:lnSpc>
              <a:spcBef>
                <a:spcPts val="760"/>
              </a:spcBef>
              <a:buClr>
                <a:srgbClr val="000000"/>
              </a:buClr>
              <a:buChar char=""/>
              <a:tabLst>
                <a:tab pos="355600" algn="l"/>
              </a:tabLst>
            </a:pPr>
            <a:r>
              <a:rPr sz="3200" dirty="0">
                <a:solidFill>
                  <a:srgbClr val="FFCC65"/>
                </a:solidFill>
                <a:latin typeface="Times New Roman"/>
                <a:cs typeface="Times New Roman"/>
              </a:rPr>
              <a:t>Ανεξάρτητη</a:t>
            </a:r>
            <a:r>
              <a:rPr sz="3200" dirty="0">
                <a:solidFill>
                  <a:srgbClr val="FFFFFF"/>
                </a:solidFill>
                <a:latin typeface="Times New Roman"/>
                <a:cs typeface="Times New Roman"/>
              </a:rPr>
              <a:t> </a:t>
            </a:r>
            <a:r>
              <a:rPr sz="3200" spc="-10" dirty="0">
                <a:solidFill>
                  <a:srgbClr val="FFFFFF"/>
                </a:solidFill>
                <a:latin typeface="Times New Roman"/>
                <a:cs typeface="Times New Roman"/>
              </a:rPr>
              <a:t>µεταβλητή-Παράγοντας  </a:t>
            </a:r>
            <a:r>
              <a:rPr sz="3200" spc="-5" dirty="0">
                <a:solidFill>
                  <a:srgbClr val="FFFFFF"/>
                </a:solidFill>
                <a:latin typeface="Times New Roman"/>
                <a:cs typeface="Times New Roman"/>
              </a:rPr>
              <a:t>(</a:t>
            </a:r>
            <a:r>
              <a:rPr sz="3200" i="1" spc="-5" dirty="0">
                <a:solidFill>
                  <a:srgbClr val="FFFFFF"/>
                </a:solidFill>
                <a:latin typeface="Times New Roman"/>
                <a:cs typeface="Times New Roman"/>
              </a:rPr>
              <a:t>Independed Variable</a:t>
            </a:r>
            <a:r>
              <a:rPr sz="3200" spc="-5" dirty="0">
                <a:solidFill>
                  <a:srgbClr val="FFFFFF"/>
                </a:solidFill>
                <a:latin typeface="Times New Roman"/>
                <a:cs typeface="Times New Roman"/>
              </a:rPr>
              <a:t>) </a:t>
            </a:r>
            <a:r>
              <a:rPr sz="3200" dirty="0">
                <a:solidFill>
                  <a:srgbClr val="FFFFFF"/>
                </a:solidFill>
                <a:latin typeface="Times New Roman"/>
                <a:cs typeface="Times New Roman"/>
              </a:rPr>
              <a:t>:</a:t>
            </a:r>
            <a:r>
              <a:rPr sz="3200" spc="15" dirty="0">
                <a:solidFill>
                  <a:srgbClr val="FFFFFF"/>
                </a:solidFill>
                <a:latin typeface="Times New Roman"/>
                <a:cs typeface="Times New Roman"/>
              </a:rPr>
              <a:t> </a:t>
            </a:r>
            <a:r>
              <a:rPr sz="3200" spc="-5" dirty="0">
                <a:solidFill>
                  <a:srgbClr val="FFFFFF"/>
                </a:solidFill>
                <a:latin typeface="Times New Roman"/>
                <a:cs typeface="Times New Roman"/>
              </a:rPr>
              <a:t>Γενότυπος</a:t>
            </a:r>
            <a:endParaRPr sz="3200">
              <a:latin typeface="Times New Roman"/>
              <a:cs typeface="Times New Roman"/>
            </a:endParaRPr>
          </a:p>
          <a:p>
            <a:pPr marL="354965" marR="735330" indent="-342900">
              <a:lnSpc>
                <a:spcPct val="100000"/>
              </a:lnSpc>
              <a:spcBef>
                <a:spcPts val="755"/>
              </a:spcBef>
              <a:buClr>
                <a:srgbClr val="000000"/>
              </a:buClr>
              <a:buChar char=""/>
              <a:tabLst>
                <a:tab pos="355600" algn="l"/>
              </a:tabLst>
            </a:pPr>
            <a:r>
              <a:rPr sz="3200" spc="-5" dirty="0">
                <a:solidFill>
                  <a:srgbClr val="FFCC65"/>
                </a:solidFill>
                <a:latin typeface="Times New Roman"/>
                <a:cs typeface="Times New Roman"/>
              </a:rPr>
              <a:t>Πρότυπο </a:t>
            </a:r>
            <a:r>
              <a:rPr sz="3200" dirty="0">
                <a:solidFill>
                  <a:srgbClr val="FFCC65"/>
                </a:solidFill>
                <a:latin typeface="Times New Roman"/>
                <a:cs typeface="Times New Roman"/>
              </a:rPr>
              <a:t>Ι</a:t>
            </a:r>
            <a:r>
              <a:rPr sz="3200" dirty="0">
                <a:solidFill>
                  <a:srgbClr val="FFFFFF"/>
                </a:solidFill>
                <a:latin typeface="Times New Roman"/>
                <a:cs typeface="Times New Roman"/>
              </a:rPr>
              <a:t> (</a:t>
            </a:r>
            <a:r>
              <a:rPr sz="3200" i="1" dirty="0">
                <a:solidFill>
                  <a:srgbClr val="FFFFFF"/>
                </a:solidFill>
                <a:latin typeface="Times New Roman"/>
                <a:cs typeface="Times New Roman"/>
              </a:rPr>
              <a:t>Model </a:t>
            </a:r>
            <a:r>
              <a:rPr sz="3200" i="1" spc="-5" dirty="0">
                <a:solidFill>
                  <a:srgbClr val="FFFFFF"/>
                </a:solidFill>
                <a:latin typeface="Times New Roman"/>
                <a:cs typeface="Times New Roman"/>
              </a:rPr>
              <a:t>type </a:t>
            </a:r>
            <a:r>
              <a:rPr sz="3200" i="1" spc="-10" dirty="0">
                <a:solidFill>
                  <a:srgbClr val="FFFFFF"/>
                </a:solidFill>
                <a:latin typeface="Times New Roman"/>
                <a:cs typeface="Times New Roman"/>
              </a:rPr>
              <a:t>I</a:t>
            </a:r>
            <a:r>
              <a:rPr sz="3200" spc="-10" dirty="0">
                <a:solidFill>
                  <a:srgbClr val="FFFFFF"/>
                </a:solidFill>
                <a:latin typeface="Times New Roman"/>
                <a:cs typeface="Times New Roman"/>
              </a:rPr>
              <a:t>) </a:t>
            </a:r>
            <a:r>
              <a:rPr sz="3200" dirty="0">
                <a:solidFill>
                  <a:srgbClr val="FFFFFF"/>
                </a:solidFill>
                <a:latin typeface="Times New Roman"/>
                <a:cs typeface="Times New Roman"/>
              </a:rPr>
              <a:t>: </a:t>
            </a:r>
            <a:r>
              <a:rPr sz="3200" spc="-15" dirty="0">
                <a:solidFill>
                  <a:srgbClr val="FFFFFF"/>
                </a:solidFill>
                <a:latin typeface="Times New Roman"/>
                <a:cs typeface="Times New Roman"/>
              </a:rPr>
              <a:t>Καθορισµένες  </a:t>
            </a:r>
            <a:r>
              <a:rPr sz="3200" spc="-5" dirty="0">
                <a:solidFill>
                  <a:srgbClr val="FFFFFF"/>
                </a:solidFill>
                <a:latin typeface="Times New Roman"/>
                <a:cs typeface="Times New Roman"/>
              </a:rPr>
              <a:t>Επιδράσεις (</a:t>
            </a:r>
            <a:r>
              <a:rPr sz="3200" i="1" spc="-5" dirty="0">
                <a:solidFill>
                  <a:srgbClr val="FFFFFF"/>
                </a:solidFill>
                <a:latin typeface="Times New Roman"/>
                <a:cs typeface="Times New Roman"/>
              </a:rPr>
              <a:t>Fixed</a:t>
            </a:r>
            <a:r>
              <a:rPr sz="3200" i="1" dirty="0">
                <a:solidFill>
                  <a:srgbClr val="FFFFFF"/>
                </a:solidFill>
                <a:latin typeface="Times New Roman"/>
                <a:cs typeface="Times New Roman"/>
              </a:rPr>
              <a:t> Effects</a:t>
            </a:r>
            <a:r>
              <a:rPr sz="3200" dirty="0">
                <a:solidFill>
                  <a:srgbClr val="FFFFFF"/>
                </a:solidFill>
                <a:latin typeface="Times New Roman"/>
                <a:cs typeface="Times New Roman"/>
              </a:rPr>
              <a:t>)</a:t>
            </a:r>
            <a:endParaRPr sz="3200">
              <a:latin typeface="Times New Roman"/>
              <a:cs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1669795" y="610616"/>
            <a:ext cx="7338695" cy="513715"/>
          </a:xfrm>
          <a:prstGeom prst="rect">
            <a:avLst/>
          </a:prstGeom>
        </p:spPr>
        <p:txBody>
          <a:bodyPr vert="horz" wrap="square" lIns="0" tIns="12700" rIns="0" bIns="0" rtlCol="0">
            <a:spAutoFit/>
          </a:bodyPr>
          <a:lstStyle/>
          <a:p>
            <a:pPr marL="12700">
              <a:lnSpc>
                <a:spcPct val="100000"/>
              </a:lnSpc>
              <a:spcBef>
                <a:spcPts val="100"/>
              </a:spcBef>
            </a:pPr>
            <a:r>
              <a:rPr sz="3200" spc="-5" dirty="0"/>
              <a:t>Μεθοδολογία Εγκατάστασης</a:t>
            </a:r>
            <a:r>
              <a:rPr sz="3200" spc="-40" dirty="0"/>
              <a:t> </a:t>
            </a:r>
            <a:r>
              <a:rPr sz="3200" spc="-5" dirty="0"/>
              <a:t>Πειράµατος</a:t>
            </a:r>
            <a:endParaRPr sz="3200"/>
          </a:p>
        </p:txBody>
      </p:sp>
      <p:sp>
        <p:nvSpPr>
          <p:cNvPr id="11" name="object 11"/>
          <p:cNvSpPr txBox="1"/>
          <p:nvPr/>
        </p:nvSpPr>
        <p:spPr>
          <a:xfrm>
            <a:off x="1304035" y="1369567"/>
            <a:ext cx="7644130" cy="5430520"/>
          </a:xfrm>
          <a:prstGeom prst="rect">
            <a:avLst/>
          </a:prstGeom>
        </p:spPr>
        <p:txBody>
          <a:bodyPr vert="horz" wrap="square" lIns="0" tIns="79375" rIns="0" bIns="0" rtlCol="0">
            <a:spAutoFit/>
          </a:bodyPr>
          <a:lstStyle/>
          <a:p>
            <a:pPr marL="354965" marR="1141730" indent="-342900">
              <a:lnSpc>
                <a:spcPts val="2220"/>
              </a:lnSpc>
              <a:spcBef>
                <a:spcPts val="625"/>
              </a:spcBef>
              <a:buClr>
                <a:srgbClr val="000000"/>
              </a:buClr>
              <a:buChar char=""/>
              <a:tabLst>
                <a:tab pos="354965" algn="l"/>
                <a:tab pos="355600" algn="l"/>
              </a:tabLst>
            </a:pPr>
            <a:r>
              <a:rPr sz="2300" spc="-5" dirty="0">
                <a:solidFill>
                  <a:srgbClr val="FFFFFF"/>
                </a:solidFill>
                <a:latin typeface="Arial"/>
                <a:cs typeface="Arial"/>
              </a:rPr>
              <a:t>Προηγούµενη εµπειρία </a:t>
            </a:r>
            <a:r>
              <a:rPr sz="2300" dirty="0">
                <a:solidFill>
                  <a:srgbClr val="FFFFFF"/>
                </a:solidFill>
                <a:latin typeface="Arial"/>
                <a:cs typeface="Arial"/>
              </a:rPr>
              <a:t>και </a:t>
            </a:r>
            <a:r>
              <a:rPr sz="2300" spc="-5" dirty="0">
                <a:solidFill>
                  <a:srgbClr val="FFFFFF"/>
                </a:solidFill>
                <a:latin typeface="Arial"/>
                <a:cs typeface="Arial"/>
              </a:rPr>
              <a:t>γνώση </a:t>
            </a:r>
            <a:r>
              <a:rPr sz="2300" dirty="0">
                <a:solidFill>
                  <a:srgbClr val="FFFFFF"/>
                </a:solidFill>
                <a:latin typeface="Arial"/>
                <a:cs typeface="Arial"/>
              </a:rPr>
              <a:t>σχετικά </a:t>
            </a:r>
            <a:r>
              <a:rPr sz="2300" spc="-5" dirty="0">
                <a:solidFill>
                  <a:srgbClr val="FFFFFF"/>
                </a:solidFill>
                <a:latin typeface="Arial"/>
                <a:cs typeface="Arial"/>
              </a:rPr>
              <a:t>µε το  πειραµατικό</a:t>
            </a:r>
            <a:r>
              <a:rPr sz="2300" spc="-20" dirty="0">
                <a:solidFill>
                  <a:srgbClr val="FFFFFF"/>
                </a:solidFill>
                <a:latin typeface="Arial"/>
                <a:cs typeface="Arial"/>
              </a:rPr>
              <a:t> </a:t>
            </a:r>
            <a:r>
              <a:rPr sz="2300" spc="-5" dirty="0">
                <a:solidFill>
                  <a:srgbClr val="FFFFFF"/>
                </a:solidFill>
                <a:latin typeface="Arial"/>
                <a:cs typeface="Arial"/>
              </a:rPr>
              <a:t>υλικό</a:t>
            </a:r>
            <a:endParaRPr sz="2300" dirty="0">
              <a:latin typeface="Arial"/>
              <a:cs typeface="Arial"/>
            </a:endParaRPr>
          </a:p>
          <a:p>
            <a:pPr marL="354965" marR="5080" indent="-342900">
              <a:lnSpc>
                <a:spcPct val="80000"/>
              </a:lnSpc>
              <a:spcBef>
                <a:spcPts val="570"/>
              </a:spcBef>
              <a:buClr>
                <a:srgbClr val="000000"/>
              </a:buClr>
              <a:buChar char=""/>
              <a:tabLst>
                <a:tab pos="354965" algn="l"/>
                <a:tab pos="355600" algn="l"/>
              </a:tabLst>
            </a:pPr>
            <a:r>
              <a:rPr sz="2300" spc="-5" dirty="0">
                <a:solidFill>
                  <a:srgbClr val="FFFFFF"/>
                </a:solidFill>
                <a:latin typeface="Arial"/>
                <a:cs typeface="Arial"/>
              </a:rPr>
              <a:t>Εµπειρία </a:t>
            </a:r>
            <a:r>
              <a:rPr sz="2300" dirty="0">
                <a:solidFill>
                  <a:srgbClr val="FFFFFF"/>
                </a:solidFill>
                <a:latin typeface="Arial"/>
                <a:cs typeface="Arial"/>
              </a:rPr>
              <a:t>και </a:t>
            </a:r>
            <a:r>
              <a:rPr sz="2300" spc="-5" dirty="0">
                <a:solidFill>
                  <a:srgbClr val="FFFFFF"/>
                </a:solidFill>
                <a:latin typeface="Arial"/>
                <a:cs typeface="Arial"/>
              </a:rPr>
              <a:t>γνώση </a:t>
            </a:r>
            <a:r>
              <a:rPr sz="2300" dirty="0">
                <a:solidFill>
                  <a:srgbClr val="FFFFFF"/>
                </a:solidFill>
                <a:latin typeface="Arial"/>
                <a:cs typeface="Arial"/>
              </a:rPr>
              <a:t>σχετικά µε </a:t>
            </a:r>
            <a:r>
              <a:rPr sz="2300" spc="-5" dirty="0">
                <a:solidFill>
                  <a:srgbClr val="FFFFFF"/>
                </a:solidFill>
                <a:latin typeface="Arial"/>
                <a:cs typeface="Arial"/>
              </a:rPr>
              <a:t>προηγούµενα πειράµατα  </a:t>
            </a:r>
            <a:r>
              <a:rPr sz="2300" dirty="0">
                <a:solidFill>
                  <a:srgbClr val="FFFFFF"/>
                </a:solidFill>
                <a:latin typeface="Arial"/>
                <a:cs typeface="Arial"/>
              </a:rPr>
              <a:t>στον </a:t>
            </a:r>
            <a:r>
              <a:rPr sz="2300" spc="-5" dirty="0">
                <a:solidFill>
                  <a:srgbClr val="FFFFFF"/>
                </a:solidFill>
                <a:latin typeface="Arial"/>
                <a:cs typeface="Arial"/>
              </a:rPr>
              <a:t>ίδιο πειραµατικό</a:t>
            </a:r>
            <a:r>
              <a:rPr sz="2300" spc="-15" dirty="0">
                <a:solidFill>
                  <a:srgbClr val="FFFFFF"/>
                </a:solidFill>
                <a:latin typeface="Arial"/>
                <a:cs typeface="Arial"/>
              </a:rPr>
              <a:t> </a:t>
            </a:r>
            <a:r>
              <a:rPr sz="2300" spc="-5" dirty="0">
                <a:solidFill>
                  <a:srgbClr val="FFFFFF"/>
                </a:solidFill>
                <a:latin typeface="Arial"/>
                <a:cs typeface="Arial"/>
              </a:rPr>
              <a:t>αγρό</a:t>
            </a:r>
            <a:endParaRPr sz="2300" dirty="0">
              <a:latin typeface="Arial"/>
              <a:cs typeface="Arial"/>
            </a:endParaRPr>
          </a:p>
          <a:p>
            <a:pPr marL="354965" marR="401320" indent="-342900">
              <a:lnSpc>
                <a:spcPts val="2220"/>
              </a:lnSpc>
              <a:spcBef>
                <a:spcPts val="525"/>
              </a:spcBef>
              <a:buClr>
                <a:srgbClr val="000000"/>
              </a:buClr>
              <a:buChar char=""/>
              <a:tabLst>
                <a:tab pos="354965" algn="l"/>
                <a:tab pos="355600" algn="l"/>
              </a:tabLst>
            </a:pPr>
            <a:r>
              <a:rPr sz="2300" spc="-5" dirty="0">
                <a:solidFill>
                  <a:srgbClr val="FFFFFF"/>
                </a:solidFill>
                <a:latin typeface="Arial"/>
                <a:cs typeface="Arial"/>
              </a:rPr>
              <a:t>Έλεγχοι οµοιοµορφίας </a:t>
            </a:r>
            <a:r>
              <a:rPr sz="2300" dirty="0">
                <a:solidFill>
                  <a:srgbClr val="FFFFFF"/>
                </a:solidFill>
                <a:latin typeface="Arial"/>
                <a:cs typeface="Arial"/>
              </a:rPr>
              <a:t>και </a:t>
            </a:r>
            <a:r>
              <a:rPr sz="2300" spc="-5" dirty="0">
                <a:solidFill>
                  <a:srgbClr val="FFFFFF"/>
                </a:solidFill>
                <a:latin typeface="Arial"/>
                <a:cs typeface="Arial"/>
              </a:rPr>
              <a:t>οµοιογένειας πειραµατικού  υλικού</a:t>
            </a:r>
            <a:endParaRPr sz="2300" dirty="0">
              <a:latin typeface="Arial"/>
              <a:cs typeface="Arial"/>
            </a:endParaRPr>
          </a:p>
          <a:p>
            <a:pPr marL="354965" indent="-342900">
              <a:lnSpc>
                <a:spcPct val="100000"/>
              </a:lnSpc>
              <a:spcBef>
                <a:spcPts val="15"/>
              </a:spcBef>
              <a:buClr>
                <a:srgbClr val="000000"/>
              </a:buClr>
              <a:buChar char=""/>
              <a:tabLst>
                <a:tab pos="354965" algn="l"/>
                <a:tab pos="355600" algn="l"/>
              </a:tabLst>
            </a:pPr>
            <a:r>
              <a:rPr sz="2300" spc="10" dirty="0">
                <a:solidFill>
                  <a:srgbClr val="FFFFFF"/>
                </a:solidFill>
                <a:latin typeface="Arial"/>
                <a:cs typeface="Arial"/>
              </a:rPr>
              <a:t>∆ιαστάσεις </a:t>
            </a:r>
            <a:r>
              <a:rPr sz="2300" spc="-5" dirty="0">
                <a:solidFill>
                  <a:srgbClr val="FFFFFF"/>
                </a:solidFill>
                <a:latin typeface="Arial"/>
                <a:cs typeface="Arial"/>
              </a:rPr>
              <a:t>πειραµατικών</a:t>
            </a:r>
            <a:r>
              <a:rPr sz="2300" spc="-40" dirty="0">
                <a:solidFill>
                  <a:srgbClr val="FFFFFF"/>
                </a:solidFill>
                <a:latin typeface="Arial"/>
                <a:cs typeface="Arial"/>
              </a:rPr>
              <a:t> </a:t>
            </a:r>
            <a:r>
              <a:rPr sz="2300" dirty="0">
                <a:solidFill>
                  <a:srgbClr val="FFFFFF"/>
                </a:solidFill>
                <a:latin typeface="Arial"/>
                <a:cs typeface="Arial"/>
              </a:rPr>
              <a:t>τεµαχίων</a:t>
            </a:r>
            <a:endParaRPr sz="2300" dirty="0">
              <a:latin typeface="Arial"/>
              <a:cs typeface="Arial"/>
            </a:endParaRPr>
          </a:p>
          <a:p>
            <a:pPr marL="355600" indent="-342900">
              <a:lnSpc>
                <a:spcPct val="100000"/>
              </a:lnSpc>
              <a:buClr>
                <a:srgbClr val="000000"/>
              </a:buClr>
              <a:buChar char=""/>
              <a:tabLst>
                <a:tab pos="354965" algn="l"/>
                <a:tab pos="355600" algn="l"/>
              </a:tabLst>
            </a:pPr>
            <a:r>
              <a:rPr sz="2300" spc="-5" dirty="0">
                <a:solidFill>
                  <a:srgbClr val="FFFFFF"/>
                </a:solidFill>
                <a:latin typeface="Arial"/>
                <a:cs typeface="Arial"/>
              </a:rPr>
              <a:t>Πλήθος</a:t>
            </a:r>
            <a:r>
              <a:rPr sz="2300" spc="-15" dirty="0">
                <a:solidFill>
                  <a:srgbClr val="FFFFFF"/>
                </a:solidFill>
                <a:latin typeface="Arial"/>
                <a:cs typeface="Arial"/>
              </a:rPr>
              <a:t> </a:t>
            </a:r>
            <a:r>
              <a:rPr sz="2300" dirty="0">
                <a:solidFill>
                  <a:srgbClr val="FFFFFF"/>
                </a:solidFill>
                <a:latin typeface="Arial"/>
                <a:cs typeface="Arial"/>
              </a:rPr>
              <a:t>φυτών</a:t>
            </a:r>
            <a:endParaRPr sz="2300" dirty="0">
              <a:latin typeface="Arial"/>
              <a:cs typeface="Arial"/>
            </a:endParaRPr>
          </a:p>
          <a:p>
            <a:pPr marL="354965" indent="-342900">
              <a:lnSpc>
                <a:spcPct val="100000"/>
              </a:lnSpc>
              <a:buClr>
                <a:srgbClr val="000000"/>
              </a:buClr>
              <a:buChar char=""/>
              <a:tabLst>
                <a:tab pos="354965" algn="l"/>
                <a:tab pos="355600" algn="l"/>
              </a:tabLst>
            </a:pPr>
            <a:r>
              <a:rPr sz="2300" spc="-5" dirty="0">
                <a:solidFill>
                  <a:srgbClr val="FFFFFF"/>
                </a:solidFill>
                <a:latin typeface="Arial"/>
                <a:cs typeface="Arial"/>
              </a:rPr>
              <a:t>Αποστάσεις</a:t>
            </a:r>
            <a:endParaRPr sz="2300" dirty="0">
              <a:latin typeface="Arial"/>
              <a:cs typeface="Arial"/>
            </a:endParaRPr>
          </a:p>
          <a:p>
            <a:pPr marL="355600" indent="-342900">
              <a:lnSpc>
                <a:spcPct val="100000"/>
              </a:lnSpc>
              <a:spcBef>
                <a:spcPts val="10"/>
              </a:spcBef>
              <a:buClr>
                <a:srgbClr val="000000"/>
              </a:buClr>
              <a:buChar char=""/>
              <a:tabLst>
                <a:tab pos="354965" algn="l"/>
                <a:tab pos="355600" algn="l"/>
              </a:tabLst>
            </a:pPr>
            <a:r>
              <a:rPr sz="2300" spc="-5" dirty="0">
                <a:solidFill>
                  <a:srgbClr val="FFFFFF"/>
                </a:solidFill>
                <a:latin typeface="Arial"/>
                <a:cs typeface="Arial"/>
              </a:rPr>
              <a:t>Καλλιεργητική</a:t>
            </a:r>
            <a:r>
              <a:rPr sz="2300" spc="-20" dirty="0">
                <a:solidFill>
                  <a:srgbClr val="FFFFFF"/>
                </a:solidFill>
                <a:latin typeface="Arial"/>
                <a:cs typeface="Arial"/>
              </a:rPr>
              <a:t> </a:t>
            </a:r>
            <a:r>
              <a:rPr sz="2300" spc="-5" dirty="0">
                <a:solidFill>
                  <a:srgbClr val="FFFFFF"/>
                </a:solidFill>
                <a:latin typeface="Arial"/>
                <a:cs typeface="Arial"/>
              </a:rPr>
              <a:t>φροντίδα</a:t>
            </a:r>
            <a:endParaRPr sz="2300" dirty="0">
              <a:latin typeface="Arial"/>
              <a:cs typeface="Arial"/>
            </a:endParaRPr>
          </a:p>
          <a:p>
            <a:pPr marL="355600" indent="-342900">
              <a:lnSpc>
                <a:spcPct val="100000"/>
              </a:lnSpc>
              <a:buClr>
                <a:srgbClr val="000000"/>
              </a:buClr>
              <a:buChar char=""/>
              <a:tabLst>
                <a:tab pos="354965" algn="l"/>
                <a:tab pos="355600" algn="l"/>
              </a:tabLst>
            </a:pPr>
            <a:r>
              <a:rPr sz="2300" spc="-5" dirty="0">
                <a:solidFill>
                  <a:srgbClr val="FFFFFF"/>
                </a:solidFill>
                <a:latin typeface="Arial"/>
                <a:cs typeface="Arial"/>
              </a:rPr>
              <a:t>Περίοδος πειραµατισµού</a:t>
            </a:r>
            <a:endParaRPr sz="2300" dirty="0">
              <a:latin typeface="Arial"/>
              <a:cs typeface="Arial"/>
            </a:endParaRPr>
          </a:p>
          <a:p>
            <a:pPr marL="355600" indent="-342900">
              <a:lnSpc>
                <a:spcPct val="100000"/>
              </a:lnSpc>
              <a:buClr>
                <a:srgbClr val="000000"/>
              </a:buClr>
              <a:buChar char=""/>
              <a:tabLst>
                <a:tab pos="354965" algn="l"/>
                <a:tab pos="355600" algn="l"/>
              </a:tabLst>
            </a:pPr>
            <a:r>
              <a:rPr sz="2300" spc="-5" dirty="0">
                <a:solidFill>
                  <a:srgbClr val="FFFFFF"/>
                </a:solidFill>
                <a:latin typeface="Arial"/>
                <a:cs typeface="Arial"/>
              </a:rPr>
              <a:t>Μέθοδος µέτρησης εξαρτηµένης</a:t>
            </a:r>
            <a:r>
              <a:rPr sz="2300" spc="5" dirty="0">
                <a:solidFill>
                  <a:srgbClr val="FFFFFF"/>
                </a:solidFill>
                <a:latin typeface="Arial"/>
                <a:cs typeface="Arial"/>
              </a:rPr>
              <a:t> </a:t>
            </a:r>
            <a:r>
              <a:rPr sz="2300" spc="-5" dirty="0">
                <a:solidFill>
                  <a:srgbClr val="FFFFFF"/>
                </a:solidFill>
                <a:latin typeface="Arial"/>
                <a:cs typeface="Arial"/>
              </a:rPr>
              <a:t>µεταβλητής</a:t>
            </a:r>
            <a:endParaRPr sz="2300" dirty="0">
              <a:latin typeface="Arial"/>
              <a:cs typeface="Arial"/>
            </a:endParaRPr>
          </a:p>
          <a:p>
            <a:pPr marL="355600" indent="-342900">
              <a:lnSpc>
                <a:spcPct val="100000"/>
              </a:lnSpc>
              <a:buClr>
                <a:srgbClr val="000000"/>
              </a:buClr>
              <a:buChar char=""/>
              <a:tabLst>
                <a:tab pos="354965" algn="l"/>
                <a:tab pos="355600" algn="l"/>
              </a:tabLst>
            </a:pPr>
            <a:r>
              <a:rPr sz="2300" spc="-5" dirty="0">
                <a:solidFill>
                  <a:srgbClr val="FFFFFF"/>
                </a:solidFill>
                <a:latin typeface="Arial"/>
                <a:cs typeface="Arial"/>
              </a:rPr>
              <a:t>Εγκυρότητα-Αξιοπιστία</a:t>
            </a:r>
            <a:r>
              <a:rPr sz="2300" spc="-10" dirty="0">
                <a:solidFill>
                  <a:srgbClr val="FFFFFF"/>
                </a:solidFill>
                <a:latin typeface="Arial"/>
                <a:cs typeface="Arial"/>
              </a:rPr>
              <a:t> </a:t>
            </a:r>
            <a:r>
              <a:rPr sz="2300" dirty="0">
                <a:solidFill>
                  <a:srgbClr val="FFFFFF"/>
                </a:solidFill>
                <a:latin typeface="Arial"/>
                <a:cs typeface="Arial"/>
              </a:rPr>
              <a:t>µετρήσεων</a:t>
            </a:r>
            <a:endParaRPr sz="2300" dirty="0">
              <a:latin typeface="Arial"/>
              <a:cs typeface="Arial"/>
            </a:endParaRPr>
          </a:p>
          <a:p>
            <a:pPr marL="355600" indent="-342900">
              <a:lnSpc>
                <a:spcPct val="100000"/>
              </a:lnSpc>
              <a:buClr>
                <a:srgbClr val="000000"/>
              </a:buClr>
              <a:buChar char=""/>
              <a:tabLst>
                <a:tab pos="354965" algn="l"/>
                <a:tab pos="355600" algn="l"/>
              </a:tabLst>
            </a:pPr>
            <a:r>
              <a:rPr sz="2300" spc="-5" dirty="0">
                <a:solidFill>
                  <a:srgbClr val="FFFFFF"/>
                </a:solidFill>
                <a:latin typeface="Arial"/>
                <a:cs typeface="Arial"/>
              </a:rPr>
              <a:t>Εδαφολογικά</a:t>
            </a:r>
            <a:r>
              <a:rPr sz="2300" spc="-10" dirty="0">
                <a:solidFill>
                  <a:srgbClr val="FFFFFF"/>
                </a:solidFill>
                <a:latin typeface="Arial"/>
                <a:cs typeface="Arial"/>
              </a:rPr>
              <a:t> </a:t>
            </a:r>
            <a:r>
              <a:rPr sz="2300" spc="-5" dirty="0">
                <a:solidFill>
                  <a:srgbClr val="FFFFFF"/>
                </a:solidFill>
                <a:latin typeface="Arial"/>
                <a:cs typeface="Arial"/>
              </a:rPr>
              <a:t>στοιχεία</a:t>
            </a:r>
            <a:endParaRPr sz="2300" dirty="0">
              <a:latin typeface="Arial"/>
              <a:cs typeface="Arial"/>
            </a:endParaRPr>
          </a:p>
          <a:p>
            <a:pPr marL="355600" indent="-342900">
              <a:lnSpc>
                <a:spcPct val="100000"/>
              </a:lnSpc>
              <a:spcBef>
                <a:spcPts val="15"/>
              </a:spcBef>
              <a:buClr>
                <a:srgbClr val="000000"/>
              </a:buClr>
              <a:buChar char=""/>
              <a:tabLst>
                <a:tab pos="354965" algn="l"/>
                <a:tab pos="355600" algn="l"/>
              </a:tabLst>
            </a:pPr>
            <a:r>
              <a:rPr sz="2300" spc="-5" dirty="0">
                <a:solidFill>
                  <a:srgbClr val="FFFFFF"/>
                </a:solidFill>
                <a:latin typeface="Arial"/>
                <a:cs typeface="Arial"/>
              </a:rPr>
              <a:t>Κλιµατολογικά στοιχεία</a:t>
            </a:r>
            <a:endParaRPr sz="2300" dirty="0">
              <a:latin typeface="Arial"/>
              <a:cs typeface="Arial"/>
            </a:endParaRPr>
          </a:p>
          <a:p>
            <a:pPr marL="355600" indent="-342900">
              <a:lnSpc>
                <a:spcPct val="100000"/>
              </a:lnSpc>
              <a:buClr>
                <a:srgbClr val="000000"/>
              </a:buClr>
              <a:buChar char=""/>
              <a:tabLst>
                <a:tab pos="354965" algn="l"/>
                <a:tab pos="355600" algn="l"/>
              </a:tabLst>
            </a:pPr>
            <a:r>
              <a:rPr sz="2300" spc="-5" dirty="0">
                <a:solidFill>
                  <a:srgbClr val="FFFFFF"/>
                </a:solidFill>
                <a:latin typeface="Arial"/>
                <a:cs typeface="Arial"/>
              </a:rPr>
              <a:t>Τήρηση Ηµερολογίου</a:t>
            </a:r>
            <a:r>
              <a:rPr sz="2300" spc="-30" dirty="0">
                <a:solidFill>
                  <a:srgbClr val="FFFFFF"/>
                </a:solidFill>
                <a:latin typeface="Arial"/>
                <a:cs typeface="Arial"/>
              </a:rPr>
              <a:t> </a:t>
            </a:r>
            <a:r>
              <a:rPr sz="2300" spc="-5" dirty="0">
                <a:solidFill>
                  <a:srgbClr val="FFFFFF"/>
                </a:solidFill>
                <a:latin typeface="Arial"/>
                <a:cs typeface="Arial"/>
              </a:rPr>
              <a:t>Πειράµατος</a:t>
            </a:r>
            <a:endParaRPr sz="230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2104135" y="833119"/>
            <a:ext cx="6468745" cy="696595"/>
          </a:xfrm>
          <a:prstGeom prst="rect">
            <a:avLst/>
          </a:prstGeom>
        </p:spPr>
        <p:txBody>
          <a:bodyPr vert="horz" wrap="square" lIns="0" tIns="12700" rIns="0" bIns="0" rtlCol="0">
            <a:spAutoFit/>
          </a:bodyPr>
          <a:lstStyle/>
          <a:p>
            <a:pPr marL="12700">
              <a:lnSpc>
                <a:spcPct val="100000"/>
              </a:lnSpc>
              <a:spcBef>
                <a:spcPts val="100"/>
              </a:spcBef>
            </a:pPr>
            <a:r>
              <a:rPr sz="4400" spc="-5" dirty="0"/>
              <a:t>Πότε εφαρµόζεται </a:t>
            </a:r>
            <a:r>
              <a:rPr sz="4400" dirty="0"/>
              <a:t>το</a:t>
            </a:r>
            <a:r>
              <a:rPr sz="4400" spc="-40" dirty="0"/>
              <a:t> </a:t>
            </a:r>
            <a:r>
              <a:rPr sz="4400" dirty="0"/>
              <a:t>CRD</a:t>
            </a:r>
            <a:endParaRPr sz="4400"/>
          </a:p>
        </p:txBody>
      </p:sp>
      <p:sp>
        <p:nvSpPr>
          <p:cNvPr id="11" name="object 11"/>
          <p:cNvSpPr txBox="1"/>
          <p:nvPr/>
        </p:nvSpPr>
        <p:spPr>
          <a:xfrm>
            <a:off x="1304035" y="2056890"/>
            <a:ext cx="7656830" cy="2658110"/>
          </a:xfrm>
          <a:prstGeom prst="rect">
            <a:avLst/>
          </a:prstGeom>
        </p:spPr>
        <p:txBody>
          <a:bodyPr vert="horz" wrap="square" lIns="0" tIns="12700" rIns="0" bIns="0" rtlCol="0">
            <a:spAutoFit/>
          </a:bodyPr>
          <a:lstStyle/>
          <a:p>
            <a:pPr marL="354965" marR="5080" indent="-342900">
              <a:lnSpc>
                <a:spcPct val="100000"/>
              </a:lnSpc>
              <a:spcBef>
                <a:spcPts val="100"/>
              </a:spcBef>
              <a:buClr>
                <a:srgbClr val="000000"/>
              </a:buClr>
              <a:buChar char=""/>
              <a:tabLst>
                <a:tab pos="355600" algn="l"/>
              </a:tabLst>
            </a:pPr>
            <a:r>
              <a:rPr sz="3200" dirty="0">
                <a:solidFill>
                  <a:srgbClr val="FFFFFF"/>
                </a:solidFill>
                <a:latin typeface="Arial"/>
                <a:cs typeface="Arial"/>
              </a:rPr>
              <a:t>Οι </a:t>
            </a:r>
            <a:r>
              <a:rPr sz="3200" spc="-5" dirty="0">
                <a:solidFill>
                  <a:srgbClr val="FFFFFF"/>
                </a:solidFill>
                <a:latin typeface="Arial"/>
                <a:cs typeface="Arial"/>
              </a:rPr>
              <a:t>παράγοντες δεν επηρεάζονται από το  περιβάλλον.</a:t>
            </a:r>
            <a:endParaRPr sz="3200">
              <a:latin typeface="Arial"/>
              <a:cs typeface="Arial"/>
            </a:endParaRPr>
          </a:p>
          <a:p>
            <a:pPr marL="354965" marR="918844" indent="-342900">
              <a:lnSpc>
                <a:spcPct val="100000"/>
              </a:lnSpc>
              <a:spcBef>
                <a:spcPts val="760"/>
              </a:spcBef>
              <a:buClr>
                <a:srgbClr val="000000"/>
              </a:buClr>
              <a:buChar char=""/>
              <a:tabLst>
                <a:tab pos="355600" algn="l"/>
              </a:tabLst>
            </a:pPr>
            <a:r>
              <a:rPr sz="3200" dirty="0">
                <a:solidFill>
                  <a:srgbClr val="FFFFFF"/>
                </a:solidFill>
                <a:latin typeface="Arial"/>
                <a:cs typeface="Arial"/>
              </a:rPr>
              <a:t>Το </a:t>
            </a:r>
            <a:r>
              <a:rPr sz="3200" spc="-5" dirty="0">
                <a:solidFill>
                  <a:srgbClr val="FFFFFF"/>
                </a:solidFill>
                <a:latin typeface="Arial"/>
                <a:cs typeface="Arial"/>
              </a:rPr>
              <a:t>περιβάλλον µπορεί </a:t>
            </a:r>
            <a:r>
              <a:rPr sz="3200" dirty="0">
                <a:solidFill>
                  <a:srgbClr val="FFFFFF"/>
                </a:solidFill>
                <a:latin typeface="Arial"/>
                <a:cs typeface="Arial"/>
              </a:rPr>
              <a:t>να </a:t>
            </a:r>
            <a:r>
              <a:rPr sz="3200" spc="-5" dirty="0">
                <a:solidFill>
                  <a:srgbClr val="FFFFFF"/>
                </a:solidFill>
                <a:latin typeface="Arial"/>
                <a:cs typeface="Arial"/>
              </a:rPr>
              <a:t>τεθεί υπό  έλεγχο.</a:t>
            </a:r>
            <a:endParaRPr sz="3200">
              <a:latin typeface="Arial"/>
              <a:cs typeface="Arial"/>
            </a:endParaRPr>
          </a:p>
          <a:p>
            <a:pPr marL="355600" indent="-342900">
              <a:lnSpc>
                <a:spcPct val="100000"/>
              </a:lnSpc>
              <a:spcBef>
                <a:spcPts val="765"/>
              </a:spcBef>
              <a:buClr>
                <a:srgbClr val="000000"/>
              </a:buClr>
              <a:buChar char=""/>
              <a:tabLst>
                <a:tab pos="355600" algn="l"/>
              </a:tabLst>
            </a:pPr>
            <a:r>
              <a:rPr sz="3200" dirty="0">
                <a:solidFill>
                  <a:srgbClr val="FFFFFF"/>
                </a:solidFill>
                <a:latin typeface="Arial"/>
                <a:cs typeface="Arial"/>
              </a:rPr>
              <a:t>Το </a:t>
            </a:r>
            <a:r>
              <a:rPr sz="3200" spc="-5" dirty="0">
                <a:solidFill>
                  <a:srgbClr val="FFFFFF"/>
                </a:solidFill>
                <a:latin typeface="Arial"/>
                <a:cs typeface="Arial"/>
              </a:rPr>
              <a:t>πειραµατικό </a:t>
            </a:r>
            <a:r>
              <a:rPr sz="3200" dirty="0">
                <a:solidFill>
                  <a:srgbClr val="FFFFFF"/>
                </a:solidFill>
                <a:latin typeface="Arial"/>
                <a:cs typeface="Arial"/>
              </a:rPr>
              <a:t>υλικό </a:t>
            </a:r>
            <a:r>
              <a:rPr sz="3200" spc="-5" dirty="0">
                <a:solidFill>
                  <a:srgbClr val="FFFFFF"/>
                </a:solidFill>
                <a:latin typeface="Arial"/>
                <a:cs typeface="Arial"/>
              </a:rPr>
              <a:t>είναι</a:t>
            </a:r>
            <a:r>
              <a:rPr sz="3200" spc="-40" dirty="0">
                <a:solidFill>
                  <a:srgbClr val="FFFFFF"/>
                </a:solidFill>
                <a:latin typeface="Arial"/>
                <a:cs typeface="Arial"/>
              </a:rPr>
              <a:t> </a:t>
            </a:r>
            <a:r>
              <a:rPr sz="3200" spc="-5" dirty="0">
                <a:solidFill>
                  <a:srgbClr val="FFFFFF"/>
                </a:solidFill>
                <a:latin typeface="Arial"/>
                <a:cs typeface="Arial"/>
              </a:rPr>
              <a:t>οµοιογενές.</a:t>
            </a:r>
            <a:endParaRPr sz="32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52774" y="833119"/>
            <a:ext cx="5372735" cy="696595"/>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000000"/>
                </a:solidFill>
                <a:latin typeface="Arial"/>
                <a:cs typeface="Arial"/>
              </a:rPr>
              <a:t>Πίνακας</a:t>
            </a:r>
            <a:r>
              <a:rPr sz="4400" b="1" spc="-70" dirty="0">
                <a:solidFill>
                  <a:srgbClr val="000000"/>
                </a:solidFill>
                <a:latin typeface="Arial"/>
                <a:cs typeface="Arial"/>
              </a:rPr>
              <a:t> </a:t>
            </a:r>
            <a:r>
              <a:rPr sz="4400" b="1" spc="65" dirty="0">
                <a:solidFill>
                  <a:srgbClr val="000000"/>
                </a:solidFill>
                <a:latin typeface="Arial"/>
                <a:cs typeface="Arial"/>
              </a:rPr>
              <a:t>∆εδοµένων</a:t>
            </a:r>
            <a:endParaRPr sz="4400">
              <a:latin typeface="Arial"/>
              <a:cs typeface="Arial"/>
            </a:endParaRPr>
          </a:p>
        </p:txBody>
      </p:sp>
      <p:graphicFrame>
        <p:nvGraphicFramePr>
          <p:cNvPr id="3" name="object 3"/>
          <p:cNvGraphicFramePr>
            <a:graphicFrameLocks noGrp="1"/>
          </p:cNvGraphicFramePr>
          <p:nvPr/>
        </p:nvGraphicFramePr>
        <p:xfrm>
          <a:off x="1667255" y="1906524"/>
          <a:ext cx="7294872" cy="4300728"/>
        </p:xfrm>
        <a:graphic>
          <a:graphicData uri="http://schemas.openxmlformats.org/drawingml/2006/table">
            <a:tbl>
              <a:tblPr firstRow="1" bandRow="1">
                <a:tableStyleId>{2D5ABB26-0587-4C30-8999-92F81FD0307C}</a:tableStyleId>
              </a:tblPr>
              <a:tblGrid>
                <a:gridCol w="1254125">
                  <a:extLst>
                    <a:ext uri="{9D8B030D-6E8A-4147-A177-3AD203B41FA5}">
                      <a16:colId xmlns:a16="http://schemas.microsoft.com/office/drawing/2014/main" val="20000"/>
                    </a:ext>
                  </a:extLst>
                </a:gridCol>
                <a:gridCol w="494664">
                  <a:extLst>
                    <a:ext uri="{9D8B030D-6E8A-4147-A177-3AD203B41FA5}">
                      <a16:colId xmlns:a16="http://schemas.microsoft.com/office/drawing/2014/main" val="20001"/>
                    </a:ext>
                  </a:extLst>
                </a:gridCol>
                <a:gridCol w="494664">
                  <a:extLst>
                    <a:ext uri="{9D8B030D-6E8A-4147-A177-3AD203B41FA5}">
                      <a16:colId xmlns:a16="http://schemas.microsoft.com/office/drawing/2014/main" val="20002"/>
                    </a:ext>
                  </a:extLst>
                </a:gridCol>
                <a:gridCol w="494030">
                  <a:extLst>
                    <a:ext uri="{9D8B030D-6E8A-4147-A177-3AD203B41FA5}">
                      <a16:colId xmlns:a16="http://schemas.microsoft.com/office/drawing/2014/main" val="20003"/>
                    </a:ext>
                  </a:extLst>
                </a:gridCol>
                <a:gridCol w="495300">
                  <a:extLst>
                    <a:ext uri="{9D8B030D-6E8A-4147-A177-3AD203B41FA5}">
                      <a16:colId xmlns:a16="http://schemas.microsoft.com/office/drawing/2014/main" val="20004"/>
                    </a:ext>
                  </a:extLst>
                </a:gridCol>
                <a:gridCol w="494030">
                  <a:extLst>
                    <a:ext uri="{9D8B030D-6E8A-4147-A177-3AD203B41FA5}">
                      <a16:colId xmlns:a16="http://schemas.microsoft.com/office/drawing/2014/main" val="20005"/>
                    </a:ext>
                  </a:extLst>
                </a:gridCol>
                <a:gridCol w="494664">
                  <a:extLst>
                    <a:ext uri="{9D8B030D-6E8A-4147-A177-3AD203B41FA5}">
                      <a16:colId xmlns:a16="http://schemas.microsoft.com/office/drawing/2014/main" val="20006"/>
                    </a:ext>
                  </a:extLst>
                </a:gridCol>
                <a:gridCol w="494664">
                  <a:extLst>
                    <a:ext uri="{9D8B030D-6E8A-4147-A177-3AD203B41FA5}">
                      <a16:colId xmlns:a16="http://schemas.microsoft.com/office/drawing/2014/main" val="20007"/>
                    </a:ext>
                  </a:extLst>
                </a:gridCol>
                <a:gridCol w="494029">
                  <a:extLst>
                    <a:ext uri="{9D8B030D-6E8A-4147-A177-3AD203B41FA5}">
                      <a16:colId xmlns:a16="http://schemas.microsoft.com/office/drawing/2014/main" val="20008"/>
                    </a:ext>
                  </a:extLst>
                </a:gridCol>
                <a:gridCol w="497204">
                  <a:extLst>
                    <a:ext uri="{9D8B030D-6E8A-4147-A177-3AD203B41FA5}">
                      <a16:colId xmlns:a16="http://schemas.microsoft.com/office/drawing/2014/main" val="20009"/>
                    </a:ext>
                  </a:extLst>
                </a:gridCol>
                <a:gridCol w="614679">
                  <a:extLst>
                    <a:ext uri="{9D8B030D-6E8A-4147-A177-3AD203B41FA5}">
                      <a16:colId xmlns:a16="http://schemas.microsoft.com/office/drawing/2014/main" val="20010"/>
                    </a:ext>
                  </a:extLst>
                </a:gridCol>
                <a:gridCol w="972819">
                  <a:extLst>
                    <a:ext uri="{9D8B030D-6E8A-4147-A177-3AD203B41FA5}">
                      <a16:colId xmlns:a16="http://schemas.microsoft.com/office/drawing/2014/main" val="20011"/>
                    </a:ext>
                  </a:extLst>
                </a:gridCol>
              </a:tblGrid>
              <a:tr h="300990">
                <a:tc>
                  <a:txBody>
                    <a:bodyPr/>
                    <a:lstStyle/>
                    <a:p>
                      <a:pPr marL="3810" algn="ctr">
                        <a:lnSpc>
                          <a:spcPts val="2135"/>
                        </a:lnSpc>
                      </a:pPr>
                      <a:r>
                        <a:rPr sz="1850" b="1" spc="10" dirty="0">
                          <a:latin typeface="Times New Roman"/>
                          <a:cs typeface="Times New Roman"/>
                        </a:rPr>
                        <a:t>Γενότυποι</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tc>
                  <a:txBody>
                    <a:bodyPr/>
                    <a:lstStyle/>
                    <a:p>
                      <a:pPr marL="1270" algn="ctr">
                        <a:lnSpc>
                          <a:spcPts val="2135"/>
                        </a:lnSpc>
                      </a:pPr>
                      <a:r>
                        <a:rPr sz="1850" b="1" spc="20" dirty="0">
                          <a:latin typeface="Times New Roman"/>
                          <a:cs typeface="Times New Roman"/>
                        </a:rPr>
                        <a:t>Ε1</a:t>
                      </a:r>
                      <a:endParaRPr sz="1850">
                        <a:latin typeface="Times New Roman"/>
                        <a:cs typeface="Times New Roman"/>
                      </a:endParaRPr>
                    </a:p>
                  </a:txBody>
                  <a:tcPr marL="0" marR="0" marT="0" marB="0">
                    <a:lnL w="9525">
                      <a:solidFill>
                        <a:srgbClr val="000000"/>
                      </a:solidFill>
                      <a:prstDash val="solid"/>
                    </a:lnL>
                    <a:lnR w="12700">
                      <a:solidFill>
                        <a:srgbClr val="000000"/>
                      </a:solidFill>
                      <a:prstDash val="solid"/>
                    </a:lnR>
                    <a:lnT w="9525">
                      <a:solidFill>
                        <a:srgbClr val="000000"/>
                      </a:solidFill>
                      <a:prstDash val="solid"/>
                    </a:lnT>
                    <a:lnB w="53975">
                      <a:solidFill>
                        <a:srgbClr val="000000"/>
                      </a:solidFill>
                      <a:prstDash val="solid"/>
                    </a:lnB>
                  </a:tcPr>
                </a:tc>
                <a:tc>
                  <a:txBody>
                    <a:bodyPr/>
                    <a:lstStyle/>
                    <a:p>
                      <a:pPr algn="ctr">
                        <a:lnSpc>
                          <a:spcPts val="2135"/>
                        </a:lnSpc>
                      </a:pPr>
                      <a:r>
                        <a:rPr sz="1850" b="1" spc="20" dirty="0">
                          <a:latin typeface="Times New Roman"/>
                          <a:cs typeface="Times New Roman"/>
                        </a:rPr>
                        <a:t>Ε2</a:t>
                      </a:r>
                      <a:endParaRPr sz="1850">
                        <a:latin typeface="Times New Roman"/>
                        <a:cs typeface="Times New Roman"/>
                      </a:endParaRPr>
                    </a:p>
                  </a:txBody>
                  <a:tcPr marL="0" marR="0" marT="0" marB="0">
                    <a:lnL w="12700">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algn="ctr">
                        <a:lnSpc>
                          <a:spcPts val="2135"/>
                        </a:lnSpc>
                      </a:pPr>
                      <a:r>
                        <a:rPr sz="1850" b="1" spc="20" dirty="0">
                          <a:latin typeface="Times New Roman"/>
                          <a:cs typeface="Times New Roman"/>
                        </a:rPr>
                        <a:t>Ε3</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marL="635" algn="ctr">
                        <a:lnSpc>
                          <a:spcPts val="2135"/>
                        </a:lnSpc>
                      </a:pPr>
                      <a:r>
                        <a:rPr sz="1850" b="1" spc="20" dirty="0">
                          <a:latin typeface="Times New Roman"/>
                          <a:cs typeface="Times New Roman"/>
                        </a:rPr>
                        <a:t>Ε4</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algn="ctr">
                        <a:lnSpc>
                          <a:spcPts val="2135"/>
                        </a:lnSpc>
                      </a:pPr>
                      <a:r>
                        <a:rPr sz="1850" b="1" spc="20" dirty="0">
                          <a:latin typeface="Times New Roman"/>
                          <a:cs typeface="Times New Roman"/>
                        </a:rPr>
                        <a:t>Ε5</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marL="1270" algn="ctr">
                        <a:lnSpc>
                          <a:spcPts val="2135"/>
                        </a:lnSpc>
                      </a:pPr>
                      <a:r>
                        <a:rPr sz="1850" b="1" spc="20" dirty="0">
                          <a:latin typeface="Times New Roman"/>
                          <a:cs typeface="Times New Roman"/>
                        </a:rPr>
                        <a:t>Ε6</a:t>
                      </a:r>
                      <a:endParaRPr sz="1850">
                        <a:latin typeface="Times New Roman"/>
                        <a:cs typeface="Times New Roman"/>
                      </a:endParaRPr>
                    </a:p>
                  </a:txBody>
                  <a:tcPr marL="0" marR="0" marT="0" marB="0">
                    <a:lnL w="9525">
                      <a:solidFill>
                        <a:srgbClr val="000000"/>
                      </a:solidFill>
                      <a:prstDash val="solid"/>
                    </a:lnL>
                    <a:lnR w="12700">
                      <a:solidFill>
                        <a:srgbClr val="000000"/>
                      </a:solidFill>
                      <a:prstDash val="solid"/>
                    </a:lnR>
                    <a:lnT w="9525">
                      <a:solidFill>
                        <a:srgbClr val="000000"/>
                      </a:solidFill>
                      <a:prstDash val="solid"/>
                    </a:lnT>
                    <a:lnB w="53975">
                      <a:solidFill>
                        <a:srgbClr val="000000"/>
                      </a:solidFill>
                      <a:prstDash val="solid"/>
                    </a:lnB>
                  </a:tcPr>
                </a:tc>
                <a:tc>
                  <a:txBody>
                    <a:bodyPr/>
                    <a:lstStyle/>
                    <a:p>
                      <a:pPr algn="ctr">
                        <a:lnSpc>
                          <a:spcPts val="2135"/>
                        </a:lnSpc>
                      </a:pPr>
                      <a:r>
                        <a:rPr sz="1850" b="1" spc="20" dirty="0">
                          <a:latin typeface="Times New Roman"/>
                          <a:cs typeface="Times New Roman"/>
                        </a:rPr>
                        <a:t>Ε7</a:t>
                      </a:r>
                      <a:endParaRPr sz="1850">
                        <a:latin typeface="Times New Roman"/>
                        <a:cs typeface="Times New Roman"/>
                      </a:endParaRPr>
                    </a:p>
                  </a:txBody>
                  <a:tcPr marL="0" marR="0" marT="0" marB="0">
                    <a:lnL w="12700">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marL="1905" algn="ctr">
                        <a:lnSpc>
                          <a:spcPts val="2135"/>
                        </a:lnSpc>
                      </a:pPr>
                      <a:r>
                        <a:rPr sz="1850" b="1" spc="20" dirty="0">
                          <a:latin typeface="Times New Roman"/>
                          <a:cs typeface="Times New Roman"/>
                        </a:rPr>
                        <a:t>Ε8</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algn="ctr">
                        <a:lnSpc>
                          <a:spcPts val="2135"/>
                        </a:lnSpc>
                      </a:pPr>
                      <a:r>
                        <a:rPr sz="1850" b="1" spc="20" dirty="0">
                          <a:latin typeface="Times New Roman"/>
                          <a:cs typeface="Times New Roman"/>
                        </a:rPr>
                        <a:t>Ε9</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marL="635" algn="ctr">
                        <a:lnSpc>
                          <a:spcPts val="2135"/>
                        </a:lnSpc>
                      </a:pPr>
                      <a:r>
                        <a:rPr sz="1850" b="1" spc="15" dirty="0">
                          <a:latin typeface="Times New Roman"/>
                          <a:cs typeface="Times New Roman"/>
                        </a:rPr>
                        <a:t>Ε10</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marL="635" algn="ctr">
                        <a:lnSpc>
                          <a:spcPts val="2135"/>
                        </a:lnSpc>
                      </a:pPr>
                      <a:r>
                        <a:rPr sz="1850" b="1" spc="15" dirty="0">
                          <a:latin typeface="Times New Roman"/>
                          <a:cs typeface="Times New Roman"/>
                        </a:rPr>
                        <a:t>Σύνολα</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64998">
                <a:tc>
                  <a:txBody>
                    <a:bodyPr/>
                    <a:lstStyle/>
                    <a:p>
                      <a:pPr marL="635" algn="ctr">
                        <a:lnSpc>
                          <a:spcPct val="100000"/>
                        </a:lnSpc>
                        <a:spcBef>
                          <a:spcPts val="195"/>
                        </a:spcBef>
                      </a:pPr>
                      <a:r>
                        <a:rPr sz="1850" dirty="0">
                          <a:latin typeface="Times New Roman"/>
                          <a:cs typeface="Times New Roman"/>
                        </a:rPr>
                        <a:t>Α</a:t>
                      </a:r>
                      <a:endParaRPr sz="1850">
                        <a:latin typeface="Times New Roman"/>
                        <a:cs typeface="Times New Roman"/>
                      </a:endParaRPr>
                    </a:p>
                  </a:txBody>
                  <a:tcPr marL="0" marR="0" marT="24765" marB="0">
                    <a:lnL w="9525">
                      <a:solidFill>
                        <a:srgbClr val="000000"/>
                      </a:solidFill>
                      <a:prstDash val="solid"/>
                    </a:lnL>
                    <a:lnR w="53975">
                      <a:solidFill>
                        <a:srgbClr val="000000"/>
                      </a:solidFill>
                      <a:prstDash val="solid"/>
                    </a:lnR>
                    <a:lnT w="12700">
                      <a:solidFill>
                        <a:srgbClr val="000000"/>
                      </a:solidFill>
                      <a:prstDash val="solid"/>
                    </a:lnT>
                    <a:lnB w="9525">
                      <a:solidFill>
                        <a:srgbClr val="000000"/>
                      </a:solidFill>
                      <a:prstDash val="solid"/>
                    </a:lnB>
                  </a:tcPr>
                </a:tc>
                <a:tc>
                  <a:txBody>
                    <a:bodyPr/>
                    <a:lstStyle/>
                    <a:p>
                      <a:pPr algn="ctr">
                        <a:lnSpc>
                          <a:spcPct val="100000"/>
                        </a:lnSpc>
                        <a:spcBef>
                          <a:spcPts val="195"/>
                        </a:spcBef>
                      </a:pPr>
                      <a:r>
                        <a:rPr sz="1850" dirty="0">
                          <a:latin typeface="Times New Roman"/>
                          <a:cs typeface="Times New Roman"/>
                        </a:rPr>
                        <a:t>5</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6</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6</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5</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2</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3</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2</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2</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5</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5</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0"/>
                        </a:spcBef>
                      </a:pPr>
                      <a:r>
                        <a:rPr sz="2200" b="1" dirty="0">
                          <a:latin typeface="Times New Roman"/>
                          <a:cs typeface="Times New Roman"/>
                        </a:rPr>
                        <a:t>41</a:t>
                      </a:r>
                      <a:endParaRPr sz="2200">
                        <a:latin typeface="Times New Roman"/>
                        <a:cs typeface="Times New Roman"/>
                      </a:endParaRPr>
                    </a:p>
                  </a:txBody>
                  <a:tcPr marL="0" marR="0" marT="1270" marB="0">
                    <a:lnL w="5397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365760">
                <a:tc>
                  <a:txBody>
                    <a:bodyPr/>
                    <a:lstStyle/>
                    <a:p>
                      <a:pPr algn="ctr">
                        <a:lnSpc>
                          <a:spcPct val="100000"/>
                        </a:lnSpc>
                        <a:spcBef>
                          <a:spcPts val="200"/>
                        </a:spcBef>
                      </a:pPr>
                      <a:r>
                        <a:rPr sz="1850" dirty="0">
                          <a:latin typeface="Times New Roman"/>
                          <a:cs typeface="Times New Roman"/>
                        </a:rPr>
                        <a:t>Β</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
                        </a:spcBef>
                      </a:pPr>
                      <a:r>
                        <a:rPr sz="2200" b="1" dirty="0">
                          <a:latin typeface="Times New Roman"/>
                          <a:cs typeface="Times New Roman"/>
                        </a:rPr>
                        <a:t>25</a:t>
                      </a:r>
                      <a:endParaRPr sz="220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365760">
                <a:tc>
                  <a:txBody>
                    <a:bodyPr/>
                    <a:lstStyle/>
                    <a:p>
                      <a:pPr algn="ctr">
                        <a:lnSpc>
                          <a:spcPct val="100000"/>
                        </a:lnSpc>
                        <a:spcBef>
                          <a:spcPts val="200"/>
                        </a:spcBef>
                      </a:pPr>
                      <a:r>
                        <a:rPr sz="1850" dirty="0">
                          <a:latin typeface="Times New Roman"/>
                          <a:cs typeface="Times New Roman"/>
                        </a:rPr>
                        <a:t>Γ</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7</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6</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
                        </a:spcBef>
                      </a:pPr>
                      <a:r>
                        <a:rPr sz="2200" b="1" dirty="0">
                          <a:latin typeface="Times New Roman"/>
                          <a:cs typeface="Times New Roman"/>
                        </a:rPr>
                        <a:t>32</a:t>
                      </a:r>
                      <a:endParaRPr sz="220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348234">
                <a:tc>
                  <a:txBody>
                    <a:bodyPr/>
                    <a:lstStyle/>
                    <a:p>
                      <a:pPr algn="ctr">
                        <a:lnSpc>
                          <a:spcPct val="100000"/>
                        </a:lnSpc>
                        <a:spcBef>
                          <a:spcPts val="200"/>
                        </a:spcBef>
                      </a:pPr>
                      <a:r>
                        <a:rPr sz="1850" dirty="0">
                          <a:latin typeface="Times New Roman"/>
                          <a:cs typeface="Times New Roman"/>
                        </a:rPr>
                        <a:t>∆</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12700">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9</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ts val="2620"/>
                        </a:lnSpc>
                        <a:spcBef>
                          <a:spcPts val="20"/>
                        </a:spcBef>
                      </a:pPr>
                      <a:r>
                        <a:rPr sz="2200" b="1" dirty="0">
                          <a:latin typeface="Times New Roman"/>
                          <a:cs typeface="Times New Roman"/>
                        </a:rPr>
                        <a:t>34</a:t>
                      </a:r>
                      <a:endParaRPr sz="220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381762">
                <a:tc>
                  <a:txBody>
                    <a:bodyPr/>
                    <a:lstStyle/>
                    <a:p>
                      <a:pPr marL="1270" algn="ctr">
                        <a:lnSpc>
                          <a:spcPct val="100000"/>
                        </a:lnSpc>
                        <a:spcBef>
                          <a:spcPts val="325"/>
                        </a:spcBef>
                      </a:pPr>
                      <a:r>
                        <a:rPr sz="1850" dirty="0">
                          <a:latin typeface="Times New Roman"/>
                          <a:cs typeface="Times New Roman"/>
                        </a:rPr>
                        <a:t>Ε</a:t>
                      </a:r>
                      <a:endParaRPr sz="1850">
                        <a:latin typeface="Times New Roman"/>
                        <a:cs typeface="Times New Roman"/>
                      </a:endParaRPr>
                    </a:p>
                  </a:txBody>
                  <a:tcPr marL="0" marR="0" marT="41275" marB="0">
                    <a:lnL w="9525">
                      <a:solidFill>
                        <a:srgbClr val="000000"/>
                      </a:solidFill>
                      <a:prstDash val="solid"/>
                    </a:lnL>
                    <a:lnR w="53975">
                      <a:solidFill>
                        <a:srgbClr val="000000"/>
                      </a:solidFill>
                      <a:prstDash val="solid"/>
                    </a:lnR>
                    <a:lnT w="12700">
                      <a:solidFill>
                        <a:srgbClr val="000000"/>
                      </a:solidFill>
                      <a:prstDash val="solid"/>
                    </a:lnT>
                    <a:lnB w="9525">
                      <a:solidFill>
                        <a:srgbClr val="000000"/>
                      </a:solidFill>
                      <a:prstDash val="solid"/>
                    </a:lnB>
                  </a:tcPr>
                </a:tc>
                <a:tc>
                  <a:txBody>
                    <a:bodyPr/>
                    <a:lstStyle/>
                    <a:p>
                      <a:pPr algn="ctr">
                        <a:lnSpc>
                          <a:spcPct val="100000"/>
                        </a:lnSpc>
                        <a:spcBef>
                          <a:spcPts val="325"/>
                        </a:spcBef>
                      </a:pPr>
                      <a:r>
                        <a:rPr sz="1850" dirty="0">
                          <a:latin typeface="Times New Roman"/>
                          <a:cs typeface="Times New Roman"/>
                        </a:rPr>
                        <a:t>8</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5</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9</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4</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4</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4</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4</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6</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5</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45"/>
                        </a:spcBef>
                      </a:pPr>
                      <a:r>
                        <a:rPr sz="2200" b="1" dirty="0">
                          <a:latin typeface="Times New Roman"/>
                          <a:cs typeface="Times New Roman"/>
                        </a:rPr>
                        <a:t>52</a:t>
                      </a:r>
                      <a:endParaRPr sz="2200">
                        <a:latin typeface="Times New Roman"/>
                        <a:cs typeface="Times New Roman"/>
                      </a:endParaRPr>
                    </a:p>
                  </a:txBody>
                  <a:tcPr marL="0" marR="0" marT="18415" marB="0">
                    <a:lnL w="5397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365760">
                <a:tc>
                  <a:txBody>
                    <a:bodyPr/>
                    <a:lstStyle/>
                    <a:p>
                      <a:pPr marL="1270" algn="ctr">
                        <a:lnSpc>
                          <a:spcPct val="100000"/>
                        </a:lnSpc>
                        <a:spcBef>
                          <a:spcPts val="200"/>
                        </a:spcBef>
                      </a:pPr>
                      <a:r>
                        <a:rPr sz="1850" dirty="0">
                          <a:latin typeface="Times New Roman"/>
                          <a:cs typeface="Times New Roman"/>
                        </a:rPr>
                        <a:t>Ζ</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8</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8</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
                        </a:spcBef>
                      </a:pPr>
                      <a:r>
                        <a:rPr sz="2200" b="1" dirty="0">
                          <a:latin typeface="Times New Roman"/>
                          <a:cs typeface="Times New Roman"/>
                        </a:rPr>
                        <a:t>36</a:t>
                      </a:r>
                      <a:endParaRPr sz="220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362712">
                <a:tc>
                  <a:txBody>
                    <a:bodyPr/>
                    <a:lstStyle/>
                    <a:p>
                      <a:pPr marL="635" algn="ctr">
                        <a:lnSpc>
                          <a:spcPct val="100000"/>
                        </a:lnSpc>
                        <a:spcBef>
                          <a:spcPts val="200"/>
                        </a:spcBef>
                      </a:pPr>
                      <a:r>
                        <a:rPr sz="1850" dirty="0">
                          <a:latin typeface="Times New Roman"/>
                          <a:cs typeface="Times New Roman"/>
                        </a:rPr>
                        <a:t>Η</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200"/>
                        </a:spcBef>
                      </a:pPr>
                      <a:r>
                        <a:rPr sz="1850" dirty="0">
                          <a:latin typeface="Times New Roman"/>
                          <a:cs typeface="Times New Roman"/>
                        </a:rPr>
                        <a:t>8</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8</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5</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
                        </a:spcBef>
                      </a:pPr>
                      <a:r>
                        <a:rPr sz="2200" b="1" dirty="0">
                          <a:latin typeface="Times New Roman"/>
                          <a:cs typeface="Times New Roman"/>
                        </a:rPr>
                        <a:t>34</a:t>
                      </a:r>
                      <a:endParaRPr sz="220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7"/>
                  </a:ext>
                </a:extLst>
              </a:tr>
              <a:tr h="365760">
                <a:tc>
                  <a:txBody>
                    <a:bodyPr/>
                    <a:lstStyle/>
                    <a:p>
                      <a:pPr marL="635" algn="ctr">
                        <a:lnSpc>
                          <a:spcPct val="100000"/>
                        </a:lnSpc>
                        <a:spcBef>
                          <a:spcPts val="200"/>
                        </a:spcBef>
                      </a:pPr>
                      <a:r>
                        <a:rPr sz="1850" dirty="0">
                          <a:latin typeface="Times New Roman"/>
                          <a:cs typeface="Times New Roman"/>
                        </a:rPr>
                        <a:t>Θ</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200"/>
                        </a:spcBef>
                      </a:pPr>
                      <a:r>
                        <a:rPr sz="1850" dirty="0">
                          <a:latin typeface="Times New Roman"/>
                          <a:cs typeface="Times New Roman"/>
                        </a:rPr>
                        <a:t>7</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
                        </a:spcBef>
                      </a:pPr>
                      <a:r>
                        <a:rPr sz="2200" b="1" dirty="0">
                          <a:latin typeface="Times New Roman"/>
                          <a:cs typeface="Times New Roman"/>
                        </a:rPr>
                        <a:t>29</a:t>
                      </a:r>
                      <a:endParaRPr sz="220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r h="348234">
                <a:tc>
                  <a:txBody>
                    <a:bodyPr/>
                    <a:lstStyle/>
                    <a:p>
                      <a:pPr marL="1905" algn="ctr">
                        <a:lnSpc>
                          <a:spcPct val="100000"/>
                        </a:lnSpc>
                        <a:spcBef>
                          <a:spcPts val="200"/>
                        </a:spcBef>
                      </a:pPr>
                      <a:r>
                        <a:rPr sz="1850" dirty="0">
                          <a:latin typeface="Times New Roman"/>
                          <a:cs typeface="Times New Roman"/>
                        </a:rPr>
                        <a:t>Ι</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12700">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9</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9</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ts val="2620"/>
                        </a:lnSpc>
                        <a:spcBef>
                          <a:spcPts val="20"/>
                        </a:spcBef>
                      </a:pPr>
                      <a:r>
                        <a:rPr sz="2200" b="1" dirty="0">
                          <a:latin typeface="Times New Roman"/>
                          <a:cs typeface="Times New Roman"/>
                        </a:rPr>
                        <a:t>42</a:t>
                      </a:r>
                      <a:endParaRPr sz="220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381762">
                <a:tc>
                  <a:txBody>
                    <a:bodyPr/>
                    <a:lstStyle/>
                    <a:p>
                      <a:pPr marL="635" algn="ctr">
                        <a:lnSpc>
                          <a:spcPct val="100000"/>
                        </a:lnSpc>
                        <a:spcBef>
                          <a:spcPts val="325"/>
                        </a:spcBef>
                      </a:pPr>
                      <a:r>
                        <a:rPr sz="1850" dirty="0">
                          <a:latin typeface="Times New Roman"/>
                          <a:cs typeface="Times New Roman"/>
                        </a:rPr>
                        <a:t>Κ</a:t>
                      </a:r>
                      <a:endParaRPr sz="1850">
                        <a:latin typeface="Times New Roman"/>
                        <a:cs typeface="Times New Roman"/>
                      </a:endParaRPr>
                    </a:p>
                  </a:txBody>
                  <a:tcPr marL="0" marR="0" marT="41275" marB="0">
                    <a:lnL w="9525">
                      <a:solidFill>
                        <a:srgbClr val="000000"/>
                      </a:solidFill>
                      <a:prstDash val="solid"/>
                    </a:lnL>
                    <a:lnR w="53975">
                      <a:solidFill>
                        <a:srgbClr val="000000"/>
                      </a:solidFill>
                      <a:prstDash val="solid"/>
                    </a:lnR>
                    <a:lnT w="12700">
                      <a:solidFill>
                        <a:srgbClr val="000000"/>
                      </a:solidFill>
                      <a:prstDash val="solid"/>
                    </a:lnT>
                    <a:lnB w="952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4</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6</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45"/>
                        </a:spcBef>
                      </a:pPr>
                      <a:r>
                        <a:rPr sz="2200" b="1" dirty="0">
                          <a:latin typeface="Times New Roman"/>
                          <a:cs typeface="Times New Roman"/>
                        </a:rPr>
                        <a:t>34</a:t>
                      </a:r>
                      <a:endParaRPr sz="2200">
                        <a:latin typeface="Times New Roman"/>
                        <a:cs typeface="Times New Roman"/>
                      </a:endParaRPr>
                    </a:p>
                  </a:txBody>
                  <a:tcPr marL="0" marR="0" marT="18415" marB="0">
                    <a:lnL w="5397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10"/>
                  </a:ext>
                </a:extLst>
              </a:tr>
              <a:tr h="348996">
                <a:tc>
                  <a:txBody>
                    <a:bodyPr/>
                    <a:lstStyle/>
                    <a:p>
                      <a:pPr algn="ctr">
                        <a:lnSpc>
                          <a:spcPct val="100000"/>
                        </a:lnSpc>
                        <a:spcBef>
                          <a:spcPts val="235"/>
                        </a:spcBef>
                      </a:pPr>
                      <a:r>
                        <a:rPr sz="1850" b="1" spc="10" dirty="0">
                          <a:latin typeface="Times New Roman"/>
                          <a:cs typeface="Times New Roman"/>
                        </a:rPr>
                        <a:t>Σύνολα</a:t>
                      </a:r>
                      <a:endParaRPr sz="1850">
                        <a:latin typeface="Times New Roman"/>
                        <a:cs typeface="Times New Roman"/>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ts val="2630"/>
                        </a:lnSpc>
                        <a:spcBef>
                          <a:spcPts val="20"/>
                        </a:spcBef>
                      </a:pPr>
                      <a:r>
                        <a:rPr sz="2200" b="1" dirty="0">
                          <a:latin typeface="Times New Roman"/>
                          <a:cs typeface="Times New Roman"/>
                        </a:rPr>
                        <a:t>43</a:t>
                      </a:r>
                      <a:endParaRPr sz="2200">
                        <a:latin typeface="Times New Roman"/>
                        <a:cs typeface="Times New Roman"/>
                      </a:endParaRPr>
                    </a:p>
                  </a:txBody>
                  <a:tcPr marL="0" marR="0" marT="2540" marB="0">
                    <a:lnL w="9525">
                      <a:solidFill>
                        <a:srgbClr val="000000"/>
                      </a:solidFill>
                      <a:prstDash val="solid"/>
                    </a:lnL>
                    <a:lnR w="12700">
                      <a:solidFill>
                        <a:srgbClr val="000000"/>
                      </a:solidFill>
                      <a:prstDash val="solid"/>
                    </a:lnR>
                    <a:lnT w="53975">
                      <a:solidFill>
                        <a:srgbClr val="000000"/>
                      </a:solidFill>
                      <a:prstDash val="solid"/>
                    </a:lnT>
                    <a:lnB w="9525">
                      <a:solidFill>
                        <a:srgbClr val="000000"/>
                      </a:solidFill>
                      <a:prstDash val="solid"/>
                    </a:lnB>
                  </a:tcPr>
                </a:tc>
                <a:tc>
                  <a:txBody>
                    <a:bodyPr/>
                    <a:lstStyle/>
                    <a:p>
                      <a:pPr marL="1905" algn="ctr">
                        <a:lnSpc>
                          <a:spcPts val="2630"/>
                        </a:lnSpc>
                        <a:spcBef>
                          <a:spcPts val="20"/>
                        </a:spcBef>
                      </a:pPr>
                      <a:r>
                        <a:rPr sz="2200" b="1" spc="5" dirty="0">
                          <a:latin typeface="Times New Roman"/>
                          <a:cs typeface="Times New Roman"/>
                        </a:rPr>
                        <a:t>55</a:t>
                      </a:r>
                      <a:endParaRPr sz="2200">
                        <a:latin typeface="Times New Roman"/>
                        <a:cs typeface="Times New Roman"/>
                      </a:endParaRPr>
                    </a:p>
                  </a:txBody>
                  <a:tcPr marL="0" marR="0" marT="2540" marB="0">
                    <a:lnL w="12700">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marL="1270" algn="ctr">
                        <a:lnSpc>
                          <a:spcPts val="2630"/>
                        </a:lnSpc>
                        <a:spcBef>
                          <a:spcPts val="20"/>
                        </a:spcBef>
                      </a:pPr>
                      <a:r>
                        <a:rPr sz="2200" b="1" spc="5" dirty="0">
                          <a:latin typeface="Times New Roman"/>
                          <a:cs typeface="Times New Roman"/>
                        </a:rPr>
                        <a:t>60</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marL="1270" algn="ctr">
                        <a:lnSpc>
                          <a:spcPts val="2630"/>
                        </a:lnSpc>
                        <a:spcBef>
                          <a:spcPts val="20"/>
                        </a:spcBef>
                      </a:pPr>
                      <a:r>
                        <a:rPr sz="2200" b="1" dirty="0">
                          <a:latin typeface="Times New Roman"/>
                          <a:cs typeface="Times New Roman"/>
                        </a:rPr>
                        <a:t>36</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marL="1270" algn="ctr">
                        <a:lnSpc>
                          <a:spcPts val="2630"/>
                        </a:lnSpc>
                        <a:spcBef>
                          <a:spcPts val="20"/>
                        </a:spcBef>
                      </a:pPr>
                      <a:r>
                        <a:rPr sz="2200" b="1" spc="5" dirty="0">
                          <a:latin typeface="Times New Roman"/>
                          <a:cs typeface="Times New Roman"/>
                        </a:rPr>
                        <a:t>25</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marL="1905" algn="ctr">
                        <a:lnSpc>
                          <a:spcPts val="2630"/>
                        </a:lnSpc>
                        <a:spcBef>
                          <a:spcPts val="20"/>
                        </a:spcBef>
                      </a:pPr>
                      <a:r>
                        <a:rPr sz="2200" b="1" dirty="0">
                          <a:latin typeface="Times New Roman"/>
                          <a:cs typeface="Times New Roman"/>
                        </a:rPr>
                        <a:t>23</a:t>
                      </a:r>
                      <a:endParaRPr sz="2200">
                        <a:latin typeface="Times New Roman"/>
                        <a:cs typeface="Times New Roman"/>
                      </a:endParaRPr>
                    </a:p>
                  </a:txBody>
                  <a:tcPr marL="0" marR="0" marT="2540" marB="0">
                    <a:lnL w="9525">
                      <a:solidFill>
                        <a:srgbClr val="000000"/>
                      </a:solidFill>
                      <a:prstDash val="solid"/>
                    </a:lnL>
                    <a:lnR w="12700">
                      <a:solidFill>
                        <a:srgbClr val="000000"/>
                      </a:solidFill>
                      <a:prstDash val="solid"/>
                    </a:lnR>
                    <a:lnT w="53975">
                      <a:solidFill>
                        <a:srgbClr val="000000"/>
                      </a:solidFill>
                      <a:prstDash val="solid"/>
                    </a:lnT>
                    <a:lnB w="9525">
                      <a:solidFill>
                        <a:srgbClr val="000000"/>
                      </a:solidFill>
                      <a:prstDash val="solid"/>
                    </a:lnB>
                  </a:tcPr>
                </a:tc>
                <a:tc>
                  <a:txBody>
                    <a:bodyPr/>
                    <a:lstStyle/>
                    <a:p>
                      <a:pPr marL="1905" algn="ctr">
                        <a:lnSpc>
                          <a:spcPts val="2630"/>
                        </a:lnSpc>
                        <a:spcBef>
                          <a:spcPts val="20"/>
                        </a:spcBef>
                      </a:pPr>
                      <a:r>
                        <a:rPr sz="2200" b="1" spc="5" dirty="0">
                          <a:latin typeface="Times New Roman"/>
                          <a:cs typeface="Times New Roman"/>
                        </a:rPr>
                        <a:t>29</a:t>
                      </a:r>
                      <a:endParaRPr sz="2200">
                        <a:latin typeface="Times New Roman"/>
                        <a:cs typeface="Times New Roman"/>
                      </a:endParaRPr>
                    </a:p>
                  </a:txBody>
                  <a:tcPr marL="0" marR="0" marT="2540" marB="0">
                    <a:lnL w="12700">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marL="2540" algn="ctr">
                        <a:lnSpc>
                          <a:spcPts val="2630"/>
                        </a:lnSpc>
                        <a:spcBef>
                          <a:spcPts val="20"/>
                        </a:spcBef>
                      </a:pPr>
                      <a:r>
                        <a:rPr sz="2200" b="1" dirty="0">
                          <a:latin typeface="Times New Roman"/>
                          <a:cs typeface="Times New Roman"/>
                        </a:rPr>
                        <a:t>27</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algn="ctr">
                        <a:lnSpc>
                          <a:spcPts val="2630"/>
                        </a:lnSpc>
                        <a:spcBef>
                          <a:spcPts val="20"/>
                        </a:spcBef>
                      </a:pPr>
                      <a:r>
                        <a:rPr sz="2200" b="1" dirty="0">
                          <a:latin typeface="Times New Roman"/>
                          <a:cs typeface="Times New Roman"/>
                        </a:rPr>
                        <a:t>33</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algn="ctr">
                        <a:lnSpc>
                          <a:spcPts val="2630"/>
                        </a:lnSpc>
                        <a:spcBef>
                          <a:spcPts val="20"/>
                        </a:spcBef>
                      </a:pPr>
                      <a:r>
                        <a:rPr sz="2200" b="1" dirty="0">
                          <a:latin typeface="Times New Roman"/>
                          <a:cs typeface="Times New Roman"/>
                        </a:rPr>
                        <a:t>28</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algn="ctr">
                        <a:lnSpc>
                          <a:spcPts val="2630"/>
                        </a:lnSpc>
                        <a:spcBef>
                          <a:spcPts val="20"/>
                        </a:spcBef>
                      </a:pPr>
                      <a:r>
                        <a:rPr sz="2200" b="1" dirty="0">
                          <a:latin typeface="Times New Roman"/>
                          <a:cs typeface="Times New Roman"/>
                        </a:rPr>
                        <a:t>359</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8095" y="348995"/>
            <a:ext cx="9144000" cy="6858000"/>
            <a:chOff x="768095" y="348995"/>
            <a:chExt cx="9144000" cy="6858000"/>
          </a:xfrm>
        </p:grpSpPr>
        <p:sp>
          <p:nvSpPr>
            <p:cNvPr id="3" name="object 3"/>
            <p:cNvSpPr/>
            <p:nvPr/>
          </p:nvSpPr>
          <p:spPr>
            <a:xfrm>
              <a:off x="1100327" y="4768595"/>
              <a:ext cx="135635" cy="13715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06495" y="6515099"/>
              <a:ext cx="146303" cy="1463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23871" y="4671060"/>
              <a:ext cx="192023" cy="192023"/>
            </a:xfrm>
            <a:prstGeom prst="rect">
              <a:avLst/>
            </a:prstGeom>
            <a:blipFill>
              <a:blip r:embed="rId4" cstate="print"/>
              <a:stretch>
                <a:fillRect/>
              </a:stretch>
            </a:blipFill>
          </p:spPr>
          <p:txBody>
            <a:bodyPr wrap="square" lIns="0" tIns="0" rIns="0" bIns="0" rtlCol="0"/>
            <a:lstStyle/>
            <a:p>
              <a:endParaRPr/>
            </a:p>
          </p:txBody>
        </p:sp>
      </p:grpSp>
      <p:grpSp>
        <p:nvGrpSpPr>
          <p:cNvPr id="6" name="object 6"/>
          <p:cNvGrpSpPr/>
          <p:nvPr/>
        </p:nvGrpSpPr>
        <p:grpSpPr>
          <a:xfrm>
            <a:off x="3441704" y="2613342"/>
            <a:ext cx="3898900" cy="4115435"/>
            <a:chOff x="3390709" y="1901761"/>
            <a:chExt cx="3898900" cy="4115435"/>
          </a:xfrm>
        </p:grpSpPr>
        <p:sp>
          <p:nvSpPr>
            <p:cNvPr id="7" name="object 7"/>
            <p:cNvSpPr/>
            <p:nvPr/>
          </p:nvSpPr>
          <p:spPr>
            <a:xfrm>
              <a:off x="3395471" y="1906523"/>
              <a:ext cx="3889375" cy="4105910"/>
            </a:xfrm>
            <a:custGeom>
              <a:avLst/>
              <a:gdLst/>
              <a:ahLst/>
              <a:cxnLst/>
              <a:rect l="l" t="t" r="r" b="b"/>
              <a:pathLst>
                <a:path w="3889375" h="4105910">
                  <a:moveTo>
                    <a:pt x="3889247" y="4105655"/>
                  </a:moveTo>
                  <a:lnTo>
                    <a:pt x="3889247" y="0"/>
                  </a:lnTo>
                  <a:lnTo>
                    <a:pt x="0" y="0"/>
                  </a:lnTo>
                  <a:lnTo>
                    <a:pt x="0" y="4105655"/>
                  </a:lnTo>
                  <a:lnTo>
                    <a:pt x="3889247" y="4105655"/>
                  </a:lnTo>
                  <a:close/>
                </a:path>
              </a:pathLst>
            </a:custGeom>
            <a:solidFill>
              <a:srgbClr val="F3F81F"/>
            </a:solidFill>
          </p:spPr>
          <p:txBody>
            <a:bodyPr wrap="square" lIns="0" tIns="0" rIns="0" bIns="0" rtlCol="0"/>
            <a:lstStyle/>
            <a:p>
              <a:endParaRPr/>
            </a:p>
          </p:txBody>
        </p:sp>
        <p:sp>
          <p:nvSpPr>
            <p:cNvPr id="8" name="object 8"/>
            <p:cNvSpPr/>
            <p:nvPr/>
          </p:nvSpPr>
          <p:spPr>
            <a:xfrm>
              <a:off x="3395471" y="1906523"/>
              <a:ext cx="3889375" cy="4105910"/>
            </a:xfrm>
            <a:custGeom>
              <a:avLst/>
              <a:gdLst/>
              <a:ahLst/>
              <a:cxnLst/>
              <a:rect l="l" t="t" r="r" b="b"/>
              <a:pathLst>
                <a:path w="3889375" h="4105910">
                  <a:moveTo>
                    <a:pt x="0" y="0"/>
                  </a:moveTo>
                  <a:lnTo>
                    <a:pt x="0" y="4105655"/>
                  </a:lnTo>
                  <a:lnTo>
                    <a:pt x="3889247" y="4105655"/>
                  </a:lnTo>
                  <a:lnTo>
                    <a:pt x="3889247" y="0"/>
                  </a:lnTo>
                  <a:lnTo>
                    <a:pt x="0" y="0"/>
                  </a:lnTo>
                  <a:close/>
                </a:path>
              </a:pathLst>
            </a:custGeom>
            <a:ln w="9524">
              <a:solidFill>
                <a:srgbClr val="FFFFFF"/>
              </a:solidFill>
            </a:ln>
          </p:spPr>
          <p:txBody>
            <a:bodyPr wrap="square" lIns="0" tIns="0" rIns="0" bIns="0" rtlCol="0"/>
            <a:lstStyle/>
            <a:p>
              <a:endParaRPr/>
            </a:p>
          </p:txBody>
        </p:sp>
        <p:sp>
          <p:nvSpPr>
            <p:cNvPr id="9" name="object 9"/>
            <p:cNvSpPr/>
            <p:nvPr/>
          </p:nvSpPr>
          <p:spPr>
            <a:xfrm>
              <a:off x="6073139" y="2337815"/>
              <a:ext cx="504825" cy="647700"/>
            </a:xfrm>
            <a:custGeom>
              <a:avLst/>
              <a:gdLst/>
              <a:ahLst/>
              <a:cxnLst/>
              <a:rect l="l" t="t" r="r" b="b"/>
              <a:pathLst>
                <a:path w="504825" h="647700">
                  <a:moveTo>
                    <a:pt x="504443" y="566927"/>
                  </a:moveTo>
                  <a:lnTo>
                    <a:pt x="504443" y="80771"/>
                  </a:lnTo>
                  <a:lnTo>
                    <a:pt x="495448" y="59443"/>
                  </a:lnTo>
                  <a:lnTo>
                    <a:pt x="430720" y="23812"/>
                  </a:lnTo>
                  <a:lnTo>
                    <a:pt x="379814" y="11119"/>
                  </a:lnTo>
                  <a:lnTo>
                    <a:pt x="319764" y="2913"/>
                  </a:lnTo>
                  <a:lnTo>
                    <a:pt x="252983" y="0"/>
                  </a:lnTo>
                  <a:lnTo>
                    <a:pt x="185561" y="2913"/>
                  </a:lnTo>
                  <a:lnTo>
                    <a:pt x="125080" y="11119"/>
                  </a:lnTo>
                  <a:lnTo>
                    <a:pt x="73913" y="23812"/>
                  </a:lnTo>
                  <a:lnTo>
                    <a:pt x="34431" y="40188"/>
                  </a:lnTo>
                  <a:lnTo>
                    <a:pt x="0" y="80771"/>
                  </a:lnTo>
                  <a:lnTo>
                    <a:pt x="0" y="566927"/>
                  </a:lnTo>
                  <a:lnTo>
                    <a:pt x="34431" y="607511"/>
                  </a:lnTo>
                  <a:lnTo>
                    <a:pt x="73913" y="623887"/>
                  </a:lnTo>
                  <a:lnTo>
                    <a:pt x="125080" y="636580"/>
                  </a:lnTo>
                  <a:lnTo>
                    <a:pt x="185561" y="644786"/>
                  </a:lnTo>
                  <a:lnTo>
                    <a:pt x="252983" y="647699"/>
                  </a:lnTo>
                  <a:lnTo>
                    <a:pt x="319764" y="644786"/>
                  </a:lnTo>
                  <a:lnTo>
                    <a:pt x="379814" y="636580"/>
                  </a:lnTo>
                  <a:lnTo>
                    <a:pt x="430720" y="623887"/>
                  </a:lnTo>
                  <a:lnTo>
                    <a:pt x="470069" y="607511"/>
                  </a:lnTo>
                  <a:lnTo>
                    <a:pt x="504443" y="566927"/>
                  </a:lnTo>
                  <a:close/>
                </a:path>
              </a:pathLst>
            </a:custGeom>
            <a:solidFill>
              <a:srgbClr val="32CCFF"/>
            </a:solidFill>
          </p:spPr>
          <p:txBody>
            <a:bodyPr wrap="square" lIns="0" tIns="0" rIns="0" bIns="0" rtlCol="0"/>
            <a:lstStyle/>
            <a:p>
              <a:endParaRPr/>
            </a:p>
          </p:txBody>
        </p:sp>
        <p:sp>
          <p:nvSpPr>
            <p:cNvPr id="10" name="object 10"/>
            <p:cNvSpPr/>
            <p:nvPr/>
          </p:nvSpPr>
          <p:spPr>
            <a:xfrm>
              <a:off x="6073139" y="2337815"/>
              <a:ext cx="504825" cy="161925"/>
            </a:xfrm>
            <a:custGeom>
              <a:avLst/>
              <a:gdLst/>
              <a:ahLst/>
              <a:cxnLst/>
              <a:rect l="l" t="t" r="r" b="b"/>
              <a:pathLst>
                <a:path w="504825" h="161925">
                  <a:moveTo>
                    <a:pt x="504443" y="80771"/>
                  </a:moveTo>
                  <a:lnTo>
                    <a:pt x="470069" y="40188"/>
                  </a:lnTo>
                  <a:lnTo>
                    <a:pt x="430720" y="23812"/>
                  </a:lnTo>
                  <a:lnTo>
                    <a:pt x="379814" y="11119"/>
                  </a:lnTo>
                  <a:lnTo>
                    <a:pt x="319764" y="2913"/>
                  </a:lnTo>
                  <a:lnTo>
                    <a:pt x="252983" y="0"/>
                  </a:lnTo>
                  <a:lnTo>
                    <a:pt x="185561" y="2913"/>
                  </a:lnTo>
                  <a:lnTo>
                    <a:pt x="125080" y="11119"/>
                  </a:lnTo>
                  <a:lnTo>
                    <a:pt x="73913" y="23812"/>
                  </a:lnTo>
                  <a:lnTo>
                    <a:pt x="34431" y="40188"/>
                  </a:lnTo>
                  <a:lnTo>
                    <a:pt x="0" y="80771"/>
                  </a:lnTo>
                  <a:lnTo>
                    <a:pt x="9002" y="102630"/>
                  </a:lnTo>
                  <a:lnTo>
                    <a:pt x="73913" y="138302"/>
                  </a:lnTo>
                  <a:lnTo>
                    <a:pt x="125080" y="150763"/>
                  </a:lnTo>
                  <a:lnTo>
                    <a:pt x="185561" y="158735"/>
                  </a:lnTo>
                  <a:lnTo>
                    <a:pt x="252983" y="161543"/>
                  </a:lnTo>
                  <a:lnTo>
                    <a:pt x="319764" y="158735"/>
                  </a:lnTo>
                  <a:lnTo>
                    <a:pt x="379814" y="150763"/>
                  </a:lnTo>
                  <a:lnTo>
                    <a:pt x="430720" y="138302"/>
                  </a:lnTo>
                  <a:lnTo>
                    <a:pt x="470069" y="122032"/>
                  </a:lnTo>
                  <a:lnTo>
                    <a:pt x="504443" y="80771"/>
                  </a:lnTo>
                  <a:close/>
                </a:path>
              </a:pathLst>
            </a:custGeom>
            <a:solidFill>
              <a:srgbClr val="5BD6FF"/>
            </a:solidFill>
          </p:spPr>
          <p:txBody>
            <a:bodyPr wrap="square" lIns="0" tIns="0" rIns="0" bIns="0" rtlCol="0"/>
            <a:lstStyle/>
            <a:p>
              <a:endParaRPr/>
            </a:p>
          </p:txBody>
        </p:sp>
        <p:sp>
          <p:nvSpPr>
            <p:cNvPr id="11" name="object 11"/>
            <p:cNvSpPr/>
            <p:nvPr/>
          </p:nvSpPr>
          <p:spPr>
            <a:xfrm>
              <a:off x="6073139" y="2337815"/>
              <a:ext cx="504825" cy="647700"/>
            </a:xfrm>
            <a:custGeom>
              <a:avLst/>
              <a:gdLst/>
              <a:ahLst/>
              <a:cxnLst/>
              <a:rect l="l" t="t" r="r" b="b"/>
              <a:pathLst>
                <a:path w="504825" h="647700">
                  <a:moveTo>
                    <a:pt x="252983" y="0"/>
                  </a:moveTo>
                  <a:lnTo>
                    <a:pt x="185561" y="2913"/>
                  </a:lnTo>
                  <a:lnTo>
                    <a:pt x="125080" y="11119"/>
                  </a:lnTo>
                  <a:lnTo>
                    <a:pt x="73913" y="23812"/>
                  </a:lnTo>
                  <a:lnTo>
                    <a:pt x="34431" y="40188"/>
                  </a:lnTo>
                  <a:lnTo>
                    <a:pt x="0" y="80771"/>
                  </a:lnTo>
                  <a:lnTo>
                    <a:pt x="0" y="566927"/>
                  </a:lnTo>
                  <a:lnTo>
                    <a:pt x="34431" y="607511"/>
                  </a:lnTo>
                  <a:lnTo>
                    <a:pt x="73913" y="623887"/>
                  </a:lnTo>
                  <a:lnTo>
                    <a:pt x="125080" y="636580"/>
                  </a:lnTo>
                  <a:lnTo>
                    <a:pt x="185561" y="644786"/>
                  </a:lnTo>
                  <a:lnTo>
                    <a:pt x="252983" y="647699"/>
                  </a:lnTo>
                  <a:lnTo>
                    <a:pt x="319764" y="644786"/>
                  </a:lnTo>
                  <a:lnTo>
                    <a:pt x="379814" y="636580"/>
                  </a:lnTo>
                  <a:lnTo>
                    <a:pt x="430720" y="623887"/>
                  </a:lnTo>
                  <a:lnTo>
                    <a:pt x="470069" y="607511"/>
                  </a:lnTo>
                  <a:lnTo>
                    <a:pt x="504443" y="566927"/>
                  </a:lnTo>
                  <a:lnTo>
                    <a:pt x="504443" y="80771"/>
                  </a:lnTo>
                  <a:lnTo>
                    <a:pt x="470069" y="40188"/>
                  </a:lnTo>
                  <a:lnTo>
                    <a:pt x="430720" y="23812"/>
                  </a:lnTo>
                  <a:lnTo>
                    <a:pt x="379814" y="11119"/>
                  </a:lnTo>
                  <a:lnTo>
                    <a:pt x="319764" y="2913"/>
                  </a:lnTo>
                  <a:lnTo>
                    <a:pt x="252983" y="0"/>
                  </a:lnTo>
                  <a:close/>
                </a:path>
                <a:path w="504825" h="647700">
                  <a:moveTo>
                    <a:pt x="0" y="80771"/>
                  </a:moveTo>
                  <a:lnTo>
                    <a:pt x="34431" y="122032"/>
                  </a:lnTo>
                  <a:lnTo>
                    <a:pt x="73913" y="138302"/>
                  </a:lnTo>
                  <a:lnTo>
                    <a:pt x="125080" y="150763"/>
                  </a:lnTo>
                  <a:lnTo>
                    <a:pt x="185561" y="158735"/>
                  </a:lnTo>
                  <a:lnTo>
                    <a:pt x="252983" y="161543"/>
                  </a:lnTo>
                  <a:lnTo>
                    <a:pt x="319764" y="158735"/>
                  </a:lnTo>
                  <a:lnTo>
                    <a:pt x="379814" y="150763"/>
                  </a:lnTo>
                  <a:lnTo>
                    <a:pt x="430720" y="138302"/>
                  </a:lnTo>
                  <a:lnTo>
                    <a:pt x="470069" y="122032"/>
                  </a:lnTo>
                  <a:lnTo>
                    <a:pt x="495448" y="102630"/>
                  </a:lnTo>
                  <a:lnTo>
                    <a:pt x="504443" y="80771"/>
                  </a:lnTo>
                </a:path>
              </a:pathLst>
            </a:custGeom>
            <a:ln w="9524">
              <a:solidFill>
                <a:srgbClr val="0000FF"/>
              </a:solidFill>
            </a:ln>
          </p:spPr>
          <p:txBody>
            <a:bodyPr wrap="square" lIns="0" tIns="0" rIns="0" bIns="0" rtlCol="0"/>
            <a:lstStyle/>
            <a:p>
              <a:endParaRPr/>
            </a:p>
          </p:txBody>
        </p:sp>
        <p:sp>
          <p:nvSpPr>
            <p:cNvPr id="12" name="object 12"/>
            <p:cNvSpPr/>
            <p:nvPr/>
          </p:nvSpPr>
          <p:spPr>
            <a:xfrm>
              <a:off x="5338571" y="4175759"/>
              <a:ext cx="504825" cy="647700"/>
            </a:xfrm>
            <a:custGeom>
              <a:avLst/>
              <a:gdLst/>
              <a:ahLst/>
              <a:cxnLst/>
              <a:rect l="l" t="t" r="r" b="b"/>
              <a:pathLst>
                <a:path w="504825" h="647700">
                  <a:moveTo>
                    <a:pt x="504443" y="566927"/>
                  </a:moveTo>
                  <a:lnTo>
                    <a:pt x="504443" y="82295"/>
                  </a:lnTo>
                  <a:lnTo>
                    <a:pt x="495448" y="60324"/>
                  </a:lnTo>
                  <a:lnTo>
                    <a:pt x="430720" y="24002"/>
                  </a:lnTo>
                  <a:lnTo>
                    <a:pt x="379814" y="11175"/>
                  </a:lnTo>
                  <a:lnTo>
                    <a:pt x="319764" y="2920"/>
                  </a:lnTo>
                  <a:lnTo>
                    <a:pt x="252983" y="0"/>
                  </a:lnTo>
                  <a:lnTo>
                    <a:pt x="185561" y="2920"/>
                  </a:lnTo>
                  <a:lnTo>
                    <a:pt x="125080" y="11175"/>
                  </a:lnTo>
                  <a:lnTo>
                    <a:pt x="73913" y="24002"/>
                  </a:lnTo>
                  <a:lnTo>
                    <a:pt x="34431" y="40639"/>
                  </a:lnTo>
                  <a:lnTo>
                    <a:pt x="0" y="82295"/>
                  </a:lnTo>
                  <a:lnTo>
                    <a:pt x="0" y="566927"/>
                  </a:lnTo>
                  <a:lnTo>
                    <a:pt x="34431" y="608188"/>
                  </a:lnTo>
                  <a:lnTo>
                    <a:pt x="73913" y="624458"/>
                  </a:lnTo>
                  <a:lnTo>
                    <a:pt x="125080" y="636919"/>
                  </a:lnTo>
                  <a:lnTo>
                    <a:pt x="185561" y="644891"/>
                  </a:lnTo>
                  <a:lnTo>
                    <a:pt x="252983" y="647699"/>
                  </a:lnTo>
                  <a:lnTo>
                    <a:pt x="319764" y="644891"/>
                  </a:lnTo>
                  <a:lnTo>
                    <a:pt x="379814" y="636919"/>
                  </a:lnTo>
                  <a:lnTo>
                    <a:pt x="430720" y="624458"/>
                  </a:lnTo>
                  <a:lnTo>
                    <a:pt x="470069" y="608188"/>
                  </a:lnTo>
                  <a:lnTo>
                    <a:pt x="504443" y="566927"/>
                  </a:lnTo>
                  <a:close/>
                </a:path>
              </a:pathLst>
            </a:custGeom>
            <a:solidFill>
              <a:srgbClr val="65FF32"/>
            </a:solidFill>
          </p:spPr>
          <p:txBody>
            <a:bodyPr wrap="square" lIns="0" tIns="0" rIns="0" bIns="0" rtlCol="0"/>
            <a:lstStyle/>
            <a:p>
              <a:endParaRPr/>
            </a:p>
          </p:txBody>
        </p:sp>
        <p:sp>
          <p:nvSpPr>
            <p:cNvPr id="13" name="object 13"/>
            <p:cNvSpPr/>
            <p:nvPr/>
          </p:nvSpPr>
          <p:spPr>
            <a:xfrm>
              <a:off x="5338571" y="4175759"/>
              <a:ext cx="504825" cy="163195"/>
            </a:xfrm>
            <a:custGeom>
              <a:avLst/>
              <a:gdLst/>
              <a:ahLst/>
              <a:cxnLst/>
              <a:rect l="l" t="t" r="r" b="b"/>
              <a:pathLst>
                <a:path w="504825" h="163195">
                  <a:moveTo>
                    <a:pt x="504443" y="82295"/>
                  </a:moveTo>
                  <a:lnTo>
                    <a:pt x="470069" y="40639"/>
                  </a:lnTo>
                  <a:lnTo>
                    <a:pt x="430720" y="24002"/>
                  </a:lnTo>
                  <a:lnTo>
                    <a:pt x="379814" y="11175"/>
                  </a:lnTo>
                  <a:lnTo>
                    <a:pt x="319764" y="2920"/>
                  </a:lnTo>
                  <a:lnTo>
                    <a:pt x="252983" y="0"/>
                  </a:lnTo>
                  <a:lnTo>
                    <a:pt x="185561" y="2920"/>
                  </a:lnTo>
                  <a:lnTo>
                    <a:pt x="125080" y="11175"/>
                  </a:lnTo>
                  <a:lnTo>
                    <a:pt x="73913" y="24002"/>
                  </a:lnTo>
                  <a:lnTo>
                    <a:pt x="34431" y="40639"/>
                  </a:lnTo>
                  <a:lnTo>
                    <a:pt x="0" y="82295"/>
                  </a:lnTo>
                  <a:lnTo>
                    <a:pt x="9002" y="103624"/>
                  </a:lnTo>
                  <a:lnTo>
                    <a:pt x="73913" y="139255"/>
                  </a:lnTo>
                  <a:lnTo>
                    <a:pt x="125080" y="151948"/>
                  </a:lnTo>
                  <a:lnTo>
                    <a:pt x="185561" y="160154"/>
                  </a:lnTo>
                  <a:lnTo>
                    <a:pt x="252983" y="163067"/>
                  </a:lnTo>
                  <a:lnTo>
                    <a:pt x="319764" y="160154"/>
                  </a:lnTo>
                  <a:lnTo>
                    <a:pt x="379814" y="151948"/>
                  </a:lnTo>
                  <a:lnTo>
                    <a:pt x="430720" y="139255"/>
                  </a:lnTo>
                  <a:lnTo>
                    <a:pt x="470069" y="122879"/>
                  </a:lnTo>
                  <a:lnTo>
                    <a:pt x="504443" y="82295"/>
                  </a:lnTo>
                  <a:close/>
                </a:path>
              </a:pathLst>
            </a:custGeom>
            <a:solidFill>
              <a:srgbClr val="83FF5B"/>
            </a:solidFill>
          </p:spPr>
          <p:txBody>
            <a:bodyPr wrap="square" lIns="0" tIns="0" rIns="0" bIns="0" rtlCol="0"/>
            <a:lstStyle/>
            <a:p>
              <a:endParaRPr/>
            </a:p>
          </p:txBody>
        </p:sp>
        <p:sp>
          <p:nvSpPr>
            <p:cNvPr id="14" name="object 14"/>
            <p:cNvSpPr/>
            <p:nvPr/>
          </p:nvSpPr>
          <p:spPr>
            <a:xfrm>
              <a:off x="5338571" y="4175759"/>
              <a:ext cx="504825" cy="647700"/>
            </a:xfrm>
            <a:custGeom>
              <a:avLst/>
              <a:gdLst/>
              <a:ahLst/>
              <a:cxnLst/>
              <a:rect l="l" t="t" r="r" b="b"/>
              <a:pathLst>
                <a:path w="504825" h="647700">
                  <a:moveTo>
                    <a:pt x="252983" y="0"/>
                  </a:moveTo>
                  <a:lnTo>
                    <a:pt x="185561" y="2920"/>
                  </a:lnTo>
                  <a:lnTo>
                    <a:pt x="125080" y="11175"/>
                  </a:lnTo>
                  <a:lnTo>
                    <a:pt x="73913" y="24002"/>
                  </a:lnTo>
                  <a:lnTo>
                    <a:pt x="34431" y="40639"/>
                  </a:lnTo>
                  <a:lnTo>
                    <a:pt x="0" y="82295"/>
                  </a:lnTo>
                  <a:lnTo>
                    <a:pt x="0" y="566927"/>
                  </a:lnTo>
                  <a:lnTo>
                    <a:pt x="34431" y="608188"/>
                  </a:lnTo>
                  <a:lnTo>
                    <a:pt x="73913" y="624458"/>
                  </a:lnTo>
                  <a:lnTo>
                    <a:pt x="125080" y="636919"/>
                  </a:lnTo>
                  <a:lnTo>
                    <a:pt x="185561" y="644891"/>
                  </a:lnTo>
                  <a:lnTo>
                    <a:pt x="252983" y="647699"/>
                  </a:lnTo>
                  <a:lnTo>
                    <a:pt x="319764" y="644891"/>
                  </a:lnTo>
                  <a:lnTo>
                    <a:pt x="379814" y="636919"/>
                  </a:lnTo>
                  <a:lnTo>
                    <a:pt x="430720" y="624458"/>
                  </a:lnTo>
                  <a:lnTo>
                    <a:pt x="470069" y="608188"/>
                  </a:lnTo>
                  <a:lnTo>
                    <a:pt x="504443" y="566927"/>
                  </a:lnTo>
                  <a:lnTo>
                    <a:pt x="504443" y="82295"/>
                  </a:lnTo>
                  <a:lnTo>
                    <a:pt x="470069" y="40639"/>
                  </a:lnTo>
                  <a:lnTo>
                    <a:pt x="430720" y="24002"/>
                  </a:lnTo>
                  <a:lnTo>
                    <a:pt x="379814" y="11175"/>
                  </a:lnTo>
                  <a:lnTo>
                    <a:pt x="319764" y="2920"/>
                  </a:lnTo>
                  <a:lnTo>
                    <a:pt x="252983" y="0"/>
                  </a:lnTo>
                  <a:close/>
                </a:path>
                <a:path w="504825" h="647700">
                  <a:moveTo>
                    <a:pt x="0" y="82295"/>
                  </a:moveTo>
                  <a:lnTo>
                    <a:pt x="34431" y="122879"/>
                  </a:lnTo>
                  <a:lnTo>
                    <a:pt x="73913" y="139255"/>
                  </a:lnTo>
                  <a:lnTo>
                    <a:pt x="125080" y="151948"/>
                  </a:lnTo>
                  <a:lnTo>
                    <a:pt x="185561" y="160154"/>
                  </a:lnTo>
                  <a:lnTo>
                    <a:pt x="252983" y="163067"/>
                  </a:lnTo>
                  <a:lnTo>
                    <a:pt x="319764" y="160154"/>
                  </a:lnTo>
                  <a:lnTo>
                    <a:pt x="379814" y="151948"/>
                  </a:lnTo>
                  <a:lnTo>
                    <a:pt x="430720" y="139255"/>
                  </a:lnTo>
                  <a:lnTo>
                    <a:pt x="470069" y="122879"/>
                  </a:lnTo>
                  <a:lnTo>
                    <a:pt x="495448" y="103624"/>
                  </a:lnTo>
                  <a:lnTo>
                    <a:pt x="504443" y="82295"/>
                  </a:lnTo>
                </a:path>
              </a:pathLst>
            </a:custGeom>
            <a:ln w="9524">
              <a:solidFill>
                <a:srgbClr val="0000FF"/>
              </a:solidFill>
            </a:ln>
          </p:spPr>
          <p:txBody>
            <a:bodyPr wrap="square" lIns="0" tIns="0" rIns="0" bIns="0" rtlCol="0"/>
            <a:lstStyle/>
            <a:p>
              <a:endParaRPr/>
            </a:p>
          </p:txBody>
        </p:sp>
        <p:sp>
          <p:nvSpPr>
            <p:cNvPr id="15" name="object 15"/>
            <p:cNvSpPr/>
            <p:nvPr/>
          </p:nvSpPr>
          <p:spPr>
            <a:xfrm>
              <a:off x="4575047" y="2337815"/>
              <a:ext cx="504825" cy="647700"/>
            </a:xfrm>
            <a:custGeom>
              <a:avLst/>
              <a:gdLst/>
              <a:ahLst/>
              <a:cxnLst/>
              <a:rect l="l" t="t" r="r" b="b"/>
              <a:pathLst>
                <a:path w="504825" h="647700">
                  <a:moveTo>
                    <a:pt x="504443" y="566927"/>
                  </a:moveTo>
                  <a:lnTo>
                    <a:pt x="504443" y="80771"/>
                  </a:lnTo>
                  <a:lnTo>
                    <a:pt x="495448" y="59443"/>
                  </a:lnTo>
                  <a:lnTo>
                    <a:pt x="430720" y="23812"/>
                  </a:lnTo>
                  <a:lnTo>
                    <a:pt x="379814" y="11119"/>
                  </a:lnTo>
                  <a:lnTo>
                    <a:pt x="319764" y="2913"/>
                  </a:lnTo>
                  <a:lnTo>
                    <a:pt x="252983" y="0"/>
                  </a:lnTo>
                  <a:lnTo>
                    <a:pt x="185561" y="2913"/>
                  </a:lnTo>
                  <a:lnTo>
                    <a:pt x="125080" y="11119"/>
                  </a:lnTo>
                  <a:lnTo>
                    <a:pt x="73913" y="23812"/>
                  </a:lnTo>
                  <a:lnTo>
                    <a:pt x="34431" y="40188"/>
                  </a:lnTo>
                  <a:lnTo>
                    <a:pt x="0" y="80771"/>
                  </a:lnTo>
                  <a:lnTo>
                    <a:pt x="0" y="566927"/>
                  </a:lnTo>
                  <a:lnTo>
                    <a:pt x="34431" y="607511"/>
                  </a:lnTo>
                  <a:lnTo>
                    <a:pt x="73913" y="623887"/>
                  </a:lnTo>
                  <a:lnTo>
                    <a:pt x="125080" y="636580"/>
                  </a:lnTo>
                  <a:lnTo>
                    <a:pt x="185561" y="644786"/>
                  </a:lnTo>
                  <a:lnTo>
                    <a:pt x="252983" y="647699"/>
                  </a:lnTo>
                  <a:lnTo>
                    <a:pt x="319764" y="644786"/>
                  </a:lnTo>
                  <a:lnTo>
                    <a:pt x="379814" y="636580"/>
                  </a:lnTo>
                  <a:lnTo>
                    <a:pt x="430720" y="623887"/>
                  </a:lnTo>
                  <a:lnTo>
                    <a:pt x="470069" y="607511"/>
                  </a:lnTo>
                  <a:lnTo>
                    <a:pt x="504443" y="566927"/>
                  </a:lnTo>
                  <a:close/>
                </a:path>
              </a:pathLst>
            </a:custGeom>
            <a:solidFill>
              <a:srgbClr val="FF0065"/>
            </a:solidFill>
          </p:spPr>
          <p:txBody>
            <a:bodyPr wrap="square" lIns="0" tIns="0" rIns="0" bIns="0" rtlCol="0"/>
            <a:lstStyle/>
            <a:p>
              <a:endParaRPr/>
            </a:p>
          </p:txBody>
        </p:sp>
        <p:sp>
          <p:nvSpPr>
            <p:cNvPr id="16" name="object 16"/>
            <p:cNvSpPr/>
            <p:nvPr/>
          </p:nvSpPr>
          <p:spPr>
            <a:xfrm>
              <a:off x="4575047" y="2337815"/>
              <a:ext cx="504825" cy="161925"/>
            </a:xfrm>
            <a:custGeom>
              <a:avLst/>
              <a:gdLst/>
              <a:ahLst/>
              <a:cxnLst/>
              <a:rect l="l" t="t" r="r" b="b"/>
              <a:pathLst>
                <a:path w="504825" h="161925">
                  <a:moveTo>
                    <a:pt x="504443" y="80771"/>
                  </a:moveTo>
                  <a:lnTo>
                    <a:pt x="470069" y="40188"/>
                  </a:lnTo>
                  <a:lnTo>
                    <a:pt x="430720" y="23812"/>
                  </a:lnTo>
                  <a:lnTo>
                    <a:pt x="379814" y="11119"/>
                  </a:lnTo>
                  <a:lnTo>
                    <a:pt x="319764" y="2913"/>
                  </a:lnTo>
                  <a:lnTo>
                    <a:pt x="252983" y="0"/>
                  </a:lnTo>
                  <a:lnTo>
                    <a:pt x="185561" y="2913"/>
                  </a:lnTo>
                  <a:lnTo>
                    <a:pt x="125080" y="11119"/>
                  </a:lnTo>
                  <a:lnTo>
                    <a:pt x="73913" y="23812"/>
                  </a:lnTo>
                  <a:lnTo>
                    <a:pt x="34431" y="40188"/>
                  </a:lnTo>
                  <a:lnTo>
                    <a:pt x="0" y="80771"/>
                  </a:lnTo>
                  <a:lnTo>
                    <a:pt x="9002" y="102630"/>
                  </a:lnTo>
                  <a:lnTo>
                    <a:pt x="73913" y="138302"/>
                  </a:lnTo>
                  <a:lnTo>
                    <a:pt x="125080" y="150763"/>
                  </a:lnTo>
                  <a:lnTo>
                    <a:pt x="185561" y="158735"/>
                  </a:lnTo>
                  <a:lnTo>
                    <a:pt x="252983" y="161543"/>
                  </a:lnTo>
                  <a:lnTo>
                    <a:pt x="319764" y="158735"/>
                  </a:lnTo>
                  <a:lnTo>
                    <a:pt x="379814" y="150763"/>
                  </a:lnTo>
                  <a:lnTo>
                    <a:pt x="430720" y="138302"/>
                  </a:lnTo>
                  <a:lnTo>
                    <a:pt x="470069" y="122032"/>
                  </a:lnTo>
                  <a:lnTo>
                    <a:pt x="504443" y="80771"/>
                  </a:lnTo>
                  <a:close/>
                </a:path>
              </a:pathLst>
            </a:custGeom>
            <a:solidFill>
              <a:srgbClr val="FF3183"/>
            </a:solidFill>
          </p:spPr>
          <p:txBody>
            <a:bodyPr wrap="square" lIns="0" tIns="0" rIns="0" bIns="0" rtlCol="0"/>
            <a:lstStyle/>
            <a:p>
              <a:endParaRPr/>
            </a:p>
          </p:txBody>
        </p:sp>
        <p:sp>
          <p:nvSpPr>
            <p:cNvPr id="17" name="object 17"/>
            <p:cNvSpPr/>
            <p:nvPr/>
          </p:nvSpPr>
          <p:spPr>
            <a:xfrm>
              <a:off x="4575047" y="2337815"/>
              <a:ext cx="504825" cy="647700"/>
            </a:xfrm>
            <a:custGeom>
              <a:avLst/>
              <a:gdLst/>
              <a:ahLst/>
              <a:cxnLst/>
              <a:rect l="l" t="t" r="r" b="b"/>
              <a:pathLst>
                <a:path w="504825" h="647700">
                  <a:moveTo>
                    <a:pt x="252983" y="0"/>
                  </a:moveTo>
                  <a:lnTo>
                    <a:pt x="185561" y="2913"/>
                  </a:lnTo>
                  <a:lnTo>
                    <a:pt x="125080" y="11119"/>
                  </a:lnTo>
                  <a:lnTo>
                    <a:pt x="73913" y="23812"/>
                  </a:lnTo>
                  <a:lnTo>
                    <a:pt x="34431" y="40188"/>
                  </a:lnTo>
                  <a:lnTo>
                    <a:pt x="0" y="80771"/>
                  </a:lnTo>
                  <a:lnTo>
                    <a:pt x="0" y="566927"/>
                  </a:lnTo>
                  <a:lnTo>
                    <a:pt x="34431" y="607511"/>
                  </a:lnTo>
                  <a:lnTo>
                    <a:pt x="73913" y="623887"/>
                  </a:lnTo>
                  <a:lnTo>
                    <a:pt x="125080" y="636580"/>
                  </a:lnTo>
                  <a:lnTo>
                    <a:pt x="185561" y="644786"/>
                  </a:lnTo>
                  <a:lnTo>
                    <a:pt x="252983" y="647699"/>
                  </a:lnTo>
                  <a:lnTo>
                    <a:pt x="319764" y="644786"/>
                  </a:lnTo>
                  <a:lnTo>
                    <a:pt x="379814" y="636580"/>
                  </a:lnTo>
                  <a:lnTo>
                    <a:pt x="430720" y="623887"/>
                  </a:lnTo>
                  <a:lnTo>
                    <a:pt x="470069" y="607511"/>
                  </a:lnTo>
                  <a:lnTo>
                    <a:pt x="504443" y="566927"/>
                  </a:lnTo>
                  <a:lnTo>
                    <a:pt x="504443" y="80771"/>
                  </a:lnTo>
                  <a:lnTo>
                    <a:pt x="470069" y="40188"/>
                  </a:lnTo>
                  <a:lnTo>
                    <a:pt x="430720" y="23812"/>
                  </a:lnTo>
                  <a:lnTo>
                    <a:pt x="379814" y="11119"/>
                  </a:lnTo>
                  <a:lnTo>
                    <a:pt x="319764" y="2913"/>
                  </a:lnTo>
                  <a:lnTo>
                    <a:pt x="252983" y="0"/>
                  </a:lnTo>
                  <a:close/>
                </a:path>
                <a:path w="504825" h="647700">
                  <a:moveTo>
                    <a:pt x="0" y="80771"/>
                  </a:moveTo>
                  <a:lnTo>
                    <a:pt x="34431" y="122032"/>
                  </a:lnTo>
                  <a:lnTo>
                    <a:pt x="73913" y="138302"/>
                  </a:lnTo>
                  <a:lnTo>
                    <a:pt x="125080" y="150763"/>
                  </a:lnTo>
                  <a:lnTo>
                    <a:pt x="185561" y="158735"/>
                  </a:lnTo>
                  <a:lnTo>
                    <a:pt x="252983" y="161543"/>
                  </a:lnTo>
                  <a:lnTo>
                    <a:pt x="319764" y="158735"/>
                  </a:lnTo>
                  <a:lnTo>
                    <a:pt x="379814" y="150763"/>
                  </a:lnTo>
                  <a:lnTo>
                    <a:pt x="430720" y="138302"/>
                  </a:lnTo>
                  <a:lnTo>
                    <a:pt x="470069" y="122032"/>
                  </a:lnTo>
                  <a:lnTo>
                    <a:pt x="495448" y="102630"/>
                  </a:lnTo>
                  <a:lnTo>
                    <a:pt x="504443" y="80771"/>
                  </a:lnTo>
                </a:path>
              </a:pathLst>
            </a:custGeom>
            <a:ln w="9524">
              <a:solidFill>
                <a:srgbClr val="0000FF"/>
              </a:solidFill>
            </a:ln>
          </p:spPr>
          <p:txBody>
            <a:bodyPr wrap="square" lIns="0" tIns="0" rIns="0" bIns="0" rtlCol="0"/>
            <a:lstStyle/>
            <a:p>
              <a:endParaRPr/>
            </a:p>
          </p:txBody>
        </p:sp>
        <p:sp>
          <p:nvSpPr>
            <p:cNvPr id="18" name="object 18"/>
            <p:cNvSpPr/>
            <p:nvPr/>
          </p:nvSpPr>
          <p:spPr>
            <a:xfrm>
              <a:off x="3825239" y="2337815"/>
              <a:ext cx="504825" cy="647700"/>
            </a:xfrm>
            <a:custGeom>
              <a:avLst/>
              <a:gdLst/>
              <a:ahLst/>
              <a:cxnLst/>
              <a:rect l="l" t="t" r="r" b="b"/>
              <a:pathLst>
                <a:path w="504825" h="647700">
                  <a:moveTo>
                    <a:pt x="504443" y="566927"/>
                  </a:moveTo>
                  <a:lnTo>
                    <a:pt x="504443" y="80771"/>
                  </a:lnTo>
                  <a:lnTo>
                    <a:pt x="495448" y="59443"/>
                  </a:lnTo>
                  <a:lnTo>
                    <a:pt x="430720" y="23812"/>
                  </a:lnTo>
                  <a:lnTo>
                    <a:pt x="379814" y="11119"/>
                  </a:lnTo>
                  <a:lnTo>
                    <a:pt x="319764" y="2913"/>
                  </a:lnTo>
                  <a:lnTo>
                    <a:pt x="252983" y="0"/>
                  </a:lnTo>
                  <a:lnTo>
                    <a:pt x="185561" y="2913"/>
                  </a:lnTo>
                  <a:lnTo>
                    <a:pt x="125080" y="11119"/>
                  </a:lnTo>
                  <a:lnTo>
                    <a:pt x="73913" y="23812"/>
                  </a:lnTo>
                  <a:lnTo>
                    <a:pt x="34431" y="40188"/>
                  </a:lnTo>
                  <a:lnTo>
                    <a:pt x="0" y="80771"/>
                  </a:lnTo>
                  <a:lnTo>
                    <a:pt x="0" y="566927"/>
                  </a:lnTo>
                  <a:lnTo>
                    <a:pt x="34431" y="607511"/>
                  </a:lnTo>
                  <a:lnTo>
                    <a:pt x="73913" y="623887"/>
                  </a:lnTo>
                  <a:lnTo>
                    <a:pt x="125080" y="636580"/>
                  </a:lnTo>
                  <a:lnTo>
                    <a:pt x="185561" y="644786"/>
                  </a:lnTo>
                  <a:lnTo>
                    <a:pt x="252983" y="647699"/>
                  </a:lnTo>
                  <a:lnTo>
                    <a:pt x="319764" y="644786"/>
                  </a:lnTo>
                  <a:lnTo>
                    <a:pt x="379814" y="636580"/>
                  </a:lnTo>
                  <a:lnTo>
                    <a:pt x="430720" y="623887"/>
                  </a:lnTo>
                  <a:lnTo>
                    <a:pt x="470069" y="607511"/>
                  </a:lnTo>
                  <a:lnTo>
                    <a:pt x="504443" y="566927"/>
                  </a:lnTo>
                  <a:close/>
                </a:path>
              </a:pathLst>
            </a:custGeom>
            <a:solidFill>
              <a:srgbClr val="7F7F00"/>
            </a:solidFill>
          </p:spPr>
          <p:txBody>
            <a:bodyPr wrap="square" lIns="0" tIns="0" rIns="0" bIns="0" rtlCol="0"/>
            <a:lstStyle/>
            <a:p>
              <a:endParaRPr/>
            </a:p>
          </p:txBody>
        </p:sp>
        <p:sp>
          <p:nvSpPr>
            <p:cNvPr id="19" name="object 19"/>
            <p:cNvSpPr/>
            <p:nvPr/>
          </p:nvSpPr>
          <p:spPr>
            <a:xfrm>
              <a:off x="3825239" y="2337815"/>
              <a:ext cx="504825" cy="161925"/>
            </a:xfrm>
            <a:custGeom>
              <a:avLst/>
              <a:gdLst/>
              <a:ahLst/>
              <a:cxnLst/>
              <a:rect l="l" t="t" r="r" b="b"/>
              <a:pathLst>
                <a:path w="504825" h="161925">
                  <a:moveTo>
                    <a:pt x="504443" y="80771"/>
                  </a:moveTo>
                  <a:lnTo>
                    <a:pt x="470069" y="40188"/>
                  </a:lnTo>
                  <a:lnTo>
                    <a:pt x="430720" y="23812"/>
                  </a:lnTo>
                  <a:lnTo>
                    <a:pt x="379814" y="11119"/>
                  </a:lnTo>
                  <a:lnTo>
                    <a:pt x="319764" y="2913"/>
                  </a:lnTo>
                  <a:lnTo>
                    <a:pt x="252983" y="0"/>
                  </a:lnTo>
                  <a:lnTo>
                    <a:pt x="185561" y="2913"/>
                  </a:lnTo>
                  <a:lnTo>
                    <a:pt x="125080" y="11119"/>
                  </a:lnTo>
                  <a:lnTo>
                    <a:pt x="73913" y="23812"/>
                  </a:lnTo>
                  <a:lnTo>
                    <a:pt x="34431" y="40188"/>
                  </a:lnTo>
                  <a:lnTo>
                    <a:pt x="0" y="80771"/>
                  </a:lnTo>
                  <a:lnTo>
                    <a:pt x="9002" y="102630"/>
                  </a:lnTo>
                  <a:lnTo>
                    <a:pt x="73913" y="138302"/>
                  </a:lnTo>
                  <a:lnTo>
                    <a:pt x="125080" y="150763"/>
                  </a:lnTo>
                  <a:lnTo>
                    <a:pt x="185561" y="158735"/>
                  </a:lnTo>
                  <a:lnTo>
                    <a:pt x="252983" y="161543"/>
                  </a:lnTo>
                  <a:lnTo>
                    <a:pt x="319764" y="158735"/>
                  </a:lnTo>
                  <a:lnTo>
                    <a:pt x="379814" y="150763"/>
                  </a:lnTo>
                  <a:lnTo>
                    <a:pt x="430720" y="138302"/>
                  </a:lnTo>
                  <a:lnTo>
                    <a:pt x="470069" y="122032"/>
                  </a:lnTo>
                  <a:lnTo>
                    <a:pt x="504443" y="80771"/>
                  </a:lnTo>
                  <a:close/>
                </a:path>
              </a:pathLst>
            </a:custGeom>
            <a:solidFill>
              <a:srgbClr val="989831"/>
            </a:solidFill>
          </p:spPr>
          <p:txBody>
            <a:bodyPr wrap="square" lIns="0" tIns="0" rIns="0" bIns="0" rtlCol="0"/>
            <a:lstStyle/>
            <a:p>
              <a:endParaRPr/>
            </a:p>
          </p:txBody>
        </p:sp>
        <p:sp>
          <p:nvSpPr>
            <p:cNvPr id="20" name="object 20"/>
            <p:cNvSpPr/>
            <p:nvPr/>
          </p:nvSpPr>
          <p:spPr>
            <a:xfrm>
              <a:off x="3825239" y="2337815"/>
              <a:ext cx="504825" cy="647700"/>
            </a:xfrm>
            <a:custGeom>
              <a:avLst/>
              <a:gdLst/>
              <a:ahLst/>
              <a:cxnLst/>
              <a:rect l="l" t="t" r="r" b="b"/>
              <a:pathLst>
                <a:path w="504825" h="647700">
                  <a:moveTo>
                    <a:pt x="252983" y="0"/>
                  </a:moveTo>
                  <a:lnTo>
                    <a:pt x="185561" y="2913"/>
                  </a:lnTo>
                  <a:lnTo>
                    <a:pt x="125080" y="11119"/>
                  </a:lnTo>
                  <a:lnTo>
                    <a:pt x="73913" y="23812"/>
                  </a:lnTo>
                  <a:lnTo>
                    <a:pt x="34431" y="40188"/>
                  </a:lnTo>
                  <a:lnTo>
                    <a:pt x="0" y="80771"/>
                  </a:lnTo>
                  <a:lnTo>
                    <a:pt x="0" y="566927"/>
                  </a:lnTo>
                  <a:lnTo>
                    <a:pt x="34431" y="607511"/>
                  </a:lnTo>
                  <a:lnTo>
                    <a:pt x="73913" y="623887"/>
                  </a:lnTo>
                  <a:lnTo>
                    <a:pt x="125080" y="636580"/>
                  </a:lnTo>
                  <a:lnTo>
                    <a:pt x="185561" y="644786"/>
                  </a:lnTo>
                  <a:lnTo>
                    <a:pt x="252983" y="647699"/>
                  </a:lnTo>
                  <a:lnTo>
                    <a:pt x="319764" y="644786"/>
                  </a:lnTo>
                  <a:lnTo>
                    <a:pt x="379814" y="636580"/>
                  </a:lnTo>
                  <a:lnTo>
                    <a:pt x="430720" y="623887"/>
                  </a:lnTo>
                  <a:lnTo>
                    <a:pt x="470069" y="607511"/>
                  </a:lnTo>
                  <a:lnTo>
                    <a:pt x="504443" y="566927"/>
                  </a:lnTo>
                  <a:lnTo>
                    <a:pt x="504443" y="80771"/>
                  </a:lnTo>
                  <a:lnTo>
                    <a:pt x="470069" y="40188"/>
                  </a:lnTo>
                  <a:lnTo>
                    <a:pt x="430720" y="23812"/>
                  </a:lnTo>
                  <a:lnTo>
                    <a:pt x="379814" y="11119"/>
                  </a:lnTo>
                  <a:lnTo>
                    <a:pt x="319764" y="2913"/>
                  </a:lnTo>
                  <a:lnTo>
                    <a:pt x="252983" y="0"/>
                  </a:lnTo>
                  <a:close/>
                </a:path>
                <a:path w="504825" h="647700">
                  <a:moveTo>
                    <a:pt x="0" y="80771"/>
                  </a:moveTo>
                  <a:lnTo>
                    <a:pt x="34431" y="122032"/>
                  </a:lnTo>
                  <a:lnTo>
                    <a:pt x="73913" y="138302"/>
                  </a:lnTo>
                  <a:lnTo>
                    <a:pt x="125080" y="150763"/>
                  </a:lnTo>
                  <a:lnTo>
                    <a:pt x="185561" y="158735"/>
                  </a:lnTo>
                  <a:lnTo>
                    <a:pt x="252983" y="161543"/>
                  </a:lnTo>
                  <a:lnTo>
                    <a:pt x="319764" y="158735"/>
                  </a:lnTo>
                  <a:lnTo>
                    <a:pt x="379814" y="150763"/>
                  </a:lnTo>
                  <a:lnTo>
                    <a:pt x="430720" y="138302"/>
                  </a:lnTo>
                  <a:lnTo>
                    <a:pt x="470069" y="122032"/>
                  </a:lnTo>
                  <a:lnTo>
                    <a:pt x="495448" y="102630"/>
                  </a:lnTo>
                  <a:lnTo>
                    <a:pt x="504443" y="80771"/>
                  </a:lnTo>
                </a:path>
              </a:pathLst>
            </a:custGeom>
            <a:ln w="9524">
              <a:solidFill>
                <a:srgbClr val="0000FF"/>
              </a:solidFill>
            </a:ln>
          </p:spPr>
          <p:txBody>
            <a:bodyPr wrap="square" lIns="0" tIns="0" rIns="0" bIns="0" rtlCol="0"/>
            <a:lstStyle/>
            <a:p>
              <a:endParaRPr/>
            </a:p>
          </p:txBody>
        </p:sp>
        <p:sp>
          <p:nvSpPr>
            <p:cNvPr id="21" name="object 21"/>
            <p:cNvSpPr/>
            <p:nvPr/>
          </p:nvSpPr>
          <p:spPr>
            <a:xfrm>
              <a:off x="4570475" y="3346703"/>
              <a:ext cx="504825" cy="647700"/>
            </a:xfrm>
            <a:custGeom>
              <a:avLst/>
              <a:gdLst/>
              <a:ahLst/>
              <a:cxnLst/>
              <a:rect l="l" t="t" r="r" b="b"/>
              <a:pathLst>
                <a:path w="504825" h="647700">
                  <a:moveTo>
                    <a:pt x="504443" y="566927"/>
                  </a:moveTo>
                  <a:lnTo>
                    <a:pt x="504443" y="80771"/>
                  </a:lnTo>
                  <a:lnTo>
                    <a:pt x="495441" y="58913"/>
                  </a:lnTo>
                  <a:lnTo>
                    <a:pt x="430529" y="23240"/>
                  </a:lnTo>
                  <a:lnTo>
                    <a:pt x="379363" y="10780"/>
                  </a:lnTo>
                  <a:lnTo>
                    <a:pt x="318882" y="2808"/>
                  </a:lnTo>
                  <a:lnTo>
                    <a:pt x="251459" y="0"/>
                  </a:lnTo>
                  <a:lnTo>
                    <a:pt x="184679" y="2808"/>
                  </a:lnTo>
                  <a:lnTo>
                    <a:pt x="124629" y="10780"/>
                  </a:lnTo>
                  <a:lnTo>
                    <a:pt x="73723" y="23240"/>
                  </a:lnTo>
                  <a:lnTo>
                    <a:pt x="34374" y="39511"/>
                  </a:lnTo>
                  <a:lnTo>
                    <a:pt x="0" y="80771"/>
                  </a:lnTo>
                  <a:lnTo>
                    <a:pt x="0" y="566927"/>
                  </a:lnTo>
                  <a:lnTo>
                    <a:pt x="34374" y="607511"/>
                  </a:lnTo>
                  <a:lnTo>
                    <a:pt x="73723" y="623887"/>
                  </a:lnTo>
                  <a:lnTo>
                    <a:pt x="124629" y="636580"/>
                  </a:lnTo>
                  <a:lnTo>
                    <a:pt x="184679" y="644786"/>
                  </a:lnTo>
                  <a:lnTo>
                    <a:pt x="251459" y="647699"/>
                  </a:lnTo>
                  <a:lnTo>
                    <a:pt x="318882" y="644786"/>
                  </a:lnTo>
                  <a:lnTo>
                    <a:pt x="379363" y="636580"/>
                  </a:lnTo>
                  <a:lnTo>
                    <a:pt x="430529" y="623887"/>
                  </a:lnTo>
                  <a:lnTo>
                    <a:pt x="470012" y="607511"/>
                  </a:lnTo>
                  <a:lnTo>
                    <a:pt x="504443" y="566927"/>
                  </a:lnTo>
                  <a:close/>
                </a:path>
              </a:pathLst>
            </a:custGeom>
            <a:solidFill>
              <a:srgbClr val="32CCFF"/>
            </a:solidFill>
          </p:spPr>
          <p:txBody>
            <a:bodyPr wrap="square" lIns="0" tIns="0" rIns="0" bIns="0" rtlCol="0"/>
            <a:lstStyle/>
            <a:p>
              <a:endParaRPr/>
            </a:p>
          </p:txBody>
        </p:sp>
        <p:sp>
          <p:nvSpPr>
            <p:cNvPr id="22" name="object 22"/>
            <p:cNvSpPr/>
            <p:nvPr/>
          </p:nvSpPr>
          <p:spPr>
            <a:xfrm>
              <a:off x="4570475" y="3346703"/>
              <a:ext cx="504825" cy="161925"/>
            </a:xfrm>
            <a:custGeom>
              <a:avLst/>
              <a:gdLst/>
              <a:ahLst/>
              <a:cxnLst/>
              <a:rect l="l" t="t" r="r" b="b"/>
              <a:pathLst>
                <a:path w="504825" h="161925">
                  <a:moveTo>
                    <a:pt x="504443" y="80771"/>
                  </a:moveTo>
                  <a:lnTo>
                    <a:pt x="470012" y="39511"/>
                  </a:lnTo>
                  <a:lnTo>
                    <a:pt x="430529" y="23240"/>
                  </a:lnTo>
                  <a:lnTo>
                    <a:pt x="379363" y="10780"/>
                  </a:lnTo>
                  <a:lnTo>
                    <a:pt x="318882" y="2808"/>
                  </a:lnTo>
                  <a:lnTo>
                    <a:pt x="251459" y="0"/>
                  </a:lnTo>
                  <a:lnTo>
                    <a:pt x="184679" y="2808"/>
                  </a:lnTo>
                  <a:lnTo>
                    <a:pt x="124629" y="10780"/>
                  </a:lnTo>
                  <a:lnTo>
                    <a:pt x="73723" y="23240"/>
                  </a:lnTo>
                  <a:lnTo>
                    <a:pt x="34374" y="39511"/>
                  </a:lnTo>
                  <a:lnTo>
                    <a:pt x="0" y="80771"/>
                  </a:lnTo>
                  <a:lnTo>
                    <a:pt x="8995" y="102100"/>
                  </a:lnTo>
                  <a:lnTo>
                    <a:pt x="73723" y="137731"/>
                  </a:lnTo>
                  <a:lnTo>
                    <a:pt x="124629" y="150424"/>
                  </a:lnTo>
                  <a:lnTo>
                    <a:pt x="184679" y="158630"/>
                  </a:lnTo>
                  <a:lnTo>
                    <a:pt x="251459" y="161543"/>
                  </a:lnTo>
                  <a:lnTo>
                    <a:pt x="318882" y="158630"/>
                  </a:lnTo>
                  <a:lnTo>
                    <a:pt x="379363" y="150424"/>
                  </a:lnTo>
                  <a:lnTo>
                    <a:pt x="430529" y="137731"/>
                  </a:lnTo>
                  <a:lnTo>
                    <a:pt x="470012" y="121355"/>
                  </a:lnTo>
                  <a:lnTo>
                    <a:pt x="504443" y="80771"/>
                  </a:lnTo>
                  <a:close/>
                </a:path>
              </a:pathLst>
            </a:custGeom>
            <a:solidFill>
              <a:srgbClr val="5BD6FF"/>
            </a:solidFill>
          </p:spPr>
          <p:txBody>
            <a:bodyPr wrap="square" lIns="0" tIns="0" rIns="0" bIns="0" rtlCol="0"/>
            <a:lstStyle/>
            <a:p>
              <a:endParaRPr/>
            </a:p>
          </p:txBody>
        </p:sp>
        <p:sp>
          <p:nvSpPr>
            <p:cNvPr id="23" name="object 23"/>
            <p:cNvSpPr/>
            <p:nvPr/>
          </p:nvSpPr>
          <p:spPr>
            <a:xfrm>
              <a:off x="4570475" y="3346703"/>
              <a:ext cx="504825" cy="647700"/>
            </a:xfrm>
            <a:custGeom>
              <a:avLst/>
              <a:gdLst/>
              <a:ahLst/>
              <a:cxnLst/>
              <a:rect l="l" t="t" r="r" b="b"/>
              <a:pathLst>
                <a:path w="504825" h="647700">
                  <a:moveTo>
                    <a:pt x="251459" y="0"/>
                  </a:moveTo>
                  <a:lnTo>
                    <a:pt x="184679" y="2808"/>
                  </a:lnTo>
                  <a:lnTo>
                    <a:pt x="124629" y="10780"/>
                  </a:lnTo>
                  <a:lnTo>
                    <a:pt x="73723" y="23240"/>
                  </a:lnTo>
                  <a:lnTo>
                    <a:pt x="34374" y="39511"/>
                  </a:lnTo>
                  <a:lnTo>
                    <a:pt x="0" y="80771"/>
                  </a:lnTo>
                  <a:lnTo>
                    <a:pt x="0" y="566927"/>
                  </a:lnTo>
                  <a:lnTo>
                    <a:pt x="34374" y="607511"/>
                  </a:lnTo>
                  <a:lnTo>
                    <a:pt x="73723" y="623887"/>
                  </a:lnTo>
                  <a:lnTo>
                    <a:pt x="124629" y="636580"/>
                  </a:lnTo>
                  <a:lnTo>
                    <a:pt x="184679" y="644786"/>
                  </a:lnTo>
                  <a:lnTo>
                    <a:pt x="251459" y="647699"/>
                  </a:lnTo>
                  <a:lnTo>
                    <a:pt x="318882" y="644786"/>
                  </a:lnTo>
                  <a:lnTo>
                    <a:pt x="379363" y="636580"/>
                  </a:lnTo>
                  <a:lnTo>
                    <a:pt x="430529" y="623887"/>
                  </a:lnTo>
                  <a:lnTo>
                    <a:pt x="470012" y="607511"/>
                  </a:lnTo>
                  <a:lnTo>
                    <a:pt x="504443" y="566927"/>
                  </a:lnTo>
                  <a:lnTo>
                    <a:pt x="504443" y="80771"/>
                  </a:lnTo>
                  <a:lnTo>
                    <a:pt x="470012" y="39511"/>
                  </a:lnTo>
                  <a:lnTo>
                    <a:pt x="430529" y="23240"/>
                  </a:lnTo>
                  <a:lnTo>
                    <a:pt x="379363" y="10780"/>
                  </a:lnTo>
                  <a:lnTo>
                    <a:pt x="318882" y="2808"/>
                  </a:lnTo>
                  <a:lnTo>
                    <a:pt x="251459" y="0"/>
                  </a:lnTo>
                  <a:close/>
                </a:path>
                <a:path w="504825" h="647700">
                  <a:moveTo>
                    <a:pt x="0" y="80771"/>
                  </a:moveTo>
                  <a:lnTo>
                    <a:pt x="34374" y="121355"/>
                  </a:lnTo>
                  <a:lnTo>
                    <a:pt x="73723" y="137731"/>
                  </a:lnTo>
                  <a:lnTo>
                    <a:pt x="124629" y="150424"/>
                  </a:lnTo>
                  <a:lnTo>
                    <a:pt x="184679" y="158630"/>
                  </a:lnTo>
                  <a:lnTo>
                    <a:pt x="251459" y="161543"/>
                  </a:lnTo>
                  <a:lnTo>
                    <a:pt x="318882" y="158630"/>
                  </a:lnTo>
                  <a:lnTo>
                    <a:pt x="379363" y="150424"/>
                  </a:lnTo>
                  <a:lnTo>
                    <a:pt x="430529" y="137731"/>
                  </a:lnTo>
                  <a:lnTo>
                    <a:pt x="470012" y="121355"/>
                  </a:lnTo>
                  <a:lnTo>
                    <a:pt x="495441" y="102100"/>
                  </a:lnTo>
                  <a:lnTo>
                    <a:pt x="504443" y="80771"/>
                  </a:lnTo>
                </a:path>
              </a:pathLst>
            </a:custGeom>
            <a:ln w="9524">
              <a:solidFill>
                <a:srgbClr val="0000FF"/>
              </a:solidFill>
            </a:ln>
          </p:spPr>
          <p:txBody>
            <a:bodyPr wrap="square" lIns="0" tIns="0" rIns="0" bIns="0" rtlCol="0"/>
            <a:lstStyle/>
            <a:p>
              <a:endParaRPr/>
            </a:p>
          </p:txBody>
        </p:sp>
        <p:sp>
          <p:nvSpPr>
            <p:cNvPr id="24" name="object 24"/>
            <p:cNvSpPr/>
            <p:nvPr/>
          </p:nvSpPr>
          <p:spPr>
            <a:xfrm>
              <a:off x="5314187" y="3346703"/>
              <a:ext cx="506095" cy="647700"/>
            </a:xfrm>
            <a:custGeom>
              <a:avLst/>
              <a:gdLst/>
              <a:ahLst/>
              <a:cxnLst/>
              <a:rect l="l" t="t" r="r" b="b"/>
              <a:pathLst>
                <a:path w="506095" h="647700">
                  <a:moveTo>
                    <a:pt x="505967" y="566927"/>
                  </a:moveTo>
                  <a:lnTo>
                    <a:pt x="505967" y="80771"/>
                  </a:lnTo>
                  <a:lnTo>
                    <a:pt x="496859" y="58913"/>
                  </a:lnTo>
                  <a:lnTo>
                    <a:pt x="431482" y="23240"/>
                  </a:lnTo>
                  <a:lnTo>
                    <a:pt x="380209" y="10780"/>
                  </a:lnTo>
                  <a:lnTo>
                    <a:pt x="319877" y="2808"/>
                  </a:lnTo>
                  <a:lnTo>
                    <a:pt x="252983" y="0"/>
                  </a:lnTo>
                  <a:lnTo>
                    <a:pt x="185561" y="2808"/>
                  </a:lnTo>
                  <a:lnTo>
                    <a:pt x="125080" y="10780"/>
                  </a:lnTo>
                  <a:lnTo>
                    <a:pt x="73913" y="23240"/>
                  </a:lnTo>
                  <a:lnTo>
                    <a:pt x="34431" y="39511"/>
                  </a:lnTo>
                  <a:lnTo>
                    <a:pt x="0" y="80771"/>
                  </a:lnTo>
                  <a:lnTo>
                    <a:pt x="0" y="566927"/>
                  </a:lnTo>
                  <a:lnTo>
                    <a:pt x="34431" y="607511"/>
                  </a:lnTo>
                  <a:lnTo>
                    <a:pt x="73913" y="623887"/>
                  </a:lnTo>
                  <a:lnTo>
                    <a:pt x="125080" y="636580"/>
                  </a:lnTo>
                  <a:lnTo>
                    <a:pt x="185561" y="644786"/>
                  </a:lnTo>
                  <a:lnTo>
                    <a:pt x="252983" y="647699"/>
                  </a:lnTo>
                  <a:lnTo>
                    <a:pt x="319877" y="644786"/>
                  </a:lnTo>
                  <a:lnTo>
                    <a:pt x="380209" y="636580"/>
                  </a:lnTo>
                  <a:lnTo>
                    <a:pt x="431482" y="623887"/>
                  </a:lnTo>
                  <a:lnTo>
                    <a:pt x="471198" y="607511"/>
                  </a:lnTo>
                  <a:lnTo>
                    <a:pt x="505967" y="566927"/>
                  </a:lnTo>
                  <a:close/>
                </a:path>
              </a:pathLst>
            </a:custGeom>
            <a:solidFill>
              <a:srgbClr val="65FF32"/>
            </a:solidFill>
          </p:spPr>
          <p:txBody>
            <a:bodyPr wrap="square" lIns="0" tIns="0" rIns="0" bIns="0" rtlCol="0"/>
            <a:lstStyle/>
            <a:p>
              <a:endParaRPr/>
            </a:p>
          </p:txBody>
        </p:sp>
        <p:sp>
          <p:nvSpPr>
            <p:cNvPr id="25" name="object 25"/>
            <p:cNvSpPr/>
            <p:nvPr/>
          </p:nvSpPr>
          <p:spPr>
            <a:xfrm>
              <a:off x="5314187" y="3346703"/>
              <a:ext cx="506095" cy="161925"/>
            </a:xfrm>
            <a:custGeom>
              <a:avLst/>
              <a:gdLst/>
              <a:ahLst/>
              <a:cxnLst/>
              <a:rect l="l" t="t" r="r" b="b"/>
              <a:pathLst>
                <a:path w="506095" h="161925">
                  <a:moveTo>
                    <a:pt x="505967" y="80771"/>
                  </a:moveTo>
                  <a:lnTo>
                    <a:pt x="471198" y="39511"/>
                  </a:lnTo>
                  <a:lnTo>
                    <a:pt x="431482" y="23240"/>
                  </a:lnTo>
                  <a:lnTo>
                    <a:pt x="380209" y="10780"/>
                  </a:lnTo>
                  <a:lnTo>
                    <a:pt x="319877" y="2808"/>
                  </a:lnTo>
                  <a:lnTo>
                    <a:pt x="252983" y="0"/>
                  </a:lnTo>
                  <a:lnTo>
                    <a:pt x="185561" y="2808"/>
                  </a:lnTo>
                  <a:lnTo>
                    <a:pt x="125080" y="10780"/>
                  </a:lnTo>
                  <a:lnTo>
                    <a:pt x="73913" y="23240"/>
                  </a:lnTo>
                  <a:lnTo>
                    <a:pt x="34431" y="39511"/>
                  </a:lnTo>
                  <a:lnTo>
                    <a:pt x="0" y="80771"/>
                  </a:lnTo>
                  <a:lnTo>
                    <a:pt x="9002" y="102100"/>
                  </a:lnTo>
                  <a:lnTo>
                    <a:pt x="73913" y="137731"/>
                  </a:lnTo>
                  <a:lnTo>
                    <a:pt x="125080" y="150424"/>
                  </a:lnTo>
                  <a:lnTo>
                    <a:pt x="185561" y="158630"/>
                  </a:lnTo>
                  <a:lnTo>
                    <a:pt x="252983" y="161543"/>
                  </a:lnTo>
                  <a:lnTo>
                    <a:pt x="319877" y="158630"/>
                  </a:lnTo>
                  <a:lnTo>
                    <a:pt x="380209" y="150424"/>
                  </a:lnTo>
                  <a:lnTo>
                    <a:pt x="431482" y="137731"/>
                  </a:lnTo>
                  <a:lnTo>
                    <a:pt x="471198" y="121355"/>
                  </a:lnTo>
                  <a:lnTo>
                    <a:pt x="505967" y="80771"/>
                  </a:lnTo>
                  <a:close/>
                </a:path>
              </a:pathLst>
            </a:custGeom>
            <a:solidFill>
              <a:srgbClr val="83FF5B"/>
            </a:solidFill>
          </p:spPr>
          <p:txBody>
            <a:bodyPr wrap="square" lIns="0" tIns="0" rIns="0" bIns="0" rtlCol="0"/>
            <a:lstStyle/>
            <a:p>
              <a:endParaRPr/>
            </a:p>
          </p:txBody>
        </p:sp>
        <p:sp>
          <p:nvSpPr>
            <p:cNvPr id="26" name="object 26"/>
            <p:cNvSpPr/>
            <p:nvPr/>
          </p:nvSpPr>
          <p:spPr>
            <a:xfrm>
              <a:off x="5314187" y="3346703"/>
              <a:ext cx="506095" cy="647700"/>
            </a:xfrm>
            <a:custGeom>
              <a:avLst/>
              <a:gdLst/>
              <a:ahLst/>
              <a:cxnLst/>
              <a:rect l="l" t="t" r="r" b="b"/>
              <a:pathLst>
                <a:path w="506095" h="647700">
                  <a:moveTo>
                    <a:pt x="252983" y="0"/>
                  </a:moveTo>
                  <a:lnTo>
                    <a:pt x="185561" y="2808"/>
                  </a:lnTo>
                  <a:lnTo>
                    <a:pt x="125080" y="10780"/>
                  </a:lnTo>
                  <a:lnTo>
                    <a:pt x="73913" y="23240"/>
                  </a:lnTo>
                  <a:lnTo>
                    <a:pt x="34431" y="39511"/>
                  </a:lnTo>
                  <a:lnTo>
                    <a:pt x="0" y="80771"/>
                  </a:lnTo>
                  <a:lnTo>
                    <a:pt x="0" y="566927"/>
                  </a:lnTo>
                  <a:lnTo>
                    <a:pt x="34431" y="607511"/>
                  </a:lnTo>
                  <a:lnTo>
                    <a:pt x="73913" y="623887"/>
                  </a:lnTo>
                  <a:lnTo>
                    <a:pt x="125080" y="636580"/>
                  </a:lnTo>
                  <a:lnTo>
                    <a:pt x="185561" y="644786"/>
                  </a:lnTo>
                  <a:lnTo>
                    <a:pt x="252983" y="647699"/>
                  </a:lnTo>
                  <a:lnTo>
                    <a:pt x="319877" y="644786"/>
                  </a:lnTo>
                  <a:lnTo>
                    <a:pt x="380209" y="636580"/>
                  </a:lnTo>
                  <a:lnTo>
                    <a:pt x="431482" y="623887"/>
                  </a:lnTo>
                  <a:lnTo>
                    <a:pt x="471198" y="607511"/>
                  </a:lnTo>
                  <a:lnTo>
                    <a:pt x="505967" y="566927"/>
                  </a:lnTo>
                  <a:lnTo>
                    <a:pt x="505967" y="80771"/>
                  </a:lnTo>
                  <a:lnTo>
                    <a:pt x="471198" y="39511"/>
                  </a:lnTo>
                  <a:lnTo>
                    <a:pt x="431482" y="23240"/>
                  </a:lnTo>
                  <a:lnTo>
                    <a:pt x="380209" y="10780"/>
                  </a:lnTo>
                  <a:lnTo>
                    <a:pt x="319877" y="2808"/>
                  </a:lnTo>
                  <a:lnTo>
                    <a:pt x="252983" y="0"/>
                  </a:lnTo>
                  <a:close/>
                </a:path>
                <a:path w="506095" h="647700">
                  <a:moveTo>
                    <a:pt x="0" y="80771"/>
                  </a:moveTo>
                  <a:lnTo>
                    <a:pt x="34431" y="121355"/>
                  </a:lnTo>
                  <a:lnTo>
                    <a:pt x="73913" y="137731"/>
                  </a:lnTo>
                  <a:lnTo>
                    <a:pt x="125080" y="150424"/>
                  </a:lnTo>
                  <a:lnTo>
                    <a:pt x="185561" y="158630"/>
                  </a:lnTo>
                  <a:lnTo>
                    <a:pt x="252983" y="161543"/>
                  </a:lnTo>
                  <a:lnTo>
                    <a:pt x="319877" y="158630"/>
                  </a:lnTo>
                  <a:lnTo>
                    <a:pt x="380209" y="150424"/>
                  </a:lnTo>
                  <a:lnTo>
                    <a:pt x="431482" y="137731"/>
                  </a:lnTo>
                  <a:lnTo>
                    <a:pt x="471198" y="121355"/>
                  </a:lnTo>
                  <a:lnTo>
                    <a:pt x="496859" y="102100"/>
                  </a:lnTo>
                  <a:lnTo>
                    <a:pt x="505967" y="80771"/>
                  </a:lnTo>
                </a:path>
              </a:pathLst>
            </a:custGeom>
            <a:ln w="9524">
              <a:solidFill>
                <a:srgbClr val="0000FF"/>
              </a:solidFill>
            </a:ln>
          </p:spPr>
          <p:txBody>
            <a:bodyPr wrap="square" lIns="0" tIns="0" rIns="0" bIns="0" rtlCol="0"/>
            <a:lstStyle/>
            <a:p>
              <a:endParaRPr/>
            </a:p>
          </p:txBody>
        </p:sp>
        <p:sp>
          <p:nvSpPr>
            <p:cNvPr id="27" name="object 27"/>
            <p:cNvSpPr/>
            <p:nvPr/>
          </p:nvSpPr>
          <p:spPr>
            <a:xfrm>
              <a:off x="3826763" y="3348227"/>
              <a:ext cx="506095" cy="647700"/>
            </a:xfrm>
            <a:custGeom>
              <a:avLst/>
              <a:gdLst/>
              <a:ahLst/>
              <a:cxnLst/>
              <a:rect l="l" t="t" r="r" b="b"/>
              <a:pathLst>
                <a:path w="506095" h="647700">
                  <a:moveTo>
                    <a:pt x="505967" y="566927"/>
                  </a:moveTo>
                  <a:lnTo>
                    <a:pt x="505967" y="80771"/>
                  </a:lnTo>
                  <a:lnTo>
                    <a:pt x="496859" y="58913"/>
                  </a:lnTo>
                  <a:lnTo>
                    <a:pt x="431482" y="23240"/>
                  </a:lnTo>
                  <a:lnTo>
                    <a:pt x="380209" y="10780"/>
                  </a:lnTo>
                  <a:lnTo>
                    <a:pt x="319877" y="2808"/>
                  </a:lnTo>
                  <a:lnTo>
                    <a:pt x="252983" y="0"/>
                  </a:lnTo>
                  <a:lnTo>
                    <a:pt x="185561" y="2808"/>
                  </a:lnTo>
                  <a:lnTo>
                    <a:pt x="125080" y="10780"/>
                  </a:lnTo>
                  <a:lnTo>
                    <a:pt x="73913" y="23240"/>
                  </a:lnTo>
                  <a:lnTo>
                    <a:pt x="34431" y="39511"/>
                  </a:lnTo>
                  <a:lnTo>
                    <a:pt x="0" y="80771"/>
                  </a:lnTo>
                  <a:lnTo>
                    <a:pt x="0" y="566927"/>
                  </a:lnTo>
                  <a:lnTo>
                    <a:pt x="34431" y="607511"/>
                  </a:lnTo>
                  <a:lnTo>
                    <a:pt x="73913" y="623887"/>
                  </a:lnTo>
                  <a:lnTo>
                    <a:pt x="125080" y="636580"/>
                  </a:lnTo>
                  <a:lnTo>
                    <a:pt x="185561" y="644786"/>
                  </a:lnTo>
                  <a:lnTo>
                    <a:pt x="252983" y="647699"/>
                  </a:lnTo>
                  <a:lnTo>
                    <a:pt x="319877" y="644786"/>
                  </a:lnTo>
                  <a:lnTo>
                    <a:pt x="380209" y="636580"/>
                  </a:lnTo>
                  <a:lnTo>
                    <a:pt x="431482" y="623887"/>
                  </a:lnTo>
                  <a:lnTo>
                    <a:pt x="471198" y="607511"/>
                  </a:lnTo>
                  <a:lnTo>
                    <a:pt x="505967" y="566927"/>
                  </a:lnTo>
                  <a:close/>
                </a:path>
              </a:pathLst>
            </a:custGeom>
            <a:solidFill>
              <a:srgbClr val="FF0065"/>
            </a:solidFill>
          </p:spPr>
          <p:txBody>
            <a:bodyPr wrap="square" lIns="0" tIns="0" rIns="0" bIns="0" rtlCol="0"/>
            <a:lstStyle/>
            <a:p>
              <a:endParaRPr/>
            </a:p>
          </p:txBody>
        </p:sp>
        <p:sp>
          <p:nvSpPr>
            <p:cNvPr id="28" name="object 28"/>
            <p:cNvSpPr/>
            <p:nvPr/>
          </p:nvSpPr>
          <p:spPr>
            <a:xfrm>
              <a:off x="3826763" y="3348227"/>
              <a:ext cx="506095" cy="161925"/>
            </a:xfrm>
            <a:custGeom>
              <a:avLst/>
              <a:gdLst/>
              <a:ahLst/>
              <a:cxnLst/>
              <a:rect l="l" t="t" r="r" b="b"/>
              <a:pathLst>
                <a:path w="506095" h="161925">
                  <a:moveTo>
                    <a:pt x="505967" y="80771"/>
                  </a:moveTo>
                  <a:lnTo>
                    <a:pt x="471198" y="39511"/>
                  </a:lnTo>
                  <a:lnTo>
                    <a:pt x="431482" y="23240"/>
                  </a:lnTo>
                  <a:lnTo>
                    <a:pt x="380209" y="10780"/>
                  </a:lnTo>
                  <a:lnTo>
                    <a:pt x="319877" y="2808"/>
                  </a:lnTo>
                  <a:lnTo>
                    <a:pt x="252983" y="0"/>
                  </a:lnTo>
                  <a:lnTo>
                    <a:pt x="185561" y="2808"/>
                  </a:lnTo>
                  <a:lnTo>
                    <a:pt x="125080" y="10780"/>
                  </a:lnTo>
                  <a:lnTo>
                    <a:pt x="73913" y="23240"/>
                  </a:lnTo>
                  <a:lnTo>
                    <a:pt x="34431" y="39511"/>
                  </a:lnTo>
                  <a:lnTo>
                    <a:pt x="0" y="80771"/>
                  </a:lnTo>
                  <a:lnTo>
                    <a:pt x="9002" y="102100"/>
                  </a:lnTo>
                  <a:lnTo>
                    <a:pt x="73913" y="137731"/>
                  </a:lnTo>
                  <a:lnTo>
                    <a:pt x="125080" y="150424"/>
                  </a:lnTo>
                  <a:lnTo>
                    <a:pt x="185561" y="158630"/>
                  </a:lnTo>
                  <a:lnTo>
                    <a:pt x="252983" y="161543"/>
                  </a:lnTo>
                  <a:lnTo>
                    <a:pt x="319877" y="158630"/>
                  </a:lnTo>
                  <a:lnTo>
                    <a:pt x="380209" y="150424"/>
                  </a:lnTo>
                  <a:lnTo>
                    <a:pt x="431482" y="137731"/>
                  </a:lnTo>
                  <a:lnTo>
                    <a:pt x="471198" y="121355"/>
                  </a:lnTo>
                  <a:lnTo>
                    <a:pt x="505967" y="80771"/>
                  </a:lnTo>
                  <a:close/>
                </a:path>
              </a:pathLst>
            </a:custGeom>
            <a:solidFill>
              <a:srgbClr val="FF3183"/>
            </a:solidFill>
          </p:spPr>
          <p:txBody>
            <a:bodyPr wrap="square" lIns="0" tIns="0" rIns="0" bIns="0" rtlCol="0"/>
            <a:lstStyle/>
            <a:p>
              <a:endParaRPr/>
            </a:p>
          </p:txBody>
        </p:sp>
        <p:sp>
          <p:nvSpPr>
            <p:cNvPr id="29" name="object 29"/>
            <p:cNvSpPr/>
            <p:nvPr/>
          </p:nvSpPr>
          <p:spPr>
            <a:xfrm>
              <a:off x="3826763" y="3348227"/>
              <a:ext cx="506095" cy="647700"/>
            </a:xfrm>
            <a:custGeom>
              <a:avLst/>
              <a:gdLst/>
              <a:ahLst/>
              <a:cxnLst/>
              <a:rect l="l" t="t" r="r" b="b"/>
              <a:pathLst>
                <a:path w="506095" h="647700">
                  <a:moveTo>
                    <a:pt x="252983" y="0"/>
                  </a:moveTo>
                  <a:lnTo>
                    <a:pt x="185561" y="2808"/>
                  </a:lnTo>
                  <a:lnTo>
                    <a:pt x="125080" y="10780"/>
                  </a:lnTo>
                  <a:lnTo>
                    <a:pt x="73913" y="23240"/>
                  </a:lnTo>
                  <a:lnTo>
                    <a:pt x="34431" y="39511"/>
                  </a:lnTo>
                  <a:lnTo>
                    <a:pt x="0" y="80771"/>
                  </a:lnTo>
                  <a:lnTo>
                    <a:pt x="0" y="566927"/>
                  </a:lnTo>
                  <a:lnTo>
                    <a:pt x="34431" y="607511"/>
                  </a:lnTo>
                  <a:lnTo>
                    <a:pt x="73913" y="623887"/>
                  </a:lnTo>
                  <a:lnTo>
                    <a:pt x="125080" y="636580"/>
                  </a:lnTo>
                  <a:lnTo>
                    <a:pt x="185561" y="644786"/>
                  </a:lnTo>
                  <a:lnTo>
                    <a:pt x="252983" y="647699"/>
                  </a:lnTo>
                  <a:lnTo>
                    <a:pt x="319877" y="644786"/>
                  </a:lnTo>
                  <a:lnTo>
                    <a:pt x="380209" y="636580"/>
                  </a:lnTo>
                  <a:lnTo>
                    <a:pt x="431482" y="623887"/>
                  </a:lnTo>
                  <a:lnTo>
                    <a:pt x="471198" y="607511"/>
                  </a:lnTo>
                  <a:lnTo>
                    <a:pt x="505967" y="566927"/>
                  </a:lnTo>
                  <a:lnTo>
                    <a:pt x="505967" y="80771"/>
                  </a:lnTo>
                  <a:lnTo>
                    <a:pt x="471198" y="39511"/>
                  </a:lnTo>
                  <a:lnTo>
                    <a:pt x="431482" y="23240"/>
                  </a:lnTo>
                  <a:lnTo>
                    <a:pt x="380209" y="10780"/>
                  </a:lnTo>
                  <a:lnTo>
                    <a:pt x="319877" y="2808"/>
                  </a:lnTo>
                  <a:lnTo>
                    <a:pt x="252983" y="0"/>
                  </a:lnTo>
                  <a:close/>
                </a:path>
                <a:path w="506095" h="647700">
                  <a:moveTo>
                    <a:pt x="0" y="80771"/>
                  </a:moveTo>
                  <a:lnTo>
                    <a:pt x="34431" y="121355"/>
                  </a:lnTo>
                  <a:lnTo>
                    <a:pt x="73913" y="137731"/>
                  </a:lnTo>
                  <a:lnTo>
                    <a:pt x="125080" y="150424"/>
                  </a:lnTo>
                  <a:lnTo>
                    <a:pt x="185561" y="158630"/>
                  </a:lnTo>
                  <a:lnTo>
                    <a:pt x="252983" y="161543"/>
                  </a:lnTo>
                  <a:lnTo>
                    <a:pt x="319877" y="158630"/>
                  </a:lnTo>
                  <a:lnTo>
                    <a:pt x="380209" y="150424"/>
                  </a:lnTo>
                  <a:lnTo>
                    <a:pt x="431482" y="137731"/>
                  </a:lnTo>
                  <a:lnTo>
                    <a:pt x="471198" y="121355"/>
                  </a:lnTo>
                  <a:lnTo>
                    <a:pt x="496859" y="102100"/>
                  </a:lnTo>
                  <a:lnTo>
                    <a:pt x="505967" y="80771"/>
                  </a:lnTo>
                </a:path>
              </a:pathLst>
            </a:custGeom>
            <a:ln w="9524">
              <a:solidFill>
                <a:srgbClr val="0000FF"/>
              </a:solidFill>
            </a:ln>
          </p:spPr>
          <p:txBody>
            <a:bodyPr wrap="square" lIns="0" tIns="0" rIns="0" bIns="0" rtlCol="0"/>
            <a:lstStyle/>
            <a:p>
              <a:endParaRPr/>
            </a:p>
          </p:txBody>
        </p:sp>
        <p:sp>
          <p:nvSpPr>
            <p:cNvPr id="30" name="object 30"/>
            <p:cNvSpPr/>
            <p:nvPr/>
          </p:nvSpPr>
          <p:spPr>
            <a:xfrm>
              <a:off x="6059423" y="3348227"/>
              <a:ext cx="504825" cy="647700"/>
            </a:xfrm>
            <a:custGeom>
              <a:avLst/>
              <a:gdLst/>
              <a:ahLst/>
              <a:cxnLst/>
              <a:rect l="l" t="t" r="r" b="b"/>
              <a:pathLst>
                <a:path w="504825" h="647700">
                  <a:moveTo>
                    <a:pt x="504443" y="566927"/>
                  </a:moveTo>
                  <a:lnTo>
                    <a:pt x="504443" y="80771"/>
                  </a:lnTo>
                  <a:lnTo>
                    <a:pt x="495441" y="58913"/>
                  </a:lnTo>
                  <a:lnTo>
                    <a:pt x="430529" y="23240"/>
                  </a:lnTo>
                  <a:lnTo>
                    <a:pt x="379363" y="10780"/>
                  </a:lnTo>
                  <a:lnTo>
                    <a:pt x="318882" y="2808"/>
                  </a:lnTo>
                  <a:lnTo>
                    <a:pt x="251459" y="0"/>
                  </a:lnTo>
                  <a:lnTo>
                    <a:pt x="184679" y="2808"/>
                  </a:lnTo>
                  <a:lnTo>
                    <a:pt x="124629" y="10780"/>
                  </a:lnTo>
                  <a:lnTo>
                    <a:pt x="73723" y="23240"/>
                  </a:lnTo>
                  <a:lnTo>
                    <a:pt x="34374" y="39511"/>
                  </a:lnTo>
                  <a:lnTo>
                    <a:pt x="0" y="80771"/>
                  </a:lnTo>
                  <a:lnTo>
                    <a:pt x="0" y="566927"/>
                  </a:lnTo>
                  <a:lnTo>
                    <a:pt x="34374" y="607511"/>
                  </a:lnTo>
                  <a:lnTo>
                    <a:pt x="73723" y="623887"/>
                  </a:lnTo>
                  <a:lnTo>
                    <a:pt x="124629" y="636580"/>
                  </a:lnTo>
                  <a:lnTo>
                    <a:pt x="184679" y="644786"/>
                  </a:lnTo>
                  <a:lnTo>
                    <a:pt x="251459" y="647699"/>
                  </a:lnTo>
                  <a:lnTo>
                    <a:pt x="318882" y="644786"/>
                  </a:lnTo>
                  <a:lnTo>
                    <a:pt x="379363" y="636580"/>
                  </a:lnTo>
                  <a:lnTo>
                    <a:pt x="430529" y="623887"/>
                  </a:lnTo>
                  <a:lnTo>
                    <a:pt x="470012" y="607511"/>
                  </a:lnTo>
                  <a:lnTo>
                    <a:pt x="504443" y="566927"/>
                  </a:lnTo>
                  <a:close/>
                </a:path>
              </a:pathLst>
            </a:custGeom>
            <a:solidFill>
              <a:srgbClr val="7F7F00"/>
            </a:solidFill>
          </p:spPr>
          <p:txBody>
            <a:bodyPr wrap="square" lIns="0" tIns="0" rIns="0" bIns="0" rtlCol="0"/>
            <a:lstStyle/>
            <a:p>
              <a:endParaRPr/>
            </a:p>
          </p:txBody>
        </p:sp>
        <p:sp>
          <p:nvSpPr>
            <p:cNvPr id="31" name="object 31"/>
            <p:cNvSpPr/>
            <p:nvPr/>
          </p:nvSpPr>
          <p:spPr>
            <a:xfrm>
              <a:off x="6059423" y="3348227"/>
              <a:ext cx="504825" cy="161925"/>
            </a:xfrm>
            <a:custGeom>
              <a:avLst/>
              <a:gdLst/>
              <a:ahLst/>
              <a:cxnLst/>
              <a:rect l="l" t="t" r="r" b="b"/>
              <a:pathLst>
                <a:path w="504825" h="161925">
                  <a:moveTo>
                    <a:pt x="504443" y="80771"/>
                  </a:moveTo>
                  <a:lnTo>
                    <a:pt x="470012" y="39511"/>
                  </a:lnTo>
                  <a:lnTo>
                    <a:pt x="430529" y="23240"/>
                  </a:lnTo>
                  <a:lnTo>
                    <a:pt x="379363" y="10780"/>
                  </a:lnTo>
                  <a:lnTo>
                    <a:pt x="318882" y="2808"/>
                  </a:lnTo>
                  <a:lnTo>
                    <a:pt x="251459" y="0"/>
                  </a:lnTo>
                  <a:lnTo>
                    <a:pt x="184679" y="2808"/>
                  </a:lnTo>
                  <a:lnTo>
                    <a:pt x="124629" y="10780"/>
                  </a:lnTo>
                  <a:lnTo>
                    <a:pt x="73723" y="23240"/>
                  </a:lnTo>
                  <a:lnTo>
                    <a:pt x="34374" y="39511"/>
                  </a:lnTo>
                  <a:lnTo>
                    <a:pt x="0" y="80771"/>
                  </a:lnTo>
                  <a:lnTo>
                    <a:pt x="8995" y="102100"/>
                  </a:lnTo>
                  <a:lnTo>
                    <a:pt x="73723" y="137731"/>
                  </a:lnTo>
                  <a:lnTo>
                    <a:pt x="124629" y="150424"/>
                  </a:lnTo>
                  <a:lnTo>
                    <a:pt x="184679" y="158630"/>
                  </a:lnTo>
                  <a:lnTo>
                    <a:pt x="251459" y="161543"/>
                  </a:lnTo>
                  <a:lnTo>
                    <a:pt x="318882" y="158630"/>
                  </a:lnTo>
                  <a:lnTo>
                    <a:pt x="379363" y="150424"/>
                  </a:lnTo>
                  <a:lnTo>
                    <a:pt x="430529" y="137731"/>
                  </a:lnTo>
                  <a:lnTo>
                    <a:pt x="470012" y="121355"/>
                  </a:lnTo>
                  <a:lnTo>
                    <a:pt x="504443" y="80771"/>
                  </a:lnTo>
                  <a:close/>
                </a:path>
              </a:pathLst>
            </a:custGeom>
            <a:solidFill>
              <a:srgbClr val="989831"/>
            </a:solidFill>
          </p:spPr>
          <p:txBody>
            <a:bodyPr wrap="square" lIns="0" tIns="0" rIns="0" bIns="0" rtlCol="0"/>
            <a:lstStyle/>
            <a:p>
              <a:endParaRPr/>
            </a:p>
          </p:txBody>
        </p:sp>
        <p:sp>
          <p:nvSpPr>
            <p:cNvPr id="32" name="object 32"/>
            <p:cNvSpPr/>
            <p:nvPr/>
          </p:nvSpPr>
          <p:spPr>
            <a:xfrm>
              <a:off x="6059423" y="3348227"/>
              <a:ext cx="504825" cy="647700"/>
            </a:xfrm>
            <a:custGeom>
              <a:avLst/>
              <a:gdLst/>
              <a:ahLst/>
              <a:cxnLst/>
              <a:rect l="l" t="t" r="r" b="b"/>
              <a:pathLst>
                <a:path w="504825" h="647700">
                  <a:moveTo>
                    <a:pt x="251459" y="0"/>
                  </a:moveTo>
                  <a:lnTo>
                    <a:pt x="184679" y="2808"/>
                  </a:lnTo>
                  <a:lnTo>
                    <a:pt x="124629" y="10780"/>
                  </a:lnTo>
                  <a:lnTo>
                    <a:pt x="73723" y="23240"/>
                  </a:lnTo>
                  <a:lnTo>
                    <a:pt x="34374" y="39511"/>
                  </a:lnTo>
                  <a:lnTo>
                    <a:pt x="0" y="80771"/>
                  </a:lnTo>
                  <a:lnTo>
                    <a:pt x="0" y="566927"/>
                  </a:lnTo>
                  <a:lnTo>
                    <a:pt x="34374" y="607511"/>
                  </a:lnTo>
                  <a:lnTo>
                    <a:pt x="73723" y="623887"/>
                  </a:lnTo>
                  <a:lnTo>
                    <a:pt x="124629" y="636580"/>
                  </a:lnTo>
                  <a:lnTo>
                    <a:pt x="184679" y="644786"/>
                  </a:lnTo>
                  <a:lnTo>
                    <a:pt x="251459" y="647699"/>
                  </a:lnTo>
                  <a:lnTo>
                    <a:pt x="318882" y="644786"/>
                  </a:lnTo>
                  <a:lnTo>
                    <a:pt x="379363" y="636580"/>
                  </a:lnTo>
                  <a:lnTo>
                    <a:pt x="430529" y="623887"/>
                  </a:lnTo>
                  <a:lnTo>
                    <a:pt x="470012" y="607511"/>
                  </a:lnTo>
                  <a:lnTo>
                    <a:pt x="504443" y="566927"/>
                  </a:lnTo>
                  <a:lnTo>
                    <a:pt x="504443" y="80771"/>
                  </a:lnTo>
                  <a:lnTo>
                    <a:pt x="470012" y="39511"/>
                  </a:lnTo>
                  <a:lnTo>
                    <a:pt x="430529" y="23240"/>
                  </a:lnTo>
                  <a:lnTo>
                    <a:pt x="379363" y="10780"/>
                  </a:lnTo>
                  <a:lnTo>
                    <a:pt x="318882" y="2808"/>
                  </a:lnTo>
                  <a:lnTo>
                    <a:pt x="251459" y="0"/>
                  </a:lnTo>
                  <a:close/>
                </a:path>
                <a:path w="504825" h="647700">
                  <a:moveTo>
                    <a:pt x="0" y="80771"/>
                  </a:moveTo>
                  <a:lnTo>
                    <a:pt x="34374" y="121355"/>
                  </a:lnTo>
                  <a:lnTo>
                    <a:pt x="73723" y="137731"/>
                  </a:lnTo>
                  <a:lnTo>
                    <a:pt x="124629" y="150424"/>
                  </a:lnTo>
                  <a:lnTo>
                    <a:pt x="184679" y="158630"/>
                  </a:lnTo>
                  <a:lnTo>
                    <a:pt x="251459" y="161543"/>
                  </a:lnTo>
                  <a:lnTo>
                    <a:pt x="318882" y="158630"/>
                  </a:lnTo>
                  <a:lnTo>
                    <a:pt x="379363" y="150424"/>
                  </a:lnTo>
                  <a:lnTo>
                    <a:pt x="430529" y="137731"/>
                  </a:lnTo>
                  <a:lnTo>
                    <a:pt x="470012" y="121355"/>
                  </a:lnTo>
                  <a:lnTo>
                    <a:pt x="495441" y="102100"/>
                  </a:lnTo>
                  <a:lnTo>
                    <a:pt x="504443" y="80771"/>
                  </a:lnTo>
                </a:path>
              </a:pathLst>
            </a:custGeom>
            <a:ln w="9524">
              <a:solidFill>
                <a:srgbClr val="0000FF"/>
              </a:solidFill>
            </a:ln>
          </p:spPr>
          <p:txBody>
            <a:bodyPr wrap="square" lIns="0" tIns="0" rIns="0" bIns="0" rtlCol="0"/>
            <a:lstStyle/>
            <a:p>
              <a:endParaRPr/>
            </a:p>
          </p:txBody>
        </p:sp>
        <p:sp>
          <p:nvSpPr>
            <p:cNvPr id="33" name="object 33"/>
            <p:cNvSpPr/>
            <p:nvPr/>
          </p:nvSpPr>
          <p:spPr>
            <a:xfrm>
              <a:off x="4619243" y="4175759"/>
              <a:ext cx="504825" cy="647700"/>
            </a:xfrm>
            <a:custGeom>
              <a:avLst/>
              <a:gdLst/>
              <a:ahLst/>
              <a:cxnLst/>
              <a:rect l="l" t="t" r="r" b="b"/>
              <a:pathLst>
                <a:path w="504825" h="647700">
                  <a:moveTo>
                    <a:pt x="504443" y="566927"/>
                  </a:moveTo>
                  <a:lnTo>
                    <a:pt x="504443" y="82295"/>
                  </a:lnTo>
                  <a:lnTo>
                    <a:pt x="495448" y="60324"/>
                  </a:lnTo>
                  <a:lnTo>
                    <a:pt x="430720" y="24002"/>
                  </a:lnTo>
                  <a:lnTo>
                    <a:pt x="379814" y="11175"/>
                  </a:lnTo>
                  <a:lnTo>
                    <a:pt x="319764" y="2920"/>
                  </a:lnTo>
                  <a:lnTo>
                    <a:pt x="252983" y="0"/>
                  </a:lnTo>
                  <a:lnTo>
                    <a:pt x="185561" y="2920"/>
                  </a:lnTo>
                  <a:lnTo>
                    <a:pt x="125080" y="11175"/>
                  </a:lnTo>
                  <a:lnTo>
                    <a:pt x="73913" y="24002"/>
                  </a:lnTo>
                  <a:lnTo>
                    <a:pt x="34431" y="40639"/>
                  </a:lnTo>
                  <a:lnTo>
                    <a:pt x="0" y="82295"/>
                  </a:lnTo>
                  <a:lnTo>
                    <a:pt x="0" y="566927"/>
                  </a:lnTo>
                  <a:lnTo>
                    <a:pt x="34431" y="608188"/>
                  </a:lnTo>
                  <a:lnTo>
                    <a:pt x="73913" y="624458"/>
                  </a:lnTo>
                  <a:lnTo>
                    <a:pt x="125080" y="636919"/>
                  </a:lnTo>
                  <a:lnTo>
                    <a:pt x="185561" y="644891"/>
                  </a:lnTo>
                  <a:lnTo>
                    <a:pt x="252983" y="647699"/>
                  </a:lnTo>
                  <a:lnTo>
                    <a:pt x="319764" y="644891"/>
                  </a:lnTo>
                  <a:lnTo>
                    <a:pt x="379814" y="636919"/>
                  </a:lnTo>
                  <a:lnTo>
                    <a:pt x="430720" y="624458"/>
                  </a:lnTo>
                  <a:lnTo>
                    <a:pt x="470069" y="608188"/>
                  </a:lnTo>
                  <a:lnTo>
                    <a:pt x="504443" y="566927"/>
                  </a:lnTo>
                  <a:close/>
                </a:path>
              </a:pathLst>
            </a:custGeom>
            <a:solidFill>
              <a:srgbClr val="32CCFF"/>
            </a:solidFill>
          </p:spPr>
          <p:txBody>
            <a:bodyPr wrap="square" lIns="0" tIns="0" rIns="0" bIns="0" rtlCol="0"/>
            <a:lstStyle/>
            <a:p>
              <a:endParaRPr/>
            </a:p>
          </p:txBody>
        </p:sp>
        <p:sp>
          <p:nvSpPr>
            <p:cNvPr id="34" name="object 34"/>
            <p:cNvSpPr/>
            <p:nvPr/>
          </p:nvSpPr>
          <p:spPr>
            <a:xfrm>
              <a:off x="4619243" y="4175759"/>
              <a:ext cx="504825" cy="163195"/>
            </a:xfrm>
            <a:custGeom>
              <a:avLst/>
              <a:gdLst/>
              <a:ahLst/>
              <a:cxnLst/>
              <a:rect l="l" t="t" r="r" b="b"/>
              <a:pathLst>
                <a:path w="504825" h="163195">
                  <a:moveTo>
                    <a:pt x="504443" y="82295"/>
                  </a:moveTo>
                  <a:lnTo>
                    <a:pt x="470069" y="40639"/>
                  </a:lnTo>
                  <a:lnTo>
                    <a:pt x="430720" y="24002"/>
                  </a:lnTo>
                  <a:lnTo>
                    <a:pt x="379814" y="11175"/>
                  </a:lnTo>
                  <a:lnTo>
                    <a:pt x="319764" y="2920"/>
                  </a:lnTo>
                  <a:lnTo>
                    <a:pt x="252983" y="0"/>
                  </a:lnTo>
                  <a:lnTo>
                    <a:pt x="185561" y="2920"/>
                  </a:lnTo>
                  <a:lnTo>
                    <a:pt x="125080" y="11175"/>
                  </a:lnTo>
                  <a:lnTo>
                    <a:pt x="73913" y="24002"/>
                  </a:lnTo>
                  <a:lnTo>
                    <a:pt x="34431" y="40639"/>
                  </a:lnTo>
                  <a:lnTo>
                    <a:pt x="0" y="82295"/>
                  </a:lnTo>
                  <a:lnTo>
                    <a:pt x="9002" y="103624"/>
                  </a:lnTo>
                  <a:lnTo>
                    <a:pt x="73913" y="139255"/>
                  </a:lnTo>
                  <a:lnTo>
                    <a:pt x="125080" y="151948"/>
                  </a:lnTo>
                  <a:lnTo>
                    <a:pt x="185561" y="160154"/>
                  </a:lnTo>
                  <a:lnTo>
                    <a:pt x="252983" y="163067"/>
                  </a:lnTo>
                  <a:lnTo>
                    <a:pt x="319764" y="160154"/>
                  </a:lnTo>
                  <a:lnTo>
                    <a:pt x="379814" y="151948"/>
                  </a:lnTo>
                  <a:lnTo>
                    <a:pt x="430720" y="139255"/>
                  </a:lnTo>
                  <a:lnTo>
                    <a:pt x="470069" y="122879"/>
                  </a:lnTo>
                  <a:lnTo>
                    <a:pt x="504443" y="82295"/>
                  </a:lnTo>
                  <a:close/>
                </a:path>
              </a:pathLst>
            </a:custGeom>
            <a:solidFill>
              <a:srgbClr val="5BD6FF"/>
            </a:solidFill>
          </p:spPr>
          <p:txBody>
            <a:bodyPr wrap="square" lIns="0" tIns="0" rIns="0" bIns="0" rtlCol="0"/>
            <a:lstStyle/>
            <a:p>
              <a:endParaRPr/>
            </a:p>
          </p:txBody>
        </p:sp>
        <p:sp>
          <p:nvSpPr>
            <p:cNvPr id="35" name="object 35"/>
            <p:cNvSpPr/>
            <p:nvPr/>
          </p:nvSpPr>
          <p:spPr>
            <a:xfrm>
              <a:off x="4619243" y="4175759"/>
              <a:ext cx="504825" cy="647700"/>
            </a:xfrm>
            <a:custGeom>
              <a:avLst/>
              <a:gdLst/>
              <a:ahLst/>
              <a:cxnLst/>
              <a:rect l="l" t="t" r="r" b="b"/>
              <a:pathLst>
                <a:path w="504825" h="647700">
                  <a:moveTo>
                    <a:pt x="252983" y="0"/>
                  </a:moveTo>
                  <a:lnTo>
                    <a:pt x="185561" y="2920"/>
                  </a:lnTo>
                  <a:lnTo>
                    <a:pt x="125080" y="11175"/>
                  </a:lnTo>
                  <a:lnTo>
                    <a:pt x="73913" y="24002"/>
                  </a:lnTo>
                  <a:lnTo>
                    <a:pt x="34431" y="40639"/>
                  </a:lnTo>
                  <a:lnTo>
                    <a:pt x="0" y="82295"/>
                  </a:lnTo>
                  <a:lnTo>
                    <a:pt x="0" y="566927"/>
                  </a:lnTo>
                  <a:lnTo>
                    <a:pt x="34431" y="608188"/>
                  </a:lnTo>
                  <a:lnTo>
                    <a:pt x="73913" y="624458"/>
                  </a:lnTo>
                  <a:lnTo>
                    <a:pt x="125080" y="636919"/>
                  </a:lnTo>
                  <a:lnTo>
                    <a:pt x="185561" y="644891"/>
                  </a:lnTo>
                  <a:lnTo>
                    <a:pt x="252983" y="647699"/>
                  </a:lnTo>
                  <a:lnTo>
                    <a:pt x="319764" y="644891"/>
                  </a:lnTo>
                  <a:lnTo>
                    <a:pt x="379814" y="636919"/>
                  </a:lnTo>
                  <a:lnTo>
                    <a:pt x="430720" y="624458"/>
                  </a:lnTo>
                  <a:lnTo>
                    <a:pt x="470069" y="608188"/>
                  </a:lnTo>
                  <a:lnTo>
                    <a:pt x="504443" y="566927"/>
                  </a:lnTo>
                  <a:lnTo>
                    <a:pt x="504443" y="82295"/>
                  </a:lnTo>
                  <a:lnTo>
                    <a:pt x="470069" y="40639"/>
                  </a:lnTo>
                  <a:lnTo>
                    <a:pt x="430720" y="24002"/>
                  </a:lnTo>
                  <a:lnTo>
                    <a:pt x="379814" y="11175"/>
                  </a:lnTo>
                  <a:lnTo>
                    <a:pt x="319764" y="2920"/>
                  </a:lnTo>
                  <a:lnTo>
                    <a:pt x="252983" y="0"/>
                  </a:lnTo>
                  <a:close/>
                </a:path>
                <a:path w="504825" h="647700">
                  <a:moveTo>
                    <a:pt x="0" y="82295"/>
                  </a:moveTo>
                  <a:lnTo>
                    <a:pt x="34431" y="122879"/>
                  </a:lnTo>
                  <a:lnTo>
                    <a:pt x="73913" y="139255"/>
                  </a:lnTo>
                  <a:lnTo>
                    <a:pt x="125080" y="151948"/>
                  </a:lnTo>
                  <a:lnTo>
                    <a:pt x="185561" y="160154"/>
                  </a:lnTo>
                  <a:lnTo>
                    <a:pt x="252983" y="163067"/>
                  </a:lnTo>
                  <a:lnTo>
                    <a:pt x="319764" y="160154"/>
                  </a:lnTo>
                  <a:lnTo>
                    <a:pt x="379814" y="151948"/>
                  </a:lnTo>
                  <a:lnTo>
                    <a:pt x="430720" y="139255"/>
                  </a:lnTo>
                  <a:lnTo>
                    <a:pt x="470069" y="122879"/>
                  </a:lnTo>
                  <a:lnTo>
                    <a:pt x="495448" y="103624"/>
                  </a:lnTo>
                  <a:lnTo>
                    <a:pt x="504443" y="82295"/>
                  </a:lnTo>
                </a:path>
              </a:pathLst>
            </a:custGeom>
            <a:ln w="9524">
              <a:solidFill>
                <a:srgbClr val="0000FF"/>
              </a:solidFill>
            </a:ln>
          </p:spPr>
          <p:txBody>
            <a:bodyPr wrap="square" lIns="0" tIns="0" rIns="0" bIns="0" rtlCol="0"/>
            <a:lstStyle/>
            <a:p>
              <a:endParaRPr/>
            </a:p>
          </p:txBody>
        </p:sp>
        <p:sp>
          <p:nvSpPr>
            <p:cNvPr id="36" name="object 36"/>
            <p:cNvSpPr/>
            <p:nvPr/>
          </p:nvSpPr>
          <p:spPr>
            <a:xfrm>
              <a:off x="3899915" y="4175759"/>
              <a:ext cx="504825" cy="647700"/>
            </a:xfrm>
            <a:custGeom>
              <a:avLst/>
              <a:gdLst/>
              <a:ahLst/>
              <a:cxnLst/>
              <a:rect l="l" t="t" r="r" b="b"/>
              <a:pathLst>
                <a:path w="504825" h="647700">
                  <a:moveTo>
                    <a:pt x="504443" y="566927"/>
                  </a:moveTo>
                  <a:lnTo>
                    <a:pt x="504443" y="82295"/>
                  </a:lnTo>
                  <a:lnTo>
                    <a:pt x="495448" y="60324"/>
                  </a:lnTo>
                  <a:lnTo>
                    <a:pt x="430720" y="24002"/>
                  </a:lnTo>
                  <a:lnTo>
                    <a:pt x="379814" y="11175"/>
                  </a:lnTo>
                  <a:lnTo>
                    <a:pt x="319764" y="2920"/>
                  </a:lnTo>
                  <a:lnTo>
                    <a:pt x="252983" y="0"/>
                  </a:lnTo>
                  <a:lnTo>
                    <a:pt x="185561" y="2920"/>
                  </a:lnTo>
                  <a:lnTo>
                    <a:pt x="125080" y="11175"/>
                  </a:lnTo>
                  <a:lnTo>
                    <a:pt x="73913" y="24002"/>
                  </a:lnTo>
                  <a:lnTo>
                    <a:pt x="34431" y="40639"/>
                  </a:lnTo>
                  <a:lnTo>
                    <a:pt x="0" y="82295"/>
                  </a:lnTo>
                  <a:lnTo>
                    <a:pt x="0" y="566927"/>
                  </a:lnTo>
                  <a:lnTo>
                    <a:pt x="34431" y="608188"/>
                  </a:lnTo>
                  <a:lnTo>
                    <a:pt x="73913" y="624458"/>
                  </a:lnTo>
                  <a:lnTo>
                    <a:pt x="125080" y="636919"/>
                  </a:lnTo>
                  <a:lnTo>
                    <a:pt x="185561" y="644891"/>
                  </a:lnTo>
                  <a:lnTo>
                    <a:pt x="252983" y="647699"/>
                  </a:lnTo>
                  <a:lnTo>
                    <a:pt x="319764" y="644891"/>
                  </a:lnTo>
                  <a:lnTo>
                    <a:pt x="379814" y="636919"/>
                  </a:lnTo>
                  <a:lnTo>
                    <a:pt x="430720" y="624458"/>
                  </a:lnTo>
                  <a:lnTo>
                    <a:pt x="470069" y="608188"/>
                  </a:lnTo>
                  <a:lnTo>
                    <a:pt x="504443" y="566927"/>
                  </a:lnTo>
                  <a:close/>
                </a:path>
              </a:pathLst>
            </a:custGeom>
            <a:solidFill>
              <a:srgbClr val="65FF32"/>
            </a:solidFill>
          </p:spPr>
          <p:txBody>
            <a:bodyPr wrap="square" lIns="0" tIns="0" rIns="0" bIns="0" rtlCol="0"/>
            <a:lstStyle/>
            <a:p>
              <a:endParaRPr/>
            </a:p>
          </p:txBody>
        </p:sp>
        <p:sp>
          <p:nvSpPr>
            <p:cNvPr id="37" name="object 37"/>
            <p:cNvSpPr/>
            <p:nvPr/>
          </p:nvSpPr>
          <p:spPr>
            <a:xfrm>
              <a:off x="3899915" y="4175759"/>
              <a:ext cx="504825" cy="163195"/>
            </a:xfrm>
            <a:custGeom>
              <a:avLst/>
              <a:gdLst/>
              <a:ahLst/>
              <a:cxnLst/>
              <a:rect l="l" t="t" r="r" b="b"/>
              <a:pathLst>
                <a:path w="504825" h="163195">
                  <a:moveTo>
                    <a:pt x="504443" y="82295"/>
                  </a:moveTo>
                  <a:lnTo>
                    <a:pt x="470069" y="40639"/>
                  </a:lnTo>
                  <a:lnTo>
                    <a:pt x="430720" y="24002"/>
                  </a:lnTo>
                  <a:lnTo>
                    <a:pt x="379814" y="11175"/>
                  </a:lnTo>
                  <a:lnTo>
                    <a:pt x="319764" y="2920"/>
                  </a:lnTo>
                  <a:lnTo>
                    <a:pt x="252983" y="0"/>
                  </a:lnTo>
                  <a:lnTo>
                    <a:pt x="185561" y="2920"/>
                  </a:lnTo>
                  <a:lnTo>
                    <a:pt x="125080" y="11175"/>
                  </a:lnTo>
                  <a:lnTo>
                    <a:pt x="73913" y="24002"/>
                  </a:lnTo>
                  <a:lnTo>
                    <a:pt x="34431" y="40639"/>
                  </a:lnTo>
                  <a:lnTo>
                    <a:pt x="0" y="82295"/>
                  </a:lnTo>
                  <a:lnTo>
                    <a:pt x="9002" y="103624"/>
                  </a:lnTo>
                  <a:lnTo>
                    <a:pt x="73913" y="139255"/>
                  </a:lnTo>
                  <a:lnTo>
                    <a:pt x="125080" y="151948"/>
                  </a:lnTo>
                  <a:lnTo>
                    <a:pt x="185561" y="160154"/>
                  </a:lnTo>
                  <a:lnTo>
                    <a:pt x="252983" y="163067"/>
                  </a:lnTo>
                  <a:lnTo>
                    <a:pt x="319764" y="160154"/>
                  </a:lnTo>
                  <a:lnTo>
                    <a:pt x="379814" y="151948"/>
                  </a:lnTo>
                  <a:lnTo>
                    <a:pt x="430720" y="139255"/>
                  </a:lnTo>
                  <a:lnTo>
                    <a:pt x="470069" y="122879"/>
                  </a:lnTo>
                  <a:lnTo>
                    <a:pt x="504443" y="82295"/>
                  </a:lnTo>
                  <a:close/>
                </a:path>
              </a:pathLst>
            </a:custGeom>
            <a:solidFill>
              <a:srgbClr val="83FF5B"/>
            </a:solidFill>
          </p:spPr>
          <p:txBody>
            <a:bodyPr wrap="square" lIns="0" tIns="0" rIns="0" bIns="0" rtlCol="0"/>
            <a:lstStyle/>
            <a:p>
              <a:endParaRPr/>
            </a:p>
          </p:txBody>
        </p:sp>
        <p:sp>
          <p:nvSpPr>
            <p:cNvPr id="38" name="object 38"/>
            <p:cNvSpPr/>
            <p:nvPr/>
          </p:nvSpPr>
          <p:spPr>
            <a:xfrm>
              <a:off x="3899915" y="4175759"/>
              <a:ext cx="504825" cy="647700"/>
            </a:xfrm>
            <a:custGeom>
              <a:avLst/>
              <a:gdLst/>
              <a:ahLst/>
              <a:cxnLst/>
              <a:rect l="l" t="t" r="r" b="b"/>
              <a:pathLst>
                <a:path w="504825" h="647700">
                  <a:moveTo>
                    <a:pt x="252983" y="0"/>
                  </a:moveTo>
                  <a:lnTo>
                    <a:pt x="185561" y="2920"/>
                  </a:lnTo>
                  <a:lnTo>
                    <a:pt x="125080" y="11175"/>
                  </a:lnTo>
                  <a:lnTo>
                    <a:pt x="73913" y="24002"/>
                  </a:lnTo>
                  <a:lnTo>
                    <a:pt x="34431" y="40639"/>
                  </a:lnTo>
                  <a:lnTo>
                    <a:pt x="0" y="82295"/>
                  </a:lnTo>
                  <a:lnTo>
                    <a:pt x="0" y="566927"/>
                  </a:lnTo>
                  <a:lnTo>
                    <a:pt x="34431" y="608188"/>
                  </a:lnTo>
                  <a:lnTo>
                    <a:pt x="73913" y="624458"/>
                  </a:lnTo>
                  <a:lnTo>
                    <a:pt x="125080" y="636919"/>
                  </a:lnTo>
                  <a:lnTo>
                    <a:pt x="185561" y="644891"/>
                  </a:lnTo>
                  <a:lnTo>
                    <a:pt x="252983" y="647699"/>
                  </a:lnTo>
                  <a:lnTo>
                    <a:pt x="319764" y="644891"/>
                  </a:lnTo>
                  <a:lnTo>
                    <a:pt x="379814" y="636919"/>
                  </a:lnTo>
                  <a:lnTo>
                    <a:pt x="430720" y="624458"/>
                  </a:lnTo>
                  <a:lnTo>
                    <a:pt x="470069" y="608188"/>
                  </a:lnTo>
                  <a:lnTo>
                    <a:pt x="504443" y="566927"/>
                  </a:lnTo>
                  <a:lnTo>
                    <a:pt x="504443" y="82295"/>
                  </a:lnTo>
                  <a:lnTo>
                    <a:pt x="470069" y="40639"/>
                  </a:lnTo>
                  <a:lnTo>
                    <a:pt x="430720" y="24002"/>
                  </a:lnTo>
                  <a:lnTo>
                    <a:pt x="379814" y="11175"/>
                  </a:lnTo>
                  <a:lnTo>
                    <a:pt x="319764" y="2920"/>
                  </a:lnTo>
                  <a:lnTo>
                    <a:pt x="252983" y="0"/>
                  </a:lnTo>
                  <a:close/>
                </a:path>
                <a:path w="504825" h="647700">
                  <a:moveTo>
                    <a:pt x="0" y="82295"/>
                  </a:moveTo>
                  <a:lnTo>
                    <a:pt x="34431" y="122879"/>
                  </a:lnTo>
                  <a:lnTo>
                    <a:pt x="73913" y="139255"/>
                  </a:lnTo>
                  <a:lnTo>
                    <a:pt x="125080" y="151948"/>
                  </a:lnTo>
                  <a:lnTo>
                    <a:pt x="185561" y="160154"/>
                  </a:lnTo>
                  <a:lnTo>
                    <a:pt x="252983" y="163067"/>
                  </a:lnTo>
                  <a:lnTo>
                    <a:pt x="319764" y="160154"/>
                  </a:lnTo>
                  <a:lnTo>
                    <a:pt x="379814" y="151948"/>
                  </a:lnTo>
                  <a:lnTo>
                    <a:pt x="430720" y="139255"/>
                  </a:lnTo>
                  <a:lnTo>
                    <a:pt x="470069" y="122879"/>
                  </a:lnTo>
                  <a:lnTo>
                    <a:pt x="495448" y="103624"/>
                  </a:lnTo>
                  <a:lnTo>
                    <a:pt x="504443" y="82295"/>
                  </a:lnTo>
                </a:path>
              </a:pathLst>
            </a:custGeom>
            <a:ln w="9524">
              <a:solidFill>
                <a:srgbClr val="0000FF"/>
              </a:solidFill>
            </a:ln>
          </p:spPr>
          <p:txBody>
            <a:bodyPr wrap="square" lIns="0" tIns="0" rIns="0" bIns="0" rtlCol="0"/>
            <a:lstStyle/>
            <a:p>
              <a:endParaRPr/>
            </a:p>
          </p:txBody>
        </p:sp>
        <p:sp>
          <p:nvSpPr>
            <p:cNvPr id="39" name="object 39"/>
            <p:cNvSpPr/>
            <p:nvPr/>
          </p:nvSpPr>
          <p:spPr>
            <a:xfrm>
              <a:off x="5507735" y="5038343"/>
              <a:ext cx="506095" cy="647700"/>
            </a:xfrm>
            <a:custGeom>
              <a:avLst/>
              <a:gdLst/>
              <a:ahLst/>
              <a:cxnLst/>
              <a:rect l="l" t="t" r="r" b="b"/>
              <a:pathLst>
                <a:path w="506095" h="647700">
                  <a:moveTo>
                    <a:pt x="505967" y="566927"/>
                  </a:moveTo>
                  <a:lnTo>
                    <a:pt x="505967" y="80771"/>
                  </a:lnTo>
                  <a:lnTo>
                    <a:pt x="496859" y="59443"/>
                  </a:lnTo>
                  <a:lnTo>
                    <a:pt x="431482" y="23812"/>
                  </a:lnTo>
                  <a:lnTo>
                    <a:pt x="380209" y="11119"/>
                  </a:lnTo>
                  <a:lnTo>
                    <a:pt x="319877" y="2913"/>
                  </a:lnTo>
                  <a:lnTo>
                    <a:pt x="252983" y="0"/>
                  </a:lnTo>
                  <a:lnTo>
                    <a:pt x="186090" y="2913"/>
                  </a:lnTo>
                  <a:lnTo>
                    <a:pt x="125758" y="11119"/>
                  </a:lnTo>
                  <a:lnTo>
                    <a:pt x="74485" y="23812"/>
                  </a:lnTo>
                  <a:lnTo>
                    <a:pt x="34769" y="40188"/>
                  </a:lnTo>
                  <a:lnTo>
                    <a:pt x="0" y="80771"/>
                  </a:lnTo>
                  <a:lnTo>
                    <a:pt x="0" y="566927"/>
                  </a:lnTo>
                  <a:lnTo>
                    <a:pt x="34769" y="607511"/>
                  </a:lnTo>
                  <a:lnTo>
                    <a:pt x="74485" y="623887"/>
                  </a:lnTo>
                  <a:lnTo>
                    <a:pt x="125758" y="636580"/>
                  </a:lnTo>
                  <a:lnTo>
                    <a:pt x="186090" y="644786"/>
                  </a:lnTo>
                  <a:lnTo>
                    <a:pt x="252983" y="647699"/>
                  </a:lnTo>
                  <a:lnTo>
                    <a:pt x="319877" y="644786"/>
                  </a:lnTo>
                  <a:lnTo>
                    <a:pt x="380209" y="636580"/>
                  </a:lnTo>
                  <a:lnTo>
                    <a:pt x="431482" y="623887"/>
                  </a:lnTo>
                  <a:lnTo>
                    <a:pt x="471198" y="607511"/>
                  </a:lnTo>
                  <a:lnTo>
                    <a:pt x="505967" y="566927"/>
                  </a:lnTo>
                  <a:close/>
                </a:path>
              </a:pathLst>
            </a:custGeom>
            <a:solidFill>
              <a:srgbClr val="FF0065"/>
            </a:solidFill>
          </p:spPr>
          <p:txBody>
            <a:bodyPr wrap="square" lIns="0" tIns="0" rIns="0" bIns="0" rtlCol="0"/>
            <a:lstStyle/>
            <a:p>
              <a:endParaRPr/>
            </a:p>
          </p:txBody>
        </p:sp>
        <p:sp>
          <p:nvSpPr>
            <p:cNvPr id="40" name="object 40"/>
            <p:cNvSpPr/>
            <p:nvPr/>
          </p:nvSpPr>
          <p:spPr>
            <a:xfrm>
              <a:off x="5507735" y="5038343"/>
              <a:ext cx="506095" cy="161925"/>
            </a:xfrm>
            <a:custGeom>
              <a:avLst/>
              <a:gdLst/>
              <a:ahLst/>
              <a:cxnLst/>
              <a:rect l="l" t="t" r="r" b="b"/>
              <a:pathLst>
                <a:path w="506095" h="161925">
                  <a:moveTo>
                    <a:pt x="505967" y="80771"/>
                  </a:moveTo>
                  <a:lnTo>
                    <a:pt x="471198" y="40188"/>
                  </a:lnTo>
                  <a:lnTo>
                    <a:pt x="431482" y="23812"/>
                  </a:lnTo>
                  <a:lnTo>
                    <a:pt x="380209" y="11119"/>
                  </a:lnTo>
                  <a:lnTo>
                    <a:pt x="319877" y="2913"/>
                  </a:lnTo>
                  <a:lnTo>
                    <a:pt x="252983" y="0"/>
                  </a:lnTo>
                  <a:lnTo>
                    <a:pt x="186090" y="2913"/>
                  </a:lnTo>
                  <a:lnTo>
                    <a:pt x="125758" y="11119"/>
                  </a:lnTo>
                  <a:lnTo>
                    <a:pt x="74485" y="23812"/>
                  </a:lnTo>
                  <a:lnTo>
                    <a:pt x="34769" y="40188"/>
                  </a:lnTo>
                  <a:lnTo>
                    <a:pt x="0" y="80771"/>
                  </a:lnTo>
                  <a:lnTo>
                    <a:pt x="9108" y="102630"/>
                  </a:lnTo>
                  <a:lnTo>
                    <a:pt x="74485" y="138302"/>
                  </a:lnTo>
                  <a:lnTo>
                    <a:pt x="125758" y="150763"/>
                  </a:lnTo>
                  <a:lnTo>
                    <a:pt x="186090" y="158735"/>
                  </a:lnTo>
                  <a:lnTo>
                    <a:pt x="252983" y="161543"/>
                  </a:lnTo>
                  <a:lnTo>
                    <a:pt x="319877" y="158735"/>
                  </a:lnTo>
                  <a:lnTo>
                    <a:pt x="380209" y="150763"/>
                  </a:lnTo>
                  <a:lnTo>
                    <a:pt x="431482" y="138302"/>
                  </a:lnTo>
                  <a:lnTo>
                    <a:pt x="471198" y="122032"/>
                  </a:lnTo>
                  <a:lnTo>
                    <a:pt x="505967" y="80771"/>
                  </a:lnTo>
                  <a:close/>
                </a:path>
              </a:pathLst>
            </a:custGeom>
            <a:solidFill>
              <a:srgbClr val="FF3183"/>
            </a:solidFill>
          </p:spPr>
          <p:txBody>
            <a:bodyPr wrap="square" lIns="0" tIns="0" rIns="0" bIns="0" rtlCol="0"/>
            <a:lstStyle/>
            <a:p>
              <a:endParaRPr/>
            </a:p>
          </p:txBody>
        </p:sp>
        <p:sp>
          <p:nvSpPr>
            <p:cNvPr id="41" name="object 41"/>
            <p:cNvSpPr/>
            <p:nvPr/>
          </p:nvSpPr>
          <p:spPr>
            <a:xfrm>
              <a:off x="5507735" y="5038343"/>
              <a:ext cx="506095" cy="647700"/>
            </a:xfrm>
            <a:custGeom>
              <a:avLst/>
              <a:gdLst/>
              <a:ahLst/>
              <a:cxnLst/>
              <a:rect l="l" t="t" r="r" b="b"/>
              <a:pathLst>
                <a:path w="506095" h="647700">
                  <a:moveTo>
                    <a:pt x="252983" y="0"/>
                  </a:moveTo>
                  <a:lnTo>
                    <a:pt x="186090" y="2913"/>
                  </a:lnTo>
                  <a:lnTo>
                    <a:pt x="125758" y="11119"/>
                  </a:lnTo>
                  <a:lnTo>
                    <a:pt x="74485" y="23812"/>
                  </a:lnTo>
                  <a:lnTo>
                    <a:pt x="34769" y="40188"/>
                  </a:lnTo>
                  <a:lnTo>
                    <a:pt x="0" y="80771"/>
                  </a:lnTo>
                  <a:lnTo>
                    <a:pt x="0" y="566927"/>
                  </a:lnTo>
                  <a:lnTo>
                    <a:pt x="34769" y="607511"/>
                  </a:lnTo>
                  <a:lnTo>
                    <a:pt x="74485" y="623887"/>
                  </a:lnTo>
                  <a:lnTo>
                    <a:pt x="125758" y="636580"/>
                  </a:lnTo>
                  <a:lnTo>
                    <a:pt x="186090" y="644786"/>
                  </a:lnTo>
                  <a:lnTo>
                    <a:pt x="252983" y="647699"/>
                  </a:lnTo>
                  <a:lnTo>
                    <a:pt x="319877" y="644786"/>
                  </a:lnTo>
                  <a:lnTo>
                    <a:pt x="380209" y="636580"/>
                  </a:lnTo>
                  <a:lnTo>
                    <a:pt x="431482" y="623887"/>
                  </a:lnTo>
                  <a:lnTo>
                    <a:pt x="471198" y="607511"/>
                  </a:lnTo>
                  <a:lnTo>
                    <a:pt x="505967" y="566927"/>
                  </a:lnTo>
                  <a:lnTo>
                    <a:pt x="505967" y="80771"/>
                  </a:lnTo>
                  <a:lnTo>
                    <a:pt x="471198" y="40188"/>
                  </a:lnTo>
                  <a:lnTo>
                    <a:pt x="431482" y="23812"/>
                  </a:lnTo>
                  <a:lnTo>
                    <a:pt x="380209" y="11119"/>
                  </a:lnTo>
                  <a:lnTo>
                    <a:pt x="319877" y="2913"/>
                  </a:lnTo>
                  <a:lnTo>
                    <a:pt x="252983" y="0"/>
                  </a:lnTo>
                  <a:close/>
                </a:path>
                <a:path w="506095" h="647700">
                  <a:moveTo>
                    <a:pt x="0" y="80771"/>
                  </a:moveTo>
                  <a:lnTo>
                    <a:pt x="34769" y="122032"/>
                  </a:lnTo>
                  <a:lnTo>
                    <a:pt x="74485" y="138302"/>
                  </a:lnTo>
                  <a:lnTo>
                    <a:pt x="125758" y="150763"/>
                  </a:lnTo>
                  <a:lnTo>
                    <a:pt x="186090" y="158735"/>
                  </a:lnTo>
                  <a:lnTo>
                    <a:pt x="252983" y="161543"/>
                  </a:lnTo>
                  <a:lnTo>
                    <a:pt x="319877" y="158735"/>
                  </a:lnTo>
                  <a:lnTo>
                    <a:pt x="380209" y="150763"/>
                  </a:lnTo>
                  <a:lnTo>
                    <a:pt x="431482" y="138302"/>
                  </a:lnTo>
                  <a:lnTo>
                    <a:pt x="471198" y="122032"/>
                  </a:lnTo>
                  <a:lnTo>
                    <a:pt x="496859" y="102630"/>
                  </a:lnTo>
                  <a:lnTo>
                    <a:pt x="505967" y="80771"/>
                  </a:lnTo>
                </a:path>
              </a:pathLst>
            </a:custGeom>
            <a:ln w="9524">
              <a:solidFill>
                <a:srgbClr val="0000FF"/>
              </a:solidFill>
            </a:ln>
          </p:spPr>
          <p:txBody>
            <a:bodyPr wrap="square" lIns="0" tIns="0" rIns="0" bIns="0" rtlCol="0"/>
            <a:lstStyle/>
            <a:p>
              <a:endParaRPr/>
            </a:p>
          </p:txBody>
        </p:sp>
        <p:sp>
          <p:nvSpPr>
            <p:cNvPr id="42" name="object 42"/>
            <p:cNvSpPr/>
            <p:nvPr/>
          </p:nvSpPr>
          <p:spPr>
            <a:xfrm>
              <a:off x="5324855" y="2337815"/>
              <a:ext cx="504825" cy="647700"/>
            </a:xfrm>
            <a:custGeom>
              <a:avLst/>
              <a:gdLst/>
              <a:ahLst/>
              <a:cxnLst/>
              <a:rect l="l" t="t" r="r" b="b"/>
              <a:pathLst>
                <a:path w="504825" h="647700">
                  <a:moveTo>
                    <a:pt x="504443" y="566927"/>
                  </a:moveTo>
                  <a:lnTo>
                    <a:pt x="504443" y="80771"/>
                  </a:lnTo>
                  <a:lnTo>
                    <a:pt x="495441" y="59443"/>
                  </a:lnTo>
                  <a:lnTo>
                    <a:pt x="430529" y="23812"/>
                  </a:lnTo>
                  <a:lnTo>
                    <a:pt x="379363" y="11119"/>
                  </a:lnTo>
                  <a:lnTo>
                    <a:pt x="318882" y="2913"/>
                  </a:lnTo>
                  <a:lnTo>
                    <a:pt x="251459" y="0"/>
                  </a:lnTo>
                  <a:lnTo>
                    <a:pt x="184679" y="2913"/>
                  </a:lnTo>
                  <a:lnTo>
                    <a:pt x="124629" y="11119"/>
                  </a:lnTo>
                  <a:lnTo>
                    <a:pt x="73723" y="23812"/>
                  </a:lnTo>
                  <a:lnTo>
                    <a:pt x="34374" y="40188"/>
                  </a:lnTo>
                  <a:lnTo>
                    <a:pt x="0" y="80771"/>
                  </a:lnTo>
                  <a:lnTo>
                    <a:pt x="0" y="566927"/>
                  </a:lnTo>
                  <a:lnTo>
                    <a:pt x="34374" y="607511"/>
                  </a:lnTo>
                  <a:lnTo>
                    <a:pt x="73723" y="623887"/>
                  </a:lnTo>
                  <a:lnTo>
                    <a:pt x="124629" y="636580"/>
                  </a:lnTo>
                  <a:lnTo>
                    <a:pt x="184679" y="644786"/>
                  </a:lnTo>
                  <a:lnTo>
                    <a:pt x="251459" y="647699"/>
                  </a:lnTo>
                  <a:lnTo>
                    <a:pt x="318882" y="644786"/>
                  </a:lnTo>
                  <a:lnTo>
                    <a:pt x="379363" y="636580"/>
                  </a:lnTo>
                  <a:lnTo>
                    <a:pt x="430529" y="623887"/>
                  </a:lnTo>
                  <a:lnTo>
                    <a:pt x="470012" y="607511"/>
                  </a:lnTo>
                  <a:lnTo>
                    <a:pt x="504443" y="566927"/>
                  </a:lnTo>
                  <a:close/>
                </a:path>
              </a:pathLst>
            </a:custGeom>
            <a:solidFill>
              <a:srgbClr val="7F7F00"/>
            </a:solidFill>
          </p:spPr>
          <p:txBody>
            <a:bodyPr wrap="square" lIns="0" tIns="0" rIns="0" bIns="0" rtlCol="0"/>
            <a:lstStyle/>
            <a:p>
              <a:endParaRPr/>
            </a:p>
          </p:txBody>
        </p:sp>
        <p:sp>
          <p:nvSpPr>
            <p:cNvPr id="43" name="object 43"/>
            <p:cNvSpPr/>
            <p:nvPr/>
          </p:nvSpPr>
          <p:spPr>
            <a:xfrm>
              <a:off x="5324855" y="2337815"/>
              <a:ext cx="504825" cy="161925"/>
            </a:xfrm>
            <a:custGeom>
              <a:avLst/>
              <a:gdLst/>
              <a:ahLst/>
              <a:cxnLst/>
              <a:rect l="l" t="t" r="r" b="b"/>
              <a:pathLst>
                <a:path w="504825" h="161925">
                  <a:moveTo>
                    <a:pt x="504443" y="80771"/>
                  </a:moveTo>
                  <a:lnTo>
                    <a:pt x="470012" y="40188"/>
                  </a:lnTo>
                  <a:lnTo>
                    <a:pt x="430529" y="23812"/>
                  </a:lnTo>
                  <a:lnTo>
                    <a:pt x="379363" y="11119"/>
                  </a:lnTo>
                  <a:lnTo>
                    <a:pt x="318882" y="2913"/>
                  </a:lnTo>
                  <a:lnTo>
                    <a:pt x="251459" y="0"/>
                  </a:lnTo>
                  <a:lnTo>
                    <a:pt x="184679" y="2913"/>
                  </a:lnTo>
                  <a:lnTo>
                    <a:pt x="124629" y="11119"/>
                  </a:lnTo>
                  <a:lnTo>
                    <a:pt x="73723" y="23812"/>
                  </a:lnTo>
                  <a:lnTo>
                    <a:pt x="34374" y="40188"/>
                  </a:lnTo>
                  <a:lnTo>
                    <a:pt x="0" y="80771"/>
                  </a:lnTo>
                  <a:lnTo>
                    <a:pt x="8995" y="102630"/>
                  </a:lnTo>
                  <a:lnTo>
                    <a:pt x="73723" y="138302"/>
                  </a:lnTo>
                  <a:lnTo>
                    <a:pt x="124629" y="150763"/>
                  </a:lnTo>
                  <a:lnTo>
                    <a:pt x="184679" y="158735"/>
                  </a:lnTo>
                  <a:lnTo>
                    <a:pt x="251459" y="161543"/>
                  </a:lnTo>
                  <a:lnTo>
                    <a:pt x="318882" y="158735"/>
                  </a:lnTo>
                  <a:lnTo>
                    <a:pt x="379363" y="150763"/>
                  </a:lnTo>
                  <a:lnTo>
                    <a:pt x="430529" y="138302"/>
                  </a:lnTo>
                  <a:lnTo>
                    <a:pt x="470012" y="122032"/>
                  </a:lnTo>
                  <a:lnTo>
                    <a:pt x="504443" y="80771"/>
                  </a:lnTo>
                  <a:close/>
                </a:path>
              </a:pathLst>
            </a:custGeom>
            <a:solidFill>
              <a:srgbClr val="989831"/>
            </a:solidFill>
          </p:spPr>
          <p:txBody>
            <a:bodyPr wrap="square" lIns="0" tIns="0" rIns="0" bIns="0" rtlCol="0"/>
            <a:lstStyle/>
            <a:p>
              <a:endParaRPr/>
            </a:p>
          </p:txBody>
        </p:sp>
        <p:sp>
          <p:nvSpPr>
            <p:cNvPr id="44" name="object 44"/>
            <p:cNvSpPr/>
            <p:nvPr/>
          </p:nvSpPr>
          <p:spPr>
            <a:xfrm>
              <a:off x="5324855" y="2337815"/>
              <a:ext cx="504825" cy="647700"/>
            </a:xfrm>
            <a:custGeom>
              <a:avLst/>
              <a:gdLst/>
              <a:ahLst/>
              <a:cxnLst/>
              <a:rect l="l" t="t" r="r" b="b"/>
              <a:pathLst>
                <a:path w="504825" h="647700">
                  <a:moveTo>
                    <a:pt x="251459" y="0"/>
                  </a:moveTo>
                  <a:lnTo>
                    <a:pt x="184679" y="2913"/>
                  </a:lnTo>
                  <a:lnTo>
                    <a:pt x="124629" y="11119"/>
                  </a:lnTo>
                  <a:lnTo>
                    <a:pt x="73723" y="23812"/>
                  </a:lnTo>
                  <a:lnTo>
                    <a:pt x="34374" y="40188"/>
                  </a:lnTo>
                  <a:lnTo>
                    <a:pt x="0" y="80771"/>
                  </a:lnTo>
                  <a:lnTo>
                    <a:pt x="0" y="566927"/>
                  </a:lnTo>
                  <a:lnTo>
                    <a:pt x="34374" y="607511"/>
                  </a:lnTo>
                  <a:lnTo>
                    <a:pt x="73723" y="623887"/>
                  </a:lnTo>
                  <a:lnTo>
                    <a:pt x="124629" y="636580"/>
                  </a:lnTo>
                  <a:lnTo>
                    <a:pt x="184679" y="644786"/>
                  </a:lnTo>
                  <a:lnTo>
                    <a:pt x="251459" y="647699"/>
                  </a:lnTo>
                  <a:lnTo>
                    <a:pt x="318882" y="644786"/>
                  </a:lnTo>
                  <a:lnTo>
                    <a:pt x="379363" y="636580"/>
                  </a:lnTo>
                  <a:lnTo>
                    <a:pt x="430529" y="623887"/>
                  </a:lnTo>
                  <a:lnTo>
                    <a:pt x="470012" y="607511"/>
                  </a:lnTo>
                  <a:lnTo>
                    <a:pt x="504443" y="566927"/>
                  </a:lnTo>
                  <a:lnTo>
                    <a:pt x="504443" y="80771"/>
                  </a:lnTo>
                  <a:lnTo>
                    <a:pt x="470012" y="40188"/>
                  </a:lnTo>
                  <a:lnTo>
                    <a:pt x="430529" y="23812"/>
                  </a:lnTo>
                  <a:lnTo>
                    <a:pt x="379363" y="11119"/>
                  </a:lnTo>
                  <a:lnTo>
                    <a:pt x="318882" y="2913"/>
                  </a:lnTo>
                  <a:lnTo>
                    <a:pt x="251459" y="0"/>
                  </a:lnTo>
                  <a:close/>
                </a:path>
                <a:path w="504825" h="647700">
                  <a:moveTo>
                    <a:pt x="0" y="80771"/>
                  </a:moveTo>
                  <a:lnTo>
                    <a:pt x="34374" y="122032"/>
                  </a:lnTo>
                  <a:lnTo>
                    <a:pt x="73723" y="138302"/>
                  </a:lnTo>
                  <a:lnTo>
                    <a:pt x="124629" y="150763"/>
                  </a:lnTo>
                  <a:lnTo>
                    <a:pt x="184679" y="158735"/>
                  </a:lnTo>
                  <a:lnTo>
                    <a:pt x="251459" y="161543"/>
                  </a:lnTo>
                  <a:lnTo>
                    <a:pt x="318882" y="158735"/>
                  </a:lnTo>
                  <a:lnTo>
                    <a:pt x="379363" y="150763"/>
                  </a:lnTo>
                  <a:lnTo>
                    <a:pt x="430529" y="138302"/>
                  </a:lnTo>
                  <a:lnTo>
                    <a:pt x="470012" y="122032"/>
                  </a:lnTo>
                  <a:lnTo>
                    <a:pt x="495441" y="102630"/>
                  </a:lnTo>
                  <a:lnTo>
                    <a:pt x="504443" y="80771"/>
                  </a:lnTo>
                </a:path>
              </a:pathLst>
            </a:custGeom>
            <a:ln w="9524">
              <a:solidFill>
                <a:srgbClr val="0000FF"/>
              </a:solidFill>
            </a:ln>
          </p:spPr>
          <p:txBody>
            <a:bodyPr wrap="square" lIns="0" tIns="0" rIns="0" bIns="0" rtlCol="0"/>
            <a:lstStyle/>
            <a:p>
              <a:endParaRPr/>
            </a:p>
          </p:txBody>
        </p:sp>
        <p:sp>
          <p:nvSpPr>
            <p:cNvPr id="45" name="object 45"/>
            <p:cNvSpPr/>
            <p:nvPr/>
          </p:nvSpPr>
          <p:spPr>
            <a:xfrm>
              <a:off x="6059423" y="4174235"/>
              <a:ext cx="504825" cy="647700"/>
            </a:xfrm>
            <a:custGeom>
              <a:avLst/>
              <a:gdLst/>
              <a:ahLst/>
              <a:cxnLst/>
              <a:rect l="l" t="t" r="r" b="b"/>
              <a:pathLst>
                <a:path w="504825" h="647700">
                  <a:moveTo>
                    <a:pt x="504443" y="566927"/>
                  </a:moveTo>
                  <a:lnTo>
                    <a:pt x="504443" y="82295"/>
                  </a:lnTo>
                  <a:lnTo>
                    <a:pt x="495441" y="60324"/>
                  </a:lnTo>
                  <a:lnTo>
                    <a:pt x="430529" y="24002"/>
                  </a:lnTo>
                  <a:lnTo>
                    <a:pt x="379363" y="11175"/>
                  </a:lnTo>
                  <a:lnTo>
                    <a:pt x="318882" y="2920"/>
                  </a:lnTo>
                  <a:lnTo>
                    <a:pt x="251459" y="0"/>
                  </a:lnTo>
                  <a:lnTo>
                    <a:pt x="184679" y="2920"/>
                  </a:lnTo>
                  <a:lnTo>
                    <a:pt x="124629" y="11175"/>
                  </a:lnTo>
                  <a:lnTo>
                    <a:pt x="73723" y="24002"/>
                  </a:lnTo>
                  <a:lnTo>
                    <a:pt x="34374" y="40639"/>
                  </a:lnTo>
                  <a:lnTo>
                    <a:pt x="0" y="82295"/>
                  </a:lnTo>
                  <a:lnTo>
                    <a:pt x="0" y="566927"/>
                  </a:lnTo>
                  <a:lnTo>
                    <a:pt x="34374" y="608188"/>
                  </a:lnTo>
                  <a:lnTo>
                    <a:pt x="73723" y="624458"/>
                  </a:lnTo>
                  <a:lnTo>
                    <a:pt x="124629" y="636919"/>
                  </a:lnTo>
                  <a:lnTo>
                    <a:pt x="184679" y="644891"/>
                  </a:lnTo>
                  <a:lnTo>
                    <a:pt x="251459" y="647699"/>
                  </a:lnTo>
                  <a:lnTo>
                    <a:pt x="318882" y="644891"/>
                  </a:lnTo>
                  <a:lnTo>
                    <a:pt x="379363" y="636919"/>
                  </a:lnTo>
                  <a:lnTo>
                    <a:pt x="430529" y="624458"/>
                  </a:lnTo>
                  <a:lnTo>
                    <a:pt x="470012" y="608188"/>
                  </a:lnTo>
                  <a:lnTo>
                    <a:pt x="504443" y="566927"/>
                  </a:lnTo>
                  <a:close/>
                </a:path>
              </a:pathLst>
            </a:custGeom>
            <a:solidFill>
              <a:srgbClr val="32CCFF"/>
            </a:solidFill>
          </p:spPr>
          <p:txBody>
            <a:bodyPr wrap="square" lIns="0" tIns="0" rIns="0" bIns="0" rtlCol="0"/>
            <a:lstStyle/>
            <a:p>
              <a:endParaRPr/>
            </a:p>
          </p:txBody>
        </p:sp>
        <p:sp>
          <p:nvSpPr>
            <p:cNvPr id="46" name="object 46"/>
            <p:cNvSpPr/>
            <p:nvPr/>
          </p:nvSpPr>
          <p:spPr>
            <a:xfrm>
              <a:off x="6059423" y="4174235"/>
              <a:ext cx="504825" cy="163195"/>
            </a:xfrm>
            <a:custGeom>
              <a:avLst/>
              <a:gdLst/>
              <a:ahLst/>
              <a:cxnLst/>
              <a:rect l="l" t="t" r="r" b="b"/>
              <a:pathLst>
                <a:path w="504825" h="163195">
                  <a:moveTo>
                    <a:pt x="504443" y="82295"/>
                  </a:moveTo>
                  <a:lnTo>
                    <a:pt x="470012" y="40639"/>
                  </a:lnTo>
                  <a:lnTo>
                    <a:pt x="430529" y="24002"/>
                  </a:lnTo>
                  <a:lnTo>
                    <a:pt x="379363" y="11175"/>
                  </a:lnTo>
                  <a:lnTo>
                    <a:pt x="318882" y="2920"/>
                  </a:lnTo>
                  <a:lnTo>
                    <a:pt x="251459" y="0"/>
                  </a:lnTo>
                  <a:lnTo>
                    <a:pt x="184679" y="2920"/>
                  </a:lnTo>
                  <a:lnTo>
                    <a:pt x="124629" y="11175"/>
                  </a:lnTo>
                  <a:lnTo>
                    <a:pt x="73723" y="24002"/>
                  </a:lnTo>
                  <a:lnTo>
                    <a:pt x="34374" y="40639"/>
                  </a:lnTo>
                  <a:lnTo>
                    <a:pt x="0" y="82295"/>
                  </a:lnTo>
                  <a:lnTo>
                    <a:pt x="8995" y="103624"/>
                  </a:lnTo>
                  <a:lnTo>
                    <a:pt x="73723" y="139255"/>
                  </a:lnTo>
                  <a:lnTo>
                    <a:pt x="124629" y="151948"/>
                  </a:lnTo>
                  <a:lnTo>
                    <a:pt x="184679" y="160154"/>
                  </a:lnTo>
                  <a:lnTo>
                    <a:pt x="251459" y="163067"/>
                  </a:lnTo>
                  <a:lnTo>
                    <a:pt x="318882" y="160154"/>
                  </a:lnTo>
                  <a:lnTo>
                    <a:pt x="379363" y="151948"/>
                  </a:lnTo>
                  <a:lnTo>
                    <a:pt x="430529" y="139255"/>
                  </a:lnTo>
                  <a:lnTo>
                    <a:pt x="470012" y="122879"/>
                  </a:lnTo>
                  <a:lnTo>
                    <a:pt x="504443" y="82295"/>
                  </a:lnTo>
                  <a:close/>
                </a:path>
              </a:pathLst>
            </a:custGeom>
            <a:solidFill>
              <a:srgbClr val="5BD6FF"/>
            </a:solidFill>
          </p:spPr>
          <p:txBody>
            <a:bodyPr wrap="square" lIns="0" tIns="0" rIns="0" bIns="0" rtlCol="0"/>
            <a:lstStyle/>
            <a:p>
              <a:endParaRPr/>
            </a:p>
          </p:txBody>
        </p:sp>
        <p:sp>
          <p:nvSpPr>
            <p:cNvPr id="47" name="object 47"/>
            <p:cNvSpPr/>
            <p:nvPr/>
          </p:nvSpPr>
          <p:spPr>
            <a:xfrm>
              <a:off x="6059423" y="4174235"/>
              <a:ext cx="504825" cy="647700"/>
            </a:xfrm>
            <a:custGeom>
              <a:avLst/>
              <a:gdLst/>
              <a:ahLst/>
              <a:cxnLst/>
              <a:rect l="l" t="t" r="r" b="b"/>
              <a:pathLst>
                <a:path w="504825" h="647700">
                  <a:moveTo>
                    <a:pt x="251459" y="0"/>
                  </a:moveTo>
                  <a:lnTo>
                    <a:pt x="184679" y="2920"/>
                  </a:lnTo>
                  <a:lnTo>
                    <a:pt x="124629" y="11175"/>
                  </a:lnTo>
                  <a:lnTo>
                    <a:pt x="73723" y="24002"/>
                  </a:lnTo>
                  <a:lnTo>
                    <a:pt x="34374" y="40639"/>
                  </a:lnTo>
                  <a:lnTo>
                    <a:pt x="0" y="82295"/>
                  </a:lnTo>
                  <a:lnTo>
                    <a:pt x="0" y="566927"/>
                  </a:lnTo>
                  <a:lnTo>
                    <a:pt x="34374" y="608188"/>
                  </a:lnTo>
                  <a:lnTo>
                    <a:pt x="73723" y="624458"/>
                  </a:lnTo>
                  <a:lnTo>
                    <a:pt x="124629" y="636919"/>
                  </a:lnTo>
                  <a:lnTo>
                    <a:pt x="184679" y="644891"/>
                  </a:lnTo>
                  <a:lnTo>
                    <a:pt x="251459" y="647699"/>
                  </a:lnTo>
                  <a:lnTo>
                    <a:pt x="318882" y="644891"/>
                  </a:lnTo>
                  <a:lnTo>
                    <a:pt x="379363" y="636919"/>
                  </a:lnTo>
                  <a:lnTo>
                    <a:pt x="430529" y="624458"/>
                  </a:lnTo>
                  <a:lnTo>
                    <a:pt x="470012" y="608188"/>
                  </a:lnTo>
                  <a:lnTo>
                    <a:pt x="504443" y="566927"/>
                  </a:lnTo>
                  <a:lnTo>
                    <a:pt x="504443" y="82295"/>
                  </a:lnTo>
                  <a:lnTo>
                    <a:pt x="470012" y="40639"/>
                  </a:lnTo>
                  <a:lnTo>
                    <a:pt x="430529" y="24002"/>
                  </a:lnTo>
                  <a:lnTo>
                    <a:pt x="379363" y="11175"/>
                  </a:lnTo>
                  <a:lnTo>
                    <a:pt x="318882" y="2920"/>
                  </a:lnTo>
                  <a:lnTo>
                    <a:pt x="251459" y="0"/>
                  </a:lnTo>
                  <a:close/>
                </a:path>
                <a:path w="504825" h="647700">
                  <a:moveTo>
                    <a:pt x="0" y="82295"/>
                  </a:moveTo>
                  <a:lnTo>
                    <a:pt x="34374" y="122879"/>
                  </a:lnTo>
                  <a:lnTo>
                    <a:pt x="73723" y="139255"/>
                  </a:lnTo>
                  <a:lnTo>
                    <a:pt x="124629" y="151948"/>
                  </a:lnTo>
                  <a:lnTo>
                    <a:pt x="184679" y="160154"/>
                  </a:lnTo>
                  <a:lnTo>
                    <a:pt x="251459" y="163067"/>
                  </a:lnTo>
                  <a:lnTo>
                    <a:pt x="318882" y="160154"/>
                  </a:lnTo>
                  <a:lnTo>
                    <a:pt x="379363" y="151948"/>
                  </a:lnTo>
                  <a:lnTo>
                    <a:pt x="430529" y="139255"/>
                  </a:lnTo>
                  <a:lnTo>
                    <a:pt x="470012" y="122879"/>
                  </a:lnTo>
                  <a:lnTo>
                    <a:pt x="495441" y="103624"/>
                  </a:lnTo>
                  <a:lnTo>
                    <a:pt x="504443" y="82295"/>
                  </a:lnTo>
                </a:path>
              </a:pathLst>
            </a:custGeom>
            <a:ln w="9524">
              <a:solidFill>
                <a:srgbClr val="0000FF"/>
              </a:solidFill>
            </a:ln>
          </p:spPr>
          <p:txBody>
            <a:bodyPr wrap="square" lIns="0" tIns="0" rIns="0" bIns="0" rtlCol="0"/>
            <a:lstStyle/>
            <a:p>
              <a:endParaRPr/>
            </a:p>
          </p:txBody>
        </p:sp>
        <p:sp>
          <p:nvSpPr>
            <p:cNvPr id="48" name="object 48"/>
            <p:cNvSpPr/>
            <p:nvPr/>
          </p:nvSpPr>
          <p:spPr>
            <a:xfrm>
              <a:off x="3971543" y="5039867"/>
              <a:ext cx="504825" cy="647700"/>
            </a:xfrm>
            <a:custGeom>
              <a:avLst/>
              <a:gdLst/>
              <a:ahLst/>
              <a:cxnLst/>
              <a:rect l="l" t="t" r="r" b="b"/>
              <a:pathLst>
                <a:path w="504825" h="647700">
                  <a:moveTo>
                    <a:pt x="504443" y="566927"/>
                  </a:moveTo>
                  <a:lnTo>
                    <a:pt x="504443" y="80771"/>
                  </a:lnTo>
                  <a:lnTo>
                    <a:pt x="495448" y="59443"/>
                  </a:lnTo>
                  <a:lnTo>
                    <a:pt x="430720" y="23812"/>
                  </a:lnTo>
                  <a:lnTo>
                    <a:pt x="379814" y="11119"/>
                  </a:lnTo>
                  <a:lnTo>
                    <a:pt x="319764" y="2913"/>
                  </a:lnTo>
                  <a:lnTo>
                    <a:pt x="252983" y="0"/>
                  </a:lnTo>
                  <a:lnTo>
                    <a:pt x="185561" y="2913"/>
                  </a:lnTo>
                  <a:lnTo>
                    <a:pt x="125080" y="11119"/>
                  </a:lnTo>
                  <a:lnTo>
                    <a:pt x="73913" y="23812"/>
                  </a:lnTo>
                  <a:lnTo>
                    <a:pt x="34431" y="40188"/>
                  </a:lnTo>
                  <a:lnTo>
                    <a:pt x="0" y="80771"/>
                  </a:lnTo>
                  <a:lnTo>
                    <a:pt x="0" y="566927"/>
                  </a:lnTo>
                  <a:lnTo>
                    <a:pt x="34431" y="607511"/>
                  </a:lnTo>
                  <a:lnTo>
                    <a:pt x="73913" y="623887"/>
                  </a:lnTo>
                  <a:lnTo>
                    <a:pt x="125080" y="636580"/>
                  </a:lnTo>
                  <a:lnTo>
                    <a:pt x="185561" y="644786"/>
                  </a:lnTo>
                  <a:lnTo>
                    <a:pt x="252983" y="647699"/>
                  </a:lnTo>
                  <a:lnTo>
                    <a:pt x="319764" y="644786"/>
                  </a:lnTo>
                  <a:lnTo>
                    <a:pt x="379814" y="636580"/>
                  </a:lnTo>
                  <a:lnTo>
                    <a:pt x="430720" y="623887"/>
                  </a:lnTo>
                  <a:lnTo>
                    <a:pt x="470069" y="607511"/>
                  </a:lnTo>
                  <a:lnTo>
                    <a:pt x="504443" y="566927"/>
                  </a:lnTo>
                  <a:close/>
                </a:path>
              </a:pathLst>
            </a:custGeom>
            <a:solidFill>
              <a:srgbClr val="65FF32"/>
            </a:solidFill>
          </p:spPr>
          <p:txBody>
            <a:bodyPr wrap="square" lIns="0" tIns="0" rIns="0" bIns="0" rtlCol="0"/>
            <a:lstStyle/>
            <a:p>
              <a:endParaRPr/>
            </a:p>
          </p:txBody>
        </p:sp>
        <p:sp>
          <p:nvSpPr>
            <p:cNvPr id="49" name="object 49"/>
            <p:cNvSpPr/>
            <p:nvPr/>
          </p:nvSpPr>
          <p:spPr>
            <a:xfrm>
              <a:off x="3971543" y="5039867"/>
              <a:ext cx="504825" cy="161925"/>
            </a:xfrm>
            <a:custGeom>
              <a:avLst/>
              <a:gdLst/>
              <a:ahLst/>
              <a:cxnLst/>
              <a:rect l="l" t="t" r="r" b="b"/>
              <a:pathLst>
                <a:path w="504825" h="161925">
                  <a:moveTo>
                    <a:pt x="504443" y="80771"/>
                  </a:moveTo>
                  <a:lnTo>
                    <a:pt x="470069" y="40188"/>
                  </a:lnTo>
                  <a:lnTo>
                    <a:pt x="430720" y="23812"/>
                  </a:lnTo>
                  <a:lnTo>
                    <a:pt x="379814" y="11119"/>
                  </a:lnTo>
                  <a:lnTo>
                    <a:pt x="319764" y="2913"/>
                  </a:lnTo>
                  <a:lnTo>
                    <a:pt x="252983" y="0"/>
                  </a:lnTo>
                  <a:lnTo>
                    <a:pt x="185561" y="2913"/>
                  </a:lnTo>
                  <a:lnTo>
                    <a:pt x="125080" y="11119"/>
                  </a:lnTo>
                  <a:lnTo>
                    <a:pt x="73913" y="23812"/>
                  </a:lnTo>
                  <a:lnTo>
                    <a:pt x="34431" y="40188"/>
                  </a:lnTo>
                  <a:lnTo>
                    <a:pt x="0" y="80771"/>
                  </a:lnTo>
                  <a:lnTo>
                    <a:pt x="9002" y="102630"/>
                  </a:lnTo>
                  <a:lnTo>
                    <a:pt x="73913" y="138302"/>
                  </a:lnTo>
                  <a:lnTo>
                    <a:pt x="125080" y="150763"/>
                  </a:lnTo>
                  <a:lnTo>
                    <a:pt x="185561" y="158735"/>
                  </a:lnTo>
                  <a:lnTo>
                    <a:pt x="252983" y="161543"/>
                  </a:lnTo>
                  <a:lnTo>
                    <a:pt x="319764" y="158735"/>
                  </a:lnTo>
                  <a:lnTo>
                    <a:pt x="379814" y="150763"/>
                  </a:lnTo>
                  <a:lnTo>
                    <a:pt x="430720" y="138302"/>
                  </a:lnTo>
                  <a:lnTo>
                    <a:pt x="470069" y="122032"/>
                  </a:lnTo>
                  <a:lnTo>
                    <a:pt x="504443" y="80771"/>
                  </a:lnTo>
                  <a:close/>
                </a:path>
              </a:pathLst>
            </a:custGeom>
            <a:solidFill>
              <a:srgbClr val="83FF5B"/>
            </a:solidFill>
          </p:spPr>
          <p:txBody>
            <a:bodyPr wrap="square" lIns="0" tIns="0" rIns="0" bIns="0" rtlCol="0"/>
            <a:lstStyle/>
            <a:p>
              <a:endParaRPr/>
            </a:p>
          </p:txBody>
        </p:sp>
        <p:sp>
          <p:nvSpPr>
            <p:cNvPr id="50" name="object 50"/>
            <p:cNvSpPr/>
            <p:nvPr/>
          </p:nvSpPr>
          <p:spPr>
            <a:xfrm>
              <a:off x="3971543" y="5039867"/>
              <a:ext cx="504825" cy="647700"/>
            </a:xfrm>
            <a:custGeom>
              <a:avLst/>
              <a:gdLst/>
              <a:ahLst/>
              <a:cxnLst/>
              <a:rect l="l" t="t" r="r" b="b"/>
              <a:pathLst>
                <a:path w="504825" h="647700">
                  <a:moveTo>
                    <a:pt x="252983" y="0"/>
                  </a:moveTo>
                  <a:lnTo>
                    <a:pt x="185561" y="2913"/>
                  </a:lnTo>
                  <a:lnTo>
                    <a:pt x="125080" y="11119"/>
                  </a:lnTo>
                  <a:lnTo>
                    <a:pt x="73913" y="23812"/>
                  </a:lnTo>
                  <a:lnTo>
                    <a:pt x="34431" y="40188"/>
                  </a:lnTo>
                  <a:lnTo>
                    <a:pt x="0" y="80771"/>
                  </a:lnTo>
                  <a:lnTo>
                    <a:pt x="0" y="566927"/>
                  </a:lnTo>
                  <a:lnTo>
                    <a:pt x="34431" y="607511"/>
                  </a:lnTo>
                  <a:lnTo>
                    <a:pt x="73913" y="623887"/>
                  </a:lnTo>
                  <a:lnTo>
                    <a:pt x="125080" y="636580"/>
                  </a:lnTo>
                  <a:lnTo>
                    <a:pt x="185561" y="644786"/>
                  </a:lnTo>
                  <a:lnTo>
                    <a:pt x="252983" y="647699"/>
                  </a:lnTo>
                  <a:lnTo>
                    <a:pt x="319764" y="644786"/>
                  </a:lnTo>
                  <a:lnTo>
                    <a:pt x="379814" y="636580"/>
                  </a:lnTo>
                  <a:lnTo>
                    <a:pt x="430720" y="623887"/>
                  </a:lnTo>
                  <a:lnTo>
                    <a:pt x="470069" y="607511"/>
                  </a:lnTo>
                  <a:lnTo>
                    <a:pt x="504443" y="566927"/>
                  </a:lnTo>
                  <a:lnTo>
                    <a:pt x="504443" y="80771"/>
                  </a:lnTo>
                  <a:lnTo>
                    <a:pt x="470069" y="40188"/>
                  </a:lnTo>
                  <a:lnTo>
                    <a:pt x="430720" y="23812"/>
                  </a:lnTo>
                  <a:lnTo>
                    <a:pt x="379814" y="11119"/>
                  </a:lnTo>
                  <a:lnTo>
                    <a:pt x="319764" y="2913"/>
                  </a:lnTo>
                  <a:lnTo>
                    <a:pt x="252983" y="0"/>
                  </a:lnTo>
                  <a:close/>
                </a:path>
                <a:path w="504825" h="647700">
                  <a:moveTo>
                    <a:pt x="0" y="80771"/>
                  </a:moveTo>
                  <a:lnTo>
                    <a:pt x="34431" y="122032"/>
                  </a:lnTo>
                  <a:lnTo>
                    <a:pt x="73913" y="138302"/>
                  </a:lnTo>
                  <a:lnTo>
                    <a:pt x="125080" y="150763"/>
                  </a:lnTo>
                  <a:lnTo>
                    <a:pt x="185561" y="158735"/>
                  </a:lnTo>
                  <a:lnTo>
                    <a:pt x="252983" y="161543"/>
                  </a:lnTo>
                  <a:lnTo>
                    <a:pt x="319764" y="158735"/>
                  </a:lnTo>
                  <a:lnTo>
                    <a:pt x="379814" y="150763"/>
                  </a:lnTo>
                  <a:lnTo>
                    <a:pt x="430720" y="138302"/>
                  </a:lnTo>
                  <a:lnTo>
                    <a:pt x="470069" y="122032"/>
                  </a:lnTo>
                  <a:lnTo>
                    <a:pt x="495448" y="102630"/>
                  </a:lnTo>
                  <a:lnTo>
                    <a:pt x="504443" y="80771"/>
                  </a:lnTo>
                </a:path>
              </a:pathLst>
            </a:custGeom>
            <a:ln w="9524">
              <a:solidFill>
                <a:srgbClr val="0000FF"/>
              </a:solidFill>
            </a:ln>
          </p:spPr>
          <p:txBody>
            <a:bodyPr wrap="square" lIns="0" tIns="0" rIns="0" bIns="0" rtlCol="0"/>
            <a:lstStyle/>
            <a:p>
              <a:endParaRPr/>
            </a:p>
          </p:txBody>
        </p:sp>
        <p:sp>
          <p:nvSpPr>
            <p:cNvPr id="51" name="object 51"/>
            <p:cNvSpPr/>
            <p:nvPr/>
          </p:nvSpPr>
          <p:spPr>
            <a:xfrm>
              <a:off x="4739639" y="5039867"/>
              <a:ext cx="504825" cy="647700"/>
            </a:xfrm>
            <a:custGeom>
              <a:avLst/>
              <a:gdLst/>
              <a:ahLst/>
              <a:cxnLst/>
              <a:rect l="l" t="t" r="r" b="b"/>
              <a:pathLst>
                <a:path w="504825" h="647700">
                  <a:moveTo>
                    <a:pt x="504443" y="566927"/>
                  </a:moveTo>
                  <a:lnTo>
                    <a:pt x="504443" y="80771"/>
                  </a:lnTo>
                  <a:lnTo>
                    <a:pt x="495448" y="59443"/>
                  </a:lnTo>
                  <a:lnTo>
                    <a:pt x="430720" y="23812"/>
                  </a:lnTo>
                  <a:lnTo>
                    <a:pt x="379814" y="11119"/>
                  </a:lnTo>
                  <a:lnTo>
                    <a:pt x="319764" y="2913"/>
                  </a:lnTo>
                  <a:lnTo>
                    <a:pt x="252983" y="0"/>
                  </a:lnTo>
                  <a:lnTo>
                    <a:pt x="185561" y="2913"/>
                  </a:lnTo>
                  <a:lnTo>
                    <a:pt x="125080" y="11119"/>
                  </a:lnTo>
                  <a:lnTo>
                    <a:pt x="73913" y="23812"/>
                  </a:lnTo>
                  <a:lnTo>
                    <a:pt x="34431" y="40188"/>
                  </a:lnTo>
                  <a:lnTo>
                    <a:pt x="0" y="80771"/>
                  </a:lnTo>
                  <a:lnTo>
                    <a:pt x="0" y="566927"/>
                  </a:lnTo>
                  <a:lnTo>
                    <a:pt x="34431" y="607511"/>
                  </a:lnTo>
                  <a:lnTo>
                    <a:pt x="73913" y="623887"/>
                  </a:lnTo>
                  <a:lnTo>
                    <a:pt x="125080" y="636580"/>
                  </a:lnTo>
                  <a:lnTo>
                    <a:pt x="185561" y="644786"/>
                  </a:lnTo>
                  <a:lnTo>
                    <a:pt x="252983" y="647699"/>
                  </a:lnTo>
                  <a:lnTo>
                    <a:pt x="319764" y="644786"/>
                  </a:lnTo>
                  <a:lnTo>
                    <a:pt x="379814" y="636580"/>
                  </a:lnTo>
                  <a:lnTo>
                    <a:pt x="430720" y="623887"/>
                  </a:lnTo>
                  <a:lnTo>
                    <a:pt x="470069" y="607511"/>
                  </a:lnTo>
                  <a:lnTo>
                    <a:pt x="504443" y="566927"/>
                  </a:lnTo>
                  <a:close/>
                </a:path>
              </a:pathLst>
            </a:custGeom>
            <a:solidFill>
              <a:srgbClr val="FF0065"/>
            </a:solidFill>
          </p:spPr>
          <p:txBody>
            <a:bodyPr wrap="square" lIns="0" tIns="0" rIns="0" bIns="0" rtlCol="0"/>
            <a:lstStyle/>
            <a:p>
              <a:endParaRPr/>
            </a:p>
          </p:txBody>
        </p:sp>
        <p:sp>
          <p:nvSpPr>
            <p:cNvPr id="52" name="object 52"/>
            <p:cNvSpPr/>
            <p:nvPr/>
          </p:nvSpPr>
          <p:spPr>
            <a:xfrm>
              <a:off x="4739639" y="5039867"/>
              <a:ext cx="504825" cy="161925"/>
            </a:xfrm>
            <a:custGeom>
              <a:avLst/>
              <a:gdLst/>
              <a:ahLst/>
              <a:cxnLst/>
              <a:rect l="l" t="t" r="r" b="b"/>
              <a:pathLst>
                <a:path w="504825" h="161925">
                  <a:moveTo>
                    <a:pt x="504443" y="80771"/>
                  </a:moveTo>
                  <a:lnTo>
                    <a:pt x="470069" y="40188"/>
                  </a:lnTo>
                  <a:lnTo>
                    <a:pt x="430720" y="23812"/>
                  </a:lnTo>
                  <a:lnTo>
                    <a:pt x="379814" y="11119"/>
                  </a:lnTo>
                  <a:lnTo>
                    <a:pt x="319764" y="2913"/>
                  </a:lnTo>
                  <a:lnTo>
                    <a:pt x="252983" y="0"/>
                  </a:lnTo>
                  <a:lnTo>
                    <a:pt x="185561" y="2913"/>
                  </a:lnTo>
                  <a:lnTo>
                    <a:pt x="125080" y="11119"/>
                  </a:lnTo>
                  <a:lnTo>
                    <a:pt x="73913" y="23812"/>
                  </a:lnTo>
                  <a:lnTo>
                    <a:pt x="34431" y="40188"/>
                  </a:lnTo>
                  <a:lnTo>
                    <a:pt x="0" y="80771"/>
                  </a:lnTo>
                  <a:lnTo>
                    <a:pt x="9002" y="102630"/>
                  </a:lnTo>
                  <a:lnTo>
                    <a:pt x="73913" y="138302"/>
                  </a:lnTo>
                  <a:lnTo>
                    <a:pt x="125080" y="150763"/>
                  </a:lnTo>
                  <a:lnTo>
                    <a:pt x="185561" y="158735"/>
                  </a:lnTo>
                  <a:lnTo>
                    <a:pt x="252983" y="161543"/>
                  </a:lnTo>
                  <a:lnTo>
                    <a:pt x="319764" y="158735"/>
                  </a:lnTo>
                  <a:lnTo>
                    <a:pt x="379814" y="150763"/>
                  </a:lnTo>
                  <a:lnTo>
                    <a:pt x="430720" y="138302"/>
                  </a:lnTo>
                  <a:lnTo>
                    <a:pt x="470069" y="122032"/>
                  </a:lnTo>
                  <a:lnTo>
                    <a:pt x="504443" y="80771"/>
                  </a:lnTo>
                  <a:close/>
                </a:path>
              </a:pathLst>
            </a:custGeom>
            <a:solidFill>
              <a:srgbClr val="FF3183"/>
            </a:solidFill>
          </p:spPr>
          <p:txBody>
            <a:bodyPr wrap="square" lIns="0" tIns="0" rIns="0" bIns="0" rtlCol="0"/>
            <a:lstStyle/>
            <a:p>
              <a:endParaRPr/>
            </a:p>
          </p:txBody>
        </p:sp>
        <p:sp>
          <p:nvSpPr>
            <p:cNvPr id="53" name="object 53"/>
            <p:cNvSpPr/>
            <p:nvPr/>
          </p:nvSpPr>
          <p:spPr>
            <a:xfrm>
              <a:off x="4739639" y="5039867"/>
              <a:ext cx="504825" cy="647700"/>
            </a:xfrm>
            <a:custGeom>
              <a:avLst/>
              <a:gdLst/>
              <a:ahLst/>
              <a:cxnLst/>
              <a:rect l="l" t="t" r="r" b="b"/>
              <a:pathLst>
                <a:path w="504825" h="647700">
                  <a:moveTo>
                    <a:pt x="252983" y="0"/>
                  </a:moveTo>
                  <a:lnTo>
                    <a:pt x="185561" y="2913"/>
                  </a:lnTo>
                  <a:lnTo>
                    <a:pt x="125080" y="11119"/>
                  </a:lnTo>
                  <a:lnTo>
                    <a:pt x="73913" y="23812"/>
                  </a:lnTo>
                  <a:lnTo>
                    <a:pt x="34431" y="40188"/>
                  </a:lnTo>
                  <a:lnTo>
                    <a:pt x="0" y="80771"/>
                  </a:lnTo>
                  <a:lnTo>
                    <a:pt x="0" y="566927"/>
                  </a:lnTo>
                  <a:lnTo>
                    <a:pt x="34431" y="607511"/>
                  </a:lnTo>
                  <a:lnTo>
                    <a:pt x="73913" y="623887"/>
                  </a:lnTo>
                  <a:lnTo>
                    <a:pt x="125080" y="636580"/>
                  </a:lnTo>
                  <a:lnTo>
                    <a:pt x="185561" y="644786"/>
                  </a:lnTo>
                  <a:lnTo>
                    <a:pt x="252983" y="647699"/>
                  </a:lnTo>
                  <a:lnTo>
                    <a:pt x="319764" y="644786"/>
                  </a:lnTo>
                  <a:lnTo>
                    <a:pt x="379814" y="636580"/>
                  </a:lnTo>
                  <a:lnTo>
                    <a:pt x="430720" y="623887"/>
                  </a:lnTo>
                  <a:lnTo>
                    <a:pt x="470069" y="607511"/>
                  </a:lnTo>
                  <a:lnTo>
                    <a:pt x="504443" y="566927"/>
                  </a:lnTo>
                  <a:lnTo>
                    <a:pt x="504443" y="80771"/>
                  </a:lnTo>
                  <a:lnTo>
                    <a:pt x="470069" y="40188"/>
                  </a:lnTo>
                  <a:lnTo>
                    <a:pt x="430720" y="23812"/>
                  </a:lnTo>
                  <a:lnTo>
                    <a:pt x="379814" y="11119"/>
                  </a:lnTo>
                  <a:lnTo>
                    <a:pt x="319764" y="2913"/>
                  </a:lnTo>
                  <a:lnTo>
                    <a:pt x="252983" y="0"/>
                  </a:lnTo>
                  <a:close/>
                </a:path>
                <a:path w="504825" h="647700">
                  <a:moveTo>
                    <a:pt x="0" y="80771"/>
                  </a:moveTo>
                  <a:lnTo>
                    <a:pt x="34431" y="122032"/>
                  </a:lnTo>
                  <a:lnTo>
                    <a:pt x="73913" y="138302"/>
                  </a:lnTo>
                  <a:lnTo>
                    <a:pt x="125080" y="150763"/>
                  </a:lnTo>
                  <a:lnTo>
                    <a:pt x="185561" y="158735"/>
                  </a:lnTo>
                  <a:lnTo>
                    <a:pt x="252983" y="161543"/>
                  </a:lnTo>
                  <a:lnTo>
                    <a:pt x="319764" y="158735"/>
                  </a:lnTo>
                  <a:lnTo>
                    <a:pt x="379814" y="150763"/>
                  </a:lnTo>
                  <a:lnTo>
                    <a:pt x="430720" y="138302"/>
                  </a:lnTo>
                  <a:lnTo>
                    <a:pt x="470069" y="122032"/>
                  </a:lnTo>
                  <a:lnTo>
                    <a:pt x="495448" y="102630"/>
                  </a:lnTo>
                  <a:lnTo>
                    <a:pt x="504443" y="80771"/>
                  </a:lnTo>
                </a:path>
              </a:pathLst>
            </a:custGeom>
            <a:ln w="9524">
              <a:solidFill>
                <a:srgbClr val="0000FF"/>
              </a:solidFill>
            </a:ln>
          </p:spPr>
          <p:txBody>
            <a:bodyPr wrap="square" lIns="0" tIns="0" rIns="0" bIns="0" rtlCol="0"/>
            <a:lstStyle/>
            <a:p>
              <a:endParaRPr/>
            </a:p>
          </p:txBody>
        </p:sp>
        <p:sp>
          <p:nvSpPr>
            <p:cNvPr id="54" name="object 54"/>
            <p:cNvSpPr/>
            <p:nvPr/>
          </p:nvSpPr>
          <p:spPr>
            <a:xfrm>
              <a:off x="6277355" y="5038343"/>
              <a:ext cx="504825" cy="647700"/>
            </a:xfrm>
            <a:custGeom>
              <a:avLst/>
              <a:gdLst/>
              <a:ahLst/>
              <a:cxnLst/>
              <a:rect l="l" t="t" r="r" b="b"/>
              <a:pathLst>
                <a:path w="504825" h="647700">
                  <a:moveTo>
                    <a:pt x="504443" y="566927"/>
                  </a:moveTo>
                  <a:lnTo>
                    <a:pt x="504443" y="80771"/>
                  </a:lnTo>
                  <a:lnTo>
                    <a:pt x="495441" y="59443"/>
                  </a:lnTo>
                  <a:lnTo>
                    <a:pt x="430529" y="23812"/>
                  </a:lnTo>
                  <a:lnTo>
                    <a:pt x="379363" y="11119"/>
                  </a:lnTo>
                  <a:lnTo>
                    <a:pt x="318882" y="2913"/>
                  </a:lnTo>
                  <a:lnTo>
                    <a:pt x="251459" y="0"/>
                  </a:lnTo>
                  <a:lnTo>
                    <a:pt x="184679" y="2913"/>
                  </a:lnTo>
                  <a:lnTo>
                    <a:pt x="124629" y="11119"/>
                  </a:lnTo>
                  <a:lnTo>
                    <a:pt x="73723" y="23812"/>
                  </a:lnTo>
                  <a:lnTo>
                    <a:pt x="34374" y="40188"/>
                  </a:lnTo>
                  <a:lnTo>
                    <a:pt x="0" y="80771"/>
                  </a:lnTo>
                  <a:lnTo>
                    <a:pt x="0" y="566927"/>
                  </a:lnTo>
                  <a:lnTo>
                    <a:pt x="34374" y="607511"/>
                  </a:lnTo>
                  <a:lnTo>
                    <a:pt x="73723" y="623887"/>
                  </a:lnTo>
                  <a:lnTo>
                    <a:pt x="124629" y="636580"/>
                  </a:lnTo>
                  <a:lnTo>
                    <a:pt x="184679" y="644786"/>
                  </a:lnTo>
                  <a:lnTo>
                    <a:pt x="251459" y="647699"/>
                  </a:lnTo>
                  <a:lnTo>
                    <a:pt x="318882" y="644786"/>
                  </a:lnTo>
                  <a:lnTo>
                    <a:pt x="379363" y="636580"/>
                  </a:lnTo>
                  <a:lnTo>
                    <a:pt x="430529" y="623887"/>
                  </a:lnTo>
                  <a:lnTo>
                    <a:pt x="470012" y="607511"/>
                  </a:lnTo>
                  <a:lnTo>
                    <a:pt x="504443" y="566927"/>
                  </a:lnTo>
                  <a:close/>
                </a:path>
              </a:pathLst>
            </a:custGeom>
            <a:solidFill>
              <a:srgbClr val="7F7F00"/>
            </a:solidFill>
          </p:spPr>
          <p:txBody>
            <a:bodyPr wrap="square" lIns="0" tIns="0" rIns="0" bIns="0" rtlCol="0"/>
            <a:lstStyle/>
            <a:p>
              <a:endParaRPr/>
            </a:p>
          </p:txBody>
        </p:sp>
        <p:sp>
          <p:nvSpPr>
            <p:cNvPr id="55" name="object 55"/>
            <p:cNvSpPr/>
            <p:nvPr/>
          </p:nvSpPr>
          <p:spPr>
            <a:xfrm>
              <a:off x="6277355" y="5038343"/>
              <a:ext cx="504825" cy="161925"/>
            </a:xfrm>
            <a:custGeom>
              <a:avLst/>
              <a:gdLst/>
              <a:ahLst/>
              <a:cxnLst/>
              <a:rect l="l" t="t" r="r" b="b"/>
              <a:pathLst>
                <a:path w="504825" h="161925">
                  <a:moveTo>
                    <a:pt x="504443" y="80771"/>
                  </a:moveTo>
                  <a:lnTo>
                    <a:pt x="470012" y="40188"/>
                  </a:lnTo>
                  <a:lnTo>
                    <a:pt x="430529" y="23812"/>
                  </a:lnTo>
                  <a:lnTo>
                    <a:pt x="379363" y="11119"/>
                  </a:lnTo>
                  <a:lnTo>
                    <a:pt x="318882" y="2913"/>
                  </a:lnTo>
                  <a:lnTo>
                    <a:pt x="251459" y="0"/>
                  </a:lnTo>
                  <a:lnTo>
                    <a:pt x="184679" y="2913"/>
                  </a:lnTo>
                  <a:lnTo>
                    <a:pt x="124629" y="11119"/>
                  </a:lnTo>
                  <a:lnTo>
                    <a:pt x="73723" y="23812"/>
                  </a:lnTo>
                  <a:lnTo>
                    <a:pt x="34374" y="40188"/>
                  </a:lnTo>
                  <a:lnTo>
                    <a:pt x="0" y="80771"/>
                  </a:lnTo>
                  <a:lnTo>
                    <a:pt x="8995" y="102630"/>
                  </a:lnTo>
                  <a:lnTo>
                    <a:pt x="73723" y="138302"/>
                  </a:lnTo>
                  <a:lnTo>
                    <a:pt x="124629" y="150763"/>
                  </a:lnTo>
                  <a:lnTo>
                    <a:pt x="184679" y="158735"/>
                  </a:lnTo>
                  <a:lnTo>
                    <a:pt x="251459" y="161543"/>
                  </a:lnTo>
                  <a:lnTo>
                    <a:pt x="318882" y="158735"/>
                  </a:lnTo>
                  <a:lnTo>
                    <a:pt x="379363" y="150763"/>
                  </a:lnTo>
                  <a:lnTo>
                    <a:pt x="430529" y="138302"/>
                  </a:lnTo>
                  <a:lnTo>
                    <a:pt x="470012" y="122032"/>
                  </a:lnTo>
                  <a:lnTo>
                    <a:pt x="504443" y="80771"/>
                  </a:lnTo>
                  <a:close/>
                </a:path>
              </a:pathLst>
            </a:custGeom>
            <a:solidFill>
              <a:srgbClr val="989831"/>
            </a:solidFill>
          </p:spPr>
          <p:txBody>
            <a:bodyPr wrap="square" lIns="0" tIns="0" rIns="0" bIns="0" rtlCol="0"/>
            <a:lstStyle/>
            <a:p>
              <a:endParaRPr/>
            </a:p>
          </p:txBody>
        </p:sp>
        <p:sp>
          <p:nvSpPr>
            <p:cNvPr id="56" name="object 56"/>
            <p:cNvSpPr/>
            <p:nvPr/>
          </p:nvSpPr>
          <p:spPr>
            <a:xfrm>
              <a:off x="6277355" y="5038343"/>
              <a:ext cx="504825" cy="647700"/>
            </a:xfrm>
            <a:custGeom>
              <a:avLst/>
              <a:gdLst/>
              <a:ahLst/>
              <a:cxnLst/>
              <a:rect l="l" t="t" r="r" b="b"/>
              <a:pathLst>
                <a:path w="504825" h="647700">
                  <a:moveTo>
                    <a:pt x="251459" y="0"/>
                  </a:moveTo>
                  <a:lnTo>
                    <a:pt x="184679" y="2913"/>
                  </a:lnTo>
                  <a:lnTo>
                    <a:pt x="124629" y="11119"/>
                  </a:lnTo>
                  <a:lnTo>
                    <a:pt x="73723" y="23812"/>
                  </a:lnTo>
                  <a:lnTo>
                    <a:pt x="34374" y="40188"/>
                  </a:lnTo>
                  <a:lnTo>
                    <a:pt x="0" y="80771"/>
                  </a:lnTo>
                  <a:lnTo>
                    <a:pt x="0" y="566927"/>
                  </a:lnTo>
                  <a:lnTo>
                    <a:pt x="34374" y="607511"/>
                  </a:lnTo>
                  <a:lnTo>
                    <a:pt x="73723" y="623887"/>
                  </a:lnTo>
                  <a:lnTo>
                    <a:pt x="124629" y="636580"/>
                  </a:lnTo>
                  <a:lnTo>
                    <a:pt x="184679" y="644786"/>
                  </a:lnTo>
                  <a:lnTo>
                    <a:pt x="251459" y="647699"/>
                  </a:lnTo>
                  <a:lnTo>
                    <a:pt x="318882" y="644786"/>
                  </a:lnTo>
                  <a:lnTo>
                    <a:pt x="379363" y="636580"/>
                  </a:lnTo>
                  <a:lnTo>
                    <a:pt x="430529" y="623887"/>
                  </a:lnTo>
                  <a:lnTo>
                    <a:pt x="470012" y="607511"/>
                  </a:lnTo>
                  <a:lnTo>
                    <a:pt x="504443" y="566927"/>
                  </a:lnTo>
                  <a:lnTo>
                    <a:pt x="504443" y="80771"/>
                  </a:lnTo>
                  <a:lnTo>
                    <a:pt x="470012" y="40188"/>
                  </a:lnTo>
                  <a:lnTo>
                    <a:pt x="430529" y="23812"/>
                  </a:lnTo>
                  <a:lnTo>
                    <a:pt x="379363" y="11119"/>
                  </a:lnTo>
                  <a:lnTo>
                    <a:pt x="318882" y="2913"/>
                  </a:lnTo>
                  <a:lnTo>
                    <a:pt x="251459" y="0"/>
                  </a:lnTo>
                  <a:close/>
                </a:path>
                <a:path w="504825" h="647700">
                  <a:moveTo>
                    <a:pt x="0" y="80771"/>
                  </a:moveTo>
                  <a:lnTo>
                    <a:pt x="34374" y="122032"/>
                  </a:lnTo>
                  <a:lnTo>
                    <a:pt x="73723" y="138302"/>
                  </a:lnTo>
                  <a:lnTo>
                    <a:pt x="124629" y="150763"/>
                  </a:lnTo>
                  <a:lnTo>
                    <a:pt x="184679" y="158735"/>
                  </a:lnTo>
                  <a:lnTo>
                    <a:pt x="251459" y="161543"/>
                  </a:lnTo>
                  <a:lnTo>
                    <a:pt x="318882" y="158735"/>
                  </a:lnTo>
                  <a:lnTo>
                    <a:pt x="379363" y="150763"/>
                  </a:lnTo>
                  <a:lnTo>
                    <a:pt x="430529" y="138302"/>
                  </a:lnTo>
                  <a:lnTo>
                    <a:pt x="470012" y="122032"/>
                  </a:lnTo>
                  <a:lnTo>
                    <a:pt x="495441" y="102630"/>
                  </a:lnTo>
                  <a:lnTo>
                    <a:pt x="504443" y="80771"/>
                  </a:lnTo>
                </a:path>
              </a:pathLst>
            </a:custGeom>
            <a:ln w="9524">
              <a:solidFill>
                <a:srgbClr val="0000FF"/>
              </a:solidFill>
            </a:ln>
          </p:spPr>
          <p:txBody>
            <a:bodyPr wrap="square" lIns="0" tIns="0" rIns="0" bIns="0" rtlCol="0"/>
            <a:lstStyle/>
            <a:p>
              <a:endParaRPr/>
            </a:p>
          </p:txBody>
        </p:sp>
      </p:grpSp>
      <p:sp>
        <p:nvSpPr>
          <p:cNvPr id="57" name="object 57"/>
          <p:cNvSpPr txBox="1"/>
          <p:nvPr/>
        </p:nvSpPr>
        <p:spPr>
          <a:xfrm>
            <a:off x="4777230" y="776731"/>
            <a:ext cx="1124585" cy="635000"/>
          </a:xfrm>
          <a:prstGeom prst="rect">
            <a:avLst/>
          </a:prstGeom>
        </p:spPr>
        <p:txBody>
          <a:bodyPr vert="horz" wrap="square" lIns="0" tIns="12065" rIns="0" bIns="0" rtlCol="0">
            <a:spAutoFit/>
          </a:bodyPr>
          <a:lstStyle/>
          <a:p>
            <a:pPr marL="12700">
              <a:lnSpc>
                <a:spcPct val="100000"/>
              </a:lnSpc>
              <a:spcBef>
                <a:spcPts val="95"/>
              </a:spcBef>
            </a:pPr>
            <a:r>
              <a:rPr sz="4000" b="1" spc="-10" dirty="0">
                <a:solidFill>
                  <a:srgbClr val="FFFFFF"/>
                </a:solidFill>
                <a:latin typeface="Arial"/>
                <a:cs typeface="Arial"/>
              </a:rPr>
              <a:t>C</a:t>
            </a:r>
            <a:r>
              <a:rPr sz="4000" b="1" dirty="0">
                <a:solidFill>
                  <a:srgbClr val="FFFFFF"/>
                </a:solidFill>
                <a:latin typeface="Arial"/>
                <a:cs typeface="Arial"/>
              </a:rPr>
              <a:t>R</a:t>
            </a:r>
            <a:r>
              <a:rPr sz="4000" b="1" spc="-5" dirty="0">
                <a:solidFill>
                  <a:srgbClr val="FFFFFF"/>
                </a:solidFill>
                <a:latin typeface="Arial"/>
                <a:cs typeface="Arial"/>
              </a:rPr>
              <a:t>D</a:t>
            </a:r>
            <a:endParaRPr sz="4000">
              <a:latin typeface="Arial"/>
              <a:cs typeface="Arial"/>
            </a:endParaRPr>
          </a:p>
        </p:txBody>
      </p:sp>
      <p:sp>
        <p:nvSpPr>
          <p:cNvPr id="60" name="TextBox 59">
            <a:extLst>
              <a:ext uri="{FF2B5EF4-FFF2-40B4-BE49-F238E27FC236}">
                <a16:creationId xmlns:a16="http://schemas.microsoft.com/office/drawing/2014/main" id="{9BAFAD72-EC13-43E8-B013-4B825EBC4FB1}"/>
              </a:ext>
            </a:extLst>
          </p:cNvPr>
          <p:cNvSpPr txBox="1"/>
          <p:nvPr/>
        </p:nvSpPr>
        <p:spPr>
          <a:xfrm>
            <a:off x="723458" y="268251"/>
            <a:ext cx="9271441" cy="1323439"/>
          </a:xfrm>
          <a:prstGeom prst="rect">
            <a:avLst/>
          </a:prstGeom>
          <a:solidFill>
            <a:schemeClr val="bg1"/>
          </a:solidFill>
        </p:spPr>
        <p:txBody>
          <a:bodyPr wrap="square" rtlCol="0">
            <a:spAutoFit/>
          </a:bodyPr>
          <a:lstStyle/>
          <a:p>
            <a:pPr algn="ctr"/>
            <a:r>
              <a:rPr lang="el-GR" sz="4400" b="1" dirty="0"/>
              <a:t>Είναι το ποιο απλό σχέδιο </a:t>
            </a:r>
            <a:endParaRPr lang="el-GR" dirty="0"/>
          </a:p>
          <a:p>
            <a:pPr algn="just"/>
            <a:r>
              <a:rPr lang="el-GR" dirty="0"/>
              <a:t>Οι επεμβάσεις </a:t>
            </a:r>
            <a:r>
              <a:rPr lang="el-GR" dirty="0" err="1"/>
              <a:t>τυχαιοποιούνται</a:t>
            </a:r>
            <a:r>
              <a:rPr lang="el-GR" dirty="0"/>
              <a:t> στα πειραματικά τεμάχιά και κάθε επέμβαση μπορεί να υπάρχει σε οιοδήποτε πειραματικό τεμάχιο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4995" y="535939"/>
            <a:ext cx="7963409" cy="1148519"/>
          </a:xfrm>
          <a:prstGeom prst="rect">
            <a:avLst/>
          </a:prstGeom>
        </p:spPr>
        <p:txBody>
          <a:bodyPr vert="horz" wrap="square" lIns="0" tIns="162051" rIns="0" bIns="0" rtlCol="0">
            <a:spAutoFit/>
          </a:bodyPr>
          <a:lstStyle/>
          <a:p>
            <a:pPr marL="2367915" marR="5080" indent="-2181225">
              <a:lnSpc>
                <a:spcPct val="100000"/>
              </a:lnSpc>
              <a:spcBef>
                <a:spcPts val="100"/>
              </a:spcBef>
            </a:pPr>
            <a:r>
              <a:rPr sz="3200" b="1" spc="-5" dirty="0">
                <a:solidFill>
                  <a:srgbClr val="000000"/>
                </a:solidFill>
                <a:latin typeface="Arial"/>
                <a:cs typeface="Arial"/>
              </a:rPr>
              <a:t>Πίνακας Ανάλυσης Παραλλακτικότητας  </a:t>
            </a:r>
            <a:br>
              <a:rPr lang="el-GR" sz="3200" b="1" spc="-5" dirty="0">
                <a:solidFill>
                  <a:srgbClr val="000000"/>
                </a:solidFill>
              </a:rPr>
            </a:br>
            <a:r>
              <a:rPr lang="en-US" sz="3200" b="1" spc="-5" dirty="0">
                <a:solidFill>
                  <a:srgbClr val="000000"/>
                </a:solidFill>
              </a:rPr>
              <a:t>(</a:t>
            </a:r>
            <a:r>
              <a:rPr lang="el-GR" sz="3200" b="1" spc="-5" dirty="0">
                <a:solidFill>
                  <a:srgbClr val="000000"/>
                </a:solidFill>
              </a:rPr>
              <a:t>ΑΝΟ</a:t>
            </a:r>
            <a:r>
              <a:rPr lang="en-US" sz="3200" b="1" spc="-5" dirty="0">
                <a:solidFill>
                  <a:srgbClr val="000000"/>
                </a:solidFill>
              </a:rPr>
              <a:t>VA)</a:t>
            </a:r>
            <a:endParaRPr sz="3200" dirty="0">
              <a:latin typeface="Arial"/>
              <a:cs typeface="Arial"/>
            </a:endParaRPr>
          </a:p>
        </p:txBody>
      </p:sp>
      <p:sp>
        <p:nvSpPr>
          <p:cNvPr id="3" name="object 3"/>
          <p:cNvSpPr/>
          <p:nvPr/>
        </p:nvSpPr>
        <p:spPr>
          <a:xfrm>
            <a:off x="7371588" y="3357371"/>
            <a:ext cx="478790" cy="0"/>
          </a:xfrm>
          <a:custGeom>
            <a:avLst/>
            <a:gdLst/>
            <a:ahLst/>
            <a:cxnLst/>
            <a:rect l="l" t="t" r="r" b="b"/>
            <a:pathLst>
              <a:path w="478790">
                <a:moveTo>
                  <a:pt x="0" y="0"/>
                </a:moveTo>
                <a:lnTo>
                  <a:pt x="478535" y="0"/>
                </a:lnTo>
              </a:path>
            </a:pathLst>
          </a:custGeom>
          <a:ln w="10626">
            <a:solidFill>
              <a:srgbClr val="000000"/>
            </a:solidFill>
          </a:ln>
        </p:spPr>
        <p:txBody>
          <a:bodyPr wrap="square" lIns="0" tIns="0" rIns="0" bIns="0" rtlCol="0"/>
          <a:lstStyle/>
          <a:p>
            <a:endParaRPr/>
          </a:p>
        </p:txBody>
      </p:sp>
      <p:sp>
        <p:nvSpPr>
          <p:cNvPr id="4" name="object 4"/>
          <p:cNvSpPr/>
          <p:nvPr/>
        </p:nvSpPr>
        <p:spPr>
          <a:xfrm>
            <a:off x="8493252" y="3357371"/>
            <a:ext cx="518159" cy="0"/>
          </a:xfrm>
          <a:custGeom>
            <a:avLst/>
            <a:gdLst/>
            <a:ahLst/>
            <a:cxnLst/>
            <a:rect l="l" t="t" r="r" b="b"/>
            <a:pathLst>
              <a:path w="518159">
                <a:moveTo>
                  <a:pt x="0" y="0"/>
                </a:moveTo>
                <a:lnTo>
                  <a:pt x="518159" y="0"/>
                </a:lnTo>
              </a:path>
            </a:pathLst>
          </a:custGeom>
          <a:ln w="10626">
            <a:solidFill>
              <a:srgbClr val="000000"/>
            </a:solidFill>
          </a:ln>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606111341"/>
              </p:ext>
            </p:extLst>
          </p:nvPr>
        </p:nvGraphicFramePr>
        <p:xfrm>
          <a:off x="1302829" y="2442972"/>
          <a:ext cx="7843519" cy="2407920"/>
        </p:xfrm>
        <a:graphic>
          <a:graphicData uri="http://schemas.openxmlformats.org/drawingml/2006/table">
            <a:tbl>
              <a:tblPr firstRow="1" bandRow="1">
                <a:tableStyleId>{2D5ABB26-0587-4C30-8999-92F81FD0307C}</a:tableStyleId>
              </a:tblPr>
              <a:tblGrid>
                <a:gridCol w="2364740">
                  <a:extLst>
                    <a:ext uri="{9D8B030D-6E8A-4147-A177-3AD203B41FA5}">
                      <a16:colId xmlns:a16="http://schemas.microsoft.com/office/drawing/2014/main" val="20000"/>
                    </a:ext>
                  </a:extLst>
                </a:gridCol>
                <a:gridCol w="1334769">
                  <a:extLst>
                    <a:ext uri="{9D8B030D-6E8A-4147-A177-3AD203B41FA5}">
                      <a16:colId xmlns:a16="http://schemas.microsoft.com/office/drawing/2014/main" val="20001"/>
                    </a:ext>
                  </a:extLst>
                </a:gridCol>
                <a:gridCol w="1493520">
                  <a:extLst>
                    <a:ext uri="{9D8B030D-6E8A-4147-A177-3AD203B41FA5}">
                      <a16:colId xmlns:a16="http://schemas.microsoft.com/office/drawing/2014/main" val="20002"/>
                    </a:ext>
                  </a:extLst>
                </a:gridCol>
                <a:gridCol w="1595120">
                  <a:extLst>
                    <a:ext uri="{9D8B030D-6E8A-4147-A177-3AD203B41FA5}">
                      <a16:colId xmlns:a16="http://schemas.microsoft.com/office/drawing/2014/main" val="20003"/>
                    </a:ext>
                  </a:extLst>
                </a:gridCol>
                <a:gridCol w="1055370">
                  <a:extLst>
                    <a:ext uri="{9D8B030D-6E8A-4147-A177-3AD203B41FA5}">
                      <a16:colId xmlns:a16="http://schemas.microsoft.com/office/drawing/2014/main" val="20004"/>
                    </a:ext>
                  </a:extLst>
                </a:gridCol>
              </a:tblGrid>
              <a:tr h="601218">
                <a:tc>
                  <a:txBody>
                    <a:bodyPr/>
                    <a:lstStyle/>
                    <a:p>
                      <a:pPr marL="150495" marR="299720" indent="694690">
                        <a:lnSpc>
                          <a:spcPts val="1960"/>
                        </a:lnSpc>
                        <a:spcBef>
                          <a:spcPts val="400"/>
                        </a:spcBef>
                      </a:pPr>
                      <a:r>
                        <a:rPr sz="1700" b="1" dirty="0">
                          <a:latin typeface="Times New Roman"/>
                          <a:cs typeface="Times New Roman"/>
                        </a:rPr>
                        <a:t>Πηγή  </a:t>
                      </a:r>
                      <a:r>
                        <a:rPr sz="1700" b="1" spc="5" dirty="0">
                          <a:latin typeface="Times New Roman"/>
                          <a:cs typeface="Times New Roman"/>
                        </a:rPr>
                        <a:t>Π</a:t>
                      </a:r>
                      <a:r>
                        <a:rPr sz="1700" b="1" spc="-5" dirty="0">
                          <a:latin typeface="Times New Roman"/>
                          <a:cs typeface="Times New Roman"/>
                        </a:rPr>
                        <a:t>α</a:t>
                      </a:r>
                      <a:r>
                        <a:rPr sz="1700" b="1" dirty="0">
                          <a:latin typeface="Times New Roman"/>
                          <a:cs typeface="Times New Roman"/>
                        </a:rPr>
                        <a:t>ρ</a:t>
                      </a:r>
                      <a:r>
                        <a:rPr sz="1700" b="1" spc="5" dirty="0">
                          <a:latin typeface="Times New Roman"/>
                          <a:cs typeface="Times New Roman"/>
                        </a:rPr>
                        <a:t>α</a:t>
                      </a:r>
                      <a:r>
                        <a:rPr sz="1700" b="1" spc="-10" dirty="0">
                          <a:latin typeface="Times New Roman"/>
                          <a:cs typeface="Times New Roman"/>
                        </a:rPr>
                        <a:t>λλ</a:t>
                      </a:r>
                      <a:r>
                        <a:rPr sz="1700" b="1" spc="5" dirty="0">
                          <a:latin typeface="Times New Roman"/>
                          <a:cs typeface="Times New Roman"/>
                        </a:rPr>
                        <a:t>α</a:t>
                      </a:r>
                      <a:r>
                        <a:rPr sz="1700" b="1" dirty="0">
                          <a:latin typeface="Times New Roman"/>
                          <a:cs typeface="Times New Roman"/>
                        </a:rPr>
                        <a:t>κ</a:t>
                      </a:r>
                      <a:r>
                        <a:rPr sz="1700" b="1" spc="-10" dirty="0">
                          <a:latin typeface="Times New Roman"/>
                          <a:cs typeface="Times New Roman"/>
                        </a:rPr>
                        <a:t>τ</a:t>
                      </a:r>
                      <a:r>
                        <a:rPr sz="1700" b="1" spc="-25" dirty="0">
                          <a:latin typeface="Times New Roman"/>
                          <a:cs typeface="Times New Roman"/>
                        </a:rPr>
                        <a:t>ι</a:t>
                      </a:r>
                      <a:r>
                        <a:rPr sz="1700" b="1" spc="10" dirty="0">
                          <a:latin typeface="Times New Roman"/>
                          <a:cs typeface="Times New Roman"/>
                        </a:rPr>
                        <a:t>κ</a:t>
                      </a:r>
                      <a:r>
                        <a:rPr sz="1700" b="1" spc="-15" dirty="0">
                          <a:latin typeface="Times New Roman"/>
                          <a:cs typeface="Times New Roman"/>
                        </a:rPr>
                        <a:t>ό</a:t>
                      </a:r>
                      <a:r>
                        <a:rPr sz="1700" b="1" spc="5" dirty="0">
                          <a:latin typeface="Times New Roman"/>
                          <a:cs typeface="Times New Roman"/>
                        </a:rPr>
                        <a:t>τ</a:t>
                      </a:r>
                      <a:r>
                        <a:rPr sz="1700" b="1" spc="-10" dirty="0">
                          <a:latin typeface="Times New Roman"/>
                          <a:cs typeface="Times New Roman"/>
                        </a:rPr>
                        <a:t>ητ</a:t>
                      </a:r>
                      <a:r>
                        <a:rPr sz="1700" b="1" spc="5" dirty="0">
                          <a:latin typeface="Times New Roman"/>
                          <a:cs typeface="Times New Roman"/>
                        </a:rPr>
                        <a:t>α</a:t>
                      </a:r>
                      <a:r>
                        <a:rPr sz="1700" b="1" dirty="0">
                          <a:latin typeface="Times New Roman"/>
                          <a:cs typeface="Times New Roman"/>
                        </a:rPr>
                        <a:t>ς</a:t>
                      </a:r>
                      <a:endParaRPr sz="1700">
                        <a:latin typeface="Times New Roman"/>
                        <a:cs typeface="Times New Roman"/>
                      </a:endParaRPr>
                    </a:p>
                  </a:txBody>
                  <a:tcPr marL="0" marR="0" marT="508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39065" marR="131445" indent="190500">
                        <a:lnSpc>
                          <a:spcPts val="1960"/>
                        </a:lnSpc>
                        <a:spcBef>
                          <a:spcPts val="400"/>
                        </a:spcBef>
                      </a:pPr>
                      <a:r>
                        <a:rPr sz="1700" b="1" spc="-5" dirty="0">
                          <a:latin typeface="Times New Roman"/>
                          <a:cs typeface="Times New Roman"/>
                        </a:rPr>
                        <a:t>Βαθµοί  </a:t>
                      </a:r>
                      <a:r>
                        <a:rPr sz="1700" b="1" dirty="0">
                          <a:latin typeface="Times New Roman"/>
                          <a:cs typeface="Times New Roman"/>
                        </a:rPr>
                        <a:t>Ελ</a:t>
                      </a:r>
                      <a:r>
                        <a:rPr sz="1700" b="1" spc="-10" dirty="0">
                          <a:latin typeface="Times New Roman"/>
                          <a:cs typeface="Times New Roman"/>
                        </a:rPr>
                        <a:t>ε</a:t>
                      </a:r>
                      <a:r>
                        <a:rPr sz="1700" b="1" dirty="0">
                          <a:latin typeface="Times New Roman"/>
                          <a:cs typeface="Times New Roman"/>
                        </a:rPr>
                        <a:t>υ</a:t>
                      </a:r>
                      <a:r>
                        <a:rPr sz="1700" b="1" spc="-5" dirty="0">
                          <a:latin typeface="Times New Roman"/>
                          <a:cs typeface="Times New Roman"/>
                        </a:rPr>
                        <a:t>θ</a:t>
                      </a:r>
                      <a:r>
                        <a:rPr sz="1700" b="1" spc="-10" dirty="0">
                          <a:latin typeface="Times New Roman"/>
                          <a:cs typeface="Times New Roman"/>
                        </a:rPr>
                        <a:t>ε</a:t>
                      </a:r>
                      <a:r>
                        <a:rPr sz="1700" b="1" spc="10" dirty="0">
                          <a:latin typeface="Times New Roman"/>
                          <a:cs typeface="Times New Roman"/>
                        </a:rPr>
                        <a:t>ρ</a:t>
                      </a:r>
                      <a:r>
                        <a:rPr sz="1700" b="1" spc="-5" dirty="0">
                          <a:latin typeface="Times New Roman"/>
                          <a:cs typeface="Times New Roman"/>
                        </a:rPr>
                        <a:t>ία</a:t>
                      </a:r>
                      <a:r>
                        <a:rPr sz="1700" b="1" dirty="0">
                          <a:latin typeface="Times New Roman"/>
                          <a:cs typeface="Times New Roman"/>
                        </a:rPr>
                        <a:t>ς</a:t>
                      </a:r>
                      <a:endParaRPr sz="1700">
                        <a:latin typeface="Times New Roman"/>
                        <a:cs typeface="Times New Roman"/>
                      </a:endParaRPr>
                    </a:p>
                  </a:txBody>
                  <a:tcPr marL="0" marR="0" marT="508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marR="147955" indent="132080">
                        <a:lnSpc>
                          <a:spcPts val="1960"/>
                        </a:lnSpc>
                        <a:spcBef>
                          <a:spcPts val="400"/>
                        </a:spcBef>
                      </a:pPr>
                      <a:r>
                        <a:rPr sz="1700" b="1" spc="-10" dirty="0">
                          <a:latin typeface="Times New Roman"/>
                          <a:cs typeface="Times New Roman"/>
                        </a:rPr>
                        <a:t>Άθροισµα  </a:t>
                      </a:r>
                      <a:r>
                        <a:rPr sz="1700" b="1" dirty="0">
                          <a:latin typeface="Times New Roman"/>
                          <a:cs typeface="Times New Roman"/>
                        </a:rPr>
                        <a:t>Τε</a:t>
                      </a:r>
                      <a:r>
                        <a:rPr sz="1700" b="1" spc="-10" dirty="0">
                          <a:latin typeface="Times New Roman"/>
                          <a:cs typeface="Times New Roman"/>
                        </a:rPr>
                        <a:t>τ</a:t>
                      </a:r>
                      <a:r>
                        <a:rPr sz="1700" b="1" dirty="0">
                          <a:latin typeface="Times New Roman"/>
                          <a:cs typeface="Times New Roman"/>
                        </a:rPr>
                        <a:t>ρ</a:t>
                      </a:r>
                      <a:r>
                        <a:rPr sz="1700" b="1" spc="5" dirty="0">
                          <a:latin typeface="Times New Roman"/>
                          <a:cs typeface="Times New Roman"/>
                        </a:rPr>
                        <a:t>α</a:t>
                      </a:r>
                      <a:r>
                        <a:rPr sz="1700" b="1" spc="-20" dirty="0">
                          <a:latin typeface="Times New Roman"/>
                          <a:cs typeface="Times New Roman"/>
                        </a:rPr>
                        <a:t>γ</a:t>
                      </a:r>
                      <a:r>
                        <a:rPr sz="1700" b="1" spc="-10" dirty="0">
                          <a:latin typeface="Times New Roman"/>
                          <a:cs typeface="Times New Roman"/>
                        </a:rPr>
                        <a:t>ώ</a:t>
                      </a:r>
                      <a:r>
                        <a:rPr sz="1700" b="1" spc="5" dirty="0">
                          <a:latin typeface="Times New Roman"/>
                          <a:cs typeface="Times New Roman"/>
                        </a:rPr>
                        <a:t>ν</a:t>
                      </a:r>
                      <a:r>
                        <a:rPr sz="1700" b="1" spc="-10" dirty="0">
                          <a:latin typeface="Times New Roman"/>
                          <a:cs typeface="Times New Roman"/>
                        </a:rPr>
                        <a:t>ω</a:t>
                      </a:r>
                      <a:r>
                        <a:rPr sz="1700" b="1" dirty="0">
                          <a:latin typeface="Times New Roman"/>
                          <a:cs typeface="Times New Roman"/>
                        </a:rPr>
                        <a:t>ν</a:t>
                      </a:r>
                      <a:endParaRPr sz="1700">
                        <a:latin typeface="Times New Roman"/>
                        <a:cs typeface="Times New Roman"/>
                      </a:endParaRPr>
                    </a:p>
                  </a:txBody>
                  <a:tcPr marL="0" marR="0" marT="508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71780" marR="266700" indent="259079">
                        <a:lnSpc>
                          <a:spcPts val="1960"/>
                        </a:lnSpc>
                        <a:spcBef>
                          <a:spcPts val="400"/>
                        </a:spcBef>
                      </a:pPr>
                      <a:r>
                        <a:rPr sz="1700" b="1" spc="-10" dirty="0">
                          <a:latin typeface="Times New Roman"/>
                          <a:cs typeface="Times New Roman"/>
                        </a:rPr>
                        <a:t>Μέσα  </a:t>
                      </a:r>
                      <a:r>
                        <a:rPr sz="1700" b="1" dirty="0">
                          <a:latin typeface="Times New Roman"/>
                          <a:cs typeface="Times New Roman"/>
                        </a:rPr>
                        <a:t>Τε</a:t>
                      </a:r>
                      <a:r>
                        <a:rPr sz="1700" b="1" spc="-10" dirty="0">
                          <a:latin typeface="Times New Roman"/>
                          <a:cs typeface="Times New Roman"/>
                        </a:rPr>
                        <a:t>τ</a:t>
                      </a:r>
                      <a:r>
                        <a:rPr sz="1700" b="1" dirty="0">
                          <a:latin typeface="Times New Roman"/>
                          <a:cs typeface="Times New Roman"/>
                        </a:rPr>
                        <a:t>ρ</a:t>
                      </a:r>
                      <a:r>
                        <a:rPr sz="1700" b="1" spc="-5" dirty="0">
                          <a:latin typeface="Times New Roman"/>
                          <a:cs typeface="Times New Roman"/>
                        </a:rPr>
                        <a:t>ά</a:t>
                      </a:r>
                      <a:r>
                        <a:rPr sz="1700" b="1" spc="-20" dirty="0">
                          <a:latin typeface="Times New Roman"/>
                          <a:cs typeface="Times New Roman"/>
                        </a:rPr>
                        <a:t>γ</a:t>
                      </a:r>
                      <a:r>
                        <a:rPr sz="1700" b="1" dirty="0">
                          <a:latin typeface="Times New Roman"/>
                          <a:cs typeface="Times New Roman"/>
                        </a:rPr>
                        <a:t>ω</a:t>
                      </a:r>
                      <a:r>
                        <a:rPr sz="1700" b="1" spc="-5" dirty="0">
                          <a:latin typeface="Times New Roman"/>
                          <a:cs typeface="Times New Roman"/>
                        </a:rPr>
                        <a:t>ν</a:t>
                      </a:r>
                      <a:r>
                        <a:rPr sz="1700" b="1" dirty="0">
                          <a:latin typeface="Times New Roman"/>
                          <a:cs typeface="Times New Roman"/>
                        </a:rPr>
                        <a:t>α</a:t>
                      </a:r>
                      <a:endParaRPr sz="1700">
                        <a:latin typeface="Times New Roman"/>
                        <a:cs typeface="Times New Roman"/>
                      </a:endParaRPr>
                    </a:p>
                  </a:txBody>
                  <a:tcPr marL="0" marR="0" marT="508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50"/>
                        </a:spcBef>
                      </a:pPr>
                      <a:r>
                        <a:rPr sz="1700" b="1" i="1" dirty="0">
                          <a:latin typeface="Times New Roman"/>
                          <a:cs typeface="Times New Roman"/>
                        </a:rPr>
                        <a:t>F</a:t>
                      </a:r>
                      <a:endParaRPr sz="1700">
                        <a:latin typeface="Times New Roman"/>
                        <a:cs typeface="Times New Roman"/>
                      </a:endParaRPr>
                    </a:p>
                  </a:txBody>
                  <a:tcPr marL="0" marR="0" marT="1587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601218">
                <a:tc>
                  <a:txBody>
                    <a:bodyPr/>
                    <a:lstStyle/>
                    <a:p>
                      <a:pPr marL="238760">
                        <a:lnSpc>
                          <a:spcPts val="1989"/>
                        </a:lnSpc>
                        <a:spcBef>
                          <a:spcPts val="270"/>
                        </a:spcBef>
                      </a:pPr>
                      <a:r>
                        <a:rPr sz="1700" b="1" dirty="0">
                          <a:latin typeface="Times New Roman"/>
                          <a:cs typeface="Times New Roman"/>
                        </a:rPr>
                        <a:t>Γενότυποι</a:t>
                      </a:r>
                      <a:endParaRPr sz="1700" dirty="0">
                        <a:latin typeface="Times New Roman"/>
                        <a:cs typeface="Times New Roman"/>
                      </a:endParaRPr>
                    </a:p>
                    <a:p>
                      <a:pPr marL="238760">
                        <a:lnSpc>
                          <a:spcPts val="1989"/>
                        </a:lnSpc>
                      </a:pPr>
                      <a:r>
                        <a:rPr sz="1700" b="1" spc="-5" dirty="0">
                          <a:latin typeface="Times New Roman"/>
                          <a:cs typeface="Times New Roman"/>
                        </a:rPr>
                        <a:t>(ή</a:t>
                      </a:r>
                      <a:r>
                        <a:rPr sz="1700" b="1" spc="-10" dirty="0">
                          <a:latin typeface="Times New Roman"/>
                          <a:cs typeface="Times New Roman"/>
                        </a:rPr>
                        <a:t> </a:t>
                      </a:r>
                      <a:r>
                        <a:rPr sz="1700" b="1" spc="-5" dirty="0">
                          <a:latin typeface="Times New Roman"/>
                          <a:cs typeface="Times New Roman"/>
                        </a:rPr>
                        <a:t>Πα</a:t>
                      </a:r>
                      <a:r>
                        <a:rPr sz="1700" b="1" spc="-5" dirty="0" err="1">
                          <a:latin typeface="Times New Roman"/>
                          <a:cs typeface="Times New Roman"/>
                        </a:rPr>
                        <a:t>ράγοντ</a:t>
                      </a:r>
                      <a:r>
                        <a:rPr sz="1700" b="1" spc="-5" dirty="0">
                          <a:latin typeface="Times New Roman"/>
                          <a:cs typeface="Times New Roman"/>
                        </a:rPr>
                        <a:t>ας)</a:t>
                      </a:r>
                      <a:endParaRPr sz="1700" dirty="0">
                        <a:latin typeface="Times New Roman"/>
                        <a:cs typeface="Times New Roman"/>
                      </a:endParaRPr>
                    </a:p>
                  </a:txBody>
                  <a:tcPr marL="0" marR="0" marT="34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55"/>
                        </a:spcBef>
                      </a:pPr>
                      <a:r>
                        <a:rPr sz="1700" b="1" i="1" dirty="0">
                          <a:latin typeface="Times New Roman"/>
                          <a:cs typeface="Times New Roman"/>
                        </a:rPr>
                        <a:t>π</a:t>
                      </a:r>
                      <a:r>
                        <a:rPr sz="1700" b="1" dirty="0">
                          <a:latin typeface="Times New Roman"/>
                          <a:cs typeface="Times New Roman"/>
                        </a:rPr>
                        <a:t>-1</a:t>
                      </a:r>
                      <a:endParaRPr sz="1700" dirty="0">
                        <a:latin typeface="Times New Roman"/>
                        <a:cs typeface="Times New Roman"/>
                      </a:endParaRPr>
                    </a:p>
                  </a:txBody>
                  <a:tcPr marL="0" marR="0" marT="1593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255"/>
                        </a:spcBef>
                      </a:pPr>
                      <a:r>
                        <a:rPr sz="1700" b="1" spc="-5" dirty="0">
                          <a:latin typeface="Times New Roman"/>
                          <a:cs typeface="Times New Roman"/>
                        </a:rPr>
                        <a:t>ΑΤΠ</a:t>
                      </a:r>
                      <a:endParaRPr sz="1700" dirty="0">
                        <a:latin typeface="Times New Roman"/>
                        <a:cs typeface="Times New Roman"/>
                      </a:endParaRPr>
                    </a:p>
                  </a:txBody>
                  <a:tcPr marL="0" marR="0" marT="1593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8755">
                        <a:lnSpc>
                          <a:spcPts val="1635"/>
                        </a:lnSpc>
                        <a:spcBef>
                          <a:spcPts val="1150"/>
                        </a:spcBef>
                      </a:pPr>
                      <a:r>
                        <a:rPr sz="1700" b="1" spc="-5" dirty="0">
                          <a:latin typeface="Times New Roman"/>
                          <a:cs typeface="Times New Roman"/>
                        </a:rPr>
                        <a:t>ΜΤΠ=</a:t>
                      </a:r>
                      <a:r>
                        <a:rPr sz="1700" b="1" spc="-90" dirty="0">
                          <a:latin typeface="Times New Roman"/>
                          <a:cs typeface="Times New Roman"/>
                        </a:rPr>
                        <a:t> </a:t>
                      </a:r>
                      <a:r>
                        <a:rPr sz="2550" spc="-44" baseline="34313" dirty="0">
                          <a:latin typeface="Symbol"/>
                          <a:cs typeface="Symbol"/>
                        </a:rPr>
                        <a:t></a:t>
                      </a:r>
                      <a:endParaRPr sz="2550" baseline="34313">
                        <a:latin typeface="Symbol"/>
                        <a:cs typeface="Symbol"/>
                      </a:endParaRPr>
                    </a:p>
                    <a:p>
                      <a:pPr marL="905510">
                        <a:lnSpc>
                          <a:spcPts val="1755"/>
                        </a:lnSpc>
                      </a:pPr>
                      <a:r>
                        <a:rPr sz="1800" i="1" spc="-60" dirty="0">
                          <a:latin typeface="Symbol"/>
                          <a:cs typeface="Symbol"/>
                        </a:rPr>
                        <a:t></a:t>
                      </a:r>
                      <a:r>
                        <a:rPr sz="1800" i="1" spc="-25" dirty="0">
                          <a:latin typeface="Times New Roman"/>
                          <a:cs typeface="Times New Roman"/>
                        </a:rPr>
                        <a:t> </a:t>
                      </a:r>
                      <a:r>
                        <a:rPr sz="1700" spc="45" dirty="0">
                          <a:latin typeface="Symbol"/>
                          <a:cs typeface="Symbol"/>
                        </a:rPr>
                        <a:t></a:t>
                      </a:r>
                      <a:r>
                        <a:rPr sz="1700" spc="45" dirty="0">
                          <a:latin typeface="Times New Roman"/>
                          <a:cs typeface="Times New Roman"/>
                        </a:rPr>
                        <a:t>1</a:t>
                      </a:r>
                      <a:endParaRPr sz="1700">
                        <a:latin typeface="Times New Roman"/>
                        <a:cs typeface="Times New Roman"/>
                      </a:endParaRPr>
                    </a:p>
                  </a:txBody>
                  <a:tcPr marL="0" marR="0" marT="146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6520">
                        <a:lnSpc>
                          <a:spcPct val="100000"/>
                        </a:lnSpc>
                        <a:spcBef>
                          <a:spcPts val="90"/>
                        </a:spcBef>
                      </a:pPr>
                      <a:r>
                        <a:rPr sz="2550" b="1" i="1" baseline="-34313" dirty="0">
                          <a:latin typeface="Times New Roman"/>
                          <a:cs typeface="Times New Roman"/>
                        </a:rPr>
                        <a:t>F</a:t>
                      </a:r>
                      <a:r>
                        <a:rPr sz="2550" b="1" baseline="-34313" dirty="0">
                          <a:latin typeface="Times New Roman"/>
                          <a:cs typeface="Times New Roman"/>
                        </a:rPr>
                        <a:t>=</a:t>
                      </a:r>
                      <a:r>
                        <a:rPr sz="2550" b="1" spc="-232" baseline="-34313" dirty="0">
                          <a:latin typeface="Times New Roman"/>
                          <a:cs typeface="Times New Roman"/>
                        </a:rPr>
                        <a:t> </a:t>
                      </a:r>
                      <a:r>
                        <a:rPr sz="1700" spc="5" dirty="0">
                          <a:latin typeface="Symbol"/>
                          <a:cs typeface="Symbol"/>
                        </a:rPr>
                        <a:t></a:t>
                      </a:r>
                      <a:endParaRPr sz="1700" dirty="0">
                        <a:latin typeface="Symbol"/>
                        <a:cs typeface="Symbol"/>
                      </a:endParaRPr>
                    </a:p>
                    <a:p>
                      <a:pPr marL="433070">
                        <a:lnSpc>
                          <a:spcPct val="100000"/>
                        </a:lnSpc>
                        <a:spcBef>
                          <a:spcPts val="350"/>
                        </a:spcBef>
                      </a:pPr>
                      <a:r>
                        <a:rPr sz="1700" dirty="0">
                          <a:latin typeface="Symbol"/>
                          <a:cs typeface="Symbol"/>
                        </a:rPr>
                        <a:t></a:t>
                      </a:r>
                    </a:p>
                  </a:txBody>
                  <a:tcPr marL="0" marR="0" marT="1143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604266">
                <a:tc>
                  <a:txBody>
                    <a:bodyPr/>
                    <a:lstStyle/>
                    <a:p>
                      <a:pPr marL="238760">
                        <a:lnSpc>
                          <a:spcPts val="2000"/>
                        </a:lnSpc>
                        <a:spcBef>
                          <a:spcPts val="265"/>
                        </a:spcBef>
                      </a:pPr>
                      <a:r>
                        <a:rPr sz="1700" b="1" spc="-10" dirty="0" err="1">
                          <a:latin typeface="Times New Roman"/>
                          <a:cs typeface="Times New Roman"/>
                        </a:rPr>
                        <a:t>Σφάλ</a:t>
                      </a:r>
                      <a:r>
                        <a:rPr sz="1700" b="1" spc="-10" dirty="0">
                          <a:latin typeface="Times New Roman"/>
                          <a:cs typeface="Times New Roman"/>
                        </a:rPr>
                        <a:t>µα</a:t>
                      </a:r>
                      <a:endParaRPr sz="1700" dirty="0">
                        <a:latin typeface="Times New Roman"/>
                        <a:cs typeface="Times New Roman"/>
                      </a:endParaRPr>
                    </a:p>
                  </a:txBody>
                  <a:tcPr marL="0" marR="0" marT="3365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50"/>
                        </a:spcBef>
                      </a:pPr>
                      <a:r>
                        <a:rPr sz="1700" b="1" i="1" spc="-5" dirty="0">
                          <a:latin typeface="Times New Roman"/>
                          <a:cs typeface="Times New Roman"/>
                        </a:rPr>
                        <a:t>π</a:t>
                      </a:r>
                      <a:r>
                        <a:rPr sz="1700" b="1" spc="-5" dirty="0">
                          <a:latin typeface="Times New Roman"/>
                          <a:cs typeface="Times New Roman"/>
                        </a:rPr>
                        <a:t>(</a:t>
                      </a:r>
                      <a:r>
                        <a:rPr sz="1700" b="1" i="1" spc="-5" dirty="0">
                          <a:latin typeface="Times New Roman"/>
                          <a:cs typeface="Times New Roman"/>
                        </a:rPr>
                        <a:t>n</a:t>
                      </a:r>
                      <a:r>
                        <a:rPr sz="1700" b="1" spc="-5" dirty="0">
                          <a:latin typeface="Times New Roman"/>
                          <a:cs typeface="Times New Roman"/>
                        </a:rPr>
                        <a:t>-1)</a:t>
                      </a:r>
                      <a:endParaRPr sz="1700" dirty="0">
                        <a:latin typeface="Times New Roman"/>
                        <a:cs typeface="Times New Roman"/>
                      </a:endParaRPr>
                    </a:p>
                  </a:txBody>
                  <a:tcPr marL="0" marR="0" marT="1587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250"/>
                        </a:spcBef>
                      </a:pPr>
                      <a:r>
                        <a:rPr sz="1700" b="1" spc="-5" dirty="0">
                          <a:latin typeface="Times New Roman"/>
                          <a:cs typeface="Times New Roman"/>
                        </a:rPr>
                        <a:t>ΑΤΣ</a:t>
                      </a:r>
                      <a:endParaRPr sz="1700" dirty="0">
                        <a:latin typeface="Times New Roman"/>
                        <a:cs typeface="Times New Roman"/>
                      </a:endParaRPr>
                    </a:p>
                  </a:txBody>
                  <a:tcPr marL="0" marR="0" marT="1587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14935">
                        <a:lnSpc>
                          <a:spcPts val="2010"/>
                        </a:lnSpc>
                        <a:tabLst>
                          <a:tab pos="1437640" algn="l"/>
                        </a:tabLst>
                      </a:pPr>
                      <a:r>
                        <a:rPr sz="2550" b="1" spc="-15" baseline="-34313" dirty="0">
                          <a:latin typeface="Times New Roman"/>
                          <a:cs typeface="Times New Roman"/>
                        </a:rPr>
                        <a:t>ΜΤΣ=</a:t>
                      </a:r>
                      <a:r>
                        <a:rPr sz="1700" b="1" u="sng" spc="-10" dirty="0">
                          <a:uFill>
                            <a:solidFill>
                              <a:srgbClr val="000000"/>
                            </a:solidFill>
                          </a:uFill>
                          <a:latin typeface="Times New Roman"/>
                          <a:cs typeface="Times New Roman"/>
                        </a:rPr>
                        <a:t>  </a:t>
                      </a:r>
                      <a:r>
                        <a:rPr sz="1700" b="1" u="sng" spc="40" dirty="0">
                          <a:uFill>
                            <a:solidFill>
                              <a:srgbClr val="000000"/>
                            </a:solidFill>
                          </a:uFill>
                          <a:latin typeface="Times New Roman"/>
                          <a:cs typeface="Times New Roman"/>
                        </a:rPr>
                        <a:t> </a:t>
                      </a:r>
                      <a:r>
                        <a:rPr sz="1700" u="sng" spc="-25" dirty="0">
                          <a:uFill>
                            <a:solidFill>
                              <a:srgbClr val="000000"/>
                            </a:solidFill>
                          </a:uFill>
                          <a:latin typeface="Symbol"/>
                          <a:cs typeface="Symbol"/>
                        </a:rPr>
                        <a:t></a:t>
                      </a:r>
                      <a:r>
                        <a:rPr sz="1700" u="sng" spc="-25" dirty="0">
                          <a:uFill>
                            <a:solidFill>
                              <a:srgbClr val="000000"/>
                            </a:solidFill>
                          </a:uFill>
                          <a:latin typeface="Times New Roman"/>
                          <a:cs typeface="Times New Roman"/>
                        </a:rPr>
                        <a:t>	</a:t>
                      </a:r>
                      <a:endParaRPr sz="1700" dirty="0">
                        <a:latin typeface="Times New Roman"/>
                        <a:cs typeface="Times New Roman"/>
                      </a:endParaRPr>
                    </a:p>
                    <a:p>
                      <a:pPr marL="762635">
                        <a:lnSpc>
                          <a:spcPct val="100000"/>
                        </a:lnSpc>
                        <a:spcBef>
                          <a:spcPts val="260"/>
                        </a:spcBef>
                      </a:pPr>
                      <a:r>
                        <a:rPr sz="1800" i="1" spc="-60" dirty="0">
                          <a:latin typeface="Symbol"/>
                          <a:cs typeface="Symbol"/>
                        </a:rPr>
                        <a:t></a:t>
                      </a:r>
                      <a:r>
                        <a:rPr sz="1800" i="1" spc="-235" dirty="0">
                          <a:latin typeface="Times New Roman"/>
                          <a:cs typeface="Times New Roman"/>
                        </a:rPr>
                        <a:t> </a:t>
                      </a:r>
                      <a:r>
                        <a:rPr sz="1700" spc="20" dirty="0">
                          <a:latin typeface="Times New Roman"/>
                          <a:cs typeface="Times New Roman"/>
                        </a:rPr>
                        <a:t>(</a:t>
                      </a:r>
                      <a:r>
                        <a:rPr sz="1700" i="1" spc="20" dirty="0">
                          <a:latin typeface="Times New Roman"/>
                          <a:cs typeface="Times New Roman"/>
                        </a:rPr>
                        <a:t>n</a:t>
                      </a:r>
                      <a:r>
                        <a:rPr sz="1700" i="1" spc="-180" dirty="0">
                          <a:latin typeface="Times New Roman"/>
                          <a:cs typeface="Times New Roman"/>
                        </a:rPr>
                        <a:t> </a:t>
                      </a:r>
                      <a:r>
                        <a:rPr sz="1700" spc="-15" dirty="0">
                          <a:latin typeface="Symbol"/>
                          <a:cs typeface="Symbol"/>
                        </a:rPr>
                        <a:t></a:t>
                      </a:r>
                      <a:r>
                        <a:rPr sz="1700" spc="-15" dirty="0">
                          <a:latin typeface="Times New Roman"/>
                          <a:cs typeface="Times New Roman"/>
                        </a:rPr>
                        <a:t>1)</a:t>
                      </a:r>
                      <a:endParaRPr sz="17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601218">
                <a:tc>
                  <a:txBody>
                    <a:bodyPr/>
                    <a:lstStyle/>
                    <a:p>
                      <a:pPr marR="89535" algn="r">
                        <a:lnSpc>
                          <a:spcPct val="100000"/>
                        </a:lnSpc>
                        <a:spcBef>
                          <a:spcPts val="1255"/>
                        </a:spcBef>
                      </a:pPr>
                      <a:r>
                        <a:rPr sz="1700" b="1" spc="5" dirty="0">
                          <a:latin typeface="Times New Roman"/>
                          <a:cs typeface="Times New Roman"/>
                        </a:rPr>
                        <a:t>Ο</a:t>
                      </a:r>
                      <a:r>
                        <a:rPr sz="1700" b="1" spc="-10" dirty="0">
                          <a:latin typeface="Times New Roman"/>
                          <a:cs typeface="Times New Roman"/>
                        </a:rPr>
                        <a:t>λ</a:t>
                      </a:r>
                      <a:r>
                        <a:rPr sz="1700" b="1" spc="-5" dirty="0">
                          <a:latin typeface="Times New Roman"/>
                          <a:cs typeface="Times New Roman"/>
                        </a:rPr>
                        <a:t>ι</a:t>
                      </a:r>
                      <a:r>
                        <a:rPr sz="1700" b="1" dirty="0">
                          <a:latin typeface="Times New Roman"/>
                          <a:cs typeface="Times New Roman"/>
                        </a:rPr>
                        <a:t>κή</a:t>
                      </a:r>
                      <a:endParaRPr sz="1700" dirty="0">
                        <a:latin typeface="Times New Roman"/>
                        <a:cs typeface="Times New Roman"/>
                      </a:endParaRPr>
                    </a:p>
                  </a:txBody>
                  <a:tcPr marL="0" marR="0" marT="1593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55"/>
                        </a:spcBef>
                      </a:pPr>
                      <a:r>
                        <a:rPr sz="1700" b="1" i="1" dirty="0">
                          <a:latin typeface="Times New Roman"/>
                          <a:cs typeface="Times New Roman"/>
                        </a:rPr>
                        <a:t>πn</a:t>
                      </a:r>
                      <a:r>
                        <a:rPr sz="1700" b="1" dirty="0">
                          <a:latin typeface="Times New Roman"/>
                          <a:cs typeface="Times New Roman"/>
                        </a:rPr>
                        <a:t>-1</a:t>
                      </a:r>
                      <a:endParaRPr sz="1700">
                        <a:latin typeface="Times New Roman"/>
                        <a:cs typeface="Times New Roman"/>
                      </a:endParaRPr>
                    </a:p>
                  </a:txBody>
                  <a:tcPr marL="0" marR="0" marT="1593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255"/>
                        </a:spcBef>
                      </a:pPr>
                      <a:r>
                        <a:rPr sz="1700" b="1" spc="-5" dirty="0">
                          <a:latin typeface="Times New Roman"/>
                          <a:cs typeface="Times New Roman"/>
                        </a:rPr>
                        <a:t>ΣΑΤ</a:t>
                      </a:r>
                      <a:endParaRPr sz="1700" dirty="0">
                        <a:latin typeface="Times New Roman"/>
                        <a:cs typeface="Times New Roman"/>
                      </a:endParaRPr>
                    </a:p>
                  </a:txBody>
                  <a:tcPr marL="0" marR="0" marT="1593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bl>
          </a:graphicData>
        </a:graphic>
      </p:graphicFrame>
      <p:sp>
        <p:nvSpPr>
          <p:cNvPr id="6" name="object 6"/>
          <p:cNvSpPr txBox="1"/>
          <p:nvPr/>
        </p:nvSpPr>
        <p:spPr>
          <a:xfrm>
            <a:off x="1819132" y="5313677"/>
            <a:ext cx="7404100" cy="940435"/>
          </a:xfrm>
          <a:prstGeom prst="rect">
            <a:avLst/>
          </a:prstGeom>
        </p:spPr>
        <p:txBody>
          <a:bodyPr vert="horz" wrap="square" lIns="0" tIns="12700" rIns="0" bIns="0" rtlCol="0">
            <a:spAutoFit/>
          </a:bodyPr>
          <a:lstStyle/>
          <a:p>
            <a:pPr marL="12700" marR="5080">
              <a:lnSpc>
                <a:spcPct val="100000"/>
              </a:lnSpc>
              <a:spcBef>
                <a:spcPts val="100"/>
              </a:spcBef>
            </a:pPr>
            <a:r>
              <a:rPr sz="2000" b="1" dirty="0">
                <a:latin typeface="Times New Roman"/>
                <a:cs typeface="Times New Roman"/>
              </a:rPr>
              <a:t>Η </a:t>
            </a:r>
            <a:r>
              <a:rPr sz="2000" b="1" spc="-5" dirty="0">
                <a:latin typeface="Times New Roman"/>
                <a:cs typeface="Times New Roman"/>
              </a:rPr>
              <a:t>δειγµατική τιµή </a:t>
            </a:r>
            <a:r>
              <a:rPr sz="2000" b="1" i="1" dirty="0">
                <a:latin typeface="Times New Roman"/>
                <a:cs typeface="Times New Roman"/>
              </a:rPr>
              <a:t>F </a:t>
            </a:r>
            <a:r>
              <a:rPr sz="2000" b="1" spc="-5" dirty="0">
                <a:latin typeface="Times New Roman"/>
                <a:cs typeface="Times New Roman"/>
              </a:rPr>
              <a:t>συγκρίνεται </a:t>
            </a:r>
            <a:r>
              <a:rPr sz="2000" b="1" spc="-10" dirty="0">
                <a:latin typeface="Times New Roman"/>
                <a:cs typeface="Times New Roman"/>
              </a:rPr>
              <a:t>µε την </a:t>
            </a:r>
            <a:r>
              <a:rPr sz="2000" b="1" spc="-5" dirty="0">
                <a:latin typeface="Times New Roman"/>
                <a:cs typeface="Times New Roman"/>
              </a:rPr>
              <a:t>Κρίσιµη Τιµή (θεωρητική)  </a:t>
            </a:r>
            <a:r>
              <a:rPr sz="2000" b="1" dirty="0">
                <a:latin typeface="Times New Roman"/>
                <a:cs typeface="Times New Roman"/>
              </a:rPr>
              <a:t>της </a:t>
            </a:r>
            <a:r>
              <a:rPr sz="2000" b="1" i="1" spc="-5" dirty="0">
                <a:latin typeface="Times New Roman"/>
                <a:cs typeface="Times New Roman"/>
              </a:rPr>
              <a:t>F</a:t>
            </a:r>
            <a:r>
              <a:rPr sz="2000" b="1" spc="-5" dirty="0">
                <a:latin typeface="Times New Roman"/>
                <a:cs typeface="Times New Roman"/>
              </a:rPr>
              <a:t>-Κατανοµής </a:t>
            </a:r>
            <a:r>
              <a:rPr sz="2000" b="1" spc="-10" dirty="0">
                <a:latin typeface="Times New Roman"/>
                <a:cs typeface="Times New Roman"/>
              </a:rPr>
              <a:t>µε </a:t>
            </a:r>
            <a:r>
              <a:rPr sz="2000" b="1" spc="-5" dirty="0">
                <a:latin typeface="Times New Roman"/>
                <a:cs typeface="Times New Roman"/>
              </a:rPr>
              <a:t>(</a:t>
            </a:r>
            <a:r>
              <a:rPr sz="2000" b="1" i="1" spc="-5" dirty="0">
                <a:latin typeface="Times New Roman"/>
                <a:cs typeface="Times New Roman"/>
              </a:rPr>
              <a:t>π</a:t>
            </a:r>
            <a:r>
              <a:rPr sz="2000" b="1" spc="-5" dirty="0">
                <a:latin typeface="Times New Roman"/>
                <a:cs typeface="Times New Roman"/>
              </a:rPr>
              <a:t>-1) και [</a:t>
            </a:r>
            <a:r>
              <a:rPr sz="2000" b="1" i="1" spc="-5" dirty="0">
                <a:latin typeface="Times New Roman"/>
                <a:cs typeface="Times New Roman"/>
              </a:rPr>
              <a:t>π</a:t>
            </a:r>
            <a:r>
              <a:rPr sz="2000" b="1" spc="-5" dirty="0">
                <a:latin typeface="Times New Roman"/>
                <a:cs typeface="Times New Roman"/>
              </a:rPr>
              <a:t>(</a:t>
            </a:r>
            <a:r>
              <a:rPr sz="2000" b="1" i="1" spc="-5" dirty="0">
                <a:latin typeface="Times New Roman"/>
                <a:cs typeface="Times New Roman"/>
              </a:rPr>
              <a:t>n</a:t>
            </a:r>
            <a:r>
              <a:rPr sz="2000" b="1" spc="-5" dirty="0">
                <a:latin typeface="Times New Roman"/>
                <a:cs typeface="Times New Roman"/>
              </a:rPr>
              <a:t>-1)] β.ε., </a:t>
            </a:r>
            <a:r>
              <a:rPr sz="2000" b="1" dirty="0">
                <a:latin typeface="Times New Roman"/>
                <a:cs typeface="Times New Roman"/>
              </a:rPr>
              <a:t>σε </a:t>
            </a:r>
            <a:r>
              <a:rPr sz="2000" b="1" spc="-5" dirty="0">
                <a:latin typeface="Times New Roman"/>
                <a:cs typeface="Times New Roman"/>
              </a:rPr>
              <a:t>επίπεδο  σηµαντικότητας</a:t>
            </a:r>
            <a:r>
              <a:rPr sz="2000" b="1" spc="-10" dirty="0">
                <a:latin typeface="Times New Roman"/>
                <a:cs typeface="Times New Roman"/>
              </a:rPr>
              <a:t> </a:t>
            </a:r>
            <a:r>
              <a:rPr sz="2000" b="1" i="1" spc="-5" dirty="0">
                <a:latin typeface="Times New Roman"/>
                <a:cs typeface="Times New Roman"/>
              </a:rPr>
              <a:t>α</a:t>
            </a:r>
            <a:r>
              <a:rPr sz="2000" b="1" spc="-5" dirty="0">
                <a:latin typeface="Times New Roman"/>
                <a:cs typeface="Times New Roman"/>
              </a:rPr>
              <a:t>.</a:t>
            </a:r>
            <a:endParaRPr sz="2000" dirty="0">
              <a:latin typeface="Times New Roman"/>
              <a:cs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79785D5-D4F9-41C0-B192-7787F47C9D17}"/>
              </a:ext>
            </a:extLst>
          </p:cNvPr>
          <p:cNvPicPr>
            <a:picLocks noChangeAspect="1"/>
          </p:cNvPicPr>
          <p:nvPr/>
        </p:nvPicPr>
        <p:blipFill>
          <a:blip r:embed="rId2"/>
          <a:stretch>
            <a:fillRect/>
          </a:stretch>
        </p:blipFill>
        <p:spPr>
          <a:xfrm>
            <a:off x="774700" y="314325"/>
            <a:ext cx="9521050" cy="6934200"/>
          </a:xfrm>
          <a:prstGeom prst="rect">
            <a:avLst/>
          </a:prstGeom>
        </p:spPr>
      </p:pic>
    </p:spTree>
    <p:extLst>
      <p:ext uri="{BB962C8B-B14F-4D97-AF65-F5344CB8AC3E}">
        <p14:creationId xmlns:p14="http://schemas.microsoft.com/office/powerpoint/2010/main" val="4285609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61B5A7A-21B3-4337-B62B-74B15F87F1F6}"/>
              </a:ext>
            </a:extLst>
          </p:cNvPr>
          <p:cNvPicPr>
            <a:picLocks noChangeAspect="1"/>
          </p:cNvPicPr>
          <p:nvPr/>
        </p:nvPicPr>
        <p:blipFill>
          <a:blip r:embed="rId2"/>
          <a:stretch>
            <a:fillRect/>
          </a:stretch>
        </p:blipFill>
        <p:spPr>
          <a:xfrm>
            <a:off x="353176" y="352425"/>
            <a:ext cx="9682922" cy="6934200"/>
          </a:xfrm>
          <a:prstGeom prst="rect">
            <a:avLst/>
          </a:prstGeom>
        </p:spPr>
      </p:pic>
    </p:spTree>
    <p:extLst>
      <p:ext uri="{BB962C8B-B14F-4D97-AF65-F5344CB8AC3E}">
        <p14:creationId xmlns:p14="http://schemas.microsoft.com/office/powerpoint/2010/main" val="201678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8375" y="833119"/>
            <a:ext cx="7200900" cy="696595"/>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000000"/>
                </a:solidFill>
                <a:latin typeface="Arial"/>
                <a:cs typeface="Arial"/>
              </a:rPr>
              <a:t>One Way </a:t>
            </a:r>
            <a:r>
              <a:rPr sz="4400" b="1" dirty="0">
                <a:solidFill>
                  <a:srgbClr val="000000"/>
                </a:solidFill>
                <a:latin typeface="Arial"/>
                <a:cs typeface="Arial"/>
              </a:rPr>
              <a:t>ANOVA </a:t>
            </a:r>
            <a:r>
              <a:rPr sz="4400" b="1" spc="-5" dirty="0">
                <a:solidFill>
                  <a:srgbClr val="000000"/>
                </a:solidFill>
                <a:latin typeface="Arial"/>
                <a:cs typeface="Arial"/>
              </a:rPr>
              <a:t>Table </a:t>
            </a:r>
            <a:r>
              <a:rPr sz="4400" b="1" dirty="0">
                <a:solidFill>
                  <a:srgbClr val="000000"/>
                </a:solidFill>
                <a:latin typeface="Arial"/>
                <a:cs typeface="Arial"/>
              </a:rPr>
              <a:t>( Ι</a:t>
            </a:r>
            <a:r>
              <a:rPr sz="4400" b="1" spc="-50" dirty="0">
                <a:solidFill>
                  <a:srgbClr val="000000"/>
                </a:solidFill>
                <a:latin typeface="Arial"/>
                <a:cs typeface="Arial"/>
              </a:rPr>
              <a:t> </a:t>
            </a:r>
            <a:r>
              <a:rPr sz="4400" b="1" dirty="0">
                <a:solidFill>
                  <a:srgbClr val="000000"/>
                </a:solidFill>
                <a:latin typeface="Arial"/>
                <a:cs typeface="Arial"/>
              </a:rPr>
              <a:t>)</a:t>
            </a:r>
            <a:endParaRPr sz="4400">
              <a:latin typeface="Arial"/>
              <a:cs typeface="Arial"/>
            </a:endParaRPr>
          </a:p>
        </p:txBody>
      </p:sp>
      <p:sp>
        <p:nvSpPr>
          <p:cNvPr id="3" name="object 3"/>
          <p:cNvSpPr/>
          <p:nvPr/>
        </p:nvSpPr>
        <p:spPr>
          <a:xfrm>
            <a:off x="6777231" y="3800843"/>
            <a:ext cx="1190625" cy="0"/>
          </a:xfrm>
          <a:custGeom>
            <a:avLst/>
            <a:gdLst/>
            <a:ahLst/>
            <a:cxnLst/>
            <a:rect l="l" t="t" r="r" b="b"/>
            <a:pathLst>
              <a:path w="1190625">
                <a:moveTo>
                  <a:pt x="0" y="0"/>
                </a:moveTo>
                <a:lnTo>
                  <a:pt x="1190237" y="0"/>
                </a:lnTo>
              </a:path>
            </a:pathLst>
          </a:custGeom>
          <a:ln w="10805">
            <a:solidFill>
              <a:srgbClr val="000000"/>
            </a:solidFill>
          </a:ln>
        </p:spPr>
        <p:txBody>
          <a:bodyPr wrap="square" lIns="0" tIns="0" rIns="0" bIns="0" rtlCol="0"/>
          <a:lstStyle/>
          <a:p>
            <a:endParaRPr/>
          </a:p>
        </p:txBody>
      </p:sp>
      <p:sp>
        <p:nvSpPr>
          <p:cNvPr id="4" name="object 4"/>
          <p:cNvSpPr/>
          <p:nvPr/>
        </p:nvSpPr>
        <p:spPr>
          <a:xfrm>
            <a:off x="8516110" y="3800843"/>
            <a:ext cx="495300" cy="0"/>
          </a:xfrm>
          <a:custGeom>
            <a:avLst/>
            <a:gdLst/>
            <a:ahLst/>
            <a:cxnLst/>
            <a:rect l="l" t="t" r="r" b="b"/>
            <a:pathLst>
              <a:path w="495300">
                <a:moveTo>
                  <a:pt x="0" y="0"/>
                </a:moveTo>
                <a:lnTo>
                  <a:pt x="495300" y="0"/>
                </a:lnTo>
              </a:path>
            </a:pathLst>
          </a:custGeom>
          <a:ln w="10805">
            <a:solidFill>
              <a:srgbClr val="000000"/>
            </a:solidFill>
          </a:ln>
        </p:spPr>
        <p:txBody>
          <a:bodyPr wrap="square" lIns="0" tIns="0" rIns="0" bIns="0" rtlCol="0"/>
          <a:lstStyle/>
          <a:p>
            <a:endParaRPr/>
          </a:p>
        </p:txBody>
      </p:sp>
      <p:sp>
        <p:nvSpPr>
          <p:cNvPr id="5" name="object 5"/>
          <p:cNvSpPr/>
          <p:nvPr/>
        </p:nvSpPr>
        <p:spPr>
          <a:xfrm>
            <a:off x="6960111" y="4387586"/>
            <a:ext cx="815340" cy="0"/>
          </a:xfrm>
          <a:custGeom>
            <a:avLst/>
            <a:gdLst/>
            <a:ahLst/>
            <a:cxnLst/>
            <a:rect l="l" t="t" r="r" b="b"/>
            <a:pathLst>
              <a:path w="815340">
                <a:moveTo>
                  <a:pt x="0" y="0"/>
                </a:moveTo>
                <a:lnTo>
                  <a:pt x="815345" y="0"/>
                </a:lnTo>
              </a:path>
            </a:pathLst>
          </a:custGeom>
          <a:ln w="10805">
            <a:solidFill>
              <a:srgbClr val="000000"/>
            </a:solidFill>
          </a:ln>
        </p:spPr>
        <p:txBody>
          <a:bodyPr wrap="square" lIns="0" tIns="0" rIns="0" bIns="0" rtlCol="0"/>
          <a:lstStyle/>
          <a:p>
            <a:endParaRPr/>
          </a:p>
        </p:txBody>
      </p:sp>
      <p:graphicFrame>
        <p:nvGraphicFramePr>
          <p:cNvPr id="6" name="object 6"/>
          <p:cNvGraphicFramePr>
            <a:graphicFrameLocks noGrp="1"/>
          </p:cNvGraphicFramePr>
          <p:nvPr/>
        </p:nvGraphicFramePr>
        <p:xfrm>
          <a:off x="1158049" y="2482596"/>
          <a:ext cx="7986394" cy="2831973"/>
        </p:xfrm>
        <a:graphic>
          <a:graphicData uri="http://schemas.openxmlformats.org/drawingml/2006/table">
            <a:tbl>
              <a:tblPr firstRow="1" bandRow="1">
                <a:tableStyleId>{2D5ABB26-0587-4C30-8999-92F81FD0307C}</a:tableStyleId>
              </a:tblPr>
              <a:tblGrid>
                <a:gridCol w="2203450">
                  <a:extLst>
                    <a:ext uri="{9D8B030D-6E8A-4147-A177-3AD203B41FA5}">
                      <a16:colId xmlns:a16="http://schemas.microsoft.com/office/drawing/2014/main" val="20000"/>
                    </a:ext>
                  </a:extLst>
                </a:gridCol>
                <a:gridCol w="1124585">
                  <a:extLst>
                    <a:ext uri="{9D8B030D-6E8A-4147-A177-3AD203B41FA5}">
                      <a16:colId xmlns:a16="http://schemas.microsoft.com/office/drawing/2014/main" val="20001"/>
                    </a:ext>
                  </a:extLst>
                </a:gridCol>
                <a:gridCol w="1548130">
                  <a:extLst>
                    <a:ext uri="{9D8B030D-6E8A-4147-A177-3AD203B41FA5}">
                      <a16:colId xmlns:a16="http://schemas.microsoft.com/office/drawing/2014/main" val="20002"/>
                    </a:ext>
                  </a:extLst>
                </a:gridCol>
                <a:gridCol w="2075179">
                  <a:extLst>
                    <a:ext uri="{9D8B030D-6E8A-4147-A177-3AD203B41FA5}">
                      <a16:colId xmlns:a16="http://schemas.microsoft.com/office/drawing/2014/main" val="20003"/>
                    </a:ext>
                  </a:extLst>
                </a:gridCol>
                <a:gridCol w="1035050">
                  <a:extLst>
                    <a:ext uri="{9D8B030D-6E8A-4147-A177-3AD203B41FA5}">
                      <a16:colId xmlns:a16="http://schemas.microsoft.com/office/drawing/2014/main" val="20004"/>
                    </a:ext>
                  </a:extLst>
                </a:gridCol>
              </a:tblGrid>
              <a:tr h="1003554">
                <a:tc>
                  <a:txBody>
                    <a:bodyPr/>
                    <a:lstStyle/>
                    <a:p>
                      <a:pPr>
                        <a:lnSpc>
                          <a:spcPct val="100000"/>
                        </a:lnSpc>
                        <a:spcBef>
                          <a:spcPts val="5"/>
                        </a:spcBef>
                      </a:pPr>
                      <a:endParaRPr sz="2450">
                        <a:latin typeface="Times New Roman"/>
                        <a:cs typeface="Times New Roman"/>
                      </a:endParaRPr>
                    </a:p>
                    <a:p>
                      <a:pPr marL="37465">
                        <a:lnSpc>
                          <a:spcPct val="100000"/>
                        </a:lnSpc>
                      </a:pPr>
                      <a:r>
                        <a:rPr sz="1700" b="1" spc="-5" dirty="0">
                          <a:latin typeface="Times New Roman"/>
                          <a:cs typeface="Times New Roman"/>
                        </a:rPr>
                        <a:t>Source </a:t>
                      </a:r>
                      <a:r>
                        <a:rPr sz="1700" b="1" spc="-10" dirty="0">
                          <a:latin typeface="Times New Roman"/>
                          <a:cs typeface="Times New Roman"/>
                        </a:rPr>
                        <a:t>of</a:t>
                      </a:r>
                      <a:r>
                        <a:rPr sz="1700" b="1" spc="-5" dirty="0">
                          <a:latin typeface="Times New Roman"/>
                          <a:cs typeface="Times New Roman"/>
                        </a:rPr>
                        <a:t> Variation</a:t>
                      </a:r>
                      <a:endParaRPr sz="1700">
                        <a:latin typeface="Times New Roman"/>
                        <a:cs typeface="Times New Roman"/>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472440" marR="187960" indent="-273050">
                        <a:lnSpc>
                          <a:spcPts val="1960"/>
                        </a:lnSpc>
                        <a:spcBef>
                          <a:spcPts val="25"/>
                        </a:spcBef>
                      </a:pPr>
                      <a:r>
                        <a:rPr sz="1700" b="1" spc="-20" dirty="0">
                          <a:latin typeface="Times New Roman"/>
                          <a:cs typeface="Times New Roman"/>
                        </a:rPr>
                        <a:t>D</a:t>
                      </a:r>
                      <a:r>
                        <a:rPr sz="1700" b="1" dirty="0">
                          <a:latin typeface="Times New Roman"/>
                          <a:cs typeface="Times New Roman"/>
                        </a:rPr>
                        <a:t>eg</a:t>
                      </a:r>
                      <a:r>
                        <a:rPr sz="1700" b="1" spc="-15" dirty="0">
                          <a:latin typeface="Times New Roman"/>
                          <a:cs typeface="Times New Roman"/>
                        </a:rPr>
                        <a:t>r</a:t>
                      </a:r>
                      <a:r>
                        <a:rPr sz="1700" b="1" dirty="0">
                          <a:latin typeface="Times New Roman"/>
                          <a:cs typeface="Times New Roman"/>
                        </a:rPr>
                        <a:t>ees  of</a:t>
                      </a:r>
                      <a:endParaRPr sz="1700">
                        <a:latin typeface="Times New Roman"/>
                        <a:cs typeface="Times New Roman"/>
                      </a:endParaRPr>
                    </a:p>
                    <a:p>
                      <a:pPr marL="394335" marR="137795" indent="-243840">
                        <a:lnSpc>
                          <a:spcPts val="1960"/>
                        </a:lnSpc>
                        <a:spcBef>
                          <a:spcPts val="5"/>
                        </a:spcBef>
                      </a:pPr>
                      <a:r>
                        <a:rPr sz="1700" b="1" spc="-20" dirty="0">
                          <a:latin typeface="Times New Roman"/>
                          <a:cs typeface="Times New Roman"/>
                        </a:rPr>
                        <a:t>F</a:t>
                      </a:r>
                      <a:r>
                        <a:rPr sz="1700" b="1" spc="10" dirty="0">
                          <a:latin typeface="Times New Roman"/>
                          <a:cs typeface="Times New Roman"/>
                        </a:rPr>
                        <a:t>r</a:t>
                      </a:r>
                      <a:r>
                        <a:rPr sz="1700" b="1" spc="-15" dirty="0">
                          <a:latin typeface="Times New Roman"/>
                          <a:cs typeface="Times New Roman"/>
                        </a:rPr>
                        <a:t>e</a:t>
                      </a:r>
                      <a:r>
                        <a:rPr sz="1700" b="1" dirty="0">
                          <a:latin typeface="Times New Roman"/>
                          <a:cs typeface="Times New Roman"/>
                        </a:rPr>
                        <a:t>ed</a:t>
                      </a:r>
                      <a:r>
                        <a:rPr sz="1700" b="1" spc="10" dirty="0">
                          <a:latin typeface="Times New Roman"/>
                          <a:cs typeface="Times New Roman"/>
                        </a:rPr>
                        <a:t>o</a:t>
                      </a:r>
                      <a:r>
                        <a:rPr sz="1700" b="1" dirty="0">
                          <a:latin typeface="Times New Roman"/>
                          <a:cs typeface="Times New Roman"/>
                        </a:rPr>
                        <a:t>m  (df)</a:t>
                      </a:r>
                      <a:endParaRPr sz="1700">
                        <a:latin typeface="Times New Roman"/>
                        <a:cs typeface="Times New Roman"/>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20"/>
                        </a:spcBef>
                      </a:pPr>
                      <a:endParaRPr sz="1700">
                        <a:latin typeface="Times New Roman"/>
                        <a:cs typeface="Times New Roman"/>
                      </a:endParaRPr>
                    </a:p>
                    <a:p>
                      <a:pPr marL="182880" marR="174625" indent="263525">
                        <a:lnSpc>
                          <a:spcPts val="1970"/>
                        </a:lnSpc>
                      </a:pPr>
                      <a:r>
                        <a:rPr sz="1700" b="1" dirty="0">
                          <a:latin typeface="Times New Roman"/>
                          <a:cs typeface="Times New Roman"/>
                        </a:rPr>
                        <a:t>Sum of  </a:t>
                      </a:r>
                      <a:r>
                        <a:rPr sz="1700" b="1" spc="-5" dirty="0">
                          <a:latin typeface="Times New Roman"/>
                          <a:cs typeface="Times New Roman"/>
                        </a:rPr>
                        <a:t>Squares</a:t>
                      </a:r>
                      <a:r>
                        <a:rPr sz="1700" b="1" spc="-55" dirty="0">
                          <a:latin typeface="Times New Roman"/>
                          <a:cs typeface="Times New Roman"/>
                        </a:rPr>
                        <a:t> </a:t>
                      </a:r>
                      <a:r>
                        <a:rPr sz="1700" b="1" spc="-5" dirty="0">
                          <a:latin typeface="Times New Roman"/>
                          <a:cs typeface="Times New Roman"/>
                        </a:rPr>
                        <a:t>(SS)</a:t>
                      </a:r>
                      <a:endParaRPr sz="1700">
                        <a:latin typeface="Times New Roman"/>
                        <a:cs typeface="Times New Roman"/>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5"/>
                        </a:spcBef>
                      </a:pPr>
                      <a:endParaRPr sz="2450">
                        <a:latin typeface="Times New Roman"/>
                        <a:cs typeface="Times New Roman"/>
                      </a:endParaRPr>
                    </a:p>
                    <a:p>
                      <a:pPr marL="113664">
                        <a:lnSpc>
                          <a:spcPct val="100000"/>
                        </a:lnSpc>
                      </a:pPr>
                      <a:r>
                        <a:rPr sz="1700" b="1" spc="-10" dirty="0">
                          <a:latin typeface="Times New Roman"/>
                          <a:cs typeface="Times New Roman"/>
                        </a:rPr>
                        <a:t>Mean </a:t>
                      </a:r>
                      <a:r>
                        <a:rPr sz="1700" b="1" spc="-5" dirty="0">
                          <a:latin typeface="Times New Roman"/>
                          <a:cs typeface="Times New Roman"/>
                        </a:rPr>
                        <a:t>Squares</a:t>
                      </a:r>
                      <a:r>
                        <a:rPr sz="1700" b="1" spc="-15" dirty="0">
                          <a:latin typeface="Times New Roman"/>
                          <a:cs typeface="Times New Roman"/>
                        </a:rPr>
                        <a:t> </a:t>
                      </a:r>
                      <a:r>
                        <a:rPr sz="1700" b="1" spc="-5" dirty="0">
                          <a:latin typeface="Times New Roman"/>
                          <a:cs typeface="Times New Roman"/>
                        </a:rPr>
                        <a:t>(MS)</a:t>
                      </a:r>
                      <a:endParaRPr sz="1700">
                        <a:latin typeface="Times New Roman"/>
                        <a:cs typeface="Times New Roman"/>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5"/>
                        </a:spcBef>
                      </a:pPr>
                      <a:endParaRPr sz="2450">
                        <a:latin typeface="Times New Roman"/>
                        <a:cs typeface="Times New Roman"/>
                      </a:endParaRPr>
                    </a:p>
                    <a:p>
                      <a:pPr algn="ctr">
                        <a:lnSpc>
                          <a:spcPct val="100000"/>
                        </a:lnSpc>
                      </a:pPr>
                      <a:r>
                        <a:rPr sz="1700" b="1" i="1" dirty="0">
                          <a:latin typeface="Times New Roman"/>
                          <a:cs typeface="Times New Roman"/>
                        </a:rPr>
                        <a:t>F</a:t>
                      </a:r>
                      <a:endParaRPr sz="1700">
                        <a:latin typeface="Times New Roman"/>
                        <a:cs typeface="Times New Roman"/>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602742">
                <a:tc>
                  <a:txBody>
                    <a:bodyPr/>
                    <a:lstStyle/>
                    <a:p>
                      <a:pPr marL="156845" marR="104775" indent="-53340">
                        <a:lnSpc>
                          <a:spcPts val="1960"/>
                        </a:lnSpc>
                        <a:spcBef>
                          <a:spcPts val="405"/>
                        </a:spcBef>
                      </a:pPr>
                      <a:r>
                        <a:rPr sz="1700" b="1" spc="-10" dirty="0">
                          <a:latin typeface="Times New Roman"/>
                          <a:cs typeface="Times New Roman"/>
                        </a:rPr>
                        <a:t>Treatments </a:t>
                      </a:r>
                      <a:r>
                        <a:rPr sz="1700" b="1" spc="5" dirty="0">
                          <a:latin typeface="Times New Roman"/>
                          <a:cs typeface="Times New Roman"/>
                        </a:rPr>
                        <a:t>or </a:t>
                      </a:r>
                      <a:r>
                        <a:rPr sz="1700" b="1" spc="-5" dirty="0">
                          <a:latin typeface="Times New Roman"/>
                          <a:cs typeface="Times New Roman"/>
                        </a:rPr>
                        <a:t>Factor  </a:t>
                      </a:r>
                      <a:r>
                        <a:rPr sz="1700" b="1" dirty="0">
                          <a:latin typeface="Times New Roman"/>
                          <a:cs typeface="Times New Roman"/>
                        </a:rPr>
                        <a:t>A</a:t>
                      </a:r>
                      <a:r>
                        <a:rPr sz="1700" b="1" spc="-20" dirty="0">
                          <a:latin typeface="Times New Roman"/>
                          <a:cs typeface="Times New Roman"/>
                        </a:rPr>
                        <a:t> </a:t>
                      </a:r>
                      <a:r>
                        <a:rPr sz="1700" b="1" spc="-5" dirty="0">
                          <a:latin typeface="Times New Roman"/>
                          <a:cs typeface="Times New Roman"/>
                        </a:rPr>
                        <a:t>(Genotype)</a:t>
                      </a:r>
                      <a:endParaRPr sz="1700">
                        <a:latin typeface="Times New Roman"/>
                        <a:cs typeface="Times New Roman"/>
                      </a:endParaRPr>
                    </a:p>
                  </a:txBody>
                  <a:tcPr marL="0" marR="0" marT="514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255"/>
                        </a:spcBef>
                      </a:pPr>
                      <a:r>
                        <a:rPr sz="1700" b="1" i="1" dirty="0">
                          <a:latin typeface="Times New Roman"/>
                          <a:cs typeface="Times New Roman"/>
                        </a:rPr>
                        <a:t>π</a:t>
                      </a:r>
                      <a:r>
                        <a:rPr sz="1700" b="1" dirty="0">
                          <a:latin typeface="Times New Roman"/>
                          <a:cs typeface="Times New Roman"/>
                        </a:rPr>
                        <a:t>-1</a:t>
                      </a:r>
                      <a:endParaRPr sz="1700">
                        <a:latin typeface="Times New Roman"/>
                        <a:cs typeface="Times New Roman"/>
                      </a:endParaRPr>
                    </a:p>
                  </a:txBody>
                  <a:tcPr marL="0" marR="0" marT="1593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04190" marR="130810" indent="-368935">
                        <a:lnSpc>
                          <a:spcPts val="1960"/>
                        </a:lnSpc>
                        <a:spcBef>
                          <a:spcPts val="405"/>
                        </a:spcBef>
                      </a:pPr>
                      <a:r>
                        <a:rPr sz="1700" b="1" spc="-10" dirty="0">
                          <a:latin typeface="Times New Roman"/>
                          <a:cs typeface="Times New Roman"/>
                        </a:rPr>
                        <a:t>Treatment</a:t>
                      </a:r>
                      <a:r>
                        <a:rPr sz="1700" b="1" spc="-60" dirty="0">
                          <a:latin typeface="Times New Roman"/>
                          <a:cs typeface="Times New Roman"/>
                        </a:rPr>
                        <a:t> </a:t>
                      </a:r>
                      <a:r>
                        <a:rPr sz="1700" b="1" dirty="0">
                          <a:latin typeface="Times New Roman"/>
                          <a:cs typeface="Times New Roman"/>
                        </a:rPr>
                        <a:t>SS  </a:t>
                      </a:r>
                      <a:r>
                        <a:rPr sz="1700" b="1" spc="-5" dirty="0">
                          <a:latin typeface="Times New Roman"/>
                          <a:cs typeface="Times New Roman"/>
                        </a:rPr>
                        <a:t>(SSA)</a:t>
                      </a:r>
                      <a:endParaRPr sz="1700">
                        <a:latin typeface="Times New Roman"/>
                        <a:cs typeface="Times New Roman"/>
                      </a:endParaRPr>
                    </a:p>
                  </a:txBody>
                  <a:tcPr marL="0" marR="0" marT="514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7155">
                        <a:lnSpc>
                          <a:spcPct val="100000"/>
                        </a:lnSpc>
                        <a:spcBef>
                          <a:spcPts val="105"/>
                        </a:spcBef>
                      </a:pPr>
                      <a:r>
                        <a:rPr sz="2550" b="1" spc="-7" baseline="-34313" dirty="0">
                          <a:latin typeface="Times New Roman"/>
                          <a:cs typeface="Times New Roman"/>
                        </a:rPr>
                        <a:t>MSA= </a:t>
                      </a:r>
                      <a:r>
                        <a:rPr sz="1700" i="1" spc="-10" dirty="0">
                          <a:latin typeface="Times New Roman"/>
                          <a:cs typeface="Times New Roman"/>
                        </a:rPr>
                        <a:t>Treatment</a:t>
                      </a:r>
                      <a:r>
                        <a:rPr sz="1700" i="1" spc="-55" dirty="0">
                          <a:latin typeface="Times New Roman"/>
                          <a:cs typeface="Times New Roman"/>
                        </a:rPr>
                        <a:t> </a:t>
                      </a:r>
                      <a:r>
                        <a:rPr sz="1700" i="1" dirty="0">
                          <a:latin typeface="Times New Roman"/>
                          <a:cs typeface="Times New Roman"/>
                        </a:rPr>
                        <a:t>SS</a:t>
                      </a:r>
                      <a:endParaRPr sz="1700">
                        <a:latin typeface="Times New Roman"/>
                        <a:cs typeface="Times New Roman"/>
                      </a:endParaRPr>
                    </a:p>
                    <a:p>
                      <a:pPr marL="1125855">
                        <a:lnSpc>
                          <a:spcPct val="100000"/>
                        </a:lnSpc>
                        <a:spcBef>
                          <a:spcPts val="260"/>
                        </a:spcBef>
                      </a:pPr>
                      <a:r>
                        <a:rPr sz="1800" i="1" spc="-55" dirty="0">
                          <a:latin typeface="Symbol"/>
                          <a:cs typeface="Symbol"/>
                        </a:rPr>
                        <a:t></a:t>
                      </a:r>
                      <a:r>
                        <a:rPr sz="1800" i="1" spc="60" dirty="0">
                          <a:latin typeface="Times New Roman"/>
                          <a:cs typeface="Times New Roman"/>
                        </a:rPr>
                        <a:t> </a:t>
                      </a:r>
                      <a:r>
                        <a:rPr sz="1700" spc="45" dirty="0">
                          <a:latin typeface="Symbol"/>
                          <a:cs typeface="Symbol"/>
                        </a:rPr>
                        <a:t></a:t>
                      </a:r>
                      <a:r>
                        <a:rPr sz="1700" spc="45" dirty="0">
                          <a:latin typeface="Times New Roman"/>
                          <a:cs typeface="Times New Roman"/>
                        </a:rPr>
                        <a:t>1</a:t>
                      </a:r>
                      <a:endParaRPr sz="1700">
                        <a:latin typeface="Times New Roman"/>
                        <a:cs typeface="Times New Roman"/>
                      </a:endParaRPr>
                    </a:p>
                  </a:txBody>
                  <a:tcPr marL="0" marR="0" marT="133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7155">
                        <a:lnSpc>
                          <a:spcPct val="100000"/>
                        </a:lnSpc>
                        <a:spcBef>
                          <a:spcPts val="105"/>
                        </a:spcBef>
                      </a:pPr>
                      <a:r>
                        <a:rPr sz="2550" b="1" i="1" spc="-7" baseline="-34313" dirty="0">
                          <a:latin typeface="Times New Roman"/>
                          <a:cs typeface="Times New Roman"/>
                        </a:rPr>
                        <a:t>F</a:t>
                      </a:r>
                      <a:r>
                        <a:rPr sz="2550" b="1" spc="-7" baseline="-34313" dirty="0">
                          <a:latin typeface="Times New Roman"/>
                          <a:cs typeface="Times New Roman"/>
                        </a:rPr>
                        <a:t>=</a:t>
                      </a:r>
                      <a:r>
                        <a:rPr sz="2550" b="1" spc="-172" baseline="-34313" dirty="0">
                          <a:latin typeface="Times New Roman"/>
                          <a:cs typeface="Times New Roman"/>
                        </a:rPr>
                        <a:t> </a:t>
                      </a:r>
                      <a:r>
                        <a:rPr sz="1700" spc="-5" dirty="0">
                          <a:latin typeface="Times New Roman"/>
                          <a:cs typeface="Times New Roman"/>
                        </a:rPr>
                        <a:t>MSA</a:t>
                      </a:r>
                      <a:endParaRPr sz="1700">
                        <a:latin typeface="Times New Roman"/>
                        <a:cs typeface="Times New Roman"/>
                      </a:endParaRPr>
                    </a:p>
                    <a:p>
                      <a:pPr marL="424815">
                        <a:lnSpc>
                          <a:spcPct val="100000"/>
                        </a:lnSpc>
                        <a:spcBef>
                          <a:spcPts val="360"/>
                        </a:spcBef>
                      </a:pPr>
                      <a:r>
                        <a:rPr sz="1700" dirty="0">
                          <a:latin typeface="Times New Roman"/>
                          <a:cs typeface="Times New Roman"/>
                        </a:rPr>
                        <a:t>MSE</a:t>
                      </a:r>
                      <a:endParaRPr sz="1700">
                        <a:latin typeface="Times New Roman"/>
                        <a:cs typeface="Times New Roman"/>
                      </a:endParaRPr>
                    </a:p>
                  </a:txBody>
                  <a:tcPr marL="0" marR="0" marT="133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603504">
                <a:tc>
                  <a:txBody>
                    <a:bodyPr/>
                    <a:lstStyle/>
                    <a:p>
                      <a:pPr marL="103505">
                        <a:lnSpc>
                          <a:spcPct val="100000"/>
                        </a:lnSpc>
                        <a:spcBef>
                          <a:spcPts val="1260"/>
                        </a:spcBef>
                      </a:pPr>
                      <a:r>
                        <a:rPr sz="1700" b="1" spc="-5" dirty="0">
                          <a:latin typeface="Times New Roman"/>
                          <a:cs typeface="Times New Roman"/>
                        </a:rPr>
                        <a:t>Error</a:t>
                      </a:r>
                      <a:endParaRPr sz="1700">
                        <a:latin typeface="Times New Roman"/>
                        <a:cs typeface="Times New Roman"/>
                      </a:endParaRPr>
                    </a:p>
                  </a:txBody>
                  <a:tcPr marL="0" marR="0" marT="1600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1260"/>
                        </a:spcBef>
                      </a:pPr>
                      <a:r>
                        <a:rPr sz="1700" b="1" i="1" spc="-5" dirty="0">
                          <a:latin typeface="Times New Roman"/>
                          <a:cs typeface="Times New Roman"/>
                        </a:rPr>
                        <a:t>π</a:t>
                      </a:r>
                      <a:r>
                        <a:rPr sz="1700" b="1" spc="-5" dirty="0">
                          <a:latin typeface="Times New Roman"/>
                          <a:cs typeface="Times New Roman"/>
                        </a:rPr>
                        <a:t>(</a:t>
                      </a:r>
                      <a:r>
                        <a:rPr sz="1700" b="1" i="1" spc="-5" dirty="0">
                          <a:latin typeface="Times New Roman"/>
                          <a:cs typeface="Times New Roman"/>
                        </a:rPr>
                        <a:t>n</a:t>
                      </a:r>
                      <a:r>
                        <a:rPr sz="1700" b="1" spc="-5" dirty="0">
                          <a:latin typeface="Times New Roman"/>
                          <a:cs typeface="Times New Roman"/>
                        </a:rPr>
                        <a:t>-1)</a:t>
                      </a:r>
                      <a:endParaRPr sz="1700">
                        <a:latin typeface="Times New Roman"/>
                        <a:cs typeface="Times New Roman"/>
                      </a:endParaRPr>
                    </a:p>
                  </a:txBody>
                  <a:tcPr marL="0" marR="0" marT="1600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08634" marR="350520" indent="-151130">
                        <a:lnSpc>
                          <a:spcPts val="1960"/>
                        </a:lnSpc>
                        <a:spcBef>
                          <a:spcPts val="409"/>
                        </a:spcBef>
                      </a:pPr>
                      <a:r>
                        <a:rPr sz="1700" b="1" spc="-5" dirty="0">
                          <a:latin typeface="Times New Roman"/>
                          <a:cs typeface="Times New Roman"/>
                        </a:rPr>
                        <a:t>Error</a:t>
                      </a:r>
                      <a:r>
                        <a:rPr sz="1700" b="1" spc="-100" dirty="0">
                          <a:latin typeface="Times New Roman"/>
                          <a:cs typeface="Times New Roman"/>
                        </a:rPr>
                        <a:t> </a:t>
                      </a:r>
                      <a:r>
                        <a:rPr sz="1700" b="1" dirty="0">
                          <a:latin typeface="Times New Roman"/>
                          <a:cs typeface="Times New Roman"/>
                        </a:rPr>
                        <a:t>SS  (SSE)</a:t>
                      </a:r>
                      <a:endParaRPr sz="1700">
                        <a:latin typeface="Times New Roman"/>
                        <a:cs typeface="Times New Roman"/>
                      </a:endParaRPr>
                    </a:p>
                  </a:txBody>
                  <a:tcPr marL="0" marR="0" marT="520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90830">
                        <a:lnSpc>
                          <a:spcPts val="2010"/>
                        </a:lnSpc>
                      </a:pPr>
                      <a:r>
                        <a:rPr sz="2550" b="1" spc="-7" baseline="-34313" dirty="0">
                          <a:latin typeface="Times New Roman"/>
                          <a:cs typeface="Times New Roman"/>
                        </a:rPr>
                        <a:t>MSE= </a:t>
                      </a:r>
                      <a:r>
                        <a:rPr sz="1700" i="1" spc="-10" dirty="0">
                          <a:latin typeface="Times New Roman"/>
                          <a:cs typeface="Times New Roman"/>
                        </a:rPr>
                        <a:t>Error</a:t>
                      </a:r>
                      <a:r>
                        <a:rPr sz="1700" i="1" spc="100" dirty="0">
                          <a:latin typeface="Times New Roman"/>
                          <a:cs typeface="Times New Roman"/>
                        </a:rPr>
                        <a:t> </a:t>
                      </a:r>
                      <a:r>
                        <a:rPr sz="1700" i="1" dirty="0">
                          <a:latin typeface="Times New Roman"/>
                          <a:cs typeface="Times New Roman"/>
                        </a:rPr>
                        <a:t>SS</a:t>
                      </a:r>
                      <a:endParaRPr sz="1700">
                        <a:latin typeface="Times New Roman"/>
                        <a:cs typeface="Times New Roman"/>
                      </a:endParaRPr>
                    </a:p>
                    <a:p>
                      <a:pPr marL="989965">
                        <a:lnSpc>
                          <a:spcPct val="100000"/>
                        </a:lnSpc>
                        <a:spcBef>
                          <a:spcPts val="270"/>
                        </a:spcBef>
                      </a:pPr>
                      <a:r>
                        <a:rPr sz="1800" i="1" spc="-55" dirty="0">
                          <a:latin typeface="Symbol"/>
                          <a:cs typeface="Symbol"/>
                        </a:rPr>
                        <a:t></a:t>
                      </a:r>
                      <a:r>
                        <a:rPr sz="1800" i="1" spc="-55" dirty="0">
                          <a:latin typeface="Times New Roman"/>
                          <a:cs typeface="Times New Roman"/>
                        </a:rPr>
                        <a:t> </a:t>
                      </a:r>
                      <a:r>
                        <a:rPr sz="1700" spc="20" dirty="0">
                          <a:latin typeface="Times New Roman"/>
                          <a:cs typeface="Times New Roman"/>
                        </a:rPr>
                        <a:t>(</a:t>
                      </a:r>
                      <a:r>
                        <a:rPr sz="1700" i="1" spc="20" dirty="0">
                          <a:latin typeface="Times New Roman"/>
                          <a:cs typeface="Times New Roman"/>
                        </a:rPr>
                        <a:t>n</a:t>
                      </a:r>
                      <a:r>
                        <a:rPr sz="1700" i="1" spc="-300" dirty="0">
                          <a:latin typeface="Times New Roman"/>
                          <a:cs typeface="Times New Roman"/>
                        </a:rPr>
                        <a:t> </a:t>
                      </a:r>
                      <a:r>
                        <a:rPr sz="1700" spc="-15" dirty="0">
                          <a:latin typeface="Symbol"/>
                          <a:cs typeface="Symbol"/>
                        </a:rPr>
                        <a:t></a:t>
                      </a:r>
                      <a:r>
                        <a:rPr sz="1700" spc="-15" dirty="0">
                          <a:latin typeface="Times New Roman"/>
                          <a:cs typeface="Times New Roman"/>
                        </a:rPr>
                        <a:t>1)</a:t>
                      </a: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606552">
                <a:tc>
                  <a:txBody>
                    <a:bodyPr/>
                    <a:lstStyle/>
                    <a:p>
                      <a:pPr marR="88900" algn="r">
                        <a:lnSpc>
                          <a:spcPct val="100000"/>
                        </a:lnSpc>
                        <a:spcBef>
                          <a:spcPts val="1260"/>
                        </a:spcBef>
                      </a:pPr>
                      <a:r>
                        <a:rPr sz="1700" b="1" dirty="0">
                          <a:latin typeface="Times New Roman"/>
                          <a:cs typeface="Times New Roman"/>
                        </a:rPr>
                        <a:t>T</a:t>
                      </a:r>
                      <a:r>
                        <a:rPr sz="1700" b="1" spc="-15" dirty="0">
                          <a:latin typeface="Times New Roman"/>
                          <a:cs typeface="Times New Roman"/>
                        </a:rPr>
                        <a:t>o</a:t>
                      </a:r>
                      <a:r>
                        <a:rPr sz="1700" b="1" spc="-5" dirty="0">
                          <a:latin typeface="Times New Roman"/>
                          <a:cs typeface="Times New Roman"/>
                        </a:rPr>
                        <a:t>t</a:t>
                      </a:r>
                      <a:r>
                        <a:rPr sz="1700" b="1" dirty="0">
                          <a:latin typeface="Times New Roman"/>
                          <a:cs typeface="Times New Roman"/>
                        </a:rPr>
                        <a:t>al</a:t>
                      </a:r>
                      <a:endParaRPr sz="1700">
                        <a:latin typeface="Times New Roman"/>
                        <a:cs typeface="Times New Roman"/>
                      </a:endParaRPr>
                    </a:p>
                  </a:txBody>
                  <a:tcPr marL="0" marR="0" marT="1600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260"/>
                        </a:spcBef>
                      </a:pPr>
                      <a:r>
                        <a:rPr sz="1700" b="1" i="1" dirty="0">
                          <a:latin typeface="Times New Roman"/>
                          <a:cs typeface="Times New Roman"/>
                        </a:rPr>
                        <a:t>πn</a:t>
                      </a:r>
                      <a:r>
                        <a:rPr sz="1700" b="1" dirty="0">
                          <a:latin typeface="Times New Roman"/>
                          <a:cs typeface="Times New Roman"/>
                        </a:rPr>
                        <a:t>-1</a:t>
                      </a:r>
                      <a:endParaRPr sz="1700">
                        <a:latin typeface="Times New Roman"/>
                        <a:cs typeface="Times New Roman"/>
                      </a:endParaRPr>
                    </a:p>
                  </a:txBody>
                  <a:tcPr marL="0" marR="0" marT="1600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08634" marR="374650" indent="-129539">
                        <a:lnSpc>
                          <a:spcPts val="1960"/>
                        </a:lnSpc>
                        <a:spcBef>
                          <a:spcPts val="409"/>
                        </a:spcBef>
                      </a:pPr>
                      <a:r>
                        <a:rPr sz="1700" b="1" spc="-5" dirty="0">
                          <a:latin typeface="Times New Roman"/>
                          <a:cs typeface="Times New Roman"/>
                        </a:rPr>
                        <a:t>Total</a:t>
                      </a:r>
                      <a:r>
                        <a:rPr sz="1700" b="1" spc="-80" dirty="0">
                          <a:latin typeface="Times New Roman"/>
                          <a:cs typeface="Times New Roman"/>
                        </a:rPr>
                        <a:t> </a:t>
                      </a:r>
                      <a:r>
                        <a:rPr sz="1700" b="1" dirty="0">
                          <a:latin typeface="Times New Roman"/>
                          <a:cs typeface="Times New Roman"/>
                        </a:rPr>
                        <a:t>SS  (SST)</a:t>
                      </a:r>
                      <a:endParaRPr sz="1700">
                        <a:latin typeface="Times New Roman"/>
                        <a:cs typeface="Times New Roman"/>
                      </a:endParaRPr>
                    </a:p>
                  </a:txBody>
                  <a:tcPr marL="0" marR="0" marT="520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0651" y="833119"/>
            <a:ext cx="7356475" cy="696595"/>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000000"/>
                </a:solidFill>
                <a:latin typeface="Arial"/>
                <a:cs typeface="Arial"/>
              </a:rPr>
              <a:t>One Way </a:t>
            </a:r>
            <a:r>
              <a:rPr sz="4400" b="1" dirty="0">
                <a:solidFill>
                  <a:srgbClr val="000000"/>
                </a:solidFill>
                <a:latin typeface="Arial"/>
                <a:cs typeface="Arial"/>
              </a:rPr>
              <a:t>ANOVA </a:t>
            </a:r>
            <a:r>
              <a:rPr sz="4400" b="1" spc="-5" dirty="0">
                <a:solidFill>
                  <a:srgbClr val="000000"/>
                </a:solidFill>
                <a:latin typeface="Arial"/>
                <a:cs typeface="Arial"/>
              </a:rPr>
              <a:t>Table </a:t>
            </a:r>
            <a:r>
              <a:rPr sz="4400" b="1" dirty="0">
                <a:solidFill>
                  <a:srgbClr val="000000"/>
                </a:solidFill>
                <a:latin typeface="Arial"/>
                <a:cs typeface="Arial"/>
              </a:rPr>
              <a:t>( ΙΙ</a:t>
            </a:r>
            <a:r>
              <a:rPr sz="4400" b="1" spc="-50" dirty="0">
                <a:solidFill>
                  <a:srgbClr val="000000"/>
                </a:solidFill>
                <a:latin typeface="Arial"/>
                <a:cs typeface="Arial"/>
              </a:rPr>
              <a:t> </a:t>
            </a:r>
            <a:r>
              <a:rPr sz="4400" b="1" dirty="0">
                <a:solidFill>
                  <a:srgbClr val="000000"/>
                </a:solidFill>
                <a:latin typeface="Arial"/>
                <a:cs typeface="Arial"/>
              </a:rPr>
              <a:t>)</a:t>
            </a:r>
            <a:endParaRPr sz="4400">
              <a:latin typeface="Arial"/>
              <a:cs typeface="Arial"/>
            </a:endParaRPr>
          </a:p>
        </p:txBody>
      </p:sp>
      <p:graphicFrame>
        <p:nvGraphicFramePr>
          <p:cNvPr id="3" name="object 3"/>
          <p:cNvGraphicFramePr>
            <a:graphicFrameLocks noGrp="1"/>
          </p:cNvGraphicFramePr>
          <p:nvPr/>
        </p:nvGraphicFramePr>
        <p:xfrm>
          <a:off x="3057144" y="2913888"/>
          <a:ext cx="4523105" cy="2337816"/>
        </p:xfrm>
        <a:graphic>
          <a:graphicData uri="http://schemas.openxmlformats.org/drawingml/2006/table">
            <a:tbl>
              <a:tblPr firstRow="1" bandRow="1">
                <a:tableStyleId>{2D5ABB26-0587-4C30-8999-92F81FD0307C}</a:tableStyleId>
              </a:tblPr>
              <a:tblGrid>
                <a:gridCol w="4523105">
                  <a:extLst>
                    <a:ext uri="{9D8B030D-6E8A-4147-A177-3AD203B41FA5}">
                      <a16:colId xmlns:a16="http://schemas.microsoft.com/office/drawing/2014/main" val="20000"/>
                    </a:ext>
                  </a:extLst>
                </a:gridCol>
              </a:tblGrid>
              <a:tr h="584454">
                <a:tc>
                  <a:txBody>
                    <a:bodyPr/>
                    <a:lstStyle/>
                    <a:p>
                      <a:pPr marL="9525" algn="ctr">
                        <a:lnSpc>
                          <a:spcPct val="100000"/>
                        </a:lnSpc>
                        <a:spcBef>
                          <a:spcPts val="1220"/>
                        </a:spcBef>
                      </a:pPr>
                      <a:r>
                        <a:rPr sz="1650" b="1" spc="-85" dirty="0">
                          <a:latin typeface="Times New Roman"/>
                          <a:cs typeface="Times New Roman"/>
                        </a:rPr>
                        <a:t>Source </a:t>
                      </a:r>
                      <a:r>
                        <a:rPr sz="1650" b="1" spc="-50" dirty="0">
                          <a:latin typeface="Times New Roman"/>
                          <a:cs typeface="Times New Roman"/>
                        </a:rPr>
                        <a:t>of</a:t>
                      </a:r>
                      <a:r>
                        <a:rPr sz="1650" b="1" spc="-155" dirty="0">
                          <a:latin typeface="Times New Roman"/>
                          <a:cs typeface="Times New Roman"/>
                        </a:rPr>
                        <a:t> </a:t>
                      </a:r>
                      <a:r>
                        <a:rPr sz="1650" b="1" spc="-80" dirty="0">
                          <a:latin typeface="Times New Roman"/>
                          <a:cs typeface="Times New Roman"/>
                        </a:rPr>
                        <a:t>Variation</a:t>
                      </a:r>
                      <a:endParaRPr sz="1650">
                        <a:latin typeface="Times New Roman"/>
                        <a:cs typeface="Times New Roman"/>
                      </a:endParaRPr>
                    </a:p>
                  </a:txBody>
                  <a:tcPr marL="0" marR="0" marT="1549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583692">
                <a:tc>
                  <a:txBody>
                    <a:bodyPr/>
                    <a:lstStyle/>
                    <a:p>
                      <a:pPr marL="84455">
                        <a:lnSpc>
                          <a:spcPct val="100000"/>
                        </a:lnSpc>
                        <a:spcBef>
                          <a:spcPts val="1215"/>
                        </a:spcBef>
                      </a:pPr>
                      <a:r>
                        <a:rPr sz="1650" b="1" spc="-90" dirty="0">
                          <a:latin typeface="Times New Roman"/>
                          <a:cs typeface="Times New Roman"/>
                        </a:rPr>
                        <a:t>Between</a:t>
                      </a:r>
                      <a:r>
                        <a:rPr sz="1650" b="1" spc="-160" dirty="0">
                          <a:latin typeface="Times New Roman"/>
                          <a:cs typeface="Times New Roman"/>
                        </a:rPr>
                        <a:t> </a:t>
                      </a:r>
                      <a:r>
                        <a:rPr sz="1650" b="1" spc="-90" dirty="0">
                          <a:latin typeface="Times New Roman"/>
                          <a:cs typeface="Times New Roman"/>
                        </a:rPr>
                        <a:t>Treatments</a:t>
                      </a:r>
                      <a:endParaRPr sz="1650">
                        <a:latin typeface="Times New Roman"/>
                        <a:cs typeface="Times New Roman"/>
                      </a:endParaRPr>
                    </a:p>
                  </a:txBody>
                  <a:tcPr marL="0" marR="0" marT="1543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585216">
                <a:tc>
                  <a:txBody>
                    <a:bodyPr/>
                    <a:lstStyle/>
                    <a:p>
                      <a:pPr marL="84455">
                        <a:lnSpc>
                          <a:spcPct val="100000"/>
                        </a:lnSpc>
                        <a:spcBef>
                          <a:spcPts val="1215"/>
                        </a:spcBef>
                      </a:pPr>
                      <a:r>
                        <a:rPr sz="1650" b="1" spc="-80" dirty="0">
                          <a:latin typeface="Times New Roman"/>
                          <a:cs typeface="Times New Roman"/>
                        </a:rPr>
                        <a:t>Within</a:t>
                      </a:r>
                      <a:r>
                        <a:rPr sz="1650" b="1" spc="-160" dirty="0">
                          <a:latin typeface="Times New Roman"/>
                          <a:cs typeface="Times New Roman"/>
                        </a:rPr>
                        <a:t> </a:t>
                      </a:r>
                      <a:r>
                        <a:rPr sz="1650" b="1" spc="-90" dirty="0">
                          <a:latin typeface="Times New Roman"/>
                          <a:cs typeface="Times New Roman"/>
                        </a:rPr>
                        <a:t>Treatments</a:t>
                      </a:r>
                      <a:endParaRPr sz="1650">
                        <a:latin typeface="Times New Roman"/>
                        <a:cs typeface="Times New Roman"/>
                      </a:endParaRPr>
                    </a:p>
                  </a:txBody>
                  <a:tcPr marL="0" marR="0" marT="1543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584454">
                <a:tc>
                  <a:txBody>
                    <a:bodyPr/>
                    <a:lstStyle/>
                    <a:p>
                      <a:pPr marL="84455">
                        <a:lnSpc>
                          <a:spcPct val="100000"/>
                        </a:lnSpc>
                        <a:spcBef>
                          <a:spcPts val="1215"/>
                        </a:spcBef>
                      </a:pPr>
                      <a:r>
                        <a:rPr sz="1650" b="1" spc="-80" dirty="0">
                          <a:latin typeface="Times New Roman"/>
                          <a:cs typeface="Times New Roman"/>
                        </a:rPr>
                        <a:t>Total</a:t>
                      </a:r>
                      <a:endParaRPr sz="1650">
                        <a:latin typeface="Times New Roman"/>
                        <a:cs typeface="Times New Roman"/>
                      </a:endParaRPr>
                    </a:p>
                  </a:txBody>
                  <a:tcPr marL="0" marR="0" marT="1543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81246" y="819403"/>
            <a:ext cx="3916045" cy="513715"/>
          </a:xfrm>
          <a:prstGeom prst="rect">
            <a:avLst/>
          </a:prstGeom>
        </p:spPr>
        <p:txBody>
          <a:bodyPr vert="horz" wrap="square" lIns="0" tIns="12700" rIns="0" bIns="0" rtlCol="0">
            <a:spAutoFit/>
          </a:bodyPr>
          <a:lstStyle/>
          <a:p>
            <a:pPr marL="12700">
              <a:lnSpc>
                <a:spcPct val="100000"/>
              </a:lnSpc>
              <a:spcBef>
                <a:spcPts val="100"/>
              </a:spcBef>
            </a:pPr>
            <a:r>
              <a:rPr sz="3200" b="1" spc="-5" dirty="0" err="1">
                <a:solidFill>
                  <a:srgbClr val="000000"/>
                </a:solidFill>
                <a:latin typeface="Arial"/>
                <a:cs typeface="Arial"/>
              </a:rPr>
              <a:t>Πίν</a:t>
            </a:r>
            <a:r>
              <a:rPr sz="3200" b="1" spc="-5" dirty="0">
                <a:solidFill>
                  <a:srgbClr val="000000"/>
                </a:solidFill>
                <a:latin typeface="Arial"/>
                <a:cs typeface="Arial"/>
              </a:rPr>
              <a:t>ακας</a:t>
            </a:r>
            <a:r>
              <a:rPr sz="3200" b="1" spc="-50" dirty="0">
                <a:solidFill>
                  <a:srgbClr val="000000"/>
                </a:solidFill>
                <a:latin typeface="Arial"/>
                <a:cs typeface="Arial"/>
              </a:rPr>
              <a:t> </a:t>
            </a:r>
            <a:r>
              <a:rPr lang="el-GR" sz="3200" b="1" spc="45" dirty="0">
                <a:solidFill>
                  <a:srgbClr val="000000"/>
                </a:solidFill>
                <a:latin typeface="Arial"/>
                <a:cs typeface="Arial"/>
              </a:rPr>
              <a:t>Δ</a:t>
            </a:r>
            <a:r>
              <a:rPr sz="3200" b="1" spc="-5">
                <a:solidFill>
                  <a:srgbClr val="000000"/>
                </a:solidFill>
              </a:rPr>
              <a:t>εδοµένων</a:t>
            </a:r>
            <a:endParaRPr sz="3200" b="1" spc="-5" dirty="0">
              <a:solidFill>
                <a:srgbClr val="000000"/>
              </a:solidFill>
            </a:endParaRPr>
          </a:p>
        </p:txBody>
      </p:sp>
      <p:graphicFrame>
        <p:nvGraphicFramePr>
          <p:cNvPr id="3" name="object 3"/>
          <p:cNvGraphicFramePr>
            <a:graphicFrameLocks noGrp="1"/>
          </p:cNvGraphicFramePr>
          <p:nvPr/>
        </p:nvGraphicFramePr>
        <p:xfrm>
          <a:off x="1667255" y="1906524"/>
          <a:ext cx="7294872" cy="4300728"/>
        </p:xfrm>
        <a:graphic>
          <a:graphicData uri="http://schemas.openxmlformats.org/drawingml/2006/table">
            <a:tbl>
              <a:tblPr firstRow="1" bandRow="1">
                <a:tableStyleId>{2D5ABB26-0587-4C30-8999-92F81FD0307C}</a:tableStyleId>
              </a:tblPr>
              <a:tblGrid>
                <a:gridCol w="1254125">
                  <a:extLst>
                    <a:ext uri="{9D8B030D-6E8A-4147-A177-3AD203B41FA5}">
                      <a16:colId xmlns:a16="http://schemas.microsoft.com/office/drawing/2014/main" val="20000"/>
                    </a:ext>
                  </a:extLst>
                </a:gridCol>
                <a:gridCol w="494664">
                  <a:extLst>
                    <a:ext uri="{9D8B030D-6E8A-4147-A177-3AD203B41FA5}">
                      <a16:colId xmlns:a16="http://schemas.microsoft.com/office/drawing/2014/main" val="20001"/>
                    </a:ext>
                  </a:extLst>
                </a:gridCol>
                <a:gridCol w="494664">
                  <a:extLst>
                    <a:ext uri="{9D8B030D-6E8A-4147-A177-3AD203B41FA5}">
                      <a16:colId xmlns:a16="http://schemas.microsoft.com/office/drawing/2014/main" val="20002"/>
                    </a:ext>
                  </a:extLst>
                </a:gridCol>
                <a:gridCol w="494030">
                  <a:extLst>
                    <a:ext uri="{9D8B030D-6E8A-4147-A177-3AD203B41FA5}">
                      <a16:colId xmlns:a16="http://schemas.microsoft.com/office/drawing/2014/main" val="20003"/>
                    </a:ext>
                  </a:extLst>
                </a:gridCol>
                <a:gridCol w="495300">
                  <a:extLst>
                    <a:ext uri="{9D8B030D-6E8A-4147-A177-3AD203B41FA5}">
                      <a16:colId xmlns:a16="http://schemas.microsoft.com/office/drawing/2014/main" val="20004"/>
                    </a:ext>
                  </a:extLst>
                </a:gridCol>
                <a:gridCol w="494030">
                  <a:extLst>
                    <a:ext uri="{9D8B030D-6E8A-4147-A177-3AD203B41FA5}">
                      <a16:colId xmlns:a16="http://schemas.microsoft.com/office/drawing/2014/main" val="20005"/>
                    </a:ext>
                  </a:extLst>
                </a:gridCol>
                <a:gridCol w="494664">
                  <a:extLst>
                    <a:ext uri="{9D8B030D-6E8A-4147-A177-3AD203B41FA5}">
                      <a16:colId xmlns:a16="http://schemas.microsoft.com/office/drawing/2014/main" val="20006"/>
                    </a:ext>
                  </a:extLst>
                </a:gridCol>
                <a:gridCol w="494664">
                  <a:extLst>
                    <a:ext uri="{9D8B030D-6E8A-4147-A177-3AD203B41FA5}">
                      <a16:colId xmlns:a16="http://schemas.microsoft.com/office/drawing/2014/main" val="20007"/>
                    </a:ext>
                  </a:extLst>
                </a:gridCol>
                <a:gridCol w="494029">
                  <a:extLst>
                    <a:ext uri="{9D8B030D-6E8A-4147-A177-3AD203B41FA5}">
                      <a16:colId xmlns:a16="http://schemas.microsoft.com/office/drawing/2014/main" val="20008"/>
                    </a:ext>
                  </a:extLst>
                </a:gridCol>
                <a:gridCol w="497204">
                  <a:extLst>
                    <a:ext uri="{9D8B030D-6E8A-4147-A177-3AD203B41FA5}">
                      <a16:colId xmlns:a16="http://schemas.microsoft.com/office/drawing/2014/main" val="20009"/>
                    </a:ext>
                  </a:extLst>
                </a:gridCol>
                <a:gridCol w="614679">
                  <a:extLst>
                    <a:ext uri="{9D8B030D-6E8A-4147-A177-3AD203B41FA5}">
                      <a16:colId xmlns:a16="http://schemas.microsoft.com/office/drawing/2014/main" val="20010"/>
                    </a:ext>
                  </a:extLst>
                </a:gridCol>
                <a:gridCol w="972819">
                  <a:extLst>
                    <a:ext uri="{9D8B030D-6E8A-4147-A177-3AD203B41FA5}">
                      <a16:colId xmlns:a16="http://schemas.microsoft.com/office/drawing/2014/main" val="20011"/>
                    </a:ext>
                  </a:extLst>
                </a:gridCol>
              </a:tblGrid>
              <a:tr h="300990">
                <a:tc>
                  <a:txBody>
                    <a:bodyPr/>
                    <a:lstStyle/>
                    <a:p>
                      <a:pPr marL="3810" algn="ctr">
                        <a:lnSpc>
                          <a:spcPts val="2135"/>
                        </a:lnSpc>
                      </a:pPr>
                      <a:r>
                        <a:rPr sz="1850" b="1" spc="10" dirty="0">
                          <a:latin typeface="Times New Roman"/>
                          <a:cs typeface="Times New Roman"/>
                        </a:rPr>
                        <a:t>Γενότυποι</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tc>
                  <a:txBody>
                    <a:bodyPr/>
                    <a:lstStyle/>
                    <a:p>
                      <a:pPr marL="1270" algn="ctr">
                        <a:lnSpc>
                          <a:spcPts val="2135"/>
                        </a:lnSpc>
                      </a:pPr>
                      <a:r>
                        <a:rPr sz="1850" b="1" spc="20" dirty="0">
                          <a:latin typeface="Times New Roman"/>
                          <a:cs typeface="Times New Roman"/>
                        </a:rPr>
                        <a:t>Ε1</a:t>
                      </a:r>
                      <a:endParaRPr sz="1850" dirty="0">
                        <a:latin typeface="Times New Roman"/>
                        <a:cs typeface="Times New Roman"/>
                      </a:endParaRPr>
                    </a:p>
                  </a:txBody>
                  <a:tcPr marL="0" marR="0" marT="0" marB="0">
                    <a:lnL w="9525">
                      <a:solidFill>
                        <a:srgbClr val="000000"/>
                      </a:solidFill>
                      <a:prstDash val="solid"/>
                    </a:lnL>
                    <a:lnR w="12700">
                      <a:solidFill>
                        <a:srgbClr val="000000"/>
                      </a:solidFill>
                      <a:prstDash val="solid"/>
                    </a:lnR>
                    <a:lnT w="9525">
                      <a:solidFill>
                        <a:srgbClr val="000000"/>
                      </a:solidFill>
                      <a:prstDash val="solid"/>
                    </a:lnT>
                    <a:lnB w="53975">
                      <a:solidFill>
                        <a:srgbClr val="000000"/>
                      </a:solidFill>
                      <a:prstDash val="solid"/>
                    </a:lnB>
                  </a:tcPr>
                </a:tc>
                <a:tc>
                  <a:txBody>
                    <a:bodyPr/>
                    <a:lstStyle/>
                    <a:p>
                      <a:pPr algn="ctr">
                        <a:lnSpc>
                          <a:spcPts val="2135"/>
                        </a:lnSpc>
                      </a:pPr>
                      <a:r>
                        <a:rPr sz="1850" b="1" spc="20" dirty="0">
                          <a:latin typeface="Times New Roman"/>
                          <a:cs typeface="Times New Roman"/>
                        </a:rPr>
                        <a:t>Ε2</a:t>
                      </a:r>
                      <a:endParaRPr sz="1850">
                        <a:latin typeface="Times New Roman"/>
                        <a:cs typeface="Times New Roman"/>
                      </a:endParaRPr>
                    </a:p>
                  </a:txBody>
                  <a:tcPr marL="0" marR="0" marT="0" marB="0">
                    <a:lnL w="12700">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algn="ctr">
                        <a:lnSpc>
                          <a:spcPts val="2135"/>
                        </a:lnSpc>
                      </a:pPr>
                      <a:r>
                        <a:rPr sz="1850" b="1" spc="20" dirty="0">
                          <a:latin typeface="Times New Roman"/>
                          <a:cs typeface="Times New Roman"/>
                        </a:rPr>
                        <a:t>Ε3</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marL="635" algn="ctr">
                        <a:lnSpc>
                          <a:spcPts val="2135"/>
                        </a:lnSpc>
                      </a:pPr>
                      <a:r>
                        <a:rPr sz="1850" b="1" spc="20" dirty="0">
                          <a:latin typeface="Times New Roman"/>
                          <a:cs typeface="Times New Roman"/>
                        </a:rPr>
                        <a:t>Ε4</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algn="ctr">
                        <a:lnSpc>
                          <a:spcPts val="2135"/>
                        </a:lnSpc>
                      </a:pPr>
                      <a:r>
                        <a:rPr sz="1850" b="1" spc="20" dirty="0">
                          <a:latin typeface="Times New Roman"/>
                          <a:cs typeface="Times New Roman"/>
                        </a:rPr>
                        <a:t>Ε5</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marL="1270" algn="ctr">
                        <a:lnSpc>
                          <a:spcPts val="2135"/>
                        </a:lnSpc>
                      </a:pPr>
                      <a:r>
                        <a:rPr sz="1850" b="1" spc="20" dirty="0">
                          <a:latin typeface="Times New Roman"/>
                          <a:cs typeface="Times New Roman"/>
                        </a:rPr>
                        <a:t>Ε6</a:t>
                      </a:r>
                      <a:endParaRPr sz="1850">
                        <a:latin typeface="Times New Roman"/>
                        <a:cs typeface="Times New Roman"/>
                      </a:endParaRPr>
                    </a:p>
                  </a:txBody>
                  <a:tcPr marL="0" marR="0" marT="0" marB="0">
                    <a:lnL w="9525">
                      <a:solidFill>
                        <a:srgbClr val="000000"/>
                      </a:solidFill>
                      <a:prstDash val="solid"/>
                    </a:lnL>
                    <a:lnR w="12700">
                      <a:solidFill>
                        <a:srgbClr val="000000"/>
                      </a:solidFill>
                      <a:prstDash val="solid"/>
                    </a:lnR>
                    <a:lnT w="9525">
                      <a:solidFill>
                        <a:srgbClr val="000000"/>
                      </a:solidFill>
                      <a:prstDash val="solid"/>
                    </a:lnT>
                    <a:lnB w="53975">
                      <a:solidFill>
                        <a:srgbClr val="000000"/>
                      </a:solidFill>
                      <a:prstDash val="solid"/>
                    </a:lnB>
                  </a:tcPr>
                </a:tc>
                <a:tc>
                  <a:txBody>
                    <a:bodyPr/>
                    <a:lstStyle/>
                    <a:p>
                      <a:pPr algn="ctr">
                        <a:lnSpc>
                          <a:spcPts val="2135"/>
                        </a:lnSpc>
                      </a:pPr>
                      <a:r>
                        <a:rPr sz="1850" b="1" spc="20" dirty="0">
                          <a:latin typeface="Times New Roman"/>
                          <a:cs typeface="Times New Roman"/>
                        </a:rPr>
                        <a:t>Ε7</a:t>
                      </a:r>
                      <a:endParaRPr sz="1850">
                        <a:latin typeface="Times New Roman"/>
                        <a:cs typeface="Times New Roman"/>
                      </a:endParaRPr>
                    </a:p>
                  </a:txBody>
                  <a:tcPr marL="0" marR="0" marT="0" marB="0">
                    <a:lnL w="12700">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marL="1905" algn="ctr">
                        <a:lnSpc>
                          <a:spcPts val="2135"/>
                        </a:lnSpc>
                      </a:pPr>
                      <a:r>
                        <a:rPr sz="1850" b="1" spc="20" dirty="0">
                          <a:latin typeface="Times New Roman"/>
                          <a:cs typeface="Times New Roman"/>
                        </a:rPr>
                        <a:t>Ε8</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algn="ctr">
                        <a:lnSpc>
                          <a:spcPts val="2135"/>
                        </a:lnSpc>
                      </a:pPr>
                      <a:r>
                        <a:rPr sz="1850" b="1" spc="20" dirty="0">
                          <a:latin typeface="Times New Roman"/>
                          <a:cs typeface="Times New Roman"/>
                        </a:rPr>
                        <a:t>Ε9</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marL="635" algn="ctr">
                        <a:lnSpc>
                          <a:spcPts val="2135"/>
                        </a:lnSpc>
                      </a:pPr>
                      <a:r>
                        <a:rPr sz="1850" b="1" spc="15" dirty="0">
                          <a:latin typeface="Times New Roman"/>
                          <a:cs typeface="Times New Roman"/>
                        </a:rPr>
                        <a:t>Ε10</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53975">
                      <a:solidFill>
                        <a:srgbClr val="000000"/>
                      </a:solidFill>
                      <a:prstDash val="solid"/>
                    </a:lnB>
                  </a:tcPr>
                </a:tc>
                <a:tc>
                  <a:txBody>
                    <a:bodyPr/>
                    <a:lstStyle/>
                    <a:p>
                      <a:pPr marL="635" algn="ctr">
                        <a:lnSpc>
                          <a:spcPts val="2135"/>
                        </a:lnSpc>
                      </a:pPr>
                      <a:r>
                        <a:rPr sz="1850" b="1" spc="15" dirty="0">
                          <a:latin typeface="Times New Roman"/>
                          <a:cs typeface="Times New Roman"/>
                        </a:rPr>
                        <a:t>Σύνολα</a:t>
                      </a:r>
                      <a:endParaRPr sz="18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64998">
                <a:tc>
                  <a:txBody>
                    <a:bodyPr/>
                    <a:lstStyle/>
                    <a:p>
                      <a:pPr marL="635" algn="ctr">
                        <a:lnSpc>
                          <a:spcPct val="100000"/>
                        </a:lnSpc>
                        <a:spcBef>
                          <a:spcPts val="195"/>
                        </a:spcBef>
                      </a:pPr>
                      <a:r>
                        <a:rPr sz="1850" dirty="0">
                          <a:latin typeface="Times New Roman"/>
                          <a:cs typeface="Times New Roman"/>
                        </a:rPr>
                        <a:t>Α</a:t>
                      </a:r>
                      <a:endParaRPr sz="1850">
                        <a:latin typeface="Times New Roman"/>
                        <a:cs typeface="Times New Roman"/>
                      </a:endParaRPr>
                    </a:p>
                  </a:txBody>
                  <a:tcPr marL="0" marR="0" marT="24765" marB="0">
                    <a:lnL w="9525">
                      <a:solidFill>
                        <a:srgbClr val="000000"/>
                      </a:solidFill>
                      <a:prstDash val="solid"/>
                    </a:lnL>
                    <a:lnR w="53975">
                      <a:solidFill>
                        <a:srgbClr val="000000"/>
                      </a:solidFill>
                      <a:prstDash val="solid"/>
                    </a:lnR>
                    <a:lnT w="12700">
                      <a:solidFill>
                        <a:srgbClr val="000000"/>
                      </a:solidFill>
                      <a:prstDash val="solid"/>
                    </a:lnT>
                    <a:lnB w="9525">
                      <a:solidFill>
                        <a:srgbClr val="000000"/>
                      </a:solidFill>
                      <a:prstDash val="solid"/>
                    </a:lnB>
                  </a:tcPr>
                </a:tc>
                <a:tc>
                  <a:txBody>
                    <a:bodyPr/>
                    <a:lstStyle/>
                    <a:p>
                      <a:pPr algn="ctr">
                        <a:lnSpc>
                          <a:spcPct val="100000"/>
                        </a:lnSpc>
                        <a:spcBef>
                          <a:spcPts val="195"/>
                        </a:spcBef>
                      </a:pPr>
                      <a:r>
                        <a:rPr sz="1850" dirty="0">
                          <a:latin typeface="Times New Roman"/>
                          <a:cs typeface="Times New Roman"/>
                        </a:rPr>
                        <a:t>5</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6</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6</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5</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2</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3</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2</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2</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5</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95"/>
                        </a:spcBef>
                      </a:pPr>
                      <a:r>
                        <a:rPr sz="1850" dirty="0">
                          <a:latin typeface="Times New Roman"/>
                          <a:cs typeface="Times New Roman"/>
                        </a:rPr>
                        <a:t>5</a:t>
                      </a:r>
                      <a:endParaRPr sz="1850">
                        <a:latin typeface="Times New Roman"/>
                        <a:cs typeface="Times New Roman"/>
                      </a:endParaRPr>
                    </a:p>
                  </a:txBody>
                  <a:tcPr marL="0" marR="0" marT="2476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0"/>
                        </a:spcBef>
                      </a:pPr>
                      <a:r>
                        <a:rPr sz="2200" b="1" dirty="0">
                          <a:latin typeface="Times New Roman"/>
                          <a:cs typeface="Times New Roman"/>
                        </a:rPr>
                        <a:t>41</a:t>
                      </a:r>
                      <a:endParaRPr sz="2200" dirty="0">
                        <a:latin typeface="Times New Roman"/>
                        <a:cs typeface="Times New Roman"/>
                      </a:endParaRPr>
                    </a:p>
                  </a:txBody>
                  <a:tcPr marL="0" marR="0" marT="1270" marB="0">
                    <a:lnL w="5397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365760">
                <a:tc>
                  <a:txBody>
                    <a:bodyPr/>
                    <a:lstStyle/>
                    <a:p>
                      <a:pPr algn="ctr">
                        <a:lnSpc>
                          <a:spcPct val="100000"/>
                        </a:lnSpc>
                        <a:spcBef>
                          <a:spcPts val="200"/>
                        </a:spcBef>
                      </a:pPr>
                      <a:r>
                        <a:rPr sz="1850" dirty="0">
                          <a:latin typeface="Times New Roman"/>
                          <a:cs typeface="Times New Roman"/>
                        </a:rPr>
                        <a:t>Β</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
                        </a:spcBef>
                      </a:pPr>
                      <a:r>
                        <a:rPr sz="2200" b="1" dirty="0">
                          <a:latin typeface="Times New Roman"/>
                          <a:cs typeface="Times New Roman"/>
                        </a:rPr>
                        <a:t>25</a:t>
                      </a:r>
                      <a:endParaRPr sz="2200" dirty="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365760">
                <a:tc>
                  <a:txBody>
                    <a:bodyPr/>
                    <a:lstStyle/>
                    <a:p>
                      <a:pPr algn="ctr">
                        <a:lnSpc>
                          <a:spcPct val="100000"/>
                        </a:lnSpc>
                        <a:spcBef>
                          <a:spcPts val="200"/>
                        </a:spcBef>
                      </a:pPr>
                      <a:r>
                        <a:rPr sz="1850" dirty="0">
                          <a:latin typeface="Times New Roman"/>
                          <a:cs typeface="Times New Roman"/>
                        </a:rPr>
                        <a:t>Γ</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7</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6</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
                        </a:spcBef>
                      </a:pPr>
                      <a:r>
                        <a:rPr sz="2200" b="1" dirty="0">
                          <a:latin typeface="Times New Roman"/>
                          <a:cs typeface="Times New Roman"/>
                        </a:rPr>
                        <a:t>32</a:t>
                      </a:r>
                      <a:endParaRPr sz="2200" dirty="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348234">
                <a:tc>
                  <a:txBody>
                    <a:bodyPr/>
                    <a:lstStyle/>
                    <a:p>
                      <a:pPr algn="ctr">
                        <a:lnSpc>
                          <a:spcPct val="100000"/>
                        </a:lnSpc>
                        <a:spcBef>
                          <a:spcPts val="200"/>
                        </a:spcBef>
                      </a:pPr>
                      <a:r>
                        <a:rPr sz="1850" dirty="0">
                          <a:latin typeface="Times New Roman"/>
                          <a:cs typeface="Times New Roman"/>
                        </a:rPr>
                        <a:t>∆</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12700">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9</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ts val="2620"/>
                        </a:lnSpc>
                        <a:spcBef>
                          <a:spcPts val="20"/>
                        </a:spcBef>
                      </a:pPr>
                      <a:r>
                        <a:rPr sz="2200" b="1" dirty="0">
                          <a:latin typeface="Times New Roman"/>
                          <a:cs typeface="Times New Roman"/>
                        </a:rPr>
                        <a:t>34</a:t>
                      </a:r>
                      <a:endParaRPr sz="2200" dirty="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381762">
                <a:tc>
                  <a:txBody>
                    <a:bodyPr/>
                    <a:lstStyle/>
                    <a:p>
                      <a:pPr marL="1270" algn="ctr">
                        <a:lnSpc>
                          <a:spcPct val="100000"/>
                        </a:lnSpc>
                        <a:spcBef>
                          <a:spcPts val="325"/>
                        </a:spcBef>
                      </a:pPr>
                      <a:r>
                        <a:rPr sz="1850" dirty="0">
                          <a:latin typeface="Times New Roman"/>
                          <a:cs typeface="Times New Roman"/>
                        </a:rPr>
                        <a:t>Ε</a:t>
                      </a:r>
                      <a:endParaRPr sz="1850">
                        <a:latin typeface="Times New Roman"/>
                        <a:cs typeface="Times New Roman"/>
                      </a:endParaRPr>
                    </a:p>
                  </a:txBody>
                  <a:tcPr marL="0" marR="0" marT="41275" marB="0">
                    <a:lnL w="9525">
                      <a:solidFill>
                        <a:srgbClr val="000000"/>
                      </a:solidFill>
                      <a:prstDash val="solid"/>
                    </a:lnL>
                    <a:lnR w="53975">
                      <a:solidFill>
                        <a:srgbClr val="000000"/>
                      </a:solidFill>
                      <a:prstDash val="solid"/>
                    </a:lnR>
                    <a:lnT w="12700">
                      <a:solidFill>
                        <a:srgbClr val="000000"/>
                      </a:solidFill>
                      <a:prstDash val="solid"/>
                    </a:lnT>
                    <a:lnB w="9525">
                      <a:solidFill>
                        <a:srgbClr val="000000"/>
                      </a:solidFill>
                      <a:prstDash val="solid"/>
                    </a:lnB>
                  </a:tcPr>
                </a:tc>
                <a:tc>
                  <a:txBody>
                    <a:bodyPr/>
                    <a:lstStyle/>
                    <a:p>
                      <a:pPr algn="ctr">
                        <a:lnSpc>
                          <a:spcPct val="100000"/>
                        </a:lnSpc>
                        <a:spcBef>
                          <a:spcPts val="325"/>
                        </a:spcBef>
                      </a:pPr>
                      <a:r>
                        <a:rPr sz="1850" dirty="0">
                          <a:latin typeface="Times New Roman"/>
                          <a:cs typeface="Times New Roman"/>
                        </a:rPr>
                        <a:t>8</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5</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9</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4</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4</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4</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4</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6</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5</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45"/>
                        </a:spcBef>
                      </a:pPr>
                      <a:r>
                        <a:rPr sz="2200" b="1" dirty="0">
                          <a:latin typeface="Times New Roman"/>
                          <a:cs typeface="Times New Roman"/>
                        </a:rPr>
                        <a:t>52</a:t>
                      </a:r>
                      <a:endParaRPr sz="2200">
                        <a:latin typeface="Times New Roman"/>
                        <a:cs typeface="Times New Roman"/>
                      </a:endParaRPr>
                    </a:p>
                  </a:txBody>
                  <a:tcPr marL="0" marR="0" marT="18415" marB="0">
                    <a:lnL w="5397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365760">
                <a:tc>
                  <a:txBody>
                    <a:bodyPr/>
                    <a:lstStyle/>
                    <a:p>
                      <a:pPr marL="1270" algn="ctr">
                        <a:lnSpc>
                          <a:spcPct val="100000"/>
                        </a:lnSpc>
                        <a:spcBef>
                          <a:spcPts val="200"/>
                        </a:spcBef>
                      </a:pPr>
                      <a:r>
                        <a:rPr sz="1850" dirty="0">
                          <a:latin typeface="Times New Roman"/>
                          <a:cs typeface="Times New Roman"/>
                        </a:rPr>
                        <a:t>Ζ</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8</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8</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
                        </a:spcBef>
                      </a:pPr>
                      <a:r>
                        <a:rPr sz="2200" b="1" dirty="0">
                          <a:latin typeface="Times New Roman"/>
                          <a:cs typeface="Times New Roman"/>
                        </a:rPr>
                        <a:t>36</a:t>
                      </a:r>
                      <a:endParaRPr sz="220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362712">
                <a:tc>
                  <a:txBody>
                    <a:bodyPr/>
                    <a:lstStyle/>
                    <a:p>
                      <a:pPr marL="635" algn="ctr">
                        <a:lnSpc>
                          <a:spcPct val="100000"/>
                        </a:lnSpc>
                        <a:spcBef>
                          <a:spcPts val="200"/>
                        </a:spcBef>
                      </a:pPr>
                      <a:r>
                        <a:rPr sz="1850" dirty="0">
                          <a:latin typeface="Times New Roman"/>
                          <a:cs typeface="Times New Roman"/>
                        </a:rPr>
                        <a:t>Η</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200"/>
                        </a:spcBef>
                      </a:pPr>
                      <a:r>
                        <a:rPr sz="1850" dirty="0">
                          <a:latin typeface="Times New Roman"/>
                          <a:cs typeface="Times New Roman"/>
                        </a:rPr>
                        <a:t>8</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8</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5</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
                        </a:spcBef>
                      </a:pPr>
                      <a:r>
                        <a:rPr sz="2200" b="1" dirty="0">
                          <a:latin typeface="Times New Roman"/>
                          <a:cs typeface="Times New Roman"/>
                        </a:rPr>
                        <a:t>34</a:t>
                      </a:r>
                      <a:endParaRPr sz="220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7"/>
                  </a:ext>
                </a:extLst>
              </a:tr>
              <a:tr h="365760">
                <a:tc>
                  <a:txBody>
                    <a:bodyPr/>
                    <a:lstStyle/>
                    <a:p>
                      <a:pPr marL="635" algn="ctr">
                        <a:lnSpc>
                          <a:spcPct val="100000"/>
                        </a:lnSpc>
                        <a:spcBef>
                          <a:spcPts val="200"/>
                        </a:spcBef>
                      </a:pPr>
                      <a:r>
                        <a:rPr sz="1850" dirty="0">
                          <a:latin typeface="Times New Roman"/>
                          <a:cs typeface="Times New Roman"/>
                        </a:rPr>
                        <a:t>Θ</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200"/>
                        </a:spcBef>
                      </a:pPr>
                      <a:r>
                        <a:rPr sz="1850" dirty="0">
                          <a:latin typeface="Times New Roman"/>
                          <a:cs typeface="Times New Roman"/>
                        </a:rPr>
                        <a:t>7</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1</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
                        </a:spcBef>
                      </a:pPr>
                      <a:r>
                        <a:rPr sz="2200" b="1" dirty="0">
                          <a:latin typeface="Times New Roman"/>
                          <a:cs typeface="Times New Roman"/>
                        </a:rPr>
                        <a:t>29</a:t>
                      </a:r>
                      <a:endParaRPr sz="220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r h="348234">
                <a:tc>
                  <a:txBody>
                    <a:bodyPr/>
                    <a:lstStyle/>
                    <a:p>
                      <a:pPr marL="1905" algn="ctr">
                        <a:lnSpc>
                          <a:spcPct val="100000"/>
                        </a:lnSpc>
                        <a:spcBef>
                          <a:spcPts val="200"/>
                        </a:spcBef>
                      </a:pPr>
                      <a:r>
                        <a:rPr sz="1850" dirty="0">
                          <a:latin typeface="Times New Roman"/>
                          <a:cs typeface="Times New Roman"/>
                        </a:rPr>
                        <a:t>Ι</a:t>
                      </a:r>
                      <a:endParaRPr sz="1850">
                        <a:latin typeface="Times New Roman"/>
                        <a:cs typeface="Times New Roman"/>
                      </a:endParaRPr>
                    </a:p>
                  </a:txBody>
                  <a:tcPr marL="0" marR="0" marT="25400" marB="0">
                    <a:lnL w="9525">
                      <a:solidFill>
                        <a:srgbClr val="000000"/>
                      </a:solidFill>
                      <a:prstDash val="solid"/>
                    </a:lnL>
                    <a:lnR w="53975">
                      <a:solidFill>
                        <a:srgbClr val="000000"/>
                      </a:solidFill>
                      <a:prstDash val="solid"/>
                    </a:lnR>
                    <a:lnT w="9525">
                      <a:solidFill>
                        <a:srgbClr val="000000"/>
                      </a:solidFill>
                      <a:prstDash val="solid"/>
                    </a:lnT>
                    <a:lnB w="12700">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9</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9</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4</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2</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200"/>
                        </a:spcBef>
                      </a:pPr>
                      <a:r>
                        <a:rPr sz="1850" dirty="0">
                          <a:latin typeface="Times New Roman"/>
                          <a:cs typeface="Times New Roman"/>
                        </a:rPr>
                        <a:t>3</a:t>
                      </a:r>
                      <a:endParaRPr sz="1850">
                        <a:latin typeface="Times New Roman"/>
                        <a:cs typeface="Times New Roman"/>
                      </a:endParaRPr>
                    </a:p>
                  </a:txBody>
                  <a:tcPr marL="0" marR="0" marT="25400"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ts val="2620"/>
                        </a:lnSpc>
                        <a:spcBef>
                          <a:spcPts val="20"/>
                        </a:spcBef>
                      </a:pPr>
                      <a:r>
                        <a:rPr sz="2200" b="1" dirty="0">
                          <a:latin typeface="Times New Roman"/>
                          <a:cs typeface="Times New Roman"/>
                        </a:rPr>
                        <a:t>42</a:t>
                      </a:r>
                      <a:endParaRPr sz="2200">
                        <a:latin typeface="Times New Roman"/>
                        <a:cs typeface="Times New Roman"/>
                      </a:endParaRPr>
                    </a:p>
                  </a:txBody>
                  <a:tcPr marL="0" marR="0" marT="2540" marB="0">
                    <a:lnL w="5397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381762">
                <a:tc>
                  <a:txBody>
                    <a:bodyPr/>
                    <a:lstStyle/>
                    <a:p>
                      <a:pPr marL="635" algn="ctr">
                        <a:lnSpc>
                          <a:spcPct val="100000"/>
                        </a:lnSpc>
                        <a:spcBef>
                          <a:spcPts val="325"/>
                        </a:spcBef>
                      </a:pPr>
                      <a:r>
                        <a:rPr sz="1850" dirty="0">
                          <a:latin typeface="Times New Roman"/>
                          <a:cs typeface="Times New Roman"/>
                        </a:rPr>
                        <a:t>Κ</a:t>
                      </a:r>
                      <a:endParaRPr sz="1850">
                        <a:latin typeface="Times New Roman"/>
                        <a:cs typeface="Times New Roman"/>
                      </a:endParaRPr>
                    </a:p>
                  </a:txBody>
                  <a:tcPr marL="0" marR="0" marT="41275" marB="0">
                    <a:lnL w="9525">
                      <a:solidFill>
                        <a:srgbClr val="000000"/>
                      </a:solidFill>
                      <a:prstDash val="solid"/>
                    </a:lnL>
                    <a:lnR w="53975">
                      <a:solidFill>
                        <a:srgbClr val="000000"/>
                      </a:solidFill>
                      <a:prstDash val="solid"/>
                    </a:lnR>
                    <a:lnT w="12700">
                      <a:solidFill>
                        <a:srgbClr val="000000"/>
                      </a:solidFill>
                      <a:prstDash val="solid"/>
                    </a:lnT>
                    <a:lnB w="952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4</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6</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325"/>
                        </a:spcBef>
                      </a:pPr>
                      <a:r>
                        <a:rPr sz="1850" dirty="0">
                          <a:latin typeface="Times New Roman"/>
                          <a:cs typeface="Times New Roman"/>
                        </a:rPr>
                        <a:t>3</a:t>
                      </a:r>
                      <a:endParaRPr sz="1850">
                        <a:latin typeface="Times New Roman"/>
                        <a:cs typeface="Times New Roman"/>
                      </a:endParaRPr>
                    </a:p>
                  </a:txBody>
                  <a:tcPr marL="0" marR="0" marT="41275" marB="0">
                    <a:lnL w="53975">
                      <a:solidFill>
                        <a:srgbClr val="000000"/>
                      </a:solidFill>
                      <a:prstDash val="solid"/>
                    </a:lnL>
                    <a:lnR w="53975">
                      <a:solidFill>
                        <a:srgbClr val="000000"/>
                      </a:solidFill>
                      <a:prstDash val="solid"/>
                    </a:lnR>
                    <a:lnT w="53975">
                      <a:solidFill>
                        <a:srgbClr val="000000"/>
                      </a:solidFill>
                      <a:prstDash val="solid"/>
                    </a:lnT>
                    <a:lnB w="53975">
                      <a:solidFill>
                        <a:srgbClr val="000000"/>
                      </a:solidFill>
                      <a:prstDash val="solid"/>
                    </a:lnB>
                  </a:tcPr>
                </a:tc>
                <a:tc>
                  <a:txBody>
                    <a:bodyPr/>
                    <a:lstStyle/>
                    <a:p>
                      <a:pPr algn="ctr">
                        <a:lnSpc>
                          <a:spcPct val="100000"/>
                        </a:lnSpc>
                        <a:spcBef>
                          <a:spcPts val="145"/>
                        </a:spcBef>
                      </a:pPr>
                      <a:r>
                        <a:rPr sz="2200" b="1" dirty="0">
                          <a:latin typeface="Times New Roman"/>
                          <a:cs typeface="Times New Roman"/>
                        </a:rPr>
                        <a:t>34</a:t>
                      </a:r>
                      <a:endParaRPr sz="2200" dirty="0">
                        <a:latin typeface="Times New Roman"/>
                        <a:cs typeface="Times New Roman"/>
                      </a:endParaRPr>
                    </a:p>
                  </a:txBody>
                  <a:tcPr marL="0" marR="0" marT="18415" marB="0">
                    <a:lnL w="5397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10"/>
                  </a:ext>
                </a:extLst>
              </a:tr>
              <a:tr h="348996">
                <a:tc>
                  <a:txBody>
                    <a:bodyPr/>
                    <a:lstStyle/>
                    <a:p>
                      <a:pPr algn="ctr">
                        <a:lnSpc>
                          <a:spcPct val="100000"/>
                        </a:lnSpc>
                        <a:spcBef>
                          <a:spcPts val="235"/>
                        </a:spcBef>
                      </a:pPr>
                      <a:r>
                        <a:rPr sz="1850" b="1" spc="10" dirty="0">
                          <a:latin typeface="Times New Roman"/>
                          <a:cs typeface="Times New Roman"/>
                        </a:rPr>
                        <a:t>Σύνολα</a:t>
                      </a:r>
                      <a:endParaRPr sz="1850">
                        <a:latin typeface="Times New Roman"/>
                        <a:cs typeface="Times New Roman"/>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ts val="2630"/>
                        </a:lnSpc>
                        <a:spcBef>
                          <a:spcPts val="20"/>
                        </a:spcBef>
                      </a:pPr>
                      <a:r>
                        <a:rPr sz="2200" b="1" dirty="0">
                          <a:latin typeface="Times New Roman"/>
                          <a:cs typeface="Times New Roman"/>
                        </a:rPr>
                        <a:t>43</a:t>
                      </a:r>
                      <a:endParaRPr sz="2200" dirty="0">
                        <a:latin typeface="Times New Roman"/>
                        <a:cs typeface="Times New Roman"/>
                      </a:endParaRPr>
                    </a:p>
                  </a:txBody>
                  <a:tcPr marL="0" marR="0" marT="2540" marB="0">
                    <a:lnL w="9525">
                      <a:solidFill>
                        <a:srgbClr val="000000"/>
                      </a:solidFill>
                      <a:prstDash val="solid"/>
                    </a:lnL>
                    <a:lnR w="12700">
                      <a:solidFill>
                        <a:srgbClr val="000000"/>
                      </a:solidFill>
                      <a:prstDash val="solid"/>
                    </a:lnR>
                    <a:lnT w="53975">
                      <a:solidFill>
                        <a:srgbClr val="000000"/>
                      </a:solidFill>
                      <a:prstDash val="solid"/>
                    </a:lnT>
                    <a:lnB w="9525">
                      <a:solidFill>
                        <a:srgbClr val="000000"/>
                      </a:solidFill>
                      <a:prstDash val="solid"/>
                    </a:lnB>
                  </a:tcPr>
                </a:tc>
                <a:tc>
                  <a:txBody>
                    <a:bodyPr/>
                    <a:lstStyle/>
                    <a:p>
                      <a:pPr marL="1905" algn="ctr">
                        <a:lnSpc>
                          <a:spcPts val="2630"/>
                        </a:lnSpc>
                        <a:spcBef>
                          <a:spcPts val="20"/>
                        </a:spcBef>
                      </a:pPr>
                      <a:r>
                        <a:rPr sz="2200" b="1" spc="5" dirty="0">
                          <a:latin typeface="Times New Roman"/>
                          <a:cs typeface="Times New Roman"/>
                        </a:rPr>
                        <a:t>55</a:t>
                      </a:r>
                      <a:endParaRPr sz="2200" dirty="0">
                        <a:latin typeface="Times New Roman"/>
                        <a:cs typeface="Times New Roman"/>
                      </a:endParaRPr>
                    </a:p>
                  </a:txBody>
                  <a:tcPr marL="0" marR="0" marT="2540" marB="0">
                    <a:lnL w="12700">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marL="1270" algn="ctr">
                        <a:lnSpc>
                          <a:spcPts val="2630"/>
                        </a:lnSpc>
                        <a:spcBef>
                          <a:spcPts val="20"/>
                        </a:spcBef>
                      </a:pPr>
                      <a:r>
                        <a:rPr sz="2200" b="1" spc="5" dirty="0">
                          <a:latin typeface="Times New Roman"/>
                          <a:cs typeface="Times New Roman"/>
                        </a:rPr>
                        <a:t>60</a:t>
                      </a:r>
                      <a:endParaRPr sz="2200" dirty="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marL="1270" algn="ctr">
                        <a:lnSpc>
                          <a:spcPts val="2630"/>
                        </a:lnSpc>
                        <a:spcBef>
                          <a:spcPts val="20"/>
                        </a:spcBef>
                      </a:pPr>
                      <a:r>
                        <a:rPr sz="2200" b="1" dirty="0">
                          <a:latin typeface="Times New Roman"/>
                          <a:cs typeface="Times New Roman"/>
                        </a:rPr>
                        <a:t>36</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marL="1270" algn="ctr">
                        <a:lnSpc>
                          <a:spcPts val="2630"/>
                        </a:lnSpc>
                        <a:spcBef>
                          <a:spcPts val="20"/>
                        </a:spcBef>
                      </a:pPr>
                      <a:r>
                        <a:rPr sz="2200" b="1" spc="5" dirty="0">
                          <a:latin typeface="Times New Roman"/>
                          <a:cs typeface="Times New Roman"/>
                        </a:rPr>
                        <a:t>25</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marL="1905" algn="ctr">
                        <a:lnSpc>
                          <a:spcPts val="2630"/>
                        </a:lnSpc>
                        <a:spcBef>
                          <a:spcPts val="20"/>
                        </a:spcBef>
                      </a:pPr>
                      <a:r>
                        <a:rPr sz="2200" b="1" dirty="0">
                          <a:latin typeface="Times New Roman"/>
                          <a:cs typeface="Times New Roman"/>
                        </a:rPr>
                        <a:t>23</a:t>
                      </a:r>
                      <a:endParaRPr sz="2200">
                        <a:latin typeface="Times New Roman"/>
                        <a:cs typeface="Times New Roman"/>
                      </a:endParaRPr>
                    </a:p>
                  </a:txBody>
                  <a:tcPr marL="0" marR="0" marT="2540" marB="0">
                    <a:lnL w="9525">
                      <a:solidFill>
                        <a:srgbClr val="000000"/>
                      </a:solidFill>
                      <a:prstDash val="solid"/>
                    </a:lnL>
                    <a:lnR w="12700">
                      <a:solidFill>
                        <a:srgbClr val="000000"/>
                      </a:solidFill>
                      <a:prstDash val="solid"/>
                    </a:lnR>
                    <a:lnT w="53975">
                      <a:solidFill>
                        <a:srgbClr val="000000"/>
                      </a:solidFill>
                      <a:prstDash val="solid"/>
                    </a:lnT>
                    <a:lnB w="9525">
                      <a:solidFill>
                        <a:srgbClr val="000000"/>
                      </a:solidFill>
                      <a:prstDash val="solid"/>
                    </a:lnB>
                  </a:tcPr>
                </a:tc>
                <a:tc>
                  <a:txBody>
                    <a:bodyPr/>
                    <a:lstStyle/>
                    <a:p>
                      <a:pPr marL="1905" algn="ctr">
                        <a:lnSpc>
                          <a:spcPts val="2630"/>
                        </a:lnSpc>
                        <a:spcBef>
                          <a:spcPts val="20"/>
                        </a:spcBef>
                      </a:pPr>
                      <a:r>
                        <a:rPr sz="2200" b="1" spc="5" dirty="0">
                          <a:latin typeface="Times New Roman"/>
                          <a:cs typeface="Times New Roman"/>
                        </a:rPr>
                        <a:t>29</a:t>
                      </a:r>
                      <a:endParaRPr sz="2200">
                        <a:latin typeface="Times New Roman"/>
                        <a:cs typeface="Times New Roman"/>
                      </a:endParaRPr>
                    </a:p>
                  </a:txBody>
                  <a:tcPr marL="0" marR="0" marT="2540" marB="0">
                    <a:lnL w="12700">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marL="2540" algn="ctr">
                        <a:lnSpc>
                          <a:spcPts val="2630"/>
                        </a:lnSpc>
                        <a:spcBef>
                          <a:spcPts val="20"/>
                        </a:spcBef>
                      </a:pPr>
                      <a:r>
                        <a:rPr sz="2200" b="1" dirty="0">
                          <a:latin typeface="Times New Roman"/>
                          <a:cs typeface="Times New Roman"/>
                        </a:rPr>
                        <a:t>27</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algn="ctr">
                        <a:lnSpc>
                          <a:spcPts val="2630"/>
                        </a:lnSpc>
                        <a:spcBef>
                          <a:spcPts val="20"/>
                        </a:spcBef>
                      </a:pPr>
                      <a:r>
                        <a:rPr sz="2200" b="1" dirty="0">
                          <a:latin typeface="Times New Roman"/>
                          <a:cs typeface="Times New Roman"/>
                        </a:rPr>
                        <a:t>33</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algn="ctr">
                        <a:lnSpc>
                          <a:spcPts val="2630"/>
                        </a:lnSpc>
                        <a:spcBef>
                          <a:spcPts val="20"/>
                        </a:spcBef>
                      </a:pPr>
                      <a:r>
                        <a:rPr sz="2200" b="1" dirty="0">
                          <a:latin typeface="Times New Roman"/>
                          <a:cs typeface="Times New Roman"/>
                        </a:rPr>
                        <a:t>28</a:t>
                      </a:r>
                      <a:endParaRPr sz="2200">
                        <a:latin typeface="Times New Roman"/>
                        <a:cs typeface="Times New Roman"/>
                      </a:endParaRPr>
                    </a:p>
                  </a:txBody>
                  <a:tcPr marL="0" marR="0" marT="2540" marB="0">
                    <a:lnL w="9525">
                      <a:solidFill>
                        <a:srgbClr val="000000"/>
                      </a:solidFill>
                      <a:prstDash val="solid"/>
                    </a:lnL>
                    <a:lnR w="9525">
                      <a:solidFill>
                        <a:srgbClr val="000000"/>
                      </a:solidFill>
                      <a:prstDash val="solid"/>
                    </a:lnR>
                    <a:lnT w="53975">
                      <a:solidFill>
                        <a:srgbClr val="000000"/>
                      </a:solidFill>
                      <a:prstDash val="solid"/>
                    </a:lnT>
                    <a:lnB w="9525">
                      <a:solidFill>
                        <a:srgbClr val="000000"/>
                      </a:solidFill>
                      <a:prstDash val="solid"/>
                    </a:lnB>
                  </a:tcPr>
                </a:tc>
                <a:tc>
                  <a:txBody>
                    <a:bodyPr/>
                    <a:lstStyle/>
                    <a:p>
                      <a:pPr algn="ctr">
                        <a:lnSpc>
                          <a:spcPts val="2630"/>
                        </a:lnSpc>
                        <a:spcBef>
                          <a:spcPts val="20"/>
                        </a:spcBef>
                      </a:pPr>
                      <a:r>
                        <a:rPr sz="2200" b="1" dirty="0">
                          <a:latin typeface="Times New Roman"/>
                          <a:cs typeface="Times New Roman"/>
                        </a:rPr>
                        <a:t>359</a:t>
                      </a:r>
                      <a:endParaRPr sz="2200" dirty="0">
                        <a:latin typeface="Times New Roman"/>
                        <a:cs typeface="Times New Roman"/>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1"/>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01083" y="929131"/>
            <a:ext cx="327660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0000"/>
                </a:solidFill>
                <a:latin typeface="Arial"/>
                <a:cs typeface="Arial"/>
              </a:rPr>
              <a:t>Υπολογισµοί </a:t>
            </a:r>
            <a:r>
              <a:rPr sz="3200" b="1" dirty="0">
                <a:solidFill>
                  <a:srgbClr val="000000"/>
                </a:solidFill>
                <a:latin typeface="Arial"/>
                <a:cs typeface="Arial"/>
              </a:rPr>
              <a:t>( Ι</a:t>
            </a:r>
            <a:r>
              <a:rPr sz="3200" b="1" spc="-90" dirty="0">
                <a:solidFill>
                  <a:srgbClr val="000000"/>
                </a:solidFill>
                <a:latin typeface="Arial"/>
                <a:cs typeface="Arial"/>
              </a:rPr>
              <a:t> </a:t>
            </a:r>
            <a:r>
              <a:rPr sz="3200" b="1" dirty="0">
                <a:solidFill>
                  <a:srgbClr val="000000"/>
                </a:solidFill>
                <a:latin typeface="Arial"/>
                <a:cs typeface="Arial"/>
              </a:rPr>
              <a:t>)</a:t>
            </a:r>
            <a:endParaRPr sz="3200">
              <a:latin typeface="Arial"/>
              <a:cs typeface="Arial"/>
            </a:endParaRPr>
          </a:p>
        </p:txBody>
      </p:sp>
      <p:sp>
        <p:nvSpPr>
          <p:cNvPr id="3" name="object 3"/>
          <p:cNvSpPr txBox="1"/>
          <p:nvPr/>
        </p:nvSpPr>
        <p:spPr>
          <a:xfrm>
            <a:off x="1235963" y="2152671"/>
            <a:ext cx="4311650" cy="325755"/>
          </a:xfrm>
          <a:prstGeom prst="rect">
            <a:avLst/>
          </a:prstGeom>
        </p:spPr>
        <p:txBody>
          <a:bodyPr vert="horz" wrap="square" lIns="0" tIns="15240" rIns="0" bIns="0" rtlCol="0">
            <a:spAutoFit/>
          </a:bodyPr>
          <a:lstStyle/>
          <a:p>
            <a:pPr>
              <a:lnSpc>
                <a:spcPct val="100000"/>
              </a:lnSpc>
              <a:spcBef>
                <a:spcPts val="120"/>
              </a:spcBef>
            </a:pPr>
            <a:r>
              <a:rPr sz="1950" spc="-10" dirty="0">
                <a:latin typeface="Times New Roman"/>
                <a:cs typeface="Times New Roman"/>
              </a:rPr>
              <a:t>∆ιορθωτικός </a:t>
            </a:r>
            <a:r>
              <a:rPr sz="1950" spc="-15" dirty="0">
                <a:latin typeface="Times New Roman"/>
                <a:cs typeface="Times New Roman"/>
              </a:rPr>
              <a:t>Όρος (</a:t>
            </a:r>
            <a:r>
              <a:rPr sz="1950" i="1" spc="-15" dirty="0">
                <a:latin typeface="Times New Roman"/>
                <a:cs typeface="Times New Roman"/>
              </a:rPr>
              <a:t>Correction Term</a:t>
            </a:r>
            <a:r>
              <a:rPr sz="1950" spc="-15" dirty="0">
                <a:latin typeface="Times New Roman"/>
                <a:cs typeface="Times New Roman"/>
              </a:rPr>
              <a:t>),</a:t>
            </a:r>
            <a:r>
              <a:rPr sz="1950" spc="-60" dirty="0">
                <a:latin typeface="Times New Roman"/>
                <a:cs typeface="Times New Roman"/>
              </a:rPr>
              <a:t> </a:t>
            </a:r>
            <a:r>
              <a:rPr sz="1950" spc="10" dirty="0">
                <a:latin typeface="Times New Roman"/>
                <a:cs typeface="Times New Roman"/>
              </a:rPr>
              <a:t>∆Ο=</a:t>
            </a:r>
            <a:endParaRPr sz="1950" dirty="0">
              <a:latin typeface="Times New Roman"/>
              <a:cs typeface="Times New Roman"/>
            </a:endParaRPr>
          </a:p>
        </p:txBody>
      </p:sp>
      <p:sp>
        <p:nvSpPr>
          <p:cNvPr id="4" name="object 4"/>
          <p:cNvSpPr/>
          <p:nvPr/>
        </p:nvSpPr>
        <p:spPr>
          <a:xfrm>
            <a:off x="5576317" y="2353061"/>
            <a:ext cx="483234" cy="0"/>
          </a:xfrm>
          <a:custGeom>
            <a:avLst/>
            <a:gdLst/>
            <a:ahLst/>
            <a:cxnLst/>
            <a:rect l="l" t="t" r="r" b="b"/>
            <a:pathLst>
              <a:path w="483235">
                <a:moveTo>
                  <a:pt x="0" y="0"/>
                </a:moveTo>
                <a:lnTo>
                  <a:pt x="483110" y="0"/>
                </a:lnTo>
              </a:path>
            </a:pathLst>
          </a:custGeom>
          <a:ln w="12504">
            <a:solidFill>
              <a:srgbClr val="000000"/>
            </a:solidFill>
          </a:ln>
        </p:spPr>
        <p:txBody>
          <a:bodyPr wrap="square" lIns="0" tIns="0" rIns="0" bIns="0" rtlCol="0"/>
          <a:lstStyle/>
          <a:p>
            <a:endParaRPr/>
          </a:p>
        </p:txBody>
      </p:sp>
      <p:sp>
        <p:nvSpPr>
          <p:cNvPr id="5" name="object 5"/>
          <p:cNvSpPr txBox="1"/>
          <p:nvPr/>
        </p:nvSpPr>
        <p:spPr>
          <a:xfrm>
            <a:off x="5558533" y="1943856"/>
            <a:ext cx="508000" cy="729615"/>
          </a:xfrm>
          <a:prstGeom prst="rect">
            <a:avLst/>
          </a:prstGeom>
        </p:spPr>
        <p:txBody>
          <a:bodyPr vert="horz" wrap="square" lIns="0" tIns="66675" rIns="0" bIns="0" rtlCol="0">
            <a:spAutoFit/>
          </a:bodyPr>
          <a:lstStyle/>
          <a:p>
            <a:pPr marL="25400">
              <a:lnSpc>
                <a:spcPct val="100000"/>
              </a:lnSpc>
              <a:spcBef>
                <a:spcPts val="525"/>
              </a:spcBef>
            </a:pPr>
            <a:r>
              <a:rPr sz="1950" spc="-5" dirty="0">
                <a:latin typeface="Times New Roman"/>
                <a:cs typeface="Times New Roman"/>
              </a:rPr>
              <a:t>359</a:t>
            </a:r>
            <a:r>
              <a:rPr sz="1725" spc="-7" baseline="43478" dirty="0">
                <a:latin typeface="Times New Roman"/>
                <a:cs typeface="Times New Roman"/>
              </a:rPr>
              <a:t>2</a:t>
            </a:r>
            <a:endParaRPr sz="1725" baseline="43478" dirty="0">
              <a:latin typeface="Times New Roman"/>
              <a:cs typeface="Times New Roman"/>
            </a:endParaRPr>
          </a:p>
          <a:p>
            <a:pPr marL="67945">
              <a:lnSpc>
                <a:spcPct val="100000"/>
              </a:lnSpc>
              <a:spcBef>
                <a:spcPts val="434"/>
              </a:spcBef>
            </a:pPr>
            <a:r>
              <a:rPr sz="1950" spc="-10" dirty="0">
                <a:latin typeface="Times New Roman"/>
                <a:cs typeface="Times New Roman"/>
              </a:rPr>
              <a:t>100</a:t>
            </a:r>
            <a:endParaRPr sz="1950" dirty="0">
              <a:latin typeface="Times New Roman"/>
              <a:cs typeface="Times New Roman"/>
            </a:endParaRPr>
          </a:p>
        </p:txBody>
      </p:sp>
      <p:sp>
        <p:nvSpPr>
          <p:cNvPr id="6" name="object 6"/>
          <p:cNvSpPr txBox="1"/>
          <p:nvPr/>
        </p:nvSpPr>
        <p:spPr>
          <a:xfrm>
            <a:off x="6102093" y="2152671"/>
            <a:ext cx="1008380" cy="325755"/>
          </a:xfrm>
          <a:prstGeom prst="rect">
            <a:avLst/>
          </a:prstGeom>
        </p:spPr>
        <p:txBody>
          <a:bodyPr vert="horz" wrap="square" lIns="0" tIns="15240" rIns="0" bIns="0" rtlCol="0">
            <a:spAutoFit/>
          </a:bodyPr>
          <a:lstStyle/>
          <a:p>
            <a:pPr>
              <a:lnSpc>
                <a:spcPct val="100000"/>
              </a:lnSpc>
              <a:spcBef>
                <a:spcPts val="120"/>
              </a:spcBef>
            </a:pPr>
            <a:r>
              <a:rPr sz="1950" spc="-15" dirty="0">
                <a:latin typeface="Times New Roman"/>
                <a:cs typeface="Times New Roman"/>
              </a:rPr>
              <a:t>=1.288,81</a:t>
            </a:r>
            <a:endParaRPr sz="1950">
              <a:latin typeface="Times New Roman"/>
              <a:cs typeface="Times New Roman"/>
            </a:endParaRPr>
          </a:p>
        </p:txBody>
      </p:sp>
      <p:sp>
        <p:nvSpPr>
          <p:cNvPr id="7" name="object 7"/>
          <p:cNvSpPr txBox="1"/>
          <p:nvPr/>
        </p:nvSpPr>
        <p:spPr>
          <a:xfrm>
            <a:off x="1210557" y="2916195"/>
            <a:ext cx="7766050" cy="325755"/>
          </a:xfrm>
          <a:prstGeom prst="rect">
            <a:avLst/>
          </a:prstGeom>
        </p:spPr>
        <p:txBody>
          <a:bodyPr vert="horz" wrap="square" lIns="0" tIns="15240" rIns="0" bIns="0" rtlCol="0">
            <a:spAutoFit/>
          </a:bodyPr>
          <a:lstStyle/>
          <a:p>
            <a:pPr marL="25400">
              <a:lnSpc>
                <a:spcPct val="100000"/>
              </a:lnSpc>
              <a:spcBef>
                <a:spcPts val="120"/>
              </a:spcBef>
            </a:pPr>
            <a:r>
              <a:rPr sz="1950" spc="-15" dirty="0">
                <a:latin typeface="Times New Roman"/>
                <a:cs typeface="Times New Roman"/>
              </a:rPr>
              <a:t>Συνολικό </a:t>
            </a:r>
            <a:r>
              <a:rPr sz="1950" spc="-25" dirty="0">
                <a:latin typeface="Times New Roman"/>
                <a:cs typeface="Times New Roman"/>
              </a:rPr>
              <a:t>Άθροισµα </a:t>
            </a:r>
            <a:r>
              <a:rPr sz="1950" spc="-15" dirty="0">
                <a:latin typeface="Times New Roman"/>
                <a:cs typeface="Times New Roman"/>
              </a:rPr>
              <a:t>Τετραγώνων,</a:t>
            </a:r>
            <a:r>
              <a:rPr sz="1950" spc="-40" dirty="0">
                <a:latin typeface="Times New Roman"/>
                <a:cs typeface="Times New Roman"/>
              </a:rPr>
              <a:t> </a:t>
            </a:r>
            <a:r>
              <a:rPr sz="1950" spc="-15" dirty="0">
                <a:latin typeface="Times New Roman"/>
                <a:cs typeface="Times New Roman"/>
              </a:rPr>
              <a:t>ΣΑΤ=(5</a:t>
            </a:r>
            <a:r>
              <a:rPr sz="1950" spc="-22" baseline="38461" dirty="0">
                <a:latin typeface="Times New Roman"/>
                <a:cs typeface="Times New Roman"/>
              </a:rPr>
              <a:t>2</a:t>
            </a:r>
            <a:r>
              <a:rPr sz="1950" spc="-15" dirty="0">
                <a:latin typeface="Times New Roman"/>
                <a:cs typeface="Times New Roman"/>
              </a:rPr>
              <a:t>+6</a:t>
            </a:r>
            <a:r>
              <a:rPr sz="1950" spc="-22" baseline="38461" dirty="0">
                <a:latin typeface="Times New Roman"/>
                <a:cs typeface="Times New Roman"/>
              </a:rPr>
              <a:t>2</a:t>
            </a:r>
            <a:r>
              <a:rPr sz="1950" spc="-15" dirty="0">
                <a:latin typeface="Times New Roman"/>
                <a:cs typeface="Times New Roman"/>
              </a:rPr>
              <a:t>+6</a:t>
            </a:r>
            <a:r>
              <a:rPr sz="1950" spc="-22" baseline="38461" dirty="0">
                <a:latin typeface="Times New Roman"/>
                <a:cs typeface="Times New Roman"/>
              </a:rPr>
              <a:t>2</a:t>
            </a:r>
            <a:r>
              <a:rPr sz="1950" spc="-15" dirty="0">
                <a:latin typeface="Times New Roman"/>
                <a:cs typeface="Times New Roman"/>
              </a:rPr>
              <a:t>+…+3</a:t>
            </a:r>
            <a:r>
              <a:rPr sz="1950" spc="-22" baseline="38461" dirty="0">
                <a:latin typeface="Times New Roman"/>
                <a:cs typeface="Times New Roman"/>
              </a:rPr>
              <a:t>2</a:t>
            </a:r>
            <a:r>
              <a:rPr sz="1950" spc="-15" dirty="0">
                <a:latin typeface="Times New Roman"/>
                <a:cs typeface="Times New Roman"/>
              </a:rPr>
              <a:t>+3</a:t>
            </a:r>
            <a:r>
              <a:rPr sz="1950" spc="-22" baseline="38461" dirty="0">
                <a:latin typeface="Times New Roman"/>
                <a:cs typeface="Times New Roman"/>
              </a:rPr>
              <a:t>2</a:t>
            </a:r>
            <a:r>
              <a:rPr sz="1950" spc="-15" dirty="0">
                <a:latin typeface="Times New Roman"/>
                <a:cs typeface="Times New Roman"/>
              </a:rPr>
              <a:t>+3</a:t>
            </a:r>
            <a:r>
              <a:rPr sz="1950" spc="-22" baseline="38461" dirty="0">
                <a:latin typeface="Times New Roman"/>
                <a:cs typeface="Times New Roman"/>
              </a:rPr>
              <a:t>2</a:t>
            </a:r>
            <a:r>
              <a:rPr sz="1950" spc="-15" dirty="0">
                <a:latin typeface="Times New Roman"/>
                <a:cs typeface="Times New Roman"/>
              </a:rPr>
              <a:t>)-∆Ο=400,19</a:t>
            </a:r>
            <a:endParaRPr sz="1950" dirty="0">
              <a:latin typeface="Times New Roman"/>
              <a:cs typeface="Times New Roman"/>
            </a:endParaRPr>
          </a:p>
        </p:txBody>
      </p:sp>
      <p:sp>
        <p:nvSpPr>
          <p:cNvPr id="8" name="object 8"/>
          <p:cNvSpPr txBox="1"/>
          <p:nvPr/>
        </p:nvSpPr>
        <p:spPr>
          <a:xfrm>
            <a:off x="1235961" y="3704103"/>
            <a:ext cx="4488180" cy="325755"/>
          </a:xfrm>
          <a:prstGeom prst="rect">
            <a:avLst/>
          </a:prstGeom>
        </p:spPr>
        <p:txBody>
          <a:bodyPr vert="horz" wrap="square" lIns="0" tIns="15240" rIns="0" bIns="0" rtlCol="0">
            <a:spAutoFit/>
          </a:bodyPr>
          <a:lstStyle/>
          <a:p>
            <a:pPr>
              <a:lnSpc>
                <a:spcPct val="100000"/>
              </a:lnSpc>
              <a:spcBef>
                <a:spcPts val="120"/>
              </a:spcBef>
            </a:pPr>
            <a:r>
              <a:rPr sz="1950" spc="-25" dirty="0">
                <a:latin typeface="Times New Roman"/>
                <a:cs typeface="Times New Roman"/>
              </a:rPr>
              <a:t>Άθροισµα </a:t>
            </a:r>
            <a:r>
              <a:rPr sz="1950" spc="-20" dirty="0">
                <a:latin typeface="Times New Roman"/>
                <a:cs typeface="Times New Roman"/>
              </a:rPr>
              <a:t>Τετραγώνων Παραγόντων,</a:t>
            </a:r>
            <a:r>
              <a:rPr sz="1950" spc="-5" dirty="0">
                <a:latin typeface="Times New Roman"/>
                <a:cs typeface="Times New Roman"/>
              </a:rPr>
              <a:t> </a:t>
            </a:r>
            <a:r>
              <a:rPr sz="1950" spc="-15" dirty="0">
                <a:latin typeface="Times New Roman"/>
                <a:cs typeface="Times New Roman"/>
              </a:rPr>
              <a:t>ΑΤΠ=(</a:t>
            </a:r>
            <a:endParaRPr sz="1950">
              <a:latin typeface="Times New Roman"/>
              <a:cs typeface="Times New Roman"/>
            </a:endParaRPr>
          </a:p>
        </p:txBody>
      </p:sp>
      <p:sp>
        <p:nvSpPr>
          <p:cNvPr id="9" name="object 9"/>
          <p:cNvSpPr/>
          <p:nvPr/>
        </p:nvSpPr>
        <p:spPr>
          <a:xfrm>
            <a:off x="5754619" y="3904510"/>
            <a:ext cx="1896110" cy="0"/>
          </a:xfrm>
          <a:custGeom>
            <a:avLst/>
            <a:gdLst/>
            <a:ahLst/>
            <a:cxnLst/>
            <a:rect l="l" t="t" r="r" b="b"/>
            <a:pathLst>
              <a:path w="1896109">
                <a:moveTo>
                  <a:pt x="0" y="0"/>
                </a:moveTo>
                <a:lnTo>
                  <a:pt x="1895852" y="0"/>
                </a:lnTo>
              </a:path>
            </a:pathLst>
          </a:custGeom>
          <a:ln w="12504">
            <a:solidFill>
              <a:srgbClr val="000000"/>
            </a:solidFill>
          </a:ln>
        </p:spPr>
        <p:txBody>
          <a:bodyPr wrap="square" lIns="0" tIns="0" rIns="0" bIns="0" rtlCol="0"/>
          <a:lstStyle/>
          <a:p>
            <a:endParaRPr/>
          </a:p>
        </p:txBody>
      </p:sp>
      <p:sp>
        <p:nvSpPr>
          <p:cNvPr id="10" name="object 10"/>
          <p:cNvSpPr txBox="1"/>
          <p:nvPr/>
        </p:nvSpPr>
        <p:spPr>
          <a:xfrm>
            <a:off x="5744461" y="3495287"/>
            <a:ext cx="1911985" cy="729615"/>
          </a:xfrm>
          <a:prstGeom prst="rect">
            <a:avLst/>
          </a:prstGeom>
        </p:spPr>
        <p:txBody>
          <a:bodyPr vert="horz" wrap="square" lIns="0" tIns="66675" rIns="0" bIns="0" rtlCol="0">
            <a:spAutoFit/>
          </a:bodyPr>
          <a:lstStyle/>
          <a:p>
            <a:pPr marR="5080" algn="ctr">
              <a:lnSpc>
                <a:spcPct val="100000"/>
              </a:lnSpc>
              <a:spcBef>
                <a:spcPts val="525"/>
              </a:spcBef>
            </a:pPr>
            <a:r>
              <a:rPr sz="1950" spc="-50" dirty="0">
                <a:latin typeface="Times New Roman"/>
                <a:cs typeface="Times New Roman"/>
              </a:rPr>
              <a:t>41</a:t>
            </a:r>
            <a:r>
              <a:rPr sz="1725" spc="-75" baseline="43478" dirty="0">
                <a:latin typeface="Times New Roman"/>
                <a:cs typeface="Times New Roman"/>
              </a:rPr>
              <a:t>2 </a:t>
            </a:r>
            <a:r>
              <a:rPr sz="1950" spc="10" dirty="0">
                <a:latin typeface="Symbol"/>
                <a:cs typeface="Symbol"/>
              </a:rPr>
              <a:t></a:t>
            </a:r>
            <a:r>
              <a:rPr sz="1950" spc="10" dirty="0">
                <a:latin typeface="Times New Roman"/>
                <a:cs typeface="Times New Roman"/>
              </a:rPr>
              <a:t> </a:t>
            </a:r>
            <a:r>
              <a:rPr sz="1950" spc="-10" dirty="0">
                <a:latin typeface="Times New Roman"/>
                <a:cs typeface="Times New Roman"/>
              </a:rPr>
              <a:t>25</a:t>
            </a:r>
            <a:r>
              <a:rPr sz="1725" spc="-15" baseline="43478" dirty="0">
                <a:latin typeface="Times New Roman"/>
                <a:cs typeface="Times New Roman"/>
              </a:rPr>
              <a:t>2 </a:t>
            </a:r>
            <a:r>
              <a:rPr sz="1950" spc="325" dirty="0">
                <a:latin typeface="Symbol"/>
                <a:cs typeface="Symbol"/>
              </a:rPr>
              <a:t></a:t>
            </a:r>
            <a:r>
              <a:rPr sz="1950" spc="325" dirty="0">
                <a:latin typeface="Arial"/>
                <a:cs typeface="Arial"/>
              </a:rPr>
              <a:t>K</a:t>
            </a:r>
            <a:r>
              <a:rPr sz="1950" spc="325" dirty="0">
                <a:latin typeface="Symbol"/>
                <a:cs typeface="Symbol"/>
              </a:rPr>
              <a:t></a:t>
            </a:r>
            <a:r>
              <a:rPr sz="1950" spc="-210" dirty="0">
                <a:latin typeface="Times New Roman"/>
                <a:cs typeface="Times New Roman"/>
              </a:rPr>
              <a:t> </a:t>
            </a:r>
            <a:r>
              <a:rPr sz="1950" spc="5" dirty="0">
                <a:latin typeface="Times New Roman"/>
                <a:cs typeface="Times New Roman"/>
              </a:rPr>
              <a:t>34</a:t>
            </a:r>
            <a:r>
              <a:rPr sz="1725" spc="7" baseline="43478" dirty="0">
                <a:latin typeface="Times New Roman"/>
                <a:cs typeface="Times New Roman"/>
              </a:rPr>
              <a:t>2</a:t>
            </a:r>
            <a:endParaRPr sz="1725" baseline="43478" dirty="0">
              <a:latin typeface="Times New Roman"/>
              <a:cs typeface="Times New Roman"/>
            </a:endParaRPr>
          </a:p>
          <a:p>
            <a:pPr marR="2540" algn="ctr">
              <a:lnSpc>
                <a:spcPct val="100000"/>
              </a:lnSpc>
              <a:spcBef>
                <a:spcPts val="434"/>
              </a:spcBef>
            </a:pPr>
            <a:r>
              <a:rPr sz="1950" spc="-5" dirty="0">
                <a:latin typeface="Times New Roman"/>
                <a:cs typeface="Times New Roman"/>
              </a:rPr>
              <a:t>10</a:t>
            </a:r>
            <a:endParaRPr sz="1950" dirty="0">
              <a:latin typeface="Times New Roman"/>
              <a:cs typeface="Times New Roman"/>
            </a:endParaRPr>
          </a:p>
        </p:txBody>
      </p:sp>
      <p:sp>
        <p:nvSpPr>
          <p:cNvPr id="11" name="object 11"/>
          <p:cNvSpPr txBox="1"/>
          <p:nvPr/>
        </p:nvSpPr>
        <p:spPr>
          <a:xfrm>
            <a:off x="7706865" y="3704103"/>
            <a:ext cx="1198880" cy="325755"/>
          </a:xfrm>
          <a:prstGeom prst="rect">
            <a:avLst/>
          </a:prstGeom>
        </p:spPr>
        <p:txBody>
          <a:bodyPr vert="horz" wrap="square" lIns="0" tIns="15240" rIns="0" bIns="0" rtlCol="0">
            <a:spAutoFit/>
          </a:bodyPr>
          <a:lstStyle/>
          <a:p>
            <a:pPr>
              <a:lnSpc>
                <a:spcPct val="100000"/>
              </a:lnSpc>
              <a:spcBef>
                <a:spcPts val="120"/>
              </a:spcBef>
            </a:pPr>
            <a:r>
              <a:rPr sz="1950" spc="-10" dirty="0">
                <a:latin typeface="Times New Roman"/>
                <a:cs typeface="Times New Roman"/>
              </a:rPr>
              <a:t>)-∆Ο=51,49</a:t>
            </a:r>
            <a:endParaRPr sz="1950" dirty="0">
              <a:latin typeface="Times New Roman"/>
              <a:cs typeface="Times New Roman"/>
            </a:endParaRPr>
          </a:p>
        </p:txBody>
      </p:sp>
      <p:sp>
        <p:nvSpPr>
          <p:cNvPr id="12" name="object 12"/>
          <p:cNvSpPr txBox="1"/>
          <p:nvPr/>
        </p:nvSpPr>
        <p:spPr>
          <a:xfrm>
            <a:off x="1235967" y="4467627"/>
            <a:ext cx="7572375" cy="325755"/>
          </a:xfrm>
          <a:prstGeom prst="rect">
            <a:avLst/>
          </a:prstGeom>
        </p:spPr>
        <p:txBody>
          <a:bodyPr vert="horz" wrap="square" lIns="0" tIns="15240" rIns="0" bIns="0" rtlCol="0">
            <a:spAutoFit/>
          </a:bodyPr>
          <a:lstStyle/>
          <a:p>
            <a:pPr>
              <a:lnSpc>
                <a:spcPct val="100000"/>
              </a:lnSpc>
              <a:spcBef>
                <a:spcPts val="120"/>
              </a:spcBef>
            </a:pPr>
            <a:r>
              <a:rPr sz="1950" spc="-25" dirty="0">
                <a:latin typeface="Times New Roman"/>
                <a:cs typeface="Times New Roman"/>
              </a:rPr>
              <a:t>Άθροισµα </a:t>
            </a:r>
            <a:r>
              <a:rPr sz="1950" spc="-20" dirty="0">
                <a:latin typeface="Times New Roman"/>
                <a:cs typeface="Times New Roman"/>
              </a:rPr>
              <a:t>Τετραγώνων </a:t>
            </a:r>
            <a:r>
              <a:rPr sz="1950" spc="-25" dirty="0">
                <a:latin typeface="Times New Roman"/>
                <a:cs typeface="Times New Roman"/>
              </a:rPr>
              <a:t>Σφαλµάτων,</a:t>
            </a:r>
            <a:r>
              <a:rPr sz="1950" spc="-20" dirty="0">
                <a:latin typeface="Times New Roman"/>
                <a:cs typeface="Times New Roman"/>
              </a:rPr>
              <a:t> </a:t>
            </a:r>
            <a:r>
              <a:rPr sz="1950" spc="-15" dirty="0">
                <a:latin typeface="Times New Roman"/>
                <a:cs typeface="Times New Roman"/>
              </a:rPr>
              <a:t>ΑΤΣ=ΣΑΤ-ΑΤΠ=400,19-51,49=348,70</a:t>
            </a:r>
            <a:endParaRPr sz="1950" dirty="0">
              <a:latin typeface="Times New Roman"/>
              <a:cs typeface="Times New Roman"/>
            </a:endParaRPr>
          </a:p>
        </p:txBody>
      </p:sp>
      <p:sp>
        <p:nvSpPr>
          <p:cNvPr id="13" name="object 13"/>
          <p:cNvSpPr/>
          <p:nvPr/>
        </p:nvSpPr>
        <p:spPr>
          <a:xfrm>
            <a:off x="1231391" y="1973579"/>
            <a:ext cx="8505825" cy="2828925"/>
          </a:xfrm>
          <a:custGeom>
            <a:avLst/>
            <a:gdLst/>
            <a:ahLst/>
            <a:cxnLst/>
            <a:rect l="l" t="t" r="r" b="b"/>
            <a:pathLst>
              <a:path w="8505825" h="2828925">
                <a:moveTo>
                  <a:pt x="0" y="0"/>
                </a:moveTo>
                <a:lnTo>
                  <a:pt x="0" y="2828543"/>
                </a:lnTo>
                <a:lnTo>
                  <a:pt x="8505443" y="2828543"/>
                </a:lnTo>
                <a:lnTo>
                  <a:pt x="8505443" y="0"/>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644695" y="929131"/>
            <a:ext cx="3388995" cy="513715"/>
          </a:xfrm>
          <a:prstGeom prst="rect">
            <a:avLst/>
          </a:prstGeom>
        </p:spPr>
        <p:txBody>
          <a:bodyPr vert="horz" wrap="square" lIns="0" tIns="12700" rIns="0" bIns="0" rtlCol="0">
            <a:spAutoFit/>
          </a:bodyPr>
          <a:lstStyle/>
          <a:p>
            <a:pPr marL="12700">
              <a:lnSpc>
                <a:spcPct val="100000"/>
              </a:lnSpc>
              <a:spcBef>
                <a:spcPts val="100"/>
              </a:spcBef>
            </a:pPr>
            <a:r>
              <a:rPr sz="3200" b="1" spc="5" dirty="0">
                <a:latin typeface="Arial"/>
                <a:cs typeface="Arial"/>
              </a:rPr>
              <a:t>Υπολογισµοί </a:t>
            </a:r>
            <a:r>
              <a:rPr sz="3200" b="1" dirty="0">
                <a:latin typeface="Arial"/>
                <a:cs typeface="Arial"/>
              </a:rPr>
              <a:t>( </a:t>
            </a:r>
            <a:r>
              <a:rPr sz="3200" b="1" spc="-10" dirty="0">
                <a:latin typeface="Arial"/>
                <a:cs typeface="Arial"/>
              </a:rPr>
              <a:t>ΙΙ</a:t>
            </a:r>
            <a:r>
              <a:rPr sz="3200" b="1" spc="-75" dirty="0">
                <a:latin typeface="Arial"/>
                <a:cs typeface="Arial"/>
              </a:rPr>
              <a:t> </a:t>
            </a:r>
            <a:r>
              <a:rPr sz="3200" b="1" dirty="0">
                <a:latin typeface="Arial"/>
                <a:cs typeface="Arial"/>
              </a:rPr>
              <a:t>)</a:t>
            </a:r>
            <a:endParaRPr sz="3200">
              <a:latin typeface="Arial"/>
              <a:cs typeface="Arial"/>
            </a:endParaRPr>
          </a:p>
        </p:txBody>
      </p:sp>
      <p:sp>
        <p:nvSpPr>
          <p:cNvPr id="3" name="object 3"/>
          <p:cNvSpPr txBox="1"/>
          <p:nvPr/>
        </p:nvSpPr>
        <p:spPr>
          <a:xfrm>
            <a:off x="8264140" y="2153902"/>
            <a:ext cx="704850" cy="706755"/>
          </a:xfrm>
          <a:prstGeom prst="rect">
            <a:avLst/>
          </a:prstGeom>
        </p:spPr>
        <p:txBody>
          <a:bodyPr vert="horz" wrap="square" lIns="0" tIns="14604" rIns="0" bIns="0" rtlCol="0">
            <a:spAutoFit/>
          </a:bodyPr>
          <a:lstStyle/>
          <a:p>
            <a:pPr marL="12700">
              <a:lnSpc>
                <a:spcPct val="100000"/>
              </a:lnSpc>
              <a:spcBef>
                <a:spcPts val="114"/>
              </a:spcBef>
              <a:tabLst>
                <a:tab pos="579120" algn="l"/>
              </a:tabLst>
            </a:pPr>
            <a:r>
              <a:rPr sz="4450" u="heavy" spc="-605" dirty="0">
                <a:uFill>
                  <a:solidFill>
                    <a:srgbClr val="000000"/>
                  </a:solidFill>
                </a:uFill>
                <a:latin typeface="Symbol"/>
                <a:cs typeface="Symbol"/>
              </a:rPr>
              <a:t></a:t>
            </a:r>
            <a:r>
              <a:rPr sz="4450" spc="-605" dirty="0">
                <a:latin typeface="Times New Roman"/>
                <a:cs typeface="Times New Roman"/>
              </a:rPr>
              <a:t>	</a:t>
            </a:r>
            <a:r>
              <a:rPr sz="4450" u="heavy" spc="-605" dirty="0">
                <a:uFill>
                  <a:solidFill>
                    <a:srgbClr val="000000"/>
                  </a:solidFill>
                </a:uFill>
                <a:latin typeface="Symbol"/>
                <a:cs typeface="Symbol"/>
              </a:rPr>
              <a:t></a:t>
            </a:r>
            <a:endParaRPr sz="4450">
              <a:latin typeface="Symbol"/>
              <a:cs typeface="Symbol"/>
            </a:endParaRPr>
          </a:p>
        </p:txBody>
      </p:sp>
      <p:sp>
        <p:nvSpPr>
          <p:cNvPr id="4" name="object 4"/>
          <p:cNvSpPr txBox="1"/>
          <p:nvPr/>
        </p:nvSpPr>
        <p:spPr>
          <a:xfrm>
            <a:off x="8951464" y="2182770"/>
            <a:ext cx="137160" cy="293370"/>
          </a:xfrm>
          <a:prstGeom prst="rect">
            <a:avLst/>
          </a:prstGeom>
        </p:spPr>
        <p:txBody>
          <a:bodyPr vert="horz" wrap="square" lIns="0" tIns="13335" rIns="0" bIns="0" rtlCol="0">
            <a:spAutoFit/>
          </a:bodyPr>
          <a:lstStyle/>
          <a:p>
            <a:pPr marL="12700">
              <a:lnSpc>
                <a:spcPct val="100000"/>
              </a:lnSpc>
              <a:spcBef>
                <a:spcPts val="105"/>
              </a:spcBef>
            </a:pPr>
            <a:r>
              <a:rPr sz="1750" u="heavy" dirty="0">
                <a:uFill>
                  <a:solidFill>
                    <a:srgbClr val="000000"/>
                  </a:solidFill>
                </a:uFill>
                <a:latin typeface="Times New Roman"/>
                <a:cs typeface="Times New Roman"/>
              </a:rPr>
              <a:t>2</a:t>
            </a:r>
            <a:endParaRPr sz="1750">
              <a:latin typeface="Times New Roman"/>
              <a:cs typeface="Times New Roman"/>
            </a:endParaRPr>
          </a:p>
        </p:txBody>
      </p:sp>
      <p:sp>
        <p:nvSpPr>
          <p:cNvPr id="5" name="object 5"/>
          <p:cNvSpPr txBox="1"/>
          <p:nvPr/>
        </p:nvSpPr>
        <p:spPr>
          <a:xfrm>
            <a:off x="6607553" y="2391558"/>
            <a:ext cx="137160" cy="293370"/>
          </a:xfrm>
          <a:prstGeom prst="rect">
            <a:avLst/>
          </a:prstGeom>
        </p:spPr>
        <p:txBody>
          <a:bodyPr vert="horz" wrap="square" lIns="0" tIns="13335" rIns="0" bIns="0" rtlCol="0">
            <a:spAutoFit/>
          </a:bodyPr>
          <a:lstStyle/>
          <a:p>
            <a:pPr marL="12700">
              <a:lnSpc>
                <a:spcPct val="100000"/>
              </a:lnSpc>
              <a:spcBef>
                <a:spcPts val="105"/>
              </a:spcBef>
            </a:pPr>
            <a:r>
              <a:rPr sz="1750" i="1" dirty="0">
                <a:latin typeface="Times New Roman"/>
                <a:cs typeface="Times New Roman"/>
              </a:rPr>
              <a:t>n</a:t>
            </a:r>
            <a:endParaRPr sz="1750">
              <a:latin typeface="Times New Roman"/>
              <a:cs typeface="Times New Roman"/>
            </a:endParaRPr>
          </a:p>
        </p:txBody>
      </p:sp>
      <p:sp>
        <p:nvSpPr>
          <p:cNvPr id="6" name="object 6"/>
          <p:cNvSpPr txBox="1"/>
          <p:nvPr/>
        </p:nvSpPr>
        <p:spPr>
          <a:xfrm>
            <a:off x="7195817" y="2833518"/>
            <a:ext cx="218440" cy="293370"/>
          </a:xfrm>
          <a:prstGeom prst="rect">
            <a:avLst/>
          </a:prstGeom>
        </p:spPr>
        <p:txBody>
          <a:bodyPr vert="horz" wrap="square" lIns="0" tIns="13335" rIns="0" bIns="0" rtlCol="0">
            <a:spAutoFit/>
          </a:bodyPr>
          <a:lstStyle/>
          <a:p>
            <a:pPr marL="12700">
              <a:lnSpc>
                <a:spcPct val="100000"/>
              </a:lnSpc>
              <a:spcBef>
                <a:spcPts val="105"/>
              </a:spcBef>
            </a:pPr>
            <a:r>
              <a:rPr sz="1750" i="1" dirty="0">
                <a:latin typeface="Times New Roman"/>
                <a:cs typeface="Times New Roman"/>
              </a:rPr>
              <a:t>i</a:t>
            </a:r>
            <a:r>
              <a:rPr sz="1750" i="1" spc="20" dirty="0">
                <a:latin typeface="Times New Roman"/>
                <a:cs typeface="Times New Roman"/>
              </a:rPr>
              <a:t> </a:t>
            </a:r>
            <a:r>
              <a:rPr sz="1750" i="1" dirty="0">
                <a:latin typeface="Times New Roman"/>
                <a:cs typeface="Times New Roman"/>
              </a:rPr>
              <a:t>j</a:t>
            </a:r>
            <a:endParaRPr sz="1750">
              <a:latin typeface="Times New Roman"/>
              <a:cs typeface="Times New Roman"/>
            </a:endParaRPr>
          </a:p>
        </p:txBody>
      </p:sp>
      <p:sp>
        <p:nvSpPr>
          <p:cNvPr id="7" name="object 7"/>
          <p:cNvSpPr txBox="1"/>
          <p:nvPr/>
        </p:nvSpPr>
        <p:spPr>
          <a:xfrm>
            <a:off x="3981697" y="2833518"/>
            <a:ext cx="1037590" cy="293370"/>
          </a:xfrm>
          <a:prstGeom prst="rect">
            <a:avLst/>
          </a:prstGeom>
        </p:spPr>
        <p:txBody>
          <a:bodyPr vert="horz" wrap="square" lIns="0" tIns="13335" rIns="0" bIns="0" rtlCol="0">
            <a:spAutoFit/>
          </a:bodyPr>
          <a:lstStyle/>
          <a:p>
            <a:pPr marL="12700">
              <a:lnSpc>
                <a:spcPct val="100000"/>
              </a:lnSpc>
              <a:spcBef>
                <a:spcPts val="105"/>
              </a:spcBef>
            </a:pPr>
            <a:r>
              <a:rPr sz="1750" i="1" spc="5" dirty="0">
                <a:latin typeface="Times New Roman"/>
                <a:cs typeface="Times New Roman"/>
              </a:rPr>
              <a:t>Treatments</a:t>
            </a:r>
            <a:endParaRPr sz="1750">
              <a:latin typeface="Times New Roman"/>
              <a:cs typeface="Times New Roman"/>
            </a:endParaRPr>
          </a:p>
        </p:txBody>
      </p:sp>
      <p:sp>
        <p:nvSpPr>
          <p:cNvPr id="8" name="object 8"/>
          <p:cNvSpPr txBox="1"/>
          <p:nvPr/>
        </p:nvSpPr>
        <p:spPr>
          <a:xfrm>
            <a:off x="8381488" y="2302595"/>
            <a:ext cx="474980" cy="464184"/>
          </a:xfrm>
          <a:prstGeom prst="rect">
            <a:avLst/>
          </a:prstGeom>
        </p:spPr>
        <p:txBody>
          <a:bodyPr vert="horz" wrap="square" lIns="0" tIns="15875" rIns="0" bIns="0" rtlCol="0">
            <a:spAutoFit/>
          </a:bodyPr>
          <a:lstStyle/>
          <a:p>
            <a:pPr marL="12700">
              <a:lnSpc>
                <a:spcPct val="100000"/>
              </a:lnSpc>
              <a:spcBef>
                <a:spcPts val="125"/>
              </a:spcBef>
              <a:tabLst>
                <a:tab pos="461645" algn="l"/>
              </a:tabLst>
            </a:pPr>
            <a:r>
              <a:rPr sz="2850" i="1" u="heavy" spc="10" dirty="0">
                <a:uFill>
                  <a:solidFill>
                    <a:srgbClr val="000000"/>
                  </a:solidFill>
                </a:uFill>
                <a:latin typeface="Times New Roman"/>
                <a:cs typeface="Times New Roman"/>
              </a:rPr>
              <a:t>Y	</a:t>
            </a:r>
            <a:endParaRPr sz="2850">
              <a:latin typeface="Times New Roman"/>
              <a:cs typeface="Times New Roman"/>
            </a:endParaRPr>
          </a:p>
        </p:txBody>
      </p:sp>
      <p:sp>
        <p:nvSpPr>
          <p:cNvPr id="9" name="object 9"/>
          <p:cNvSpPr txBox="1"/>
          <p:nvPr/>
        </p:nvSpPr>
        <p:spPr>
          <a:xfrm>
            <a:off x="5399015" y="2378884"/>
            <a:ext cx="533400" cy="308610"/>
          </a:xfrm>
          <a:prstGeom prst="rect">
            <a:avLst/>
          </a:prstGeom>
        </p:spPr>
        <p:txBody>
          <a:bodyPr vert="horz" wrap="square" lIns="0" tIns="13335" rIns="0" bIns="0" rtlCol="0">
            <a:spAutoFit/>
          </a:bodyPr>
          <a:lstStyle/>
          <a:p>
            <a:pPr marL="12700">
              <a:lnSpc>
                <a:spcPct val="100000"/>
              </a:lnSpc>
              <a:spcBef>
                <a:spcPts val="105"/>
              </a:spcBef>
              <a:tabLst>
                <a:tab pos="285750" algn="l"/>
              </a:tabLst>
            </a:pPr>
            <a:r>
              <a:rPr sz="1850" i="1" u="heavy" spc="-25" dirty="0">
                <a:uFill>
                  <a:solidFill>
                    <a:srgbClr val="000000"/>
                  </a:solidFill>
                </a:uFill>
                <a:latin typeface="Times New Roman"/>
                <a:cs typeface="Times New Roman"/>
              </a:rPr>
              <a:t> 	</a:t>
            </a:r>
            <a:r>
              <a:rPr sz="1850" i="1" spc="-25" dirty="0">
                <a:latin typeface="Times New Roman"/>
                <a:cs typeface="Times New Roman"/>
              </a:rPr>
              <a:t> </a:t>
            </a:r>
            <a:r>
              <a:rPr sz="1850" i="1" spc="-45" dirty="0">
                <a:latin typeface="Times New Roman"/>
                <a:cs typeface="Times New Roman"/>
              </a:rPr>
              <a:t> </a:t>
            </a:r>
            <a:r>
              <a:rPr sz="1850" i="1" spc="-55" dirty="0">
                <a:latin typeface="Symbol"/>
                <a:cs typeface="Symbol"/>
              </a:rPr>
              <a:t></a:t>
            </a:r>
            <a:endParaRPr sz="1850">
              <a:latin typeface="Symbol"/>
              <a:cs typeface="Symbol"/>
            </a:endParaRPr>
          </a:p>
        </p:txBody>
      </p:sp>
      <p:sp>
        <p:nvSpPr>
          <p:cNvPr id="10" name="object 10"/>
          <p:cNvSpPr txBox="1"/>
          <p:nvPr/>
        </p:nvSpPr>
        <p:spPr>
          <a:xfrm>
            <a:off x="8561320" y="2531766"/>
            <a:ext cx="241300" cy="293370"/>
          </a:xfrm>
          <a:prstGeom prst="rect">
            <a:avLst/>
          </a:prstGeom>
        </p:spPr>
        <p:txBody>
          <a:bodyPr vert="horz" wrap="square" lIns="0" tIns="13335" rIns="0" bIns="0" rtlCol="0">
            <a:spAutoFit/>
          </a:bodyPr>
          <a:lstStyle/>
          <a:p>
            <a:pPr marL="12700">
              <a:lnSpc>
                <a:spcPct val="100000"/>
              </a:lnSpc>
              <a:spcBef>
                <a:spcPts val="105"/>
              </a:spcBef>
            </a:pPr>
            <a:r>
              <a:rPr sz="1750" spc="80" dirty="0">
                <a:latin typeface="Symbol"/>
                <a:cs typeface="Symbol"/>
              </a:rPr>
              <a:t></a:t>
            </a:r>
            <a:r>
              <a:rPr sz="1750" dirty="0">
                <a:latin typeface="Symbol"/>
                <a:cs typeface="Symbol"/>
              </a:rPr>
              <a:t></a:t>
            </a:r>
            <a:endParaRPr sz="1750">
              <a:latin typeface="Symbol"/>
              <a:cs typeface="Symbol"/>
            </a:endParaRPr>
          </a:p>
        </p:txBody>
      </p:sp>
      <p:sp>
        <p:nvSpPr>
          <p:cNvPr id="11" name="object 11"/>
          <p:cNvSpPr txBox="1"/>
          <p:nvPr/>
        </p:nvSpPr>
        <p:spPr>
          <a:xfrm>
            <a:off x="5394957" y="2935054"/>
            <a:ext cx="712470" cy="464184"/>
          </a:xfrm>
          <a:prstGeom prst="rect">
            <a:avLst/>
          </a:prstGeom>
        </p:spPr>
        <p:txBody>
          <a:bodyPr vert="horz" wrap="square" lIns="0" tIns="15875" rIns="0" bIns="0" rtlCol="0">
            <a:spAutoFit/>
          </a:bodyPr>
          <a:lstStyle/>
          <a:p>
            <a:pPr marL="38100">
              <a:lnSpc>
                <a:spcPct val="100000"/>
              </a:lnSpc>
              <a:spcBef>
                <a:spcPts val="125"/>
              </a:spcBef>
            </a:pPr>
            <a:r>
              <a:rPr sz="4275" i="1" spc="15" baseline="10721" dirty="0">
                <a:latin typeface="Times New Roman"/>
                <a:cs typeface="Times New Roman"/>
              </a:rPr>
              <a:t>n </a:t>
            </a:r>
            <a:r>
              <a:rPr sz="1750" i="1" dirty="0">
                <a:latin typeface="Times New Roman"/>
                <a:cs typeface="Times New Roman"/>
              </a:rPr>
              <a:t>i</a:t>
            </a:r>
            <a:r>
              <a:rPr sz="1750" i="1" spc="-135" dirty="0">
                <a:latin typeface="Times New Roman"/>
                <a:cs typeface="Times New Roman"/>
              </a:rPr>
              <a:t> </a:t>
            </a:r>
            <a:r>
              <a:rPr sz="1750" spc="70" dirty="0">
                <a:latin typeface="Symbol"/>
                <a:cs typeface="Symbol"/>
              </a:rPr>
              <a:t></a:t>
            </a:r>
            <a:r>
              <a:rPr sz="1750" spc="70" dirty="0">
                <a:latin typeface="Times New Roman"/>
                <a:cs typeface="Times New Roman"/>
              </a:rPr>
              <a:t>1</a:t>
            </a:r>
            <a:endParaRPr sz="1750">
              <a:latin typeface="Times New Roman"/>
              <a:cs typeface="Times New Roman"/>
            </a:endParaRPr>
          </a:p>
        </p:txBody>
      </p:sp>
      <p:sp>
        <p:nvSpPr>
          <p:cNvPr id="12" name="object 12"/>
          <p:cNvSpPr txBox="1"/>
          <p:nvPr/>
        </p:nvSpPr>
        <p:spPr>
          <a:xfrm>
            <a:off x="6511462" y="3077358"/>
            <a:ext cx="393065" cy="293370"/>
          </a:xfrm>
          <a:prstGeom prst="rect">
            <a:avLst/>
          </a:prstGeom>
        </p:spPr>
        <p:txBody>
          <a:bodyPr vert="horz" wrap="square" lIns="0" tIns="13335" rIns="0" bIns="0" rtlCol="0">
            <a:spAutoFit/>
          </a:bodyPr>
          <a:lstStyle/>
          <a:p>
            <a:pPr marL="12700">
              <a:lnSpc>
                <a:spcPct val="100000"/>
              </a:lnSpc>
              <a:spcBef>
                <a:spcPts val="105"/>
              </a:spcBef>
            </a:pPr>
            <a:r>
              <a:rPr sz="1750" i="1" dirty="0">
                <a:latin typeface="Times New Roman"/>
                <a:cs typeface="Times New Roman"/>
              </a:rPr>
              <a:t>j</a:t>
            </a:r>
            <a:r>
              <a:rPr sz="1750" i="1" spc="-100" dirty="0">
                <a:latin typeface="Times New Roman"/>
                <a:cs typeface="Times New Roman"/>
              </a:rPr>
              <a:t> </a:t>
            </a:r>
            <a:r>
              <a:rPr sz="1750" spc="75" dirty="0">
                <a:latin typeface="Symbol"/>
                <a:cs typeface="Symbol"/>
              </a:rPr>
              <a:t></a:t>
            </a:r>
            <a:r>
              <a:rPr sz="1750" spc="75" dirty="0">
                <a:latin typeface="Times New Roman"/>
                <a:cs typeface="Times New Roman"/>
              </a:rPr>
              <a:t>1</a:t>
            </a:r>
            <a:endParaRPr sz="1750">
              <a:latin typeface="Times New Roman"/>
              <a:cs typeface="Times New Roman"/>
            </a:endParaRPr>
          </a:p>
        </p:txBody>
      </p:sp>
      <p:sp>
        <p:nvSpPr>
          <p:cNvPr id="13" name="object 13"/>
          <p:cNvSpPr txBox="1"/>
          <p:nvPr/>
        </p:nvSpPr>
        <p:spPr>
          <a:xfrm>
            <a:off x="6290561" y="2353565"/>
            <a:ext cx="154940" cy="430530"/>
          </a:xfrm>
          <a:prstGeom prst="rect">
            <a:avLst/>
          </a:prstGeom>
        </p:spPr>
        <p:txBody>
          <a:bodyPr vert="horz" wrap="square" lIns="0" tIns="13335" rIns="0" bIns="0" rtlCol="0">
            <a:spAutoFit/>
          </a:bodyPr>
          <a:lstStyle/>
          <a:p>
            <a:pPr marL="12700">
              <a:lnSpc>
                <a:spcPct val="100000"/>
              </a:lnSpc>
              <a:spcBef>
                <a:spcPts val="105"/>
              </a:spcBef>
            </a:pPr>
            <a:r>
              <a:rPr sz="2650" dirty="0">
                <a:latin typeface="Symbol"/>
                <a:cs typeface="Symbol"/>
              </a:rPr>
              <a:t></a:t>
            </a:r>
            <a:endParaRPr sz="2650">
              <a:latin typeface="Symbol"/>
              <a:cs typeface="Symbol"/>
            </a:endParaRPr>
          </a:p>
        </p:txBody>
      </p:sp>
      <p:sp>
        <p:nvSpPr>
          <p:cNvPr id="14" name="object 14"/>
          <p:cNvSpPr txBox="1"/>
          <p:nvPr/>
        </p:nvSpPr>
        <p:spPr>
          <a:xfrm>
            <a:off x="7575703" y="2124965"/>
            <a:ext cx="329565" cy="430530"/>
          </a:xfrm>
          <a:prstGeom prst="rect">
            <a:avLst/>
          </a:prstGeom>
        </p:spPr>
        <p:txBody>
          <a:bodyPr vert="horz" wrap="square" lIns="0" tIns="13335" rIns="0" bIns="0" rtlCol="0">
            <a:spAutoFit/>
          </a:bodyPr>
          <a:lstStyle/>
          <a:p>
            <a:pPr marL="38100">
              <a:lnSpc>
                <a:spcPct val="100000"/>
              </a:lnSpc>
              <a:spcBef>
                <a:spcPts val="105"/>
              </a:spcBef>
            </a:pPr>
            <a:r>
              <a:rPr sz="3975" spc="67" baseline="-37735" dirty="0">
                <a:latin typeface="Symbol"/>
                <a:cs typeface="Symbol"/>
              </a:rPr>
              <a:t></a:t>
            </a:r>
            <a:r>
              <a:rPr sz="1750" spc="45" dirty="0">
                <a:latin typeface="Times New Roman"/>
                <a:cs typeface="Times New Roman"/>
              </a:rPr>
              <a:t>2</a:t>
            </a:r>
            <a:endParaRPr sz="1750">
              <a:latin typeface="Times New Roman"/>
              <a:cs typeface="Times New Roman"/>
            </a:endParaRPr>
          </a:p>
        </p:txBody>
      </p:sp>
      <p:sp>
        <p:nvSpPr>
          <p:cNvPr id="15" name="object 15"/>
          <p:cNvSpPr txBox="1"/>
          <p:nvPr/>
        </p:nvSpPr>
        <p:spPr>
          <a:xfrm>
            <a:off x="6290561" y="2813813"/>
            <a:ext cx="154940" cy="430530"/>
          </a:xfrm>
          <a:prstGeom prst="rect">
            <a:avLst/>
          </a:prstGeom>
        </p:spPr>
        <p:txBody>
          <a:bodyPr vert="horz" wrap="square" lIns="0" tIns="13335" rIns="0" bIns="0" rtlCol="0">
            <a:spAutoFit/>
          </a:bodyPr>
          <a:lstStyle/>
          <a:p>
            <a:pPr marL="12700">
              <a:lnSpc>
                <a:spcPct val="100000"/>
              </a:lnSpc>
              <a:spcBef>
                <a:spcPts val="105"/>
              </a:spcBef>
            </a:pPr>
            <a:r>
              <a:rPr sz="2650" dirty="0">
                <a:latin typeface="Symbol"/>
                <a:cs typeface="Symbol"/>
              </a:rPr>
              <a:t></a:t>
            </a:r>
            <a:endParaRPr sz="2650">
              <a:latin typeface="Symbol"/>
              <a:cs typeface="Symbol"/>
            </a:endParaRPr>
          </a:p>
        </p:txBody>
      </p:sp>
      <p:sp>
        <p:nvSpPr>
          <p:cNvPr id="16" name="object 16"/>
          <p:cNvSpPr txBox="1"/>
          <p:nvPr/>
        </p:nvSpPr>
        <p:spPr>
          <a:xfrm>
            <a:off x="7601269" y="2813813"/>
            <a:ext cx="154940" cy="430530"/>
          </a:xfrm>
          <a:prstGeom prst="rect">
            <a:avLst/>
          </a:prstGeom>
        </p:spPr>
        <p:txBody>
          <a:bodyPr vert="horz" wrap="square" lIns="0" tIns="13335" rIns="0" bIns="0" rtlCol="0">
            <a:spAutoFit/>
          </a:bodyPr>
          <a:lstStyle/>
          <a:p>
            <a:pPr marL="12700">
              <a:lnSpc>
                <a:spcPct val="100000"/>
              </a:lnSpc>
              <a:spcBef>
                <a:spcPts val="105"/>
              </a:spcBef>
            </a:pPr>
            <a:r>
              <a:rPr sz="2650" dirty="0">
                <a:latin typeface="Symbol"/>
                <a:cs typeface="Symbol"/>
              </a:rPr>
              <a:t></a:t>
            </a:r>
            <a:endParaRPr sz="2650">
              <a:latin typeface="Symbol"/>
              <a:cs typeface="Symbol"/>
            </a:endParaRPr>
          </a:p>
        </p:txBody>
      </p:sp>
      <p:sp>
        <p:nvSpPr>
          <p:cNvPr id="17" name="object 17"/>
          <p:cNvSpPr txBox="1"/>
          <p:nvPr/>
        </p:nvSpPr>
        <p:spPr>
          <a:xfrm>
            <a:off x="6290561" y="3025649"/>
            <a:ext cx="154940" cy="430530"/>
          </a:xfrm>
          <a:prstGeom prst="rect">
            <a:avLst/>
          </a:prstGeom>
        </p:spPr>
        <p:txBody>
          <a:bodyPr vert="horz" wrap="square" lIns="0" tIns="13335" rIns="0" bIns="0" rtlCol="0">
            <a:spAutoFit/>
          </a:bodyPr>
          <a:lstStyle/>
          <a:p>
            <a:pPr marL="12700">
              <a:lnSpc>
                <a:spcPct val="100000"/>
              </a:lnSpc>
              <a:spcBef>
                <a:spcPts val="105"/>
              </a:spcBef>
            </a:pPr>
            <a:r>
              <a:rPr sz="2650" dirty="0">
                <a:latin typeface="Symbol"/>
                <a:cs typeface="Symbol"/>
              </a:rPr>
              <a:t></a:t>
            </a:r>
            <a:endParaRPr sz="2650">
              <a:latin typeface="Symbol"/>
              <a:cs typeface="Symbol"/>
            </a:endParaRPr>
          </a:p>
        </p:txBody>
      </p:sp>
      <p:sp>
        <p:nvSpPr>
          <p:cNvPr id="18" name="object 18"/>
          <p:cNvSpPr txBox="1"/>
          <p:nvPr/>
        </p:nvSpPr>
        <p:spPr>
          <a:xfrm>
            <a:off x="7601103" y="3025649"/>
            <a:ext cx="154940" cy="430530"/>
          </a:xfrm>
          <a:prstGeom prst="rect">
            <a:avLst/>
          </a:prstGeom>
        </p:spPr>
        <p:txBody>
          <a:bodyPr vert="horz" wrap="square" lIns="0" tIns="13335" rIns="0" bIns="0" rtlCol="0">
            <a:spAutoFit/>
          </a:bodyPr>
          <a:lstStyle/>
          <a:p>
            <a:pPr marL="12700">
              <a:lnSpc>
                <a:spcPct val="100000"/>
              </a:lnSpc>
              <a:spcBef>
                <a:spcPts val="105"/>
              </a:spcBef>
            </a:pPr>
            <a:r>
              <a:rPr sz="2650" dirty="0">
                <a:latin typeface="Symbol"/>
                <a:cs typeface="Symbol"/>
              </a:rPr>
              <a:t></a:t>
            </a:r>
            <a:endParaRPr sz="2650">
              <a:latin typeface="Symbol"/>
              <a:cs typeface="Symbol"/>
            </a:endParaRPr>
          </a:p>
        </p:txBody>
      </p:sp>
      <p:sp>
        <p:nvSpPr>
          <p:cNvPr id="19" name="object 19"/>
          <p:cNvSpPr txBox="1"/>
          <p:nvPr/>
        </p:nvSpPr>
        <p:spPr>
          <a:xfrm>
            <a:off x="1529587" y="2602823"/>
            <a:ext cx="2480945" cy="464184"/>
          </a:xfrm>
          <a:prstGeom prst="rect">
            <a:avLst/>
          </a:prstGeom>
        </p:spPr>
        <p:txBody>
          <a:bodyPr vert="horz" wrap="square" lIns="0" tIns="15875" rIns="0" bIns="0" rtlCol="0">
            <a:spAutoFit/>
          </a:bodyPr>
          <a:lstStyle/>
          <a:p>
            <a:pPr marL="12700">
              <a:lnSpc>
                <a:spcPct val="100000"/>
              </a:lnSpc>
              <a:spcBef>
                <a:spcPts val="125"/>
              </a:spcBef>
            </a:pPr>
            <a:r>
              <a:rPr sz="2850" spc="-5" dirty="0">
                <a:latin typeface="Symbol"/>
                <a:cs typeface="Symbol"/>
              </a:rPr>
              <a:t></a:t>
            </a:r>
            <a:r>
              <a:rPr sz="2850" spc="-5" dirty="0">
                <a:latin typeface="Times New Roman"/>
                <a:cs typeface="Times New Roman"/>
              </a:rPr>
              <a:t> </a:t>
            </a:r>
            <a:r>
              <a:rPr sz="2850" spc="10" dirty="0">
                <a:latin typeface="Symbol"/>
                <a:cs typeface="Symbol"/>
              </a:rPr>
              <a:t></a:t>
            </a:r>
            <a:r>
              <a:rPr sz="2850" spc="10" dirty="0">
                <a:latin typeface="Times New Roman"/>
                <a:cs typeface="Times New Roman"/>
              </a:rPr>
              <a:t> </a:t>
            </a:r>
            <a:r>
              <a:rPr sz="2850" i="1" spc="25" dirty="0">
                <a:latin typeface="Times New Roman"/>
                <a:cs typeface="Times New Roman"/>
              </a:rPr>
              <a:t>SSA </a:t>
            </a:r>
            <a:r>
              <a:rPr sz="2850" spc="10" dirty="0">
                <a:latin typeface="Symbol"/>
                <a:cs typeface="Symbol"/>
              </a:rPr>
              <a:t></a:t>
            </a:r>
            <a:r>
              <a:rPr sz="2850" spc="-340" dirty="0">
                <a:latin typeface="Times New Roman"/>
                <a:cs typeface="Times New Roman"/>
              </a:rPr>
              <a:t> </a:t>
            </a:r>
            <a:r>
              <a:rPr sz="2850" i="1" spc="15" dirty="0">
                <a:latin typeface="Times New Roman"/>
                <a:cs typeface="Times New Roman"/>
              </a:rPr>
              <a:t>SS</a:t>
            </a:r>
            <a:endParaRPr sz="2850">
              <a:latin typeface="Times New Roman"/>
              <a:cs typeface="Times New Roman"/>
            </a:endParaRPr>
          </a:p>
        </p:txBody>
      </p:sp>
      <p:sp>
        <p:nvSpPr>
          <p:cNvPr id="20" name="object 20"/>
          <p:cNvSpPr txBox="1"/>
          <p:nvPr/>
        </p:nvSpPr>
        <p:spPr>
          <a:xfrm>
            <a:off x="8369296" y="2845715"/>
            <a:ext cx="635000" cy="488950"/>
          </a:xfrm>
          <a:prstGeom prst="rect">
            <a:avLst/>
          </a:prstGeom>
        </p:spPr>
        <p:txBody>
          <a:bodyPr vert="horz" wrap="square" lIns="0" tIns="11430" rIns="0" bIns="0" rtlCol="0">
            <a:spAutoFit/>
          </a:bodyPr>
          <a:lstStyle/>
          <a:p>
            <a:pPr marL="12700">
              <a:lnSpc>
                <a:spcPct val="100000"/>
              </a:lnSpc>
              <a:spcBef>
                <a:spcPts val="90"/>
              </a:spcBef>
            </a:pPr>
            <a:r>
              <a:rPr sz="3050" i="1" spc="-100" dirty="0">
                <a:latin typeface="Symbol"/>
                <a:cs typeface="Symbol"/>
              </a:rPr>
              <a:t></a:t>
            </a:r>
            <a:r>
              <a:rPr sz="3050" i="1" spc="-100" dirty="0">
                <a:latin typeface="Times New Roman"/>
                <a:cs typeface="Times New Roman"/>
              </a:rPr>
              <a:t> </a:t>
            </a:r>
            <a:r>
              <a:rPr sz="2850" spc="5" dirty="0">
                <a:latin typeface="Symbol"/>
                <a:cs typeface="Symbol"/>
              </a:rPr>
              <a:t></a:t>
            </a:r>
            <a:r>
              <a:rPr sz="2850" spc="-400" dirty="0">
                <a:latin typeface="Times New Roman"/>
                <a:cs typeface="Times New Roman"/>
              </a:rPr>
              <a:t> </a:t>
            </a:r>
            <a:r>
              <a:rPr sz="2850" i="1" spc="10" dirty="0">
                <a:latin typeface="Times New Roman"/>
                <a:cs typeface="Times New Roman"/>
              </a:rPr>
              <a:t>n</a:t>
            </a:r>
            <a:endParaRPr sz="2850">
              <a:latin typeface="Times New Roman"/>
              <a:cs typeface="Times New Roman"/>
            </a:endParaRPr>
          </a:p>
        </p:txBody>
      </p:sp>
      <p:sp>
        <p:nvSpPr>
          <p:cNvPr id="21" name="object 21"/>
          <p:cNvSpPr txBox="1"/>
          <p:nvPr/>
        </p:nvSpPr>
        <p:spPr>
          <a:xfrm>
            <a:off x="5088726" y="2394641"/>
            <a:ext cx="3129915" cy="713740"/>
          </a:xfrm>
          <a:prstGeom prst="rect">
            <a:avLst/>
          </a:prstGeom>
        </p:spPr>
        <p:txBody>
          <a:bodyPr vert="horz" wrap="square" lIns="0" tIns="14604" rIns="0" bIns="0" rtlCol="0">
            <a:spAutoFit/>
          </a:bodyPr>
          <a:lstStyle/>
          <a:p>
            <a:pPr marL="38100">
              <a:lnSpc>
                <a:spcPct val="100000"/>
              </a:lnSpc>
              <a:spcBef>
                <a:spcPts val="114"/>
              </a:spcBef>
              <a:tabLst>
                <a:tab pos="1214120" algn="l"/>
                <a:tab pos="2378710" algn="l"/>
                <a:tab pos="2890520" algn="l"/>
              </a:tabLst>
            </a:pPr>
            <a:r>
              <a:rPr sz="2850" spc="10" dirty="0">
                <a:latin typeface="Symbol"/>
                <a:cs typeface="Symbol"/>
              </a:rPr>
              <a:t></a:t>
            </a:r>
            <a:r>
              <a:rPr sz="2850" spc="95" dirty="0">
                <a:latin typeface="Times New Roman"/>
                <a:cs typeface="Times New Roman"/>
              </a:rPr>
              <a:t> </a:t>
            </a:r>
            <a:r>
              <a:rPr sz="4275" spc="15" baseline="32163" dirty="0">
                <a:latin typeface="Times New Roman"/>
                <a:cs typeface="Times New Roman"/>
              </a:rPr>
              <a:t>1</a:t>
            </a:r>
            <a:r>
              <a:rPr sz="4275" spc="-172" baseline="32163" dirty="0">
                <a:latin typeface="Times New Roman"/>
                <a:cs typeface="Times New Roman"/>
              </a:rPr>
              <a:t> </a:t>
            </a:r>
            <a:r>
              <a:rPr sz="6300" baseline="-9259" dirty="0">
                <a:latin typeface="Symbol"/>
                <a:cs typeface="Symbol"/>
              </a:rPr>
              <a:t></a:t>
            </a:r>
            <a:r>
              <a:rPr sz="6300" baseline="-9259" dirty="0">
                <a:latin typeface="Times New Roman"/>
                <a:cs typeface="Times New Roman"/>
              </a:rPr>
              <a:t>	</a:t>
            </a:r>
            <a:r>
              <a:rPr sz="3975" baseline="-5241" dirty="0">
                <a:latin typeface="Symbol"/>
                <a:cs typeface="Symbol"/>
              </a:rPr>
              <a:t></a:t>
            </a:r>
            <a:r>
              <a:rPr sz="3975" spc="-359" baseline="-5241" dirty="0">
                <a:latin typeface="Times New Roman"/>
                <a:cs typeface="Times New Roman"/>
              </a:rPr>
              <a:t> </a:t>
            </a:r>
            <a:r>
              <a:rPr sz="6300" spc="-104" baseline="-9259" dirty="0">
                <a:latin typeface="Symbol"/>
                <a:cs typeface="Symbol"/>
              </a:rPr>
              <a:t></a:t>
            </a:r>
            <a:r>
              <a:rPr sz="6750" spc="-104" baseline="-5555" dirty="0">
                <a:latin typeface="Symbol"/>
                <a:cs typeface="Symbol"/>
              </a:rPr>
              <a:t></a:t>
            </a:r>
            <a:r>
              <a:rPr sz="2850" i="1" spc="-70" dirty="0">
                <a:latin typeface="Times New Roman"/>
                <a:cs typeface="Times New Roman"/>
              </a:rPr>
              <a:t>Y	</a:t>
            </a:r>
            <a:r>
              <a:rPr sz="6750" spc="-262" baseline="-5555" dirty="0">
                <a:latin typeface="Symbol"/>
                <a:cs typeface="Symbol"/>
              </a:rPr>
              <a:t></a:t>
            </a:r>
            <a:r>
              <a:rPr sz="3975" spc="-262" baseline="-5241" dirty="0">
                <a:latin typeface="Symbol"/>
                <a:cs typeface="Symbol"/>
              </a:rPr>
              <a:t></a:t>
            </a:r>
            <a:r>
              <a:rPr sz="3975" spc="-262" baseline="-5241" dirty="0">
                <a:latin typeface="Times New Roman"/>
                <a:cs typeface="Times New Roman"/>
              </a:rPr>
              <a:t>	</a:t>
            </a:r>
            <a:r>
              <a:rPr sz="2850" spc="10" dirty="0">
                <a:latin typeface="Symbol"/>
                <a:cs typeface="Symbol"/>
              </a:rPr>
              <a:t></a:t>
            </a:r>
            <a:endParaRPr sz="2850">
              <a:latin typeface="Symbol"/>
              <a:cs typeface="Symbol"/>
            </a:endParaRPr>
          </a:p>
        </p:txBody>
      </p:sp>
      <p:sp>
        <p:nvSpPr>
          <p:cNvPr id="22" name="object 22"/>
          <p:cNvSpPr txBox="1"/>
          <p:nvPr/>
        </p:nvSpPr>
        <p:spPr>
          <a:xfrm>
            <a:off x="6180833" y="3953913"/>
            <a:ext cx="699135" cy="728345"/>
          </a:xfrm>
          <a:prstGeom prst="rect">
            <a:avLst/>
          </a:prstGeom>
        </p:spPr>
        <p:txBody>
          <a:bodyPr vert="horz" wrap="square" lIns="0" tIns="13970" rIns="0" bIns="0" rtlCol="0">
            <a:spAutoFit/>
          </a:bodyPr>
          <a:lstStyle/>
          <a:p>
            <a:pPr marL="12700">
              <a:lnSpc>
                <a:spcPct val="100000"/>
              </a:lnSpc>
              <a:spcBef>
                <a:spcPts val="110"/>
              </a:spcBef>
              <a:tabLst>
                <a:tab pos="573405" algn="l"/>
              </a:tabLst>
            </a:pPr>
            <a:r>
              <a:rPr sz="4600" spc="-645" dirty="0">
                <a:latin typeface="Symbol"/>
                <a:cs typeface="Symbol"/>
              </a:rPr>
              <a:t></a:t>
            </a:r>
            <a:r>
              <a:rPr sz="4600" spc="-645" dirty="0">
                <a:latin typeface="Times New Roman"/>
                <a:cs typeface="Times New Roman"/>
              </a:rPr>
              <a:t>	</a:t>
            </a:r>
            <a:r>
              <a:rPr sz="4600" spc="-645" dirty="0">
                <a:latin typeface="Symbol"/>
                <a:cs typeface="Symbol"/>
              </a:rPr>
              <a:t></a:t>
            </a:r>
            <a:endParaRPr sz="4600">
              <a:latin typeface="Symbol"/>
              <a:cs typeface="Symbol"/>
            </a:endParaRPr>
          </a:p>
        </p:txBody>
      </p:sp>
      <p:sp>
        <p:nvSpPr>
          <p:cNvPr id="23" name="object 23"/>
          <p:cNvSpPr/>
          <p:nvPr/>
        </p:nvSpPr>
        <p:spPr>
          <a:xfrm>
            <a:off x="7418831" y="4408932"/>
            <a:ext cx="894715" cy="0"/>
          </a:xfrm>
          <a:custGeom>
            <a:avLst/>
            <a:gdLst/>
            <a:ahLst/>
            <a:cxnLst/>
            <a:rect l="l" t="t" r="r" b="b"/>
            <a:pathLst>
              <a:path w="894715">
                <a:moveTo>
                  <a:pt x="0" y="0"/>
                </a:moveTo>
                <a:lnTo>
                  <a:pt x="894587" y="0"/>
                </a:lnTo>
              </a:path>
            </a:pathLst>
          </a:custGeom>
          <a:ln w="16968">
            <a:solidFill>
              <a:srgbClr val="000000"/>
            </a:solidFill>
          </a:ln>
        </p:spPr>
        <p:txBody>
          <a:bodyPr wrap="square" lIns="0" tIns="0" rIns="0" bIns="0" rtlCol="0"/>
          <a:lstStyle/>
          <a:p>
            <a:endParaRPr/>
          </a:p>
        </p:txBody>
      </p:sp>
      <p:sp>
        <p:nvSpPr>
          <p:cNvPr id="24" name="object 24"/>
          <p:cNvSpPr txBox="1"/>
          <p:nvPr/>
        </p:nvSpPr>
        <p:spPr>
          <a:xfrm>
            <a:off x="6891017" y="4101402"/>
            <a:ext cx="139700" cy="299085"/>
          </a:xfrm>
          <a:prstGeom prst="rect">
            <a:avLst/>
          </a:prstGeom>
        </p:spPr>
        <p:txBody>
          <a:bodyPr vert="horz" wrap="square" lIns="0" tIns="11430" rIns="0" bIns="0" rtlCol="0">
            <a:spAutoFit/>
          </a:bodyPr>
          <a:lstStyle/>
          <a:p>
            <a:pPr marL="12700">
              <a:lnSpc>
                <a:spcPct val="100000"/>
              </a:lnSpc>
              <a:spcBef>
                <a:spcPts val="90"/>
              </a:spcBef>
            </a:pPr>
            <a:r>
              <a:rPr sz="1800" spc="-5" dirty="0">
                <a:latin typeface="Times New Roman"/>
                <a:cs typeface="Times New Roman"/>
              </a:rPr>
              <a:t>2</a:t>
            </a:r>
            <a:endParaRPr sz="1800">
              <a:latin typeface="Times New Roman"/>
              <a:cs typeface="Times New Roman"/>
            </a:endParaRPr>
          </a:p>
        </p:txBody>
      </p:sp>
      <p:sp>
        <p:nvSpPr>
          <p:cNvPr id="25" name="object 25"/>
          <p:cNvSpPr txBox="1"/>
          <p:nvPr/>
        </p:nvSpPr>
        <p:spPr>
          <a:xfrm>
            <a:off x="6481064" y="4343718"/>
            <a:ext cx="219710" cy="299085"/>
          </a:xfrm>
          <a:prstGeom prst="rect">
            <a:avLst/>
          </a:prstGeom>
        </p:spPr>
        <p:txBody>
          <a:bodyPr vert="horz" wrap="square" lIns="0" tIns="11430" rIns="0" bIns="0" rtlCol="0">
            <a:spAutoFit/>
          </a:bodyPr>
          <a:lstStyle/>
          <a:p>
            <a:pPr marL="12700">
              <a:lnSpc>
                <a:spcPct val="100000"/>
              </a:lnSpc>
              <a:spcBef>
                <a:spcPts val="90"/>
              </a:spcBef>
            </a:pPr>
            <a:r>
              <a:rPr sz="1800" i="1" spc="-5" dirty="0">
                <a:latin typeface="Times New Roman"/>
                <a:cs typeface="Times New Roman"/>
              </a:rPr>
              <a:t>i</a:t>
            </a:r>
            <a:r>
              <a:rPr sz="1800" i="1" dirty="0">
                <a:latin typeface="Times New Roman"/>
                <a:cs typeface="Times New Roman"/>
              </a:rPr>
              <a:t> </a:t>
            </a:r>
            <a:r>
              <a:rPr sz="1800" i="1" spc="-5" dirty="0">
                <a:latin typeface="Times New Roman"/>
                <a:cs typeface="Times New Roman"/>
              </a:rPr>
              <a:t>j</a:t>
            </a:r>
            <a:endParaRPr sz="1800">
              <a:latin typeface="Times New Roman"/>
              <a:cs typeface="Times New Roman"/>
            </a:endParaRPr>
          </a:p>
        </p:txBody>
      </p:sp>
      <p:sp>
        <p:nvSpPr>
          <p:cNvPr id="26" name="object 26"/>
          <p:cNvSpPr txBox="1"/>
          <p:nvPr/>
        </p:nvSpPr>
        <p:spPr>
          <a:xfrm>
            <a:off x="6299647" y="4110058"/>
            <a:ext cx="220345" cy="473075"/>
          </a:xfrm>
          <a:prstGeom prst="rect">
            <a:avLst/>
          </a:prstGeom>
        </p:spPr>
        <p:txBody>
          <a:bodyPr vert="horz" wrap="square" lIns="0" tIns="17145" rIns="0" bIns="0" rtlCol="0">
            <a:spAutoFit/>
          </a:bodyPr>
          <a:lstStyle/>
          <a:p>
            <a:pPr marL="12700">
              <a:lnSpc>
                <a:spcPct val="100000"/>
              </a:lnSpc>
              <a:spcBef>
                <a:spcPts val="135"/>
              </a:spcBef>
            </a:pPr>
            <a:r>
              <a:rPr sz="2900" i="1" spc="-190" dirty="0">
                <a:latin typeface="Times New Roman"/>
                <a:cs typeface="Times New Roman"/>
              </a:rPr>
              <a:t>Y</a:t>
            </a:r>
            <a:endParaRPr sz="2900">
              <a:latin typeface="Times New Roman"/>
              <a:cs typeface="Times New Roman"/>
            </a:endParaRPr>
          </a:p>
        </p:txBody>
      </p:sp>
      <p:sp>
        <p:nvSpPr>
          <p:cNvPr id="27" name="object 27"/>
          <p:cNvSpPr txBox="1"/>
          <p:nvPr/>
        </p:nvSpPr>
        <p:spPr>
          <a:xfrm>
            <a:off x="5421881" y="3881199"/>
            <a:ext cx="605790" cy="314325"/>
          </a:xfrm>
          <a:prstGeom prst="rect">
            <a:avLst/>
          </a:prstGeom>
        </p:spPr>
        <p:txBody>
          <a:bodyPr vert="horz" wrap="square" lIns="0" tIns="12065" rIns="0" bIns="0" rtlCol="0">
            <a:spAutoFit/>
          </a:bodyPr>
          <a:lstStyle/>
          <a:p>
            <a:pPr marL="12700">
              <a:lnSpc>
                <a:spcPct val="100000"/>
              </a:lnSpc>
              <a:spcBef>
                <a:spcPts val="95"/>
              </a:spcBef>
              <a:tabLst>
                <a:tab pos="478790" algn="l"/>
              </a:tabLst>
            </a:pPr>
            <a:r>
              <a:rPr sz="1900" i="1" spc="-60" dirty="0">
                <a:latin typeface="Symbol"/>
                <a:cs typeface="Symbol"/>
              </a:rPr>
              <a:t></a:t>
            </a:r>
            <a:r>
              <a:rPr sz="1900" spc="-60" dirty="0">
                <a:latin typeface="Times New Roman"/>
                <a:cs typeface="Times New Roman"/>
              </a:rPr>
              <a:t>	</a:t>
            </a:r>
            <a:r>
              <a:rPr sz="1800" i="1" spc="-5" dirty="0">
                <a:latin typeface="Times New Roman"/>
                <a:cs typeface="Times New Roman"/>
              </a:rPr>
              <a:t>n</a:t>
            </a:r>
            <a:endParaRPr sz="1800">
              <a:latin typeface="Times New Roman"/>
              <a:cs typeface="Times New Roman"/>
            </a:endParaRPr>
          </a:p>
        </p:txBody>
      </p:sp>
      <p:sp>
        <p:nvSpPr>
          <p:cNvPr id="28" name="object 28"/>
          <p:cNvSpPr txBox="1"/>
          <p:nvPr/>
        </p:nvSpPr>
        <p:spPr>
          <a:xfrm>
            <a:off x="7391396" y="3650821"/>
            <a:ext cx="912494" cy="720725"/>
          </a:xfrm>
          <a:prstGeom prst="rect">
            <a:avLst/>
          </a:prstGeom>
        </p:spPr>
        <p:txBody>
          <a:bodyPr vert="horz" wrap="square" lIns="0" tIns="13970" rIns="0" bIns="0" rtlCol="0">
            <a:spAutoFit/>
          </a:bodyPr>
          <a:lstStyle/>
          <a:p>
            <a:pPr marL="38100">
              <a:lnSpc>
                <a:spcPct val="100000"/>
              </a:lnSpc>
              <a:spcBef>
                <a:spcPts val="110"/>
              </a:spcBef>
            </a:pPr>
            <a:r>
              <a:rPr sz="4550" spc="-585" dirty="0">
                <a:latin typeface="Symbol"/>
                <a:cs typeface="Symbol"/>
              </a:rPr>
              <a:t></a:t>
            </a:r>
            <a:r>
              <a:rPr sz="4350" i="1" spc="-284" baseline="8620" dirty="0">
                <a:latin typeface="Times New Roman"/>
                <a:cs typeface="Times New Roman"/>
              </a:rPr>
              <a:t>Y</a:t>
            </a:r>
            <a:r>
              <a:rPr sz="2700" spc="104" baseline="-7716" dirty="0">
                <a:latin typeface="Symbol"/>
                <a:cs typeface="Symbol"/>
              </a:rPr>
              <a:t></a:t>
            </a:r>
            <a:r>
              <a:rPr sz="2700" spc="-7" baseline="-7716" dirty="0">
                <a:latin typeface="Symbol"/>
                <a:cs typeface="Symbol"/>
              </a:rPr>
              <a:t></a:t>
            </a:r>
            <a:r>
              <a:rPr sz="2700" spc="-44" baseline="-7716" dirty="0">
                <a:latin typeface="Times New Roman"/>
                <a:cs typeface="Times New Roman"/>
              </a:rPr>
              <a:t> </a:t>
            </a:r>
            <a:r>
              <a:rPr sz="4550" spc="-345" dirty="0">
                <a:latin typeface="Symbol"/>
                <a:cs typeface="Symbol"/>
              </a:rPr>
              <a:t></a:t>
            </a:r>
            <a:r>
              <a:rPr sz="2700" spc="-7" baseline="50925" dirty="0">
                <a:latin typeface="Times New Roman"/>
                <a:cs typeface="Times New Roman"/>
              </a:rPr>
              <a:t>2</a:t>
            </a:r>
            <a:endParaRPr sz="2700" baseline="50925">
              <a:latin typeface="Times New Roman"/>
              <a:cs typeface="Times New Roman"/>
            </a:endParaRPr>
          </a:p>
        </p:txBody>
      </p:sp>
      <p:sp>
        <p:nvSpPr>
          <p:cNvPr id="29" name="object 29"/>
          <p:cNvSpPr txBox="1"/>
          <p:nvPr/>
        </p:nvSpPr>
        <p:spPr>
          <a:xfrm>
            <a:off x="5330443" y="4593654"/>
            <a:ext cx="857250" cy="299085"/>
          </a:xfrm>
          <a:prstGeom prst="rect">
            <a:avLst/>
          </a:prstGeom>
        </p:spPr>
        <p:txBody>
          <a:bodyPr vert="horz" wrap="square" lIns="0" tIns="11430" rIns="0" bIns="0" rtlCol="0">
            <a:spAutoFit/>
          </a:bodyPr>
          <a:lstStyle/>
          <a:p>
            <a:pPr marL="12700">
              <a:lnSpc>
                <a:spcPct val="100000"/>
              </a:lnSpc>
              <a:spcBef>
                <a:spcPts val="90"/>
              </a:spcBef>
            </a:pPr>
            <a:r>
              <a:rPr sz="1800" i="1" spc="-5" dirty="0">
                <a:latin typeface="Times New Roman"/>
                <a:cs typeface="Times New Roman"/>
              </a:rPr>
              <a:t>i </a:t>
            </a:r>
            <a:r>
              <a:rPr sz="1800" spc="60" dirty="0">
                <a:latin typeface="Symbol"/>
                <a:cs typeface="Symbol"/>
              </a:rPr>
              <a:t></a:t>
            </a:r>
            <a:r>
              <a:rPr sz="1800" spc="60" dirty="0">
                <a:latin typeface="Times New Roman"/>
                <a:cs typeface="Times New Roman"/>
              </a:rPr>
              <a:t>1 </a:t>
            </a:r>
            <a:r>
              <a:rPr sz="1800" i="1" spc="-5" dirty="0">
                <a:latin typeface="Times New Roman"/>
                <a:cs typeface="Times New Roman"/>
              </a:rPr>
              <a:t>j</a:t>
            </a:r>
            <a:r>
              <a:rPr sz="1800" i="1" spc="20" dirty="0">
                <a:latin typeface="Times New Roman"/>
                <a:cs typeface="Times New Roman"/>
              </a:rPr>
              <a:t> </a:t>
            </a:r>
            <a:r>
              <a:rPr sz="1800" spc="65" dirty="0">
                <a:latin typeface="Symbol"/>
                <a:cs typeface="Symbol"/>
              </a:rPr>
              <a:t></a:t>
            </a:r>
            <a:r>
              <a:rPr sz="1800" spc="65" dirty="0">
                <a:latin typeface="Times New Roman"/>
                <a:cs typeface="Times New Roman"/>
              </a:rPr>
              <a:t>1</a:t>
            </a:r>
            <a:endParaRPr sz="1800">
              <a:latin typeface="Times New Roman"/>
              <a:cs typeface="Times New Roman"/>
            </a:endParaRPr>
          </a:p>
        </p:txBody>
      </p:sp>
      <p:sp>
        <p:nvSpPr>
          <p:cNvPr id="30" name="object 30"/>
          <p:cNvSpPr txBox="1"/>
          <p:nvPr/>
        </p:nvSpPr>
        <p:spPr>
          <a:xfrm>
            <a:off x="2332735" y="4110058"/>
            <a:ext cx="2931160" cy="473075"/>
          </a:xfrm>
          <a:prstGeom prst="rect">
            <a:avLst/>
          </a:prstGeom>
        </p:spPr>
        <p:txBody>
          <a:bodyPr vert="horz" wrap="square" lIns="0" tIns="17145" rIns="0" bIns="0" rtlCol="0">
            <a:spAutoFit/>
          </a:bodyPr>
          <a:lstStyle/>
          <a:p>
            <a:pPr marL="12700">
              <a:lnSpc>
                <a:spcPct val="100000"/>
              </a:lnSpc>
              <a:spcBef>
                <a:spcPts val="135"/>
              </a:spcBef>
              <a:tabLst>
                <a:tab pos="2713355" algn="l"/>
              </a:tabLst>
            </a:pPr>
            <a:r>
              <a:rPr sz="2900" spc="20" dirty="0">
                <a:latin typeface="Symbol"/>
                <a:cs typeface="Symbol"/>
              </a:rPr>
              <a:t></a:t>
            </a:r>
            <a:r>
              <a:rPr sz="2900" spc="-35" dirty="0">
                <a:latin typeface="Symbol"/>
                <a:cs typeface="Symbol"/>
              </a:rPr>
              <a:t></a:t>
            </a:r>
            <a:r>
              <a:rPr sz="2900" spc="20" dirty="0">
                <a:latin typeface="Symbol"/>
                <a:cs typeface="Symbol"/>
              </a:rPr>
              <a:t></a:t>
            </a:r>
            <a:r>
              <a:rPr sz="2900" spc="-145" dirty="0">
                <a:latin typeface="Times New Roman"/>
                <a:cs typeface="Times New Roman"/>
              </a:rPr>
              <a:t> </a:t>
            </a:r>
            <a:r>
              <a:rPr sz="2900" spc="15" dirty="0">
                <a:latin typeface="Symbol"/>
                <a:cs typeface="Symbol"/>
              </a:rPr>
              <a:t></a:t>
            </a:r>
            <a:r>
              <a:rPr sz="2900" spc="-70" dirty="0">
                <a:latin typeface="Times New Roman"/>
                <a:cs typeface="Times New Roman"/>
              </a:rPr>
              <a:t> </a:t>
            </a:r>
            <a:r>
              <a:rPr sz="2900" i="1" spc="10" dirty="0">
                <a:latin typeface="Times New Roman"/>
                <a:cs typeface="Times New Roman"/>
              </a:rPr>
              <a:t>SS</a:t>
            </a:r>
            <a:r>
              <a:rPr sz="2900" i="1" spc="15" dirty="0">
                <a:latin typeface="Times New Roman"/>
                <a:cs typeface="Times New Roman"/>
              </a:rPr>
              <a:t>T</a:t>
            </a:r>
            <a:r>
              <a:rPr sz="2900" i="1" spc="245" dirty="0">
                <a:latin typeface="Times New Roman"/>
                <a:cs typeface="Times New Roman"/>
              </a:rPr>
              <a:t> </a:t>
            </a:r>
            <a:r>
              <a:rPr sz="2900" spc="15" dirty="0">
                <a:latin typeface="Symbol"/>
                <a:cs typeface="Symbol"/>
              </a:rPr>
              <a:t></a:t>
            </a:r>
            <a:r>
              <a:rPr sz="2900" spc="-70" dirty="0">
                <a:latin typeface="Times New Roman"/>
                <a:cs typeface="Times New Roman"/>
              </a:rPr>
              <a:t> </a:t>
            </a:r>
            <a:r>
              <a:rPr sz="2900" i="1" spc="10" dirty="0">
                <a:latin typeface="Times New Roman"/>
                <a:cs typeface="Times New Roman"/>
              </a:rPr>
              <a:t>S</a:t>
            </a:r>
            <a:r>
              <a:rPr sz="2900" i="1" spc="15" dirty="0">
                <a:latin typeface="Times New Roman"/>
                <a:cs typeface="Times New Roman"/>
              </a:rPr>
              <a:t>S</a:t>
            </a:r>
            <a:r>
              <a:rPr sz="2900" i="1" dirty="0">
                <a:latin typeface="Times New Roman"/>
                <a:cs typeface="Times New Roman"/>
              </a:rPr>
              <a:t>	</a:t>
            </a:r>
            <a:r>
              <a:rPr sz="2900" spc="15" dirty="0">
                <a:latin typeface="Symbol"/>
                <a:cs typeface="Symbol"/>
              </a:rPr>
              <a:t></a:t>
            </a:r>
            <a:endParaRPr sz="2900">
              <a:latin typeface="Symbol"/>
              <a:cs typeface="Symbol"/>
            </a:endParaRPr>
          </a:p>
        </p:txBody>
      </p:sp>
      <p:sp>
        <p:nvSpPr>
          <p:cNvPr id="31" name="object 31"/>
          <p:cNvSpPr txBox="1"/>
          <p:nvPr/>
        </p:nvSpPr>
        <p:spPr>
          <a:xfrm>
            <a:off x="7092952" y="4357091"/>
            <a:ext cx="1111250" cy="498475"/>
          </a:xfrm>
          <a:prstGeom prst="rect">
            <a:avLst/>
          </a:prstGeom>
        </p:spPr>
        <p:txBody>
          <a:bodyPr vert="horz" wrap="square" lIns="0" tIns="13335" rIns="0" bIns="0" rtlCol="0">
            <a:spAutoFit/>
          </a:bodyPr>
          <a:lstStyle/>
          <a:p>
            <a:pPr marL="38100">
              <a:lnSpc>
                <a:spcPct val="100000"/>
              </a:lnSpc>
              <a:spcBef>
                <a:spcPts val="105"/>
              </a:spcBef>
              <a:tabLst>
                <a:tab pos="456565" algn="l"/>
              </a:tabLst>
            </a:pPr>
            <a:r>
              <a:rPr sz="4350" spc="22" baseline="40229" dirty="0">
                <a:latin typeface="Symbol"/>
                <a:cs typeface="Symbol"/>
              </a:rPr>
              <a:t></a:t>
            </a:r>
            <a:r>
              <a:rPr sz="4350" spc="22" baseline="40229" dirty="0">
                <a:latin typeface="Times New Roman"/>
                <a:cs typeface="Times New Roman"/>
              </a:rPr>
              <a:t>	</a:t>
            </a:r>
            <a:r>
              <a:rPr sz="3100" i="1" spc="-95" dirty="0">
                <a:latin typeface="Symbol"/>
                <a:cs typeface="Symbol"/>
              </a:rPr>
              <a:t></a:t>
            </a:r>
            <a:r>
              <a:rPr sz="3100" i="1" spc="-95" dirty="0">
                <a:latin typeface="Times New Roman"/>
                <a:cs typeface="Times New Roman"/>
              </a:rPr>
              <a:t> </a:t>
            </a:r>
            <a:r>
              <a:rPr sz="2900" spc="5" dirty="0">
                <a:latin typeface="Symbol"/>
                <a:cs typeface="Symbol"/>
              </a:rPr>
              <a:t></a:t>
            </a:r>
            <a:r>
              <a:rPr sz="2900" spc="-440" dirty="0">
                <a:latin typeface="Times New Roman"/>
                <a:cs typeface="Times New Roman"/>
              </a:rPr>
              <a:t> </a:t>
            </a:r>
            <a:r>
              <a:rPr sz="2900" i="1" spc="15" dirty="0">
                <a:latin typeface="Times New Roman"/>
                <a:cs typeface="Times New Roman"/>
              </a:rPr>
              <a:t>n</a:t>
            </a:r>
            <a:endParaRPr sz="2900">
              <a:latin typeface="Times New Roman"/>
              <a:cs typeface="Times New Roman"/>
            </a:endParaRPr>
          </a:p>
        </p:txBody>
      </p:sp>
      <p:sp>
        <p:nvSpPr>
          <p:cNvPr id="32" name="object 32"/>
          <p:cNvSpPr txBox="1"/>
          <p:nvPr/>
        </p:nvSpPr>
        <p:spPr>
          <a:xfrm>
            <a:off x="4763515" y="4027796"/>
            <a:ext cx="1402080" cy="680085"/>
          </a:xfrm>
          <a:prstGeom prst="rect">
            <a:avLst/>
          </a:prstGeom>
        </p:spPr>
        <p:txBody>
          <a:bodyPr vert="horz" wrap="square" lIns="0" tIns="11430" rIns="0" bIns="0" rtlCol="0">
            <a:spAutoFit/>
          </a:bodyPr>
          <a:lstStyle/>
          <a:p>
            <a:pPr marL="12700">
              <a:lnSpc>
                <a:spcPct val="100000"/>
              </a:lnSpc>
              <a:spcBef>
                <a:spcPts val="90"/>
              </a:spcBef>
              <a:tabLst>
                <a:tab pos="562610" algn="l"/>
              </a:tabLst>
            </a:pPr>
            <a:r>
              <a:rPr sz="1800" i="1" spc="-5" dirty="0">
                <a:latin typeface="Times New Roman"/>
                <a:cs typeface="Times New Roman"/>
              </a:rPr>
              <a:t>T	</a:t>
            </a:r>
            <a:r>
              <a:rPr sz="4300" spc="375" dirty="0">
                <a:latin typeface="Symbol"/>
                <a:cs typeface="Symbol"/>
              </a:rPr>
              <a:t></a:t>
            </a:r>
            <a:r>
              <a:rPr sz="4300" spc="-10" dirty="0">
                <a:latin typeface="Symbol"/>
                <a:cs typeface="Symbol"/>
              </a:rPr>
              <a:t></a:t>
            </a:r>
            <a:endParaRPr sz="4300">
              <a:latin typeface="Symbol"/>
              <a:cs typeface="Symbol"/>
            </a:endParaRPr>
          </a:p>
        </p:txBody>
      </p:sp>
      <p:pic>
        <p:nvPicPr>
          <p:cNvPr id="33" name="Εικόνα 32">
            <a:extLst>
              <a:ext uri="{FF2B5EF4-FFF2-40B4-BE49-F238E27FC236}">
                <a16:creationId xmlns:a16="http://schemas.microsoft.com/office/drawing/2014/main" id="{F781F2C9-808B-4C5B-920D-5461BCC2F040}"/>
              </a:ext>
            </a:extLst>
          </p:cNvPr>
          <p:cNvPicPr>
            <a:picLocks noChangeAspect="1"/>
          </p:cNvPicPr>
          <p:nvPr/>
        </p:nvPicPr>
        <p:blipFill>
          <a:blip r:embed="rId2"/>
          <a:stretch>
            <a:fillRect/>
          </a:stretch>
        </p:blipFill>
        <p:spPr>
          <a:xfrm>
            <a:off x="622300" y="657225"/>
            <a:ext cx="9525000" cy="5715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3660" rIns="0" bIns="0" rtlCol="0">
            <a:spAutoFit/>
          </a:bodyPr>
          <a:lstStyle/>
          <a:p>
            <a:pPr marL="2367915" marR="5080" indent="-2181225">
              <a:lnSpc>
                <a:spcPct val="100000"/>
              </a:lnSpc>
              <a:spcBef>
                <a:spcPts val="100"/>
              </a:spcBef>
            </a:pPr>
            <a:r>
              <a:rPr sz="3200" b="1" spc="-5" dirty="0">
                <a:solidFill>
                  <a:srgbClr val="000000"/>
                </a:solidFill>
                <a:latin typeface="Arial"/>
                <a:cs typeface="Arial"/>
              </a:rPr>
              <a:t>Πίνακας Ανάλυσης Παραλλακτικότητας  </a:t>
            </a:r>
            <a:r>
              <a:rPr sz="3200" b="1" dirty="0">
                <a:solidFill>
                  <a:srgbClr val="000000"/>
                </a:solidFill>
                <a:latin typeface="Arial"/>
                <a:cs typeface="Arial"/>
              </a:rPr>
              <a:t>(ή</a:t>
            </a:r>
            <a:r>
              <a:rPr sz="3200" b="1" spc="-10" dirty="0">
                <a:solidFill>
                  <a:srgbClr val="000000"/>
                </a:solidFill>
                <a:latin typeface="Arial"/>
                <a:cs typeface="Arial"/>
              </a:rPr>
              <a:t> </a:t>
            </a:r>
            <a:r>
              <a:rPr sz="3200" b="1" spc="30" dirty="0">
                <a:solidFill>
                  <a:srgbClr val="000000"/>
                </a:solidFill>
                <a:latin typeface="Arial"/>
                <a:cs typeface="Arial"/>
              </a:rPr>
              <a:t>∆ιακύµανσης)</a:t>
            </a:r>
            <a:endParaRPr sz="3200">
              <a:latin typeface="Arial"/>
              <a:cs typeface="Arial"/>
            </a:endParaRPr>
          </a:p>
        </p:txBody>
      </p:sp>
      <p:graphicFrame>
        <p:nvGraphicFramePr>
          <p:cNvPr id="3" name="object 3"/>
          <p:cNvGraphicFramePr>
            <a:graphicFrameLocks noGrp="1"/>
          </p:cNvGraphicFramePr>
          <p:nvPr>
            <p:extLst>
              <p:ext uri="{D42A27DB-BD31-4B8C-83A1-F6EECF244321}">
                <p14:modId xmlns:p14="http://schemas.microsoft.com/office/powerpoint/2010/main" val="2883540604"/>
              </p:ext>
            </p:extLst>
          </p:nvPr>
        </p:nvGraphicFramePr>
        <p:xfrm>
          <a:off x="1231900" y="1978152"/>
          <a:ext cx="7833737" cy="2804540"/>
        </p:xfrm>
        <a:graphic>
          <a:graphicData uri="http://schemas.openxmlformats.org/drawingml/2006/table">
            <a:tbl>
              <a:tblPr firstRow="1" bandRow="1">
                <a:tableStyleId>{2D5ABB26-0587-4C30-8999-92F81FD0307C}</a:tableStyleId>
              </a:tblPr>
              <a:tblGrid>
                <a:gridCol w="2494026">
                  <a:extLst>
                    <a:ext uri="{9D8B030D-6E8A-4147-A177-3AD203B41FA5}">
                      <a16:colId xmlns:a16="http://schemas.microsoft.com/office/drawing/2014/main" val="20000"/>
                    </a:ext>
                  </a:extLst>
                </a:gridCol>
                <a:gridCol w="1315974">
                  <a:extLst>
                    <a:ext uri="{9D8B030D-6E8A-4147-A177-3AD203B41FA5}">
                      <a16:colId xmlns:a16="http://schemas.microsoft.com/office/drawing/2014/main" val="20001"/>
                    </a:ext>
                  </a:extLst>
                </a:gridCol>
                <a:gridCol w="1561845">
                  <a:extLst>
                    <a:ext uri="{9D8B030D-6E8A-4147-A177-3AD203B41FA5}">
                      <a16:colId xmlns:a16="http://schemas.microsoft.com/office/drawing/2014/main" val="20002"/>
                    </a:ext>
                  </a:extLst>
                </a:gridCol>
                <a:gridCol w="1323339">
                  <a:extLst>
                    <a:ext uri="{9D8B030D-6E8A-4147-A177-3AD203B41FA5}">
                      <a16:colId xmlns:a16="http://schemas.microsoft.com/office/drawing/2014/main" val="20003"/>
                    </a:ext>
                  </a:extLst>
                </a:gridCol>
                <a:gridCol w="560069">
                  <a:extLst>
                    <a:ext uri="{9D8B030D-6E8A-4147-A177-3AD203B41FA5}">
                      <a16:colId xmlns:a16="http://schemas.microsoft.com/office/drawing/2014/main" val="20004"/>
                    </a:ext>
                  </a:extLst>
                </a:gridCol>
                <a:gridCol w="578484">
                  <a:extLst>
                    <a:ext uri="{9D8B030D-6E8A-4147-A177-3AD203B41FA5}">
                      <a16:colId xmlns:a16="http://schemas.microsoft.com/office/drawing/2014/main" val="20005"/>
                    </a:ext>
                  </a:extLst>
                </a:gridCol>
              </a:tblGrid>
              <a:tr h="649224">
                <a:tc>
                  <a:txBody>
                    <a:bodyPr/>
                    <a:lstStyle/>
                    <a:p>
                      <a:pPr marL="144145" marR="139065" indent="680720">
                        <a:lnSpc>
                          <a:spcPts val="2110"/>
                        </a:lnSpc>
                        <a:spcBef>
                          <a:spcPts val="434"/>
                        </a:spcBef>
                      </a:pPr>
                      <a:r>
                        <a:rPr sz="1800" b="1" spc="-80" dirty="0">
                          <a:latin typeface="Times New Roman"/>
                          <a:cs typeface="Times New Roman"/>
                        </a:rPr>
                        <a:t>Πηγή  </a:t>
                      </a:r>
                      <a:r>
                        <a:rPr sz="1800" b="1" spc="-5" dirty="0">
                          <a:latin typeface="Times New Roman"/>
                          <a:cs typeface="Times New Roman"/>
                        </a:rPr>
                        <a:t>Π</a:t>
                      </a:r>
                      <a:r>
                        <a:rPr sz="1800" b="1" dirty="0">
                          <a:latin typeface="Times New Roman"/>
                          <a:cs typeface="Times New Roman"/>
                        </a:rPr>
                        <a:t>α</a:t>
                      </a:r>
                      <a:r>
                        <a:rPr sz="1800" b="1" spc="5" dirty="0">
                          <a:latin typeface="Times New Roman"/>
                          <a:cs typeface="Times New Roman"/>
                        </a:rPr>
                        <a:t>ρ</a:t>
                      </a:r>
                      <a:r>
                        <a:rPr sz="1800" b="1" spc="-10" dirty="0">
                          <a:latin typeface="Times New Roman"/>
                          <a:cs typeface="Times New Roman"/>
                        </a:rPr>
                        <a:t>α</a:t>
                      </a:r>
                      <a:r>
                        <a:rPr sz="1800" b="1" spc="-5" dirty="0">
                          <a:latin typeface="Times New Roman"/>
                          <a:cs typeface="Times New Roman"/>
                        </a:rPr>
                        <a:t>λλ</a:t>
                      </a:r>
                      <a:r>
                        <a:rPr sz="1800" b="1" dirty="0">
                          <a:latin typeface="Times New Roman"/>
                          <a:cs typeface="Times New Roman"/>
                        </a:rPr>
                        <a:t>α</a:t>
                      </a:r>
                      <a:r>
                        <a:rPr sz="1800" b="1" spc="-5" dirty="0">
                          <a:latin typeface="Times New Roman"/>
                          <a:cs typeface="Times New Roman"/>
                        </a:rPr>
                        <a:t>κτ</a:t>
                      </a:r>
                      <a:r>
                        <a:rPr sz="1800" b="1" spc="-15" dirty="0">
                          <a:latin typeface="Times New Roman"/>
                          <a:cs typeface="Times New Roman"/>
                        </a:rPr>
                        <a:t>ι</a:t>
                      </a:r>
                      <a:r>
                        <a:rPr sz="1800" b="1" spc="-5" dirty="0">
                          <a:latin typeface="Times New Roman"/>
                          <a:cs typeface="Times New Roman"/>
                        </a:rPr>
                        <a:t>κ</a:t>
                      </a:r>
                      <a:r>
                        <a:rPr sz="1800" b="1" spc="5" dirty="0">
                          <a:latin typeface="Times New Roman"/>
                          <a:cs typeface="Times New Roman"/>
                        </a:rPr>
                        <a:t>ό</a:t>
                      </a:r>
                      <a:r>
                        <a:rPr sz="1800" b="1" spc="-15" dirty="0">
                          <a:latin typeface="Times New Roman"/>
                          <a:cs typeface="Times New Roman"/>
                        </a:rPr>
                        <a:t>τ</a:t>
                      </a:r>
                      <a:r>
                        <a:rPr sz="1800" b="1" dirty="0">
                          <a:latin typeface="Times New Roman"/>
                          <a:cs typeface="Times New Roman"/>
                        </a:rPr>
                        <a:t>η</a:t>
                      </a:r>
                      <a:r>
                        <a:rPr sz="1800" b="1" spc="-5" dirty="0">
                          <a:latin typeface="Times New Roman"/>
                          <a:cs typeface="Times New Roman"/>
                        </a:rPr>
                        <a:t>τ</a:t>
                      </a:r>
                      <a:r>
                        <a:rPr sz="1800" b="1" dirty="0">
                          <a:latin typeface="Times New Roman"/>
                          <a:cs typeface="Times New Roman"/>
                        </a:rPr>
                        <a:t>ας</a:t>
                      </a:r>
                      <a:endParaRPr sz="1800">
                        <a:latin typeface="Times New Roman"/>
                        <a:cs typeface="Times New Roman"/>
                      </a:endParaRPr>
                    </a:p>
                  </a:txBody>
                  <a:tcPr marL="0" marR="0" marT="5524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9385" marR="151130" indent="185420">
                        <a:lnSpc>
                          <a:spcPts val="2110"/>
                        </a:lnSpc>
                        <a:spcBef>
                          <a:spcPts val="434"/>
                        </a:spcBef>
                      </a:pPr>
                      <a:r>
                        <a:rPr sz="1800" b="1" spc="-75" dirty="0">
                          <a:latin typeface="Times New Roman"/>
                          <a:cs typeface="Times New Roman"/>
                        </a:rPr>
                        <a:t>Βαθµοί  </a:t>
                      </a:r>
                      <a:r>
                        <a:rPr sz="1800" b="1" dirty="0">
                          <a:latin typeface="Times New Roman"/>
                          <a:cs typeface="Times New Roman"/>
                        </a:rPr>
                        <a:t>Ε</a:t>
                      </a:r>
                      <a:r>
                        <a:rPr sz="1800" b="1" spc="-5" dirty="0">
                          <a:latin typeface="Times New Roman"/>
                          <a:cs typeface="Times New Roman"/>
                        </a:rPr>
                        <a:t>λ</a:t>
                      </a:r>
                      <a:r>
                        <a:rPr sz="1800" b="1" spc="-10" dirty="0">
                          <a:latin typeface="Times New Roman"/>
                          <a:cs typeface="Times New Roman"/>
                        </a:rPr>
                        <a:t>ε</a:t>
                      </a:r>
                      <a:r>
                        <a:rPr sz="1800" b="1" spc="10" dirty="0">
                          <a:latin typeface="Times New Roman"/>
                          <a:cs typeface="Times New Roman"/>
                        </a:rPr>
                        <a:t>υ</a:t>
                      </a:r>
                      <a:r>
                        <a:rPr sz="1800" b="1" spc="-10" dirty="0">
                          <a:latin typeface="Times New Roman"/>
                          <a:cs typeface="Times New Roman"/>
                        </a:rPr>
                        <a:t>θε</a:t>
                      </a:r>
                      <a:r>
                        <a:rPr sz="1800" b="1" spc="5" dirty="0">
                          <a:latin typeface="Times New Roman"/>
                          <a:cs typeface="Times New Roman"/>
                        </a:rPr>
                        <a:t>ρ</a:t>
                      </a:r>
                      <a:r>
                        <a:rPr sz="1800" b="1" spc="-5" dirty="0">
                          <a:latin typeface="Times New Roman"/>
                          <a:cs typeface="Times New Roman"/>
                        </a:rPr>
                        <a:t>ί</a:t>
                      </a:r>
                      <a:r>
                        <a:rPr sz="1800" b="1" dirty="0">
                          <a:latin typeface="Times New Roman"/>
                          <a:cs typeface="Times New Roman"/>
                        </a:rPr>
                        <a:t>ας</a:t>
                      </a:r>
                      <a:endParaRPr sz="1800">
                        <a:latin typeface="Times New Roman"/>
                        <a:cs typeface="Times New Roman"/>
                      </a:endParaRPr>
                    </a:p>
                  </a:txBody>
                  <a:tcPr marL="0" marR="0" marT="5524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84150" marR="177165" indent="127635">
                        <a:lnSpc>
                          <a:spcPts val="2110"/>
                        </a:lnSpc>
                        <a:spcBef>
                          <a:spcPts val="434"/>
                        </a:spcBef>
                      </a:pPr>
                      <a:r>
                        <a:rPr sz="1800" b="1" spc="-80" dirty="0">
                          <a:latin typeface="Times New Roman"/>
                          <a:cs typeface="Times New Roman"/>
                        </a:rPr>
                        <a:t>Άθροισµα  </a:t>
                      </a:r>
                      <a:r>
                        <a:rPr sz="1800" b="1" spc="-10" dirty="0">
                          <a:latin typeface="Times New Roman"/>
                          <a:cs typeface="Times New Roman"/>
                        </a:rPr>
                        <a:t>Τ</a:t>
                      </a:r>
                      <a:r>
                        <a:rPr sz="1800" b="1" spc="5" dirty="0">
                          <a:latin typeface="Times New Roman"/>
                          <a:cs typeface="Times New Roman"/>
                        </a:rPr>
                        <a:t>ε</a:t>
                      </a:r>
                      <a:r>
                        <a:rPr sz="1800" b="1" spc="-5" dirty="0">
                          <a:latin typeface="Times New Roman"/>
                          <a:cs typeface="Times New Roman"/>
                        </a:rPr>
                        <a:t>τ</a:t>
                      </a:r>
                      <a:r>
                        <a:rPr sz="1800" b="1" spc="5" dirty="0">
                          <a:latin typeface="Times New Roman"/>
                          <a:cs typeface="Times New Roman"/>
                        </a:rPr>
                        <a:t>ρ</a:t>
                      </a:r>
                      <a:r>
                        <a:rPr sz="1800" b="1" spc="-10" dirty="0">
                          <a:latin typeface="Times New Roman"/>
                          <a:cs typeface="Times New Roman"/>
                        </a:rPr>
                        <a:t>α</a:t>
                      </a:r>
                      <a:r>
                        <a:rPr sz="1800" b="1" spc="-15" dirty="0">
                          <a:latin typeface="Times New Roman"/>
                          <a:cs typeface="Times New Roman"/>
                        </a:rPr>
                        <a:t>γ</a:t>
                      </a:r>
                      <a:r>
                        <a:rPr sz="1800" b="1" spc="-10" dirty="0">
                          <a:latin typeface="Times New Roman"/>
                          <a:cs typeface="Times New Roman"/>
                        </a:rPr>
                        <a:t>ώ</a:t>
                      </a:r>
                      <a:r>
                        <a:rPr sz="1800" b="1" spc="-5" dirty="0">
                          <a:latin typeface="Times New Roman"/>
                          <a:cs typeface="Times New Roman"/>
                        </a:rPr>
                        <a:t>ν</a:t>
                      </a:r>
                      <a:r>
                        <a:rPr sz="1800" b="1" spc="-10" dirty="0">
                          <a:latin typeface="Times New Roman"/>
                          <a:cs typeface="Times New Roman"/>
                        </a:rPr>
                        <a:t>ω</a:t>
                      </a:r>
                      <a:r>
                        <a:rPr sz="1800" b="1" dirty="0">
                          <a:latin typeface="Times New Roman"/>
                          <a:cs typeface="Times New Roman"/>
                        </a:rPr>
                        <a:t>ν</a:t>
                      </a:r>
                      <a:endParaRPr sz="1800">
                        <a:latin typeface="Times New Roman"/>
                        <a:cs typeface="Times New Roman"/>
                      </a:endParaRPr>
                    </a:p>
                  </a:txBody>
                  <a:tcPr marL="0" marR="0" marT="5524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46685" marR="142240" indent="254000">
                        <a:lnSpc>
                          <a:spcPts val="2110"/>
                        </a:lnSpc>
                        <a:spcBef>
                          <a:spcPts val="434"/>
                        </a:spcBef>
                      </a:pPr>
                      <a:r>
                        <a:rPr sz="1800" b="1" spc="-95" dirty="0">
                          <a:latin typeface="Times New Roman"/>
                          <a:cs typeface="Times New Roman"/>
                        </a:rPr>
                        <a:t>Μέσα  </a:t>
                      </a:r>
                      <a:r>
                        <a:rPr sz="1800" b="1" dirty="0">
                          <a:latin typeface="Times New Roman"/>
                          <a:cs typeface="Times New Roman"/>
                        </a:rPr>
                        <a:t>Τ</a:t>
                      </a:r>
                      <a:r>
                        <a:rPr sz="1800" b="1" spc="5" dirty="0">
                          <a:latin typeface="Times New Roman"/>
                          <a:cs typeface="Times New Roman"/>
                        </a:rPr>
                        <a:t>ε</a:t>
                      </a:r>
                      <a:r>
                        <a:rPr sz="1800" b="1" spc="-5" dirty="0">
                          <a:latin typeface="Times New Roman"/>
                          <a:cs typeface="Times New Roman"/>
                        </a:rPr>
                        <a:t>τρ</a:t>
                      </a:r>
                      <a:r>
                        <a:rPr sz="1800" b="1" dirty="0">
                          <a:latin typeface="Times New Roman"/>
                          <a:cs typeface="Times New Roman"/>
                        </a:rPr>
                        <a:t>ά</a:t>
                      </a:r>
                      <a:r>
                        <a:rPr sz="1800" b="1" spc="-15" dirty="0">
                          <a:latin typeface="Times New Roman"/>
                          <a:cs typeface="Times New Roman"/>
                        </a:rPr>
                        <a:t>γ</a:t>
                      </a:r>
                      <a:r>
                        <a:rPr sz="1800" b="1" spc="-10" dirty="0">
                          <a:latin typeface="Times New Roman"/>
                          <a:cs typeface="Times New Roman"/>
                        </a:rPr>
                        <a:t>ω</a:t>
                      </a:r>
                      <a:r>
                        <a:rPr sz="1800" b="1" spc="-5" dirty="0">
                          <a:latin typeface="Times New Roman"/>
                          <a:cs typeface="Times New Roman"/>
                        </a:rPr>
                        <a:t>ν</a:t>
                      </a:r>
                      <a:r>
                        <a:rPr sz="1800" b="1" dirty="0">
                          <a:latin typeface="Times New Roman"/>
                          <a:cs typeface="Times New Roman"/>
                        </a:rPr>
                        <a:t>α</a:t>
                      </a:r>
                      <a:endParaRPr sz="1800">
                        <a:latin typeface="Times New Roman"/>
                        <a:cs typeface="Times New Roman"/>
                      </a:endParaRPr>
                    </a:p>
                  </a:txBody>
                  <a:tcPr marL="0" marR="0" marT="5524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90"/>
                        </a:spcBef>
                      </a:pPr>
                      <a:r>
                        <a:rPr sz="1800" b="1" i="1" dirty="0">
                          <a:latin typeface="Times New Roman"/>
                          <a:cs typeface="Times New Roman"/>
                        </a:rPr>
                        <a:t>F</a:t>
                      </a:r>
                      <a:endParaRPr sz="1800">
                        <a:latin typeface="Times New Roman"/>
                        <a:cs typeface="Times New Roman"/>
                      </a:endParaRPr>
                    </a:p>
                  </a:txBody>
                  <a:tcPr marL="0" marR="0" marT="17653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4615">
                        <a:lnSpc>
                          <a:spcPct val="100000"/>
                        </a:lnSpc>
                        <a:spcBef>
                          <a:spcPts val="1580"/>
                        </a:spcBef>
                      </a:pPr>
                      <a:r>
                        <a:rPr sz="2700" b="1" i="1" spc="-82" baseline="7716" dirty="0">
                          <a:latin typeface="Times New Roman"/>
                          <a:cs typeface="Times New Roman"/>
                        </a:rPr>
                        <a:t>F</a:t>
                      </a:r>
                      <a:r>
                        <a:rPr sz="1200" spc="-55" dirty="0">
                          <a:latin typeface="Times New Roman"/>
                          <a:cs typeface="Times New Roman"/>
                        </a:rPr>
                        <a:t>0,05</a:t>
                      </a:r>
                      <a:endParaRPr sz="1200">
                        <a:latin typeface="Times New Roman"/>
                        <a:cs typeface="Times New Roman"/>
                      </a:endParaRPr>
                    </a:p>
                  </a:txBody>
                  <a:tcPr marL="0" marR="0" marT="200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649224">
                <a:tc>
                  <a:txBody>
                    <a:bodyPr/>
                    <a:lstStyle/>
                    <a:p>
                      <a:pPr marL="415925" marR="475615">
                        <a:lnSpc>
                          <a:spcPts val="2100"/>
                        </a:lnSpc>
                        <a:spcBef>
                          <a:spcPts val="440"/>
                        </a:spcBef>
                      </a:pPr>
                      <a:r>
                        <a:rPr sz="1800" b="1" spc="-70" dirty="0">
                          <a:latin typeface="Times New Roman"/>
                          <a:cs typeface="Times New Roman"/>
                        </a:rPr>
                        <a:t>Γενότυποι  </a:t>
                      </a:r>
                      <a:r>
                        <a:rPr sz="1800" b="1" spc="-5" dirty="0">
                          <a:latin typeface="Times New Roman"/>
                          <a:cs typeface="Times New Roman"/>
                        </a:rPr>
                        <a:t>(Π</a:t>
                      </a:r>
                      <a:r>
                        <a:rPr sz="1800" b="1" spc="-10" dirty="0">
                          <a:latin typeface="Times New Roman"/>
                          <a:cs typeface="Times New Roman"/>
                        </a:rPr>
                        <a:t>α</a:t>
                      </a:r>
                      <a:r>
                        <a:rPr sz="1800" b="1" spc="5" dirty="0">
                          <a:latin typeface="Times New Roman"/>
                          <a:cs typeface="Times New Roman"/>
                        </a:rPr>
                        <a:t>ρ</a:t>
                      </a:r>
                      <a:r>
                        <a:rPr sz="1800" b="1" dirty="0">
                          <a:latin typeface="Times New Roman"/>
                          <a:cs typeface="Times New Roman"/>
                        </a:rPr>
                        <a:t>άγ</a:t>
                      </a:r>
                      <a:r>
                        <a:rPr sz="1800" b="1" spc="-10" dirty="0">
                          <a:latin typeface="Times New Roman"/>
                          <a:cs typeface="Times New Roman"/>
                        </a:rPr>
                        <a:t>ο</a:t>
                      </a:r>
                      <a:r>
                        <a:rPr sz="1800" b="1" spc="-5" dirty="0">
                          <a:latin typeface="Times New Roman"/>
                          <a:cs typeface="Times New Roman"/>
                        </a:rPr>
                        <a:t>ντ</a:t>
                      </a:r>
                      <a:r>
                        <a:rPr sz="1800" b="1" dirty="0">
                          <a:latin typeface="Times New Roman"/>
                          <a:cs typeface="Times New Roman"/>
                        </a:rPr>
                        <a:t>α</a:t>
                      </a:r>
                      <a:r>
                        <a:rPr sz="1800" b="1" spc="-10" dirty="0">
                          <a:latin typeface="Times New Roman"/>
                          <a:cs typeface="Times New Roman"/>
                        </a:rPr>
                        <a:t>ς</a:t>
                      </a:r>
                      <a:r>
                        <a:rPr sz="1800" b="1" dirty="0">
                          <a:latin typeface="Times New Roman"/>
                          <a:cs typeface="Times New Roman"/>
                        </a:rPr>
                        <a:t>)</a:t>
                      </a:r>
                      <a:endParaRPr sz="1800" dirty="0">
                        <a:latin typeface="Times New Roman"/>
                        <a:cs typeface="Times New Roman"/>
                      </a:endParaRPr>
                    </a:p>
                  </a:txBody>
                  <a:tcPr marL="0" marR="0" marT="558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80"/>
                        </a:spcBef>
                      </a:pPr>
                      <a:r>
                        <a:rPr sz="1800" b="1" dirty="0">
                          <a:latin typeface="Times New Roman"/>
                          <a:cs typeface="Times New Roman"/>
                        </a:rPr>
                        <a:t>9</a:t>
                      </a:r>
                      <a:endParaRPr sz="1800" dirty="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80"/>
                        </a:spcBef>
                      </a:pPr>
                      <a:r>
                        <a:rPr sz="1800" b="1" spc="-70" dirty="0">
                          <a:latin typeface="Times New Roman"/>
                          <a:cs typeface="Times New Roman"/>
                        </a:rPr>
                        <a:t>51,49</a:t>
                      </a:r>
                      <a:endParaRPr sz="1800" dirty="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380"/>
                        </a:spcBef>
                      </a:pPr>
                      <a:r>
                        <a:rPr sz="1800" b="1" spc="-65" dirty="0">
                          <a:latin typeface="Times New Roman"/>
                          <a:cs typeface="Times New Roman"/>
                        </a:rPr>
                        <a:t>5,72</a:t>
                      </a:r>
                      <a:endParaRPr sz="1800" dirty="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380"/>
                        </a:spcBef>
                      </a:pPr>
                      <a:r>
                        <a:rPr sz="1800" b="1" spc="-65" dirty="0">
                          <a:latin typeface="Times New Roman"/>
                          <a:cs typeface="Times New Roman"/>
                        </a:rPr>
                        <a:t>1,48</a:t>
                      </a:r>
                      <a:endParaRPr sz="180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2235">
                        <a:lnSpc>
                          <a:spcPct val="100000"/>
                        </a:lnSpc>
                        <a:spcBef>
                          <a:spcPts val="1380"/>
                        </a:spcBef>
                      </a:pPr>
                      <a:r>
                        <a:rPr sz="1800" b="1" spc="-65" dirty="0">
                          <a:latin typeface="Times New Roman"/>
                          <a:cs typeface="Times New Roman"/>
                        </a:rPr>
                        <a:t>1,99</a:t>
                      </a:r>
                      <a:endParaRPr sz="180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650748">
                <a:tc>
                  <a:txBody>
                    <a:bodyPr/>
                    <a:lstStyle/>
                    <a:p>
                      <a:pPr marL="415925">
                        <a:lnSpc>
                          <a:spcPct val="100000"/>
                        </a:lnSpc>
                        <a:spcBef>
                          <a:spcPts val="1380"/>
                        </a:spcBef>
                      </a:pPr>
                      <a:r>
                        <a:rPr sz="1800" b="1" spc="-90" dirty="0">
                          <a:latin typeface="Times New Roman"/>
                          <a:cs typeface="Times New Roman"/>
                        </a:rPr>
                        <a:t>Σφάλµα</a:t>
                      </a:r>
                      <a:endParaRPr sz="1800" dirty="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80"/>
                        </a:spcBef>
                      </a:pPr>
                      <a:r>
                        <a:rPr sz="1800" b="1" spc="-75" dirty="0">
                          <a:latin typeface="Times New Roman"/>
                          <a:cs typeface="Times New Roman"/>
                        </a:rPr>
                        <a:t>90</a:t>
                      </a:r>
                      <a:endParaRPr sz="1800" dirty="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80"/>
                        </a:spcBef>
                      </a:pPr>
                      <a:r>
                        <a:rPr sz="1800" b="1" spc="-65" dirty="0">
                          <a:latin typeface="Times New Roman"/>
                          <a:cs typeface="Times New Roman"/>
                        </a:rPr>
                        <a:t>348,70</a:t>
                      </a:r>
                      <a:endParaRPr sz="1800" dirty="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380"/>
                        </a:spcBef>
                      </a:pPr>
                      <a:r>
                        <a:rPr sz="1800" b="1" spc="-65" dirty="0">
                          <a:latin typeface="Times New Roman"/>
                          <a:cs typeface="Times New Roman"/>
                        </a:rPr>
                        <a:t>3,87</a:t>
                      </a:r>
                      <a:endParaRPr sz="1800" dirty="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649224">
                <a:tc>
                  <a:txBody>
                    <a:bodyPr/>
                    <a:lstStyle/>
                    <a:p>
                      <a:pPr marR="86995" algn="r">
                        <a:lnSpc>
                          <a:spcPct val="100000"/>
                        </a:lnSpc>
                        <a:spcBef>
                          <a:spcPts val="1390"/>
                        </a:spcBef>
                      </a:pPr>
                      <a:r>
                        <a:rPr sz="1800" b="1" spc="-5" dirty="0">
                          <a:latin typeface="Times New Roman"/>
                          <a:cs typeface="Times New Roman"/>
                        </a:rPr>
                        <a:t>Ολι</a:t>
                      </a:r>
                      <a:r>
                        <a:rPr sz="1800" b="1" spc="5" dirty="0">
                          <a:latin typeface="Times New Roman"/>
                          <a:cs typeface="Times New Roman"/>
                        </a:rPr>
                        <a:t>κ</a:t>
                      </a:r>
                      <a:r>
                        <a:rPr sz="1800" b="1" dirty="0">
                          <a:latin typeface="Times New Roman"/>
                          <a:cs typeface="Times New Roman"/>
                        </a:rPr>
                        <a:t>ή</a:t>
                      </a:r>
                      <a:endParaRPr sz="1800">
                        <a:latin typeface="Times New Roman"/>
                        <a:cs typeface="Times New Roman"/>
                      </a:endParaRPr>
                    </a:p>
                  </a:txBody>
                  <a:tcPr marL="0" marR="0" marT="17653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90"/>
                        </a:spcBef>
                      </a:pPr>
                      <a:r>
                        <a:rPr sz="1800" b="1" spc="-75" dirty="0">
                          <a:latin typeface="Times New Roman"/>
                          <a:cs typeface="Times New Roman"/>
                        </a:rPr>
                        <a:t>99</a:t>
                      </a:r>
                      <a:endParaRPr sz="1800">
                        <a:latin typeface="Times New Roman"/>
                        <a:cs typeface="Times New Roman"/>
                      </a:endParaRPr>
                    </a:p>
                  </a:txBody>
                  <a:tcPr marL="0" marR="0" marT="17653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90"/>
                        </a:spcBef>
                      </a:pPr>
                      <a:r>
                        <a:rPr sz="1800" b="1" spc="-65" dirty="0">
                          <a:latin typeface="Times New Roman"/>
                          <a:cs typeface="Times New Roman"/>
                        </a:rPr>
                        <a:t>400,19</a:t>
                      </a:r>
                      <a:endParaRPr sz="1800" dirty="0">
                        <a:latin typeface="Times New Roman"/>
                        <a:cs typeface="Times New Roman"/>
                      </a:endParaRPr>
                    </a:p>
                  </a:txBody>
                  <a:tcPr marL="0" marR="0" marT="17653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bl>
          </a:graphicData>
        </a:graphic>
      </p:graphicFrame>
      <p:sp>
        <p:nvSpPr>
          <p:cNvPr id="4" name="object 4"/>
          <p:cNvSpPr txBox="1"/>
          <p:nvPr/>
        </p:nvSpPr>
        <p:spPr>
          <a:xfrm>
            <a:off x="1689100" y="5441005"/>
            <a:ext cx="6958965" cy="1588135"/>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Times New Roman"/>
                <a:cs typeface="Times New Roman"/>
              </a:rPr>
              <a:t>Κρίσιµη Τιµή F(9, 90)=1,99, </a:t>
            </a:r>
            <a:r>
              <a:rPr sz="2000" b="1" dirty="0">
                <a:latin typeface="Times New Roman"/>
                <a:cs typeface="Times New Roman"/>
              </a:rPr>
              <a:t>σε </a:t>
            </a:r>
            <a:r>
              <a:rPr sz="2000" b="1" spc="-5" dirty="0">
                <a:latin typeface="Times New Roman"/>
                <a:cs typeface="Times New Roman"/>
              </a:rPr>
              <a:t>επίπεδο σηµαντικότητας</a:t>
            </a:r>
            <a:r>
              <a:rPr sz="2000" b="1" spc="40" dirty="0">
                <a:latin typeface="Times New Roman"/>
                <a:cs typeface="Times New Roman"/>
              </a:rPr>
              <a:t> </a:t>
            </a:r>
            <a:r>
              <a:rPr sz="2000" b="1" i="1" spc="-5" dirty="0">
                <a:latin typeface="Times New Roman"/>
                <a:cs typeface="Times New Roman"/>
              </a:rPr>
              <a:t>α</a:t>
            </a:r>
            <a:r>
              <a:rPr sz="2000" b="1" spc="-5" dirty="0">
                <a:latin typeface="Times New Roman"/>
                <a:cs typeface="Times New Roman"/>
              </a:rPr>
              <a:t>=0,05</a:t>
            </a:r>
            <a:endParaRPr sz="2000" dirty="0">
              <a:latin typeface="Times New Roman"/>
              <a:cs typeface="Times New Roman"/>
            </a:endParaRPr>
          </a:p>
          <a:p>
            <a:pPr>
              <a:lnSpc>
                <a:spcPct val="100000"/>
              </a:lnSpc>
              <a:spcBef>
                <a:spcPts val="35"/>
              </a:spcBef>
            </a:pPr>
            <a:endParaRPr sz="2400" dirty="0">
              <a:latin typeface="Times New Roman"/>
              <a:cs typeface="Times New Roman"/>
            </a:endParaRPr>
          </a:p>
          <a:p>
            <a:pPr marL="337185" marR="5080">
              <a:lnSpc>
                <a:spcPct val="98700"/>
              </a:lnSpc>
            </a:pPr>
            <a:r>
              <a:rPr sz="2000" b="1" spc="-5" dirty="0">
                <a:latin typeface="Times New Roman"/>
                <a:cs typeface="Times New Roman"/>
              </a:rPr>
              <a:t>Επειδή 1,48&lt;1,99 </a:t>
            </a:r>
            <a:r>
              <a:rPr sz="2000" b="1" dirty="0">
                <a:latin typeface="Symbol"/>
                <a:cs typeface="Symbol"/>
              </a:rPr>
              <a:t></a:t>
            </a:r>
            <a:r>
              <a:rPr sz="2000" b="1" dirty="0">
                <a:latin typeface="Times New Roman"/>
                <a:cs typeface="Times New Roman"/>
              </a:rPr>
              <a:t> Οι </a:t>
            </a:r>
            <a:r>
              <a:rPr sz="2000" b="1" spc="-5" dirty="0">
                <a:latin typeface="Times New Roman"/>
                <a:cs typeface="Times New Roman"/>
              </a:rPr>
              <a:t>γενότυποι </a:t>
            </a:r>
            <a:r>
              <a:rPr sz="2000" b="1" spc="-10" dirty="0">
                <a:latin typeface="Times New Roman"/>
                <a:cs typeface="Times New Roman"/>
              </a:rPr>
              <a:t>δεν </a:t>
            </a:r>
            <a:r>
              <a:rPr sz="2000" b="1" spc="-5" dirty="0">
                <a:latin typeface="Times New Roman"/>
                <a:cs typeface="Times New Roman"/>
              </a:rPr>
              <a:t>παρουσιάζουν  </a:t>
            </a:r>
            <a:r>
              <a:rPr sz="2000" b="1" dirty="0">
                <a:latin typeface="Times New Roman"/>
                <a:cs typeface="Times New Roman"/>
              </a:rPr>
              <a:t>στατιστικά </a:t>
            </a:r>
            <a:r>
              <a:rPr sz="2000" b="1" spc="-5" dirty="0">
                <a:latin typeface="Times New Roman"/>
                <a:cs typeface="Times New Roman"/>
              </a:rPr>
              <a:t>σηµαντικές διαφορές </a:t>
            </a:r>
            <a:r>
              <a:rPr sz="2000" b="1" dirty="0">
                <a:latin typeface="Times New Roman"/>
                <a:cs typeface="Times New Roman"/>
              </a:rPr>
              <a:t>σε </a:t>
            </a:r>
            <a:r>
              <a:rPr sz="2000" b="1" spc="-5" dirty="0">
                <a:latin typeface="Times New Roman"/>
                <a:cs typeface="Times New Roman"/>
              </a:rPr>
              <a:t>επίπεδο σηµαντικότητας  </a:t>
            </a:r>
            <a:r>
              <a:rPr sz="2000" b="1" i="1" spc="-5" dirty="0">
                <a:latin typeface="Times New Roman"/>
                <a:cs typeface="Times New Roman"/>
              </a:rPr>
              <a:t>α</a:t>
            </a:r>
            <a:r>
              <a:rPr sz="2000" b="1" spc="-5" dirty="0">
                <a:latin typeface="Times New Roman"/>
                <a:cs typeface="Times New Roman"/>
              </a:rPr>
              <a:t>=0,05.</a:t>
            </a:r>
            <a:endParaRPr sz="2000" dirty="0">
              <a:latin typeface="Times New Roman"/>
              <a:cs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C72002C-F226-402B-9EE4-545F063C1EAB}"/>
              </a:ext>
            </a:extLst>
          </p:cNvPr>
          <p:cNvPicPr>
            <a:picLocks noChangeAspect="1"/>
          </p:cNvPicPr>
          <p:nvPr/>
        </p:nvPicPr>
        <p:blipFill>
          <a:blip r:embed="rId2"/>
          <a:stretch>
            <a:fillRect/>
          </a:stretch>
        </p:blipFill>
        <p:spPr>
          <a:xfrm>
            <a:off x="1460500" y="581025"/>
            <a:ext cx="8686800" cy="6248400"/>
          </a:xfrm>
          <a:prstGeom prst="rect">
            <a:avLst/>
          </a:prstGeom>
        </p:spPr>
      </p:pic>
    </p:spTree>
    <p:extLst>
      <p:ext uri="{BB962C8B-B14F-4D97-AF65-F5344CB8AC3E}">
        <p14:creationId xmlns:p14="http://schemas.microsoft.com/office/powerpoint/2010/main" val="3325951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181449-AA78-44B7-8CED-7D38436A17F6}"/>
              </a:ext>
            </a:extLst>
          </p:cNvPr>
          <p:cNvSpPr>
            <a:spLocks noGrp="1"/>
          </p:cNvSpPr>
          <p:nvPr>
            <p:ph type="title"/>
          </p:nvPr>
        </p:nvSpPr>
        <p:spPr>
          <a:xfrm>
            <a:off x="1364995" y="535939"/>
            <a:ext cx="8401305" cy="6894195"/>
          </a:xfrm>
        </p:spPr>
        <p:txBody>
          <a:bodyPr/>
          <a:lstStyle/>
          <a:p>
            <a:pPr marL="457200" indent="-457200">
              <a:buFont typeface="Wingdings" panose="05000000000000000000" pitchFamily="2" charset="2"/>
              <a:buChar char="Ø"/>
            </a:pPr>
            <a:r>
              <a:rPr lang="el-GR" b="1" dirty="0"/>
              <a:t>Πλεονεκτήματα μειονεκτήματα</a:t>
            </a:r>
            <a:br>
              <a:rPr lang="el-GR" b="1" dirty="0"/>
            </a:br>
            <a:r>
              <a:rPr lang="el-GR" b="1" dirty="0"/>
              <a:t>Πλεονεκτήματα</a:t>
            </a:r>
            <a:br>
              <a:rPr lang="el-GR" b="1" dirty="0"/>
            </a:br>
            <a:r>
              <a:rPr lang="el-GR" sz="1800" dirty="0">
                <a:solidFill>
                  <a:schemeClr val="bg1"/>
                </a:solidFill>
              </a:rPr>
              <a:t>Βασικό πλεονέκτημα η ευελιξία. Κάθε επέμβαση δεν είναι απαραίτητο να έχει ίσο αριθμό επαναλήψεων (αν και είναι ποιο αποτελεσματικό όταν όλες οι επεμβάσεις έχουν ίσο αριθμό επαναλήψεων) </a:t>
            </a:r>
            <a:br>
              <a:rPr lang="el-GR" sz="1800" dirty="0">
                <a:solidFill>
                  <a:schemeClr val="bg1"/>
                </a:solidFill>
              </a:rPr>
            </a:br>
            <a:br>
              <a:rPr lang="el-GR" sz="1800" dirty="0">
                <a:solidFill>
                  <a:schemeClr val="bg1"/>
                </a:solidFill>
              </a:rPr>
            </a:br>
            <a:r>
              <a:rPr lang="el-GR" sz="1800" dirty="0">
                <a:solidFill>
                  <a:schemeClr val="bg1"/>
                </a:solidFill>
              </a:rPr>
              <a:t>Η στατιστική ανάλυση είναι απλή </a:t>
            </a:r>
            <a:br>
              <a:rPr lang="en-US" sz="1800" dirty="0">
                <a:solidFill>
                  <a:schemeClr val="bg1"/>
                </a:solidFill>
              </a:rPr>
            </a:br>
            <a:r>
              <a:rPr lang="en-US" sz="1800" dirty="0">
                <a:solidFill>
                  <a:schemeClr val="bg1"/>
                </a:solidFill>
              </a:rPr>
              <a:t>O</a:t>
            </a:r>
            <a:r>
              <a:rPr lang="el-GR" sz="1800" dirty="0" err="1">
                <a:solidFill>
                  <a:schemeClr val="bg1"/>
                </a:solidFill>
              </a:rPr>
              <a:t>ταν</a:t>
            </a:r>
            <a:r>
              <a:rPr lang="el-GR" sz="1800" dirty="0">
                <a:solidFill>
                  <a:schemeClr val="bg1"/>
                </a:solidFill>
              </a:rPr>
              <a:t>  οι επεμβάσεις έχουν άνισο αριθμό επαναλήψεων είναι προτιμότερο να εφαρμόζεται </a:t>
            </a:r>
            <a:br>
              <a:rPr lang="el-GR" sz="1800" dirty="0">
                <a:solidFill>
                  <a:schemeClr val="bg1"/>
                </a:solidFill>
              </a:rPr>
            </a:br>
            <a:br>
              <a:rPr lang="el-GR" sz="1800" dirty="0">
                <a:solidFill>
                  <a:schemeClr val="bg1"/>
                </a:solidFill>
              </a:rPr>
            </a:br>
            <a:r>
              <a:rPr lang="el-GR" sz="1800" dirty="0">
                <a:solidFill>
                  <a:schemeClr val="bg1"/>
                </a:solidFill>
              </a:rPr>
              <a:t>Δεν υπάρχει πρόβλημα όταν χαθεί κάποια επανάληψη </a:t>
            </a:r>
            <a:r>
              <a:rPr lang="en-US" sz="1800" dirty="0">
                <a:solidFill>
                  <a:schemeClr val="bg1"/>
                </a:solidFill>
              </a:rPr>
              <a:t>(missing plots) </a:t>
            </a:r>
            <a:br>
              <a:rPr lang="en-US" sz="1800" dirty="0">
                <a:solidFill>
                  <a:schemeClr val="bg1"/>
                </a:solidFill>
              </a:rPr>
            </a:br>
            <a:br>
              <a:rPr lang="en-US" sz="1800" dirty="0">
                <a:solidFill>
                  <a:schemeClr val="bg1"/>
                </a:solidFill>
              </a:rPr>
            </a:br>
            <a:r>
              <a:rPr lang="el-GR" sz="1800" dirty="0">
                <a:solidFill>
                  <a:schemeClr val="bg1"/>
                </a:solidFill>
              </a:rPr>
              <a:t>Έχει το μέγιστο αριθμό βαθμού ελευθερίας Β.Ε για το σφάλμα </a:t>
            </a:r>
            <a:br>
              <a:rPr lang="el-GR" sz="1800" dirty="0">
                <a:solidFill>
                  <a:schemeClr val="bg1"/>
                </a:solidFill>
              </a:rPr>
            </a:br>
            <a:br>
              <a:rPr lang="el-GR" sz="1800" dirty="0">
                <a:solidFill>
                  <a:schemeClr val="bg1"/>
                </a:solidFill>
              </a:rPr>
            </a:br>
            <a:r>
              <a:rPr lang="el-GR" b="1" dirty="0"/>
              <a:t>Μειονεκτήματα </a:t>
            </a:r>
            <a:br>
              <a:rPr lang="en-US" sz="1800" dirty="0">
                <a:solidFill>
                  <a:schemeClr val="bg1"/>
                </a:solidFill>
              </a:rPr>
            </a:br>
            <a:r>
              <a:rPr lang="el-GR" sz="1800" dirty="0">
                <a:solidFill>
                  <a:schemeClr val="bg1"/>
                </a:solidFill>
              </a:rPr>
              <a:t> Χαμηλή ακρίβεια εάν το πείραμα δεν έχει υψηλή ομοιομορφία </a:t>
            </a:r>
            <a:br>
              <a:rPr lang="el-GR" sz="1800" dirty="0">
                <a:solidFill>
                  <a:schemeClr val="bg1"/>
                </a:solidFill>
              </a:rPr>
            </a:br>
            <a:br>
              <a:rPr lang="el-GR" sz="1800" dirty="0">
                <a:solidFill>
                  <a:schemeClr val="bg1"/>
                </a:solidFill>
              </a:rPr>
            </a:br>
            <a:br>
              <a:rPr lang="el-GR" dirty="0">
                <a:solidFill>
                  <a:schemeClr val="bg1"/>
                </a:solidFill>
              </a:rPr>
            </a:br>
            <a:br>
              <a:rPr lang="el-GR" dirty="0">
                <a:solidFill>
                  <a:schemeClr val="bg1"/>
                </a:solidFill>
              </a:rPr>
            </a:br>
            <a:r>
              <a:rPr lang="el-GR" b="1" dirty="0"/>
              <a:t> </a:t>
            </a:r>
            <a:br>
              <a:rPr lang="el-GR" dirty="0"/>
            </a:br>
            <a:endParaRPr lang="el-GR" dirty="0"/>
          </a:p>
        </p:txBody>
      </p:sp>
    </p:spTree>
    <p:extLst>
      <p:ext uri="{BB962C8B-B14F-4D97-AF65-F5344CB8AC3E}">
        <p14:creationId xmlns:p14="http://schemas.microsoft.com/office/powerpoint/2010/main" val="1708791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EC9805D-C1CB-4E2B-B769-22A589E08426}"/>
              </a:ext>
            </a:extLst>
          </p:cNvPr>
          <p:cNvPicPr>
            <a:picLocks noChangeAspect="1"/>
          </p:cNvPicPr>
          <p:nvPr/>
        </p:nvPicPr>
        <p:blipFill>
          <a:blip r:embed="rId2"/>
          <a:stretch>
            <a:fillRect/>
          </a:stretch>
        </p:blipFill>
        <p:spPr>
          <a:xfrm>
            <a:off x="1003300" y="581025"/>
            <a:ext cx="9067800" cy="6400800"/>
          </a:xfrm>
          <a:prstGeom prst="rect">
            <a:avLst/>
          </a:prstGeom>
        </p:spPr>
      </p:pic>
    </p:spTree>
    <p:extLst>
      <p:ext uri="{BB962C8B-B14F-4D97-AF65-F5344CB8AC3E}">
        <p14:creationId xmlns:p14="http://schemas.microsoft.com/office/powerpoint/2010/main" val="3221595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8095" y="348995"/>
            <a:ext cx="9144000" cy="6858000"/>
            <a:chOff x="768095" y="348995"/>
            <a:chExt cx="9144000" cy="6858000"/>
          </a:xfrm>
        </p:grpSpPr>
        <p:sp>
          <p:nvSpPr>
            <p:cNvPr id="3" name="object 3"/>
            <p:cNvSpPr/>
            <p:nvPr/>
          </p:nvSpPr>
          <p:spPr>
            <a:xfrm>
              <a:off x="1100327" y="4768595"/>
              <a:ext cx="135635" cy="13715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06495" y="6515099"/>
              <a:ext cx="146303" cy="1463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23871" y="4671060"/>
              <a:ext cx="192023" cy="192023"/>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3001504" y="833119"/>
            <a:ext cx="4674235" cy="696595"/>
          </a:xfrm>
          <a:prstGeom prst="rect">
            <a:avLst/>
          </a:prstGeom>
        </p:spPr>
        <p:txBody>
          <a:bodyPr vert="horz" wrap="square" lIns="0" tIns="12700" rIns="0" bIns="0" rtlCol="0">
            <a:spAutoFit/>
          </a:bodyPr>
          <a:lstStyle/>
          <a:p>
            <a:pPr marL="12700">
              <a:lnSpc>
                <a:spcPct val="100000"/>
              </a:lnSpc>
              <a:spcBef>
                <a:spcPts val="100"/>
              </a:spcBef>
            </a:pPr>
            <a:r>
              <a:rPr sz="4400" dirty="0"/>
              <a:t>ANOVA</a:t>
            </a:r>
            <a:r>
              <a:rPr sz="4400" spc="-60" dirty="0"/>
              <a:t> </a:t>
            </a:r>
            <a:r>
              <a:rPr sz="4400" spc="-5" dirty="0"/>
              <a:t>(</a:t>
            </a:r>
            <a:r>
              <a:rPr sz="4400" i="1" spc="-5" dirty="0">
                <a:latin typeface="Arial"/>
                <a:cs typeface="Arial"/>
              </a:rPr>
              <a:t>συνέχεια</a:t>
            </a:r>
            <a:r>
              <a:rPr sz="4400" spc="-5" dirty="0"/>
              <a:t>)</a:t>
            </a:r>
            <a:endParaRPr sz="4400">
              <a:latin typeface="Arial"/>
              <a:cs typeface="Arial"/>
            </a:endParaRPr>
          </a:p>
        </p:txBody>
      </p:sp>
      <p:grpSp>
        <p:nvGrpSpPr>
          <p:cNvPr id="7" name="object 7"/>
          <p:cNvGrpSpPr/>
          <p:nvPr/>
        </p:nvGrpSpPr>
        <p:grpSpPr>
          <a:xfrm>
            <a:off x="1524000" y="1726691"/>
            <a:ext cx="7560945" cy="5173980"/>
            <a:chOff x="1524000" y="1726691"/>
            <a:chExt cx="7560945" cy="5173980"/>
          </a:xfrm>
        </p:grpSpPr>
        <p:sp>
          <p:nvSpPr>
            <p:cNvPr id="8" name="object 8"/>
            <p:cNvSpPr/>
            <p:nvPr/>
          </p:nvSpPr>
          <p:spPr>
            <a:xfrm>
              <a:off x="1524000" y="1726691"/>
              <a:ext cx="7560945" cy="5173980"/>
            </a:xfrm>
            <a:custGeom>
              <a:avLst/>
              <a:gdLst/>
              <a:ahLst/>
              <a:cxnLst/>
              <a:rect l="l" t="t" r="r" b="b"/>
              <a:pathLst>
                <a:path w="7560945" h="5173980">
                  <a:moveTo>
                    <a:pt x="7560563" y="5173979"/>
                  </a:moveTo>
                  <a:lnTo>
                    <a:pt x="7560563" y="0"/>
                  </a:lnTo>
                  <a:lnTo>
                    <a:pt x="0" y="0"/>
                  </a:lnTo>
                  <a:lnTo>
                    <a:pt x="0" y="5173979"/>
                  </a:lnTo>
                  <a:lnTo>
                    <a:pt x="7560563" y="5173979"/>
                  </a:lnTo>
                  <a:close/>
                </a:path>
              </a:pathLst>
            </a:custGeom>
            <a:solidFill>
              <a:srgbClr val="FFFFFF"/>
            </a:solidFill>
          </p:spPr>
          <p:txBody>
            <a:bodyPr wrap="square" lIns="0" tIns="0" rIns="0" bIns="0" rtlCol="0"/>
            <a:lstStyle/>
            <a:p>
              <a:endParaRPr/>
            </a:p>
          </p:txBody>
        </p:sp>
        <p:sp>
          <p:nvSpPr>
            <p:cNvPr id="9" name="object 9"/>
            <p:cNvSpPr/>
            <p:nvPr/>
          </p:nvSpPr>
          <p:spPr>
            <a:xfrm>
              <a:off x="2218943" y="2246375"/>
              <a:ext cx="731520" cy="269875"/>
            </a:xfrm>
            <a:custGeom>
              <a:avLst/>
              <a:gdLst/>
              <a:ahLst/>
              <a:cxnLst/>
              <a:rect l="l" t="t" r="r" b="b"/>
              <a:pathLst>
                <a:path w="731519" h="269875">
                  <a:moveTo>
                    <a:pt x="0" y="182879"/>
                  </a:moveTo>
                  <a:lnTo>
                    <a:pt x="27431" y="167639"/>
                  </a:lnTo>
                </a:path>
                <a:path w="731519" h="269875">
                  <a:moveTo>
                    <a:pt x="27431" y="167639"/>
                  </a:moveTo>
                  <a:lnTo>
                    <a:pt x="89915" y="269747"/>
                  </a:lnTo>
                </a:path>
                <a:path w="731519" h="269875">
                  <a:moveTo>
                    <a:pt x="89915" y="269747"/>
                  </a:moveTo>
                  <a:lnTo>
                    <a:pt x="160019" y="0"/>
                  </a:lnTo>
                </a:path>
                <a:path w="731519" h="269875">
                  <a:moveTo>
                    <a:pt x="160019" y="0"/>
                  </a:moveTo>
                  <a:lnTo>
                    <a:pt x="731519" y="0"/>
                  </a:lnTo>
                </a:path>
              </a:pathLst>
            </a:custGeom>
            <a:ln w="3175">
              <a:solidFill>
                <a:srgbClr val="000000"/>
              </a:solidFill>
            </a:ln>
          </p:spPr>
          <p:txBody>
            <a:bodyPr wrap="square" lIns="0" tIns="0" rIns="0" bIns="0" rtlCol="0"/>
            <a:lstStyle/>
            <a:p>
              <a:endParaRPr/>
            </a:p>
          </p:txBody>
        </p:sp>
        <p:sp>
          <p:nvSpPr>
            <p:cNvPr id="10" name="object 10"/>
            <p:cNvSpPr/>
            <p:nvPr/>
          </p:nvSpPr>
          <p:spPr>
            <a:xfrm>
              <a:off x="2217419" y="2240279"/>
              <a:ext cx="733425" cy="276225"/>
            </a:xfrm>
            <a:custGeom>
              <a:avLst/>
              <a:gdLst/>
              <a:ahLst/>
              <a:cxnLst/>
              <a:rect l="l" t="t" r="r" b="b"/>
              <a:pathLst>
                <a:path w="733425" h="276225">
                  <a:moveTo>
                    <a:pt x="733043" y="12191"/>
                  </a:moveTo>
                  <a:lnTo>
                    <a:pt x="733043" y="0"/>
                  </a:lnTo>
                  <a:lnTo>
                    <a:pt x="155447" y="0"/>
                  </a:lnTo>
                  <a:lnTo>
                    <a:pt x="91439" y="248411"/>
                  </a:lnTo>
                  <a:lnTo>
                    <a:pt x="35051" y="166115"/>
                  </a:lnTo>
                  <a:lnTo>
                    <a:pt x="0" y="185927"/>
                  </a:lnTo>
                  <a:lnTo>
                    <a:pt x="3047" y="192023"/>
                  </a:lnTo>
                  <a:lnTo>
                    <a:pt x="21335" y="182879"/>
                  </a:lnTo>
                  <a:lnTo>
                    <a:pt x="85343" y="275843"/>
                  </a:lnTo>
                  <a:lnTo>
                    <a:pt x="97535" y="275843"/>
                  </a:lnTo>
                  <a:lnTo>
                    <a:pt x="166115" y="12191"/>
                  </a:lnTo>
                  <a:lnTo>
                    <a:pt x="733043" y="12191"/>
                  </a:lnTo>
                  <a:close/>
                </a:path>
              </a:pathLst>
            </a:custGeom>
            <a:solidFill>
              <a:srgbClr val="000000"/>
            </a:solidFill>
          </p:spPr>
          <p:txBody>
            <a:bodyPr wrap="square" lIns="0" tIns="0" rIns="0" bIns="0" rtlCol="0"/>
            <a:lstStyle/>
            <a:p>
              <a:endParaRPr/>
            </a:p>
          </p:txBody>
        </p:sp>
        <p:sp>
          <p:nvSpPr>
            <p:cNvPr id="11" name="object 11"/>
            <p:cNvSpPr/>
            <p:nvPr/>
          </p:nvSpPr>
          <p:spPr>
            <a:xfrm>
              <a:off x="2196068" y="2595366"/>
              <a:ext cx="774700" cy="50800"/>
            </a:xfrm>
            <a:custGeom>
              <a:avLst/>
              <a:gdLst/>
              <a:ahLst/>
              <a:cxnLst/>
              <a:rect l="l" t="t" r="r" b="b"/>
              <a:pathLst>
                <a:path w="774700" h="50800">
                  <a:moveTo>
                    <a:pt x="324621" y="50292"/>
                  </a:moveTo>
                  <a:lnTo>
                    <a:pt x="455679" y="50292"/>
                  </a:lnTo>
                </a:path>
                <a:path w="774700" h="50800">
                  <a:moveTo>
                    <a:pt x="0" y="0"/>
                  </a:moveTo>
                  <a:lnTo>
                    <a:pt x="774193" y="0"/>
                  </a:lnTo>
                </a:path>
              </a:pathLst>
            </a:custGeom>
            <a:ln w="12827">
              <a:solidFill>
                <a:srgbClr val="000000"/>
              </a:solidFill>
            </a:ln>
          </p:spPr>
          <p:txBody>
            <a:bodyPr wrap="square" lIns="0" tIns="0" rIns="0" bIns="0" rtlCol="0"/>
            <a:lstStyle/>
            <a:p>
              <a:endParaRPr/>
            </a:p>
          </p:txBody>
        </p:sp>
      </p:grpSp>
      <p:sp>
        <p:nvSpPr>
          <p:cNvPr id="12" name="object 12"/>
          <p:cNvSpPr txBox="1"/>
          <p:nvPr/>
        </p:nvSpPr>
        <p:spPr>
          <a:xfrm>
            <a:off x="1485899" y="1699376"/>
            <a:ext cx="4251325" cy="1750695"/>
          </a:xfrm>
          <a:prstGeom prst="rect">
            <a:avLst/>
          </a:prstGeom>
        </p:spPr>
        <p:txBody>
          <a:bodyPr vert="horz" wrap="square" lIns="0" tIns="17145" rIns="0" bIns="0" rtlCol="0">
            <a:spAutoFit/>
          </a:bodyPr>
          <a:lstStyle/>
          <a:p>
            <a:pPr marL="38100">
              <a:lnSpc>
                <a:spcPct val="100000"/>
              </a:lnSpc>
              <a:spcBef>
                <a:spcPts val="135"/>
              </a:spcBef>
            </a:pPr>
            <a:r>
              <a:rPr sz="1650" b="1" spc="10" dirty="0">
                <a:latin typeface="Times New Roman"/>
                <a:cs typeface="Times New Roman"/>
              </a:rPr>
              <a:t>Συντελεστής</a:t>
            </a:r>
            <a:r>
              <a:rPr sz="1650" b="1" dirty="0">
                <a:latin typeface="Times New Roman"/>
                <a:cs typeface="Times New Roman"/>
              </a:rPr>
              <a:t> </a:t>
            </a:r>
            <a:r>
              <a:rPr sz="1650" b="1" spc="10" dirty="0">
                <a:latin typeface="Times New Roman"/>
                <a:cs typeface="Times New Roman"/>
              </a:rPr>
              <a:t>Παραλλακτικότητας:</a:t>
            </a:r>
            <a:endParaRPr sz="1650" dirty="0">
              <a:latin typeface="Times New Roman"/>
              <a:cs typeface="Times New Roman"/>
            </a:endParaRPr>
          </a:p>
          <a:p>
            <a:pPr>
              <a:lnSpc>
                <a:spcPct val="100000"/>
              </a:lnSpc>
            </a:pPr>
            <a:endParaRPr sz="1800" dirty="0">
              <a:latin typeface="Times New Roman"/>
              <a:cs typeface="Times New Roman"/>
            </a:endParaRPr>
          </a:p>
          <a:p>
            <a:pPr marL="69850">
              <a:lnSpc>
                <a:spcPts val="2290"/>
              </a:lnSpc>
              <a:spcBef>
                <a:spcPts val="1335"/>
              </a:spcBef>
              <a:tabLst>
                <a:tab pos="900430" algn="l"/>
              </a:tabLst>
            </a:pPr>
            <a:r>
              <a:rPr sz="2050" i="1" dirty="0">
                <a:latin typeface="Times New Roman"/>
                <a:cs typeface="Times New Roman"/>
              </a:rPr>
              <a:t>CV</a:t>
            </a:r>
            <a:r>
              <a:rPr sz="2050" i="1" spc="265" dirty="0">
                <a:latin typeface="Times New Roman"/>
                <a:cs typeface="Times New Roman"/>
              </a:rPr>
              <a:t> </a:t>
            </a:r>
            <a:r>
              <a:rPr sz="2050" spc="-5" dirty="0">
                <a:latin typeface="Symbol"/>
                <a:cs typeface="Symbol"/>
              </a:rPr>
              <a:t></a:t>
            </a:r>
            <a:r>
              <a:rPr sz="2050" spc="-5" dirty="0">
                <a:latin typeface="Times New Roman"/>
                <a:cs typeface="Times New Roman"/>
              </a:rPr>
              <a:t>	</a:t>
            </a:r>
            <a:r>
              <a:rPr sz="3075" spc="15" baseline="35230" dirty="0">
                <a:latin typeface="Symbol"/>
                <a:cs typeface="Symbol"/>
              </a:rPr>
              <a:t></a:t>
            </a:r>
            <a:r>
              <a:rPr sz="3075" spc="67" baseline="35230" dirty="0">
                <a:latin typeface="Times New Roman"/>
                <a:cs typeface="Times New Roman"/>
              </a:rPr>
              <a:t> </a:t>
            </a:r>
            <a:r>
              <a:rPr sz="2050" spc="15" dirty="0">
                <a:latin typeface="Symbol"/>
                <a:cs typeface="Symbol"/>
              </a:rPr>
              <a:t></a:t>
            </a:r>
            <a:r>
              <a:rPr sz="2050" spc="15" dirty="0">
                <a:latin typeface="Times New Roman"/>
                <a:cs typeface="Times New Roman"/>
              </a:rPr>
              <a:t>100</a:t>
            </a:r>
            <a:endParaRPr sz="2050" dirty="0">
              <a:latin typeface="Times New Roman"/>
              <a:cs typeface="Times New Roman"/>
            </a:endParaRPr>
          </a:p>
          <a:p>
            <a:pPr marL="984250">
              <a:lnSpc>
                <a:spcPts val="2290"/>
              </a:lnSpc>
            </a:pPr>
            <a:r>
              <a:rPr sz="3075" i="1" spc="-89" baseline="14905" dirty="0">
                <a:latin typeface="Times New Roman"/>
                <a:cs typeface="Times New Roman"/>
              </a:rPr>
              <a:t>Y</a:t>
            </a:r>
            <a:r>
              <a:rPr sz="1150" spc="-60" dirty="0">
                <a:latin typeface="Times New Roman"/>
                <a:cs typeface="Times New Roman"/>
              </a:rPr>
              <a:t>..</a:t>
            </a:r>
            <a:endParaRPr sz="1150" dirty="0">
              <a:latin typeface="Times New Roman"/>
              <a:cs typeface="Times New Roman"/>
            </a:endParaRPr>
          </a:p>
          <a:p>
            <a:pPr marL="38100">
              <a:lnSpc>
                <a:spcPct val="100000"/>
              </a:lnSpc>
              <a:spcBef>
                <a:spcPts val="1590"/>
              </a:spcBef>
            </a:pPr>
            <a:r>
              <a:rPr sz="1650" b="1" spc="15" dirty="0">
                <a:latin typeface="Times New Roman"/>
                <a:cs typeface="Times New Roman"/>
              </a:rPr>
              <a:t>Τυπικό </a:t>
            </a:r>
            <a:r>
              <a:rPr sz="1650" b="1" spc="5" dirty="0">
                <a:latin typeface="Times New Roman"/>
                <a:cs typeface="Times New Roman"/>
              </a:rPr>
              <a:t>Σφάλµα </a:t>
            </a:r>
            <a:r>
              <a:rPr sz="1650" b="1" spc="20" dirty="0">
                <a:latin typeface="Times New Roman"/>
                <a:cs typeface="Times New Roman"/>
              </a:rPr>
              <a:t>∆ιαφοράς </a:t>
            </a:r>
            <a:r>
              <a:rPr sz="1650" b="1" spc="25" dirty="0">
                <a:latin typeface="Times New Roman"/>
                <a:cs typeface="Times New Roman"/>
              </a:rPr>
              <a:t>∆ύο </a:t>
            </a:r>
            <a:r>
              <a:rPr sz="1650" b="1" spc="10" dirty="0">
                <a:latin typeface="Times New Roman"/>
                <a:cs typeface="Times New Roman"/>
              </a:rPr>
              <a:t>Μέσων</a:t>
            </a:r>
            <a:r>
              <a:rPr sz="1650" b="1" spc="-65" dirty="0">
                <a:latin typeface="Times New Roman"/>
                <a:cs typeface="Times New Roman"/>
              </a:rPr>
              <a:t> </a:t>
            </a:r>
            <a:r>
              <a:rPr sz="1650" b="1" spc="10" dirty="0">
                <a:latin typeface="Times New Roman"/>
                <a:cs typeface="Times New Roman"/>
              </a:rPr>
              <a:t>Όρων:</a:t>
            </a:r>
            <a:endParaRPr sz="1650" dirty="0">
              <a:latin typeface="Times New Roman"/>
              <a:cs typeface="Times New Roman"/>
            </a:endParaRPr>
          </a:p>
        </p:txBody>
      </p:sp>
      <p:grpSp>
        <p:nvGrpSpPr>
          <p:cNvPr id="13" name="object 13"/>
          <p:cNvGrpSpPr/>
          <p:nvPr/>
        </p:nvGrpSpPr>
        <p:grpSpPr>
          <a:xfrm>
            <a:off x="1693924" y="3712464"/>
            <a:ext cx="1692275" cy="694690"/>
            <a:chOff x="1693924" y="3712464"/>
            <a:chExt cx="1692275" cy="694690"/>
          </a:xfrm>
        </p:grpSpPr>
        <p:sp>
          <p:nvSpPr>
            <p:cNvPr id="14" name="object 14"/>
            <p:cNvSpPr/>
            <p:nvPr/>
          </p:nvSpPr>
          <p:spPr>
            <a:xfrm>
              <a:off x="1697734" y="4114799"/>
              <a:ext cx="311150" cy="0"/>
            </a:xfrm>
            <a:custGeom>
              <a:avLst/>
              <a:gdLst/>
              <a:ahLst/>
              <a:cxnLst/>
              <a:rect l="l" t="t" r="r" b="b"/>
              <a:pathLst>
                <a:path w="311150">
                  <a:moveTo>
                    <a:pt x="0" y="0"/>
                  </a:moveTo>
                  <a:lnTo>
                    <a:pt x="80765" y="0"/>
                  </a:lnTo>
                </a:path>
                <a:path w="311150">
                  <a:moveTo>
                    <a:pt x="230126" y="0"/>
                  </a:moveTo>
                  <a:lnTo>
                    <a:pt x="310891" y="0"/>
                  </a:lnTo>
                </a:path>
              </a:pathLst>
            </a:custGeom>
            <a:ln w="7238">
              <a:solidFill>
                <a:srgbClr val="000000"/>
              </a:solidFill>
            </a:ln>
          </p:spPr>
          <p:txBody>
            <a:bodyPr wrap="square" lIns="0" tIns="0" rIns="0" bIns="0" rtlCol="0"/>
            <a:lstStyle/>
            <a:p>
              <a:endParaRPr/>
            </a:p>
          </p:txBody>
        </p:sp>
        <p:sp>
          <p:nvSpPr>
            <p:cNvPr id="15" name="object 15"/>
            <p:cNvSpPr/>
            <p:nvPr/>
          </p:nvSpPr>
          <p:spPr>
            <a:xfrm>
              <a:off x="2554227" y="4091934"/>
              <a:ext cx="809625" cy="0"/>
            </a:xfrm>
            <a:custGeom>
              <a:avLst/>
              <a:gdLst/>
              <a:ahLst/>
              <a:cxnLst/>
              <a:rect l="l" t="t" r="r" b="b"/>
              <a:pathLst>
                <a:path w="809625">
                  <a:moveTo>
                    <a:pt x="0" y="0"/>
                  </a:moveTo>
                  <a:lnTo>
                    <a:pt x="809235" y="0"/>
                  </a:lnTo>
                </a:path>
              </a:pathLst>
            </a:custGeom>
            <a:ln w="13812">
              <a:solidFill>
                <a:srgbClr val="000000"/>
              </a:solidFill>
            </a:ln>
          </p:spPr>
          <p:txBody>
            <a:bodyPr wrap="square" lIns="0" tIns="0" rIns="0" bIns="0" rtlCol="0"/>
            <a:lstStyle/>
            <a:p>
              <a:endParaRPr/>
            </a:p>
          </p:txBody>
        </p:sp>
        <p:sp>
          <p:nvSpPr>
            <p:cNvPr id="16" name="object 16"/>
            <p:cNvSpPr/>
            <p:nvPr/>
          </p:nvSpPr>
          <p:spPr>
            <a:xfrm>
              <a:off x="2369819" y="3718560"/>
              <a:ext cx="1015365" cy="687705"/>
            </a:xfrm>
            <a:custGeom>
              <a:avLst/>
              <a:gdLst/>
              <a:ahLst/>
              <a:cxnLst/>
              <a:rect l="l" t="t" r="r" b="b"/>
              <a:pathLst>
                <a:path w="1015364" h="687704">
                  <a:moveTo>
                    <a:pt x="0" y="461771"/>
                  </a:moveTo>
                  <a:lnTo>
                    <a:pt x="27431" y="426719"/>
                  </a:lnTo>
                  <a:lnTo>
                    <a:pt x="94487" y="687323"/>
                  </a:lnTo>
                  <a:lnTo>
                    <a:pt x="167639" y="0"/>
                  </a:lnTo>
                  <a:lnTo>
                    <a:pt x="1014983" y="0"/>
                  </a:lnTo>
                </a:path>
              </a:pathLst>
            </a:custGeom>
            <a:ln w="3175">
              <a:solidFill>
                <a:srgbClr val="000000"/>
              </a:solidFill>
            </a:ln>
          </p:spPr>
          <p:txBody>
            <a:bodyPr wrap="square" lIns="0" tIns="0" rIns="0" bIns="0" rtlCol="0"/>
            <a:lstStyle/>
            <a:p>
              <a:endParaRPr/>
            </a:p>
          </p:txBody>
        </p:sp>
        <p:sp>
          <p:nvSpPr>
            <p:cNvPr id="17" name="object 17"/>
            <p:cNvSpPr/>
            <p:nvPr/>
          </p:nvSpPr>
          <p:spPr>
            <a:xfrm>
              <a:off x="2366771" y="3712464"/>
              <a:ext cx="1018540" cy="693420"/>
            </a:xfrm>
            <a:custGeom>
              <a:avLst/>
              <a:gdLst/>
              <a:ahLst/>
              <a:cxnLst/>
              <a:rect l="l" t="t" r="r" b="b"/>
              <a:pathLst>
                <a:path w="1018539" h="693420">
                  <a:moveTo>
                    <a:pt x="1018031" y="13715"/>
                  </a:moveTo>
                  <a:lnTo>
                    <a:pt x="1018031" y="0"/>
                  </a:lnTo>
                  <a:lnTo>
                    <a:pt x="166115" y="0"/>
                  </a:lnTo>
                  <a:lnTo>
                    <a:pt x="97535" y="633983"/>
                  </a:lnTo>
                  <a:lnTo>
                    <a:pt x="38099" y="416051"/>
                  </a:lnTo>
                  <a:lnTo>
                    <a:pt x="0" y="464819"/>
                  </a:lnTo>
                  <a:lnTo>
                    <a:pt x="7619" y="470915"/>
                  </a:lnTo>
                  <a:lnTo>
                    <a:pt x="22859" y="451103"/>
                  </a:lnTo>
                  <a:lnTo>
                    <a:pt x="89915" y="693419"/>
                  </a:lnTo>
                  <a:lnTo>
                    <a:pt x="103631" y="693419"/>
                  </a:lnTo>
                  <a:lnTo>
                    <a:pt x="176783" y="13715"/>
                  </a:lnTo>
                  <a:lnTo>
                    <a:pt x="1018031" y="13715"/>
                  </a:lnTo>
                  <a:close/>
                </a:path>
              </a:pathLst>
            </a:custGeom>
            <a:solidFill>
              <a:srgbClr val="000000"/>
            </a:solidFill>
          </p:spPr>
          <p:txBody>
            <a:bodyPr wrap="square" lIns="0" tIns="0" rIns="0" bIns="0" rtlCol="0"/>
            <a:lstStyle/>
            <a:p>
              <a:endParaRPr/>
            </a:p>
          </p:txBody>
        </p:sp>
      </p:grpSp>
      <p:sp>
        <p:nvSpPr>
          <p:cNvPr id="18" name="object 18"/>
          <p:cNvSpPr txBox="1"/>
          <p:nvPr/>
        </p:nvSpPr>
        <p:spPr>
          <a:xfrm>
            <a:off x="2572465" y="3635169"/>
            <a:ext cx="792480" cy="815340"/>
          </a:xfrm>
          <a:prstGeom prst="rect">
            <a:avLst/>
          </a:prstGeom>
        </p:spPr>
        <p:txBody>
          <a:bodyPr vert="horz" wrap="square" lIns="0" tIns="71755" rIns="0" bIns="0" rtlCol="0">
            <a:spAutoFit/>
          </a:bodyPr>
          <a:lstStyle/>
          <a:p>
            <a:pPr marR="5080" algn="ctr">
              <a:lnSpc>
                <a:spcPct val="100000"/>
              </a:lnSpc>
              <a:spcBef>
                <a:spcPts val="565"/>
              </a:spcBef>
            </a:pPr>
            <a:r>
              <a:rPr sz="2200" spc="-15" dirty="0">
                <a:latin typeface="Times New Roman"/>
                <a:cs typeface="Times New Roman"/>
              </a:rPr>
              <a:t>2</a:t>
            </a:r>
            <a:r>
              <a:rPr sz="2200" spc="-125" dirty="0">
                <a:latin typeface="Times New Roman"/>
                <a:cs typeface="Times New Roman"/>
              </a:rPr>
              <a:t>.</a:t>
            </a:r>
            <a:r>
              <a:rPr sz="2200" spc="55" dirty="0">
                <a:latin typeface="Symbol"/>
                <a:cs typeface="Symbol"/>
              </a:rPr>
              <a:t></a:t>
            </a:r>
            <a:r>
              <a:rPr sz="2200" spc="-50" dirty="0">
                <a:latin typeface="Symbol"/>
                <a:cs typeface="Symbol"/>
              </a:rPr>
              <a:t></a:t>
            </a:r>
            <a:r>
              <a:rPr sz="2200" spc="-5" dirty="0">
                <a:latin typeface="Symbol"/>
                <a:cs typeface="Symbol"/>
              </a:rPr>
              <a:t></a:t>
            </a:r>
            <a:endParaRPr sz="2200">
              <a:latin typeface="Symbol"/>
              <a:cs typeface="Symbol"/>
            </a:endParaRPr>
          </a:p>
          <a:p>
            <a:pPr marR="4445" algn="ctr">
              <a:lnSpc>
                <a:spcPct val="100000"/>
              </a:lnSpc>
              <a:spcBef>
                <a:spcPts val="470"/>
              </a:spcBef>
            </a:pPr>
            <a:r>
              <a:rPr sz="2200" i="1" spc="-5" dirty="0">
                <a:latin typeface="Times New Roman"/>
                <a:cs typeface="Times New Roman"/>
              </a:rPr>
              <a:t>n</a:t>
            </a:r>
            <a:endParaRPr sz="2200">
              <a:latin typeface="Times New Roman"/>
              <a:cs typeface="Times New Roman"/>
            </a:endParaRPr>
          </a:p>
        </p:txBody>
      </p:sp>
      <p:sp>
        <p:nvSpPr>
          <p:cNvPr id="19" name="object 19"/>
          <p:cNvSpPr txBox="1"/>
          <p:nvPr/>
        </p:nvSpPr>
        <p:spPr>
          <a:xfrm>
            <a:off x="1544328" y="3957194"/>
            <a:ext cx="793115" cy="370840"/>
          </a:xfrm>
          <a:prstGeom prst="rect">
            <a:avLst/>
          </a:prstGeom>
        </p:spPr>
        <p:txBody>
          <a:bodyPr vert="horz" wrap="square" lIns="0" tIns="12065" rIns="0" bIns="0" rtlCol="0">
            <a:spAutoFit/>
          </a:bodyPr>
          <a:lstStyle/>
          <a:p>
            <a:pPr marL="25400">
              <a:lnSpc>
                <a:spcPts val="2140"/>
              </a:lnSpc>
              <a:spcBef>
                <a:spcPts val="95"/>
              </a:spcBef>
              <a:tabLst>
                <a:tab pos="601345" algn="l"/>
              </a:tabLst>
            </a:pPr>
            <a:r>
              <a:rPr sz="3300" i="1" spc="-67" baseline="16414" dirty="0">
                <a:latin typeface="Times New Roman"/>
                <a:cs typeface="Times New Roman"/>
              </a:rPr>
              <a:t>s</a:t>
            </a:r>
            <a:r>
              <a:rPr sz="1250" i="1" spc="-45" dirty="0">
                <a:latin typeface="Times New Roman"/>
                <a:cs typeface="Times New Roman"/>
              </a:rPr>
              <a:t>Y</a:t>
            </a:r>
            <a:r>
              <a:rPr sz="1250" i="1" spc="105" dirty="0">
                <a:latin typeface="Times New Roman"/>
                <a:cs typeface="Times New Roman"/>
              </a:rPr>
              <a:t> </a:t>
            </a:r>
            <a:r>
              <a:rPr sz="1250" dirty="0">
                <a:latin typeface="Symbol"/>
                <a:cs typeface="Symbol"/>
              </a:rPr>
              <a:t></a:t>
            </a:r>
            <a:r>
              <a:rPr sz="1250" i="1" dirty="0">
                <a:latin typeface="Times New Roman"/>
                <a:cs typeface="Times New Roman"/>
              </a:rPr>
              <a:t>Y	</a:t>
            </a:r>
            <a:r>
              <a:rPr sz="3300" spc="-7" baseline="16414" dirty="0">
                <a:latin typeface="Symbol"/>
                <a:cs typeface="Symbol"/>
              </a:rPr>
              <a:t></a:t>
            </a:r>
            <a:endParaRPr sz="3300" baseline="16414">
              <a:latin typeface="Symbol"/>
              <a:cs typeface="Symbol"/>
            </a:endParaRPr>
          </a:p>
          <a:p>
            <a:pPr marL="189865">
              <a:lnSpc>
                <a:spcPts val="580"/>
              </a:lnSpc>
              <a:tabLst>
                <a:tab pos="433705" algn="l"/>
              </a:tabLst>
            </a:pPr>
            <a:r>
              <a:rPr sz="900" spc="10" dirty="0">
                <a:latin typeface="Times New Roman"/>
                <a:cs typeface="Times New Roman"/>
              </a:rPr>
              <a:t>1	2</a:t>
            </a:r>
            <a:endParaRPr sz="900">
              <a:latin typeface="Times New Roman"/>
              <a:cs typeface="Times New Roman"/>
            </a:endParaRPr>
          </a:p>
        </p:txBody>
      </p:sp>
      <p:sp>
        <p:nvSpPr>
          <p:cNvPr id="20" name="object 20"/>
          <p:cNvSpPr txBox="1"/>
          <p:nvPr/>
        </p:nvSpPr>
        <p:spPr>
          <a:xfrm>
            <a:off x="1523975" y="4680318"/>
            <a:ext cx="2853690" cy="282575"/>
          </a:xfrm>
          <a:prstGeom prst="rect">
            <a:avLst/>
          </a:prstGeom>
        </p:spPr>
        <p:txBody>
          <a:bodyPr vert="horz" wrap="square" lIns="0" tIns="17145" rIns="0" bIns="0" rtlCol="0">
            <a:spAutoFit/>
          </a:bodyPr>
          <a:lstStyle/>
          <a:p>
            <a:pPr>
              <a:lnSpc>
                <a:spcPct val="100000"/>
              </a:lnSpc>
              <a:spcBef>
                <a:spcPts val="135"/>
              </a:spcBef>
            </a:pPr>
            <a:r>
              <a:rPr sz="1650" b="1" spc="10" dirty="0">
                <a:latin typeface="Times New Roman"/>
                <a:cs typeface="Times New Roman"/>
              </a:rPr>
              <a:t>Ελάχιστη Σηµαντική</a:t>
            </a:r>
            <a:r>
              <a:rPr sz="1650" b="1" spc="-20" dirty="0">
                <a:latin typeface="Times New Roman"/>
                <a:cs typeface="Times New Roman"/>
              </a:rPr>
              <a:t> </a:t>
            </a:r>
            <a:r>
              <a:rPr sz="1650" b="1" spc="15" dirty="0">
                <a:latin typeface="Times New Roman"/>
                <a:cs typeface="Times New Roman"/>
              </a:rPr>
              <a:t>∆ιαφορά:</a:t>
            </a:r>
            <a:endParaRPr sz="1650">
              <a:latin typeface="Times New Roman"/>
              <a:cs typeface="Times New Roman"/>
            </a:endParaRPr>
          </a:p>
        </p:txBody>
      </p:sp>
      <p:sp>
        <p:nvSpPr>
          <p:cNvPr id="21" name="object 21"/>
          <p:cNvSpPr/>
          <p:nvPr/>
        </p:nvSpPr>
        <p:spPr>
          <a:xfrm>
            <a:off x="3300983" y="5410200"/>
            <a:ext cx="325120" cy="0"/>
          </a:xfrm>
          <a:custGeom>
            <a:avLst/>
            <a:gdLst/>
            <a:ahLst/>
            <a:cxnLst/>
            <a:rect l="l" t="t" r="r" b="b"/>
            <a:pathLst>
              <a:path w="325120">
                <a:moveTo>
                  <a:pt x="0" y="0"/>
                </a:moveTo>
                <a:lnTo>
                  <a:pt x="83819" y="0"/>
                </a:lnTo>
              </a:path>
              <a:path w="325120">
                <a:moveTo>
                  <a:pt x="239267" y="0"/>
                </a:moveTo>
                <a:lnTo>
                  <a:pt x="324611" y="0"/>
                </a:lnTo>
              </a:path>
            </a:pathLst>
          </a:custGeom>
          <a:ln w="7619">
            <a:solidFill>
              <a:srgbClr val="000000"/>
            </a:solidFill>
          </a:ln>
        </p:spPr>
        <p:txBody>
          <a:bodyPr wrap="square" lIns="0" tIns="0" rIns="0" bIns="0" rtlCol="0"/>
          <a:lstStyle/>
          <a:p>
            <a:endParaRPr/>
          </a:p>
        </p:txBody>
      </p:sp>
      <p:sp>
        <p:nvSpPr>
          <p:cNvPr id="22" name="object 22"/>
          <p:cNvSpPr txBox="1"/>
          <p:nvPr/>
        </p:nvSpPr>
        <p:spPr>
          <a:xfrm>
            <a:off x="3349750" y="5460016"/>
            <a:ext cx="312420" cy="173990"/>
          </a:xfrm>
          <a:prstGeom prst="rect">
            <a:avLst/>
          </a:prstGeom>
        </p:spPr>
        <p:txBody>
          <a:bodyPr vert="horz" wrap="square" lIns="0" tIns="15240" rIns="0" bIns="0" rtlCol="0">
            <a:spAutoFit/>
          </a:bodyPr>
          <a:lstStyle/>
          <a:p>
            <a:pPr>
              <a:lnSpc>
                <a:spcPct val="100000"/>
              </a:lnSpc>
              <a:spcBef>
                <a:spcPts val="120"/>
              </a:spcBef>
              <a:tabLst>
                <a:tab pos="264795" algn="l"/>
              </a:tabLst>
            </a:pPr>
            <a:r>
              <a:rPr sz="950" i="1" spc="5" dirty="0">
                <a:latin typeface="Times New Roman"/>
                <a:cs typeface="Times New Roman"/>
              </a:rPr>
              <a:t>i	j</a:t>
            </a:r>
            <a:endParaRPr sz="950">
              <a:latin typeface="Times New Roman"/>
              <a:cs typeface="Times New Roman"/>
            </a:endParaRPr>
          </a:p>
        </p:txBody>
      </p:sp>
      <p:sp>
        <p:nvSpPr>
          <p:cNvPr id="23" name="object 23"/>
          <p:cNvSpPr txBox="1"/>
          <p:nvPr/>
        </p:nvSpPr>
        <p:spPr>
          <a:xfrm>
            <a:off x="2098547" y="5344152"/>
            <a:ext cx="812800" cy="241300"/>
          </a:xfrm>
          <a:prstGeom prst="rect">
            <a:avLst/>
          </a:prstGeom>
        </p:spPr>
        <p:txBody>
          <a:bodyPr vert="horz" wrap="square" lIns="0" tIns="14604" rIns="0" bIns="0" rtlCol="0">
            <a:spAutoFit/>
          </a:bodyPr>
          <a:lstStyle/>
          <a:p>
            <a:pPr>
              <a:lnSpc>
                <a:spcPct val="100000"/>
              </a:lnSpc>
              <a:spcBef>
                <a:spcPts val="114"/>
              </a:spcBef>
              <a:tabLst>
                <a:tab pos="532765" algn="l"/>
              </a:tabLst>
            </a:pPr>
            <a:r>
              <a:rPr sz="1400" i="1" spc="-40" dirty="0">
                <a:latin typeface="Symbol"/>
                <a:cs typeface="Symbol"/>
              </a:rPr>
              <a:t></a:t>
            </a:r>
            <a:r>
              <a:rPr sz="1400" spc="-40" dirty="0">
                <a:latin typeface="Times New Roman"/>
                <a:cs typeface="Times New Roman"/>
              </a:rPr>
              <a:t>	</a:t>
            </a:r>
            <a:r>
              <a:rPr sz="1300" i="1" spc="15" dirty="0">
                <a:latin typeface="Times New Roman"/>
                <a:cs typeface="Times New Roman"/>
              </a:rPr>
              <a:t>a</a:t>
            </a:r>
            <a:r>
              <a:rPr sz="1300" i="1" spc="-180" dirty="0">
                <a:latin typeface="Times New Roman"/>
                <a:cs typeface="Times New Roman"/>
              </a:rPr>
              <a:t> </a:t>
            </a:r>
            <a:r>
              <a:rPr sz="1300" spc="10" dirty="0">
                <a:latin typeface="Times New Roman"/>
                <a:cs typeface="Times New Roman"/>
              </a:rPr>
              <a:t>/</a:t>
            </a:r>
            <a:r>
              <a:rPr sz="1300" spc="-160" dirty="0">
                <a:latin typeface="Times New Roman"/>
                <a:cs typeface="Times New Roman"/>
              </a:rPr>
              <a:t> </a:t>
            </a:r>
            <a:r>
              <a:rPr sz="1300" spc="15" dirty="0">
                <a:latin typeface="Times New Roman"/>
                <a:cs typeface="Times New Roman"/>
              </a:rPr>
              <a:t>2</a:t>
            </a:r>
            <a:endParaRPr sz="1300">
              <a:latin typeface="Times New Roman"/>
              <a:cs typeface="Times New Roman"/>
            </a:endParaRPr>
          </a:p>
        </p:txBody>
      </p:sp>
      <p:sp>
        <p:nvSpPr>
          <p:cNvPr id="24" name="object 24"/>
          <p:cNvSpPr txBox="1"/>
          <p:nvPr/>
        </p:nvSpPr>
        <p:spPr>
          <a:xfrm>
            <a:off x="1563623" y="5153443"/>
            <a:ext cx="1729105" cy="379095"/>
          </a:xfrm>
          <a:prstGeom prst="rect">
            <a:avLst/>
          </a:prstGeom>
        </p:spPr>
        <p:txBody>
          <a:bodyPr vert="horz" wrap="square" lIns="0" tIns="14604" rIns="0" bIns="0" rtlCol="0">
            <a:spAutoFit/>
          </a:bodyPr>
          <a:lstStyle/>
          <a:p>
            <a:pPr>
              <a:lnSpc>
                <a:spcPct val="100000"/>
              </a:lnSpc>
              <a:spcBef>
                <a:spcPts val="114"/>
              </a:spcBef>
              <a:tabLst>
                <a:tab pos="760095" algn="l"/>
                <a:tab pos="1394460" algn="l"/>
              </a:tabLst>
            </a:pPr>
            <a:r>
              <a:rPr sz="2300" spc="5" dirty="0">
                <a:latin typeface="Symbol"/>
                <a:cs typeface="Symbol"/>
              </a:rPr>
              <a:t></a:t>
            </a:r>
            <a:r>
              <a:rPr sz="2300" spc="5" dirty="0">
                <a:latin typeface="Times New Roman"/>
                <a:cs typeface="Times New Roman"/>
              </a:rPr>
              <a:t>	</a:t>
            </a:r>
            <a:r>
              <a:rPr sz="2300" spc="5" dirty="0">
                <a:latin typeface="Symbol"/>
                <a:cs typeface="Symbol"/>
              </a:rPr>
              <a:t></a:t>
            </a:r>
            <a:r>
              <a:rPr sz="2300" spc="-120" dirty="0">
                <a:latin typeface="Times New Roman"/>
                <a:cs typeface="Times New Roman"/>
              </a:rPr>
              <a:t> </a:t>
            </a:r>
            <a:r>
              <a:rPr sz="2300" i="1" dirty="0">
                <a:latin typeface="Times New Roman"/>
                <a:cs typeface="Times New Roman"/>
              </a:rPr>
              <a:t>t	</a:t>
            </a:r>
            <a:r>
              <a:rPr sz="2300" spc="5" dirty="0">
                <a:latin typeface="Symbol"/>
                <a:cs typeface="Symbol"/>
              </a:rPr>
              <a:t></a:t>
            </a:r>
            <a:r>
              <a:rPr sz="2300" spc="-295" dirty="0">
                <a:latin typeface="Times New Roman"/>
                <a:cs typeface="Times New Roman"/>
              </a:rPr>
              <a:t> </a:t>
            </a:r>
            <a:r>
              <a:rPr sz="2300" i="1" spc="5" dirty="0">
                <a:latin typeface="Times New Roman"/>
                <a:cs typeface="Times New Roman"/>
              </a:rPr>
              <a:t>s</a:t>
            </a:r>
            <a:endParaRPr sz="2300" dirty="0">
              <a:latin typeface="Times New Roman"/>
              <a:cs typeface="Times New Roman"/>
            </a:endParaRPr>
          </a:p>
        </p:txBody>
      </p:sp>
      <p:sp>
        <p:nvSpPr>
          <p:cNvPr id="25" name="object 25"/>
          <p:cNvSpPr txBox="1"/>
          <p:nvPr/>
        </p:nvSpPr>
        <p:spPr>
          <a:xfrm>
            <a:off x="3267454" y="5324970"/>
            <a:ext cx="2936240" cy="282575"/>
          </a:xfrm>
          <a:prstGeom prst="rect">
            <a:avLst/>
          </a:prstGeom>
        </p:spPr>
        <p:txBody>
          <a:bodyPr vert="horz" wrap="square" lIns="0" tIns="17145" rIns="0" bIns="0" rtlCol="0">
            <a:spAutoFit/>
          </a:bodyPr>
          <a:lstStyle/>
          <a:p>
            <a:pPr>
              <a:lnSpc>
                <a:spcPct val="100000"/>
              </a:lnSpc>
              <a:spcBef>
                <a:spcPts val="135"/>
              </a:spcBef>
              <a:tabLst>
                <a:tab pos="504190" algn="l"/>
              </a:tabLst>
            </a:pPr>
            <a:r>
              <a:rPr sz="1300" i="1" spc="20" dirty="0">
                <a:latin typeface="Times New Roman"/>
                <a:cs typeface="Times New Roman"/>
              </a:rPr>
              <a:t>Y</a:t>
            </a:r>
            <a:r>
              <a:rPr sz="1300" i="1" spc="90" dirty="0">
                <a:latin typeface="Times New Roman"/>
                <a:cs typeface="Times New Roman"/>
              </a:rPr>
              <a:t> </a:t>
            </a:r>
            <a:r>
              <a:rPr sz="1300" spc="15" dirty="0">
                <a:latin typeface="Symbol"/>
                <a:cs typeface="Symbol"/>
              </a:rPr>
              <a:t></a:t>
            </a:r>
            <a:r>
              <a:rPr sz="1300" i="1" spc="15" dirty="0">
                <a:latin typeface="Times New Roman"/>
                <a:cs typeface="Times New Roman"/>
              </a:rPr>
              <a:t>Y	</a:t>
            </a:r>
            <a:r>
              <a:rPr sz="2475" spc="22" baseline="1683" dirty="0">
                <a:latin typeface="Times New Roman"/>
                <a:cs typeface="Times New Roman"/>
              </a:rPr>
              <a:t>(ΒΕ </a:t>
            </a:r>
            <a:r>
              <a:rPr sz="2475" spc="15" baseline="1683" dirty="0">
                <a:latin typeface="Times New Roman"/>
                <a:cs typeface="Times New Roman"/>
              </a:rPr>
              <a:t>για</a:t>
            </a:r>
            <a:r>
              <a:rPr sz="2475" spc="-30" baseline="1683" dirty="0">
                <a:latin typeface="Times New Roman"/>
                <a:cs typeface="Times New Roman"/>
              </a:rPr>
              <a:t> </a:t>
            </a:r>
            <a:r>
              <a:rPr sz="2475" i="1" spc="7" baseline="1683" dirty="0">
                <a:latin typeface="Times New Roman"/>
                <a:cs typeface="Times New Roman"/>
              </a:rPr>
              <a:t>t</a:t>
            </a:r>
            <a:r>
              <a:rPr sz="2475" spc="7" baseline="1683" dirty="0">
                <a:latin typeface="Times New Roman"/>
                <a:cs typeface="Times New Roman"/>
              </a:rPr>
              <a:t>-Κατανοµή=</a:t>
            </a:r>
            <a:r>
              <a:rPr sz="2475" i="1" spc="7" baseline="1683" dirty="0">
                <a:latin typeface="Times New Roman"/>
                <a:cs typeface="Times New Roman"/>
              </a:rPr>
              <a:t>t</a:t>
            </a:r>
            <a:r>
              <a:rPr sz="2475" spc="7" baseline="1683" dirty="0">
                <a:latin typeface="Times New Roman"/>
                <a:cs typeface="Times New Roman"/>
              </a:rPr>
              <a:t>(</a:t>
            </a:r>
            <a:r>
              <a:rPr sz="2475" i="1" spc="7" baseline="1683" dirty="0">
                <a:latin typeface="Times New Roman"/>
                <a:cs typeface="Times New Roman"/>
              </a:rPr>
              <a:t>n</a:t>
            </a:r>
            <a:r>
              <a:rPr sz="2475" spc="7" baseline="1683" dirty="0">
                <a:latin typeface="Times New Roman"/>
                <a:cs typeface="Times New Roman"/>
              </a:rPr>
              <a:t>-1))</a:t>
            </a:r>
            <a:endParaRPr sz="2475" baseline="1683">
              <a:latin typeface="Times New Roman"/>
              <a:cs typeface="Times New Roman"/>
            </a:endParaRPr>
          </a:p>
        </p:txBody>
      </p:sp>
      <p:grpSp>
        <p:nvGrpSpPr>
          <p:cNvPr id="26" name="object 26"/>
          <p:cNvGrpSpPr/>
          <p:nvPr/>
        </p:nvGrpSpPr>
        <p:grpSpPr>
          <a:xfrm>
            <a:off x="1703577" y="6432550"/>
            <a:ext cx="1946910" cy="208279"/>
            <a:chOff x="1703577" y="6432550"/>
            <a:chExt cx="1946910" cy="208279"/>
          </a:xfrm>
        </p:grpSpPr>
        <p:sp>
          <p:nvSpPr>
            <p:cNvPr id="27" name="object 27"/>
            <p:cNvSpPr/>
            <p:nvPr/>
          </p:nvSpPr>
          <p:spPr>
            <a:xfrm>
              <a:off x="1709927" y="6438900"/>
              <a:ext cx="589915" cy="0"/>
            </a:xfrm>
            <a:custGeom>
              <a:avLst/>
              <a:gdLst/>
              <a:ahLst/>
              <a:cxnLst/>
              <a:rect l="l" t="t" r="r" b="b"/>
              <a:pathLst>
                <a:path w="589914">
                  <a:moveTo>
                    <a:pt x="0" y="0"/>
                  </a:moveTo>
                  <a:lnTo>
                    <a:pt x="128015" y="0"/>
                  </a:lnTo>
                </a:path>
                <a:path w="589914">
                  <a:moveTo>
                    <a:pt x="463295" y="0"/>
                  </a:moveTo>
                  <a:lnTo>
                    <a:pt x="589787" y="0"/>
                  </a:lnTo>
                </a:path>
              </a:pathLst>
            </a:custGeom>
            <a:ln w="12566">
              <a:solidFill>
                <a:srgbClr val="000000"/>
              </a:solidFill>
            </a:ln>
          </p:spPr>
          <p:txBody>
            <a:bodyPr wrap="square" lIns="0" tIns="0" rIns="0" bIns="0" rtlCol="0"/>
            <a:lstStyle/>
            <a:p>
              <a:endParaRPr/>
            </a:p>
          </p:txBody>
        </p:sp>
        <p:sp>
          <p:nvSpPr>
            <p:cNvPr id="28" name="object 28"/>
            <p:cNvSpPr/>
            <p:nvPr/>
          </p:nvSpPr>
          <p:spPr>
            <a:xfrm>
              <a:off x="3310127" y="6637020"/>
              <a:ext cx="337185" cy="0"/>
            </a:xfrm>
            <a:custGeom>
              <a:avLst/>
              <a:gdLst/>
              <a:ahLst/>
              <a:cxnLst/>
              <a:rect l="l" t="t" r="r" b="b"/>
              <a:pathLst>
                <a:path w="337185">
                  <a:moveTo>
                    <a:pt x="0" y="0"/>
                  </a:moveTo>
                  <a:lnTo>
                    <a:pt x="73151" y="0"/>
                  </a:lnTo>
                </a:path>
                <a:path w="337185">
                  <a:moveTo>
                    <a:pt x="263651" y="0"/>
                  </a:moveTo>
                  <a:lnTo>
                    <a:pt x="336803" y="0"/>
                  </a:lnTo>
                </a:path>
              </a:pathLst>
            </a:custGeom>
            <a:ln w="6614">
              <a:solidFill>
                <a:srgbClr val="000000"/>
              </a:solidFill>
            </a:ln>
          </p:spPr>
          <p:txBody>
            <a:bodyPr wrap="square" lIns="0" tIns="0" rIns="0" bIns="0" rtlCol="0"/>
            <a:lstStyle/>
            <a:p>
              <a:endParaRPr/>
            </a:p>
          </p:txBody>
        </p:sp>
      </p:grpSp>
      <p:sp>
        <p:nvSpPr>
          <p:cNvPr id="29" name="object 29"/>
          <p:cNvSpPr txBox="1"/>
          <p:nvPr/>
        </p:nvSpPr>
        <p:spPr>
          <a:xfrm>
            <a:off x="3343654" y="6685503"/>
            <a:ext cx="367665" cy="204470"/>
          </a:xfrm>
          <a:prstGeom prst="rect">
            <a:avLst/>
          </a:prstGeom>
        </p:spPr>
        <p:txBody>
          <a:bodyPr vert="horz" wrap="square" lIns="0" tIns="15875" rIns="0" bIns="0" rtlCol="0">
            <a:spAutoFit/>
          </a:bodyPr>
          <a:lstStyle/>
          <a:p>
            <a:pPr>
              <a:lnSpc>
                <a:spcPct val="100000"/>
              </a:lnSpc>
              <a:spcBef>
                <a:spcPts val="125"/>
              </a:spcBef>
              <a:tabLst>
                <a:tab pos="280035" algn="l"/>
              </a:tabLst>
            </a:pPr>
            <a:r>
              <a:rPr sz="1150" spc="10" dirty="0">
                <a:latin typeface="Times New Roman"/>
                <a:cs typeface="Times New Roman"/>
              </a:rPr>
              <a:t>1	2</a:t>
            </a:r>
            <a:endParaRPr sz="1150">
              <a:latin typeface="Times New Roman"/>
              <a:cs typeface="Times New Roman"/>
            </a:endParaRPr>
          </a:p>
        </p:txBody>
      </p:sp>
      <p:sp>
        <p:nvSpPr>
          <p:cNvPr id="30" name="object 30"/>
          <p:cNvSpPr txBox="1"/>
          <p:nvPr/>
        </p:nvSpPr>
        <p:spPr>
          <a:xfrm>
            <a:off x="1511197" y="5897994"/>
            <a:ext cx="5022215" cy="855344"/>
          </a:xfrm>
          <a:prstGeom prst="rect">
            <a:avLst/>
          </a:prstGeom>
        </p:spPr>
        <p:txBody>
          <a:bodyPr vert="horz" wrap="square" lIns="0" tIns="17145" rIns="0" bIns="0" rtlCol="0">
            <a:spAutoFit/>
          </a:bodyPr>
          <a:lstStyle/>
          <a:p>
            <a:pPr marL="12700">
              <a:lnSpc>
                <a:spcPct val="100000"/>
              </a:lnSpc>
              <a:spcBef>
                <a:spcPts val="135"/>
              </a:spcBef>
            </a:pPr>
            <a:r>
              <a:rPr sz="1650" b="1" spc="15" dirty="0">
                <a:latin typeface="Times New Roman"/>
                <a:cs typeface="Times New Roman"/>
              </a:rPr>
              <a:t>Όρια </a:t>
            </a:r>
            <a:r>
              <a:rPr sz="1650" b="1" spc="10" dirty="0">
                <a:latin typeface="Times New Roman"/>
                <a:cs typeface="Times New Roman"/>
              </a:rPr>
              <a:t>Εµπιστοσύνης </a:t>
            </a:r>
            <a:r>
              <a:rPr sz="1650" b="1" spc="15" dirty="0">
                <a:latin typeface="Times New Roman"/>
                <a:cs typeface="Times New Roman"/>
              </a:rPr>
              <a:t>για </a:t>
            </a:r>
            <a:r>
              <a:rPr sz="1650" b="1" spc="20" dirty="0">
                <a:latin typeface="Times New Roman"/>
                <a:cs typeface="Times New Roman"/>
              </a:rPr>
              <a:t>τη ∆ιαφορά </a:t>
            </a:r>
            <a:r>
              <a:rPr sz="1650" b="1" spc="25" dirty="0">
                <a:latin typeface="Times New Roman"/>
                <a:cs typeface="Times New Roman"/>
              </a:rPr>
              <a:t>∆ύο </a:t>
            </a:r>
            <a:r>
              <a:rPr sz="1650" b="1" spc="15" dirty="0">
                <a:latin typeface="Times New Roman"/>
                <a:cs typeface="Times New Roman"/>
              </a:rPr>
              <a:t>Μέσων</a:t>
            </a:r>
            <a:r>
              <a:rPr sz="1650" b="1" spc="-145" dirty="0">
                <a:latin typeface="Times New Roman"/>
                <a:cs typeface="Times New Roman"/>
              </a:rPr>
              <a:t> </a:t>
            </a:r>
            <a:r>
              <a:rPr sz="1650" b="1" spc="15" dirty="0">
                <a:latin typeface="Times New Roman"/>
                <a:cs typeface="Times New Roman"/>
              </a:rPr>
              <a:t>Όρων</a:t>
            </a:r>
            <a:endParaRPr sz="1650">
              <a:latin typeface="Times New Roman"/>
              <a:cs typeface="Times New Roman"/>
            </a:endParaRPr>
          </a:p>
          <a:p>
            <a:pPr>
              <a:lnSpc>
                <a:spcPct val="100000"/>
              </a:lnSpc>
              <a:spcBef>
                <a:spcPts val="25"/>
              </a:spcBef>
            </a:pPr>
            <a:endParaRPr sz="1500">
              <a:latin typeface="Times New Roman"/>
              <a:cs typeface="Times New Roman"/>
            </a:endParaRPr>
          </a:p>
          <a:p>
            <a:pPr marL="45720">
              <a:lnSpc>
                <a:spcPct val="100000"/>
              </a:lnSpc>
            </a:pPr>
            <a:r>
              <a:rPr sz="2300" spc="-125" dirty="0">
                <a:latin typeface="Times New Roman"/>
                <a:cs typeface="Times New Roman"/>
              </a:rPr>
              <a:t>(</a:t>
            </a:r>
            <a:r>
              <a:rPr sz="2300" i="1" spc="-125" dirty="0">
                <a:latin typeface="Times New Roman"/>
                <a:cs typeface="Times New Roman"/>
              </a:rPr>
              <a:t>Y</a:t>
            </a:r>
            <a:r>
              <a:rPr sz="2250" spc="-187" baseline="-24074" dirty="0">
                <a:latin typeface="Times New Roman"/>
                <a:cs typeface="Times New Roman"/>
              </a:rPr>
              <a:t>1</a:t>
            </a:r>
            <a:r>
              <a:rPr sz="2250" spc="37" baseline="-24074" dirty="0">
                <a:latin typeface="Times New Roman"/>
                <a:cs typeface="Times New Roman"/>
              </a:rPr>
              <a:t> </a:t>
            </a:r>
            <a:r>
              <a:rPr sz="2300" spc="30" dirty="0">
                <a:latin typeface="Symbol"/>
                <a:cs typeface="Symbol"/>
              </a:rPr>
              <a:t></a:t>
            </a:r>
            <a:r>
              <a:rPr sz="2300" i="1" spc="30" dirty="0">
                <a:latin typeface="Times New Roman"/>
                <a:cs typeface="Times New Roman"/>
              </a:rPr>
              <a:t>Y</a:t>
            </a:r>
            <a:r>
              <a:rPr sz="2250" spc="44" baseline="-24074" dirty="0">
                <a:latin typeface="Times New Roman"/>
                <a:cs typeface="Times New Roman"/>
              </a:rPr>
              <a:t>2</a:t>
            </a:r>
            <a:r>
              <a:rPr sz="2250" spc="-262" baseline="-24074" dirty="0">
                <a:latin typeface="Times New Roman"/>
                <a:cs typeface="Times New Roman"/>
              </a:rPr>
              <a:t> </a:t>
            </a:r>
            <a:r>
              <a:rPr sz="2300" spc="10" dirty="0">
                <a:latin typeface="Times New Roman"/>
                <a:cs typeface="Times New Roman"/>
              </a:rPr>
              <a:t>)</a:t>
            </a:r>
            <a:r>
              <a:rPr sz="2300" spc="-250" dirty="0">
                <a:latin typeface="Times New Roman"/>
                <a:cs typeface="Times New Roman"/>
              </a:rPr>
              <a:t> </a:t>
            </a:r>
            <a:r>
              <a:rPr sz="2300" spc="20" dirty="0">
                <a:latin typeface="Symbol"/>
                <a:cs typeface="Symbol"/>
              </a:rPr>
              <a:t></a:t>
            </a:r>
            <a:r>
              <a:rPr sz="2300" spc="-290" dirty="0">
                <a:latin typeface="Times New Roman"/>
                <a:cs typeface="Times New Roman"/>
              </a:rPr>
              <a:t> </a:t>
            </a:r>
            <a:r>
              <a:rPr sz="2300" i="1" spc="5" dirty="0">
                <a:latin typeface="Times New Roman"/>
                <a:cs typeface="Times New Roman"/>
              </a:rPr>
              <a:t>t</a:t>
            </a:r>
            <a:r>
              <a:rPr sz="2250" i="1" spc="7" baseline="-25925" dirty="0">
                <a:latin typeface="Times New Roman"/>
                <a:cs typeface="Times New Roman"/>
              </a:rPr>
              <a:t>a</a:t>
            </a:r>
            <a:r>
              <a:rPr sz="2250" i="1" spc="-315" baseline="-25925" dirty="0">
                <a:latin typeface="Times New Roman"/>
                <a:cs typeface="Times New Roman"/>
              </a:rPr>
              <a:t> </a:t>
            </a:r>
            <a:r>
              <a:rPr sz="2250" spc="-7" baseline="-25925" dirty="0">
                <a:latin typeface="Times New Roman"/>
                <a:cs typeface="Times New Roman"/>
              </a:rPr>
              <a:t>/</a:t>
            </a:r>
            <a:r>
              <a:rPr sz="2250" spc="-307" baseline="-25925" dirty="0">
                <a:latin typeface="Times New Roman"/>
                <a:cs typeface="Times New Roman"/>
              </a:rPr>
              <a:t> </a:t>
            </a:r>
            <a:r>
              <a:rPr sz="2250" spc="-37" baseline="-25925" dirty="0">
                <a:latin typeface="Times New Roman"/>
                <a:cs typeface="Times New Roman"/>
              </a:rPr>
              <a:t>2</a:t>
            </a:r>
            <a:r>
              <a:rPr sz="2300" spc="-25" dirty="0">
                <a:latin typeface="Times New Roman"/>
                <a:cs typeface="Times New Roman"/>
              </a:rPr>
              <a:t>.</a:t>
            </a:r>
            <a:r>
              <a:rPr sz="2300" i="1" spc="-25" dirty="0">
                <a:latin typeface="Times New Roman"/>
                <a:cs typeface="Times New Roman"/>
              </a:rPr>
              <a:t>s</a:t>
            </a:r>
            <a:r>
              <a:rPr sz="2250" i="1" spc="-37" baseline="-31481" dirty="0">
                <a:latin typeface="Times New Roman"/>
                <a:cs typeface="Times New Roman"/>
              </a:rPr>
              <a:t>Y</a:t>
            </a:r>
            <a:r>
              <a:rPr sz="2250" i="1" spc="150" baseline="-31481" dirty="0">
                <a:latin typeface="Times New Roman"/>
                <a:cs typeface="Times New Roman"/>
              </a:rPr>
              <a:t> </a:t>
            </a:r>
            <a:r>
              <a:rPr sz="2250" spc="-37" baseline="-31481" dirty="0">
                <a:latin typeface="Symbol"/>
                <a:cs typeface="Symbol"/>
              </a:rPr>
              <a:t></a:t>
            </a:r>
            <a:r>
              <a:rPr sz="2250" i="1" spc="-37" baseline="-31481" dirty="0">
                <a:latin typeface="Times New Roman"/>
                <a:cs typeface="Times New Roman"/>
              </a:rPr>
              <a:t>Y</a:t>
            </a:r>
            <a:endParaRPr sz="2250" baseline="-31481">
              <a:latin typeface="Times New Roman"/>
              <a:cs typeface="Times New Roman"/>
            </a:endParaRPr>
          </a:p>
        </p:txBody>
      </p:sp>
      <p:sp>
        <p:nvSpPr>
          <p:cNvPr id="31" name="object 31"/>
          <p:cNvSpPr/>
          <p:nvPr/>
        </p:nvSpPr>
        <p:spPr>
          <a:xfrm>
            <a:off x="1510283" y="1712975"/>
            <a:ext cx="7588250" cy="5201920"/>
          </a:xfrm>
          <a:custGeom>
            <a:avLst/>
            <a:gdLst/>
            <a:ahLst/>
            <a:cxnLst/>
            <a:rect l="l" t="t" r="r" b="b"/>
            <a:pathLst>
              <a:path w="7588250" h="5201920">
                <a:moveTo>
                  <a:pt x="0" y="0"/>
                </a:moveTo>
                <a:lnTo>
                  <a:pt x="0" y="5201411"/>
                </a:lnTo>
                <a:lnTo>
                  <a:pt x="7587995" y="5201411"/>
                </a:lnTo>
                <a:lnTo>
                  <a:pt x="7587995" y="0"/>
                </a:lnTo>
                <a:lnTo>
                  <a:pt x="0" y="0"/>
                </a:lnTo>
                <a:close/>
              </a:path>
            </a:pathLst>
          </a:custGeom>
          <a:ln w="28574">
            <a:solidFill>
              <a:srgbClr val="FF0000"/>
            </a:solidFill>
          </a:ln>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3067" rIns="0" bIns="0" rtlCol="0">
            <a:spAutoFit/>
          </a:bodyPr>
          <a:lstStyle/>
          <a:p>
            <a:pPr marL="1232535" marR="5080" indent="-429895">
              <a:lnSpc>
                <a:spcPts val="3829"/>
              </a:lnSpc>
              <a:spcBef>
                <a:spcPts val="240"/>
              </a:spcBef>
            </a:pPr>
            <a:r>
              <a:rPr sz="3200" b="1" spc="-5" dirty="0">
                <a:solidFill>
                  <a:srgbClr val="000000"/>
                </a:solidFill>
                <a:latin typeface="Arial"/>
                <a:cs typeface="Arial"/>
              </a:rPr>
              <a:t>Συντελεστής Παραλλακτικότητας  (Coefficient </a:t>
            </a:r>
            <a:r>
              <a:rPr sz="3200" b="1" dirty="0">
                <a:solidFill>
                  <a:srgbClr val="000000"/>
                </a:solidFill>
                <a:latin typeface="Arial"/>
                <a:cs typeface="Arial"/>
              </a:rPr>
              <a:t>of </a:t>
            </a:r>
            <a:r>
              <a:rPr sz="3200" b="1" spc="-5" dirty="0">
                <a:solidFill>
                  <a:srgbClr val="000000"/>
                </a:solidFill>
                <a:latin typeface="Arial"/>
                <a:cs typeface="Arial"/>
              </a:rPr>
              <a:t>Variation),</a:t>
            </a:r>
            <a:r>
              <a:rPr sz="3200" b="1" spc="-60" dirty="0">
                <a:solidFill>
                  <a:srgbClr val="000000"/>
                </a:solidFill>
                <a:latin typeface="Arial"/>
                <a:cs typeface="Arial"/>
              </a:rPr>
              <a:t> </a:t>
            </a:r>
            <a:r>
              <a:rPr sz="3200" b="1" i="1" dirty="0">
                <a:solidFill>
                  <a:srgbClr val="000000"/>
                </a:solidFill>
                <a:latin typeface="Times New Roman"/>
                <a:cs typeface="Times New Roman"/>
              </a:rPr>
              <a:t>CV</a:t>
            </a:r>
            <a:endParaRPr sz="3200" dirty="0">
              <a:latin typeface="Times New Roman"/>
              <a:cs typeface="Times New Roman"/>
            </a:endParaRPr>
          </a:p>
        </p:txBody>
      </p:sp>
      <p:sp>
        <p:nvSpPr>
          <p:cNvPr id="3" name="object 3"/>
          <p:cNvSpPr/>
          <p:nvPr/>
        </p:nvSpPr>
        <p:spPr>
          <a:xfrm>
            <a:off x="3797808" y="2220467"/>
            <a:ext cx="36830" cy="20320"/>
          </a:xfrm>
          <a:custGeom>
            <a:avLst/>
            <a:gdLst/>
            <a:ahLst/>
            <a:cxnLst/>
            <a:rect l="l" t="t" r="r" b="b"/>
            <a:pathLst>
              <a:path w="36829" h="20319">
                <a:moveTo>
                  <a:pt x="0" y="19811"/>
                </a:moveTo>
                <a:lnTo>
                  <a:pt x="36575" y="0"/>
                </a:lnTo>
              </a:path>
            </a:pathLst>
          </a:custGeom>
          <a:ln w="3175">
            <a:solidFill>
              <a:srgbClr val="000000"/>
            </a:solidFill>
          </a:ln>
        </p:spPr>
        <p:txBody>
          <a:bodyPr wrap="square" lIns="0" tIns="0" rIns="0" bIns="0" rtlCol="0"/>
          <a:lstStyle/>
          <a:p>
            <a:endParaRPr/>
          </a:p>
        </p:txBody>
      </p:sp>
      <p:sp>
        <p:nvSpPr>
          <p:cNvPr id="4" name="object 4"/>
          <p:cNvSpPr/>
          <p:nvPr/>
        </p:nvSpPr>
        <p:spPr>
          <a:xfrm>
            <a:off x="3834383" y="2220467"/>
            <a:ext cx="85725" cy="139065"/>
          </a:xfrm>
          <a:custGeom>
            <a:avLst/>
            <a:gdLst/>
            <a:ahLst/>
            <a:cxnLst/>
            <a:rect l="l" t="t" r="r" b="b"/>
            <a:pathLst>
              <a:path w="85725" h="139064">
                <a:moveTo>
                  <a:pt x="0" y="0"/>
                </a:moveTo>
                <a:lnTo>
                  <a:pt x="85343" y="138683"/>
                </a:lnTo>
              </a:path>
            </a:pathLst>
          </a:custGeom>
          <a:ln w="3175">
            <a:solidFill>
              <a:srgbClr val="000000"/>
            </a:solidFill>
          </a:ln>
        </p:spPr>
        <p:txBody>
          <a:bodyPr wrap="square" lIns="0" tIns="0" rIns="0" bIns="0" rtlCol="0"/>
          <a:lstStyle/>
          <a:p>
            <a:endParaRPr/>
          </a:p>
        </p:txBody>
      </p:sp>
      <p:sp>
        <p:nvSpPr>
          <p:cNvPr id="5" name="object 5"/>
          <p:cNvSpPr/>
          <p:nvPr/>
        </p:nvSpPr>
        <p:spPr>
          <a:xfrm>
            <a:off x="3919727" y="1991867"/>
            <a:ext cx="94615" cy="367665"/>
          </a:xfrm>
          <a:custGeom>
            <a:avLst/>
            <a:gdLst/>
            <a:ahLst/>
            <a:cxnLst/>
            <a:rect l="l" t="t" r="r" b="b"/>
            <a:pathLst>
              <a:path w="94614" h="367664">
                <a:moveTo>
                  <a:pt x="0" y="367283"/>
                </a:moveTo>
                <a:lnTo>
                  <a:pt x="94487" y="0"/>
                </a:lnTo>
              </a:path>
            </a:pathLst>
          </a:custGeom>
          <a:ln w="3175">
            <a:solidFill>
              <a:srgbClr val="000000"/>
            </a:solidFill>
          </a:ln>
        </p:spPr>
        <p:txBody>
          <a:bodyPr wrap="square" lIns="0" tIns="0" rIns="0" bIns="0" rtlCol="0"/>
          <a:lstStyle/>
          <a:p>
            <a:endParaRPr/>
          </a:p>
        </p:txBody>
      </p:sp>
      <p:sp>
        <p:nvSpPr>
          <p:cNvPr id="6" name="object 6"/>
          <p:cNvSpPr/>
          <p:nvPr/>
        </p:nvSpPr>
        <p:spPr>
          <a:xfrm>
            <a:off x="4014215" y="1991867"/>
            <a:ext cx="774700" cy="0"/>
          </a:xfrm>
          <a:custGeom>
            <a:avLst/>
            <a:gdLst/>
            <a:ahLst/>
            <a:cxnLst/>
            <a:rect l="l" t="t" r="r" b="b"/>
            <a:pathLst>
              <a:path w="774700">
                <a:moveTo>
                  <a:pt x="0" y="0"/>
                </a:moveTo>
                <a:lnTo>
                  <a:pt x="774191" y="0"/>
                </a:lnTo>
              </a:path>
            </a:pathLst>
          </a:custGeom>
          <a:ln w="3175">
            <a:solidFill>
              <a:srgbClr val="000000"/>
            </a:solidFill>
          </a:ln>
        </p:spPr>
        <p:txBody>
          <a:bodyPr wrap="square" lIns="0" tIns="0" rIns="0" bIns="0" rtlCol="0"/>
          <a:lstStyle/>
          <a:p>
            <a:endParaRPr/>
          </a:p>
        </p:txBody>
      </p:sp>
      <p:sp>
        <p:nvSpPr>
          <p:cNvPr id="7" name="object 7"/>
          <p:cNvSpPr/>
          <p:nvPr/>
        </p:nvSpPr>
        <p:spPr>
          <a:xfrm>
            <a:off x="3794760" y="1982724"/>
            <a:ext cx="993775" cy="376555"/>
          </a:xfrm>
          <a:custGeom>
            <a:avLst/>
            <a:gdLst/>
            <a:ahLst/>
            <a:cxnLst/>
            <a:rect l="l" t="t" r="r" b="b"/>
            <a:pathLst>
              <a:path w="993775" h="376555">
                <a:moveTo>
                  <a:pt x="993648" y="18288"/>
                </a:moveTo>
                <a:lnTo>
                  <a:pt x="993648" y="0"/>
                </a:lnTo>
                <a:lnTo>
                  <a:pt x="211836" y="0"/>
                </a:lnTo>
                <a:lnTo>
                  <a:pt x="124968" y="339852"/>
                </a:lnTo>
                <a:lnTo>
                  <a:pt x="48768" y="227076"/>
                </a:lnTo>
                <a:lnTo>
                  <a:pt x="0" y="252984"/>
                </a:lnTo>
                <a:lnTo>
                  <a:pt x="4572" y="263652"/>
                </a:lnTo>
                <a:lnTo>
                  <a:pt x="30480" y="249936"/>
                </a:lnTo>
                <a:lnTo>
                  <a:pt x="115824" y="376428"/>
                </a:lnTo>
                <a:lnTo>
                  <a:pt x="134112" y="376428"/>
                </a:lnTo>
                <a:lnTo>
                  <a:pt x="225552" y="18288"/>
                </a:lnTo>
                <a:lnTo>
                  <a:pt x="993648" y="18288"/>
                </a:lnTo>
                <a:close/>
              </a:path>
            </a:pathLst>
          </a:custGeom>
          <a:solidFill>
            <a:srgbClr val="000000"/>
          </a:solidFill>
        </p:spPr>
        <p:txBody>
          <a:bodyPr wrap="square" lIns="0" tIns="0" rIns="0" bIns="0" rtlCol="0"/>
          <a:lstStyle/>
          <a:p>
            <a:endParaRPr/>
          </a:p>
        </p:txBody>
      </p:sp>
      <p:sp>
        <p:nvSpPr>
          <p:cNvPr id="8" name="object 8"/>
          <p:cNvSpPr/>
          <p:nvPr/>
        </p:nvSpPr>
        <p:spPr>
          <a:xfrm>
            <a:off x="4152912" y="2535940"/>
            <a:ext cx="177165" cy="0"/>
          </a:xfrm>
          <a:custGeom>
            <a:avLst/>
            <a:gdLst/>
            <a:ahLst/>
            <a:cxnLst/>
            <a:rect l="l" t="t" r="r" b="b"/>
            <a:pathLst>
              <a:path w="177164">
                <a:moveTo>
                  <a:pt x="0" y="0"/>
                </a:moveTo>
                <a:lnTo>
                  <a:pt x="176796" y="0"/>
                </a:lnTo>
              </a:path>
            </a:pathLst>
          </a:custGeom>
          <a:ln w="17431">
            <a:solidFill>
              <a:srgbClr val="000000"/>
            </a:solidFill>
          </a:ln>
        </p:spPr>
        <p:txBody>
          <a:bodyPr wrap="square" lIns="0" tIns="0" rIns="0" bIns="0" rtlCol="0"/>
          <a:lstStyle/>
          <a:p>
            <a:endParaRPr/>
          </a:p>
        </p:txBody>
      </p:sp>
      <p:sp>
        <p:nvSpPr>
          <p:cNvPr id="9" name="object 9"/>
          <p:cNvSpPr/>
          <p:nvPr/>
        </p:nvSpPr>
        <p:spPr>
          <a:xfrm>
            <a:off x="3767343" y="2465828"/>
            <a:ext cx="1050290" cy="0"/>
          </a:xfrm>
          <a:custGeom>
            <a:avLst/>
            <a:gdLst/>
            <a:ahLst/>
            <a:cxnLst/>
            <a:rect l="l" t="t" r="r" b="b"/>
            <a:pathLst>
              <a:path w="1050289">
                <a:moveTo>
                  <a:pt x="0" y="0"/>
                </a:moveTo>
                <a:lnTo>
                  <a:pt x="1050038" y="0"/>
                </a:lnTo>
              </a:path>
            </a:pathLst>
          </a:custGeom>
          <a:ln w="17431">
            <a:solidFill>
              <a:srgbClr val="000000"/>
            </a:solidFill>
          </a:ln>
        </p:spPr>
        <p:txBody>
          <a:bodyPr wrap="square" lIns="0" tIns="0" rIns="0" bIns="0" rtlCol="0"/>
          <a:lstStyle/>
          <a:p>
            <a:endParaRPr/>
          </a:p>
        </p:txBody>
      </p:sp>
      <p:sp>
        <p:nvSpPr>
          <p:cNvPr id="10" name="object 10"/>
          <p:cNvSpPr/>
          <p:nvPr/>
        </p:nvSpPr>
        <p:spPr>
          <a:xfrm>
            <a:off x="5995415" y="1991867"/>
            <a:ext cx="958850" cy="373380"/>
          </a:xfrm>
          <a:custGeom>
            <a:avLst/>
            <a:gdLst/>
            <a:ahLst/>
            <a:cxnLst/>
            <a:rect l="l" t="t" r="r" b="b"/>
            <a:pathLst>
              <a:path w="958850" h="373380">
                <a:moveTo>
                  <a:pt x="0" y="251459"/>
                </a:moveTo>
                <a:lnTo>
                  <a:pt x="35051" y="231647"/>
                </a:lnTo>
                <a:lnTo>
                  <a:pt x="121919" y="373379"/>
                </a:lnTo>
                <a:lnTo>
                  <a:pt x="216407" y="0"/>
                </a:lnTo>
                <a:lnTo>
                  <a:pt x="958595" y="0"/>
                </a:lnTo>
              </a:path>
            </a:pathLst>
          </a:custGeom>
          <a:ln w="3175">
            <a:solidFill>
              <a:srgbClr val="000000"/>
            </a:solidFill>
          </a:ln>
        </p:spPr>
        <p:txBody>
          <a:bodyPr wrap="square" lIns="0" tIns="0" rIns="0" bIns="0" rtlCol="0"/>
          <a:lstStyle/>
          <a:p>
            <a:endParaRPr/>
          </a:p>
        </p:txBody>
      </p:sp>
      <p:sp>
        <p:nvSpPr>
          <p:cNvPr id="11" name="object 11"/>
          <p:cNvSpPr/>
          <p:nvPr/>
        </p:nvSpPr>
        <p:spPr>
          <a:xfrm>
            <a:off x="5992368" y="1982724"/>
            <a:ext cx="962025" cy="382905"/>
          </a:xfrm>
          <a:custGeom>
            <a:avLst/>
            <a:gdLst/>
            <a:ahLst/>
            <a:cxnLst/>
            <a:rect l="l" t="t" r="r" b="b"/>
            <a:pathLst>
              <a:path w="962025" h="382905">
                <a:moveTo>
                  <a:pt x="961644" y="18288"/>
                </a:moveTo>
                <a:lnTo>
                  <a:pt x="961644" y="0"/>
                </a:lnTo>
                <a:lnTo>
                  <a:pt x="211836" y="0"/>
                </a:lnTo>
                <a:lnTo>
                  <a:pt x="124968" y="345948"/>
                </a:lnTo>
                <a:lnTo>
                  <a:pt x="48768" y="230124"/>
                </a:lnTo>
                <a:lnTo>
                  <a:pt x="0" y="256032"/>
                </a:lnTo>
                <a:lnTo>
                  <a:pt x="6096" y="266700"/>
                </a:lnTo>
                <a:lnTo>
                  <a:pt x="28956" y="251460"/>
                </a:lnTo>
                <a:lnTo>
                  <a:pt x="115824" y="382524"/>
                </a:lnTo>
                <a:lnTo>
                  <a:pt x="134112" y="382524"/>
                </a:lnTo>
                <a:lnTo>
                  <a:pt x="225552" y="18288"/>
                </a:lnTo>
                <a:lnTo>
                  <a:pt x="961644" y="18288"/>
                </a:lnTo>
                <a:close/>
              </a:path>
            </a:pathLst>
          </a:custGeom>
          <a:solidFill>
            <a:srgbClr val="000000"/>
          </a:solidFill>
        </p:spPr>
        <p:txBody>
          <a:bodyPr wrap="square" lIns="0" tIns="0" rIns="0" bIns="0" rtlCol="0"/>
          <a:lstStyle/>
          <a:p>
            <a:endParaRPr/>
          </a:p>
        </p:txBody>
      </p:sp>
      <p:sp>
        <p:nvSpPr>
          <p:cNvPr id="12" name="object 12"/>
          <p:cNvSpPr/>
          <p:nvPr/>
        </p:nvSpPr>
        <p:spPr>
          <a:xfrm>
            <a:off x="6333778" y="2535940"/>
            <a:ext cx="177165" cy="0"/>
          </a:xfrm>
          <a:custGeom>
            <a:avLst/>
            <a:gdLst/>
            <a:ahLst/>
            <a:cxnLst/>
            <a:rect l="l" t="t" r="r" b="b"/>
            <a:pathLst>
              <a:path w="177165">
                <a:moveTo>
                  <a:pt x="0" y="0"/>
                </a:moveTo>
                <a:lnTo>
                  <a:pt x="176781" y="0"/>
                </a:lnTo>
              </a:path>
            </a:pathLst>
          </a:custGeom>
          <a:ln w="17431">
            <a:solidFill>
              <a:srgbClr val="000000"/>
            </a:solidFill>
          </a:ln>
        </p:spPr>
        <p:txBody>
          <a:bodyPr wrap="square" lIns="0" tIns="0" rIns="0" bIns="0" rtlCol="0"/>
          <a:lstStyle/>
          <a:p>
            <a:endParaRPr/>
          </a:p>
        </p:txBody>
      </p:sp>
      <p:sp>
        <p:nvSpPr>
          <p:cNvPr id="13" name="object 13"/>
          <p:cNvSpPr/>
          <p:nvPr/>
        </p:nvSpPr>
        <p:spPr>
          <a:xfrm>
            <a:off x="5964969" y="2465828"/>
            <a:ext cx="1016635" cy="0"/>
          </a:xfrm>
          <a:custGeom>
            <a:avLst/>
            <a:gdLst/>
            <a:ahLst/>
            <a:cxnLst/>
            <a:rect l="l" t="t" r="r" b="b"/>
            <a:pathLst>
              <a:path w="1016634">
                <a:moveTo>
                  <a:pt x="0" y="0"/>
                </a:moveTo>
                <a:lnTo>
                  <a:pt x="1016502" y="0"/>
                </a:lnTo>
              </a:path>
            </a:pathLst>
          </a:custGeom>
          <a:ln w="17431">
            <a:solidFill>
              <a:srgbClr val="000000"/>
            </a:solidFill>
          </a:ln>
        </p:spPr>
        <p:txBody>
          <a:bodyPr wrap="square" lIns="0" tIns="0" rIns="0" bIns="0" rtlCol="0"/>
          <a:lstStyle/>
          <a:p>
            <a:endParaRPr/>
          </a:p>
        </p:txBody>
      </p:sp>
      <p:sp>
        <p:nvSpPr>
          <p:cNvPr id="14" name="object 14"/>
          <p:cNvSpPr txBox="1"/>
          <p:nvPr/>
        </p:nvSpPr>
        <p:spPr>
          <a:xfrm>
            <a:off x="4071610" y="2464966"/>
            <a:ext cx="449580" cy="450215"/>
          </a:xfrm>
          <a:prstGeom prst="rect">
            <a:avLst/>
          </a:prstGeom>
        </p:spPr>
        <p:txBody>
          <a:bodyPr vert="horz" wrap="square" lIns="0" tIns="17145" rIns="0" bIns="0" rtlCol="0">
            <a:spAutoFit/>
          </a:bodyPr>
          <a:lstStyle/>
          <a:p>
            <a:pPr marL="12700">
              <a:lnSpc>
                <a:spcPct val="100000"/>
              </a:lnSpc>
              <a:spcBef>
                <a:spcPts val="135"/>
              </a:spcBef>
            </a:pPr>
            <a:r>
              <a:rPr sz="2750" i="1" spc="15" dirty="0">
                <a:latin typeface="Times New Roman"/>
                <a:cs typeface="Times New Roman"/>
              </a:rPr>
              <a:t>Y</a:t>
            </a:r>
            <a:r>
              <a:rPr sz="2750" i="1" spc="-375" dirty="0">
                <a:latin typeface="Times New Roman"/>
                <a:cs typeface="Times New Roman"/>
              </a:rPr>
              <a:t> </a:t>
            </a:r>
            <a:r>
              <a:rPr sz="2750" spc="10" dirty="0">
                <a:latin typeface="Times New Roman"/>
                <a:cs typeface="Times New Roman"/>
              </a:rPr>
              <a:t>..</a:t>
            </a:r>
            <a:endParaRPr sz="2750" dirty="0">
              <a:latin typeface="Times New Roman"/>
              <a:cs typeface="Times New Roman"/>
            </a:endParaRPr>
          </a:p>
        </p:txBody>
      </p:sp>
      <p:sp>
        <p:nvSpPr>
          <p:cNvPr id="15" name="object 15"/>
          <p:cNvSpPr txBox="1"/>
          <p:nvPr/>
        </p:nvSpPr>
        <p:spPr>
          <a:xfrm>
            <a:off x="6252401" y="2464966"/>
            <a:ext cx="449580" cy="450215"/>
          </a:xfrm>
          <a:prstGeom prst="rect">
            <a:avLst/>
          </a:prstGeom>
        </p:spPr>
        <p:txBody>
          <a:bodyPr vert="horz" wrap="square" lIns="0" tIns="17145" rIns="0" bIns="0" rtlCol="0">
            <a:spAutoFit/>
          </a:bodyPr>
          <a:lstStyle/>
          <a:p>
            <a:pPr marL="12700">
              <a:lnSpc>
                <a:spcPct val="100000"/>
              </a:lnSpc>
              <a:spcBef>
                <a:spcPts val="135"/>
              </a:spcBef>
            </a:pPr>
            <a:r>
              <a:rPr sz="2750" i="1" spc="15" dirty="0">
                <a:latin typeface="Times New Roman"/>
                <a:cs typeface="Times New Roman"/>
              </a:rPr>
              <a:t>Y</a:t>
            </a:r>
            <a:r>
              <a:rPr sz="2750" i="1" spc="-370" dirty="0">
                <a:latin typeface="Times New Roman"/>
                <a:cs typeface="Times New Roman"/>
              </a:rPr>
              <a:t> </a:t>
            </a:r>
            <a:r>
              <a:rPr sz="2750" spc="5" dirty="0">
                <a:latin typeface="Times New Roman"/>
                <a:cs typeface="Times New Roman"/>
              </a:rPr>
              <a:t>..</a:t>
            </a:r>
            <a:endParaRPr sz="2750">
              <a:latin typeface="Times New Roman"/>
              <a:cs typeface="Times New Roman"/>
            </a:endParaRPr>
          </a:p>
        </p:txBody>
      </p:sp>
      <p:sp>
        <p:nvSpPr>
          <p:cNvPr id="16" name="object 16"/>
          <p:cNvSpPr txBox="1"/>
          <p:nvPr/>
        </p:nvSpPr>
        <p:spPr>
          <a:xfrm>
            <a:off x="2846313" y="2189122"/>
            <a:ext cx="4972685" cy="450215"/>
          </a:xfrm>
          <a:prstGeom prst="rect">
            <a:avLst/>
          </a:prstGeom>
        </p:spPr>
        <p:txBody>
          <a:bodyPr vert="horz" wrap="square" lIns="0" tIns="17145" rIns="0" bIns="0" rtlCol="0">
            <a:spAutoFit/>
          </a:bodyPr>
          <a:lstStyle/>
          <a:p>
            <a:pPr marL="50800">
              <a:lnSpc>
                <a:spcPct val="100000"/>
              </a:lnSpc>
              <a:spcBef>
                <a:spcPts val="135"/>
              </a:spcBef>
              <a:tabLst>
                <a:tab pos="638810" algn="l"/>
                <a:tab pos="1177925" algn="l"/>
                <a:tab pos="3386454" algn="l"/>
              </a:tabLst>
            </a:pPr>
            <a:r>
              <a:rPr sz="2750" i="1" spc="25" dirty="0">
                <a:latin typeface="Times New Roman"/>
                <a:cs typeface="Times New Roman"/>
              </a:rPr>
              <a:t>CV	</a:t>
            </a:r>
            <a:r>
              <a:rPr sz="2750" spc="15" dirty="0">
                <a:latin typeface="Symbol"/>
                <a:cs typeface="Symbol"/>
              </a:rPr>
              <a:t></a:t>
            </a:r>
            <a:r>
              <a:rPr sz="2750" spc="15" dirty="0">
                <a:latin typeface="Times New Roman"/>
                <a:cs typeface="Times New Roman"/>
              </a:rPr>
              <a:t>	</a:t>
            </a:r>
            <a:r>
              <a:rPr sz="4125" spc="60" baseline="35353" dirty="0">
                <a:latin typeface="Symbol"/>
                <a:cs typeface="Symbol"/>
              </a:rPr>
              <a:t></a:t>
            </a:r>
            <a:r>
              <a:rPr sz="4125" spc="89" baseline="35353" dirty="0">
                <a:latin typeface="Times New Roman"/>
                <a:cs typeface="Times New Roman"/>
              </a:rPr>
              <a:t> </a:t>
            </a:r>
            <a:r>
              <a:rPr sz="2750" spc="35" dirty="0">
                <a:latin typeface="Symbol"/>
                <a:cs typeface="Symbol"/>
              </a:rPr>
              <a:t></a:t>
            </a:r>
            <a:r>
              <a:rPr sz="2750" spc="35" dirty="0">
                <a:latin typeface="Times New Roman"/>
                <a:cs typeface="Times New Roman"/>
              </a:rPr>
              <a:t>100</a:t>
            </a:r>
            <a:r>
              <a:rPr sz="2750" spc="-60" dirty="0">
                <a:latin typeface="Times New Roman"/>
                <a:cs typeface="Times New Roman"/>
              </a:rPr>
              <a:t> </a:t>
            </a:r>
            <a:r>
              <a:rPr sz="2750" spc="15" dirty="0">
                <a:latin typeface="Symbol"/>
                <a:cs typeface="Symbol"/>
              </a:rPr>
              <a:t></a:t>
            </a:r>
            <a:r>
              <a:rPr sz="2750" spc="15" dirty="0">
                <a:latin typeface="Times New Roman"/>
                <a:cs typeface="Times New Roman"/>
              </a:rPr>
              <a:t>	</a:t>
            </a:r>
            <a:r>
              <a:rPr sz="4125" i="1" spc="22" baseline="35353" dirty="0">
                <a:latin typeface="Times New Roman"/>
                <a:cs typeface="Times New Roman"/>
              </a:rPr>
              <a:t>MSE</a:t>
            </a:r>
            <a:r>
              <a:rPr sz="4125" i="1" spc="209" baseline="35353" dirty="0">
                <a:latin typeface="Times New Roman"/>
                <a:cs typeface="Times New Roman"/>
              </a:rPr>
              <a:t> </a:t>
            </a:r>
            <a:r>
              <a:rPr sz="2750" spc="35" dirty="0">
                <a:latin typeface="Symbol"/>
                <a:cs typeface="Symbol"/>
              </a:rPr>
              <a:t></a:t>
            </a:r>
            <a:r>
              <a:rPr sz="2750" spc="35" dirty="0">
                <a:latin typeface="Times New Roman"/>
                <a:cs typeface="Times New Roman"/>
              </a:rPr>
              <a:t>100</a:t>
            </a:r>
            <a:endParaRPr sz="2750" dirty="0">
              <a:latin typeface="Times New Roman"/>
              <a:cs typeface="Times New Roman"/>
            </a:endParaRPr>
          </a:p>
        </p:txBody>
      </p:sp>
      <p:sp>
        <p:nvSpPr>
          <p:cNvPr id="17" name="object 17"/>
          <p:cNvSpPr/>
          <p:nvPr/>
        </p:nvSpPr>
        <p:spPr>
          <a:xfrm>
            <a:off x="5321807" y="3326891"/>
            <a:ext cx="588645" cy="0"/>
          </a:xfrm>
          <a:custGeom>
            <a:avLst/>
            <a:gdLst/>
            <a:ahLst/>
            <a:cxnLst/>
            <a:rect l="l" t="t" r="r" b="b"/>
            <a:pathLst>
              <a:path w="588645">
                <a:moveTo>
                  <a:pt x="0" y="0"/>
                </a:moveTo>
                <a:lnTo>
                  <a:pt x="588263" y="0"/>
                </a:lnTo>
              </a:path>
            </a:pathLst>
          </a:custGeom>
          <a:ln w="15607">
            <a:solidFill>
              <a:srgbClr val="000000"/>
            </a:solidFill>
          </a:ln>
        </p:spPr>
        <p:txBody>
          <a:bodyPr wrap="square" lIns="0" tIns="0" rIns="0" bIns="0" rtlCol="0"/>
          <a:lstStyle/>
          <a:p>
            <a:endParaRPr/>
          </a:p>
        </p:txBody>
      </p:sp>
      <p:sp>
        <p:nvSpPr>
          <p:cNvPr id="18" name="object 18"/>
          <p:cNvSpPr txBox="1">
            <a:spLocks noGrp="1"/>
          </p:cNvSpPr>
          <p:nvPr>
            <p:ph type="body" idx="1"/>
          </p:nvPr>
        </p:nvSpPr>
        <p:spPr>
          <a:prstGeom prst="rect">
            <a:avLst/>
          </a:prstGeom>
        </p:spPr>
        <p:txBody>
          <a:bodyPr vert="horz" wrap="square" lIns="0" tIns="133350" rIns="0" bIns="0" rtlCol="0">
            <a:spAutoFit/>
          </a:bodyPr>
          <a:lstStyle/>
          <a:p>
            <a:pPr marL="667385" algn="ctr">
              <a:lnSpc>
                <a:spcPct val="100000"/>
              </a:lnSpc>
              <a:spcBef>
                <a:spcPts val="1050"/>
              </a:spcBef>
            </a:pPr>
            <a:r>
              <a:rPr spc="-65" dirty="0"/>
              <a:t>3,</a:t>
            </a:r>
            <a:r>
              <a:rPr spc="-405" dirty="0"/>
              <a:t> </a:t>
            </a:r>
            <a:r>
              <a:rPr spc="-5" dirty="0"/>
              <a:t>59</a:t>
            </a:r>
          </a:p>
          <a:p>
            <a:pPr marL="12700" marR="1003300">
              <a:lnSpc>
                <a:spcPct val="100000"/>
              </a:lnSpc>
              <a:spcBef>
                <a:spcPts val="780"/>
              </a:spcBef>
              <a:buSzPct val="95000"/>
              <a:buFont typeface="Arial"/>
              <a:buChar char="•"/>
              <a:tabLst>
                <a:tab pos="102870" algn="l"/>
              </a:tabLst>
            </a:pPr>
            <a:r>
              <a:rPr sz="2000" b="1" spc="-5" dirty="0">
                <a:latin typeface="Arial"/>
                <a:cs typeface="Arial"/>
              </a:rPr>
              <a:t>Εκφράζει </a:t>
            </a:r>
            <a:r>
              <a:rPr sz="2000" b="1" dirty="0">
                <a:latin typeface="Arial"/>
                <a:cs typeface="Arial"/>
              </a:rPr>
              <a:t>το </a:t>
            </a:r>
            <a:r>
              <a:rPr sz="2000" b="1" spc="10" dirty="0">
                <a:latin typeface="Arial"/>
                <a:cs typeface="Arial"/>
              </a:rPr>
              <a:t>βαθµό </a:t>
            </a:r>
            <a:r>
              <a:rPr sz="2000" b="1" spc="-5" dirty="0">
                <a:latin typeface="Arial"/>
                <a:cs typeface="Arial"/>
              </a:rPr>
              <a:t>ακρίβειας </a:t>
            </a:r>
            <a:r>
              <a:rPr sz="2000" b="1" spc="30" dirty="0">
                <a:latin typeface="Arial"/>
                <a:cs typeface="Arial"/>
              </a:rPr>
              <a:t>µε </a:t>
            </a:r>
            <a:r>
              <a:rPr sz="2000" b="1" dirty="0">
                <a:latin typeface="Arial"/>
                <a:cs typeface="Arial"/>
              </a:rPr>
              <a:t>την οποία </a:t>
            </a:r>
            <a:r>
              <a:rPr sz="2000" b="1" spc="-5" dirty="0">
                <a:latin typeface="Arial"/>
                <a:cs typeface="Arial"/>
              </a:rPr>
              <a:t>συγκρίνονται</a:t>
            </a:r>
            <a:r>
              <a:rPr sz="2000" b="1" spc="-114" dirty="0">
                <a:latin typeface="Arial"/>
                <a:cs typeface="Arial"/>
              </a:rPr>
              <a:t> </a:t>
            </a:r>
            <a:r>
              <a:rPr sz="2000" b="1" dirty="0">
                <a:latin typeface="Arial"/>
                <a:cs typeface="Arial"/>
              </a:rPr>
              <a:t>οι  </a:t>
            </a:r>
            <a:r>
              <a:rPr sz="2000" b="1" spc="5" dirty="0">
                <a:latin typeface="Arial"/>
                <a:cs typeface="Arial"/>
              </a:rPr>
              <a:t>επεµβάσεις.</a:t>
            </a:r>
            <a:endParaRPr sz="2000" dirty="0">
              <a:latin typeface="Arial"/>
              <a:cs typeface="Arial"/>
            </a:endParaRPr>
          </a:p>
          <a:p>
            <a:pPr marL="102235" indent="-90170">
              <a:lnSpc>
                <a:spcPct val="100000"/>
              </a:lnSpc>
              <a:buSzPct val="95000"/>
              <a:buFont typeface="Arial"/>
              <a:buChar char="•"/>
              <a:tabLst>
                <a:tab pos="102870" algn="l"/>
              </a:tabLst>
            </a:pPr>
            <a:r>
              <a:rPr sz="2000" b="1" spc="-5" dirty="0">
                <a:latin typeface="Arial"/>
                <a:cs typeface="Arial"/>
              </a:rPr>
              <a:t>Εκφράζει την αξιοπιστία </a:t>
            </a:r>
            <a:r>
              <a:rPr sz="2000" b="1" dirty="0">
                <a:latin typeface="Arial"/>
                <a:cs typeface="Arial"/>
              </a:rPr>
              <a:t>του</a:t>
            </a:r>
            <a:r>
              <a:rPr sz="2000" b="1" spc="-40" dirty="0">
                <a:latin typeface="Arial"/>
                <a:cs typeface="Arial"/>
              </a:rPr>
              <a:t> </a:t>
            </a:r>
            <a:r>
              <a:rPr sz="2000" b="1" dirty="0">
                <a:latin typeface="Arial"/>
                <a:cs typeface="Arial"/>
              </a:rPr>
              <a:t>πειράµατος.</a:t>
            </a:r>
            <a:endParaRPr sz="2000" dirty="0">
              <a:latin typeface="Arial"/>
              <a:cs typeface="Arial"/>
            </a:endParaRPr>
          </a:p>
          <a:p>
            <a:pPr marL="12700" marR="5080">
              <a:lnSpc>
                <a:spcPct val="100000"/>
              </a:lnSpc>
              <a:buSzPct val="95000"/>
              <a:buFont typeface="Arial"/>
              <a:buChar char="•"/>
              <a:tabLst>
                <a:tab pos="102870" algn="l"/>
              </a:tabLst>
            </a:pPr>
            <a:r>
              <a:rPr sz="2000" b="1" dirty="0">
                <a:latin typeface="Arial"/>
                <a:cs typeface="Arial"/>
              </a:rPr>
              <a:t>Αποδεκτές </a:t>
            </a:r>
            <a:r>
              <a:rPr sz="2000" b="1" spc="10" dirty="0">
                <a:latin typeface="Arial"/>
                <a:cs typeface="Arial"/>
              </a:rPr>
              <a:t>τιµές: </a:t>
            </a:r>
            <a:r>
              <a:rPr sz="2000" b="1" spc="-5" dirty="0">
                <a:latin typeface="Arial"/>
                <a:cs typeface="Arial"/>
              </a:rPr>
              <a:t>Ανάλογα </a:t>
            </a:r>
            <a:r>
              <a:rPr sz="2000" b="1" spc="30" dirty="0">
                <a:latin typeface="Arial"/>
                <a:cs typeface="Arial"/>
              </a:rPr>
              <a:t>µε </a:t>
            </a:r>
            <a:r>
              <a:rPr sz="2000" b="1" dirty="0">
                <a:latin typeface="Arial"/>
                <a:cs typeface="Arial"/>
              </a:rPr>
              <a:t>τη </a:t>
            </a:r>
            <a:r>
              <a:rPr sz="2000" b="1" spc="-10" dirty="0">
                <a:latin typeface="Arial"/>
                <a:cs typeface="Arial"/>
              </a:rPr>
              <a:t>φύση </a:t>
            </a:r>
            <a:r>
              <a:rPr sz="2000" b="1" dirty="0">
                <a:latin typeface="Arial"/>
                <a:cs typeface="Arial"/>
              </a:rPr>
              <a:t>του πειραµατικού </a:t>
            </a:r>
            <a:r>
              <a:rPr sz="2000" b="1" spc="-5" dirty="0">
                <a:latin typeface="Arial"/>
                <a:cs typeface="Arial"/>
              </a:rPr>
              <a:t>υλικού</a:t>
            </a:r>
            <a:r>
              <a:rPr sz="2000" b="1" spc="-114" dirty="0">
                <a:latin typeface="Arial"/>
                <a:cs typeface="Arial"/>
              </a:rPr>
              <a:t> </a:t>
            </a:r>
            <a:r>
              <a:rPr sz="2000" b="1" spc="-5" dirty="0">
                <a:latin typeface="Arial"/>
                <a:cs typeface="Arial"/>
              </a:rPr>
              <a:t>και  </a:t>
            </a:r>
            <a:r>
              <a:rPr sz="2000" b="1" dirty="0">
                <a:latin typeface="Arial"/>
                <a:cs typeface="Arial"/>
              </a:rPr>
              <a:t>το τι</a:t>
            </a:r>
            <a:r>
              <a:rPr sz="2000" b="1" spc="-40" dirty="0">
                <a:latin typeface="Arial"/>
                <a:cs typeface="Arial"/>
              </a:rPr>
              <a:t> </a:t>
            </a:r>
            <a:r>
              <a:rPr sz="2000" b="1" spc="10" dirty="0">
                <a:latin typeface="Arial"/>
                <a:cs typeface="Arial"/>
              </a:rPr>
              <a:t>µετρούµε.</a:t>
            </a:r>
            <a:endParaRPr sz="2000" dirty="0">
              <a:latin typeface="Arial"/>
              <a:cs typeface="Arial"/>
            </a:endParaRPr>
          </a:p>
          <a:p>
            <a:pPr marL="12700">
              <a:lnSpc>
                <a:spcPct val="100000"/>
              </a:lnSpc>
              <a:spcBef>
                <a:spcPts val="730"/>
              </a:spcBef>
            </a:pPr>
            <a:r>
              <a:rPr sz="2000" b="1" u="heavy" dirty="0">
                <a:uFill>
                  <a:solidFill>
                    <a:srgbClr val="000000"/>
                  </a:solidFill>
                </a:uFill>
                <a:latin typeface="Arial"/>
                <a:cs typeface="Arial"/>
              </a:rPr>
              <a:t>Παράδειγµα:</a:t>
            </a:r>
            <a:endParaRPr sz="2000" dirty="0">
              <a:latin typeface="Arial"/>
              <a:cs typeface="Arial"/>
            </a:endParaRPr>
          </a:p>
          <a:p>
            <a:pPr marL="12700" marR="3328035">
              <a:lnSpc>
                <a:spcPct val="100000"/>
              </a:lnSpc>
            </a:pPr>
            <a:r>
              <a:rPr sz="2000" b="1" spc="-5" dirty="0">
                <a:latin typeface="Arial"/>
                <a:cs typeface="Arial"/>
              </a:rPr>
              <a:t>Για </a:t>
            </a:r>
            <a:r>
              <a:rPr sz="2000" b="1" dirty="0">
                <a:latin typeface="Arial"/>
                <a:cs typeface="Arial"/>
              </a:rPr>
              <a:t>το </a:t>
            </a:r>
            <a:r>
              <a:rPr sz="2000" b="1" spc="-5" dirty="0">
                <a:latin typeface="Arial"/>
                <a:cs typeface="Arial"/>
              </a:rPr>
              <a:t>ρύζι όταν </a:t>
            </a:r>
            <a:r>
              <a:rPr sz="2000" b="1" spc="15" dirty="0">
                <a:latin typeface="Arial"/>
                <a:cs typeface="Arial"/>
              </a:rPr>
              <a:t>µετρούµε </a:t>
            </a:r>
            <a:r>
              <a:rPr sz="2000" b="1" dirty="0">
                <a:latin typeface="Arial"/>
                <a:cs typeface="Arial"/>
              </a:rPr>
              <a:t>την</a:t>
            </a:r>
            <a:r>
              <a:rPr sz="2000" b="1" spc="-140" dirty="0">
                <a:latin typeface="Arial"/>
                <a:cs typeface="Arial"/>
              </a:rPr>
              <a:t> </a:t>
            </a:r>
            <a:r>
              <a:rPr sz="2000" b="1" dirty="0">
                <a:latin typeface="Arial"/>
                <a:cs typeface="Arial"/>
              </a:rPr>
              <a:t>απόδοση.  </a:t>
            </a:r>
            <a:r>
              <a:rPr sz="2000" b="1" spc="-5" dirty="0">
                <a:latin typeface="Arial"/>
                <a:cs typeface="Arial"/>
              </a:rPr>
              <a:t>6%-8% για τη σύγκριση</a:t>
            </a:r>
            <a:r>
              <a:rPr sz="2000" b="1" spc="-50" dirty="0">
                <a:latin typeface="Arial"/>
                <a:cs typeface="Arial"/>
              </a:rPr>
              <a:t> </a:t>
            </a:r>
            <a:r>
              <a:rPr sz="2000" b="1" spc="-5" dirty="0">
                <a:latin typeface="Arial"/>
                <a:cs typeface="Arial"/>
              </a:rPr>
              <a:t>ποικιλιών</a:t>
            </a:r>
            <a:endParaRPr sz="2000" dirty="0">
              <a:latin typeface="Arial"/>
              <a:cs typeface="Arial"/>
            </a:endParaRPr>
          </a:p>
          <a:p>
            <a:pPr marL="12700" marR="3515360">
              <a:lnSpc>
                <a:spcPct val="100000"/>
              </a:lnSpc>
            </a:pPr>
            <a:r>
              <a:rPr sz="2000" b="1" spc="-5" dirty="0">
                <a:latin typeface="Arial"/>
                <a:cs typeface="Arial"/>
              </a:rPr>
              <a:t>10%-12% για </a:t>
            </a:r>
            <a:r>
              <a:rPr sz="2000" b="1" dirty="0">
                <a:latin typeface="Arial"/>
                <a:cs typeface="Arial"/>
              </a:rPr>
              <a:t>τη </a:t>
            </a:r>
            <a:r>
              <a:rPr sz="2000" b="1" spc="-5" dirty="0">
                <a:latin typeface="Arial"/>
                <a:cs typeface="Arial"/>
              </a:rPr>
              <a:t>σύγκριση</a:t>
            </a:r>
            <a:r>
              <a:rPr sz="2000" b="1" spc="-85" dirty="0">
                <a:latin typeface="Arial"/>
                <a:cs typeface="Arial"/>
              </a:rPr>
              <a:t> </a:t>
            </a:r>
            <a:r>
              <a:rPr sz="2000" b="1" dirty="0">
                <a:latin typeface="Arial"/>
                <a:cs typeface="Arial"/>
              </a:rPr>
              <a:t>λιπασµάτων  </a:t>
            </a:r>
            <a:r>
              <a:rPr sz="2000" b="1" spc="-5" dirty="0">
                <a:latin typeface="Arial"/>
                <a:cs typeface="Arial"/>
              </a:rPr>
              <a:t>Για </a:t>
            </a:r>
            <a:r>
              <a:rPr sz="2000" b="1" dirty="0">
                <a:latin typeface="Arial"/>
                <a:cs typeface="Arial"/>
              </a:rPr>
              <a:t>την απόδοση </a:t>
            </a:r>
            <a:r>
              <a:rPr sz="2000" b="1" spc="-10" dirty="0">
                <a:latin typeface="Arial"/>
                <a:cs typeface="Arial"/>
              </a:rPr>
              <a:t>10%, </a:t>
            </a:r>
            <a:r>
              <a:rPr sz="2000" b="1" spc="-5" dirty="0">
                <a:latin typeface="Arial"/>
                <a:cs typeface="Arial"/>
              </a:rPr>
              <a:t>για </a:t>
            </a:r>
            <a:r>
              <a:rPr sz="2000" b="1" dirty="0">
                <a:latin typeface="Arial"/>
                <a:cs typeface="Arial"/>
              </a:rPr>
              <a:t>το </a:t>
            </a:r>
            <a:r>
              <a:rPr sz="2000" b="1" spc="-5" dirty="0">
                <a:latin typeface="Arial"/>
                <a:cs typeface="Arial"/>
              </a:rPr>
              <a:t>ύψος</a:t>
            </a:r>
            <a:r>
              <a:rPr sz="2000" b="1" spc="-100" dirty="0">
                <a:latin typeface="Arial"/>
                <a:cs typeface="Arial"/>
              </a:rPr>
              <a:t> </a:t>
            </a:r>
            <a:r>
              <a:rPr sz="2000" b="1" dirty="0">
                <a:latin typeface="Arial"/>
                <a:cs typeface="Arial"/>
              </a:rPr>
              <a:t>3%</a:t>
            </a:r>
            <a:endParaRPr sz="2000" dirty="0">
              <a:latin typeface="Arial"/>
              <a:cs typeface="Arial"/>
            </a:endParaRPr>
          </a:p>
        </p:txBody>
      </p:sp>
      <p:sp>
        <p:nvSpPr>
          <p:cNvPr id="19" name="object 19"/>
          <p:cNvSpPr txBox="1"/>
          <p:nvPr/>
        </p:nvSpPr>
        <p:spPr>
          <a:xfrm>
            <a:off x="2417062" y="3078529"/>
            <a:ext cx="5535295" cy="405130"/>
          </a:xfrm>
          <a:prstGeom prst="rect">
            <a:avLst/>
          </a:prstGeom>
        </p:spPr>
        <p:txBody>
          <a:bodyPr vert="horz" wrap="square" lIns="0" tIns="11430" rIns="0" bIns="0" rtlCol="0">
            <a:spAutoFit/>
          </a:bodyPr>
          <a:lstStyle/>
          <a:p>
            <a:pPr marL="38100">
              <a:lnSpc>
                <a:spcPct val="100000"/>
              </a:lnSpc>
              <a:spcBef>
                <a:spcPts val="90"/>
              </a:spcBef>
            </a:pPr>
            <a:r>
              <a:rPr sz="2500" spc="-10" dirty="0">
                <a:latin typeface="Times New Roman"/>
                <a:cs typeface="Times New Roman"/>
              </a:rPr>
              <a:t>Στο</a:t>
            </a:r>
            <a:r>
              <a:rPr sz="2500" spc="-15" dirty="0">
                <a:latin typeface="Times New Roman"/>
                <a:cs typeface="Times New Roman"/>
              </a:rPr>
              <a:t> </a:t>
            </a:r>
            <a:r>
              <a:rPr sz="2500" spc="-20" dirty="0">
                <a:latin typeface="Times New Roman"/>
                <a:cs typeface="Times New Roman"/>
              </a:rPr>
              <a:t>παράδειγµα,</a:t>
            </a:r>
            <a:r>
              <a:rPr sz="2500" spc="-10" dirty="0">
                <a:latin typeface="Times New Roman"/>
                <a:cs typeface="Times New Roman"/>
              </a:rPr>
              <a:t> CV=</a:t>
            </a:r>
            <a:r>
              <a:rPr sz="2500" spc="-175" dirty="0">
                <a:latin typeface="Times New Roman"/>
                <a:cs typeface="Times New Roman"/>
              </a:rPr>
              <a:t> </a:t>
            </a:r>
            <a:r>
              <a:rPr sz="3750" spc="-179" baseline="34444" dirty="0">
                <a:latin typeface="Times New Roman"/>
                <a:cs typeface="Times New Roman"/>
              </a:rPr>
              <a:t>1,</a:t>
            </a:r>
            <a:r>
              <a:rPr sz="3750" spc="-607" baseline="34444" dirty="0">
                <a:latin typeface="Times New Roman"/>
                <a:cs typeface="Times New Roman"/>
              </a:rPr>
              <a:t> </a:t>
            </a:r>
            <a:r>
              <a:rPr sz="3750" spc="-7" baseline="34444" dirty="0">
                <a:latin typeface="Times New Roman"/>
                <a:cs typeface="Times New Roman"/>
              </a:rPr>
              <a:t>97</a:t>
            </a:r>
            <a:r>
              <a:rPr sz="3750" spc="-44" baseline="34444" dirty="0">
                <a:latin typeface="Times New Roman"/>
                <a:cs typeface="Times New Roman"/>
              </a:rPr>
              <a:t> </a:t>
            </a:r>
            <a:r>
              <a:rPr sz="2500" spc="10" dirty="0">
                <a:latin typeface="Symbol"/>
                <a:cs typeface="Symbol"/>
              </a:rPr>
              <a:t></a:t>
            </a:r>
            <a:r>
              <a:rPr sz="2500" spc="10" dirty="0">
                <a:latin typeface="Times New Roman"/>
                <a:cs typeface="Times New Roman"/>
              </a:rPr>
              <a:t>100</a:t>
            </a:r>
            <a:r>
              <a:rPr sz="2500" spc="-90" dirty="0">
                <a:latin typeface="Times New Roman"/>
                <a:cs typeface="Times New Roman"/>
              </a:rPr>
              <a:t> </a:t>
            </a:r>
            <a:r>
              <a:rPr sz="2500" spc="-10" dirty="0">
                <a:latin typeface="Symbol"/>
                <a:cs typeface="Symbol"/>
              </a:rPr>
              <a:t></a:t>
            </a:r>
            <a:r>
              <a:rPr sz="2500" spc="-130" dirty="0">
                <a:latin typeface="Times New Roman"/>
                <a:cs typeface="Times New Roman"/>
              </a:rPr>
              <a:t> </a:t>
            </a:r>
            <a:r>
              <a:rPr sz="2500" spc="15" dirty="0">
                <a:latin typeface="Times New Roman"/>
                <a:cs typeface="Times New Roman"/>
              </a:rPr>
              <a:t>54,87%</a:t>
            </a:r>
            <a:endParaRPr sz="2500" dirty="0">
              <a:latin typeface="Times New Roman"/>
              <a:cs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700603" y="1169430"/>
            <a:ext cx="9716243" cy="4412105"/>
          </a:xfrm>
          <a:prstGeom prst="rect">
            <a:avLst/>
          </a:prstGeom>
        </p:spPr>
        <p:txBody>
          <a:bodyPr wrap="square">
            <a:spAutoFit/>
          </a:bodyPr>
          <a:lstStyle/>
          <a:p>
            <a:pPr defTabSz="802020"/>
            <a:r>
              <a:rPr lang="el-GR" sz="2807" dirty="0">
                <a:solidFill>
                  <a:prstClr val="black"/>
                </a:solidFill>
                <a:latin typeface="g_d0_f5"/>
              </a:rPr>
              <a:t>Οι </a:t>
            </a:r>
            <a:r>
              <a:rPr lang="el-GR" sz="2807" dirty="0">
                <a:solidFill>
                  <a:prstClr val="black"/>
                </a:solidFill>
                <a:latin typeface="g_d0_f4"/>
              </a:rPr>
              <a:t>αποδεκτές</a:t>
            </a:r>
            <a:r>
              <a:rPr lang="el-GR" sz="2807" dirty="0">
                <a:solidFill>
                  <a:prstClr val="black"/>
                </a:solidFill>
                <a:latin typeface="g_d0_f5"/>
              </a:rPr>
              <a:t> </a:t>
            </a:r>
            <a:r>
              <a:rPr lang="el-GR" sz="2807" dirty="0">
                <a:solidFill>
                  <a:prstClr val="black"/>
                </a:solidFill>
                <a:latin typeface="g_d0_f4"/>
              </a:rPr>
              <a:t>τιμές</a:t>
            </a:r>
            <a:r>
              <a:rPr lang="el-GR" sz="2807" dirty="0">
                <a:solidFill>
                  <a:prstClr val="black"/>
                </a:solidFill>
                <a:latin typeface="g_d0_f5"/>
              </a:rPr>
              <a:t> του δείκτη </a:t>
            </a:r>
            <a:r>
              <a:rPr lang="el-GR" sz="2807" dirty="0">
                <a:solidFill>
                  <a:prstClr val="black"/>
                </a:solidFill>
                <a:latin typeface="g_d0_f7"/>
              </a:rPr>
              <a:t>CV</a:t>
            </a:r>
            <a:r>
              <a:rPr lang="el-GR" sz="2807" dirty="0">
                <a:solidFill>
                  <a:prstClr val="black"/>
                </a:solidFill>
                <a:latin typeface="g_d0_f5"/>
              </a:rPr>
              <a:t> καθορίζονται ανάλογα: </a:t>
            </a:r>
          </a:p>
          <a:p>
            <a:pPr defTabSz="802020"/>
            <a:endParaRPr lang="el-GR" sz="2807" dirty="0">
              <a:solidFill>
                <a:prstClr val="black"/>
              </a:solidFill>
              <a:latin typeface="g_d0_f5"/>
            </a:endParaRPr>
          </a:p>
          <a:p>
            <a:pPr defTabSz="802020"/>
            <a:r>
              <a:rPr lang="el-GR" sz="2807" dirty="0">
                <a:solidFill>
                  <a:prstClr val="black"/>
                </a:solidFill>
                <a:latin typeface="g_d0_f4"/>
              </a:rPr>
              <a:t>Α) με τη “φύση” των μετρήσεων</a:t>
            </a:r>
            <a:r>
              <a:rPr lang="el-GR" sz="2807" dirty="0">
                <a:solidFill>
                  <a:prstClr val="black"/>
                </a:solidFill>
                <a:latin typeface="g_d0_f5"/>
              </a:rPr>
              <a:t> (π.χ. απόδοση, ύψος, βάρος, συγκέντρωση)</a:t>
            </a:r>
          </a:p>
          <a:p>
            <a:pPr defTabSz="802020"/>
            <a:endParaRPr lang="el-GR" sz="2807" dirty="0">
              <a:solidFill>
                <a:prstClr val="black"/>
              </a:solidFill>
              <a:latin typeface="g_d0_f5"/>
            </a:endParaRPr>
          </a:p>
          <a:p>
            <a:pPr defTabSz="802020"/>
            <a:r>
              <a:rPr lang="el-GR" sz="2807" dirty="0">
                <a:solidFill>
                  <a:prstClr val="black"/>
                </a:solidFill>
                <a:latin typeface="g_d0_f4"/>
              </a:rPr>
              <a:t>Β) με το είδος </a:t>
            </a:r>
            <a:r>
              <a:rPr lang="el-GR" sz="2807" dirty="0">
                <a:solidFill>
                  <a:prstClr val="black"/>
                </a:solidFill>
                <a:latin typeface="g_d0_f5"/>
              </a:rPr>
              <a:t>των πειραματικών ή δειγματοληπτικών μονάδων (π.χ. ρύζι, σιτάρι, αγελάδα, άνθρωπος)</a:t>
            </a:r>
          </a:p>
          <a:p>
            <a:pPr defTabSz="802020"/>
            <a:endParaRPr lang="el-GR" sz="2807" dirty="0">
              <a:solidFill>
                <a:prstClr val="black"/>
              </a:solidFill>
              <a:latin typeface="g_d0_f5"/>
            </a:endParaRPr>
          </a:p>
          <a:p>
            <a:pPr defTabSz="802020"/>
            <a:r>
              <a:rPr lang="el-GR" sz="2807" dirty="0">
                <a:solidFill>
                  <a:prstClr val="black"/>
                </a:solidFill>
                <a:latin typeface="g_d0_f4"/>
              </a:rPr>
              <a:t>Γ) με τις συνθήκες</a:t>
            </a:r>
            <a:r>
              <a:rPr lang="el-GR" sz="2807" dirty="0">
                <a:solidFill>
                  <a:prstClr val="black"/>
                </a:solidFill>
                <a:latin typeface="g_d0_f5"/>
              </a:rPr>
              <a:t> </a:t>
            </a:r>
            <a:r>
              <a:rPr lang="el-GR" sz="2807" dirty="0">
                <a:solidFill>
                  <a:prstClr val="black"/>
                </a:solidFill>
                <a:latin typeface="g_d0_f4"/>
              </a:rPr>
              <a:t>πειραματισμού</a:t>
            </a:r>
            <a:r>
              <a:rPr lang="el-GR" sz="2807" dirty="0">
                <a:solidFill>
                  <a:prstClr val="black"/>
                </a:solidFill>
                <a:latin typeface="g_d0_f5"/>
              </a:rPr>
              <a:t> (π.χ. αγρός, θερμοκήπιο, εργαστήριο)</a:t>
            </a:r>
            <a:endParaRPr lang="el-GR" sz="2807" dirty="0">
              <a:solidFill>
                <a:prstClr val="black"/>
              </a:solidFill>
              <a:latin typeface="Calibri" panose="020F0502020204030204"/>
            </a:endParaRPr>
          </a:p>
        </p:txBody>
      </p:sp>
    </p:spTree>
    <p:extLst>
      <p:ext uri="{BB962C8B-B14F-4D97-AF65-F5344CB8AC3E}">
        <p14:creationId xmlns:p14="http://schemas.microsoft.com/office/powerpoint/2010/main" val="79588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05612" y="1020895"/>
            <a:ext cx="10361536" cy="4249497"/>
          </a:xfrm>
          <a:prstGeom prst="rect">
            <a:avLst/>
          </a:prstGeom>
        </p:spPr>
        <p:txBody>
          <a:bodyPr wrap="square">
            <a:spAutoFit/>
          </a:bodyPr>
          <a:lstStyle/>
          <a:p>
            <a:pPr defTabSz="802020"/>
            <a:r>
              <a:rPr lang="el-GR" sz="2456" dirty="0">
                <a:solidFill>
                  <a:prstClr val="black"/>
                </a:solidFill>
                <a:latin typeface="g_d0_f4"/>
              </a:rPr>
              <a:t>Σε πειραματικούς σχεδιασμούς:</a:t>
            </a:r>
          </a:p>
          <a:p>
            <a:pPr defTabSz="802020"/>
            <a:endParaRPr lang="el-GR" sz="2456" dirty="0">
              <a:solidFill>
                <a:prstClr val="black"/>
              </a:solidFill>
              <a:latin typeface="g_d0_f4"/>
            </a:endParaRPr>
          </a:p>
          <a:p>
            <a:pPr defTabSz="802020"/>
            <a:endParaRPr lang="el-GR" sz="2456" dirty="0">
              <a:solidFill>
                <a:prstClr val="black"/>
              </a:solidFill>
              <a:latin typeface="g_d0_f4"/>
            </a:endParaRPr>
          </a:p>
          <a:p>
            <a:pPr marL="401010" indent="-401010" defTabSz="802020">
              <a:buFont typeface="Wingdings" panose="05000000000000000000" pitchFamily="2" charset="2"/>
              <a:buChar char="§"/>
            </a:pPr>
            <a:r>
              <a:rPr lang="el-GR" sz="2456" dirty="0">
                <a:solidFill>
                  <a:prstClr val="black"/>
                </a:solidFill>
                <a:latin typeface="g_d0_f5"/>
              </a:rPr>
              <a:t>Τιμές </a:t>
            </a:r>
            <a:r>
              <a:rPr lang="el-GR" sz="2456" dirty="0">
                <a:solidFill>
                  <a:prstClr val="black"/>
                </a:solidFill>
                <a:latin typeface="g_d0_f7"/>
              </a:rPr>
              <a:t>CV</a:t>
            </a:r>
            <a:r>
              <a:rPr lang="el-GR" sz="2456" dirty="0">
                <a:solidFill>
                  <a:prstClr val="black"/>
                </a:solidFill>
                <a:latin typeface="g_d0_f5"/>
              </a:rPr>
              <a:t>: 0-10% δηλώνουν υψηλή ακρίβεια</a:t>
            </a:r>
          </a:p>
          <a:p>
            <a:pPr marL="401010" indent="-401010" defTabSz="802020">
              <a:buFont typeface="Wingdings" panose="05000000000000000000" pitchFamily="2" charset="2"/>
              <a:buChar char="§"/>
            </a:pPr>
            <a:endParaRPr lang="el-GR" sz="2456" dirty="0">
              <a:solidFill>
                <a:prstClr val="black"/>
              </a:solidFill>
              <a:latin typeface="g_d0_f5"/>
            </a:endParaRPr>
          </a:p>
          <a:p>
            <a:pPr marL="401010" indent="-401010" defTabSz="802020">
              <a:buFont typeface="Wingdings" panose="05000000000000000000" pitchFamily="2" charset="2"/>
              <a:buChar char="§"/>
            </a:pPr>
            <a:r>
              <a:rPr lang="el-GR" sz="2456" dirty="0">
                <a:solidFill>
                  <a:prstClr val="black"/>
                </a:solidFill>
                <a:latin typeface="g_d0_f5"/>
              </a:rPr>
              <a:t>Τιμές </a:t>
            </a:r>
            <a:r>
              <a:rPr lang="el-GR" sz="2456" dirty="0">
                <a:solidFill>
                  <a:prstClr val="black"/>
                </a:solidFill>
                <a:latin typeface="g_d0_f7"/>
              </a:rPr>
              <a:t>CV</a:t>
            </a:r>
            <a:r>
              <a:rPr lang="el-GR" sz="2456" dirty="0">
                <a:solidFill>
                  <a:prstClr val="black"/>
                </a:solidFill>
                <a:latin typeface="g_d0_f5"/>
              </a:rPr>
              <a:t>: 10-20% δηλώνουν μέτρια ακρίβεια</a:t>
            </a:r>
          </a:p>
          <a:p>
            <a:pPr marL="401010" indent="-401010" defTabSz="802020">
              <a:buFont typeface="Wingdings" panose="05000000000000000000" pitchFamily="2" charset="2"/>
              <a:buChar char="§"/>
            </a:pPr>
            <a:endParaRPr lang="el-GR" sz="2456" dirty="0">
              <a:solidFill>
                <a:prstClr val="black"/>
              </a:solidFill>
              <a:latin typeface="g_d0_f5"/>
            </a:endParaRPr>
          </a:p>
          <a:p>
            <a:pPr marL="401010" indent="-401010" defTabSz="802020">
              <a:buFont typeface="Wingdings" panose="05000000000000000000" pitchFamily="2" charset="2"/>
              <a:buChar char="§"/>
            </a:pPr>
            <a:r>
              <a:rPr lang="el-GR" sz="2456" dirty="0">
                <a:solidFill>
                  <a:prstClr val="black"/>
                </a:solidFill>
                <a:latin typeface="g_d0_f5"/>
              </a:rPr>
              <a:t>Τιμές </a:t>
            </a:r>
            <a:r>
              <a:rPr lang="el-GR" sz="2456" dirty="0">
                <a:solidFill>
                  <a:prstClr val="black"/>
                </a:solidFill>
                <a:latin typeface="g_d0_f7"/>
              </a:rPr>
              <a:t>CV</a:t>
            </a:r>
            <a:r>
              <a:rPr lang="el-GR" sz="2456" dirty="0">
                <a:solidFill>
                  <a:prstClr val="black"/>
                </a:solidFill>
                <a:latin typeface="g_d0_f10"/>
              </a:rPr>
              <a:t>:</a:t>
            </a:r>
            <a:r>
              <a:rPr lang="el-GR" sz="2456" dirty="0">
                <a:solidFill>
                  <a:prstClr val="black"/>
                </a:solidFill>
                <a:latin typeface="g_d0_f5"/>
              </a:rPr>
              <a:t> 20-30% δηλώνουν μικρή ακρίβεια</a:t>
            </a:r>
          </a:p>
          <a:p>
            <a:pPr marL="401010" indent="-401010" defTabSz="802020">
              <a:buFont typeface="Wingdings" panose="05000000000000000000" pitchFamily="2" charset="2"/>
              <a:buChar char="§"/>
            </a:pPr>
            <a:r>
              <a:rPr lang="el-GR" sz="2456" dirty="0">
                <a:solidFill>
                  <a:prstClr val="black"/>
                </a:solidFill>
                <a:latin typeface="g_d0_f5"/>
              </a:rPr>
              <a:t>Τιμές </a:t>
            </a:r>
            <a:r>
              <a:rPr lang="el-GR" sz="2456" dirty="0">
                <a:solidFill>
                  <a:prstClr val="black"/>
                </a:solidFill>
                <a:latin typeface="g_d0_f7"/>
              </a:rPr>
              <a:t>CV</a:t>
            </a:r>
            <a:r>
              <a:rPr lang="el-GR" sz="2456" dirty="0">
                <a:solidFill>
                  <a:prstClr val="black"/>
                </a:solidFill>
                <a:latin typeface="g_d0_f5"/>
              </a:rPr>
              <a:t>: &gt;30% δηλώνουν πολύ μικρή ακρίβεια</a:t>
            </a:r>
          </a:p>
          <a:p>
            <a:pPr marL="401010" indent="-401010" defTabSz="802020">
              <a:buFont typeface="Wingdings" panose="05000000000000000000" pitchFamily="2" charset="2"/>
              <a:buChar char="§"/>
            </a:pPr>
            <a:endParaRPr lang="el-GR" sz="2456" dirty="0">
              <a:solidFill>
                <a:prstClr val="black"/>
              </a:solidFill>
              <a:latin typeface="g_d0_f5"/>
            </a:endParaRPr>
          </a:p>
          <a:p>
            <a:pPr marL="401010" indent="-401010" defTabSz="802020">
              <a:buFont typeface="Wingdings" panose="05000000000000000000" pitchFamily="2" charset="2"/>
              <a:buChar char="§"/>
            </a:pPr>
            <a:r>
              <a:rPr lang="el-GR" sz="2456" dirty="0">
                <a:solidFill>
                  <a:prstClr val="black"/>
                </a:solidFill>
                <a:latin typeface="g_d0_f4"/>
              </a:rPr>
              <a:t>Σε πειράματα αγρού αποδεκτές τιμές του δείκτη </a:t>
            </a:r>
            <a:r>
              <a:rPr lang="el-GR" sz="2456" dirty="0">
                <a:solidFill>
                  <a:prstClr val="black"/>
                </a:solidFill>
                <a:latin typeface="g_d0_f13"/>
              </a:rPr>
              <a:t>CV </a:t>
            </a:r>
            <a:r>
              <a:rPr lang="el-GR" sz="2456" dirty="0">
                <a:solidFill>
                  <a:prstClr val="black"/>
                </a:solidFill>
                <a:latin typeface="g_d0_f4"/>
              </a:rPr>
              <a:t>έως και 33%</a:t>
            </a:r>
            <a:endParaRPr lang="el-GR" sz="2456" dirty="0">
              <a:solidFill>
                <a:prstClr val="black"/>
              </a:solidFill>
              <a:latin typeface="Calibri" panose="020F0502020204030204"/>
            </a:endParaRPr>
          </a:p>
        </p:txBody>
      </p:sp>
    </p:spTree>
    <p:extLst>
      <p:ext uri="{BB962C8B-B14F-4D97-AF65-F5344CB8AC3E}">
        <p14:creationId xmlns:p14="http://schemas.microsoft.com/office/powerpoint/2010/main" val="3088221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280D90C2-FDC0-4E76-A97C-0EBCED02F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57337" y="-1440268"/>
            <a:ext cx="7667625" cy="10604502"/>
          </a:xfrm>
          <a:prstGeom prst="rect">
            <a:avLst/>
          </a:prstGeom>
        </p:spPr>
      </p:pic>
    </p:spTree>
    <p:extLst>
      <p:ext uri="{BB962C8B-B14F-4D97-AF65-F5344CB8AC3E}">
        <p14:creationId xmlns:p14="http://schemas.microsoft.com/office/powerpoint/2010/main" val="3765602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0FEADDC-D552-47EC-B780-84BDD4A17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55763" y="-1655763"/>
            <a:ext cx="7381876" cy="10693401"/>
          </a:xfrm>
          <a:prstGeom prst="rect">
            <a:avLst/>
          </a:prstGeom>
        </p:spPr>
      </p:pic>
    </p:spTree>
    <p:extLst>
      <p:ext uri="{BB962C8B-B14F-4D97-AF65-F5344CB8AC3E}">
        <p14:creationId xmlns:p14="http://schemas.microsoft.com/office/powerpoint/2010/main" val="963007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444574E-58C4-450D-9EF6-CD949E2661BB}"/>
              </a:ext>
            </a:extLst>
          </p:cNvPr>
          <p:cNvPicPr>
            <a:picLocks noChangeAspect="1"/>
          </p:cNvPicPr>
          <p:nvPr/>
        </p:nvPicPr>
        <p:blipFill>
          <a:blip r:embed="rId2"/>
          <a:stretch>
            <a:fillRect/>
          </a:stretch>
        </p:blipFill>
        <p:spPr>
          <a:xfrm>
            <a:off x="1689100" y="352425"/>
            <a:ext cx="7010400" cy="1298972"/>
          </a:xfrm>
          <a:prstGeom prst="rect">
            <a:avLst/>
          </a:prstGeom>
        </p:spPr>
      </p:pic>
      <p:pic>
        <p:nvPicPr>
          <p:cNvPr id="4" name="Εικόνα 3">
            <a:extLst>
              <a:ext uri="{FF2B5EF4-FFF2-40B4-BE49-F238E27FC236}">
                <a16:creationId xmlns:a16="http://schemas.microsoft.com/office/drawing/2014/main" id="{7F3D5FD1-B66E-495C-926C-1BA999BC37FD}"/>
              </a:ext>
            </a:extLst>
          </p:cNvPr>
          <p:cNvPicPr>
            <a:picLocks noChangeAspect="1"/>
          </p:cNvPicPr>
          <p:nvPr/>
        </p:nvPicPr>
        <p:blipFill>
          <a:blip r:embed="rId3"/>
          <a:stretch>
            <a:fillRect/>
          </a:stretch>
        </p:blipFill>
        <p:spPr>
          <a:xfrm>
            <a:off x="850900" y="1800225"/>
            <a:ext cx="8382000" cy="3352799"/>
          </a:xfrm>
          <a:prstGeom prst="rect">
            <a:avLst/>
          </a:prstGeom>
        </p:spPr>
      </p:pic>
    </p:spTree>
    <p:extLst>
      <p:ext uri="{BB962C8B-B14F-4D97-AF65-F5344CB8AC3E}">
        <p14:creationId xmlns:p14="http://schemas.microsoft.com/office/powerpoint/2010/main" val="1095540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2051" rIns="0" bIns="0" rtlCol="0">
            <a:spAutoFit/>
          </a:bodyPr>
          <a:lstStyle/>
          <a:p>
            <a:pPr marL="1774825" marR="5080" indent="-643255">
              <a:lnSpc>
                <a:spcPct val="100000"/>
              </a:lnSpc>
              <a:spcBef>
                <a:spcPts val="100"/>
              </a:spcBef>
            </a:pPr>
            <a:r>
              <a:rPr sz="3200" b="1" dirty="0">
                <a:solidFill>
                  <a:srgbClr val="000000"/>
                </a:solidFill>
                <a:latin typeface="Arial"/>
                <a:cs typeface="Arial"/>
              </a:rPr>
              <a:t>Το </a:t>
            </a:r>
            <a:r>
              <a:rPr sz="3200" b="1" spc="-5" dirty="0">
                <a:solidFill>
                  <a:srgbClr val="000000"/>
                </a:solidFill>
                <a:latin typeface="Arial"/>
                <a:cs typeface="Arial"/>
              </a:rPr>
              <a:t>Γενικό </a:t>
            </a:r>
            <a:r>
              <a:rPr sz="3200" b="1" spc="25" dirty="0">
                <a:solidFill>
                  <a:srgbClr val="000000"/>
                </a:solidFill>
                <a:latin typeface="Arial"/>
                <a:cs typeface="Arial"/>
              </a:rPr>
              <a:t>Γραµµικό</a:t>
            </a:r>
            <a:r>
              <a:rPr sz="3200" b="1" spc="-70" dirty="0">
                <a:solidFill>
                  <a:srgbClr val="000000"/>
                </a:solidFill>
                <a:latin typeface="Arial"/>
                <a:cs typeface="Arial"/>
              </a:rPr>
              <a:t> </a:t>
            </a:r>
            <a:r>
              <a:rPr sz="3200" b="1" spc="-5" dirty="0">
                <a:solidFill>
                  <a:srgbClr val="000000"/>
                </a:solidFill>
                <a:latin typeface="Arial"/>
                <a:cs typeface="Arial"/>
              </a:rPr>
              <a:t>Πρότυπο  (</a:t>
            </a:r>
            <a:r>
              <a:rPr sz="3200" b="1" i="1" spc="-5" dirty="0">
                <a:solidFill>
                  <a:srgbClr val="000000"/>
                </a:solidFill>
                <a:latin typeface="Arial"/>
                <a:cs typeface="Arial"/>
              </a:rPr>
              <a:t>General Linear</a:t>
            </a:r>
            <a:r>
              <a:rPr sz="3200" b="1" i="1" spc="-35" dirty="0">
                <a:solidFill>
                  <a:srgbClr val="000000"/>
                </a:solidFill>
                <a:latin typeface="Arial"/>
                <a:cs typeface="Arial"/>
              </a:rPr>
              <a:t> </a:t>
            </a:r>
            <a:r>
              <a:rPr sz="3200" b="1" i="1" spc="-5" dirty="0">
                <a:solidFill>
                  <a:srgbClr val="000000"/>
                </a:solidFill>
                <a:latin typeface="Arial"/>
                <a:cs typeface="Arial"/>
              </a:rPr>
              <a:t>Model</a:t>
            </a:r>
            <a:r>
              <a:rPr sz="3200" b="1" spc="-5" dirty="0">
                <a:solidFill>
                  <a:srgbClr val="000000"/>
                </a:solidFill>
                <a:latin typeface="Arial"/>
                <a:cs typeface="Arial"/>
              </a:rPr>
              <a:t>)</a:t>
            </a:r>
            <a:endParaRPr sz="3200">
              <a:latin typeface="Arial"/>
              <a:cs typeface="Arial"/>
            </a:endParaRPr>
          </a:p>
        </p:txBody>
      </p:sp>
      <p:sp>
        <p:nvSpPr>
          <p:cNvPr id="3" name="object 3"/>
          <p:cNvSpPr txBox="1"/>
          <p:nvPr/>
        </p:nvSpPr>
        <p:spPr>
          <a:xfrm>
            <a:off x="1091183" y="1761744"/>
            <a:ext cx="2304415" cy="864235"/>
          </a:xfrm>
          <a:prstGeom prst="rect">
            <a:avLst/>
          </a:prstGeom>
          <a:ln w="28574">
            <a:solidFill>
              <a:srgbClr val="FF0000"/>
            </a:solidFill>
          </a:ln>
        </p:spPr>
        <p:txBody>
          <a:bodyPr vert="horz" wrap="square" lIns="0" tIns="129540" rIns="0" bIns="0" rtlCol="0">
            <a:spAutoFit/>
          </a:bodyPr>
          <a:lstStyle/>
          <a:p>
            <a:pPr marL="100330">
              <a:lnSpc>
                <a:spcPct val="100000"/>
              </a:lnSpc>
              <a:spcBef>
                <a:spcPts val="1020"/>
              </a:spcBef>
            </a:pPr>
            <a:r>
              <a:rPr sz="2550" i="1" spc="-50" dirty="0">
                <a:latin typeface="Times New Roman"/>
                <a:cs typeface="Times New Roman"/>
              </a:rPr>
              <a:t>Y</a:t>
            </a:r>
            <a:r>
              <a:rPr sz="2175" i="1" spc="-75" baseline="-24904" dirty="0">
                <a:latin typeface="Times New Roman"/>
                <a:cs typeface="Times New Roman"/>
              </a:rPr>
              <a:t>ij </a:t>
            </a:r>
            <a:r>
              <a:rPr sz="2550" spc="10" dirty="0">
                <a:latin typeface="Symbol"/>
                <a:cs typeface="Symbol"/>
              </a:rPr>
              <a:t></a:t>
            </a:r>
            <a:r>
              <a:rPr sz="2550" spc="10" dirty="0">
                <a:latin typeface="Times New Roman"/>
                <a:cs typeface="Times New Roman"/>
              </a:rPr>
              <a:t> </a:t>
            </a:r>
            <a:r>
              <a:rPr sz="2700" i="1" spc="-75" dirty="0">
                <a:latin typeface="Symbol"/>
                <a:cs typeface="Symbol"/>
              </a:rPr>
              <a:t></a:t>
            </a:r>
            <a:r>
              <a:rPr sz="2700" i="1" spc="-75" dirty="0">
                <a:latin typeface="Times New Roman"/>
                <a:cs typeface="Times New Roman"/>
              </a:rPr>
              <a:t> </a:t>
            </a:r>
            <a:r>
              <a:rPr sz="2550" spc="10" dirty="0">
                <a:latin typeface="Symbol"/>
                <a:cs typeface="Symbol"/>
              </a:rPr>
              <a:t></a:t>
            </a:r>
            <a:r>
              <a:rPr sz="2550" spc="10" dirty="0">
                <a:latin typeface="Times New Roman"/>
                <a:cs typeface="Times New Roman"/>
              </a:rPr>
              <a:t> </a:t>
            </a:r>
            <a:r>
              <a:rPr sz="2550" i="1" spc="10" dirty="0">
                <a:latin typeface="Times New Roman"/>
                <a:cs typeface="Times New Roman"/>
              </a:rPr>
              <a:t>t</a:t>
            </a:r>
            <a:r>
              <a:rPr sz="2175" i="1" spc="15" baseline="-24904" dirty="0">
                <a:latin typeface="Times New Roman"/>
                <a:cs typeface="Times New Roman"/>
              </a:rPr>
              <a:t>i </a:t>
            </a:r>
            <a:r>
              <a:rPr sz="2550" spc="10" dirty="0">
                <a:latin typeface="Symbol"/>
                <a:cs typeface="Symbol"/>
              </a:rPr>
              <a:t></a:t>
            </a:r>
            <a:r>
              <a:rPr sz="2550" spc="-475" dirty="0">
                <a:latin typeface="Times New Roman"/>
                <a:cs typeface="Times New Roman"/>
              </a:rPr>
              <a:t> </a:t>
            </a:r>
            <a:r>
              <a:rPr sz="2550" i="1" spc="-30" dirty="0">
                <a:latin typeface="Times New Roman"/>
                <a:cs typeface="Times New Roman"/>
              </a:rPr>
              <a:t>e</a:t>
            </a:r>
            <a:r>
              <a:rPr sz="2175" i="1" spc="-44" baseline="-24904" dirty="0">
                <a:latin typeface="Times New Roman"/>
                <a:cs typeface="Times New Roman"/>
              </a:rPr>
              <a:t>ij</a:t>
            </a:r>
            <a:endParaRPr sz="2175" baseline="-24904">
              <a:latin typeface="Times New Roman"/>
              <a:cs typeface="Times New Roman"/>
            </a:endParaRPr>
          </a:p>
        </p:txBody>
      </p:sp>
      <p:sp>
        <p:nvSpPr>
          <p:cNvPr id="4" name="object 4"/>
          <p:cNvSpPr txBox="1"/>
          <p:nvPr/>
        </p:nvSpPr>
        <p:spPr>
          <a:xfrm>
            <a:off x="1150111" y="2757478"/>
            <a:ext cx="8261350" cy="795655"/>
          </a:xfrm>
          <a:prstGeom prst="rect">
            <a:avLst/>
          </a:prstGeom>
        </p:spPr>
        <p:txBody>
          <a:bodyPr vert="horz" wrap="square" lIns="0" tIns="16510" rIns="0" bIns="0" rtlCol="0">
            <a:spAutoFit/>
          </a:bodyPr>
          <a:lstStyle/>
          <a:p>
            <a:pPr marL="12700">
              <a:lnSpc>
                <a:spcPts val="3010"/>
              </a:lnSpc>
              <a:spcBef>
                <a:spcPts val="130"/>
              </a:spcBef>
            </a:pPr>
            <a:r>
              <a:rPr sz="2550" i="1" spc="5" dirty="0">
                <a:latin typeface="Times New Roman"/>
                <a:cs typeface="Times New Roman"/>
              </a:rPr>
              <a:t>i</a:t>
            </a:r>
            <a:r>
              <a:rPr sz="2550" spc="5" dirty="0">
                <a:latin typeface="Times New Roman"/>
                <a:cs typeface="Times New Roman"/>
              </a:rPr>
              <a:t>: </a:t>
            </a:r>
            <a:r>
              <a:rPr sz="2550" spc="10" dirty="0">
                <a:latin typeface="Times New Roman"/>
                <a:cs typeface="Times New Roman"/>
              </a:rPr>
              <a:t>αναφέρεται στην </a:t>
            </a:r>
            <a:r>
              <a:rPr sz="2550" spc="15" dirty="0">
                <a:latin typeface="Times New Roman"/>
                <a:cs typeface="Times New Roman"/>
              </a:rPr>
              <a:t>κύρια </a:t>
            </a:r>
            <a:r>
              <a:rPr sz="2550" spc="10" dirty="0">
                <a:latin typeface="Times New Roman"/>
                <a:cs typeface="Times New Roman"/>
              </a:rPr>
              <a:t>επίδραση </a:t>
            </a:r>
            <a:r>
              <a:rPr sz="2550" spc="20" dirty="0">
                <a:latin typeface="Times New Roman"/>
                <a:cs typeface="Times New Roman"/>
              </a:rPr>
              <a:t>της </a:t>
            </a:r>
            <a:r>
              <a:rPr sz="2550" dirty="0">
                <a:latin typeface="Times New Roman"/>
                <a:cs typeface="Times New Roman"/>
              </a:rPr>
              <a:t>επέµβασης </a:t>
            </a:r>
            <a:r>
              <a:rPr sz="2550" i="1" spc="10" dirty="0">
                <a:latin typeface="Times New Roman"/>
                <a:cs typeface="Times New Roman"/>
              </a:rPr>
              <a:t>i</a:t>
            </a:r>
            <a:r>
              <a:rPr sz="2550" i="1" spc="-35" dirty="0">
                <a:latin typeface="Times New Roman"/>
                <a:cs typeface="Times New Roman"/>
              </a:rPr>
              <a:t> </a:t>
            </a:r>
            <a:r>
              <a:rPr sz="2550" spc="10" dirty="0">
                <a:latin typeface="Times New Roman"/>
                <a:cs typeface="Times New Roman"/>
              </a:rPr>
              <a:t>(</a:t>
            </a:r>
            <a:r>
              <a:rPr sz="2550" i="1" spc="10" dirty="0">
                <a:latin typeface="Times New Roman"/>
                <a:cs typeface="Times New Roman"/>
              </a:rPr>
              <a:t>i</a:t>
            </a:r>
            <a:r>
              <a:rPr sz="2550" spc="10" dirty="0">
                <a:latin typeface="Times New Roman"/>
                <a:cs typeface="Times New Roman"/>
              </a:rPr>
              <a:t>=1,…,</a:t>
            </a:r>
            <a:r>
              <a:rPr sz="2550" i="1" spc="10" dirty="0">
                <a:latin typeface="Times New Roman"/>
                <a:cs typeface="Times New Roman"/>
              </a:rPr>
              <a:t>π</a:t>
            </a:r>
            <a:r>
              <a:rPr sz="2550" spc="10" dirty="0">
                <a:latin typeface="Times New Roman"/>
                <a:cs typeface="Times New Roman"/>
              </a:rPr>
              <a:t>)</a:t>
            </a:r>
            <a:endParaRPr sz="2550">
              <a:latin typeface="Times New Roman"/>
              <a:cs typeface="Times New Roman"/>
            </a:endParaRPr>
          </a:p>
          <a:p>
            <a:pPr marL="12700">
              <a:lnSpc>
                <a:spcPts val="3010"/>
              </a:lnSpc>
            </a:pPr>
            <a:r>
              <a:rPr sz="2550" i="1" spc="5" dirty="0">
                <a:latin typeface="Times New Roman"/>
                <a:cs typeface="Times New Roman"/>
              </a:rPr>
              <a:t>j</a:t>
            </a:r>
            <a:r>
              <a:rPr sz="2550" spc="5" dirty="0">
                <a:latin typeface="Times New Roman"/>
                <a:cs typeface="Times New Roman"/>
              </a:rPr>
              <a:t>: </a:t>
            </a:r>
            <a:r>
              <a:rPr sz="2550" spc="10" dirty="0">
                <a:latin typeface="Times New Roman"/>
                <a:cs typeface="Times New Roman"/>
              </a:rPr>
              <a:t>αναφέρεται στην </a:t>
            </a:r>
            <a:r>
              <a:rPr sz="2550" dirty="0">
                <a:latin typeface="Times New Roman"/>
                <a:cs typeface="Times New Roman"/>
              </a:rPr>
              <a:t>µέτρηση </a:t>
            </a:r>
            <a:r>
              <a:rPr sz="2550" spc="20" dirty="0">
                <a:latin typeface="Times New Roman"/>
                <a:cs typeface="Times New Roman"/>
              </a:rPr>
              <a:t>ή </a:t>
            </a:r>
            <a:r>
              <a:rPr sz="2550" spc="15" dirty="0">
                <a:latin typeface="Times New Roman"/>
                <a:cs typeface="Times New Roman"/>
              </a:rPr>
              <a:t>παρατήρηση </a:t>
            </a:r>
            <a:r>
              <a:rPr sz="2550" i="1" spc="10" dirty="0">
                <a:latin typeface="Times New Roman"/>
                <a:cs typeface="Times New Roman"/>
              </a:rPr>
              <a:t>j</a:t>
            </a:r>
            <a:r>
              <a:rPr sz="2550" i="1" spc="-45" dirty="0">
                <a:latin typeface="Times New Roman"/>
                <a:cs typeface="Times New Roman"/>
              </a:rPr>
              <a:t> </a:t>
            </a:r>
            <a:r>
              <a:rPr sz="2550" spc="10" dirty="0">
                <a:latin typeface="Times New Roman"/>
                <a:cs typeface="Times New Roman"/>
              </a:rPr>
              <a:t>(</a:t>
            </a:r>
            <a:r>
              <a:rPr sz="2550" i="1" spc="10" dirty="0">
                <a:latin typeface="Times New Roman"/>
                <a:cs typeface="Times New Roman"/>
              </a:rPr>
              <a:t>j</a:t>
            </a:r>
            <a:r>
              <a:rPr sz="2550" spc="10" dirty="0">
                <a:latin typeface="Times New Roman"/>
                <a:cs typeface="Times New Roman"/>
              </a:rPr>
              <a:t>=1,…,</a:t>
            </a:r>
            <a:r>
              <a:rPr sz="2550" i="1" spc="10" dirty="0">
                <a:latin typeface="Times New Roman"/>
                <a:cs typeface="Times New Roman"/>
              </a:rPr>
              <a:t>n</a:t>
            </a:r>
            <a:r>
              <a:rPr sz="2550" spc="10" dirty="0">
                <a:latin typeface="Times New Roman"/>
                <a:cs typeface="Times New Roman"/>
              </a:rPr>
              <a:t>)</a:t>
            </a:r>
            <a:endParaRPr sz="2550">
              <a:latin typeface="Times New Roman"/>
              <a:cs typeface="Times New Roman"/>
            </a:endParaRPr>
          </a:p>
        </p:txBody>
      </p:sp>
      <p:sp>
        <p:nvSpPr>
          <p:cNvPr id="5" name="object 5"/>
          <p:cNvSpPr/>
          <p:nvPr/>
        </p:nvSpPr>
        <p:spPr>
          <a:xfrm>
            <a:off x="5682989" y="4430269"/>
            <a:ext cx="123825" cy="0"/>
          </a:xfrm>
          <a:custGeom>
            <a:avLst/>
            <a:gdLst/>
            <a:ahLst/>
            <a:cxnLst/>
            <a:rect l="l" t="t" r="r" b="b"/>
            <a:pathLst>
              <a:path w="123825">
                <a:moveTo>
                  <a:pt x="0" y="0"/>
                </a:moveTo>
                <a:lnTo>
                  <a:pt x="123434" y="0"/>
                </a:lnTo>
              </a:path>
            </a:pathLst>
          </a:custGeom>
          <a:ln w="12103">
            <a:solidFill>
              <a:srgbClr val="000000"/>
            </a:solidFill>
          </a:ln>
        </p:spPr>
        <p:txBody>
          <a:bodyPr wrap="square" lIns="0" tIns="0" rIns="0" bIns="0" rtlCol="0"/>
          <a:lstStyle/>
          <a:p>
            <a:endParaRPr/>
          </a:p>
        </p:txBody>
      </p:sp>
      <p:sp>
        <p:nvSpPr>
          <p:cNvPr id="6" name="object 6"/>
          <p:cNvSpPr/>
          <p:nvPr/>
        </p:nvSpPr>
        <p:spPr>
          <a:xfrm>
            <a:off x="5681471" y="4771644"/>
            <a:ext cx="123825" cy="0"/>
          </a:xfrm>
          <a:custGeom>
            <a:avLst/>
            <a:gdLst/>
            <a:ahLst/>
            <a:cxnLst/>
            <a:rect l="l" t="t" r="r" b="b"/>
            <a:pathLst>
              <a:path w="123825">
                <a:moveTo>
                  <a:pt x="0" y="0"/>
                </a:moveTo>
                <a:lnTo>
                  <a:pt x="123443" y="0"/>
                </a:lnTo>
              </a:path>
            </a:pathLst>
          </a:custGeom>
          <a:ln w="12103">
            <a:solidFill>
              <a:srgbClr val="000000"/>
            </a:solidFill>
          </a:ln>
        </p:spPr>
        <p:txBody>
          <a:bodyPr wrap="square" lIns="0" tIns="0" rIns="0" bIns="0" rtlCol="0"/>
          <a:lstStyle/>
          <a:p>
            <a:endParaRPr/>
          </a:p>
        </p:txBody>
      </p:sp>
      <p:sp>
        <p:nvSpPr>
          <p:cNvPr id="7" name="object 7"/>
          <p:cNvSpPr/>
          <p:nvPr/>
        </p:nvSpPr>
        <p:spPr>
          <a:xfrm>
            <a:off x="6103619" y="4771644"/>
            <a:ext cx="123825" cy="0"/>
          </a:xfrm>
          <a:custGeom>
            <a:avLst/>
            <a:gdLst/>
            <a:ahLst/>
            <a:cxnLst/>
            <a:rect l="l" t="t" r="r" b="b"/>
            <a:pathLst>
              <a:path w="123825">
                <a:moveTo>
                  <a:pt x="0" y="0"/>
                </a:moveTo>
                <a:lnTo>
                  <a:pt x="123443" y="0"/>
                </a:lnTo>
              </a:path>
            </a:pathLst>
          </a:custGeom>
          <a:ln w="12103">
            <a:solidFill>
              <a:srgbClr val="000000"/>
            </a:solidFill>
          </a:ln>
        </p:spPr>
        <p:txBody>
          <a:bodyPr wrap="square" lIns="0" tIns="0" rIns="0" bIns="0" rtlCol="0"/>
          <a:lstStyle/>
          <a:p>
            <a:endParaRPr/>
          </a:p>
        </p:txBody>
      </p:sp>
      <p:sp>
        <p:nvSpPr>
          <p:cNvPr id="8" name="object 8"/>
          <p:cNvSpPr/>
          <p:nvPr/>
        </p:nvSpPr>
        <p:spPr>
          <a:xfrm>
            <a:off x="5681471" y="5170932"/>
            <a:ext cx="123825" cy="0"/>
          </a:xfrm>
          <a:custGeom>
            <a:avLst/>
            <a:gdLst/>
            <a:ahLst/>
            <a:cxnLst/>
            <a:rect l="l" t="t" r="r" b="b"/>
            <a:pathLst>
              <a:path w="123825">
                <a:moveTo>
                  <a:pt x="0" y="0"/>
                </a:moveTo>
                <a:lnTo>
                  <a:pt x="123443" y="0"/>
                </a:lnTo>
              </a:path>
            </a:pathLst>
          </a:custGeom>
          <a:ln w="12103">
            <a:solidFill>
              <a:srgbClr val="000000"/>
            </a:solidFill>
          </a:ln>
        </p:spPr>
        <p:txBody>
          <a:bodyPr wrap="square" lIns="0" tIns="0" rIns="0" bIns="0" rtlCol="0"/>
          <a:lstStyle/>
          <a:p>
            <a:endParaRPr/>
          </a:p>
        </p:txBody>
      </p:sp>
      <p:graphicFrame>
        <p:nvGraphicFramePr>
          <p:cNvPr id="9" name="object 9"/>
          <p:cNvGraphicFramePr>
            <a:graphicFrameLocks noGrp="1"/>
          </p:cNvGraphicFramePr>
          <p:nvPr/>
        </p:nvGraphicFramePr>
        <p:xfrm>
          <a:off x="2793492" y="4066032"/>
          <a:ext cx="4716779" cy="1836420"/>
        </p:xfrm>
        <a:graphic>
          <a:graphicData uri="http://schemas.openxmlformats.org/drawingml/2006/table">
            <a:tbl>
              <a:tblPr firstRow="1" bandRow="1">
                <a:tableStyleId>{2D5ABB26-0587-4C30-8999-92F81FD0307C}</a:tableStyleId>
              </a:tblPr>
              <a:tblGrid>
                <a:gridCol w="2703830">
                  <a:extLst>
                    <a:ext uri="{9D8B030D-6E8A-4147-A177-3AD203B41FA5}">
                      <a16:colId xmlns:a16="http://schemas.microsoft.com/office/drawing/2014/main" val="20000"/>
                    </a:ext>
                  </a:extLst>
                </a:gridCol>
                <a:gridCol w="2012949">
                  <a:extLst>
                    <a:ext uri="{9D8B030D-6E8A-4147-A177-3AD203B41FA5}">
                      <a16:colId xmlns:a16="http://schemas.microsoft.com/office/drawing/2014/main" val="20001"/>
                    </a:ext>
                  </a:extLst>
                </a:gridCol>
              </a:tblGrid>
              <a:tr h="294132">
                <a:tc>
                  <a:txBody>
                    <a:bodyPr/>
                    <a:lstStyle/>
                    <a:p>
                      <a:pPr algn="ctr">
                        <a:lnSpc>
                          <a:spcPts val="2180"/>
                        </a:lnSpc>
                      </a:pPr>
                      <a:r>
                        <a:rPr sz="1950" spc="-15" dirty="0">
                          <a:latin typeface="Times New Roman"/>
                          <a:cs typeface="Times New Roman"/>
                        </a:rPr>
                        <a:t>Παράµετρος</a:t>
                      </a:r>
                      <a:r>
                        <a:rPr sz="1950" spc="-25" dirty="0">
                          <a:latin typeface="Times New Roman"/>
                          <a:cs typeface="Times New Roman"/>
                        </a:rPr>
                        <a:t> </a:t>
                      </a:r>
                      <a:r>
                        <a:rPr sz="1950" spc="-15" dirty="0">
                          <a:latin typeface="Times New Roman"/>
                          <a:cs typeface="Times New Roman"/>
                        </a:rPr>
                        <a:t>Πληθυσµού</a:t>
                      </a:r>
                      <a:endParaRPr sz="195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490220">
                        <a:lnSpc>
                          <a:spcPts val="2180"/>
                        </a:lnSpc>
                      </a:pPr>
                      <a:r>
                        <a:rPr sz="1950" spc="-15" dirty="0">
                          <a:latin typeface="Times New Roman"/>
                          <a:cs typeface="Times New Roman"/>
                        </a:rPr>
                        <a:t>Εκτιµητής</a:t>
                      </a:r>
                      <a:endParaRPr sz="1950">
                        <a:latin typeface="Times New Roman"/>
                        <a:cs typeface="Times New Roman"/>
                      </a:endParaRPr>
                    </a:p>
                  </a:txBody>
                  <a:tcPr marL="0" marR="0" marT="0" marB="0">
                    <a:lnL w="9525">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340614">
                <a:tc>
                  <a:txBody>
                    <a:bodyPr/>
                    <a:lstStyle/>
                    <a:p>
                      <a:pPr marR="15875" algn="ctr">
                        <a:lnSpc>
                          <a:spcPts val="1850"/>
                        </a:lnSpc>
                      </a:pPr>
                      <a:r>
                        <a:rPr sz="2000" i="1" dirty="0">
                          <a:latin typeface="Symbol"/>
                          <a:cs typeface="Symbol"/>
                        </a:rPr>
                        <a:t></a:t>
                      </a:r>
                      <a:endParaRPr sz="2000">
                        <a:latin typeface="Symbol"/>
                        <a:cs typeface="Symbo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tc>
                  <a:txBody>
                    <a:bodyPr/>
                    <a:lstStyle/>
                    <a:p>
                      <a:pPr marL="132080">
                        <a:lnSpc>
                          <a:spcPct val="100000"/>
                        </a:lnSpc>
                        <a:spcBef>
                          <a:spcPts val="245"/>
                        </a:spcBef>
                      </a:pPr>
                      <a:r>
                        <a:rPr sz="1900" i="1" spc="15" dirty="0">
                          <a:latin typeface="Times New Roman"/>
                          <a:cs typeface="Times New Roman"/>
                        </a:rPr>
                        <a:t>Y</a:t>
                      </a:r>
                      <a:r>
                        <a:rPr sz="1900" i="1" spc="-190" dirty="0">
                          <a:latin typeface="Times New Roman"/>
                          <a:cs typeface="Times New Roman"/>
                        </a:rPr>
                        <a:t> </a:t>
                      </a:r>
                      <a:r>
                        <a:rPr sz="1900" spc="10" dirty="0">
                          <a:latin typeface="Times New Roman"/>
                          <a:cs typeface="Times New Roman"/>
                        </a:rPr>
                        <a:t>..</a:t>
                      </a:r>
                      <a:endParaRPr sz="1900">
                        <a:latin typeface="Times New Roman"/>
                        <a:cs typeface="Times New Roman"/>
                      </a:endParaRPr>
                    </a:p>
                  </a:txBody>
                  <a:tcPr marL="0" marR="0" marT="31115" marB="0">
                    <a:lnL w="9525">
                      <a:solidFill>
                        <a:srgbClr val="000000"/>
                      </a:solidFill>
                      <a:prstDash val="solid"/>
                    </a:lnL>
                    <a:lnR w="12700">
                      <a:solidFill>
                        <a:srgbClr val="000000"/>
                      </a:solidFill>
                      <a:prstDash val="solid"/>
                    </a:lnR>
                    <a:lnT w="9525">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00050">
                <a:tc>
                  <a:txBody>
                    <a:bodyPr/>
                    <a:lstStyle/>
                    <a:p>
                      <a:pPr marR="8890" algn="ctr">
                        <a:lnSpc>
                          <a:spcPct val="100000"/>
                        </a:lnSpc>
                        <a:spcBef>
                          <a:spcPts val="35"/>
                        </a:spcBef>
                      </a:pPr>
                      <a:r>
                        <a:rPr sz="1950" i="1" dirty="0">
                          <a:latin typeface="Times New Roman"/>
                          <a:cs typeface="Times New Roman"/>
                        </a:rPr>
                        <a:t>t</a:t>
                      </a:r>
                      <a:r>
                        <a:rPr sz="1650" i="1" baseline="-25252" dirty="0">
                          <a:latin typeface="Times New Roman"/>
                          <a:cs typeface="Times New Roman"/>
                        </a:rPr>
                        <a:t>i</a:t>
                      </a:r>
                      <a:endParaRPr sz="1650" baseline="-25252">
                        <a:latin typeface="Times New Roman"/>
                        <a:cs typeface="Times New Roman"/>
                      </a:endParaRPr>
                    </a:p>
                  </a:txBody>
                  <a:tcPr marL="0" marR="0" marT="4445" marB="0">
                    <a:lnL w="952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tc>
                  <a:txBody>
                    <a:bodyPr/>
                    <a:lstStyle/>
                    <a:p>
                      <a:pPr marL="132080">
                        <a:lnSpc>
                          <a:spcPct val="100000"/>
                        </a:lnSpc>
                        <a:spcBef>
                          <a:spcPts val="190"/>
                        </a:spcBef>
                      </a:pPr>
                      <a:r>
                        <a:rPr sz="1950" i="1" spc="-35" dirty="0">
                          <a:latin typeface="Times New Roman"/>
                          <a:cs typeface="Times New Roman"/>
                        </a:rPr>
                        <a:t>Y</a:t>
                      </a:r>
                      <a:r>
                        <a:rPr sz="1650" i="1" spc="-52" baseline="-25252" dirty="0">
                          <a:latin typeface="Times New Roman"/>
                          <a:cs typeface="Times New Roman"/>
                        </a:rPr>
                        <a:t>i</a:t>
                      </a:r>
                      <a:r>
                        <a:rPr sz="1650" spc="-52" baseline="-25252" dirty="0">
                          <a:latin typeface="Times New Roman"/>
                          <a:cs typeface="Times New Roman"/>
                        </a:rPr>
                        <a:t>.</a:t>
                      </a:r>
                      <a:r>
                        <a:rPr sz="1650" spc="292" baseline="-25252" dirty="0">
                          <a:latin typeface="Times New Roman"/>
                          <a:cs typeface="Times New Roman"/>
                        </a:rPr>
                        <a:t> </a:t>
                      </a:r>
                      <a:r>
                        <a:rPr sz="1950" spc="-10" dirty="0">
                          <a:latin typeface="Symbol"/>
                          <a:cs typeface="Symbol"/>
                        </a:rPr>
                        <a:t></a:t>
                      </a:r>
                      <a:r>
                        <a:rPr sz="1950" spc="-280" dirty="0">
                          <a:latin typeface="Times New Roman"/>
                          <a:cs typeface="Times New Roman"/>
                        </a:rPr>
                        <a:t> </a:t>
                      </a:r>
                      <a:r>
                        <a:rPr sz="1950" i="1" spc="-10" dirty="0">
                          <a:latin typeface="Times New Roman"/>
                          <a:cs typeface="Times New Roman"/>
                        </a:rPr>
                        <a:t>Y</a:t>
                      </a:r>
                      <a:r>
                        <a:rPr sz="1950" i="1" spc="-229" dirty="0">
                          <a:latin typeface="Times New Roman"/>
                          <a:cs typeface="Times New Roman"/>
                        </a:rPr>
                        <a:t> </a:t>
                      </a:r>
                      <a:r>
                        <a:rPr sz="1950" spc="-5" dirty="0">
                          <a:latin typeface="Times New Roman"/>
                          <a:cs typeface="Times New Roman"/>
                        </a:rPr>
                        <a:t>..</a:t>
                      </a:r>
                      <a:endParaRPr sz="1950">
                        <a:latin typeface="Times New Roman"/>
                        <a:cs typeface="Times New Roman"/>
                      </a:endParaRPr>
                    </a:p>
                  </a:txBody>
                  <a:tcPr marL="0" marR="0" marT="24130" marB="0">
                    <a:lnL w="9525">
                      <a:solidFill>
                        <a:srgbClr val="000000"/>
                      </a:solidFill>
                      <a:prstDash val="solid"/>
                    </a:lnL>
                    <a:lnR w="12700">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401574">
                <a:tc>
                  <a:txBody>
                    <a:bodyPr/>
                    <a:lstStyle/>
                    <a:p>
                      <a:pPr marR="2540" algn="ctr">
                        <a:lnSpc>
                          <a:spcPts val="2390"/>
                        </a:lnSpc>
                      </a:pPr>
                      <a:r>
                        <a:rPr sz="2050" i="1" spc="-65" dirty="0">
                          <a:latin typeface="Symbol"/>
                          <a:cs typeface="Symbol"/>
                        </a:rPr>
                        <a:t></a:t>
                      </a:r>
                      <a:r>
                        <a:rPr sz="2050" i="1" spc="-65" dirty="0">
                          <a:latin typeface="Times New Roman"/>
                          <a:cs typeface="Times New Roman"/>
                        </a:rPr>
                        <a:t> </a:t>
                      </a:r>
                      <a:r>
                        <a:rPr sz="1950" spc="-5" dirty="0">
                          <a:latin typeface="Symbol"/>
                          <a:cs typeface="Symbol"/>
                        </a:rPr>
                        <a:t></a:t>
                      </a:r>
                      <a:r>
                        <a:rPr sz="1950" spc="-185" dirty="0">
                          <a:latin typeface="Times New Roman"/>
                          <a:cs typeface="Times New Roman"/>
                        </a:rPr>
                        <a:t> </a:t>
                      </a:r>
                      <a:r>
                        <a:rPr sz="1950" i="1" dirty="0">
                          <a:latin typeface="Times New Roman"/>
                          <a:cs typeface="Times New Roman"/>
                        </a:rPr>
                        <a:t>t</a:t>
                      </a:r>
                      <a:r>
                        <a:rPr sz="1650" i="1" baseline="-25252" dirty="0">
                          <a:latin typeface="Times New Roman"/>
                          <a:cs typeface="Times New Roman"/>
                        </a:rPr>
                        <a:t>i</a:t>
                      </a:r>
                      <a:endParaRPr sz="1650" baseline="-25252">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tc>
                  <a:txBody>
                    <a:bodyPr/>
                    <a:lstStyle/>
                    <a:p>
                      <a:pPr marL="132080">
                        <a:lnSpc>
                          <a:spcPct val="100000"/>
                        </a:lnSpc>
                        <a:spcBef>
                          <a:spcPts val="690"/>
                        </a:spcBef>
                      </a:pPr>
                      <a:r>
                        <a:rPr sz="2925" i="1" spc="-52" baseline="14245" dirty="0">
                          <a:latin typeface="Times New Roman"/>
                          <a:cs typeface="Times New Roman"/>
                        </a:rPr>
                        <a:t>Y</a:t>
                      </a:r>
                      <a:r>
                        <a:rPr sz="1100" i="1" spc="-35" dirty="0">
                          <a:latin typeface="Times New Roman"/>
                          <a:cs typeface="Times New Roman"/>
                        </a:rPr>
                        <a:t>i</a:t>
                      </a:r>
                      <a:r>
                        <a:rPr sz="1100" spc="-35" dirty="0">
                          <a:latin typeface="Times New Roman"/>
                          <a:cs typeface="Times New Roman"/>
                        </a:rPr>
                        <a:t>.</a:t>
                      </a:r>
                      <a:endParaRPr sz="1100">
                        <a:latin typeface="Times New Roman"/>
                        <a:cs typeface="Times New Roman"/>
                      </a:endParaRPr>
                    </a:p>
                  </a:txBody>
                  <a:tcPr marL="0" marR="0" marT="87630" marB="0">
                    <a:lnL w="9525">
                      <a:solidFill>
                        <a:srgbClr val="000000"/>
                      </a:solidFill>
                      <a:prstDash val="solid"/>
                    </a:lnL>
                    <a:lnR w="12700">
                      <a:solidFill>
                        <a:srgbClr val="000000"/>
                      </a:solidFill>
                      <a:prstDash val="solid"/>
                    </a:lnR>
                    <a:lnT w="9525">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400050">
                <a:tc>
                  <a:txBody>
                    <a:bodyPr/>
                    <a:lstStyle/>
                    <a:p>
                      <a:pPr marR="18415" algn="ctr">
                        <a:lnSpc>
                          <a:spcPts val="1625"/>
                        </a:lnSpc>
                      </a:pPr>
                      <a:r>
                        <a:rPr sz="3075" i="1" spc="-97" baseline="-24390" dirty="0">
                          <a:latin typeface="Symbol"/>
                          <a:cs typeface="Symbol"/>
                        </a:rPr>
                        <a:t></a:t>
                      </a:r>
                      <a:r>
                        <a:rPr sz="3075" i="1" spc="-240" baseline="-24390" dirty="0">
                          <a:latin typeface="Times New Roman"/>
                          <a:cs typeface="Times New Roman"/>
                        </a:rPr>
                        <a:t> </a:t>
                      </a:r>
                      <a:r>
                        <a:rPr sz="1100" spc="10" dirty="0">
                          <a:latin typeface="Times New Roman"/>
                          <a:cs typeface="Times New Roman"/>
                        </a:rPr>
                        <a:t>2</a:t>
                      </a:r>
                      <a:endParaRPr sz="1100">
                        <a:latin typeface="Times New Roman"/>
                        <a:cs typeface="Times New Roman"/>
                      </a:endParaRPr>
                    </a:p>
                    <a:p>
                      <a:pPr marL="118110" algn="ctr">
                        <a:lnSpc>
                          <a:spcPts val="1255"/>
                        </a:lnSpc>
                      </a:pPr>
                      <a:r>
                        <a:rPr sz="1100" i="1" dirty="0">
                          <a:latin typeface="Times New Roman"/>
                          <a:cs typeface="Times New Roman"/>
                        </a:rPr>
                        <a:t>e</a:t>
                      </a:r>
                      <a:endParaRPr sz="1100">
                        <a:latin typeface="Times New Roman"/>
                        <a:cs typeface="Times New Roman"/>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tc>
                  <a:txBody>
                    <a:bodyPr/>
                    <a:lstStyle/>
                    <a:p>
                      <a:pPr marL="151765">
                        <a:lnSpc>
                          <a:spcPts val="1845"/>
                        </a:lnSpc>
                        <a:spcBef>
                          <a:spcPts val="200"/>
                        </a:spcBef>
                      </a:pPr>
                      <a:r>
                        <a:rPr sz="1950" i="1" spc="55" dirty="0">
                          <a:latin typeface="Times New Roman"/>
                          <a:cs typeface="Times New Roman"/>
                        </a:rPr>
                        <a:t>s</a:t>
                      </a:r>
                      <a:r>
                        <a:rPr sz="1650" spc="82" baseline="45454" dirty="0">
                          <a:latin typeface="Times New Roman"/>
                          <a:cs typeface="Times New Roman"/>
                        </a:rPr>
                        <a:t>2 </a:t>
                      </a:r>
                      <a:r>
                        <a:rPr sz="1950" spc="-5" dirty="0">
                          <a:latin typeface="Symbol"/>
                          <a:cs typeface="Symbol"/>
                        </a:rPr>
                        <a:t></a:t>
                      </a:r>
                      <a:r>
                        <a:rPr sz="1950" spc="-5" dirty="0">
                          <a:latin typeface="Times New Roman"/>
                          <a:cs typeface="Times New Roman"/>
                        </a:rPr>
                        <a:t> </a:t>
                      </a:r>
                      <a:r>
                        <a:rPr sz="1950" dirty="0">
                          <a:latin typeface="Symbol"/>
                          <a:cs typeface="Symbol"/>
                        </a:rPr>
                        <a:t></a:t>
                      </a:r>
                      <a:r>
                        <a:rPr sz="1950" spc="-190" dirty="0">
                          <a:latin typeface="Times New Roman"/>
                          <a:cs typeface="Times New Roman"/>
                        </a:rPr>
                        <a:t> </a:t>
                      </a:r>
                      <a:r>
                        <a:rPr sz="1950" spc="20" dirty="0">
                          <a:latin typeface="Times New Roman"/>
                          <a:cs typeface="Times New Roman"/>
                        </a:rPr>
                        <a:t>(MSE)</a:t>
                      </a:r>
                      <a:endParaRPr sz="1950">
                        <a:latin typeface="Times New Roman"/>
                        <a:cs typeface="Times New Roman"/>
                      </a:endParaRPr>
                    </a:p>
                    <a:p>
                      <a:pPr marL="246379">
                        <a:lnSpc>
                          <a:spcPts val="825"/>
                        </a:lnSpc>
                      </a:pPr>
                      <a:r>
                        <a:rPr sz="1100" i="1" dirty="0">
                          <a:latin typeface="Times New Roman"/>
                          <a:cs typeface="Times New Roman"/>
                        </a:rPr>
                        <a:t>e</a:t>
                      </a:r>
                      <a:endParaRPr sz="1100">
                        <a:latin typeface="Times New Roman"/>
                        <a:cs typeface="Times New Roman"/>
                      </a:endParaRPr>
                    </a:p>
                  </a:txBody>
                  <a:tcPr marL="0" marR="0" marT="25400" marB="0">
                    <a:lnL w="9525">
                      <a:solidFill>
                        <a:srgbClr val="000000"/>
                      </a:solidFill>
                      <a:prstDash val="solid"/>
                    </a:lnL>
                    <a:lnR w="12700">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R="5080" algn="ctr">
              <a:lnSpc>
                <a:spcPct val="100000"/>
              </a:lnSpc>
              <a:spcBef>
                <a:spcPts val="95"/>
              </a:spcBef>
            </a:pPr>
            <a:r>
              <a:rPr b="1" spc="5" dirty="0">
                <a:solidFill>
                  <a:srgbClr val="000000"/>
                </a:solidFill>
                <a:latin typeface="Arial"/>
                <a:cs typeface="Arial"/>
              </a:rPr>
              <a:t>Παρατηρούµενα </a:t>
            </a:r>
            <a:r>
              <a:rPr b="1" spc="30" dirty="0">
                <a:solidFill>
                  <a:srgbClr val="000000"/>
                </a:solidFill>
                <a:latin typeface="Arial"/>
                <a:cs typeface="Arial"/>
              </a:rPr>
              <a:t>(∆ειγµατικά) </a:t>
            </a:r>
            <a:r>
              <a:rPr b="1" spc="-5" dirty="0">
                <a:solidFill>
                  <a:srgbClr val="000000"/>
                </a:solidFill>
                <a:latin typeface="Arial"/>
                <a:cs typeface="Arial"/>
              </a:rPr>
              <a:t>και </a:t>
            </a:r>
            <a:r>
              <a:rPr b="1" spc="15" dirty="0">
                <a:solidFill>
                  <a:srgbClr val="000000"/>
                </a:solidFill>
                <a:latin typeface="Arial"/>
                <a:cs typeface="Arial"/>
              </a:rPr>
              <a:t>Αναµενόµενα  </a:t>
            </a:r>
            <a:r>
              <a:rPr b="1" spc="-5" dirty="0">
                <a:solidFill>
                  <a:srgbClr val="000000"/>
                </a:solidFill>
                <a:latin typeface="Arial"/>
                <a:cs typeface="Arial"/>
              </a:rPr>
              <a:t>(Θεωρητικά) </a:t>
            </a:r>
            <a:r>
              <a:rPr b="1" dirty="0">
                <a:solidFill>
                  <a:srgbClr val="000000"/>
                </a:solidFill>
                <a:latin typeface="Arial"/>
                <a:cs typeface="Arial"/>
              </a:rPr>
              <a:t>Μέσα Τετράγωνα (Expected</a:t>
            </a:r>
            <a:r>
              <a:rPr b="1" spc="-35" dirty="0">
                <a:solidFill>
                  <a:srgbClr val="000000"/>
                </a:solidFill>
                <a:latin typeface="Arial"/>
                <a:cs typeface="Arial"/>
              </a:rPr>
              <a:t> </a:t>
            </a:r>
            <a:r>
              <a:rPr b="1" dirty="0">
                <a:solidFill>
                  <a:srgbClr val="000000"/>
                </a:solidFill>
                <a:latin typeface="Arial"/>
                <a:cs typeface="Arial"/>
              </a:rPr>
              <a:t>Mean  </a:t>
            </a:r>
            <a:r>
              <a:rPr b="1" spc="-5" dirty="0">
                <a:solidFill>
                  <a:srgbClr val="000000"/>
                </a:solidFill>
                <a:latin typeface="Arial"/>
                <a:cs typeface="Arial"/>
              </a:rPr>
              <a:t>Squares)</a:t>
            </a:r>
          </a:p>
        </p:txBody>
      </p:sp>
      <p:sp>
        <p:nvSpPr>
          <p:cNvPr id="3" name="object 3"/>
          <p:cNvSpPr/>
          <p:nvPr/>
        </p:nvSpPr>
        <p:spPr>
          <a:xfrm>
            <a:off x="7088123" y="3224783"/>
            <a:ext cx="497205" cy="0"/>
          </a:xfrm>
          <a:custGeom>
            <a:avLst/>
            <a:gdLst/>
            <a:ahLst/>
            <a:cxnLst/>
            <a:rect l="l" t="t" r="r" b="b"/>
            <a:pathLst>
              <a:path w="497204">
                <a:moveTo>
                  <a:pt x="0" y="0"/>
                </a:moveTo>
                <a:lnTo>
                  <a:pt x="496823" y="0"/>
                </a:lnTo>
              </a:path>
            </a:pathLst>
          </a:custGeom>
          <a:ln w="12103">
            <a:solidFill>
              <a:srgbClr val="000000"/>
            </a:solidFill>
          </a:ln>
        </p:spPr>
        <p:txBody>
          <a:bodyPr wrap="square" lIns="0" tIns="0" rIns="0" bIns="0" rtlCol="0"/>
          <a:lstStyle/>
          <a:p>
            <a:endParaRPr/>
          </a:p>
        </p:txBody>
      </p:sp>
      <p:graphicFrame>
        <p:nvGraphicFramePr>
          <p:cNvPr id="4" name="object 4"/>
          <p:cNvGraphicFramePr>
            <a:graphicFrameLocks noGrp="1"/>
          </p:cNvGraphicFramePr>
          <p:nvPr/>
        </p:nvGraphicFramePr>
        <p:xfrm>
          <a:off x="2883408" y="2249424"/>
          <a:ext cx="4857750" cy="1680972"/>
        </p:xfrm>
        <a:graphic>
          <a:graphicData uri="http://schemas.openxmlformats.org/drawingml/2006/table">
            <a:tbl>
              <a:tblPr firstRow="1" bandRow="1">
                <a:tableStyleId>{2D5ABB26-0587-4C30-8999-92F81FD0307C}</a:tableStyleId>
              </a:tblPr>
              <a:tblGrid>
                <a:gridCol w="2270125">
                  <a:extLst>
                    <a:ext uri="{9D8B030D-6E8A-4147-A177-3AD203B41FA5}">
                      <a16:colId xmlns:a16="http://schemas.microsoft.com/office/drawing/2014/main" val="20000"/>
                    </a:ext>
                  </a:extLst>
                </a:gridCol>
                <a:gridCol w="2587625">
                  <a:extLst>
                    <a:ext uri="{9D8B030D-6E8A-4147-A177-3AD203B41FA5}">
                      <a16:colId xmlns:a16="http://schemas.microsoft.com/office/drawing/2014/main" val="20001"/>
                    </a:ext>
                  </a:extLst>
                </a:gridCol>
              </a:tblGrid>
              <a:tr h="291846">
                <a:tc>
                  <a:txBody>
                    <a:bodyPr/>
                    <a:lstStyle/>
                    <a:p>
                      <a:pPr algn="ctr">
                        <a:lnSpc>
                          <a:spcPts val="2155"/>
                        </a:lnSpc>
                      </a:pPr>
                      <a:r>
                        <a:rPr sz="1900" dirty="0">
                          <a:latin typeface="Times New Roman"/>
                          <a:cs typeface="Times New Roman"/>
                        </a:rPr>
                        <a:t>Παρατηρούµενα</a:t>
                      </a:r>
                      <a:r>
                        <a:rPr sz="1900" spc="-20" dirty="0">
                          <a:latin typeface="Times New Roman"/>
                          <a:cs typeface="Times New Roman"/>
                        </a:rPr>
                        <a:t> </a:t>
                      </a:r>
                      <a:r>
                        <a:rPr sz="1900" spc="20" dirty="0">
                          <a:latin typeface="Times New Roman"/>
                          <a:cs typeface="Times New Roman"/>
                        </a:rPr>
                        <a:t>ΜΤ</a:t>
                      </a:r>
                      <a:endParaRPr sz="1900">
                        <a:latin typeface="Times New Roman"/>
                        <a:cs typeface="Times New Roman"/>
                      </a:endParaRPr>
                    </a:p>
                  </a:txBody>
                  <a:tcPr marL="0" marR="0" marT="0" marB="0">
                    <a:lnL w="12700">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tc>
                  <a:txBody>
                    <a:bodyPr/>
                    <a:lstStyle/>
                    <a:p>
                      <a:pPr marL="109220">
                        <a:lnSpc>
                          <a:spcPts val="2155"/>
                        </a:lnSpc>
                      </a:pPr>
                      <a:r>
                        <a:rPr sz="1900" spc="-5" dirty="0">
                          <a:latin typeface="Times New Roman"/>
                          <a:cs typeface="Times New Roman"/>
                        </a:rPr>
                        <a:t>Αναµενόµενα</a:t>
                      </a:r>
                      <a:endParaRPr sz="1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989838">
                <a:tc>
                  <a:txBody>
                    <a:bodyPr/>
                    <a:lstStyle/>
                    <a:p>
                      <a:pPr>
                        <a:lnSpc>
                          <a:spcPct val="100000"/>
                        </a:lnSpc>
                        <a:spcBef>
                          <a:spcPts val="5"/>
                        </a:spcBef>
                      </a:pPr>
                      <a:endParaRPr sz="2300" dirty="0">
                        <a:latin typeface="Times New Roman"/>
                        <a:cs typeface="Times New Roman"/>
                      </a:endParaRPr>
                    </a:p>
                    <a:p>
                      <a:pPr algn="ctr">
                        <a:lnSpc>
                          <a:spcPct val="100000"/>
                        </a:lnSpc>
                        <a:spcBef>
                          <a:spcPts val="5"/>
                        </a:spcBef>
                      </a:pPr>
                      <a:r>
                        <a:rPr sz="1900" b="1" spc="15" dirty="0">
                          <a:latin typeface="Times New Roman"/>
                          <a:cs typeface="Times New Roman"/>
                        </a:rPr>
                        <a:t>ΜΤΠ</a:t>
                      </a:r>
                      <a:r>
                        <a:rPr sz="1900" b="1" dirty="0">
                          <a:latin typeface="Times New Roman"/>
                          <a:cs typeface="Times New Roman"/>
                        </a:rPr>
                        <a:t> </a:t>
                      </a:r>
                      <a:r>
                        <a:rPr sz="1900" b="1" spc="10" dirty="0">
                          <a:latin typeface="Times New Roman"/>
                          <a:cs typeface="Times New Roman"/>
                        </a:rPr>
                        <a:t>(MSA)</a:t>
                      </a:r>
                      <a:endParaRPr sz="1900" dirty="0">
                        <a:latin typeface="Times New Roman"/>
                        <a:cs typeface="Times New Roman"/>
                      </a:endParaRPr>
                    </a:p>
                  </a:txBody>
                  <a:tcPr marL="0" marR="0" marT="635" marB="0">
                    <a:lnL w="12700">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tc>
                  <a:txBody>
                    <a:bodyPr/>
                    <a:lstStyle/>
                    <a:p>
                      <a:pPr marL="2020570">
                        <a:lnSpc>
                          <a:spcPts val="360"/>
                        </a:lnSpc>
                        <a:spcBef>
                          <a:spcPts val="150"/>
                        </a:spcBef>
                      </a:pPr>
                      <a:r>
                        <a:rPr sz="1150" i="1" dirty="0">
                          <a:latin typeface="Symbol"/>
                          <a:cs typeface="Symbol"/>
                        </a:rPr>
                        <a:t></a:t>
                      </a:r>
                      <a:endParaRPr sz="1150">
                        <a:latin typeface="Symbol"/>
                        <a:cs typeface="Symbol"/>
                      </a:endParaRPr>
                    </a:p>
                    <a:p>
                      <a:pPr marL="1942464">
                        <a:lnSpc>
                          <a:spcPts val="2305"/>
                        </a:lnSpc>
                      </a:pPr>
                      <a:r>
                        <a:rPr sz="4350" spc="-15" baseline="-24904" dirty="0">
                          <a:latin typeface="Symbol"/>
                          <a:cs typeface="Symbol"/>
                        </a:rPr>
                        <a:t></a:t>
                      </a:r>
                      <a:r>
                        <a:rPr sz="4350" spc="-794" baseline="-24904" dirty="0">
                          <a:latin typeface="Times New Roman"/>
                          <a:cs typeface="Times New Roman"/>
                        </a:rPr>
                        <a:t> </a:t>
                      </a:r>
                      <a:r>
                        <a:rPr sz="2850" i="1" spc="7" baseline="-24853" dirty="0">
                          <a:latin typeface="Times New Roman"/>
                          <a:cs typeface="Times New Roman"/>
                        </a:rPr>
                        <a:t>t</a:t>
                      </a:r>
                      <a:r>
                        <a:rPr sz="2850" i="1" spc="-472" baseline="-24853" dirty="0">
                          <a:latin typeface="Times New Roman"/>
                          <a:cs typeface="Times New Roman"/>
                        </a:rPr>
                        <a:t> </a:t>
                      </a:r>
                      <a:r>
                        <a:rPr sz="1100" spc="5" dirty="0">
                          <a:latin typeface="Times New Roman"/>
                          <a:cs typeface="Times New Roman"/>
                        </a:rPr>
                        <a:t>2</a:t>
                      </a:r>
                      <a:endParaRPr sz="1100">
                        <a:latin typeface="Times New Roman"/>
                        <a:cs typeface="Times New Roman"/>
                      </a:endParaRPr>
                    </a:p>
                    <a:p>
                      <a:pPr marR="240665" algn="r">
                        <a:lnSpc>
                          <a:spcPts val="1085"/>
                        </a:lnSpc>
                      </a:pPr>
                      <a:r>
                        <a:rPr sz="1100" i="1" dirty="0">
                          <a:latin typeface="Times New Roman"/>
                          <a:cs typeface="Times New Roman"/>
                        </a:rPr>
                        <a:t>i</a:t>
                      </a:r>
                      <a:endParaRPr sz="1100">
                        <a:latin typeface="Times New Roman"/>
                        <a:cs typeface="Times New Roman"/>
                      </a:endParaRPr>
                    </a:p>
                    <a:p>
                      <a:pPr marL="128905">
                        <a:lnSpc>
                          <a:spcPts val="1375"/>
                        </a:lnSpc>
                      </a:pPr>
                      <a:r>
                        <a:rPr sz="2000" i="1" spc="-45" dirty="0">
                          <a:latin typeface="Symbol"/>
                          <a:cs typeface="Symbol"/>
                        </a:rPr>
                        <a:t></a:t>
                      </a:r>
                      <a:r>
                        <a:rPr sz="2000" i="1" spc="-45" dirty="0">
                          <a:latin typeface="Times New Roman"/>
                          <a:cs typeface="Times New Roman"/>
                        </a:rPr>
                        <a:t> </a:t>
                      </a:r>
                      <a:r>
                        <a:rPr sz="1650" spc="7" baseline="42929" dirty="0">
                          <a:latin typeface="Times New Roman"/>
                          <a:cs typeface="Times New Roman"/>
                        </a:rPr>
                        <a:t>2 </a:t>
                      </a:r>
                      <a:r>
                        <a:rPr sz="1900" spc="15" dirty="0">
                          <a:latin typeface="Symbol"/>
                          <a:cs typeface="Symbol"/>
                        </a:rPr>
                        <a:t></a:t>
                      </a:r>
                      <a:r>
                        <a:rPr sz="1900" spc="15" dirty="0">
                          <a:latin typeface="Times New Roman"/>
                          <a:cs typeface="Times New Roman"/>
                        </a:rPr>
                        <a:t> </a:t>
                      </a:r>
                      <a:r>
                        <a:rPr sz="1900" i="1" spc="-90" dirty="0">
                          <a:latin typeface="Times New Roman"/>
                          <a:cs typeface="Times New Roman"/>
                        </a:rPr>
                        <a:t>n</a:t>
                      </a:r>
                      <a:r>
                        <a:rPr sz="2000" i="1" spc="-90" dirty="0">
                          <a:latin typeface="Symbol"/>
                          <a:cs typeface="Symbol"/>
                        </a:rPr>
                        <a:t></a:t>
                      </a:r>
                      <a:r>
                        <a:rPr sz="2000" i="1" spc="-90" dirty="0">
                          <a:latin typeface="Times New Roman"/>
                          <a:cs typeface="Times New Roman"/>
                        </a:rPr>
                        <a:t> </a:t>
                      </a:r>
                      <a:r>
                        <a:rPr sz="1650" spc="7" baseline="42929" dirty="0">
                          <a:latin typeface="Times New Roman"/>
                          <a:cs typeface="Times New Roman"/>
                        </a:rPr>
                        <a:t>2 </a:t>
                      </a:r>
                      <a:r>
                        <a:rPr sz="1900" spc="15" dirty="0">
                          <a:latin typeface="Symbol"/>
                          <a:cs typeface="Symbol"/>
                        </a:rPr>
                        <a:t></a:t>
                      </a:r>
                      <a:r>
                        <a:rPr sz="1900" spc="15" dirty="0">
                          <a:latin typeface="Times New Roman"/>
                          <a:cs typeface="Times New Roman"/>
                        </a:rPr>
                        <a:t> </a:t>
                      </a:r>
                      <a:r>
                        <a:rPr sz="2000" i="1" spc="-45" dirty="0">
                          <a:latin typeface="Symbol"/>
                          <a:cs typeface="Symbol"/>
                        </a:rPr>
                        <a:t></a:t>
                      </a:r>
                      <a:r>
                        <a:rPr sz="2000" i="1" spc="-45" dirty="0">
                          <a:latin typeface="Times New Roman"/>
                          <a:cs typeface="Times New Roman"/>
                        </a:rPr>
                        <a:t> </a:t>
                      </a:r>
                      <a:r>
                        <a:rPr sz="1650" spc="7" baseline="42929" dirty="0">
                          <a:latin typeface="Times New Roman"/>
                          <a:cs typeface="Times New Roman"/>
                        </a:rPr>
                        <a:t>2 </a:t>
                      </a:r>
                      <a:r>
                        <a:rPr sz="1900" spc="15" dirty="0">
                          <a:latin typeface="Symbol"/>
                          <a:cs typeface="Symbol"/>
                        </a:rPr>
                        <a:t></a:t>
                      </a:r>
                      <a:r>
                        <a:rPr sz="1900" spc="15" dirty="0">
                          <a:latin typeface="Times New Roman"/>
                          <a:cs typeface="Times New Roman"/>
                        </a:rPr>
                        <a:t> </a:t>
                      </a:r>
                      <a:r>
                        <a:rPr sz="1900" i="1" spc="10" dirty="0">
                          <a:latin typeface="Times New Roman"/>
                          <a:cs typeface="Times New Roman"/>
                        </a:rPr>
                        <a:t>n</a:t>
                      </a:r>
                      <a:r>
                        <a:rPr sz="1900" i="1" spc="25" dirty="0">
                          <a:latin typeface="Times New Roman"/>
                          <a:cs typeface="Times New Roman"/>
                        </a:rPr>
                        <a:t> </a:t>
                      </a:r>
                      <a:r>
                        <a:rPr sz="1650" i="1" spc="15" baseline="37878" dirty="0">
                          <a:latin typeface="Times New Roman"/>
                          <a:cs typeface="Times New Roman"/>
                        </a:rPr>
                        <a:t>i</a:t>
                      </a:r>
                      <a:r>
                        <a:rPr sz="1650" spc="15" baseline="37878" dirty="0">
                          <a:latin typeface="Symbol"/>
                          <a:cs typeface="Symbol"/>
                        </a:rPr>
                        <a:t></a:t>
                      </a:r>
                      <a:r>
                        <a:rPr sz="1650" spc="15" baseline="37878" dirty="0">
                          <a:latin typeface="Times New Roman"/>
                          <a:cs typeface="Times New Roman"/>
                        </a:rPr>
                        <a:t>1</a:t>
                      </a:r>
                      <a:endParaRPr sz="1650" baseline="37878">
                        <a:latin typeface="Times New Roman"/>
                        <a:cs typeface="Times New Roman"/>
                      </a:endParaRPr>
                    </a:p>
                    <a:p>
                      <a:pPr marL="301625">
                        <a:lnSpc>
                          <a:spcPts val="1450"/>
                        </a:lnSpc>
                        <a:tabLst>
                          <a:tab pos="916940" algn="l"/>
                          <a:tab pos="1431925" algn="l"/>
                          <a:tab pos="1942464" algn="l"/>
                        </a:tabLst>
                      </a:pPr>
                      <a:r>
                        <a:rPr sz="1100" i="1" spc="5" dirty="0">
                          <a:latin typeface="Times New Roman"/>
                          <a:cs typeface="Times New Roman"/>
                        </a:rPr>
                        <a:t>e	a	e	</a:t>
                      </a:r>
                      <a:r>
                        <a:rPr sz="3000" i="1" spc="-60" baseline="-27777" dirty="0">
                          <a:latin typeface="Symbol"/>
                          <a:cs typeface="Symbol"/>
                        </a:rPr>
                        <a:t></a:t>
                      </a:r>
                      <a:r>
                        <a:rPr sz="3000" i="1" spc="89" baseline="-27777" dirty="0">
                          <a:latin typeface="Times New Roman"/>
                          <a:cs typeface="Times New Roman"/>
                        </a:rPr>
                        <a:t> </a:t>
                      </a:r>
                      <a:r>
                        <a:rPr sz="2850" spc="104" baseline="-29239" dirty="0">
                          <a:latin typeface="Symbol"/>
                          <a:cs typeface="Symbol"/>
                        </a:rPr>
                        <a:t></a:t>
                      </a:r>
                      <a:r>
                        <a:rPr sz="2850" spc="104" baseline="-29239" dirty="0">
                          <a:latin typeface="Times New Roman"/>
                          <a:cs typeface="Times New Roman"/>
                        </a:rPr>
                        <a:t>1</a:t>
                      </a:r>
                      <a:endParaRPr sz="2850" baseline="-29239">
                        <a:latin typeface="Times New Roman"/>
                        <a:cs typeface="Times New Roman"/>
                      </a:endParaRPr>
                    </a:p>
                  </a:txBody>
                  <a:tcPr marL="0" marR="0" marT="19050" marB="0">
                    <a:lnL w="952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399288">
                <a:tc>
                  <a:txBody>
                    <a:bodyPr/>
                    <a:lstStyle/>
                    <a:p>
                      <a:pPr algn="ctr">
                        <a:lnSpc>
                          <a:spcPct val="100000"/>
                        </a:lnSpc>
                        <a:spcBef>
                          <a:spcPts val="340"/>
                        </a:spcBef>
                      </a:pPr>
                      <a:r>
                        <a:rPr sz="1900" b="1" spc="20" dirty="0">
                          <a:latin typeface="Times New Roman"/>
                          <a:cs typeface="Times New Roman"/>
                        </a:rPr>
                        <a:t>ΜΤΣ</a:t>
                      </a:r>
                      <a:r>
                        <a:rPr sz="1900" b="1" spc="-10" dirty="0">
                          <a:latin typeface="Times New Roman"/>
                          <a:cs typeface="Times New Roman"/>
                        </a:rPr>
                        <a:t> </a:t>
                      </a:r>
                      <a:r>
                        <a:rPr sz="1900" b="1" spc="10" dirty="0">
                          <a:latin typeface="Times New Roman"/>
                          <a:cs typeface="Times New Roman"/>
                        </a:rPr>
                        <a:t>(MSE)</a:t>
                      </a:r>
                      <a:endParaRPr sz="1900">
                        <a:latin typeface="Times New Roman"/>
                        <a:cs typeface="Times New Roman"/>
                      </a:endParaRPr>
                    </a:p>
                  </a:txBody>
                  <a:tcPr marL="0" marR="0" marT="43180" marB="0">
                    <a:lnL w="1270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8905">
                        <a:lnSpc>
                          <a:spcPts val="1600"/>
                        </a:lnSpc>
                      </a:pPr>
                      <a:r>
                        <a:rPr sz="3000" i="1" spc="-75" baseline="-23611" dirty="0">
                          <a:latin typeface="Symbol"/>
                          <a:cs typeface="Symbol"/>
                        </a:rPr>
                        <a:t></a:t>
                      </a:r>
                      <a:r>
                        <a:rPr sz="3000" i="1" spc="-232" baseline="-23611" dirty="0">
                          <a:latin typeface="Times New Roman"/>
                          <a:cs typeface="Times New Roman"/>
                        </a:rPr>
                        <a:t> </a:t>
                      </a:r>
                      <a:r>
                        <a:rPr sz="1100" spc="5" dirty="0">
                          <a:latin typeface="Times New Roman"/>
                          <a:cs typeface="Times New Roman"/>
                        </a:rPr>
                        <a:t>2</a:t>
                      </a:r>
                      <a:endParaRPr sz="1100" dirty="0">
                        <a:latin typeface="Times New Roman"/>
                        <a:cs typeface="Times New Roman"/>
                      </a:endParaRPr>
                    </a:p>
                    <a:p>
                      <a:pPr marL="299720">
                        <a:lnSpc>
                          <a:spcPts val="1250"/>
                        </a:lnSpc>
                      </a:pPr>
                      <a:r>
                        <a:rPr sz="1100" i="1" dirty="0">
                          <a:latin typeface="Times New Roman"/>
                          <a:cs typeface="Times New Roman"/>
                        </a:rPr>
                        <a:t>e</a:t>
                      </a:r>
                      <a:endParaRPr sz="11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bl>
          </a:graphicData>
        </a:graphic>
      </p:graphicFrame>
      <p:sp>
        <p:nvSpPr>
          <p:cNvPr id="5" name="object 5"/>
          <p:cNvSpPr txBox="1"/>
          <p:nvPr/>
        </p:nvSpPr>
        <p:spPr>
          <a:xfrm>
            <a:off x="3597654" y="4532419"/>
            <a:ext cx="1134745" cy="332105"/>
          </a:xfrm>
          <a:prstGeom prst="rect">
            <a:avLst/>
          </a:prstGeom>
        </p:spPr>
        <p:txBody>
          <a:bodyPr vert="horz" wrap="square" lIns="0" tIns="13970" rIns="0" bIns="0" rtlCol="0">
            <a:spAutoFit/>
          </a:bodyPr>
          <a:lstStyle/>
          <a:p>
            <a:pPr marL="12700">
              <a:lnSpc>
                <a:spcPct val="100000"/>
              </a:lnSpc>
              <a:spcBef>
                <a:spcPts val="110"/>
              </a:spcBef>
            </a:pPr>
            <a:r>
              <a:rPr sz="2000" dirty="0">
                <a:latin typeface="Times New Roman"/>
                <a:cs typeface="Times New Roman"/>
              </a:rPr>
              <a:t>Εκτ</a:t>
            </a:r>
            <a:r>
              <a:rPr sz="2000" spc="10" dirty="0">
                <a:latin typeface="Times New Roman"/>
                <a:cs typeface="Times New Roman"/>
              </a:rPr>
              <a:t>ι</a:t>
            </a:r>
            <a:r>
              <a:rPr sz="2000" spc="-75" dirty="0">
                <a:latin typeface="Times New Roman"/>
                <a:cs typeface="Times New Roman"/>
              </a:rPr>
              <a:t>µ</a:t>
            </a:r>
            <a:r>
              <a:rPr sz="2000" spc="5" dirty="0">
                <a:latin typeface="Times New Roman"/>
                <a:cs typeface="Times New Roman"/>
              </a:rPr>
              <a:t>η</a:t>
            </a:r>
            <a:r>
              <a:rPr sz="2000" spc="-5" dirty="0">
                <a:latin typeface="Times New Roman"/>
                <a:cs typeface="Times New Roman"/>
              </a:rPr>
              <a:t>τέ</a:t>
            </a:r>
            <a:r>
              <a:rPr sz="2000" spc="5" dirty="0">
                <a:latin typeface="Times New Roman"/>
                <a:cs typeface="Times New Roman"/>
              </a:rPr>
              <a:t>ς:</a:t>
            </a:r>
            <a:endParaRPr sz="2000">
              <a:latin typeface="Times New Roman"/>
              <a:cs typeface="Times New Roman"/>
            </a:endParaRPr>
          </a:p>
        </p:txBody>
      </p:sp>
      <p:sp>
        <p:nvSpPr>
          <p:cNvPr id="6" name="object 6"/>
          <p:cNvSpPr txBox="1"/>
          <p:nvPr/>
        </p:nvSpPr>
        <p:spPr>
          <a:xfrm>
            <a:off x="3698238" y="5350634"/>
            <a:ext cx="110489" cy="332740"/>
          </a:xfrm>
          <a:prstGeom prst="rect">
            <a:avLst/>
          </a:prstGeom>
        </p:spPr>
        <p:txBody>
          <a:bodyPr vert="horz" wrap="square" lIns="0" tIns="13970" rIns="0" bIns="0" rtlCol="0">
            <a:spAutoFit/>
          </a:bodyPr>
          <a:lstStyle/>
          <a:p>
            <a:pPr marL="12700">
              <a:lnSpc>
                <a:spcPct val="100000"/>
              </a:lnSpc>
              <a:spcBef>
                <a:spcPts val="110"/>
              </a:spcBef>
            </a:pPr>
            <a:r>
              <a:rPr sz="2000" dirty="0">
                <a:latin typeface="Times New Roman"/>
                <a:cs typeface="Times New Roman"/>
              </a:rPr>
              <a:t>ˆ</a:t>
            </a:r>
            <a:endParaRPr sz="2000">
              <a:latin typeface="Times New Roman"/>
              <a:cs typeface="Times New Roman"/>
            </a:endParaRPr>
          </a:p>
        </p:txBody>
      </p:sp>
      <p:sp>
        <p:nvSpPr>
          <p:cNvPr id="7" name="object 7"/>
          <p:cNvSpPr txBox="1"/>
          <p:nvPr/>
        </p:nvSpPr>
        <p:spPr>
          <a:xfrm>
            <a:off x="4697982" y="5196360"/>
            <a:ext cx="109855" cy="203200"/>
          </a:xfrm>
          <a:prstGeom prst="rect">
            <a:avLst/>
          </a:prstGeom>
        </p:spPr>
        <p:txBody>
          <a:bodyPr vert="horz" wrap="square" lIns="0" tIns="13970" rIns="0" bIns="0" rtlCol="0">
            <a:spAutoFit/>
          </a:bodyPr>
          <a:lstStyle/>
          <a:p>
            <a:pPr marL="12700">
              <a:lnSpc>
                <a:spcPct val="100000"/>
              </a:lnSpc>
              <a:spcBef>
                <a:spcPts val="110"/>
              </a:spcBef>
            </a:pPr>
            <a:r>
              <a:rPr sz="1150" i="1" spc="45" dirty="0">
                <a:latin typeface="Times New Roman"/>
                <a:cs typeface="Times New Roman"/>
              </a:rPr>
              <a:t>i</a:t>
            </a:r>
            <a:r>
              <a:rPr sz="1150" dirty="0">
                <a:latin typeface="Times New Roman"/>
                <a:cs typeface="Times New Roman"/>
              </a:rPr>
              <a:t>.</a:t>
            </a:r>
            <a:endParaRPr sz="1150">
              <a:latin typeface="Times New Roman"/>
              <a:cs typeface="Times New Roman"/>
            </a:endParaRPr>
          </a:p>
        </p:txBody>
      </p:sp>
      <p:sp>
        <p:nvSpPr>
          <p:cNvPr id="8" name="object 8"/>
          <p:cNvSpPr txBox="1"/>
          <p:nvPr/>
        </p:nvSpPr>
        <p:spPr>
          <a:xfrm>
            <a:off x="3798823" y="5356380"/>
            <a:ext cx="119380" cy="384175"/>
          </a:xfrm>
          <a:prstGeom prst="rect">
            <a:avLst/>
          </a:prstGeom>
        </p:spPr>
        <p:txBody>
          <a:bodyPr vert="horz" wrap="square" lIns="0" tIns="13970" rIns="0" bIns="0" rtlCol="0">
            <a:spAutoFit/>
          </a:bodyPr>
          <a:lstStyle/>
          <a:p>
            <a:pPr marL="32384">
              <a:lnSpc>
                <a:spcPct val="100000"/>
              </a:lnSpc>
              <a:spcBef>
                <a:spcPts val="110"/>
              </a:spcBef>
            </a:pPr>
            <a:r>
              <a:rPr sz="1150" spc="5" dirty="0">
                <a:latin typeface="Times New Roman"/>
                <a:cs typeface="Times New Roman"/>
              </a:rPr>
              <a:t>2</a:t>
            </a:r>
            <a:endParaRPr sz="1150">
              <a:latin typeface="Times New Roman"/>
              <a:cs typeface="Times New Roman"/>
            </a:endParaRPr>
          </a:p>
          <a:p>
            <a:pPr marL="12700">
              <a:lnSpc>
                <a:spcPct val="100000"/>
              </a:lnSpc>
              <a:spcBef>
                <a:spcPts val="50"/>
              </a:spcBef>
            </a:pPr>
            <a:r>
              <a:rPr sz="1150" i="1" spc="5" dirty="0">
                <a:latin typeface="Times New Roman"/>
                <a:cs typeface="Times New Roman"/>
              </a:rPr>
              <a:t>a</a:t>
            </a:r>
            <a:endParaRPr sz="1150">
              <a:latin typeface="Times New Roman"/>
              <a:cs typeface="Times New Roman"/>
            </a:endParaRPr>
          </a:p>
        </p:txBody>
      </p:sp>
      <p:sp>
        <p:nvSpPr>
          <p:cNvPr id="9" name="object 9"/>
          <p:cNvSpPr txBox="1"/>
          <p:nvPr/>
        </p:nvSpPr>
        <p:spPr>
          <a:xfrm>
            <a:off x="4275834" y="4863353"/>
            <a:ext cx="972819" cy="213360"/>
          </a:xfrm>
          <a:prstGeom prst="rect">
            <a:avLst/>
          </a:prstGeom>
        </p:spPr>
        <p:txBody>
          <a:bodyPr vert="horz" wrap="square" lIns="0" tIns="16510" rIns="0" bIns="0" rtlCol="0">
            <a:spAutoFit/>
          </a:bodyPr>
          <a:lstStyle/>
          <a:p>
            <a:pPr marL="12700">
              <a:lnSpc>
                <a:spcPct val="100000"/>
              </a:lnSpc>
              <a:spcBef>
                <a:spcPts val="130"/>
              </a:spcBef>
              <a:tabLst>
                <a:tab pos="360045" algn="l"/>
                <a:tab pos="796925" algn="l"/>
              </a:tabLst>
            </a:pPr>
            <a:r>
              <a:rPr sz="1200" i="1" spc="-25" dirty="0">
                <a:latin typeface="Symbol"/>
                <a:cs typeface="Symbol"/>
              </a:rPr>
              <a:t></a:t>
            </a:r>
            <a:r>
              <a:rPr sz="1200" spc="-25" dirty="0">
                <a:latin typeface="Times New Roman"/>
                <a:cs typeface="Times New Roman"/>
              </a:rPr>
              <a:t>	</a:t>
            </a:r>
            <a:r>
              <a:rPr sz="1200" i="1" u="sng" spc="-35" dirty="0">
                <a:uFill>
                  <a:solidFill>
                    <a:srgbClr val="000000"/>
                  </a:solidFill>
                </a:uFill>
                <a:latin typeface="Times New Roman"/>
                <a:cs typeface="Times New Roman"/>
              </a:rPr>
              <a:t> </a:t>
            </a:r>
            <a:r>
              <a:rPr sz="1200" i="1" u="sng" spc="-25" dirty="0">
                <a:uFill>
                  <a:solidFill>
                    <a:srgbClr val="000000"/>
                  </a:solidFill>
                </a:uFill>
                <a:latin typeface="Times New Roman"/>
                <a:cs typeface="Times New Roman"/>
              </a:rPr>
              <a:t>  </a:t>
            </a:r>
            <a:r>
              <a:rPr sz="1200" i="1" u="sng" spc="80" dirty="0">
                <a:uFill>
                  <a:solidFill>
                    <a:srgbClr val="000000"/>
                  </a:solidFill>
                </a:uFill>
                <a:latin typeface="Times New Roman"/>
                <a:cs typeface="Times New Roman"/>
              </a:rPr>
              <a:t> </a:t>
            </a:r>
            <a:r>
              <a:rPr sz="1200" i="1" dirty="0">
                <a:latin typeface="Times New Roman"/>
                <a:cs typeface="Times New Roman"/>
              </a:rPr>
              <a:t>	</a:t>
            </a:r>
            <a:r>
              <a:rPr sz="1200" i="1" u="sng" spc="-10" dirty="0">
                <a:uFill>
                  <a:solidFill>
                    <a:srgbClr val="000000"/>
                  </a:solidFill>
                </a:uFill>
                <a:latin typeface="Times New Roman"/>
                <a:cs typeface="Times New Roman"/>
              </a:rPr>
              <a:t> </a:t>
            </a:r>
            <a:r>
              <a:rPr sz="1200" i="1" u="sng" spc="80" dirty="0">
                <a:uFill>
                  <a:solidFill>
                    <a:srgbClr val="000000"/>
                  </a:solidFill>
                </a:uFill>
                <a:latin typeface="Times New Roman"/>
                <a:cs typeface="Times New Roman"/>
              </a:rPr>
              <a:t> </a:t>
            </a:r>
            <a:endParaRPr sz="1200">
              <a:latin typeface="Times New Roman"/>
              <a:cs typeface="Times New Roman"/>
            </a:endParaRPr>
          </a:p>
        </p:txBody>
      </p:sp>
      <p:sp>
        <p:nvSpPr>
          <p:cNvPr id="10" name="object 10"/>
          <p:cNvSpPr txBox="1"/>
          <p:nvPr/>
        </p:nvSpPr>
        <p:spPr>
          <a:xfrm>
            <a:off x="3615942" y="5348304"/>
            <a:ext cx="167005" cy="349885"/>
          </a:xfrm>
          <a:prstGeom prst="rect">
            <a:avLst/>
          </a:prstGeom>
        </p:spPr>
        <p:txBody>
          <a:bodyPr vert="horz" wrap="square" lIns="0" tIns="15875" rIns="0" bIns="0" rtlCol="0">
            <a:spAutoFit/>
          </a:bodyPr>
          <a:lstStyle/>
          <a:p>
            <a:pPr marL="12700">
              <a:lnSpc>
                <a:spcPct val="100000"/>
              </a:lnSpc>
              <a:spcBef>
                <a:spcPts val="125"/>
              </a:spcBef>
            </a:pPr>
            <a:r>
              <a:rPr sz="2100" i="1" spc="-625" dirty="0">
                <a:latin typeface="Symbol"/>
                <a:cs typeface="Symbol"/>
              </a:rPr>
              <a:t></a:t>
            </a:r>
            <a:endParaRPr sz="2100">
              <a:latin typeface="Symbol"/>
              <a:cs typeface="Symbol"/>
            </a:endParaRPr>
          </a:p>
        </p:txBody>
      </p:sp>
      <p:sp>
        <p:nvSpPr>
          <p:cNvPr id="11" name="object 11"/>
          <p:cNvSpPr txBox="1"/>
          <p:nvPr/>
        </p:nvSpPr>
        <p:spPr>
          <a:xfrm>
            <a:off x="4179823" y="5373144"/>
            <a:ext cx="1366520" cy="203200"/>
          </a:xfrm>
          <a:prstGeom prst="rect">
            <a:avLst/>
          </a:prstGeom>
        </p:spPr>
        <p:txBody>
          <a:bodyPr vert="horz" wrap="square" lIns="0" tIns="13970" rIns="0" bIns="0" rtlCol="0">
            <a:spAutoFit/>
          </a:bodyPr>
          <a:lstStyle/>
          <a:p>
            <a:pPr marL="12700">
              <a:lnSpc>
                <a:spcPct val="100000"/>
              </a:lnSpc>
              <a:spcBef>
                <a:spcPts val="110"/>
              </a:spcBef>
              <a:tabLst>
                <a:tab pos="1353185" algn="l"/>
              </a:tabLst>
            </a:pPr>
            <a:r>
              <a:rPr sz="1150" u="sng" dirty="0">
                <a:uFill>
                  <a:solidFill>
                    <a:srgbClr val="000000"/>
                  </a:solidFill>
                </a:uFill>
                <a:latin typeface="Times New Roman"/>
                <a:cs typeface="Times New Roman"/>
              </a:rPr>
              <a:t> </a:t>
            </a:r>
            <a:r>
              <a:rPr sz="1150" u="sng" spc="-150" dirty="0">
                <a:uFill>
                  <a:solidFill>
                    <a:srgbClr val="000000"/>
                  </a:solidFill>
                </a:uFill>
                <a:latin typeface="Times New Roman"/>
                <a:cs typeface="Times New Roman"/>
              </a:rPr>
              <a:t> </a:t>
            </a:r>
            <a:r>
              <a:rPr sz="1150" i="1" u="sng" spc="15" dirty="0">
                <a:uFill>
                  <a:solidFill>
                    <a:srgbClr val="000000"/>
                  </a:solidFill>
                </a:uFill>
                <a:latin typeface="Times New Roman"/>
                <a:cs typeface="Times New Roman"/>
              </a:rPr>
              <a:t>i</a:t>
            </a:r>
            <a:r>
              <a:rPr sz="1150" u="sng" spc="15" dirty="0">
                <a:uFill>
                  <a:solidFill>
                    <a:srgbClr val="000000"/>
                  </a:solidFill>
                </a:uFill>
                <a:latin typeface="Symbol"/>
                <a:cs typeface="Symbol"/>
              </a:rPr>
              <a:t></a:t>
            </a:r>
            <a:r>
              <a:rPr sz="1150" u="sng" spc="15" dirty="0">
                <a:uFill>
                  <a:solidFill>
                    <a:srgbClr val="000000"/>
                  </a:solidFill>
                </a:uFill>
                <a:latin typeface="Times New Roman"/>
                <a:cs typeface="Times New Roman"/>
              </a:rPr>
              <a:t>1	</a:t>
            </a:r>
            <a:endParaRPr sz="1150">
              <a:latin typeface="Times New Roman"/>
              <a:cs typeface="Times New Roman"/>
            </a:endParaRPr>
          </a:p>
        </p:txBody>
      </p:sp>
      <p:sp>
        <p:nvSpPr>
          <p:cNvPr id="12" name="object 12"/>
          <p:cNvSpPr txBox="1"/>
          <p:nvPr/>
        </p:nvSpPr>
        <p:spPr>
          <a:xfrm>
            <a:off x="3977130" y="5362826"/>
            <a:ext cx="165735" cy="332740"/>
          </a:xfrm>
          <a:prstGeom prst="rect">
            <a:avLst/>
          </a:prstGeom>
        </p:spPr>
        <p:txBody>
          <a:bodyPr vert="horz" wrap="square" lIns="0" tIns="13970" rIns="0" bIns="0" rtlCol="0">
            <a:spAutoFit/>
          </a:bodyPr>
          <a:lstStyle/>
          <a:p>
            <a:pPr marL="12700">
              <a:lnSpc>
                <a:spcPct val="100000"/>
              </a:lnSpc>
              <a:spcBef>
                <a:spcPts val="110"/>
              </a:spcBef>
            </a:pPr>
            <a:r>
              <a:rPr sz="2000" spc="5" dirty="0">
                <a:latin typeface="Symbol"/>
                <a:cs typeface="Symbol"/>
              </a:rPr>
              <a:t></a:t>
            </a:r>
            <a:endParaRPr sz="2000">
              <a:latin typeface="Symbol"/>
              <a:cs typeface="Symbol"/>
            </a:endParaRPr>
          </a:p>
        </p:txBody>
      </p:sp>
      <p:sp>
        <p:nvSpPr>
          <p:cNvPr id="13" name="object 13"/>
          <p:cNvSpPr txBox="1"/>
          <p:nvPr/>
        </p:nvSpPr>
        <p:spPr>
          <a:xfrm>
            <a:off x="4605017" y="5547948"/>
            <a:ext cx="529590" cy="349885"/>
          </a:xfrm>
          <a:prstGeom prst="rect">
            <a:avLst/>
          </a:prstGeom>
        </p:spPr>
        <p:txBody>
          <a:bodyPr vert="horz" wrap="square" lIns="0" tIns="15875" rIns="0" bIns="0" rtlCol="0">
            <a:spAutoFit/>
          </a:bodyPr>
          <a:lstStyle/>
          <a:p>
            <a:pPr marL="12700">
              <a:lnSpc>
                <a:spcPct val="100000"/>
              </a:lnSpc>
              <a:spcBef>
                <a:spcPts val="125"/>
              </a:spcBef>
            </a:pPr>
            <a:r>
              <a:rPr sz="2100" i="1" spc="-50" dirty="0">
                <a:latin typeface="Symbol"/>
                <a:cs typeface="Symbol"/>
              </a:rPr>
              <a:t></a:t>
            </a:r>
            <a:r>
              <a:rPr sz="2100" i="1" spc="10" dirty="0">
                <a:latin typeface="Times New Roman"/>
                <a:cs typeface="Times New Roman"/>
              </a:rPr>
              <a:t> </a:t>
            </a:r>
            <a:r>
              <a:rPr sz="2000" spc="70" dirty="0">
                <a:latin typeface="Symbol"/>
                <a:cs typeface="Symbol"/>
              </a:rPr>
              <a:t></a:t>
            </a:r>
            <a:r>
              <a:rPr sz="2000" spc="70" dirty="0">
                <a:latin typeface="Times New Roman"/>
                <a:cs typeface="Times New Roman"/>
              </a:rPr>
              <a:t>1</a:t>
            </a:r>
            <a:endParaRPr sz="2000">
              <a:latin typeface="Times New Roman"/>
              <a:cs typeface="Times New Roman"/>
            </a:endParaRPr>
          </a:p>
        </p:txBody>
      </p:sp>
      <p:sp>
        <p:nvSpPr>
          <p:cNvPr id="14" name="object 14"/>
          <p:cNvSpPr txBox="1"/>
          <p:nvPr/>
        </p:nvSpPr>
        <p:spPr>
          <a:xfrm>
            <a:off x="4169662" y="4895149"/>
            <a:ext cx="1366520" cy="485775"/>
          </a:xfrm>
          <a:prstGeom prst="rect">
            <a:avLst/>
          </a:prstGeom>
        </p:spPr>
        <p:txBody>
          <a:bodyPr vert="horz" wrap="square" lIns="0" tIns="15240" rIns="0" bIns="0" rtlCol="0">
            <a:spAutoFit/>
          </a:bodyPr>
          <a:lstStyle/>
          <a:p>
            <a:pPr marL="38100">
              <a:lnSpc>
                <a:spcPct val="100000"/>
              </a:lnSpc>
              <a:spcBef>
                <a:spcPts val="120"/>
              </a:spcBef>
              <a:tabLst>
                <a:tab pos="687070" algn="l"/>
              </a:tabLst>
            </a:pPr>
            <a:r>
              <a:rPr sz="4500" spc="89" baseline="-8333" dirty="0">
                <a:latin typeface="Symbol"/>
                <a:cs typeface="Symbol"/>
              </a:rPr>
              <a:t></a:t>
            </a:r>
            <a:r>
              <a:rPr sz="2000" spc="60" dirty="0">
                <a:latin typeface="Times New Roman"/>
                <a:cs typeface="Times New Roman"/>
              </a:rPr>
              <a:t>(</a:t>
            </a:r>
            <a:r>
              <a:rPr sz="2000" i="1" spc="60" dirty="0">
                <a:latin typeface="Times New Roman"/>
                <a:cs typeface="Times New Roman"/>
              </a:rPr>
              <a:t>Y	</a:t>
            </a:r>
            <a:r>
              <a:rPr sz="2000" spc="5" dirty="0">
                <a:latin typeface="Symbol"/>
                <a:cs typeface="Symbol"/>
              </a:rPr>
              <a:t></a:t>
            </a:r>
            <a:r>
              <a:rPr sz="2000" spc="-310" dirty="0">
                <a:latin typeface="Times New Roman"/>
                <a:cs typeface="Times New Roman"/>
              </a:rPr>
              <a:t> </a:t>
            </a:r>
            <a:r>
              <a:rPr sz="2000" i="1" spc="5" dirty="0">
                <a:latin typeface="Times New Roman"/>
                <a:cs typeface="Times New Roman"/>
              </a:rPr>
              <a:t>Y</a:t>
            </a:r>
            <a:r>
              <a:rPr sz="2000" i="1" spc="-260" dirty="0">
                <a:latin typeface="Times New Roman"/>
                <a:cs typeface="Times New Roman"/>
              </a:rPr>
              <a:t> </a:t>
            </a:r>
            <a:r>
              <a:rPr sz="2000" spc="20" dirty="0">
                <a:latin typeface="Times New Roman"/>
                <a:cs typeface="Times New Roman"/>
              </a:rPr>
              <a:t>..)</a:t>
            </a:r>
            <a:r>
              <a:rPr sz="1725" spc="30" baseline="43478" dirty="0">
                <a:latin typeface="Times New Roman"/>
                <a:cs typeface="Times New Roman"/>
              </a:rPr>
              <a:t>2</a:t>
            </a:r>
            <a:endParaRPr sz="1725" baseline="43478">
              <a:latin typeface="Times New Roman"/>
              <a:cs typeface="Times New Roman"/>
            </a:endParaRPr>
          </a:p>
        </p:txBody>
      </p:sp>
      <p:sp>
        <p:nvSpPr>
          <p:cNvPr id="15" name="object 15"/>
          <p:cNvSpPr txBox="1"/>
          <p:nvPr/>
        </p:nvSpPr>
        <p:spPr>
          <a:xfrm>
            <a:off x="3797298" y="5888594"/>
            <a:ext cx="120650" cy="382270"/>
          </a:xfrm>
          <a:prstGeom prst="rect">
            <a:avLst/>
          </a:prstGeom>
        </p:spPr>
        <p:txBody>
          <a:bodyPr vert="horz" wrap="square" lIns="0" tIns="13970" rIns="0" bIns="0" rtlCol="0">
            <a:spAutoFit/>
          </a:bodyPr>
          <a:lstStyle/>
          <a:p>
            <a:pPr marL="33655">
              <a:lnSpc>
                <a:spcPct val="100000"/>
              </a:lnSpc>
              <a:spcBef>
                <a:spcPts val="110"/>
              </a:spcBef>
            </a:pPr>
            <a:r>
              <a:rPr sz="1150" spc="5" dirty="0">
                <a:latin typeface="Times New Roman"/>
                <a:cs typeface="Times New Roman"/>
              </a:rPr>
              <a:t>2</a:t>
            </a:r>
            <a:endParaRPr sz="1150">
              <a:latin typeface="Times New Roman"/>
              <a:cs typeface="Times New Roman"/>
            </a:endParaRPr>
          </a:p>
          <a:p>
            <a:pPr marL="12700">
              <a:lnSpc>
                <a:spcPct val="100000"/>
              </a:lnSpc>
              <a:spcBef>
                <a:spcPts val="35"/>
              </a:spcBef>
            </a:pPr>
            <a:r>
              <a:rPr sz="1150" i="1" dirty="0">
                <a:latin typeface="Times New Roman"/>
                <a:cs typeface="Times New Roman"/>
              </a:rPr>
              <a:t>e</a:t>
            </a:r>
            <a:endParaRPr sz="1150">
              <a:latin typeface="Times New Roman"/>
              <a:cs typeface="Times New Roman"/>
            </a:endParaRPr>
          </a:p>
        </p:txBody>
      </p:sp>
      <p:sp>
        <p:nvSpPr>
          <p:cNvPr id="16" name="object 16"/>
          <p:cNvSpPr txBox="1"/>
          <p:nvPr/>
        </p:nvSpPr>
        <p:spPr>
          <a:xfrm>
            <a:off x="3615942" y="5880797"/>
            <a:ext cx="193040" cy="349250"/>
          </a:xfrm>
          <a:prstGeom prst="rect">
            <a:avLst/>
          </a:prstGeom>
        </p:spPr>
        <p:txBody>
          <a:bodyPr vert="horz" wrap="square" lIns="0" tIns="15240" rIns="0" bIns="0" rtlCol="0">
            <a:spAutoFit/>
          </a:bodyPr>
          <a:lstStyle/>
          <a:p>
            <a:pPr marL="12700">
              <a:lnSpc>
                <a:spcPct val="100000"/>
              </a:lnSpc>
              <a:spcBef>
                <a:spcPts val="120"/>
              </a:spcBef>
            </a:pPr>
            <a:r>
              <a:rPr sz="2100" i="1" spc="-625" dirty="0">
                <a:latin typeface="Symbol"/>
                <a:cs typeface="Symbol"/>
              </a:rPr>
              <a:t></a:t>
            </a:r>
            <a:r>
              <a:rPr sz="3000" baseline="2777" dirty="0">
                <a:latin typeface="Times New Roman"/>
                <a:cs typeface="Times New Roman"/>
              </a:rPr>
              <a:t>ˆ</a:t>
            </a:r>
            <a:endParaRPr sz="3000" baseline="2777">
              <a:latin typeface="Times New Roman"/>
              <a:cs typeface="Times New Roman"/>
            </a:endParaRPr>
          </a:p>
        </p:txBody>
      </p:sp>
      <p:sp>
        <p:nvSpPr>
          <p:cNvPr id="17" name="object 17"/>
          <p:cNvSpPr txBox="1"/>
          <p:nvPr/>
        </p:nvSpPr>
        <p:spPr>
          <a:xfrm>
            <a:off x="3977130" y="5895287"/>
            <a:ext cx="1519555" cy="332105"/>
          </a:xfrm>
          <a:prstGeom prst="rect">
            <a:avLst/>
          </a:prstGeom>
        </p:spPr>
        <p:txBody>
          <a:bodyPr vert="horz" wrap="square" lIns="0" tIns="13335" rIns="0" bIns="0" rtlCol="0">
            <a:spAutoFit/>
          </a:bodyPr>
          <a:lstStyle/>
          <a:p>
            <a:pPr marL="12700">
              <a:lnSpc>
                <a:spcPct val="100000"/>
              </a:lnSpc>
              <a:spcBef>
                <a:spcPts val="105"/>
              </a:spcBef>
            </a:pPr>
            <a:r>
              <a:rPr sz="2000" dirty="0">
                <a:latin typeface="Symbol"/>
                <a:cs typeface="Symbol"/>
              </a:rPr>
              <a:t></a:t>
            </a:r>
            <a:r>
              <a:rPr sz="2000" dirty="0">
                <a:latin typeface="Times New Roman"/>
                <a:cs typeface="Times New Roman"/>
              </a:rPr>
              <a:t> </a:t>
            </a:r>
            <a:r>
              <a:rPr sz="2000" spc="15" dirty="0">
                <a:latin typeface="Symbol"/>
                <a:cs typeface="Symbol"/>
              </a:rPr>
              <a:t></a:t>
            </a:r>
            <a:r>
              <a:rPr sz="2000" spc="15" dirty="0">
                <a:latin typeface="Times New Roman"/>
                <a:cs typeface="Times New Roman"/>
              </a:rPr>
              <a:t> </a:t>
            </a:r>
            <a:r>
              <a:rPr sz="2000" dirty="0">
                <a:latin typeface="Symbol"/>
                <a:cs typeface="Symbol"/>
              </a:rPr>
              <a:t></a:t>
            </a:r>
            <a:r>
              <a:rPr sz="2000" spc="-170" dirty="0">
                <a:latin typeface="Times New Roman"/>
                <a:cs typeface="Times New Roman"/>
              </a:rPr>
              <a:t> </a:t>
            </a:r>
            <a:r>
              <a:rPr sz="2000" i="1" spc="-5" dirty="0">
                <a:latin typeface="Times New Roman"/>
                <a:cs typeface="Times New Roman"/>
              </a:rPr>
              <a:t>MSE</a:t>
            </a:r>
            <a:endParaRPr sz="2000">
              <a:latin typeface="Times New Roman"/>
              <a:cs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esign and Analysis of Augmented Designs in Screening Trials - ppt ...">
            <a:extLst>
              <a:ext uri="{FF2B5EF4-FFF2-40B4-BE49-F238E27FC236}">
                <a16:creationId xmlns:a16="http://schemas.microsoft.com/office/drawing/2014/main" id="{967903DB-5965-4DB3-BB58-19C68A1CF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695325"/>
            <a:ext cx="1013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11F5A6-9857-4F10-A77F-067D859D33B7}"/>
              </a:ext>
            </a:extLst>
          </p:cNvPr>
          <p:cNvSpPr txBox="1"/>
          <p:nvPr/>
        </p:nvSpPr>
        <p:spPr>
          <a:xfrm>
            <a:off x="568528" y="233660"/>
            <a:ext cx="9982200" cy="1323439"/>
          </a:xfrm>
          <a:prstGeom prst="rect">
            <a:avLst/>
          </a:prstGeom>
          <a:solidFill>
            <a:srgbClr val="FFFF00"/>
          </a:solidFill>
        </p:spPr>
        <p:txBody>
          <a:bodyPr wrap="square" rtlCol="0">
            <a:spAutoFit/>
          </a:bodyPr>
          <a:lstStyle/>
          <a:p>
            <a:pPr algn="ctr"/>
            <a:r>
              <a:rPr lang="el-GR" sz="2800" dirty="0"/>
              <a:t>Η ομαδοποίηση είναι προτιμότερη όταν υπάρχει </a:t>
            </a:r>
            <a:r>
              <a:rPr lang="el-GR" sz="2800" dirty="0" err="1"/>
              <a:t>ανομοιμορφία</a:t>
            </a:r>
            <a:r>
              <a:rPr lang="el-GR" sz="2800" dirty="0"/>
              <a:t> σε Διάταξη κάθετα στον προσανατολισμό της </a:t>
            </a:r>
            <a:r>
              <a:rPr lang="el-GR" sz="2800" dirty="0" err="1"/>
              <a:t>παραλλάκτηκότητας</a:t>
            </a:r>
            <a:r>
              <a:rPr lang="el-GR" sz="2800" dirty="0"/>
              <a:t> </a:t>
            </a:r>
            <a:endParaRPr lang="en-US" sz="2800" dirty="0"/>
          </a:p>
          <a:p>
            <a:pPr algn="ctr"/>
            <a:r>
              <a:rPr lang="el-GR" sz="2400" dirty="0">
                <a:solidFill>
                  <a:srgbClr val="FF0000"/>
                </a:solidFill>
              </a:rPr>
              <a:t>Παράδειγμα </a:t>
            </a:r>
            <a:r>
              <a:rPr lang="el-GR" sz="2400" dirty="0" err="1">
                <a:solidFill>
                  <a:srgbClr val="FF0000"/>
                </a:solidFill>
              </a:rPr>
              <a:t>εφραμογής</a:t>
            </a:r>
            <a:r>
              <a:rPr lang="el-GR" sz="2400" dirty="0">
                <a:solidFill>
                  <a:srgbClr val="FF0000"/>
                </a:solidFill>
              </a:rPr>
              <a:t> «</a:t>
            </a:r>
            <a:r>
              <a:rPr lang="en-US" sz="2400" dirty="0">
                <a:solidFill>
                  <a:srgbClr val="FF0000"/>
                </a:solidFill>
              </a:rPr>
              <a:t>Randomized completed Blocks Design (RCB)</a:t>
            </a:r>
            <a:r>
              <a:rPr lang="el-GR" sz="2400" dirty="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3855389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43987" y="819403"/>
            <a:ext cx="579310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0000"/>
                </a:solidFill>
                <a:latin typeface="Arial"/>
                <a:cs typeface="Arial"/>
              </a:rPr>
              <a:t>Παραδοχές </a:t>
            </a:r>
            <a:r>
              <a:rPr sz="3200" b="1" dirty="0">
                <a:solidFill>
                  <a:srgbClr val="000000"/>
                </a:solidFill>
                <a:latin typeface="Arial"/>
                <a:cs typeface="Arial"/>
              </a:rPr>
              <a:t>και</a:t>
            </a:r>
            <a:r>
              <a:rPr sz="3200" b="1" spc="-55" dirty="0">
                <a:solidFill>
                  <a:srgbClr val="000000"/>
                </a:solidFill>
                <a:latin typeface="Arial"/>
                <a:cs typeface="Arial"/>
              </a:rPr>
              <a:t> </a:t>
            </a:r>
            <a:r>
              <a:rPr sz="3200" b="1" spc="-5" dirty="0">
                <a:solidFill>
                  <a:srgbClr val="000000"/>
                </a:solidFill>
                <a:latin typeface="Arial"/>
                <a:cs typeface="Arial"/>
              </a:rPr>
              <a:t>Προϋποθέσεις</a:t>
            </a:r>
            <a:endParaRPr sz="3200">
              <a:latin typeface="Arial"/>
              <a:cs typeface="Arial"/>
            </a:endParaRPr>
          </a:p>
        </p:txBody>
      </p:sp>
      <p:sp>
        <p:nvSpPr>
          <p:cNvPr id="3" name="object 3"/>
          <p:cNvSpPr txBox="1"/>
          <p:nvPr/>
        </p:nvSpPr>
        <p:spPr>
          <a:xfrm>
            <a:off x="3419346" y="1814288"/>
            <a:ext cx="1372235" cy="364490"/>
          </a:xfrm>
          <a:prstGeom prst="rect">
            <a:avLst/>
          </a:prstGeom>
        </p:spPr>
        <p:txBody>
          <a:bodyPr vert="horz" wrap="square" lIns="0" tIns="15240" rIns="0" bIns="0" rtlCol="0">
            <a:spAutoFit/>
          </a:bodyPr>
          <a:lstStyle/>
          <a:p>
            <a:pPr marL="12700">
              <a:lnSpc>
                <a:spcPct val="100000"/>
              </a:lnSpc>
              <a:spcBef>
                <a:spcPts val="120"/>
              </a:spcBef>
            </a:pPr>
            <a:r>
              <a:rPr sz="2200" spc="5" dirty="0">
                <a:latin typeface="Times New Roman"/>
                <a:cs typeface="Times New Roman"/>
              </a:rPr>
              <a:t>Παραδοχές:</a:t>
            </a:r>
            <a:endParaRPr sz="2200">
              <a:latin typeface="Times New Roman"/>
              <a:cs typeface="Times New Roman"/>
            </a:endParaRPr>
          </a:p>
        </p:txBody>
      </p:sp>
      <p:sp>
        <p:nvSpPr>
          <p:cNvPr id="4" name="object 4"/>
          <p:cNvSpPr txBox="1"/>
          <p:nvPr/>
        </p:nvSpPr>
        <p:spPr>
          <a:xfrm>
            <a:off x="3548886" y="2501911"/>
            <a:ext cx="114935" cy="232410"/>
          </a:xfrm>
          <a:prstGeom prst="rect">
            <a:avLst/>
          </a:prstGeom>
        </p:spPr>
        <p:txBody>
          <a:bodyPr vert="horz" wrap="square" lIns="0" tIns="13335" rIns="0" bIns="0" rtlCol="0">
            <a:spAutoFit/>
          </a:bodyPr>
          <a:lstStyle/>
          <a:p>
            <a:pPr marL="12700">
              <a:lnSpc>
                <a:spcPct val="100000"/>
              </a:lnSpc>
              <a:spcBef>
                <a:spcPts val="105"/>
              </a:spcBef>
            </a:pPr>
            <a:r>
              <a:rPr sz="1350" i="1" spc="-40" dirty="0">
                <a:latin typeface="Symbol"/>
                <a:cs typeface="Symbol"/>
              </a:rPr>
              <a:t></a:t>
            </a:r>
            <a:endParaRPr sz="1350">
              <a:latin typeface="Symbol"/>
              <a:cs typeface="Symbol"/>
            </a:endParaRPr>
          </a:p>
        </p:txBody>
      </p:sp>
      <p:sp>
        <p:nvSpPr>
          <p:cNvPr id="5" name="object 5"/>
          <p:cNvSpPr txBox="1"/>
          <p:nvPr/>
        </p:nvSpPr>
        <p:spPr>
          <a:xfrm>
            <a:off x="3504690" y="3065903"/>
            <a:ext cx="247650" cy="220979"/>
          </a:xfrm>
          <a:prstGeom prst="rect">
            <a:avLst/>
          </a:prstGeom>
        </p:spPr>
        <p:txBody>
          <a:bodyPr vert="horz" wrap="square" lIns="0" tIns="16510" rIns="0" bIns="0" rtlCol="0">
            <a:spAutoFit/>
          </a:bodyPr>
          <a:lstStyle/>
          <a:p>
            <a:pPr marL="12700">
              <a:lnSpc>
                <a:spcPct val="100000"/>
              </a:lnSpc>
              <a:spcBef>
                <a:spcPts val="130"/>
              </a:spcBef>
            </a:pPr>
            <a:r>
              <a:rPr sz="1250" i="1" spc="100" dirty="0">
                <a:latin typeface="Times New Roman"/>
                <a:cs typeface="Times New Roman"/>
              </a:rPr>
              <a:t>i</a:t>
            </a:r>
            <a:r>
              <a:rPr sz="1250" spc="-45" dirty="0">
                <a:latin typeface="Symbol"/>
                <a:cs typeface="Symbol"/>
              </a:rPr>
              <a:t></a:t>
            </a:r>
            <a:r>
              <a:rPr sz="1250" spc="15" dirty="0">
                <a:latin typeface="Times New Roman"/>
                <a:cs typeface="Times New Roman"/>
              </a:rPr>
              <a:t>1</a:t>
            </a:r>
            <a:endParaRPr sz="1250">
              <a:latin typeface="Times New Roman"/>
              <a:cs typeface="Times New Roman"/>
            </a:endParaRPr>
          </a:p>
        </p:txBody>
      </p:sp>
      <p:sp>
        <p:nvSpPr>
          <p:cNvPr id="6" name="object 6"/>
          <p:cNvSpPr txBox="1"/>
          <p:nvPr/>
        </p:nvSpPr>
        <p:spPr>
          <a:xfrm>
            <a:off x="3435094" y="2537850"/>
            <a:ext cx="986790" cy="532765"/>
          </a:xfrm>
          <a:prstGeom prst="rect">
            <a:avLst/>
          </a:prstGeom>
        </p:spPr>
        <p:txBody>
          <a:bodyPr vert="horz" wrap="square" lIns="0" tIns="15875" rIns="0" bIns="0" rtlCol="0">
            <a:spAutoFit/>
          </a:bodyPr>
          <a:lstStyle/>
          <a:p>
            <a:pPr marL="38100">
              <a:lnSpc>
                <a:spcPct val="100000"/>
              </a:lnSpc>
              <a:spcBef>
                <a:spcPts val="125"/>
              </a:spcBef>
            </a:pPr>
            <a:r>
              <a:rPr sz="4950" spc="22" baseline="-8417" dirty="0">
                <a:latin typeface="Symbol"/>
                <a:cs typeface="Symbol"/>
              </a:rPr>
              <a:t></a:t>
            </a:r>
            <a:r>
              <a:rPr sz="4950" spc="-892" baseline="-8417" dirty="0">
                <a:latin typeface="Times New Roman"/>
                <a:cs typeface="Times New Roman"/>
              </a:rPr>
              <a:t> </a:t>
            </a:r>
            <a:r>
              <a:rPr sz="2200" i="1" spc="5" dirty="0">
                <a:latin typeface="Times New Roman"/>
                <a:cs typeface="Times New Roman"/>
              </a:rPr>
              <a:t>t</a:t>
            </a:r>
            <a:r>
              <a:rPr sz="1875" i="1" spc="7" baseline="-26666" dirty="0">
                <a:latin typeface="Times New Roman"/>
                <a:cs typeface="Times New Roman"/>
              </a:rPr>
              <a:t>i </a:t>
            </a:r>
            <a:r>
              <a:rPr sz="2200" spc="5" dirty="0">
                <a:latin typeface="Symbol"/>
                <a:cs typeface="Symbol"/>
              </a:rPr>
              <a:t></a:t>
            </a:r>
            <a:r>
              <a:rPr sz="2200" spc="5" dirty="0">
                <a:latin typeface="Times New Roman"/>
                <a:cs typeface="Times New Roman"/>
              </a:rPr>
              <a:t> 0</a:t>
            </a:r>
            <a:endParaRPr sz="2200">
              <a:latin typeface="Times New Roman"/>
              <a:cs typeface="Times New Roman"/>
            </a:endParaRPr>
          </a:p>
        </p:txBody>
      </p:sp>
      <p:sp>
        <p:nvSpPr>
          <p:cNvPr id="7" name="object 7"/>
          <p:cNvSpPr txBox="1"/>
          <p:nvPr/>
        </p:nvSpPr>
        <p:spPr>
          <a:xfrm>
            <a:off x="4789422" y="3305761"/>
            <a:ext cx="107314" cy="222250"/>
          </a:xfrm>
          <a:prstGeom prst="rect">
            <a:avLst/>
          </a:prstGeom>
        </p:spPr>
        <p:txBody>
          <a:bodyPr vert="horz" wrap="square" lIns="0" tIns="11430" rIns="0" bIns="0" rtlCol="0">
            <a:spAutoFit/>
          </a:bodyPr>
          <a:lstStyle/>
          <a:p>
            <a:pPr marL="12700">
              <a:lnSpc>
                <a:spcPct val="100000"/>
              </a:lnSpc>
              <a:spcBef>
                <a:spcPts val="90"/>
              </a:spcBef>
            </a:pPr>
            <a:r>
              <a:rPr sz="1300" spc="-10" dirty="0">
                <a:latin typeface="Times New Roman"/>
                <a:cs typeface="Times New Roman"/>
              </a:rPr>
              <a:t>2</a:t>
            </a:r>
            <a:endParaRPr sz="1300">
              <a:latin typeface="Times New Roman"/>
              <a:cs typeface="Times New Roman"/>
            </a:endParaRPr>
          </a:p>
        </p:txBody>
      </p:sp>
      <p:sp>
        <p:nvSpPr>
          <p:cNvPr id="8" name="object 8"/>
          <p:cNvSpPr txBox="1"/>
          <p:nvPr/>
        </p:nvSpPr>
        <p:spPr>
          <a:xfrm>
            <a:off x="3570222" y="3505405"/>
            <a:ext cx="1294765" cy="222250"/>
          </a:xfrm>
          <a:prstGeom prst="rect">
            <a:avLst/>
          </a:prstGeom>
        </p:spPr>
        <p:txBody>
          <a:bodyPr vert="horz" wrap="square" lIns="0" tIns="11430" rIns="0" bIns="0" rtlCol="0">
            <a:spAutoFit/>
          </a:bodyPr>
          <a:lstStyle/>
          <a:p>
            <a:pPr marL="12700">
              <a:lnSpc>
                <a:spcPct val="100000"/>
              </a:lnSpc>
              <a:spcBef>
                <a:spcPts val="90"/>
              </a:spcBef>
              <a:tabLst>
                <a:tab pos="1208405" algn="l"/>
              </a:tabLst>
            </a:pPr>
            <a:r>
              <a:rPr sz="1300" i="1" spc="-5" dirty="0">
                <a:latin typeface="Times New Roman"/>
                <a:cs typeface="Times New Roman"/>
              </a:rPr>
              <a:t>ij	e</a:t>
            </a:r>
            <a:endParaRPr sz="1300">
              <a:latin typeface="Times New Roman"/>
              <a:cs typeface="Times New Roman"/>
            </a:endParaRPr>
          </a:p>
        </p:txBody>
      </p:sp>
      <p:sp>
        <p:nvSpPr>
          <p:cNvPr id="9" name="object 9"/>
          <p:cNvSpPr txBox="1"/>
          <p:nvPr/>
        </p:nvSpPr>
        <p:spPr>
          <a:xfrm>
            <a:off x="3457446" y="3298088"/>
            <a:ext cx="1566545" cy="385445"/>
          </a:xfrm>
          <a:prstGeom prst="rect">
            <a:avLst/>
          </a:prstGeom>
        </p:spPr>
        <p:txBody>
          <a:bodyPr vert="horz" wrap="square" lIns="0" tIns="13335" rIns="0" bIns="0" rtlCol="0">
            <a:spAutoFit/>
          </a:bodyPr>
          <a:lstStyle/>
          <a:p>
            <a:pPr marL="12700">
              <a:lnSpc>
                <a:spcPct val="100000"/>
              </a:lnSpc>
              <a:spcBef>
                <a:spcPts val="105"/>
              </a:spcBef>
              <a:tabLst>
                <a:tab pos="318770" algn="l"/>
                <a:tab pos="1458595" algn="l"/>
              </a:tabLst>
            </a:pPr>
            <a:r>
              <a:rPr sz="2200" i="1" spc="10" dirty="0">
                <a:latin typeface="Times New Roman"/>
                <a:cs typeface="Times New Roman"/>
              </a:rPr>
              <a:t>e	</a:t>
            </a:r>
            <a:r>
              <a:rPr sz="2200" spc="-215" dirty="0">
                <a:latin typeface="Arial"/>
                <a:cs typeface="Arial"/>
              </a:rPr>
              <a:t>□</a:t>
            </a:r>
            <a:r>
              <a:rPr sz="2200" spc="140" dirty="0">
                <a:latin typeface="Arial"/>
                <a:cs typeface="Arial"/>
              </a:rPr>
              <a:t> </a:t>
            </a:r>
            <a:r>
              <a:rPr sz="2200" i="1" spc="20" dirty="0">
                <a:latin typeface="Times New Roman"/>
                <a:cs typeface="Times New Roman"/>
              </a:rPr>
              <a:t>N</a:t>
            </a:r>
            <a:r>
              <a:rPr sz="2200" i="1" spc="-300" dirty="0">
                <a:latin typeface="Times New Roman"/>
                <a:cs typeface="Times New Roman"/>
              </a:rPr>
              <a:t> </a:t>
            </a:r>
            <a:r>
              <a:rPr sz="2200" spc="35" dirty="0">
                <a:latin typeface="Times New Roman"/>
                <a:cs typeface="Times New Roman"/>
              </a:rPr>
              <a:t>(</a:t>
            </a:r>
            <a:r>
              <a:rPr sz="2200" spc="-25" dirty="0">
                <a:latin typeface="Times New Roman"/>
                <a:cs typeface="Times New Roman"/>
              </a:rPr>
              <a:t>0</a:t>
            </a:r>
            <a:r>
              <a:rPr sz="2200" spc="5" dirty="0">
                <a:latin typeface="Times New Roman"/>
                <a:cs typeface="Times New Roman"/>
              </a:rPr>
              <a:t>,</a:t>
            </a:r>
            <a:r>
              <a:rPr sz="2200" spc="-245" dirty="0">
                <a:latin typeface="Times New Roman"/>
                <a:cs typeface="Times New Roman"/>
              </a:rPr>
              <a:t> </a:t>
            </a:r>
            <a:r>
              <a:rPr sz="2350" i="1" spc="-75" dirty="0">
                <a:latin typeface="Symbol"/>
                <a:cs typeface="Symbol"/>
              </a:rPr>
              <a:t></a:t>
            </a:r>
            <a:r>
              <a:rPr sz="2350" dirty="0">
                <a:latin typeface="Times New Roman"/>
                <a:cs typeface="Times New Roman"/>
              </a:rPr>
              <a:t>	</a:t>
            </a:r>
            <a:r>
              <a:rPr sz="2200" spc="10" dirty="0">
                <a:latin typeface="Times New Roman"/>
                <a:cs typeface="Times New Roman"/>
              </a:rPr>
              <a:t>)</a:t>
            </a:r>
            <a:endParaRPr sz="2200">
              <a:latin typeface="Times New Roman"/>
              <a:cs typeface="Times New Roman"/>
            </a:endParaRPr>
          </a:p>
        </p:txBody>
      </p:sp>
      <p:sp>
        <p:nvSpPr>
          <p:cNvPr id="10" name="object 10"/>
          <p:cNvSpPr txBox="1"/>
          <p:nvPr/>
        </p:nvSpPr>
        <p:spPr>
          <a:xfrm>
            <a:off x="1726183" y="4099799"/>
            <a:ext cx="7167880" cy="1832610"/>
          </a:xfrm>
          <a:prstGeom prst="rect">
            <a:avLst/>
          </a:prstGeom>
        </p:spPr>
        <p:txBody>
          <a:bodyPr vert="horz" wrap="square" lIns="0" tIns="12065" rIns="0" bIns="0" rtlCol="0">
            <a:spAutoFit/>
          </a:bodyPr>
          <a:lstStyle/>
          <a:p>
            <a:pPr marL="12700">
              <a:lnSpc>
                <a:spcPct val="100000"/>
              </a:lnSpc>
              <a:spcBef>
                <a:spcPts val="95"/>
              </a:spcBef>
            </a:pPr>
            <a:r>
              <a:rPr sz="2050" spc="-5" dirty="0">
                <a:latin typeface="Times New Roman"/>
                <a:cs typeface="Times New Roman"/>
              </a:rPr>
              <a:t>Προϋποθέσεις:</a:t>
            </a:r>
            <a:endParaRPr sz="2050" dirty="0">
              <a:latin typeface="Times New Roman"/>
              <a:cs typeface="Times New Roman"/>
            </a:endParaRPr>
          </a:p>
          <a:p>
            <a:pPr>
              <a:lnSpc>
                <a:spcPct val="100000"/>
              </a:lnSpc>
              <a:spcBef>
                <a:spcPts val="10"/>
              </a:spcBef>
            </a:pPr>
            <a:endParaRPr sz="1950" dirty="0">
              <a:latin typeface="Times New Roman"/>
              <a:cs typeface="Times New Roman"/>
            </a:endParaRPr>
          </a:p>
          <a:p>
            <a:pPr marL="12700">
              <a:lnSpc>
                <a:spcPts val="2405"/>
              </a:lnSpc>
              <a:spcBef>
                <a:spcPts val="5"/>
              </a:spcBef>
            </a:pPr>
            <a:r>
              <a:rPr sz="2050" spc="-5" dirty="0">
                <a:latin typeface="Times New Roman"/>
                <a:cs typeface="Times New Roman"/>
              </a:rPr>
              <a:t>Οι </a:t>
            </a:r>
            <a:r>
              <a:rPr sz="2050" spc="-10" dirty="0">
                <a:latin typeface="Times New Roman"/>
                <a:cs typeface="Times New Roman"/>
              </a:rPr>
              <a:t>παρατηρήσεις </a:t>
            </a:r>
            <a:r>
              <a:rPr sz="2050" spc="-5" dirty="0">
                <a:latin typeface="Times New Roman"/>
                <a:cs typeface="Times New Roman"/>
              </a:rPr>
              <a:t>προέρχονται από τυχαία</a:t>
            </a:r>
            <a:r>
              <a:rPr sz="2050" spc="30" dirty="0">
                <a:latin typeface="Times New Roman"/>
                <a:cs typeface="Times New Roman"/>
              </a:rPr>
              <a:t> </a:t>
            </a:r>
            <a:r>
              <a:rPr sz="2050" spc="-15" dirty="0">
                <a:latin typeface="Times New Roman"/>
                <a:cs typeface="Times New Roman"/>
              </a:rPr>
              <a:t>δείγµατα</a:t>
            </a:r>
            <a:endParaRPr sz="2050" dirty="0">
              <a:latin typeface="Times New Roman"/>
              <a:cs typeface="Times New Roman"/>
            </a:endParaRPr>
          </a:p>
          <a:p>
            <a:pPr marL="12700">
              <a:lnSpc>
                <a:spcPts val="2350"/>
              </a:lnSpc>
            </a:pPr>
            <a:r>
              <a:rPr sz="2050" spc="-5" dirty="0">
                <a:latin typeface="Times New Roman"/>
                <a:cs typeface="Times New Roman"/>
              </a:rPr>
              <a:t>Οι </a:t>
            </a:r>
            <a:r>
              <a:rPr sz="2050" spc="-10" dirty="0">
                <a:latin typeface="Times New Roman"/>
                <a:cs typeface="Times New Roman"/>
              </a:rPr>
              <a:t>παρατηρήσεις </a:t>
            </a:r>
            <a:r>
              <a:rPr sz="2050" spc="-5" dirty="0">
                <a:latin typeface="Times New Roman"/>
                <a:cs typeface="Times New Roman"/>
              </a:rPr>
              <a:t>είναι ανεξάρτητες </a:t>
            </a:r>
            <a:r>
              <a:rPr sz="2050" dirty="0">
                <a:latin typeface="Times New Roman"/>
                <a:cs typeface="Times New Roman"/>
              </a:rPr>
              <a:t>η </a:t>
            </a:r>
            <a:r>
              <a:rPr sz="2050" spc="-30" dirty="0">
                <a:latin typeface="Times New Roman"/>
                <a:cs typeface="Times New Roman"/>
              </a:rPr>
              <a:t>µία </a:t>
            </a:r>
            <a:r>
              <a:rPr sz="2050" spc="-5" dirty="0">
                <a:latin typeface="Times New Roman"/>
                <a:cs typeface="Times New Roman"/>
              </a:rPr>
              <a:t>από </a:t>
            </a:r>
            <a:r>
              <a:rPr sz="2050" dirty="0">
                <a:latin typeface="Times New Roman"/>
                <a:cs typeface="Times New Roman"/>
              </a:rPr>
              <a:t>την</a:t>
            </a:r>
            <a:r>
              <a:rPr sz="2050" spc="30" dirty="0">
                <a:latin typeface="Times New Roman"/>
                <a:cs typeface="Times New Roman"/>
              </a:rPr>
              <a:t> </a:t>
            </a:r>
            <a:r>
              <a:rPr sz="2050" spc="-5" dirty="0">
                <a:latin typeface="Times New Roman"/>
                <a:cs typeface="Times New Roman"/>
              </a:rPr>
              <a:t>άλλη</a:t>
            </a:r>
            <a:endParaRPr sz="2050" dirty="0">
              <a:latin typeface="Times New Roman"/>
              <a:cs typeface="Times New Roman"/>
            </a:endParaRPr>
          </a:p>
          <a:p>
            <a:pPr marL="12700" marR="5080">
              <a:lnSpc>
                <a:spcPts val="2350"/>
              </a:lnSpc>
              <a:spcBef>
                <a:spcPts val="114"/>
              </a:spcBef>
            </a:pPr>
            <a:r>
              <a:rPr sz="2050" spc="-5" dirty="0">
                <a:latin typeface="Times New Roman"/>
                <a:cs typeface="Times New Roman"/>
              </a:rPr>
              <a:t>Οι </a:t>
            </a:r>
            <a:r>
              <a:rPr sz="2050" spc="-15" dirty="0">
                <a:latin typeface="Times New Roman"/>
                <a:cs typeface="Times New Roman"/>
              </a:rPr>
              <a:t>πληθυσµοί </a:t>
            </a:r>
            <a:r>
              <a:rPr sz="2050" spc="-5" dirty="0">
                <a:latin typeface="Times New Roman"/>
                <a:cs typeface="Times New Roman"/>
              </a:rPr>
              <a:t>των παρατηρήσεων ακολουθούν </a:t>
            </a:r>
            <a:r>
              <a:rPr sz="2050" spc="-10" dirty="0">
                <a:latin typeface="Times New Roman"/>
                <a:cs typeface="Times New Roman"/>
              </a:rPr>
              <a:t>Κανονική </a:t>
            </a:r>
            <a:r>
              <a:rPr sz="2050" spc="-15" dirty="0">
                <a:latin typeface="Times New Roman"/>
                <a:cs typeface="Times New Roman"/>
              </a:rPr>
              <a:t>Κατανοµή  </a:t>
            </a:r>
            <a:r>
              <a:rPr sz="2050" spc="-5" dirty="0">
                <a:latin typeface="Times New Roman"/>
                <a:cs typeface="Times New Roman"/>
              </a:rPr>
              <a:t>Οι </a:t>
            </a:r>
            <a:r>
              <a:rPr sz="2050" spc="-10" dirty="0">
                <a:latin typeface="Times New Roman"/>
                <a:cs typeface="Times New Roman"/>
              </a:rPr>
              <a:t>διασπορές </a:t>
            </a:r>
            <a:r>
              <a:rPr sz="2050" spc="-5" dirty="0">
                <a:latin typeface="Times New Roman"/>
                <a:cs typeface="Times New Roman"/>
              </a:rPr>
              <a:t>των </a:t>
            </a:r>
            <a:r>
              <a:rPr sz="2050" spc="-15" dirty="0">
                <a:latin typeface="Times New Roman"/>
                <a:cs typeface="Times New Roman"/>
              </a:rPr>
              <a:t>πληθυσµών </a:t>
            </a:r>
            <a:r>
              <a:rPr sz="2050" spc="-10" dirty="0">
                <a:latin typeface="Times New Roman"/>
                <a:cs typeface="Times New Roman"/>
              </a:rPr>
              <a:t>είναι </a:t>
            </a:r>
            <a:r>
              <a:rPr sz="2050" spc="-5" dirty="0">
                <a:latin typeface="Times New Roman"/>
                <a:cs typeface="Times New Roman"/>
              </a:rPr>
              <a:t>ίσες</a:t>
            </a:r>
            <a:r>
              <a:rPr sz="2050" spc="55" dirty="0">
                <a:latin typeface="Times New Roman"/>
                <a:cs typeface="Times New Roman"/>
              </a:rPr>
              <a:t> </a:t>
            </a:r>
            <a:r>
              <a:rPr sz="2050" spc="-10" dirty="0">
                <a:latin typeface="Times New Roman"/>
                <a:cs typeface="Times New Roman"/>
              </a:rPr>
              <a:t>(Οµοσκεδαστικότητα)</a:t>
            </a:r>
            <a:endParaRPr sz="2050" dirty="0">
              <a:latin typeface="Times New Roman"/>
              <a:cs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3263" y="819403"/>
            <a:ext cx="6041390" cy="772160"/>
          </a:xfrm>
          <a:prstGeom prst="rect">
            <a:avLst/>
          </a:prstGeom>
        </p:spPr>
        <p:txBody>
          <a:bodyPr vert="horz" wrap="square" lIns="0" tIns="12700" rIns="0" bIns="0" rtlCol="0">
            <a:spAutoFit/>
          </a:bodyPr>
          <a:lstStyle/>
          <a:p>
            <a:pPr marL="2204085">
              <a:lnSpc>
                <a:spcPts val="3715"/>
              </a:lnSpc>
              <a:spcBef>
                <a:spcPts val="100"/>
              </a:spcBef>
            </a:pPr>
            <a:r>
              <a:rPr sz="3200" b="1" spc="-5" dirty="0">
                <a:solidFill>
                  <a:srgbClr val="000000"/>
                </a:solidFill>
                <a:latin typeface="Arial"/>
                <a:cs typeface="Arial"/>
              </a:rPr>
              <a:t>Στατιστικοί</a:t>
            </a:r>
            <a:r>
              <a:rPr sz="3200" b="1" spc="-85" dirty="0">
                <a:solidFill>
                  <a:srgbClr val="000000"/>
                </a:solidFill>
                <a:latin typeface="Arial"/>
                <a:cs typeface="Arial"/>
              </a:rPr>
              <a:t> </a:t>
            </a:r>
            <a:r>
              <a:rPr sz="3200" b="1" spc="-5" dirty="0">
                <a:solidFill>
                  <a:srgbClr val="000000"/>
                </a:solidFill>
                <a:latin typeface="Arial"/>
                <a:cs typeface="Arial"/>
              </a:rPr>
              <a:t>Έλεγχοι</a:t>
            </a:r>
            <a:endParaRPr sz="3200">
              <a:latin typeface="Arial"/>
              <a:cs typeface="Arial"/>
            </a:endParaRPr>
          </a:p>
          <a:p>
            <a:pPr marL="12700">
              <a:lnSpc>
                <a:spcPts val="2155"/>
              </a:lnSpc>
            </a:pPr>
            <a:r>
              <a:rPr sz="1900" dirty="0">
                <a:solidFill>
                  <a:srgbClr val="000000"/>
                </a:solidFill>
                <a:latin typeface="Times New Roman"/>
                <a:cs typeface="Times New Roman"/>
              </a:rPr>
              <a:t>Μηδενικές</a:t>
            </a:r>
            <a:r>
              <a:rPr sz="1900" spc="5" dirty="0">
                <a:solidFill>
                  <a:srgbClr val="000000"/>
                </a:solidFill>
                <a:latin typeface="Times New Roman"/>
                <a:cs typeface="Times New Roman"/>
              </a:rPr>
              <a:t> </a:t>
            </a:r>
            <a:r>
              <a:rPr sz="1900" dirty="0">
                <a:solidFill>
                  <a:srgbClr val="000000"/>
                </a:solidFill>
                <a:latin typeface="Times New Roman"/>
                <a:cs typeface="Times New Roman"/>
              </a:rPr>
              <a:t>Υποθέσεις</a:t>
            </a:r>
            <a:endParaRPr sz="1900">
              <a:latin typeface="Times New Roman"/>
              <a:cs typeface="Times New Roman"/>
            </a:endParaRPr>
          </a:p>
        </p:txBody>
      </p:sp>
      <p:sp>
        <p:nvSpPr>
          <p:cNvPr id="3" name="object 3"/>
          <p:cNvSpPr txBox="1"/>
          <p:nvPr/>
        </p:nvSpPr>
        <p:spPr>
          <a:xfrm>
            <a:off x="1445767" y="2420967"/>
            <a:ext cx="95885" cy="194310"/>
          </a:xfrm>
          <a:prstGeom prst="rect">
            <a:avLst/>
          </a:prstGeom>
        </p:spPr>
        <p:txBody>
          <a:bodyPr vert="horz" wrap="square" lIns="0" tIns="13335" rIns="0" bIns="0" rtlCol="0">
            <a:spAutoFit/>
          </a:bodyPr>
          <a:lstStyle/>
          <a:p>
            <a:pPr marL="12700">
              <a:lnSpc>
                <a:spcPct val="100000"/>
              </a:lnSpc>
              <a:spcBef>
                <a:spcPts val="105"/>
              </a:spcBef>
            </a:pPr>
            <a:r>
              <a:rPr sz="1100" dirty="0">
                <a:latin typeface="Times New Roman"/>
                <a:cs typeface="Times New Roman"/>
              </a:rPr>
              <a:t>0</a:t>
            </a:r>
            <a:endParaRPr sz="1100">
              <a:latin typeface="Times New Roman"/>
              <a:cs typeface="Times New Roman"/>
            </a:endParaRPr>
          </a:p>
        </p:txBody>
      </p:sp>
      <p:sp>
        <p:nvSpPr>
          <p:cNvPr id="4" name="object 4"/>
          <p:cNvSpPr txBox="1"/>
          <p:nvPr/>
        </p:nvSpPr>
        <p:spPr>
          <a:xfrm>
            <a:off x="1838959" y="2250279"/>
            <a:ext cx="114300" cy="365125"/>
          </a:xfrm>
          <a:prstGeom prst="rect">
            <a:avLst/>
          </a:prstGeom>
        </p:spPr>
        <p:txBody>
          <a:bodyPr vert="horz" wrap="square" lIns="0" tIns="13335" rIns="0" bIns="0" rtlCol="0">
            <a:spAutoFit/>
          </a:bodyPr>
          <a:lstStyle/>
          <a:p>
            <a:pPr marL="30480">
              <a:lnSpc>
                <a:spcPct val="100000"/>
              </a:lnSpc>
              <a:spcBef>
                <a:spcPts val="105"/>
              </a:spcBef>
            </a:pPr>
            <a:r>
              <a:rPr sz="1100" dirty="0">
                <a:latin typeface="Times New Roman"/>
                <a:cs typeface="Times New Roman"/>
              </a:rPr>
              <a:t>2</a:t>
            </a:r>
            <a:endParaRPr sz="1100">
              <a:latin typeface="Times New Roman"/>
              <a:cs typeface="Times New Roman"/>
            </a:endParaRPr>
          </a:p>
          <a:p>
            <a:pPr marL="12700">
              <a:lnSpc>
                <a:spcPct val="100000"/>
              </a:lnSpc>
              <a:spcBef>
                <a:spcPts val="25"/>
              </a:spcBef>
            </a:pPr>
            <a:r>
              <a:rPr sz="1100" i="1" dirty="0">
                <a:latin typeface="Times New Roman"/>
                <a:cs typeface="Times New Roman"/>
              </a:rPr>
              <a:t>a</a:t>
            </a:r>
            <a:endParaRPr sz="1100">
              <a:latin typeface="Times New Roman"/>
              <a:cs typeface="Times New Roman"/>
            </a:endParaRPr>
          </a:p>
        </p:txBody>
      </p:sp>
      <p:sp>
        <p:nvSpPr>
          <p:cNvPr id="5" name="object 5"/>
          <p:cNvSpPr txBox="1"/>
          <p:nvPr/>
        </p:nvSpPr>
        <p:spPr>
          <a:xfrm>
            <a:off x="1244091" y="1853717"/>
            <a:ext cx="969644" cy="316865"/>
          </a:xfrm>
          <a:prstGeom prst="rect">
            <a:avLst/>
          </a:prstGeom>
        </p:spPr>
        <p:txBody>
          <a:bodyPr vert="horz" wrap="square" lIns="0" tIns="13970" rIns="0" bIns="0" rtlCol="0">
            <a:spAutoFit/>
          </a:bodyPr>
          <a:lstStyle/>
          <a:p>
            <a:pPr marL="25400">
              <a:lnSpc>
                <a:spcPct val="100000"/>
              </a:lnSpc>
              <a:spcBef>
                <a:spcPts val="110"/>
              </a:spcBef>
            </a:pPr>
            <a:r>
              <a:rPr sz="1900" spc="55" dirty="0">
                <a:latin typeface="Symbol"/>
                <a:cs typeface="Symbol"/>
              </a:rPr>
              <a:t></a:t>
            </a:r>
            <a:r>
              <a:rPr sz="1650" spc="82" baseline="-25252" dirty="0">
                <a:latin typeface="Times New Roman"/>
                <a:cs typeface="Times New Roman"/>
              </a:rPr>
              <a:t>0 </a:t>
            </a:r>
            <a:r>
              <a:rPr sz="1900" dirty="0">
                <a:latin typeface="Times New Roman"/>
                <a:cs typeface="Times New Roman"/>
              </a:rPr>
              <a:t>: </a:t>
            </a:r>
            <a:r>
              <a:rPr sz="1900" i="1" dirty="0">
                <a:latin typeface="Times New Roman"/>
                <a:cs typeface="Times New Roman"/>
              </a:rPr>
              <a:t>t</a:t>
            </a:r>
            <a:r>
              <a:rPr sz="1650" i="1" baseline="-25252" dirty="0">
                <a:latin typeface="Times New Roman"/>
                <a:cs typeface="Times New Roman"/>
              </a:rPr>
              <a:t>i </a:t>
            </a:r>
            <a:r>
              <a:rPr sz="1900" spc="5" dirty="0">
                <a:latin typeface="Symbol"/>
                <a:cs typeface="Symbol"/>
              </a:rPr>
              <a:t></a:t>
            </a:r>
            <a:r>
              <a:rPr sz="1900" spc="-110" dirty="0">
                <a:latin typeface="Times New Roman"/>
                <a:cs typeface="Times New Roman"/>
              </a:rPr>
              <a:t> </a:t>
            </a:r>
            <a:r>
              <a:rPr sz="1900" spc="5" dirty="0">
                <a:latin typeface="Times New Roman"/>
                <a:cs typeface="Times New Roman"/>
              </a:rPr>
              <a:t>0</a:t>
            </a:r>
            <a:endParaRPr sz="1900">
              <a:latin typeface="Times New Roman"/>
              <a:cs typeface="Times New Roman"/>
            </a:endParaRPr>
          </a:p>
        </p:txBody>
      </p:sp>
      <p:sp>
        <p:nvSpPr>
          <p:cNvPr id="6" name="object 6"/>
          <p:cNvSpPr txBox="1"/>
          <p:nvPr/>
        </p:nvSpPr>
        <p:spPr>
          <a:xfrm>
            <a:off x="1256791" y="2242261"/>
            <a:ext cx="580390" cy="333375"/>
          </a:xfrm>
          <a:prstGeom prst="rect">
            <a:avLst/>
          </a:prstGeom>
        </p:spPr>
        <p:txBody>
          <a:bodyPr vert="horz" wrap="square" lIns="0" tIns="15240" rIns="0" bIns="0" rtlCol="0">
            <a:spAutoFit/>
          </a:bodyPr>
          <a:lstStyle/>
          <a:p>
            <a:pPr marL="12700">
              <a:lnSpc>
                <a:spcPct val="100000"/>
              </a:lnSpc>
              <a:spcBef>
                <a:spcPts val="120"/>
              </a:spcBef>
              <a:tabLst>
                <a:tab pos="332105" algn="l"/>
              </a:tabLst>
            </a:pPr>
            <a:r>
              <a:rPr sz="1900" spc="5" dirty="0">
                <a:latin typeface="Symbol"/>
                <a:cs typeface="Symbol"/>
              </a:rPr>
              <a:t></a:t>
            </a:r>
            <a:r>
              <a:rPr sz="1900" spc="5" dirty="0">
                <a:latin typeface="Times New Roman"/>
                <a:cs typeface="Times New Roman"/>
              </a:rPr>
              <a:t>	</a:t>
            </a:r>
            <a:r>
              <a:rPr sz="1900" dirty="0">
                <a:latin typeface="Times New Roman"/>
                <a:cs typeface="Times New Roman"/>
              </a:rPr>
              <a:t>:</a:t>
            </a:r>
            <a:r>
              <a:rPr sz="1900" spc="-370" dirty="0">
                <a:latin typeface="Times New Roman"/>
                <a:cs typeface="Times New Roman"/>
              </a:rPr>
              <a:t> </a:t>
            </a:r>
            <a:r>
              <a:rPr sz="2000" i="1" spc="-55" dirty="0">
                <a:latin typeface="Symbol"/>
                <a:cs typeface="Symbol"/>
              </a:rPr>
              <a:t></a:t>
            </a:r>
            <a:endParaRPr sz="2000">
              <a:latin typeface="Symbol"/>
              <a:cs typeface="Symbol"/>
            </a:endParaRPr>
          </a:p>
        </p:txBody>
      </p:sp>
      <p:sp>
        <p:nvSpPr>
          <p:cNvPr id="7" name="object 7"/>
          <p:cNvSpPr txBox="1"/>
          <p:nvPr/>
        </p:nvSpPr>
        <p:spPr>
          <a:xfrm>
            <a:off x="2006557" y="2256053"/>
            <a:ext cx="332740" cy="316865"/>
          </a:xfrm>
          <a:prstGeom prst="rect">
            <a:avLst/>
          </a:prstGeom>
        </p:spPr>
        <p:txBody>
          <a:bodyPr vert="horz" wrap="square" lIns="0" tIns="13970" rIns="0" bIns="0" rtlCol="0">
            <a:spAutoFit/>
          </a:bodyPr>
          <a:lstStyle/>
          <a:p>
            <a:pPr marL="12700">
              <a:lnSpc>
                <a:spcPct val="100000"/>
              </a:lnSpc>
              <a:spcBef>
                <a:spcPts val="110"/>
              </a:spcBef>
            </a:pPr>
            <a:r>
              <a:rPr sz="1900" spc="5" dirty="0">
                <a:latin typeface="Symbol"/>
                <a:cs typeface="Symbol"/>
              </a:rPr>
              <a:t></a:t>
            </a:r>
            <a:r>
              <a:rPr sz="1900" spc="-140" dirty="0">
                <a:latin typeface="Times New Roman"/>
                <a:cs typeface="Times New Roman"/>
              </a:rPr>
              <a:t> </a:t>
            </a:r>
            <a:r>
              <a:rPr sz="1900" spc="5" dirty="0">
                <a:latin typeface="Times New Roman"/>
                <a:cs typeface="Times New Roman"/>
              </a:rPr>
              <a:t>0</a:t>
            </a:r>
            <a:endParaRPr sz="1900">
              <a:latin typeface="Times New Roman"/>
              <a:cs typeface="Times New Roman"/>
            </a:endParaRPr>
          </a:p>
        </p:txBody>
      </p:sp>
      <p:sp>
        <p:nvSpPr>
          <p:cNvPr id="8" name="object 8"/>
          <p:cNvSpPr txBox="1"/>
          <p:nvPr/>
        </p:nvSpPr>
        <p:spPr>
          <a:xfrm>
            <a:off x="2238245" y="4926987"/>
            <a:ext cx="113664" cy="363855"/>
          </a:xfrm>
          <a:prstGeom prst="rect">
            <a:avLst/>
          </a:prstGeom>
        </p:spPr>
        <p:txBody>
          <a:bodyPr vert="horz" wrap="square" lIns="0" tIns="12700" rIns="0" bIns="0" rtlCol="0">
            <a:spAutoFit/>
          </a:bodyPr>
          <a:lstStyle/>
          <a:p>
            <a:pPr marL="30480">
              <a:lnSpc>
                <a:spcPct val="100000"/>
              </a:lnSpc>
              <a:spcBef>
                <a:spcPts val="100"/>
              </a:spcBef>
            </a:pPr>
            <a:r>
              <a:rPr sz="1100" spc="-5" dirty="0">
                <a:latin typeface="Times New Roman"/>
                <a:cs typeface="Times New Roman"/>
              </a:rPr>
              <a:t>2</a:t>
            </a:r>
            <a:endParaRPr sz="1100">
              <a:latin typeface="Times New Roman"/>
              <a:cs typeface="Times New Roman"/>
            </a:endParaRPr>
          </a:p>
          <a:p>
            <a:pPr marL="12700">
              <a:lnSpc>
                <a:spcPct val="100000"/>
              </a:lnSpc>
              <a:spcBef>
                <a:spcPts val="25"/>
              </a:spcBef>
            </a:pPr>
            <a:r>
              <a:rPr sz="1100" i="1" spc="-5" dirty="0">
                <a:latin typeface="Times New Roman"/>
                <a:cs typeface="Times New Roman"/>
              </a:rPr>
              <a:t>a</a:t>
            </a:r>
            <a:endParaRPr sz="1100">
              <a:latin typeface="Times New Roman"/>
              <a:cs typeface="Times New Roman"/>
            </a:endParaRPr>
          </a:p>
        </p:txBody>
      </p:sp>
      <p:sp>
        <p:nvSpPr>
          <p:cNvPr id="9" name="object 9"/>
          <p:cNvSpPr txBox="1"/>
          <p:nvPr/>
        </p:nvSpPr>
        <p:spPr>
          <a:xfrm>
            <a:off x="1322323" y="5089733"/>
            <a:ext cx="604520" cy="203200"/>
          </a:xfrm>
          <a:prstGeom prst="rect">
            <a:avLst/>
          </a:prstGeom>
        </p:spPr>
        <p:txBody>
          <a:bodyPr vert="horz" wrap="square" lIns="0" tIns="13970" rIns="0" bIns="0" rtlCol="0">
            <a:spAutoFit/>
          </a:bodyPr>
          <a:lstStyle/>
          <a:p>
            <a:pPr marL="12700">
              <a:lnSpc>
                <a:spcPct val="100000"/>
              </a:lnSpc>
              <a:spcBef>
                <a:spcPts val="110"/>
              </a:spcBef>
              <a:tabLst>
                <a:tab pos="502920" algn="l"/>
              </a:tabLst>
            </a:pPr>
            <a:r>
              <a:rPr sz="1100" spc="-5" dirty="0">
                <a:latin typeface="Times New Roman"/>
                <a:cs typeface="Times New Roman"/>
              </a:rPr>
              <a:t>1	</a:t>
            </a:r>
            <a:r>
              <a:rPr sz="1150" i="1" spc="-35" dirty="0">
                <a:latin typeface="Symbol"/>
                <a:cs typeface="Symbol"/>
              </a:rPr>
              <a:t></a:t>
            </a:r>
            <a:endParaRPr sz="1150">
              <a:latin typeface="Symbol"/>
              <a:cs typeface="Symbol"/>
            </a:endParaRPr>
          </a:p>
        </p:txBody>
      </p:sp>
      <p:sp>
        <p:nvSpPr>
          <p:cNvPr id="10" name="object 10"/>
          <p:cNvSpPr txBox="1"/>
          <p:nvPr/>
        </p:nvSpPr>
        <p:spPr>
          <a:xfrm>
            <a:off x="1075435" y="2519978"/>
            <a:ext cx="3109595" cy="2332355"/>
          </a:xfrm>
          <a:prstGeom prst="rect">
            <a:avLst/>
          </a:prstGeom>
        </p:spPr>
        <p:txBody>
          <a:bodyPr vert="horz" wrap="square" lIns="0" tIns="121920" rIns="0" bIns="0" rtlCol="0">
            <a:spAutoFit/>
          </a:bodyPr>
          <a:lstStyle/>
          <a:p>
            <a:pPr marL="193675">
              <a:lnSpc>
                <a:spcPct val="100000"/>
              </a:lnSpc>
              <a:spcBef>
                <a:spcPts val="960"/>
              </a:spcBef>
            </a:pPr>
            <a:r>
              <a:rPr sz="1900" spc="55" dirty="0">
                <a:latin typeface="Symbol"/>
                <a:cs typeface="Symbol"/>
              </a:rPr>
              <a:t></a:t>
            </a:r>
            <a:r>
              <a:rPr sz="1650" spc="82" baseline="-25252" dirty="0">
                <a:latin typeface="Times New Roman"/>
                <a:cs typeface="Times New Roman"/>
              </a:rPr>
              <a:t>0 </a:t>
            </a:r>
            <a:r>
              <a:rPr sz="1900" dirty="0">
                <a:latin typeface="Times New Roman"/>
                <a:cs typeface="Times New Roman"/>
              </a:rPr>
              <a:t>: </a:t>
            </a:r>
            <a:r>
              <a:rPr sz="1900" i="1" spc="-20" dirty="0">
                <a:latin typeface="Times New Roman"/>
                <a:cs typeface="Times New Roman"/>
              </a:rPr>
              <a:t>E</a:t>
            </a:r>
            <a:r>
              <a:rPr sz="1900" spc="-20" dirty="0">
                <a:latin typeface="Times New Roman"/>
                <a:cs typeface="Times New Roman"/>
              </a:rPr>
              <a:t>(</a:t>
            </a:r>
            <a:r>
              <a:rPr sz="1900" i="1" spc="-20" dirty="0">
                <a:latin typeface="Times New Roman"/>
                <a:cs typeface="Times New Roman"/>
              </a:rPr>
              <a:t>Y</a:t>
            </a:r>
            <a:r>
              <a:rPr sz="1650" i="1" spc="-30" baseline="-25252" dirty="0">
                <a:latin typeface="Times New Roman"/>
                <a:cs typeface="Times New Roman"/>
              </a:rPr>
              <a:t>ij </a:t>
            </a:r>
            <a:r>
              <a:rPr sz="1900" dirty="0">
                <a:latin typeface="Times New Roman"/>
                <a:cs typeface="Times New Roman"/>
              </a:rPr>
              <a:t>) </a:t>
            </a:r>
            <a:r>
              <a:rPr sz="1900" spc="5" dirty="0">
                <a:latin typeface="Symbol"/>
                <a:cs typeface="Symbol"/>
              </a:rPr>
              <a:t></a:t>
            </a:r>
            <a:r>
              <a:rPr sz="1900" spc="-60" dirty="0">
                <a:latin typeface="Times New Roman"/>
                <a:cs typeface="Times New Roman"/>
              </a:rPr>
              <a:t> </a:t>
            </a:r>
            <a:r>
              <a:rPr sz="1900" spc="5" dirty="0">
                <a:latin typeface="Times New Roman"/>
                <a:cs typeface="Times New Roman"/>
              </a:rPr>
              <a:t>0</a:t>
            </a:r>
            <a:endParaRPr sz="1900">
              <a:latin typeface="Times New Roman"/>
              <a:cs typeface="Times New Roman"/>
            </a:endParaRPr>
          </a:p>
          <a:p>
            <a:pPr marL="193675">
              <a:lnSpc>
                <a:spcPct val="100000"/>
              </a:lnSpc>
              <a:spcBef>
                <a:spcPts val="865"/>
              </a:spcBef>
            </a:pPr>
            <a:r>
              <a:rPr sz="1900" spc="55" dirty="0">
                <a:latin typeface="Symbol"/>
                <a:cs typeface="Symbol"/>
              </a:rPr>
              <a:t></a:t>
            </a:r>
            <a:r>
              <a:rPr sz="1650" spc="82" baseline="-25252" dirty="0">
                <a:latin typeface="Times New Roman"/>
                <a:cs typeface="Times New Roman"/>
              </a:rPr>
              <a:t>0 </a:t>
            </a:r>
            <a:r>
              <a:rPr sz="1900" dirty="0">
                <a:latin typeface="Times New Roman"/>
                <a:cs typeface="Times New Roman"/>
              </a:rPr>
              <a:t>: </a:t>
            </a:r>
            <a:r>
              <a:rPr sz="1900" i="1" spc="-35" dirty="0">
                <a:latin typeface="Times New Roman"/>
                <a:cs typeface="Times New Roman"/>
              </a:rPr>
              <a:t>t</a:t>
            </a:r>
            <a:r>
              <a:rPr sz="1650" spc="-52" baseline="-25252" dirty="0">
                <a:latin typeface="Times New Roman"/>
                <a:cs typeface="Times New Roman"/>
              </a:rPr>
              <a:t>1 </a:t>
            </a:r>
            <a:r>
              <a:rPr sz="1900" spc="5" dirty="0">
                <a:latin typeface="Symbol"/>
                <a:cs typeface="Symbol"/>
              </a:rPr>
              <a:t></a:t>
            </a:r>
            <a:r>
              <a:rPr sz="1900" spc="5" dirty="0">
                <a:latin typeface="Times New Roman"/>
                <a:cs typeface="Times New Roman"/>
              </a:rPr>
              <a:t> </a:t>
            </a:r>
            <a:r>
              <a:rPr sz="1900" i="1" spc="15" dirty="0">
                <a:latin typeface="Times New Roman"/>
                <a:cs typeface="Times New Roman"/>
              </a:rPr>
              <a:t>t</a:t>
            </a:r>
            <a:r>
              <a:rPr sz="1650" spc="22" baseline="-25252" dirty="0">
                <a:latin typeface="Times New Roman"/>
                <a:cs typeface="Times New Roman"/>
              </a:rPr>
              <a:t>2 </a:t>
            </a:r>
            <a:r>
              <a:rPr sz="1900" spc="545" dirty="0">
                <a:latin typeface="Symbol"/>
                <a:cs typeface="Symbol"/>
              </a:rPr>
              <a:t></a:t>
            </a:r>
            <a:r>
              <a:rPr sz="1900" spc="545" dirty="0">
                <a:latin typeface="Arial"/>
                <a:cs typeface="Arial"/>
              </a:rPr>
              <a:t>L</a:t>
            </a:r>
            <a:r>
              <a:rPr sz="1900" spc="-385" dirty="0">
                <a:latin typeface="Arial"/>
                <a:cs typeface="Arial"/>
              </a:rPr>
              <a:t> </a:t>
            </a:r>
            <a:r>
              <a:rPr sz="1900" spc="5" dirty="0">
                <a:latin typeface="Symbol"/>
                <a:cs typeface="Symbol"/>
              </a:rPr>
              <a:t></a:t>
            </a:r>
            <a:r>
              <a:rPr sz="1900" spc="5" dirty="0">
                <a:latin typeface="Times New Roman"/>
                <a:cs typeface="Times New Roman"/>
              </a:rPr>
              <a:t> </a:t>
            </a:r>
            <a:r>
              <a:rPr sz="1900" i="1" spc="-30" dirty="0">
                <a:latin typeface="Times New Roman"/>
                <a:cs typeface="Times New Roman"/>
              </a:rPr>
              <a:t>t</a:t>
            </a:r>
            <a:r>
              <a:rPr sz="1725" i="1" spc="-44" baseline="-24154" dirty="0">
                <a:latin typeface="Symbol"/>
                <a:cs typeface="Symbol"/>
              </a:rPr>
              <a:t></a:t>
            </a:r>
            <a:endParaRPr sz="1725" baseline="-24154">
              <a:latin typeface="Symbol"/>
              <a:cs typeface="Symbol"/>
            </a:endParaRPr>
          </a:p>
          <a:p>
            <a:pPr marL="193675">
              <a:lnSpc>
                <a:spcPct val="100000"/>
              </a:lnSpc>
              <a:spcBef>
                <a:spcPts val="545"/>
              </a:spcBef>
            </a:pPr>
            <a:r>
              <a:rPr sz="1900" spc="55" dirty="0">
                <a:latin typeface="Symbol"/>
                <a:cs typeface="Symbol"/>
              </a:rPr>
              <a:t></a:t>
            </a:r>
            <a:r>
              <a:rPr sz="1650" spc="82" baseline="-25252" dirty="0">
                <a:latin typeface="Times New Roman"/>
                <a:cs typeface="Times New Roman"/>
              </a:rPr>
              <a:t>0 </a:t>
            </a:r>
            <a:r>
              <a:rPr sz="1900" dirty="0">
                <a:latin typeface="Times New Roman"/>
                <a:cs typeface="Times New Roman"/>
              </a:rPr>
              <a:t>: </a:t>
            </a:r>
            <a:r>
              <a:rPr sz="2000" i="1" spc="-60" dirty="0">
                <a:latin typeface="Symbol"/>
                <a:cs typeface="Symbol"/>
              </a:rPr>
              <a:t></a:t>
            </a:r>
            <a:r>
              <a:rPr sz="1650" spc="-89" baseline="-25252" dirty="0">
                <a:latin typeface="Times New Roman"/>
                <a:cs typeface="Times New Roman"/>
              </a:rPr>
              <a:t>1 </a:t>
            </a:r>
            <a:r>
              <a:rPr sz="1900" spc="5" dirty="0">
                <a:latin typeface="Symbol"/>
                <a:cs typeface="Symbol"/>
              </a:rPr>
              <a:t></a:t>
            </a:r>
            <a:r>
              <a:rPr sz="1900" spc="5" dirty="0">
                <a:latin typeface="Times New Roman"/>
                <a:cs typeface="Times New Roman"/>
              </a:rPr>
              <a:t> </a:t>
            </a:r>
            <a:r>
              <a:rPr sz="2000" i="1" dirty="0">
                <a:latin typeface="Symbol"/>
                <a:cs typeface="Symbol"/>
              </a:rPr>
              <a:t></a:t>
            </a:r>
            <a:r>
              <a:rPr sz="1650" baseline="-25252" dirty="0">
                <a:latin typeface="Times New Roman"/>
                <a:cs typeface="Times New Roman"/>
              </a:rPr>
              <a:t>2 </a:t>
            </a:r>
            <a:r>
              <a:rPr sz="1900" spc="545" dirty="0">
                <a:latin typeface="Symbol"/>
                <a:cs typeface="Symbol"/>
              </a:rPr>
              <a:t></a:t>
            </a:r>
            <a:r>
              <a:rPr sz="1900" spc="545" dirty="0">
                <a:latin typeface="Arial"/>
                <a:cs typeface="Arial"/>
              </a:rPr>
              <a:t>L</a:t>
            </a:r>
            <a:r>
              <a:rPr sz="1900" spc="-229" dirty="0">
                <a:latin typeface="Arial"/>
                <a:cs typeface="Arial"/>
              </a:rPr>
              <a:t> </a:t>
            </a:r>
            <a:r>
              <a:rPr sz="1900" spc="5" dirty="0">
                <a:latin typeface="Symbol"/>
                <a:cs typeface="Symbol"/>
              </a:rPr>
              <a:t></a:t>
            </a:r>
            <a:r>
              <a:rPr sz="1900" spc="5" dirty="0">
                <a:latin typeface="Times New Roman"/>
                <a:cs typeface="Times New Roman"/>
              </a:rPr>
              <a:t> </a:t>
            </a:r>
            <a:r>
              <a:rPr sz="2000" i="1" spc="-55" dirty="0">
                <a:latin typeface="Symbol"/>
                <a:cs typeface="Symbol"/>
              </a:rPr>
              <a:t></a:t>
            </a:r>
            <a:r>
              <a:rPr sz="1725" i="1" spc="-82" baseline="-24154" dirty="0">
                <a:latin typeface="Symbol"/>
                <a:cs typeface="Symbol"/>
              </a:rPr>
              <a:t></a:t>
            </a:r>
            <a:endParaRPr sz="1725" baseline="-24154">
              <a:latin typeface="Symbol"/>
              <a:cs typeface="Symbol"/>
            </a:endParaRPr>
          </a:p>
          <a:p>
            <a:pPr marL="50800">
              <a:lnSpc>
                <a:spcPct val="100000"/>
              </a:lnSpc>
              <a:spcBef>
                <a:spcPts val="2095"/>
              </a:spcBef>
            </a:pPr>
            <a:r>
              <a:rPr sz="1900" spc="-5" dirty="0">
                <a:latin typeface="Times New Roman"/>
                <a:cs typeface="Times New Roman"/>
              </a:rPr>
              <a:t>Εναλλακτικές </a:t>
            </a:r>
            <a:r>
              <a:rPr sz="1900" dirty="0">
                <a:latin typeface="Times New Roman"/>
                <a:cs typeface="Times New Roman"/>
              </a:rPr>
              <a:t>Υποθέσεις</a:t>
            </a:r>
            <a:endParaRPr sz="1900">
              <a:latin typeface="Times New Roman"/>
              <a:cs typeface="Times New Roman"/>
            </a:endParaRPr>
          </a:p>
          <a:p>
            <a:pPr>
              <a:lnSpc>
                <a:spcPct val="100000"/>
              </a:lnSpc>
              <a:spcBef>
                <a:spcPts val="25"/>
              </a:spcBef>
            </a:pPr>
            <a:endParaRPr sz="1850">
              <a:latin typeface="Times New Roman"/>
              <a:cs typeface="Times New Roman"/>
            </a:endParaRPr>
          </a:p>
          <a:p>
            <a:pPr marL="83820">
              <a:lnSpc>
                <a:spcPct val="100000"/>
              </a:lnSpc>
              <a:spcBef>
                <a:spcPts val="5"/>
              </a:spcBef>
            </a:pPr>
            <a:r>
              <a:rPr sz="1900" dirty="0">
                <a:latin typeface="Symbol"/>
                <a:cs typeface="Symbol"/>
              </a:rPr>
              <a:t></a:t>
            </a:r>
            <a:r>
              <a:rPr sz="1650" baseline="-25252" dirty="0">
                <a:latin typeface="Times New Roman"/>
                <a:cs typeface="Times New Roman"/>
              </a:rPr>
              <a:t>1</a:t>
            </a:r>
            <a:r>
              <a:rPr sz="1650" spc="397" baseline="-25252" dirty="0">
                <a:latin typeface="Times New Roman"/>
                <a:cs typeface="Times New Roman"/>
              </a:rPr>
              <a:t> </a:t>
            </a:r>
            <a:r>
              <a:rPr sz="1900" i="1" dirty="0">
                <a:latin typeface="Times New Roman"/>
                <a:cs typeface="Times New Roman"/>
              </a:rPr>
              <a:t>ή</a:t>
            </a:r>
            <a:r>
              <a:rPr sz="1900" i="1" spc="-95" dirty="0">
                <a:latin typeface="Times New Roman"/>
                <a:cs typeface="Times New Roman"/>
              </a:rPr>
              <a:t> </a:t>
            </a:r>
            <a:r>
              <a:rPr sz="1900" spc="10" dirty="0">
                <a:latin typeface="Symbol"/>
                <a:cs typeface="Symbol"/>
              </a:rPr>
              <a:t></a:t>
            </a:r>
            <a:r>
              <a:rPr sz="1725" i="1" spc="15" baseline="-24154" dirty="0">
                <a:latin typeface="Symbol"/>
                <a:cs typeface="Symbol"/>
              </a:rPr>
              <a:t></a:t>
            </a:r>
            <a:r>
              <a:rPr sz="1725" i="1" spc="30" baseline="-24154" dirty="0">
                <a:latin typeface="Times New Roman"/>
                <a:cs typeface="Times New Roman"/>
              </a:rPr>
              <a:t> </a:t>
            </a:r>
            <a:r>
              <a:rPr sz="1900" dirty="0">
                <a:latin typeface="Times New Roman"/>
                <a:cs typeface="Times New Roman"/>
              </a:rPr>
              <a:t>:</a:t>
            </a:r>
            <a:r>
              <a:rPr sz="1900" spc="-210" dirty="0">
                <a:latin typeface="Times New Roman"/>
                <a:cs typeface="Times New Roman"/>
              </a:rPr>
              <a:t> </a:t>
            </a:r>
            <a:r>
              <a:rPr sz="1900" dirty="0">
                <a:latin typeface="Symbol"/>
                <a:cs typeface="Symbol"/>
              </a:rPr>
              <a:t></a:t>
            </a:r>
            <a:r>
              <a:rPr sz="1900" spc="-160" dirty="0">
                <a:latin typeface="Times New Roman"/>
                <a:cs typeface="Times New Roman"/>
              </a:rPr>
              <a:t> </a:t>
            </a:r>
            <a:r>
              <a:rPr sz="1900" i="1" dirty="0">
                <a:latin typeface="Times New Roman"/>
                <a:cs typeface="Times New Roman"/>
              </a:rPr>
              <a:t>k</a:t>
            </a:r>
            <a:r>
              <a:rPr sz="1900" i="1" spc="75" dirty="0">
                <a:latin typeface="Times New Roman"/>
                <a:cs typeface="Times New Roman"/>
              </a:rPr>
              <a:t> </a:t>
            </a:r>
            <a:r>
              <a:rPr sz="1900" spc="25" dirty="0">
                <a:latin typeface="Times New Roman"/>
                <a:cs typeface="Times New Roman"/>
              </a:rPr>
              <a:t>(</a:t>
            </a:r>
            <a:r>
              <a:rPr sz="1900" i="1" spc="25" dirty="0">
                <a:latin typeface="Times New Roman"/>
                <a:cs typeface="Times New Roman"/>
              </a:rPr>
              <a:t>k</a:t>
            </a:r>
            <a:r>
              <a:rPr sz="1900" i="1" spc="100" dirty="0">
                <a:latin typeface="Times New Roman"/>
                <a:cs typeface="Times New Roman"/>
              </a:rPr>
              <a:t> </a:t>
            </a:r>
            <a:r>
              <a:rPr sz="1900" dirty="0">
                <a:latin typeface="Symbol"/>
                <a:cs typeface="Symbol"/>
              </a:rPr>
              <a:t></a:t>
            </a:r>
            <a:r>
              <a:rPr sz="1900" spc="-240" dirty="0">
                <a:latin typeface="Times New Roman"/>
                <a:cs typeface="Times New Roman"/>
              </a:rPr>
              <a:t> </a:t>
            </a:r>
            <a:r>
              <a:rPr sz="1900" spc="-50" dirty="0">
                <a:latin typeface="Times New Roman"/>
                <a:cs typeface="Times New Roman"/>
              </a:rPr>
              <a:t>1,...</a:t>
            </a:r>
            <a:r>
              <a:rPr sz="2000" i="1" spc="-50" dirty="0">
                <a:latin typeface="Symbol"/>
                <a:cs typeface="Symbol"/>
              </a:rPr>
              <a:t></a:t>
            </a:r>
            <a:r>
              <a:rPr sz="2000" i="1" spc="-215" dirty="0">
                <a:latin typeface="Times New Roman"/>
                <a:cs typeface="Times New Roman"/>
              </a:rPr>
              <a:t> </a:t>
            </a:r>
            <a:r>
              <a:rPr sz="1900" dirty="0">
                <a:latin typeface="Times New Roman"/>
                <a:cs typeface="Times New Roman"/>
              </a:rPr>
              <a:t>)</a:t>
            </a:r>
            <a:r>
              <a:rPr sz="1900" spc="-190" dirty="0">
                <a:latin typeface="Times New Roman"/>
                <a:cs typeface="Times New Roman"/>
              </a:rPr>
              <a:t> </a:t>
            </a:r>
            <a:r>
              <a:rPr sz="1900" dirty="0">
                <a:latin typeface="Times New Roman"/>
                <a:cs typeface="Times New Roman"/>
              </a:rPr>
              <a:t>:</a:t>
            </a:r>
            <a:r>
              <a:rPr sz="1900" spc="-229" dirty="0">
                <a:latin typeface="Times New Roman"/>
                <a:cs typeface="Times New Roman"/>
              </a:rPr>
              <a:t> </a:t>
            </a:r>
            <a:r>
              <a:rPr sz="1900" i="1" spc="15" dirty="0">
                <a:latin typeface="Times New Roman"/>
                <a:cs typeface="Times New Roman"/>
              </a:rPr>
              <a:t>t</a:t>
            </a:r>
            <a:r>
              <a:rPr sz="1650" i="1" spc="22" baseline="-25252" dirty="0">
                <a:latin typeface="Times New Roman"/>
                <a:cs typeface="Times New Roman"/>
              </a:rPr>
              <a:t>k</a:t>
            </a:r>
            <a:r>
              <a:rPr sz="1650" i="1" spc="240" baseline="-25252" dirty="0">
                <a:latin typeface="Times New Roman"/>
                <a:cs typeface="Times New Roman"/>
              </a:rPr>
              <a:t> </a:t>
            </a:r>
            <a:r>
              <a:rPr sz="1900" dirty="0">
                <a:latin typeface="Symbol"/>
                <a:cs typeface="Symbol"/>
              </a:rPr>
              <a:t></a:t>
            </a:r>
            <a:r>
              <a:rPr sz="1900" spc="-40" dirty="0">
                <a:latin typeface="Times New Roman"/>
                <a:cs typeface="Times New Roman"/>
              </a:rPr>
              <a:t> </a:t>
            </a:r>
            <a:r>
              <a:rPr sz="1900" dirty="0">
                <a:latin typeface="Times New Roman"/>
                <a:cs typeface="Times New Roman"/>
              </a:rPr>
              <a:t>0</a:t>
            </a:r>
            <a:endParaRPr sz="1900">
              <a:latin typeface="Times New Roman"/>
              <a:cs typeface="Times New Roman"/>
            </a:endParaRPr>
          </a:p>
        </p:txBody>
      </p:sp>
      <p:sp>
        <p:nvSpPr>
          <p:cNvPr id="11" name="object 11"/>
          <p:cNvSpPr txBox="1"/>
          <p:nvPr/>
        </p:nvSpPr>
        <p:spPr>
          <a:xfrm>
            <a:off x="1147063" y="4919429"/>
            <a:ext cx="1090295" cy="332105"/>
          </a:xfrm>
          <a:prstGeom prst="rect">
            <a:avLst/>
          </a:prstGeom>
        </p:spPr>
        <p:txBody>
          <a:bodyPr vert="horz" wrap="square" lIns="0" tIns="13970" rIns="0" bIns="0" rtlCol="0">
            <a:spAutoFit/>
          </a:bodyPr>
          <a:lstStyle/>
          <a:p>
            <a:pPr marL="12700">
              <a:lnSpc>
                <a:spcPct val="100000"/>
              </a:lnSpc>
              <a:spcBef>
                <a:spcPts val="110"/>
              </a:spcBef>
              <a:tabLst>
                <a:tab pos="327660" algn="l"/>
                <a:tab pos="844550" algn="l"/>
              </a:tabLst>
            </a:pPr>
            <a:r>
              <a:rPr sz="1900" dirty="0">
                <a:latin typeface="Symbol"/>
                <a:cs typeface="Symbol"/>
              </a:rPr>
              <a:t></a:t>
            </a:r>
            <a:r>
              <a:rPr sz="1900" dirty="0">
                <a:latin typeface="Times New Roman"/>
                <a:cs typeface="Times New Roman"/>
              </a:rPr>
              <a:t>	</a:t>
            </a:r>
            <a:r>
              <a:rPr sz="1900" i="1" dirty="0">
                <a:latin typeface="Times New Roman"/>
                <a:cs typeface="Times New Roman"/>
              </a:rPr>
              <a:t>ή</a:t>
            </a:r>
            <a:r>
              <a:rPr sz="1900" i="1" spc="-90" dirty="0">
                <a:latin typeface="Times New Roman"/>
                <a:cs typeface="Times New Roman"/>
              </a:rPr>
              <a:t> </a:t>
            </a:r>
            <a:r>
              <a:rPr sz="1900" dirty="0">
                <a:latin typeface="Symbol"/>
                <a:cs typeface="Symbol"/>
              </a:rPr>
              <a:t></a:t>
            </a:r>
            <a:r>
              <a:rPr sz="1900" dirty="0">
                <a:latin typeface="Times New Roman"/>
                <a:cs typeface="Times New Roman"/>
              </a:rPr>
              <a:t>	</a:t>
            </a:r>
            <a:r>
              <a:rPr sz="1900" spc="155" dirty="0">
                <a:latin typeface="Times New Roman"/>
                <a:cs typeface="Times New Roman"/>
              </a:rPr>
              <a:t>:</a:t>
            </a:r>
            <a:r>
              <a:rPr sz="2000" i="1" spc="-60" dirty="0">
                <a:latin typeface="Symbol"/>
                <a:cs typeface="Symbol"/>
              </a:rPr>
              <a:t></a:t>
            </a:r>
            <a:endParaRPr sz="2000">
              <a:latin typeface="Symbol"/>
              <a:cs typeface="Symbol"/>
            </a:endParaRPr>
          </a:p>
        </p:txBody>
      </p:sp>
      <p:sp>
        <p:nvSpPr>
          <p:cNvPr id="12" name="object 12"/>
          <p:cNvSpPr txBox="1"/>
          <p:nvPr/>
        </p:nvSpPr>
        <p:spPr>
          <a:xfrm>
            <a:off x="2407330" y="4933165"/>
            <a:ext cx="332740" cy="315595"/>
          </a:xfrm>
          <a:prstGeom prst="rect">
            <a:avLst/>
          </a:prstGeom>
        </p:spPr>
        <p:txBody>
          <a:bodyPr vert="horz" wrap="square" lIns="0" tIns="13335" rIns="0" bIns="0" rtlCol="0">
            <a:spAutoFit/>
          </a:bodyPr>
          <a:lstStyle/>
          <a:p>
            <a:pPr marL="12700">
              <a:lnSpc>
                <a:spcPct val="100000"/>
              </a:lnSpc>
              <a:spcBef>
                <a:spcPts val="105"/>
              </a:spcBef>
            </a:pPr>
            <a:r>
              <a:rPr sz="1900" dirty="0">
                <a:latin typeface="Symbol"/>
                <a:cs typeface="Symbol"/>
              </a:rPr>
              <a:t></a:t>
            </a:r>
            <a:r>
              <a:rPr sz="1900" spc="-135" dirty="0">
                <a:latin typeface="Times New Roman"/>
                <a:cs typeface="Times New Roman"/>
              </a:rPr>
              <a:t> </a:t>
            </a:r>
            <a:r>
              <a:rPr sz="1900" dirty="0">
                <a:latin typeface="Times New Roman"/>
                <a:cs typeface="Times New Roman"/>
              </a:rPr>
              <a:t>0</a:t>
            </a:r>
            <a:endParaRPr sz="1900">
              <a:latin typeface="Times New Roman"/>
              <a:cs typeface="Times New Roman"/>
            </a:endParaRPr>
          </a:p>
        </p:txBody>
      </p:sp>
      <p:sp>
        <p:nvSpPr>
          <p:cNvPr id="13" name="object 13"/>
          <p:cNvSpPr txBox="1"/>
          <p:nvPr/>
        </p:nvSpPr>
        <p:spPr>
          <a:xfrm>
            <a:off x="1108963" y="5213265"/>
            <a:ext cx="7902575" cy="1178560"/>
          </a:xfrm>
          <a:prstGeom prst="rect">
            <a:avLst/>
          </a:prstGeom>
        </p:spPr>
        <p:txBody>
          <a:bodyPr vert="horz" wrap="square" lIns="0" tIns="103505" rIns="0" bIns="0" rtlCol="0">
            <a:spAutoFit/>
          </a:bodyPr>
          <a:lstStyle/>
          <a:p>
            <a:pPr marL="50800">
              <a:lnSpc>
                <a:spcPct val="100000"/>
              </a:lnSpc>
              <a:spcBef>
                <a:spcPts val="815"/>
              </a:spcBef>
            </a:pPr>
            <a:r>
              <a:rPr sz="1900" dirty="0">
                <a:latin typeface="Symbol"/>
                <a:cs typeface="Symbol"/>
              </a:rPr>
              <a:t></a:t>
            </a:r>
            <a:r>
              <a:rPr sz="1650" baseline="-25252" dirty="0">
                <a:latin typeface="Times New Roman"/>
                <a:cs typeface="Times New Roman"/>
              </a:rPr>
              <a:t>1 </a:t>
            </a:r>
            <a:r>
              <a:rPr sz="1900" i="1" dirty="0">
                <a:latin typeface="Times New Roman"/>
                <a:cs typeface="Times New Roman"/>
              </a:rPr>
              <a:t>ή </a:t>
            </a:r>
            <a:r>
              <a:rPr sz="1900" spc="10" dirty="0">
                <a:latin typeface="Symbol"/>
                <a:cs typeface="Symbol"/>
              </a:rPr>
              <a:t></a:t>
            </a:r>
            <a:r>
              <a:rPr sz="1725" i="1" spc="15" baseline="-24154" dirty="0">
                <a:latin typeface="Symbol"/>
                <a:cs typeface="Symbol"/>
              </a:rPr>
              <a:t></a:t>
            </a:r>
            <a:r>
              <a:rPr sz="1725" i="1" spc="15" baseline="-24154" dirty="0">
                <a:latin typeface="Times New Roman"/>
                <a:cs typeface="Times New Roman"/>
              </a:rPr>
              <a:t> </a:t>
            </a:r>
            <a:r>
              <a:rPr sz="1900" dirty="0">
                <a:latin typeface="Times New Roman"/>
                <a:cs typeface="Times New Roman"/>
              </a:rPr>
              <a:t>: </a:t>
            </a:r>
            <a:r>
              <a:rPr sz="1900" i="1" spc="-20" dirty="0">
                <a:latin typeface="Times New Roman"/>
                <a:cs typeface="Times New Roman"/>
              </a:rPr>
              <a:t>E</a:t>
            </a:r>
            <a:r>
              <a:rPr sz="1900" spc="-20" dirty="0">
                <a:latin typeface="Times New Roman"/>
                <a:cs typeface="Times New Roman"/>
              </a:rPr>
              <a:t>(</a:t>
            </a:r>
            <a:r>
              <a:rPr sz="1900" i="1" spc="-20" dirty="0">
                <a:latin typeface="Times New Roman"/>
                <a:cs typeface="Times New Roman"/>
              </a:rPr>
              <a:t>Y</a:t>
            </a:r>
            <a:r>
              <a:rPr sz="1650" i="1" spc="-30" baseline="-25252" dirty="0">
                <a:latin typeface="Times New Roman"/>
                <a:cs typeface="Times New Roman"/>
              </a:rPr>
              <a:t>ij </a:t>
            </a:r>
            <a:r>
              <a:rPr sz="1900" dirty="0">
                <a:latin typeface="Times New Roman"/>
                <a:cs typeface="Times New Roman"/>
              </a:rPr>
              <a:t>) </a:t>
            </a:r>
            <a:r>
              <a:rPr sz="1900" dirty="0">
                <a:latin typeface="Symbol"/>
                <a:cs typeface="Symbol"/>
              </a:rPr>
              <a:t></a:t>
            </a:r>
            <a:r>
              <a:rPr sz="1900" spc="-265" dirty="0">
                <a:latin typeface="Times New Roman"/>
                <a:cs typeface="Times New Roman"/>
              </a:rPr>
              <a:t> </a:t>
            </a:r>
            <a:r>
              <a:rPr sz="1900" dirty="0">
                <a:latin typeface="Times New Roman"/>
                <a:cs typeface="Times New Roman"/>
              </a:rPr>
              <a:t>0</a:t>
            </a:r>
            <a:endParaRPr sz="1900">
              <a:latin typeface="Times New Roman"/>
              <a:cs typeface="Times New Roman"/>
            </a:endParaRPr>
          </a:p>
          <a:p>
            <a:pPr marL="50800">
              <a:lnSpc>
                <a:spcPct val="100000"/>
              </a:lnSpc>
              <a:spcBef>
                <a:spcPts val="760"/>
              </a:spcBef>
            </a:pPr>
            <a:r>
              <a:rPr sz="1900" dirty="0">
                <a:latin typeface="Symbol"/>
                <a:cs typeface="Symbol"/>
              </a:rPr>
              <a:t></a:t>
            </a:r>
            <a:r>
              <a:rPr sz="1650" baseline="-25252" dirty="0">
                <a:latin typeface="Times New Roman"/>
                <a:cs typeface="Times New Roman"/>
              </a:rPr>
              <a:t>1 </a:t>
            </a:r>
            <a:r>
              <a:rPr sz="1900" i="1" dirty="0">
                <a:latin typeface="Times New Roman"/>
                <a:cs typeface="Times New Roman"/>
              </a:rPr>
              <a:t>ή </a:t>
            </a:r>
            <a:r>
              <a:rPr sz="1900" spc="10" dirty="0">
                <a:latin typeface="Symbol"/>
                <a:cs typeface="Symbol"/>
              </a:rPr>
              <a:t></a:t>
            </a:r>
            <a:r>
              <a:rPr sz="1725" i="1" spc="15" baseline="-24154" dirty="0">
                <a:latin typeface="Symbol"/>
                <a:cs typeface="Symbol"/>
              </a:rPr>
              <a:t></a:t>
            </a:r>
            <a:r>
              <a:rPr sz="1725" i="1" spc="15" baseline="-24154" dirty="0">
                <a:latin typeface="Times New Roman"/>
                <a:cs typeface="Times New Roman"/>
              </a:rPr>
              <a:t> </a:t>
            </a:r>
            <a:r>
              <a:rPr sz="1900" dirty="0">
                <a:latin typeface="Times New Roman"/>
                <a:cs typeface="Times New Roman"/>
              </a:rPr>
              <a:t>: </a:t>
            </a:r>
            <a:r>
              <a:rPr sz="2000" i="1" spc="-10" dirty="0">
                <a:latin typeface="Symbol"/>
                <a:cs typeface="Symbol"/>
              </a:rPr>
              <a:t></a:t>
            </a:r>
            <a:r>
              <a:rPr sz="1900" i="1" spc="-10" dirty="0">
                <a:latin typeface="Times New Roman"/>
                <a:cs typeface="Times New Roman"/>
              </a:rPr>
              <a:t>ί</a:t>
            </a:r>
            <a:r>
              <a:rPr sz="2000" i="1" spc="-10" dirty="0">
                <a:latin typeface="Symbol"/>
                <a:cs typeface="Symbol"/>
              </a:rPr>
              <a:t></a:t>
            </a:r>
            <a:r>
              <a:rPr sz="2000" i="1" spc="-10" dirty="0">
                <a:latin typeface="Times New Roman"/>
                <a:cs typeface="Times New Roman"/>
              </a:rPr>
              <a:t> </a:t>
            </a:r>
            <a:r>
              <a:rPr sz="2000" i="1" spc="-40" dirty="0">
                <a:latin typeface="Symbol"/>
                <a:cs typeface="Symbol"/>
              </a:rPr>
              <a:t></a:t>
            </a:r>
            <a:r>
              <a:rPr sz="1900" i="1" spc="-40" dirty="0">
                <a:latin typeface="Times New Roman"/>
                <a:cs typeface="Times New Roman"/>
              </a:rPr>
              <a:t>ά</a:t>
            </a:r>
            <a:r>
              <a:rPr sz="2000" i="1" spc="-40" dirty="0">
                <a:latin typeface="Symbol"/>
                <a:cs typeface="Symbol"/>
              </a:rPr>
              <a:t></a:t>
            </a:r>
            <a:r>
              <a:rPr sz="2000" i="1" spc="-40" dirty="0">
                <a:latin typeface="Times New Roman"/>
                <a:cs typeface="Times New Roman"/>
              </a:rPr>
              <a:t> </a:t>
            </a:r>
            <a:r>
              <a:rPr sz="2000" i="1" spc="-10" dirty="0">
                <a:latin typeface="Symbol"/>
                <a:cs typeface="Symbol"/>
              </a:rPr>
              <a:t></a:t>
            </a:r>
            <a:r>
              <a:rPr sz="1900" i="1" spc="-10" dirty="0">
                <a:latin typeface="Times New Roman"/>
                <a:cs typeface="Times New Roman"/>
              </a:rPr>
              <a:t>ύ</a:t>
            </a:r>
            <a:r>
              <a:rPr sz="2000" i="1" spc="-10" dirty="0">
                <a:latin typeface="Symbol"/>
                <a:cs typeface="Symbol"/>
              </a:rPr>
              <a:t></a:t>
            </a:r>
            <a:r>
              <a:rPr sz="2000" i="1" spc="-10" dirty="0">
                <a:latin typeface="Times New Roman"/>
                <a:cs typeface="Times New Roman"/>
              </a:rPr>
              <a:t> </a:t>
            </a:r>
            <a:r>
              <a:rPr sz="2000" i="1" spc="-55" dirty="0">
                <a:latin typeface="Symbol"/>
                <a:cs typeface="Symbol"/>
              </a:rPr>
              <a:t></a:t>
            </a:r>
            <a:r>
              <a:rPr sz="2000" i="1" spc="-55" dirty="0">
                <a:latin typeface="Times New Roman"/>
                <a:cs typeface="Times New Roman"/>
              </a:rPr>
              <a:t> </a:t>
            </a:r>
            <a:r>
              <a:rPr sz="1900" i="1" spc="-45" dirty="0">
                <a:latin typeface="Times New Roman"/>
                <a:cs typeface="Times New Roman"/>
              </a:rPr>
              <a:t>ί</a:t>
            </a:r>
            <a:r>
              <a:rPr sz="2000" i="1" spc="-45" dirty="0">
                <a:latin typeface="Symbol"/>
                <a:cs typeface="Symbol"/>
              </a:rPr>
              <a:t></a:t>
            </a:r>
            <a:r>
              <a:rPr sz="2000" i="1" spc="-45" dirty="0">
                <a:latin typeface="Times New Roman"/>
                <a:cs typeface="Times New Roman"/>
              </a:rPr>
              <a:t> </a:t>
            </a:r>
            <a:r>
              <a:rPr sz="1900" i="1" spc="15" dirty="0">
                <a:latin typeface="Times New Roman"/>
                <a:cs typeface="Times New Roman"/>
              </a:rPr>
              <a:t>t</a:t>
            </a:r>
            <a:r>
              <a:rPr sz="1650" i="1" spc="22" baseline="-25252" dirty="0">
                <a:latin typeface="Times New Roman"/>
                <a:cs typeface="Times New Roman"/>
              </a:rPr>
              <a:t>k </a:t>
            </a:r>
            <a:r>
              <a:rPr sz="1900" dirty="0">
                <a:latin typeface="Symbol"/>
                <a:cs typeface="Symbol"/>
              </a:rPr>
              <a:t></a:t>
            </a:r>
            <a:r>
              <a:rPr sz="1900" dirty="0">
                <a:latin typeface="Times New Roman"/>
                <a:cs typeface="Times New Roman"/>
              </a:rPr>
              <a:t> </a:t>
            </a:r>
            <a:r>
              <a:rPr sz="1900" spc="-15" dirty="0">
                <a:latin typeface="Times New Roman"/>
                <a:cs typeface="Times New Roman"/>
              </a:rPr>
              <a:t>0, </a:t>
            </a:r>
            <a:r>
              <a:rPr sz="1900" i="1" dirty="0">
                <a:latin typeface="Times New Roman"/>
                <a:cs typeface="Times New Roman"/>
              </a:rPr>
              <a:t>k </a:t>
            </a:r>
            <a:r>
              <a:rPr sz="1900" dirty="0">
                <a:latin typeface="Symbol"/>
                <a:cs typeface="Symbol"/>
              </a:rPr>
              <a:t></a:t>
            </a:r>
            <a:r>
              <a:rPr sz="1900" spc="-280" dirty="0">
                <a:latin typeface="Times New Roman"/>
                <a:cs typeface="Times New Roman"/>
              </a:rPr>
              <a:t> </a:t>
            </a:r>
            <a:r>
              <a:rPr sz="1900" spc="125" dirty="0">
                <a:latin typeface="Times New Roman"/>
                <a:cs typeface="Times New Roman"/>
              </a:rPr>
              <a:t>1,</a:t>
            </a:r>
            <a:r>
              <a:rPr sz="1900" spc="125" dirty="0">
                <a:latin typeface="Arial"/>
                <a:cs typeface="Arial"/>
              </a:rPr>
              <a:t>K</a:t>
            </a:r>
            <a:r>
              <a:rPr sz="1900" spc="125" dirty="0">
                <a:latin typeface="Times New Roman"/>
                <a:cs typeface="Times New Roman"/>
              </a:rPr>
              <a:t>,</a:t>
            </a:r>
            <a:r>
              <a:rPr sz="2000" i="1" spc="125" dirty="0">
                <a:latin typeface="Symbol"/>
                <a:cs typeface="Symbol"/>
              </a:rPr>
              <a:t></a:t>
            </a:r>
            <a:endParaRPr sz="2000">
              <a:latin typeface="Symbol"/>
              <a:cs typeface="Symbol"/>
            </a:endParaRPr>
          </a:p>
          <a:p>
            <a:pPr marL="50800">
              <a:lnSpc>
                <a:spcPct val="100000"/>
              </a:lnSpc>
              <a:spcBef>
                <a:spcPts val="520"/>
              </a:spcBef>
            </a:pPr>
            <a:r>
              <a:rPr sz="1900" dirty="0">
                <a:latin typeface="Symbol"/>
                <a:cs typeface="Symbol"/>
              </a:rPr>
              <a:t></a:t>
            </a:r>
            <a:r>
              <a:rPr sz="1650" baseline="-25252" dirty="0">
                <a:latin typeface="Times New Roman"/>
                <a:cs typeface="Times New Roman"/>
              </a:rPr>
              <a:t>1</a:t>
            </a:r>
            <a:r>
              <a:rPr sz="1650" spc="7" baseline="-25252" dirty="0">
                <a:latin typeface="Times New Roman"/>
                <a:cs typeface="Times New Roman"/>
              </a:rPr>
              <a:t> </a:t>
            </a:r>
            <a:r>
              <a:rPr sz="1900" i="1" dirty="0">
                <a:latin typeface="Times New Roman"/>
                <a:cs typeface="Times New Roman"/>
              </a:rPr>
              <a:t>ή</a:t>
            </a:r>
            <a:r>
              <a:rPr sz="1900" i="1" spc="-90" dirty="0">
                <a:latin typeface="Times New Roman"/>
                <a:cs typeface="Times New Roman"/>
              </a:rPr>
              <a:t> </a:t>
            </a:r>
            <a:r>
              <a:rPr sz="1900" spc="10" dirty="0">
                <a:latin typeface="Symbol"/>
                <a:cs typeface="Symbol"/>
              </a:rPr>
              <a:t></a:t>
            </a:r>
            <a:r>
              <a:rPr sz="1725" i="1" spc="15" baseline="-24154" dirty="0">
                <a:latin typeface="Symbol"/>
                <a:cs typeface="Symbol"/>
              </a:rPr>
              <a:t></a:t>
            </a:r>
            <a:r>
              <a:rPr sz="1725" i="1" spc="44" baseline="-24154" dirty="0">
                <a:latin typeface="Times New Roman"/>
                <a:cs typeface="Times New Roman"/>
              </a:rPr>
              <a:t> </a:t>
            </a:r>
            <a:r>
              <a:rPr sz="1900" spc="-30" dirty="0">
                <a:latin typeface="Times New Roman"/>
                <a:cs typeface="Times New Roman"/>
              </a:rPr>
              <a:t>:</a:t>
            </a:r>
            <a:r>
              <a:rPr sz="2000" i="1" spc="-30" dirty="0">
                <a:latin typeface="Symbol"/>
                <a:cs typeface="Symbol"/>
              </a:rPr>
              <a:t></a:t>
            </a:r>
            <a:r>
              <a:rPr sz="1900" i="1" spc="-30" dirty="0">
                <a:latin typeface="Times New Roman"/>
                <a:cs typeface="Times New Roman"/>
              </a:rPr>
              <a:t>ά</a:t>
            </a:r>
            <a:r>
              <a:rPr sz="2000" i="1" spc="-30" dirty="0">
                <a:latin typeface="Symbol"/>
                <a:cs typeface="Symbol"/>
              </a:rPr>
              <a:t></a:t>
            </a:r>
            <a:r>
              <a:rPr sz="2000" i="1" spc="245" dirty="0">
                <a:latin typeface="Times New Roman"/>
                <a:cs typeface="Times New Roman"/>
              </a:rPr>
              <a:t> </a:t>
            </a:r>
            <a:r>
              <a:rPr sz="1900" dirty="0">
                <a:latin typeface="Times New Roman"/>
                <a:cs typeface="Times New Roman"/>
              </a:rPr>
              <a:t>2</a:t>
            </a:r>
            <a:r>
              <a:rPr sz="1900" spc="-30" dirty="0">
                <a:latin typeface="Times New Roman"/>
                <a:cs typeface="Times New Roman"/>
              </a:rPr>
              <a:t> </a:t>
            </a:r>
            <a:r>
              <a:rPr sz="2000" i="1" spc="-40" dirty="0">
                <a:latin typeface="Symbol"/>
                <a:cs typeface="Symbol"/>
              </a:rPr>
              <a:t></a:t>
            </a:r>
            <a:r>
              <a:rPr sz="1900" i="1" spc="-40" dirty="0">
                <a:latin typeface="Times New Roman"/>
                <a:cs typeface="Times New Roman"/>
              </a:rPr>
              <a:t>έ</a:t>
            </a:r>
            <a:r>
              <a:rPr sz="2000" i="1" spc="-40" dirty="0">
                <a:latin typeface="Symbol"/>
                <a:cs typeface="Symbol"/>
              </a:rPr>
              <a:t></a:t>
            </a:r>
            <a:r>
              <a:rPr sz="2000" i="1" spc="15" dirty="0">
                <a:latin typeface="Times New Roman"/>
                <a:cs typeface="Times New Roman"/>
              </a:rPr>
              <a:t> </a:t>
            </a:r>
            <a:r>
              <a:rPr sz="1900" i="1" spc="-35" dirty="0">
                <a:latin typeface="Times New Roman"/>
                <a:cs typeface="Times New Roman"/>
              </a:rPr>
              <a:t>ό</a:t>
            </a:r>
            <a:r>
              <a:rPr sz="2000" i="1" spc="-35" dirty="0">
                <a:latin typeface="Symbol"/>
                <a:cs typeface="Symbol"/>
              </a:rPr>
              <a:t></a:t>
            </a:r>
            <a:r>
              <a:rPr sz="2000" i="1" spc="-85" dirty="0">
                <a:latin typeface="Times New Roman"/>
                <a:cs typeface="Times New Roman"/>
              </a:rPr>
              <a:t> </a:t>
            </a:r>
            <a:r>
              <a:rPr sz="2000" i="1" spc="-25" dirty="0">
                <a:latin typeface="Symbol"/>
                <a:cs typeface="Symbol"/>
              </a:rPr>
              <a:t></a:t>
            </a:r>
            <a:r>
              <a:rPr sz="1900" i="1" spc="-25" dirty="0">
                <a:latin typeface="Times New Roman"/>
                <a:cs typeface="Times New Roman"/>
              </a:rPr>
              <a:t>έ</a:t>
            </a:r>
            <a:r>
              <a:rPr sz="2000" i="1" spc="-25" dirty="0">
                <a:latin typeface="Symbol"/>
                <a:cs typeface="Symbol"/>
              </a:rPr>
              <a:t></a:t>
            </a:r>
            <a:r>
              <a:rPr sz="2000" i="1" spc="-204" dirty="0">
                <a:latin typeface="Times New Roman"/>
                <a:cs typeface="Times New Roman"/>
              </a:rPr>
              <a:t> </a:t>
            </a:r>
            <a:r>
              <a:rPr sz="1900" dirty="0">
                <a:latin typeface="Times New Roman"/>
                <a:cs typeface="Times New Roman"/>
              </a:rPr>
              <a:t>,</a:t>
            </a:r>
            <a:r>
              <a:rPr sz="1900" spc="-85" dirty="0">
                <a:latin typeface="Times New Roman"/>
                <a:cs typeface="Times New Roman"/>
              </a:rPr>
              <a:t> </a:t>
            </a:r>
            <a:r>
              <a:rPr sz="1900" dirty="0">
                <a:latin typeface="Symbol"/>
                <a:cs typeface="Symbol"/>
              </a:rPr>
              <a:t></a:t>
            </a:r>
            <a:r>
              <a:rPr sz="1900" spc="-155" dirty="0">
                <a:latin typeface="Times New Roman"/>
                <a:cs typeface="Times New Roman"/>
              </a:rPr>
              <a:t> </a:t>
            </a:r>
            <a:r>
              <a:rPr sz="1900" i="1" spc="65" dirty="0">
                <a:latin typeface="Times New Roman"/>
                <a:cs typeface="Times New Roman"/>
              </a:rPr>
              <a:t>k</a:t>
            </a:r>
            <a:r>
              <a:rPr sz="1900" spc="65" dirty="0">
                <a:latin typeface="Times New Roman"/>
                <a:cs typeface="Times New Roman"/>
              </a:rPr>
              <a:t>,</a:t>
            </a:r>
            <a:r>
              <a:rPr sz="1900" spc="-145" dirty="0">
                <a:latin typeface="Times New Roman"/>
                <a:cs typeface="Times New Roman"/>
              </a:rPr>
              <a:t> </a:t>
            </a:r>
            <a:r>
              <a:rPr sz="1900" i="1" spc="30" dirty="0">
                <a:latin typeface="Times New Roman"/>
                <a:cs typeface="Times New Roman"/>
              </a:rPr>
              <a:t>z</a:t>
            </a:r>
            <a:r>
              <a:rPr sz="1900" spc="30" dirty="0">
                <a:latin typeface="Times New Roman"/>
                <a:cs typeface="Times New Roman"/>
              </a:rPr>
              <a:t>,</a:t>
            </a:r>
            <a:r>
              <a:rPr sz="1900" spc="-85" dirty="0">
                <a:latin typeface="Times New Roman"/>
                <a:cs typeface="Times New Roman"/>
              </a:rPr>
              <a:t> </a:t>
            </a:r>
            <a:r>
              <a:rPr sz="1900" spc="60" dirty="0">
                <a:latin typeface="Times New Roman"/>
                <a:cs typeface="Times New Roman"/>
              </a:rPr>
              <a:t>(</a:t>
            </a:r>
            <a:r>
              <a:rPr sz="1900" i="1" spc="60" dirty="0">
                <a:latin typeface="Times New Roman"/>
                <a:cs typeface="Times New Roman"/>
              </a:rPr>
              <a:t>k</a:t>
            </a:r>
            <a:r>
              <a:rPr sz="1900" spc="60" dirty="0">
                <a:latin typeface="Times New Roman"/>
                <a:cs typeface="Times New Roman"/>
              </a:rPr>
              <a:t>,</a:t>
            </a:r>
            <a:r>
              <a:rPr sz="1900" spc="-150" dirty="0">
                <a:latin typeface="Times New Roman"/>
                <a:cs typeface="Times New Roman"/>
              </a:rPr>
              <a:t> </a:t>
            </a:r>
            <a:r>
              <a:rPr sz="1900" i="1" dirty="0">
                <a:latin typeface="Times New Roman"/>
                <a:cs typeface="Times New Roman"/>
              </a:rPr>
              <a:t>z</a:t>
            </a:r>
            <a:r>
              <a:rPr sz="1900" i="1" spc="35" dirty="0">
                <a:latin typeface="Times New Roman"/>
                <a:cs typeface="Times New Roman"/>
              </a:rPr>
              <a:t> </a:t>
            </a:r>
            <a:r>
              <a:rPr sz="1900" dirty="0">
                <a:latin typeface="Symbol"/>
                <a:cs typeface="Symbol"/>
              </a:rPr>
              <a:t></a:t>
            </a:r>
            <a:r>
              <a:rPr sz="1900" spc="-235" dirty="0">
                <a:latin typeface="Times New Roman"/>
                <a:cs typeface="Times New Roman"/>
              </a:rPr>
              <a:t> </a:t>
            </a:r>
            <a:r>
              <a:rPr sz="1900" spc="-5" dirty="0">
                <a:latin typeface="Times New Roman"/>
                <a:cs typeface="Times New Roman"/>
              </a:rPr>
              <a:t>1,...,</a:t>
            </a:r>
            <a:r>
              <a:rPr sz="2000" i="1" spc="-5" dirty="0">
                <a:latin typeface="Symbol"/>
                <a:cs typeface="Symbol"/>
              </a:rPr>
              <a:t></a:t>
            </a:r>
            <a:r>
              <a:rPr sz="2000" i="1" spc="-204" dirty="0">
                <a:latin typeface="Times New Roman"/>
                <a:cs typeface="Times New Roman"/>
              </a:rPr>
              <a:t> </a:t>
            </a:r>
            <a:r>
              <a:rPr sz="1900" dirty="0">
                <a:latin typeface="Times New Roman"/>
                <a:cs typeface="Times New Roman"/>
              </a:rPr>
              <a:t>)</a:t>
            </a:r>
            <a:r>
              <a:rPr sz="1900" spc="-180" dirty="0">
                <a:latin typeface="Times New Roman"/>
                <a:cs typeface="Times New Roman"/>
              </a:rPr>
              <a:t> </a:t>
            </a:r>
            <a:r>
              <a:rPr sz="1900" dirty="0">
                <a:latin typeface="Times New Roman"/>
                <a:cs typeface="Times New Roman"/>
              </a:rPr>
              <a:t>:</a:t>
            </a:r>
            <a:r>
              <a:rPr sz="1900" spc="-140" dirty="0">
                <a:latin typeface="Times New Roman"/>
                <a:cs typeface="Times New Roman"/>
              </a:rPr>
              <a:t> </a:t>
            </a:r>
            <a:r>
              <a:rPr sz="2000" i="1" spc="-5" dirty="0">
                <a:latin typeface="Symbol"/>
                <a:cs typeface="Symbol"/>
              </a:rPr>
              <a:t></a:t>
            </a:r>
            <a:r>
              <a:rPr sz="1650" i="1" spc="-7" baseline="-25252" dirty="0">
                <a:latin typeface="Times New Roman"/>
                <a:cs typeface="Times New Roman"/>
              </a:rPr>
              <a:t>k</a:t>
            </a:r>
            <a:r>
              <a:rPr sz="1650" i="1" spc="300" baseline="-25252" dirty="0">
                <a:latin typeface="Times New Roman"/>
                <a:cs typeface="Times New Roman"/>
              </a:rPr>
              <a:t> </a:t>
            </a:r>
            <a:r>
              <a:rPr sz="1900" dirty="0">
                <a:latin typeface="Symbol"/>
                <a:cs typeface="Symbol"/>
              </a:rPr>
              <a:t></a:t>
            </a:r>
            <a:r>
              <a:rPr sz="1900" spc="30" dirty="0">
                <a:latin typeface="Times New Roman"/>
                <a:cs typeface="Times New Roman"/>
              </a:rPr>
              <a:t> </a:t>
            </a:r>
            <a:r>
              <a:rPr sz="2000" i="1" spc="20" dirty="0">
                <a:latin typeface="Symbol"/>
                <a:cs typeface="Symbol"/>
              </a:rPr>
              <a:t></a:t>
            </a:r>
            <a:r>
              <a:rPr sz="1650" i="1" spc="30" baseline="-25252" dirty="0">
                <a:latin typeface="Times New Roman"/>
                <a:cs typeface="Times New Roman"/>
              </a:rPr>
              <a:t>z</a:t>
            </a:r>
            <a:endParaRPr sz="1650" baseline="-25252">
              <a:latin typeface="Times New Roman"/>
              <a:cs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1847862" y="865123"/>
            <a:ext cx="6983095"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Arial"/>
                <a:cs typeface="Arial"/>
              </a:rPr>
              <a:t>Άλλες Στατιστικές</a:t>
            </a:r>
            <a:r>
              <a:rPr sz="4000" b="1" spc="-20" dirty="0">
                <a:latin typeface="Arial"/>
                <a:cs typeface="Arial"/>
              </a:rPr>
              <a:t> </a:t>
            </a:r>
            <a:r>
              <a:rPr sz="4000" b="1" spc="-5" dirty="0">
                <a:latin typeface="Arial"/>
                <a:cs typeface="Arial"/>
              </a:rPr>
              <a:t>Αναλύσεις</a:t>
            </a:r>
            <a:endParaRPr sz="4000">
              <a:latin typeface="Arial"/>
              <a:cs typeface="Arial"/>
            </a:endParaRPr>
          </a:p>
        </p:txBody>
      </p:sp>
      <p:sp>
        <p:nvSpPr>
          <p:cNvPr id="11" name="object 11"/>
          <p:cNvSpPr txBox="1"/>
          <p:nvPr/>
        </p:nvSpPr>
        <p:spPr>
          <a:xfrm>
            <a:off x="1304035" y="1971547"/>
            <a:ext cx="7164070" cy="1489075"/>
          </a:xfrm>
          <a:prstGeom prst="rect">
            <a:avLst/>
          </a:prstGeom>
        </p:spPr>
        <p:txBody>
          <a:bodyPr vert="horz" wrap="square" lIns="0" tIns="12700" rIns="0" bIns="0" rtlCol="0">
            <a:spAutoFit/>
          </a:bodyPr>
          <a:lstStyle/>
          <a:p>
            <a:pPr marL="354965" marR="5080" indent="-342900">
              <a:lnSpc>
                <a:spcPct val="100000"/>
              </a:lnSpc>
              <a:spcBef>
                <a:spcPts val="100"/>
              </a:spcBef>
              <a:buClr>
                <a:srgbClr val="000000"/>
              </a:buClr>
              <a:buChar char=""/>
              <a:tabLst>
                <a:tab pos="355600" algn="l"/>
              </a:tabLst>
            </a:pPr>
            <a:r>
              <a:rPr sz="3200" b="1" dirty="0">
                <a:solidFill>
                  <a:srgbClr val="FFFFFF"/>
                </a:solidFill>
                <a:latin typeface="Arial"/>
                <a:cs typeface="Arial"/>
              </a:rPr>
              <a:t>Αν η </a:t>
            </a:r>
            <a:r>
              <a:rPr sz="3200" b="1" spc="-5" dirty="0">
                <a:solidFill>
                  <a:srgbClr val="FFFFFF"/>
                </a:solidFill>
                <a:latin typeface="Arial"/>
                <a:cs typeface="Arial"/>
              </a:rPr>
              <a:t>ANOVA ανιχνεύσει</a:t>
            </a:r>
            <a:r>
              <a:rPr sz="3200" b="1" spc="-90" dirty="0">
                <a:solidFill>
                  <a:srgbClr val="FFFFFF"/>
                </a:solidFill>
                <a:latin typeface="Arial"/>
                <a:cs typeface="Arial"/>
              </a:rPr>
              <a:t> </a:t>
            </a:r>
            <a:r>
              <a:rPr sz="3200" b="1" spc="-5" dirty="0">
                <a:solidFill>
                  <a:srgbClr val="FFFFFF"/>
                </a:solidFill>
                <a:latin typeface="Arial"/>
                <a:cs typeface="Arial"/>
              </a:rPr>
              <a:t>στατιστικά  </a:t>
            </a:r>
            <a:r>
              <a:rPr sz="3200" b="1" spc="5" dirty="0">
                <a:solidFill>
                  <a:srgbClr val="FFFFFF"/>
                </a:solidFill>
                <a:latin typeface="Arial"/>
                <a:cs typeface="Arial"/>
              </a:rPr>
              <a:t>σηµαντικές </a:t>
            </a:r>
            <a:r>
              <a:rPr sz="3200" b="1" spc="-5" dirty="0">
                <a:solidFill>
                  <a:srgbClr val="FFFFFF"/>
                </a:solidFill>
                <a:latin typeface="Arial"/>
                <a:cs typeface="Arial"/>
              </a:rPr>
              <a:t>διαφορές ακολουθούν  συγκρίσεις </a:t>
            </a:r>
            <a:r>
              <a:rPr sz="3200" b="1" spc="20" dirty="0">
                <a:solidFill>
                  <a:srgbClr val="FFFFFF"/>
                </a:solidFill>
                <a:latin typeface="Arial"/>
                <a:cs typeface="Arial"/>
              </a:rPr>
              <a:t>µέσων</a:t>
            </a:r>
            <a:r>
              <a:rPr sz="3200" b="1" spc="-20" dirty="0">
                <a:solidFill>
                  <a:srgbClr val="FFFFFF"/>
                </a:solidFill>
                <a:latin typeface="Arial"/>
                <a:cs typeface="Arial"/>
              </a:rPr>
              <a:t> </a:t>
            </a:r>
            <a:r>
              <a:rPr sz="3200" b="1" spc="-5" dirty="0">
                <a:solidFill>
                  <a:srgbClr val="FFFFFF"/>
                </a:solidFill>
                <a:latin typeface="Arial"/>
                <a:cs typeface="Arial"/>
              </a:rPr>
              <a:t>όρων</a:t>
            </a:r>
            <a:endParaRPr sz="320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2615" rIns="0" bIns="0" rtlCol="0">
            <a:spAutoFit/>
          </a:bodyPr>
          <a:lstStyle/>
          <a:p>
            <a:pPr marR="5080" algn="ctr">
              <a:lnSpc>
                <a:spcPct val="100000"/>
              </a:lnSpc>
              <a:spcBef>
                <a:spcPts val="100"/>
              </a:spcBef>
            </a:pPr>
            <a:r>
              <a:rPr sz="2400" b="1" spc="-5" dirty="0">
                <a:solidFill>
                  <a:srgbClr val="000000"/>
                </a:solidFill>
                <a:latin typeface="Arial"/>
                <a:cs typeface="Arial"/>
              </a:rPr>
              <a:t>Σχέδιο: </a:t>
            </a:r>
            <a:r>
              <a:rPr sz="2400" b="1" spc="-10" dirty="0">
                <a:solidFill>
                  <a:srgbClr val="000000"/>
                </a:solidFill>
                <a:latin typeface="Arial"/>
                <a:cs typeface="Arial"/>
              </a:rPr>
              <a:t>Μη </a:t>
            </a:r>
            <a:r>
              <a:rPr sz="2400" b="1" spc="5" dirty="0">
                <a:solidFill>
                  <a:srgbClr val="000000"/>
                </a:solidFill>
                <a:latin typeface="Arial"/>
                <a:cs typeface="Arial"/>
              </a:rPr>
              <a:t>Ισορροπηµένο </a:t>
            </a:r>
            <a:r>
              <a:rPr sz="2400" b="1" spc="-5" dirty="0">
                <a:solidFill>
                  <a:srgbClr val="000000"/>
                </a:solidFill>
                <a:latin typeface="Arial"/>
                <a:cs typeface="Arial"/>
              </a:rPr>
              <a:t>(Unbalanced Design):  Πίνακας Ανάλυσης Παραλλακτικότητας</a:t>
            </a:r>
            <a:r>
              <a:rPr sz="2400" b="1" dirty="0">
                <a:solidFill>
                  <a:srgbClr val="000000"/>
                </a:solidFill>
                <a:latin typeface="Arial"/>
                <a:cs typeface="Arial"/>
              </a:rPr>
              <a:t> (ή</a:t>
            </a:r>
            <a:endParaRPr sz="2400">
              <a:latin typeface="Arial"/>
              <a:cs typeface="Arial"/>
            </a:endParaRPr>
          </a:p>
          <a:p>
            <a:pPr algn="ctr">
              <a:lnSpc>
                <a:spcPct val="100000"/>
              </a:lnSpc>
            </a:pPr>
            <a:r>
              <a:rPr sz="2400" b="1" spc="20" dirty="0">
                <a:solidFill>
                  <a:srgbClr val="000000"/>
                </a:solidFill>
                <a:latin typeface="Arial"/>
                <a:cs typeface="Arial"/>
              </a:rPr>
              <a:t>∆ιακύµανσης), </a:t>
            </a:r>
            <a:r>
              <a:rPr sz="2400" b="1" spc="35" dirty="0">
                <a:solidFill>
                  <a:srgbClr val="000000"/>
                </a:solidFill>
                <a:latin typeface="Arial"/>
                <a:cs typeface="Arial"/>
              </a:rPr>
              <a:t>∆είγµατα</a:t>
            </a:r>
            <a:r>
              <a:rPr sz="2400" b="1" spc="-30" dirty="0">
                <a:solidFill>
                  <a:srgbClr val="000000"/>
                </a:solidFill>
                <a:latin typeface="Arial"/>
                <a:cs typeface="Arial"/>
              </a:rPr>
              <a:t> </a:t>
            </a:r>
            <a:r>
              <a:rPr sz="2400" b="1" spc="-5" dirty="0">
                <a:solidFill>
                  <a:srgbClr val="000000"/>
                </a:solidFill>
                <a:latin typeface="Arial"/>
                <a:cs typeface="Arial"/>
              </a:rPr>
              <a:t>Άνισα</a:t>
            </a:r>
            <a:endParaRPr sz="2400">
              <a:latin typeface="Arial"/>
              <a:cs typeface="Arial"/>
            </a:endParaRPr>
          </a:p>
        </p:txBody>
      </p:sp>
      <p:sp>
        <p:nvSpPr>
          <p:cNvPr id="3" name="object 3"/>
          <p:cNvSpPr/>
          <p:nvPr/>
        </p:nvSpPr>
        <p:spPr>
          <a:xfrm>
            <a:off x="7584947" y="3535679"/>
            <a:ext cx="513715" cy="0"/>
          </a:xfrm>
          <a:custGeom>
            <a:avLst/>
            <a:gdLst/>
            <a:ahLst/>
            <a:cxnLst/>
            <a:rect l="l" t="t" r="r" b="b"/>
            <a:pathLst>
              <a:path w="513715">
                <a:moveTo>
                  <a:pt x="0" y="0"/>
                </a:moveTo>
                <a:lnTo>
                  <a:pt x="513587" y="0"/>
                </a:lnTo>
              </a:path>
            </a:pathLst>
          </a:custGeom>
          <a:ln w="11437">
            <a:solidFill>
              <a:srgbClr val="000000"/>
            </a:solidFill>
          </a:ln>
        </p:spPr>
        <p:txBody>
          <a:bodyPr wrap="square" lIns="0" tIns="0" rIns="0" bIns="0" rtlCol="0"/>
          <a:lstStyle/>
          <a:p>
            <a:endParaRPr/>
          </a:p>
        </p:txBody>
      </p:sp>
      <p:sp>
        <p:nvSpPr>
          <p:cNvPr id="4" name="object 4"/>
          <p:cNvSpPr/>
          <p:nvPr/>
        </p:nvSpPr>
        <p:spPr>
          <a:xfrm>
            <a:off x="8732519" y="3535679"/>
            <a:ext cx="558165" cy="0"/>
          </a:xfrm>
          <a:custGeom>
            <a:avLst/>
            <a:gdLst/>
            <a:ahLst/>
            <a:cxnLst/>
            <a:rect l="l" t="t" r="r" b="b"/>
            <a:pathLst>
              <a:path w="558165">
                <a:moveTo>
                  <a:pt x="0" y="0"/>
                </a:moveTo>
                <a:lnTo>
                  <a:pt x="557783" y="0"/>
                </a:lnTo>
              </a:path>
            </a:pathLst>
          </a:custGeom>
          <a:ln w="11437">
            <a:solidFill>
              <a:srgbClr val="000000"/>
            </a:solidFill>
          </a:ln>
        </p:spPr>
        <p:txBody>
          <a:bodyPr wrap="square" lIns="0" tIns="0" rIns="0" bIns="0" rtlCol="0"/>
          <a:lstStyle/>
          <a:p>
            <a:endParaRPr/>
          </a:p>
        </p:txBody>
      </p:sp>
      <p:sp>
        <p:nvSpPr>
          <p:cNvPr id="5" name="object 5"/>
          <p:cNvSpPr/>
          <p:nvPr/>
        </p:nvSpPr>
        <p:spPr>
          <a:xfrm>
            <a:off x="7542276" y="4183379"/>
            <a:ext cx="563880" cy="0"/>
          </a:xfrm>
          <a:custGeom>
            <a:avLst/>
            <a:gdLst/>
            <a:ahLst/>
            <a:cxnLst/>
            <a:rect l="l" t="t" r="r" b="b"/>
            <a:pathLst>
              <a:path w="563879">
                <a:moveTo>
                  <a:pt x="0" y="0"/>
                </a:moveTo>
                <a:lnTo>
                  <a:pt x="563879" y="0"/>
                </a:lnTo>
              </a:path>
            </a:pathLst>
          </a:custGeom>
          <a:ln w="11437">
            <a:solidFill>
              <a:srgbClr val="000000"/>
            </a:solidFill>
          </a:ln>
        </p:spPr>
        <p:txBody>
          <a:bodyPr wrap="square" lIns="0" tIns="0" rIns="0" bIns="0" rtlCol="0"/>
          <a:lstStyle/>
          <a:p>
            <a:endParaRPr/>
          </a:p>
        </p:txBody>
      </p:sp>
      <p:graphicFrame>
        <p:nvGraphicFramePr>
          <p:cNvPr id="6" name="object 6"/>
          <p:cNvGraphicFramePr>
            <a:graphicFrameLocks noGrp="1"/>
          </p:cNvGraphicFramePr>
          <p:nvPr/>
        </p:nvGraphicFramePr>
        <p:xfrm>
          <a:off x="1200912" y="2554224"/>
          <a:ext cx="8227060" cy="2587752"/>
        </p:xfrm>
        <a:graphic>
          <a:graphicData uri="http://schemas.openxmlformats.org/drawingml/2006/table">
            <a:tbl>
              <a:tblPr firstRow="1" bandRow="1">
                <a:tableStyleId>{2D5ABB26-0587-4C30-8999-92F81FD0307C}</a:tableStyleId>
              </a:tblPr>
              <a:tblGrid>
                <a:gridCol w="2359025">
                  <a:extLst>
                    <a:ext uri="{9D8B030D-6E8A-4147-A177-3AD203B41FA5}">
                      <a16:colId xmlns:a16="http://schemas.microsoft.com/office/drawing/2014/main" val="20000"/>
                    </a:ext>
                  </a:extLst>
                </a:gridCol>
                <a:gridCol w="1476375">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599565">
                  <a:extLst>
                    <a:ext uri="{9D8B030D-6E8A-4147-A177-3AD203B41FA5}">
                      <a16:colId xmlns:a16="http://schemas.microsoft.com/office/drawing/2014/main" val="20003"/>
                    </a:ext>
                  </a:extLst>
                </a:gridCol>
                <a:gridCol w="1131570">
                  <a:extLst>
                    <a:ext uri="{9D8B030D-6E8A-4147-A177-3AD203B41FA5}">
                      <a16:colId xmlns:a16="http://schemas.microsoft.com/office/drawing/2014/main" val="20004"/>
                    </a:ext>
                  </a:extLst>
                </a:gridCol>
              </a:tblGrid>
              <a:tr h="646176">
                <a:tc>
                  <a:txBody>
                    <a:bodyPr/>
                    <a:lstStyle/>
                    <a:p>
                      <a:pPr marL="154940" marR="148590" indent="746760">
                        <a:lnSpc>
                          <a:spcPts val="2100"/>
                        </a:lnSpc>
                        <a:spcBef>
                          <a:spcPts val="430"/>
                        </a:spcBef>
                      </a:pPr>
                      <a:r>
                        <a:rPr sz="1800" b="1" spc="10" dirty="0">
                          <a:latin typeface="Times New Roman"/>
                          <a:cs typeface="Times New Roman"/>
                        </a:rPr>
                        <a:t>Πηγή  </a:t>
                      </a:r>
                      <a:r>
                        <a:rPr sz="1800" b="1" dirty="0">
                          <a:latin typeface="Times New Roman"/>
                          <a:cs typeface="Times New Roman"/>
                        </a:rPr>
                        <a:t>Π</a:t>
                      </a:r>
                      <a:r>
                        <a:rPr sz="1800" b="1" spc="-5" dirty="0">
                          <a:latin typeface="Times New Roman"/>
                          <a:cs typeface="Times New Roman"/>
                        </a:rPr>
                        <a:t>α</a:t>
                      </a:r>
                      <a:r>
                        <a:rPr sz="1800" b="1" dirty="0">
                          <a:latin typeface="Times New Roman"/>
                          <a:cs typeface="Times New Roman"/>
                        </a:rPr>
                        <a:t>ρ</a:t>
                      </a:r>
                      <a:r>
                        <a:rPr sz="1800" b="1" spc="-5" dirty="0">
                          <a:latin typeface="Times New Roman"/>
                          <a:cs typeface="Times New Roman"/>
                        </a:rPr>
                        <a:t>α</a:t>
                      </a:r>
                      <a:r>
                        <a:rPr sz="1800" b="1" dirty="0">
                          <a:latin typeface="Times New Roman"/>
                          <a:cs typeface="Times New Roman"/>
                        </a:rPr>
                        <a:t>λ</a:t>
                      </a:r>
                      <a:r>
                        <a:rPr sz="1800" b="1" spc="-15" dirty="0">
                          <a:latin typeface="Times New Roman"/>
                          <a:cs typeface="Times New Roman"/>
                        </a:rPr>
                        <a:t>λ</a:t>
                      </a:r>
                      <a:r>
                        <a:rPr sz="1800" b="1" spc="-5" dirty="0">
                          <a:latin typeface="Times New Roman"/>
                          <a:cs typeface="Times New Roman"/>
                        </a:rPr>
                        <a:t>α</a:t>
                      </a:r>
                      <a:r>
                        <a:rPr sz="1800" b="1" dirty="0">
                          <a:latin typeface="Times New Roman"/>
                          <a:cs typeface="Times New Roman"/>
                        </a:rPr>
                        <a:t>κ</a:t>
                      </a:r>
                      <a:r>
                        <a:rPr sz="1800" b="1" spc="-5" dirty="0">
                          <a:latin typeface="Times New Roman"/>
                          <a:cs typeface="Times New Roman"/>
                        </a:rPr>
                        <a:t>τ</a:t>
                      </a:r>
                      <a:r>
                        <a:rPr sz="1800" b="1" spc="-20" dirty="0">
                          <a:latin typeface="Times New Roman"/>
                          <a:cs typeface="Times New Roman"/>
                        </a:rPr>
                        <a:t>ι</a:t>
                      </a:r>
                      <a:r>
                        <a:rPr sz="1800" b="1" dirty="0">
                          <a:latin typeface="Times New Roman"/>
                          <a:cs typeface="Times New Roman"/>
                        </a:rPr>
                        <a:t>κ</a:t>
                      </a:r>
                      <a:r>
                        <a:rPr sz="1800" b="1" spc="-5" dirty="0">
                          <a:latin typeface="Times New Roman"/>
                          <a:cs typeface="Times New Roman"/>
                        </a:rPr>
                        <a:t>ότ</a:t>
                      </a:r>
                      <a:r>
                        <a:rPr sz="1800" b="1" dirty="0">
                          <a:latin typeface="Times New Roman"/>
                          <a:cs typeface="Times New Roman"/>
                        </a:rPr>
                        <a:t>η</a:t>
                      </a:r>
                      <a:r>
                        <a:rPr sz="1800" b="1" spc="-5" dirty="0">
                          <a:latin typeface="Times New Roman"/>
                          <a:cs typeface="Times New Roman"/>
                        </a:rPr>
                        <a:t>τα</a:t>
                      </a:r>
                      <a:r>
                        <a:rPr sz="1800" b="1" dirty="0">
                          <a:latin typeface="Times New Roman"/>
                          <a:cs typeface="Times New Roman"/>
                        </a:rPr>
                        <a:t>ς</a:t>
                      </a:r>
                      <a:endParaRPr sz="1800">
                        <a:latin typeface="Times New Roman"/>
                        <a:cs typeface="Times New Roman"/>
                      </a:endParaRPr>
                    </a:p>
                  </a:txBody>
                  <a:tcPr marL="0" marR="0" marT="546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2085" marR="162560" indent="203835">
                        <a:lnSpc>
                          <a:spcPts val="2100"/>
                        </a:lnSpc>
                        <a:spcBef>
                          <a:spcPts val="430"/>
                        </a:spcBef>
                      </a:pPr>
                      <a:r>
                        <a:rPr sz="1800" b="1" spc="5" dirty="0">
                          <a:latin typeface="Times New Roman"/>
                          <a:cs typeface="Times New Roman"/>
                        </a:rPr>
                        <a:t>Βαθµοί  </a:t>
                      </a:r>
                      <a:r>
                        <a:rPr sz="1800" b="1" dirty="0">
                          <a:latin typeface="Times New Roman"/>
                          <a:cs typeface="Times New Roman"/>
                        </a:rPr>
                        <a:t>Ε</a:t>
                      </a:r>
                      <a:r>
                        <a:rPr sz="1800" b="1" spc="-15" dirty="0">
                          <a:latin typeface="Times New Roman"/>
                          <a:cs typeface="Times New Roman"/>
                        </a:rPr>
                        <a:t>λ</a:t>
                      </a:r>
                      <a:r>
                        <a:rPr sz="1800" b="1" spc="5" dirty="0">
                          <a:latin typeface="Times New Roman"/>
                          <a:cs typeface="Times New Roman"/>
                        </a:rPr>
                        <a:t>ε</a:t>
                      </a:r>
                      <a:r>
                        <a:rPr sz="1800" b="1" spc="-5" dirty="0">
                          <a:latin typeface="Times New Roman"/>
                          <a:cs typeface="Times New Roman"/>
                        </a:rPr>
                        <a:t>υ</a:t>
                      </a:r>
                      <a:r>
                        <a:rPr sz="1800" b="1" spc="-10" dirty="0">
                          <a:latin typeface="Times New Roman"/>
                          <a:cs typeface="Times New Roman"/>
                        </a:rPr>
                        <a:t>θ</a:t>
                      </a:r>
                      <a:r>
                        <a:rPr sz="1800" b="1" spc="-5" dirty="0">
                          <a:latin typeface="Times New Roman"/>
                          <a:cs typeface="Times New Roman"/>
                        </a:rPr>
                        <a:t>ε</a:t>
                      </a:r>
                      <a:r>
                        <a:rPr sz="1800" b="1" dirty="0">
                          <a:latin typeface="Times New Roman"/>
                          <a:cs typeface="Times New Roman"/>
                        </a:rPr>
                        <a:t>ρ</a:t>
                      </a:r>
                      <a:r>
                        <a:rPr sz="1800" b="1" spc="-5" dirty="0">
                          <a:latin typeface="Times New Roman"/>
                          <a:cs typeface="Times New Roman"/>
                        </a:rPr>
                        <a:t>ί</a:t>
                      </a:r>
                      <a:r>
                        <a:rPr sz="1800" b="1" spc="10" dirty="0">
                          <a:latin typeface="Times New Roman"/>
                          <a:cs typeface="Times New Roman"/>
                        </a:rPr>
                        <a:t>α</a:t>
                      </a:r>
                      <a:r>
                        <a:rPr sz="1800" b="1" dirty="0">
                          <a:latin typeface="Times New Roman"/>
                          <a:cs typeface="Times New Roman"/>
                        </a:rPr>
                        <a:t>ς</a:t>
                      </a:r>
                      <a:endParaRPr sz="1800">
                        <a:latin typeface="Times New Roman"/>
                        <a:cs typeface="Times New Roman"/>
                      </a:endParaRPr>
                    </a:p>
                  </a:txBody>
                  <a:tcPr marL="0" marR="0" marT="546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4945" marR="188595" indent="141605">
                        <a:lnSpc>
                          <a:spcPts val="2100"/>
                        </a:lnSpc>
                        <a:spcBef>
                          <a:spcPts val="430"/>
                        </a:spcBef>
                      </a:pPr>
                      <a:r>
                        <a:rPr sz="1800" b="1" spc="5" dirty="0">
                          <a:latin typeface="Times New Roman"/>
                          <a:cs typeface="Times New Roman"/>
                        </a:rPr>
                        <a:t>Άθροισµα  </a:t>
                      </a:r>
                      <a:r>
                        <a:rPr sz="1800" b="1" dirty="0">
                          <a:latin typeface="Times New Roman"/>
                          <a:cs typeface="Times New Roman"/>
                        </a:rPr>
                        <a:t>Τ</a:t>
                      </a:r>
                      <a:r>
                        <a:rPr sz="1800" b="1" spc="-5" dirty="0">
                          <a:latin typeface="Times New Roman"/>
                          <a:cs typeface="Times New Roman"/>
                        </a:rPr>
                        <a:t>ετ</a:t>
                      </a:r>
                      <a:r>
                        <a:rPr sz="1800" b="1" dirty="0">
                          <a:latin typeface="Times New Roman"/>
                          <a:cs typeface="Times New Roman"/>
                        </a:rPr>
                        <a:t>ρ</a:t>
                      </a:r>
                      <a:r>
                        <a:rPr sz="1800" b="1" spc="-5" dirty="0">
                          <a:latin typeface="Times New Roman"/>
                          <a:cs typeface="Times New Roman"/>
                        </a:rPr>
                        <a:t>α</a:t>
                      </a:r>
                      <a:r>
                        <a:rPr sz="1800" b="1" spc="-20" dirty="0">
                          <a:latin typeface="Times New Roman"/>
                          <a:cs typeface="Times New Roman"/>
                        </a:rPr>
                        <a:t>γ</a:t>
                      </a:r>
                      <a:r>
                        <a:rPr sz="1800" b="1" spc="-10" dirty="0">
                          <a:latin typeface="Times New Roman"/>
                          <a:cs typeface="Times New Roman"/>
                        </a:rPr>
                        <a:t>ώ</a:t>
                      </a:r>
                      <a:r>
                        <a:rPr sz="1800" b="1" spc="10" dirty="0">
                          <a:latin typeface="Times New Roman"/>
                          <a:cs typeface="Times New Roman"/>
                        </a:rPr>
                        <a:t>ν</a:t>
                      </a:r>
                      <a:r>
                        <a:rPr sz="1800" b="1" spc="-10" dirty="0">
                          <a:latin typeface="Times New Roman"/>
                          <a:cs typeface="Times New Roman"/>
                        </a:rPr>
                        <a:t>ω</a:t>
                      </a:r>
                      <a:r>
                        <a:rPr sz="1800" b="1" dirty="0">
                          <a:latin typeface="Times New Roman"/>
                          <a:cs typeface="Times New Roman"/>
                        </a:rPr>
                        <a:t>ν</a:t>
                      </a:r>
                      <a:endParaRPr sz="1800">
                        <a:latin typeface="Times New Roman"/>
                        <a:cs typeface="Times New Roman"/>
                      </a:endParaRPr>
                    </a:p>
                  </a:txBody>
                  <a:tcPr marL="0" marR="0" marT="546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7490" marR="229870" indent="275590">
                        <a:lnSpc>
                          <a:spcPts val="2100"/>
                        </a:lnSpc>
                        <a:spcBef>
                          <a:spcPts val="430"/>
                        </a:spcBef>
                      </a:pPr>
                      <a:r>
                        <a:rPr sz="1800" b="1" spc="10" dirty="0">
                          <a:latin typeface="Times New Roman"/>
                          <a:cs typeface="Times New Roman"/>
                        </a:rPr>
                        <a:t>Μέσα  </a:t>
                      </a:r>
                      <a:r>
                        <a:rPr sz="1800" b="1" spc="-10" dirty="0">
                          <a:latin typeface="Times New Roman"/>
                          <a:cs typeface="Times New Roman"/>
                        </a:rPr>
                        <a:t>Τ</a:t>
                      </a:r>
                      <a:r>
                        <a:rPr sz="1800" b="1" spc="5" dirty="0">
                          <a:latin typeface="Times New Roman"/>
                          <a:cs typeface="Times New Roman"/>
                        </a:rPr>
                        <a:t>ε</a:t>
                      </a:r>
                      <a:r>
                        <a:rPr sz="1800" b="1" spc="-5" dirty="0">
                          <a:latin typeface="Times New Roman"/>
                          <a:cs typeface="Times New Roman"/>
                        </a:rPr>
                        <a:t>τ</a:t>
                      </a:r>
                      <a:r>
                        <a:rPr sz="1800" b="1" dirty="0">
                          <a:latin typeface="Times New Roman"/>
                          <a:cs typeface="Times New Roman"/>
                        </a:rPr>
                        <a:t>ρ</a:t>
                      </a:r>
                      <a:r>
                        <a:rPr sz="1800" b="1" spc="-5" dirty="0">
                          <a:latin typeface="Times New Roman"/>
                          <a:cs typeface="Times New Roman"/>
                        </a:rPr>
                        <a:t>ά</a:t>
                      </a:r>
                      <a:r>
                        <a:rPr sz="1800" b="1" spc="-20" dirty="0">
                          <a:latin typeface="Times New Roman"/>
                          <a:cs typeface="Times New Roman"/>
                        </a:rPr>
                        <a:t>γ</a:t>
                      </a:r>
                      <a:r>
                        <a:rPr sz="1800" b="1" spc="-10" dirty="0">
                          <a:latin typeface="Times New Roman"/>
                          <a:cs typeface="Times New Roman"/>
                        </a:rPr>
                        <a:t>ω</a:t>
                      </a:r>
                      <a:r>
                        <a:rPr sz="1800" b="1" spc="-5" dirty="0">
                          <a:latin typeface="Times New Roman"/>
                          <a:cs typeface="Times New Roman"/>
                        </a:rPr>
                        <a:t>ν</a:t>
                      </a:r>
                      <a:r>
                        <a:rPr sz="1800" b="1" dirty="0">
                          <a:latin typeface="Times New Roman"/>
                          <a:cs typeface="Times New Roman"/>
                        </a:rPr>
                        <a:t>α</a:t>
                      </a:r>
                      <a:endParaRPr sz="1800">
                        <a:latin typeface="Times New Roman"/>
                        <a:cs typeface="Times New Roman"/>
                      </a:endParaRPr>
                    </a:p>
                  </a:txBody>
                  <a:tcPr marL="0" marR="0" marT="546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380"/>
                        </a:spcBef>
                      </a:pPr>
                      <a:r>
                        <a:rPr sz="1800" b="1" i="1" dirty="0">
                          <a:latin typeface="Times New Roman"/>
                          <a:cs typeface="Times New Roman"/>
                        </a:rPr>
                        <a:t>F</a:t>
                      </a:r>
                      <a:endParaRPr sz="180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646176">
                <a:tc>
                  <a:txBody>
                    <a:bodyPr/>
                    <a:lstStyle/>
                    <a:p>
                      <a:pPr marL="104775">
                        <a:lnSpc>
                          <a:spcPts val="2130"/>
                        </a:lnSpc>
                        <a:spcBef>
                          <a:spcPts val="310"/>
                        </a:spcBef>
                      </a:pPr>
                      <a:r>
                        <a:rPr sz="1800" b="1" spc="10" dirty="0">
                          <a:latin typeface="Times New Roman"/>
                          <a:cs typeface="Times New Roman"/>
                        </a:rPr>
                        <a:t>Γενότυποι</a:t>
                      </a:r>
                      <a:endParaRPr sz="1800">
                        <a:latin typeface="Times New Roman"/>
                        <a:cs typeface="Times New Roman"/>
                      </a:endParaRPr>
                    </a:p>
                    <a:p>
                      <a:pPr marL="104775">
                        <a:lnSpc>
                          <a:spcPts val="2130"/>
                        </a:lnSpc>
                      </a:pPr>
                      <a:r>
                        <a:rPr sz="1800" b="1" spc="5" dirty="0">
                          <a:latin typeface="Times New Roman"/>
                          <a:cs typeface="Times New Roman"/>
                        </a:rPr>
                        <a:t>(ή</a:t>
                      </a:r>
                      <a:r>
                        <a:rPr sz="1800" b="1" spc="-15" dirty="0">
                          <a:latin typeface="Times New Roman"/>
                          <a:cs typeface="Times New Roman"/>
                        </a:rPr>
                        <a:t> </a:t>
                      </a:r>
                      <a:r>
                        <a:rPr sz="1800" b="1" spc="10" dirty="0">
                          <a:latin typeface="Times New Roman"/>
                          <a:cs typeface="Times New Roman"/>
                        </a:rPr>
                        <a:t>Παράγοντας)</a:t>
                      </a:r>
                      <a:endParaRPr sz="1800">
                        <a:latin typeface="Times New Roman"/>
                        <a:cs typeface="Times New Roman"/>
                      </a:endParaRPr>
                    </a:p>
                  </a:txBody>
                  <a:tcPr marL="0" marR="0" marT="393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80"/>
                        </a:spcBef>
                      </a:pPr>
                      <a:r>
                        <a:rPr sz="1800" b="1" i="1" spc="10" dirty="0">
                          <a:latin typeface="Times New Roman"/>
                          <a:cs typeface="Times New Roman"/>
                        </a:rPr>
                        <a:t>π</a:t>
                      </a:r>
                      <a:r>
                        <a:rPr sz="1800" b="1" spc="10" dirty="0">
                          <a:latin typeface="Times New Roman"/>
                          <a:cs typeface="Times New Roman"/>
                        </a:rPr>
                        <a:t>-1</a:t>
                      </a:r>
                      <a:endParaRPr sz="1800" dirty="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80"/>
                        </a:spcBef>
                      </a:pPr>
                      <a:r>
                        <a:rPr sz="1800" b="1" spc="15" dirty="0">
                          <a:latin typeface="Times New Roman"/>
                          <a:cs typeface="Times New Roman"/>
                        </a:rPr>
                        <a:t>ΑΤΠ</a:t>
                      </a:r>
                      <a:endParaRPr sz="180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8115">
                        <a:lnSpc>
                          <a:spcPts val="1750"/>
                        </a:lnSpc>
                        <a:spcBef>
                          <a:spcPts val="1260"/>
                        </a:spcBef>
                      </a:pPr>
                      <a:r>
                        <a:rPr sz="1800" b="1" spc="15" dirty="0">
                          <a:latin typeface="Times New Roman"/>
                          <a:cs typeface="Times New Roman"/>
                        </a:rPr>
                        <a:t>ΜΤΠ=</a:t>
                      </a:r>
                      <a:r>
                        <a:rPr sz="1800" b="1" spc="-100" dirty="0">
                          <a:latin typeface="Times New Roman"/>
                          <a:cs typeface="Times New Roman"/>
                        </a:rPr>
                        <a:t> </a:t>
                      </a:r>
                      <a:r>
                        <a:rPr sz="2700" spc="-7" baseline="35493" dirty="0">
                          <a:latin typeface="Symbol"/>
                          <a:cs typeface="Symbol"/>
                        </a:rPr>
                        <a:t></a:t>
                      </a:r>
                      <a:endParaRPr sz="2700" baseline="35493">
                        <a:latin typeface="Symbol"/>
                        <a:cs typeface="Symbol"/>
                      </a:endParaRPr>
                    </a:p>
                    <a:p>
                      <a:pPr marL="916940">
                        <a:lnSpc>
                          <a:spcPts val="1870"/>
                        </a:lnSpc>
                      </a:pPr>
                      <a:r>
                        <a:rPr sz="1900" i="1" spc="-45" dirty="0">
                          <a:latin typeface="Symbol"/>
                          <a:cs typeface="Symbol"/>
                        </a:rPr>
                        <a:t></a:t>
                      </a:r>
                      <a:r>
                        <a:rPr sz="1900" i="1" dirty="0">
                          <a:latin typeface="Times New Roman"/>
                          <a:cs typeface="Times New Roman"/>
                        </a:rPr>
                        <a:t> </a:t>
                      </a:r>
                      <a:r>
                        <a:rPr sz="1800" spc="60" dirty="0">
                          <a:latin typeface="Symbol"/>
                          <a:cs typeface="Symbol"/>
                        </a:rPr>
                        <a:t></a:t>
                      </a:r>
                      <a:r>
                        <a:rPr sz="1800" spc="60" dirty="0">
                          <a:latin typeface="Times New Roman"/>
                          <a:cs typeface="Times New Roman"/>
                        </a:rPr>
                        <a:t>1</a:t>
                      </a:r>
                      <a:endParaRPr sz="1800">
                        <a:latin typeface="Times New Roman"/>
                        <a:cs typeface="Times New Roman"/>
                      </a:endParaRPr>
                    </a:p>
                  </a:txBody>
                  <a:tcPr marL="0" marR="0" marT="1600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3505">
                        <a:lnSpc>
                          <a:spcPct val="100000"/>
                        </a:lnSpc>
                        <a:spcBef>
                          <a:spcPts val="120"/>
                        </a:spcBef>
                      </a:pPr>
                      <a:r>
                        <a:rPr sz="2700" b="1" i="1" spc="22" baseline="-35493" dirty="0">
                          <a:latin typeface="Times New Roman"/>
                          <a:cs typeface="Times New Roman"/>
                        </a:rPr>
                        <a:t>F</a:t>
                      </a:r>
                      <a:r>
                        <a:rPr sz="2700" b="1" spc="22" baseline="-35493" dirty="0">
                          <a:latin typeface="Times New Roman"/>
                          <a:cs typeface="Times New Roman"/>
                        </a:rPr>
                        <a:t>=</a:t>
                      </a:r>
                      <a:r>
                        <a:rPr sz="2700" b="1" spc="-232" baseline="-35493" dirty="0">
                          <a:latin typeface="Times New Roman"/>
                          <a:cs typeface="Times New Roman"/>
                        </a:rPr>
                        <a:t> </a:t>
                      </a:r>
                      <a:r>
                        <a:rPr sz="1800" spc="25" dirty="0">
                          <a:latin typeface="Symbol"/>
                          <a:cs typeface="Symbol"/>
                        </a:rPr>
                        <a:t></a:t>
                      </a:r>
                      <a:endParaRPr sz="1800" dirty="0">
                        <a:latin typeface="Symbol"/>
                        <a:cs typeface="Symbol"/>
                      </a:endParaRPr>
                    </a:p>
                    <a:p>
                      <a:pPr marL="464184">
                        <a:lnSpc>
                          <a:spcPct val="100000"/>
                        </a:lnSpc>
                        <a:spcBef>
                          <a:spcPts val="420"/>
                        </a:spcBef>
                      </a:pPr>
                      <a:r>
                        <a:rPr sz="1800" spc="20" dirty="0">
                          <a:latin typeface="Symbol"/>
                          <a:cs typeface="Symbol"/>
                        </a:rPr>
                        <a:t></a:t>
                      </a:r>
                      <a:endParaRPr sz="1800" dirty="0">
                        <a:latin typeface="Symbol"/>
                        <a:cs typeface="Symbol"/>
                      </a:endParaRPr>
                    </a:p>
                  </a:txBody>
                  <a:tcPr marL="0" marR="0" marT="152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649224">
                <a:tc>
                  <a:txBody>
                    <a:bodyPr/>
                    <a:lstStyle/>
                    <a:p>
                      <a:pPr marL="104775">
                        <a:lnSpc>
                          <a:spcPts val="2130"/>
                        </a:lnSpc>
                        <a:spcBef>
                          <a:spcPts val="310"/>
                        </a:spcBef>
                      </a:pPr>
                      <a:r>
                        <a:rPr sz="1800" b="1" spc="5" dirty="0">
                          <a:latin typeface="Times New Roman"/>
                          <a:cs typeface="Times New Roman"/>
                        </a:rPr>
                        <a:t>Σφάλµα</a:t>
                      </a:r>
                      <a:endParaRPr sz="1800">
                        <a:latin typeface="Times New Roman"/>
                        <a:cs typeface="Times New Roman"/>
                      </a:endParaRPr>
                    </a:p>
                    <a:p>
                      <a:pPr marL="104775">
                        <a:lnSpc>
                          <a:spcPts val="2130"/>
                        </a:lnSpc>
                      </a:pPr>
                      <a:r>
                        <a:rPr sz="1800" b="1" spc="5" dirty="0">
                          <a:latin typeface="Times New Roman"/>
                          <a:cs typeface="Times New Roman"/>
                        </a:rPr>
                        <a:t>(ή</a:t>
                      </a:r>
                      <a:r>
                        <a:rPr sz="1800" b="1" spc="-10" dirty="0">
                          <a:latin typeface="Times New Roman"/>
                          <a:cs typeface="Times New Roman"/>
                        </a:rPr>
                        <a:t> </a:t>
                      </a:r>
                      <a:r>
                        <a:rPr sz="1800" b="1" spc="10" dirty="0">
                          <a:latin typeface="Times New Roman"/>
                          <a:cs typeface="Times New Roman"/>
                        </a:rPr>
                        <a:t>Υπόλοιπο)</a:t>
                      </a:r>
                      <a:endParaRPr sz="1800">
                        <a:latin typeface="Times New Roman"/>
                        <a:cs typeface="Times New Roman"/>
                      </a:endParaRPr>
                    </a:p>
                  </a:txBody>
                  <a:tcPr marL="0" marR="0" marT="393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80"/>
                        </a:spcBef>
                      </a:pPr>
                      <a:r>
                        <a:rPr sz="1800" b="1" i="1" spc="10" dirty="0">
                          <a:latin typeface="Times New Roman"/>
                          <a:cs typeface="Times New Roman"/>
                        </a:rPr>
                        <a:t>Ν-π</a:t>
                      </a:r>
                      <a:endParaRPr sz="1800" dirty="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80"/>
                        </a:spcBef>
                      </a:pPr>
                      <a:r>
                        <a:rPr sz="1800" b="1" spc="15" dirty="0">
                          <a:latin typeface="Times New Roman"/>
                          <a:cs typeface="Times New Roman"/>
                        </a:rPr>
                        <a:t>ΑΤΣ</a:t>
                      </a:r>
                      <a:endParaRPr sz="1800">
                        <a:latin typeface="Times New Roman"/>
                        <a:cs typeface="Times New Roman"/>
                      </a:endParaRPr>
                    </a:p>
                  </a:txBody>
                  <a:tcPr marL="0" marR="0" marT="1752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44145">
                        <a:lnSpc>
                          <a:spcPts val="1750"/>
                        </a:lnSpc>
                        <a:spcBef>
                          <a:spcPts val="1260"/>
                        </a:spcBef>
                      </a:pPr>
                      <a:r>
                        <a:rPr sz="1800" b="1" spc="10" dirty="0">
                          <a:latin typeface="Times New Roman"/>
                          <a:cs typeface="Times New Roman"/>
                        </a:rPr>
                        <a:t>ΜΤΣ=</a:t>
                      </a:r>
                      <a:r>
                        <a:rPr sz="1800" b="1" spc="310" dirty="0">
                          <a:latin typeface="Times New Roman"/>
                          <a:cs typeface="Times New Roman"/>
                        </a:rPr>
                        <a:t> </a:t>
                      </a:r>
                      <a:r>
                        <a:rPr sz="2700" spc="-22" baseline="35493" dirty="0">
                          <a:latin typeface="Symbol"/>
                          <a:cs typeface="Symbol"/>
                        </a:rPr>
                        <a:t></a:t>
                      </a:r>
                      <a:endParaRPr sz="2700" baseline="35493">
                        <a:latin typeface="Symbol"/>
                        <a:cs typeface="Symbol"/>
                      </a:endParaRPr>
                    </a:p>
                    <a:p>
                      <a:pPr marL="865505">
                        <a:lnSpc>
                          <a:spcPts val="1870"/>
                        </a:lnSpc>
                      </a:pPr>
                      <a:r>
                        <a:rPr sz="1800" i="1" spc="10" dirty="0">
                          <a:latin typeface="Times New Roman"/>
                          <a:cs typeface="Times New Roman"/>
                        </a:rPr>
                        <a:t>N </a:t>
                      </a:r>
                      <a:r>
                        <a:rPr sz="1800" spc="10" dirty="0">
                          <a:latin typeface="Symbol"/>
                          <a:cs typeface="Symbol"/>
                        </a:rPr>
                        <a:t></a:t>
                      </a:r>
                      <a:r>
                        <a:rPr sz="1800" spc="-315" dirty="0">
                          <a:latin typeface="Times New Roman"/>
                          <a:cs typeface="Times New Roman"/>
                        </a:rPr>
                        <a:t> </a:t>
                      </a:r>
                      <a:r>
                        <a:rPr sz="1900" i="1" spc="-45" dirty="0">
                          <a:latin typeface="Symbol"/>
                          <a:cs typeface="Symbol"/>
                        </a:rPr>
                        <a:t></a:t>
                      </a:r>
                      <a:endParaRPr sz="1900">
                        <a:latin typeface="Symbol"/>
                        <a:cs typeface="Symbol"/>
                      </a:endParaRPr>
                    </a:p>
                  </a:txBody>
                  <a:tcPr marL="0" marR="0" marT="1600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646176">
                <a:tc>
                  <a:txBody>
                    <a:bodyPr/>
                    <a:lstStyle/>
                    <a:p>
                      <a:pPr marR="96520" algn="r">
                        <a:lnSpc>
                          <a:spcPct val="100000"/>
                        </a:lnSpc>
                        <a:spcBef>
                          <a:spcPts val="1365"/>
                        </a:spcBef>
                      </a:pPr>
                      <a:r>
                        <a:rPr sz="1800" b="1" spc="-10" dirty="0">
                          <a:latin typeface="Times New Roman"/>
                          <a:cs typeface="Times New Roman"/>
                        </a:rPr>
                        <a:t>Ο</a:t>
                      </a:r>
                      <a:r>
                        <a:rPr sz="1800" b="1" dirty="0">
                          <a:latin typeface="Times New Roman"/>
                          <a:cs typeface="Times New Roman"/>
                        </a:rPr>
                        <a:t>λ</a:t>
                      </a:r>
                      <a:r>
                        <a:rPr sz="1800" b="1" spc="-5" dirty="0">
                          <a:latin typeface="Times New Roman"/>
                          <a:cs typeface="Times New Roman"/>
                        </a:rPr>
                        <a:t>ι</a:t>
                      </a:r>
                      <a:r>
                        <a:rPr sz="1800" b="1" dirty="0">
                          <a:latin typeface="Times New Roman"/>
                          <a:cs typeface="Times New Roman"/>
                        </a:rPr>
                        <a:t>κή</a:t>
                      </a:r>
                      <a:endParaRPr sz="1800">
                        <a:latin typeface="Times New Roman"/>
                        <a:cs typeface="Times New Roman"/>
                      </a:endParaRPr>
                    </a:p>
                  </a:txBody>
                  <a:tcPr marL="0" marR="0" marT="17335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65"/>
                        </a:spcBef>
                      </a:pPr>
                      <a:r>
                        <a:rPr sz="1800" b="1" i="1" spc="5" dirty="0">
                          <a:latin typeface="Times New Roman"/>
                          <a:cs typeface="Times New Roman"/>
                        </a:rPr>
                        <a:t>Ν</a:t>
                      </a:r>
                      <a:r>
                        <a:rPr sz="1800" b="1" spc="5" dirty="0">
                          <a:latin typeface="Times New Roman"/>
                          <a:cs typeface="Times New Roman"/>
                        </a:rPr>
                        <a:t>-1</a:t>
                      </a:r>
                      <a:endParaRPr sz="1800">
                        <a:latin typeface="Times New Roman"/>
                        <a:cs typeface="Times New Roman"/>
                      </a:endParaRPr>
                    </a:p>
                  </a:txBody>
                  <a:tcPr marL="0" marR="0" marT="17335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65"/>
                        </a:spcBef>
                      </a:pPr>
                      <a:r>
                        <a:rPr sz="1800" b="1" spc="15" dirty="0">
                          <a:latin typeface="Times New Roman"/>
                          <a:cs typeface="Times New Roman"/>
                        </a:rPr>
                        <a:t>ΣΑΤ</a:t>
                      </a:r>
                      <a:endParaRPr sz="1800">
                        <a:latin typeface="Times New Roman"/>
                        <a:cs typeface="Times New Roman"/>
                      </a:endParaRPr>
                    </a:p>
                  </a:txBody>
                  <a:tcPr marL="0" marR="0" marT="17335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1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0747" y="929131"/>
            <a:ext cx="255651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0000"/>
                </a:solidFill>
                <a:latin typeface="Arial"/>
                <a:cs typeface="Arial"/>
              </a:rPr>
              <a:t>Υπολογισµοί</a:t>
            </a:r>
            <a:endParaRPr sz="3200">
              <a:latin typeface="Arial"/>
              <a:cs typeface="Arial"/>
            </a:endParaRPr>
          </a:p>
        </p:txBody>
      </p:sp>
      <p:sp>
        <p:nvSpPr>
          <p:cNvPr id="3" name="object 3"/>
          <p:cNvSpPr txBox="1"/>
          <p:nvPr/>
        </p:nvSpPr>
        <p:spPr>
          <a:xfrm>
            <a:off x="6263130" y="3184173"/>
            <a:ext cx="1277620" cy="311785"/>
          </a:xfrm>
          <a:prstGeom prst="rect">
            <a:avLst/>
          </a:prstGeom>
        </p:spPr>
        <p:txBody>
          <a:bodyPr vert="horz" wrap="square" lIns="0" tIns="15875" rIns="0" bIns="0" rtlCol="0">
            <a:spAutoFit/>
          </a:bodyPr>
          <a:lstStyle/>
          <a:p>
            <a:pPr marL="50800">
              <a:lnSpc>
                <a:spcPct val="100000"/>
              </a:lnSpc>
              <a:spcBef>
                <a:spcPts val="125"/>
              </a:spcBef>
              <a:tabLst>
                <a:tab pos="1045844" algn="l"/>
              </a:tabLst>
            </a:pPr>
            <a:r>
              <a:rPr sz="1850" i="1" spc="-10" dirty="0">
                <a:latin typeface="Times New Roman"/>
                <a:cs typeface="Times New Roman"/>
              </a:rPr>
              <a:t>n</a:t>
            </a:r>
            <a:r>
              <a:rPr sz="1575" spc="-15" baseline="-26455" dirty="0">
                <a:latin typeface="Times New Roman"/>
                <a:cs typeface="Times New Roman"/>
              </a:rPr>
              <a:t>2	</a:t>
            </a:r>
            <a:r>
              <a:rPr sz="1850" i="1" spc="-70" dirty="0">
                <a:latin typeface="Times New Roman"/>
                <a:cs typeface="Times New Roman"/>
              </a:rPr>
              <a:t>n</a:t>
            </a:r>
            <a:r>
              <a:rPr sz="1725" i="1" spc="-104" baseline="-24154" dirty="0">
                <a:latin typeface="Symbol"/>
                <a:cs typeface="Symbol"/>
              </a:rPr>
              <a:t></a:t>
            </a:r>
            <a:endParaRPr sz="1725" baseline="-24154">
              <a:latin typeface="Symbol"/>
              <a:cs typeface="Symbol"/>
            </a:endParaRPr>
          </a:p>
        </p:txBody>
      </p:sp>
      <p:sp>
        <p:nvSpPr>
          <p:cNvPr id="4" name="object 4"/>
          <p:cNvSpPr txBox="1"/>
          <p:nvPr/>
        </p:nvSpPr>
        <p:spPr>
          <a:xfrm>
            <a:off x="1175511" y="2228978"/>
            <a:ext cx="7347584" cy="826135"/>
          </a:xfrm>
          <a:prstGeom prst="rect">
            <a:avLst/>
          </a:prstGeom>
        </p:spPr>
        <p:txBody>
          <a:bodyPr vert="horz" wrap="square" lIns="0" tIns="15240" rIns="0" bIns="0" rtlCol="0">
            <a:spAutoFit/>
          </a:bodyPr>
          <a:lstStyle/>
          <a:p>
            <a:pPr marL="25400">
              <a:lnSpc>
                <a:spcPct val="100000"/>
              </a:lnSpc>
              <a:spcBef>
                <a:spcPts val="120"/>
              </a:spcBef>
            </a:pPr>
            <a:r>
              <a:rPr sz="1850" spc="10" dirty="0">
                <a:latin typeface="Times New Roman"/>
                <a:cs typeface="Times New Roman"/>
              </a:rPr>
              <a:t>Οι </a:t>
            </a:r>
            <a:r>
              <a:rPr sz="1850" dirty="0">
                <a:latin typeface="Times New Roman"/>
                <a:cs typeface="Times New Roman"/>
              </a:rPr>
              <a:t>υπολογισµοί </a:t>
            </a:r>
            <a:r>
              <a:rPr sz="1850" spc="5" dirty="0">
                <a:latin typeface="Times New Roman"/>
                <a:cs typeface="Times New Roman"/>
              </a:rPr>
              <a:t>γίνονται </a:t>
            </a:r>
            <a:r>
              <a:rPr sz="1850" spc="10" dirty="0">
                <a:latin typeface="Times New Roman"/>
                <a:cs typeface="Times New Roman"/>
              </a:rPr>
              <a:t>όπως </a:t>
            </a:r>
            <a:r>
              <a:rPr sz="1850" dirty="0">
                <a:latin typeface="Times New Roman"/>
                <a:cs typeface="Times New Roman"/>
              </a:rPr>
              <a:t>και </a:t>
            </a:r>
            <a:r>
              <a:rPr sz="1850" spc="5" dirty="0">
                <a:latin typeface="Times New Roman"/>
                <a:cs typeface="Times New Roman"/>
              </a:rPr>
              <a:t>στο </a:t>
            </a:r>
            <a:r>
              <a:rPr sz="1850" dirty="0">
                <a:latin typeface="Times New Roman"/>
                <a:cs typeface="Times New Roman"/>
              </a:rPr>
              <a:t>Ισορροπηµένο </a:t>
            </a:r>
            <a:r>
              <a:rPr sz="1850" spc="5" dirty="0">
                <a:latin typeface="Times New Roman"/>
                <a:cs typeface="Times New Roman"/>
              </a:rPr>
              <a:t>Σχέδιο </a:t>
            </a:r>
            <a:r>
              <a:rPr sz="1850" spc="-25" dirty="0">
                <a:latin typeface="Times New Roman"/>
                <a:cs typeface="Times New Roman"/>
              </a:rPr>
              <a:t>µε </a:t>
            </a:r>
            <a:r>
              <a:rPr sz="1850" spc="5" dirty="0">
                <a:latin typeface="Times New Roman"/>
                <a:cs typeface="Times New Roman"/>
              </a:rPr>
              <a:t>τη</a:t>
            </a:r>
            <a:r>
              <a:rPr sz="1850" spc="114" dirty="0">
                <a:latin typeface="Times New Roman"/>
                <a:cs typeface="Times New Roman"/>
              </a:rPr>
              <a:t> </a:t>
            </a:r>
            <a:r>
              <a:rPr sz="1850" spc="5" dirty="0">
                <a:latin typeface="Times New Roman"/>
                <a:cs typeface="Times New Roman"/>
              </a:rPr>
              <a:t>διαφορά:</a:t>
            </a:r>
            <a:endParaRPr sz="1850">
              <a:latin typeface="Times New Roman"/>
              <a:cs typeface="Times New Roman"/>
            </a:endParaRPr>
          </a:p>
          <a:p>
            <a:pPr marL="4337685">
              <a:lnSpc>
                <a:spcPct val="100000"/>
              </a:lnSpc>
              <a:spcBef>
                <a:spcPts val="1715"/>
              </a:spcBef>
              <a:tabLst>
                <a:tab pos="5067935" algn="l"/>
                <a:tab pos="6072505" algn="l"/>
              </a:tabLst>
            </a:pPr>
            <a:r>
              <a:rPr sz="2775" spc="7" baseline="-21021" dirty="0">
                <a:latin typeface="Symbol"/>
                <a:cs typeface="Symbol"/>
              </a:rPr>
              <a:t></a:t>
            </a:r>
            <a:r>
              <a:rPr sz="2775" spc="-135" baseline="-21021" dirty="0">
                <a:latin typeface="Times New Roman"/>
                <a:cs typeface="Times New Roman"/>
              </a:rPr>
              <a:t> </a:t>
            </a:r>
            <a:r>
              <a:rPr sz="2925" i="1" spc="-89" baseline="-24216" dirty="0">
                <a:latin typeface="Symbol"/>
                <a:cs typeface="Symbol"/>
              </a:rPr>
              <a:t></a:t>
            </a:r>
            <a:r>
              <a:rPr sz="2925" i="1" spc="75" baseline="-24216" dirty="0">
                <a:latin typeface="Times New Roman"/>
                <a:cs typeface="Times New Roman"/>
              </a:rPr>
              <a:t> </a:t>
            </a:r>
            <a:r>
              <a:rPr sz="1050" spc="15" dirty="0">
                <a:latin typeface="Times New Roman"/>
                <a:cs typeface="Times New Roman"/>
              </a:rPr>
              <a:t>2	</a:t>
            </a:r>
            <a:r>
              <a:rPr sz="2925" i="1" spc="-89" baseline="-24216" dirty="0">
                <a:latin typeface="Symbol"/>
                <a:cs typeface="Symbol"/>
              </a:rPr>
              <a:t></a:t>
            </a:r>
            <a:r>
              <a:rPr sz="2925" i="1" spc="75" baseline="-24216" dirty="0">
                <a:latin typeface="Times New Roman"/>
                <a:cs typeface="Times New Roman"/>
              </a:rPr>
              <a:t> </a:t>
            </a:r>
            <a:r>
              <a:rPr sz="1050" spc="15" dirty="0">
                <a:latin typeface="Times New Roman"/>
                <a:cs typeface="Times New Roman"/>
              </a:rPr>
              <a:t>2	</a:t>
            </a:r>
            <a:r>
              <a:rPr sz="2925" i="1" spc="-89" baseline="-22792" dirty="0">
                <a:latin typeface="Symbol"/>
                <a:cs typeface="Symbol"/>
              </a:rPr>
              <a:t></a:t>
            </a:r>
            <a:r>
              <a:rPr sz="2925" i="1" spc="-89" baseline="-22792" dirty="0">
                <a:latin typeface="Times New Roman"/>
                <a:cs typeface="Times New Roman"/>
              </a:rPr>
              <a:t> </a:t>
            </a:r>
            <a:r>
              <a:rPr sz="1050" spc="15" dirty="0">
                <a:latin typeface="Times New Roman"/>
                <a:cs typeface="Times New Roman"/>
              </a:rPr>
              <a:t>2</a:t>
            </a:r>
            <a:r>
              <a:rPr sz="1050" spc="95" dirty="0">
                <a:latin typeface="Times New Roman"/>
                <a:cs typeface="Times New Roman"/>
              </a:rPr>
              <a:t> </a:t>
            </a:r>
            <a:r>
              <a:rPr sz="2775" spc="7" baseline="-21021" dirty="0">
                <a:latin typeface="Symbol"/>
                <a:cs typeface="Symbol"/>
              </a:rPr>
              <a:t></a:t>
            </a:r>
            <a:endParaRPr sz="2775" baseline="-21021">
              <a:latin typeface="Symbol"/>
              <a:cs typeface="Symbol"/>
            </a:endParaRPr>
          </a:p>
        </p:txBody>
      </p:sp>
      <p:sp>
        <p:nvSpPr>
          <p:cNvPr id="5" name="object 5"/>
          <p:cNvSpPr txBox="1"/>
          <p:nvPr/>
        </p:nvSpPr>
        <p:spPr>
          <a:xfrm>
            <a:off x="5463029" y="3246657"/>
            <a:ext cx="2303145" cy="311785"/>
          </a:xfrm>
          <a:prstGeom prst="rect">
            <a:avLst/>
          </a:prstGeom>
        </p:spPr>
        <p:txBody>
          <a:bodyPr vert="horz" wrap="square" lIns="0" tIns="15875" rIns="0" bIns="0" rtlCol="0">
            <a:spAutoFit/>
          </a:bodyPr>
          <a:lstStyle/>
          <a:p>
            <a:pPr marL="50800">
              <a:lnSpc>
                <a:spcPct val="100000"/>
              </a:lnSpc>
              <a:spcBef>
                <a:spcPts val="125"/>
              </a:spcBef>
              <a:tabLst>
                <a:tab pos="271145" algn="l"/>
                <a:tab pos="2173605" algn="l"/>
              </a:tabLst>
            </a:pPr>
            <a:r>
              <a:rPr sz="1850" spc="5" dirty="0">
                <a:latin typeface="Symbol"/>
                <a:cs typeface="Symbol"/>
              </a:rPr>
              <a:t></a:t>
            </a:r>
            <a:r>
              <a:rPr sz="1850" spc="5" dirty="0">
                <a:latin typeface="Times New Roman"/>
                <a:cs typeface="Times New Roman"/>
              </a:rPr>
              <a:t>	</a:t>
            </a:r>
            <a:r>
              <a:rPr sz="2775" i="1" spc="-104" baseline="15015" dirty="0">
                <a:latin typeface="Times New Roman"/>
                <a:cs typeface="Times New Roman"/>
              </a:rPr>
              <a:t>n</a:t>
            </a:r>
            <a:r>
              <a:rPr sz="1050" spc="-70" dirty="0">
                <a:latin typeface="Times New Roman"/>
                <a:cs typeface="Times New Roman"/>
              </a:rPr>
              <a:t>1	</a:t>
            </a:r>
            <a:r>
              <a:rPr sz="1850" spc="5" dirty="0">
                <a:latin typeface="Symbol"/>
                <a:cs typeface="Symbol"/>
              </a:rPr>
              <a:t></a:t>
            </a:r>
            <a:endParaRPr sz="1850">
              <a:latin typeface="Symbol"/>
              <a:cs typeface="Symbol"/>
            </a:endParaRPr>
          </a:p>
        </p:txBody>
      </p:sp>
      <p:sp>
        <p:nvSpPr>
          <p:cNvPr id="6" name="object 6"/>
          <p:cNvSpPr txBox="1"/>
          <p:nvPr/>
        </p:nvSpPr>
        <p:spPr>
          <a:xfrm>
            <a:off x="1162811" y="2998245"/>
            <a:ext cx="7235190" cy="311785"/>
          </a:xfrm>
          <a:prstGeom prst="rect">
            <a:avLst/>
          </a:prstGeom>
        </p:spPr>
        <p:txBody>
          <a:bodyPr vert="horz" wrap="square" lIns="0" tIns="15875" rIns="0" bIns="0" rtlCol="0">
            <a:spAutoFit/>
          </a:bodyPr>
          <a:lstStyle/>
          <a:p>
            <a:pPr marL="38100">
              <a:lnSpc>
                <a:spcPct val="100000"/>
              </a:lnSpc>
              <a:spcBef>
                <a:spcPts val="125"/>
              </a:spcBef>
              <a:tabLst>
                <a:tab pos="4669155" algn="l"/>
                <a:tab pos="5275580" algn="l"/>
                <a:tab pos="6272530" algn="l"/>
              </a:tabLst>
            </a:pPr>
            <a:r>
              <a:rPr sz="1850" dirty="0">
                <a:latin typeface="Times New Roman"/>
                <a:cs typeface="Times New Roman"/>
              </a:rPr>
              <a:t>Άθροισµα </a:t>
            </a:r>
            <a:r>
              <a:rPr sz="1850" spc="5" dirty="0">
                <a:latin typeface="Times New Roman"/>
                <a:cs typeface="Times New Roman"/>
              </a:rPr>
              <a:t>Τετραγώνων Παραγόντων,</a:t>
            </a:r>
            <a:r>
              <a:rPr sz="1850" spc="60" dirty="0">
                <a:latin typeface="Times New Roman"/>
                <a:cs typeface="Times New Roman"/>
              </a:rPr>
              <a:t> </a:t>
            </a:r>
            <a:r>
              <a:rPr sz="1850" spc="15" dirty="0">
                <a:latin typeface="Times New Roman"/>
                <a:cs typeface="Times New Roman"/>
              </a:rPr>
              <a:t>ΑΤΠ=</a:t>
            </a:r>
            <a:r>
              <a:rPr sz="1850" spc="-204" dirty="0">
                <a:latin typeface="Times New Roman"/>
                <a:cs typeface="Times New Roman"/>
              </a:rPr>
              <a:t> </a:t>
            </a:r>
            <a:r>
              <a:rPr sz="2775" spc="7" baseline="-12012" dirty="0">
                <a:latin typeface="Symbol"/>
                <a:cs typeface="Symbol"/>
              </a:rPr>
              <a:t></a:t>
            </a:r>
            <a:r>
              <a:rPr sz="2775" u="sng" spc="7" baseline="21021" dirty="0">
                <a:uFill>
                  <a:solidFill>
                    <a:srgbClr val="000000"/>
                  </a:solidFill>
                </a:uFill>
                <a:latin typeface="Symbol"/>
                <a:cs typeface="Symbol"/>
              </a:rPr>
              <a:t></a:t>
            </a:r>
            <a:r>
              <a:rPr sz="1575" u="sng" spc="22" baseline="37037" dirty="0">
                <a:uFill>
                  <a:solidFill>
                    <a:srgbClr val="000000"/>
                  </a:solidFill>
                </a:uFill>
                <a:latin typeface="Times New Roman"/>
                <a:cs typeface="Times New Roman"/>
              </a:rPr>
              <a:t>1   </a:t>
            </a:r>
            <a:r>
              <a:rPr sz="1575" spc="165" baseline="37037" dirty="0">
                <a:latin typeface="Times New Roman"/>
                <a:cs typeface="Times New Roman"/>
              </a:rPr>
              <a:t> </a:t>
            </a:r>
            <a:r>
              <a:rPr sz="1850" spc="10" dirty="0">
                <a:latin typeface="Symbol"/>
                <a:cs typeface="Symbol"/>
              </a:rPr>
              <a:t></a:t>
            </a:r>
            <a:r>
              <a:rPr sz="2775" u="sng" spc="15" baseline="21021" dirty="0">
                <a:uFill>
                  <a:solidFill>
                    <a:srgbClr val="000000"/>
                  </a:solidFill>
                </a:uFill>
                <a:latin typeface="Symbol"/>
                <a:cs typeface="Symbol"/>
              </a:rPr>
              <a:t></a:t>
            </a:r>
            <a:r>
              <a:rPr sz="1575" u="sng" spc="22" baseline="37037" dirty="0">
                <a:uFill>
                  <a:solidFill>
                    <a:srgbClr val="000000"/>
                  </a:solidFill>
                </a:uFill>
                <a:latin typeface="Times New Roman"/>
                <a:cs typeface="Times New Roman"/>
              </a:rPr>
              <a:t>2  </a:t>
            </a:r>
            <a:r>
              <a:rPr sz="1575" spc="405" baseline="37037" dirty="0">
                <a:latin typeface="Times New Roman"/>
                <a:cs typeface="Times New Roman"/>
              </a:rPr>
              <a:t> </a:t>
            </a:r>
            <a:r>
              <a:rPr sz="1850" spc="405" dirty="0">
                <a:latin typeface="Symbol"/>
                <a:cs typeface="Symbol"/>
              </a:rPr>
              <a:t></a:t>
            </a:r>
            <a:r>
              <a:rPr sz="1850" spc="405" dirty="0">
                <a:latin typeface="Arial"/>
                <a:cs typeface="Arial"/>
              </a:rPr>
              <a:t>L</a:t>
            </a:r>
            <a:r>
              <a:rPr sz="1850" spc="405" dirty="0">
                <a:latin typeface="Symbol"/>
                <a:cs typeface="Symbol"/>
              </a:rPr>
              <a:t></a:t>
            </a:r>
            <a:r>
              <a:rPr sz="2775" u="sng" spc="607" baseline="21021" dirty="0">
                <a:uFill>
                  <a:solidFill>
                    <a:srgbClr val="000000"/>
                  </a:solidFill>
                </a:uFill>
                <a:latin typeface="Symbol"/>
                <a:cs typeface="Symbol"/>
              </a:rPr>
              <a:t></a:t>
            </a:r>
            <a:r>
              <a:rPr sz="1725" i="1" u="sng" spc="-60" baseline="33816" dirty="0">
                <a:uFill>
                  <a:solidFill>
                    <a:srgbClr val="000000"/>
                  </a:solidFill>
                </a:uFill>
                <a:latin typeface="Symbol"/>
                <a:cs typeface="Symbol"/>
              </a:rPr>
              <a:t></a:t>
            </a:r>
            <a:r>
              <a:rPr sz="1725" i="1" spc="-60" baseline="33816" dirty="0">
                <a:latin typeface="Times New Roman"/>
                <a:cs typeface="Times New Roman"/>
              </a:rPr>
              <a:t> </a:t>
            </a:r>
            <a:r>
              <a:rPr sz="2775" spc="7" baseline="-12012" dirty="0">
                <a:latin typeface="Symbol"/>
                <a:cs typeface="Symbol"/>
              </a:rPr>
              <a:t></a:t>
            </a:r>
            <a:r>
              <a:rPr sz="2775" spc="7" baseline="-12012" dirty="0">
                <a:latin typeface="Times New Roman"/>
                <a:cs typeface="Times New Roman"/>
              </a:rPr>
              <a:t> </a:t>
            </a:r>
            <a:r>
              <a:rPr sz="1850" spc="10" dirty="0">
                <a:latin typeface="Symbol"/>
                <a:cs typeface="Symbol"/>
              </a:rPr>
              <a:t></a:t>
            </a:r>
            <a:r>
              <a:rPr sz="1850" spc="10" dirty="0">
                <a:latin typeface="Times New Roman"/>
                <a:cs typeface="Times New Roman"/>
              </a:rPr>
              <a:t> </a:t>
            </a:r>
            <a:r>
              <a:rPr sz="1850" spc="10" dirty="0">
                <a:latin typeface="Symbol"/>
                <a:cs typeface="Symbol"/>
              </a:rPr>
              <a:t></a:t>
            </a:r>
            <a:r>
              <a:rPr sz="1850" spc="-260" dirty="0">
                <a:latin typeface="Times New Roman"/>
                <a:cs typeface="Times New Roman"/>
              </a:rPr>
              <a:t> </a:t>
            </a:r>
            <a:r>
              <a:rPr sz="1850" spc="5" dirty="0">
                <a:latin typeface="Times New Roman"/>
                <a:cs typeface="Times New Roman"/>
              </a:rPr>
              <a:t>,</a:t>
            </a:r>
            <a:endParaRPr sz="1850">
              <a:latin typeface="Times New Roman"/>
              <a:cs typeface="Times New Roman"/>
            </a:endParaRPr>
          </a:p>
        </p:txBody>
      </p:sp>
      <p:sp>
        <p:nvSpPr>
          <p:cNvPr id="7" name="object 7"/>
          <p:cNvSpPr txBox="1"/>
          <p:nvPr/>
        </p:nvSpPr>
        <p:spPr>
          <a:xfrm>
            <a:off x="1150074" y="3528950"/>
            <a:ext cx="8265159" cy="1405255"/>
          </a:xfrm>
          <a:prstGeom prst="rect">
            <a:avLst/>
          </a:prstGeom>
        </p:spPr>
        <p:txBody>
          <a:bodyPr vert="horz" wrap="square" lIns="0" tIns="15240" rIns="0" bIns="0" rtlCol="0">
            <a:spAutoFit/>
          </a:bodyPr>
          <a:lstStyle/>
          <a:p>
            <a:pPr marL="50800">
              <a:lnSpc>
                <a:spcPts val="2190"/>
              </a:lnSpc>
              <a:spcBef>
                <a:spcPts val="120"/>
              </a:spcBef>
            </a:pPr>
            <a:r>
              <a:rPr sz="1850" spc="20" dirty="0">
                <a:latin typeface="Times New Roman"/>
                <a:cs typeface="Times New Roman"/>
              </a:rPr>
              <a:t>Η </a:t>
            </a:r>
            <a:r>
              <a:rPr sz="1850" spc="-5" dirty="0">
                <a:latin typeface="Times New Roman"/>
                <a:cs typeface="Times New Roman"/>
              </a:rPr>
              <a:t>δειγµατική </a:t>
            </a:r>
            <a:r>
              <a:rPr sz="1850" spc="-10" dirty="0">
                <a:latin typeface="Times New Roman"/>
                <a:cs typeface="Times New Roman"/>
              </a:rPr>
              <a:t>τιµή </a:t>
            </a:r>
            <a:r>
              <a:rPr sz="1850" i="1" spc="15" dirty="0">
                <a:latin typeface="Times New Roman"/>
                <a:cs typeface="Times New Roman"/>
              </a:rPr>
              <a:t>F </a:t>
            </a:r>
            <a:r>
              <a:rPr sz="1850" spc="5" dirty="0">
                <a:latin typeface="Times New Roman"/>
                <a:cs typeface="Times New Roman"/>
              </a:rPr>
              <a:t>συγκρίνεται </a:t>
            </a:r>
            <a:r>
              <a:rPr sz="1850" spc="-25" dirty="0">
                <a:latin typeface="Times New Roman"/>
                <a:cs typeface="Times New Roman"/>
              </a:rPr>
              <a:t>µε </a:t>
            </a:r>
            <a:r>
              <a:rPr sz="1850" spc="5" dirty="0">
                <a:latin typeface="Times New Roman"/>
                <a:cs typeface="Times New Roman"/>
              </a:rPr>
              <a:t>την </a:t>
            </a:r>
            <a:r>
              <a:rPr sz="1850" spc="-5" dirty="0">
                <a:latin typeface="Times New Roman"/>
                <a:cs typeface="Times New Roman"/>
              </a:rPr>
              <a:t>Κρίσιµη </a:t>
            </a:r>
            <a:r>
              <a:rPr sz="1850" spc="-10" dirty="0">
                <a:latin typeface="Times New Roman"/>
                <a:cs typeface="Times New Roman"/>
              </a:rPr>
              <a:t>Τιµή </a:t>
            </a:r>
            <a:r>
              <a:rPr sz="1850" spc="5" dirty="0">
                <a:latin typeface="Times New Roman"/>
                <a:cs typeface="Times New Roman"/>
              </a:rPr>
              <a:t>(θεωρητική) </a:t>
            </a:r>
            <a:r>
              <a:rPr sz="1850" spc="10" dirty="0">
                <a:latin typeface="Times New Roman"/>
                <a:cs typeface="Times New Roman"/>
              </a:rPr>
              <a:t>της</a:t>
            </a:r>
            <a:r>
              <a:rPr sz="1850" spc="110" dirty="0">
                <a:latin typeface="Times New Roman"/>
                <a:cs typeface="Times New Roman"/>
              </a:rPr>
              <a:t> </a:t>
            </a:r>
            <a:r>
              <a:rPr sz="1850" i="1" dirty="0">
                <a:latin typeface="Times New Roman"/>
                <a:cs typeface="Times New Roman"/>
              </a:rPr>
              <a:t>F</a:t>
            </a:r>
            <a:r>
              <a:rPr sz="1850" dirty="0">
                <a:latin typeface="Times New Roman"/>
                <a:cs typeface="Times New Roman"/>
              </a:rPr>
              <a:t>-Κατανοµής</a:t>
            </a:r>
            <a:endParaRPr sz="1850">
              <a:latin typeface="Times New Roman"/>
              <a:cs typeface="Times New Roman"/>
            </a:endParaRPr>
          </a:p>
          <a:p>
            <a:pPr marL="50800">
              <a:lnSpc>
                <a:spcPts val="2190"/>
              </a:lnSpc>
            </a:pPr>
            <a:r>
              <a:rPr sz="1850" spc="-25" dirty="0">
                <a:latin typeface="Times New Roman"/>
                <a:cs typeface="Times New Roman"/>
              </a:rPr>
              <a:t>µε </a:t>
            </a:r>
            <a:r>
              <a:rPr sz="1850" spc="5" dirty="0">
                <a:latin typeface="Times New Roman"/>
                <a:cs typeface="Times New Roman"/>
              </a:rPr>
              <a:t>(</a:t>
            </a:r>
            <a:r>
              <a:rPr sz="1850" b="1" i="1" spc="5" dirty="0">
                <a:latin typeface="Times New Roman"/>
                <a:cs typeface="Times New Roman"/>
              </a:rPr>
              <a:t>π</a:t>
            </a:r>
            <a:r>
              <a:rPr sz="1850" b="1" spc="5" dirty="0">
                <a:latin typeface="Times New Roman"/>
                <a:cs typeface="Times New Roman"/>
              </a:rPr>
              <a:t>-1) </a:t>
            </a:r>
            <a:r>
              <a:rPr sz="1850" b="1" spc="10" dirty="0">
                <a:latin typeface="Times New Roman"/>
                <a:cs typeface="Times New Roman"/>
              </a:rPr>
              <a:t>και </a:t>
            </a:r>
            <a:r>
              <a:rPr sz="1850" b="1" spc="5" dirty="0">
                <a:latin typeface="Times New Roman"/>
                <a:cs typeface="Times New Roman"/>
              </a:rPr>
              <a:t>(</a:t>
            </a:r>
            <a:r>
              <a:rPr sz="1850" b="1" i="1" spc="5" dirty="0">
                <a:latin typeface="Times New Roman"/>
                <a:cs typeface="Times New Roman"/>
              </a:rPr>
              <a:t>N</a:t>
            </a:r>
            <a:r>
              <a:rPr sz="1850" b="1" spc="5" dirty="0">
                <a:latin typeface="Times New Roman"/>
                <a:cs typeface="Times New Roman"/>
              </a:rPr>
              <a:t>-</a:t>
            </a:r>
            <a:r>
              <a:rPr sz="1850" b="1" i="1" spc="5" dirty="0">
                <a:latin typeface="Times New Roman"/>
                <a:cs typeface="Times New Roman"/>
              </a:rPr>
              <a:t>π</a:t>
            </a:r>
            <a:r>
              <a:rPr sz="1850" b="1" spc="5" dirty="0">
                <a:latin typeface="Times New Roman"/>
                <a:cs typeface="Times New Roman"/>
              </a:rPr>
              <a:t>) β.ε., </a:t>
            </a:r>
            <a:r>
              <a:rPr sz="1850" b="1" spc="10" dirty="0">
                <a:latin typeface="Times New Roman"/>
                <a:cs typeface="Times New Roman"/>
              </a:rPr>
              <a:t>σε επίπεδο </a:t>
            </a:r>
            <a:r>
              <a:rPr sz="1850" b="1" spc="5" dirty="0">
                <a:latin typeface="Times New Roman"/>
                <a:cs typeface="Times New Roman"/>
              </a:rPr>
              <a:t>σηµαντικότητας</a:t>
            </a:r>
            <a:r>
              <a:rPr sz="1850" b="1" spc="-20" dirty="0">
                <a:latin typeface="Times New Roman"/>
                <a:cs typeface="Times New Roman"/>
              </a:rPr>
              <a:t> </a:t>
            </a:r>
            <a:r>
              <a:rPr sz="1850" b="1" i="1" spc="5" dirty="0">
                <a:latin typeface="Times New Roman"/>
                <a:cs typeface="Times New Roman"/>
              </a:rPr>
              <a:t>α</a:t>
            </a:r>
            <a:r>
              <a:rPr sz="1850" b="1" spc="5" dirty="0">
                <a:latin typeface="Times New Roman"/>
                <a:cs typeface="Times New Roman"/>
              </a:rPr>
              <a:t>.</a:t>
            </a:r>
            <a:endParaRPr sz="1850">
              <a:latin typeface="Times New Roman"/>
              <a:cs typeface="Times New Roman"/>
            </a:endParaRPr>
          </a:p>
          <a:p>
            <a:pPr>
              <a:lnSpc>
                <a:spcPct val="100000"/>
              </a:lnSpc>
              <a:spcBef>
                <a:spcPts val="35"/>
              </a:spcBef>
            </a:pPr>
            <a:endParaRPr sz="1900">
              <a:latin typeface="Times New Roman"/>
              <a:cs typeface="Times New Roman"/>
            </a:endParaRPr>
          </a:p>
          <a:p>
            <a:pPr marL="50800" marR="280670">
              <a:lnSpc>
                <a:spcPts val="2150"/>
              </a:lnSpc>
            </a:pPr>
            <a:r>
              <a:rPr sz="1850" spc="5" dirty="0">
                <a:latin typeface="Times New Roman"/>
                <a:cs typeface="Times New Roman"/>
              </a:rPr>
              <a:t>όπου </a:t>
            </a:r>
            <a:r>
              <a:rPr sz="1850" i="1" spc="5" dirty="0">
                <a:latin typeface="Times New Roman"/>
                <a:cs typeface="Times New Roman"/>
              </a:rPr>
              <a:t>n</a:t>
            </a:r>
            <a:r>
              <a:rPr sz="1875" i="1" spc="7" baseline="-11111" dirty="0">
                <a:latin typeface="Times New Roman"/>
                <a:cs typeface="Times New Roman"/>
              </a:rPr>
              <a:t>i </a:t>
            </a:r>
            <a:r>
              <a:rPr sz="1850" spc="5" dirty="0">
                <a:latin typeface="Times New Roman"/>
                <a:cs typeface="Times New Roman"/>
              </a:rPr>
              <a:t>είναι το πλήθος </a:t>
            </a:r>
            <a:r>
              <a:rPr sz="1850" dirty="0">
                <a:latin typeface="Times New Roman"/>
                <a:cs typeface="Times New Roman"/>
              </a:rPr>
              <a:t>δειγµάτων </a:t>
            </a:r>
            <a:r>
              <a:rPr sz="1850" spc="5" dirty="0">
                <a:latin typeface="Times New Roman"/>
                <a:cs typeface="Times New Roman"/>
              </a:rPr>
              <a:t>(επαναλήψεων) στην </a:t>
            </a:r>
            <a:r>
              <a:rPr sz="1850" i="1" spc="5" dirty="0">
                <a:latin typeface="Times New Roman"/>
                <a:cs typeface="Times New Roman"/>
              </a:rPr>
              <a:t>i </a:t>
            </a:r>
            <a:r>
              <a:rPr sz="1850" dirty="0">
                <a:latin typeface="Times New Roman"/>
                <a:cs typeface="Times New Roman"/>
              </a:rPr>
              <a:t>επέµβαση </a:t>
            </a:r>
            <a:r>
              <a:rPr sz="1850" spc="10" dirty="0">
                <a:latin typeface="Times New Roman"/>
                <a:cs typeface="Times New Roman"/>
              </a:rPr>
              <a:t>και </a:t>
            </a:r>
            <a:r>
              <a:rPr sz="1850" i="1" dirty="0">
                <a:latin typeface="Times New Roman"/>
                <a:cs typeface="Times New Roman"/>
              </a:rPr>
              <a:t>Π</a:t>
            </a:r>
            <a:r>
              <a:rPr sz="1875" i="1" baseline="-11111" dirty="0">
                <a:latin typeface="Times New Roman"/>
                <a:cs typeface="Times New Roman"/>
              </a:rPr>
              <a:t>i </a:t>
            </a:r>
            <a:r>
              <a:rPr sz="1850" spc="5" dirty="0">
                <a:latin typeface="Times New Roman"/>
                <a:cs typeface="Times New Roman"/>
              </a:rPr>
              <a:t>είναι το  </a:t>
            </a:r>
            <a:r>
              <a:rPr sz="1850" dirty="0">
                <a:latin typeface="Times New Roman"/>
                <a:cs typeface="Times New Roman"/>
              </a:rPr>
              <a:t>άθροισµα </a:t>
            </a:r>
            <a:r>
              <a:rPr sz="1850" spc="5" dirty="0">
                <a:latin typeface="Times New Roman"/>
                <a:cs typeface="Times New Roman"/>
              </a:rPr>
              <a:t>των </a:t>
            </a:r>
            <a:r>
              <a:rPr sz="1850" spc="10" dirty="0">
                <a:latin typeface="Times New Roman"/>
                <a:cs typeface="Times New Roman"/>
              </a:rPr>
              <a:t>παρατηρήσεων </a:t>
            </a:r>
            <a:r>
              <a:rPr sz="1850" spc="5" dirty="0">
                <a:latin typeface="Times New Roman"/>
                <a:cs typeface="Times New Roman"/>
              </a:rPr>
              <a:t>της </a:t>
            </a:r>
            <a:r>
              <a:rPr sz="1850" i="1" spc="5" dirty="0">
                <a:latin typeface="Times New Roman"/>
                <a:cs typeface="Times New Roman"/>
              </a:rPr>
              <a:t>i </a:t>
            </a:r>
            <a:r>
              <a:rPr sz="1850" dirty="0">
                <a:latin typeface="Times New Roman"/>
                <a:cs typeface="Times New Roman"/>
              </a:rPr>
              <a:t>επέµβασης </a:t>
            </a:r>
            <a:r>
              <a:rPr sz="1850" spc="10" dirty="0">
                <a:latin typeface="Times New Roman"/>
                <a:cs typeface="Times New Roman"/>
              </a:rPr>
              <a:t>(</a:t>
            </a:r>
            <a:r>
              <a:rPr sz="1850" i="1" spc="10" dirty="0">
                <a:latin typeface="Times New Roman"/>
                <a:cs typeface="Times New Roman"/>
              </a:rPr>
              <a:t>Ν</a:t>
            </a:r>
            <a:r>
              <a:rPr sz="1850" spc="10" dirty="0">
                <a:latin typeface="Times New Roman"/>
                <a:cs typeface="Times New Roman"/>
              </a:rPr>
              <a:t>= </a:t>
            </a:r>
            <a:r>
              <a:rPr sz="1850" spc="5" dirty="0">
                <a:latin typeface="Times New Roman"/>
                <a:cs typeface="Times New Roman"/>
              </a:rPr>
              <a:t>Συνολικό πλήθος</a:t>
            </a:r>
            <a:r>
              <a:rPr sz="1850" dirty="0">
                <a:latin typeface="Times New Roman"/>
                <a:cs typeface="Times New Roman"/>
              </a:rPr>
              <a:t> </a:t>
            </a:r>
            <a:r>
              <a:rPr sz="1850" spc="5" dirty="0">
                <a:latin typeface="Times New Roman"/>
                <a:cs typeface="Times New Roman"/>
              </a:rPr>
              <a:t>µετρήσεων)</a:t>
            </a:r>
            <a:endParaRPr sz="1850">
              <a:latin typeface="Times New Roman"/>
              <a:cs typeface="Times New Roman"/>
            </a:endParaRPr>
          </a:p>
        </p:txBody>
      </p:sp>
      <p:pic>
        <p:nvPicPr>
          <p:cNvPr id="8" name="Εικόνα 7">
            <a:extLst>
              <a:ext uri="{FF2B5EF4-FFF2-40B4-BE49-F238E27FC236}">
                <a16:creationId xmlns:a16="http://schemas.microsoft.com/office/drawing/2014/main" id="{AB51FB91-BAAE-4ECB-BF07-127D63B5974A}"/>
              </a:ext>
            </a:extLst>
          </p:cNvPr>
          <p:cNvPicPr>
            <a:picLocks noChangeAspect="1"/>
          </p:cNvPicPr>
          <p:nvPr/>
        </p:nvPicPr>
        <p:blipFill>
          <a:blip r:embed="rId2"/>
          <a:stretch>
            <a:fillRect/>
          </a:stretch>
        </p:blipFill>
        <p:spPr>
          <a:xfrm>
            <a:off x="957034" y="504825"/>
            <a:ext cx="9190266" cy="624839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DAB2862-326A-4D96-B8E7-CD34C07BB13B}"/>
              </a:ext>
            </a:extLst>
          </p:cNvPr>
          <p:cNvPicPr>
            <a:picLocks noChangeAspect="1"/>
          </p:cNvPicPr>
          <p:nvPr/>
        </p:nvPicPr>
        <p:blipFill>
          <a:blip r:embed="rId2"/>
          <a:stretch>
            <a:fillRect/>
          </a:stretch>
        </p:blipFill>
        <p:spPr>
          <a:xfrm>
            <a:off x="1346200" y="1190625"/>
            <a:ext cx="8001000" cy="4114800"/>
          </a:xfrm>
          <a:prstGeom prst="rect">
            <a:avLst/>
          </a:prstGeom>
        </p:spPr>
      </p:pic>
    </p:spTree>
    <p:extLst>
      <p:ext uri="{BB962C8B-B14F-4D97-AF65-F5344CB8AC3E}">
        <p14:creationId xmlns:p14="http://schemas.microsoft.com/office/powerpoint/2010/main" val="2293757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2051" rIns="0" bIns="0" rtlCol="0">
            <a:spAutoFit/>
          </a:bodyPr>
          <a:lstStyle/>
          <a:p>
            <a:pPr marL="2599690" marR="5080" indent="-2051685">
              <a:lnSpc>
                <a:spcPct val="100000"/>
              </a:lnSpc>
              <a:spcBef>
                <a:spcPts val="100"/>
              </a:spcBef>
            </a:pPr>
            <a:r>
              <a:rPr sz="3200" b="1" spc="40" dirty="0">
                <a:solidFill>
                  <a:srgbClr val="000000"/>
                </a:solidFill>
                <a:latin typeface="Arial"/>
                <a:cs typeface="Arial"/>
              </a:rPr>
              <a:t>∆ιαγραµµατική </a:t>
            </a:r>
            <a:r>
              <a:rPr sz="3200" b="1" spc="-5" dirty="0">
                <a:solidFill>
                  <a:srgbClr val="000000"/>
                </a:solidFill>
                <a:latin typeface="Arial"/>
                <a:cs typeface="Arial"/>
              </a:rPr>
              <a:t>Αναπαράσταση</a:t>
            </a:r>
            <a:r>
              <a:rPr sz="3200" b="1" spc="-135" dirty="0">
                <a:solidFill>
                  <a:srgbClr val="000000"/>
                </a:solidFill>
                <a:latin typeface="Arial"/>
                <a:cs typeface="Arial"/>
              </a:rPr>
              <a:t> </a:t>
            </a:r>
            <a:r>
              <a:rPr sz="3200" b="1" spc="-5" dirty="0">
                <a:solidFill>
                  <a:srgbClr val="000000"/>
                </a:solidFill>
                <a:latin typeface="Arial"/>
                <a:cs typeface="Arial"/>
              </a:rPr>
              <a:t>του  </a:t>
            </a:r>
            <a:r>
              <a:rPr sz="3200" b="1" spc="5" dirty="0">
                <a:solidFill>
                  <a:srgbClr val="000000"/>
                </a:solidFill>
                <a:latin typeface="Arial"/>
                <a:cs typeface="Arial"/>
              </a:rPr>
              <a:t>Υποδείγµατος</a:t>
            </a:r>
            <a:endParaRPr sz="3200">
              <a:latin typeface="Arial"/>
              <a:cs typeface="Arial"/>
            </a:endParaRPr>
          </a:p>
        </p:txBody>
      </p:sp>
      <p:sp>
        <p:nvSpPr>
          <p:cNvPr id="3" name="object 3"/>
          <p:cNvSpPr txBox="1"/>
          <p:nvPr/>
        </p:nvSpPr>
        <p:spPr>
          <a:xfrm>
            <a:off x="3451859" y="2731007"/>
            <a:ext cx="1847214" cy="513715"/>
          </a:xfrm>
          <a:prstGeom prst="rect">
            <a:avLst/>
          </a:prstGeom>
          <a:ln w="9524">
            <a:solidFill>
              <a:srgbClr val="000000"/>
            </a:solidFill>
          </a:ln>
        </p:spPr>
        <p:txBody>
          <a:bodyPr vert="horz" wrap="square" lIns="0" tIns="142240" rIns="0" bIns="0" rtlCol="0">
            <a:spAutoFit/>
          </a:bodyPr>
          <a:lstStyle/>
          <a:p>
            <a:pPr marL="423545">
              <a:lnSpc>
                <a:spcPct val="100000"/>
              </a:lnSpc>
              <a:spcBef>
                <a:spcPts val="1120"/>
              </a:spcBef>
            </a:pPr>
            <a:r>
              <a:rPr sz="1400" b="1" spc="-5" dirty="0">
                <a:latin typeface="Times New Roman"/>
                <a:cs typeface="Times New Roman"/>
              </a:rPr>
              <a:t>Πρωϊµότητα</a:t>
            </a:r>
            <a:endParaRPr sz="1400">
              <a:latin typeface="Times New Roman"/>
              <a:cs typeface="Times New Roman"/>
            </a:endParaRPr>
          </a:p>
        </p:txBody>
      </p:sp>
      <p:sp>
        <p:nvSpPr>
          <p:cNvPr id="4" name="object 4"/>
          <p:cNvSpPr/>
          <p:nvPr/>
        </p:nvSpPr>
        <p:spPr>
          <a:xfrm>
            <a:off x="3041903" y="3901439"/>
            <a:ext cx="1409700" cy="885825"/>
          </a:xfrm>
          <a:custGeom>
            <a:avLst/>
            <a:gdLst/>
            <a:ahLst/>
            <a:cxnLst/>
            <a:rect l="l" t="t" r="r" b="b"/>
            <a:pathLst>
              <a:path w="1409700" h="885825">
                <a:moveTo>
                  <a:pt x="705611" y="0"/>
                </a:moveTo>
                <a:lnTo>
                  <a:pt x="647680" y="1467"/>
                </a:lnTo>
                <a:lnTo>
                  <a:pt x="591049" y="5792"/>
                </a:lnTo>
                <a:lnTo>
                  <a:pt x="535900" y="12863"/>
                </a:lnTo>
                <a:lnTo>
                  <a:pt x="482413" y="22567"/>
                </a:lnTo>
                <a:lnTo>
                  <a:pt x="430768" y="34790"/>
                </a:lnTo>
                <a:lnTo>
                  <a:pt x="381146" y="49418"/>
                </a:lnTo>
                <a:lnTo>
                  <a:pt x="333728" y="66340"/>
                </a:lnTo>
                <a:lnTo>
                  <a:pt x="288694" y="85441"/>
                </a:lnTo>
                <a:lnTo>
                  <a:pt x="246225" y="106609"/>
                </a:lnTo>
                <a:lnTo>
                  <a:pt x="206501" y="129730"/>
                </a:lnTo>
                <a:lnTo>
                  <a:pt x="169704" y="154691"/>
                </a:lnTo>
                <a:lnTo>
                  <a:pt x="136013" y="181380"/>
                </a:lnTo>
                <a:lnTo>
                  <a:pt x="105610" y="209682"/>
                </a:lnTo>
                <a:lnTo>
                  <a:pt x="78674" y="239485"/>
                </a:lnTo>
                <a:lnTo>
                  <a:pt x="55387" y="270676"/>
                </a:lnTo>
                <a:lnTo>
                  <a:pt x="20481" y="336768"/>
                </a:lnTo>
                <a:lnTo>
                  <a:pt x="2335" y="407052"/>
                </a:lnTo>
                <a:lnTo>
                  <a:pt x="0" y="443483"/>
                </a:lnTo>
                <a:lnTo>
                  <a:pt x="2335" y="479698"/>
                </a:lnTo>
                <a:lnTo>
                  <a:pt x="20481" y="549611"/>
                </a:lnTo>
                <a:lnTo>
                  <a:pt x="55387" y="615410"/>
                </a:lnTo>
                <a:lnTo>
                  <a:pt x="78674" y="646480"/>
                </a:lnTo>
                <a:lnTo>
                  <a:pt x="105610" y="676179"/>
                </a:lnTo>
                <a:lnTo>
                  <a:pt x="136013" y="704392"/>
                </a:lnTo>
                <a:lnTo>
                  <a:pt x="169704" y="731005"/>
                </a:lnTo>
                <a:lnTo>
                  <a:pt x="206501" y="755903"/>
                </a:lnTo>
                <a:lnTo>
                  <a:pt x="246225" y="778973"/>
                </a:lnTo>
                <a:lnTo>
                  <a:pt x="288694" y="800099"/>
                </a:lnTo>
                <a:lnTo>
                  <a:pt x="333728" y="819169"/>
                </a:lnTo>
                <a:lnTo>
                  <a:pt x="381146" y="836066"/>
                </a:lnTo>
                <a:lnTo>
                  <a:pt x="430768" y="850677"/>
                </a:lnTo>
                <a:lnTo>
                  <a:pt x="482413" y="862888"/>
                </a:lnTo>
                <a:lnTo>
                  <a:pt x="535900" y="872585"/>
                </a:lnTo>
                <a:lnTo>
                  <a:pt x="591049" y="879652"/>
                </a:lnTo>
                <a:lnTo>
                  <a:pt x="647680" y="883977"/>
                </a:lnTo>
                <a:lnTo>
                  <a:pt x="705611" y="885443"/>
                </a:lnTo>
                <a:lnTo>
                  <a:pt x="763326" y="883977"/>
                </a:lnTo>
                <a:lnTo>
                  <a:pt x="819761" y="879652"/>
                </a:lnTo>
                <a:lnTo>
                  <a:pt x="874735" y="872585"/>
                </a:lnTo>
                <a:lnTo>
                  <a:pt x="928067" y="862888"/>
                </a:lnTo>
                <a:lnTo>
                  <a:pt x="979574" y="850677"/>
                </a:lnTo>
                <a:lnTo>
                  <a:pt x="1029076" y="836066"/>
                </a:lnTo>
                <a:lnTo>
                  <a:pt x="1076390" y="819169"/>
                </a:lnTo>
                <a:lnTo>
                  <a:pt x="1121334" y="800099"/>
                </a:lnTo>
                <a:lnTo>
                  <a:pt x="1163728" y="778973"/>
                </a:lnTo>
                <a:lnTo>
                  <a:pt x="1203388" y="755903"/>
                </a:lnTo>
                <a:lnTo>
                  <a:pt x="1240134" y="731005"/>
                </a:lnTo>
                <a:lnTo>
                  <a:pt x="1273783" y="704392"/>
                </a:lnTo>
                <a:lnTo>
                  <a:pt x="1304154" y="676179"/>
                </a:lnTo>
                <a:lnTo>
                  <a:pt x="1331066" y="646480"/>
                </a:lnTo>
                <a:lnTo>
                  <a:pt x="1354335" y="615410"/>
                </a:lnTo>
                <a:lnTo>
                  <a:pt x="1389223" y="549611"/>
                </a:lnTo>
                <a:lnTo>
                  <a:pt x="1407364" y="479698"/>
                </a:lnTo>
                <a:lnTo>
                  <a:pt x="1409699" y="443483"/>
                </a:lnTo>
                <a:lnTo>
                  <a:pt x="1407364" y="407052"/>
                </a:lnTo>
                <a:lnTo>
                  <a:pt x="1389223" y="336768"/>
                </a:lnTo>
                <a:lnTo>
                  <a:pt x="1354335" y="270676"/>
                </a:lnTo>
                <a:lnTo>
                  <a:pt x="1331066" y="239485"/>
                </a:lnTo>
                <a:lnTo>
                  <a:pt x="1304154" y="209682"/>
                </a:lnTo>
                <a:lnTo>
                  <a:pt x="1273783" y="181380"/>
                </a:lnTo>
                <a:lnTo>
                  <a:pt x="1240134" y="154691"/>
                </a:lnTo>
                <a:lnTo>
                  <a:pt x="1203388" y="129730"/>
                </a:lnTo>
                <a:lnTo>
                  <a:pt x="1163728" y="106609"/>
                </a:lnTo>
                <a:lnTo>
                  <a:pt x="1121334" y="85441"/>
                </a:lnTo>
                <a:lnTo>
                  <a:pt x="1076390" y="66340"/>
                </a:lnTo>
                <a:lnTo>
                  <a:pt x="1029076" y="49418"/>
                </a:lnTo>
                <a:lnTo>
                  <a:pt x="979574" y="34790"/>
                </a:lnTo>
                <a:lnTo>
                  <a:pt x="928067" y="22567"/>
                </a:lnTo>
                <a:lnTo>
                  <a:pt x="874735" y="12863"/>
                </a:lnTo>
                <a:lnTo>
                  <a:pt x="819761" y="5792"/>
                </a:lnTo>
                <a:lnTo>
                  <a:pt x="763326" y="1467"/>
                </a:lnTo>
                <a:lnTo>
                  <a:pt x="705611" y="0"/>
                </a:lnTo>
                <a:close/>
              </a:path>
            </a:pathLst>
          </a:custGeom>
          <a:ln w="9524">
            <a:solidFill>
              <a:srgbClr val="000000"/>
            </a:solidFill>
          </a:ln>
        </p:spPr>
        <p:txBody>
          <a:bodyPr wrap="square" lIns="0" tIns="0" rIns="0" bIns="0" rtlCol="0"/>
          <a:lstStyle/>
          <a:p>
            <a:endParaRPr/>
          </a:p>
        </p:txBody>
      </p:sp>
      <p:sp>
        <p:nvSpPr>
          <p:cNvPr id="5" name="object 5"/>
          <p:cNvSpPr/>
          <p:nvPr/>
        </p:nvSpPr>
        <p:spPr>
          <a:xfrm>
            <a:off x="3907536" y="3273552"/>
            <a:ext cx="487680" cy="646430"/>
          </a:xfrm>
          <a:custGeom>
            <a:avLst/>
            <a:gdLst/>
            <a:ahLst/>
            <a:cxnLst/>
            <a:rect l="l" t="t" r="r" b="b"/>
            <a:pathLst>
              <a:path w="487679" h="646429">
                <a:moveTo>
                  <a:pt x="447173" y="76938"/>
                </a:moveTo>
                <a:lnTo>
                  <a:pt x="424376" y="60089"/>
                </a:lnTo>
                <a:lnTo>
                  <a:pt x="0" y="629412"/>
                </a:lnTo>
                <a:lnTo>
                  <a:pt x="22860" y="646176"/>
                </a:lnTo>
                <a:lnTo>
                  <a:pt x="447173" y="76938"/>
                </a:lnTo>
                <a:close/>
              </a:path>
              <a:path w="487679" h="646429">
                <a:moveTo>
                  <a:pt x="487680" y="0"/>
                </a:moveTo>
                <a:lnTo>
                  <a:pt x="400812" y="42672"/>
                </a:lnTo>
                <a:lnTo>
                  <a:pt x="424376" y="60089"/>
                </a:lnTo>
                <a:lnTo>
                  <a:pt x="432816" y="48768"/>
                </a:lnTo>
                <a:lnTo>
                  <a:pt x="455676" y="65532"/>
                </a:lnTo>
                <a:lnTo>
                  <a:pt x="455676" y="83223"/>
                </a:lnTo>
                <a:lnTo>
                  <a:pt x="470916" y="94488"/>
                </a:lnTo>
                <a:lnTo>
                  <a:pt x="487680" y="0"/>
                </a:lnTo>
                <a:close/>
              </a:path>
              <a:path w="487679" h="646429">
                <a:moveTo>
                  <a:pt x="455676" y="65532"/>
                </a:moveTo>
                <a:lnTo>
                  <a:pt x="432816" y="48768"/>
                </a:lnTo>
                <a:lnTo>
                  <a:pt x="424376" y="60089"/>
                </a:lnTo>
                <a:lnTo>
                  <a:pt x="447173" y="76938"/>
                </a:lnTo>
                <a:lnTo>
                  <a:pt x="455676" y="65532"/>
                </a:lnTo>
                <a:close/>
              </a:path>
              <a:path w="487679" h="646429">
                <a:moveTo>
                  <a:pt x="455676" y="83223"/>
                </a:moveTo>
                <a:lnTo>
                  <a:pt x="455676" y="65532"/>
                </a:lnTo>
                <a:lnTo>
                  <a:pt x="447173" y="76938"/>
                </a:lnTo>
                <a:lnTo>
                  <a:pt x="455676" y="83223"/>
                </a:lnTo>
                <a:close/>
              </a:path>
            </a:pathLst>
          </a:custGeom>
          <a:solidFill>
            <a:srgbClr val="000000"/>
          </a:solidFill>
        </p:spPr>
        <p:txBody>
          <a:bodyPr wrap="square" lIns="0" tIns="0" rIns="0" bIns="0" rtlCol="0"/>
          <a:lstStyle/>
          <a:p>
            <a:endParaRPr/>
          </a:p>
        </p:txBody>
      </p:sp>
      <p:sp>
        <p:nvSpPr>
          <p:cNvPr id="6" name="object 6"/>
          <p:cNvSpPr/>
          <p:nvPr/>
        </p:nvSpPr>
        <p:spPr>
          <a:xfrm>
            <a:off x="6175247" y="2740151"/>
            <a:ext cx="1571625" cy="638810"/>
          </a:xfrm>
          <a:custGeom>
            <a:avLst/>
            <a:gdLst/>
            <a:ahLst/>
            <a:cxnLst/>
            <a:rect l="l" t="t" r="r" b="b"/>
            <a:pathLst>
              <a:path w="1571625" h="638810">
                <a:moveTo>
                  <a:pt x="786383" y="0"/>
                </a:moveTo>
                <a:lnTo>
                  <a:pt x="721883" y="1060"/>
                </a:lnTo>
                <a:lnTo>
                  <a:pt x="658820" y="4187"/>
                </a:lnTo>
                <a:lnTo>
                  <a:pt x="597396" y="9299"/>
                </a:lnTo>
                <a:lnTo>
                  <a:pt x="537813" y="16312"/>
                </a:lnTo>
                <a:lnTo>
                  <a:pt x="480274" y="25145"/>
                </a:lnTo>
                <a:lnTo>
                  <a:pt x="424981" y="35716"/>
                </a:lnTo>
                <a:lnTo>
                  <a:pt x="372136" y="47941"/>
                </a:lnTo>
                <a:lnTo>
                  <a:pt x="321941" y="61740"/>
                </a:lnTo>
                <a:lnTo>
                  <a:pt x="274600" y="77029"/>
                </a:lnTo>
                <a:lnTo>
                  <a:pt x="230314" y="93725"/>
                </a:lnTo>
                <a:lnTo>
                  <a:pt x="189285" y="111748"/>
                </a:lnTo>
                <a:lnTo>
                  <a:pt x="151717" y="131015"/>
                </a:lnTo>
                <a:lnTo>
                  <a:pt x="117810" y="151442"/>
                </a:lnTo>
                <a:lnTo>
                  <a:pt x="61793" y="195452"/>
                </a:lnTo>
                <a:lnTo>
                  <a:pt x="22852" y="243120"/>
                </a:lnTo>
                <a:lnTo>
                  <a:pt x="2606" y="293787"/>
                </a:lnTo>
                <a:lnTo>
                  <a:pt x="0" y="320039"/>
                </a:lnTo>
                <a:lnTo>
                  <a:pt x="2886" y="347430"/>
                </a:lnTo>
                <a:lnTo>
                  <a:pt x="25268" y="400226"/>
                </a:lnTo>
                <a:lnTo>
                  <a:pt x="68223" y="449726"/>
                </a:lnTo>
                <a:lnTo>
                  <a:pt x="129863" y="495152"/>
                </a:lnTo>
                <a:lnTo>
                  <a:pt x="167100" y="516094"/>
                </a:lnTo>
                <a:lnTo>
                  <a:pt x="208301" y="535726"/>
                </a:lnTo>
                <a:lnTo>
                  <a:pt x="253229" y="553950"/>
                </a:lnTo>
                <a:lnTo>
                  <a:pt x="301649" y="570668"/>
                </a:lnTo>
                <a:lnTo>
                  <a:pt x="353324" y="585785"/>
                </a:lnTo>
                <a:lnTo>
                  <a:pt x="408019" y="599201"/>
                </a:lnTo>
                <a:lnTo>
                  <a:pt x="465497" y="610821"/>
                </a:lnTo>
                <a:lnTo>
                  <a:pt x="525523" y="620546"/>
                </a:lnTo>
                <a:lnTo>
                  <a:pt x="587860" y="628279"/>
                </a:lnTo>
                <a:lnTo>
                  <a:pt x="652274" y="633923"/>
                </a:lnTo>
                <a:lnTo>
                  <a:pt x="718527" y="637381"/>
                </a:lnTo>
                <a:lnTo>
                  <a:pt x="786383" y="638555"/>
                </a:lnTo>
                <a:lnTo>
                  <a:pt x="854228" y="637381"/>
                </a:lnTo>
                <a:lnTo>
                  <a:pt x="920446" y="633923"/>
                </a:lnTo>
                <a:lnTo>
                  <a:pt x="984805" y="628279"/>
                </a:lnTo>
                <a:lnTo>
                  <a:pt x="1047070" y="620546"/>
                </a:lnTo>
                <a:lnTo>
                  <a:pt x="1107009" y="610821"/>
                </a:lnTo>
                <a:lnTo>
                  <a:pt x="1164388" y="599201"/>
                </a:lnTo>
                <a:lnTo>
                  <a:pt x="1218975" y="585785"/>
                </a:lnTo>
                <a:lnTo>
                  <a:pt x="1270535" y="570668"/>
                </a:lnTo>
                <a:lnTo>
                  <a:pt x="1318836" y="553950"/>
                </a:lnTo>
                <a:lnTo>
                  <a:pt x="1363644" y="535726"/>
                </a:lnTo>
                <a:lnTo>
                  <a:pt x="1404726" y="516094"/>
                </a:lnTo>
                <a:lnTo>
                  <a:pt x="1441848" y="495152"/>
                </a:lnTo>
                <a:lnTo>
                  <a:pt x="1474778" y="472997"/>
                </a:lnTo>
                <a:lnTo>
                  <a:pt x="1527125" y="425437"/>
                </a:lnTo>
                <a:lnTo>
                  <a:pt x="1559903" y="374191"/>
                </a:lnTo>
                <a:lnTo>
                  <a:pt x="1571243" y="320039"/>
                </a:lnTo>
                <a:lnTo>
                  <a:pt x="1568369" y="292421"/>
                </a:lnTo>
                <a:lnTo>
                  <a:pt x="1546077" y="239239"/>
                </a:lnTo>
                <a:lnTo>
                  <a:pt x="1503281" y="189439"/>
                </a:lnTo>
                <a:lnTo>
                  <a:pt x="1441848" y="143787"/>
                </a:lnTo>
                <a:lnTo>
                  <a:pt x="1404726" y="122756"/>
                </a:lnTo>
                <a:lnTo>
                  <a:pt x="1363644" y="103051"/>
                </a:lnTo>
                <a:lnTo>
                  <a:pt x="1318836" y="84767"/>
                </a:lnTo>
                <a:lnTo>
                  <a:pt x="1270535" y="68000"/>
                </a:lnTo>
                <a:lnTo>
                  <a:pt x="1218975" y="52846"/>
                </a:lnTo>
                <a:lnTo>
                  <a:pt x="1164388" y="39402"/>
                </a:lnTo>
                <a:lnTo>
                  <a:pt x="1107009" y="27762"/>
                </a:lnTo>
                <a:lnTo>
                  <a:pt x="1047070" y="18024"/>
                </a:lnTo>
                <a:lnTo>
                  <a:pt x="984805" y="10282"/>
                </a:lnTo>
                <a:lnTo>
                  <a:pt x="920446" y="4633"/>
                </a:lnTo>
                <a:lnTo>
                  <a:pt x="854228" y="1174"/>
                </a:lnTo>
                <a:lnTo>
                  <a:pt x="786383" y="0"/>
                </a:lnTo>
                <a:close/>
              </a:path>
            </a:pathLst>
          </a:custGeom>
          <a:ln w="9524">
            <a:solidFill>
              <a:srgbClr val="000000"/>
            </a:solidFill>
          </a:ln>
        </p:spPr>
        <p:txBody>
          <a:bodyPr wrap="square" lIns="0" tIns="0" rIns="0" bIns="0" rtlCol="0"/>
          <a:lstStyle/>
          <a:p>
            <a:endParaRPr/>
          </a:p>
        </p:txBody>
      </p:sp>
      <p:sp>
        <p:nvSpPr>
          <p:cNvPr id="7" name="object 7"/>
          <p:cNvSpPr txBox="1"/>
          <p:nvPr/>
        </p:nvSpPr>
        <p:spPr>
          <a:xfrm>
            <a:off x="2685288" y="2549651"/>
            <a:ext cx="5309870" cy="2466340"/>
          </a:xfrm>
          <a:prstGeom prst="rect">
            <a:avLst/>
          </a:prstGeom>
          <a:ln w="9524">
            <a:solidFill>
              <a:srgbClr val="000000"/>
            </a:solidFill>
          </a:ln>
        </p:spPr>
        <p:txBody>
          <a:bodyPr vert="horz" wrap="square" lIns="0" tIns="0" rIns="0" bIns="0" rtlCol="0">
            <a:spAutoFit/>
          </a:bodyPr>
          <a:lstStyle/>
          <a:p>
            <a:pPr>
              <a:lnSpc>
                <a:spcPct val="100000"/>
              </a:lnSpc>
            </a:pPr>
            <a:endParaRPr sz="1500">
              <a:latin typeface="Times New Roman"/>
              <a:cs typeface="Times New Roman"/>
            </a:endParaRPr>
          </a:p>
          <a:p>
            <a:pPr marR="709295" algn="r">
              <a:lnSpc>
                <a:spcPct val="100000"/>
              </a:lnSpc>
              <a:spcBef>
                <a:spcPts val="1195"/>
              </a:spcBef>
            </a:pPr>
            <a:r>
              <a:rPr sz="1400" b="1" spc="-5" dirty="0">
                <a:latin typeface="Times New Roman"/>
                <a:cs typeface="Times New Roman"/>
              </a:rPr>
              <a:t>Σ</a:t>
            </a:r>
            <a:r>
              <a:rPr sz="1400" b="1" spc="-10" dirty="0">
                <a:latin typeface="Times New Roman"/>
                <a:cs typeface="Times New Roman"/>
              </a:rPr>
              <a:t>φ</a:t>
            </a:r>
            <a:r>
              <a:rPr sz="1400" b="1" spc="5" dirty="0">
                <a:latin typeface="Times New Roman"/>
                <a:cs typeface="Times New Roman"/>
              </a:rPr>
              <a:t>ά</a:t>
            </a:r>
            <a:r>
              <a:rPr sz="1400" b="1" spc="-10" dirty="0">
                <a:latin typeface="Times New Roman"/>
                <a:cs typeface="Times New Roman"/>
              </a:rPr>
              <a:t>λ</a:t>
            </a:r>
            <a:r>
              <a:rPr sz="1400" b="1" spc="-20" dirty="0">
                <a:latin typeface="Times New Roman"/>
                <a:cs typeface="Times New Roman"/>
              </a:rPr>
              <a:t>µ</a:t>
            </a:r>
            <a:r>
              <a:rPr sz="1400" b="1" dirty="0">
                <a:latin typeface="Times New Roman"/>
                <a:cs typeface="Times New Roman"/>
              </a:rPr>
              <a:t>α</a:t>
            </a:r>
            <a:endParaRPr sz="14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spcBef>
                <a:spcPts val="10"/>
              </a:spcBef>
            </a:pPr>
            <a:endParaRPr sz="1400">
              <a:latin typeface="Times New Roman"/>
              <a:cs typeface="Times New Roman"/>
            </a:endParaRPr>
          </a:p>
          <a:p>
            <a:pPr marL="677545">
              <a:lnSpc>
                <a:spcPct val="100000"/>
              </a:lnSpc>
            </a:pPr>
            <a:r>
              <a:rPr sz="1400" b="1" spc="-5" dirty="0">
                <a:latin typeface="Times New Roman"/>
                <a:cs typeface="Times New Roman"/>
              </a:rPr>
              <a:t>Γενότυπος</a:t>
            </a:r>
            <a:endParaRPr sz="1400">
              <a:latin typeface="Times New Roman"/>
              <a:cs typeface="Times New Roman"/>
            </a:endParaRPr>
          </a:p>
        </p:txBody>
      </p:sp>
      <p:sp>
        <p:nvSpPr>
          <p:cNvPr id="8" name="object 8"/>
          <p:cNvSpPr/>
          <p:nvPr/>
        </p:nvSpPr>
        <p:spPr>
          <a:xfrm>
            <a:off x="5347716" y="2983992"/>
            <a:ext cx="828040" cy="85725"/>
          </a:xfrm>
          <a:custGeom>
            <a:avLst/>
            <a:gdLst/>
            <a:ahLst/>
            <a:cxnLst/>
            <a:rect l="l" t="t" r="r" b="b"/>
            <a:pathLst>
              <a:path w="828039" h="85725">
                <a:moveTo>
                  <a:pt x="85344" y="27432"/>
                </a:moveTo>
                <a:lnTo>
                  <a:pt x="85344" y="0"/>
                </a:lnTo>
                <a:lnTo>
                  <a:pt x="0" y="42672"/>
                </a:lnTo>
                <a:lnTo>
                  <a:pt x="70104" y="77724"/>
                </a:lnTo>
                <a:lnTo>
                  <a:pt x="70104" y="27432"/>
                </a:lnTo>
                <a:lnTo>
                  <a:pt x="85344" y="27432"/>
                </a:lnTo>
                <a:close/>
              </a:path>
              <a:path w="828039" h="85725">
                <a:moveTo>
                  <a:pt x="827532" y="56388"/>
                </a:moveTo>
                <a:lnTo>
                  <a:pt x="827532" y="27432"/>
                </a:lnTo>
                <a:lnTo>
                  <a:pt x="70104" y="27432"/>
                </a:lnTo>
                <a:lnTo>
                  <a:pt x="70104" y="56388"/>
                </a:lnTo>
                <a:lnTo>
                  <a:pt x="827532" y="56388"/>
                </a:lnTo>
                <a:close/>
              </a:path>
              <a:path w="828039" h="85725">
                <a:moveTo>
                  <a:pt x="85344" y="85344"/>
                </a:moveTo>
                <a:lnTo>
                  <a:pt x="85344" y="56388"/>
                </a:lnTo>
                <a:lnTo>
                  <a:pt x="70104" y="56388"/>
                </a:lnTo>
                <a:lnTo>
                  <a:pt x="70104" y="77724"/>
                </a:lnTo>
                <a:lnTo>
                  <a:pt x="85344" y="85344"/>
                </a:lnTo>
                <a:close/>
              </a:path>
            </a:pathLst>
          </a:custGeom>
          <a:solidFill>
            <a:srgbClr val="000000"/>
          </a:solid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4991" y="442975"/>
            <a:ext cx="6489700" cy="1487805"/>
          </a:xfrm>
          <a:prstGeom prst="rect">
            <a:avLst/>
          </a:prstGeom>
        </p:spPr>
        <p:txBody>
          <a:bodyPr vert="horz" wrap="square" lIns="0" tIns="13970" rIns="0" bIns="0" rtlCol="0">
            <a:spAutoFit/>
          </a:bodyPr>
          <a:lstStyle/>
          <a:p>
            <a:pPr marL="12065" marR="5080" indent="-2540" algn="ctr">
              <a:lnSpc>
                <a:spcPct val="99800"/>
              </a:lnSpc>
              <a:spcBef>
                <a:spcPts val="110"/>
              </a:spcBef>
            </a:pPr>
            <a:r>
              <a:rPr sz="3200" b="1" spc="-5" dirty="0">
                <a:solidFill>
                  <a:srgbClr val="000000"/>
                </a:solidFill>
                <a:latin typeface="Arial"/>
                <a:cs typeface="Arial"/>
              </a:rPr>
              <a:t>Πρότυπο ΙΙ </a:t>
            </a:r>
            <a:r>
              <a:rPr sz="3200" b="1" spc="-10" dirty="0">
                <a:solidFill>
                  <a:srgbClr val="000000"/>
                </a:solidFill>
                <a:latin typeface="Arial"/>
                <a:cs typeface="Arial"/>
              </a:rPr>
              <a:t>(Model </a:t>
            </a:r>
            <a:r>
              <a:rPr sz="3200" b="1" spc="-5" dirty="0">
                <a:solidFill>
                  <a:srgbClr val="000000"/>
                </a:solidFill>
                <a:latin typeface="Arial"/>
                <a:cs typeface="Arial"/>
              </a:rPr>
              <a:t>type II):  Πρότυπο Τυχαίων Επιδράσεων</a:t>
            </a:r>
            <a:r>
              <a:rPr sz="3200" b="1" spc="-60" dirty="0">
                <a:solidFill>
                  <a:srgbClr val="000000"/>
                </a:solidFill>
                <a:latin typeface="Arial"/>
                <a:cs typeface="Arial"/>
              </a:rPr>
              <a:t> </a:t>
            </a:r>
            <a:r>
              <a:rPr sz="3200" b="1" dirty="0">
                <a:solidFill>
                  <a:srgbClr val="000000"/>
                </a:solidFill>
                <a:latin typeface="Arial"/>
                <a:cs typeface="Arial"/>
              </a:rPr>
              <a:t>–  </a:t>
            </a:r>
            <a:r>
              <a:rPr sz="3200" b="1" spc="-5" dirty="0">
                <a:solidFill>
                  <a:srgbClr val="000000"/>
                </a:solidFill>
                <a:latin typeface="Arial"/>
                <a:cs typeface="Arial"/>
              </a:rPr>
              <a:t>(</a:t>
            </a:r>
            <a:r>
              <a:rPr sz="3200" b="1" i="1" spc="-5" dirty="0">
                <a:solidFill>
                  <a:srgbClr val="000000"/>
                </a:solidFill>
                <a:latin typeface="Arial"/>
                <a:cs typeface="Arial"/>
              </a:rPr>
              <a:t>Random Effects</a:t>
            </a:r>
            <a:r>
              <a:rPr sz="3200" b="1" i="1" spc="-25" dirty="0">
                <a:solidFill>
                  <a:srgbClr val="000000"/>
                </a:solidFill>
                <a:latin typeface="Arial"/>
                <a:cs typeface="Arial"/>
              </a:rPr>
              <a:t> </a:t>
            </a:r>
            <a:r>
              <a:rPr sz="3200" b="1" i="1" spc="-10" dirty="0">
                <a:solidFill>
                  <a:srgbClr val="000000"/>
                </a:solidFill>
                <a:latin typeface="Arial"/>
                <a:cs typeface="Arial"/>
              </a:rPr>
              <a:t>Model</a:t>
            </a:r>
            <a:r>
              <a:rPr sz="3200" b="1" spc="-10" dirty="0">
                <a:solidFill>
                  <a:srgbClr val="000000"/>
                </a:solidFill>
                <a:latin typeface="Arial"/>
                <a:cs typeface="Arial"/>
              </a:rPr>
              <a:t>)</a:t>
            </a:r>
            <a:endParaRPr sz="3200">
              <a:latin typeface="Arial"/>
              <a:cs typeface="Arial"/>
            </a:endParaRPr>
          </a:p>
        </p:txBody>
      </p:sp>
      <p:sp>
        <p:nvSpPr>
          <p:cNvPr id="3" name="object 3"/>
          <p:cNvSpPr txBox="1"/>
          <p:nvPr/>
        </p:nvSpPr>
        <p:spPr>
          <a:xfrm>
            <a:off x="1646935" y="2216911"/>
            <a:ext cx="7521575" cy="1194435"/>
          </a:xfrm>
          <a:prstGeom prst="rect">
            <a:avLst/>
          </a:prstGeom>
        </p:spPr>
        <p:txBody>
          <a:bodyPr vert="horz" wrap="square" lIns="0" tIns="12700" rIns="0" bIns="0" rtlCol="0">
            <a:spAutoFit/>
          </a:bodyPr>
          <a:lstStyle/>
          <a:p>
            <a:pPr marL="12700" marR="5080" indent="22860">
              <a:lnSpc>
                <a:spcPct val="100000"/>
              </a:lnSpc>
              <a:spcBef>
                <a:spcPts val="100"/>
              </a:spcBef>
            </a:pPr>
            <a:r>
              <a:rPr sz="2400" spc="-5" dirty="0">
                <a:latin typeface="Arial"/>
                <a:cs typeface="Arial"/>
              </a:rPr>
              <a:t>Τα στοιχεία του πίνακα της ANOVA υπολογίζονται κατά  τον </a:t>
            </a:r>
            <a:r>
              <a:rPr sz="2400" dirty="0">
                <a:latin typeface="Arial"/>
                <a:cs typeface="Arial"/>
              </a:rPr>
              <a:t>ίδιο </a:t>
            </a:r>
            <a:r>
              <a:rPr sz="2400" spc="-5" dirty="0">
                <a:latin typeface="Arial"/>
                <a:cs typeface="Arial"/>
              </a:rPr>
              <a:t>τρόπο όπως και στο Πρότυπο</a:t>
            </a:r>
            <a:r>
              <a:rPr sz="2400" spc="30" dirty="0">
                <a:latin typeface="Arial"/>
                <a:cs typeface="Arial"/>
              </a:rPr>
              <a:t> </a:t>
            </a:r>
            <a:r>
              <a:rPr sz="2400" spc="-10" dirty="0">
                <a:latin typeface="Arial"/>
                <a:cs typeface="Arial"/>
              </a:rPr>
              <a:t>Ι.</a:t>
            </a:r>
            <a:endParaRPr sz="2400">
              <a:latin typeface="Arial"/>
              <a:cs typeface="Arial"/>
            </a:endParaRPr>
          </a:p>
          <a:p>
            <a:pPr marL="34925">
              <a:lnSpc>
                <a:spcPct val="100000"/>
              </a:lnSpc>
              <a:spcBef>
                <a:spcPts val="560"/>
              </a:spcBef>
            </a:pPr>
            <a:r>
              <a:rPr sz="2400" spc="10" dirty="0">
                <a:latin typeface="Arial"/>
                <a:cs typeface="Arial"/>
              </a:rPr>
              <a:t>∆ιαφορές:</a:t>
            </a:r>
            <a:endParaRPr sz="2400">
              <a:latin typeface="Arial"/>
              <a:cs typeface="Arial"/>
            </a:endParaRPr>
          </a:p>
        </p:txBody>
      </p:sp>
      <p:sp>
        <p:nvSpPr>
          <p:cNvPr id="4" name="object 4"/>
          <p:cNvSpPr txBox="1"/>
          <p:nvPr/>
        </p:nvSpPr>
        <p:spPr>
          <a:xfrm>
            <a:off x="1646935" y="4263642"/>
            <a:ext cx="6975475" cy="1266190"/>
          </a:xfrm>
          <a:prstGeom prst="rect">
            <a:avLst/>
          </a:prstGeom>
        </p:spPr>
        <p:txBody>
          <a:bodyPr vert="horz" wrap="square" lIns="0" tIns="83820" rIns="0" bIns="0" rtlCol="0">
            <a:spAutoFit/>
          </a:bodyPr>
          <a:lstStyle/>
          <a:p>
            <a:pPr marL="184150" indent="-172085">
              <a:lnSpc>
                <a:spcPct val="100000"/>
              </a:lnSpc>
              <a:spcBef>
                <a:spcPts val="660"/>
              </a:spcBef>
              <a:buSzPct val="70833"/>
              <a:buChar char=""/>
              <a:tabLst>
                <a:tab pos="184785" algn="l"/>
              </a:tabLst>
            </a:pPr>
            <a:r>
              <a:rPr sz="2400" spc="40" dirty="0">
                <a:latin typeface="Arial"/>
                <a:cs typeface="Arial"/>
              </a:rPr>
              <a:t>∆εν </a:t>
            </a:r>
            <a:r>
              <a:rPr sz="2400" spc="-5" dirty="0">
                <a:latin typeface="Arial"/>
                <a:cs typeface="Arial"/>
              </a:rPr>
              <a:t>έχει νόηµα η σύγκριση </a:t>
            </a:r>
            <a:r>
              <a:rPr sz="2400" dirty="0">
                <a:latin typeface="Arial"/>
                <a:cs typeface="Arial"/>
              </a:rPr>
              <a:t>µέσων </a:t>
            </a:r>
            <a:r>
              <a:rPr sz="2400" spc="-5" dirty="0">
                <a:latin typeface="Arial"/>
                <a:cs typeface="Arial"/>
              </a:rPr>
              <a:t>όρων</a:t>
            </a:r>
            <a:endParaRPr sz="2400">
              <a:latin typeface="Arial"/>
              <a:cs typeface="Arial"/>
            </a:endParaRPr>
          </a:p>
          <a:p>
            <a:pPr marL="12700" marR="5080">
              <a:lnSpc>
                <a:spcPct val="100000"/>
              </a:lnSpc>
              <a:spcBef>
                <a:spcPts val="565"/>
              </a:spcBef>
              <a:buSzPct val="70833"/>
              <a:buChar char=""/>
              <a:tabLst>
                <a:tab pos="185420" algn="l"/>
              </a:tabLst>
            </a:pPr>
            <a:r>
              <a:rPr sz="2400" spc="-5" dirty="0">
                <a:latin typeface="Arial"/>
                <a:cs typeface="Arial"/>
              </a:rPr>
              <a:t>Μελετώνται οι συνιστώσες </a:t>
            </a:r>
            <a:r>
              <a:rPr sz="2400" dirty="0">
                <a:latin typeface="Arial"/>
                <a:cs typeface="Arial"/>
              </a:rPr>
              <a:t>της </a:t>
            </a:r>
            <a:r>
              <a:rPr sz="2400" spc="-5" dirty="0">
                <a:latin typeface="Arial"/>
                <a:cs typeface="Arial"/>
              </a:rPr>
              <a:t>παραλλακτικότητας  (</a:t>
            </a:r>
            <a:r>
              <a:rPr sz="2400" i="1" spc="-5" dirty="0">
                <a:latin typeface="Arial"/>
                <a:cs typeface="Arial"/>
              </a:rPr>
              <a:t>Variance Components</a:t>
            </a:r>
            <a:r>
              <a:rPr sz="2400" spc="-5" dirty="0">
                <a:latin typeface="Arial"/>
                <a:cs typeface="Arial"/>
              </a:rPr>
              <a:t>)</a:t>
            </a:r>
            <a:endParaRPr sz="2400">
              <a:latin typeface="Arial"/>
              <a:cs typeface="Arial"/>
            </a:endParaRPr>
          </a:p>
        </p:txBody>
      </p:sp>
      <p:sp>
        <p:nvSpPr>
          <p:cNvPr id="5" name="object 5"/>
          <p:cNvSpPr txBox="1"/>
          <p:nvPr/>
        </p:nvSpPr>
        <p:spPr>
          <a:xfrm>
            <a:off x="2212339" y="3636313"/>
            <a:ext cx="109855" cy="227965"/>
          </a:xfrm>
          <a:prstGeom prst="rect">
            <a:avLst/>
          </a:prstGeom>
        </p:spPr>
        <p:txBody>
          <a:bodyPr vert="horz" wrap="square" lIns="0" tIns="15875" rIns="0" bIns="0" rtlCol="0">
            <a:spAutoFit/>
          </a:bodyPr>
          <a:lstStyle/>
          <a:p>
            <a:pPr marL="12700">
              <a:lnSpc>
                <a:spcPct val="100000"/>
              </a:lnSpc>
              <a:spcBef>
                <a:spcPts val="125"/>
              </a:spcBef>
            </a:pPr>
            <a:r>
              <a:rPr sz="1300" spc="10" dirty="0">
                <a:latin typeface="Times New Roman"/>
                <a:cs typeface="Times New Roman"/>
              </a:rPr>
              <a:t>0</a:t>
            </a:r>
            <a:endParaRPr sz="1300">
              <a:latin typeface="Times New Roman"/>
              <a:cs typeface="Times New Roman"/>
            </a:endParaRPr>
          </a:p>
        </p:txBody>
      </p:sp>
      <p:sp>
        <p:nvSpPr>
          <p:cNvPr id="6" name="object 6"/>
          <p:cNvSpPr txBox="1"/>
          <p:nvPr/>
        </p:nvSpPr>
        <p:spPr>
          <a:xfrm>
            <a:off x="2686302" y="3430573"/>
            <a:ext cx="131445" cy="433705"/>
          </a:xfrm>
          <a:prstGeom prst="rect">
            <a:avLst/>
          </a:prstGeom>
        </p:spPr>
        <p:txBody>
          <a:bodyPr vert="horz" wrap="square" lIns="0" tIns="15875" rIns="0" bIns="0" rtlCol="0">
            <a:spAutoFit/>
          </a:bodyPr>
          <a:lstStyle/>
          <a:p>
            <a:pPr marL="33655">
              <a:lnSpc>
                <a:spcPct val="100000"/>
              </a:lnSpc>
              <a:spcBef>
                <a:spcPts val="125"/>
              </a:spcBef>
            </a:pPr>
            <a:r>
              <a:rPr sz="1300" spc="10" dirty="0">
                <a:latin typeface="Times New Roman"/>
                <a:cs typeface="Times New Roman"/>
              </a:rPr>
              <a:t>2</a:t>
            </a:r>
            <a:endParaRPr sz="1300">
              <a:latin typeface="Times New Roman"/>
              <a:cs typeface="Times New Roman"/>
            </a:endParaRPr>
          </a:p>
          <a:p>
            <a:pPr marL="12700">
              <a:lnSpc>
                <a:spcPct val="100000"/>
              </a:lnSpc>
              <a:spcBef>
                <a:spcPts val="60"/>
              </a:spcBef>
            </a:pPr>
            <a:r>
              <a:rPr sz="1300" i="1" spc="10" dirty="0">
                <a:latin typeface="Times New Roman"/>
                <a:cs typeface="Times New Roman"/>
              </a:rPr>
              <a:t>a</a:t>
            </a:r>
            <a:endParaRPr sz="1300">
              <a:latin typeface="Times New Roman"/>
              <a:cs typeface="Times New Roman"/>
            </a:endParaRPr>
          </a:p>
        </p:txBody>
      </p:sp>
      <p:sp>
        <p:nvSpPr>
          <p:cNvPr id="7" name="object 7"/>
          <p:cNvSpPr txBox="1"/>
          <p:nvPr/>
        </p:nvSpPr>
        <p:spPr>
          <a:xfrm>
            <a:off x="1608835" y="3420507"/>
            <a:ext cx="1094105" cy="395605"/>
          </a:xfrm>
          <a:prstGeom prst="rect">
            <a:avLst/>
          </a:prstGeom>
        </p:spPr>
        <p:txBody>
          <a:bodyPr vert="horz" wrap="square" lIns="0" tIns="15875" rIns="0" bIns="0" rtlCol="0">
            <a:spAutoFit/>
          </a:bodyPr>
          <a:lstStyle/>
          <a:p>
            <a:pPr marL="386080" indent="-335280">
              <a:lnSpc>
                <a:spcPct val="100000"/>
              </a:lnSpc>
              <a:spcBef>
                <a:spcPts val="125"/>
              </a:spcBef>
              <a:buChar char=""/>
              <a:tabLst>
                <a:tab pos="385445" algn="l"/>
                <a:tab pos="386080" algn="l"/>
                <a:tab pos="774065" algn="l"/>
              </a:tabLst>
            </a:pPr>
            <a:r>
              <a:rPr sz="2300" spc="-5" dirty="0">
                <a:latin typeface="Symbol"/>
                <a:cs typeface="Symbol"/>
              </a:rPr>
              <a:t></a:t>
            </a:r>
            <a:r>
              <a:rPr sz="2300" spc="-5" dirty="0">
                <a:latin typeface="Times New Roman"/>
                <a:cs typeface="Times New Roman"/>
              </a:rPr>
              <a:t>	</a:t>
            </a:r>
            <a:r>
              <a:rPr sz="2300" spc="60" dirty="0">
                <a:latin typeface="Times New Roman"/>
                <a:cs typeface="Times New Roman"/>
              </a:rPr>
              <a:t>:</a:t>
            </a:r>
            <a:r>
              <a:rPr sz="2400" i="1" spc="60" dirty="0">
                <a:latin typeface="Symbol"/>
                <a:cs typeface="Symbol"/>
              </a:rPr>
              <a:t></a:t>
            </a:r>
            <a:endParaRPr sz="2400">
              <a:latin typeface="Symbol"/>
              <a:cs typeface="Symbol"/>
            </a:endParaRPr>
          </a:p>
        </p:txBody>
      </p:sp>
      <p:sp>
        <p:nvSpPr>
          <p:cNvPr id="8" name="object 8"/>
          <p:cNvSpPr txBox="1"/>
          <p:nvPr/>
        </p:nvSpPr>
        <p:spPr>
          <a:xfrm>
            <a:off x="2890467" y="3437075"/>
            <a:ext cx="395605" cy="375920"/>
          </a:xfrm>
          <a:prstGeom prst="rect">
            <a:avLst/>
          </a:prstGeom>
        </p:spPr>
        <p:txBody>
          <a:bodyPr vert="horz" wrap="square" lIns="0" tIns="12065" rIns="0" bIns="0" rtlCol="0">
            <a:spAutoFit/>
          </a:bodyPr>
          <a:lstStyle/>
          <a:p>
            <a:pPr marL="12700">
              <a:lnSpc>
                <a:spcPct val="100000"/>
              </a:lnSpc>
              <a:spcBef>
                <a:spcPts val="95"/>
              </a:spcBef>
            </a:pPr>
            <a:r>
              <a:rPr sz="2300" spc="-5" dirty="0">
                <a:latin typeface="Symbol"/>
                <a:cs typeface="Symbol"/>
              </a:rPr>
              <a:t></a:t>
            </a:r>
            <a:r>
              <a:rPr sz="2300" spc="-150" dirty="0">
                <a:latin typeface="Times New Roman"/>
                <a:cs typeface="Times New Roman"/>
              </a:rPr>
              <a:t> </a:t>
            </a:r>
            <a:r>
              <a:rPr sz="2300" spc="-5" dirty="0">
                <a:latin typeface="Times New Roman"/>
                <a:cs typeface="Times New Roman"/>
              </a:rPr>
              <a:t>0</a:t>
            </a:r>
            <a:endParaRPr sz="2300">
              <a:latin typeface="Times New Roman"/>
              <a:cs typeface="Times New Roman"/>
            </a:endParaRPr>
          </a:p>
        </p:txBody>
      </p:sp>
      <p:sp>
        <p:nvSpPr>
          <p:cNvPr id="9" name="object 9"/>
          <p:cNvSpPr txBox="1"/>
          <p:nvPr/>
        </p:nvSpPr>
        <p:spPr>
          <a:xfrm>
            <a:off x="3303522" y="3892344"/>
            <a:ext cx="132715" cy="433705"/>
          </a:xfrm>
          <a:prstGeom prst="rect">
            <a:avLst/>
          </a:prstGeom>
        </p:spPr>
        <p:txBody>
          <a:bodyPr vert="horz" wrap="square" lIns="0" tIns="15875" rIns="0" bIns="0" rtlCol="0">
            <a:spAutoFit/>
          </a:bodyPr>
          <a:lstStyle/>
          <a:p>
            <a:pPr marL="34925">
              <a:lnSpc>
                <a:spcPct val="100000"/>
              </a:lnSpc>
              <a:spcBef>
                <a:spcPts val="125"/>
              </a:spcBef>
            </a:pPr>
            <a:r>
              <a:rPr sz="1300" spc="10" dirty="0">
                <a:latin typeface="Times New Roman"/>
                <a:cs typeface="Times New Roman"/>
              </a:rPr>
              <a:t>2</a:t>
            </a:r>
            <a:endParaRPr sz="1300">
              <a:latin typeface="Times New Roman"/>
              <a:cs typeface="Times New Roman"/>
            </a:endParaRPr>
          </a:p>
          <a:p>
            <a:pPr marL="12700">
              <a:lnSpc>
                <a:spcPct val="100000"/>
              </a:lnSpc>
              <a:spcBef>
                <a:spcPts val="60"/>
              </a:spcBef>
            </a:pPr>
            <a:r>
              <a:rPr sz="1300" i="1" spc="10" dirty="0">
                <a:latin typeface="Times New Roman"/>
                <a:cs typeface="Times New Roman"/>
              </a:rPr>
              <a:t>a</a:t>
            </a:r>
            <a:endParaRPr sz="1300">
              <a:latin typeface="Times New Roman"/>
              <a:cs typeface="Times New Roman"/>
            </a:endParaRPr>
          </a:p>
        </p:txBody>
      </p:sp>
      <p:sp>
        <p:nvSpPr>
          <p:cNvPr id="10" name="object 10"/>
          <p:cNvSpPr txBox="1"/>
          <p:nvPr/>
        </p:nvSpPr>
        <p:spPr>
          <a:xfrm>
            <a:off x="2195575" y="4088508"/>
            <a:ext cx="724535" cy="239395"/>
          </a:xfrm>
          <a:prstGeom prst="rect">
            <a:avLst/>
          </a:prstGeom>
        </p:spPr>
        <p:txBody>
          <a:bodyPr vert="horz" wrap="square" lIns="0" tIns="12700" rIns="0" bIns="0" rtlCol="0">
            <a:spAutoFit/>
          </a:bodyPr>
          <a:lstStyle/>
          <a:p>
            <a:pPr marL="12700">
              <a:lnSpc>
                <a:spcPct val="100000"/>
              </a:lnSpc>
              <a:spcBef>
                <a:spcPts val="100"/>
              </a:spcBef>
              <a:tabLst>
                <a:tab pos="605155" algn="l"/>
              </a:tabLst>
            </a:pPr>
            <a:r>
              <a:rPr sz="1300" spc="10" dirty="0">
                <a:latin typeface="Times New Roman"/>
                <a:cs typeface="Times New Roman"/>
              </a:rPr>
              <a:t>1	</a:t>
            </a:r>
            <a:r>
              <a:rPr sz="1400" i="1" spc="-50" dirty="0">
                <a:latin typeface="Symbol"/>
                <a:cs typeface="Symbol"/>
              </a:rPr>
              <a:t></a:t>
            </a:r>
            <a:endParaRPr sz="1400">
              <a:latin typeface="Symbol"/>
              <a:cs typeface="Symbol"/>
            </a:endParaRPr>
          </a:p>
        </p:txBody>
      </p:sp>
      <p:sp>
        <p:nvSpPr>
          <p:cNvPr id="11" name="object 11"/>
          <p:cNvSpPr txBox="1"/>
          <p:nvPr/>
        </p:nvSpPr>
        <p:spPr>
          <a:xfrm>
            <a:off x="1982215" y="3882279"/>
            <a:ext cx="1313815" cy="395605"/>
          </a:xfrm>
          <a:prstGeom prst="rect">
            <a:avLst/>
          </a:prstGeom>
        </p:spPr>
        <p:txBody>
          <a:bodyPr vert="horz" wrap="square" lIns="0" tIns="15875" rIns="0" bIns="0" rtlCol="0">
            <a:spAutoFit/>
          </a:bodyPr>
          <a:lstStyle/>
          <a:p>
            <a:pPr marL="12700">
              <a:lnSpc>
                <a:spcPct val="100000"/>
              </a:lnSpc>
              <a:spcBef>
                <a:spcPts val="125"/>
              </a:spcBef>
              <a:tabLst>
                <a:tab pos="393065" algn="l"/>
                <a:tab pos="1019810" algn="l"/>
              </a:tabLst>
            </a:pPr>
            <a:r>
              <a:rPr sz="2300" spc="-5" dirty="0">
                <a:latin typeface="Symbol"/>
                <a:cs typeface="Symbol"/>
              </a:rPr>
              <a:t></a:t>
            </a:r>
            <a:r>
              <a:rPr sz="2300" spc="-5" dirty="0">
                <a:latin typeface="Times New Roman"/>
                <a:cs typeface="Times New Roman"/>
              </a:rPr>
              <a:t>	</a:t>
            </a:r>
            <a:r>
              <a:rPr sz="2300" i="1" spc="-5" dirty="0">
                <a:latin typeface="Times New Roman"/>
                <a:cs typeface="Times New Roman"/>
              </a:rPr>
              <a:t>ή</a:t>
            </a:r>
            <a:r>
              <a:rPr sz="2300" i="1" spc="-85" dirty="0">
                <a:latin typeface="Times New Roman"/>
                <a:cs typeface="Times New Roman"/>
              </a:rPr>
              <a:t> </a:t>
            </a:r>
            <a:r>
              <a:rPr sz="2300" spc="-5" dirty="0">
                <a:latin typeface="Symbol"/>
                <a:cs typeface="Symbol"/>
              </a:rPr>
              <a:t></a:t>
            </a:r>
            <a:r>
              <a:rPr sz="2300" dirty="0">
                <a:latin typeface="Times New Roman"/>
                <a:cs typeface="Times New Roman"/>
              </a:rPr>
              <a:t>	</a:t>
            </a:r>
            <a:r>
              <a:rPr sz="2300" spc="185" dirty="0">
                <a:latin typeface="Times New Roman"/>
                <a:cs typeface="Times New Roman"/>
              </a:rPr>
              <a:t>:</a:t>
            </a:r>
            <a:r>
              <a:rPr sz="2400" i="1" spc="-65" dirty="0">
                <a:latin typeface="Symbol"/>
                <a:cs typeface="Symbol"/>
              </a:rPr>
              <a:t></a:t>
            </a:r>
            <a:endParaRPr sz="2400">
              <a:latin typeface="Symbol"/>
              <a:cs typeface="Symbol"/>
            </a:endParaRPr>
          </a:p>
        </p:txBody>
      </p:sp>
      <p:sp>
        <p:nvSpPr>
          <p:cNvPr id="12" name="object 12"/>
          <p:cNvSpPr txBox="1"/>
          <p:nvPr/>
        </p:nvSpPr>
        <p:spPr>
          <a:xfrm>
            <a:off x="3507636" y="3898847"/>
            <a:ext cx="395605" cy="375920"/>
          </a:xfrm>
          <a:prstGeom prst="rect">
            <a:avLst/>
          </a:prstGeom>
        </p:spPr>
        <p:txBody>
          <a:bodyPr vert="horz" wrap="square" lIns="0" tIns="12065" rIns="0" bIns="0" rtlCol="0">
            <a:spAutoFit/>
          </a:bodyPr>
          <a:lstStyle/>
          <a:p>
            <a:pPr marL="12700">
              <a:lnSpc>
                <a:spcPct val="100000"/>
              </a:lnSpc>
              <a:spcBef>
                <a:spcPts val="95"/>
              </a:spcBef>
            </a:pPr>
            <a:r>
              <a:rPr sz="2300" spc="-5" dirty="0">
                <a:latin typeface="Symbol"/>
                <a:cs typeface="Symbol"/>
              </a:rPr>
              <a:t></a:t>
            </a:r>
            <a:r>
              <a:rPr sz="2300" spc="-150" dirty="0">
                <a:latin typeface="Times New Roman"/>
                <a:cs typeface="Times New Roman"/>
              </a:rPr>
              <a:t> </a:t>
            </a:r>
            <a:r>
              <a:rPr sz="2300" spc="-5" dirty="0">
                <a:latin typeface="Times New Roman"/>
                <a:cs typeface="Times New Roman"/>
              </a:rPr>
              <a:t>0</a:t>
            </a:r>
            <a:endParaRPr sz="2300">
              <a:latin typeface="Times New Roman"/>
              <a:cs typeface="Times New Roman"/>
            </a:endParaRPr>
          </a:p>
        </p:txBody>
      </p:sp>
      <p:sp>
        <p:nvSpPr>
          <p:cNvPr id="13" name="object 13"/>
          <p:cNvSpPr txBox="1"/>
          <p:nvPr/>
        </p:nvSpPr>
        <p:spPr>
          <a:xfrm>
            <a:off x="2338831" y="5732837"/>
            <a:ext cx="130810" cy="278130"/>
          </a:xfrm>
          <a:prstGeom prst="rect">
            <a:avLst/>
          </a:prstGeom>
        </p:spPr>
        <p:txBody>
          <a:bodyPr vert="horz" wrap="square" lIns="0" tIns="13335" rIns="0" bIns="0" rtlCol="0">
            <a:spAutoFit/>
          </a:bodyPr>
          <a:lstStyle/>
          <a:p>
            <a:pPr marL="12700">
              <a:lnSpc>
                <a:spcPct val="100000"/>
              </a:lnSpc>
              <a:spcBef>
                <a:spcPts val="105"/>
              </a:spcBef>
            </a:pPr>
            <a:r>
              <a:rPr sz="1650" dirty="0">
                <a:latin typeface="Times New Roman"/>
                <a:cs typeface="Times New Roman"/>
              </a:rPr>
              <a:t>2</a:t>
            </a:r>
            <a:endParaRPr sz="1650">
              <a:latin typeface="Times New Roman"/>
              <a:cs typeface="Times New Roman"/>
            </a:endParaRPr>
          </a:p>
        </p:txBody>
      </p:sp>
      <p:sp>
        <p:nvSpPr>
          <p:cNvPr id="14" name="object 14"/>
          <p:cNvSpPr txBox="1"/>
          <p:nvPr/>
        </p:nvSpPr>
        <p:spPr>
          <a:xfrm>
            <a:off x="2162047" y="5721169"/>
            <a:ext cx="929005" cy="464184"/>
          </a:xfrm>
          <a:prstGeom prst="rect">
            <a:avLst/>
          </a:prstGeom>
        </p:spPr>
        <p:txBody>
          <a:bodyPr vert="horz" wrap="square" lIns="0" tIns="15875" rIns="0" bIns="0" rtlCol="0">
            <a:spAutoFit/>
          </a:bodyPr>
          <a:lstStyle/>
          <a:p>
            <a:pPr marL="12700">
              <a:lnSpc>
                <a:spcPct val="100000"/>
              </a:lnSpc>
              <a:spcBef>
                <a:spcPts val="125"/>
              </a:spcBef>
              <a:tabLst>
                <a:tab pos="794385" algn="l"/>
              </a:tabLst>
            </a:pPr>
            <a:r>
              <a:rPr sz="2850" spc="5" dirty="0">
                <a:latin typeface="Times New Roman"/>
                <a:cs typeface="Times New Roman"/>
              </a:rPr>
              <a:t>ˆ	ˆ</a:t>
            </a:r>
            <a:endParaRPr sz="2850">
              <a:latin typeface="Times New Roman"/>
              <a:cs typeface="Times New Roman"/>
            </a:endParaRPr>
          </a:p>
        </p:txBody>
      </p:sp>
      <p:sp>
        <p:nvSpPr>
          <p:cNvPr id="15" name="object 15"/>
          <p:cNvSpPr txBox="1"/>
          <p:nvPr/>
        </p:nvSpPr>
        <p:spPr>
          <a:xfrm>
            <a:off x="3684513" y="5721169"/>
            <a:ext cx="147320" cy="464184"/>
          </a:xfrm>
          <a:prstGeom prst="rect">
            <a:avLst/>
          </a:prstGeom>
        </p:spPr>
        <p:txBody>
          <a:bodyPr vert="horz" wrap="square" lIns="0" tIns="15875" rIns="0" bIns="0" rtlCol="0">
            <a:spAutoFit/>
          </a:bodyPr>
          <a:lstStyle/>
          <a:p>
            <a:pPr marL="12700">
              <a:lnSpc>
                <a:spcPct val="100000"/>
              </a:lnSpc>
              <a:spcBef>
                <a:spcPts val="125"/>
              </a:spcBef>
            </a:pPr>
            <a:r>
              <a:rPr sz="2850" spc="5" dirty="0">
                <a:latin typeface="Times New Roman"/>
                <a:cs typeface="Times New Roman"/>
              </a:rPr>
              <a:t>ˆ</a:t>
            </a:r>
            <a:endParaRPr sz="2850">
              <a:latin typeface="Times New Roman"/>
              <a:cs typeface="Times New Roman"/>
            </a:endParaRPr>
          </a:p>
        </p:txBody>
      </p:sp>
      <p:sp>
        <p:nvSpPr>
          <p:cNvPr id="16" name="object 16"/>
          <p:cNvSpPr txBox="1"/>
          <p:nvPr/>
        </p:nvSpPr>
        <p:spPr>
          <a:xfrm>
            <a:off x="3087114" y="5732837"/>
            <a:ext cx="164465" cy="532765"/>
          </a:xfrm>
          <a:prstGeom prst="rect">
            <a:avLst/>
          </a:prstGeom>
        </p:spPr>
        <p:txBody>
          <a:bodyPr vert="horz" wrap="square" lIns="0" tIns="13335" rIns="0" bIns="0" rtlCol="0">
            <a:spAutoFit/>
          </a:bodyPr>
          <a:lstStyle/>
          <a:p>
            <a:pPr marL="45720">
              <a:lnSpc>
                <a:spcPct val="100000"/>
              </a:lnSpc>
              <a:spcBef>
                <a:spcPts val="105"/>
              </a:spcBef>
            </a:pPr>
            <a:r>
              <a:rPr sz="1650" dirty="0">
                <a:latin typeface="Times New Roman"/>
                <a:cs typeface="Times New Roman"/>
              </a:rPr>
              <a:t>2</a:t>
            </a:r>
            <a:endParaRPr sz="1650">
              <a:latin typeface="Times New Roman"/>
              <a:cs typeface="Times New Roman"/>
            </a:endParaRPr>
          </a:p>
          <a:p>
            <a:pPr marL="12700">
              <a:lnSpc>
                <a:spcPct val="100000"/>
              </a:lnSpc>
              <a:spcBef>
                <a:spcPts val="25"/>
              </a:spcBef>
            </a:pPr>
            <a:r>
              <a:rPr sz="1650" i="1" dirty="0">
                <a:latin typeface="Times New Roman"/>
                <a:cs typeface="Times New Roman"/>
              </a:rPr>
              <a:t>e</a:t>
            </a:r>
            <a:endParaRPr sz="1650">
              <a:latin typeface="Times New Roman"/>
              <a:cs typeface="Times New Roman"/>
            </a:endParaRPr>
          </a:p>
        </p:txBody>
      </p:sp>
      <p:sp>
        <p:nvSpPr>
          <p:cNvPr id="17" name="object 17"/>
          <p:cNvSpPr txBox="1"/>
          <p:nvPr/>
        </p:nvSpPr>
        <p:spPr>
          <a:xfrm>
            <a:off x="3830858" y="5732837"/>
            <a:ext cx="161290" cy="532765"/>
          </a:xfrm>
          <a:prstGeom prst="rect">
            <a:avLst/>
          </a:prstGeom>
        </p:spPr>
        <p:txBody>
          <a:bodyPr vert="horz" wrap="square" lIns="0" tIns="13335" rIns="0" bIns="0" rtlCol="0">
            <a:spAutoFit/>
          </a:bodyPr>
          <a:lstStyle/>
          <a:p>
            <a:pPr marL="42545">
              <a:lnSpc>
                <a:spcPct val="100000"/>
              </a:lnSpc>
              <a:spcBef>
                <a:spcPts val="105"/>
              </a:spcBef>
            </a:pPr>
            <a:r>
              <a:rPr sz="1650" dirty="0">
                <a:latin typeface="Times New Roman"/>
                <a:cs typeface="Times New Roman"/>
              </a:rPr>
              <a:t>2</a:t>
            </a:r>
            <a:endParaRPr sz="1650">
              <a:latin typeface="Times New Roman"/>
              <a:cs typeface="Times New Roman"/>
            </a:endParaRPr>
          </a:p>
          <a:p>
            <a:pPr marL="12700">
              <a:lnSpc>
                <a:spcPct val="100000"/>
              </a:lnSpc>
              <a:spcBef>
                <a:spcPts val="25"/>
              </a:spcBef>
            </a:pPr>
            <a:r>
              <a:rPr sz="1650" i="1" dirty="0">
                <a:latin typeface="Times New Roman"/>
                <a:cs typeface="Times New Roman"/>
              </a:rPr>
              <a:t>a</a:t>
            </a:r>
            <a:endParaRPr sz="1650">
              <a:latin typeface="Times New Roman"/>
              <a:cs typeface="Times New Roman"/>
            </a:endParaRPr>
          </a:p>
        </p:txBody>
      </p:sp>
      <p:sp>
        <p:nvSpPr>
          <p:cNvPr id="18" name="object 18"/>
          <p:cNvSpPr txBox="1"/>
          <p:nvPr/>
        </p:nvSpPr>
        <p:spPr>
          <a:xfrm>
            <a:off x="2043175" y="5718712"/>
            <a:ext cx="1014730" cy="488950"/>
          </a:xfrm>
          <a:prstGeom prst="rect">
            <a:avLst/>
          </a:prstGeom>
        </p:spPr>
        <p:txBody>
          <a:bodyPr vert="horz" wrap="square" lIns="0" tIns="17145" rIns="0" bIns="0" rtlCol="0">
            <a:spAutoFit/>
          </a:bodyPr>
          <a:lstStyle/>
          <a:p>
            <a:pPr marL="12700">
              <a:lnSpc>
                <a:spcPct val="100000"/>
              </a:lnSpc>
              <a:spcBef>
                <a:spcPts val="135"/>
              </a:spcBef>
              <a:tabLst>
                <a:tab pos="536575" algn="l"/>
              </a:tabLst>
            </a:pPr>
            <a:r>
              <a:rPr sz="3000" i="1" spc="-80" dirty="0">
                <a:latin typeface="Symbol"/>
                <a:cs typeface="Symbol"/>
              </a:rPr>
              <a:t></a:t>
            </a:r>
            <a:r>
              <a:rPr sz="3000" spc="-80" dirty="0">
                <a:latin typeface="Times New Roman"/>
                <a:cs typeface="Times New Roman"/>
              </a:rPr>
              <a:t>	</a:t>
            </a:r>
            <a:r>
              <a:rPr sz="2850" spc="10" dirty="0">
                <a:latin typeface="Symbol"/>
                <a:cs typeface="Symbol"/>
              </a:rPr>
              <a:t></a:t>
            </a:r>
            <a:r>
              <a:rPr sz="2850" spc="-300" dirty="0">
                <a:latin typeface="Times New Roman"/>
                <a:cs typeface="Times New Roman"/>
              </a:rPr>
              <a:t> </a:t>
            </a:r>
            <a:r>
              <a:rPr sz="3000" i="1" spc="-880" dirty="0">
                <a:latin typeface="Symbol"/>
                <a:cs typeface="Symbol"/>
              </a:rPr>
              <a:t></a:t>
            </a:r>
            <a:endParaRPr sz="3000">
              <a:latin typeface="Symbol"/>
              <a:cs typeface="Symbol"/>
            </a:endParaRPr>
          </a:p>
        </p:txBody>
      </p:sp>
      <p:sp>
        <p:nvSpPr>
          <p:cNvPr id="19" name="object 19"/>
          <p:cNvSpPr txBox="1"/>
          <p:nvPr/>
        </p:nvSpPr>
        <p:spPr>
          <a:xfrm>
            <a:off x="3326443" y="5718712"/>
            <a:ext cx="476884" cy="488950"/>
          </a:xfrm>
          <a:prstGeom prst="rect">
            <a:avLst/>
          </a:prstGeom>
        </p:spPr>
        <p:txBody>
          <a:bodyPr vert="horz" wrap="square" lIns="0" tIns="17145" rIns="0" bIns="0" rtlCol="0">
            <a:spAutoFit/>
          </a:bodyPr>
          <a:lstStyle/>
          <a:p>
            <a:pPr marL="12700">
              <a:lnSpc>
                <a:spcPct val="100000"/>
              </a:lnSpc>
              <a:spcBef>
                <a:spcPts val="135"/>
              </a:spcBef>
            </a:pPr>
            <a:r>
              <a:rPr sz="2850" spc="10" dirty="0">
                <a:latin typeface="Symbol"/>
                <a:cs typeface="Symbol"/>
              </a:rPr>
              <a:t></a:t>
            </a:r>
            <a:r>
              <a:rPr sz="2850" spc="-405" dirty="0">
                <a:latin typeface="Times New Roman"/>
                <a:cs typeface="Times New Roman"/>
              </a:rPr>
              <a:t> </a:t>
            </a:r>
            <a:r>
              <a:rPr sz="3000" i="1" spc="-915" dirty="0">
                <a:latin typeface="Symbol"/>
                <a:cs typeface="Symbol"/>
              </a:rPr>
              <a:t></a:t>
            </a:r>
            <a:endParaRPr sz="3000">
              <a:latin typeface="Symbol"/>
              <a:cs typeface="Symbol"/>
            </a:endParaRPr>
          </a:p>
        </p:txBody>
      </p:sp>
      <p:sp>
        <p:nvSpPr>
          <p:cNvPr id="20" name="object 20"/>
          <p:cNvSpPr/>
          <p:nvPr/>
        </p:nvSpPr>
        <p:spPr>
          <a:xfrm>
            <a:off x="5294365" y="5981701"/>
            <a:ext cx="1935480" cy="0"/>
          </a:xfrm>
          <a:custGeom>
            <a:avLst/>
            <a:gdLst/>
            <a:ahLst/>
            <a:cxnLst/>
            <a:rect l="l" t="t" r="r" b="b"/>
            <a:pathLst>
              <a:path w="1935479">
                <a:moveTo>
                  <a:pt x="0" y="0"/>
                </a:moveTo>
                <a:lnTo>
                  <a:pt x="1935463" y="0"/>
                </a:lnTo>
              </a:path>
            </a:pathLst>
          </a:custGeom>
          <a:ln w="17634">
            <a:solidFill>
              <a:srgbClr val="000000"/>
            </a:solidFill>
          </a:ln>
        </p:spPr>
        <p:txBody>
          <a:bodyPr wrap="square" lIns="0" tIns="0" rIns="0" bIns="0" rtlCol="0"/>
          <a:lstStyle/>
          <a:p>
            <a:endParaRPr/>
          </a:p>
        </p:txBody>
      </p:sp>
      <p:sp>
        <p:nvSpPr>
          <p:cNvPr id="21" name="object 21"/>
          <p:cNvSpPr/>
          <p:nvPr/>
        </p:nvSpPr>
        <p:spPr>
          <a:xfrm>
            <a:off x="7612350" y="5981701"/>
            <a:ext cx="1766570" cy="0"/>
          </a:xfrm>
          <a:custGeom>
            <a:avLst/>
            <a:gdLst/>
            <a:ahLst/>
            <a:cxnLst/>
            <a:rect l="l" t="t" r="r" b="b"/>
            <a:pathLst>
              <a:path w="1766570">
                <a:moveTo>
                  <a:pt x="0" y="0"/>
                </a:moveTo>
                <a:lnTo>
                  <a:pt x="1766312" y="0"/>
                </a:lnTo>
              </a:path>
            </a:pathLst>
          </a:custGeom>
          <a:ln w="17634">
            <a:solidFill>
              <a:srgbClr val="000000"/>
            </a:solidFill>
          </a:ln>
        </p:spPr>
        <p:txBody>
          <a:bodyPr wrap="square" lIns="0" tIns="0" rIns="0" bIns="0" rtlCol="0"/>
          <a:lstStyle/>
          <a:p>
            <a:endParaRPr/>
          </a:p>
        </p:txBody>
      </p:sp>
      <p:sp>
        <p:nvSpPr>
          <p:cNvPr id="22" name="object 22"/>
          <p:cNvSpPr txBox="1"/>
          <p:nvPr/>
        </p:nvSpPr>
        <p:spPr>
          <a:xfrm>
            <a:off x="4605018" y="5685242"/>
            <a:ext cx="144780" cy="454025"/>
          </a:xfrm>
          <a:prstGeom prst="rect">
            <a:avLst/>
          </a:prstGeom>
        </p:spPr>
        <p:txBody>
          <a:bodyPr vert="horz" wrap="square" lIns="0" tIns="13970" rIns="0" bIns="0" rtlCol="0">
            <a:spAutoFit/>
          </a:bodyPr>
          <a:lstStyle/>
          <a:p>
            <a:pPr marL="12700">
              <a:lnSpc>
                <a:spcPct val="100000"/>
              </a:lnSpc>
              <a:spcBef>
                <a:spcPts val="110"/>
              </a:spcBef>
            </a:pPr>
            <a:r>
              <a:rPr sz="2800" dirty="0">
                <a:latin typeface="Times New Roman"/>
                <a:cs typeface="Times New Roman"/>
              </a:rPr>
              <a:t>ˆ</a:t>
            </a:r>
            <a:endParaRPr sz="2800">
              <a:latin typeface="Times New Roman"/>
              <a:cs typeface="Times New Roman"/>
            </a:endParaRPr>
          </a:p>
        </p:txBody>
      </p:sp>
      <p:sp>
        <p:nvSpPr>
          <p:cNvPr id="23" name="object 23"/>
          <p:cNvSpPr txBox="1"/>
          <p:nvPr/>
        </p:nvSpPr>
        <p:spPr>
          <a:xfrm>
            <a:off x="4746750" y="5692557"/>
            <a:ext cx="156210" cy="524510"/>
          </a:xfrm>
          <a:prstGeom prst="rect">
            <a:avLst/>
          </a:prstGeom>
        </p:spPr>
        <p:txBody>
          <a:bodyPr vert="horz" wrap="square" lIns="0" tIns="15875" rIns="0" bIns="0" rtlCol="0">
            <a:spAutoFit/>
          </a:bodyPr>
          <a:lstStyle/>
          <a:p>
            <a:pPr marL="40005">
              <a:lnSpc>
                <a:spcPct val="100000"/>
              </a:lnSpc>
              <a:spcBef>
                <a:spcPts val="125"/>
              </a:spcBef>
            </a:pPr>
            <a:r>
              <a:rPr sz="1600" spc="10" dirty="0">
                <a:latin typeface="Times New Roman"/>
                <a:cs typeface="Times New Roman"/>
              </a:rPr>
              <a:t>2</a:t>
            </a:r>
            <a:endParaRPr sz="1600">
              <a:latin typeface="Times New Roman"/>
              <a:cs typeface="Times New Roman"/>
            </a:endParaRPr>
          </a:p>
          <a:p>
            <a:pPr marL="12700">
              <a:lnSpc>
                <a:spcPct val="100000"/>
              </a:lnSpc>
              <a:spcBef>
                <a:spcPts val="60"/>
              </a:spcBef>
            </a:pPr>
            <a:r>
              <a:rPr sz="1600" i="1" spc="10" dirty="0">
                <a:latin typeface="Times New Roman"/>
                <a:cs typeface="Times New Roman"/>
              </a:rPr>
              <a:t>a</a:t>
            </a:r>
            <a:endParaRPr sz="1600">
              <a:latin typeface="Times New Roman"/>
              <a:cs typeface="Times New Roman"/>
            </a:endParaRPr>
          </a:p>
        </p:txBody>
      </p:sp>
      <p:sp>
        <p:nvSpPr>
          <p:cNvPr id="24" name="object 24"/>
          <p:cNvSpPr txBox="1"/>
          <p:nvPr/>
        </p:nvSpPr>
        <p:spPr>
          <a:xfrm>
            <a:off x="6164069" y="5980898"/>
            <a:ext cx="2436495" cy="454025"/>
          </a:xfrm>
          <a:prstGeom prst="rect">
            <a:avLst/>
          </a:prstGeom>
        </p:spPr>
        <p:txBody>
          <a:bodyPr vert="horz" wrap="square" lIns="0" tIns="13970" rIns="0" bIns="0" rtlCol="0">
            <a:spAutoFit/>
          </a:bodyPr>
          <a:lstStyle/>
          <a:p>
            <a:pPr marL="12700">
              <a:lnSpc>
                <a:spcPct val="100000"/>
              </a:lnSpc>
              <a:spcBef>
                <a:spcPts val="110"/>
              </a:spcBef>
              <a:tabLst>
                <a:tab pos="2244725" algn="l"/>
              </a:tabLst>
            </a:pPr>
            <a:r>
              <a:rPr sz="2800" i="1" dirty="0">
                <a:latin typeface="Times New Roman"/>
                <a:cs typeface="Times New Roman"/>
              </a:rPr>
              <a:t>n	n</a:t>
            </a:r>
            <a:endParaRPr sz="2800">
              <a:latin typeface="Times New Roman"/>
              <a:cs typeface="Times New Roman"/>
            </a:endParaRPr>
          </a:p>
        </p:txBody>
      </p:sp>
      <p:sp>
        <p:nvSpPr>
          <p:cNvPr id="25" name="object 25"/>
          <p:cNvSpPr txBox="1"/>
          <p:nvPr/>
        </p:nvSpPr>
        <p:spPr>
          <a:xfrm>
            <a:off x="4490718" y="5681731"/>
            <a:ext cx="227965" cy="478155"/>
          </a:xfrm>
          <a:prstGeom prst="rect">
            <a:avLst/>
          </a:prstGeom>
        </p:spPr>
        <p:txBody>
          <a:bodyPr vert="horz" wrap="square" lIns="0" tIns="15240" rIns="0" bIns="0" rtlCol="0">
            <a:spAutoFit/>
          </a:bodyPr>
          <a:lstStyle/>
          <a:p>
            <a:pPr marL="12700">
              <a:lnSpc>
                <a:spcPct val="100000"/>
              </a:lnSpc>
              <a:spcBef>
                <a:spcPts val="120"/>
              </a:spcBef>
            </a:pPr>
            <a:r>
              <a:rPr sz="2950" i="1" spc="-885" dirty="0">
                <a:latin typeface="Symbol"/>
                <a:cs typeface="Symbol"/>
              </a:rPr>
              <a:t></a:t>
            </a:r>
            <a:endParaRPr sz="2950">
              <a:latin typeface="Symbol"/>
              <a:cs typeface="Symbol"/>
            </a:endParaRPr>
          </a:p>
        </p:txBody>
      </p:sp>
      <p:sp>
        <p:nvSpPr>
          <p:cNvPr id="26" name="object 26"/>
          <p:cNvSpPr txBox="1"/>
          <p:nvPr/>
        </p:nvSpPr>
        <p:spPr>
          <a:xfrm>
            <a:off x="5299961" y="5476454"/>
            <a:ext cx="4058285" cy="454025"/>
          </a:xfrm>
          <a:prstGeom prst="rect">
            <a:avLst/>
          </a:prstGeom>
        </p:spPr>
        <p:txBody>
          <a:bodyPr vert="horz" wrap="square" lIns="0" tIns="13970" rIns="0" bIns="0" rtlCol="0">
            <a:spAutoFit/>
          </a:bodyPr>
          <a:lstStyle/>
          <a:p>
            <a:pPr marL="12700">
              <a:lnSpc>
                <a:spcPct val="100000"/>
              </a:lnSpc>
              <a:spcBef>
                <a:spcPts val="110"/>
              </a:spcBef>
              <a:tabLst>
                <a:tab pos="2340610" algn="l"/>
              </a:tabLst>
            </a:pPr>
            <a:r>
              <a:rPr sz="2800" spc="25" dirty="0">
                <a:latin typeface="Symbol"/>
                <a:cs typeface="Symbol"/>
              </a:rPr>
              <a:t></a:t>
            </a:r>
            <a:r>
              <a:rPr sz="2800" spc="-125" dirty="0">
                <a:latin typeface="Times New Roman"/>
                <a:cs typeface="Times New Roman"/>
              </a:rPr>
              <a:t> </a:t>
            </a:r>
            <a:r>
              <a:rPr sz="2800" dirty="0">
                <a:latin typeface="Symbol"/>
                <a:cs typeface="Symbol"/>
              </a:rPr>
              <a:t></a:t>
            </a:r>
            <a:r>
              <a:rPr sz="2800" spc="-245" dirty="0">
                <a:latin typeface="Times New Roman"/>
                <a:cs typeface="Times New Roman"/>
              </a:rPr>
              <a:t> </a:t>
            </a:r>
            <a:r>
              <a:rPr sz="2800" spc="25" dirty="0">
                <a:latin typeface="Symbol"/>
                <a:cs typeface="Symbol"/>
              </a:rPr>
              <a:t></a:t>
            </a:r>
            <a:r>
              <a:rPr sz="2800" spc="25" dirty="0">
                <a:latin typeface="Times New Roman"/>
                <a:cs typeface="Times New Roman"/>
              </a:rPr>
              <a:t>	</a:t>
            </a:r>
            <a:r>
              <a:rPr sz="2800" i="1" dirty="0">
                <a:latin typeface="Times New Roman"/>
                <a:cs typeface="Times New Roman"/>
              </a:rPr>
              <a:t>MSA </a:t>
            </a:r>
            <a:r>
              <a:rPr sz="2800" dirty="0">
                <a:latin typeface="Symbol"/>
                <a:cs typeface="Symbol"/>
              </a:rPr>
              <a:t></a:t>
            </a:r>
            <a:r>
              <a:rPr sz="2800" spc="-520" dirty="0">
                <a:latin typeface="Times New Roman"/>
                <a:cs typeface="Times New Roman"/>
              </a:rPr>
              <a:t> </a:t>
            </a:r>
            <a:r>
              <a:rPr sz="2800" i="1" spc="5" dirty="0">
                <a:latin typeface="Times New Roman"/>
                <a:cs typeface="Times New Roman"/>
              </a:rPr>
              <a:t>MSE</a:t>
            </a:r>
            <a:endParaRPr sz="2800">
              <a:latin typeface="Times New Roman"/>
              <a:cs typeface="Times New Roman"/>
            </a:endParaRPr>
          </a:p>
        </p:txBody>
      </p:sp>
      <p:sp>
        <p:nvSpPr>
          <p:cNvPr id="27" name="object 27"/>
          <p:cNvSpPr txBox="1"/>
          <p:nvPr/>
        </p:nvSpPr>
        <p:spPr>
          <a:xfrm>
            <a:off x="4996686" y="5702006"/>
            <a:ext cx="221615" cy="454025"/>
          </a:xfrm>
          <a:prstGeom prst="rect">
            <a:avLst/>
          </a:prstGeom>
        </p:spPr>
        <p:txBody>
          <a:bodyPr vert="horz" wrap="square" lIns="0" tIns="13970" rIns="0" bIns="0" rtlCol="0">
            <a:spAutoFit/>
          </a:bodyPr>
          <a:lstStyle/>
          <a:p>
            <a:pPr marL="12700">
              <a:lnSpc>
                <a:spcPct val="100000"/>
              </a:lnSpc>
              <a:spcBef>
                <a:spcPts val="110"/>
              </a:spcBef>
            </a:pPr>
            <a:r>
              <a:rPr sz="2800" dirty="0">
                <a:latin typeface="Symbol"/>
                <a:cs typeface="Symbol"/>
              </a:rPr>
              <a:t></a:t>
            </a:r>
            <a:endParaRPr sz="2800">
              <a:latin typeface="Symbol"/>
              <a:cs typeface="Symbol"/>
            </a:endParaRPr>
          </a:p>
        </p:txBody>
      </p:sp>
      <p:sp>
        <p:nvSpPr>
          <p:cNvPr id="28" name="object 28"/>
          <p:cNvSpPr txBox="1"/>
          <p:nvPr/>
        </p:nvSpPr>
        <p:spPr>
          <a:xfrm>
            <a:off x="7313223" y="5702006"/>
            <a:ext cx="221615" cy="454025"/>
          </a:xfrm>
          <a:prstGeom prst="rect">
            <a:avLst/>
          </a:prstGeom>
        </p:spPr>
        <p:txBody>
          <a:bodyPr vert="horz" wrap="square" lIns="0" tIns="13970" rIns="0" bIns="0" rtlCol="0">
            <a:spAutoFit/>
          </a:bodyPr>
          <a:lstStyle/>
          <a:p>
            <a:pPr marL="12700">
              <a:lnSpc>
                <a:spcPct val="100000"/>
              </a:lnSpc>
              <a:spcBef>
                <a:spcPts val="110"/>
              </a:spcBef>
            </a:pPr>
            <a:r>
              <a:rPr sz="2800" dirty="0">
                <a:latin typeface="Symbol"/>
                <a:cs typeface="Symbol"/>
              </a:rPr>
              <a:t></a:t>
            </a:r>
            <a:endParaRPr sz="2800">
              <a:latin typeface="Symbol"/>
              <a:cs typeface="Symbol"/>
            </a:endParaRPr>
          </a:p>
        </p:txBody>
      </p:sp>
      <p:pic>
        <p:nvPicPr>
          <p:cNvPr id="29" name="Εικόνα 28">
            <a:extLst>
              <a:ext uri="{FF2B5EF4-FFF2-40B4-BE49-F238E27FC236}">
                <a16:creationId xmlns:a16="http://schemas.microsoft.com/office/drawing/2014/main" id="{A90C9E6D-CB07-4F30-A174-6E11ED072527}"/>
              </a:ext>
            </a:extLst>
          </p:cNvPr>
          <p:cNvPicPr>
            <a:picLocks noChangeAspect="1"/>
          </p:cNvPicPr>
          <p:nvPr/>
        </p:nvPicPr>
        <p:blipFill>
          <a:blip r:embed="rId2"/>
          <a:stretch>
            <a:fillRect/>
          </a:stretch>
        </p:blipFill>
        <p:spPr>
          <a:xfrm>
            <a:off x="1155700" y="352445"/>
            <a:ext cx="8534400" cy="676743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72102" y="647191"/>
            <a:ext cx="393319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000000"/>
                </a:solidFill>
                <a:latin typeface="Arial"/>
                <a:cs typeface="Arial"/>
              </a:rPr>
              <a:t>Στο</a:t>
            </a:r>
            <a:r>
              <a:rPr sz="4000" b="1" spc="-60" dirty="0">
                <a:solidFill>
                  <a:srgbClr val="000000"/>
                </a:solidFill>
                <a:latin typeface="Arial"/>
                <a:cs typeface="Arial"/>
              </a:rPr>
              <a:t> </a:t>
            </a:r>
            <a:r>
              <a:rPr sz="4000" b="1" spc="10" dirty="0">
                <a:solidFill>
                  <a:srgbClr val="000000"/>
                </a:solidFill>
                <a:latin typeface="Arial"/>
                <a:cs typeface="Arial"/>
              </a:rPr>
              <a:t>παράδειγµα</a:t>
            </a:r>
            <a:endParaRPr sz="4000">
              <a:latin typeface="Arial"/>
              <a:cs typeface="Arial"/>
            </a:endParaRPr>
          </a:p>
        </p:txBody>
      </p:sp>
      <p:sp>
        <p:nvSpPr>
          <p:cNvPr id="3" name="object 3"/>
          <p:cNvSpPr/>
          <p:nvPr/>
        </p:nvSpPr>
        <p:spPr>
          <a:xfrm>
            <a:off x="2441447" y="2686811"/>
            <a:ext cx="1553210" cy="0"/>
          </a:xfrm>
          <a:custGeom>
            <a:avLst/>
            <a:gdLst/>
            <a:ahLst/>
            <a:cxnLst/>
            <a:rect l="l" t="t" r="r" b="b"/>
            <a:pathLst>
              <a:path w="1553210">
                <a:moveTo>
                  <a:pt x="0" y="0"/>
                </a:moveTo>
                <a:lnTo>
                  <a:pt x="1552955" y="0"/>
                </a:lnTo>
              </a:path>
            </a:pathLst>
          </a:custGeom>
          <a:ln w="15607">
            <a:solidFill>
              <a:srgbClr val="000000"/>
            </a:solidFill>
          </a:ln>
        </p:spPr>
        <p:txBody>
          <a:bodyPr wrap="square" lIns="0" tIns="0" rIns="0" bIns="0" rtlCol="0"/>
          <a:lstStyle/>
          <a:p>
            <a:endParaRPr/>
          </a:p>
        </p:txBody>
      </p:sp>
      <p:sp>
        <p:nvSpPr>
          <p:cNvPr id="4" name="object 4"/>
          <p:cNvSpPr/>
          <p:nvPr/>
        </p:nvSpPr>
        <p:spPr>
          <a:xfrm>
            <a:off x="5125211" y="2686811"/>
            <a:ext cx="1717675" cy="0"/>
          </a:xfrm>
          <a:custGeom>
            <a:avLst/>
            <a:gdLst/>
            <a:ahLst/>
            <a:cxnLst/>
            <a:rect l="l" t="t" r="r" b="b"/>
            <a:pathLst>
              <a:path w="1717675">
                <a:moveTo>
                  <a:pt x="0" y="0"/>
                </a:moveTo>
                <a:lnTo>
                  <a:pt x="1717547" y="0"/>
                </a:lnTo>
              </a:path>
            </a:pathLst>
          </a:custGeom>
          <a:ln w="15607">
            <a:solidFill>
              <a:srgbClr val="000000"/>
            </a:solidFill>
          </a:ln>
        </p:spPr>
        <p:txBody>
          <a:bodyPr wrap="square" lIns="0" tIns="0" rIns="0" bIns="0" rtlCol="0"/>
          <a:lstStyle/>
          <a:p>
            <a:endParaRPr/>
          </a:p>
        </p:txBody>
      </p:sp>
      <p:sp>
        <p:nvSpPr>
          <p:cNvPr id="5" name="object 5"/>
          <p:cNvSpPr/>
          <p:nvPr/>
        </p:nvSpPr>
        <p:spPr>
          <a:xfrm>
            <a:off x="7178040" y="2686811"/>
            <a:ext cx="706120" cy="0"/>
          </a:xfrm>
          <a:custGeom>
            <a:avLst/>
            <a:gdLst/>
            <a:ahLst/>
            <a:cxnLst/>
            <a:rect l="l" t="t" r="r" b="b"/>
            <a:pathLst>
              <a:path w="706120">
                <a:moveTo>
                  <a:pt x="0" y="0"/>
                </a:moveTo>
                <a:lnTo>
                  <a:pt x="705611" y="0"/>
                </a:lnTo>
              </a:path>
            </a:pathLst>
          </a:custGeom>
          <a:ln w="15607">
            <a:solidFill>
              <a:srgbClr val="000000"/>
            </a:solidFill>
          </a:ln>
        </p:spPr>
        <p:txBody>
          <a:bodyPr wrap="square" lIns="0" tIns="0" rIns="0" bIns="0" rtlCol="0"/>
          <a:lstStyle/>
          <a:p>
            <a:endParaRPr/>
          </a:p>
        </p:txBody>
      </p:sp>
      <p:sp>
        <p:nvSpPr>
          <p:cNvPr id="6" name="object 6"/>
          <p:cNvSpPr txBox="1"/>
          <p:nvPr/>
        </p:nvSpPr>
        <p:spPr>
          <a:xfrm>
            <a:off x="7151624" y="2238103"/>
            <a:ext cx="730250" cy="404495"/>
          </a:xfrm>
          <a:prstGeom prst="rect">
            <a:avLst/>
          </a:prstGeom>
        </p:spPr>
        <p:txBody>
          <a:bodyPr vert="horz" wrap="square" lIns="0" tIns="17145" rIns="0" bIns="0" rtlCol="0">
            <a:spAutoFit/>
          </a:bodyPr>
          <a:lstStyle/>
          <a:p>
            <a:pPr marL="12700">
              <a:lnSpc>
                <a:spcPct val="100000"/>
              </a:lnSpc>
              <a:spcBef>
                <a:spcPts val="135"/>
              </a:spcBef>
            </a:pPr>
            <a:r>
              <a:rPr sz="2450" spc="-220" dirty="0">
                <a:latin typeface="Times New Roman"/>
                <a:cs typeface="Times New Roman"/>
              </a:rPr>
              <a:t>1</a:t>
            </a:r>
            <a:r>
              <a:rPr sz="2450" spc="200" dirty="0">
                <a:latin typeface="Times New Roman"/>
                <a:cs typeface="Times New Roman"/>
              </a:rPr>
              <a:t>,</a:t>
            </a:r>
            <a:r>
              <a:rPr sz="2450" spc="5" dirty="0">
                <a:latin typeface="Times New Roman"/>
                <a:cs typeface="Times New Roman"/>
              </a:rPr>
              <a:t>8</a:t>
            </a:r>
            <a:r>
              <a:rPr sz="2450" spc="20" dirty="0">
                <a:latin typeface="Times New Roman"/>
                <a:cs typeface="Times New Roman"/>
              </a:rPr>
              <a:t>4</a:t>
            </a:r>
            <a:r>
              <a:rPr sz="2450" spc="15" dirty="0">
                <a:latin typeface="Times New Roman"/>
                <a:cs typeface="Times New Roman"/>
              </a:rPr>
              <a:t>7</a:t>
            </a:r>
            <a:endParaRPr sz="2450">
              <a:latin typeface="Times New Roman"/>
              <a:cs typeface="Times New Roman"/>
            </a:endParaRPr>
          </a:p>
        </p:txBody>
      </p:sp>
      <p:sp>
        <p:nvSpPr>
          <p:cNvPr id="7" name="object 7"/>
          <p:cNvSpPr txBox="1"/>
          <p:nvPr/>
        </p:nvSpPr>
        <p:spPr>
          <a:xfrm>
            <a:off x="1832869" y="2422507"/>
            <a:ext cx="130810" cy="404495"/>
          </a:xfrm>
          <a:prstGeom prst="rect">
            <a:avLst/>
          </a:prstGeom>
        </p:spPr>
        <p:txBody>
          <a:bodyPr vert="horz" wrap="square" lIns="0" tIns="17145" rIns="0" bIns="0" rtlCol="0">
            <a:spAutoFit/>
          </a:bodyPr>
          <a:lstStyle/>
          <a:p>
            <a:pPr marL="12700">
              <a:lnSpc>
                <a:spcPct val="100000"/>
              </a:lnSpc>
              <a:spcBef>
                <a:spcPts val="135"/>
              </a:spcBef>
            </a:pPr>
            <a:r>
              <a:rPr sz="2450" spc="10" dirty="0">
                <a:latin typeface="Times New Roman"/>
                <a:cs typeface="Times New Roman"/>
              </a:rPr>
              <a:t>ˆ</a:t>
            </a:r>
            <a:endParaRPr sz="2450">
              <a:latin typeface="Times New Roman"/>
              <a:cs typeface="Times New Roman"/>
            </a:endParaRPr>
          </a:p>
        </p:txBody>
      </p:sp>
      <p:sp>
        <p:nvSpPr>
          <p:cNvPr id="8" name="object 8"/>
          <p:cNvSpPr txBox="1"/>
          <p:nvPr/>
        </p:nvSpPr>
        <p:spPr>
          <a:xfrm>
            <a:off x="4518157" y="2422507"/>
            <a:ext cx="130810" cy="404495"/>
          </a:xfrm>
          <a:prstGeom prst="rect">
            <a:avLst/>
          </a:prstGeom>
        </p:spPr>
        <p:txBody>
          <a:bodyPr vert="horz" wrap="square" lIns="0" tIns="17145" rIns="0" bIns="0" rtlCol="0">
            <a:spAutoFit/>
          </a:bodyPr>
          <a:lstStyle/>
          <a:p>
            <a:pPr marL="12700">
              <a:lnSpc>
                <a:spcPct val="100000"/>
              </a:lnSpc>
              <a:spcBef>
                <a:spcPts val="135"/>
              </a:spcBef>
            </a:pPr>
            <a:r>
              <a:rPr sz="2450" spc="10" dirty="0">
                <a:latin typeface="Times New Roman"/>
                <a:cs typeface="Times New Roman"/>
              </a:rPr>
              <a:t>ˆ</a:t>
            </a:r>
            <a:endParaRPr sz="2450">
              <a:latin typeface="Times New Roman"/>
              <a:cs typeface="Times New Roman"/>
            </a:endParaRPr>
          </a:p>
        </p:txBody>
      </p:sp>
      <p:sp>
        <p:nvSpPr>
          <p:cNvPr id="9" name="object 9"/>
          <p:cNvSpPr txBox="1"/>
          <p:nvPr/>
        </p:nvSpPr>
        <p:spPr>
          <a:xfrm>
            <a:off x="7348219" y="2684635"/>
            <a:ext cx="341630" cy="404495"/>
          </a:xfrm>
          <a:prstGeom prst="rect">
            <a:avLst/>
          </a:prstGeom>
        </p:spPr>
        <p:txBody>
          <a:bodyPr vert="horz" wrap="square" lIns="0" tIns="17145" rIns="0" bIns="0" rtlCol="0">
            <a:spAutoFit/>
          </a:bodyPr>
          <a:lstStyle/>
          <a:p>
            <a:pPr marL="12700">
              <a:lnSpc>
                <a:spcPct val="100000"/>
              </a:lnSpc>
              <a:spcBef>
                <a:spcPts val="135"/>
              </a:spcBef>
            </a:pPr>
            <a:r>
              <a:rPr sz="2450" spc="20" dirty="0">
                <a:latin typeface="Times New Roman"/>
                <a:cs typeface="Times New Roman"/>
              </a:rPr>
              <a:t>1</a:t>
            </a:r>
            <a:r>
              <a:rPr sz="2450" spc="15" dirty="0">
                <a:latin typeface="Times New Roman"/>
                <a:cs typeface="Times New Roman"/>
              </a:rPr>
              <a:t>0</a:t>
            </a:r>
            <a:endParaRPr sz="2450">
              <a:latin typeface="Times New Roman"/>
              <a:cs typeface="Times New Roman"/>
            </a:endParaRPr>
          </a:p>
        </p:txBody>
      </p:sp>
      <p:sp>
        <p:nvSpPr>
          <p:cNvPr id="10" name="object 10"/>
          <p:cNvSpPr txBox="1"/>
          <p:nvPr/>
        </p:nvSpPr>
        <p:spPr>
          <a:xfrm>
            <a:off x="1957831" y="2429163"/>
            <a:ext cx="140970" cy="467359"/>
          </a:xfrm>
          <a:prstGeom prst="rect">
            <a:avLst/>
          </a:prstGeom>
        </p:spPr>
        <p:txBody>
          <a:bodyPr vert="horz" wrap="square" lIns="0" tIns="17145" rIns="0" bIns="0" rtlCol="0">
            <a:spAutoFit/>
          </a:bodyPr>
          <a:lstStyle/>
          <a:p>
            <a:pPr marL="36830">
              <a:lnSpc>
                <a:spcPct val="100000"/>
              </a:lnSpc>
              <a:spcBef>
                <a:spcPts val="135"/>
              </a:spcBef>
            </a:pPr>
            <a:r>
              <a:rPr sz="1400" spc="15" dirty="0">
                <a:latin typeface="Times New Roman"/>
                <a:cs typeface="Times New Roman"/>
              </a:rPr>
              <a:t>2</a:t>
            </a:r>
            <a:endParaRPr sz="1400">
              <a:latin typeface="Times New Roman"/>
              <a:cs typeface="Times New Roman"/>
            </a:endParaRPr>
          </a:p>
          <a:p>
            <a:pPr marL="12700">
              <a:lnSpc>
                <a:spcPct val="100000"/>
              </a:lnSpc>
              <a:spcBef>
                <a:spcPts val="70"/>
              </a:spcBef>
            </a:pPr>
            <a:r>
              <a:rPr sz="1400" i="1" spc="15" dirty="0">
                <a:latin typeface="Times New Roman"/>
                <a:cs typeface="Times New Roman"/>
              </a:rPr>
              <a:t>a</a:t>
            </a:r>
            <a:endParaRPr sz="1400">
              <a:latin typeface="Times New Roman"/>
              <a:cs typeface="Times New Roman"/>
            </a:endParaRPr>
          </a:p>
        </p:txBody>
      </p:sp>
      <p:sp>
        <p:nvSpPr>
          <p:cNvPr id="11" name="object 11"/>
          <p:cNvSpPr txBox="1"/>
          <p:nvPr/>
        </p:nvSpPr>
        <p:spPr>
          <a:xfrm>
            <a:off x="4643102" y="2429163"/>
            <a:ext cx="139700" cy="467359"/>
          </a:xfrm>
          <a:prstGeom prst="rect">
            <a:avLst/>
          </a:prstGeom>
        </p:spPr>
        <p:txBody>
          <a:bodyPr vert="horz" wrap="square" lIns="0" tIns="17145" rIns="0" bIns="0" rtlCol="0">
            <a:spAutoFit/>
          </a:bodyPr>
          <a:lstStyle/>
          <a:p>
            <a:pPr marL="35560">
              <a:lnSpc>
                <a:spcPct val="100000"/>
              </a:lnSpc>
              <a:spcBef>
                <a:spcPts val="135"/>
              </a:spcBef>
            </a:pPr>
            <a:r>
              <a:rPr sz="1400" spc="15" dirty="0">
                <a:latin typeface="Times New Roman"/>
                <a:cs typeface="Times New Roman"/>
              </a:rPr>
              <a:t>2</a:t>
            </a:r>
            <a:endParaRPr sz="1400">
              <a:latin typeface="Times New Roman"/>
              <a:cs typeface="Times New Roman"/>
            </a:endParaRPr>
          </a:p>
          <a:p>
            <a:pPr marL="12700">
              <a:lnSpc>
                <a:spcPct val="100000"/>
              </a:lnSpc>
              <a:spcBef>
                <a:spcPts val="70"/>
              </a:spcBef>
            </a:pPr>
            <a:r>
              <a:rPr sz="1400" i="1" spc="15" dirty="0">
                <a:latin typeface="Times New Roman"/>
                <a:cs typeface="Times New Roman"/>
              </a:rPr>
              <a:t>a</a:t>
            </a:r>
            <a:endParaRPr sz="1400">
              <a:latin typeface="Times New Roman"/>
              <a:cs typeface="Times New Roman"/>
            </a:endParaRPr>
          </a:p>
        </p:txBody>
      </p:sp>
      <p:sp>
        <p:nvSpPr>
          <p:cNvPr id="12" name="object 12"/>
          <p:cNvSpPr txBox="1"/>
          <p:nvPr/>
        </p:nvSpPr>
        <p:spPr>
          <a:xfrm>
            <a:off x="3129786" y="2684635"/>
            <a:ext cx="3013710" cy="404495"/>
          </a:xfrm>
          <a:prstGeom prst="rect">
            <a:avLst/>
          </a:prstGeom>
        </p:spPr>
        <p:txBody>
          <a:bodyPr vert="horz" wrap="square" lIns="0" tIns="17145" rIns="0" bIns="0" rtlCol="0">
            <a:spAutoFit/>
          </a:bodyPr>
          <a:lstStyle/>
          <a:p>
            <a:pPr marL="12700">
              <a:lnSpc>
                <a:spcPct val="100000"/>
              </a:lnSpc>
              <a:spcBef>
                <a:spcPts val="135"/>
              </a:spcBef>
              <a:tabLst>
                <a:tab pos="2684145" algn="l"/>
              </a:tabLst>
            </a:pPr>
            <a:r>
              <a:rPr sz="2450" i="1" spc="15" dirty="0">
                <a:latin typeface="Times New Roman"/>
                <a:cs typeface="Times New Roman"/>
              </a:rPr>
              <a:t>n	</a:t>
            </a:r>
            <a:r>
              <a:rPr sz="2450" spc="20" dirty="0">
                <a:latin typeface="Times New Roman"/>
                <a:cs typeface="Times New Roman"/>
              </a:rPr>
              <a:t>1</a:t>
            </a:r>
            <a:r>
              <a:rPr sz="2450" spc="15" dirty="0">
                <a:latin typeface="Times New Roman"/>
                <a:cs typeface="Times New Roman"/>
              </a:rPr>
              <a:t>0</a:t>
            </a:r>
            <a:endParaRPr sz="2450">
              <a:latin typeface="Times New Roman"/>
              <a:cs typeface="Times New Roman"/>
            </a:endParaRPr>
          </a:p>
        </p:txBody>
      </p:sp>
      <p:sp>
        <p:nvSpPr>
          <p:cNvPr id="13" name="object 13"/>
          <p:cNvSpPr txBox="1"/>
          <p:nvPr/>
        </p:nvSpPr>
        <p:spPr>
          <a:xfrm>
            <a:off x="1732279" y="2419819"/>
            <a:ext cx="203200" cy="426084"/>
          </a:xfrm>
          <a:prstGeom prst="rect">
            <a:avLst/>
          </a:prstGeom>
        </p:spPr>
        <p:txBody>
          <a:bodyPr vert="horz" wrap="square" lIns="0" tIns="15875" rIns="0" bIns="0" rtlCol="0">
            <a:spAutoFit/>
          </a:bodyPr>
          <a:lstStyle/>
          <a:p>
            <a:pPr marL="12700">
              <a:lnSpc>
                <a:spcPct val="100000"/>
              </a:lnSpc>
              <a:spcBef>
                <a:spcPts val="125"/>
              </a:spcBef>
            </a:pPr>
            <a:r>
              <a:rPr sz="2600" i="1" spc="-785" dirty="0">
                <a:latin typeface="Symbol"/>
                <a:cs typeface="Symbol"/>
              </a:rPr>
              <a:t></a:t>
            </a:r>
            <a:endParaRPr sz="2600">
              <a:latin typeface="Symbol"/>
              <a:cs typeface="Symbol"/>
            </a:endParaRPr>
          </a:p>
        </p:txBody>
      </p:sp>
      <p:sp>
        <p:nvSpPr>
          <p:cNvPr id="14" name="object 14"/>
          <p:cNvSpPr txBox="1"/>
          <p:nvPr/>
        </p:nvSpPr>
        <p:spPr>
          <a:xfrm>
            <a:off x="2452978" y="2238103"/>
            <a:ext cx="4392930" cy="404495"/>
          </a:xfrm>
          <a:prstGeom prst="rect">
            <a:avLst/>
          </a:prstGeom>
        </p:spPr>
        <p:txBody>
          <a:bodyPr vert="horz" wrap="square" lIns="0" tIns="17145" rIns="0" bIns="0" rtlCol="0">
            <a:spAutoFit/>
          </a:bodyPr>
          <a:lstStyle/>
          <a:p>
            <a:pPr marL="12700">
              <a:lnSpc>
                <a:spcPct val="100000"/>
              </a:lnSpc>
              <a:spcBef>
                <a:spcPts val="135"/>
              </a:spcBef>
              <a:tabLst>
                <a:tab pos="2682240" algn="l"/>
              </a:tabLst>
            </a:pPr>
            <a:r>
              <a:rPr sz="2450" i="1" spc="20" dirty="0">
                <a:latin typeface="Times New Roman"/>
                <a:cs typeface="Times New Roman"/>
              </a:rPr>
              <a:t>MSA</a:t>
            </a:r>
            <a:r>
              <a:rPr sz="2450" i="1" spc="-270" dirty="0">
                <a:latin typeface="Times New Roman"/>
                <a:cs typeface="Times New Roman"/>
              </a:rPr>
              <a:t> </a:t>
            </a:r>
            <a:r>
              <a:rPr sz="2450" spc="15" dirty="0">
                <a:latin typeface="Symbol"/>
                <a:cs typeface="Symbol"/>
              </a:rPr>
              <a:t></a:t>
            </a:r>
            <a:r>
              <a:rPr sz="2450" spc="-155" dirty="0">
                <a:latin typeface="Times New Roman"/>
                <a:cs typeface="Times New Roman"/>
              </a:rPr>
              <a:t> </a:t>
            </a:r>
            <a:r>
              <a:rPr sz="2450" i="1" spc="15" dirty="0">
                <a:latin typeface="Times New Roman"/>
                <a:cs typeface="Times New Roman"/>
              </a:rPr>
              <a:t>MSE	</a:t>
            </a:r>
            <a:r>
              <a:rPr sz="2450" spc="-30" dirty="0">
                <a:latin typeface="Times New Roman"/>
                <a:cs typeface="Times New Roman"/>
              </a:rPr>
              <a:t>5,</a:t>
            </a:r>
            <a:r>
              <a:rPr sz="2450" spc="-360" dirty="0">
                <a:latin typeface="Times New Roman"/>
                <a:cs typeface="Times New Roman"/>
              </a:rPr>
              <a:t> </a:t>
            </a:r>
            <a:r>
              <a:rPr sz="2450" spc="60" dirty="0">
                <a:latin typeface="Times New Roman"/>
                <a:cs typeface="Times New Roman"/>
              </a:rPr>
              <a:t>721</a:t>
            </a:r>
            <a:r>
              <a:rPr sz="2450" spc="60" dirty="0">
                <a:latin typeface="Symbol"/>
                <a:cs typeface="Symbol"/>
              </a:rPr>
              <a:t></a:t>
            </a:r>
            <a:r>
              <a:rPr sz="2450" spc="-310" dirty="0">
                <a:latin typeface="Times New Roman"/>
                <a:cs typeface="Times New Roman"/>
              </a:rPr>
              <a:t> </a:t>
            </a:r>
            <a:r>
              <a:rPr sz="2450" spc="30" dirty="0">
                <a:latin typeface="Times New Roman"/>
                <a:cs typeface="Times New Roman"/>
              </a:rPr>
              <a:t>3,874</a:t>
            </a:r>
            <a:endParaRPr sz="2450">
              <a:latin typeface="Times New Roman"/>
              <a:cs typeface="Times New Roman"/>
            </a:endParaRPr>
          </a:p>
        </p:txBody>
      </p:sp>
      <p:sp>
        <p:nvSpPr>
          <p:cNvPr id="15" name="object 15"/>
          <p:cNvSpPr txBox="1"/>
          <p:nvPr/>
        </p:nvSpPr>
        <p:spPr>
          <a:xfrm>
            <a:off x="2177287" y="2437747"/>
            <a:ext cx="198755" cy="404495"/>
          </a:xfrm>
          <a:prstGeom prst="rect">
            <a:avLst/>
          </a:prstGeom>
        </p:spPr>
        <p:txBody>
          <a:bodyPr vert="horz" wrap="square" lIns="0" tIns="17145" rIns="0" bIns="0" rtlCol="0">
            <a:spAutoFit/>
          </a:bodyPr>
          <a:lstStyle/>
          <a:p>
            <a:pPr marL="12700">
              <a:lnSpc>
                <a:spcPct val="100000"/>
              </a:lnSpc>
              <a:spcBef>
                <a:spcPts val="135"/>
              </a:spcBef>
            </a:pPr>
            <a:r>
              <a:rPr sz="2450" spc="15" dirty="0">
                <a:latin typeface="Symbol"/>
                <a:cs typeface="Symbol"/>
              </a:rPr>
              <a:t></a:t>
            </a:r>
            <a:endParaRPr sz="2450">
              <a:latin typeface="Symbol"/>
              <a:cs typeface="Symbol"/>
            </a:endParaRPr>
          </a:p>
        </p:txBody>
      </p:sp>
      <p:sp>
        <p:nvSpPr>
          <p:cNvPr id="16" name="object 16"/>
          <p:cNvSpPr txBox="1"/>
          <p:nvPr/>
        </p:nvSpPr>
        <p:spPr>
          <a:xfrm>
            <a:off x="4056435" y="2419819"/>
            <a:ext cx="564515" cy="426084"/>
          </a:xfrm>
          <a:prstGeom prst="rect">
            <a:avLst/>
          </a:prstGeom>
        </p:spPr>
        <p:txBody>
          <a:bodyPr vert="horz" wrap="square" lIns="0" tIns="15875" rIns="0" bIns="0" rtlCol="0">
            <a:spAutoFit/>
          </a:bodyPr>
          <a:lstStyle/>
          <a:p>
            <a:pPr marL="12700">
              <a:lnSpc>
                <a:spcPct val="100000"/>
              </a:lnSpc>
              <a:spcBef>
                <a:spcPts val="125"/>
              </a:spcBef>
            </a:pPr>
            <a:r>
              <a:rPr sz="2450" spc="30" dirty="0">
                <a:latin typeface="Symbol"/>
                <a:cs typeface="Symbol"/>
              </a:rPr>
              <a:t></a:t>
            </a:r>
            <a:r>
              <a:rPr sz="2450" spc="-254" dirty="0">
                <a:latin typeface="Times New Roman"/>
                <a:cs typeface="Times New Roman"/>
              </a:rPr>
              <a:t> </a:t>
            </a:r>
            <a:r>
              <a:rPr sz="2600" i="1" spc="-785" dirty="0">
                <a:latin typeface="Symbol"/>
                <a:cs typeface="Symbol"/>
              </a:rPr>
              <a:t></a:t>
            </a:r>
            <a:endParaRPr sz="2600">
              <a:latin typeface="Symbol"/>
              <a:cs typeface="Symbol"/>
            </a:endParaRPr>
          </a:p>
        </p:txBody>
      </p:sp>
      <p:sp>
        <p:nvSpPr>
          <p:cNvPr id="17" name="object 17"/>
          <p:cNvSpPr txBox="1"/>
          <p:nvPr/>
        </p:nvSpPr>
        <p:spPr>
          <a:xfrm>
            <a:off x="4862688" y="2437747"/>
            <a:ext cx="2250440" cy="404495"/>
          </a:xfrm>
          <a:prstGeom prst="rect">
            <a:avLst/>
          </a:prstGeom>
        </p:spPr>
        <p:txBody>
          <a:bodyPr vert="horz" wrap="square" lIns="0" tIns="17145" rIns="0" bIns="0" rtlCol="0">
            <a:spAutoFit/>
          </a:bodyPr>
          <a:lstStyle/>
          <a:p>
            <a:pPr marL="12700">
              <a:lnSpc>
                <a:spcPct val="100000"/>
              </a:lnSpc>
              <a:spcBef>
                <a:spcPts val="135"/>
              </a:spcBef>
              <a:tabLst>
                <a:tab pos="2063750" algn="l"/>
              </a:tabLst>
            </a:pPr>
            <a:r>
              <a:rPr sz="2450" spc="15" dirty="0">
                <a:latin typeface="Symbol"/>
                <a:cs typeface="Symbol"/>
              </a:rPr>
              <a:t></a:t>
            </a:r>
            <a:r>
              <a:rPr sz="2450" spc="15" dirty="0">
                <a:latin typeface="Times New Roman"/>
                <a:cs typeface="Times New Roman"/>
              </a:rPr>
              <a:t>	</a:t>
            </a:r>
            <a:r>
              <a:rPr sz="2450" spc="15" dirty="0">
                <a:latin typeface="Symbol"/>
                <a:cs typeface="Symbol"/>
              </a:rPr>
              <a:t></a:t>
            </a:r>
            <a:endParaRPr sz="2450">
              <a:latin typeface="Symbol"/>
              <a:cs typeface="Symbol"/>
            </a:endParaRPr>
          </a:p>
        </p:txBody>
      </p:sp>
      <p:sp>
        <p:nvSpPr>
          <p:cNvPr id="18" name="object 18"/>
          <p:cNvSpPr txBox="1"/>
          <p:nvPr/>
        </p:nvSpPr>
        <p:spPr>
          <a:xfrm>
            <a:off x="7954995" y="2437747"/>
            <a:ext cx="978535" cy="404495"/>
          </a:xfrm>
          <a:prstGeom prst="rect">
            <a:avLst/>
          </a:prstGeom>
        </p:spPr>
        <p:txBody>
          <a:bodyPr vert="horz" wrap="square" lIns="0" tIns="17145" rIns="0" bIns="0" rtlCol="0">
            <a:spAutoFit/>
          </a:bodyPr>
          <a:lstStyle/>
          <a:p>
            <a:pPr marL="12700">
              <a:lnSpc>
                <a:spcPct val="100000"/>
              </a:lnSpc>
              <a:spcBef>
                <a:spcPts val="135"/>
              </a:spcBef>
            </a:pPr>
            <a:r>
              <a:rPr sz="2450" spc="15" dirty="0">
                <a:latin typeface="Symbol"/>
                <a:cs typeface="Symbol"/>
              </a:rPr>
              <a:t></a:t>
            </a:r>
            <a:r>
              <a:rPr sz="2450" spc="-150" dirty="0">
                <a:latin typeface="Times New Roman"/>
                <a:cs typeface="Times New Roman"/>
              </a:rPr>
              <a:t> </a:t>
            </a:r>
            <a:r>
              <a:rPr sz="2450" spc="15" dirty="0">
                <a:latin typeface="Times New Roman"/>
                <a:cs typeface="Times New Roman"/>
              </a:rPr>
              <a:t>0,185</a:t>
            </a:r>
            <a:endParaRPr sz="2450">
              <a:latin typeface="Times New Roman"/>
              <a:cs typeface="Times New Roman"/>
            </a:endParaRPr>
          </a:p>
        </p:txBody>
      </p:sp>
      <p:sp>
        <p:nvSpPr>
          <p:cNvPr id="19" name="object 19"/>
          <p:cNvSpPr txBox="1"/>
          <p:nvPr/>
        </p:nvSpPr>
        <p:spPr>
          <a:xfrm>
            <a:off x="3029202" y="3781914"/>
            <a:ext cx="111125" cy="230504"/>
          </a:xfrm>
          <a:prstGeom prst="rect">
            <a:avLst/>
          </a:prstGeom>
        </p:spPr>
        <p:txBody>
          <a:bodyPr vert="horz" wrap="square" lIns="0" tIns="12065" rIns="0" bIns="0" rtlCol="0">
            <a:spAutoFit/>
          </a:bodyPr>
          <a:lstStyle/>
          <a:p>
            <a:pPr marL="12700">
              <a:lnSpc>
                <a:spcPct val="100000"/>
              </a:lnSpc>
              <a:spcBef>
                <a:spcPts val="95"/>
              </a:spcBef>
            </a:pPr>
            <a:r>
              <a:rPr sz="1350" spc="-5" dirty="0">
                <a:latin typeface="Times New Roman"/>
                <a:cs typeface="Times New Roman"/>
              </a:rPr>
              <a:t>2</a:t>
            </a:r>
            <a:endParaRPr sz="1350">
              <a:latin typeface="Times New Roman"/>
              <a:cs typeface="Times New Roman"/>
            </a:endParaRPr>
          </a:p>
        </p:txBody>
      </p:sp>
      <p:sp>
        <p:nvSpPr>
          <p:cNvPr id="20" name="object 20"/>
          <p:cNvSpPr txBox="1"/>
          <p:nvPr/>
        </p:nvSpPr>
        <p:spPr>
          <a:xfrm>
            <a:off x="4992116" y="3781914"/>
            <a:ext cx="111125" cy="230504"/>
          </a:xfrm>
          <a:prstGeom prst="rect">
            <a:avLst/>
          </a:prstGeom>
        </p:spPr>
        <p:txBody>
          <a:bodyPr vert="horz" wrap="square" lIns="0" tIns="12065" rIns="0" bIns="0" rtlCol="0">
            <a:spAutoFit/>
          </a:bodyPr>
          <a:lstStyle/>
          <a:p>
            <a:pPr marL="12700">
              <a:lnSpc>
                <a:spcPct val="100000"/>
              </a:lnSpc>
              <a:spcBef>
                <a:spcPts val="95"/>
              </a:spcBef>
            </a:pPr>
            <a:r>
              <a:rPr sz="1350" spc="-5" dirty="0">
                <a:latin typeface="Times New Roman"/>
                <a:cs typeface="Times New Roman"/>
              </a:rPr>
              <a:t>2</a:t>
            </a:r>
            <a:endParaRPr sz="1350">
              <a:latin typeface="Times New Roman"/>
              <a:cs typeface="Times New Roman"/>
            </a:endParaRPr>
          </a:p>
        </p:txBody>
      </p:sp>
      <p:sp>
        <p:nvSpPr>
          <p:cNvPr id="21" name="object 21"/>
          <p:cNvSpPr txBox="1"/>
          <p:nvPr/>
        </p:nvSpPr>
        <p:spPr>
          <a:xfrm>
            <a:off x="2890518" y="3776122"/>
            <a:ext cx="748665" cy="380365"/>
          </a:xfrm>
          <a:prstGeom prst="rect">
            <a:avLst/>
          </a:prstGeom>
        </p:spPr>
        <p:txBody>
          <a:bodyPr vert="horz" wrap="square" lIns="0" tIns="15875" rIns="0" bIns="0" rtlCol="0">
            <a:spAutoFit/>
          </a:bodyPr>
          <a:lstStyle/>
          <a:p>
            <a:pPr marL="12700">
              <a:lnSpc>
                <a:spcPct val="100000"/>
              </a:lnSpc>
              <a:spcBef>
                <a:spcPts val="125"/>
              </a:spcBef>
              <a:tabLst>
                <a:tab pos="636905" algn="l"/>
              </a:tabLst>
            </a:pPr>
            <a:r>
              <a:rPr sz="2300" spc="5" dirty="0">
                <a:latin typeface="Times New Roman"/>
                <a:cs typeface="Times New Roman"/>
              </a:rPr>
              <a:t>ˆ	ˆ</a:t>
            </a:r>
            <a:endParaRPr sz="2300">
              <a:latin typeface="Times New Roman"/>
              <a:cs typeface="Times New Roman"/>
            </a:endParaRPr>
          </a:p>
        </p:txBody>
      </p:sp>
      <p:sp>
        <p:nvSpPr>
          <p:cNvPr id="22" name="object 22"/>
          <p:cNvSpPr txBox="1"/>
          <p:nvPr/>
        </p:nvSpPr>
        <p:spPr>
          <a:xfrm>
            <a:off x="4108188" y="3776122"/>
            <a:ext cx="123825" cy="380365"/>
          </a:xfrm>
          <a:prstGeom prst="rect">
            <a:avLst/>
          </a:prstGeom>
        </p:spPr>
        <p:txBody>
          <a:bodyPr vert="horz" wrap="square" lIns="0" tIns="15875" rIns="0" bIns="0" rtlCol="0">
            <a:spAutoFit/>
          </a:bodyPr>
          <a:lstStyle/>
          <a:p>
            <a:pPr marL="12700">
              <a:lnSpc>
                <a:spcPct val="100000"/>
              </a:lnSpc>
              <a:spcBef>
                <a:spcPts val="125"/>
              </a:spcBef>
            </a:pPr>
            <a:r>
              <a:rPr sz="2300" spc="5" dirty="0">
                <a:latin typeface="Times New Roman"/>
                <a:cs typeface="Times New Roman"/>
              </a:rPr>
              <a:t>ˆ</a:t>
            </a:r>
            <a:endParaRPr sz="2300">
              <a:latin typeface="Times New Roman"/>
              <a:cs typeface="Times New Roman"/>
            </a:endParaRPr>
          </a:p>
        </p:txBody>
      </p:sp>
      <p:sp>
        <p:nvSpPr>
          <p:cNvPr id="23" name="object 23"/>
          <p:cNvSpPr txBox="1"/>
          <p:nvPr/>
        </p:nvSpPr>
        <p:spPr>
          <a:xfrm>
            <a:off x="4853421" y="3776122"/>
            <a:ext cx="123825" cy="380365"/>
          </a:xfrm>
          <a:prstGeom prst="rect">
            <a:avLst/>
          </a:prstGeom>
        </p:spPr>
        <p:txBody>
          <a:bodyPr vert="horz" wrap="square" lIns="0" tIns="15875" rIns="0" bIns="0" rtlCol="0">
            <a:spAutoFit/>
          </a:bodyPr>
          <a:lstStyle/>
          <a:p>
            <a:pPr marL="12700">
              <a:lnSpc>
                <a:spcPct val="100000"/>
              </a:lnSpc>
              <a:spcBef>
                <a:spcPts val="125"/>
              </a:spcBef>
            </a:pPr>
            <a:r>
              <a:rPr sz="2300" spc="5" dirty="0">
                <a:latin typeface="Times New Roman"/>
                <a:cs typeface="Times New Roman"/>
              </a:rPr>
              <a:t>ˆ</a:t>
            </a:r>
            <a:endParaRPr sz="2300">
              <a:latin typeface="Times New Roman"/>
              <a:cs typeface="Times New Roman"/>
            </a:endParaRPr>
          </a:p>
        </p:txBody>
      </p:sp>
      <p:sp>
        <p:nvSpPr>
          <p:cNvPr id="24" name="object 24"/>
          <p:cNvSpPr txBox="1"/>
          <p:nvPr/>
        </p:nvSpPr>
        <p:spPr>
          <a:xfrm>
            <a:off x="3629658" y="3781914"/>
            <a:ext cx="135255" cy="439420"/>
          </a:xfrm>
          <a:prstGeom prst="rect">
            <a:avLst/>
          </a:prstGeom>
        </p:spPr>
        <p:txBody>
          <a:bodyPr vert="horz" wrap="square" lIns="0" tIns="12065" rIns="0" bIns="0" rtlCol="0">
            <a:spAutoFit/>
          </a:bodyPr>
          <a:lstStyle/>
          <a:p>
            <a:pPr marL="36830">
              <a:lnSpc>
                <a:spcPct val="100000"/>
              </a:lnSpc>
              <a:spcBef>
                <a:spcPts val="95"/>
              </a:spcBef>
            </a:pPr>
            <a:r>
              <a:rPr sz="1350" spc="-5" dirty="0">
                <a:latin typeface="Times New Roman"/>
                <a:cs typeface="Times New Roman"/>
              </a:rPr>
              <a:t>2</a:t>
            </a:r>
            <a:endParaRPr sz="1350">
              <a:latin typeface="Times New Roman"/>
              <a:cs typeface="Times New Roman"/>
            </a:endParaRPr>
          </a:p>
          <a:p>
            <a:pPr marL="12700">
              <a:lnSpc>
                <a:spcPct val="100000"/>
              </a:lnSpc>
              <a:spcBef>
                <a:spcPts val="25"/>
              </a:spcBef>
            </a:pPr>
            <a:r>
              <a:rPr sz="1350" i="1" spc="-5" dirty="0">
                <a:latin typeface="Times New Roman"/>
                <a:cs typeface="Times New Roman"/>
              </a:rPr>
              <a:t>e</a:t>
            </a:r>
            <a:endParaRPr sz="1350">
              <a:latin typeface="Times New Roman"/>
              <a:cs typeface="Times New Roman"/>
            </a:endParaRPr>
          </a:p>
        </p:txBody>
      </p:sp>
      <p:sp>
        <p:nvSpPr>
          <p:cNvPr id="25" name="object 25"/>
          <p:cNvSpPr txBox="1"/>
          <p:nvPr/>
        </p:nvSpPr>
        <p:spPr>
          <a:xfrm>
            <a:off x="4225568" y="3781914"/>
            <a:ext cx="132080" cy="439420"/>
          </a:xfrm>
          <a:prstGeom prst="rect">
            <a:avLst/>
          </a:prstGeom>
        </p:spPr>
        <p:txBody>
          <a:bodyPr vert="horz" wrap="square" lIns="0" tIns="12065" rIns="0" bIns="0" rtlCol="0">
            <a:spAutoFit/>
          </a:bodyPr>
          <a:lstStyle/>
          <a:p>
            <a:pPr marL="33655">
              <a:lnSpc>
                <a:spcPct val="100000"/>
              </a:lnSpc>
              <a:spcBef>
                <a:spcPts val="95"/>
              </a:spcBef>
            </a:pPr>
            <a:r>
              <a:rPr sz="1350" spc="-5" dirty="0">
                <a:latin typeface="Times New Roman"/>
                <a:cs typeface="Times New Roman"/>
              </a:rPr>
              <a:t>2</a:t>
            </a:r>
            <a:endParaRPr sz="1350">
              <a:latin typeface="Times New Roman"/>
              <a:cs typeface="Times New Roman"/>
            </a:endParaRPr>
          </a:p>
          <a:p>
            <a:pPr marL="12700">
              <a:lnSpc>
                <a:spcPct val="100000"/>
              </a:lnSpc>
              <a:spcBef>
                <a:spcPts val="25"/>
              </a:spcBef>
            </a:pPr>
            <a:r>
              <a:rPr sz="1350" i="1" spc="-5" dirty="0">
                <a:latin typeface="Times New Roman"/>
                <a:cs typeface="Times New Roman"/>
              </a:rPr>
              <a:t>a</a:t>
            </a:r>
            <a:endParaRPr sz="1350">
              <a:latin typeface="Times New Roman"/>
              <a:cs typeface="Times New Roman"/>
            </a:endParaRPr>
          </a:p>
        </p:txBody>
      </p:sp>
      <p:sp>
        <p:nvSpPr>
          <p:cNvPr id="26" name="object 26"/>
          <p:cNvSpPr txBox="1"/>
          <p:nvPr/>
        </p:nvSpPr>
        <p:spPr>
          <a:xfrm>
            <a:off x="2796030" y="3773053"/>
            <a:ext cx="815975" cy="400685"/>
          </a:xfrm>
          <a:prstGeom prst="rect">
            <a:avLst/>
          </a:prstGeom>
        </p:spPr>
        <p:txBody>
          <a:bodyPr vert="horz" wrap="square" lIns="0" tIns="13335" rIns="0" bIns="0" rtlCol="0">
            <a:spAutoFit/>
          </a:bodyPr>
          <a:lstStyle/>
          <a:p>
            <a:pPr marL="12700">
              <a:lnSpc>
                <a:spcPct val="100000"/>
              </a:lnSpc>
              <a:spcBef>
                <a:spcPts val="105"/>
              </a:spcBef>
              <a:tabLst>
                <a:tab pos="429895" algn="l"/>
              </a:tabLst>
            </a:pPr>
            <a:r>
              <a:rPr sz="2450" i="1" spc="-80" dirty="0">
                <a:latin typeface="Symbol"/>
                <a:cs typeface="Symbol"/>
              </a:rPr>
              <a:t></a:t>
            </a:r>
            <a:r>
              <a:rPr sz="2450" spc="-80" dirty="0">
                <a:latin typeface="Times New Roman"/>
                <a:cs typeface="Times New Roman"/>
              </a:rPr>
              <a:t>	</a:t>
            </a:r>
            <a:r>
              <a:rPr sz="2300" spc="10" dirty="0">
                <a:latin typeface="Symbol"/>
                <a:cs typeface="Symbol"/>
              </a:rPr>
              <a:t></a:t>
            </a:r>
            <a:r>
              <a:rPr sz="2300" spc="-254" dirty="0">
                <a:latin typeface="Times New Roman"/>
                <a:cs typeface="Times New Roman"/>
              </a:rPr>
              <a:t> </a:t>
            </a:r>
            <a:r>
              <a:rPr sz="2450" i="1" spc="-740" dirty="0">
                <a:latin typeface="Symbol"/>
                <a:cs typeface="Symbol"/>
              </a:rPr>
              <a:t></a:t>
            </a:r>
            <a:endParaRPr sz="2450">
              <a:latin typeface="Symbol"/>
              <a:cs typeface="Symbol"/>
            </a:endParaRPr>
          </a:p>
        </p:txBody>
      </p:sp>
      <p:sp>
        <p:nvSpPr>
          <p:cNvPr id="27" name="object 27"/>
          <p:cNvSpPr txBox="1"/>
          <p:nvPr/>
        </p:nvSpPr>
        <p:spPr>
          <a:xfrm>
            <a:off x="3820210" y="3773053"/>
            <a:ext cx="384810" cy="400685"/>
          </a:xfrm>
          <a:prstGeom prst="rect">
            <a:avLst/>
          </a:prstGeom>
        </p:spPr>
        <p:txBody>
          <a:bodyPr vert="horz" wrap="square" lIns="0" tIns="13335" rIns="0" bIns="0" rtlCol="0">
            <a:spAutoFit/>
          </a:bodyPr>
          <a:lstStyle/>
          <a:p>
            <a:pPr marL="12700">
              <a:lnSpc>
                <a:spcPct val="100000"/>
              </a:lnSpc>
              <a:spcBef>
                <a:spcPts val="105"/>
              </a:spcBef>
            </a:pPr>
            <a:r>
              <a:rPr sz="2300" spc="10" dirty="0">
                <a:latin typeface="Symbol"/>
                <a:cs typeface="Symbol"/>
              </a:rPr>
              <a:t></a:t>
            </a:r>
            <a:r>
              <a:rPr sz="2300" spc="-355" dirty="0">
                <a:latin typeface="Times New Roman"/>
                <a:cs typeface="Times New Roman"/>
              </a:rPr>
              <a:t> </a:t>
            </a:r>
            <a:r>
              <a:rPr sz="2450" i="1" spc="-740" dirty="0">
                <a:latin typeface="Symbol"/>
                <a:cs typeface="Symbol"/>
              </a:rPr>
              <a:t></a:t>
            </a:r>
            <a:endParaRPr sz="2450">
              <a:latin typeface="Symbol"/>
              <a:cs typeface="Symbol"/>
            </a:endParaRPr>
          </a:p>
        </p:txBody>
      </p:sp>
      <p:sp>
        <p:nvSpPr>
          <p:cNvPr id="28" name="object 28"/>
          <p:cNvSpPr txBox="1"/>
          <p:nvPr/>
        </p:nvSpPr>
        <p:spPr>
          <a:xfrm>
            <a:off x="4420715" y="3773053"/>
            <a:ext cx="3439160" cy="400685"/>
          </a:xfrm>
          <a:prstGeom prst="rect">
            <a:avLst/>
          </a:prstGeom>
        </p:spPr>
        <p:txBody>
          <a:bodyPr vert="horz" wrap="square" lIns="0" tIns="13335" rIns="0" bIns="0" rtlCol="0">
            <a:spAutoFit/>
          </a:bodyPr>
          <a:lstStyle/>
          <a:p>
            <a:pPr marL="12700">
              <a:lnSpc>
                <a:spcPct val="100000"/>
              </a:lnSpc>
              <a:spcBef>
                <a:spcPts val="105"/>
              </a:spcBef>
              <a:tabLst>
                <a:tab pos="766445" algn="l"/>
              </a:tabLst>
            </a:pPr>
            <a:r>
              <a:rPr sz="2300" spc="25" dirty="0">
                <a:latin typeface="Symbol"/>
                <a:cs typeface="Symbol"/>
              </a:rPr>
              <a:t></a:t>
            </a:r>
            <a:r>
              <a:rPr sz="2300" spc="-210" dirty="0">
                <a:latin typeface="Times New Roman"/>
                <a:cs typeface="Times New Roman"/>
              </a:rPr>
              <a:t> </a:t>
            </a:r>
            <a:r>
              <a:rPr sz="2450" i="1" spc="-80" dirty="0">
                <a:latin typeface="Symbol"/>
                <a:cs typeface="Symbol"/>
              </a:rPr>
              <a:t></a:t>
            </a:r>
            <a:r>
              <a:rPr sz="2450" spc="-80" dirty="0">
                <a:latin typeface="Times New Roman"/>
                <a:cs typeface="Times New Roman"/>
              </a:rPr>
              <a:t>	</a:t>
            </a:r>
            <a:r>
              <a:rPr sz="2300" spc="10" dirty="0">
                <a:latin typeface="Symbol"/>
                <a:cs typeface="Symbol"/>
              </a:rPr>
              <a:t></a:t>
            </a:r>
            <a:r>
              <a:rPr sz="2300" spc="-114" dirty="0">
                <a:latin typeface="Times New Roman"/>
                <a:cs typeface="Times New Roman"/>
              </a:rPr>
              <a:t> </a:t>
            </a:r>
            <a:r>
              <a:rPr sz="2300" spc="25" dirty="0">
                <a:latin typeface="Times New Roman"/>
                <a:cs typeface="Times New Roman"/>
              </a:rPr>
              <a:t>3,874</a:t>
            </a:r>
            <a:r>
              <a:rPr sz="2300" spc="-225" dirty="0">
                <a:latin typeface="Times New Roman"/>
                <a:cs typeface="Times New Roman"/>
              </a:rPr>
              <a:t> </a:t>
            </a:r>
            <a:r>
              <a:rPr sz="2300" spc="10" dirty="0">
                <a:latin typeface="Symbol"/>
                <a:cs typeface="Symbol"/>
              </a:rPr>
              <a:t></a:t>
            </a:r>
            <a:r>
              <a:rPr sz="2300" spc="-185" dirty="0">
                <a:latin typeface="Times New Roman"/>
                <a:cs typeface="Times New Roman"/>
              </a:rPr>
              <a:t> </a:t>
            </a:r>
            <a:r>
              <a:rPr sz="2300" spc="10" dirty="0">
                <a:latin typeface="Times New Roman"/>
                <a:cs typeface="Times New Roman"/>
              </a:rPr>
              <a:t>0,185</a:t>
            </a:r>
            <a:r>
              <a:rPr sz="2300" spc="-114" dirty="0">
                <a:latin typeface="Times New Roman"/>
                <a:cs typeface="Times New Roman"/>
              </a:rPr>
              <a:t> </a:t>
            </a:r>
            <a:r>
              <a:rPr sz="2300" spc="10" dirty="0">
                <a:latin typeface="Symbol"/>
                <a:cs typeface="Symbol"/>
              </a:rPr>
              <a:t></a:t>
            </a:r>
            <a:r>
              <a:rPr sz="2300" spc="-40" dirty="0">
                <a:latin typeface="Times New Roman"/>
                <a:cs typeface="Times New Roman"/>
              </a:rPr>
              <a:t> </a:t>
            </a:r>
            <a:r>
              <a:rPr sz="2300" spc="-10" dirty="0">
                <a:latin typeface="Times New Roman"/>
                <a:cs typeface="Times New Roman"/>
              </a:rPr>
              <a:t>4,</a:t>
            </a:r>
            <a:r>
              <a:rPr sz="2300" spc="-330" dirty="0">
                <a:latin typeface="Times New Roman"/>
                <a:cs typeface="Times New Roman"/>
              </a:rPr>
              <a:t> </a:t>
            </a:r>
            <a:r>
              <a:rPr sz="2300" spc="10" dirty="0">
                <a:latin typeface="Times New Roman"/>
                <a:cs typeface="Times New Roman"/>
              </a:rPr>
              <a:t>06</a:t>
            </a:r>
            <a:endParaRPr sz="2300">
              <a:latin typeface="Times New Roman"/>
              <a:cs typeface="Times New Roman"/>
            </a:endParaRPr>
          </a:p>
        </p:txBody>
      </p:sp>
      <p:sp>
        <p:nvSpPr>
          <p:cNvPr id="29" name="object 29"/>
          <p:cNvSpPr txBox="1"/>
          <p:nvPr/>
        </p:nvSpPr>
        <p:spPr>
          <a:xfrm>
            <a:off x="2964179" y="1475231"/>
            <a:ext cx="4752340" cy="650875"/>
          </a:xfrm>
          <a:prstGeom prst="rect">
            <a:avLst/>
          </a:prstGeom>
          <a:ln w="9524">
            <a:solidFill>
              <a:srgbClr val="000000"/>
            </a:solidFill>
          </a:ln>
        </p:spPr>
        <p:txBody>
          <a:bodyPr vert="horz" wrap="square" lIns="0" tIns="43815" rIns="0" bIns="0" rtlCol="0">
            <a:spAutoFit/>
          </a:bodyPr>
          <a:lstStyle/>
          <a:p>
            <a:pPr marL="1517650" marR="205740" indent="-1304925">
              <a:lnSpc>
                <a:spcPct val="100000"/>
              </a:lnSpc>
              <a:spcBef>
                <a:spcPts val="345"/>
              </a:spcBef>
            </a:pPr>
            <a:r>
              <a:rPr sz="1800" b="1" spc="-5" dirty="0">
                <a:latin typeface="Arial"/>
                <a:cs typeface="Arial"/>
              </a:rPr>
              <a:t>Εκφράζει την παραλλακτικότητα </a:t>
            </a:r>
            <a:r>
              <a:rPr sz="1800" b="1" spc="5" dirty="0">
                <a:latin typeface="Arial"/>
                <a:cs typeface="Arial"/>
              </a:rPr>
              <a:t>µεταξύ  </a:t>
            </a:r>
            <a:r>
              <a:rPr sz="1800" b="1" dirty="0">
                <a:latin typeface="Arial"/>
                <a:cs typeface="Arial"/>
              </a:rPr>
              <a:t>των</a:t>
            </a:r>
            <a:r>
              <a:rPr sz="1800" b="1" spc="-30" dirty="0">
                <a:latin typeface="Arial"/>
                <a:cs typeface="Arial"/>
              </a:rPr>
              <a:t> </a:t>
            </a:r>
            <a:r>
              <a:rPr sz="1800" b="1" dirty="0">
                <a:latin typeface="Arial"/>
                <a:cs typeface="Arial"/>
              </a:rPr>
              <a:t>γενοτύπων</a:t>
            </a:r>
            <a:endParaRPr sz="1800">
              <a:latin typeface="Arial"/>
              <a:cs typeface="Arial"/>
            </a:endParaRPr>
          </a:p>
        </p:txBody>
      </p:sp>
      <p:sp>
        <p:nvSpPr>
          <p:cNvPr id="30" name="object 30"/>
          <p:cNvSpPr txBox="1"/>
          <p:nvPr/>
        </p:nvSpPr>
        <p:spPr>
          <a:xfrm>
            <a:off x="5771388" y="5073395"/>
            <a:ext cx="2520950" cy="925194"/>
          </a:xfrm>
          <a:prstGeom prst="rect">
            <a:avLst/>
          </a:prstGeom>
          <a:ln w="9524">
            <a:solidFill>
              <a:srgbClr val="000000"/>
            </a:solidFill>
          </a:ln>
        </p:spPr>
        <p:txBody>
          <a:bodyPr vert="horz" wrap="square" lIns="0" tIns="45719" rIns="0" bIns="0" rtlCol="0">
            <a:spAutoFit/>
          </a:bodyPr>
          <a:lstStyle/>
          <a:p>
            <a:pPr marL="103505" marR="95885" algn="ctr">
              <a:lnSpc>
                <a:spcPct val="100000"/>
              </a:lnSpc>
              <a:spcBef>
                <a:spcPts val="359"/>
              </a:spcBef>
            </a:pPr>
            <a:r>
              <a:rPr sz="1800" b="1" spc="-5" dirty="0">
                <a:latin typeface="Arial"/>
                <a:cs typeface="Arial"/>
              </a:rPr>
              <a:t>Εκφράζει </a:t>
            </a:r>
            <a:r>
              <a:rPr sz="1800" b="1" spc="-10" dirty="0">
                <a:latin typeface="Arial"/>
                <a:cs typeface="Arial"/>
              </a:rPr>
              <a:t>το 4,6%</a:t>
            </a:r>
            <a:r>
              <a:rPr sz="1800" b="1" spc="-50" dirty="0">
                <a:latin typeface="Arial"/>
                <a:cs typeface="Arial"/>
              </a:rPr>
              <a:t> </a:t>
            </a:r>
            <a:r>
              <a:rPr sz="1800" b="1" dirty="0">
                <a:latin typeface="Arial"/>
                <a:cs typeface="Arial"/>
              </a:rPr>
              <a:t>της  Ολικής  </a:t>
            </a:r>
            <a:r>
              <a:rPr sz="1800" b="1" spc="-5" dirty="0">
                <a:latin typeface="Arial"/>
                <a:cs typeface="Arial"/>
              </a:rPr>
              <a:t>Παραλλακτικότητας</a:t>
            </a:r>
            <a:endParaRPr sz="1800">
              <a:latin typeface="Arial"/>
              <a:cs typeface="Arial"/>
            </a:endParaRPr>
          </a:p>
        </p:txBody>
      </p:sp>
      <p:sp>
        <p:nvSpPr>
          <p:cNvPr id="31" name="object 31"/>
          <p:cNvSpPr txBox="1"/>
          <p:nvPr/>
        </p:nvSpPr>
        <p:spPr>
          <a:xfrm>
            <a:off x="2602991" y="5001767"/>
            <a:ext cx="2737485" cy="925194"/>
          </a:xfrm>
          <a:prstGeom prst="rect">
            <a:avLst/>
          </a:prstGeom>
          <a:ln w="9524">
            <a:solidFill>
              <a:srgbClr val="000000"/>
            </a:solidFill>
          </a:ln>
        </p:spPr>
        <p:txBody>
          <a:bodyPr vert="horz" wrap="square" lIns="0" tIns="45719" rIns="0" bIns="0" rtlCol="0">
            <a:spAutoFit/>
          </a:bodyPr>
          <a:lstStyle/>
          <a:p>
            <a:pPr marL="147320" marR="139700" algn="ctr">
              <a:lnSpc>
                <a:spcPct val="100000"/>
              </a:lnSpc>
              <a:spcBef>
                <a:spcPts val="359"/>
              </a:spcBef>
            </a:pPr>
            <a:r>
              <a:rPr sz="1800" b="1" spc="-5" dirty="0">
                <a:latin typeface="Arial"/>
                <a:cs typeface="Arial"/>
              </a:rPr>
              <a:t>Εκφράζει </a:t>
            </a:r>
            <a:r>
              <a:rPr sz="1800" b="1" spc="-10" dirty="0">
                <a:latin typeface="Arial"/>
                <a:cs typeface="Arial"/>
              </a:rPr>
              <a:t>το </a:t>
            </a:r>
            <a:r>
              <a:rPr sz="1800" b="1" spc="-5" dirty="0">
                <a:latin typeface="Arial"/>
                <a:cs typeface="Arial"/>
              </a:rPr>
              <a:t>95,4%</a:t>
            </a:r>
            <a:r>
              <a:rPr sz="1800" b="1" spc="-60" dirty="0">
                <a:latin typeface="Arial"/>
                <a:cs typeface="Arial"/>
              </a:rPr>
              <a:t> </a:t>
            </a:r>
            <a:r>
              <a:rPr sz="1800" b="1" dirty="0">
                <a:latin typeface="Arial"/>
                <a:cs typeface="Arial"/>
              </a:rPr>
              <a:t>της  Ολικής   </a:t>
            </a:r>
            <a:r>
              <a:rPr sz="1800" b="1" spc="-5" dirty="0">
                <a:latin typeface="Arial"/>
                <a:cs typeface="Arial"/>
              </a:rPr>
              <a:t>Παραλλακτικότητας</a:t>
            </a:r>
            <a:endParaRPr sz="1800">
              <a:latin typeface="Arial"/>
              <a:cs typeface="Arial"/>
            </a:endParaRPr>
          </a:p>
        </p:txBody>
      </p:sp>
      <p:sp>
        <p:nvSpPr>
          <p:cNvPr id="32" name="object 32"/>
          <p:cNvSpPr/>
          <p:nvPr/>
        </p:nvSpPr>
        <p:spPr>
          <a:xfrm>
            <a:off x="4110228" y="4207764"/>
            <a:ext cx="1518285" cy="736600"/>
          </a:xfrm>
          <a:custGeom>
            <a:avLst/>
            <a:gdLst/>
            <a:ahLst/>
            <a:cxnLst/>
            <a:rect l="l" t="t" r="r" b="b"/>
            <a:pathLst>
              <a:path w="1518285" h="736600">
                <a:moveTo>
                  <a:pt x="1446169" y="51590"/>
                </a:moveTo>
                <a:lnTo>
                  <a:pt x="1433977" y="25682"/>
                </a:lnTo>
                <a:lnTo>
                  <a:pt x="0" y="710184"/>
                </a:lnTo>
                <a:lnTo>
                  <a:pt x="12192" y="736092"/>
                </a:lnTo>
                <a:lnTo>
                  <a:pt x="1446169" y="51590"/>
                </a:lnTo>
                <a:close/>
              </a:path>
              <a:path w="1518285" h="736600">
                <a:moveTo>
                  <a:pt x="1517904" y="1524"/>
                </a:moveTo>
                <a:lnTo>
                  <a:pt x="1421892" y="0"/>
                </a:lnTo>
                <a:lnTo>
                  <a:pt x="1433977" y="25682"/>
                </a:lnTo>
                <a:lnTo>
                  <a:pt x="1446276" y="19812"/>
                </a:lnTo>
                <a:lnTo>
                  <a:pt x="1458468" y="45720"/>
                </a:lnTo>
                <a:lnTo>
                  <a:pt x="1458468" y="77724"/>
                </a:lnTo>
                <a:lnTo>
                  <a:pt x="1517904" y="1524"/>
                </a:lnTo>
                <a:close/>
              </a:path>
              <a:path w="1518285" h="736600">
                <a:moveTo>
                  <a:pt x="1458468" y="45720"/>
                </a:moveTo>
                <a:lnTo>
                  <a:pt x="1446276" y="19812"/>
                </a:lnTo>
                <a:lnTo>
                  <a:pt x="1433977" y="25682"/>
                </a:lnTo>
                <a:lnTo>
                  <a:pt x="1446169" y="51590"/>
                </a:lnTo>
                <a:lnTo>
                  <a:pt x="1458468" y="45720"/>
                </a:lnTo>
                <a:close/>
              </a:path>
              <a:path w="1518285" h="736600">
                <a:moveTo>
                  <a:pt x="1458468" y="77724"/>
                </a:moveTo>
                <a:lnTo>
                  <a:pt x="1458468" y="45720"/>
                </a:lnTo>
                <a:lnTo>
                  <a:pt x="1446169" y="51590"/>
                </a:lnTo>
                <a:lnTo>
                  <a:pt x="1458468" y="77724"/>
                </a:lnTo>
                <a:close/>
              </a:path>
            </a:pathLst>
          </a:custGeom>
          <a:solidFill>
            <a:srgbClr val="000000"/>
          </a:solidFill>
        </p:spPr>
        <p:txBody>
          <a:bodyPr wrap="square" lIns="0" tIns="0" rIns="0" bIns="0" rtlCol="0"/>
          <a:lstStyle/>
          <a:p>
            <a:endParaRPr/>
          </a:p>
        </p:txBody>
      </p:sp>
      <p:sp>
        <p:nvSpPr>
          <p:cNvPr id="33" name="object 33"/>
          <p:cNvSpPr/>
          <p:nvPr/>
        </p:nvSpPr>
        <p:spPr>
          <a:xfrm>
            <a:off x="6635496" y="4209288"/>
            <a:ext cx="946785" cy="803275"/>
          </a:xfrm>
          <a:custGeom>
            <a:avLst/>
            <a:gdLst/>
            <a:ahLst/>
            <a:cxnLst/>
            <a:rect l="l" t="t" r="r" b="b"/>
            <a:pathLst>
              <a:path w="946784" h="803275">
                <a:moveTo>
                  <a:pt x="92964" y="22860"/>
                </a:moveTo>
                <a:lnTo>
                  <a:pt x="0" y="0"/>
                </a:lnTo>
                <a:lnTo>
                  <a:pt x="38100" y="88392"/>
                </a:lnTo>
                <a:lnTo>
                  <a:pt x="45720" y="79290"/>
                </a:lnTo>
                <a:lnTo>
                  <a:pt x="45720" y="57912"/>
                </a:lnTo>
                <a:lnTo>
                  <a:pt x="64008" y="35052"/>
                </a:lnTo>
                <a:lnTo>
                  <a:pt x="74981" y="44338"/>
                </a:lnTo>
                <a:lnTo>
                  <a:pt x="92964" y="22860"/>
                </a:lnTo>
                <a:close/>
              </a:path>
              <a:path w="946784" h="803275">
                <a:moveTo>
                  <a:pt x="74981" y="44338"/>
                </a:moveTo>
                <a:lnTo>
                  <a:pt x="64008" y="35052"/>
                </a:lnTo>
                <a:lnTo>
                  <a:pt x="45720" y="57912"/>
                </a:lnTo>
                <a:lnTo>
                  <a:pt x="56197" y="66775"/>
                </a:lnTo>
                <a:lnTo>
                  <a:pt x="74981" y="44338"/>
                </a:lnTo>
                <a:close/>
              </a:path>
              <a:path w="946784" h="803275">
                <a:moveTo>
                  <a:pt x="56197" y="66775"/>
                </a:moveTo>
                <a:lnTo>
                  <a:pt x="45720" y="57912"/>
                </a:lnTo>
                <a:lnTo>
                  <a:pt x="45720" y="79290"/>
                </a:lnTo>
                <a:lnTo>
                  <a:pt x="56197" y="66775"/>
                </a:lnTo>
                <a:close/>
              </a:path>
              <a:path w="946784" h="803275">
                <a:moveTo>
                  <a:pt x="946404" y="781812"/>
                </a:moveTo>
                <a:lnTo>
                  <a:pt x="74981" y="44338"/>
                </a:lnTo>
                <a:lnTo>
                  <a:pt x="56197" y="66775"/>
                </a:lnTo>
                <a:lnTo>
                  <a:pt x="926592" y="803148"/>
                </a:lnTo>
                <a:lnTo>
                  <a:pt x="946404" y="781812"/>
                </a:lnTo>
                <a:close/>
              </a:path>
            </a:pathLst>
          </a:custGeom>
          <a:solidFill>
            <a:srgbClr val="000000"/>
          </a:solidFill>
        </p:spPr>
        <p:txBody>
          <a:bodyPr wrap="square" lIns="0" tIns="0" rIns="0" bIns="0" rtlCol="0"/>
          <a:lstStyle/>
          <a:p>
            <a:endParaRPr/>
          </a:p>
        </p:txBody>
      </p:sp>
      <p:sp>
        <p:nvSpPr>
          <p:cNvPr id="34" name="object 34"/>
          <p:cNvSpPr/>
          <p:nvPr/>
        </p:nvSpPr>
        <p:spPr>
          <a:xfrm>
            <a:off x="5340095" y="3777995"/>
            <a:ext cx="792480" cy="576580"/>
          </a:xfrm>
          <a:custGeom>
            <a:avLst/>
            <a:gdLst/>
            <a:ahLst/>
            <a:cxnLst/>
            <a:rect l="l" t="t" r="r" b="b"/>
            <a:pathLst>
              <a:path w="792479" h="576579">
                <a:moveTo>
                  <a:pt x="396239" y="0"/>
                </a:moveTo>
                <a:lnTo>
                  <a:pt x="342342" y="2640"/>
                </a:lnTo>
                <a:lnTo>
                  <a:pt x="290688" y="10329"/>
                </a:lnTo>
                <a:lnTo>
                  <a:pt x="241744" y="22717"/>
                </a:lnTo>
                <a:lnTo>
                  <a:pt x="195975" y="39454"/>
                </a:lnTo>
                <a:lnTo>
                  <a:pt x="153846" y="60192"/>
                </a:lnTo>
                <a:lnTo>
                  <a:pt x="115823" y="84581"/>
                </a:lnTo>
                <a:lnTo>
                  <a:pt x="82373" y="112273"/>
                </a:lnTo>
                <a:lnTo>
                  <a:pt x="53960" y="142917"/>
                </a:lnTo>
                <a:lnTo>
                  <a:pt x="31051" y="176164"/>
                </a:lnTo>
                <a:lnTo>
                  <a:pt x="14111" y="211666"/>
                </a:lnTo>
                <a:lnTo>
                  <a:pt x="3605" y="249073"/>
                </a:lnTo>
                <a:lnTo>
                  <a:pt x="0" y="288035"/>
                </a:lnTo>
                <a:lnTo>
                  <a:pt x="3605" y="326998"/>
                </a:lnTo>
                <a:lnTo>
                  <a:pt x="14111" y="364405"/>
                </a:lnTo>
                <a:lnTo>
                  <a:pt x="31051" y="399907"/>
                </a:lnTo>
                <a:lnTo>
                  <a:pt x="53960" y="433154"/>
                </a:lnTo>
                <a:lnTo>
                  <a:pt x="82373" y="463798"/>
                </a:lnTo>
                <a:lnTo>
                  <a:pt x="115823" y="491489"/>
                </a:lnTo>
                <a:lnTo>
                  <a:pt x="153846" y="515879"/>
                </a:lnTo>
                <a:lnTo>
                  <a:pt x="195975" y="536617"/>
                </a:lnTo>
                <a:lnTo>
                  <a:pt x="241744" y="553354"/>
                </a:lnTo>
                <a:lnTo>
                  <a:pt x="290688" y="565742"/>
                </a:lnTo>
                <a:lnTo>
                  <a:pt x="342342" y="573431"/>
                </a:lnTo>
                <a:lnTo>
                  <a:pt x="396239" y="576071"/>
                </a:lnTo>
                <a:lnTo>
                  <a:pt x="449817" y="573431"/>
                </a:lnTo>
                <a:lnTo>
                  <a:pt x="501261" y="565742"/>
                </a:lnTo>
                <a:lnTo>
                  <a:pt x="550092" y="553354"/>
                </a:lnTo>
                <a:lnTo>
                  <a:pt x="595827" y="536617"/>
                </a:lnTo>
                <a:lnTo>
                  <a:pt x="637985" y="515879"/>
                </a:lnTo>
                <a:lnTo>
                  <a:pt x="676084" y="491489"/>
                </a:lnTo>
                <a:lnTo>
                  <a:pt x="709643" y="463798"/>
                </a:lnTo>
                <a:lnTo>
                  <a:pt x="738180" y="433154"/>
                </a:lnTo>
                <a:lnTo>
                  <a:pt x="761214" y="399907"/>
                </a:lnTo>
                <a:lnTo>
                  <a:pt x="778263" y="364405"/>
                </a:lnTo>
                <a:lnTo>
                  <a:pt x="788845" y="326998"/>
                </a:lnTo>
                <a:lnTo>
                  <a:pt x="792479" y="288035"/>
                </a:lnTo>
                <a:lnTo>
                  <a:pt x="788845" y="249073"/>
                </a:lnTo>
                <a:lnTo>
                  <a:pt x="778263" y="211666"/>
                </a:lnTo>
                <a:lnTo>
                  <a:pt x="761214" y="176164"/>
                </a:lnTo>
                <a:lnTo>
                  <a:pt x="738180" y="142917"/>
                </a:lnTo>
                <a:lnTo>
                  <a:pt x="709643" y="112273"/>
                </a:lnTo>
                <a:lnTo>
                  <a:pt x="676084" y="84581"/>
                </a:lnTo>
                <a:lnTo>
                  <a:pt x="637985" y="60192"/>
                </a:lnTo>
                <a:lnTo>
                  <a:pt x="595827" y="39454"/>
                </a:lnTo>
                <a:lnTo>
                  <a:pt x="550092" y="22717"/>
                </a:lnTo>
                <a:lnTo>
                  <a:pt x="501261" y="10329"/>
                </a:lnTo>
                <a:lnTo>
                  <a:pt x="449817" y="2640"/>
                </a:lnTo>
                <a:lnTo>
                  <a:pt x="396239" y="0"/>
                </a:lnTo>
                <a:close/>
              </a:path>
            </a:pathLst>
          </a:custGeom>
          <a:ln w="9524">
            <a:solidFill>
              <a:srgbClr val="FF0000"/>
            </a:solidFill>
          </a:ln>
        </p:spPr>
        <p:txBody>
          <a:bodyPr wrap="square" lIns="0" tIns="0" rIns="0" bIns="0" rtlCol="0"/>
          <a:lstStyle/>
          <a:p>
            <a:endParaRPr/>
          </a:p>
        </p:txBody>
      </p:sp>
      <p:sp>
        <p:nvSpPr>
          <p:cNvPr id="35" name="object 35"/>
          <p:cNvSpPr/>
          <p:nvPr/>
        </p:nvSpPr>
        <p:spPr>
          <a:xfrm>
            <a:off x="6277355" y="3777995"/>
            <a:ext cx="791210" cy="576580"/>
          </a:xfrm>
          <a:custGeom>
            <a:avLst/>
            <a:gdLst/>
            <a:ahLst/>
            <a:cxnLst/>
            <a:rect l="l" t="t" r="r" b="b"/>
            <a:pathLst>
              <a:path w="791209" h="576579">
                <a:moveTo>
                  <a:pt x="394715" y="0"/>
                </a:moveTo>
                <a:lnTo>
                  <a:pt x="341168" y="2640"/>
                </a:lnTo>
                <a:lnTo>
                  <a:pt x="289806" y="10329"/>
                </a:lnTo>
                <a:lnTo>
                  <a:pt x="241101" y="22717"/>
                </a:lnTo>
                <a:lnTo>
                  <a:pt x="195523" y="39454"/>
                </a:lnTo>
                <a:lnTo>
                  <a:pt x="153543" y="60192"/>
                </a:lnTo>
                <a:lnTo>
                  <a:pt x="115633" y="84581"/>
                </a:lnTo>
                <a:lnTo>
                  <a:pt x="82263" y="112273"/>
                </a:lnTo>
                <a:lnTo>
                  <a:pt x="53904" y="142917"/>
                </a:lnTo>
                <a:lnTo>
                  <a:pt x="31027" y="176164"/>
                </a:lnTo>
                <a:lnTo>
                  <a:pt x="14104" y="211666"/>
                </a:lnTo>
                <a:lnTo>
                  <a:pt x="3604" y="249073"/>
                </a:lnTo>
                <a:lnTo>
                  <a:pt x="0" y="288035"/>
                </a:lnTo>
                <a:lnTo>
                  <a:pt x="3604" y="326998"/>
                </a:lnTo>
                <a:lnTo>
                  <a:pt x="14104" y="364405"/>
                </a:lnTo>
                <a:lnTo>
                  <a:pt x="31027" y="399907"/>
                </a:lnTo>
                <a:lnTo>
                  <a:pt x="53904" y="433154"/>
                </a:lnTo>
                <a:lnTo>
                  <a:pt x="82263" y="463798"/>
                </a:lnTo>
                <a:lnTo>
                  <a:pt x="115633" y="491489"/>
                </a:lnTo>
                <a:lnTo>
                  <a:pt x="153543" y="515879"/>
                </a:lnTo>
                <a:lnTo>
                  <a:pt x="195523" y="536617"/>
                </a:lnTo>
                <a:lnTo>
                  <a:pt x="241101" y="553354"/>
                </a:lnTo>
                <a:lnTo>
                  <a:pt x="289806" y="565742"/>
                </a:lnTo>
                <a:lnTo>
                  <a:pt x="341168" y="573431"/>
                </a:lnTo>
                <a:lnTo>
                  <a:pt x="394715" y="576071"/>
                </a:lnTo>
                <a:lnTo>
                  <a:pt x="448613" y="573431"/>
                </a:lnTo>
                <a:lnTo>
                  <a:pt x="500267" y="565742"/>
                </a:lnTo>
                <a:lnTo>
                  <a:pt x="549211" y="553354"/>
                </a:lnTo>
                <a:lnTo>
                  <a:pt x="594980" y="536617"/>
                </a:lnTo>
                <a:lnTo>
                  <a:pt x="637109" y="515879"/>
                </a:lnTo>
                <a:lnTo>
                  <a:pt x="675131" y="491489"/>
                </a:lnTo>
                <a:lnTo>
                  <a:pt x="708582" y="463798"/>
                </a:lnTo>
                <a:lnTo>
                  <a:pt x="736995" y="433154"/>
                </a:lnTo>
                <a:lnTo>
                  <a:pt x="759904" y="399907"/>
                </a:lnTo>
                <a:lnTo>
                  <a:pt x="776844" y="364405"/>
                </a:lnTo>
                <a:lnTo>
                  <a:pt x="787350" y="326998"/>
                </a:lnTo>
                <a:lnTo>
                  <a:pt x="790955" y="288035"/>
                </a:lnTo>
                <a:lnTo>
                  <a:pt x="787350" y="249073"/>
                </a:lnTo>
                <a:lnTo>
                  <a:pt x="776844" y="211666"/>
                </a:lnTo>
                <a:lnTo>
                  <a:pt x="759904" y="176164"/>
                </a:lnTo>
                <a:lnTo>
                  <a:pt x="736995" y="142917"/>
                </a:lnTo>
                <a:lnTo>
                  <a:pt x="708582" y="112273"/>
                </a:lnTo>
                <a:lnTo>
                  <a:pt x="675131" y="84581"/>
                </a:lnTo>
                <a:lnTo>
                  <a:pt x="637109" y="60192"/>
                </a:lnTo>
                <a:lnTo>
                  <a:pt x="594980" y="39454"/>
                </a:lnTo>
                <a:lnTo>
                  <a:pt x="549211" y="22717"/>
                </a:lnTo>
                <a:lnTo>
                  <a:pt x="500267" y="10329"/>
                </a:lnTo>
                <a:lnTo>
                  <a:pt x="448613" y="2640"/>
                </a:lnTo>
                <a:lnTo>
                  <a:pt x="394715" y="0"/>
                </a:lnTo>
                <a:close/>
              </a:path>
            </a:pathLst>
          </a:custGeom>
          <a:ln w="9524">
            <a:solidFill>
              <a:srgbClr val="FF0000"/>
            </a:solidFill>
          </a:ln>
        </p:spPr>
        <p:txBody>
          <a:bodyPr wrap="square" lIns="0" tIns="0" rIns="0" bIns="0" rtlCol="0"/>
          <a:lstStyle/>
          <a:p>
            <a:endParaRPr/>
          </a:p>
        </p:txBody>
      </p:sp>
      <p:sp>
        <p:nvSpPr>
          <p:cNvPr id="36" name="object 36"/>
          <p:cNvSpPr/>
          <p:nvPr/>
        </p:nvSpPr>
        <p:spPr>
          <a:xfrm>
            <a:off x="2100072" y="2036064"/>
            <a:ext cx="870585" cy="447040"/>
          </a:xfrm>
          <a:custGeom>
            <a:avLst/>
            <a:gdLst/>
            <a:ahLst/>
            <a:cxnLst/>
            <a:rect l="l" t="t" r="r" b="b"/>
            <a:pathLst>
              <a:path w="870585" h="447039">
                <a:moveTo>
                  <a:pt x="70694" y="395896"/>
                </a:moveTo>
                <a:lnTo>
                  <a:pt x="57912" y="370332"/>
                </a:lnTo>
                <a:lnTo>
                  <a:pt x="0" y="446532"/>
                </a:lnTo>
                <a:lnTo>
                  <a:pt x="57912" y="446532"/>
                </a:lnTo>
                <a:lnTo>
                  <a:pt x="57912" y="402336"/>
                </a:lnTo>
                <a:lnTo>
                  <a:pt x="70694" y="395896"/>
                </a:lnTo>
                <a:close/>
              </a:path>
              <a:path w="870585" h="447039">
                <a:moveTo>
                  <a:pt x="82900" y="420309"/>
                </a:moveTo>
                <a:lnTo>
                  <a:pt x="70694" y="395896"/>
                </a:lnTo>
                <a:lnTo>
                  <a:pt x="57912" y="402336"/>
                </a:lnTo>
                <a:lnTo>
                  <a:pt x="70104" y="426720"/>
                </a:lnTo>
                <a:lnTo>
                  <a:pt x="82900" y="420309"/>
                </a:lnTo>
                <a:close/>
              </a:path>
              <a:path w="870585" h="447039">
                <a:moveTo>
                  <a:pt x="96012" y="446532"/>
                </a:moveTo>
                <a:lnTo>
                  <a:pt x="82900" y="420309"/>
                </a:lnTo>
                <a:lnTo>
                  <a:pt x="70104" y="426720"/>
                </a:lnTo>
                <a:lnTo>
                  <a:pt x="57912" y="402336"/>
                </a:lnTo>
                <a:lnTo>
                  <a:pt x="57912" y="446532"/>
                </a:lnTo>
                <a:lnTo>
                  <a:pt x="96012" y="446532"/>
                </a:lnTo>
                <a:close/>
              </a:path>
              <a:path w="870585" h="447039">
                <a:moveTo>
                  <a:pt x="870204" y="25908"/>
                </a:moveTo>
                <a:lnTo>
                  <a:pt x="856488" y="0"/>
                </a:lnTo>
                <a:lnTo>
                  <a:pt x="70694" y="395896"/>
                </a:lnTo>
                <a:lnTo>
                  <a:pt x="82900" y="420309"/>
                </a:lnTo>
                <a:lnTo>
                  <a:pt x="870204" y="25908"/>
                </a:lnTo>
                <a:close/>
              </a:path>
            </a:pathLst>
          </a:custGeom>
          <a:solidFill>
            <a:srgbClr val="000000"/>
          </a:solidFill>
        </p:spPr>
        <p:txBody>
          <a:bodyPr wrap="square" lIns="0" tIns="0" rIns="0" bIns="0" rtlCol="0"/>
          <a:lstStyle/>
          <a:p>
            <a:endParaRPr/>
          </a:p>
        </p:txBody>
      </p:sp>
      <p:sp>
        <p:nvSpPr>
          <p:cNvPr id="37" name="object 37"/>
          <p:cNvSpPr/>
          <p:nvPr/>
        </p:nvSpPr>
        <p:spPr>
          <a:xfrm>
            <a:off x="1379219" y="2409444"/>
            <a:ext cx="792480" cy="576580"/>
          </a:xfrm>
          <a:custGeom>
            <a:avLst/>
            <a:gdLst/>
            <a:ahLst/>
            <a:cxnLst/>
            <a:rect l="l" t="t" r="r" b="b"/>
            <a:pathLst>
              <a:path w="792480" h="576580">
                <a:moveTo>
                  <a:pt x="396239" y="0"/>
                </a:moveTo>
                <a:lnTo>
                  <a:pt x="342342" y="2640"/>
                </a:lnTo>
                <a:lnTo>
                  <a:pt x="290688" y="10329"/>
                </a:lnTo>
                <a:lnTo>
                  <a:pt x="241744" y="22717"/>
                </a:lnTo>
                <a:lnTo>
                  <a:pt x="195975" y="39454"/>
                </a:lnTo>
                <a:lnTo>
                  <a:pt x="153846" y="60192"/>
                </a:lnTo>
                <a:lnTo>
                  <a:pt x="115823" y="84581"/>
                </a:lnTo>
                <a:lnTo>
                  <a:pt x="82373" y="112273"/>
                </a:lnTo>
                <a:lnTo>
                  <a:pt x="53960" y="142917"/>
                </a:lnTo>
                <a:lnTo>
                  <a:pt x="31051" y="176164"/>
                </a:lnTo>
                <a:lnTo>
                  <a:pt x="14111" y="211666"/>
                </a:lnTo>
                <a:lnTo>
                  <a:pt x="3605" y="249073"/>
                </a:lnTo>
                <a:lnTo>
                  <a:pt x="0" y="288035"/>
                </a:lnTo>
                <a:lnTo>
                  <a:pt x="3605" y="327318"/>
                </a:lnTo>
                <a:lnTo>
                  <a:pt x="14111" y="364934"/>
                </a:lnTo>
                <a:lnTo>
                  <a:pt x="31051" y="400550"/>
                </a:lnTo>
                <a:lnTo>
                  <a:pt x="53960" y="433831"/>
                </a:lnTo>
                <a:lnTo>
                  <a:pt x="82373" y="464446"/>
                </a:lnTo>
                <a:lnTo>
                  <a:pt x="115823" y="492061"/>
                </a:lnTo>
                <a:lnTo>
                  <a:pt x="153846" y="516342"/>
                </a:lnTo>
                <a:lnTo>
                  <a:pt x="195975" y="536955"/>
                </a:lnTo>
                <a:lnTo>
                  <a:pt x="241744" y="553569"/>
                </a:lnTo>
                <a:lnTo>
                  <a:pt x="290688" y="565848"/>
                </a:lnTo>
                <a:lnTo>
                  <a:pt x="342342" y="573460"/>
                </a:lnTo>
                <a:lnTo>
                  <a:pt x="396239" y="576071"/>
                </a:lnTo>
                <a:lnTo>
                  <a:pt x="449817" y="573460"/>
                </a:lnTo>
                <a:lnTo>
                  <a:pt x="501261" y="565848"/>
                </a:lnTo>
                <a:lnTo>
                  <a:pt x="550092" y="553569"/>
                </a:lnTo>
                <a:lnTo>
                  <a:pt x="595827" y="536955"/>
                </a:lnTo>
                <a:lnTo>
                  <a:pt x="637985" y="516342"/>
                </a:lnTo>
                <a:lnTo>
                  <a:pt x="676084" y="492061"/>
                </a:lnTo>
                <a:lnTo>
                  <a:pt x="709643" y="464446"/>
                </a:lnTo>
                <a:lnTo>
                  <a:pt x="738180" y="433831"/>
                </a:lnTo>
                <a:lnTo>
                  <a:pt x="761214" y="400550"/>
                </a:lnTo>
                <a:lnTo>
                  <a:pt x="778263" y="364934"/>
                </a:lnTo>
                <a:lnTo>
                  <a:pt x="788845" y="327318"/>
                </a:lnTo>
                <a:lnTo>
                  <a:pt x="792479" y="288035"/>
                </a:lnTo>
                <a:lnTo>
                  <a:pt x="788845" y="249073"/>
                </a:lnTo>
                <a:lnTo>
                  <a:pt x="778263" y="211666"/>
                </a:lnTo>
                <a:lnTo>
                  <a:pt x="761214" y="176164"/>
                </a:lnTo>
                <a:lnTo>
                  <a:pt x="738180" y="142917"/>
                </a:lnTo>
                <a:lnTo>
                  <a:pt x="709643" y="112273"/>
                </a:lnTo>
                <a:lnTo>
                  <a:pt x="676084" y="84581"/>
                </a:lnTo>
                <a:lnTo>
                  <a:pt x="637985" y="60192"/>
                </a:lnTo>
                <a:lnTo>
                  <a:pt x="595827" y="39454"/>
                </a:lnTo>
                <a:lnTo>
                  <a:pt x="550092" y="22717"/>
                </a:lnTo>
                <a:lnTo>
                  <a:pt x="501261" y="10329"/>
                </a:lnTo>
                <a:lnTo>
                  <a:pt x="449817" y="2640"/>
                </a:lnTo>
                <a:lnTo>
                  <a:pt x="396239" y="0"/>
                </a:lnTo>
                <a:close/>
              </a:path>
            </a:pathLst>
          </a:custGeom>
          <a:ln w="9524">
            <a:solidFill>
              <a:srgbClr val="FF0000"/>
            </a:solidFill>
          </a:ln>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2051" rIns="0" bIns="0" rtlCol="0">
            <a:spAutoFit/>
          </a:bodyPr>
          <a:lstStyle/>
          <a:p>
            <a:pPr marL="2069464" marR="5080" indent="-1539875">
              <a:lnSpc>
                <a:spcPct val="100000"/>
              </a:lnSpc>
              <a:spcBef>
                <a:spcPts val="100"/>
              </a:spcBef>
            </a:pPr>
            <a:r>
              <a:rPr sz="3200" b="1" spc="-5" dirty="0">
                <a:solidFill>
                  <a:srgbClr val="000000"/>
                </a:solidFill>
                <a:latin typeface="Arial"/>
                <a:cs typeface="Arial"/>
              </a:rPr>
              <a:t>Άλλες </a:t>
            </a:r>
            <a:r>
              <a:rPr sz="3200" b="1" spc="5" dirty="0">
                <a:solidFill>
                  <a:srgbClr val="000000"/>
                </a:solidFill>
                <a:latin typeface="Arial"/>
                <a:cs typeface="Arial"/>
              </a:rPr>
              <a:t>Εφαρµογές </a:t>
            </a:r>
            <a:r>
              <a:rPr sz="3200" b="1" dirty="0">
                <a:solidFill>
                  <a:srgbClr val="000000"/>
                </a:solidFill>
                <a:latin typeface="Arial"/>
                <a:cs typeface="Arial"/>
              </a:rPr>
              <a:t>των </a:t>
            </a:r>
            <a:r>
              <a:rPr sz="3200" b="1" spc="-5" dirty="0">
                <a:solidFill>
                  <a:srgbClr val="000000"/>
                </a:solidFill>
                <a:latin typeface="Arial"/>
                <a:cs typeface="Arial"/>
              </a:rPr>
              <a:t>Συνιστωσών  Παραλλακτικότητας</a:t>
            </a:r>
            <a:endParaRPr sz="3200">
              <a:latin typeface="Arial"/>
              <a:cs typeface="Arial"/>
            </a:endParaRPr>
          </a:p>
        </p:txBody>
      </p:sp>
      <p:sp>
        <p:nvSpPr>
          <p:cNvPr id="3" name="object 3"/>
          <p:cNvSpPr txBox="1"/>
          <p:nvPr/>
        </p:nvSpPr>
        <p:spPr>
          <a:xfrm>
            <a:off x="1304035" y="3372102"/>
            <a:ext cx="7872095" cy="2950845"/>
          </a:xfrm>
          <a:prstGeom prst="rect">
            <a:avLst/>
          </a:prstGeom>
        </p:spPr>
        <p:txBody>
          <a:bodyPr vert="horz" wrap="square" lIns="0" tIns="12700" rIns="0" bIns="0" rtlCol="0">
            <a:spAutoFit/>
          </a:bodyPr>
          <a:lstStyle/>
          <a:p>
            <a:pPr marL="354965" marR="5080" indent="-342900">
              <a:lnSpc>
                <a:spcPct val="100000"/>
              </a:lnSpc>
              <a:spcBef>
                <a:spcPts val="100"/>
              </a:spcBef>
              <a:buChar char=""/>
              <a:tabLst>
                <a:tab pos="354965" algn="l"/>
                <a:tab pos="355600" algn="l"/>
              </a:tabLst>
            </a:pPr>
            <a:r>
              <a:rPr sz="2000" dirty="0">
                <a:latin typeface="Arial"/>
                <a:cs typeface="Arial"/>
              </a:rPr>
              <a:t>Εκφράζει </a:t>
            </a:r>
            <a:r>
              <a:rPr sz="2000" spc="-10" dirty="0">
                <a:latin typeface="Arial"/>
                <a:cs typeface="Arial"/>
              </a:rPr>
              <a:t>το </a:t>
            </a:r>
            <a:r>
              <a:rPr sz="2000" dirty="0">
                <a:latin typeface="Arial"/>
                <a:cs typeface="Arial"/>
              </a:rPr>
              <a:t>βαθµό </a:t>
            </a:r>
            <a:r>
              <a:rPr sz="2000" spc="-5" dirty="0">
                <a:latin typeface="Arial"/>
                <a:cs typeface="Arial"/>
              </a:rPr>
              <a:t>οµοιότητας των παρατηρήσεων µέσα </a:t>
            </a:r>
            <a:r>
              <a:rPr sz="2000" dirty="0">
                <a:latin typeface="Arial"/>
                <a:cs typeface="Arial"/>
              </a:rPr>
              <a:t>στις  οµάδες </a:t>
            </a:r>
            <a:r>
              <a:rPr sz="2000" spc="-5" dirty="0">
                <a:latin typeface="Arial"/>
                <a:cs typeface="Arial"/>
              </a:rPr>
              <a:t>σε σχέση µε </a:t>
            </a:r>
            <a:r>
              <a:rPr sz="2000" dirty="0">
                <a:latin typeface="Arial"/>
                <a:cs typeface="Arial"/>
              </a:rPr>
              <a:t>την </a:t>
            </a:r>
            <a:r>
              <a:rPr sz="2000" spc="-5" dirty="0">
                <a:latin typeface="Arial"/>
                <a:cs typeface="Arial"/>
              </a:rPr>
              <a:t>οµοιότητα των παρατηρήσεων </a:t>
            </a:r>
            <a:r>
              <a:rPr sz="2000" dirty="0">
                <a:latin typeface="Arial"/>
                <a:cs typeface="Arial"/>
              </a:rPr>
              <a:t>µεταξύ </a:t>
            </a:r>
            <a:r>
              <a:rPr sz="2000" spc="-5" dirty="0">
                <a:latin typeface="Arial"/>
                <a:cs typeface="Arial"/>
              </a:rPr>
              <a:t>των  οµάδων.</a:t>
            </a:r>
            <a:endParaRPr sz="2000" dirty="0">
              <a:latin typeface="Arial"/>
              <a:cs typeface="Arial"/>
            </a:endParaRPr>
          </a:p>
          <a:p>
            <a:pPr marL="354965" marR="1361440" indent="-342900">
              <a:lnSpc>
                <a:spcPct val="100000"/>
              </a:lnSpc>
              <a:spcBef>
                <a:spcPts val="470"/>
              </a:spcBef>
              <a:buChar char=""/>
              <a:tabLst>
                <a:tab pos="354965" algn="l"/>
                <a:tab pos="355600" algn="l"/>
              </a:tabLst>
            </a:pPr>
            <a:r>
              <a:rPr sz="2000" spc="-5" dirty="0">
                <a:latin typeface="Arial"/>
                <a:cs typeface="Arial"/>
              </a:rPr>
              <a:t>Στη Γενετική </a:t>
            </a:r>
            <a:r>
              <a:rPr sz="2000" dirty="0">
                <a:latin typeface="Arial"/>
                <a:cs typeface="Arial"/>
              </a:rPr>
              <a:t>εκφράζει την </a:t>
            </a:r>
            <a:r>
              <a:rPr sz="2000" spc="-5" dirty="0">
                <a:latin typeface="Arial"/>
                <a:cs typeface="Arial"/>
              </a:rPr>
              <a:t>κληρονοµικότητα ποσοτικών  χαρακτηριστικών</a:t>
            </a:r>
            <a:endParaRPr sz="2000" dirty="0">
              <a:latin typeface="Arial"/>
              <a:cs typeface="Arial"/>
            </a:endParaRPr>
          </a:p>
          <a:p>
            <a:pPr marL="354965" marR="398145" indent="-342900">
              <a:lnSpc>
                <a:spcPct val="100000"/>
              </a:lnSpc>
              <a:spcBef>
                <a:spcPts val="480"/>
              </a:spcBef>
              <a:buChar char=""/>
              <a:tabLst>
                <a:tab pos="354965" algn="l"/>
                <a:tab pos="355600" algn="l"/>
              </a:tabLst>
            </a:pPr>
            <a:r>
              <a:rPr sz="2000" dirty="0">
                <a:latin typeface="Arial"/>
                <a:cs typeface="Arial"/>
              </a:rPr>
              <a:t>Εκφράζει </a:t>
            </a:r>
            <a:r>
              <a:rPr sz="2000" spc="-5" dirty="0">
                <a:latin typeface="Arial"/>
                <a:cs typeface="Arial"/>
              </a:rPr>
              <a:t>την </a:t>
            </a:r>
            <a:r>
              <a:rPr sz="2000" dirty="0">
                <a:latin typeface="Arial"/>
                <a:cs typeface="Arial"/>
              </a:rPr>
              <a:t>αξιοπιστία, </a:t>
            </a:r>
            <a:r>
              <a:rPr sz="2000" spc="-5" dirty="0">
                <a:latin typeface="Arial"/>
                <a:cs typeface="Arial"/>
              </a:rPr>
              <a:t>εσωτερική συνοχή </a:t>
            </a:r>
            <a:r>
              <a:rPr sz="2000" dirty="0">
                <a:latin typeface="Arial"/>
                <a:cs typeface="Arial"/>
              </a:rPr>
              <a:t>ή </a:t>
            </a:r>
            <a:r>
              <a:rPr sz="2000" spc="-5" dirty="0">
                <a:latin typeface="Arial"/>
                <a:cs typeface="Arial"/>
              </a:rPr>
              <a:t>συνέπεια, µεταξύ  παρατηρήσεων </a:t>
            </a:r>
            <a:r>
              <a:rPr sz="2000" dirty="0">
                <a:latin typeface="Arial"/>
                <a:cs typeface="Arial"/>
              </a:rPr>
              <a:t>που </a:t>
            </a:r>
            <a:r>
              <a:rPr sz="2000" spc="-5" dirty="0">
                <a:latin typeface="Arial"/>
                <a:cs typeface="Arial"/>
              </a:rPr>
              <a:t>προέκυψαν </a:t>
            </a:r>
            <a:r>
              <a:rPr sz="2000" dirty="0">
                <a:latin typeface="Arial"/>
                <a:cs typeface="Arial"/>
              </a:rPr>
              <a:t>από </a:t>
            </a:r>
            <a:r>
              <a:rPr sz="2000" spc="-5" dirty="0">
                <a:latin typeface="Arial"/>
                <a:cs typeface="Arial"/>
              </a:rPr>
              <a:t>την </a:t>
            </a:r>
            <a:r>
              <a:rPr sz="2000" dirty="0">
                <a:latin typeface="Arial"/>
                <a:cs typeface="Arial"/>
              </a:rPr>
              <a:t>ίδια</a:t>
            </a:r>
            <a:r>
              <a:rPr sz="2000" spc="-40" dirty="0">
                <a:latin typeface="Arial"/>
                <a:cs typeface="Arial"/>
              </a:rPr>
              <a:t> </a:t>
            </a:r>
            <a:r>
              <a:rPr sz="2000" dirty="0">
                <a:latin typeface="Arial"/>
                <a:cs typeface="Arial"/>
              </a:rPr>
              <a:t>διαδικασία</a:t>
            </a:r>
          </a:p>
          <a:p>
            <a:pPr marL="354965" marR="251460" indent="-342900">
              <a:lnSpc>
                <a:spcPct val="100000"/>
              </a:lnSpc>
              <a:spcBef>
                <a:spcPts val="480"/>
              </a:spcBef>
              <a:buChar char=""/>
              <a:tabLst>
                <a:tab pos="354965" algn="l"/>
                <a:tab pos="355600" algn="l"/>
              </a:tabLst>
            </a:pPr>
            <a:r>
              <a:rPr sz="2000" dirty="0">
                <a:latin typeface="Arial"/>
                <a:cs typeface="Arial"/>
              </a:rPr>
              <a:t>Εκφράζει </a:t>
            </a:r>
            <a:r>
              <a:rPr sz="2000" spc="-5" dirty="0">
                <a:latin typeface="Arial"/>
                <a:cs typeface="Arial"/>
              </a:rPr>
              <a:t>την επαναληψιµότητα διαδοχικών µετρήσεων </a:t>
            </a:r>
            <a:r>
              <a:rPr sz="2000" dirty="0">
                <a:latin typeface="Arial"/>
                <a:cs typeface="Arial"/>
              </a:rPr>
              <a:t>στην ίδια  πειραµατική</a:t>
            </a:r>
            <a:r>
              <a:rPr sz="2000" spc="-30" dirty="0">
                <a:latin typeface="Arial"/>
                <a:cs typeface="Arial"/>
              </a:rPr>
              <a:t> </a:t>
            </a:r>
            <a:r>
              <a:rPr sz="2000" spc="-5" dirty="0">
                <a:latin typeface="Arial"/>
                <a:cs typeface="Arial"/>
              </a:rPr>
              <a:t>µονάδα</a:t>
            </a:r>
            <a:endParaRPr sz="2000" dirty="0">
              <a:latin typeface="Arial"/>
              <a:cs typeface="Arial"/>
            </a:endParaRPr>
          </a:p>
        </p:txBody>
      </p:sp>
      <p:sp>
        <p:nvSpPr>
          <p:cNvPr id="4" name="object 4"/>
          <p:cNvSpPr/>
          <p:nvPr/>
        </p:nvSpPr>
        <p:spPr>
          <a:xfrm>
            <a:off x="6822950" y="2510035"/>
            <a:ext cx="1289685" cy="0"/>
          </a:xfrm>
          <a:custGeom>
            <a:avLst/>
            <a:gdLst/>
            <a:ahLst/>
            <a:cxnLst/>
            <a:rect l="l" t="t" r="r" b="b"/>
            <a:pathLst>
              <a:path w="1289684">
                <a:moveTo>
                  <a:pt x="0" y="0"/>
                </a:moveTo>
                <a:lnTo>
                  <a:pt x="1289298" y="0"/>
                </a:lnTo>
              </a:path>
            </a:pathLst>
          </a:custGeom>
          <a:ln w="19921">
            <a:solidFill>
              <a:srgbClr val="000000"/>
            </a:solidFill>
          </a:ln>
        </p:spPr>
        <p:txBody>
          <a:bodyPr wrap="square" lIns="0" tIns="0" rIns="0" bIns="0" rtlCol="0"/>
          <a:lstStyle/>
          <a:p>
            <a:endParaRPr/>
          </a:p>
        </p:txBody>
      </p:sp>
      <p:sp>
        <p:nvSpPr>
          <p:cNvPr id="5" name="object 5"/>
          <p:cNvSpPr txBox="1"/>
          <p:nvPr/>
        </p:nvSpPr>
        <p:spPr>
          <a:xfrm>
            <a:off x="7525001" y="1927922"/>
            <a:ext cx="142240" cy="304800"/>
          </a:xfrm>
          <a:prstGeom prst="rect">
            <a:avLst/>
          </a:prstGeom>
        </p:spPr>
        <p:txBody>
          <a:bodyPr vert="horz" wrap="square" lIns="0" tIns="16510" rIns="0" bIns="0" rtlCol="0">
            <a:spAutoFit/>
          </a:bodyPr>
          <a:lstStyle/>
          <a:p>
            <a:pPr marL="12700">
              <a:lnSpc>
                <a:spcPct val="100000"/>
              </a:lnSpc>
              <a:spcBef>
                <a:spcPts val="130"/>
              </a:spcBef>
            </a:pPr>
            <a:r>
              <a:rPr sz="1800" spc="15" dirty="0">
                <a:latin typeface="Times New Roman"/>
                <a:cs typeface="Times New Roman"/>
              </a:rPr>
              <a:t>2</a:t>
            </a:r>
            <a:endParaRPr sz="1800">
              <a:latin typeface="Times New Roman"/>
              <a:cs typeface="Times New Roman"/>
            </a:endParaRPr>
          </a:p>
        </p:txBody>
      </p:sp>
      <p:sp>
        <p:nvSpPr>
          <p:cNvPr id="6" name="object 6"/>
          <p:cNvSpPr txBox="1"/>
          <p:nvPr/>
        </p:nvSpPr>
        <p:spPr>
          <a:xfrm>
            <a:off x="7122665" y="2499422"/>
            <a:ext cx="142240" cy="304800"/>
          </a:xfrm>
          <a:prstGeom prst="rect">
            <a:avLst/>
          </a:prstGeom>
        </p:spPr>
        <p:txBody>
          <a:bodyPr vert="horz" wrap="square" lIns="0" tIns="16510" rIns="0" bIns="0" rtlCol="0">
            <a:spAutoFit/>
          </a:bodyPr>
          <a:lstStyle/>
          <a:p>
            <a:pPr marL="12700">
              <a:lnSpc>
                <a:spcPct val="100000"/>
              </a:lnSpc>
              <a:spcBef>
                <a:spcPts val="130"/>
              </a:spcBef>
            </a:pPr>
            <a:r>
              <a:rPr sz="1800" spc="15" dirty="0">
                <a:latin typeface="Times New Roman"/>
                <a:cs typeface="Times New Roman"/>
              </a:rPr>
              <a:t>2</a:t>
            </a:r>
            <a:endParaRPr sz="1800">
              <a:latin typeface="Times New Roman"/>
              <a:cs typeface="Times New Roman"/>
            </a:endParaRPr>
          </a:p>
        </p:txBody>
      </p:sp>
      <p:sp>
        <p:nvSpPr>
          <p:cNvPr id="7" name="object 7"/>
          <p:cNvSpPr txBox="1"/>
          <p:nvPr/>
        </p:nvSpPr>
        <p:spPr>
          <a:xfrm>
            <a:off x="7494520" y="2211386"/>
            <a:ext cx="142240" cy="304800"/>
          </a:xfrm>
          <a:prstGeom prst="rect">
            <a:avLst/>
          </a:prstGeom>
        </p:spPr>
        <p:txBody>
          <a:bodyPr vert="horz" wrap="square" lIns="0" tIns="16510" rIns="0" bIns="0" rtlCol="0">
            <a:spAutoFit/>
          </a:bodyPr>
          <a:lstStyle/>
          <a:p>
            <a:pPr marL="12700">
              <a:lnSpc>
                <a:spcPct val="100000"/>
              </a:lnSpc>
              <a:spcBef>
                <a:spcPts val="130"/>
              </a:spcBef>
            </a:pPr>
            <a:r>
              <a:rPr sz="1800" i="1" spc="15" dirty="0">
                <a:latin typeface="Times New Roman"/>
                <a:cs typeface="Times New Roman"/>
              </a:rPr>
              <a:t>a</a:t>
            </a:r>
            <a:endParaRPr sz="1800">
              <a:latin typeface="Times New Roman"/>
              <a:cs typeface="Times New Roman"/>
            </a:endParaRPr>
          </a:p>
        </p:txBody>
      </p:sp>
      <p:sp>
        <p:nvSpPr>
          <p:cNvPr id="8" name="object 8"/>
          <p:cNvSpPr txBox="1"/>
          <p:nvPr/>
        </p:nvSpPr>
        <p:spPr>
          <a:xfrm>
            <a:off x="7092184" y="2782886"/>
            <a:ext cx="142240" cy="304800"/>
          </a:xfrm>
          <a:prstGeom prst="rect">
            <a:avLst/>
          </a:prstGeom>
        </p:spPr>
        <p:txBody>
          <a:bodyPr vert="horz" wrap="square" lIns="0" tIns="16510" rIns="0" bIns="0" rtlCol="0">
            <a:spAutoFit/>
          </a:bodyPr>
          <a:lstStyle/>
          <a:p>
            <a:pPr marL="12700">
              <a:lnSpc>
                <a:spcPct val="100000"/>
              </a:lnSpc>
              <a:spcBef>
                <a:spcPts val="130"/>
              </a:spcBef>
            </a:pPr>
            <a:r>
              <a:rPr sz="1800" i="1" spc="15" dirty="0">
                <a:latin typeface="Times New Roman"/>
                <a:cs typeface="Times New Roman"/>
              </a:rPr>
              <a:t>a</a:t>
            </a:r>
            <a:endParaRPr sz="1800">
              <a:latin typeface="Times New Roman"/>
              <a:cs typeface="Times New Roman"/>
            </a:endParaRPr>
          </a:p>
        </p:txBody>
      </p:sp>
      <p:sp>
        <p:nvSpPr>
          <p:cNvPr id="9" name="object 9"/>
          <p:cNvSpPr txBox="1"/>
          <p:nvPr/>
        </p:nvSpPr>
        <p:spPr>
          <a:xfrm>
            <a:off x="7893811" y="2499422"/>
            <a:ext cx="175260" cy="588010"/>
          </a:xfrm>
          <a:prstGeom prst="rect">
            <a:avLst/>
          </a:prstGeom>
        </p:spPr>
        <p:txBody>
          <a:bodyPr vert="horz" wrap="square" lIns="0" tIns="16510" rIns="0" bIns="0" rtlCol="0">
            <a:spAutoFit/>
          </a:bodyPr>
          <a:lstStyle/>
          <a:p>
            <a:pPr marL="45720">
              <a:lnSpc>
                <a:spcPct val="100000"/>
              </a:lnSpc>
              <a:spcBef>
                <a:spcPts val="130"/>
              </a:spcBef>
            </a:pPr>
            <a:r>
              <a:rPr sz="1800" spc="15" dirty="0">
                <a:latin typeface="Times New Roman"/>
                <a:cs typeface="Times New Roman"/>
              </a:rPr>
              <a:t>2</a:t>
            </a:r>
            <a:endParaRPr sz="1800">
              <a:latin typeface="Times New Roman"/>
              <a:cs typeface="Times New Roman"/>
            </a:endParaRPr>
          </a:p>
          <a:p>
            <a:pPr marL="12700">
              <a:lnSpc>
                <a:spcPct val="100000"/>
              </a:lnSpc>
              <a:spcBef>
                <a:spcPts val="70"/>
              </a:spcBef>
            </a:pPr>
            <a:r>
              <a:rPr sz="1800" i="1" spc="10" dirty="0">
                <a:latin typeface="Times New Roman"/>
                <a:cs typeface="Times New Roman"/>
              </a:rPr>
              <a:t>e</a:t>
            </a:r>
            <a:endParaRPr sz="1800">
              <a:latin typeface="Times New Roman"/>
              <a:cs typeface="Times New Roman"/>
            </a:endParaRPr>
          </a:p>
        </p:txBody>
      </p:sp>
      <p:sp>
        <p:nvSpPr>
          <p:cNvPr id="10" name="object 10"/>
          <p:cNvSpPr txBox="1"/>
          <p:nvPr/>
        </p:nvSpPr>
        <p:spPr>
          <a:xfrm>
            <a:off x="7208008" y="1915165"/>
            <a:ext cx="267970" cy="535940"/>
          </a:xfrm>
          <a:prstGeom prst="rect">
            <a:avLst/>
          </a:prstGeom>
        </p:spPr>
        <p:txBody>
          <a:bodyPr vert="horz" wrap="square" lIns="0" tIns="12065" rIns="0" bIns="0" rtlCol="0">
            <a:spAutoFit/>
          </a:bodyPr>
          <a:lstStyle/>
          <a:p>
            <a:pPr marL="12700">
              <a:lnSpc>
                <a:spcPct val="100000"/>
              </a:lnSpc>
              <a:spcBef>
                <a:spcPts val="95"/>
              </a:spcBef>
            </a:pPr>
            <a:r>
              <a:rPr sz="3350" i="1" spc="-114" dirty="0">
                <a:latin typeface="Symbol"/>
                <a:cs typeface="Symbol"/>
              </a:rPr>
              <a:t></a:t>
            </a:r>
            <a:endParaRPr sz="3350">
              <a:latin typeface="Symbol"/>
              <a:cs typeface="Symbol"/>
            </a:endParaRPr>
          </a:p>
        </p:txBody>
      </p:sp>
      <p:sp>
        <p:nvSpPr>
          <p:cNvPr id="11" name="object 11"/>
          <p:cNvSpPr txBox="1"/>
          <p:nvPr/>
        </p:nvSpPr>
        <p:spPr>
          <a:xfrm>
            <a:off x="2122232" y="2172721"/>
            <a:ext cx="4639945" cy="535940"/>
          </a:xfrm>
          <a:prstGeom prst="rect">
            <a:avLst/>
          </a:prstGeom>
        </p:spPr>
        <p:txBody>
          <a:bodyPr vert="horz" wrap="square" lIns="0" tIns="12065" rIns="0" bIns="0" rtlCol="0">
            <a:spAutoFit/>
          </a:bodyPr>
          <a:lstStyle/>
          <a:p>
            <a:pPr marL="50800">
              <a:lnSpc>
                <a:spcPct val="100000"/>
              </a:lnSpc>
              <a:spcBef>
                <a:spcPts val="95"/>
              </a:spcBef>
              <a:tabLst>
                <a:tab pos="4380230" algn="l"/>
              </a:tabLst>
            </a:pPr>
            <a:r>
              <a:rPr sz="3150" i="1" dirty="0">
                <a:latin typeface="Times New Roman"/>
                <a:cs typeface="Times New Roman"/>
              </a:rPr>
              <a:t>Intraclass </a:t>
            </a:r>
            <a:r>
              <a:rPr sz="3150" i="1" spc="5" dirty="0">
                <a:latin typeface="Times New Roman"/>
                <a:cs typeface="Times New Roman"/>
              </a:rPr>
              <a:t>Correlation</a:t>
            </a:r>
            <a:r>
              <a:rPr sz="3150" i="1" spc="-350" dirty="0">
                <a:latin typeface="Times New Roman"/>
                <a:cs typeface="Times New Roman"/>
              </a:rPr>
              <a:t> </a:t>
            </a:r>
            <a:r>
              <a:rPr sz="3150" dirty="0">
                <a:latin typeface="Times New Roman"/>
                <a:cs typeface="Times New Roman"/>
              </a:rPr>
              <a:t>:</a:t>
            </a:r>
            <a:r>
              <a:rPr sz="3150" spc="-180" dirty="0">
                <a:latin typeface="Times New Roman"/>
                <a:cs typeface="Times New Roman"/>
              </a:rPr>
              <a:t> </a:t>
            </a:r>
            <a:r>
              <a:rPr sz="3350" i="1" spc="35" dirty="0">
                <a:latin typeface="Symbol"/>
                <a:cs typeface="Symbol"/>
              </a:rPr>
              <a:t></a:t>
            </a:r>
            <a:r>
              <a:rPr sz="2700" i="1" spc="52" baseline="-24691" dirty="0">
                <a:latin typeface="Times New Roman"/>
                <a:cs typeface="Times New Roman"/>
              </a:rPr>
              <a:t>I	</a:t>
            </a:r>
            <a:r>
              <a:rPr sz="3150" spc="5" dirty="0">
                <a:latin typeface="Symbol"/>
                <a:cs typeface="Symbol"/>
              </a:rPr>
              <a:t></a:t>
            </a:r>
            <a:endParaRPr sz="3150">
              <a:latin typeface="Symbol"/>
              <a:cs typeface="Symbol"/>
            </a:endParaRPr>
          </a:p>
        </p:txBody>
      </p:sp>
      <p:sp>
        <p:nvSpPr>
          <p:cNvPr id="12" name="object 12"/>
          <p:cNvSpPr txBox="1"/>
          <p:nvPr/>
        </p:nvSpPr>
        <p:spPr>
          <a:xfrm>
            <a:off x="6804149" y="2486665"/>
            <a:ext cx="1074420" cy="535940"/>
          </a:xfrm>
          <a:prstGeom prst="rect">
            <a:avLst/>
          </a:prstGeom>
        </p:spPr>
        <p:txBody>
          <a:bodyPr vert="horz" wrap="square" lIns="0" tIns="12065" rIns="0" bIns="0" rtlCol="0">
            <a:spAutoFit/>
          </a:bodyPr>
          <a:lstStyle/>
          <a:p>
            <a:pPr marL="12700">
              <a:lnSpc>
                <a:spcPct val="100000"/>
              </a:lnSpc>
              <a:spcBef>
                <a:spcPts val="95"/>
              </a:spcBef>
              <a:tabLst>
                <a:tab pos="554990" algn="l"/>
              </a:tabLst>
            </a:pPr>
            <a:r>
              <a:rPr sz="3350" i="1" spc="-114" dirty="0">
                <a:latin typeface="Symbol"/>
                <a:cs typeface="Symbol"/>
              </a:rPr>
              <a:t></a:t>
            </a:r>
            <a:r>
              <a:rPr sz="3350" spc="-114" dirty="0">
                <a:latin typeface="Times New Roman"/>
                <a:cs typeface="Times New Roman"/>
              </a:rPr>
              <a:t>	</a:t>
            </a:r>
            <a:r>
              <a:rPr sz="3150" spc="5" dirty="0">
                <a:latin typeface="Symbol"/>
                <a:cs typeface="Symbol"/>
              </a:rPr>
              <a:t></a:t>
            </a:r>
            <a:r>
              <a:rPr sz="3150" spc="-525" dirty="0">
                <a:latin typeface="Times New Roman"/>
                <a:cs typeface="Times New Roman"/>
              </a:rPr>
              <a:t> </a:t>
            </a:r>
            <a:r>
              <a:rPr sz="3350" i="1" spc="-114" dirty="0">
                <a:latin typeface="Symbol"/>
                <a:cs typeface="Symbol"/>
              </a:rPr>
              <a:t></a:t>
            </a:r>
            <a:endParaRPr sz="3350">
              <a:latin typeface="Symbol"/>
              <a:cs typeface="Symbo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9E1279-BBBD-4F08-BDC5-CF5A77BACF5E}"/>
              </a:ext>
            </a:extLst>
          </p:cNvPr>
          <p:cNvSpPr>
            <a:spLocks noGrp="1"/>
          </p:cNvSpPr>
          <p:nvPr>
            <p:ph type="title"/>
          </p:nvPr>
        </p:nvSpPr>
        <p:spPr>
          <a:xfrm>
            <a:off x="1364995" y="535939"/>
            <a:ext cx="7963409" cy="4739759"/>
          </a:xfrm>
        </p:spPr>
        <p:txBody>
          <a:bodyPr/>
          <a:lstStyle/>
          <a:p>
            <a:pPr marL="457200" indent="-457200">
              <a:buFont typeface="Wingdings" panose="05000000000000000000" pitchFamily="2" charset="2"/>
              <a:buChar char="ü"/>
            </a:pPr>
            <a:r>
              <a:rPr lang="el-GR" dirty="0"/>
              <a:t>Πιθανές χρήσεις </a:t>
            </a:r>
            <a:r>
              <a:rPr lang="en-US" dirty="0"/>
              <a:t>CRD</a:t>
            </a:r>
            <a:br>
              <a:rPr lang="en-US" dirty="0"/>
            </a:br>
            <a:br>
              <a:rPr lang="en-US" dirty="0"/>
            </a:br>
            <a:r>
              <a:rPr lang="el-GR" dirty="0"/>
              <a:t>Όταν το πείραμα είναι ομοιόμορφο και δεν υπάρχει ανάγκη για ομαδοποίηση </a:t>
            </a:r>
            <a:br>
              <a:rPr lang="el-GR" dirty="0"/>
            </a:br>
            <a:br>
              <a:rPr lang="el-GR" dirty="0"/>
            </a:br>
            <a:r>
              <a:rPr lang="el-GR" dirty="0"/>
              <a:t>Όταν υπάρχει μεγάλη πιθανότητα να χαθεί κάποια επανάληψη </a:t>
            </a:r>
            <a:br>
              <a:rPr lang="el-GR" dirty="0"/>
            </a:br>
            <a:br>
              <a:rPr lang="el-GR" dirty="0"/>
            </a:br>
            <a:r>
              <a:rPr lang="el-GR" dirty="0"/>
              <a:t>Όταν δεν υπάρχει η δυνατότητα για πολλές επαναλήψεις τότε το </a:t>
            </a:r>
            <a:r>
              <a:rPr lang="en-US" dirty="0"/>
              <a:t>CRD </a:t>
            </a:r>
            <a:r>
              <a:rPr lang="el-GR" dirty="0"/>
              <a:t>παρέχει το μέγιστο </a:t>
            </a:r>
            <a:r>
              <a:rPr lang="en-US" dirty="0"/>
              <a:t>B.E </a:t>
            </a:r>
            <a:r>
              <a:rPr lang="el-GR" dirty="0"/>
              <a:t>για τον υπολογισμό του σφάλματος</a:t>
            </a:r>
          </a:p>
        </p:txBody>
      </p:sp>
    </p:spTree>
    <p:extLst>
      <p:ext uri="{BB962C8B-B14F-4D97-AF65-F5344CB8AC3E}">
        <p14:creationId xmlns:p14="http://schemas.microsoft.com/office/powerpoint/2010/main" val="2779730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05758" y="782827"/>
            <a:ext cx="486981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0000"/>
                </a:solidFill>
                <a:latin typeface="Arial"/>
                <a:cs typeface="Arial"/>
              </a:rPr>
              <a:t>Συγκρίσεις Μέσων</a:t>
            </a:r>
            <a:r>
              <a:rPr sz="3200" b="1" spc="-35" dirty="0">
                <a:solidFill>
                  <a:srgbClr val="000000"/>
                </a:solidFill>
                <a:latin typeface="Arial"/>
                <a:cs typeface="Arial"/>
              </a:rPr>
              <a:t> </a:t>
            </a:r>
            <a:r>
              <a:rPr sz="3200" b="1" spc="-5" dirty="0">
                <a:solidFill>
                  <a:srgbClr val="000000"/>
                </a:solidFill>
                <a:latin typeface="Arial"/>
                <a:cs typeface="Arial"/>
              </a:rPr>
              <a:t>Όρων</a:t>
            </a:r>
            <a:endParaRPr sz="3200">
              <a:latin typeface="Arial"/>
              <a:cs typeface="Arial"/>
            </a:endParaRPr>
          </a:p>
        </p:txBody>
      </p:sp>
      <p:sp>
        <p:nvSpPr>
          <p:cNvPr id="3" name="object 3"/>
          <p:cNvSpPr txBox="1"/>
          <p:nvPr/>
        </p:nvSpPr>
        <p:spPr>
          <a:xfrm>
            <a:off x="1304035" y="1538731"/>
            <a:ext cx="7589520" cy="1096645"/>
          </a:xfrm>
          <a:prstGeom prst="rect">
            <a:avLst/>
          </a:prstGeom>
        </p:spPr>
        <p:txBody>
          <a:bodyPr vert="horz" wrap="square" lIns="0" tIns="24130" rIns="0" bIns="0" rtlCol="0">
            <a:spAutoFit/>
          </a:bodyPr>
          <a:lstStyle/>
          <a:p>
            <a:pPr marL="354965" marR="5080" indent="-342900">
              <a:lnSpc>
                <a:spcPts val="2630"/>
              </a:lnSpc>
              <a:spcBef>
                <a:spcPts val="190"/>
              </a:spcBef>
            </a:pPr>
            <a:r>
              <a:rPr sz="2200" spc="-5" dirty="0">
                <a:latin typeface="Arial"/>
                <a:cs typeface="Arial"/>
              </a:rPr>
              <a:t>Το Κριτήριο </a:t>
            </a:r>
            <a:r>
              <a:rPr sz="2200" dirty="0">
                <a:latin typeface="Arial"/>
                <a:cs typeface="Arial"/>
              </a:rPr>
              <a:t>της </a:t>
            </a:r>
            <a:r>
              <a:rPr sz="2200" spc="-5" dirty="0">
                <a:latin typeface="Arial"/>
                <a:cs typeface="Arial"/>
              </a:rPr>
              <a:t>Ελάχιστης </a:t>
            </a:r>
            <a:r>
              <a:rPr sz="2200" dirty="0">
                <a:latin typeface="Arial"/>
                <a:cs typeface="Arial"/>
              </a:rPr>
              <a:t>(Στατιστικά) </a:t>
            </a:r>
            <a:r>
              <a:rPr sz="2200" spc="-5" dirty="0">
                <a:latin typeface="Arial"/>
                <a:cs typeface="Arial"/>
              </a:rPr>
              <a:t>Σηµαντικής </a:t>
            </a:r>
            <a:r>
              <a:rPr sz="2200" spc="10" dirty="0">
                <a:latin typeface="Arial"/>
                <a:cs typeface="Arial"/>
              </a:rPr>
              <a:t>∆ιαφοράς  (ΕΣ∆-LSD)</a:t>
            </a:r>
            <a:endParaRPr sz="2200">
              <a:latin typeface="Arial"/>
              <a:cs typeface="Arial"/>
            </a:endParaRPr>
          </a:p>
          <a:p>
            <a:pPr marL="12700">
              <a:lnSpc>
                <a:spcPct val="100000"/>
              </a:lnSpc>
              <a:spcBef>
                <a:spcPts val="440"/>
              </a:spcBef>
            </a:pPr>
            <a:r>
              <a:rPr sz="2200" spc="-5" dirty="0">
                <a:solidFill>
                  <a:srgbClr val="0000FF"/>
                </a:solidFill>
                <a:latin typeface="Arial"/>
                <a:cs typeface="Arial"/>
              </a:rPr>
              <a:t>Ισορροπηµένο Σχέδιο:</a:t>
            </a:r>
            <a:endParaRPr sz="2200">
              <a:latin typeface="Arial"/>
              <a:cs typeface="Arial"/>
            </a:endParaRPr>
          </a:p>
        </p:txBody>
      </p:sp>
      <p:sp>
        <p:nvSpPr>
          <p:cNvPr id="4" name="object 4"/>
          <p:cNvSpPr/>
          <p:nvPr/>
        </p:nvSpPr>
        <p:spPr>
          <a:xfrm>
            <a:off x="3445764" y="5373623"/>
            <a:ext cx="1658620" cy="0"/>
          </a:xfrm>
          <a:custGeom>
            <a:avLst/>
            <a:gdLst/>
            <a:ahLst/>
            <a:cxnLst/>
            <a:rect l="l" t="t" r="r" b="b"/>
            <a:pathLst>
              <a:path w="1658620">
                <a:moveTo>
                  <a:pt x="0" y="0"/>
                </a:moveTo>
                <a:lnTo>
                  <a:pt x="1658111" y="0"/>
                </a:lnTo>
              </a:path>
            </a:pathLst>
          </a:custGeom>
          <a:ln w="13117">
            <a:solidFill>
              <a:srgbClr val="000000"/>
            </a:solidFill>
          </a:ln>
        </p:spPr>
        <p:txBody>
          <a:bodyPr wrap="square" lIns="0" tIns="0" rIns="0" bIns="0" rtlCol="0"/>
          <a:lstStyle/>
          <a:p>
            <a:endParaRPr/>
          </a:p>
        </p:txBody>
      </p:sp>
      <p:sp>
        <p:nvSpPr>
          <p:cNvPr id="5" name="object 5"/>
          <p:cNvSpPr/>
          <p:nvPr/>
        </p:nvSpPr>
        <p:spPr>
          <a:xfrm>
            <a:off x="3267455" y="4981955"/>
            <a:ext cx="1858010" cy="788035"/>
          </a:xfrm>
          <a:custGeom>
            <a:avLst/>
            <a:gdLst/>
            <a:ahLst/>
            <a:cxnLst/>
            <a:rect l="l" t="t" r="r" b="b"/>
            <a:pathLst>
              <a:path w="1858010" h="788035">
                <a:moveTo>
                  <a:pt x="0" y="528827"/>
                </a:moveTo>
                <a:lnTo>
                  <a:pt x="25907" y="489203"/>
                </a:lnTo>
                <a:lnTo>
                  <a:pt x="91439" y="787907"/>
                </a:lnTo>
                <a:lnTo>
                  <a:pt x="163067" y="0"/>
                </a:lnTo>
                <a:lnTo>
                  <a:pt x="1857755" y="0"/>
                </a:lnTo>
              </a:path>
            </a:pathLst>
          </a:custGeom>
          <a:ln w="3175">
            <a:solidFill>
              <a:srgbClr val="000000"/>
            </a:solidFill>
          </a:ln>
        </p:spPr>
        <p:txBody>
          <a:bodyPr wrap="square" lIns="0" tIns="0" rIns="0" bIns="0" rtlCol="0"/>
          <a:lstStyle/>
          <a:p>
            <a:endParaRPr/>
          </a:p>
        </p:txBody>
      </p:sp>
      <p:sp>
        <p:nvSpPr>
          <p:cNvPr id="6" name="object 6"/>
          <p:cNvSpPr/>
          <p:nvPr/>
        </p:nvSpPr>
        <p:spPr>
          <a:xfrm>
            <a:off x="3264408" y="4975860"/>
            <a:ext cx="1861185" cy="794385"/>
          </a:xfrm>
          <a:custGeom>
            <a:avLst/>
            <a:gdLst/>
            <a:ahLst/>
            <a:cxnLst/>
            <a:rect l="l" t="t" r="r" b="b"/>
            <a:pathLst>
              <a:path w="1861185" h="794385">
                <a:moveTo>
                  <a:pt x="1860804" y="13716"/>
                </a:moveTo>
                <a:lnTo>
                  <a:pt x="1860804" y="0"/>
                </a:lnTo>
                <a:lnTo>
                  <a:pt x="160020" y="0"/>
                </a:lnTo>
                <a:lnTo>
                  <a:pt x="94488" y="725424"/>
                </a:lnTo>
                <a:lnTo>
                  <a:pt x="36576" y="477012"/>
                </a:lnTo>
                <a:lnTo>
                  <a:pt x="0" y="531876"/>
                </a:lnTo>
                <a:lnTo>
                  <a:pt x="7620" y="536448"/>
                </a:lnTo>
                <a:lnTo>
                  <a:pt x="21336" y="512064"/>
                </a:lnTo>
                <a:lnTo>
                  <a:pt x="88392" y="794004"/>
                </a:lnTo>
                <a:lnTo>
                  <a:pt x="100584" y="794004"/>
                </a:lnTo>
                <a:lnTo>
                  <a:pt x="172212" y="13716"/>
                </a:lnTo>
                <a:lnTo>
                  <a:pt x="1860804" y="13716"/>
                </a:lnTo>
                <a:close/>
              </a:path>
            </a:pathLst>
          </a:custGeom>
          <a:solidFill>
            <a:srgbClr val="000000"/>
          </a:solidFill>
        </p:spPr>
        <p:txBody>
          <a:bodyPr wrap="square" lIns="0" tIns="0" rIns="0" bIns="0" rtlCol="0"/>
          <a:lstStyle/>
          <a:p>
            <a:endParaRPr/>
          </a:p>
        </p:txBody>
      </p:sp>
      <p:sp>
        <p:nvSpPr>
          <p:cNvPr id="7" name="object 7"/>
          <p:cNvSpPr/>
          <p:nvPr/>
        </p:nvSpPr>
        <p:spPr>
          <a:xfrm>
            <a:off x="6434327" y="5373623"/>
            <a:ext cx="1633855" cy="0"/>
          </a:xfrm>
          <a:custGeom>
            <a:avLst/>
            <a:gdLst/>
            <a:ahLst/>
            <a:cxnLst/>
            <a:rect l="l" t="t" r="r" b="b"/>
            <a:pathLst>
              <a:path w="1633854">
                <a:moveTo>
                  <a:pt x="0" y="0"/>
                </a:moveTo>
                <a:lnTo>
                  <a:pt x="1633727" y="0"/>
                </a:lnTo>
              </a:path>
            </a:pathLst>
          </a:custGeom>
          <a:ln w="13117">
            <a:solidFill>
              <a:srgbClr val="000000"/>
            </a:solidFill>
          </a:ln>
        </p:spPr>
        <p:txBody>
          <a:bodyPr wrap="square" lIns="0" tIns="0" rIns="0" bIns="0" rtlCol="0"/>
          <a:lstStyle/>
          <a:p>
            <a:endParaRPr/>
          </a:p>
        </p:txBody>
      </p:sp>
      <p:sp>
        <p:nvSpPr>
          <p:cNvPr id="8" name="object 8"/>
          <p:cNvSpPr/>
          <p:nvPr/>
        </p:nvSpPr>
        <p:spPr>
          <a:xfrm>
            <a:off x="6257544" y="4981955"/>
            <a:ext cx="1831975" cy="788035"/>
          </a:xfrm>
          <a:custGeom>
            <a:avLst/>
            <a:gdLst/>
            <a:ahLst/>
            <a:cxnLst/>
            <a:rect l="l" t="t" r="r" b="b"/>
            <a:pathLst>
              <a:path w="1831975" h="788035">
                <a:moveTo>
                  <a:pt x="0" y="528827"/>
                </a:moveTo>
                <a:lnTo>
                  <a:pt x="25907" y="489203"/>
                </a:lnTo>
                <a:lnTo>
                  <a:pt x="89915" y="787907"/>
                </a:lnTo>
                <a:lnTo>
                  <a:pt x="161543" y="0"/>
                </a:lnTo>
                <a:lnTo>
                  <a:pt x="1831847" y="0"/>
                </a:lnTo>
              </a:path>
            </a:pathLst>
          </a:custGeom>
          <a:ln w="3175">
            <a:solidFill>
              <a:srgbClr val="000000"/>
            </a:solidFill>
          </a:ln>
        </p:spPr>
        <p:txBody>
          <a:bodyPr wrap="square" lIns="0" tIns="0" rIns="0" bIns="0" rtlCol="0"/>
          <a:lstStyle/>
          <a:p>
            <a:endParaRPr/>
          </a:p>
        </p:txBody>
      </p:sp>
      <p:sp>
        <p:nvSpPr>
          <p:cNvPr id="9" name="object 9"/>
          <p:cNvSpPr/>
          <p:nvPr/>
        </p:nvSpPr>
        <p:spPr>
          <a:xfrm>
            <a:off x="6252972" y="4975860"/>
            <a:ext cx="1836420" cy="794385"/>
          </a:xfrm>
          <a:custGeom>
            <a:avLst/>
            <a:gdLst/>
            <a:ahLst/>
            <a:cxnLst/>
            <a:rect l="l" t="t" r="r" b="b"/>
            <a:pathLst>
              <a:path w="1836420" h="794385">
                <a:moveTo>
                  <a:pt x="1836420" y="13716"/>
                </a:moveTo>
                <a:lnTo>
                  <a:pt x="1836420" y="0"/>
                </a:lnTo>
                <a:lnTo>
                  <a:pt x="160020" y="0"/>
                </a:lnTo>
                <a:lnTo>
                  <a:pt x="94488" y="725424"/>
                </a:lnTo>
                <a:lnTo>
                  <a:pt x="38100" y="477012"/>
                </a:lnTo>
                <a:lnTo>
                  <a:pt x="0" y="531876"/>
                </a:lnTo>
                <a:lnTo>
                  <a:pt x="7620" y="536448"/>
                </a:lnTo>
                <a:lnTo>
                  <a:pt x="22860" y="512064"/>
                </a:lnTo>
                <a:lnTo>
                  <a:pt x="88392" y="794004"/>
                </a:lnTo>
                <a:lnTo>
                  <a:pt x="102108" y="794004"/>
                </a:lnTo>
                <a:lnTo>
                  <a:pt x="172212" y="13716"/>
                </a:lnTo>
                <a:lnTo>
                  <a:pt x="1836420" y="13716"/>
                </a:lnTo>
                <a:close/>
              </a:path>
            </a:pathLst>
          </a:custGeom>
          <a:solidFill>
            <a:srgbClr val="000000"/>
          </a:solidFill>
        </p:spPr>
        <p:txBody>
          <a:bodyPr wrap="square" lIns="0" tIns="0" rIns="0" bIns="0" rtlCol="0"/>
          <a:lstStyle/>
          <a:p>
            <a:endParaRPr/>
          </a:p>
        </p:txBody>
      </p:sp>
      <p:sp>
        <p:nvSpPr>
          <p:cNvPr id="10" name="object 10"/>
          <p:cNvSpPr txBox="1"/>
          <p:nvPr/>
        </p:nvSpPr>
        <p:spPr>
          <a:xfrm>
            <a:off x="7043472" y="5549991"/>
            <a:ext cx="511809" cy="210185"/>
          </a:xfrm>
          <a:prstGeom prst="rect">
            <a:avLst/>
          </a:prstGeom>
        </p:spPr>
        <p:txBody>
          <a:bodyPr vert="horz" wrap="square" lIns="0" tIns="13970" rIns="0" bIns="0" rtlCol="0">
            <a:spAutoFit/>
          </a:bodyPr>
          <a:lstStyle/>
          <a:p>
            <a:pPr marL="12700">
              <a:lnSpc>
                <a:spcPct val="100000"/>
              </a:lnSpc>
              <a:spcBef>
                <a:spcPts val="110"/>
              </a:spcBef>
              <a:tabLst>
                <a:tab pos="455930" algn="l"/>
              </a:tabLst>
            </a:pPr>
            <a:r>
              <a:rPr sz="1200" i="1" dirty="0">
                <a:latin typeface="Times New Roman"/>
                <a:cs typeface="Times New Roman"/>
              </a:rPr>
              <a:t>i	j</a:t>
            </a:r>
            <a:endParaRPr sz="1200">
              <a:latin typeface="Times New Roman"/>
              <a:cs typeface="Times New Roman"/>
            </a:endParaRPr>
          </a:p>
        </p:txBody>
      </p:sp>
      <p:sp>
        <p:nvSpPr>
          <p:cNvPr id="11" name="object 11"/>
          <p:cNvSpPr txBox="1"/>
          <p:nvPr/>
        </p:nvSpPr>
        <p:spPr>
          <a:xfrm>
            <a:off x="1726183" y="5161646"/>
            <a:ext cx="773430" cy="345440"/>
          </a:xfrm>
          <a:prstGeom prst="rect">
            <a:avLst/>
          </a:prstGeom>
        </p:spPr>
        <p:txBody>
          <a:bodyPr vert="horz" wrap="square" lIns="0" tIns="12065" rIns="0" bIns="0" rtlCol="0">
            <a:spAutoFit/>
          </a:bodyPr>
          <a:lstStyle/>
          <a:p>
            <a:pPr marL="12700">
              <a:lnSpc>
                <a:spcPct val="100000"/>
              </a:lnSpc>
              <a:spcBef>
                <a:spcPts val="95"/>
              </a:spcBef>
            </a:pPr>
            <a:r>
              <a:rPr sz="2100" spc="15" dirty="0">
                <a:latin typeface="Times New Roman"/>
                <a:cs typeface="Times New Roman"/>
              </a:rPr>
              <a:t>ΕΣ∆=</a:t>
            </a:r>
            <a:r>
              <a:rPr sz="2100" spc="-335" dirty="0">
                <a:latin typeface="Times New Roman"/>
                <a:cs typeface="Times New Roman"/>
              </a:rPr>
              <a:t> </a:t>
            </a:r>
            <a:r>
              <a:rPr sz="2100" i="1" spc="-5" dirty="0">
                <a:latin typeface="Times New Roman"/>
                <a:cs typeface="Times New Roman"/>
              </a:rPr>
              <a:t>t</a:t>
            </a:r>
            <a:endParaRPr sz="2100">
              <a:latin typeface="Times New Roman"/>
              <a:cs typeface="Times New Roman"/>
            </a:endParaRPr>
          </a:p>
        </p:txBody>
      </p:sp>
      <p:sp>
        <p:nvSpPr>
          <p:cNvPr id="12" name="object 12"/>
          <p:cNvSpPr txBox="1"/>
          <p:nvPr/>
        </p:nvSpPr>
        <p:spPr>
          <a:xfrm>
            <a:off x="2477515" y="5333991"/>
            <a:ext cx="762635" cy="220979"/>
          </a:xfrm>
          <a:prstGeom prst="rect">
            <a:avLst/>
          </a:prstGeom>
        </p:spPr>
        <p:txBody>
          <a:bodyPr vert="horz" wrap="square" lIns="0" tIns="16510" rIns="0" bIns="0" rtlCol="0">
            <a:spAutoFit/>
          </a:bodyPr>
          <a:lstStyle/>
          <a:p>
            <a:pPr marL="12700">
              <a:lnSpc>
                <a:spcPct val="100000"/>
              </a:lnSpc>
              <a:spcBef>
                <a:spcPts val="130"/>
              </a:spcBef>
            </a:pPr>
            <a:r>
              <a:rPr sz="1200" dirty="0">
                <a:latin typeface="Times New Roman"/>
                <a:cs typeface="Times New Roman"/>
              </a:rPr>
              <a:t>(</a:t>
            </a:r>
            <a:r>
              <a:rPr sz="1200" spc="-170" dirty="0">
                <a:latin typeface="Times New Roman"/>
                <a:cs typeface="Times New Roman"/>
              </a:rPr>
              <a:t> </a:t>
            </a:r>
            <a:r>
              <a:rPr sz="1200" i="1" spc="5" dirty="0">
                <a:latin typeface="Times New Roman"/>
                <a:cs typeface="Times New Roman"/>
              </a:rPr>
              <a:t>N</a:t>
            </a:r>
            <a:r>
              <a:rPr sz="1200" i="1" spc="-114" dirty="0">
                <a:latin typeface="Times New Roman"/>
                <a:cs typeface="Times New Roman"/>
              </a:rPr>
              <a:t> </a:t>
            </a:r>
            <a:r>
              <a:rPr sz="1200" spc="-15" dirty="0">
                <a:latin typeface="Symbol"/>
                <a:cs typeface="Symbol"/>
              </a:rPr>
              <a:t></a:t>
            </a:r>
            <a:r>
              <a:rPr sz="1250" i="1" spc="-15" dirty="0">
                <a:latin typeface="Symbol"/>
                <a:cs typeface="Symbol"/>
              </a:rPr>
              <a:t></a:t>
            </a:r>
            <a:r>
              <a:rPr sz="1250" i="1" spc="-75" dirty="0">
                <a:latin typeface="Times New Roman"/>
                <a:cs typeface="Times New Roman"/>
              </a:rPr>
              <a:t> </a:t>
            </a:r>
            <a:r>
              <a:rPr sz="1200" spc="15" dirty="0">
                <a:latin typeface="Times New Roman"/>
                <a:cs typeface="Times New Roman"/>
              </a:rPr>
              <a:t>);</a:t>
            </a:r>
            <a:r>
              <a:rPr sz="1200" i="1" spc="15" dirty="0">
                <a:latin typeface="Times New Roman"/>
                <a:cs typeface="Times New Roman"/>
              </a:rPr>
              <a:t>a</a:t>
            </a:r>
            <a:r>
              <a:rPr sz="1200" i="1" spc="-175" dirty="0">
                <a:latin typeface="Times New Roman"/>
                <a:cs typeface="Times New Roman"/>
              </a:rPr>
              <a:t> </a:t>
            </a:r>
            <a:r>
              <a:rPr sz="1200" dirty="0">
                <a:latin typeface="Times New Roman"/>
                <a:cs typeface="Times New Roman"/>
              </a:rPr>
              <a:t>/</a:t>
            </a:r>
            <a:r>
              <a:rPr sz="1200" spc="-125" dirty="0">
                <a:latin typeface="Times New Roman"/>
                <a:cs typeface="Times New Roman"/>
              </a:rPr>
              <a:t> </a:t>
            </a:r>
            <a:r>
              <a:rPr sz="1200" spc="5" dirty="0">
                <a:latin typeface="Times New Roman"/>
                <a:cs typeface="Times New Roman"/>
              </a:rPr>
              <a:t>2</a:t>
            </a:r>
            <a:endParaRPr sz="1200">
              <a:latin typeface="Times New Roman"/>
              <a:cs typeface="Times New Roman"/>
            </a:endParaRPr>
          </a:p>
        </p:txBody>
      </p:sp>
      <p:sp>
        <p:nvSpPr>
          <p:cNvPr id="13" name="object 13"/>
          <p:cNvSpPr txBox="1"/>
          <p:nvPr/>
        </p:nvSpPr>
        <p:spPr>
          <a:xfrm>
            <a:off x="5461560" y="5333991"/>
            <a:ext cx="767080" cy="220979"/>
          </a:xfrm>
          <a:prstGeom prst="rect">
            <a:avLst/>
          </a:prstGeom>
        </p:spPr>
        <p:txBody>
          <a:bodyPr vert="horz" wrap="square" lIns="0" tIns="16510" rIns="0" bIns="0" rtlCol="0">
            <a:spAutoFit/>
          </a:bodyPr>
          <a:lstStyle/>
          <a:p>
            <a:pPr marL="12700">
              <a:lnSpc>
                <a:spcPct val="100000"/>
              </a:lnSpc>
              <a:spcBef>
                <a:spcPts val="130"/>
              </a:spcBef>
            </a:pPr>
            <a:r>
              <a:rPr sz="1200" dirty="0">
                <a:latin typeface="Times New Roman"/>
                <a:cs typeface="Times New Roman"/>
              </a:rPr>
              <a:t>(</a:t>
            </a:r>
            <a:r>
              <a:rPr sz="1200" spc="-160" dirty="0">
                <a:latin typeface="Times New Roman"/>
                <a:cs typeface="Times New Roman"/>
              </a:rPr>
              <a:t> </a:t>
            </a:r>
            <a:r>
              <a:rPr sz="1200" i="1" spc="5" dirty="0">
                <a:latin typeface="Times New Roman"/>
                <a:cs typeface="Times New Roman"/>
              </a:rPr>
              <a:t>N</a:t>
            </a:r>
            <a:r>
              <a:rPr sz="1200" i="1" spc="-110" dirty="0">
                <a:latin typeface="Times New Roman"/>
                <a:cs typeface="Times New Roman"/>
              </a:rPr>
              <a:t> </a:t>
            </a:r>
            <a:r>
              <a:rPr sz="1200" spc="-15" dirty="0">
                <a:latin typeface="Symbol"/>
                <a:cs typeface="Symbol"/>
              </a:rPr>
              <a:t></a:t>
            </a:r>
            <a:r>
              <a:rPr sz="1250" i="1" spc="-15" dirty="0">
                <a:latin typeface="Symbol"/>
                <a:cs typeface="Symbol"/>
              </a:rPr>
              <a:t></a:t>
            </a:r>
            <a:r>
              <a:rPr sz="1250" i="1" spc="-75" dirty="0">
                <a:latin typeface="Times New Roman"/>
                <a:cs typeface="Times New Roman"/>
              </a:rPr>
              <a:t> </a:t>
            </a:r>
            <a:r>
              <a:rPr sz="1200" spc="10" dirty="0">
                <a:latin typeface="Times New Roman"/>
                <a:cs typeface="Times New Roman"/>
              </a:rPr>
              <a:t>);</a:t>
            </a:r>
            <a:r>
              <a:rPr sz="1200" i="1" spc="10" dirty="0">
                <a:latin typeface="Times New Roman"/>
                <a:cs typeface="Times New Roman"/>
              </a:rPr>
              <a:t>a</a:t>
            </a:r>
            <a:r>
              <a:rPr sz="1200" i="1" spc="-125" dirty="0">
                <a:latin typeface="Times New Roman"/>
                <a:cs typeface="Times New Roman"/>
              </a:rPr>
              <a:t> </a:t>
            </a:r>
            <a:r>
              <a:rPr sz="1200" dirty="0">
                <a:latin typeface="Times New Roman"/>
                <a:cs typeface="Times New Roman"/>
              </a:rPr>
              <a:t>/</a:t>
            </a:r>
            <a:r>
              <a:rPr sz="1200" spc="-140" dirty="0">
                <a:latin typeface="Times New Roman"/>
                <a:cs typeface="Times New Roman"/>
              </a:rPr>
              <a:t> </a:t>
            </a:r>
            <a:r>
              <a:rPr sz="1200" spc="5" dirty="0">
                <a:latin typeface="Times New Roman"/>
                <a:cs typeface="Times New Roman"/>
              </a:rPr>
              <a:t>2</a:t>
            </a:r>
            <a:endParaRPr sz="1200">
              <a:latin typeface="Times New Roman"/>
              <a:cs typeface="Times New Roman"/>
            </a:endParaRPr>
          </a:p>
        </p:txBody>
      </p:sp>
      <p:sp>
        <p:nvSpPr>
          <p:cNvPr id="14" name="object 14"/>
          <p:cNvSpPr txBox="1"/>
          <p:nvPr/>
        </p:nvSpPr>
        <p:spPr>
          <a:xfrm>
            <a:off x="3407154" y="4959198"/>
            <a:ext cx="4688205" cy="344805"/>
          </a:xfrm>
          <a:prstGeom prst="rect">
            <a:avLst/>
          </a:prstGeom>
        </p:spPr>
        <p:txBody>
          <a:bodyPr vert="horz" wrap="square" lIns="0" tIns="12065" rIns="0" bIns="0" rtlCol="0">
            <a:spAutoFit/>
          </a:bodyPr>
          <a:lstStyle/>
          <a:p>
            <a:pPr marL="50800">
              <a:lnSpc>
                <a:spcPct val="100000"/>
              </a:lnSpc>
              <a:spcBef>
                <a:spcPts val="95"/>
              </a:spcBef>
              <a:tabLst>
                <a:tab pos="3040380" algn="l"/>
              </a:tabLst>
            </a:pPr>
            <a:r>
              <a:rPr sz="2100" spc="-5" dirty="0">
                <a:latin typeface="Times New Roman"/>
                <a:cs typeface="Times New Roman"/>
              </a:rPr>
              <a:t>(</a:t>
            </a:r>
            <a:r>
              <a:rPr sz="2100" i="1" spc="-5" dirty="0">
                <a:latin typeface="Times New Roman"/>
                <a:cs typeface="Times New Roman"/>
              </a:rPr>
              <a:t>n</a:t>
            </a:r>
            <a:r>
              <a:rPr sz="1800" i="1" spc="-7" baseline="-25462" dirty="0">
                <a:latin typeface="Times New Roman"/>
                <a:cs typeface="Times New Roman"/>
              </a:rPr>
              <a:t>i </a:t>
            </a:r>
            <a:r>
              <a:rPr sz="1800" i="1" baseline="-25462" dirty="0">
                <a:latin typeface="Times New Roman"/>
                <a:cs typeface="Times New Roman"/>
              </a:rPr>
              <a:t> </a:t>
            </a:r>
            <a:r>
              <a:rPr sz="2100" spc="-5" dirty="0">
                <a:latin typeface="Symbol"/>
                <a:cs typeface="Symbol"/>
              </a:rPr>
              <a:t></a:t>
            </a:r>
            <a:r>
              <a:rPr sz="2100" spc="-130" dirty="0">
                <a:latin typeface="Times New Roman"/>
                <a:cs typeface="Times New Roman"/>
              </a:rPr>
              <a:t> </a:t>
            </a:r>
            <a:r>
              <a:rPr sz="2100" i="1" spc="90" dirty="0">
                <a:latin typeface="Times New Roman"/>
                <a:cs typeface="Times New Roman"/>
              </a:rPr>
              <a:t>n</a:t>
            </a:r>
            <a:r>
              <a:rPr sz="1800" i="1" spc="135" baseline="-25462" dirty="0">
                <a:latin typeface="Times New Roman"/>
                <a:cs typeface="Times New Roman"/>
              </a:rPr>
              <a:t>j</a:t>
            </a:r>
            <a:r>
              <a:rPr sz="1800" i="1" spc="7" baseline="-25462" dirty="0">
                <a:latin typeface="Times New Roman"/>
                <a:cs typeface="Times New Roman"/>
              </a:rPr>
              <a:t> </a:t>
            </a:r>
            <a:r>
              <a:rPr sz="2100" spc="-5" dirty="0">
                <a:latin typeface="Times New Roman"/>
                <a:cs typeface="Times New Roman"/>
              </a:rPr>
              <a:t>)</a:t>
            </a:r>
            <a:r>
              <a:rPr sz="2100" spc="-300" dirty="0">
                <a:latin typeface="Times New Roman"/>
                <a:cs typeface="Times New Roman"/>
              </a:rPr>
              <a:t> </a:t>
            </a:r>
            <a:r>
              <a:rPr sz="2100" spc="-5" dirty="0">
                <a:latin typeface="Symbol"/>
                <a:cs typeface="Symbol"/>
              </a:rPr>
              <a:t></a:t>
            </a:r>
            <a:r>
              <a:rPr sz="2100" spc="-260" dirty="0">
                <a:latin typeface="Times New Roman"/>
                <a:cs typeface="Times New Roman"/>
              </a:rPr>
              <a:t> </a:t>
            </a:r>
            <a:r>
              <a:rPr sz="2100" spc="10" dirty="0">
                <a:latin typeface="Symbol"/>
                <a:cs typeface="Symbol"/>
              </a:rPr>
              <a:t></a:t>
            </a:r>
            <a:r>
              <a:rPr sz="2100" spc="300" dirty="0">
                <a:latin typeface="Times New Roman"/>
                <a:cs typeface="Times New Roman"/>
              </a:rPr>
              <a:t> </a:t>
            </a:r>
            <a:r>
              <a:rPr sz="3150" spc="-7" baseline="-42328" dirty="0">
                <a:latin typeface="Symbol"/>
                <a:cs typeface="Symbol"/>
              </a:rPr>
              <a:t></a:t>
            </a:r>
            <a:r>
              <a:rPr sz="3150" spc="-135" baseline="-42328" dirty="0">
                <a:latin typeface="Times New Roman"/>
                <a:cs typeface="Times New Roman"/>
              </a:rPr>
              <a:t> </a:t>
            </a:r>
            <a:r>
              <a:rPr sz="3150" i="1" spc="-7" baseline="-42328" dirty="0">
                <a:latin typeface="Times New Roman"/>
                <a:cs typeface="Times New Roman"/>
              </a:rPr>
              <a:t>t	</a:t>
            </a:r>
            <a:r>
              <a:rPr sz="2100" spc="-10" dirty="0">
                <a:latin typeface="Times New Roman"/>
                <a:cs typeface="Times New Roman"/>
              </a:rPr>
              <a:t>(</a:t>
            </a:r>
            <a:r>
              <a:rPr sz="2100" i="1" spc="-10" dirty="0">
                <a:latin typeface="Times New Roman"/>
                <a:cs typeface="Times New Roman"/>
              </a:rPr>
              <a:t>n</a:t>
            </a:r>
            <a:r>
              <a:rPr sz="1800" i="1" spc="-15" baseline="-25462" dirty="0">
                <a:latin typeface="Times New Roman"/>
                <a:cs typeface="Times New Roman"/>
              </a:rPr>
              <a:t>i</a:t>
            </a:r>
            <a:r>
              <a:rPr sz="1800" i="1" baseline="-25462" dirty="0">
                <a:latin typeface="Times New Roman"/>
                <a:cs typeface="Times New Roman"/>
              </a:rPr>
              <a:t> </a:t>
            </a:r>
            <a:r>
              <a:rPr sz="2100" spc="-5" dirty="0">
                <a:latin typeface="Symbol"/>
                <a:cs typeface="Symbol"/>
              </a:rPr>
              <a:t></a:t>
            </a:r>
            <a:r>
              <a:rPr sz="2100" spc="-145" dirty="0">
                <a:latin typeface="Times New Roman"/>
                <a:cs typeface="Times New Roman"/>
              </a:rPr>
              <a:t> </a:t>
            </a:r>
            <a:r>
              <a:rPr sz="2100" i="1" spc="90" dirty="0">
                <a:latin typeface="Times New Roman"/>
                <a:cs typeface="Times New Roman"/>
              </a:rPr>
              <a:t>n</a:t>
            </a:r>
            <a:r>
              <a:rPr sz="1800" i="1" spc="135" baseline="-25462" dirty="0">
                <a:latin typeface="Times New Roman"/>
                <a:cs typeface="Times New Roman"/>
              </a:rPr>
              <a:t>j</a:t>
            </a:r>
            <a:r>
              <a:rPr sz="1800" i="1" spc="-22" baseline="-25462" dirty="0">
                <a:latin typeface="Times New Roman"/>
                <a:cs typeface="Times New Roman"/>
              </a:rPr>
              <a:t> </a:t>
            </a:r>
            <a:r>
              <a:rPr sz="2100" spc="-5" dirty="0">
                <a:latin typeface="Times New Roman"/>
                <a:cs typeface="Times New Roman"/>
              </a:rPr>
              <a:t>)</a:t>
            </a:r>
            <a:r>
              <a:rPr sz="2100" spc="-315" dirty="0">
                <a:latin typeface="Times New Roman"/>
                <a:cs typeface="Times New Roman"/>
              </a:rPr>
              <a:t> </a:t>
            </a:r>
            <a:r>
              <a:rPr sz="2100" spc="-5" dirty="0">
                <a:latin typeface="Symbol"/>
                <a:cs typeface="Symbol"/>
              </a:rPr>
              <a:t></a:t>
            </a:r>
            <a:r>
              <a:rPr sz="2100" spc="-204" dirty="0">
                <a:latin typeface="Times New Roman"/>
                <a:cs typeface="Times New Roman"/>
              </a:rPr>
              <a:t> </a:t>
            </a:r>
            <a:r>
              <a:rPr sz="2100" i="1" spc="-5" dirty="0">
                <a:latin typeface="Times New Roman"/>
                <a:cs typeface="Times New Roman"/>
              </a:rPr>
              <a:t>MSE</a:t>
            </a:r>
            <a:endParaRPr sz="2100">
              <a:latin typeface="Times New Roman"/>
              <a:cs typeface="Times New Roman"/>
            </a:endParaRPr>
          </a:p>
        </p:txBody>
      </p:sp>
      <p:sp>
        <p:nvSpPr>
          <p:cNvPr id="15" name="object 15"/>
          <p:cNvSpPr txBox="1"/>
          <p:nvPr/>
        </p:nvSpPr>
        <p:spPr>
          <a:xfrm>
            <a:off x="3905501" y="5369154"/>
            <a:ext cx="3608704" cy="344805"/>
          </a:xfrm>
          <a:prstGeom prst="rect">
            <a:avLst/>
          </a:prstGeom>
        </p:spPr>
        <p:txBody>
          <a:bodyPr vert="horz" wrap="square" lIns="0" tIns="12065" rIns="0" bIns="0" rtlCol="0">
            <a:spAutoFit/>
          </a:bodyPr>
          <a:lstStyle/>
          <a:p>
            <a:pPr marL="50800">
              <a:lnSpc>
                <a:spcPct val="100000"/>
              </a:lnSpc>
              <a:spcBef>
                <a:spcPts val="95"/>
              </a:spcBef>
              <a:tabLst>
                <a:tab pos="3027045" algn="l"/>
              </a:tabLst>
            </a:pPr>
            <a:r>
              <a:rPr sz="2100" i="1" spc="-40" dirty="0">
                <a:latin typeface="Times New Roman"/>
                <a:cs typeface="Times New Roman"/>
              </a:rPr>
              <a:t>n</a:t>
            </a:r>
            <a:r>
              <a:rPr sz="1800" i="1" spc="-60" baseline="-25462" dirty="0">
                <a:latin typeface="Times New Roman"/>
                <a:cs typeface="Times New Roman"/>
              </a:rPr>
              <a:t>i</a:t>
            </a:r>
            <a:r>
              <a:rPr sz="1800" i="1" spc="247" baseline="-25462" dirty="0">
                <a:latin typeface="Times New Roman"/>
                <a:cs typeface="Times New Roman"/>
              </a:rPr>
              <a:t> </a:t>
            </a:r>
            <a:r>
              <a:rPr sz="2100" spc="-5" dirty="0">
                <a:latin typeface="Symbol"/>
                <a:cs typeface="Symbol"/>
              </a:rPr>
              <a:t></a:t>
            </a:r>
            <a:r>
              <a:rPr sz="2100" spc="-225" dirty="0">
                <a:latin typeface="Times New Roman"/>
                <a:cs typeface="Times New Roman"/>
              </a:rPr>
              <a:t> </a:t>
            </a:r>
            <a:r>
              <a:rPr sz="2100" i="1" spc="90" dirty="0">
                <a:latin typeface="Times New Roman"/>
                <a:cs typeface="Times New Roman"/>
              </a:rPr>
              <a:t>n</a:t>
            </a:r>
            <a:r>
              <a:rPr sz="1800" i="1" spc="135" baseline="-25462" dirty="0">
                <a:latin typeface="Times New Roman"/>
                <a:cs typeface="Times New Roman"/>
              </a:rPr>
              <a:t>j	</a:t>
            </a:r>
            <a:r>
              <a:rPr sz="2100" i="1" spc="-5" dirty="0">
                <a:latin typeface="Times New Roman"/>
                <a:cs typeface="Times New Roman"/>
              </a:rPr>
              <a:t>n </a:t>
            </a:r>
            <a:r>
              <a:rPr sz="2100" spc="-5" dirty="0">
                <a:latin typeface="Symbol"/>
                <a:cs typeface="Symbol"/>
              </a:rPr>
              <a:t></a:t>
            </a:r>
            <a:r>
              <a:rPr sz="2100" spc="-85" dirty="0">
                <a:latin typeface="Times New Roman"/>
                <a:cs typeface="Times New Roman"/>
              </a:rPr>
              <a:t> </a:t>
            </a:r>
            <a:r>
              <a:rPr sz="2100" i="1" spc="-5" dirty="0">
                <a:latin typeface="Times New Roman"/>
                <a:cs typeface="Times New Roman"/>
              </a:rPr>
              <a:t>n</a:t>
            </a:r>
            <a:endParaRPr sz="2100">
              <a:latin typeface="Times New Roman"/>
              <a:cs typeface="Times New Roman"/>
            </a:endParaRPr>
          </a:p>
        </p:txBody>
      </p:sp>
      <p:sp>
        <p:nvSpPr>
          <p:cNvPr id="16" name="object 16"/>
          <p:cNvSpPr/>
          <p:nvPr/>
        </p:nvSpPr>
        <p:spPr>
          <a:xfrm>
            <a:off x="4581144" y="3087623"/>
            <a:ext cx="990600" cy="0"/>
          </a:xfrm>
          <a:custGeom>
            <a:avLst/>
            <a:gdLst/>
            <a:ahLst/>
            <a:cxnLst/>
            <a:rect l="l" t="t" r="r" b="b"/>
            <a:pathLst>
              <a:path w="990600">
                <a:moveTo>
                  <a:pt x="0" y="0"/>
                </a:moveTo>
                <a:lnTo>
                  <a:pt x="990599" y="0"/>
                </a:lnTo>
              </a:path>
            </a:pathLst>
          </a:custGeom>
          <a:ln w="14014">
            <a:solidFill>
              <a:srgbClr val="000000"/>
            </a:solidFill>
          </a:ln>
        </p:spPr>
        <p:txBody>
          <a:bodyPr wrap="square" lIns="0" tIns="0" rIns="0" bIns="0" rtlCol="0"/>
          <a:lstStyle/>
          <a:p>
            <a:endParaRPr/>
          </a:p>
        </p:txBody>
      </p:sp>
      <p:sp>
        <p:nvSpPr>
          <p:cNvPr id="17" name="object 17"/>
          <p:cNvSpPr/>
          <p:nvPr/>
        </p:nvSpPr>
        <p:spPr>
          <a:xfrm>
            <a:off x="4392167" y="2708147"/>
            <a:ext cx="1424940" cy="699770"/>
          </a:xfrm>
          <a:custGeom>
            <a:avLst/>
            <a:gdLst/>
            <a:ahLst/>
            <a:cxnLst/>
            <a:rect l="l" t="t" r="r" b="b"/>
            <a:pathLst>
              <a:path w="1424939" h="699770">
                <a:moveTo>
                  <a:pt x="0" y="469391"/>
                </a:moveTo>
                <a:lnTo>
                  <a:pt x="27431" y="434339"/>
                </a:lnTo>
                <a:lnTo>
                  <a:pt x="96011" y="699515"/>
                </a:lnTo>
                <a:lnTo>
                  <a:pt x="172211" y="0"/>
                </a:lnTo>
                <a:lnTo>
                  <a:pt x="1424939" y="0"/>
                </a:lnTo>
              </a:path>
            </a:pathLst>
          </a:custGeom>
          <a:ln w="3175">
            <a:solidFill>
              <a:srgbClr val="000000"/>
            </a:solidFill>
          </a:ln>
        </p:spPr>
        <p:txBody>
          <a:bodyPr wrap="square" lIns="0" tIns="0" rIns="0" bIns="0" rtlCol="0"/>
          <a:lstStyle/>
          <a:p>
            <a:endParaRPr/>
          </a:p>
        </p:txBody>
      </p:sp>
      <p:sp>
        <p:nvSpPr>
          <p:cNvPr id="18" name="object 18"/>
          <p:cNvSpPr/>
          <p:nvPr/>
        </p:nvSpPr>
        <p:spPr>
          <a:xfrm>
            <a:off x="4389120" y="2700527"/>
            <a:ext cx="1428115" cy="707390"/>
          </a:xfrm>
          <a:custGeom>
            <a:avLst/>
            <a:gdLst/>
            <a:ahLst/>
            <a:cxnLst/>
            <a:rect l="l" t="t" r="r" b="b"/>
            <a:pathLst>
              <a:path w="1428114" h="707389">
                <a:moveTo>
                  <a:pt x="1427988" y="13716"/>
                </a:moveTo>
                <a:lnTo>
                  <a:pt x="1427988" y="0"/>
                </a:lnTo>
                <a:lnTo>
                  <a:pt x="170688" y="0"/>
                </a:lnTo>
                <a:lnTo>
                  <a:pt x="99060" y="646176"/>
                </a:lnTo>
                <a:lnTo>
                  <a:pt x="39624" y="425196"/>
                </a:lnTo>
                <a:lnTo>
                  <a:pt x="0" y="473964"/>
                </a:lnTo>
                <a:lnTo>
                  <a:pt x="7620" y="480060"/>
                </a:lnTo>
                <a:lnTo>
                  <a:pt x="22860" y="458724"/>
                </a:lnTo>
                <a:lnTo>
                  <a:pt x="92964" y="707136"/>
                </a:lnTo>
                <a:lnTo>
                  <a:pt x="106680" y="707136"/>
                </a:lnTo>
                <a:lnTo>
                  <a:pt x="181356" y="13716"/>
                </a:lnTo>
                <a:lnTo>
                  <a:pt x="1427988" y="13716"/>
                </a:lnTo>
                <a:close/>
              </a:path>
            </a:pathLst>
          </a:custGeom>
          <a:solidFill>
            <a:srgbClr val="000000"/>
          </a:solidFill>
        </p:spPr>
        <p:txBody>
          <a:bodyPr wrap="square" lIns="0" tIns="0" rIns="0" bIns="0" rtlCol="0"/>
          <a:lstStyle/>
          <a:p>
            <a:endParaRPr/>
          </a:p>
        </p:txBody>
      </p:sp>
      <p:sp>
        <p:nvSpPr>
          <p:cNvPr id="19" name="object 19"/>
          <p:cNvSpPr/>
          <p:nvPr/>
        </p:nvSpPr>
        <p:spPr>
          <a:xfrm>
            <a:off x="6920483" y="3087623"/>
            <a:ext cx="965200" cy="0"/>
          </a:xfrm>
          <a:custGeom>
            <a:avLst/>
            <a:gdLst/>
            <a:ahLst/>
            <a:cxnLst/>
            <a:rect l="l" t="t" r="r" b="b"/>
            <a:pathLst>
              <a:path w="965200">
                <a:moveTo>
                  <a:pt x="0" y="0"/>
                </a:moveTo>
                <a:lnTo>
                  <a:pt x="964691" y="0"/>
                </a:lnTo>
              </a:path>
            </a:pathLst>
          </a:custGeom>
          <a:ln w="14014">
            <a:solidFill>
              <a:srgbClr val="000000"/>
            </a:solidFill>
          </a:ln>
        </p:spPr>
        <p:txBody>
          <a:bodyPr wrap="square" lIns="0" tIns="0" rIns="0" bIns="0" rtlCol="0"/>
          <a:lstStyle/>
          <a:p>
            <a:endParaRPr/>
          </a:p>
        </p:txBody>
      </p:sp>
      <p:sp>
        <p:nvSpPr>
          <p:cNvPr id="20" name="object 20"/>
          <p:cNvSpPr/>
          <p:nvPr/>
        </p:nvSpPr>
        <p:spPr>
          <a:xfrm>
            <a:off x="6731507" y="2708147"/>
            <a:ext cx="1175385" cy="699770"/>
          </a:xfrm>
          <a:custGeom>
            <a:avLst/>
            <a:gdLst/>
            <a:ahLst/>
            <a:cxnLst/>
            <a:rect l="l" t="t" r="r" b="b"/>
            <a:pathLst>
              <a:path w="1175384" h="699770">
                <a:moveTo>
                  <a:pt x="0" y="469391"/>
                </a:moveTo>
                <a:lnTo>
                  <a:pt x="27431" y="434339"/>
                </a:lnTo>
                <a:lnTo>
                  <a:pt x="96011" y="699515"/>
                </a:lnTo>
                <a:lnTo>
                  <a:pt x="173735" y="0"/>
                </a:lnTo>
                <a:lnTo>
                  <a:pt x="1175003" y="0"/>
                </a:lnTo>
              </a:path>
            </a:pathLst>
          </a:custGeom>
          <a:ln w="3175">
            <a:solidFill>
              <a:srgbClr val="000000"/>
            </a:solidFill>
          </a:ln>
        </p:spPr>
        <p:txBody>
          <a:bodyPr wrap="square" lIns="0" tIns="0" rIns="0" bIns="0" rtlCol="0"/>
          <a:lstStyle/>
          <a:p>
            <a:endParaRPr/>
          </a:p>
        </p:txBody>
      </p:sp>
      <p:sp>
        <p:nvSpPr>
          <p:cNvPr id="21" name="object 21"/>
          <p:cNvSpPr/>
          <p:nvPr/>
        </p:nvSpPr>
        <p:spPr>
          <a:xfrm>
            <a:off x="6728459" y="2700527"/>
            <a:ext cx="1178560" cy="707390"/>
          </a:xfrm>
          <a:custGeom>
            <a:avLst/>
            <a:gdLst/>
            <a:ahLst/>
            <a:cxnLst/>
            <a:rect l="l" t="t" r="r" b="b"/>
            <a:pathLst>
              <a:path w="1178559" h="707389">
                <a:moveTo>
                  <a:pt x="1178052" y="13716"/>
                </a:moveTo>
                <a:lnTo>
                  <a:pt x="1178052" y="0"/>
                </a:lnTo>
                <a:lnTo>
                  <a:pt x="170688" y="0"/>
                </a:lnTo>
                <a:lnTo>
                  <a:pt x="99060" y="646176"/>
                </a:lnTo>
                <a:lnTo>
                  <a:pt x="39624" y="425196"/>
                </a:lnTo>
                <a:lnTo>
                  <a:pt x="0" y="473964"/>
                </a:lnTo>
                <a:lnTo>
                  <a:pt x="7620" y="480060"/>
                </a:lnTo>
                <a:lnTo>
                  <a:pt x="22860" y="458724"/>
                </a:lnTo>
                <a:lnTo>
                  <a:pt x="92964" y="707136"/>
                </a:lnTo>
                <a:lnTo>
                  <a:pt x="106680" y="707136"/>
                </a:lnTo>
                <a:lnTo>
                  <a:pt x="181356" y="13716"/>
                </a:lnTo>
                <a:lnTo>
                  <a:pt x="1178052" y="13716"/>
                </a:lnTo>
                <a:close/>
              </a:path>
            </a:pathLst>
          </a:custGeom>
          <a:solidFill>
            <a:srgbClr val="000000"/>
          </a:solidFill>
        </p:spPr>
        <p:txBody>
          <a:bodyPr wrap="square" lIns="0" tIns="0" rIns="0" bIns="0" rtlCol="0"/>
          <a:lstStyle/>
          <a:p>
            <a:endParaRPr/>
          </a:p>
        </p:txBody>
      </p:sp>
      <p:sp>
        <p:nvSpPr>
          <p:cNvPr id="22" name="object 22"/>
          <p:cNvSpPr txBox="1"/>
          <p:nvPr/>
        </p:nvSpPr>
        <p:spPr>
          <a:xfrm>
            <a:off x="2735070" y="2864354"/>
            <a:ext cx="821055" cy="366395"/>
          </a:xfrm>
          <a:prstGeom prst="rect">
            <a:avLst/>
          </a:prstGeom>
        </p:spPr>
        <p:txBody>
          <a:bodyPr vert="horz" wrap="square" lIns="0" tIns="17145" rIns="0" bIns="0" rtlCol="0">
            <a:spAutoFit/>
          </a:bodyPr>
          <a:lstStyle/>
          <a:p>
            <a:pPr marL="12700">
              <a:lnSpc>
                <a:spcPct val="100000"/>
              </a:lnSpc>
              <a:spcBef>
                <a:spcPts val="135"/>
              </a:spcBef>
            </a:pPr>
            <a:r>
              <a:rPr sz="2200" spc="30" dirty="0">
                <a:latin typeface="Times New Roman"/>
                <a:cs typeface="Times New Roman"/>
              </a:rPr>
              <a:t>ΕΣ∆=</a:t>
            </a:r>
            <a:r>
              <a:rPr sz="2200" spc="-330" dirty="0">
                <a:latin typeface="Times New Roman"/>
                <a:cs typeface="Times New Roman"/>
              </a:rPr>
              <a:t> </a:t>
            </a:r>
            <a:r>
              <a:rPr sz="2200" i="1" spc="5" dirty="0">
                <a:latin typeface="Times New Roman"/>
                <a:cs typeface="Times New Roman"/>
              </a:rPr>
              <a:t>t</a:t>
            </a:r>
            <a:endParaRPr sz="2200">
              <a:latin typeface="Times New Roman"/>
              <a:cs typeface="Times New Roman"/>
            </a:endParaRPr>
          </a:p>
        </p:txBody>
      </p:sp>
      <p:sp>
        <p:nvSpPr>
          <p:cNvPr id="23" name="object 23"/>
          <p:cNvSpPr txBox="1"/>
          <p:nvPr/>
        </p:nvSpPr>
        <p:spPr>
          <a:xfrm>
            <a:off x="4996690" y="3085334"/>
            <a:ext cx="2493010" cy="366395"/>
          </a:xfrm>
          <a:prstGeom prst="rect">
            <a:avLst/>
          </a:prstGeom>
        </p:spPr>
        <p:txBody>
          <a:bodyPr vert="horz" wrap="square" lIns="0" tIns="17145" rIns="0" bIns="0" rtlCol="0">
            <a:spAutoFit/>
          </a:bodyPr>
          <a:lstStyle/>
          <a:p>
            <a:pPr marL="12700">
              <a:lnSpc>
                <a:spcPct val="100000"/>
              </a:lnSpc>
              <a:spcBef>
                <a:spcPts val="135"/>
              </a:spcBef>
              <a:tabLst>
                <a:tab pos="2338070" algn="l"/>
              </a:tabLst>
            </a:pPr>
            <a:r>
              <a:rPr sz="2200" i="1" spc="15" dirty="0">
                <a:latin typeface="Times New Roman"/>
                <a:cs typeface="Times New Roman"/>
              </a:rPr>
              <a:t>n	n</a:t>
            </a:r>
            <a:endParaRPr sz="2200">
              <a:latin typeface="Times New Roman"/>
              <a:cs typeface="Times New Roman"/>
            </a:endParaRPr>
          </a:p>
        </p:txBody>
      </p:sp>
      <p:sp>
        <p:nvSpPr>
          <p:cNvPr id="24" name="object 24"/>
          <p:cNvSpPr txBox="1"/>
          <p:nvPr/>
        </p:nvSpPr>
        <p:spPr>
          <a:xfrm>
            <a:off x="3526026" y="3046359"/>
            <a:ext cx="3175635" cy="233679"/>
          </a:xfrm>
          <a:prstGeom prst="rect">
            <a:avLst/>
          </a:prstGeom>
        </p:spPr>
        <p:txBody>
          <a:bodyPr vert="horz" wrap="square" lIns="0" tIns="14605" rIns="0" bIns="0" rtlCol="0">
            <a:spAutoFit/>
          </a:bodyPr>
          <a:lstStyle/>
          <a:p>
            <a:pPr marL="12700">
              <a:lnSpc>
                <a:spcPct val="100000"/>
              </a:lnSpc>
              <a:spcBef>
                <a:spcPts val="115"/>
              </a:spcBef>
              <a:tabLst>
                <a:tab pos="2351405" algn="l"/>
              </a:tabLst>
            </a:pPr>
            <a:r>
              <a:rPr sz="1350" i="1" spc="-35" dirty="0">
                <a:latin typeface="Symbol"/>
                <a:cs typeface="Symbol"/>
              </a:rPr>
              <a:t></a:t>
            </a:r>
            <a:r>
              <a:rPr sz="1350" i="1" spc="-35" dirty="0">
                <a:latin typeface="Times New Roman"/>
                <a:cs typeface="Times New Roman"/>
              </a:rPr>
              <a:t> </a:t>
            </a:r>
            <a:r>
              <a:rPr sz="1300" spc="10" dirty="0">
                <a:latin typeface="Times New Roman"/>
                <a:cs typeface="Times New Roman"/>
              </a:rPr>
              <a:t>(</a:t>
            </a:r>
            <a:r>
              <a:rPr sz="1300" i="1" spc="10" dirty="0">
                <a:latin typeface="Times New Roman"/>
                <a:cs typeface="Times New Roman"/>
              </a:rPr>
              <a:t>n</a:t>
            </a:r>
            <a:r>
              <a:rPr sz="1300" spc="10" dirty="0">
                <a:latin typeface="Symbol"/>
                <a:cs typeface="Symbol"/>
              </a:rPr>
              <a:t></a:t>
            </a:r>
            <a:r>
              <a:rPr sz="1300" spc="10" dirty="0">
                <a:latin typeface="Times New Roman"/>
                <a:cs typeface="Times New Roman"/>
              </a:rPr>
              <a:t>1);</a:t>
            </a:r>
            <a:r>
              <a:rPr sz="1300" i="1" spc="10" dirty="0">
                <a:latin typeface="Times New Roman"/>
                <a:cs typeface="Times New Roman"/>
              </a:rPr>
              <a:t>a</a:t>
            </a:r>
            <a:r>
              <a:rPr sz="1300" i="1" spc="-165" dirty="0">
                <a:latin typeface="Times New Roman"/>
                <a:cs typeface="Times New Roman"/>
              </a:rPr>
              <a:t> </a:t>
            </a:r>
            <a:r>
              <a:rPr sz="1300" spc="-5" dirty="0">
                <a:latin typeface="Times New Roman"/>
                <a:cs typeface="Times New Roman"/>
              </a:rPr>
              <a:t>/</a:t>
            </a:r>
            <a:r>
              <a:rPr sz="1300" spc="-114" dirty="0">
                <a:latin typeface="Times New Roman"/>
                <a:cs typeface="Times New Roman"/>
              </a:rPr>
              <a:t> </a:t>
            </a:r>
            <a:r>
              <a:rPr sz="1300" spc="-5" dirty="0">
                <a:latin typeface="Times New Roman"/>
                <a:cs typeface="Times New Roman"/>
              </a:rPr>
              <a:t>2	</a:t>
            </a:r>
            <a:r>
              <a:rPr sz="1350" i="1" spc="-35" dirty="0">
                <a:latin typeface="Symbol"/>
                <a:cs typeface="Symbol"/>
              </a:rPr>
              <a:t></a:t>
            </a:r>
            <a:r>
              <a:rPr sz="1350" i="1" spc="-90" dirty="0">
                <a:latin typeface="Times New Roman"/>
                <a:cs typeface="Times New Roman"/>
              </a:rPr>
              <a:t> </a:t>
            </a:r>
            <a:r>
              <a:rPr sz="1300" spc="10" dirty="0">
                <a:latin typeface="Times New Roman"/>
                <a:cs typeface="Times New Roman"/>
              </a:rPr>
              <a:t>(</a:t>
            </a:r>
            <a:r>
              <a:rPr sz="1300" i="1" spc="10" dirty="0">
                <a:latin typeface="Times New Roman"/>
                <a:cs typeface="Times New Roman"/>
              </a:rPr>
              <a:t>n</a:t>
            </a:r>
            <a:r>
              <a:rPr sz="1300" spc="10" dirty="0">
                <a:latin typeface="Symbol"/>
                <a:cs typeface="Symbol"/>
              </a:rPr>
              <a:t></a:t>
            </a:r>
            <a:r>
              <a:rPr sz="1300" spc="10" dirty="0">
                <a:latin typeface="Times New Roman"/>
                <a:cs typeface="Times New Roman"/>
              </a:rPr>
              <a:t>1);</a:t>
            </a:r>
            <a:r>
              <a:rPr sz="1300" i="1" spc="10" dirty="0">
                <a:latin typeface="Times New Roman"/>
                <a:cs typeface="Times New Roman"/>
              </a:rPr>
              <a:t>a</a:t>
            </a:r>
            <a:r>
              <a:rPr sz="1300" i="1" spc="-145" dirty="0">
                <a:latin typeface="Times New Roman"/>
                <a:cs typeface="Times New Roman"/>
              </a:rPr>
              <a:t> </a:t>
            </a:r>
            <a:r>
              <a:rPr sz="1300" spc="-5" dirty="0">
                <a:latin typeface="Times New Roman"/>
                <a:cs typeface="Times New Roman"/>
              </a:rPr>
              <a:t>/</a:t>
            </a:r>
            <a:r>
              <a:rPr sz="1300" spc="-150" dirty="0">
                <a:latin typeface="Times New Roman"/>
                <a:cs typeface="Times New Roman"/>
              </a:rPr>
              <a:t> </a:t>
            </a:r>
            <a:r>
              <a:rPr sz="1300" spc="-5" dirty="0">
                <a:latin typeface="Times New Roman"/>
                <a:cs typeface="Times New Roman"/>
              </a:rPr>
              <a:t>2</a:t>
            </a:r>
            <a:endParaRPr sz="1300">
              <a:latin typeface="Times New Roman"/>
              <a:cs typeface="Times New Roman"/>
            </a:endParaRPr>
          </a:p>
        </p:txBody>
      </p:sp>
      <p:sp>
        <p:nvSpPr>
          <p:cNvPr id="25" name="object 25"/>
          <p:cNvSpPr txBox="1"/>
          <p:nvPr/>
        </p:nvSpPr>
        <p:spPr>
          <a:xfrm>
            <a:off x="4548630" y="2684522"/>
            <a:ext cx="3348354" cy="366395"/>
          </a:xfrm>
          <a:prstGeom prst="rect">
            <a:avLst/>
          </a:prstGeom>
        </p:spPr>
        <p:txBody>
          <a:bodyPr vert="horz" wrap="square" lIns="0" tIns="17145" rIns="0" bIns="0" rtlCol="0">
            <a:spAutoFit/>
          </a:bodyPr>
          <a:lstStyle/>
          <a:p>
            <a:pPr marL="50800">
              <a:lnSpc>
                <a:spcPct val="100000"/>
              </a:lnSpc>
              <a:spcBef>
                <a:spcPts val="135"/>
              </a:spcBef>
              <a:tabLst>
                <a:tab pos="2389505" algn="l"/>
              </a:tabLst>
            </a:pPr>
            <a:r>
              <a:rPr sz="2200" spc="15" dirty="0">
                <a:latin typeface="Times New Roman"/>
                <a:cs typeface="Times New Roman"/>
              </a:rPr>
              <a:t>2</a:t>
            </a:r>
            <a:r>
              <a:rPr sz="2200" spc="-335" dirty="0">
                <a:latin typeface="Times New Roman"/>
                <a:cs typeface="Times New Roman"/>
              </a:rPr>
              <a:t> </a:t>
            </a:r>
            <a:r>
              <a:rPr sz="2200" spc="100" dirty="0">
                <a:latin typeface="Symbol"/>
                <a:cs typeface="Symbol"/>
              </a:rPr>
              <a:t></a:t>
            </a:r>
            <a:r>
              <a:rPr sz="2200" spc="155" dirty="0">
                <a:latin typeface="Times New Roman"/>
                <a:cs typeface="Times New Roman"/>
              </a:rPr>
              <a:t> </a:t>
            </a:r>
            <a:r>
              <a:rPr sz="3300" spc="15" baseline="-35353" dirty="0">
                <a:latin typeface="Symbol"/>
                <a:cs typeface="Symbol"/>
              </a:rPr>
              <a:t></a:t>
            </a:r>
            <a:r>
              <a:rPr sz="3300" i="1" spc="15" baseline="-35353" dirty="0">
                <a:latin typeface="Times New Roman"/>
                <a:cs typeface="Times New Roman"/>
              </a:rPr>
              <a:t>t	</a:t>
            </a:r>
            <a:r>
              <a:rPr sz="2200" spc="15" dirty="0">
                <a:latin typeface="Times New Roman"/>
                <a:cs typeface="Times New Roman"/>
              </a:rPr>
              <a:t>2</a:t>
            </a:r>
            <a:r>
              <a:rPr sz="2200" spc="-355" dirty="0">
                <a:latin typeface="Times New Roman"/>
                <a:cs typeface="Times New Roman"/>
              </a:rPr>
              <a:t> </a:t>
            </a:r>
            <a:r>
              <a:rPr sz="2200" spc="15" dirty="0">
                <a:latin typeface="Symbol"/>
                <a:cs typeface="Symbol"/>
              </a:rPr>
              <a:t></a:t>
            </a:r>
            <a:r>
              <a:rPr sz="2200" spc="-245" dirty="0">
                <a:latin typeface="Times New Roman"/>
                <a:cs typeface="Times New Roman"/>
              </a:rPr>
              <a:t> </a:t>
            </a:r>
            <a:r>
              <a:rPr sz="2200" i="1" spc="15" dirty="0">
                <a:latin typeface="Times New Roman"/>
                <a:cs typeface="Times New Roman"/>
              </a:rPr>
              <a:t>MSE</a:t>
            </a:r>
            <a:endParaRPr sz="2200">
              <a:latin typeface="Times New Roman"/>
              <a:cs typeface="Times New Roman"/>
            </a:endParaRPr>
          </a:p>
        </p:txBody>
      </p:sp>
      <p:sp>
        <p:nvSpPr>
          <p:cNvPr id="26" name="object 26"/>
          <p:cNvSpPr txBox="1"/>
          <p:nvPr/>
        </p:nvSpPr>
        <p:spPr>
          <a:xfrm>
            <a:off x="1127641" y="3407751"/>
            <a:ext cx="7280275" cy="1236345"/>
          </a:xfrm>
          <a:prstGeom prst="rect">
            <a:avLst/>
          </a:prstGeom>
        </p:spPr>
        <p:txBody>
          <a:bodyPr vert="horz" wrap="square" lIns="0" tIns="11430" rIns="0" bIns="0" rtlCol="0">
            <a:spAutoFit/>
          </a:bodyPr>
          <a:lstStyle/>
          <a:p>
            <a:pPr marL="38100" marR="30480" indent="-635">
              <a:lnSpc>
                <a:spcPct val="127600"/>
              </a:lnSpc>
              <a:spcBef>
                <a:spcPts val="90"/>
              </a:spcBef>
            </a:pPr>
            <a:r>
              <a:rPr sz="1850" b="1" spc="25" dirty="0">
                <a:latin typeface="Times New Roman"/>
                <a:cs typeface="Times New Roman"/>
              </a:rPr>
              <a:t>Όπου </a:t>
            </a:r>
            <a:r>
              <a:rPr sz="1850" i="1" spc="-30" dirty="0">
                <a:latin typeface="Times New Roman"/>
                <a:cs typeface="Times New Roman"/>
              </a:rPr>
              <a:t>t</a:t>
            </a:r>
            <a:r>
              <a:rPr sz="1725" i="1" spc="-44" baseline="-24154" dirty="0">
                <a:latin typeface="Symbol"/>
                <a:cs typeface="Symbol"/>
              </a:rPr>
              <a:t></a:t>
            </a:r>
            <a:r>
              <a:rPr sz="1725" i="1" spc="-44" baseline="-24154" dirty="0">
                <a:latin typeface="Times New Roman"/>
                <a:cs typeface="Times New Roman"/>
              </a:rPr>
              <a:t> </a:t>
            </a:r>
            <a:r>
              <a:rPr sz="1650" spc="15" baseline="-25252" dirty="0">
                <a:latin typeface="Times New Roman"/>
                <a:cs typeface="Times New Roman"/>
              </a:rPr>
              <a:t>(</a:t>
            </a:r>
            <a:r>
              <a:rPr sz="1650" i="1" spc="15" baseline="-25252" dirty="0">
                <a:latin typeface="Times New Roman"/>
                <a:cs typeface="Times New Roman"/>
              </a:rPr>
              <a:t>n</a:t>
            </a:r>
            <a:r>
              <a:rPr sz="1650" spc="15" baseline="-25252" dirty="0">
                <a:latin typeface="Symbol"/>
                <a:cs typeface="Symbol"/>
              </a:rPr>
              <a:t></a:t>
            </a:r>
            <a:r>
              <a:rPr sz="1650" spc="15" baseline="-25252" dirty="0">
                <a:latin typeface="Times New Roman"/>
                <a:cs typeface="Times New Roman"/>
              </a:rPr>
              <a:t>1);</a:t>
            </a:r>
            <a:r>
              <a:rPr sz="1650" i="1" spc="15" baseline="-25252" dirty="0">
                <a:latin typeface="Times New Roman"/>
                <a:cs typeface="Times New Roman"/>
              </a:rPr>
              <a:t>a </a:t>
            </a:r>
            <a:r>
              <a:rPr sz="1850" b="1" spc="15" dirty="0">
                <a:latin typeface="Times New Roman"/>
                <a:cs typeface="Times New Roman"/>
              </a:rPr>
              <a:t>: </a:t>
            </a:r>
            <a:r>
              <a:rPr sz="1850" b="1" spc="10" dirty="0">
                <a:latin typeface="Times New Roman"/>
                <a:cs typeface="Times New Roman"/>
              </a:rPr>
              <a:t>Κρίσιµη τιµή </a:t>
            </a:r>
            <a:r>
              <a:rPr sz="1850" b="1" spc="5" dirty="0">
                <a:latin typeface="Times New Roman"/>
                <a:cs typeface="Times New Roman"/>
              </a:rPr>
              <a:t>της </a:t>
            </a:r>
            <a:r>
              <a:rPr sz="1850" b="1" i="1" spc="15" dirty="0">
                <a:latin typeface="Times New Roman"/>
                <a:cs typeface="Times New Roman"/>
              </a:rPr>
              <a:t>t</a:t>
            </a:r>
            <a:r>
              <a:rPr sz="1850" b="1" spc="15" dirty="0">
                <a:latin typeface="Times New Roman"/>
                <a:cs typeface="Times New Roman"/>
              </a:rPr>
              <a:t>-Κατανοµής </a:t>
            </a:r>
            <a:r>
              <a:rPr sz="1850" b="1" spc="10" dirty="0">
                <a:latin typeface="Times New Roman"/>
                <a:cs typeface="Times New Roman"/>
              </a:rPr>
              <a:t>µε </a:t>
            </a:r>
            <a:r>
              <a:rPr sz="1850" b="1" i="1" spc="10" dirty="0">
                <a:latin typeface="Times New Roman"/>
                <a:cs typeface="Times New Roman"/>
              </a:rPr>
              <a:t>π</a:t>
            </a:r>
            <a:r>
              <a:rPr sz="1850" b="1" spc="10" dirty="0">
                <a:latin typeface="Times New Roman"/>
                <a:cs typeface="Times New Roman"/>
              </a:rPr>
              <a:t>(</a:t>
            </a:r>
            <a:r>
              <a:rPr sz="1850" b="1" i="1" spc="10" dirty="0">
                <a:latin typeface="Times New Roman"/>
                <a:cs typeface="Times New Roman"/>
              </a:rPr>
              <a:t>n</a:t>
            </a:r>
            <a:r>
              <a:rPr sz="1850" b="1" spc="10" dirty="0">
                <a:latin typeface="Times New Roman"/>
                <a:cs typeface="Times New Roman"/>
              </a:rPr>
              <a:t>-1) </a:t>
            </a:r>
            <a:r>
              <a:rPr sz="1850" b="1" spc="15" dirty="0">
                <a:latin typeface="Times New Roman"/>
                <a:cs typeface="Times New Roman"/>
              </a:rPr>
              <a:t>β.ε., σε επίπεδο  σηµαντικότητας</a:t>
            </a:r>
            <a:r>
              <a:rPr sz="1850" b="1" dirty="0">
                <a:latin typeface="Times New Roman"/>
                <a:cs typeface="Times New Roman"/>
              </a:rPr>
              <a:t> </a:t>
            </a:r>
            <a:r>
              <a:rPr sz="1850" b="1" i="1" spc="15" dirty="0">
                <a:latin typeface="Times New Roman"/>
                <a:cs typeface="Times New Roman"/>
              </a:rPr>
              <a:t>α</a:t>
            </a:r>
            <a:r>
              <a:rPr sz="1850" b="1" spc="15" dirty="0">
                <a:latin typeface="Times New Roman"/>
                <a:cs typeface="Times New Roman"/>
              </a:rPr>
              <a:t>/2</a:t>
            </a:r>
            <a:endParaRPr sz="1850">
              <a:latin typeface="Times New Roman"/>
              <a:cs typeface="Times New Roman"/>
            </a:endParaRPr>
          </a:p>
          <a:p>
            <a:pPr marL="188595">
              <a:lnSpc>
                <a:spcPct val="100000"/>
              </a:lnSpc>
              <a:spcBef>
                <a:spcPts val="1235"/>
              </a:spcBef>
            </a:pPr>
            <a:r>
              <a:rPr sz="2200" spc="-10" dirty="0">
                <a:solidFill>
                  <a:srgbClr val="0000FF"/>
                </a:solidFill>
                <a:latin typeface="Arial"/>
                <a:cs typeface="Arial"/>
              </a:rPr>
              <a:t>Μη </a:t>
            </a:r>
            <a:r>
              <a:rPr sz="2200" spc="-5" dirty="0">
                <a:solidFill>
                  <a:srgbClr val="0000FF"/>
                </a:solidFill>
                <a:latin typeface="Arial"/>
                <a:cs typeface="Arial"/>
              </a:rPr>
              <a:t>Ισορροπηµένο</a:t>
            </a:r>
            <a:r>
              <a:rPr sz="2200" spc="5" dirty="0">
                <a:solidFill>
                  <a:srgbClr val="0000FF"/>
                </a:solidFill>
                <a:latin typeface="Arial"/>
                <a:cs typeface="Arial"/>
              </a:rPr>
              <a:t> </a:t>
            </a:r>
            <a:r>
              <a:rPr sz="2200" spc="-5" dirty="0">
                <a:solidFill>
                  <a:srgbClr val="0000FF"/>
                </a:solidFill>
                <a:latin typeface="Arial"/>
                <a:cs typeface="Arial"/>
              </a:rPr>
              <a:t>Σχέδιο:</a:t>
            </a:r>
            <a:endParaRPr sz="2200">
              <a:latin typeface="Arial"/>
              <a:cs typeface="Arial"/>
            </a:endParaRPr>
          </a:p>
        </p:txBody>
      </p:sp>
      <p:sp>
        <p:nvSpPr>
          <p:cNvPr id="27" name="object 27"/>
          <p:cNvSpPr txBox="1"/>
          <p:nvPr/>
        </p:nvSpPr>
        <p:spPr>
          <a:xfrm>
            <a:off x="1126118" y="5843633"/>
            <a:ext cx="7413625" cy="748665"/>
          </a:xfrm>
          <a:prstGeom prst="rect">
            <a:avLst/>
          </a:prstGeom>
        </p:spPr>
        <p:txBody>
          <a:bodyPr vert="horz" wrap="square" lIns="0" tIns="14604" rIns="0" bIns="0" rtlCol="0">
            <a:spAutoFit/>
          </a:bodyPr>
          <a:lstStyle/>
          <a:p>
            <a:pPr marL="38100" marR="30480" indent="-635">
              <a:lnSpc>
                <a:spcPct val="123800"/>
              </a:lnSpc>
              <a:spcBef>
                <a:spcPts val="114"/>
              </a:spcBef>
            </a:pPr>
            <a:r>
              <a:rPr sz="1850" b="1" spc="15" dirty="0">
                <a:latin typeface="Times New Roman"/>
                <a:cs typeface="Times New Roman"/>
              </a:rPr>
              <a:t>Όπου </a:t>
            </a:r>
            <a:r>
              <a:rPr sz="1850" i="1" spc="50" dirty="0">
                <a:latin typeface="Times New Roman"/>
                <a:cs typeface="Times New Roman"/>
              </a:rPr>
              <a:t>t</a:t>
            </a:r>
            <a:r>
              <a:rPr sz="1575" i="1" spc="75" baseline="-23809" dirty="0">
                <a:latin typeface="Times New Roman"/>
                <a:cs typeface="Times New Roman"/>
              </a:rPr>
              <a:t>N </a:t>
            </a:r>
            <a:r>
              <a:rPr sz="1575" spc="-30" baseline="-23809" dirty="0">
                <a:latin typeface="Symbol"/>
                <a:cs typeface="Symbol"/>
              </a:rPr>
              <a:t></a:t>
            </a:r>
            <a:r>
              <a:rPr sz="1725" i="1" spc="-30" baseline="-21739" dirty="0">
                <a:latin typeface="Symbol"/>
                <a:cs typeface="Symbol"/>
              </a:rPr>
              <a:t></a:t>
            </a:r>
            <a:r>
              <a:rPr sz="1725" i="1" spc="-30" baseline="-21739" dirty="0">
                <a:latin typeface="Times New Roman"/>
                <a:cs typeface="Times New Roman"/>
              </a:rPr>
              <a:t> </a:t>
            </a:r>
            <a:r>
              <a:rPr sz="1575" spc="37" baseline="-23809" dirty="0">
                <a:latin typeface="Times New Roman"/>
                <a:cs typeface="Times New Roman"/>
              </a:rPr>
              <a:t>;</a:t>
            </a:r>
            <a:r>
              <a:rPr sz="1575" i="1" spc="37" baseline="-23809" dirty="0">
                <a:latin typeface="Times New Roman"/>
                <a:cs typeface="Times New Roman"/>
              </a:rPr>
              <a:t>a </a:t>
            </a:r>
            <a:r>
              <a:rPr sz="1575" spc="7" baseline="-23809" dirty="0">
                <a:latin typeface="Times New Roman"/>
                <a:cs typeface="Times New Roman"/>
              </a:rPr>
              <a:t>/ </a:t>
            </a:r>
            <a:r>
              <a:rPr sz="1575" spc="22" baseline="-23809" dirty="0">
                <a:latin typeface="Times New Roman"/>
                <a:cs typeface="Times New Roman"/>
              </a:rPr>
              <a:t>2 </a:t>
            </a:r>
            <a:r>
              <a:rPr sz="1850" b="1" spc="10" dirty="0">
                <a:latin typeface="Times New Roman"/>
                <a:cs typeface="Times New Roman"/>
              </a:rPr>
              <a:t>: </a:t>
            </a:r>
            <a:r>
              <a:rPr sz="1850" b="1" spc="5" dirty="0">
                <a:latin typeface="Times New Roman"/>
                <a:cs typeface="Times New Roman"/>
              </a:rPr>
              <a:t>Κρίσιµη τιµή της </a:t>
            </a:r>
            <a:r>
              <a:rPr sz="1850" b="1" i="1" spc="10" dirty="0">
                <a:latin typeface="Times New Roman"/>
                <a:cs typeface="Times New Roman"/>
              </a:rPr>
              <a:t>t</a:t>
            </a:r>
            <a:r>
              <a:rPr sz="1850" b="1" spc="10" dirty="0">
                <a:latin typeface="Times New Roman"/>
                <a:cs typeface="Times New Roman"/>
              </a:rPr>
              <a:t>-Κατανοµής </a:t>
            </a:r>
            <a:r>
              <a:rPr sz="1850" b="1" spc="5" dirty="0">
                <a:latin typeface="Times New Roman"/>
                <a:cs typeface="Times New Roman"/>
              </a:rPr>
              <a:t>µε </a:t>
            </a:r>
            <a:r>
              <a:rPr sz="1850" b="1" spc="10" dirty="0">
                <a:latin typeface="Times New Roman"/>
                <a:cs typeface="Times New Roman"/>
              </a:rPr>
              <a:t>( </a:t>
            </a:r>
            <a:r>
              <a:rPr sz="1850" i="1" spc="5" dirty="0">
                <a:latin typeface="Times New Roman"/>
                <a:cs typeface="Times New Roman"/>
              </a:rPr>
              <a:t>N </a:t>
            </a:r>
            <a:r>
              <a:rPr sz="1850" spc="5" dirty="0">
                <a:latin typeface="Symbol"/>
                <a:cs typeface="Symbol"/>
              </a:rPr>
              <a:t></a:t>
            </a:r>
            <a:r>
              <a:rPr sz="1850" spc="-360" dirty="0">
                <a:latin typeface="Times New Roman"/>
                <a:cs typeface="Times New Roman"/>
              </a:rPr>
              <a:t> </a:t>
            </a:r>
            <a:r>
              <a:rPr sz="1950" i="1" spc="-50" dirty="0">
                <a:latin typeface="Symbol"/>
                <a:cs typeface="Symbol"/>
              </a:rPr>
              <a:t></a:t>
            </a:r>
            <a:r>
              <a:rPr sz="1950" i="1" spc="-50" dirty="0">
                <a:latin typeface="Times New Roman"/>
                <a:cs typeface="Times New Roman"/>
              </a:rPr>
              <a:t> </a:t>
            </a:r>
            <a:r>
              <a:rPr sz="1850" b="1" spc="10" dirty="0">
                <a:latin typeface="Times New Roman"/>
                <a:cs typeface="Times New Roman"/>
              </a:rPr>
              <a:t>) </a:t>
            </a:r>
            <a:r>
              <a:rPr sz="1850" b="1" spc="5" dirty="0">
                <a:latin typeface="Times New Roman"/>
                <a:cs typeface="Times New Roman"/>
              </a:rPr>
              <a:t>β.ε., σε </a:t>
            </a:r>
            <a:r>
              <a:rPr sz="1850" b="1" spc="10" dirty="0">
                <a:latin typeface="Times New Roman"/>
                <a:cs typeface="Times New Roman"/>
              </a:rPr>
              <a:t>επίπεδο  σηµαντικότητας</a:t>
            </a:r>
            <a:r>
              <a:rPr sz="1850" b="1" spc="-5" dirty="0">
                <a:latin typeface="Times New Roman"/>
                <a:cs typeface="Times New Roman"/>
              </a:rPr>
              <a:t> </a:t>
            </a:r>
            <a:r>
              <a:rPr sz="1850" b="1" i="1" spc="10" dirty="0">
                <a:latin typeface="Times New Roman"/>
                <a:cs typeface="Times New Roman"/>
              </a:rPr>
              <a:t>α</a:t>
            </a:r>
            <a:r>
              <a:rPr sz="1850" b="1" spc="10" dirty="0">
                <a:latin typeface="Times New Roman"/>
                <a:cs typeface="Times New Roman"/>
              </a:rPr>
              <a:t>/2</a:t>
            </a:r>
            <a:endParaRPr sz="1850">
              <a:latin typeface="Times New Roman"/>
              <a:cs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72914" y="929131"/>
            <a:ext cx="313182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0000"/>
                </a:solidFill>
                <a:latin typeface="Arial"/>
                <a:cs typeface="Arial"/>
              </a:rPr>
              <a:t>Στο</a:t>
            </a:r>
            <a:r>
              <a:rPr sz="3200" b="1" spc="-50" dirty="0">
                <a:solidFill>
                  <a:srgbClr val="000000"/>
                </a:solidFill>
                <a:latin typeface="Arial"/>
                <a:cs typeface="Arial"/>
              </a:rPr>
              <a:t> </a:t>
            </a:r>
            <a:r>
              <a:rPr sz="3200" b="1" spc="5" dirty="0">
                <a:solidFill>
                  <a:srgbClr val="000000"/>
                </a:solidFill>
                <a:latin typeface="Arial"/>
                <a:cs typeface="Arial"/>
              </a:rPr>
              <a:t>Παράδειγµα</a:t>
            </a:r>
            <a:endParaRPr sz="3200">
              <a:latin typeface="Arial"/>
              <a:cs typeface="Arial"/>
            </a:endParaRPr>
          </a:p>
        </p:txBody>
      </p:sp>
      <p:sp>
        <p:nvSpPr>
          <p:cNvPr id="3" name="object 3"/>
          <p:cNvSpPr/>
          <p:nvPr/>
        </p:nvSpPr>
        <p:spPr>
          <a:xfrm>
            <a:off x="2616707" y="2950463"/>
            <a:ext cx="783590" cy="0"/>
          </a:xfrm>
          <a:custGeom>
            <a:avLst/>
            <a:gdLst/>
            <a:ahLst/>
            <a:cxnLst/>
            <a:rect l="l" t="t" r="r" b="b"/>
            <a:pathLst>
              <a:path w="783589">
                <a:moveTo>
                  <a:pt x="0" y="0"/>
                </a:moveTo>
                <a:lnTo>
                  <a:pt x="783335" y="0"/>
                </a:lnTo>
              </a:path>
            </a:pathLst>
          </a:custGeom>
          <a:ln w="12335">
            <a:solidFill>
              <a:srgbClr val="000000"/>
            </a:solidFill>
          </a:ln>
        </p:spPr>
        <p:txBody>
          <a:bodyPr wrap="square" lIns="0" tIns="0" rIns="0" bIns="0" rtlCol="0"/>
          <a:lstStyle/>
          <a:p>
            <a:endParaRPr/>
          </a:p>
        </p:txBody>
      </p:sp>
      <p:sp>
        <p:nvSpPr>
          <p:cNvPr id="4" name="object 4"/>
          <p:cNvSpPr/>
          <p:nvPr/>
        </p:nvSpPr>
        <p:spPr>
          <a:xfrm>
            <a:off x="2450591" y="2613659"/>
            <a:ext cx="969644" cy="619125"/>
          </a:xfrm>
          <a:custGeom>
            <a:avLst/>
            <a:gdLst/>
            <a:ahLst/>
            <a:cxnLst/>
            <a:rect l="l" t="t" r="r" b="b"/>
            <a:pathLst>
              <a:path w="969645" h="619125">
                <a:moveTo>
                  <a:pt x="0" y="416051"/>
                </a:moveTo>
                <a:lnTo>
                  <a:pt x="24383" y="384047"/>
                </a:lnTo>
                <a:lnTo>
                  <a:pt x="85343" y="618743"/>
                </a:lnTo>
                <a:lnTo>
                  <a:pt x="152399" y="0"/>
                </a:lnTo>
                <a:lnTo>
                  <a:pt x="969263" y="0"/>
                </a:lnTo>
              </a:path>
            </a:pathLst>
          </a:custGeom>
          <a:ln w="3175">
            <a:solidFill>
              <a:srgbClr val="000000"/>
            </a:solidFill>
          </a:ln>
        </p:spPr>
        <p:txBody>
          <a:bodyPr wrap="square" lIns="0" tIns="0" rIns="0" bIns="0" rtlCol="0"/>
          <a:lstStyle/>
          <a:p>
            <a:endParaRPr/>
          </a:p>
        </p:txBody>
      </p:sp>
      <p:sp>
        <p:nvSpPr>
          <p:cNvPr id="5" name="object 5"/>
          <p:cNvSpPr/>
          <p:nvPr/>
        </p:nvSpPr>
        <p:spPr>
          <a:xfrm>
            <a:off x="2447544" y="2609088"/>
            <a:ext cx="972819" cy="623570"/>
          </a:xfrm>
          <a:custGeom>
            <a:avLst/>
            <a:gdLst/>
            <a:ahLst/>
            <a:cxnLst/>
            <a:rect l="l" t="t" r="r" b="b"/>
            <a:pathLst>
              <a:path w="972820" h="623569">
                <a:moveTo>
                  <a:pt x="972312" y="12192"/>
                </a:moveTo>
                <a:lnTo>
                  <a:pt x="972312" y="0"/>
                </a:lnTo>
                <a:lnTo>
                  <a:pt x="150876" y="0"/>
                </a:lnTo>
                <a:lnTo>
                  <a:pt x="88392" y="569976"/>
                </a:lnTo>
                <a:lnTo>
                  <a:pt x="35052" y="374904"/>
                </a:lnTo>
                <a:lnTo>
                  <a:pt x="0" y="417576"/>
                </a:lnTo>
                <a:lnTo>
                  <a:pt x="6096" y="423672"/>
                </a:lnTo>
                <a:lnTo>
                  <a:pt x="21336" y="405384"/>
                </a:lnTo>
                <a:lnTo>
                  <a:pt x="82296" y="623316"/>
                </a:lnTo>
                <a:lnTo>
                  <a:pt x="94488" y="623316"/>
                </a:lnTo>
                <a:lnTo>
                  <a:pt x="160020" y="12192"/>
                </a:lnTo>
                <a:lnTo>
                  <a:pt x="972312" y="12192"/>
                </a:lnTo>
                <a:close/>
              </a:path>
            </a:pathLst>
          </a:custGeom>
          <a:solidFill>
            <a:srgbClr val="000000"/>
          </a:solidFill>
        </p:spPr>
        <p:txBody>
          <a:bodyPr wrap="square" lIns="0" tIns="0" rIns="0" bIns="0" rtlCol="0"/>
          <a:lstStyle/>
          <a:p>
            <a:endParaRPr/>
          </a:p>
        </p:txBody>
      </p:sp>
      <p:sp>
        <p:nvSpPr>
          <p:cNvPr id="6" name="object 6"/>
          <p:cNvSpPr/>
          <p:nvPr/>
        </p:nvSpPr>
        <p:spPr>
          <a:xfrm>
            <a:off x="4462271" y="2950463"/>
            <a:ext cx="481965" cy="0"/>
          </a:xfrm>
          <a:custGeom>
            <a:avLst/>
            <a:gdLst/>
            <a:ahLst/>
            <a:cxnLst/>
            <a:rect l="l" t="t" r="r" b="b"/>
            <a:pathLst>
              <a:path w="481964">
                <a:moveTo>
                  <a:pt x="0" y="0"/>
                </a:moveTo>
                <a:lnTo>
                  <a:pt x="481583" y="0"/>
                </a:lnTo>
              </a:path>
            </a:pathLst>
          </a:custGeom>
          <a:ln w="12335">
            <a:solidFill>
              <a:srgbClr val="000000"/>
            </a:solidFill>
          </a:ln>
        </p:spPr>
        <p:txBody>
          <a:bodyPr wrap="square" lIns="0" tIns="0" rIns="0" bIns="0" rtlCol="0"/>
          <a:lstStyle/>
          <a:p>
            <a:endParaRPr/>
          </a:p>
        </p:txBody>
      </p:sp>
      <p:sp>
        <p:nvSpPr>
          <p:cNvPr id="7" name="object 7"/>
          <p:cNvSpPr/>
          <p:nvPr/>
        </p:nvSpPr>
        <p:spPr>
          <a:xfrm>
            <a:off x="4296155" y="2613659"/>
            <a:ext cx="668020" cy="619125"/>
          </a:xfrm>
          <a:custGeom>
            <a:avLst/>
            <a:gdLst/>
            <a:ahLst/>
            <a:cxnLst/>
            <a:rect l="l" t="t" r="r" b="b"/>
            <a:pathLst>
              <a:path w="668020" h="619125">
                <a:moveTo>
                  <a:pt x="0" y="416051"/>
                </a:moveTo>
                <a:lnTo>
                  <a:pt x="24383" y="384047"/>
                </a:lnTo>
                <a:lnTo>
                  <a:pt x="85343" y="618743"/>
                </a:lnTo>
                <a:lnTo>
                  <a:pt x="152399" y="0"/>
                </a:lnTo>
                <a:lnTo>
                  <a:pt x="667511" y="0"/>
                </a:lnTo>
              </a:path>
            </a:pathLst>
          </a:custGeom>
          <a:ln w="3175">
            <a:solidFill>
              <a:srgbClr val="000000"/>
            </a:solidFill>
          </a:ln>
        </p:spPr>
        <p:txBody>
          <a:bodyPr wrap="square" lIns="0" tIns="0" rIns="0" bIns="0" rtlCol="0"/>
          <a:lstStyle/>
          <a:p>
            <a:endParaRPr/>
          </a:p>
        </p:txBody>
      </p:sp>
      <p:sp>
        <p:nvSpPr>
          <p:cNvPr id="8" name="object 8"/>
          <p:cNvSpPr/>
          <p:nvPr/>
        </p:nvSpPr>
        <p:spPr>
          <a:xfrm>
            <a:off x="4293108" y="2609088"/>
            <a:ext cx="670560" cy="623570"/>
          </a:xfrm>
          <a:custGeom>
            <a:avLst/>
            <a:gdLst/>
            <a:ahLst/>
            <a:cxnLst/>
            <a:rect l="l" t="t" r="r" b="b"/>
            <a:pathLst>
              <a:path w="670560" h="623569">
                <a:moveTo>
                  <a:pt x="670560" y="12192"/>
                </a:moveTo>
                <a:lnTo>
                  <a:pt x="670560" y="0"/>
                </a:lnTo>
                <a:lnTo>
                  <a:pt x="150876" y="0"/>
                </a:lnTo>
                <a:lnTo>
                  <a:pt x="88392" y="569976"/>
                </a:lnTo>
                <a:lnTo>
                  <a:pt x="35052" y="374904"/>
                </a:lnTo>
                <a:lnTo>
                  <a:pt x="0" y="417576"/>
                </a:lnTo>
                <a:lnTo>
                  <a:pt x="6096" y="423672"/>
                </a:lnTo>
                <a:lnTo>
                  <a:pt x="21336" y="405384"/>
                </a:lnTo>
                <a:lnTo>
                  <a:pt x="82296" y="623316"/>
                </a:lnTo>
                <a:lnTo>
                  <a:pt x="94488" y="623316"/>
                </a:lnTo>
                <a:lnTo>
                  <a:pt x="160020" y="12192"/>
                </a:lnTo>
                <a:lnTo>
                  <a:pt x="670560" y="12192"/>
                </a:lnTo>
                <a:close/>
              </a:path>
            </a:pathLst>
          </a:custGeom>
          <a:solidFill>
            <a:srgbClr val="000000"/>
          </a:solidFill>
        </p:spPr>
        <p:txBody>
          <a:bodyPr wrap="square" lIns="0" tIns="0" rIns="0" bIns="0" rtlCol="0"/>
          <a:lstStyle/>
          <a:p>
            <a:endParaRPr/>
          </a:p>
        </p:txBody>
      </p:sp>
      <p:sp>
        <p:nvSpPr>
          <p:cNvPr id="9" name="object 9"/>
          <p:cNvSpPr/>
          <p:nvPr/>
        </p:nvSpPr>
        <p:spPr>
          <a:xfrm>
            <a:off x="5838444" y="2772155"/>
            <a:ext cx="751840" cy="303530"/>
          </a:xfrm>
          <a:custGeom>
            <a:avLst/>
            <a:gdLst/>
            <a:ahLst/>
            <a:cxnLst/>
            <a:rect l="l" t="t" r="r" b="b"/>
            <a:pathLst>
              <a:path w="751840" h="303530">
                <a:moveTo>
                  <a:pt x="0" y="205739"/>
                </a:moveTo>
                <a:lnTo>
                  <a:pt x="25907" y="188975"/>
                </a:lnTo>
                <a:lnTo>
                  <a:pt x="86867" y="303275"/>
                </a:lnTo>
                <a:lnTo>
                  <a:pt x="153923" y="0"/>
                </a:lnTo>
                <a:lnTo>
                  <a:pt x="751331" y="0"/>
                </a:lnTo>
              </a:path>
            </a:pathLst>
          </a:custGeom>
          <a:ln w="3175">
            <a:solidFill>
              <a:srgbClr val="000000"/>
            </a:solidFill>
          </a:ln>
        </p:spPr>
        <p:txBody>
          <a:bodyPr wrap="square" lIns="0" tIns="0" rIns="0" bIns="0" rtlCol="0"/>
          <a:lstStyle/>
          <a:p>
            <a:endParaRPr/>
          </a:p>
        </p:txBody>
      </p:sp>
      <p:sp>
        <p:nvSpPr>
          <p:cNvPr id="10" name="object 10"/>
          <p:cNvSpPr/>
          <p:nvPr/>
        </p:nvSpPr>
        <p:spPr>
          <a:xfrm>
            <a:off x="5836920" y="2766060"/>
            <a:ext cx="753110" cy="309880"/>
          </a:xfrm>
          <a:custGeom>
            <a:avLst/>
            <a:gdLst/>
            <a:ahLst/>
            <a:cxnLst/>
            <a:rect l="l" t="t" r="r" b="b"/>
            <a:pathLst>
              <a:path w="753109" h="309880">
                <a:moveTo>
                  <a:pt x="752856" y="12192"/>
                </a:moveTo>
                <a:lnTo>
                  <a:pt x="752856" y="0"/>
                </a:lnTo>
                <a:lnTo>
                  <a:pt x="150876" y="0"/>
                </a:lnTo>
                <a:lnTo>
                  <a:pt x="88392" y="281940"/>
                </a:lnTo>
                <a:lnTo>
                  <a:pt x="35052" y="185928"/>
                </a:lnTo>
                <a:lnTo>
                  <a:pt x="0" y="208788"/>
                </a:lnTo>
                <a:lnTo>
                  <a:pt x="4572" y="214884"/>
                </a:lnTo>
                <a:lnTo>
                  <a:pt x="21336" y="204216"/>
                </a:lnTo>
                <a:lnTo>
                  <a:pt x="82296" y="309372"/>
                </a:lnTo>
                <a:lnTo>
                  <a:pt x="94488" y="309372"/>
                </a:lnTo>
                <a:lnTo>
                  <a:pt x="160020" y="12192"/>
                </a:lnTo>
                <a:lnTo>
                  <a:pt x="752856" y="12192"/>
                </a:lnTo>
                <a:close/>
              </a:path>
            </a:pathLst>
          </a:custGeom>
          <a:solidFill>
            <a:srgbClr val="000000"/>
          </a:solidFill>
        </p:spPr>
        <p:txBody>
          <a:bodyPr wrap="square" lIns="0" tIns="0" rIns="0" bIns="0" rtlCol="0"/>
          <a:lstStyle/>
          <a:p>
            <a:endParaRPr/>
          </a:p>
        </p:txBody>
      </p:sp>
      <p:sp>
        <p:nvSpPr>
          <p:cNvPr id="11" name="object 11"/>
          <p:cNvSpPr txBox="1"/>
          <p:nvPr/>
        </p:nvSpPr>
        <p:spPr>
          <a:xfrm>
            <a:off x="2861562" y="2946038"/>
            <a:ext cx="276225" cy="326390"/>
          </a:xfrm>
          <a:prstGeom prst="rect">
            <a:avLst/>
          </a:prstGeom>
        </p:spPr>
        <p:txBody>
          <a:bodyPr vert="horz" wrap="square" lIns="0" tIns="15875" rIns="0" bIns="0" rtlCol="0">
            <a:spAutoFit/>
          </a:bodyPr>
          <a:lstStyle/>
          <a:p>
            <a:pPr marL="12700">
              <a:lnSpc>
                <a:spcPct val="100000"/>
              </a:lnSpc>
              <a:spcBef>
                <a:spcPts val="125"/>
              </a:spcBef>
            </a:pPr>
            <a:r>
              <a:rPr sz="1950" spc="5" dirty="0">
                <a:latin typeface="Times New Roman"/>
                <a:cs typeface="Times New Roman"/>
              </a:rPr>
              <a:t>1</a:t>
            </a:r>
            <a:r>
              <a:rPr sz="1950" spc="10" dirty="0">
                <a:latin typeface="Times New Roman"/>
                <a:cs typeface="Times New Roman"/>
              </a:rPr>
              <a:t>0</a:t>
            </a:r>
            <a:endParaRPr sz="1950">
              <a:latin typeface="Times New Roman"/>
              <a:cs typeface="Times New Roman"/>
            </a:endParaRPr>
          </a:p>
        </p:txBody>
      </p:sp>
      <p:sp>
        <p:nvSpPr>
          <p:cNvPr id="12" name="object 12"/>
          <p:cNvSpPr txBox="1"/>
          <p:nvPr/>
        </p:nvSpPr>
        <p:spPr>
          <a:xfrm>
            <a:off x="4556249" y="2946038"/>
            <a:ext cx="276225" cy="326390"/>
          </a:xfrm>
          <a:prstGeom prst="rect">
            <a:avLst/>
          </a:prstGeom>
        </p:spPr>
        <p:txBody>
          <a:bodyPr vert="horz" wrap="square" lIns="0" tIns="15875" rIns="0" bIns="0" rtlCol="0">
            <a:spAutoFit/>
          </a:bodyPr>
          <a:lstStyle/>
          <a:p>
            <a:pPr marL="12700">
              <a:lnSpc>
                <a:spcPct val="100000"/>
              </a:lnSpc>
              <a:spcBef>
                <a:spcPts val="125"/>
              </a:spcBef>
            </a:pPr>
            <a:r>
              <a:rPr sz="1950" spc="5" dirty="0">
                <a:latin typeface="Times New Roman"/>
                <a:cs typeface="Times New Roman"/>
              </a:rPr>
              <a:t>1</a:t>
            </a:r>
            <a:r>
              <a:rPr sz="1950" spc="10" dirty="0">
                <a:latin typeface="Times New Roman"/>
                <a:cs typeface="Times New Roman"/>
              </a:rPr>
              <a:t>0</a:t>
            </a:r>
            <a:endParaRPr sz="1950">
              <a:latin typeface="Times New Roman"/>
              <a:cs typeface="Times New Roman"/>
            </a:endParaRPr>
          </a:p>
        </p:txBody>
      </p:sp>
      <p:sp>
        <p:nvSpPr>
          <p:cNvPr id="13" name="object 13"/>
          <p:cNvSpPr txBox="1"/>
          <p:nvPr/>
        </p:nvSpPr>
        <p:spPr>
          <a:xfrm>
            <a:off x="1185163" y="2750965"/>
            <a:ext cx="1237615" cy="326390"/>
          </a:xfrm>
          <a:prstGeom prst="rect">
            <a:avLst/>
          </a:prstGeom>
        </p:spPr>
        <p:txBody>
          <a:bodyPr vert="horz" wrap="square" lIns="0" tIns="15875" rIns="0" bIns="0" rtlCol="0">
            <a:spAutoFit/>
          </a:bodyPr>
          <a:lstStyle/>
          <a:p>
            <a:pPr marL="12700">
              <a:lnSpc>
                <a:spcPct val="100000"/>
              </a:lnSpc>
              <a:spcBef>
                <a:spcPts val="125"/>
              </a:spcBef>
            </a:pPr>
            <a:r>
              <a:rPr sz="1950" dirty="0">
                <a:latin typeface="Times New Roman"/>
                <a:cs typeface="Times New Roman"/>
              </a:rPr>
              <a:t>ΕΣ∆=1,</a:t>
            </a:r>
            <a:r>
              <a:rPr sz="1950" spc="-335" dirty="0">
                <a:latin typeface="Times New Roman"/>
                <a:cs typeface="Times New Roman"/>
              </a:rPr>
              <a:t> </a:t>
            </a:r>
            <a:r>
              <a:rPr sz="1950" spc="5" dirty="0">
                <a:latin typeface="Times New Roman"/>
                <a:cs typeface="Times New Roman"/>
              </a:rPr>
              <a:t>99</a:t>
            </a:r>
            <a:r>
              <a:rPr sz="1950" spc="-320" dirty="0">
                <a:latin typeface="Times New Roman"/>
                <a:cs typeface="Times New Roman"/>
              </a:rPr>
              <a:t> </a:t>
            </a:r>
            <a:r>
              <a:rPr sz="1950" spc="10" dirty="0">
                <a:latin typeface="Symbol"/>
                <a:cs typeface="Symbol"/>
              </a:rPr>
              <a:t></a:t>
            </a:r>
            <a:endParaRPr sz="1950">
              <a:latin typeface="Symbol"/>
              <a:cs typeface="Symbol"/>
            </a:endParaRPr>
          </a:p>
        </p:txBody>
      </p:sp>
      <p:sp>
        <p:nvSpPr>
          <p:cNvPr id="14" name="object 14"/>
          <p:cNvSpPr txBox="1"/>
          <p:nvPr/>
        </p:nvSpPr>
        <p:spPr>
          <a:xfrm>
            <a:off x="2595371" y="2592470"/>
            <a:ext cx="1698625" cy="326390"/>
          </a:xfrm>
          <a:prstGeom prst="rect">
            <a:avLst/>
          </a:prstGeom>
        </p:spPr>
        <p:txBody>
          <a:bodyPr vert="horz" wrap="square" lIns="0" tIns="15875" rIns="0" bIns="0" rtlCol="0">
            <a:spAutoFit/>
          </a:bodyPr>
          <a:lstStyle/>
          <a:p>
            <a:pPr marL="38100">
              <a:lnSpc>
                <a:spcPct val="100000"/>
              </a:lnSpc>
              <a:spcBef>
                <a:spcPts val="125"/>
              </a:spcBef>
            </a:pPr>
            <a:r>
              <a:rPr sz="1950" spc="10" dirty="0">
                <a:latin typeface="Times New Roman"/>
                <a:cs typeface="Times New Roman"/>
              </a:rPr>
              <a:t>2</a:t>
            </a:r>
            <a:r>
              <a:rPr sz="1950" spc="-310" dirty="0">
                <a:latin typeface="Times New Roman"/>
                <a:cs typeface="Times New Roman"/>
              </a:rPr>
              <a:t> </a:t>
            </a:r>
            <a:r>
              <a:rPr sz="1950" spc="10" dirty="0">
                <a:latin typeface="Symbol"/>
                <a:cs typeface="Symbol"/>
              </a:rPr>
              <a:t></a:t>
            </a:r>
            <a:r>
              <a:rPr sz="1950" spc="-280" dirty="0">
                <a:latin typeface="Times New Roman"/>
                <a:cs typeface="Times New Roman"/>
              </a:rPr>
              <a:t> </a:t>
            </a:r>
            <a:r>
              <a:rPr sz="1950" spc="20" dirty="0">
                <a:latin typeface="Times New Roman"/>
                <a:cs typeface="Times New Roman"/>
              </a:rPr>
              <a:t>3,89</a:t>
            </a:r>
            <a:r>
              <a:rPr sz="1950" spc="225" dirty="0">
                <a:latin typeface="Times New Roman"/>
                <a:cs typeface="Times New Roman"/>
              </a:rPr>
              <a:t> </a:t>
            </a:r>
            <a:r>
              <a:rPr sz="2925" spc="15" baseline="-35612" dirty="0">
                <a:latin typeface="Symbol"/>
                <a:cs typeface="Symbol"/>
              </a:rPr>
              <a:t></a:t>
            </a:r>
            <a:r>
              <a:rPr sz="2925" spc="-367" baseline="-35612" dirty="0">
                <a:latin typeface="Times New Roman"/>
                <a:cs typeface="Times New Roman"/>
              </a:rPr>
              <a:t> </a:t>
            </a:r>
            <a:r>
              <a:rPr sz="2925" spc="-127" baseline="-35612" dirty="0">
                <a:latin typeface="Times New Roman"/>
                <a:cs typeface="Times New Roman"/>
              </a:rPr>
              <a:t>1,</a:t>
            </a:r>
            <a:r>
              <a:rPr sz="2925" spc="-480" baseline="-35612" dirty="0">
                <a:latin typeface="Times New Roman"/>
                <a:cs typeface="Times New Roman"/>
              </a:rPr>
              <a:t> </a:t>
            </a:r>
            <a:r>
              <a:rPr sz="2925" spc="7" baseline="-35612" dirty="0">
                <a:latin typeface="Times New Roman"/>
                <a:cs typeface="Times New Roman"/>
              </a:rPr>
              <a:t>99</a:t>
            </a:r>
            <a:r>
              <a:rPr sz="2925" spc="-457" baseline="-35612" dirty="0">
                <a:latin typeface="Times New Roman"/>
                <a:cs typeface="Times New Roman"/>
              </a:rPr>
              <a:t> </a:t>
            </a:r>
            <a:r>
              <a:rPr sz="2925" spc="15" baseline="-35612" dirty="0">
                <a:latin typeface="Symbol"/>
                <a:cs typeface="Symbol"/>
              </a:rPr>
              <a:t></a:t>
            </a:r>
            <a:endParaRPr sz="2925" baseline="-35612">
              <a:latin typeface="Symbol"/>
              <a:cs typeface="Symbol"/>
            </a:endParaRPr>
          </a:p>
        </p:txBody>
      </p:sp>
      <p:sp>
        <p:nvSpPr>
          <p:cNvPr id="15" name="object 15"/>
          <p:cNvSpPr txBox="1"/>
          <p:nvPr/>
        </p:nvSpPr>
        <p:spPr>
          <a:xfrm>
            <a:off x="4437885" y="2750965"/>
            <a:ext cx="1400175" cy="326390"/>
          </a:xfrm>
          <a:prstGeom prst="rect">
            <a:avLst/>
          </a:prstGeom>
        </p:spPr>
        <p:txBody>
          <a:bodyPr vert="horz" wrap="square" lIns="0" tIns="15875" rIns="0" bIns="0" rtlCol="0">
            <a:spAutoFit/>
          </a:bodyPr>
          <a:lstStyle/>
          <a:p>
            <a:pPr marL="38100">
              <a:lnSpc>
                <a:spcPct val="100000"/>
              </a:lnSpc>
              <a:spcBef>
                <a:spcPts val="125"/>
              </a:spcBef>
            </a:pPr>
            <a:r>
              <a:rPr sz="2925" spc="7" baseline="35612" dirty="0">
                <a:latin typeface="Times New Roman"/>
                <a:cs typeface="Times New Roman"/>
              </a:rPr>
              <a:t>7,</a:t>
            </a:r>
            <a:r>
              <a:rPr sz="2925" spc="-427" baseline="35612" dirty="0">
                <a:latin typeface="Times New Roman"/>
                <a:cs typeface="Times New Roman"/>
              </a:rPr>
              <a:t> </a:t>
            </a:r>
            <a:r>
              <a:rPr sz="2925" spc="7" baseline="35612" dirty="0">
                <a:latin typeface="Times New Roman"/>
                <a:cs typeface="Times New Roman"/>
              </a:rPr>
              <a:t>78</a:t>
            </a:r>
            <a:r>
              <a:rPr sz="2925" spc="277" baseline="35612" dirty="0">
                <a:latin typeface="Times New Roman"/>
                <a:cs typeface="Times New Roman"/>
              </a:rPr>
              <a:t> </a:t>
            </a:r>
            <a:r>
              <a:rPr sz="1950" spc="10" dirty="0">
                <a:latin typeface="Symbol"/>
                <a:cs typeface="Symbol"/>
              </a:rPr>
              <a:t></a:t>
            </a:r>
            <a:r>
              <a:rPr sz="1950" spc="-245" dirty="0">
                <a:latin typeface="Times New Roman"/>
                <a:cs typeface="Times New Roman"/>
              </a:rPr>
              <a:t> </a:t>
            </a:r>
            <a:r>
              <a:rPr sz="1950" spc="-85" dirty="0">
                <a:latin typeface="Times New Roman"/>
                <a:cs typeface="Times New Roman"/>
              </a:rPr>
              <a:t>1,</a:t>
            </a:r>
            <a:r>
              <a:rPr sz="1950" spc="-320" dirty="0">
                <a:latin typeface="Times New Roman"/>
                <a:cs typeface="Times New Roman"/>
              </a:rPr>
              <a:t> </a:t>
            </a:r>
            <a:r>
              <a:rPr sz="1950" spc="5" dirty="0">
                <a:latin typeface="Times New Roman"/>
                <a:cs typeface="Times New Roman"/>
              </a:rPr>
              <a:t>99</a:t>
            </a:r>
            <a:r>
              <a:rPr sz="1950" spc="-305" dirty="0">
                <a:latin typeface="Times New Roman"/>
                <a:cs typeface="Times New Roman"/>
              </a:rPr>
              <a:t> </a:t>
            </a:r>
            <a:r>
              <a:rPr sz="1950" spc="10" dirty="0">
                <a:latin typeface="Symbol"/>
                <a:cs typeface="Symbol"/>
              </a:rPr>
              <a:t></a:t>
            </a:r>
            <a:endParaRPr sz="1950">
              <a:latin typeface="Symbol"/>
              <a:cs typeface="Symbol"/>
            </a:endParaRPr>
          </a:p>
        </p:txBody>
      </p:sp>
      <p:sp>
        <p:nvSpPr>
          <p:cNvPr id="16" name="object 16"/>
          <p:cNvSpPr txBox="1"/>
          <p:nvPr/>
        </p:nvSpPr>
        <p:spPr>
          <a:xfrm>
            <a:off x="5987286" y="2750965"/>
            <a:ext cx="3124200" cy="326390"/>
          </a:xfrm>
          <a:prstGeom prst="rect">
            <a:avLst/>
          </a:prstGeom>
        </p:spPr>
        <p:txBody>
          <a:bodyPr vert="horz" wrap="square" lIns="0" tIns="15875" rIns="0" bIns="0" rtlCol="0">
            <a:spAutoFit/>
          </a:bodyPr>
          <a:lstStyle/>
          <a:p>
            <a:pPr marL="12700">
              <a:lnSpc>
                <a:spcPct val="100000"/>
              </a:lnSpc>
              <a:spcBef>
                <a:spcPts val="125"/>
              </a:spcBef>
            </a:pPr>
            <a:r>
              <a:rPr sz="1950" spc="-15" dirty="0">
                <a:latin typeface="Times New Roman"/>
                <a:cs typeface="Times New Roman"/>
              </a:rPr>
              <a:t>0,</a:t>
            </a:r>
            <a:r>
              <a:rPr sz="1950" spc="-270" dirty="0">
                <a:latin typeface="Times New Roman"/>
                <a:cs typeface="Times New Roman"/>
              </a:rPr>
              <a:t> </a:t>
            </a:r>
            <a:r>
              <a:rPr sz="1950" spc="5" dirty="0">
                <a:latin typeface="Times New Roman"/>
                <a:cs typeface="Times New Roman"/>
              </a:rPr>
              <a:t>778</a:t>
            </a:r>
            <a:r>
              <a:rPr sz="1950" spc="55" dirty="0">
                <a:latin typeface="Times New Roman"/>
                <a:cs typeface="Times New Roman"/>
              </a:rPr>
              <a:t> </a:t>
            </a:r>
            <a:r>
              <a:rPr sz="1950" spc="10" dirty="0">
                <a:latin typeface="Symbol"/>
                <a:cs typeface="Symbol"/>
              </a:rPr>
              <a:t></a:t>
            </a:r>
            <a:r>
              <a:rPr sz="1950" spc="-245" dirty="0">
                <a:latin typeface="Times New Roman"/>
                <a:cs typeface="Times New Roman"/>
              </a:rPr>
              <a:t> </a:t>
            </a:r>
            <a:r>
              <a:rPr sz="1950" spc="-85" dirty="0">
                <a:latin typeface="Times New Roman"/>
                <a:cs typeface="Times New Roman"/>
              </a:rPr>
              <a:t>1,</a:t>
            </a:r>
            <a:r>
              <a:rPr sz="1950" spc="-315" dirty="0">
                <a:latin typeface="Times New Roman"/>
                <a:cs typeface="Times New Roman"/>
              </a:rPr>
              <a:t> </a:t>
            </a:r>
            <a:r>
              <a:rPr sz="1950" spc="5" dirty="0">
                <a:latin typeface="Times New Roman"/>
                <a:cs typeface="Times New Roman"/>
              </a:rPr>
              <a:t>99</a:t>
            </a:r>
            <a:r>
              <a:rPr sz="1950" spc="-300" dirty="0">
                <a:latin typeface="Times New Roman"/>
                <a:cs typeface="Times New Roman"/>
              </a:rPr>
              <a:t> </a:t>
            </a:r>
            <a:r>
              <a:rPr sz="1950" spc="10" dirty="0">
                <a:latin typeface="Symbol"/>
                <a:cs typeface="Symbol"/>
              </a:rPr>
              <a:t></a:t>
            </a:r>
            <a:r>
              <a:rPr sz="1950" spc="-250" dirty="0">
                <a:latin typeface="Times New Roman"/>
                <a:cs typeface="Times New Roman"/>
              </a:rPr>
              <a:t> </a:t>
            </a:r>
            <a:r>
              <a:rPr sz="1950" spc="30" dirty="0">
                <a:latin typeface="Times New Roman"/>
                <a:cs typeface="Times New Roman"/>
              </a:rPr>
              <a:t>0,882</a:t>
            </a:r>
            <a:r>
              <a:rPr sz="1950" spc="-60" dirty="0">
                <a:latin typeface="Times New Roman"/>
                <a:cs typeface="Times New Roman"/>
              </a:rPr>
              <a:t> </a:t>
            </a:r>
            <a:r>
              <a:rPr sz="1950" spc="10" dirty="0">
                <a:latin typeface="Symbol"/>
                <a:cs typeface="Symbol"/>
              </a:rPr>
              <a:t></a:t>
            </a:r>
            <a:r>
              <a:rPr sz="1950" spc="-260" dirty="0">
                <a:latin typeface="Times New Roman"/>
                <a:cs typeface="Times New Roman"/>
              </a:rPr>
              <a:t> </a:t>
            </a:r>
            <a:r>
              <a:rPr sz="1950" spc="-85" dirty="0">
                <a:latin typeface="Times New Roman"/>
                <a:cs typeface="Times New Roman"/>
              </a:rPr>
              <a:t>1,</a:t>
            </a:r>
            <a:r>
              <a:rPr sz="1950" spc="-275" dirty="0">
                <a:latin typeface="Times New Roman"/>
                <a:cs typeface="Times New Roman"/>
              </a:rPr>
              <a:t> </a:t>
            </a:r>
            <a:r>
              <a:rPr sz="1950" spc="5" dirty="0">
                <a:latin typeface="Times New Roman"/>
                <a:cs typeface="Times New Roman"/>
              </a:rPr>
              <a:t>75</a:t>
            </a:r>
            <a:r>
              <a:rPr sz="1950" spc="-245" dirty="0">
                <a:latin typeface="Times New Roman"/>
                <a:cs typeface="Times New Roman"/>
              </a:rPr>
              <a:t> </a:t>
            </a:r>
            <a:r>
              <a:rPr sz="1950" spc="5" dirty="0">
                <a:latin typeface="Times New Roman"/>
                <a:cs typeface="Times New Roman"/>
              </a:rPr>
              <a:t>,</a:t>
            </a:r>
            <a:r>
              <a:rPr sz="1950" spc="-5" dirty="0">
                <a:latin typeface="Times New Roman"/>
                <a:cs typeface="Times New Roman"/>
              </a:rPr>
              <a:t> </a:t>
            </a:r>
            <a:r>
              <a:rPr sz="1950" spc="10" dirty="0">
                <a:latin typeface="Times New Roman"/>
                <a:cs typeface="Times New Roman"/>
              </a:rPr>
              <a:t>σε</a:t>
            </a:r>
            <a:endParaRPr sz="1950">
              <a:latin typeface="Times New Roman"/>
              <a:cs typeface="Times New Roman"/>
            </a:endParaRPr>
          </a:p>
        </p:txBody>
      </p:sp>
      <p:sp>
        <p:nvSpPr>
          <p:cNvPr id="17" name="object 17"/>
          <p:cNvSpPr txBox="1"/>
          <p:nvPr/>
        </p:nvSpPr>
        <p:spPr>
          <a:xfrm>
            <a:off x="1185174" y="3247789"/>
            <a:ext cx="3325495" cy="326390"/>
          </a:xfrm>
          <a:prstGeom prst="rect">
            <a:avLst/>
          </a:prstGeom>
        </p:spPr>
        <p:txBody>
          <a:bodyPr vert="horz" wrap="square" lIns="0" tIns="15875" rIns="0" bIns="0" rtlCol="0">
            <a:spAutoFit/>
          </a:bodyPr>
          <a:lstStyle/>
          <a:p>
            <a:pPr marL="12700">
              <a:lnSpc>
                <a:spcPct val="100000"/>
              </a:lnSpc>
              <a:spcBef>
                <a:spcPts val="125"/>
              </a:spcBef>
            </a:pPr>
            <a:r>
              <a:rPr sz="1950" dirty="0">
                <a:latin typeface="Times New Roman"/>
                <a:cs typeface="Times New Roman"/>
              </a:rPr>
              <a:t>επίπεδο σηµαντικότητας</a:t>
            </a:r>
            <a:r>
              <a:rPr sz="1950" spc="5" dirty="0">
                <a:latin typeface="Times New Roman"/>
                <a:cs typeface="Times New Roman"/>
              </a:rPr>
              <a:t> </a:t>
            </a:r>
            <a:r>
              <a:rPr sz="1950" i="1" spc="5" dirty="0">
                <a:latin typeface="Times New Roman"/>
                <a:cs typeface="Times New Roman"/>
              </a:rPr>
              <a:t>α</a:t>
            </a:r>
            <a:r>
              <a:rPr sz="1950" spc="5" dirty="0">
                <a:latin typeface="Times New Roman"/>
                <a:cs typeface="Times New Roman"/>
              </a:rPr>
              <a:t>=0,05.</a:t>
            </a:r>
            <a:endParaRPr sz="1950">
              <a:latin typeface="Times New Roman"/>
              <a:cs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72914" y="891031"/>
            <a:ext cx="313182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0000"/>
                </a:solidFill>
                <a:latin typeface="Arial"/>
                <a:cs typeface="Arial"/>
              </a:rPr>
              <a:t>Στο</a:t>
            </a:r>
            <a:r>
              <a:rPr sz="3200" b="1" spc="-50" dirty="0">
                <a:solidFill>
                  <a:srgbClr val="000000"/>
                </a:solidFill>
                <a:latin typeface="Arial"/>
                <a:cs typeface="Arial"/>
              </a:rPr>
              <a:t> </a:t>
            </a:r>
            <a:r>
              <a:rPr sz="3200" b="1" spc="5" dirty="0">
                <a:solidFill>
                  <a:srgbClr val="000000"/>
                </a:solidFill>
                <a:latin typeface="Arial"/>
                <a:cs typeface="Arial"/>
              </a:rPr>
              <a:t>Παράδειγµα</a:t>
            </a:r>
            <a:endParaRPr sz="3200">
              <a:latin typeface="Arial"/>
              <a:cs typeface="Arial"/>
            </a:endParaRPr>
          </a:p>
        </p:txBody>
      </p:sp>
      <p:sp>
        <p:nvSpPr>
          <p:cNvPr id="3" name="object 3"/>
          <p:cNvSpPr/>
          <p:nvPr/>
        </p:nvSpPr>
        <p:spPr>
          <a:xfrm>
            <a:off x="3541776" y="2126742"/>
            <a:ext cx="1146175" cy="0"/>
          </a:xfrm>
          <a:custGeom>
            <a:avLst/>
            <a:gdLst/>
            <a:ahLst/>
            <a:cxnLst/>
            <a:rect l="l" t="t" r="r" b="b"/>
            <a:pathLst>
              <a:path w="1146175">
                <a:moveTo>
                  <a:pt x="0" y="0"/>
                </a:moveTo>
                <a:lnTo>
                  <a:pt x="1146048" y="0"/>
                </a:lnTo>
              </a:path>
            </a:pathLst>
          </a:custGeom>
          <a:ln w="7620">
            <a:solidFill>
              <a:srgbClr val="000000"/>
            </a:solidFill>
          </a:ln>
        </p:spPr>
        <p:txBody>
          <a:bodyPr wrap="square" lIns="0" tIns="0" rIns="0" bIns="0" rtlCol="0"/>
          <a:lstStyle/>
          <a:p>
            <a:endParaRPr/>
          </a:p>
        </p:txBody>
      </p:sp>
      <p:sp>
        <p:nvSpPr>
          <p:cNvPr id="4" name="object 4"/>
          <p:cNvSpPr/>
          <p:nvPr/>
        </p:nvSpPr>
        <p:spPr>
          <a:xfrm>
            <a:off x="4687824" y="2122932"/>
            <a:ext cx="9525" cy="7620"/>
          </a:xfrm>
          <a:custGeom>
            <a:avLst/>
            <a:gdLst/>
            <a:ahLst/>
            <a:cxnLst/>
            <a:rect l="l" t="t" r="r" b="b"/>
            <a:pathLst>
              <a:path w="9525" h="7619">
                <a:moveTo>
                  <a:pt x="0" y="0"/>
                </a:moveTo>
                <a:lnTo>
                  <a:pt x="0" y="7620"/>
                </a:lnTo>
                <a:lnTo>
                  <a:pt x="9144" y="7620"/>
                </a:lnTo>
                <a:lnTo>
                  <a:pt x="9144" y="0"/>
                </a:lnTo>
                <a:lnTo>
                  <a:pt x="0" y="0"/>
                </a:lnTo>
                <a:close/>
              </a:path>
            </a:pathLst>
          </a:custGeom>
          <a:solidFill>
            <a:srgbClr val="000000"/>
          </a:solidFill>
        </p:spPr>
        <p:txBody>
          <a:bodyPr wrap="square" lIns="0" tIns="0" rIns="0" bIns="0" rtlCol="0"/>
          <a:lstStyle/>
          <a:p>
            <a:endParaRPr/>
          </a:p>
        </p:txBody>
      </p:sp>
      <p:sp>
        <p:nvSpPr>
          <p:cNvPr id="5" name="object 5"/>
          <p:cNvSpPr/>
          <p:nvPr/>
        </p:nvSpPr>
        <p:spPr>
          <a:xfrm>
            <a:off x="4696968" y="2126742"/>
            <a:ext cx="547370" cy="0"/>
          </a:xfrm>
          <a:custGeom>
            <a:avLst/>
            <a:gdLst/>
            <a:ahLst/>
            <a:cxnLst/>
            <a:rect l="l" t="t" r="r" b="b"/>
            <a:pathLst>
              <a:path w="547370">
                <a:moveTo>
                  <a:pt x="0" y="0"/>
                </a:moveTo>
                <a:lnTo>
                  <a:pt x="547116" y="0"/>
                </a:lnTo>
              </a:path>
            </a:pathLst>
          </a:custGeom>
          <a:ln w="7620">
            <a:solidFill>
              <a:srgbClr val="000000"/>
            </a:solidFill>
          </a:ln>
        </p:spPr>
        <p:txBody>
          <a:bodyPr wrap="square" lIns="0" tIns="0" rIns="0" bIns="0" rtlCol="0"/>
          <a:lstStyle/>
          <a:p>
            <a:endParaRPr/>
          </a:p>
        </p:txBody>
      </p:sp>
      <p:sp>
        <p:nvSpPr>
          <p:cNvPr id="6" name="object 6"/>
          <p:cNvSpPr/>
          <p:nvPr/>
        </p:nvSpPr>
        <p:spPr>
          <a:xfrm>
            <a:off x="5244084" y="2122932"/>
            <a:ext cx="7620" cy="7620"/>
          </a:xfrm>
          <a:custGeom>
            <a:avLst/>
            <a:gdLst/>
            <a:ahLst/>
            <a:cxnLst/>
            <a:rect l="l" t="t" r="r" b="b"/>
            <a:pathLst>
              <a:path w="7620" h="7619">
                <a:moveTo>
                  <a:pt x="0" y="0"/>
                </a:moveTo>
                <a:lnTo>
                  <a:pt x="0" y="7620"/>
                </a:lnTo>
                <a:lnTo>
                  <a:pt x="7620" y="7620"/>
                </a:lnTo>
                <a:lnTo>
                  <a:pt x="7620" y="0"/>
                </a:lnTo>
                <a:lnTo>
                  <a:pt x="0" y="0"/>
                </a:lnTo>
                <a:close/>
              </a:path>
            </a:pathLst>
          </a:custGeom>
          <a:solidFill>
            <a:srgbClr val="000000"/>
          </a:solidFill>
        </p:spPr>
        <p:txBody>
          <a:bodyPr wrap="square" lIns="0" tIns="0" rIns="0" bIns="0" rtlCol="0"/>
          <a:lstStyle/>
          <a:p>
            <a:endParaRPr/>
          </a:p>
        </p:txBody>
      </p:sp>
      <p:sp>
        <p:nvSpPr>
          <p:cNvPr id="7" name="object 7"/>
          <p:cNvSpPr/>
          <p:nvPr/>
        </p:nvSpPr>
        <p:spPr>
          <a:xfrm>
            <a:off x="5251704" y="2126742"/>
            <a:ext cx="546100" cy="0"/>
          </a:xfrm>
          <a:custGeom>
            <a:avLst/>
            <a:gdLst/>
            <a:ahLst/>
            <a:cxnLst/>
            <a:rect l="l" t="t" r="r" b="b"/>
            <a:pathLst>
              <a:path w="546100">
                <a:moveTo>
                  <a:pt x="0" y="0"/>
                </a:moveTo>
                <a:lnTo>
                  <a:pt x="545592" y="0"/>
                </a:lnTo>
              </a:path>
            </a:pathLst>
          </a:custGeom>
          <a:ln w="7620">
            <a:solidFill>
              <a:srgbClr val="000000"/>
            </a:solidFill>
          </a:ln>
        </p:spPr>
        <p:txBody>
          <a:bodyPr wrap="square" lIns="0" tIns="0" rIns="0" bIns="0" rtlCol="0"/>
          <a:lstStyle/>
          <a:p>
            <a:endParaRPr/>
          </a:p>
        </p:txBody>
      </p:sp>
      <p:sp>
        <p:nvSpPr>
          <p:cNvPr id="8" name="object 8"/>
          <p:cNvSpPr/>
          <p:nvPr/>
        </p:nvSpPr>
        <p:spPr>
          <a:xfrm>
            <a:off x="5797296" y="2122932"/>
            <a:ext cx="7620" cy="7620"/>
          </a:xfrm>
          <a:custGeom>
            <a:avLst/>
            <a:gdLst/>
            <a:ahLst/>
            <a:cxnLst/>
            <a:rect l="l" t="t" r="r" b="b"/>
            <a:pathLst>
              <a:path w="7620" h="7619">
                <a:moveTo>
                  <a:pt x="0" y="0"/>
                </a:moveTo>
                <a:lnTo>
                  <a:pt x="0" y="7620"/>
                </a:lnTo>
                <a:lnTo>
                  <a:pt x="7620" y="7620"/>
                </a:lnTo>
                <a:lnTo>
                  <a:pt x="7620" y="0"/>
                </a:lnTo>
                <a:lnTo>
                  <a:pt x="0" y="0"/>
                </a:lnTo>
                <a:close/>
              </a:path>
            </a:pathLst>
          </a:custGeom>
          <a:solidFill>
            <a:srgbClr val="000000"/>
          </a:solidFill>
        </p:spPr>
        <p:txBody>
          <a:bodyPr wrap="square" lIns="0" tIns="0" rIns="0" bIns="0" rtlCol="0"/>
          <a:lstStyle/>
          <a:p>
            <a:endParaRPr/>
          </a:p>
        </p:txBody>
      </p:sp>
      <p:sp>
        <p:nvSpPr>
          <p:cNvPr id="9" name="object 9"/>
          <p:cNvSpPr/>
          <p:nvPr/>
        </p:nvSpPr>
        <p:spPr>
          <a:xfrm>
            <a:off x="5804916" y="2126742"/>
            <a:ext cx="376555" cy="0"/>
          </a:xfrm>
          <a:custGeom>
            <a:avLst/>
            <a:gdLst/>
            <a:ahLst/>
            <a:cxnLst/>
            <a:rect l="l" t="t" r="r" b="b"/>
            <a:pathLst>
              <a:path w="376554">
                <a:moveTo>
                  <a:pt x="0" y="0"/>
                </a:moveTo>
                <a:lnTo>
                  <a:pt x="376428" y="0"/>
                </a:lnTo>
              </a:path>
            </a:pathLst>
          </a:custGeom>
          <a:ln w="7620">
            <a:solidFill>
              <a:srgbClr val="000000"/>
            </a:solidFill>
          </a:ln>
        </p:spPr>
        <p:txBody>
          <a:bodyPr wrap="square" lIns="0" tIns="0" rIns="0" bIns="0" rtlCol="0"/>
          <a:lstStyle/>
          <a:p>
            <a:endParaRPr/>
          </a:p>
        </p:txBody>
      </p:sp>
      <p:sp>
        <p:nvSpPr>
          <p:cNvPr id="10" name="object 10"/>
          <p:cNvSpPr/>
          <p:nvPr/>
        </p:nvSpPr>
        <p:spPr>
          <a:xfrm>
            <a:off x="3619500" y="5317236"/>
            <a:ext cx="998219" cy="265430"/>
          </a:xfrm>
          <a:custGeom>
            <a:avLst/>
            <a:gdLst/>
            <a:ahLst/>
            <a:cxnLst/>
            <a:rect l="l" t="t" r="r" b="b"/>
            <a:pathLst>
              <a:path w="998220" h="265429">
                <a:moveTo>
                  <a:pt x="0" y="0"/>
                </a:moveTo>
                <a:lnTo>
                  <a:pt x="0" y="265176"/>
                </a:lnTo>
                <a:lnTo>
                  <a:pt x="998220" y="265176"/>
                </a:lnTo>
                <a:lnTo>
                  <a:pt x="998220" y="0"/>
                </a:lnTo>
                <a:lnTo>
                  <a:pt x="0" y="0"/>
                </a:lnTo>
                <a:close/>
              </a:path>
            </a:pathLst>
          </a:custGeom>
          <a:solidFill>
            <a:srgbClr val="FFFFFF"/>
          </a:solidFill>
        </p:spPr>
        <p:txBody>
          <a:bodyPr wrap="square" lIns="0" tIns="0" rIns="0" bIns="0" rtlCol="0"/>
          <a:lstStyle/>
          <a:p>
            <a:endParaRPr/>
          </a:p>
        </p:txBody>
      </p:sp>
      <p:sp>
        <p:nvSpPr>
          <p:cNvPr id="11" name="object 11"/>
          <p:cNvSpPr/>
          <p:nvPr/>
        </p:nvSpPr>
        <p:spPr>
          <a:xfrm>
            <a:off x="3619500" y="5582412"/>
            <a:ext cx="998219" cy="264160"/>
          </a:xfrm>
          <a:custGeom>
            <a:avLst/>
            <a:gdLst/>
            <a:ahLst/>
            <a:cxnLst/>
            <a:rect l="l" t="t" r="r" b="b"/>
            <a:pathLst>
              <a:path w="998220" h="264160">
                <a:moveTo>
                  <a:pt x="0" y="0"/>
                </a:moveTo>
                <a:lnTo>
                  <a:pt x="0" y="263652"/>
                </a:lnTo>
                <a:lnTo>
                  <a:pt x="998220" y="263652"/>
                </a:lnTo>
                <a:lnTo>
                  <a:pt x="998220" y="0"/>
                </a:lnTo>
                <a:lnTo>
                  <a:pt x="0" y="0"/>
                </a:lnTo>
                <a:close/>
              </a:path>
            </a:pathLst>
          </a:custGeom>
          <a:solidFill>
            <a:srgbClr val="FFFFFF"/>
          </a:solidFill>
        </p:spPr>
        <p:txBody>
          <a:bodyPr wrap="square" lIns="0" tIns="0" rIns="0" bIns="0" rtlCol="0"/>
          <a:lstStyle/>
          <a:p>
            <a:endParaRPr/>
          </a:p>
        </p:txBody>
      </p:sp>
      <p:sp>
        <p:nvSpPr>
          <p:cNvPr id="12" name="object 12"/>
          <p:cNvSpPr/>
          <p:nvPr/>
        </p:nvSpPr>
        <p:spPr>
          <a:xfrm>
            <a:off x="3619500" y="5846064"/>
            <a:ext cx="998219" cy="264160"/>
          </a:xfrm>
          <a:custGeom>
            <a:avLst/>
            <a:gdLst/>
            <a:ahLst/>
            <a:cxnLst/>
            <a:rect l="l" t="t" r="r" b="b"/>
            <a:pathLst>
              <a:path w="998220" h="264160">
                <a:moveTo>
                  <a:pt x="0" y="0"/>
                </a:moveTo>
                <a:lnTo>
                  <a:pt x="0" y="263652"/>
                </a:lnTo>
                <a:lnTo>
                  <a:pt x="998220" y="263652"/>
                </a:lnTo>
                <a:lnTo>
                  <a:pt x="998220" y="0"/>
                </a:lnTo>
                <a:lnTo>
                  <a:pt x="0" y="0"/>
                </a:lnTo>
                <a:close/>
              </a:path>
            </a:pathLst>
          </a:custGeom>
          <a:solidFill>
            <a:srgbClr val="FFFFFF"/>
          </a:solidFill>
        </p:spPr>
        <p:txBody>
          <a:bodyPr wrap="square" lIns="0" tIns="0" rIns="0" bIns="0" rtlCol="0"/>
          <a:lstStyle/>
          <a:p>
            <a:endParaRPr/>
          </a:p>
        </p:txBody>
      </p:sp>
      <p:graphicFrame>
        <p:nvGraphicFramePr>
          <p:cNvPr id="13" name="object 13"/>
          <p:cNvGraphicFramePr>
            <a:graphicFrameLocks noGrp="1"/>
          </p:cNvGraphicFramePr>
          <p:nvPr>
            <p:extLst>
              <p:ext uri="{D42A27DB-BD31-4B8C-83A1-F6EECF244321}">
                <p14:modId xmlns:p14="http://schemas.microsoft.com/office/powerpoint/2010/main" val="2740111655"/>
              </p:ext>
            </p:extLst>
          </p:nvPr>
        </p:nvGraphicFramePr>
        <p:xfrm>
          <a:off x="3529584" y="2138633"/>
          <a:ext cx="2659379" cy="6277447"/>
        </p:xfrm>
        <a:graphic>
          <a:graphicData uri="http://schemas.openxmlformats.org/drawingml/2006/table">
            <a:tbl>
              <a:tblPr firstRow="1" bandRow="1">
                <a:tableStyleId>{2D5ABB26-0587-4C30-8999-92F81FD0307C}</a:tableStyleId>
              </a:tblPr>
              <a:tblGrid>
                <a:gridCol w="1094105">
                  <a:extLst>
                    <a:ext uri="{9D8B030D-6E8A-4147-A177-3AD203B41FA5}">
                      <a16:colId xmlns:a16="http://schemas.microsoft.com/office/drawing/2014/main" val="20000"/>
                    </a:ext>
                  </a:extLst>
                </a:gridCol>
                <a:gridCol w="418211">
                  <a:extLst>
                    <a:ext uri="{9D8B030D-6E8A-4147-A177-3AD203B41FA5}">
                      <a16:colId xmlns:a16="http://schemas.microsoft.com/office/drawing/2014/main" val="20001"/>
                    </a:ext>
                  </a:extLst>
                </a:gridCol>
                <a:gridCol w="762253">
                  <a:extLst>
                    <a:ext uri="{9D8B030D-6E8A-4147-A177-3AD203B41FA5}">
                      <a16:colId xmlns:a16="http://schemas.microsoft.com/office/drawing/2014/main" val="20002"/>
                    </a:ext>
                  </a:extLst>
                </a:gridCol>
                <a:gridCol w="384810">
                  <a:extLst>
                    <a:ext uri="{9D8B030D-6E8A-4147-A177-3AD203B41FA5}">
                      <a16:colId xmlns:a16="http://schemas.microsoft.com/office/drawing/2014/main" val="20003"/>
                    </a:ext>
                  </a:extLst>
                </a:gridCol>
              </a:tblGrid>
              <a:tr h="271271">
                <a:tc gridSpan="4">
                  <a:txBody>
                    <a:bodyPr/>
                    <a:lstStyle/>
                    <a:p>
                      <a:pPr marL="12065">
                        <a:lnSpc>
                          <a:spcPts val="1989"/>
                        </a:lnSpc>
                        <a:tabLst>
                          <a:tab pos="1243330" algn="l"/>
                          <a:tab pos="1835785" algn="l"/>
                          <a:tab pos="2381885" algn="l"/>
                        </a:tabLst>
                      </a:pPr>
                      <a:r>
                        <a:rPr sz="1800" u="sng" dirty="0">
                          <a:uFill>
                            <a:solidFill>
                              <a:srgbClr val="000000"/>
                            </a:solidFill>
                          </a:uFill>
                          <a:latin typeface="Times New Roman"/>
                          <a:cs typeface="Times New Roman"/>
                        </a:rPr>
                        <a:t> </a:t>
                      </a:r>
                      <a:r>
                        <a:rPr sz="1800" u="sng" spc="-295" dirty="0">
                          <a:uFill>
                            <a:solidFill>
                              <a:srgbClr val="000000"/>
                            </a:solidFill>
                          </a:uFill>
                          <a:latin typeface="Times New Roman"/>
                          <a:cs typeface="Times New Roman"/>
                        </a:rPr>
                        <a:t> </a:t>
                      </a:r>
                      <a:r>
                        <a:rPr sz="1800" b="1" u="sng" dirty="0">
                          <a:uFill>
                            <a:solidFill>
                              <a:srgbClr val="000000"/>
                            </a:solidFill>
                          </a:uFill>
                          <a:latin typeface="Times New Roman"/>
                          <a:cs typeface="Times New Roman"/>
                        </a:rPr>
                        <a:t>Γενότυποι	</a:t>
                      </a:r>
                      <a:r>
                        <a:rPr sz="1800" b="1" u="sng" spc="10" dirty="0">
                          <a:uFill>
                            <a:solidFill>
                              <a:srgbClr val="000000"/>
                            </a:solidFill>
                          </a:uFill>
                          <a:latin typeface="Times New Roman"/>
                          <a:cs typeface="Times New Roman"/>
                        </a:rPr>
                        <a:t>ΜΟ	ΤΑ	</a:t>
                      </a:r>
                      <a:r>
                        <a:rPr sz="1800" b="1" i="1" u="sng" spc="10" dirty="0">
                          <a:uFill>
                            <a:solidFill>
                              <a:srgbClr val="000000"/>
                            </a:solidFill>
                          </a:uFill>
                          <a:latin typeface="Times New Roman"/>
                          <a:cs typeface="Times New Roman"/>
                        </a:rPr>
                        <a:t>N</a:t>
                      </a:r>
                      <a:endParaRPr sz="1800" dirty="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60141">
                <a:tc>
                  <a:txBody>
                    <a:bodyPr/>
                    <a:lstStyle/>
                    <a:p>
                      <a:pPr marL="89535">
                        <a:lnSpc>
                          <a:spcPts val="1950"/>
                        </a:lnSpc>
                      </a:pPr>
                      <a:r>
                        <a:rPr sz="1800" b="1" dirty="0">
                          <a:highlight>
                            <a:srgbClr val="FFFF00"/>
                          </a:highlight>
                          <a:latin typeface="Times New Roman"/>
                          <a:cs typeface="Times New Roman"/>
                        </a:rPr>
                        <a:t>Α</a:t>
                      </a:r>
                      <a:endParaRPr sz="1800" dirty="0">
                        <a:highlight>
                          <a:srgbClr val="FFFF00"/>
                        </a:highlight>
                        <a:latin typeface="Times New Roman"/>
                        <a:cs typeface="Times New Roman"/>
                      </a:endParaRPr>
                    </a:p>
                  </a:txBody>
                  <a:tcPr marL="0" marR="0" marT="0" marB="0"/>
                </a:tc>
                <a:tc>
                  <a:txBody>
                    <a:bodyPr/>
                    <a:lstStyle/>
                    <a:p>
                      <a:pPr marR="67310" algn="r">
                        <a:lnSpc>
                          <a:spcPts val="1950"/>
                        </a:lnSpc>
                      </a:pPr>
                      <a:r>
                        <a:rPr sz="1800" b="1" dirty="0">
                          <a:highlight>
                            <a:srgbClr val="FFFF00"/>
                          </a:highlight>
                          <a:latin typeface="Times New Roman"/>
                          <a:cs typeface="Times New Roman"/>
                        </a:rPr>
                        <a:t>4</a:t>
                      </a:r>
                      <a:r>
                        <a:rPr sz="1800" b="1" spc="-15" dirty="0">
                          <a:highlight>
                            <a:srgbClr val="FFFF00"/>
                          </a:highlight>
                          <a:latin typeface="Times New Roman"/>
                          <a:cs typeface="Times New Roman"/>
                        </a:rPr>
                        <a:t>,1</a:t>
                      </a:r>
                      <a:r>
                        <a:rPr sz="1800" b="1" dirty="0">
                          <a:highlight>
                            <a:srgbClr val="FFFF00"/>
                          </a:highlight>
                          <a:latin typeface="Times New Roman"/>
                          <a:cs typeface="Times New Roman"/>
                        </a:rPr>
                        <a:t>0</a:t>
                      </a:r>
                      <a:endParaRPr sz="1800" dirty="0">
                        <a:highlight>
                          <a:srgbClr val="FFFF00"/>
                        </a:highlight>
                        <a:latin typeface="Times New Roman"/>
                        <a:cs typeface="Times New Roman"/>
                      </a:endParaRPr>
                    </a:p>
                  </a:txBody>
                  <a:tcPr marL="0" marR="0" marT="0" marB="0"/>
                </a:tc>
                <a:tc>
                  <a:txBody>
                    <a:bodyPr/>
                    <a:lstStyle/>
                    <a:p>
                      <a:pPr marR="68580" algn="r">
                        <a:lnSpc>
                          <a:spcPts val="1950"/>
                        </a:lnSpc>
                      </a:pPr>
                      <a:r>
                        <a:rPr sz="1800" b="1" dirty="0">
                          <a:latin typeface="Times New Roman"/>
                          <a:cs typeface="Times New Roman"/>
                        </a:rPr>
                        <a:t>1,</a:t>
                      </a:r>
                      <a:r>
                        <a:rPr sz="1800" b="1" spc="-25" dirty="0">
                          <a:latin typeface="Times New Roman"/>
                          <a:cs typeface="Times New Roman"/>
                        </a:rPr>
                        <a:t>6</a:t>
                      </a:r>
                      <a:r>
                        <a:rPr sz="1800" b="1" dirty="0">
                          <a:latin typeface="Times New Roman"/>
                          <a:cs typeface="Times New Roman"/>
                        </a:rPr>
                        <a:t>6</a:t>
                      </a:r>
                      <a:endParaRPr sz="1800" dirty="0">
                        <a:latin typeface="Times New Roman"/>
                        <a:cs typeface="Times New Roman"/>
                      </a:endParaRPr>
                    </a:p>
                  </a:txBody>
                  <a:tcPr marL="0" marR="0" marT="0" marB="0"/>
                </a:tc>
                <a:tc>
                  <a:txBody>
                    <a:bodyPr/>
                    <a:lstStyle/>
                    <a:p>
                      <a:pPr marL="1270" algn="ctr">
                        <a:lnSpc>
                          <a:spcPts val="1950"/>
                        </a:lnSpc>
                      </a:pPr>
                      <a:r>
                        <a:rPr sz="1800" b="1" spc="15" dirty="0">
                          <a:latin typeface="Times New Roman"/>
                          <a:cs typeface="Times New Roman"/>
                        </a:rPr>
                        <a:t>10</a:t>
                      </a:r>
                      <a:endParaRPr sz="1800" dirty="0">
                        <a:latin typeface="Times New Roman"/>
                        <a:cs typeface="Times New Roman"/>
                      </a:endParaRPr>
                    </a:p>
                  </a:txBody>
                  <a:tcPr marL="0" marR="0" marT="0" marB="0"/>
                </a:tc>
                <a:extLst>
                  <a:ext uri="{0D108BD9-81ED-4DB2-BD59-A6C34878D82A}">
                    <a16:rowId xmlns:a16="http://schemas.microsoft.com/office/drawing/2014/main" val="10001"/>
                  </a:ext>
                </a:extLst>
              </a:tr>
              <a:tr h="265175">
                <a:tc>
                  <a:txBody>
                    <a:bodyPr/>
                    <a:lstStyle/>
                    <a:p>
                      <a:pPr marL="89535">
                        <a:lnSpc>
                          <a:spcPts val="1989"/>
                        </a:lnSpc>
                      </a:pPr>
                      <a:r>
                        <a:rPr sz="1800" b="1" dirty="0">
                          <a:latin typeface="Times New Roman"/>
                          <a:cs typeface="Times New Roman"/>
                        </a:rPr>
                        <a:t>Β</a:t>
                      </a:r>
                      <a:endParaRPr sz="1800" dirty="0">
                        <a:latin typeface="Times New Roman"/>
                        <a:cs typeface="Times New Roman"/>
                      </a:endParaRPr>
                    </a:p>
                  </a:txBody>
                  <a:tcPr marL="0" marR="0" marT="0" marB="0"/>
                </a:tc>
                <a:tc>
                  <a:txBody>
                    <a:bodyPr/>
                    <a:lstStyle/>
                    <a:p>
                      <a:pPr marR="67310" algn="r">
                        <a:lnSpc>
                          <a:spcPts val="1989"/>
                        </a:lnSpc>
                      </a:pPr>
                      <a:r>
                        <a:rPr sz="1800" b="1" dirty="0">
                          <a:latin typeface="Times New Roman"/>
                          <a:cs typeface="Times New Roman"/>
                        </a:rPr>
                        <a:t>2</a:t>
                      </a:r>
                      <a:r>
                        <a:rPr sz="1800" b="1" spc="-15" dirty="0">
                          <a:latin typeface="Times New Roman"/>
                          <a:cs typeface="Times New Roman"/>
                        </a:rPr>
                        <a:t>,5</a:t>
                      </a:r>
                      <a:r>
                        <a:rPr sz="1800" b="1" dirty="0">
                          <a:latin typeface="Times New Roman"/>
                          <a:cs typeface="Times New Roman"/>
                        </a:rPr>
                        <a:t>0</a:t>
                      </a:r>
                      <a:endParaRPr sz="1800">
                        <a:latin typeface="Times New Roman"/>
                        <a:cs typeface="Times New Roman"/>
                      </a:endParaRPr>
                    </a:p>
                  </a:txBody>
                  <a:tcPr marL="0" marR="0" marT="0" marB="0"/>
                </a:tc>
                <a:tc>
                  <a:txBody>
                    <a:bodyPr/>
                    <a:lstStyle/>
                    <a:p>
                      <a:pPr marR="68580" algn="r">
                        <a:lnSpc>
                          <a:spcPts val="1989"/>
                        </a:lnSpc>
                      </a:pPr>
                      <a:r>
                        <a:rPr sz="1800" b="1" dirty="0">
                          <a:latin typeface="Times New Roman"/>
                          <a:cs typeface="Times New Roman"/>
                        </a:rPr>
                        <a:t>0,</a:t>
                      </a:r>
                      <a:r>
                        <a:rPr sz="1800" b="1" spc="-25" dirty="0">
                          <a:latin typeface="Times New Roman"/>
                          <a:cs typeface="Times New Roman"/>
                        </a:rPr>
                        <a:t>5</a:t>
                      </a:r>
                      <a:r>
                        <a:rPr sz="1800" b="1" dirty="0">
                          <a:latin typeface="Times New Roman"/>
                          <a:cs typeface="Times New Roman"/>
                        </a:rPr>
                        <a:t>3</a:t>
                      </a:r>
                      <a:endParaRPr sz="1800">
                        <a:latin typeface="Times New Roman"/>
                        <a:cs typeface="Times New Roman"/>
                      </a:endParaRPr>
                    </a:p>
                  </a:txBody>
                  <a:tcPr marL="0" marR="0" marT="0" marB="0"/>
                </a:tc>
                <a:tc>
                  <a:txBody>
                    <a:bodyPr/>
                    <a:lstStyle/>
                    <a:p>
                      <a:pPr marL="1270" algn="ctr">
                        <a:lnSpc>
                          <a:spcPts val="1989"/>
                        </a:lnSpc>
                      </a:pPr>
                      <a:r>
                        <a:rPr sz="1800" b="1" spc="15" dirty="0">
                          <a:latin typeface="Times New Roman"/>
                          <a:cs typeface="Times New Roman"/>
                        </a:rPr>
                        <a:t>10</a:t>
                      </a:r>
                      <a:endParaRPr sz="1800">
                        <a:latin typeface="Times New Roman"/>
                        <a:cs typeface="Times New Roman"/>
                      </a:endParaRPr>
                    </a:p>
                  </a:txBody>
                  <a:tcPr marL="0" marR="0" marT="0" marB="0"/>
                </a:tc>
                <a:extLst>
                  <a:ext uri="{0D108BD9-81ED-4DB2-BD59-A6C34878D82A}">
                    <a16:rowId xmlns:a16="http://schemas.microsoft.com/office/drawing/2014/main" val="10002"/>
                  </a:ext>
                </a:extLst>
              </a:tr>
              <a:tr h="264413">
                <a:tc>
                  <a:txBody>
                    <a:bodyPr/>
                    <a:lstStyle/>
                    <a:p>
                      <a:pPr marL="89535">
                        <a:lnSpc>
                          <a:spcPts val="1980"/>
                        </a:lnSpc>
                      </a:pPr>
                      <a:r>
                        <a:rPr sz="1800" b="1" dirty="0">
                          <a:latin typeface="Times New Roman"/>
                          <a:cs typeface="Times New Roman"/>
                        </a:rPr>
                        <a:t>Γ</a:t>
                      </a:r>
                      <a:endParaRPr sz="1800" dirty="0">
                        <a:latin typeface="Times New Roman"/>
                        <a:cs typeface="Times New Roman"/>
                      </a:endParaRPr>
                    </a:p>
                  </a:txBody>
                  <a:tcPr marL="0" marR="0" marT="0" marB="0"/>
                </a:tc>
                <a:tc>
                  <a:txBody>
                    <a:bodyPr/>
                    <a:lstStyle/>
                    <a:p>
                      <a:pPr marR="67310" algn="r">
                        <a:lnSpc>
                          <a:spcPts val="1980"/>
                        </a:lnSpc>
                      </a:pPr>
                      <a:r>
                        <a:rPr sz="1800" b="1" dirty="0">
                          <a:latin typeface="Times New Roman"/>
                          <a:cs typeface="Times New Roman"/>
                        </a:rPr>
                        <a:t>3</a:t>
                      </a:r>
                      <a:r>
                        <a:rPr sz="1800" b="1" spc="-15" dirty="0">
                          <a:latin typeface="Times New Roman"/>
                          <a:cs typeface="Times New Roman"/>
                        </a:rPr>
                        <a:t>,2</a:t>
                      </a:r>
                      <a:r>
                        <a:rPr sz="1800" b="1" dirty="0">
                          <a:latin typeface="Times New Roman"/>
                          <a:cs typeface="Times New Roman"/>
                        </a:rPr>
                        <a:t>0</a:t>
                      </a:r>
                      <a:endParaRPr sz="1800" dirty="0">
                        <a:latin typeface="Times New Roman"/>
                        <a:cs typeface="Times New Roman"/>
                      </a:endParaRPr>
                    </a:p>
                  </a:txBody>
                  <a:tcPr marL="0" marR="0" marT="0" marB="0"/>
                </a:tc>
                <a:tc>
                  <a:txBody>
                    <a:bodyPr/>
                    <a:lstStyle/>
                    <a:p>
                      <a:pPr marR="68580" algn="r">
                        <a:lnSpc>
                          <a:spcPts val="1980"/>
                        </a:lnSpc>
                      </a:pPr>
                      <a:r>
                        <a:rPr sz="1800" b="1" dirty="0">
                          <a:latin typeface="Times New Roman"/>
                          <a:cs typeface="Times New Roman"/>
                        </a:rPr>
                        <a:t>1,</a:t>
                      </a:r>
                      <a:r>
                        <a:rPr sz="1800" b="1" spc="-25" dirty="0">
                          <a:latin typeface="Times New Roman"/>
                          <a:cs typeface="Times New Roman"/>
                        </a:rPr>
                        <a:t>8</a:t>
                      </a:r>
                      <a:r>
                        <a:rPr sz="1800" b="1" dirty="0">
                          <a:latin typeface="Times New Roman"/>
                          <a:cs typeface="Times New Roman"/>
                        </a:rPr>
                        <a:t>7</a:t>
                      </a:r>
                      <a:endParaRPr sz="1800">
                        <a:latin typeface="Times New Roman"/>
                        <a:cs typeface="Times New Roman"/>
                      </a:endParaRPr>
                    </a:p>
                  </a:txBody>
                  <a:tcPr marL="0" marR="0" marT="0" marB="0"/>
                </a:tc>
                <a:tc>
                  <a:txBody>
                    <a:bodyPr/>
                    <a:lstStyle/>
                    <a:p>
                      <a:pPr marL="1270" algn="ctr">
                        <a:lnSpc>
                          <a:spcPts val="1980"/>
                        </a:lnSpc>
                      </a:pPr>
                      <a:r>
                        <a:rPr sz="1800" b="1" spc="15" dirty="0">
                          <a:latin typeface="Times New Roman"/>
                          <a:cs typeface="Times New Roman"/>
                        </a:rPr>
                        <a:t>10</a:t>
                      </a:r>
                      <a:endParaRPr sz="1800">
                        <a:latin typeface="Times New Roman"/>
                        <a:cs typeface="Times New Roman"/>
                      </a:endParaRPr>
                    </a:p>
                  </a:txBody>
                  <a:tcPr marL="0" marR="0" marT="0" marB="0"/>
                </a:tc>
                <a:extLst>
                  <a:ext uri="{0D108BD9-81ED-4DB2-BD59-A6C34878D82A}">
                    <a16:rowId xmlns:a16="http://schemas.microsoft.com/office/drawing/2014/main" val="10003"/>
                  </a:ext>
                </a:extLst>
              </a:tr>
              <a:tr h="263651">
                <a:tc>
                  <a:txBody>
                    <a:bodyPr/>
                    <a:lstStyle/>
                    <a:p>
                      <a:pPr marL="89535">
                        <a:lnSpc>
                          <a:spcPts val="1975"/>
                        </a:lnSpc>
                      </a:pPr>
                      <a:r>
                        <a:rPr sz="1800" b="1" dirty="0">
                          <a:latin typeface="Times New Roman"/>
                          <a:cs typeface="Times New Roman"/>
                        </a:rPr>
                        <a:t>∆</a:t>
                      </a:r>
                      <a:endParaRPr sz="1800" dirty="0">
                        <a:latin typeface="Times New Roman"/>
                        <a:cs typeface="Times New Roman"/>
                      </a:endParaRPr>
                    </a:p>
                  </a:txBody>
                  <a:tcPr marL="0" marR="0" marT="0" marB="0"/>
                </a:tc>
                <a:tc>
                  <a:txBody>
                    <a:bodyPr/>
                    <a:lstStyle/>
                    <a:p>
                      <a:pPr marR="67310" algn="r">
                        <a:lnSpc>
                          <a:spcPts val="1975"/>
                        </a:lnSpc>
                      </a:pPr>
                      <a:r>
                        <a:rPr sz="1800" b="1" dirty="0">
                          <a:latin typeface="Times New Roman"/>
                          <a:cs typeface="Times New Roman"/>
                        </a:rPr>
                        <a:t>3</a:t>
                      </a:r>
                      <a:r>
                        <a:rPr sz="1800" b="1" spc="-15" dirty="0">
                          <a:latin typeface="Times New Roman"/>
                          <a:cs typeface="Times New Roman"/>
                        </a:rPr>
                        <a:t>,4</a:t>
                      </a:r>
                      <a:r>
                        <a:rPr sz="1800" b="1" dirty="0">
                          <a:latin typeface="Times New Roman"/>
                          <a:cs typeface="Times New Roman"/>
                        </a:rPr>
                        <a:t>0</a:t>
                      </a:r>
                      <a:endParaRPr sz="1800" dirty="0">
                        <a:latin typeface="Times New Roman"/>
                        <a:cs typeface="Times New Roman"/>
                      </a:endParaRPr>
                    </a:p>
                  </a:txBody>
                  <a:tcPr marL="0" marR="0" marT="0" marB="0"/>
                </a:tc>
                <a:tc>
                  <a:txBody>
                    <a:bodyPr/>
                    <a:lstStyle/>
                    <a:p>
                      <a:pPr marR="68580" algn="r">
                        <a:lnSpc>
                          <a:spcPts val="1975"/>
                        </a:lnSpc>
                      </a:pPr>
                      <a:r>
                        <a:rPr sz="1800" b="1" dirty="0">
                          <a:latin typeface="Times New Roman"/>
                          <a:cs typeface="Times New Roman"/>
                        </a:rPr>
                        <a:t>2,</a:t>
                      </a:r>
                      <a:r>
                        <a:rPr sz="1800" b="1" spc="-25" dirty="0">
                          <a:latin typeface="Times New Roman"/>
                          <a:cs typeface="Times New Roman"/>
                        </a:rPr>
                        <a:t>0</a:t>
                      </a:r>
                      <a:r>
                        <a:rPr sz="1800" b="1" dirty="0">
                          <a:latin typeface="Times New Roman"/>
                          <a:cs typeface="Times New Roman"/>
                        </a:rPr>
                        <a:t>7</a:t>
                      </a:r>
                      <a:endParaRPr sz="1800">
                        <a:latin typeface="Times New Roman"/>
                        <a:cs typeface="Times New Roman"/>
                      </a:endParaRPr>
                    </a:p>
                  </a:txBody>
                  <a:tcPr marL="0" marR="0" marT="0" marB="0"/>
                </a:tc>
                <a:tc>
                  <a:txBody>
                    <a:bodyPr/>
                    <a:lstStyle/>
                    <a:p>
                      <a:pPr marL="1270" algn="ctr">
                        <a:lnSpc>
                          <a:spcPts val="1975"/>
                        </a:lnSpc>
                      </a:pPr>
                      <a:r>
                        <a:rPr sz="1800" b="1" spc="15" dirty="0">
                          <a:latin typeface="Times New Roman"/>
                          <a:cs typeface="Times New Roman"/>
                        </a:rPr>
                        <a:t>10</a:t>
                      </a:r>
                      <a:endParaRPr sz="1800">
                        <a:latin typeface="Times New Roman"/>
                        <a:cs typeface="Times New Roman"/>
                      </a:endParaRPr>
                    </a:p>
                  </a:txBody>
                  <a:tcPr marL="0" marR="0" marT="0" marB="0"/>
                </a:tc>
                <a:extLst>
                  <a:ext uri="{0D108BD9-81ED-4DB2-BD59-A6C34878D82A}">
                    <a16:rowId xmlns:a16="http://schemas.microsoft.com/office/drawing/2014/main" val="10004"/>
                  </a:ext>
                </a:extLst>
              </a:tr>
              <a:tr h="263651">
                <a:tc>
                  <a:txBody>
                    <a:bodyPr/>
                    <a:lstStyle/>
                    <a:p>
                      <a:pPr marL="89535">
                        <a:lnSpc>
                          <a:spcPts val="1975"/>
                        </a:lnSpc>
                      </a:pPr>
                      <a:r>
                        <a:rPr sz="1800" b="1" dirty="0">
                          <a:latin typeface="Times New Roman"/>
                          <a:cs typeface="Times New Roman"/>
                        </a:rPr>
                        <a:t>Ε</a:t>
                      </a:r>
                      <a:endParaRPr sz="1800" dirty="0">
                        <a:latin typeface="Times New Roman"/>
                        <a:cs typeface="Times New Roman"/>
                      </a:endParaRPr>
                    </a:p>
                  </a:txBody>
                  <a:tcPr marL="0" marR="0" marT="0" marB="0"/>
                </a:tc>
                <a:tc>
                  <a:txBody>
                    <a:bodyPr/>
                    <a:lstStyle/>
                    <a:p>
                      <a:pPr marR="67310" algn="r">
                        <a:lnSpc>
                          <a:spcPts val="1975"/>
                        </a:lnSpc>
                      </a:pPr>
                      <a:r>
                        <a:rPr sz="1800" b="1" dirty="0">
                          <a:latin typeface="Times New Roman"/>
                          <a:cs typeface="Times New Roman"/>
                        </a:rPr>
                        <a:t>5</a:t>
                      </a:r>
                      <a:r>
                        <a:rPr sz="1800" b="1" spc="-15" dirty="0">
                          <a:latin typeface="Times New Roman"/>
                          <a:cs typeface="Times New Roman"/>
                        </a:rPr>
                        <a:t>,2</a:t>
                      </a:r>
                      <a:r>
                        <a:rPr sz="1800" b="1" dirty="0">
                          <a:latin typeface="Times New Roman"/>
                          <a:cs typeface="Times New Roman"/>
                        </a:rPr>
                        <a:t>0</a:t>
                      </a:r>
                      <a:endParaRPr sz="1800" dirty="0">
                        <a:latin typeface="Times New Roman"/>
                        <a:cs typeface="Times New Roman"/>
                      </a:endParaRPr>
                    </a:p>
                  </a:txBody>
                  <a:tcPr marL="0" marR="0" marT="0" marB="0"/>
                </a:tc>
                <a:tc>
                  <a:txBody>
                    <a:bodyPr/>
                    <a:lstStyle/>
                    <a:p>
                      <a:pPr marR="68580" algn="r">
                        <a:lnSpc>
                          <a:spcPts val="1975"/>
                        </a:lnSpc>
                      </a:pPr>
                      <a:r>
                        <a:rPr sz="1800" b="1" dirty="0">
                          <a:latin typeface="Times New Roman"/>
                          <a:cs typeface="Times New Roman"/>
                        </a:rPr>
                        <a:t>1,</a:t>
                      </a:r>
                      <a:r>
                        <a:rPr sz="1800" b="1" spc="-25" dirty="0">
                          <a:latin typeface="Times New Roman"/>
                          <a:cs typeface="Times New Roman"/>
                        </a:rPr>
                        <a:t>9</a:t>
                      </a:r>
                      <a:r>
                        <a:rPr sz="1800" b="1" dirty="0">
                          <a:latin typeface="Times New Roman"/>
                          <a:cs typeface="Times New Roman"/>
                        </a:rPr>
                        <a:t>3</a:t>
                      </a:r>
                      <a:endParaRPr sz="1800">
                        <a:latin typeface="Times New Roman"/>
                        <a:cs typeface="Times New Roman"/>
                      </a:endParaRPr>
                    </a:p>
                  </a:txBody>
                  <a:tcPr marL="0" marR="0" marT="0" marB="0"/>
                </a:tc>
                <a:tc>
                  <a:txBody>
                    <a:bodyPr/>
                    <a:lstStyle/>
                    <a:p>
                      <a:pPr marL="1270" algn="ctr">
                        <a:lnSpc>
                          <a:spcPts val="1975"/>
                        </a:lnSpc>
                      </a:pPr>
                      <a:r>
                        <a:rPr sz="1800" b="1" spc="15" dirty="0">
                          <a:latin typeface="Times New Roman"/>
                          <a:cs typeface="Times New Roman"/>
                        </a:rPr>
                        <a:t>10</a:t>
                      </a:r>
                      <a:endParaRPr sz="1800">
                        <a:latin typeface="Times New Roman"/>
                        <a:cs typeface="Times New Roman"/>
                      </a:endParaRPr>
                    </a:p>
                  </a:txBody>
                  <a:tcPr marL="0" marR="0" marT="0" marB="0"/>
                </a:tc>
                <a:extLst>
                  <a:ext uri="{0D108BD9-81ED-4DB2-BD59-A6C34878D82A}">
                    <a16:rowId xmlns:a16="http://schemas.microsoft.com/office/drawing/2014/main" val="10005"/>
                  </a:ext>
                </a:extLst>
              </a:tr>
              <a:tr h="263651">
                <a:tc>
                  <a:txBody>
                    <a:bodyPr/>
                    <a:lstStyle/>
                    <a:p>
                      <a:pPr marL="89535">
                        <a:lnSpc>
                          <a:spcPts val="1975"/>
                        </a:lnSpc>
                      </a:pPr>
                      <a:r>
                        <a:rPr sz="1800" b="1" dirty="0">
                          <a:latin typeface="Times New Roman"/>
                          <a:cs typeface="Times New Roman"/>
                        </a:rPr>
                        <a:t>Ζ</a:t>
                      </a:r>
                      <a:endParaRPr sz="1800" dirty="0">
                        <a:latin typeface="Times New Roman"/>
                        <a:cs typeface="Times New Roman"/>
                      </a:endParaRPr>
                    </a:p>
                  </a:txBody>
                  <a:tcPr marL="0" marR="0" marT="0" marB="0"/>
                </a:tc>
                <a:tc>
                  <a:txBody>
                    <a:bodyPr/>
                    <a:lstStyle/>
                    <a:p>
                      <a:pPr marR="67310" algn="r">
                        <a:lnSpc>
                          <a:spcPts val="1975"/>
                        </a:lnSpc>
                      </a:pPr>
                      <a:r>
                        <a:rPr sz="1800" b="1" dirty="0">
                          <a:latin typeface="Times New Roman"/>
                          <a:cs typeface="Times New Roman"/>
                        </a:rPr>
                        <a:t>3</a:t>
                      </a:r>
                      <a:r>
                        <a:rPr sz="1800" b="1" spc="-15" dirty="0">
                          <a:latin typeface="Times New Roman"/>
                          <a:cs typeface="Times New Roman"/>
                        </a:rPr>
                        <a:t>,6</a:t>
                      </a:r>
                      <a:r>
                        <a:rPr sz="1800" b="1" dirty="0">
                          <a:latin typeface="Times New Roman"/>
                          <a:cs typeface="Times New Roman"/>
                        </a:rPr>
                        <a:t>0</a:t>
                      </a:r>
                      <a:endParaRPr sz="1800" dirty="0">
                        <a:latin typeface="Times New Roman"/>
                        <a:cs typeface="Times New Roman"/>
                      </a:endParaRPr>
                    </a:p>
                  </a:txBody>
                  <a:tcPr marL="0" marR="0" marT="0" marB="0"/>
                </a:tc>
                <a:tc>
                  <a:txBody>
                    <a:bodyPr/>
                    <a:lstStyle/>
                    <a:p>
                      <a:pPr marR="68580" algn="r">
                        <a:lnSpc>
                          <a:spcPts val="1975"/>
                        </a:lnSpc>
                      </a:pPr>
                      <a:r>
                        <a:rPr sz="1800" b="1" dirty="0">
                          <a:latin typeface="Times New Roman"/>
                          <a:cs typeface="Times New Roman"/>
                        </a:rPr>
                        <a:t>2,</a:t>
                      </a:r>
                      <a:r>
                        <a:rPr sz="1800" b="1" spc="-25" dirty="0">
                          <a:latin typeface="Times New Roman"/>
                          <a:cs typeface="Times New Roman"/>
                        </a:rPr>
                        <a:t>5</a:t>
                      </a:r>
                      <a:r>
                        <a:rPr sz="1800" b="1" dirty="0">
                          <a:latin typeface="Times New Roman"/>
                          <a:cs typeface="Times New Roman"/>
                        </a:rPr>
                        <a:t>5</a:t>
                      </a:r>
                      <a:endParaRPr sz="1800">
                        <a:latin typeface="Times New Roman"/>
                        <a:cs typeface="Times New Roman"/>
                      </a:endParaRPr>
                    </a:p>
                  </a:txBody>
                  <a:tcPr marL="0" marR="0" marT="0" marB="0"/>
                </a:tc>
                <a:tc>
                  <a:txBody>
                    <a:bodyPr/>
                    <a:lstStyle/>
                    <a:p>
                      <a:pPr marL="1270" algn="ctr">
                        <a:lnSpc>
                          <a:spcPts val="1975"/>
                        </a:lnSpc>
                      </a:pPr>
                      <a:r>
                        <a:rPr sz="1800" b="1" spc="15" dirty="0">
                          <a:latin typeface="Times New Roman"/>
                          <a:cs typeface="Times New Roman"/>
                        </a:rPr>
                        <a:t>10</a:t>
                      </a:r>
                      <a:endParaRPr sz="1800">
                        <a:latin typeface="Times New Roman"/>
                        <a:cs typeface="Times New Roman"/>
                      </a:endParaRPr>
                    </a:p>
                  </a:txBody>
                  <a:tcPr marL="0" marR="0" marT="0" marB="0"/>
                </a:tc>
                <a:extLst>
                  <a:ext uri="{0D108BD9-81ED-4DB2-BD59-A6C34878D82A}">
                    <a16:rowId xmlns:a16="http://schemas.microsoft.com/office/drawing/2014/main" val="10006"/>
                  </a:ext>
                </a:extLst>
              </a:tr>
              <a:tr h="264413">
                <a:tc>
                  <a:txBody>
                    <a:bodyPr/>
                    <a:lstStyle/>
                    <a:p>
                      <a:pPr marL="89535">
                        <a:lnSpc>
                          <a:spcPts val="1980"/>
                        </a:lnSpc>
                      </a:pPr>
                      <a:r>
                        <a:rPr sz="1800" b="1" dirty="0">
                          <a:latin typeface="Times New Roman"/>
                          <a:cs typeface="Times New Roman"/>
                        </a:rPr>
                        <a:t>Η</a:t>
                      </a:r>
                      <a:endParaRPr sz="1800" dirty="0">
                        <a:latin typeface="Times New Roman"/>
                        <a:cs typeface="Times New Roman"/>
                      </a:endParaRPr>
                    </a:p>
                  </a:txBody>
                  <a:tcPr marL="0" marR="0" marT="0" marB="0"/>
                </a:tc>
                <a:tc>
                  <a:txBody>
                    <a:bodyPr/>
                    <a:lstStyle/>
                    <a:p>
                      <a:pPr marR="67310" algn="r">
                        <a:lnSpc>
                          <a:spcPts val="1980"/>
                        </a:lnSpc>
                      </a:pPr>
                      <a:r>
                        <a:rPr sz="1800" b="1" dirty="0">
                          <a:latin typeface="Times New Roman"/>
                          <a:cs typeface="Times New Roman"/>
                        </a:rPr>
                        <a:t>3</a:t>
                      </a:r>
                      <a:r>
                        <a:rPr sz="1800" b="1" spc="-15" dirty="0">
                          <a:latin typeface="Times New Roman"/>
                          <a:cs typeface="Times New Roman"/>
                        </a:rPr>
                        <a:t>,4</a:t>
                      </a:r>
                      <a:r>
                        <a:rPr sz="1800" b="1" dirty="0">
                          <a:latin typeface="Times New Roman"/>
                          <a:cs typeface="Times New Roman"/>
                        </a:rPr>
                        <a:t>0</a:t>
                      </a:r>
                      <a:endParaRPr sz="1800" dirty="0">
                        <a:latin typeface="Times New Roman"/>
                        <a:cs typeface="Times New Roman"/>
                      </a:endParaRPr>
                    </a:p>
                  </a:txBody>
                  <a:tcPr marL="0" marR="0" marT="0" marB="0"/>
                </a:tc>
                <a:tc>
                  <a:txBody>
                    <a:bodyPr/>
                    <a:lstStyle/>
                    <a:p>
                      <a:pPr marR="68580" algn="r">
                        <a:lnSpc>
                          <a:spcPts val="1980"/>
                        </a:lnSpc>
                      </a:pPr>
                      <a:r>
                        <a:rPr sz="1800" b="1" dirty="0">
                          <a:latin typeface="Times New Roman"/>
                          <a:cs typeface="Times New Roman"/>
                        </a:rPr>
                        <a:t>2,</a:t>
                      </a:r>
                      <a:r>
                        <a:rPr sz="1800" b="1" spc="-25" dirty="0">
                          <a:latin typeface="Times New Roman"/>
                          <a:cs typeface="Times New Roman"/>
                        </a:rPr>
                        <a:t>6</a:t>
                      </a:r>
                      <a:r>
                        <a:rPr sz="1800" b="1" dirty="0">
                          <a:latin typeface="Times New Roman"/>
                          <a:cs typeface="Times New Roman"/>
                        </a:rPr>
                        <a:t>7</a:t>
                      </a:r>
                      <a:endParaRPr sz="1800">
                        <a:latin typeface="Times New Roman"/>
                        <a:cs typeface="Times New Roman"/>
                      </a:endParaRPr>
                    </a:p>
                  </a:txBody>
                  <a:tcPr marL="0" marR="0" marT="0" marB="0"/>
                </a:tc>
                <a:tc>
                  <a:txBody>
                    <a:bodyPr/>
                    <a:lstStyle/>
                    <a:p>
                      <a:pPr marL="1270" algn="ctr">
                        <a:lnSpc>
                          <a:spcPts val="1980"/>
                        </a:lnSpc>
                      </a:pPr>
                      <a:r>
                        <a:rPr sz="1800" b="1" spc="15" dirty="0">
                          <a:latin typeface="Times New Roman"/>
                          <a:cs typeface="Times New Roman"/>
                        </a:rPr>
                        <a:t>10</a:t>
                      </a:r>
                      <a:endParaRPr sz="1800">
                        <a:latin typeface="Times New Roman"/>
                        <a:cs typeface="Times New Roman"/>
                      </a:endParaRPr>
                    </a:p>
                  </a:txBody>
                  <a:tcPr marL="0" marR="0" marT="0" marB="0"/>
                </a:tc>
                <a:extLst>
                  <a:ext uri="{0D108BD9-81ED-4DB2-BD59-A6C34878D82A}">
                    <a16:rowId xmlns:a16="http://schemas.microsoft.com/office/drawing/2014/main" val="10007"/>
                  </a:ext>
                </a:extLst>
              </a:tr>
              <a:tr h="265175">
                <a:tc>
                  <a:txBody>
                    <a:bodyPr/>
                    <a:lstStyle/>
                    <a:p>
                      <a:pPr marL="89535">
                        <a:lnSpc>
                          <a:spcPts val="1989"/>
                        </a:lnSpc>
                      </a:pPr>
                      <a:r>
                        <a:rPr sz="1800" b="1" dirty="0">
                          <a:latin typeface="Times New Roman"/>
                          <a:cs typeface="Times New Roman"/>
                        </a:rPr>
                        <a:t>Θ</a:t>
                      </a:r>
                      <a:endParaRPr sz="1800" dirty="0">
                        <a:latin typeface="Times New Roman"/>
                        <a:cs typeface="Times New Roman"/>
                      </a:endParaRPr>
                    </a:p>
                  </a:txBody>
                  <a:tcPr marL="0" marR="0" marT="0" marB="0"/>
                </a:tc>
                <a:tc>
                  <a:txBody>
                    <a:bodyPr/>
                    <a:lstStyle/>
                    <a:p>
                      <a:pPr marR="67310" algn="r">
                        <a:lnSpc>
                          <a:spcPts val="1989"/>
                        </a:lnSpc>
                      </a:pPr>
                      <a:r>
                        <a:rPr sz="1800" b="1" dirty="0">
                          <a:latin typeface="Times New Roman"/>
                          <a:cs typeface="Times New Roman"/>
                        </a:rPr>
                        <a:t>2</a:t>
                      </a:r>
                      <a:r>
                        <a:rPr sz="1800" b="1" spc="-15" dirty="0">
                          <a:latin typeface="Times New Roman"/>
                          <a:cs typeface="Times New Roman"/>
                        </a:rPr>
                        <a:t>,9</a:t>
                      </a:r>
                      <a:r>
                        <a:rPr sz="1800" b="1" dirty="0">
                          <a:latin typeface="Times New Roman"/>
                          <a:cs typeface="Times New Roman"/>
                        </a:rPr>
                        <a:t>0</a:t>
                      </a:r>
                      <a:endParaRPr sz="1800" dirty="0">
                        <a:latin typeface="Times New Roman"/>
                        <a:cs typeface="Times New Roman"/>
                      </a:endParaRPr>
                    </a:p>
                  </a:txBody>
                  <a:tcPr marL="0" marR="0" marT="0" marB="0"/>
                </a:tc>
                <a:tc>
                  <a:txBody>
                    <a:bodyPr/>
                    <a:lstStyle/>
                    <a:p>
                      <a:pPr marR="68580" algn="r">
                        <a:lnSpc>
                          <a:spcPts val="1989"/>
                        </a:lnSpc>
                      </a:pPr>
                      <a:r>
                        <a:rPr sz="1800" b="1" dirty="0">
                          <a:latin typeface="Times New Roman"/>
                          <a:cs typeface="Times New Roman"/>
                        </a:rPr>
                        <a:t>1,</a:t>
                      </a:r>
                      <a:r>
                        <a:rPr sz="1800" b="1" spc="-25" dirty="0">
                          <a:latin typeface="Times New Roman"/>
                          <a:cs typeface="Times New Roman"/>
                        </a:rPr>
                        <a:t>6</a:t>
                      </a:r>
                      <a:r>
                        <a:rPr sz="1800" b="1" dirty="0">
                          <a:latin typeface="Times New Roman"/>
                          <a:cs typeface="Times New Roman"/>
                        </a:rPr>
                        <a:t>6</a:t>
                      </a:r>
                      <a:endParaRPr sz="1800">
                        <a:latin typeface="Times New Roman"/>
                        <a:cs typeface="Times New Roman"/>
                      </a:endParaRPr>
                    </a:p>
                  </a:txBody>
                  <a:tcPr marL="0" marR="0" marT="0" marB="0"/>
                </a:tc>
                <a:tc>
                  <a:txBody>
                    <a:bodyPr/>
                    <a:lstStyle/>
                    <a:p>
                      <a:pPr marL="1270" algn="ctr">
                        <a:lnSpc>
                          <a:spcPts val="1989"/>
                        </a:lnSpc>
                      </a:pPr>
                      <a:r>
                        <a:rPr sz="1800" b="1" spc="15" dirty="0">
                          <a:latin typeface="Times New Roman"/>
                          <a:cs typeface="Times New Roman"/>
                        </a:rPr>
                        <a:t>10</a:t>
                      </a:r>
                      <a:endParaRPr sz="1800">
                        <a:latin typeface="Times New Roman"/>
                        <a:cs typeface="Times New Roman"/>
                      </a:endParaRPr>
                    </a:p>
                  </a:txBody>
                  <a:tcPr marL="0" marR="0" marT="0" marB="0"/>
                </a:tc>
                <a:extLst>
                  <a:ext uri="{0D108BD9-81ED-4DB2-BD59-A6C34878D82A}">
                    <a16:rowId xmlns:a16="http://schemas.microsoft.com/office/drawing/2014/main" val="10008"/>
                  </a:ext>
                </a:extLst>
              </a:tr>
              <a:tr h="260141">
                <a:tc>
                  <a:txBody>
                    <a:bodyPr/>
                    <a:lstStyle/>
                    <a:p>
                      <a:pPr marL="89535">
                        <a:lnSpc>
                          <a:spcPts val="1950"/>
                        </a:lnSpc>
                      </a:pPr>
                      <a:r>
                        <a:rPr sz="1800" b="1" dirty="0">
                          <a:highlight>
                            <a:srgbClr val="FFFF00"/>
                          </a:highlight>
                          <a:latin typeface="Times New Roman"/>
                          <a:cs typeface="Times New Roman"/>
                        </a:rPr>
                        <a:t>Ι</a:t>
                      </a:r>
                      <a:endParaRPr sz="1800" dirty="0">
                        <a:highlight>
                          <a:srgbClr val="FFFF00"/>
                        </a:highlight>
                        <a:latin typeface="Times New Roman"/>
                        <a:cs typeface="Times New Roman"/>
                      </a:endParaRPr>
                    </a:p>
                  </a:txBody>
                  <a:tcPr marL="0" marR="0" marT="0" marB="0"/>
                </a:tc>
                <a:tc>
                  <a:txBody>
                    <a:bodyPr/>
                    <a:lstStyle/>
                    <a:p>
                      <a:pPr marR="67310" algn="r">
                        <a:lnSpc>
                          <a:spcPts val="1950"/>
                        </a:lnSpc>
                      </a:pPr>
                      <a:r>
                        <a:rPr sz="1800" b="1" dirty="0">
                          <a:highlight>
                            <a:srgbClr val="FFFF00"/>
                          </a:highlight>
                          <a:latin typeface="Times New Roman"/>
                          <a:cs typeface="Times New Roman"/>
                        </a:rPr>
                        <a:t>4</a:t>
                      </a:r>
                      <a:r>
                        <a:rPr sz="1800" b="1" spc="-15" dirty="0">
                          <a:highlight>
                            <a:srgbClr val="FFFF00"/>
                          </a:highlight>
                          <a:latin typeface="Times New Roman"/>
                          <a:cs typeface="Times New Roman"/>
                        </a:rPr>
                        <a:t>,2</a:t>
                      </a:r>
                      <a:r>
                        <a:rPr sz="1800" b="1" dirty="0">
                          <a:highlight>
                            <a:srgbClr val="FFFF00"/>
                          </a:highlight>
                          <a:latin typeface="Times New Roman"/>
                          <a:cs typeface="Times New Roman"/>
                        </a:rPr>
                        <a:t>0</a:t>
                      </a:r>
                      <a:endParaRPr sz="1800" dirty="0">
                        <a:highlight>
                          <a:srgbClr val="FFFF00"/>
                        </a:highlight>
                        <a:latin typeface="Times New Roman"/>
                        <a:cs typeface="Times New Roman"/>
                      </a:endParaRPr>
                    </a:p>
                  </a:txBody>
                  <a:tcPr marL="0" marR="0" marT="0" marB="0"/>
                </a:tc>
                <a:tc>
                  <a:txBody>
                    <a:bodyPr/>
                    <a:lstStyle/>
                    <a:p>
                      <a:pPr marR="68580" algn="r">
                        <a:lnSpc>
                          <a:spcPts val="1950"/>
                        </a:lnSpc>
                      </a:pPr>
                      <a:r>
                        <a:rPr sz="1800" b="1" dirty="0">
                          <a:latin typeface="Times New Roman"/>
                          <a:cs typeface="Times New Roman"/>
                        </a:rPr>
                        <a:t>2,</a:t>
                      </a:r>
                      <a:r>
                        <a:rPr sz="1800" b="1" spc="-25" dirty="0">
                          <a:latin typeface="Times New Roman"/>
                          <a:cs typeface="Times New Roman"/>
                        </a:rPr>
                        <a:t>6</a:t>
                      </a:r>
                      <a:r>
                        <a:rPr sz="1800" b="1" dirty="0">
                          <a:latin typeface="Times New Roman"/>
                          <a:cs typeface="Times New Roman"/>
                        </a:rPr>
                        <a:t>2</a:t>
                      </a:r>
                      <a:endParaRPr sz="1800">
                        <a:latin typeface="Times New Roman"/>
                        <a:cs typeface="Times New Roman"/>
                      </a:endParaRPr>
                    </a:p>
                  </a:txBody>
                  <a:tcPr marL="0" marR="0" marT="0" marB="0"/>
                </a:tc>
                <a:tc>
                  <a:txBody>
                    <a:bodyPr/>
                    <a:lstStyle/>
                    <a:p>
                      <a:pPr marL="1270" algn="ctr">
                        <a:lnSpc>
                          <a:spcPts val="1950"/>
                        </a:lnSpc>
                      </a:pPr>
                      <a:r>
                        <a:rPr sz="1800" b="1" spc="15" dirty="0">
                          <a:latin typeface="Times New Roman"/>
                          <a:cs typeface="Times New Roman"/>
                        </a:rPr>
                        <a:t>10</a:t>
                      </a:r>
                      <a:endParaRPr sz="1800">
                        <a:latin typeface="Times New Roman"/>
                        <a:cs typeface="Times New Roman"/>
                      </a:endParaRPr>
                    </a:p>
                  </a:txBody>
                  <a:tcPr marL="0" marR="0" marT="0" marB="0"/>
                </a:tc>
                <a:extLst>
                  <a:ext uri="{0D108BD9-81ED-4DB2-BD59-A6C34878D82A}">
                    <a16:rowId xmlns:a16="http://schemas.microsoft.com/office/drawing/2014/main" val="10009"/>
                  </a:ext>
                </a:extLst>
              </a:tr>
              <a:tr h="372710">
                <a:tc gridSpan="4">
                  <a:txBody>
                    <a:bodyPr/>
                    <a:lstStyle/>
                    <a:p>
                      <a:pPr marL="12065">
                        <a:lnSpc>
                          <a:spcPts val="2039"/>
                        </a:lnSpc>
                        <a:tabLst>
                          <a:tab pos="1241425" algn="l"/>
                          <a:tab pos="1795145" algn="l"/>
                          <a:tab pos="2349500" algn="l"/>
                        </a:tabLst>
                      </a:pPr>
                      <a:r>
                        <a:rPr sz="1800" u="sng" dirty="0">
                          <a:uFill>
                            <a:solidFill>
                              <a:srgbClr val="000000"/>
                            </a:solidFill>
                          </a:uFill>
                          <a:latin typeface="Times New Roman"/>
                          <a:cs typeface="Times New Roman"/>
                        </a:rPr>
                        <a:t> </a:t>
                      </a:r>
                      <a:r>
                        <a:rPr sz="1800" u="sng" spc="-295" dirty="0">
                          <a:uFill>
                            <a:solidFill>
                              <a:srgbClr val="000000"/>
                            </a:solidFill>
                          </a:uFill>
                          <a:latin typeface="Times New Roman"/>
                          <a:cs typeface="Times New Roman"/>
                        </a:rPr>
                        <a:t> </a:t>
                      </a:r>
                      <a:r>
                        <a:rPr sz="1800" b="1" u="sng" spc="15" dirty="0">
                          <a:uFill>
                            <a:solidFill>
                              <a:srgbClr val="000000"/>
                            </a:solidFill>
                          </a:uFill>
                          <a:latin typeface="Times New Roman"/>
                          <a:cs typeface="Times New Roman"/>
                        </a:rPr>
                        <a:t>Κ	</a:t>
                      </a:r>
                      <a:r>
                        <a:rPr sz="1800" b="1" u="sng" dirty="0">
                          <a:uFill>
                            <a:solidFill>
                              <a:srgbClr val="000000"/>
                            </a:solidFill>
                          </a:uFill>
                          <a:latin typeface="Times New Roman"/>
                          <a:cs typeface="Times New Roman"/>
                        </a:rPr>
                        <a:t>3,40	0,97	</a:t>
                      </a:r>
                      <a:r>
                        <a:rPr sz="1800" b="1" u="sng" spc="15" dirty="0">
                          <a:uFill>
                            <a:solidFill>
                              <a:srgbClr val="000000"/>
                            </a:solidFill>
                          </a:uFill>
                          <a:latin typeface="Times New Roman"/>
                          <a:cs typeface="Times New Roman"/>
                        </a:rPr>
                        <a:t>10</a:t>
                      </a:r>
                      <a:endParaRPr sz="1800" dirty="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r h="275282">
                <a:tc>
                  <a:txBody>
                    <a:bodyPr/>
                    <a:lstStyle/>
                    <a:p>
                      <a:pPr marL="89535">
                        <a:lnSpc>
                          <a:spcPts val="1925"/>
                        </a:lnSpc>
                        <a:spcBef>
                          <a:spcPts val="80"/>
                        </a:spcBef>
                      </a:pPr>
                      <a:r>
                        <a:rPr sz="2700" b="1" spc="7" baseline="7716" dirty="0">
                          <a:solidFill>
                            <a:srgbClr val="FF0000"/>
                          </a:solidFill>
                          <a:latin typeface="Times New Roman"/>
                          <a:cs typeface="Times New Roman"/>
                        </a:rPr>
                        <a:t>ΕΣ∆</a:t>
                      </a:r>
                      <a:r>
                        <a:rPr sz="1150" b="1" spc="5" dirty="0">
                          <a:solidFill>
                            <a:srgbClr val="FF0000"/>
                          </a:solidFill>
                          <a:latin typeface="Times New Roman"/>
                          <a:cs typeface="Times New Roman"/>
                        </a:rPr>
                        <a:t>0,10</a:t>
                      </a:r>
                      <a:endParaRPr sz="1150" dirty="0">
                        <a:solidFill>
                          <a:srgbClr val="FF0000"/>
                        </a:solidFill>
                        <a:latin typeface="Times New Roman"/>
                        <a:cs typeface="Times New Roman"/>
                      </a:endParaRPr>
                    </a:p>
                  </a:txBody>
                  <a:tcPr marL="0" marR="0" marT="10160" marB="0"/>
                </a:tc>
                <a:tc gridSpan="3">
                  <a:txBody>
                    <a:bodyPr/>
                    <a:lstStyle/>
                    <a:p>
                      <a:pPr marL="147955">
                        <a:lnSpc>
                          <a:spcPts val="1975"/>
                        </a:lnSpc>
                      </a:pPr>
                      <a:r>
                        <a:rPr sz="1800" b="1" dirty="0">
                          <a:solidFill>
                            <a:srgbClr val="FF0000"/>
                          </a:solidFill>
                          <a:latin typeface="Times New Roman"/>
                          <a:cs typeface="Times New Roman"/>
                        </a:rPr>
                        <a:t>1,46</a:t>
                      </a:r>
                      <a:endParaRPr sz="1800" dirty="0">
                        <a:solidFill>
                          <a:srgbClr val="FF0000"/>
                        </a:solidFill>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1"/>
                  </a:ext>
                </a:extLst>
              </a:tr>
              <a:tr h="265175">
                <a:tc>
                  <a:txBody>
                    <a:bodyPr/>
                    <a:lstStyle/>
                    <a:p>
                      <a:pPr marL="89535">
                        <a:lnSpc>
                          <a:spcPts val="1935"/>
                        </a:lnSpc>
                        <a:spcBef>
                          <a:spcPts val="50"/>
                        </a:spcBef>
                      </a:pPr>
                      <a:r>
                        <a:rPr sz="2700" b="1" spc="7" baseline="7716" dirty="0">
                          <a:solidFill>
                            <a:schemeClr val="tx1"/>
                          </a:solidFill>
                          <a:latin typeface="Times New Roman"/>
                          <a:cs typeface="Times New Roman"/>
                        </a:rPr>
                        <a:t>ΕΣ∆</a:t>
                      </a:r>
                      <a:r>
                        <a:rPr sz="1150" b="1" spc="5" dirty="0">
                          <a:solidFill>
                            <a:schemeClr val="tx1"/>
                          </a:solidFill>
                          <a:latin typeface="Times New Roman"/>
                          <a:cs typeface="Times New Roman"/>
                        </a:rPr>
                        <a:t>0,05</a:t>
                      </a:r>
                      <a:endParaRPr sz="1150" dirty="0">
                        <a:solidFill>
                          <a:schemeClr val="tx1"/>
                        </a:solidFill>
                        <a:latin typeface="Times New Roman"/>
                        <a:cs typeface="Times New Roman"/>
                      </a:endParaRPr>
                    </a:p>
                  </a:txBody>
                  <a:tcPr marL="0" marR="0" marT="6350" marB="0"/>
                </a:tc>
                <a:tc gridSpan="3">
                  <a:txBody>
                    <a:bodyPr/>
                    <a:lstStyle/>
                    <a:p>
                      <a:pPr marL="147955">
                        <a:lnSpc>
                          <a:spcPts val="1950"/>
                        </a:lnSpc>
                      </a:pPr>
                      <a:r>
                        <a:rPr sz="1800" b="1" dirty="0">
                          <a:solidFill>
                            <a:schemeClr val="tx1"/>
                          </a:solidFill>
                          <a:latin typeface="Times New Roman"/>
                          <a:cs typeface="Times New Roman"/>
                        </a:rPr>
                        <a:t>1,75</a:t>
                      </a:r>
                      <a:endParaRPr sz="1800" dirty="0">
                        <a:solidFill>
                          <a:schemeClr val="tx1"/>
                        </a:solidFill>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265175">
                <a:tc>
                  <a:txBody>
                    <a:bodyPr/>
                    <a:lstStyle/>
                    <a:p>
                      <a:pPr marL="89535">
                        <a:lnSpc>
                          <a:spcPts val="1925"/>
                        </a:lnSpc>
                        <a:spcBef>
                          <a:spcPts val="65"/>
                        </a:spcBef>
                      </a:pPr>
                      <a:r>
                        <a:rPr sz="2700" b="1" spc="7" baseline="7716" dirty="0">
                          <a:latin typeface="Times New Roman"/>
                          <a:cs typeface="Times New Roman"/>
                        </a:rPr>
                        <a:t>ΕΣ∆</a:t>
                      </a:r>
                      <a:r>
                        <a:rPr sz="1150" b="1" spc="5" dirty="0">
                          <a:latin typeface="Times New Roman"/>
                          <a:cs typeface="Times New Roman"/>
                        </a:rPr>
                        <a:t>0,01</a:t>
                      </a:r>
                      <a:endParaRPr sz="1150" dirty="0">
                        <a:latin typeface="Times New Roman"/>
                        <a:cs typeface="Times New Roman"/>
                      </a:endParaRPr>
                    </a:p>
                  </a:txBody>
                  <a:tcPr marL="0" marR="0" marT="8255" marB="0"/>
                </a:tc>
                <a:tc gridSpan="3">
                  <a:txBody>
                    <a:bodyPr/>
                    <a:lstStyle/>
                    <a:p>
                      <a:pPr marL="147955">
                        <a:lnSpc>
                          <a:spcPts val="1960"/>
                        </a:lnSpc>
                      </a:pPr>
                      <a:r>
                        <a:rPr sz="1800" b="1" dirty="0">
                          <a:latin typeface="Times New Roman"/>
                          <a:cs typeface="Times New Roman"/>
                        </a:rPr>
                        <a:t>2,32</a:t>
                      </a:r>
                      <a:endParaRPr sz="1800" dirty="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3"/>
                  </a:ext>
                </a:extLst>
              </a:tr>
              <a:tr h="255834">
                <a:tc>
                  <a:txBody>
                    <a:bodyPr/>
                    <a:lstStyle/>
                    <a:p>
                      <a:pPr marL="89535">
                        <a:lnSpc>
                          <a:spcPts val="1860"/>
                        </a:lnSpc>
                        <a:spcBef>
                          <a:spcPts val="50"/>
                        </a:spcBef>
                      </a:pPr>
                      <a:r>
                        <a:rPr sz="2700" b="1" spc="7" baseline="7716" dirty="0">
                          <a:latin typeface="Times New Roman"/>
                          <a:cs typeface="Times New Roman"/>
                        </a:rPr>
                        <a:t>ΕΣ∆</a:t>
                      </a:r>
                      <a:r>
                        <a:rPr sz="1150" b="1" spc="5" dirty="0">
                          <a:latin typeface="Times New Roman"/>
                          <a:cs typeface="Times New Roman"/>
                        </a:rPr>
                        <a:t>0,0011</a:t>
                      </a:r>
                      <a:endParaRPr sz="1150" dirty="0">
                        <a:latin typeface="Times New Roman"/>
                        <a:cs typeface="Times New Roman"/>
                      </a:endParaRPr>
                    </a:p>
                  </a:txBody>
                  <a:tcPr marL="0" marR="0" marT="6350" marB="0">
                    <a:lnB w="9525">
                      <a:solidFill>
                        <a:srgbClr val="000000"/>
                      </a:solidFill>
                      <a:prstDash val="solid"/>
                    </a:lnB>
                  </a:tcPr>
                </a:tc>
                <a:tc gridSpan="3">
                  <a:txBody>
                    <a:bodyPr/>
                    <a:lstStyle/>
                    <a:p>
                      <a:pPr marL="147955">
                        <a:lnSpc>
                          <a:spcPts val="1914"/>
                        </a:lnSpc>
                      </a:pPr>
                      <a:r>
                        <a:rPr sz="1800" b="1" dirty="0">
                          <a:latin typeface="Times New Roman"/>
                          <a:cs typeface="Times New Roman"/>
                        </a:rPr>
                        <a:t>2,97</a:t>
                      </a:r>
                      <a:endParaRPr sz="1800" dirty="0">
                        <a:latin typeface="Times New Roman"/>
                        <a:cs typeface="Times New Roman"/>
                      </a:endParaRPr>
                    </a:p>
                  </a:txBody>
                  <a:tcPr marL="0" marR="0" marT="0" marB="0">
                    <a:lnB w="9525">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4"/>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A417D6D-CC59-4130-880E-5D4D6C35D9FF}"/>
              </a:ext>
            </a:extLst>
          </p:cNvPr>
          <p:cNvPicPr>
            <a:picLocks noChangeAspect="1"/>
          </p:cNvPicPr>
          <p:nvPr/>
        </p:nvPicPr>
        <p:blipFill>
          <a:blip r:embed="rId2"/>
          <a:stretch>
            <a:fillRect/>
          </a:stretch>
        </p:blipFill>
        <p:spPr>
          <a:xfrm>
            <a:off x="850900" y="314325"/>
            <a:ext cx="8839200" cy="6934200"/>
          </a:xfrm>
          <a:prstGeom prst="rect">
            <a:avLst/>
          </a:prstGeom>
        </p:spPr>
      </p:pic>
    </p:spTree>
    <p:extLst>
      <p:ext uri="{BB962C8B-B14F-4D97-AF65-F5344CB8AC3E}">
        <p14:creationId xmlns:p14="http://schemas.microsoft.com/office/powerpoint/2010/main" val="1199540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53131" y="929131"/>
            <a:ext cx="577278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0000"/>
                </a:solidFill>
                <a:latin typeface="Arial"/>
                <a:cs typeface="Arial"/>
              </a:rPr>
              <a:t>Αποτελέσµατα </a:t>
            </a:r>
            <a:r>
              <a:rPr sz="3200" b="1" spc="55" dirty="0">
                <a:solidFill>
                  <a:srgbClr val="000000"/>
                </a:solidFill>
                <a:latin typeface="Arial"/>
                <a:cs typeface="Arial"/>
              </a:rPr>
              <a:t>µε </a:t>
            </a:r>
            <a:r>
              <a:rPr sz="3200" b="1" spc="-5" dirty="0">
                <a:solidFill>
                  <a:srgbClr val="000000"/>
                </a:solidFill>
                <a:latin typeface="Arial"/>
                <a:cs typeface="Arial"/>
              </a:rPr>
              <a:t>το </a:t>
            </a:r>
            <a:r>
              <a:rPr sz="3200" b="1" dirty="0">
                <a:solidFill>
                  <a:srgbClr val="000000"/>
                </a:solidFill>
                <a:latin typeface="Arial"/>
                <a:cs typeface="Arial"/>
              </a:rPr>
              <a:t>SPSS</a:t>
            </a:r>
            <a:r>
              <a:rPr sz="3200" b="1" spc="-130" dirty="0">
                <a:solidFill>
                  <a:srgbClr val="000000"/>
                </a:solidFill>
                <a:latin typeface="Arial"/>
                <a:cs typeface="Arial"/>
              </a:rPr>
              <a:t> </a:t>
            </a:r>
            <a:r>
              <a:rPr sz="3200" b="1" spc="-5" dirty="0">
                <a:solidFill>
                  <a:srgbClr val="000000"/>
                </a:solidFill>
                <a:latin typeface="Arial"/>
                <a:cs typeface="Arial"/>
              </a:rPr>
              <a:t>(1)</a:t>
            </a:r>
            <a:endParaRPr sz="3200">
              <a:latin typeface="Arial"/>
              <a:cs typeface="Arial"/>
            </a:endParaRPr>
          </a:p>
        </p:txBody>
      </p:sp>
      <p:graphicFrame>
        <p:nvGraphicFramePr>
          <p:cNvPr id="3" name="object 3"/>
          <p:cNvGraphicFramePr>
            <a:graphicFrameLocks noGrp="1"/>
          </p:cNvGraphicFramePr>
          <p:nvPr/>
        </p:nvGraphicFramePr>
        <p:xfrm>
          <a:off x="2644140" y="2122932"/>
          <a:ext cx="5420995" cy="3853434"/>
        </p:xfrm>
        <a:graphic>
          <a:graphicData uri="http://schemas.openxmlformats.org/drawingml/2006/table">
            <a:tbl>
              <a:tblPr firstRow="1" bandRow="1">
                <a:tableStyleId>{2D5ABB26-0587-4C30-8999-92F81FD0307C}</a:tableStyleId>
              </a:tblPr>
              <a:tblGrid>
                <a:gridCol w="1708150">
                  <a:extLst>
                    <a:ext uri="{9D8B030D-6E8A-4147-A177-3AD203B41FA5}">
                      <a16:colId xmlns:a16="http://schemas.microsoft.com/office/drawing/2014/main" val="20000"/>
                    </a:ext>
                  </a:extLst>
                </a:gridCol>
                <a:gridCol w="1225550">
                  <a:extLst>
                    <a:ext uri="{9D8B030D-6E8A-4147-A177-3AD203B41FA5}">
                      <a16:colId xmlns:a16="http://schemas.microsoft.com/office/drawing/2014/main" val="20001"/>
                    </a:ext>
                  </a:extLst>
                </a:gridCol>
                <a:gridCol w="2487295">
                  <a:extLst>
                    <a:ext uri="{9D8B030D-6E8A-4147-A177-3AD203B41FA5}">
                      <a16:colId xmlns:a16="http://schemas.microsoft.com/office/drawing/2014/main" val="20002"/>
                    </a:ext>
                  </a:extLst>
                </a:gridCol>
              </a:tblGrid>
              <a:tr h="326898">
                <a:tc>
                  <a:txBody>
                    <a:bodyPr/>
                    <a:lstStyle/>
                    <a:p>
                      <a:pPr>
                        <a:lnSpc>
                          <a:spcPct val="100000"/>
                        </a:lnSpc>
                      </a:pPr>
                      <a:endParaRPr sz="2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930" algn="r">
                        <a:lnSpc>
                          <a:spcPts val="2325"/>
                        </a:lnSpc>
                        <a:spcBef>
                          <a:spcPts val="150"/>
                        </a:spcBef>
                      </a:pPr>
                      <a:r>
                        <a:rPr sz="1950" spc="-5" dirty="0">
                          <a:latin typeface="Arial"/>
                          <a:cs typeface="Arial"/>
                        </a:rPr>
                        <a:t>Πρωϊµότητα</a:t>
                      </a:r>
                      <a:r>
                        <a:rPr sz="1950" spc="-45" dirty="0">
                          <a:latin typeface="Arial"/>
                          <a:cs typeface="Arial"/>
                        </a:rPr>
                        <a:t> </a:t>
                      </a:r>
                      <a:r>
                        <a:rPr sz="1950" spc="-5" dirty="0">
                          <a:latin typeface="Arial"/>
                          <a:cs typeface="Arial"/>
                        </a:rPr>
                        <a:t>(ηµέρες)</a:t>
                      </a:r>
                      <a:endParaRPr sz="1950">
                        <a:latin typeface="Arial"/>
                        <a:cs typeface="Arial"/>
                      </a:endParaRPr>
                    </a:p>
                  </a:txBody>
                  <a:tcPr marL="0" marR="0" marT="19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293370">
                <a:tc>
                  <a:txBody>
                    <a:bodyPr/>
                    <a:lstStyle/>
                    <a:p>
                      <a:pPr marL="83185">
                        <a:lnSpc>
                          <a:spcPts val="2210"/>
                        </a:lnSpc>
                      </a:pPr>
                      <a:r>
                        <a:rPr sz="1950" dirty="0">
                          <a:latin typeface="Arial"/>
                          <a:cs typeface="Arial"/>
                        </a:rPr>
                        <a:t>N</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10"/>
                        </a:lnSpc>
                      </a:pPr>
                      <a:r>
                        <a:rPr sz="1950" spc="-5" dirty="0">
                          <a:latin typeface="Arial"/>
                          <a:cs typeface="Arial"/>
                        </a:rPr>
                        <a:t>Statistic</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10"/>
                        </a:lnSpc>
                      </a:pPr>
                      <a:r>
                        <a:rPr sz="1950" spc="-15" dirty="0">
                          <a:latin typeface="Arial"/>
                          <a:cs typeface="Arial"/>
                        </a:rPr>
                        <a:t>1</a:t>
                      </a:r>
                      <a:r>
                        <a:rPr sz="1950" spc="-5" dirty="0">
                          <a:latin typeface="Arial"/>
                          <a:cs typeface="Arial"/>
                        </a:rPr>
                        <a:t>00</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294894">
                <a:tc>
                  <a:txBody>
                    <a:bodyPr/>
                    <a:lstStyle/>
                    <a:p>
                      <a:pPr marL="83185">
                        <a:lnSpc>
                          <a:spcPts val="2220"/>
                        </a:lnSpc>
                      </a:pPr>
                      <a:r>
                        <a:rPr sz="1950" spc="-5" dirty="0">
                          <a:latin typeface="Arial"/>
                          <a:cs typeface="Arial"/>
                        </a:rPr>
                        <a:t>Range</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20"/>
                        </a:lnSpc>
                      </a:pPr>
                      <a:r>
                        <a:rPr sz="1950" spc="-5" dirty="0">
                          <a:latin typeface="Arial"/>
                          <a:cs typeface="Arial"/>
                        </a:rPr>
                        <a:t>Statistic</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20"/>
                        </a:lnSpc>
                      </a:pPr>
                      <a:r>
                        <a:rPr sz="1950" dirty="0">
                          <a:latin typeface="Arial"/>
                          <a:cs typeface="Arial"/>
                        </a:rPr>
                        <a:t>8</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293370">
                <a:tc>
                  <a:txBody>
                    <a:bodyPr/>
                    <a:lstStyle/>
                    <a:p>
                      <a:pPr marL="83185">
                        <a:lnSpc>
                          <a:spcPts val="2210"/>
                        </a:lnSpc>
                      </a:pPr>
                      <a:r>
                        <a:rPr sz="1950" spc="-5" dirty="0">
                          <a:latin typeface="Arial"/>
                          <a:cs typeface="Arial"/>
                        </a:rPr>
                        <a:t>Minimum</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10"/>
                        </a:lnSpc>
                      </a:pPr>
                      <a:r>
                        <a:rPr sz="1950" spc="-5" dirty="0">
                          <a:latin typeface="Arial"/>
                          <a:cs typeface="Arial"/>
                        </a:rPr>
                        <a:t>Statistic</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10"/>
                        </a:lnSpc>
                      </a:pPr>
                      <a:r>
                        <a:rPr sz="1950" dirty="0">
                          <a:latin typeface="Arial"/>
                          <a:cs typeface="Arial"/>
                        </a:rPr>
                        <a:t>1</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293370">
                <a:tc>
                  <a:txBody>
                    <a:bodyPr/>
                    <a:lstStyle/>
                    <a:p>
                      <a:pPr marL="83185">
                        <a:lnSpc>
                          <a:spcPts val="2210"/>
                        </a:lnSpc>
                      </a:pPr>
                      <a:r>
                        <a:rPr sz="1950" spc="-5" dirty="0">
                          <a:latin typeface="Arial"/>
                          <a:cs typeface="Arial"/>
                        </a:rPr>
                        <a:t>Maximum</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10"/>
                        </a:lnSpc>
                      </a:pPr>
                      <a:r>
                        <a:rPr sz="1950" spc="-5" dirty="0">
                          <a:latin typeface="Arial"/>
                          <a:cs typeface="Arial"/>
                        </a:rPr>
                        <a:t>Statistic</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10"/>
                        </a:lnSpc>
                      </a:pPr>
                      <a:r>
                        <a:rPr sz="1950" dirty="0">
                          <a:latin typeface="Arial"/>
                          <a:cs typeface="Arial"/>
                        </a:rPr>
                        <a:t>9</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294894">
                <a:tc rowSpan="2">
                  <a:txBody>
                    <a:bodyPr/>
                    <a:lstStyle/>
                    <a:p>
                      <a:pPr marL="83185">
                        <a:lnSpc>
                          <a:spcPts val="2230"/>
                        </a:lnSpc>
                      </a:pPr>
                      <a:r>
                        <a:rPr sz="1950" spc="-5" dirty="0">
                          <a:latin typeface="Arial"/>
                          <a:cs typeface="Arial"/>
                        </a:rPr>
                        <a:t>Mean</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20"/>
                        </a:lnSpc>
                      </a:pPr>
                      <a:r>
                        <a:rPr sz="1950" spc="-5" dirty="0">
                          <a:latin typeface="Arial"/>
                          <a:cs typeface="Arial"/>
                        </a:rPr>
                        <a:t>Statistic</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20"/>
                        </a:lnSpc>
                      </a:pPr>
                      <a:r>
                        <a:rPr sz="1950" spc="-15" dirty="0">
                          <a:latin typeface="Arial"/>
                          <a:cs typeface="Arial"/>
                        </a:rPr>
                        <a:t>3</a:t>
                      </a:r>
                      <a:r>
                        <a:rPr sz="1950" spc="5" dirty="0">
                          <a:latin typeface="Arial"/>
                          <a:cs typeface="Arial"/>
                        </a:rPr>
                        <a:t>.</a:t>
                      </a:r>
                      <a:r>
                        <a:rPr sz="1950" spc="-5" dirty="0">
                          <a:latin typeface="Arial"/>
                          <a:cs typeface="Arial"/>
                        </a:rPr>
                        <a:t>59</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293370">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10"/>
                        </a:lnSpc>
                      </a:pPr>
                      <a:r>
                        <a:rPr sz="1950" dirty="0">
                          <a:latin typeface="Arial"/>
                          <a:cs typeface="Arial"/>
                        </a:rPr>
                        <a:t>Std.</a:t>
                      </a:r>
                      <a:r>
                        <a:rPr sz="1950" spc="-45" dirty="0">
                          <a:latin typeface="Arial"/>
                          <a:cs typeface="Arial"/>
                        </a:rPr>
                        <a:t> </a:t>
                      </a:r>
                      <a:r>
                        <a:rPr sz="1950" spc="-5" dirty="0">
                          <a:latin typeface="Arial"/>
                          <a:cs typeface="Arial"/>
                        </a:rPr>
                        <a:t>Error</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10"/>
                        </a:lnSpc>
                      </a:pPr>
                      <a:r>
                        <a:rPr sz="1950" spc="5" dirty="0">
                          <a:latin typeface="Arial"/>
                          <a:cs typeface="Arial"/>
                        </a:rPr>
                        <a:t>.</a:t>
                      </a:r>
                      <a:r>
                        <a:rPr sz="1950" spc="-15" dirty="0">
                          <a:latin typeface="Arial"/>
                          <a:cs typeface="Arial"/>
                        </a:rPr>
                        <a:t>2</a:t>
                      </a:r>
                      <a:r>
                        <a:rPr sz="1950" spc="-5" dirty="0">
                          <a:latin typeface="Arial"/>
                          <a:cs typeface="Arial"/>
                        </a:rPr>
                        <a:t>01</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293370">
                <a:tc>
                  <a:txBody>
                    <a:bodyPr/>
                    <a:lstStyle/>
                    <a:p>
                      <a:pPr marL="83185">
                        <a:lnSpc>
                          <a:spcPts val="2210"/>
                        </a:lnSpc>
                      </a:pPr>
                      <a:r>
                        <a:rPr sz="1950" dirty="0">
                          <a:latin typeface="Arial"/>
                          <a:cs typeface="Arial"/>
                        </a:rPr>
                        <a:t>Std.</a:t>
                      </a:r>
                      <a:r>
                        <a:rPr sz="1950" spc="-40" dirty="0">
                          <a:latin typeface="Arial"/>
                          <a:cs typeface="Arial"/>
                        </a:rPr>
                        <a:t> </a:t>
                      </a:r>
                      <a:r>
                        <a:rPr sz="1950" spc="-5" dirty="0">
                          <a:latin typeface="Arial"/>
                          <a:cs typeface="Arial"/>
                        </a:rPr>
                        <a:t>Deviation</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10"/>
                        </a:lnSpc>
                      </a:pPr>
                      <a:r>
                        <a:rPr sz="1950" spc="-5" dirty="0">
                          <a:latin typeface="Arial"/>
                          <a:cs typeface="Arial"/>
                        </a:rPr>
                        <a:t>Statistic</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10"/>
                        </a:lnSpc>
                      </a:pPr>
                      <a:r>
                        <a:rPr sz="1950" spc="-5" dirty="0">
                          <a:latin typeface="Arial"/>
                          <a:cs typeface="Arial"/>
                        </a:rPr>
                        <a:t>2</a:t>
                      </a:r>
                      <a:r>
                        <a:rPr sz="1950" spc="5" dirty="0">
                          <a:latin typeface="Arial"/>
                          <a:cs typeface="Arial"/>
                        </a:rPr>
                        <a:t>.</a:t>
                      </a:r>
                      <a:r>
                        <a:rPr sz="1950" spc="-15" dirty="0">
                          <a:latin typeface="Arial"/>
                          <a:cs typeface="Arial"/>
                        </a:rPr>
                        <a:t>0</a:t>
                      </a:r>
                      <a:r>
                        <a:rPr sz="1950" spc="-5" dirty="0">
                          <a:latin typeface="Arial"/>
                          <a:cs typeface="Arial"/>
                        </a:rPr>
                        <a:t>11</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7"/>
                  </a:ext>
                </a:extLst>
              </a:tr>
              <a:tr h="294894">
                <a:tc>
                  <a:txBody>
                    <a:bodyPr/>
                    <a:lstStyle/>
                    <a:p>
                      <a:pPr marL="83185">
                        <a:lnSpc>
                          <a:spcPts val="2220"/>
                        </a:lnSpc>
                      </a:pPr>
                      <a:r>
                        <a:rPr sz="1950" spc="-5" dirty="0">
                          <a:latin typeface="Arial"/>
                          <a:cs typeface="Arial"/>
                        </a:rPr>
                        <a:t>Variance</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20"/>
                        </a:lnSpc>
                      </a:pPr>
                      <a:r>
                        <a:rPr sz="1950" spc="-5" dirty="0">
                          <a:latin typeface="Arial"/>
                          <a:cs typeface="Arial"/>
                        </a:rPr>
                        <a:t>Statistic</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20"/>
                        </a:lnSpc>
                      </a:pPr>
                      <a:r>
                        <a:rPr sz="1950" spc="-5" dirty="0">
                          <a:latin typeface="Arial"/>
                          <a:cs typeface="Arial"/>
                        </a:rPr>
                        <a:t>4</a:t>
                      </a:r>
                      <a:r>
                        <a:rPr sz="1950" spc="5" dirty="0">
                          <a:latin typeface="Arial"/>
                          <a:cs typeface="Arial"/>
                        </a:rPr>
                        <a:t>.</a:t>
                      </a:r>
                      <a:r>
                        <a:rPr sz="1950" spc="-15" dirty="0">
                          <a:latin typeface="Arial"/>
                          <a:cs typeface="Arial"/>
                        </a:rPr>
                        <a:t>0</a:t>
                      </a:r>
                      <a:r>
                        <a:rPr sz="1950" spc="-5" dirty="0">
                          <a:latin typeface="Arial"/>
                          <a:cs typeface="Arial"/>
                        </a:rPr>
                        <a:t>42</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r h="293370">
                <a:tc rowSpan="2">
                  <a:txBody>
                    <a:bodyPr/>
                    <a:lstStyle/>
                    <a:p>
                      <a:pPr marL="83185">
                        <a:lnSpc>
                          <a:spcPts val="2230"/>
                        </a:lnSpc>
                      </a:pPr>
                      <a:r>
                        <a:rPr sz="1950" spc="-5" dirty="0">
                          <a:latin typeface="Arial"/>
                          <a:cs typeface="Arial"/>
                        </a:rPr>
                        <a:t>Skewness</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10"/>
                        </a:lnSpc>
                      </a:pPr>
                      <a:r>
                        <a:rPr sz="1950" spc="-5" dirty="0">
                          <a:latin typeface="Arial"/>
                          <a:cs typeface="Arial"/>
                        </a:rPr>
                        <a:t>Statistic</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10"/>
                        </a:lnSpc>
                      </a:pPr>
                      <a:r>
                        <a:rPr sz="1950" spc="-5" dirty="0">
                          <a:latin typeface="Arial"/>
                          <a:cs typeface="Arial"/>
                        </a:rPr>
                        <a:t>1</a:t>
                      </a:r>
                      <a:r>
                        <a:rPr sz="1950" spc="5" dirty="0">
                          <a:latin typeface="Arial"/>
                          <a:cs typeface="Arial"/>
                        </a:rPr>
                        <a:t>.</a:t>
                      </a:r>
                      <a:r>
                        <a:rPr sz="1950" spc="-15" dirty="0">
                          <a:latin typeface="Arial"/>
                          <a:cs typeface="Arial"/>
                        </a:rPr>
                        <a:t>2</a:t>
                      </a:r>
                      <a:r>
                        <a:rPr sz="1950" spc="-5" dirty="0">
                          <a:latin typeface="Arial"/>
                          <a:cs typeface="Arial"/>
                        </a:rPr>
                        <a:t>89</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r h="293370">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10"/>
                        </a:lnSpc>
                      </a:pPr>
                      <a:r>
                        <a:rPr sz="1950" dirty="0">
                          <a:latin typeface="Arial"/>
                          <a:cs typeface="Arial"/>
                        </a:rPr>
                        <a:t>Std.</a:t>
                      </a:r>
                      <a:r>
                        <a:rPr sz="1950" spc="-45" dirty="0">
                          <a:latin typeface="Arial"/>
                          <a:cs typeface="Arial"/>
                        </a:rPr>
                        <a:t> </a:t>
                      </a:r>
                      <a:r>
                        <a:rPr sz="1950" spc="-5" dirty="0">
                          <a:latin typeface="Arial"/>
                          <a:cs typeface="Arial"/>
                        </a:rPr>
                        <a:t>Error</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10"/>
                        </a:lnSpc>
                      </a:pPr>
                      <a:r>
                        <a:rPr sz="1950" spc="5" dirty="0">
                          <a:latin typeface="Arial"/>
                          <a:cs typeface="Arial"/>
                        </a:rPr>
                        <a:t>.</a:t>
                      </a:r>
                      <a:r>
                        <a:rPr sz="1950" spc="-15" dirty="0">
                          <a:latin typeface="Arial"/>
                          <a:cs typeface="Arial"/>
                        </a:rPr>
                        <a:t>2</a:t>
                      </a:r>
                      <a:r>
                        <a:rPr sz="1950" spc="-5" dirty="0">
                          <a:latin typeface="Arial"/>
                          <a:cs typeface="Arial"/>
                        </a:rPr>
                        <a:t>41</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0"/>
                  </a:ext>
                </a:extLst>
              </a:tr>
              <a:tr h="294894">
                <a:tc rowSpan="2">
                  <a:txBody>
                    <a:bodyPr/>
                    <a:lstStyle/>
                    <a:p>
                      <a:pPr marL="83185">
                        <a:lnSpc>
                          <a:spcPts val="2230"/>
                        </a:lnSpc>
                      </a:pPr>
                      <a:r>
                        <a:rPr sz="1950" spc="-5" dirty="0">
                          <a:latin typeface="Arial"/>
                          <a:cs typeface="Arial"/>
                        </a:rPr>
                        <a:t>Kurtosis</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20"/>
                        </a:lnSpc>
                      </a:pPr>
                      <a:r>
                        <a:rPr sz="1950" spc="-5" dirty="0">
                          <a:latin typeface="Arial"/>
                          <a:cs typeface="Arial"/>
                        </a:rPr>
                        <a:t>Statistic</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20"/>
                        </a:lnSpc>
                      </a:pPr>
                      <a:r>
                        <a:rPr sz="1950" spc="5" dirty="0">
                          <a:latin typeface="Arial"/>
                          <a:cs typeface="Arial"/>
                        </a:rPr>
                        <a:t>.</a:t>
                      </a:r>
                      <a:r>
                        <a:rPr sz="1950" spc="-15" dirty="0">
                          <a:latin typeface="Arial"/>
                          <a:cs typeface="Arial"/>
                        </a:rPr>
                        <a:t>9</a:t>
                      </a:r>
                      <a:r>
                        <a:rPr sz="1950" spc="-5" dirty="0">
                          <a:latin typeface="Arial"/>
                          <a:cs typeface="Arial"/>
                        </a:rPr>
                        <a:t>95</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1"/>
                  </a:ext>
                </a:extLst>
              </a:tr>
              <a:tr h="293370">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1915">
                        <a:lnSpc>
                          <a:spcPts val="2210"/>
                        </a:lnSpc>
                      </a:pPr>
                      <a:r>
                        <a:rPr sz="1950" dirty="0">
                          <a:latin typeface="Arial"/>
                          <a:cs typeface="Arial"/>
                        </a:rPr>
                        <a:t>Std.</a:t>
                      </a:r>
                      <a:r>
                        <a:rPr sz="1950" spc="-45" dirty="0">
                          <a:latin typeface="Arial"/>
                          <a:cs typeface="Arial"/>
                        </a:rPr>
                        <a:t> </a:t>
                      </a:r>
                      <a:r>
                        <a:rPr sz="1950" spc="-5" dirty="0">
                          <a:latin typeface="Arial"/>
                          <a:cs typeface="Arial"/>
                        </a:rPr>
                        <a:t>Error</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r">
                        <a:lnSpc>
                          <a:spcPts val="2210"/>
                        </a:lnSpc>
                      </a:pPr>
                      <a:r>
                        <a:rPr sz="1950" spc="5" dirty="0">
                          <a:latin typeface="Arial"/>
                          <a:cs typeface="Arial"/>
                        </a:rPr>
                        <a:t>.</a:t>
                      </a:r>
                      <a:r>
                        <a:rPr sz="1950" spc="-15" dirty="0">
                          <a:latin typeface="Arial"/>
                          <a:cs typeface="Arial"/>
                        </a:rPr>
                        <a:t>4</a:t>
                      </a:r>
                      <a:r>
                        <a:rPr sz="1950" spc="-5" dirty="0">
                          <a:latin typeface="Arial"/>
                          <a:cs typeface="Arial"/>
                        </a:rPr>
                        <a:t>78</a:t>
                      </a:r>
                      <a:endParaRPr sz="195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2"/>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2453131" y="929131"/>
            <a:ext cx="577278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FFFF"/>
                </a:solidFill>
                <a:latin typeface="Arial"/>
                <a:cs typeface="Arial"/>
              </a:rPr>
              <a:t>Αποτελέσµατα </a:t>
            </a:r>
            <a:r>
              <a:rPr sz="3200" b="1" spc="55" dirty="0">
                <a:solidFill>
                  <a:srgbClr val="FFFFFF"/>
                </a:solidFill>
                <a:latin typeface="Arial"/>
                <a:cs typeface="Arial"/>
              </a:rPr>
              <a:t>µε </a:t>
            </a:r>
            <a:r>
              <a:rPr sz="3200" b="1" spc="-5" dirty="0">
                <a:solidFill>
                  <a:srgbClr val="FFFFFF"/>
                </a:solidFill>
                <a:latin typeface="Arial"/>
                <a:cs typeface="Arial"/>
              </a:rPr>
              <a:t>το </a:t>
            </a:r>
            <a:r>
              <a:rPr sz="3200" b="1" dirty="0">
                <a:solidFill>
                  <a:srgbClr val="FFFFFF"/>
                </a:solidFill>
                <a:latin typeface="Arial"/>
                <a:cs typeface="Arial"/>
              </a:rPr>
              <a:t>SPSS</a:t>
            </a:r>
            <a:r>
              <a:rPr sz="3200" b="1" spc="-130" dirty="0">
                <a:solidFill>
                  <a:srgbClr val="FFFFFF"/>
                </a:solidFill>
                <a:latin typeface="Arial"/>
                <a:cs typeface="Arial"/>
              </a:rPr>
              <a:t> </a:t>
            </a:r>
            <a:r>
              <a:rPr sz="3200" b="1" spc="-5" dirty="0">
                <a:solidFill>
                  <a:srgbClr val="FFFFFF"/>
                </a:solidFill>
                <a:latin typeface="Arial"/>
                <a:cs typeface="Arial"/>
              </a:rPr>
              <a:t>(2)</a:t>
            </a:r>
            <a:endParaRPr sz="3200">
              <a:latin typeface="Arial"/>
              <a:cs typeface="Arial"/>
            </a:endParaRPr>
          </a:p>
        </p:txBody>
      </p:sp>
      <p:sp>
        <p:nvSpPr>
          <p:cNvPr id="11" name="object 11"/>
          <p:cNvSpPr/>
          <p:nvPr/>
        </p:nvSpPr>
        <p:spPr>
          <a:xfrm>
            <a:off x="2026920" y="1616964"/>
            <a:ext cx="6624955" cy="5299075"/>
          </a:xfrm>
          <a:custGeom>
            <a:avLst/>
            <a:gdLst/>
            <a:ahLst/>
            <a:cxnLst/>
            <a:rect l="l" t="t" r="r" b="b"/>
            <a:pathLst>
              <a:path w="6624955" h="5299075">
                <a:moveTo>
                  <a:pt x="6624828" y="0"/>
                </a:moveTo>
                <a:lnTo>
                  <a:pt x="0" y="0"/>
                </a:lnTo>
                <a:lnTo>
                  <a:pt x="0" y="5298947"/>
                </a:lnTo>
                <a:lnTo>
                  <a:pt x="6624828" y="5298947"/>
                </a:lnTo>
                <a:lnTo>
                  <a:pt x="6624828" y="0"/>
                </a:lnTo>
                <a:close/>
              </a:path>
            </a:pathLst>
          </a:custGeom>
          <a:solidFill>
            <a:srgbClr val="FFFFFF"/>
          </a:solidFill>
        </p:spPr>
        <p:txBody>
          <a:bodyPr wrap="square" lIns="0" tIns="0" rIns="0" bIns="0" rtlCol="0"/>
          <a:lstStyle/>
          <a:p>
            <a:endParaRPr/>
          </a:p>
        </p:txBody>
      </p:sp>
      <p:sp>
        <p:nvSpPr>
          <p:cNvPr id="12" name="object 12"/>
          <p:cNvSpPr/>
          <p:nvPr/>
        </p:nvSpPr>
        <p:spPr>
          <a:xfrm>
            <a:off x="2671572" y="1749552"/>
            <a:ext cx="4323715" cy="4561840"/>
          </a:xfrm>
          <a:custGeom>
            <a:avLst/>
            <a:gdLst/>
            <a:ahLst/>
            <a:cxnLst/>
            <a:rect l="l" t="t" r="r" b="b"/>
            <a:pathLst>
              <a:path w="4323715" h="4561840">
                <a:moveTo>
                  <a:pt x="0" y="0"/>
                </a:moveTo>
                <a:lnTo>
                  <a:pt x="0" y="4561332"/>
                </a:lnTo>
                <a:lnTo>
                  <a:pt x="4323588" y="4561332"/>
                </a:lnTo>
                <a:lnTo>
                  <a:pt x="4323588" y="0"/>
                </a:lnTo>
                <a:lnTo>
                  <a:pt x="0" y="0"/>
                </a:lnTo>
                <a:close/>
              </a:path>
            </a:pathLst>
          </a:custGeom>
          <a:solidFill>
            <a:srgbClr val="F0F0F0"/>
          </a:solidFill>
        </p:spPr>
        <p:txBody>
          <a:bodyPr wrap="square" lIns="0" tIns="0" rIns="0" bIns="0" rtlCol="0"/>
          <a:lstStyle/>
          <a:p>
            <a:endParaRPr/>
          </a:p>
        </p:txBody>
      </p:sp>
      <p:sp>
        <p:nvSpPr>
          <p:cNvPr id="13" name="object 13"/>
          <p:cNvSpPr/>
          <p:nvPr/>
        </p:nvSpPr>
        <p:spPr>
          <a:xfrm>
            <a:off x="2671572" y="1749551"/>
            <a:ext cx="4323715" cy="4561840"/>
          </a:xfrm>
          <a:custGeom>
            <a:avLst/>
            <a:gdLst/>
            <a:ahLst/>
            <a:cxnLst/>
            <a:rect l="l" t="t" r="r" b="b"/>
            <a:pathLst>
              <a:path w="4323715" h="4561840">
                <a:moveTo>
                  <a:pt x="0" y="0"/>
                </a:moveTo>
                <a:lnTo>
                  <a:pt x="0" y="4561331"/>
                </a:lnTo>
                <a:lnTo>
                  <a:pt x="4323587" y="4561331"/>
                </a:lnTo>
                <a:lnTo>
                  <a:pt x="4323587" y="0"/>
                </a:lnTo>
                <a:lnTo>
                  <a:pt x="0" y="0"/>
                </a:lnTo>
                <a:close/>
              </a:path>
            </a:pathLst>
          </a:custGeom>
          <a:ln w="10607">
            <a:solidFill>
              <a:srgbClr val="000000"/>
            </a:solidFill>
          </a:ln>
        </p:spPr>
        <p:txBody>
          <a:bodyPr wrap="square" lIns="0" tIns="0" rIns="0" bIns="0" rtlCol="0"/>
          <a:lstStyle/>
          <a:p>
            <a:endParaRPr/>
          </a:p>
        </p:txBody>
      </p:sp>
      <p:sp>
        <p:nvSpPr>
          <p:cNvPr id="14" name="object 14"/>
          <p:cNvSpPr/>
          <p:nvPr/>
        </p:nvSpPr>
        <p:spPr>
          <a:xfrm>
            <a:off x="2671572" y="6310883"/>
            <a:ext cx="4323715" cy="0"/>
          </a:xfrm>
          <a:custGeom>
            <a:avLst/>
            <a:gdLst/>
            <a:ahLst/>
            <a:cxnLst/>
            <a:rect l="l" t="t" r="r" b="b"/>
            <a:pathLst>
              <a:path w="4323715">
                <a:moveTo>
                  <a:pt x="0" y="0"/>
                </a:moveTo>
                <a:lnTo>
                  <a:pt x="4323587" y="0"/>
                </a:lnTo>
              </a:path>
            </a:pathLst>
          </a:custGeom>
          <a:ln w="6894">
            <a:solidFill>
              <a:srgbClr val="000000"/>
            </a:solidFill>
          </a:ln>
        </p:spPr>
        <p:txBody>
          <a:bodyPr wrap="square" lIns="0" tIns="0" rIns="0" bIns="0" rtlCol="0"/>
          <a:lstStyle/>
          <a:p>
            <a:endParaRPr/>
          </a:p>
        </p:txBody>
      </p:sp>
      <p:sp>
        <p:nvSpPr>
          <p:cNvPr id="15" name="object 15"/>
          <p:cNvSpPr/>
          <p:nvPr/>
        </p:nvSpPr>
        <p:spPr>
          <a:xfrm>
            <a:off x="2887979" y="6310883"/>
            <a:ext cx="0" cy="74930"/>
          </a:xfrm>
          <a:custGeom>
            <a:avLst/>
            <a:gdLst/>
            <a:ahLst/>
            <a:cxnLst/>
            <a:rect l="l" t="t" r="r" b="b"/>
            <a:pathLst>
              <a:path h="74929">
                <a:moveTo>
                  <a:pt x="0" y="0"/>
                </a:moveTo>
                <a:lnTo>
                  <a:pt x="0" y="74675"/>
                </a:lnTo>
              </a:path>
            </a:pathLst>
          </a:custGeom>
          <a:ln w="13789">
            <a:solidFill>
              <a:srgbClr val="000000"/>
            </a:solidFill>
          </a:ln>
        </p:spPr>
        <p:txBody>
          <a:bodyPr wrap="square" lIns="0" tIns="0" rIns="0" bIns="0" rtlCol="0"/>
          <a:lstStyle/>
          <a:p>
            <a:endParaRPr/>
          </a:p>
        </p:txBody>
      </p:sp>
      <p:sp>
        <p:nvSpPr>
          <p:cNvPr id="16" name="object 16"/>
          <p:cNvSpPr/>
          <p:nvPr/>
        </p:nvSpPr>
        <p:spPr>
          <a:xfrm>
            <a:off x="3666744" y="6310883"/>
            <a:ext cx="0" cy="74930"/>
          </a:xfrm>
          <a:custGeom>
            <a:avLst/>
            <a:gdLst/>
            <a:ahLst/>
            <a:cxnLst/>
            <a:rect l="l" t="t" r="r" b="b"/>
            <a:pathLst>
              <a:path h="74929">
                <a:moveTo>
                  <a:pt x="0" y="0"/>
                </a:moveTo>
                <a:lnTo>
                  <a:pt x="0" y="74675"/>
                </a:lnTo>
              </a:path>
            </a:pathLst>
          </a:custGeom>
          <a:ln w="13789">
            <a:solidFill>
              <a:srgbClr val="000000"/>
            </a:solidFill>
          </a:ln>
        </p:spPr>
        <p:txBody>
          <a:bodyPr wrap="square" lIns="0" tIns="0" rIns="0" bIns="0" rtlCol="0"/>
          <a:lstStyle/>
          <a:p>
            <a:endParaRPr/>
          </a:p>
        </p:txBody>
      </p:sp>
      <p:sp>
        <p:nvSpPr>
          <p:cNvPr id="17" name="object 17"/>
          <p:cNvSpPr/>
          <p:nvPr/>
        </p:nvSpPr>
        <p:spPr>
          <a:xfrm>
            <a:off x="4443983" y="6310883"/>
            <a:ext cx="0" cy="74930"/>
          </a:xfrm>
          <a:custGeom>
            <a:avLst/>
            <a:gdLst/>
            <a:ahLst/>
            <a:cxnLst/>
            <a:rect l="l" t="t" r="r" b="b"/>
            <a:pathLst>
              <a:path h="74929">
                <a:moveTo>
                  <a:pt x="0" y="0"/>
                </a:moveTo>
                <a:lnTo>
                  <a:pt x="0" y="74675"/>
                </a:lnTo>
              </a:path>
            </a:pathLst>
          </a:custGeom>
          <a:ln w="13789">
            <a:solidFill>
              <a:srgbClr val="000000"/>
            </a:solidFill>
          </a:ln>
        </p:spPr>
        <p:txBody>
          <a:bodyPr wrap="square" lIns="0" tIns="0" rIns="0" bIns="0" rtlCol="0"/>
          <a:lstStyle/>
          <a:p>
            <a:endParaRPr/>
          </a:p>
        </p:txBody>
      </p:sp>
      <p:sp>
        <p:nvSpPr>
          <p:cNvPr id="18" name="object 18"/>
          <p:cNvSpPr/>
          <p:nvPr/>
        </p:nvSpPr>
        <p:spPr>
          <a:xfrm>
            <a:off x="5222747" y="6310883"/>
            <a:ext cx="0" cy="74930"/>
          </a:xfrm>
          <a:custGeom>
            <a:avLst/>
            <a:gdLst/>
            <a:ahLst/>
            <a:cxnLst/>
            <a:rect l="l" t="t" r="r" b="b"/>
            <a:pathLst>
              <a:path h="74929">
                <a:moveTo>
                  <a:pt x="0" y="0"/>
                </a:moveTo>
                <a:lnTo>
                  <a:pt x="0" y="74675"/>
                </a:lnTo>
              </a:path>
            </a:pathLst>
          </a:custGeom>
          <a:ln w="13789">
            <a:solidFill>
              <a:srgbClr val="000000"/>
            </a:solidFill>
          </a:ln>
        </p:spPr>
        <p:txBody>
          <a:bodyPr wrap="square" lIns="0" tIns="0" rIns="0" bIns="0" rtlCol="0"/>
          <a:lstStyle/>
          <a:p>
            <a:endParaRPr/>
          </a:p>
        </p:txBody>
      </p:sp>
      <p:sp>
        <p:nvSpPr>
          <p:cNvPr id="19" name="object 19"/>
          <p:cNvSpPr/>
          <p:nvPr/>
        </p:nvSpPr>
        <p:spPr>
          <a:xfrm>
            <a:off x="6001511" y="6310883"/>
            <a:ext cx="0" cy="74930"/>
          </a:xfrm>
          <a:custGeom>
            <a:avLst/>
            <a:gdLst/>
            <a:ahLst/>
            <a:cxnLst/>
            <a:rect l="l" t="t" r="r" b="b"/>
            <a:pathLst>
              <a:path h="74929">
                <a:moveTo>
                  <a:pt x="0" y="0"/>
                </a:moveTo>
                <a:lnTo>
                  <a:pt x="0" y="74675"/>
                </a:lnTo>
              </a:path>
            </a:pathLst>
          </a:custGeom>
          <a:ln w="13789">
            <a:solidFill>
              <a:srgbClr val="000000"/>
            </a:solidFill>
          </a:ln>
        </p:spPr>
        <p:txBody>
          <a:bodyPr wrap="square" lIns="0" tIns="0" rIns="0" bIns="0" rtlCol="0"/>
          <a:lstStyle/>
          <a:p>
            <a:endParaRPr/>
          </a:p>
        </p:txBody>
      </p:sp>
      <p:sp>
        <p:nvSpPr>
          <p:cNvPr id="20" name="object 20"/>
          <p:cNvSpPr txBox="1"/>
          <p:nvPr/>
        </p:nvSpPr>
        <p:spPr>
          <a:xfrm>
            <a:off x="6705597" y="6384811"/>
            <a:ext cx="147955" cy="161290"/>
          </a:xfrm>
          <a:prstGeom prst="rect">
            <a:avLst/>
          </a:prstGeom>
        </p:spPr>
        <p:txBody>
          <a:bodyPr vert="horz" wrap="square" lIns="0" tIns="17780" rIns="0" bIns="0" rtlCol="0">
            <a:spAutoFit/>
          </a:bodyPr>
          <a:lstStyle/>
          <a:p>
            <a:pPr>
              <a:lnSpc>
                <a:spcPct val="100000"/>
              </a:lnSpc>
              <a:spcBef>
                <a:spcPts val="140"/>
              </a:spcBef>
            </a:pPr>
            <a:r>
              <a:rPr sz="850" spc="10" dirty="0">
                <a:latin typeface="Courier New"/>
                <a:cs typeface="Courier New"/>
              </a:rPr>
              <a:t>1</a:t>
            </a:r>
            <a:r>
              <a:rPr sz="850" spc="20" dirty="0">
                <a:latin typeface="Courier New"/>
                <a:cs typeface="Courier New"/>
              </a:rPr>
              <a:t>0</a:t>
            </a:r>
            <a:endParaRPr sz="850">
              <a:latin typeface="Courier New"/>
              <a:cs typeface="Courier New"/>
            </a:endParaRPr>
          </a:p>
        </p:txBody>
      </p:sp>
      <p:sp>
        <p:nvSpPr>
          <p:cNvPr id="21" name="object 21"/>
          <p:cNvSpPr txBox="1"/>
          <p:nvPr/>
        </p:nvSpPr>
        <p:spPr>
          <a:xfrm>
            <a:off x="5964933" y="6384811"/>
            <a:ext cx="80645" cy="161290"/>
          </a:xfrm>
          <a:prstGeom prst="rect">
            <a:avLst/>
          </a:prstGeom>
        </p:spPr>
        <p:txBody>
          <a:bodyPr vert="horz" wrap="square" lIns="0" tIns="17780" rIns="0" bIns="0" rtlCol="0">
            <a:spAutoFit/>
          </a:bodyPr>
          <a:lstStyle/>
          <a:p>
            <a:pPr>
              <a:lnSpc>
                <a:spcPct val="100000"/>
              </a:lnSpc>
              <a:spcBef>
                <a:spcPts val="140"/>
              </a:spcBef>
            </a:pPr>
            <a:r>
              <a:rPr sz="850" spc="20" dirty="0">
                <a:latin typeface="Courier New"/>
                <a:cs typeface="Courier New"/>
              </a:rPr>
              <a:t>8</a:t>
            </a:r>
            <a:endParaRPr sz="850">
              <a:latin typeface="Courier New"/>
              <a:cs typeface="Courier New"/>
            </a:endParaRPr>
          </a:p>
        </p:txBody>
      </p:sp>
      <p:sp>
        <p:nvSpPr>
          <p:cNvPr id="22" name="object 22"/>
          <p:cNvSpPr txBox="1"/>
          <p:nvPr/>
        </p:nvSpPr>
        <p:spPr>
          <a:xfrm>
            <a:off x="3927346" y="6343641"/>
            <a:ext cx="1785620" cy="445770"/>
          </a:xfrm>
          <a:prstGeom prst="rect">
            <a:avLst/>
          </a:prstGeom>
        </p:spPr>
        <p:txBody>
          <a:bodyPr vert="horz" wrap="square" lIns="0" tIns="59054" rIns="0" bIns="0" rtlCol="0">
            <a:spAutoFit/>
          </a:bodyPr>
          <a:lstStyle/>
          <a:p>
            <a:pPr marL="20955" algn="ctr">
              <a:lnSpc>
                <a:spcPct val="100000"/>
              </a:lnSpc>
              <a:spcBef>
                <a:spcPts val="464"/>
              </a:spcBef>
              <a:tabLst>
                <a:tab pos="800100" algn="l"/>
              </a:tabLst>
            </a:pPr>
            <a:r>
              <a:rPr sz="850" spc="20" dirty="0">
                <a:latin typeface="Courier New"/>
                <a:cs typeface="Courier New"/>
              </a:rPr>
              <a:t>4	6</a:t>
            </a:r>
            <a:endParaRPr sz="850">
              <a:latin typeface="Courier New"/>
              <a:cs typeface="Courier New"/>
            </a:endParaRPr>
          </a:p>
          <a:p>
            <a:pPr marR="5080" algn="ctr">
              <a:lnSpc>
                <a:spcPct val="100000"/>
              </a:lnSpc>
              <a:spcBef>
                <a:spcPts val="475"/>
              </a:spcBef>
            </a:pPr>
            <a:r>
              <a:rPr sz="1200" b="1" spc="10" dirty="0">
                <a:latin typeface="Courier New"/>
                <a:cs typeface="Courier New"/>
              </a:rPr>
              <a:t>Πρωϊµότητα</a:t>
            </a:r>
            <a:r>
              <a:rPr sz="1200" b="1" spc="-50" dirty="0">
                <a:latin typeface="Courier New"/>
                <a:cs typeface="Courier New"/>
              </a:rPr>
              <a:t> </a:t>
            </a:r>
            <a:r>
              <a:rPr sz="1200" b="1" spc="10" dirty="0">
                <a:latin typeface="Courier New"/>
                <a:cs typeface="Courier New"/>
              </a:rPr>
              <a:t>(ηµέρες)</a:t>
            </a:r>
            <a:endParaRPr sz="1200">
              <a:latin typeface="Courier New"/>
              <a:cs typeface="Courier New"/>
            </a:endParaRPr>
          </a:p>
        </p:txBody>
      </p:sp>
      <p:sp>
        <p:nvSpPr>
          <p:cNvPr id="23" name="object 23"/>
          <p:cNvSpPr txBox="1"/>
          <p:nvPr/>
        </p:nvSpPr>
        <p:spPr>
          <a:xfrm>
            <a:off x="3630166" y="6384811"/>
            <a:ext cx="80645" cy="161290"/>
          </a:xfrm>
          <a:prstGeom prst="rect">
            <a:avLst/>
          </a:prstGeom>
        </p:spPr>
        <p:txBody>
          <a:bodyPr vert="horz" wrap="square" lIns="0" tIns="17780" rIns="0" bIns="0" rtlCol="0">
            <a:spAutoFit/>
          </a:bodyPr>
          <a:lstStyle/>
          <a:p>
            <a:pPr>
              <a:lnSpc>
                <a:spcPct val="100000"/>
              </a:lnSpc>
              <a:spcBef>
                <a:spcPts val="140"/>
              </a:spcBef>
            </a:pPr>
            <a:r>
              <a:rPr sz="850" spc="20" dirty="0">
                <a:latin typeface="Courier New"/>
                <a:cs typeface="Courier New"/>
              </a:rPr>
              <a:t>2</a:t>
            </a:r>
            <a:endParaRPr sz="850">
              <a:latin typeface="Courier New"/>
              <a:cs typeface="Courier New"/>
            </a:endParaRPr>
          </a:p>
        </p:txBody>
      </p:sp>
      <p:sp>
        <p:nvSpPr>
          <p:cNvPr id="24" name="object 24"/>
          <p:cNvSpPr txBox="1"/>
          <p:nvPr/>
        </p:nvSpPr>
        <p:spPr>
          <a:xfrm>
            <a:off x="2851403" y="6384811"/>
            <a:ext cx="80645" cy="161290"/>
          </a:xfrm>
          <a:prstGeom prst="rect">
            <a:avLst/>
          </a:prstGeom>
        </p:spPr>
        <p:txBody>
          <a:bodyPr vert="horz" wrap="square" lIns="0" tIns="17780" rIns="0" bIns="0" rtlCol="0">
            <a:spAutoFit/>
          </a:bodyPr>
          <a:lstStyle/>
          <a:p>
            <a:pPr>
              <a:lnSpc>
                <a:spcPct val="100000"/>
              </a:lnSpc>
              <a:spcBef>
                <a:spcPts val="140"/>
              </a:spcBef>
            </a:pPr>
            <a:r>
              <a:rPr sz="850" spc="20" dirty="0">
                <a:latin typeface="Courier New"/>
                <a:cs typeface="Courier New"/>
              </a:rPr>
              <a:t>0</a:t>
            </a:r>
            <a:endParaRPr sz="850">
              <a:latin typeface="Courier New"/>
              <a:cs typeface="Courier New"/>
            </a:endParaRPr>
          </a:p>
        </p:txBody>
      </p:sp>
      <p:sp>
        <p:nvSpPr>
          <p:cNvPr id="25" name="object 25"/>
          <p:cNvSpPr/>
          <p:nvPr/>
        </p:nvSpPr>
        <p:spPr>
          <a:xfrm>
            <a:off x="6778752" y="6310883"/>
            <a:ext cx="0" cy="74930"/>
          </a:xfrm>
          <a:custGeom>
            <a:avLst/>
            <a:gdLst/>
            <a:ahLst/>
            <a:cxnLst/>
            <a:rect l="l" t="t" r="r" b="b"/>
            <a:pathLst>
              <a:path h="74929">
                <a:moveTo>
                  <a:pt x="0" y="0"/>
                </a:moveTo>
                <a:lnTo>
                  <a:pt x="0" y="74675"/>
                </a:lnTo>
              </a:path>
            </a:pathLst>
          </a:custGeom>
          <a:ln w="13789">
            <a:solidFill>
              <a:srgbClr val="000000"/>
            </a:solidFill>
          </a:ln>
        </p:spPr>
        <p:txBody>
          <a:bodyPr wrap="square" lIns="0" tIns="0" rIns="0" bIns="0" rtlCol="0"/>
          <a:lstStyle/>
          <a:p>
            <a:endParaRPr/>
          </a:p>
        </p:txBody>
      </p:sp>
      <p:sp>
        <p:nvSpPr>
          <p:cNvPr id="26" name="object 26"/>
          <p:cNvSpPr/>
          <p:nvPr/>
        </p:nvSpPr>
        <p:spPr>
          <a:xfrm>
            <a:off x="2671572" y="1749551"/>
            <a:ext cx="0" cy="4561840"/>
          </a:xfrm>
          <a:custGeom>
            <a:avLst/>
            <a:gdLst/>
            <a:ahLst/>
            <a:cxnLst/>
            <a:rect l="l" t="t" r="r" b="b"/>
            <a:pathLst>
              <a:path h="4561840">
                <a:moveTo>
                  <a:pt x="0" y="0"/>
                </a:moveTo>
                <a:lnTo>
                  <a:pt x="0" y="4561331"/>
                </a:lnTo>
              </a:path>
            </a:pathLst>
          </a:custGeom>
          <a:ln w="6894">
            <a:solidFill>
              <a:srgbClr val="000000"/>
            </a:solidFill>
          </a:ln>
        </p:spPr>
        <p:txBody>
          <a:bodyPr wrap="square" lIns="0" tIns="0" rIns="0" bIns="0" rtlCol="0"/>
          <a:lstStyle/>
          <a:p>
            <a:endParaRPr/>
          </a:p>
        </p:txBody>
      </p:sp>
      <p:sp>
        <p:nvSpPr>
          <p:cNvPr id="27" name="object 27"/>
          <p:cNvSpPr/>
          <p:nvPr/>
        </p:nvSpPr>
        <p:spPr>
          <a:xfrm>
            <a:off x="2596895" y="6310883"/>
            <a:ext cx="74930" cy="0"/>
          </a:xfrm>
          <a:custGeom>
            <a:avLst/>
            <a:gdLst/>
            <a:ahLst/>
            <a:cxnLst/>
            <a:rect l="l" t="t" r="r" b="b"/>
            <a:pathLst>
              <a:path w="74930">
                <a:moveTo>
                  <a:pt x="74675" y="0"/>
                </a:moveTo>
                <a:lnTo>
                  <a:pt x="0" y="0"/>
                </a:lnTo>
              </a:path>
            </a:pathLst>
          </a:custGeom>
          <a:ln w="13789">
            <a:solidFill>
              <a:srgbClr val="000000"/>
            </a:solidFill>
          </a:ln>
        </p:spPr>
        <p:txBody>
          <a:bodyPr wrap="square" lIns="0" tIns="0" rIns="0" bIns="0" rtlCol="0"/>
          <a:lstStyle/>
          <a:p>
            <a:endParaRPr/>
          </a:p>
        </p:txBody>
      </p:sp>
      <p:sp>
        <p:nvSpPr>
          <p:cNvPr id="28" name="object 28"/>
          <p:cNvSpPr/>
          <p:nvPr/>
        </p:nvSpPr>
        <p:spPr>
          <a:xfrm>
            <a:off x="2596895" y="5227319"/>
            <a:ext cx="74930" cy="0"/>
          </a:xfrm>
          <a:custGeom>
            <a:avLst/>
            <a:gdLst/>
            <a:ahLst/>
            <a:cxnLst/>
            <a:rect l="l" t="t" r="r" b="b"/>
            <a:pathLst>
              <a:path w="74930">
                <a:moveTo>
                  <a:pt x="74675" y="0"/>
                </a:moveTo>
                <a:lnTo>
                  <a:pt x="0" y="0"/>
                </a:lnTo>
              </a:path>
            </a:pathLst>
          </a:custGeom>
          <a:ln w="13789">
            <a:solidFill>
              <a:srgbClr val="000000"/>
            </a:solidFill>
          </a:ln>
        </p:spPr>
        <p:txBody>
          <a:bodyPr wrap="square" lIns="0" tIns="0" rIns="0" bIns="0" rtlCol="0"/>
          <a:lstStyle/>
          <a:p>
            <a:endParaRPr/>
          </a:p>
        </p:txBody>
      </p:sp>
      <p:sp>
        <p:nvSpPr>
          <p:cNvPr id="29" name="object 29"/>
          <p:cNvSpPr/>
          <p:nvPr/>
        </p:nvSpPr>
        <p:spPr>
          <a:xfrm>
            <a:off x="2596895" y="4143755"/>
            <a:ext cx="74930" cy="0"/>
          </a:xfrm>
          <a:custGeom>
            <a:avLst/>
            <a:gdLst/>
            <a:ahLst/>
            <a:cxnLst/>
            <a:rect l="l" t="t" r="r" b="b"/>
            <a:pathLst>
              <a:path w="74930">
                <a:moveTo>
                  <a:pt x="74675" y="0"/>
                </a:moveTo>
                <a:lnTo>
                  <a:pt x="0" y="0"/>
                </a:lnTo>
              </a:path>
            </a:pathLst>
          </a:custGeom>
          <a:ln w="13789">
            <a:solidFill>
              <a:srgbClr val="000000"/>
            </a:solidFill>
          </a:ln>
        </p:spPr>
        <p:txBody>
          <a:bodyPr wrap="square" lIns="0" tIns="0" rIns="0" bIns="0" rtlCol="0"/>
          <a:lstStyle/>
          <a:p>
            <a:endParaRPr/>
          </a:p>
        </p:txBody>
      </p:sp>
      <p:sp>
        <p:nvSpPr>
          <p:cNvPr id="30" name="object 30"/>
          <p:cNvSpPr/>
          <p:nvPr/>
        </p:nvSpPr>
        <p:spPr>
          <a:xfrm>
            <a:off x="2596895" y="3060191"/>
            <a:ext cx="74930" cy="0"/>
          </a:xfrm>
          <a:custGeom>
            <a:avLst/>
            <a:gdLst/>
            <a:ahLst/>
            <a:cxnLst/>
            <a:rect l="l" t="t" r="r" b="b"/>
            <a:pathLst>
              <a:path w="74930">
                <a:moveTo>
                  <a:pt x="74675" y="0"/>
                </a:moveTo>
                <a:lnTo>
                  <a:pt x="0" y="0"/>
                </a:lnTo>
              </a:path>
            </a:pathLst>
          </a:custGeom>
          <a:ln w="13789">
            <a:solidFill>
              <a:srgbClr val="000000"/>
            </a:solidFill>
          </a:ln>
        </p:spPr>
        <p:txBody>
          <a:bodyPr wrap="square" lIns="0" tIns="0" rIns="0" bIns="0" rtlCol="0"/>
          <a:lstStyle/>
          <a:p>
            <a:endParaRPr/>
          </a:p>
        </p:txBody>
      </p:sp>
      <p:sp>
        <p:nvSpPr>
          <p:cNvPr id="31" name="object 31"/>
          <p:cNvSpPr txBox="1"/>
          <p:nvPr/>
        </p:nvSpPr>
        <p:spPr>
          <a:xfrm>
            <a:off x="2252218" y="3608114"/>
            <a:ext cx="201930" cy="865505"/>
          </a:xfrm>
          <a:prstGeom prst="rect">
            <a:avLst/>
          </a:prstGeom>
        </p:spPr>
        <p:txBody>
          <a:bodyPr vert="vert270" wrap="square" lIns="0" tIns="0" rIns="0" bIns="0" rtlCol="0">
            <a:spAutoFit/>
          </a:bodyPr>
          <a:lstStyle/>
          <a:p>
            <a:pPr marL="12700">
              <a:lnSpc>
                <a:spcPts val="1360"/>
              </a:lnSpc>
            </a:pPr>
            <a:r>
              <a:rPr sz="1200" b="1" spc="10" dirty="0">
                <a:latin typeface="Courier New"/>
                <a:cs typeface="Courier New"/>
              </a:rPr>
              <a:t>Frequency</a:t>
            </a:r>
            <a:endParaRPr sz="1200">
              <a:latin typeface="Courier New"/>
              <a:cs typeface="Courier New"/>
            </a:endParaRPr>
          </a:p>
        </p:txBody>
      </p:sp>
      <p:sp>
        <p:nvSpPr>
          <p:cNvPr id="32" name="object 32"/>
          <p:cNvSpPr txBox="1"/>
          <p:nvPr/>
        </p:nvSpPr>
        <p:spPr>
          <a:xfrm>
            <a:off x="2438399" y="1908825"/>
            <a:ext cx="149225" cy="161290"/>
          </a:xfrm>
          <a:prstGeom prst="rect">
            <a:avLst/>
          </a:prstGeom>
        </p:spPr>
        <p:txBody>
          <a:bodyPr vert="horz" wrap="square" lIns="0" tIns="17780" rIns="0" bIns="0" rtlCol="0">
            <a:spAutoFit/>
          </a:bodyPr>
          <a:lstStyle/>
          <a:p>
            <a:pPr>
              <a:lnSpc>
                <a:spcPct val="100000"/>
              </a:lnSpc>
              <a:spcBef>
                <a:spcPts val="140"/>
              </a:spcBef>
            </a:pPr>
            <a:r>
              <a:rPr sz="850" spc="25" dirty="0">
                <a:latin typeface="Courier New"/>
                <a:cs typeface="Courier New"/>
              </a:rPr>
              <a:t>4</a:t>
            </a:r>
            <a:r>
              <a:rPr sz="850" spc="20" dirty="0">
                <a:latin typeface="Courier New"/>
                <a:cs typeface="Courier New"/>
              </a:rPr>
              <a:t>0</a:t>
            </a:r>
            <a:endParaRPr sz="850">
              <a:latin typeface="Courier New"/>
              <a:cs typeface="Courier New"/>
            </a:endParaRPr>
          </a:p>
        </p:txBody>
      </p:sp>
      <p:sp>
        <p:nvSpPr>
          <p:cNvPr id="33" name="object 33"/>
          <p:cNvSpPr txBox="1"/>
          <p:nvPr/>
        </p:nvSpPr>
        <p:spPr>
          <a:xfrm>
            <a:off x="2438399" y="2992389"/>
            <a:ext cx="149225" cy="161290"/>
          </a:xfrm>
          <a:prstGeom prst="rect">
            <a:avLst/>
          </a:prstGeom>
        </p:spPr>
        <p:txBody>
          <a:bodyPr vert="horz" wrap="square" lIns="0" tIns="17780" rIns="0" bIns="0" rtlCol="0">
            <a:spAutoFit/>
          </a:bodyPr>
          <a:lstStyle/>
          <a:p>
            <a:pPr>
              <a:lnSpc>
                <a:spcPct val="100000"/>
              </a:lnSpc>
              <a:spcBef>
                <a:spcPts val="140"/>
              </a:spcBef>
            </a:pPr>
            <a:r>
              <a:rPr sz="850" spc="25" dirty="0">
                <a:latin typeface="Courier New"/>
                <a:cs typeface="Courier New"/>
              </a:rPr>
              <a:t>3</a:t>
            </a:r>
            <a:r>
              <a:rPr sz="850" spc="20" dirty="0">
                <a:latin typeface="Courier New"/>
                <a:cs typeface="Courier New"/>
              </a:rPr>
              <a:t>0</a:t>
            </a:r>
            <a:endParaRPr sz="850">
              <a:latin typeface="Courier New"/>
              <a:cs typeface="Courier New"/>
            </a:endParaRPr>
          </a:p>
        </p:txBody>
      </p:sp>
      <p:sp>
        <p:nvSpPr>
          <p:cNvPr id="34" name="object 34"/>
          <p:cNvSpPr txBox="1"/>
          <p:nvPr/>
        </p:nvSpPr>
        <p:spPr>
          <a:xfrm>
            <a:off x="2438399" y="4075952"/>
            <a:ext cx="149225" cy="161290"/>
          </a:xfrm>
          <a:prstGeom prst="rect">
            <a:avLst/>
          </a:prstGeom>
        </p:spPr>
        <p:txBody>
          <a:bodyPr vert="horz" wrap="square" lIns="0" tIns="17780" rIns="0" bIns="0" rtlCol="0">
            <a:spAutoFit/>
          </a:bodyPr>
          <a:lstStyle/>
          <a:p>
            <a:pPr>
              <a:lnSpc>
                <a:spcPct val="100000"/>
              </a:lnSpc>
              <a:spcBef>
                <a:spcPts val="140"/>
              </a:spcBef>
            </a:pPr>
            <a:r>
              <a:rPr sz="850" spc="25" dirty="0">
                <a:latin typeface="Courier New"/>
                <a:cs typeface="Courier New"/>
              </a:rPr>
              <a:t>2</a:t>
            </a:r>
            <a:r>
              <a:rPr sz="850" spc="20" dirty="0">
                <a:latin typeface="Courier New"/>
                <a:cs typeface="Courier New"/>
              </a:rPr>
              <a:t>0</a:t>
            </a:r>
            <a:endParaRPr sz="850">
              <a:latin typeface="Courier New"/>
              <a:cs typeface="Courier New"/>
            </a:endParaRPr>
          </a:p>
        </p:txBody>
      </p:sp>
      <p:sp>
        <p:nvSpPr>
          <p:cNvPr id="35" name="object 35"/>
          <p:cNvSpPr txBox="1"/>
          <p:nvPr/>
        </p:nvSpPr>
        <p:spPr>
          <a:xfrm>
            <a:off x="2438399" y="5159516"/>
            <a:ext cx="149225" cy="161290"/>
          </a:xfrm>
          <a:prstGeom prst="rect">
            <a:avLst/>
          </a:prstGeom>
        </p:spPr>
        <p:txBody>
          <a:bodyPr vert="horz" wrap="square" lIns="0" tIns="17780" rIns="0" bIns="0" rtlCol="0">
            <a:spAutoFit/>
          </a:bodyPr>
          <a:lstStyle/>
          <a:p>
            <a:pPr>
              <a:lnSpc>
                <a:spcPct val="100000"/>
              </a:lnSpc>
              <a:spcBef>
                <a:spcPts val="140"/>
              </a:spcBef>
            </a:pPr>
            <a:r>
              <a:rPr sz="850" spc="25" dirty="0">
                <a:latin typeface="Courier New"/>
                <a:cs typeface="Courier New"/>
              </a:rPr>
              <a:t>1</a:t>
            </a:r>
            <a:r>
              <a:rPr sz="850" spc="20" dirty="0">
                <a:latin typeface="Courier New"/>
                <a:cs typeface="Courier New"/>
              </a:rPr>
              <a:t>0</a:t>
            </a:r>
            <a:endParaRPr sz="850">
              <a:latin typeface="Courier New"/>
              <a:cs typeface="Courier New"/>
            </a:endParaRPr>
          </a:p>
        </p:txBody>
      </p:sp>
      <p:sp>
        <p:nvSpPr>
          <p:cNvPr id="36" name="object 36"/>
          <p:cNvSpPr txBox="1"/>
          <p:nvPr/>
        </p:nvSpPr>
        <p:spPr>
          <a:xfrm>
            <a:off x="2513074" y="6243079"/>
            <a:ext cx="80645" cy="161290"/>
          </a:xfrm>
          <a:prstGeom prst="rect">
            <a:avLst/>
          </a:prstGeom>
        </p:spPr>
        <p:txBody>
          <a:bodyPr vert="horz" wrap="square" lIns="0" tIns="17780" rIns="0" bIns="0" rtlCol="0">
            <a:spAutoFit/>
          </a:bodyPr>
          <a:lstStyle/>
          <a:p>
            <a:pPr>
              <a:lnSpc>
                <a:spcPct val="100000"/>
              </a:lnSpc>
              <a:spcBef>
                <a:spcPts val="140"/>
              </a:spcBef>
            </a:pPr>
            <a:r>
              <a:rPr sz="850" spc="20" dirty="0">
                <a:latin typeface="Courier New"/>
                <a:cs typeface="Courier New"/>
              </a:rPr>
              <a:t>0</a:t>
            </a:r>
            <a:endParaRPr sz="850">
              <a:latin typeface="Courier New"/>
              <a:cs typeface="Courier New"/>
            </a:endParaRPr>
          </a:p>
        </p:txBody>
      </p:sp>
      <p:sp>
        <p:nvSpPr>
          <p:cNvPr id="37" name="object 37"/>
          <p:cNvSpPr/>
          <p:nvPr/>
        </p:nvSpPr>
        <p:spPr>
          <a:xfrm>
            <a:off x="2596895" y="1976627"/>
            <a:ext cx="74930" cy="0"/>
          </a:xfrm>
          <a:custGeom>
            <a:avLst/>
            <a:gdLst/>
            <a:ahLst/>
            <a:cxnLst/>
            <a:rect l="l" t="t" r="r" b="b"/>
            <a:pathLst>
              <a:path w="74930">
                <a:moveTo>
                  <a:pt x="74675" y="0"/>
                </a:moveTo>
                <a:lnTo>
                  <a:pt x="0" y="0"/>
                </a:lnTo>
              </a:path>
            </a:pathLst>
          </a:custGeom>
          <a:ln w="13789">
            <a:solidFill>
              <a:srgbClr val="000000"/>
            </a:solidFill>
          </a:ln>
        </p:spPr>
        <p:txBody>
          <a:bodyPr wrap="square" lIns="0" tIns="0" rIns="0" bIns="0" rtlCol="0"/>
          <a:lstStyle/>
          <a:p>
            <a:endParaRPr/>
          </a:p>
        </p:txBody>
      </p:sp>
      <p:sp>
        <p:nvSpPr>
          <p:cNvPr id="38" name="object 38"/>
          <p:cNvSpPr/>
          <p:nvPr/>
        </p:nvSpPr>
        <p:spPr>
          <a:xfrm>
            <a:off x="3083052" y="5660136"/>
            <a:ext cx="388620" cy="650875"/>
          </a:xfrm>
          <a:custGeom>
            <a:avLst/>
            <a:gdLst/>
            <a:ahLst/>
            <a:cxnLst/>
            <a:rect l="l" t="t" r="r" b="b"/>
            <a:pathLst>
              <a:path w="388620" h="650875">
                <a:moveTo>
                  <a:pt x="0" y="0"/>
                </a:moveTo>
                <a:lnTo>
                  <a:pt x="0" y="650748"/>
                </a:lnTo>
                <a:lnTo>
                  <a:pt x="388620" y="650748"/>
                </a:lnTo>
                <a:lnTo>
                  <a:pt x="388620" y="0"/>
                </a:lnTo>
                <a:lnTo>
                  <a:pt x="0" y="0"/>
                </a:lnTo>
                <a:close/>
              </a:path>
            </a:pathLst>
          </a:custGeom>
          <a:solidFill>
            <a:srgbClr val="D3CE97"/>
          </a:solidFill>
        </p:spPr>
        <p:txBody>
          <a:bodyPr wrap="square" lIns="0" tIns="0" rIns="0" bIns="0" rtlCol="0"/>
          <a:lstStyle/>
          <a:p>
            <a:endParaRPr/>
          </a:p>
        </p:txBody>
      </p:sp>
      <p:sp>
        <p:nvSpPr>
          <p:cNvPr id="39" name="object 39"/>
          <p:cNvSpPr/>
          <p:nvPr/>
        </p:nvSpPr>
        <p:spPr>
          <a:xfrm>
            <a:off x="3083051" y="5660135"/>
            <a:ext cx="388620" cy="650875"/>
          </a:xfrm>
          <a:custGeom>
            <a:avLst/>
            <a:gdLst/>
            <a:ahLst/>
            <a:cxnLst/>
            <a:rect l="l" t="t" r="r" b="b"/>
            <a:pathLst>
              <a:path w="388620" h="650875">
                <a:moveTo>
                  <a:pt x="0" y="0"/>
                </a:moveTo>
                <a:lnTo>
                  <a:pt x="0" y="650747"/>
                </a:lnTo>
                <a:lnTo>
                  <a:pt x="388619" y="650747"/>
                </a:lnTo>
                <a:lnTo>
                  <a:pt x="388619" y="0"/>
                </a:lnTo>
                <a:lnTo>
                  <a:pt x="0" y="0"/>
                </a:lnTo>
                <a:close/>
              </a:path>
            </a:pathLst>
          </a:custGeom>
          <a:ln w="10607">
            <a:solidFill>
              <a:srgbClr val="000000"/>
            </a:solidFill>
          </a:ln>
        </p:spPr>
        <p:txBody>
          <a:bodyPr wrap="square" lIns="0" tIns="0" rIns="0" bIns="0" rtlCol="0"/>
          <a:lstStyle/>
          <a:p>
            <a:endParaRPr/>
          </a:p>
        </p:txBody>
      </p:sp>
      <p:sp>
        <p:nvSpPr>
          <p:cNvPr id="40" name="object 40"/>
          <p:cNvSpPr/>
          <p:nvPr/>
        </p:nvSpPr>
        <p:spPr>
          <a:xfrm>
            <a:off x="3471672" y="3493008"/>
            <a:ext cx="388620" cy="2818130"/>
          </a:xfrm>
          <a:custGeom>
            <a:avLst/>
            <a:gdLst/>
            <a:ahLst/>
            <a:cxnLst/>
            <a:rect l="l" t="t" r="r" b="b"/>
            <a:pathLst>
              <a:path w="388620" h="2818129">
                <a:moveTo>
                  <a:pt x="0" y="0"/>
                </a:moveTo>
                <a:lnTo>
                  <a:pt x="0" y="2817876"/>
                </a:lnTo>
                <a:lnTo>
                  <a:pt x="388620" y="2817876"/>
                </a:lnTo>
                <a:lnTo>
                  <a:pt x="388620" y="0"/>
                </a:lnTo>
                <a:lnTo>
                  <a:pt x="0" y="0"/>
                </a:lnTo>
                <a:close/>
              </a:path>
            </a:pathLst>
          </a:custGeom>
          <a:solidFill>
            <a:srgbClr val="D3CE97"/>
          </a:solidFill>
        </p:spPr>
        <p:txBody>
          <a:bodyPr wrap="square" lIns="0" tIns="0" rIns="0" bIns="0" rtlCol="0"/>
          <a:lstStyle/>
          <a:p>
            <a:endParaRPr/>
          </a:p>
        </p:txBody>
      </p:sp>
      <p:sp>
        <p:nvSpPr>
          <p:cNvPr id="41" name="object 41"/>
          <p:cNvSpPr/>
          <p:nvPr/>
        </p:nvSpPr>
        <p:spPr>
          <a:xfrm>
            <a:off x="3471671" y="3493008"/>
            <a:ext cx="388620" cy="2818130"/>
          </a:xfrm>
          <a:custGeom>
            <a:avLst/>
            <a:gdLst/>
            <a:ahLst/>
            <a:cxnLst/>
            <a:rect l="l" t="t" r="r" b="b"/>
            <a:pathLst>
              <a:path w="388620" h="2818129">
                <a:moveTo>
                  <a:pt x="0" y="0"/>
                </a:moveTo>
                <a:lnTo>
                  <a:pt x="0" y="2817875"/>
                </a:lnTo>
                <a:lnTo>
                  <a:pt x="388619" y="2817875"/>
                </a:lnTo>
                <a:lnTo>
                  <a:pt x="388619" y="0"/>
                </a:lnTo>
                <a:lnTo>
                  <a:pt x="0" y="0"/>
                </a:lnTo>
                <a:close/>
              </a:path>
            </a:pathLst>
          </a:custGeom>
          <a:ln w="10607">
            <a:solidFill>
              <a:srgbClr val="000000"/>
            </a:solidFill>
          </a:ln>
        </p:spPr>
        <p:txBody>
          <a:bodyPr wrap="square" lIns="0" tIns="0" rIns="0" bIns="0" rtlCol="0"/>
          <a:lstStyle/>
          <a:p>
            <a:endParaRPr/>
          </a:p>
        </p:txBody>
      </p:sp>
      <p:sp>
        <p:nvSpPr>
          <p:cNvPr id="42" name="object 42"/>
          <p:cNvSpPr/>
          <p:nvPr/>
        </p:nvSpPr>
        <p:spPr>
          <a:xfrm>
            <a:off x="3860292" y="2627376"/>
            <a:ext cx="388620" cy="3683635"/>
          </a:xfrm>
          <a:custGeom>
            <a:avLst/>
            <a:gdLst/>
            <a:ahLst/>
            <a:cxnLst/>
            <a:rect l="l" t="t" r="r" b="b"/>
            <a:pathLst>
              <a:path w="388620" h="3683635">
                <a:moveTo>
                  <a:pt x="0" y="0"/>
                </a:moveTo>
                <a:lnTo>
                  <a:pt x="0" y="3683508"/>
                </a:lnTo>
                <a:lnTo>
                  <a:pt x="388620" y="3683508"/>
                </a:lnTo>
                <a:lnTo>
                  <a:pt x="388620" y="0"/>
                </a:lnTo>
                <a:lnTo>
                  <a:pt x="0" y="0"/>
                </a:lnTo>
                <a:close/>
              </a:path>
            </a:pathLst>
          </a:custGeom>
          <a:solidFill>
            <a:srgbClr val="D3CE97"/>
          </a:solidFill>
        </p:spPr>
        <p:txBody>
          <a:bodyPr wrap="square" lIns="0" tIns="0" rIns="0" bIns="0" rtlCol="0"/>
          <a:lstStyle/>
          <a:p>
            <a:endParaRPr/>
          </a:p>
        </p:txBody>
      </p:sp>
      <p:sp>
        <p:nvSpPr>
          <p:cNvPr id="43" name="object 43"/>
          <p:cNvSpPr/>
          <p:nvPr/>
        </p:nvSpPr>
        <p:spPr>
          <a:xfrm>
            <a:off x="3860291" y="2627375"/>
            <a:ext cx="388620" cy="3683635"/>
          </a:xfrm>
          <a:custGeom>
            <a:avLst/>
            <a:gdLst/>
            <a:ahLst/>
            <a:cxnLst/>
            <a:rect l="l" t="t" r="r" b="b"/>
            <a:pathLst>
              <a:path w="388620" h="3683635">
                <a:moveTo>
                  <a:pt x="0" y="0"/>
                </a:moveTo>
                <a:lnTo>
                  <a:pt x="0" y="3683507"/>
                </a:lnTo>
                <a:lnTo>
                  <a:pt x="388619" y="3683507"/>
                </a:lnTo>
                <a:lnTo>
                  <a:pt x="388619" y="0"/>
                </a:lnTo>
                <a:lnTo>
                  <a:pt x="0" y="0"/>
                </a:lnTo>
                <a:close/>
              </a:path>
            </a:pathLst>
          </a:custGeom>
          <a:ln w="10607">
            <a:solidFill>
              <a:srgbClr val="000000"/>
            </a:solidFill>
          </a:ln>
        </p:spPr>
        <p:txBody>
          <a:bodyPr wrap="square" lIns="0" tIns="0" rIns="0" bIns="0" rtlCol="0"/>
          <a:lstStyle/>
          <a:p>
            <a:endParaRPr/>
          </a:p>
        </p:txBody>
      </p:sp>
      <p:sp>
        <p:nvSpPr>
          <p:cNvPr id="44" name="object 44"/>
          <p:cNvSpPr/>
          <p:nvPr/>
        </p:nvSpPr>
        <p:spPr>
          <a:xfrm>
            <a:off x="4248911" y="5119116"/>
            <a:ext cx="390525" cy="1191895"/>
          </a:xfrm>
          <a:custGeom>
            <a:avLst/>
            <a:gdLst/>
            <a:ahLst/>
            <a:cxnLst/>
            <a:rect l="l" t="t" r="r" b="b"/>
            <a:pathLst>
              <a:path w="390525" h="1191895">
                <a:moveTo>
                  <a:pt x="0" y="0"/>
                </a:moveTo>
                <a:lnTo>
                  <a:pt x="0" y="1191768"/>
                </a:lnTo>
                <a:lnTo>
                  <a:pt x="390144" y="1191768"/>
                </a:lnTo>
                <a:lnTo>
                  <a:pt x="390144" y="0"/>
                </a:lnTo>
                <a:lnTo>
                  <a:pt x="0" y="0"/>
                </a:lnTo>
                <a:close/>
              </a:path>
            </a:pathLst>
          </a:custGeom>
          <a:solidFill>
            <a:srgbClr val="D3CE97"/>
          </a:solidFill>
        </p:spPr>
        <p:txBody>
          <a:bodyPr wrap="square" lIns="0" tIns="0" rIns="0" bIns="0" rtlCol="0"/>
          <a:lstStyle/>
          <a:p>
            <a:endParaRPr/>
          </a:p>
        </p:txBody>
      </p:sp>
      <p:sp>
        <p:nvSpPr>
          <p:cNvPr id="45" name="object 45"/>
          <p:cNvSpPr/>
          <p:nvPr/>
        </p:nvSpPr>
        <p:spPr>
          <a:xfrm>
            <a:off x="4248911" y="5119115"/>
            <a:ext cx="390525" cy="1191895"/>
          </a:xfrm>
          <a:custGeom>
            <a:avLst/>
            <a:gdLst/>
            <a:ahLst/>
            <a:cxnLst/>
            <a:rect l="l" t="t" r="r" b="b"/>
            <a:pathLst>
              <a:path w="390525" h="1191895">
                <a:moveTo>
                  <a:pt x="0" y="0"/>
                </a:moveTo>
                <a:lnTo>
                  <a:pt x="0" y="1191767"/>
                </a:lnTo>
                <a:lnTo>
                  <a:pt x="390143" y="1191767"/>
                </a:lnTo>
                <a:lnTo>
                  <a:pt x="390143" y="0"/>
                </a:lnTo>
                <a:lnTo>
                  <a:pt x="0" y="0"/>
                </a:lnTo>
                <a:close/>
              </a:path>
            </a:pathLst>
          </a:custGeom>
          <a:ln w="10607">
            <a:solidFill>
              <a:srgbClr val="000000"/>
            </a:solidFill>
          </a:ln>
        </p:spPr>
        <p:txBody>
          <a:bodyPr wrap="square" lIns="0" tIns="0" rIns="0" bIns="0" rtlCol="0"/>
          <a:lstStyle/>
          <a:p>
            <a:endParaRPr/>
          </a:p>
        </p:txBody>
      </p:sp>
      <p:sp>
        <p:nvSpPr>
          <p:cNvPr id="46" name="object 46"/>
          <p:cNvSpPr/>
          <p:nvPr/>
        </p:nvSpPr>
        <p:spPr>
          <a:xfrm>
            <a:off x="4639055" y="5551932"/>
            <a:ext cx="388620" cy="759460"/>
          </a:xfrm>
          <a:custGeom>
            <a:avLst/>
            <a:gdLst/>
            <a:ahLst/>
            <a:cxnLst/>
            <a:rect l="l" t="t" r="r" b="b"/>
            <a:pathLst>
              <a:path w="388620" h="759460">
                <a:moveTo>
                  <a:pt x="0" y="0"/>
                </a:moveTo>
                <a:lnTo>
                  <a:pt x="0" y="758952"/>
                </a:lnTo>
                <a:lnTo>
                  <a:pt x="388620" y="758952"/>
                </a:lnTo>
                <a:lnTo>
                  <a:pt x="388620" y="0"/>
                </a:lnTo>
                <a:lnTo>
                  <a:pt x="0" y="0"/>
                </a:lnTo>
                <a:close/>
              </a:path>
            </a:pathLst>
          </a:custGeom>
          <a:solidFill>
            <a:srgbClr val="D3CE97"/>
          </a:solidFill>
        </p:spPr>
        <p:txBody>
          <a:bodyPr wrap="square" lIns="0" tIns="0" rIns="0" bIns="0" rtlCol="0"/>
          <a:lstStyle/>
          <a:p>
            <a:endParaRPr/>
          </a:p>
        </p:txBody>
      </p:sp>
      <p:sp>
        <p:nvSpPr>
          <p:cNvPr id="47" name="object 47"/>
          <p:cNvSpPr/>
          <p:nvPr/>
        </p:nvSpPr>
        <p:spPr>
          <a:xfrm>
            <a:off x="4639055" y="5551932"/>
            <a:ext cx="388620" cy="759460"/>
          </a:xfrm>
          <a:custGeom>
            <a:avLst/>
            <a:gdLst/>
            <a:ahLst/>
            <a:cxnLst/>
            <a:rect l="l" t="t" r="r" b="b"/>
            <a:pathLst>
              <a:path w="388620" h="759460">
                <a:moveTo>
                  <a:pt x="0" y="0"/>
                </a:moveTo>
                <a:lnTo>
                  <a:pt x="0" y="758951"/>
                </a:lnTo>
                <a:lnTo>
                  <a:pt x="388619" y="758951"/>
                </a:lnTo>
                <a:lnTo>
                  <a:pt x="388619" y="0"/>
                </a:lnTo>
                <a:lnTo>
                  <a:pt x="0" y="0"/>
                </a:lnTo>
                <a:close/>
              </a:path>
            </a:pathLst>
          </a:custGeom>
          <a:ln w="10607">
            <a:solidFill>
              <a:srgbClr val="000000"/>
            </a:solidFill>
          </a:ln>
        </p:spPr>
        <p:txBody>
          <a:bodyPr wrap="square" lIns="0" tIns="0" rIns="0" bIns="0" rtlCol="0"/>
          <a:lstStyle/>
          <a:p>
            <a:endParaRPr/>
          </a:p>
        </p:txBody>
      </p:sp>
      <p:sp>
        <p:nvSpPr>
          <p:cNvPr id="48" name="object 48"/>
          <p:cNvSpPr/>
          <p:nvPr/>
        </p:nvSpPr>
        <p:spPr>
          <a:xfrm>
            <a:off x="5027676" y="5769864"/>
            <a:ext cx="388620" cy="541020"/>
          </a:xfrm>
          <a:custGeom>
            <a:avLst/>
            <a:gdLst/>
            <a:ahLst/>
            <a:cxnLst/>
            <a:rect l="l" t="t" r="r" b="b"/>
            <a:pathLst>
              <a:path w="388620" h="541020">
                <a:moveTo>
                  <a:pt x="0" y="0"/>
                </a:moveTo>
                <a:lnTo>
                  <a:pt x="0" y="541020"/>
                </a:lnTo>
                <a:lnTo>
                  <a:pt x="388620" y="541020"/>
                </a:lnTo>
                <a:lnTo>
                  <a:pt x="388620" y="0"/>
                </a:lnTo>
                <a:lnTo>
                  <a:pt x="0" y="0"/>
                </a:lnTo>
                <a:close/>
              </a:path>
            </a:pathLst>
          </a:custGeom>
          <a:solidFill>
            <a:srgbClr val="D3CE97"/>
          </a:solidFill>
        </p:spPr>
        <p:txBody>
          <a:bodyPr wrap="square" lIns="0" tIns="0" rIns="0" bIns="0" rtlCol="0"/>
          <a:lstStyle/>
          <a:p>
            <a:endParaRPr/>
          </a:p>
        </p:txBody>
      </p:sp>
      <p:sp>
        <p:nvSpPr>
          <p:cNvPr id="49" name="object 49"/>
          <p:cNvSpPr/>
          <p:nvPr/>
        </p:nvSpPr>
        <p:spPr>
          <a:xfrm>
            <a:off x="5027676" y="5769863"/>
            <a:ext cx="388620" cy="541020"/>
          </a:xfrm>
          <a:custGeom>
            <a:avLst/>
            <a:gdLst/>
            <a:ahLst/>
            <a:cxnLst/>
            <a:rect l="l" t="t" r="r" b="b"/>
            <a:pathLst>
              <a:path w="388620" h="541020">
                <a:moveTo>
                  <a:pt x="0" y="0"/>
                </a:moveTo>
                <a:lnTo>
                  <a:pt x="0" y="541019"/>
                </a:lnTo>
                <a:lnTo>
                  <a:pt x="388619" y="541019"/>
                </a:lnTo>
                <a:lnTo>
                  <a:pt x="388619" y="0"/>
                </a:lnTo>
                <a:lnTo>
                  <a:pt x="0" y="0"/>
                </a:lnTo>
                <a:close/>
              </a:path>
            </a:pathLst>
          </a:custGeom>
          <a:ln w="10607">
            <a:solidFill>
              <a:srgbClr val="000000"/>
            </a:solidFill>
          </a:ln>
        </p:spPr>
        <p:txBody>
          <a:bodyPr wrap="square" lIns="0" tIns="0" rIns="0" bIns="0" rtlCol="0"/>
          <a:lstStyle/>
          <a:p>
            <a:endParaRPr/>
          </a:p>
        </p:txBody>
      </p:sp>
      <p:sp>
        <p:nvSpPr>
          <p:cNvPr id="50" name="object 50"/>
          <p:cNvSpPr/>
          <p:nvPr/>
        </p:nvSpPr>
        <p:spPr>
          <a:xfrm>
            <a:off x="5416296" y="6094476"/>
            <a:ext cx="390525" cy="216535"/>
          </a:xfrm>
          <a:custGeom>
            <a:avLst/>
            <a:gdLst/>
            <a:ahLst/>
            <a:cxnLst/>
            <a:rect l="l" t="t" r="r" b="b"/>
            <a:pathLst>
              <a:path w="390525" h="216535">
                <a:moveTo>
                  <a:pt x="0" y="0"/>
                </a:moveTo>
                <a:lnTo>
                  <a:pt x="0" y="216408"/>
                </a:lnTo>
                <a:lnTo>
                  <a:pt x="390144" y="216408"/>
                </a:lnTo>
                <a:lnTo>
                  <a:pt x="390144" y="0"/>
                </a:lnTo>
                <a:lnTo>
                  <a:pt x="0" y="0"/>
                </a:lnTo>
                <a:close/>
              </a:path>
            </a:pathLst>
          </a:custGeom>
          <a:solidFill>
            <a:srgbClr val="D3CE97"/>
          </a:solidFill>
        </p:spPr>
        <p:txBody>
          <a:bodyPr wrap="square" lIns="0" tIns="0" rIns="0" bIns="0" rtlCol="0"/>
          <a:lstStyle/>
          <a:p>
            <a:endParaRPr/>
          </a:p>
        </p:txBody>
      </p:sp>
      <p:sp>
        <p:nvSpPr>
          <p:cNvPr id="51" name="object 51"/>
          <p:cNvSpPr/>
          <p:nvPr/>
        </p:nvSpPr>
        <p:spPr>
          <a:xfrm>
            <a:off x="5416295" y="6094475"/>
            <a:ext cx="390525" cy="216535"/>
          </a:xfrm>
          <a:custGeom>
            <a:avLst/>
            <a:gdLst/>
            <a:ahLst/>
            <a:cxnLst/>
            <a:rect l="l" t="t" r="r" b="b"/>
            <a:pathLst>
              <a:path w="390525" h="216535">
                <a:moveTo>
                  <a:pt x="0" y="0"/>
                </a:moveTo>
                <a:lnTo>
                  <a:pt x="0" y="216407"/>
                </a:lnTo>
                <a:lnTo>
                  <a:pt x="390143" y="216407"/>
                </a:lnTo>
                <a:lnTo>
                  <a:pt x="390143" y="0"/>
                </a:lnTo>
                <a:lnTo>
                  <a:pt x="0" y="0"/>
                </a:lnTo>
                <a:close/>
              </a:path>
            </a:pathLst>
          </a:custGeom>
          <a:ln w="10607">
            <a:solidFill>
              <a:srgbClr val="000000"/>
            </a:solidFill>
          </a:ln>
        </p:spPr>
        <p:txBody>
          <a:bodyPr wrap="square" lIns="0" tIns="0" rIns="0" bIns="0" rtlCol="0"/>
          <a:lstStyle/>
          <a:p>
            <a:endParaRPr/>
          </a:p>
        </p:txBody>
      </p:sp>
      <p:sp>
        <p:nvSpPr>
          <p:cNvPr id="52" name="object 52"/>
          <p:cNvSpPr/>
          <p:nvPr/>
        </p:nvSpPr>
        <p:spPr>
          <a:xfrm>
            <a:off x="5806440" y="5769864"/>
            <a:ext cx="388620" cy="541020"/>
          </a:xfrm>
          <a:custGeom>
            <a:avLst/>
            <a:gdLst/>
            <a:ahLst/>
            <a:cxnLst/>
            <a:rect l="l" t="t" r="r" b="b"/>
            <a:pathLst>
              <a:path w="388620" h="541020">
                <a:moveTo>
                  <a:pt x="0" y="0"/>
                </a:moveTo>
                <a:lnTo>
                  <a:pt x="0" y="541020"/>
                </a:lnTo>
                <a:lnTo>
                  <a:pt x="388620" y="541020"/>
                </a:lnTo>
                <a:lnTo>
                  <a:pt x="388620" y="0"/>
                </a:lnTo>
                <a:lnTo>
                  <a:pt x="0" y="0"/>
                </a:lnTo>
                <a:close/>
              </a:path>
            </a:pathLst>
          </a:custGeom>
          <a:solidFill>
            <a:srgbClr val="D3CE97"/>
          </a:solidFill>
        </p:spPr>
        <p:txBody>
          <a:bodyPr wrap="square" lIns="0" tIns="0" rIns="0" bIns="0" rtlCol="0"/>
          <a:lstStyle/>
          <a:p>
            <a:endParaRPr/>
          </a:p>
        </p:txBody>
      </p:sp>
      <p:sp>
        <p:nvSpPr>
          <p:cNvPr id="53" name="object 53"/>
          <p:cNvSpPr/>
          <p:nvPr/>
        </p:nvSpPr>
        <p:spPr>
          <a:xfrm>
            <a:off x="5806439" y="5769863"/>
            <a:ext cx="388620" cy="541020"/>
          </a:xfrm>
          <a:custGeom>
            <a:avLst/>
            <a:gdLst/>
            <a:ahLst/>
            <a:cxnLst/>
            <a:rect l="l" t="t" r="r" b="b"/>
            <a:pathLst>
              <a:path w="388620" h="541020">
                <a:moveTo>
                  <a:pt x="0" y="0"/>
                </a:moveTo>
                <a:lnTo>
                  <a:pt x="0" y="541019"/>
                </a:lnTo>
                <a:lnTo>
                  <a:pt x="388619" y="541019"/>
                </a:lnTo>
                <a:lnTo>
                  <a:pt x="388619" y="0"/>
                </a:lnTo>
                <a:lnTo>
                  <a:pt x="0" y="0"/>
                </a:lnTo>
                <a:close/>
              </a:path>
            </a:pathLst>
          </a:custGeom>
          <a:ln w="10607">
            <a:solidFill>
              <a:srgbClr val="000000"/>
            </a:solidFill>
          </a:ln>
        </p:spPr>
        <p:txBody>
          <a:bodyPr wrap="square" lIns="0" tIns="0" rIns="0" bIns="0" rtlCol="0"/>
          <a:lstStyle/>
          <a:p>
            <a:endParaRPr/>
          </a:p>
        </p:txBody>
      </p:sp>
      <p:sp>
        <p:nvSpPr>
          <p:cNvPr id="54" name="object 54"/>
          <p:cNvSpPr/>
          <p:nvPr/>
        </p:nvSpPr>
        <p:spPr>
          <a:xfrm>
            <a:off x="6195060" y="5878068"/>
            <a:ext cx="388620" cy="433070"/>
          </a:xfrm>
          <a:custGeom>
            <a:avLst/>
            <a:gdLst/>
            <a:ahLst/>
            <a:cxnLst/>
            <a:rect l="l" t="t" r="r" b="b"/>
            <a:pathLst>
              <a:path w="388620" h="433070">
                <a:moveTo>
                  <a:pt x="0" y="0"/>
                </a:moveTo>
                <a:lnTo>
                  <a:pt x="0" y="432816"/>
                </a:lnTo>
                <a:lnTo>
                  <a:pt x="388620" y="432816"/>
                </a:lnTo>
                <a:lnTo>
                  <a:pt x="388620" y="0"/>
                </a:lnTo>
                <a:lnTo>
                  <a:pt x="0" y="0"/>
                </a:lnTo>
                <a:close/>
              </a:path>
            </a:pathLst>
          </a:custGeom>
          <a:solidFill>
            <a:srgbClr val="D3CE97"/>
          </a:solidFill>
        </p:spPr>
        <p:txBody>
          <a:bodyPr wrap="square" lIns="0" tIns="0" rIns="0" bIns="0" rtlCol="0"/>
          <a:lstStyle/>
          <a:p>
            <a:endParaRPr/>
          </a:p>
        </p:txBody>
      </p:sp>
      <p:sp>
        <p:nvSpPr>
          <p:cNvPr id="55" name="object 55"/>
          <p:cNvSpPr/>
          <p:nvPr/>
        </p:nvSpPr>
        <p:spPr>
          <a:xfrm>
            <a:off x="6195059" y="5878067"/>
            <a:ext cx="388620" cy="433070"/>
          </a:xfrm>
          <a:custGeom>
            <a:avLst/>
            <a:gdLst/>
            <a:ahLst/>
            <a:cxnLst/>
            <a:rect l="l" t="t" r="r" b="b"/>
            <a:pathLst>
              <a:path w="388620" h="433070">
                <a:moveTo>
                  <a:pt x="0" y="0"/>
                </a:moveTo>
                <a:lnTo>
                  <a:pt x="0" y="432815"/>
                </a:lnTo>
                <a:lnTo>
                  <a:pt x="388619" y="432815"/>
                </a:lnTo>
                <a:lnTo>
                  <a:pt x="388619" y="0"/>
                </a:lnTo>
                <a:lnTo>
                  <a:pt x="0" y="0"/>
                </a:lnTo>
                <a:close/>
              </a:path>
            </a:pathLst>
          </a:custGeom>
          <a:ln w="10607">
            <a:solidFill>
              <a:srgbClr val="000000"/>
            </a:solidFill>
          </a:ln>
        </p:spPr>
        <p:txBody>
          <a:bodyPr wrap="square" lIns="0" tIns="0" rIns="0" bIns="0" rtlCol="0"/>
          <a:lstStyle/>
          <a:p>
            <a:endParaRPr/>
          </a:p>
        </p:txBody>
      </p:sp>
      <p:sp>
        <p:nvSpPr>
          <p:cNvPr id="56" name="object 56"/>
          <p:cNvSpPr/>
          <p:nvPr/>
        </p:nvSpPr>
        <p:spPr>
          <a:xfrm>
            <a:off x="2671572" y="4160520"/>
            <a:ext cx="4323715" cy="2146300"/>
          </a:xfrm>
          <a:custGeom>
            <a:avLst/>
            <a:gdLst/>
            <a:ahLst/>
            <a:cxnLst/>
            <a:rect l="l" t="t" r="r" b="b"/>
            <a:pathLst>
              <a:path w="4323715" h="2146300">
                <a:moveTo>
                  <a:pt x="0" y="1894331"/>
                </a:moveTo>
                <a:lnTo>
                  <a:pt x="21335" y="1879091"/>
                </a:lnTo>
                <a:lnTo>
                  <a:pt x="44195" y="1862327"/>
                </a:lnTo>
                <a:lnTo>
                  <a:pt x="65531" y="1847087"/>
                </a:lnTo>
                <a:lnTo>
                  <a:pt x="86867" y="1828799"/>
                </a:lnTo>
                <a:lnTo>
                  <a:pt x="108203" y="1812035"/>
                </a:lnTo>
                <a:lnTo>
                  <a:pt x="131063" y="1793747"/>
                </a:lnTo>
                <a:lnTo>
                  <a:pt x="152399" y="1773935"/>
                </a:lnTo>
                <a:lnTo>
                  <a:pt x="173735" y="1754123"/>
                </a:lnTo>
                <a:lnTo>
                  <a:pt x="195071" y="1734311"/>
                </a:lnTo>
                <a:lnTo>
                  <a:pt x="217931" y="1712975"/>
                </a:lnTo>
                <a:lnTo>
                  <a:pt x="239267" y="1690115"/>
                </a:lnTo>
                <a:lnTo>
                  <a:pt x="260603" y="1667255"/>
                </a:lnTo>
                <a:lnTo>
                  <a:pt x="281939" y="1644395"/>
                </a:lnTo>
                <a:lnTo>
                  <a:pt x="304799" y="1620011"/>
                </a:lnTo>
                <a:lnTo>
                  <a:pt x="326135" y="1595627"/>
                </a:lnTo>
                <a:lnTo>
                  <a:pt x="347471" y="1568195"/>
                </a:lnTo>
                <a:lnTo>
                  <a:pt x="370331" y="1542287"/>
                </a:lnTo>
                <a:lnTo>
                  <a:pt x="391667" y="1514855"/>
                </a:lnTo>
                <a:lnTo>
                  <a:pt x="413003" y="1487423"/>
                </a:lnTo>
                <a:lnTo>
                  <a:pt x="434339" y="1458467"/>
                </a:lnTo>
                <a:lnTo>
                  <a:pt x="457199" y="1429511"/>
                </a:lnTo>
                <a:lnTo>
                  <a:pt x="478535" y="1399031"/>
                </a:lnTo>
                <a:lnTo>
                  <a:pt x="499871" y="1370075"/>
                </a:lnTo>
                <a:lnTo>
                  <a:pt x="521207" y="1338071"/>
                </a:lnTo>
                <a:lnTo>
                  <a:pt x="544067" y="1306067"/>
                </a:lnTo>
                <a:lnTo>
                  <a:pt x="565403" y="1274063"/>
                </a:lnTo>
                <a:lnTo>
                  <a:pt x="586739" y="1240535"/>
                </a:lnTo>
                <a:lnTo>
                  <a:pt x="608075" y="1207007"/>
                </a:lnTo>
                <a:lnTo>
                  <a:pt x="630935" y="1173479"/>
                </a:lnTo>
                <a:lnTo>
                  <a:pt x="652271" y="1139951"/>
                </a:lnTo>
                <a:lnTo>
                  <a:pt x="673607" y="1104899"/>
                </a:lnTo>
                <a:lnTo>
                  <a:pt x="694943" y="1069847"/>
                </a:lnTo>
                <a:lnTo>
                  <a:pt x="717803" y="1034795"/>
                </a:lnTo>
                <a:lnTo>
                  <a:pt x="739139" y="999743"/>
                </a:lnTo>
                <a:lnTo>
                  <a:pt x="760475" y="963167"/>
                </a:lnTo>
                <a:lnTo>
                  <a:pt x="781811" y="928115"/>
                </a:lnTo>
                <a:lnTo>
                  <a:pt x="804671" y="891539"/>
                </a:lnTo>
                <a:lnTo>
                  <a:pt x="826007" y="854963"/>
                </a:lnTo>
                <a:lnTo>
                  <a:pt x="847343" y="818387"/>
                </a:lnTo>
                <a:lnTo>
                  <a:pt x="868679" y="781811"/>
                </a:lnTo>
                <a:lnTo>
                  <a:pt x="890015" y="746759"/>
                </a:lnTo>
                <a:lnTo>
                  <a:pt x="912875" y="710183"/>
                </a:lnTo>
                <a:lnTo>
                  <a:pt x="934211" y="675131"/>
                </a:lnTo>
                <a:lnTo>
                  <a:pt x="955547" y="638555"/>
                </a:lnTo>
                <a:lnTo>
                  <a:pt x="976883" y="603503"/>
                </a:lnTo>
                <a:lnTo>
                  <a:pt x="999743" y="569975"/>
                </a:lnTo>
                <a:lnTo>
                  <a:pt x="1021079" y="534923"/>
                </a:lnTo>
                <a:lnTo>
                  <a:pt x="1042415" y="501395"/>
                </a:lnTo>
                <a:lnTo>
                  <a:pt x="1063751" y="469391"/>
                </a:lnTo>
                <a:lnTo>
                  <a:pt x="1086611" y="435863"/>
                </a:lnTo>
                <a:lnTo>
                  <a:pt x="1107947" y="405383"/>
                </a:lnTo>
                <a:lnTo>
                  <a:pt x="1129283" y="373379"/>
                </a:lnTo>
                <a:lnTo>
                  <a:pt x="1152143" y="344423"/>
                </a:lnTo>
                <a:lnTo>
                  <a:pt x="1173479" y="313943"/>
                </a:lnTo>
                <a:lnTo>
                  <a:pt x="1194815" y="286511"/>
                </a:lnTo>
                <a:lnTo>
                  <a:pt x="1216151" y="259079"/>
                </a:lnTo>
                <a:lnTo>
                  <a:pt x="1239011" y="233171"/>
                </a:lnTo>
                <a:lnTo>
                  <a:pt x="1260347" y="208787"/>
                </a:lnTo>
                <a:lnTo>
                  <a:pt x="1281683" y="184403"/>
                </a:lnTo>
                <a:lnTo>
                  <a:pt x="1303019" y="161543"/>
                </a:lnTo>
                <a:lnTo>
                  <a:pt x="1325879" y="141731"/>
                </a:lnTo>
                <a:lnTo>
                  <a:pt x="1347215" y="120395"/>
                </a:lnTo>
                <a:lnTo>
                  <a:pt x="1368551" y="102107"/>
                </a:lnTo>
                <a:lnTo>
                  <a:pt x="1389887" y="85343"/>
                </a:lnTo>
                <a:lnTo>
                  <a:pt x="1412747" y="70103"/>
                </a:lnTo>
                <a:lnTo>
                  <a:pt x="1434083" y="56387"/>
                </a:lnTo>
                <a:lnTo>
                  <a:pt x="1455419" y="42671"/>
                </a:lnTo>
                <a:lnTo>
                  <a:pt x="1499615" y="22859"/>
                </a:lnTo>
                <a:lnTo>
                  <a:pt x="1542287" y="9143"/>
                </a:lnTo>
                <a:lnTo>
                  <a:pt x="1586483" y="1523"/>
                </a:lnTo>
                <a:lnTo>
                  <a:pt x="1607819" y="0"/>
                </a:lnTo>
                <a:lnTo>
                  <a:pt x="1629155" y="1523"/>
                </a:lnTo>
                <a:lnTo>
                  <a:pt x="1650491" y="3047"/>
                </a:lnTo>
                <a:lnTo>
                  <a:pt x="1673351" y="6095"/>
                </a:lnTo>
                <a:lnTo>
                  <a:pt x="1694687" y="12191"/>
                </a:lnTo>
                <a:lnTo>
                  <a:pt x="1716023" y="18287"/>
                </a:lnTo>
                <a:lnTo>
                  <a:pt x="1738883" y="27431"/>
                </a:lnTo>
                <a:lnTo>
                  <a:pt x="1760219" y="38099"/>
                </a:lnTo>
                <a:lnTo>
                  <a:pt x="1781555" y="50291"/>
                </a:lnTo>
                <a:lnTo>
                  <a:pt x="1802891" y="62483"/>
                </a:lnTo>
                <a:lnTo>
                  <a:pt x="1825751" y="77723"/>
                </a:lnTo>
                <a:lnTo>
                  <a:pt x="1847087" y="94487"/>
                </a:lnTo>
                <a:lnTo>
                  <a:pt x="1868423" y="111251"/>
                </a:lnTo>
                <a:lnTo>
                  <a:pt x="1912619" y="152399"/>
                </a:lnTo>
                <a:lnTo>
                  <a:pt x="1955291" y="196595"/>
                </a:lnTo>
                <a:lnTo>
                  <a:pt x="1976627" y="220979"/>
                </a:lnTo>
                <a:lnTo>
                  <a:pt x="1999487" y="245363"/>
                </a:lnTo>
                <a:lnTo>
                  <a:pt x="2020823" y="272795"/>
                </a:lnTo>
                <a:lnTo>
                  <a:pt x="2042159" y="300227"/>
                </a:lnTo>
                <a:lnTo>
                  <a:pt x="2063495" y="329183"/>
                </a:lnTo>
                <a:lnTo>
                  <a:pt x="2086355" y="359663"/>
                </a:lnTo>
                <a:lnTo>
                  <a:pt x="2107691" y="388619"/>
                </a:lnTo>
                <a:lnTo>
                  <a:pt x="2129027" y="420623"/>
                </a:lnTo>
                <a:lnTo>
                  <a:pt x="2150363" y="452627"/>
                </a:lnTo>
                <a:lnTo>
                  <a:pt x="2173223" y="486155"/>
                </a:lnTo>
                <a:lnTo>
                  <a:pt x="2194559" y="518159"/>
                </a:lnTo>
                <a:lnTo>
                  <a:pt x="2215895" y="553211"/>
                </a:lnTo>
                <a:lnTo>
                  <a:pt x="2237231" y="586739"/>
                </a:lnTo>
                <a:lnTo>
                  <a:pt x="2260091" y="621791"/>
                </a:lnTo>
                <a:lnTo>
                  <a:pt x="2281427" y="656843"/>
                </a:lnTo>
                <a:lnTo>
                  <a:pt x="2302763" y="693419"/>
                </a:lnTo>
                <a:lnTo>
                  <a:pt x="2325623" y="728471"/>
                </a:lnTo>
                <a:lnTo>
                  <a:pt x="2346959" y="765047"/>
                </a:lnTo>
                <a:lnTo>
                  <a:pt x="2368295" y="800099"/>
                </a:lnTo>
                <a:lnTo>
                  <a:pt x="2389631" y="836675"/>
                </a:lnTo>
                <a:lnTo>
                  <a:pt x="2412491" y="873251"/>
                </a:lnTo>
                <a:lnTo>
                  <a:pt x="2433827" y="909827"/>
                </a:lnTo>
                <a:lnTo>
                  <a:pt x="2455163" y="944879"/>
                </a:lnTo>
                <a:lnTo>
                  <a:pt x="2476499" y="981455"/>
                </a:lnTo>
                <a:lnTo>
                  <a:pt x="2499359" y="1016507"/>
                </a:lnTo>
                <a:lnTo>
                  <a:pt x="2520695" y="1053083"/>
                </a:lnTo>
                <a:lnTo>
                  <a:pt x="2542031" y="1088135"/>
                </a:lnTo>
                <a:lnTo>
                  <a:pt x="2563367" y="1123187"/>
                </a:lnTo>
                <a:lnTo>
                  <a:pt x="2586227" y="1156715"/>
                </a:lnTo>
                <a:lnTo>
                  <a:pt x="2607563" y="1191767"/>
                </a:lnTo>
                <a:lnTo>
                  <a:pt x="2628899" y="1223771"/>
                </a:lnTo>
                <a:lnTo>
                  <a:pt x="2650235" y="1257299"/>
                </a:lnTo>
                <a:lnTo>
                  <a:pt x="2671571" y="1290827"/>
                </a:lnTo>
                <a:lnTo>
                  <a:pt x="2694431" y="1322831"/>
                </a:lnTo>
                <a:lnTo>
                  <a:pt x="2715767" y="1353311"/>
                </a:lnTo>
                <a:lnTo>
                  <a:pt x="2737103" y="1385315"/>
                </a:lnTo>
                <a:lnTo>
                  <a:pt x="2758439" y="1414271"/>
                </a:lnTo>
                <a:lnTo>
                  <a:pt x="2781299" y="1444751"/>
                </a:lnTo>
                <a:lnTo>
                  <a:pt x="2802635" y="1473707"/>
                </a:lnTo>
                <a:lnTo>
                  <a:pt x="2823971" y="1502663"/>
                </a:lnTo>
                <a:lnTo>
                  <a:pt x="2845307" y="1528571"/>
                </a:lnTo>
                <a:lnTo>
                  <a:pt x="2868167" y="1556003"/>
                </a:lnTo>
                <a:lnTo>
                  <a:pt x="2889503" y="1581911"/>
                </a:lnTo>
                <a:lnTo>
                  <a:pt x="2910839" y="1607819"/>
                </a:lnTo>
                <a:lnTo>
                  <a:pt x="2932175" y="1632203"/>
                </a:lnTo>
                <a:lnTo>
                  <a:pt x="2955035" y="1656587"/>
                </a:lnTo>
                <a:lnTo>
                  <a:pt x="2976371" y="1679447"/>
                </a:lnTo>
                <a:lnTo>
                  <a:pt x="2997707" y="1700783"/>
                </a:lnTo>
                <a:lnTo>
                  <a:pt x="3019043" y="1723643"/>
                </a:lnTo>
                <a:lnTo>
                  <a:pt x="3041903" y="1744979"/>
                </a:lnTo>
                <a:lnTo>
                  <a:pt x="3063239" y="1764791"/>
                </a:lnTo>
                <a:lnTo>
                  <a:pt x="3084575" y="1784603"/>
                </a:lnTo>
                <a:lnTo>
                  <a:pt x="3105911" y="1802891"/>
                </a:lnTo>
                <a:lnTo>
                  <a:pt x="3128771" y="1821179"/>
                </a:lnTo>
                <a:lnTo>
                  <a:pt x="3150107" y="1837943"/>
                </a:lnTo>
                <a:lnTo>
                  <a:pt x="3171443" y="1854707"/>
                </a:lnTo>
                <a:lnTo>
                  <a:pt x="3194303" y="1871471"/>
                </a:lnTo>
                <a:lnTo>
                  <a:pt x="3215639" y="1886711"/>
                </a:lnTo>
                <a:lnTo>
                  <a:pt x="3236975" y="1900427"/>
                </a:lnTo>
                <a:lnTo>
                  <a:pt x="3258311" y="1914143"/>
                </a:lnTo>
                <a:lnTo>
                  <a:pt x="3281171" y="1927859"/>
                </a:lnTo>
                <a:lnTo>
                  <a:pt x="3302507" y="1941575"/>
                </a:lnTo>
                <a:lnTo>
                  <a:pt x="3323843" y="1953767"/>
                </a:lnTo>
                <a:lnTo>
                  <a:pt x="3345179" y="1965959"/>
                </a:lnTo>
                <a:lnTo>
                  <a:pt x="3368039" y="1976627"/>
                </a:lnTo>
                <a:lnTo>
                  <a:pt x="3389375" y="1987295"/>
                </a:lnTo>
                <a:lnTo>
                  <a:pt x="3410711" y="1996439"/>
                </a:lnTo>
                <a:lnTo>
                  <a:pt x="3432047" y="2007107"/>
                </a:lnTo>
                <a:lnTo>
                  <a:pt x="3454907" y="2016251"/>
                </a:lnTo>
                <a:lnTo>
                  <a:pt x="3476243" y="2023871"/>
                </a:lnTo>
                <a:lnTo>
                  <a:pt x="3497579" y="2031491"/>
                </a:lnTo>
                <a:lnTo>
                  <a:pt x="3518915" y="2040635"/>
                </a:lnTo>
                <a:lnTo>
                  <a:pt x="3541775" y="2046731"/>
                </a:lnTo>
                <a:lnTo>
                  <a:pt x="3563111" y="2054351"/>
                </a:lnTo>
                <a:lnTo>
                  <a:pt x="3584447" y="2060447"/>
                </a:lnTo>
                <a:lnTo>
                  <a:pt x="3605783" y="2066543"/>
                </a:lnTo>
                <a:lnTo>
                  <a:pt x="3628643" y="2072639"/>
                </a:lnTo>
                <a:lnTo>
                  <a:pt x="3649979" y="2077211"/>
                </a:lnTo>
                <a:lnTo>
                  <a:pt x="3671315" y="2083307"/>
                </a:lnTo>
                <a:lnTo>
                  <a:pt x="3692651" y="2087879"/>
                </a:lnTo>
                <a:lnTo>
                  <a:pt x="3715511" y="2092451"/>
                </a:lnTo>
                <a:lnTo>
                  <a:pt x="3736847" y="2097023"/>
                </a:lnTo>
                <a:lnTo>
                  <a:pt x="3758183" y="2100071"/>
                </a:lnTo>
                <a:lnTo>
                  <a:pt x="3781043" y="2103119"/>
                </a:lnTo>
                <a:lnTo>
                  <a:pt x="3802379" y="2107691"/>
                </a:lnTo>
                <a:lnTo>
                  <a:pt x="3823715" y="2110739"/>
                </a:lnTo>
                <a:lnTo>
                  <a:pt x="3845051" y="2113787"/>
                </a:lnTo>
                <a:lnTo>
                  <a:pt x="3867911" y="2116835"/>
                </a:lnTo>
                <a:lnTo>
                  <a:pt x="3889247" y="2118359"/>
                </a:lnTo>
                <a:lnTo>
                  <a:pt x="3910583" y="2121407"/>
                </a:lnTo>
                <a:lnTo>
                  <a:pt x="3931919" y="2124455"/>
                </a:lnTo>
                <a:lnTo>
                  <a:pt x="3954779" y="2125979"/>
                </a:lnTo>
                <a:lnTo>
                  <a:pt x="3976115" y="2127503"/>
                </a:lnTo>
                <a:lnTo>
                  <a:pt x="3997451" y="2129027"/>
                </a:lnTo>
                <a:lnTo>
                  <a:pt x="4018787" y="2130551"/>
                </a:lnTo>
                <a:lnTo>
                  <a:pt x="4041647" y="2133599"/>
                </a:lnTo>
                <a:lnTo>
                  <a:pt x="4062983" y="2135123"/>
                </a:lnTo>
                <a:lnTo>
                  <a:pt x="4084319" y="2135123"/>
                </a:lnTo>
                <a:lnTo>
                  <a:pt x="4105655" y="2136647"/>
                </a:lnTo>
                <a:lnTo>
                  <a:pt x="4128515" y="2138171"/>
                </a:lnTo>
                <a:lnTo>
                  <a:pt x="4149851" y="2139695"/>
                </a:lnTo>
                <a:lnTo>
                  <a:pt x="4171187" y="2139695"/>
                </a:lnTo>
                <a:lnTo>
                  <a:pt x="4192523" y="2141219"/>
                </a:lnTo>
                <a:lnTo>
                  <a:pt x="4215383" y="2141219"/>
                </a:lnTo>
                <a:lnTo>
                  <a:pt x="4236719" y="2142743"/>
                </a:lnTo>
                <a:lnTo>
                  <a:pt x="4258055" y="2142743"/>
                </a:lnTo>
                <a:lnTo>
                  <a:pt x="4279391" y="2144267"/>
                </a:lnTo>
                <a:lnTo>
                  <a:pt x="4302251" y="2144267"/>
                </a:lnTo>
                <a:lnTo>
                  <a:pt x="4323587" y="2145791"/>
                </a:lnTo>
              </a:path>
            </a:pathLst>
          </a:custGeom>
          <a:ln w="13789">
            <a:solidFill>
              <a:srgbClr val="000000"/>
            </a:solidFill>
          </a:ln>
        </p:spPr>
        <p:txBody>
          <a:bodyPr wrap="square" lIns="0" tIns="0" rIns="0" bIns="0" rtlCol="0"/>
          <a:lstStyle/>
          <a:p>
            <a:endParaRPr/>
          </a:p>
        </p:txBody>
      </p:sp>
      <p:sp>
        <p:nvSpPr>
          <p:cNvPr id="57" name="object 57"/>
          <p:cNvSpPr txBox="1"/>
          <p:nvPr/>
        </p:nvSpPr>
        <p:spPr>
          <a:xfrm>
            <a:off x="7229853" y="5776735"/>
            <a:ext cx="1165860" cy="386715"/>
          </a:xfrm>
          <a:prstGeom prst="rect">
            <a:avLst/>
          </a:prstGeom>
        </p:spPr>
        <p:txBody>
          <a:bodyPr vert="horz" wrap="square" lIns="0" tIns="34925" rIns="0" bIns="0" rtlCol="0">
            <a:spAutoFit/>
          </a:bodyPr>
          <a:lstStyle/>
          <a:p>
            <a:pPr marR="5080" indent="222250">
              <a:lnSpc>
                <a:spcPts val="890"/>
              </a:lnSpc>
              <a:spcBef>
                <a:spcPts val="275"/>
              </a:spcBef>
            </a:pPr>
            <a:r>
              <a:rPr sz="850" spc="20" dirty="0">
                <a:latin typeface="Courier New"/>
                <a:cs typeface="Courier New"/>
              </a:rPr>
              <a:t>Mean =3,59◻  Std. </a:t>
            </a:r>
            <a:r>
              <a:rPr sz="850" spc="15" dirty="0">
                <a:latin typeface="Courier New"/>
                <a:cs typeface="Courier New"/>
              </a:rPr>
              <a:t>Dev.</a:t>
            </a:r>
            <a:r>
              <a:rPr sz="850" spc="10" dirty="0">
                <a:latin typeface="Courier New"/>
                <a:cs typeface="Courier New"/>
              </a:rPr>
              <a:t> </a:t>
            </a:r>
            <a:r>
              <a:rPr sz="850" spc="-35" dirty="0">
                <a:latin typeface="Courier New"/>
                <a:cs typeface="Courier New"/>
              </a:rPr>
              <a:t>=2,011◻</a:t>
            </a:r>
            <a:endParaRPr sz="850">
              <a:latin typeface="Courier New"/>
              <a:cs typeface="Courier New"/>
            </a:endParaRPr>
          </a:p>
          <a:p>
            <a:pPr marL="371475">
              <a:lnSpc>
                <a:spcPts val="880"/>
              </a:lnSpc>
            </a:pPr>
            <a:r>
              <a:rPr sz="850" spc="20" dirty="0">
                <a:latin typeface="Courier New"/>
                <a:cs typeface="Courier New"/>
              </a:rPr>
              <a:t>N</a:t>
            </a:r>
            <a:r>
              <a:rPr sz="850" spc="5" dirty="0">
                <a:latin typeface="Courier New"/>
                <a:cs typeface="Courier New"/>
              </a:rPr>
              <a:t> </a:t>
            </a:r>
            <a:r>
              <a:rPr sz="850" spc="15" dirty="0">
                <a:latin typeface="Courier New"/>
                <a:cs typeface="Courier New"/>
              </a:rPr>
              <a:t>=100</a:t>
            </a:r>
            <a:endParaRPr sz="850">
              <a:latin typeface="Courier New"/>
              <a:cs typeface="Courier New"/>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2453131" y="929131"/>
            <a:ext cx="577278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FFFF"/>
                </a:solidFill>
                <a:latin typeface="Arial"/>
                <a:cs typeface="Arial"/>
              </a:rPr>
              <a:t>Αποτελέσµατα </a:t>
            </a:r>
            <a:r>
              <a:rPr sz="3200" b="1" spc="55" dirty="0">
                <a:solidFill>
                  <a:srgbClr val="FFFFFF"/>
                </a:solidFill>
                <a:latin typeface="Arial"/>
                <a:cs typeface="Arial"/>
              </a:rPr>
              <a:t>µε </a:t>
            </a:r>
            <a:r>
              <a:rPr sz="3200" b="1" spc="-5" dirty="0">
                <a:solidFill>
                  <a:srgbClr val="FFFFFF"/>
                </a:solidFill>
                <a:latin typeface="Arial"/>
                <a:cs typeface="Arial"/>
              </a:rPr>
              <a:t>το </a:t>
            </a:r>
            <a:r>
              <a:rPr sz="3200" b="1" dirty="0">
                <a:solidFill>
                  <a:srgbClr val="FFFFFF"/>
                </a:solidFill>
                <a:latin typeface="Arial"/>
                <a:cs typeface="Arial"/>
              </a:rPr>
              <a:t>SPSS</a:t>
            </a:r>
            <a:r>
              <a:rPr sz="3200" b="1" spc="-130" dirty="0">
                <a:solidFill>
                  <a:srgbClr val="FFFFFF"/>
                </a:solidFill>
                <a:latin typeface="Arial"/>
                <a:cs typeface="Arial"/>
              </a:rPr>
              <a:t> </a:t>
            </a:r>
            <a:r>
              <a:rPr sz="3200" b="1" spc="-5" dirty="0">
                <a:solidFill>
                  <a:srgbClr val="FFFFFF"/>
                </a:solidFill>
                <a:latin typeface="Arial"/>
                <a:cs typeface="Arial"/>
              </a:rPr>
              <a:t>(3)</a:t>
            </a:r>
            <a:endParaRPr sz="3200">
              <a:latin typeface="Arial"/>
              <a:cs typeface="Arial"/>
            </a:endParaRPr>
          </a:p>
        </p:txBody>
      </p:sp>
      <p:sp>
        <p:nvSpPr>
          <p:cNvPr id="11" name="object 11"/>
          <p:cNvSpPr/>
          <p:nvPr/>
        </p:nvSpPr>
        <p:spPr>
          <a:xfrm>
            <a:off x="2100072" y="1693164"/>
            <a:ext cx="6407150" cy="5123815"/>
          </a:xfrm>
          <a:custGeom>
            <a:avLst/>
            <a:gdLst/>
            <a:ahLst/>
            <a:cxnLst/>
            <a:rect l="l" t="t" r="r" b="b"/>
            <a:pathLst>
              <a:path w="6407150" h="5123815">
                <a:moveTo>
                  <a:pt x="6406896" y="0"/>
                </a:moveTo>
                <a:lnTo>
                  <a:pt x="0" y="0"/>
                </a:lnTo>
                <a:lnTo>
                  <a:pt x="0" y="5123687"/>
                </a:lnTo>
                <a:lnTo>
                  <a:pt x="6406896" y="5123687"/>
                </a:lnTo>
                <a:lnTo>
                  <a:pt x="6406896" y="0"/>
                </a:lnTo>
                <a:close/>
              </a:path>
            </a:pathLst>
          </a:custGeom>
          <a:solidFill>
            <a:srgbClr val="FFFFFF"/>
          </a:solidFill>
        </p:spPr>
        <p:txBody>
          <a:bodyPr wrap="square" lIns="0" tIns="0" rIns="0" bIns="0" rtlCol="0"/>
          <a:lstStyle/>
          <a:p>
            <a:endParaRPr/>
          </a:p>
        </p:txBody>
      </p:sp>
      <p:sp>
        <p:nvSpPr>
          <p:cNvPr id="12" name="object 12"/>
          <p:cNvSpPr/>
          <p:nvPr/>
        </p:nvSpPr>
        <p:spPr>
          <a:xfrm>
            <a:off x="2795016" y="2685288"/>
            <a:ext cx="5584190" cy="3598545"/>
          </a:xfrm>
          <a:custGeom>
            <a:avLst/>
            <a:gdLst/>
            <a:ahLst/>
            <a:cxnLst/>
            <a:rect l="l" t="t" r="r" b="b"/>
            <a:pathLst>
              <a:path w="5584190" h="3598545">
                <a:moveTo>
                  <a:pt x="0" y="0"/>
                </a:moveTo>
                <a:lnTo>
                  <a:pt x="0" y="3598164"/>
                </a:lnTo>
                <a:lnTo>
                  <a:pt x="5583936" y="3598164"/>
                </a:lnTo>
                <a:lnTo>
                  <a:pt x="5583936" y="0"/>
                </a:lnTo>
                <a:lnTo>
                  <a:pt x="0" y="0"/>
                </a:lnTo>
                <a:close/>
              </a:path>
            </a:pathLst>
          </a:custGeom>
          <a:solidFill>
            <a:srgbClr val="F0F0F0"/>
          </a:solidFill>
        </p:spPr>
        <p:txBody>
          <a:bodyPr wrap="square" lIns="0" tIns="0" rIns="0" bIns="0" rtlCol="0"/>
          <a:lstStyle/>
          <a:p>
            <a:endParaRPr/>
          </a:p>
        </p:txBody>
      </p:sp>
      <p:sp>
        <p:nvSpPr>
          <p:cNvPr id="13" name="object 13"/>
          <p:cNvSpPr/>
          <p:nvPr/>
        </p:nvSpPr>
        <p:spPr>
          <a:xfrm>
            <a:off x="2795016" y="2685288"/>
            <a:ext cx="5584190" cy="3598545"/>
          </a:xfrm>
          <a:custGeom>
            <a:avLst/>
            <a:gdLst/>
            <a:ahLst/>
            <a:cxnLst/>
            <a:rect l="l" t="t" r="r" b="b"/>
            <a:pathLst>
              <a:path w="5584190" h="3598545">
                <a:moveTo>
                  <a:pt x="0" y="0"/>
                </a:moveTo>
                <a:lnTo>
                  <a:pt x="0" y="3598163"/>
                </a:lnTo>
                <a:lnTo>
                  <a:pt x="5583935" y="3598163"/>
                </a:lnTo>
                <a:lnTo>
                  <a:pt x="5583935" y="0"/>
                </a:lnTo>
                <a:lnTo>
                  <a:pt x="0" y="0"/>
                </a:lnTo>
                <a:close/>
              </a:path>
            </a:pathLst>
          </a:custGeom>
          <a:ln w="10241">
            <a:solidFill>
              <a:srgbClr val="000000"/>
            </a:solidFill>
          </a:ln>
        </p:spPr>
        <p:txBody>
          <a:bodyPr wrap="square" lIns="0" tIns="0" rIns="0" bIns="0" rtlCol="0"/>
          <a:lstStyle/>
          <a:p>
            <a:endParaRPr/>
          </a:p>
        </p:txBody>
      </p:sp>
      <p:sp>
        <p:nvSpPr>
          <p:cNvPr id="14" name="object 14"/>
          <p:cNvSpPr/>
          <p:nvPr/>
        </p:nvSpPr>
        <p:spPr>
          <a:xfrm>
            <a:off x="2795016" y="6283451"/>
            <a:ext cx="5584190" cy="0"/>
          </a:xfrm>
          <a:custGeom>
            <a:avLst/>
            <a:gdLst/>
            <a:ahLst/>
            <a:cxnLst/>
            <a:rect l="l" t="t" r="r" b="b"/>
            <a:pathLst>
              <a:path w="5584190">
                <a:moveTo>
                  <a:pt x="0" y="0"/>
                </a:moveTo>
                <a:lnTo>
                  <a:pt x="5583935" y="0"/>
                </a:lnTo>
              </a:path>
            </a:pathLst>
          </a:custGeom>
          <a:ln w="6656">
            <a:solidFill>
              <a:srgbClr val="000000"/>
            </a:solidFill>
          </a:ln>
        </p:spPr>
        <p:txBody>
          <a:bodyPr wrap="square" lIns="0" tIns="0" rIns="0" bIns="0" rtlCol="0"/>
          <a:lstStyle/>
          <a:p>
            <a:endParaRPr/>
          </a:p>
        </p:txBody>
      </p:sp>
      <p:sp>
        <p:nvSpPr>
          <p:cNvPr id="15" name="object 15"/>
          <p:cNvSpPr/>
          <p:nvPr/>
        </p:nvSpPr>
        <p:spPr>
          <a:xfrm>
            <a:off x="3325367" y="6283451"/>
            <a:ext cx="0" cy="73660"/>
          </a:xfrm>
          <a:custGeom>
            <a:avLst/>
            <a:gdLst/>
            <a:ahLst/>
            <a:cxnLst/>
            <a:rect l="l" t="t" r="r" b="b"/>
            <a:pathLst>
              <a:path h="73660">
                <a:moveTo>
                  <a:pt x="0" y="0"/>
                </a:moveTo>
                <a:lnTo>
                  <a:pt x="0" y="73151"/>
                </a:lnTo>
              </a:path>
            </a:pathLst>
          </a:custGeom>
          <a:ln w="13313">
            <a:solidFill>
              <a:srgbClr val="000000"/>
            </a:solidFill>
          </a:ln>
        </p:spPr>
        <p:txBody>
          <a:bodyPr wrap="square" lIns="0" tIns="0" rIns="0" bIns="0" rtlCol="0"/>
          <a:lstStyle/>
          <a:p>
            <a:endParaRPr/>
          </a:p>
        </p:txBody>
      </p:sp>
      <p:sp>
        <p:nvSpPr>
          <p:cNvPr id="16" name="object 16"/>
          <p:cNvSpPr/>
          <p:nvPr/>
        </p:nvSpPr>
        <p:spPr>
          <a:xfrm>
            <a:off x="3828288" y="6283451"/>
            <a:ext cx="0" cy="73660"/>
          </a:xfrm>
          <a:custGeom>
            <a:avLst/>
            <a:gdLst/>
            <a:ahLst/>
            <a:cxnLst/>
            <a:rect l="l" t="t" r="r" b="b"/>
            <a:pathLst>
              <a:path h="73660">
                <a:moveTo>
                  <a:pt x="0" y="0"/>
                </a:moveTo>
                <a:lnTo>
                  <a:pt x="0" y="73151"/>
                </a:lnTo>
              </a:path>
            </a:pathLst>
          </a:custGeom>
          <a:ln w="13313">
            <a:solidFill>
              <a:srgbClr val="000000"/>
            </a:solidFill>
          </a:ln>
        </p:spPr>
        <p:txBody>
          <a:bodyPr wrap="square" lIns="0" tIns="0" rIns="0" bIns="0" rtlCol="0"/>
          <a:lstStyle/>
          <a:p>
            <a:endParaRPr/>
          </a:p>
        </p:txBody>
      </p:sp>
      <p:sp>
        <p:nvSpPr>
          <p:cNvPr id="17" name="object 17"/>
          <p:cNvSpPr/>
          <p:nvPr/>
        </p:nvSpPr>
        <p:spPr>
          <a:xfrm>
            <a:off x="4331207" y="6283451"/>
            <a:ext cx="0" cy="73660"/>
          </a:xfrm>
          <a:custGeom>
            <a:avLst/>
            <a:gdLst/>
            <a:ahLst/>
            <a:cxnLst/>
            <a:rect l="l" t="t" r="r" b="b"/>
            <a:pathLst>
              <a:path h="73660">
                <a:moveTo>
                  <a:pt x="0" y="0"/>
                </a:moveTo>
                <a:lnTo>
                  <a:pt x="0" y="73151"/>
                </a:lnTo>
              </a:path>
            </a:pathLst>
          </a:custGeom>
          <a:ln w="13313">
            <a:solidFill>
              <a:srgbClr val="000000"/>
            </a:solidFill>
          </a:ln>
        </p:spPr>
        <p:txBody>
          <a:bodyPr wrap="square" lIns="0" tIns="0" rIns="0" bIns="0" rtlCol="0"/>
          <a:lstStyle/>
          <a:p>
            <a:endParaRPr/>
          </a:p>
        </p:txBody>
      </p:sp>
      <p:sp>
        <p:nvSpPr>
          <p:cNvPr id="18" name="object 18"/>
          <p:cNvSpPr/>
          <p:nvPr/>
        </p:nvSpPr>
        <p:spPr>
          <a:xfrm>
            <a:off x="4832603" y="6283451"/>
            <a:ext cx="0" cy="73660"/>
          </a:xfrm>
          <a:custGeom>
            <a:avLst/>
            <a:gdLst/>
            <a:ahLst/>
            <a:cxnLst/>
            <a:rect l="l" t="t" r="r" b="b"/>
            <a:pathLst>
              <a:path h="73660">
                <a:moveTo>
                  <a:pt x="0" y="0"/>
                </a:moveTo>
                <a:lnTo>
                  <a:pt x="0" y="73151"/>
                </a:lnTo>
              </a:path>
            </a:pathLst>
          </a:custGeom>
          <a:ln w="13313">
            <a:solidFill>
              <a:srgbClr val="000000"/>
            </a:solidFill>
          </a:ln>
        </p:spPr>
        <p:txBody>
          <a:bodyPr wrap="square" lIns="0" tIns="0" rIns="0" bIns="0" rtlCol="0"/>
          <a:lstStyle/>
          <a:p>
            <a:endParaRPr/>
          </a:p>
        </p:txBody>
      </p:sp>
      <p:sp>
        <p:nvSpPr>
          <p:cNvPr id="19" name="object 19"/>
          <p:cNvSpPr/>
          <p:nvPr/>
        </p:nvSpPr>
        <p:spPr>
          <a:xfrm>
            <a:off x="5335523" y="6283451"/>
            <a:ext cx="0" cy="73660"/>
          </a:xfrm>
          <a:custGeom>
            <a:avLst/>
            <a:gdLst/>
            <a:ahLst/>
            <a:cxnLst/>
            <a:rect l="l" t="t" r="r" b="b"/>
            <a:pathLst>
              <a:path h="73660">
                <a:moveTo>
                  <a:pt x="0" y="0"/>
                </a:moveTo>
                <a:lnTo>
                  <a:pt x="0" y="73151"/>
                </a:lnTo>
              </a:path>
            </a:pathLst>
          </a:custGeom>
          <a:ln w="13313">
            <a:solidFill>
              <a:srgbClr val="000000"/>
            </a:solidFill>
          </a:ln>
        </p:spPr>
        <p:txBody>
          <a:bodyPr wrap="square" lIns="0" tIns="0" rIns="0" bIns="0" rtlCol="0"/>
          <a:lstStyle/>
          <a:p>
            <a:endParaRPr/>
          </a:p>
        </p:txBody>
      </p:sp>
      <p:sp>
        <p:nvSpPr>
          <p:cNvPr id="20" name="object 20"/>
          <p:cNvSpPr/>
          <p:nvPr/>
        </p:nvSpPr>
        <p:spPr>
          <a:xfrm>
            <a:off x="5838444" y="6283451"/>
            <a:ext cx="0" cy="73660"/>
          </a:xfrm>
          <a:custGeom>
            <a:avLst/>
            <a:gdLst/>
            <a:ahLst/>
            <a:cxnLst/>
            <a:rect l="l" t="t" r="r" b="b"/>
            <a:pathLst>
              <a:path h="73660">
                <a:moveTo>
                  <a:pt x="0" y="0"/>
                </a:moveTo>
                <a:lnTo>
                  <a:pt x="0" y="73151"/>
                </a:lnTo>
              </a:path>
            </a:pathLst>
          </a:custGeom>
          <a:ln w="13313">
            <a:solidFill>
              <a:srgbClr val="000000"/>
            </a:solidFill>
          </a:ln>
        </p:spPr>
        <p:txBody>
          <a:bodyPr wrap="square" lIns="0" tIns="0" rIns="0" bIns="0" rtlCol="0"/>
          <a:lstStyle/>
          <a:p>
            <a:endParaRPr/>
          </a:p>
        </p:txBody>
      </p:sp>
      <p:sp>
        <p:nvSpPr>
          <p:cNvPr id="21" name="object 21"/>
          <p:cNvSpPr/>
          <p:nvPr/>
        </p:nvSpPr>
        <p:spPr>
          <a:xfrm>
            <a:off x="6339839" y="6283451"/>
            <a:ext cx="0" cy="73660"/>
          </a:xfrm>
          <a:custGeom>
            <a:avLst/>
            <a:gdLst/>
            <a:ahLst/>
            <a:cxnLst/>
            <a:rect l="l" t="t" r="r" b="b"/>
            <a:pathLst>
              <a:path h="73660">
                <a:moveTo>
                  <a:pt x="0" y="0"/>
                </a:moveTo>
                <a:lnTo>
                  <a:pt x="0" y="73151"/>
                </a:lnTo>
              </a:path>
            </a:pathLst>
          </a:custGeom>
          <a:ln w="13313">
            <a:solidFill>
              <a:srgbClr val="000000"/>
            </a:solidFill>
          </a:ln>
        </p:spPr>
        <p:txBody>
          <a:bodyPr wrap="square" lIns="0" tIns="0" rIns="0" bIns="0" rtlCol="0"/>
          <a:lstStyle/>
          <a:p>
            <a:endParaRPr/>
          </a:p>
        </p:txBody>
      </p:sp>
      <p:sp>
        <p:nvSpPr>
          <p:cNvPr id="22" name="object 22"/>
          <p:cNvSpPr/>
          <p:nvPr/>
        </p:nvSpPr>
        <p:spPr>
          <a:xfrm>
            <a:off x="6842759" y="6283451"/>
            <a:ext cx="0" cy="73660"/>
          </a:xfrm>
          <a:custGeom>
            <a:avLst/>
            <a:gdLst/>
            <a:ahLst/>
            <a:cxnLst/>
            <a:rect l="l" t="t" r="r" b="b"/>
            <a:pathLst>
              <a:path h="73660">
                <a:moveTo>
                  <a:pt x="0" y="0"/>
                </a:moveTo>
                <a:lnTo>
                  <a:pt x="0" y="73151"/>
                </a:lnTo>
              </a:path>
            </a:pathLst>
          </a:custGeom>
          <a:ln w="13313">
            <a:solidFill>
              <a:srgbClr val="000000"/>
            </a:solidFill>
          </a:ln>
        </p:spPr>
        <p:txBody>
          <a:bodyPr wrap="square" lIns="0" tIns="0" rIns="0" bIns="0" rtlCol="0"/>
          <a:lstStyle/>
          <a:p>
            <a:endParaRPr/>
          </a:p>
        </p:txBody>
      </p:sp>
      <p:sp>
        <p:nvSpPr>
          <p:cNvPr id="23" name="object 23"/>
          <p:cNvSpPr/>
          <p:nvPr/>
        </p:nvSpPr>
        <p:spPr>
          <a:xfrm>
            <a:off x="7345679" y="6283451"/>
            <a:ext cx="0" cy="73660"/>
          </a:xfrm>
          <a:custGeom>
            <a:avLst/>
            <a:gdLst/>
            <a:ahLst/>
            <a:cxnLst/>
            <a:rect l="l" t="t" r="r" b="b"/>
            <a:pathLst>
              <a:path h="73660">
                <a:moveTo>
                  <a:pt x="0" y="0"/>
                </a:moveTo>
                <a:lnTo>
                  <a:pt x="0" y="73151"/>
                </a:lnTo>
              </a:path>
            </a:pathLst>
          </a:custGeom>
          <a:ln w="13313">
            <a:solidFill>
              <a:srgbClr val="000000"/>
            </a:solidFill>
          </a:ln>
        </p:spPr>
        <p:txBody>
          <a:bodyPr wrap="square" lIns="0" tIns="0" rIns="0" bIns="0" rtlCol="0"/>
          <a:lstStyle/>
          <a:p>
            <a:endParaRPr/>
          </a:p>
        </p:txBody>
      </p:sp>
      <p:sp>
        <p:nvSpPr>
          <p:cNvPr id="24" name="object 24"/>
          <p:cNvSpPr txBox="1"/>
          <p:nvPr/>
        </p:nvSpPr>
        <p:spPr>
          <a:xfrm>
            <a:off x="7813544" y="6354807"/>
            <a:ext cx="7874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Κ</a:t>
            </a:r>
            <a:endParaRPr sz="850">
              <a:latin typeface="Courier New"/>
              <a:cs typeface="Courier New"/>
            </a:endParaRPr>
          </a:p>
        </p:txBody>
      </p:sp>
      <p:sp>
        <p:nvSpPr>
          <p:cNvPr id="25" name="object 25"/>
          <p:cNvSpPr txBox="1"/>
          <p:nvPr/>
        </p:nvSpPr>
        <p:spPr>
          <a:xfrm>
            <a:off x="7310625" y="6354807"/>
            <a:ext cx="7874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Ι</a:t>
            </a:r>
            <a:endParaRPr sz="850">
              <a:latin typeface="Courier New"/>
              <a:cs typeface="Courier New"/>
            </a:endParaRPr>
          </a:p>
        </p:txBody>
      </p:sp>
      <p:sp>
        <p:nvSpPr>
          <p:cNvPr id="26" name="object 26"/>
          <p:cNvSpPr txBox="1"/>
          <p:nvPr/>
        </p:nvSpPr>
        <p:spPr>
          <a:xfrm>
            <a:off x="6807706" y="6354807"/>
            <a:ext cx="7874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Θ</a:t>
            </a:r>
            <a:endParaRPr sz="850">
              <a:latin typeface="Courier New"/>
              <a:cs typeface="Courier New"/>
            </a:endParaRPr>
          </a:p>
        </p:txBody>
      </p:sp>
      <p:sp>
        <p:nvSpPr>
          <p:cNvPr id="27" name="object 27"/>
          <p:cNvSpPr txBox="1"/>
          <p:nvPr/>
        </p:nvSpPr>
        <p:spPr>
          <a:xfrm>
            <a:off x="6304786" y="6354807"/>
            <a:ext cx="7874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Η</a:t>
            </a:r>
            <a:endParaRPr sz="850">
              <a:latin typeface="Courier New"/>
              <a:cs typeface="Courier New"/>
            </a:endParaRPr>
          </a:p>
        </p:txBody>
      </p:sp>
      <p:sp>
        <p:nvSpPr>
          <p:cNvPr id="28" name="object 28"/>
          <p:cNvSpPr txBox="1"/>
          <p:nvPr/>
        </p:nvSpPr>
        <p:spPr>
          <a:xfrm>
            <a:off x="5172454" y="6314039"/>
            <a:ext cx="825500" cy="434975"/>
          </a:xfrm>
          <a:prstGeom prst="rect">
            <a:avLst/>
          </a:prstGeom>
        </p:spPr>
        <p:txBody>
          <a:bodyPr vert="horz" wrap="square" lIns="0" tIns="54610" rIns="0" bIns="0" rtlCol="0">
            <a:spAutoFit/>
          </a:bodyPr>
          <a:lstStyle/>
          <a:p>
            <a:pPr algn="ctr">
              <a:lnSpc>
                <a:spcPct val="100000"/>
              </a:lnSpc>
              <a:spcBef>
                <a:spcPts val="430"/>
              </a:spcBef>
              <a:tabLst>
                <a:tab pos="502284" algn="l"/>
              </a:tabLst>
            </a:pPr>
            <a:r>
              <a:rPr sz="850" spc="5" dirty="0">
                <a:latin typeface="Courier New"/>
                <a:cs typeface="Courier New"/>
              </a:rPr>
              <a:t>Ε	Ζ</a:t>
            </a:r>
            <a:endParaRPr sz="850">
              <a:latin typeface="Courier New"/>
              <a:cs typeface="Courier New"/>
            </a:endParaRPr>
          </a:p>
          <a:p>
            <a:pPr marR="5080" algn="ctr">
              <a:lnSpc>
                <a:spcPct val="100000"/>
              </a:lnSpc>
              <a:spcBef>
                <a:spcPts val="480"/>
              </a:spcBef>
            </a:pPr>
            <a:r>
              <a:rPr sz="1150" b="1" spc="10" dirty="0">
                <a:latin typeface="Courier New"/>
                <a:cs typeface="Courier New"/>
              </a:rPr>
              <a:t>Γε</a:t>
            </a:r>
            <a:r>
              <a:rPr sz="1150" b="1" spc="25" dirty="0">
                <a:latin typeface="Courier New"/>
                <a:cs typeface="Courier New"/>
              </a:rPr>
              <a:t>ν</a:t>
            </a:r>
            <a:r>
              <a:rPr sz="1150" b="1" spc="10" dirty="0">
                <a:latin typeface="Courier New"/>
                <a:cs typeface="Courier New"/>
              </a:rPr>
              <a:t>ότυπ</a:t>
            </a:r>
            <a:r>
              <a:rPr sz="1150" b="1" spc="25" dirty="0">
                <a:latin typeface="Courier New"/>
                <a:cs typeface="Courier New"/>
              </a:rPr>
              <a:t>ο</a:t>
            </a:r>
            <a:r>
              <a:rPr sz="1150" b="1" spc="15" dirty="0">
                <a:latin typeface="Courier New"/>
                <a:cs typeface="Courier New"/>
              </a:rPr>
              <a:t>ι</a:t>
            </a:r>
            <a:endParaRPr sz="1150">
              <a:latin typeface="Courier New"/>
              <a:cs typeface="Courier New"/>
            </a:endParaRPr>
          </a:p>
        </p:txBody>
      </p:sp>
      <p:sp>
        <p:nvSpPr>
          <p:cNvPr id="29" name="object 29"/>
          <p:cNvSpPr txBox="1"/>
          <p:nvPr/>
        </p:nvSpPr>
        <p:spPr>
          <a:xfrm>
            <a:off x="4797551" y="6354807"/>
            <a:ext cx="7874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a:t>
            </a:r>
            <a:endParaRPr sz="850">
              <a:latin typeface="Courier New"/>
              <a:cs typeface="Courier New"/>
            </a:endParaRPr>
          </a:p>
        </p:txBody>
      </p:sp>
      <p:sp>
        <p:nvSpPr>
          <p:cNvPr id="30" name="object 30"/>
          <p:cNvSpPr txBox="1"/>
          <p:nvPr/>
        </p:nvSpPr>
        <p:spPr>
          <a:xfrm>
            <a:off x="4296155" y="6354807"/>
            <a:ext cx="7874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Γ</a:t>
            </a:r>
            <a:endParaRPr sz="850">
              <a:latin typeface="Courier New"/>
              <a:cs typeface="Courier New"/>
            </a:endParaRPr>
          </a:p>
        </p:txBody>
      </p:sp>
      <p:sp>
        <p:nvSpPr>
          <p:cNvPr id="31" name="object 31"/>
          <p:cNvSpPr txBox="1"/>
          <p:nvPr/>
        </p:nvSpPr>
        <p:spPr>
          <a:xfrm>
            <a:off x="3793236" y="6354807"/>
            <a:ext cx="7874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Β</a:t>
            </a:r>
            <a:endParaRPr sz="850">
              <a:latin typeface="Courier New"/>
              <a:cs typeface="Courier New"/>
            </a:endParaRPr>
          </a:p>
        </p:txBody>
      </p:sp>
      <p:sp>
        <p:nvSpPr>
          <p:cNvPr id="32" name="object 32"/>
          <p:cNvSpPr txBox="1"/>
          <p:nvPr/>
        </p:nvSpPr>
        <p:spPr>
          <a:xfrm>
            <a:off x="3290316" y="6354807"/>
            <a:ext cx="7874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Α</a:t>
            </a:r>
            <a:endParaRPr sz="850">
              <a:latin typeface="Courier New"/>
              <a:cs typeface="Courier New"/>
            </a:endParaRPr>
          </a:p>
        </p:txBody>
      </p:sp>
      <p:sp>
        <p:nvSpPr>
          <p:cNvPr id="33" name="object 33"/>
          <p:cNvSpPr/>
          <p:nvPr/>
        </p:nvSpPr>
        <p:spPr>
          <a:xfrm>
            <a:off x="7848600" y="6283451"/>
            <a:ext cx="0" cy="73660"/>
          </a:xfrm>
          <a:custGeom>
            <a:avLst/>
            <a:gdLst/>
            <a:ahLst/>
            <a:cxnLst/>
            <a:rect l="l" t="t" r="r" b="b"/>
            <a:pathLst>
              <a:path h="73660">
                <a:moveTo>
                  <a:pt x="0" y="0"/>
                </a:moveTo>
                <a:lnTo>
                  <a:pt x="0" y="73151"/>
                </a:lnTo>
              </a:path>
            </a:pathLst>
          </a:custGeom>
          <a:ln w="13313">
            <a:solidFill>
              <a:srgbClr val="000000"/>
            </a:solidFill>
          </a:ln>
        </p:spPr>
        <p:txBody>
          <a:bodyPr wrap="square" lIns="0" tIns="0" rIns="0" bIns="0" rtlCol="0"/>
          <a:lstStyle/>
          <a:p>
            <a:endParaRPr/>
          </a:p>
        </p:txBody>
      </p:sp>
      <p:sp>
        <p:nvSpPr>
          <p:cNvPr id="34" name="object 34"/>
          <p:cNvSpPr/>
          <p:nvPr/>
        </p:nvSpPr>
        <p:spPr>
          <a:xfrm>
            <a:off x="2795016" y="2685288"/>
            <a:ext cx="0" cy="3598545"/>
          </a:xfrm>
          <a:custGeom>
            <a:avLst/>
            <a:gdLst/>
            <a:ahLst/>
            <a:cxnLst/>
            <a:rect l="l" t="t" r="r" b="b"/>
            <a:pathLst>
              <a:path h="3598545">
                <a:moveTo>
                  <a:pt x="0" y="0"/>
                </a:moveTo>
                <a:lnTo>
                  <a:pt x="0" y="3598163"/>
                </a:lnTo>
              </a:path>
            </a:pathLst>
          </a:custGeom>
          <a:ln w="6656">
            <a:solidFill>
              <a:srgbClr val="000000"/>
            </a:solidFill>
          </a:ln>
        </p:spPr>
        <p:txBody>
          <a:bodyPr wrap="square" lIns="0" tIns="0" rIns="0" bIns="0" rtlCol="0"/>
          <a:lstStyle/>
          <a:p>
            <a:endParaRPr/>
          </a:p>
        </p:txBody>
      </p:sp>
      <p:sp>
        <p:nvSpPr>
          <p:cNvPr id="35" name="object 35"/>
          <p:cNvSpPr/>
          <p:nvPr/>
        </p:nvSpPr>
        <p:spPr>
          <a:xfrm>
            <a:off x="2723388" y="6103619"/>
            <a:ext cx="71755" cy="0"/>
          </a:xfrm>
          <a:custGeom>
            <a:avLst/>
            <a:gdLst/>
            <a:ahLst/>
            <a:cxnLst/>
            <a:rect l="l" t="t" r="r" b="b"/>
            <a:pathLst>
              <a:path w="71755">
                <a:moveTo>
                  <a:pt x="71627" y="0"/>
                </a:moveTo>
                <a:lnTo>
                  <a:pt x="0" y="0"/>
                </a:lnTo>
              </a:path>
            </a:pathLst>
          </a:custGeom>
          <a:ln w="13313">
            <a:solidFill>
              <a:srgbClr val="000000"/>
            </a:solidFill>
          </a:ln>
        </p:spPr>
        <p:txBody>
          <a:bodyPr wrap="square" lIns="0" tIns="0" rIns="0" bIns="0" rtlCol="0"/>
          <a:lstStyle/>
          <a:p>
            <a:endParaRPr/>
          </a:p>
        </p:txBody>
      </p:sp>
      <p:sp>
        <p:nvSpPr>
          <p:cNvPr id="36" name="object 36"/>
          <p:cNvSpPr/>
          <p:nvPr/>
        </p:nvSpPr>
        <p:spPr>
          <a:xfrm>
            <a:off x="2723388" y="5564123"/>
            <a:ext cx="71755" cy="0"/>
          </a:xfrm>
          <a:custGeom>
            <a:avLst/>
            <a:gdLst/>
            <a:ahLst/>
            <a:cxnLst/>
            <a:rect l="l" t="t" r="r" b="b"/>
            <a:pathLst>
              <a:path w="71755">
                <a:moveTo>
                  <a:pt x="71627" y="0"/>
                </a:moveTo>
                <a:lnTo>
                  <a:pt x="0" y="0"/>
                </a:lnTo>
              </a:path>
            </a:pathLst>
          </a:custGeom>
          <a:ln w="13313">
            <a:solidFill>
              <a:srgbClr val="000000"/>
            </a:solidFill>
          </a:ln>
        </p:spPr>
        <p:txBody>
          <a:bodyPr wrap="square" lIns="0" tIns="0" rIns="0" bIns="0" rtlCol="0"/>
          <a:lstStyle/>
          <a:p>
            <a:endParaRPr/>
          </a:p>
        </p:txBody>
      </p:sp>
      <p:sp>
        <p:nvSpPr>
          <p:cNvPr id="37" name="object 37"/>
          <p:cNvSpPr/>
          <p:nvPr/>
        </p:nvSpPr>
        <p:spPr>
          <a:xfrm>
            <a:off x="2723388" y="5024627"/>
            <a:ext cx="71755" cy="0"/>
          </a:xfrm>
          <a:custGeom>
            <a:avLst/>
            <a:gdLst/>
            <a:ahLst/>
            <a:cxnLst/>
            <a:rect l="l" t="t" r="r" b="b"/>
            <a:pathLst>
              <a:path w="71755">
                <a:moveTo>
                  <a:pt x="71627" y="0"/>
                </a:moveTo>
                <a:lnTo>
                  <a:pt x="0" y="0"/>
                </a:lnTo>
              </a:path>
            </a:pathLst>
          </a:custGeom>
          <a:ln w="13313">
            <a:solidFill>
              <a:srgbClr val="000000"/>
            </a:solidFill>
          </a:ln>
        </p:spPr>
        <p:txBody>
          <a:bodyPr wrap="square" lIns="0" tIns="0" rIns="0" bIns="0" rtlCol="0"/>
          <a:lstStyle/>
          <a:p>
            <a:endParaRPr/>
          </a:p>
        </p:txBody>
      </p:sp>
      <p:sp>
        <p:nvSpPr>
          <p:cNvPr id="38" name="object 38"/>
          <p:cNvSpPr/>
          <p:nvPr/>
        </p:nvSpPr>
        <p:spPr>
          <a:xfrm>
            <a:off x="2723388" y="4483607"/>
            <a:ext cx="71755" cy="0"/>
          </a:xfrm>
          <a:custGeom>
            <a:avLst/>
            <a:gdLst/>
            <a:ahLst/>
            <a:cxnLst/>
            <a:rect l="l" t="t" r="r" b="b"/>
            <a:pathLst>
              <a:path w="71755">
                <a:moveTo>
                  <a:pt x="71627" y="0"/>
                </a:moveTo>
                <a:lnTo>
                  <a:pt x="0" y="0"/>
                </a:lnTo>
              </a:path>
            </a:pathLst>
          </a:custGeom>
          <a:ln w="13313">
            <a:solidFill>
              <a:srgbClr val="000000"/>
            </a:solidFill>
          </a:ln>
        </p:spPr>
        <p:txBody>
          <a:bodyPr wrap="square" lIns="0" tIns="0" rIns="0" bIns="0" rtlCol="0"/>
          <a:lstStyle/>
          <a:p>
            <a:endParaRPr/>
          </a:p>
        </p:txBody>
      </p:sp>
      <p:sp>
        <p:nvSpPr>
          <p:cNvPr id="39" name="object 39"/>
          <p:cNvSpPr/>
          <p:nvPr/>
        </p:nvSpPr>
        <p:spPr>
          <a:xfrm>
            <a:off x="2723388" y="3944111"/>
            <a:ext cx="71755" cy="0"/>
          </a:xfrm>
          <a:custGeom>
            <a:avLst/>
            <a:gdLst/>
            <a:ahLst/>
            <a:cxnLst/>
            <a:rect l="l" t="t" r="r" b="b"/>
            <a:pathLst>
              <a:path w="71755">
                <a:moveTo>
                  <a:pt x="71627" y="0"/>
                </a:moveTo>
                <a:lnTo>
                  <a:pt x="0" y="0"/>
                </a:lnTo>
              </a:path>
            </a:pathLst>
          </a:custGeom>
          <a:ln w="13313">
            <a:solidFill>
              <a:srgbClr val="000000"/>
            </a:solidFill>
          </a:ln>
        </p:spPr>
        <p:txBody>
          <a:bodyPr wrap="square" lIns="0" tIns="0" rIns="0" bIns="0" rtlCol="0"/>
          <a:lstStyle/>
          <a:p>
            <a:endParaRPr/>
          </a:p>
        </p:txBody>
      </p:sp>
      <p:sp>
        <p:nvSpPr>
          <p:cNvPr id="40" name="object 40"/>
          <p:cNvSpPr/>
          <p:nvPr/>
        </p:nvSpPr>
        <p:spPr>
          <a:xfrm>
            <a:off x="2723388" y="3404615"/>
            <a:ext cx="71755" cy="0"/>
          </a:xfrm>
          <a:custGeom>
            <a:avLst/>
            <a:gdLst/>
            <a:ahLst/>
            <a:cxnLst/>
            <a:rect l="l" t="t" r="r" b="b"/>
            <a:pathLst>
              <a:path w="71755">
                <a:moveTo>
                  <a:pt x="71627" y="0"/>
                </a:moveTo>
                <a:lnTo>
                  <a:pt x="0" y="0"/>
                </a:lnTo>
              </a:path>
            </a:pathLst>
          </a:custGeom>
          <a:ln w="13313">
            <a:solidFill>
              <a:srgbClr val="000000"/>
            </a:solidFill>
          </a:ln>
        </p:spPr>
        <p:txBody>
          <a:bodyPr wrap="square" lIns="0" tIns="0" rIns="0" bIns="0" rtlCol="0"/>
          <a:lstStyle/>
          <a:p>
            <a:endParaRPr/>
          </a:p>
        </p:txBody>
      </p:sp>
      <p:sp>
        <p:nvSpPr>
          <p:cNvPr id="41" name="object 41"/>
          <p:cNvSpPr txBox="1"/>
          <p:nvPr/>
        </p:nvSpPr>
        <p:spPr>
          <a:xfrm>
            <a:off x="2317431" y="3411605"/>
            <a:ext cx="195580" cy="2197735"/>
          </a:xfrm>
          <a:prstGeom prst="rect">
            <a:avLst/>
          </a:prstGeom>
        </p:spPr>
        <p:txBody>
          <a:bodyPr vert="vert270" wrap="square" lIns="0" tIns="0" rIns="0" bIns="0" rtlCol="0">
            <a:spAutoFit/>
          </a:bodyPr>
          <a:lstStyle/>
          <a:p>
            <a:pPr marL="12700">
              <a:lnSpc>
                <a:spcPts val="1315"/>
              </a:lnSpc>
            </a:pPr>
            <a:r>
              <a:rPr sz="1150" b="1" spc="20" dirty="0">
                <a:latin typeface="Courier New"/>
                <a:cs typeface="Courier New"/>
              </a:rPr>
              <a:t>Estimated Marginal</a:t>
            </a:r>
            <a:r>
              <a:rPr sz="1150" b="1" spc="-60" dirty="0">
                <a:latin typeface="Courier New"/>
                <a:cs typeface="Courier New"/>
              </a:rPr>
              <a:t> </a:t>
            </a:r>
            <a:r>
              <a:rPr sz="1150" b="1" spc="20" dirty="0">
                <a:latin typeface="Courier New"/>
                <a:cs typeface="Courier New"/>
              </a:rPr>
              <a:t>Means</a:t>
            </a:r>
            <a:endParaRPr sz="1150">
              <a:latin typeface="Courier New"/>
              <a:cs typeface="Courier New"/>
            </a:endParaRPr>
          </a:p>
        </p:txBody>
      </p:sp>
      <p:sp>
        <p:nvSpPr>
          <p:cNvPr id="42" name="object 42"/>
          <p:cNvSpPr txBox="1"/>
          <p:nvPr/>
        </p:nvSpPr>
        <p:spPr>
          <a:xfrm>
            <a:off x="2497834" y="2797792"/>
            <a:ext cx="20955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5,5</a:t>
            </a:r>
            <a:endParaRPr sz="850">
              <a:latin typeface="Courier New"/>
              <a:cs typeface="Courier New"/>
            </a:endParaRPr>
          </a:p>
        </p:txBody>
      </p:sp>
      <p:sp>
        <p:nvSpPr>
          <p:cNvPr id="43" name="object 43"/>
          <p:cNvSpPr txBox="1"/>
          <p:nvPr/>
        </p:nvSpPr>
        <p:spPr>
          <a:xfrm>
            <a:off x="2642614" y="3338812"/>
            <a:ext cx="7874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5</a:t>
            </a:r>
            <a:endParaRPr sz="850">
              <a:latin typeface="Courier New"/>
              <a:cs typeface="Courier New"/>
            </a:endParaRPr>
          </a:p>
        </p:txBody>
      </p:sp>
      <p:sp>
        <p:nvSpPr>
          <p:cNvPr id="44" name="object 44"/>
          <p:cNvSpPr txBox="1"/>
          <p:nvPr/>
        </p:nvSpPr>
        <p:spPr>
          <a:xfrm>
            <a:off x="2497834" y="3878308"/>
            <a:ext cx="20955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4,5</a:t>
            </a:r>
            <a:endParaRPr sz="850">
              <a:latin typeface="Courier New"/>
              <a:cs typeface="Courier New"/>
            </a:endParaRPr>
          </a:p>
        </p:txBody>
      </p:sp>
      <p:sp>
        <p:nvSpPr>
          <p:cNvPr id="45" name="object 45"/>
          <p:cNvSpPr txBox="1"/>
          <p:nvPr/>
        </p:nvSpPr>
        <p:spPr>
          <a:xfrm>
            <a:off x="2642614" y="4417803"/>
            <a:ext cx="7874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4</a:t>
            </a:r>
            <a:endParaRPr sz="850">
              <a:latin typeface="Courier New"/>
              <a:cs typeface="Courier New"/>
            </a:endParaRPr>
          </a:p>
        </p:txBody>
      </p:sp>
      <p:sp>
        <p:nvSpPr>
          <p:cNvPr id="46" name="object 46"/>
          <p:cNvSpPr txBox="1"/>
          <p:nvPr/>
        </p:nvSpPr>
        <p:spPr>
          <a:xfrm>
            <a:off x="2497834" y="4958823"/>
            <a:ext cx="20955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3,5</a:t>
            </a:r>
            <a:endParaRPr sz="850">
              <a:latin typeface="Courier New"/>
              <a:cs typeface="Courier New"/>
            </a:endParaRPr>
          </a:p>
        </p:txBody>
      </p:sp>
      <p:sp>
        <p:nvSpPr>
          <p:cNvPr id="47" name="object 47"/>
          <p:cNvSpPr txBox="1"/>
          <p:nvPr/>
        </p:nvSpPr>
        <p:spPr>
          <a:xfrm>
            <a:off x="2642614" y="5498319"/>
            <a:ext cx="7874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3</a:t>
            </a:r>
            <a:endParaRPr sz="850">
              <a:latin typeface="Courier New"/>
              <a:cs typeface="Courier New"/>
            </a:endParaRPr>
          </a:p>
        </p:txBody>
      </p:sp>
      <p:sp>
        <p:nvSpPr>
          <p:cNvPr id="48" name="object 48"/>
          <p:cNvSpPr txBox="1"/>
          <p:nvPr/>
        </p:nvSpPr>
        <p:spPr>
          <a:xfrm>
            <a:off x="2497834" y="6037815"/>
            <a:ext cx="209550" cy="156845"/>
          </a:xfrm>
          <a:prstGeom prst="rect">
            <a:avLst/>
          </a:prstGeom>
        </p:spPr>
        <p:txBody>
          <a:bodyPr vert="horz" wrap="square" lIns="0" tIns="13970" rIns="0" bIns="0" rtlCol="0">
            <a:spAutoFit/>
          </a:bodyPr>
          <a:lstStyle/>
          <a:p>
            <a:pPr>
              <a:lnSpc>
                <a:spcPct val="100000"/>
              </a:lnSpc>
              <a:spcBef>
                <a:spcPts val="110"/>
              </a:spcBef>
            </a:pPr>
            <a:r>
              <a:rPr sz="850" spc="5" dirty="0">
                <a:latin typeface="Courier New"/>
                <a:cs typeface="Courier New"/>
              </a:rPr>
              <a:t>2,5</a:t>
            </a:r>
            <a:endParaRPr sz="850">
              <a:latin typeface="Courier New"/>
              <a:cs typeface="Courier New"/>
            </a:endParaRPr>
          </a:p>
        </p:txBody>
      </p:sp>
      <p:sp>
        <p:nvSpPr>
          <p:cNvPr id="49" name="object 49"/>
          <p:cNvSpPr/>
          <p:nvPr/>
        </p:nvSpPr>
        <p:spPr>
          <a:xfrm>
            <a:off x="2723388" y="2865119"/>
            <a:ext cx="71755" cy="0"/>
          </a:xfrm>
          <a:custGeom>
            <a:avLst/>
            <a:gdLst/>
            <a:ahLst/>
            <a:cxnLst/>
            <a:rect l="l" t="t" r="r" b="b"/>
            <a:pathLst>
              <a:path w="71755">
                <a:moveTo>
                  <a:pt x="71627" y="0"/>
                </a:moveTo>
                <a:lnTo>
                  <a:pt x="0" y="0"/>
                </a:lnTo>
              </a:path>
            </a:pathLst>
          </a:custGeom>
          <a:ln w="13313">
            <a:solidFill>
              <a:srgbClr val="000000"/>
            </a:solidFill>
          </a:ln>
        </p:spPr>
        <p:txBody>
          <a:bodyPr wrap="square" lIns="0" tIns="0" rIns="0" bIns="0" rtlCol="0"/>
          <a:lstStyle/>
          <a:p>
            <a:endParaRPr/>
          </a:p>
        </p:txBody>
      </p:sp>
      <p:sp>
        <p:nvSpPr>
          <p:cNvPr id="50" name="object 50"/>
          <p:cNvSpPr/>
          <p:nvPr/>
        </p:nvSpPr>
        <p:spPr>
          <a:xfrm>
            <a:off x="3325367" y="3188207"/>
            <a:ext cx="4523740" cy="2915920"/>
          </a:xfrm>
          <a:custGeom>
            <a:avLst/>
            <a:gdLst/>
            <a:ahLst/>
            <a:cxnLst/>
            <a:rect l="l" t="t" r="r" b="b"/>
            <a:pathLst>
              <a:path w="4523740" h="2915920">
                <a:moveTo>
                  <a:pt x="0" y="1188719"/>
                </a:moveTo>
                <a:lnTo>
                  <a:pt x="502919" y="2915411"/>
                </a:lnTo>
                <a:lnTo>
                  <a:pt x="1005839" y="2159507"/>
                </a:lnTo>
                <a:lnTo>
                  <a:pt x="1507235" y="1943099"/>
                </a:lnTo>
                <a:lnTo>
                  <a:pt x="2010155" y="0"/>
                </a:lnTo>
                <a:lnTo>
                  <a:pt x="2513075" y="1728215"/>
                </a:lnTo>
                <a:lnTo>
                  <a:pt x="3014471" y="1943099"/>
                </a:lnTo>
                <a:lnTo>
                  <a:pt x="3517391" y="2484119"/>
                </a:lnTo>
                <a:lnTo>
                  <a:pt x="4020311" y="1078991"/>
                </a:lnTo>
                <a:lnTo>
                  <a:pt x="4523231" y="1943099"/>
                </a:lnTo>
              </a:path>
            </a:pathLst>
          </a:custGeom>
          <a:ln w="13313">
            <a:solidFill>
              <a:srgbClr val="000000"/>
            </a:solidFill>
          </a:ln>
        </p:spPr>
        <p:txBody>
          <a:bodyPr wrap="square" lIns="0" tIns="0" rIns="0" bIns="0" rtlCol="0"/>
          <a:lstStyle/>
          <a:p>
            <a:endParaRPr/>
          </a:p>
        </p:txBody>
      </p:sp>
      <p:sp>
        <p:nvSpPr>
          <p:cNvPr id="51" name="object 51"/>
          <p:cNvSpPr/>
          <p:nvPr/>
        </p:nvSpPr>
        <p:spPr>
          <a:xfrm>
            <a:off x="3286719" y="4336755"/>
            <a:ext cx="78821" cy="78821"/>
          </a:xfrm>
          <a:prstGeom prst="rect">
            <a:avLst/>
          </a:prstGeom>
          <a:blipFill>
            <a:blip r:embed="rId9" cstate="print"/>
            <a:stretch>
              <a:fillRect/>
            </a:stretch>
          </a:blipFill>
        </p:spPr>
        <p:txBody>
          <a:bodyPr wrap="square" lIns="0" tIns="0" rIns="0" bIns="0" rtlCol="0"/>
          <a:lstStyle/>
          <a:p>
            <a:endParaRPr/>
          </a:p>
        </p:txBody>
      </p:sp>
      <p:sp>
        <p:nvSpPr>
          <p:cNvPr id="52" name="object 52"/>
          <p:cNvSpPr/>
          <p:nvPr/>
        </p:nvSpPr>
        <p:spPr>
          <a:xfrm>
            <a:off x="3788115" y="6064971"/>
            <a:ext cx="78821" cy="78821"/>
          </a:xfrm>
          <a:prstGeom prst="rect">
            <a:avLst/>
          </a:prstGeom>
          <a:blipFill>
            <a:blip r:embed="rId10" cstate="print"/>
            <a:stretch>
              <a:fillRect/>
            </a:stretch>
          </a:blipFill>
        </p:spPr>
        <p:txBody>
          <a:bodyPr wrap="square" lIns="0" tIns="0" rIns="0" bIns="0" rtlCol="0"/>
          <a:lstStyle/>
          <a:p>
            <a:endParaRPr/>
          </a:p>
        </p:txBody>
      </p:sp>
      <p:sp>
        <p:nvSpPr>
          <p:cNvPr id="53" name="object 53"/>
          <p:cNvSpPr/>
          <p:nvPr/>
        </p:nvSpPr>
        <p:spPr>
          <a:xfrm>
            <a:off x="4291035" y="5309067"/>
            <a:ext cx="78821" cy="77297"/>
          </a:xfrm>
          <a:prstGeom prst="rect">
            <a:avLst/>
          </a:prstGeom>
          <a:blipFill>
            <a:blip r:embed="rId11" cstate="print"/>
            <a:stretch>
              <a:fillRect/>
            </a:stretch>
          </a:blipFill>
        </p:spPr>
        <p:txBody>
          <a:bodyPr wrap="square" lIns="0" tIns="0" rIns="0" bIns="0" rtlCol="0"/>
          <a:lstStyle/>
          <a:p>
            <a:endParaRPr/>
          </a:p>
        </p:txBody>
      </p:sp>
      <p:sp>
        <p:nvSpPr>
          <p:cNvPr id="54" name="object 54"/>
          <p:cNvSpPr/>
          <p:nvPr/>
        </p:nvSpPr>
        <p:spPr>
          <a:xfrm>
            <a:off x="4793955" y="5092659"/>
            <a:ext cx="78821" cy="78821"/>
          </a:xfrm>
          <a:prstGeom prst="rect">
            <a:avLst/>
          </a:prstGeom>
          <a:blipFill>
            <a:blip r:embed="rId12" cstate="print"/>
            <a:stretch>
              <a:fillRect/>
            </a:stretch>
          </a:blipFill>
        </p:spPr>
        <p:txBody>
          <a:bodyPr wrap="square" lIns="0" tIns="0" rIns="0" bIns="0" rtlCol="0"/>
          <a:lstStyle/>
          <a:p>
            <a:endParaRPr/>
          </a:p>
        </p:txBody>
      </p:sp>
      <p:sp>
        <p:nvSpPr>
          <p:cNvPr id="55" name="object 55"/>
          <p:cNvSpPr/>
          <p:nvPr/>
        </p:nvSpPr>
        <p:spPr>
          <a:xfrm>
            <a:off x="5296875" y="3149559"/>
            <a:ext cx="77297" cy="77297"/>
          </a:xfrm>
          <a:prstGeom prst="rect">
            <a:avLst/>
          </a:prstGeom>
          <a:blipFill>
            <a:blip r:embed="rId13" cstate="print"/>
            <a:stretch>
              <a:fillRect/>
            </a:stretch>
          </a:blipFill>
        </p:spPr>
        <p:txBody>
          <a:bodyPr wrap="square" lIns="0" tIns="0" rIns="0" bIns="0" rtlCol="0"/>
          <a:lstStyle/>
          <a:p>
            <a:endParaRPr/>
          </a:p>
        </p:txBody>
      </p:sp>
      <p:sp>
        <p:nvSpPr>
          <p:cNvPr id="56" name="object 56"/>
          <p:cNvSpPr/>
          <p:nvPr/>
        </p:nvSpPr>
        <p:spPr>
          <a:xfrm>
            <a:off x="5798271" y="4876251"/>
            <a:ext cx="78821" cy="78821"/>
          </a:xfrm>
          <a:prstGeom prst="rect">
            <a:avLst/>
          </a:prstGeom>
          <a:blipFill>
            <a:blip r:embed="rId14" cstate="print"/>
            <a:stretch>
              <a:fillRect/>
            </a:stretch>
          </a:blipFill>
        </p:spPr>
        <p:txBody>
          <a:bodyPr wrap="square" lIns="0" tIns="0" rIns="0" bIns="0" rtlCol="0"/>
          <a:lstStyle/>
          <a:p>
            <a:endParaRPr/>
          </a:p>
        </p:txBody>
      </p:sp>
      <p:sp>
        <p:nvSpPr>
          <p:cNvPr id="57" name="object 57"/>
          <p:cNvSpPr/>
          <p:nvPr/>
        </p:nvSpPr>
        <p:spPr>
          <a:xfrm>
            <a:off x="6301191" y="5092659"/>
            <a:ext cx="78821" cy="78821"/>
          </a:xfrm>
          <a:prstGeom prst="rect">
            <a:avLst/>
          </a:prstGeom>
          <a:blipFill>
            <a:blip r:embed="rId15" cstate="print"/>
            <a:stretch>
              <a:fillRect/>
            </a:stretch>
          </a:blipFill>
        </p:spPr>
        <p:txBody>
          <a:bodyPr wrap="square" lIns="0" tIns="0" rIns="0" bIns="0" rtlCol="0"/>
          <a:lstStyle/>
          <a:p>
            <a:endParaRPr/>
          </a:p>
        </p:txBody>
      </p:sp>
      <p:sp>
        <p:nvSpPr>
          <p:cNvPr id="58" name="object 58"/>
          <p:cNvSpPr/>
          <p:nvPr/>
        </p:nvSpPr>
        <p:spPr>
          <a:xfrm>
            <a:off x="6804111" y="5632155"/>
            <a:ext cx="78821" cy="78821"/>
          </a:xfrm>
          <a:prstGeom prst="rect">
            <a:avLst/>
          </a:prstGeom>
          <a:blipFill>
            <a:blip r:embed="rId16" cstate="print"/>
            <a:stretch>
              <a:fillRect/>
            </a:stretch>
          </a:blipFill>
        </p:spPr>
        <p:txBody>
          <a:bodyPr wrap="square" lIns="0" tIns="0" rIns="0" bIns="0" rtlCol="0"/>
          <a:lstStyle/>
          <a:p>
            <a:endParaRPr/>
          </a:p>
        </p:txBody>
      </p:sp>
      <p:sp>
        <p:nvSpPr>
          <p:cNvPr id="59" name="object 59"/>
          <p:cNvSpPr/>
          <p:nvPr/>
        </p:nvSpPr>
        <p:spPr>
          <a:xfrm>
            <a:off x="7305507" y="4228551"/>
            <a:ext cx="78821" cy="78821"/>
          </a:xfrm>
          <a:prstGeom prst="rect">
            <a:avLst/>
          </a:prstGeom>
          <a:blipFill>
            <a:blip r:embed="rId14" cstate="print"/>
            <a:stretch>
              <a:fillRect/>
            </a:stretch>
          </a:blipFill>
        </p:spPr>
        <p:txBody>
          <a:bodyPr wrap="square" lIns="0" tIns="0" rIns="0" bIns="0" rtlCol="0"/>
          <a:lstStyle/>
          <a:p>
            <a:endParaRPr/>
          </a:p>
        </p:txBody>
      </p:sp>
      <p:sp>
        <p:nvSpPr>
          <p:cNvPr id="60" name="object 60"/>
          <p:cNvSpPr/>
          <p:nvPr/>
        </p:nvSpPr>
        <p:spPr>
          <a:xfrm>
            <a:off x="7808427" y="5092659"/>
            <a:ext cx="78821" cy="78821"/>
          </a:xfrm>
          <a:prstGeom prst="rect">
            <a:avLst/>
          </a:prstGeom>
          <a:blipFill>
            <a:blip r:embed="rId12" cstate="print"/>
            <a:stretch>
              <a:fillRect/>
            </a:stretch>
          </a:blipFill>
        </p:spPr>
        <p:txBody>
          <a:bodyPr wrap="square" lIns="0" tIns="0" rIns="0" bIns="0" rtlCol="0"/>
          <a:lstStyle/>
          <a:p>
            <a:endParaRPr/>
          </a:p>
        </p:txBody>
      </p:sp>
      <p:sp>
        <p:nvSpPr>
          <p:cNvPr id="61" name="object 61"/>
          <p:cNvSpPr txBox="1"/>
          <p:nvPr/>
        </p:nvSpPr>
        <p:spPr>
          <a:xfrm>
            <a:off x="2894074" y="2159093"/>
            <a:ext cx="4638675" cy="222885"/>
          </a:xfrm>
          <a:prstGeom prst="rect">
            <a:avLst/>
          </a:prstGeom>
        </p:spPr>
        <p:txBody>
          <a:bodyPr vert="horz" wrap="square" lIns="0" tIns="12065" rIns="0" bIns="0" rtlCol="0">
            <a:spAutoFit/>
          </a:bodyPr>
          <a:lstStyle/>
          <a:p>
            <a:pPr>
              <a:lnSpc>
                <a:spcPct val="100000"/>
              </a:lnSpc>
              <a:spcBef>
                <a:spcPts val="95"/>
              </a:spcBef>
            </a:pPr>
            <a:r>
              <a:rPr sz="1300" b="1" spc="-10" dirty="0">
                <a:latin typeface="Courier New"/>
                <a:cs typeface="Courier New"/>
              </a:rPr>
              <a:t>Estimated Marginal Means </a:t>
            </a:r>
            <a:r>
              <a:rPr sz="1300" b="1" spc="-15" dirty="0">
                <a:latin typeface="Courier New"/>
                <a:cs typeface="Courier New"/>
              </a:rPr>
              <a:t>of </a:t>
            </a:r>
            <a:r>
              <a:rPr sz="1300" b="1" spc="-10" dirty="0">
                <a:latin typeface="Courier New"/>
                <a:cs typeface="Courier New"/>
              </a:rPr>
              <a:t>Πρωϊµότητα</a:t>
            </a:r>
            <a:r>
              <a:rPr sz="1300" b="1" spc="-20" dirty="0">
                <a:latin typeface="Courier New"/>
                <a:cs typeface="Courier New"/>
              </a:rPr>
              <a:t> </a:t>
            </a:r>
            <a:r>
              <a:rPr sz="1300" b="1" spc="-10" dirty="0">
                <a:latin typeface="Courier New"/>
                <a:cs typeface="Courier New"/>
              </a:rPr>
              <a:t>(ηµέρες)</a:t>
            </a:r>
            <a:endParaRPr sz="1300">
              <a:latin typeface="Courier New"/>
              <a:cs typeface="Courier New"/>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53131" y="929131"/>
            <a:ext cx="577278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0000"/>
                </a:solidFill>
                <a:latin typeface="Arial"/>
                <a:cs typeface="Arial"/>
              </a:rPr>
              <a:t>Αποτελέσµατα </a:t>
            </a:r>
            <a:r>
              <a:rPr sz="3200" b="1" spc="55" dirty="0">
                <a:solidFill>
                  <a:srgbClr val="000000"/>
                </a:solidFill>
                <a:latin typeface="Arial"/>
                <a:cs typeface="Arial"/>
              </a:rPr>
              <a:t>µε </a:t>
            </a:r>
            <a:r>
              <a:rPr sz="3200" b="1" spc="-5" dirty="0">
                <a:solidFill>
                  <a:srgbClr val="000000"/>
                </a:solidFill>
                <a:latin typeface="Arial"/>
                <a:cs typeface="Arial"/>
              </a:rPr>
              <a:t>το </a:t>
            </a:r>
            <a:r>
              <a:rPr sz="3200" b="1" dirty="0">
                <a:solidFill>
                  <a:srgbClr val="000000"/>
                </a:solidFill>
                <a:latin typeface="Arial"/>
                <a:cs typeface="Arial"/>
              </a:rPr>
              <a:t>SPSS</a:t>
            </a:r>
            <a:r>
              <a:rPr sz="3200" b="1" spc="-130" dirty="0">
                <a:solidFill>
                  <a:srgbClr val="000000"/>
                </a:solidFill>
                <a:latin typeface="Arial"/>
                <a:cs typeface="Arial"/>
              </a:rPr>
              <a:t> </a:t>
            </a:r>
            <a:r>
              <a:rPr sz="3200" b="1" spc="-5" dirty="0">
                <a:solidFill>
                  <a:srgbClr val="000000"/>
                </a:solidFill>
                <a:latin typeface="Arial"/>
                <a:cs typeface="Arial"/>
              </a:rPr>
              <a:t>(4)</a:t>
            </a:r>
            <a:endParaRPr sz="3200">
              <a:latin typeface="Arial"/>
              <a:cs typeface="Arial"/>
            </a:endParaRPr>
          </a:p>
        </p:txBody>
      </p:sp>
      <p:graphicFrame>
        <p:nvGraphicFramePr>
          <p:cNvPr id="3" name="object 3"/>
          <p:cNvGraphicFramePr>
            <a:graphicFrameLocks noGrp="1"/>
          </p:cNvGraphicFramePr>
          <p:nvPr/>
        </p:nvGraphicFramePr>
        <p:xfrm>
          <a:off x="867155" y="2470404"/>
          <a:ext cx="8858883" cy="2324097"/>
        </p:xfrm>
        <a:graphic>
          <a:graphicData uri="http://schemas.openxmlformats.org/drawingml/2006/table">
            <a:tbl>
              <a:tblPr firstRow="1" bandRow="1">
                <a:tableStyleId>{2D5ABB26-0587-4C30-8999-92F81FD0307C}</a:tableStyleId>
              </a:tblPr>
              <a:tblGrid>
                <a:gridCol w="65405">
                  <a:extLst>
                    <a:ext uri="{9D8B030D-6E8A-4147-A177-3AD203B41FA5}">
                      <a16:colId xmlns:a16="http://schemas.microsoft.com/office/drawing/2014/main" val="20000"/>
                    </a:ext>
                  </a:extLst>
                </a:gridCol>
                <a:gridCol w="1877695">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513714">
                  <a:extLst>
                    <a:ext uri="{9D8B030D-6E8A-4147-A177-3AD203B41FA5}">
                      <a16:colId xmlns:a16="http://schemas.microsoft.com/office/drawing/2014/main" val="20003"/>
                    </a:ext>
                  </a:extLst>
                </a:gridCol>
                <a:gridCol w="114935">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777239">
                  <a:extLst>
                    <a:ext uri="{9D8B030D-6E8A-4147-A177-3AD203B41FA5}">
                      <a16:colId xmlns:a16="http://schemas.microsoft.com/office/drawing/2014/main" val="20006"/>
                    </a:ext>
                  </a:extLst>
                </a:gridCol>
                <a:gridCol w="567055">
                  <a:extLst>
                    <a:ext uri="{9D8B030D-6E8A-4147-A177-3AD203B41FA5}">
                      <a16:colId xmlns:a16="http://schemas.microsoft.com/office/drawing/2014/main" val="20007"/>
                    </a:ext>
                  </a:extLst>
                </a:gridCol>
                <a:gridCol w="1757045">
                  <a:extLst>
                    <a:ext uri="{9D8B030D-6E8A-4147-A177-3AD203B41FA5}">
                      <a16:colId xmlns:a16="http://schemas.microsoft.com/office/drawing/2014/main" val="20008"/>
                    </a:ext>
                  </a:extLst>
                </a:gridCol>
                <a:gridCol w="80645">
                  <a:extLst>
                    <a:ext uri="{9D8B030D-6E8A-4147-A177-3AD203B41FA5}">
                      <a16:colId xmlns:a16="http://schemas.microsoft.com/office/drawing/2014/main" val="20009"/>
                    </a:ext>
                  </a:extLst>
                </a:gridCol>
              </a:tblGrid>
              <a:tr h="562356">
                <a:tc gridSpan="2">
                  <a:txBody>
                    <a:bodyPr/>
                    <a:lstStyle/>
                    <a:p>
                      <a:pPr>
                        <a:lnSpc>
                          <a:spcPct val="100000"/>
                        </a:lnSpc>
                        <a:spcBef>
                          <a:spcPts val="10"/>
                        </a:spcBef>
                      </a:pPr>
                      <a:endParaRPr sz="2150">
                        <a:latin typeface="Times New Roman"/>
                        <a:cs typeface="Times New Roman"/>
                      </a:endParaRPr>
                    </a:p>
                    <a:p>
                      <a:pPr marL="98425">
                        <a:lnSpc>
                          <a:spcPct val="100000"/>
                        </a:lnSpc>
                      </a:pPr>
                      <a:r>
                        <a:rPr sz="1500" spc="-5" dirty="0">
                          <a:latin typeface="Arial"/>
                          <a:cs typeface="Arial"/>
                        </a:rPr>
                        <a:t>Source</a:t>
                      </a:r>
                      <a:endParaRPr sz="1500">
                        <a:latin typeface="Arial"/>
                        <a:cs typeface="Arial"/>
                      </a:endParaRPr>
                    </a:p>
                  </a:txBody>
                  <a:tcPr marL="0" marR="0" marT="1270" marB="0">
                    <a:lnL w="38100">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tcPr>
                </a:tc>
                <a:tc hMerge="1">
                  <a:txBody>
                    <a:bodyPr/>
                    <a:lstStyle/>
                    <a:p>
                      <a:endParaRPr/>
                    </a:p>
                  </a:txBody>
                  <a:tcPr marL="0" marR="0" marT="0" marB="0"/>
                </a:tc>
                <a:tc>
                  <a:txBody>
                    <a:bodyPr/>
                    <a:lstStyle/>
                    <a:p>
                      <a:pPr marL="589280" marR="287020" indent="-291465">
                        <a:lnSpc>
                          <a:spcPts val="1720"/>
                        </a:lnSpc>
                        <a:spcBef>
                          <a:spcPts val="890"/>
                        </a:spcBef>
                      </a:pPr>
                      <a:r>
                        <a:rPr sz="1500" spc="-15" dirty="0">
                          <a:latin typeface="Arial"/>
                          <a:cs typeface="Arial"/>
                        </a:rPr>
                        <a:t>Type </a:t>
                      </a:r>
                      <a:r>
                        <a:rPr sz="1500" spc="-5" dirty="0">
                          <a:latin typeface="Arial"/>
                          <a:cs typeface="Arial"/>
                        </a:rPr>
                        <a:t>III Sum </a:t>
                      </a:r>
                      <a:r>
                        <a:rPr sz="1500" dirty="0">
                          <a:latin typeface="Arial"/>
                          <a:cs typeface="Arial"/>
                        </a:rPr>
                        <a:t>of  </a:t>
                      </a:r>
                      <a:r>
                        <a:rPr sz="1500" spc="-5" dirty="0">
                          <a:latin typeface="Arial"/>
                          <a:cs typeface="Arial"/>
                        </a:rPr>
                        <a:t>Squares</a:t>
                      </a:r>
                      <a:endParaRPr sz="1500">
                        <a:latin typeface="Arial"/>
                        <a:cs typeface="Arial"/>
                      </a:endParaRPr>
                    </a:p>
                  </a:txBody>
                  <a:tcPr marL="0" marR="0" marT="113030" marB="0">
                    <a:lnL w="3810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a:txBody>
                    <a:bodyPr/>
                    <a:lstStyle/>
                    <a:p>
                      <a:pPr>
                        <a:lnSpc>
                          <a:spcPct val="100000"/>
                        </a:lnSpc>
                        <a:spcBef>
                          <a:spcPts val="10"/>
                        </a:spcBef>
                      </a:pPr>
                      <a:endParaRPr sz="2150">
                        <a:latin typeface="Times New Roman"/>
                        <a:cs typeface="Times New Roman"/>
                      </a:endParaRPr>
                    </a:p>
                    <a:p>
                      <a:pPr marL="635" algn="ctr">
                        <a:lnSpc>
                          <a:spcPct val="100000"/>
                        </a:lnSpc>
                      </a:pPr>
                      <a:r>
                        <a:rPr sz="1500" dirty="0">
                          <a:latin typeface="Arial"/>
                          <a:cs typeface="Arial"/>
                        </a:rPr>
                        <a:t>df</a:t>
                      </a:r>
                      <a:endParaRPr sz="1500">
                        <a:latin typeface="Arial"/>
                        <a:cs typeface="Arial"/>
                      </a:endParaRPr>
                    </a:p>
                  </a:txBody>
                  <a:tcPr marL="0" marR="0" marT="1270" marB="0">
                    <a:lnL w="635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gridSpan="2">
                  <a:txBody>
                    <a:bodyPr/>
                    <a:lstStyle/>
                    <a:p>
                      <a:pPr marL="360045" marR="351155" indent="69850">
                        <a:lnSpc>
                          <a:spcPts val="1720"/>
                        </a:lnSpc>
                        <a:spcBef>
                          <a:spcPts val="890"/>
                        </a:spcBef>
                      </a:pPr>
                      <a:r>
                        <a:rPr sz="1500" spc="-10" dirty="0">
                          <a:latin typeface="Arial"/>
                          <a:cs typeface="Arial"/>
                        </a:rPr>
                        <a:t>Mean  </a:t>
                      </a:r>
                      <a:r>
                        <a:rPr sz="1500" spc="-5" dirty="0">
                          <a:latin typeface="Arial"/>
                          <a:cs typeface="Arial"/>
                        </a:rPr>
                        <a:t>S</a:t>
                      </a:r>
                      <a:r>
                        <a:rPr sz="1500" spc="5" dirty="0">
                          <a:latin typeface="Arial"/>
                          <a:cs typeface="Arial"/>
                        </a:rPr>
                        <a:t>q</a:t>
                      </a:r>
                      <a:r>
                        <a:rPr sz="1500" spc="-10" dirty="0">
                          <a:latin typeface="Arial"/>
                          <a:cs typeface="Arial"/>
                        </a:rPr>
                        <a:t>u</a:t>
                      </a:r>
                      <a:r>
                        <a:rPr sz="1500" spc="5" dirty="0">
                          <a:latin typeface="Arial"/>
                          <a:cs typeface="Arial"/>
                        </a:rPr>
                        <a:t>a</a:t>
                      </a:r>
                      <a:r>
                        <a:rPr sz="1500" dirty="0">
                          <a:latin typeface="Arial"/>
                          <a:cs typeface="Arial"/>
                        </a:rPr>
                        <a:t>re</a:t>
                      </a:r>
                      <a:endParaRPr sz="1500">
                        <a:latin typeface="Arial"/>
                        <a:cs typeface="Arial"/>
                      </a:endParaRPr>
                    </a:p>
                  </a:txBody>
                  <a:tcPr marL="0" marR="0" marT="113030" marB="0">
                    <a:lnL w="635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hMerge="1">
                  <a:txBody>
                    <a:bodyPr/>
                    <a:lstStyle/>
                    <a:p>
                      <a:endParaRPr/>
                    </a:p>
                  </a:txBody>
                  <a:tcPr marL="0" marR="0" marT="0" marB="0"/>
                </a:tc>
                <a:tc>
                  <a:txBody>
                    <a:bodyPr/>
                    <a:lstStyle/>
                    <a:p>
                      <a:pPr>
                        <a:lnSpc>
                          <a:spcPct val="100000"/>
                        </a:lnSpc>
                        <a:spcBef>
                          <a:spcPts val="10"/>
                        </a:spcBef>
                      </a:pPr>
                      <a:endParaRPr sz="2150">
                        <a:latin typeface="Times New Roman"/>
                        <a:cs typeface="Times New Roman"/>
                      </a:endParaRPr>
                    </a:p>
                    <a:p>
                      <a:pPr marL="332105">
                        <a:lnSpc>
                          <a:spcPct val="100000"/>
                        </a:lnSpc>
                      </a:pPr>
                      <a:r>
                        <a:rPr sz="1500" dirty="0">
                          <a:latin typeface="Arial"/>
                          <a:cs typeface="Arial"/>
                        </a:rPr>
                        <a:t>F</a:t>
                      </a:r>
                      <a:endParaRPr sz="1500">
                        <a:latin typeface="Arial"/>
                        <a:cs typeface="Arial"/>
                      </a:endParaRPr>
                    </a:p>
                  </a:txBody>
                  <a:tcPr marL="0" marR="0" marT="1270" marB="0">
                    <a:lnL w="635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a:txBody>
                    <a:bodyPr/>
                    <a:lstStyle/>
                    <a:p>
                      <a:pPr>
                        <a:lnSpc>
                          <a:spcPct val="100000"/>
                        </a:lnSpc>
                        <a:spcBef>
                          <a:spcPts val="10"/>
                        </a:spcBef>
                      </a:pPr>
                      <a:endParaRPr sz="2150">
                        <a:latin typeface="Times New Roman"/>
                        <a:cs typeface="Times New Roman"/>
                      </a:endParaRPr>
                    </a:p>
                    <a:p>
                      <a:pPr marL="118745">
                        <a:lnSpc>
                          <a:spcPct val="100000"/>
                        </a:lnSpc>
                      </a:pPr>
                      <a:r>
                        <a:rPr sz="1500" spc="-5" dirty="0">
                          <a:latin typeface="Arial"/>
                          <a:cs typeface="Arial"/>
                        </a:rPr>
                        <a:t>Sig.</a:t>
                      </a:r>
                      <a:endParaRPr sz="1500">
                        <a:latin typeface="Arial"/>
                        <a:cs typeface="Arial"/>
                      </a:endParaRPr>
                    </a:p>
                  </a:txBody>
                  <a:tcPr marL="0" marR="0" marT="1270" marB="0">
                    <a:lnL w="635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gridSpan="2">
                  <a:txBody>
                    <a:bodyPr/>
                    <a:lstStyle/>
                    <a:p>
                      <a:pPr marL="534670" marR="499109" indent="-29209">
                        <a:lnSpc>
                          <a:spcPts val="1720"/>
                        </a:lnSpc>
                        <a:spcBef>
                          <a:spcPts val="890"/>
                        </a:spcBef>
                      </a:pPr>
                      <a:r>
                        <a:rPr sz="1500" spc="-5" dirty="0">
                          <a:latin typeface="Arial"/>
                          <a:cs typeface="Arial"/>
                        </a:rPr>
                        <a:t>O</a:t>
                      </a:r>
                      <a:r>
                        <a:rPr sz="1500" spc="-10" dirty="0">
                          <a:latin typeface="Arial"/>
                          <a:cs typeface="Arial"/>
                        </a:rPr>
                        <a:t>b</a:t>
                      </a:r>
                      <a:r>
                        <a:rPr sz="1500" spc="5" dirty="0">
                          <a:latin typeface="Arial"/>
                          <a:cs typeface="Arial"/>
                        </a:rPr>
                        <a:t>se</a:t>
                      </a:r>
                      <a:r>
                        <a:rPr sz="1500" dirty="0">
                          <a:latin typeface="Arial"/>
                          <a:cs typeface="Arial"/>
                        </a:rPr>
                        <a:t>r</a:t>
                      </a:r>
                      <a:r>
                        <a:rPr sz="1500" spc="-20" dirty="0">
                          <a:latin typeface="Arial"/>
                          <a:cs typeface="Arial"/>
                        </a:rPr>
                        <a:t>v</a:t>
                      </a:r>
                      <a:r>
                        <a:rPr sz="1500" spc="5" dirty="0">
                          <a:latin typeface="Arial"/>
                          <a:cs typeface="Arial"/>
                        </a:rPr>
                        <a:t>e</a:t>
                      </a:r>
                      <a:r>
                        <a:rPr sz="1500" dirty="0">
                          <a:latin typeface="Arial"/>
                          <a:cs typeface="Arial"/>
                        </a:rPr>
                        <a:t>d  </a:t>
                      </a:r>
                      <a:r>
                        <a:rPr sz="1500" spc="-10" dirty="0">
                          <a:latin typeface="Arial"/>
                          <a:cs typeface="Arial"/>
                        </a:rPr>
                        <a:t>Power(a)</a:t>
                      </a:r>
                      <a:endParaRPr sz="1500">
                        <a:latin typeface="Arial"/>
                        <a:cs typeface="Arial"/>
                      </a:endParaRPr>
                    </a:p>
                  </a:txBody>
                  <a:tcPr marL="0" marR="0" marT="113030" marB="0">
                    <a:lnL w="635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585215">
                <a:tc gridSpan="2">
                  <a:txBody>
                    <a:bodyPr/>
                    <a:lstStyle/>
                    <a:p>
                      <a:pPr marL="98425">
                        <a:lnSpc>
                          <a:spcPct val="100000"/>
                        </a:lnSpc>
                        <a:spcBef>
                          <a:spcPts val="45"/>
                        </a:spcBef>
                      </a:pPr>
                      <a:r>
                        <a:rPr sz="1500" spc="-5" dirty="0">
                          <a:latin typeface="Arial"/>
                          <a:cs typeface="Arial"/>
                        </a:rPr>
                        <a:t>Corrected </a:t>
                      </a:r>
                      <a:r>
                        <a:rPr sz="1500" spc="-10" dirty="0">
                          <a:latin typeface="Arial"/>
                          <a:cs typeface="Arial"/>
                        </a:rPr>
                        <a:t>Model</a:t>
                      </a:r>
                      <a:endParaRPr sz="1500">
                        <a:latin typeface="Arial"/>
                        <a:cs typeface="Arial"/>
                      </a:endParaRPr>
                    </a:p>
                    <a:p>
                      <a:pPr marL="98425">
                        <a:lnSpc>
                          <a:spcPct val="100000"/>
                        </a:lnSpc>
                        <a:spcBef>
                          <a:spcPts val="455"/>
                        </a:spcBef>
                      </a:pPr>
                      <a:r>
                        <a:rPr sz="1500" spc="-5" dirty="0">
                          <a:latin typeface="Arial"/>
                          <a:cs typeface="Arial"/>
                        </a:rPr>
                        <a:t>Intercept</a:t>
                      </a:r>
                      <a:endParaRPr sz="1500">
                        <a:latin typeface="Arial"/>
                        <a:cs typeface="Arial"/>
                      </a:endParaRPr>
                    </a:p>
                  </a:txBody>
                  <a:tcPr marL="0" marR="0" marT="5715" marB="0">
                    <a:lnL w="38100">
                      <a:solidFill>
                        <a:srgbClr val="000000"/>
                      </a:solidFill>
                      <a:prstDash val="solid"/>
                    </a:lnL>
                    <a:lnR w="38100">
                      <a:solidFill>
                        <a:srgbClr val="000000"/>
                      </a:solidFill>
                      <a:prstDash val="solid"/>
                    </a:lnR>
                    <a:lnT w="38100">
                      <a:solidFill>
                        <a:srgbClr val="000000"/>
                      </a:solidFill>
                      <a:prstDash val="solid"/>
                    </a:lnT>
                    <a:lnB w="38100">
                      <a:solidFill>
                        <a:srgbClr val="FF0000"/>
                      </a:solidFill>
                      <a:prstDash val="solid"/>
                    </a:lnB>
                  </a:tcPr>
                </a:tc>
                <a:tc hMerge="1">
                  <a:txBody>
                    <a:bodyPr/>
                    <a:lstStyle/>
                    <a:p>
                      <a:endParaRPr/>
                    </a:p>
                  </a:txBody>
                  <a:tcPr marL="0" marR="0" marT="0" marB="0"/>
                </a:tc>
                <a:tc>
                  <a:txBody>
                    <a:bodyPr/>
                    <a:lstStyle/>
                    <a:p>
                      <a:pPr marL="1081405">
                        <a:lnSpc>
                          <a:spcPct val="100000"/>
                        </a:lnSpc>
                        <a:spcBef>
                          <a:spcPts val="310"/>
                        </a:spcBef>
                      </a:pPr>
                      <a:r>
                        <a:rPr sz="1500" spc="-5" dirty="0">
                          <a:latin typeface="Arial"/>
                          <a:cs typeface="Arial"/>
                        </a:rPr>
                        <a:t>51.49(b)</a:t>
                      </a:r>
                      <a:endParaRPr sz="1500">
                        <a:latin typeface="Arial"/>
                        <a:cs typeface="Arial"/>
                      </a:endParaRPr>
                    </a:p>
                    <a:p>
                      <a:pPr marL="1101725">
                        <a:lnSpc>
                          <a:spcPct val="100000"/>
                        </a:lnSpc>
                        <a:spcBef>
                          <a:spcPts val="470"/>
                        </a:spcBef>
                      </a:pPr>
                      <a:r>
                        <a:rPr sz="1500" spc="-5" dirty="0">
                          <a:latin typeface="Arial"/>
                          <a:cs typeface="Arial"/>
                        </a:rPr>
                        <a:t>1288.81</a:t>
                      </a:r>
                      <a:endParaRPr sz="1500">
                        <a:latin typeface="Arial"/>
                        <a:cs typeface="Arial"/>
                      </a:endParaRPr>
                    </a:p>
                  </a:txBody>
                  <a:tcPr marL="0" marR="0" marT="39370" marB="0">
                    <a:lnL w="38100">
                      <a:solidFill>
                        <a:srgbClr val="000000"/>
                      </a:solidFill>
                      <a:prstDash val="solid"/>
                    </a:lnL>
                    <a:lnR w="6350">
                      <a:solidFill>
                        <a:srgbClr val="000000"/>
                      </a:solidFill>
                      <a:prstDash val="solid"/>
                    </a:lnR>
                    <a:lnT w="38100">
                      <a:solidFill>
                        <a:srgbClr val="000000"/>
                      </a:solidFill>
                      <a:prstDash val="solid"/>
                    </a:lnT>
                    <a:lnB w="38100">
                      <a:solidFill>
                        <a:srgbClr val="FF0000"/>
                      </a:solidFill>
                      <a:prstDash val="solid"/>
                    </a:lnB>
                  </a:tcPr>
                </a:tc>
                <a:tc>
                  <a:txBody>
                    <a:bodyPr/>
                    <a:lstStyle/>
                    <a:p>
                      <a:pPr marL="307975">
                        <a:lnSpc>
                          <a:spcPct val="100000"/>
                        </a:lnSpc>
                        <a:spcBef>
                          <a:spcPts val="310"/>
                        </a:spcBef>
                      </a:pPr>
                      <a:r>
                        <a:rPr sz="1500" dirty="0">
                          <a:latin typeface="Arial"/>
                          <a:cs typeface="Arial"/>
                        </a:rPr>
                        <a:t>9</a:t>
                      </a:r>
                      <a:endParaRPr sz="1500">
                        <a:latin typeface="Arial"/>
                        <a:cs typeface="Arial"/>
                      </a:endParaRPr>
                    </a:p>
                    <a:p>
                      <a:pPr marL="307975">
                        <a:lnSpc>
                          <a:spcPct val="100000"/>
                        </a:lnSpc>
                        <a:spcBef>
                          <a:spcPts val="470"/>
                        </a:spcBef>
                      </a:pPr>
                      <a:r>
                        <a:rPr sz="1500" dirty="0">
                          <a:latin typeface="Arial"/>
                          <a:cs typeface="Arial"/>
                        </a:rPr>
                        <a:t>1</a:t>
                      </a:r>
                      <a:endParaRPr sz="1500">
                        <a:latin typeface="Arial"/>
                        <a:cs typeface="Arial"/>
                      </a:endParaRPr>
                    </a:p>
                  </a:txBody>
                  <a:tcPr marL="0" marR="0" marT="39370" marB="0">
                    <a:lnL w="6350">
                      <a:solidFill>
                        <a:srgbClr val="000000"/>
                      </a:solidFill>
                      <a:prstDash val="solid"/>
                    </a:lnL>
                    <a:lnR w="6350">
                      <a:solidFill>
                        <a:srgbClr val="000000"/>
                      </a:solidFill>
                      <a:prstDash val="solid"/>
                    </a:lnR>
                    <a:lnT w="38100">
                      <a:solidFill>
                        <a:srgbClr val="000000"/>
                      </a:solidFill>
                      <a:prstDash val="solid"/>
                    </a:lnT>
                    <a:lnB w="38100">
                      <a:solidFill>
                        <a:srgbClr val="FF0000"/>
                      </a:solidFill>
                      <a:prstDash val="solid"/>
                    </a:lnB>
                  </a:tcPr>
                </a:tc>
                <a:tc gridSpan="2">
                  <a:txBody>
                    <a:bodyPr/>
                    <a:lstStyle/>
                    <a:p>
                      <a:pPr marR="90170" algn="r">
                        <a:lnSpc>
                          <a:spcPct val="100000"/>
                        </a:lnSpc>
                        <a:spcBef>
                          <a:spcPts val="310"/>
                        </a:spcBef>
                      </a:pPr>
                      <a:r>
                        <a:rPr sz="1500" spc="5" dirty="0">
                          <a:latin typeface="Arial"/>
                          <a:cs typeface="Arial"/>
                        </a:rPr>
                        <a:t>5</a:t>
                      </a:r>
                      <a:r>
                        <a:rPr sz="1500" dirty="0">
                          <a:latin typeface="Arial"/>
                          <a:cs typeface="Arial"/>
                        </a:rPr>
                        <a:t>.</a:t>
                      </a:r>
                      <a:r>
                        <a:rPr sz="1500" spc="5" dirty="0">
                          <a:latin typeface="Arial"/>
                          <a:cs typeface="Arial"/>
                        </a:rPr>
                        <a:t>7</a:t>
                      </a:r>
                      <a:r>
                        <a:rPr sz="1500" dirty="0">
                          <a:latin typeface="Arial"/>
                          <a:cs typeface="Arial"/>
                        </a:rPr>
                        <a:t>2</a:t>
                      </a:r>
                      <a:endParaRPr sz="1500">
                        <a:latin typeface="Arial"/>
                        <a:cs typeface="Arial"/>
                      </a:endParaRPr>
                    </a:p>
                    <a:p>
                      <a:pPr marR="90170" algn="r">
                        <a:lnSpc>
                          <a:spcPct val="100000"/>
                        </a:lnSpc>
                        <a:spcBef>
                          <a:spcPts val="470"/>
                        </a:spcBef>
                      </a:pPr>
                      <a:r>
                        <a:rPr sz="1500" spc="-10" dirty="0">
                          <a:latin typeface="Arial"/>
                          <a:cs typeface="Arial"/>
                        </a:rPr>
                        <a:t>1</a:t>
                      </a:r>
                      <a:r>
                        <a:rPr sz="1500" spc="5" dirty="0">
                          <a:latin typeface="Arial"/>
                          <a:cs typeface="Arial"/>
                        </a:rPr>
                        <a:t>288</a:t>
                      </a:r>
                      <a:r>
                        <a:rPr sz="1500" spc="-25" dirty="0">
                          <a:latin typeface="Arial"/>
                          <a:cs typeface="Arial"/>
                        </a:rPr>
                        <a:t>.</a:t>
                      </a:r>
                      <a:r>
                        <a:rPr sz="1500" spc="5" dirty="0">
                          <a:latin typeface="Arial"/>
                          <a:cs typeface="Arial"/>
                        </a:rPr>
                        <a:t>8</a:t>
                      </a:r>
                      <a:r>
                        <a:rPr sz="1500" dirty="0">
                          <a:latin typeface="Arial"/>
                          <a:cs typeface="Arial"/>
                        </a:rPr>
                        <a:t>1</a:t>
                      </a:r>
                      <a:endParaRPr sz="1500">
                        <a:latin typeface="Arial"/>
                        <a:cs typeface="Arial"/>
                      </a:endParaRPr>
                    </a:p>
                  </a:txBody>
                  <a:tcPr marL="0" marR="0" marT="39370" marB="0">
                    <a:lnL w="6350">
                      <a:solidFill>
                        <a:srgbClr val="000000"/>
                      </a:solidFill>
                      <a:prstDash val="solid"/>
                    </a:lnL>
                    <a:lnR w="6350">
                      <a:solidFill>
                        <a:srgbClr val="000000"/>
                      </a:solidFill>
                      <a:prstDash val="solid"/>
                    </a:lnR>
                    <a:lnT w="38100">
                      <a:solidFill>
                        <a:srgbClr val="000000"/>
                      </a:solidFill>
                      <a:prstDash val="solid"/>
                    </a:lnT>
                    <a:lnB w="38100">
                      <a:solidFill>
                        <a:srgbClr val="FF0000"/>
                      </a:solidFill>
                      <a:prstDash val="solid"/>
                    </a:lnB>
                  </a:tcPr>
                </a:tc>
                <a:tc hMerge="1">
                  <a:txBody>
                    <a:bodyPr/>
                    <a:lstStyle/>
                    <a:p>
                      <a:endParaRPr/>
                    </a:p>
                  </a:txBody>
                  <a:tcPr marL="0" marR="0" marT="0" marB="0"/>
                </a:tc>
                <a:tc>
                  <a:txBody>
                    <a:bodyPr/>
                    <a:lstStyle/>
                    <a:p>
                      <a:pPr marR="88900" algn="r">
                        <a:lnSpc>
                          <a:spcPct val="100000"/>
                        </a:lnSpc>
                        <a:spcBef>
                          <a:spcPts val="310"/>
                        </a:spcBef>
                      </a:pPr>
                      <a:r>
                        <a:rPr sz="1500" spc="5" dirty="0">
                          <a:latin typeface="Arial"/>
                          <a:cs typeface="Arial"/>
                        </a:rPr>
                        <a:t>1</a:t>
                      </a:r>
                      <a:r>
                        <a:rPr sz="1500" spc="-10" dirty="0">
                          <a:latin typeface="Arial"/>
                          <a:cs typeface="Arial"/>
                        </a:rPr>
                        <a:t>.</a:t>
                      </a:r>
                      <a:r>
                        <a:rPr sz="1500" spc="5" dirty="0">
                          <a:latin typeface="Arial"/>
                          <a:cs typeface="Arial"/>
                        </a:rPr>
                        <a:t>4</a:t>
                      </a:r>
                      <a:r>
                        <a:rPr sz="1500" dirty="0">
                          <a:latin typeface="Arial"/>
                          <a:cs typeface="Arial"/>
                        </a:rPr>
                        <a:t>8</a:t>
                      </a:r>
                      <a:endParaRPr sz="1500">
                        <a:latin typeface="Arial"/>
                        <a:cs typeface="Arial"/>
                      </a:endParaRPr>
                    </a:p>
                    <a:p>
                      <a:pPr marR="88900" algn="r">
                        <a:lnSpc>
                          <a:spcPct val="100000"/>
                        </a:lnSpc>
                        <a:spcBef>
                          <a:spcPts val="470"/>
                        </a:spcBef>
                      </a:pPr>
                      <a:r>
                        <a:rPr sz="1500" spc="5" dirty="0">
                          <a:latin typeface="Arial"/>
                          <a:cs typeface="Arial"/>
                        </a:rPr>
                        <a:t>3</a:t>
                      </a:r>
                      <a:r>
                        <a:rPr sz="1500" spc="-10" dirty="0">
                          <a:latin typeface="Arial"/>
                          <a:cs typeface="Arial"/>
                        </a:rPr>
                        <a:t>3</a:t>
                      </a:r>
                      <a:r>
                        <a:rPr sz="1500" spc="5" dirty="0">
                          <a:latin typeface="Arial"/>
                          <a:cs typeface="Arial"/>
                        </a:rPr>
                        <a:t>2</a:t>
                      </a:r>
                      <a:r>
                        <a:rPr sz="1500" dirty="0">
                          <a:latin typeface="Arial"/>
                          <a:cs typeface="Arial"/>
                        </a:rPr>
                        <a:t>.</a:t>
                      </a:r>
                      <a:r>
                        <a:rPr sz="1500" spc="-20" dirty="0">
                          <a:latin typeface="Arial"/>
                          <a:cs typeface="Arial"/>
                        </a:rPr>
                        <a:t>6</a:t>
                      </a:r>
                      <a:r>
                        <a:rPr sz="1500" dirty="0">
                          <a:latin typeface="Arial"/>
                          <a:cs typeface="Arial"/>
                        </a:rPr>
                        <a:t>4</a:t>
                      </a:r>
                      <a:endParaRPr sz="1500">
                        <a:latin typeface="Arial"/>
                        <a:cs typeface="Arial"/>
                      </a:endParaRPr>
                    </a:p>
                  </a:txBody>
                  <a:tcPr marL="0" marR="0" marT="39370" marB="0">
                    <a:lnL w="6350">
                      <a:solidFill>
                        <a:srgbClr val="000000"/>
                      </a:solidFill>
                      <a:prstDash val="solid"/>
                    </a:lnL>
                    <a:lnR w="6350">
                      <a:solidFill>
                        <a:srgbClr val="000000"/>
                      </a:solidFill>
                      <a:prstDash val="solid"/>
                    </a:lnR>
                    <a:lnT w="38100">
                      <a:solidFill>
                        <a:srgbClr val="000000"/>
                      </a:solidFill>
                      <a:prstDash val="solid"/>
                    </a:lnT>
                    <a:lnB w="38100">
                      <a:solidFill>
                        <a:srgbClr val="FF0000"/>
                      </a:solidFill>
                      <a:prstDash val="solid"/>
                    </a:lnB>
                  </a:tcPr>
                </a:tc>
                <a:tc>
                  <a:txBody>
                    <a:bodyPr/>
                    <a:lstStyle/>
                    <a:p>
                      <a:pPr marL="98425">
                        <a:lnSpc>
                          <a:spcPct val="100000"/>
                        </a:lnSpc>
                        <a:spcBef>
                          <a:spcPts val="310"/>
                        </a:spcBef>
                      </a:pPr>
                      <a:r>
                        <a:rPr sz="1500" spc="-5" dirty="0">
                          <a:latin typeface="Arial"/>
                          <a:cs typeface="Arial"/>
                        </a:rPr>
                        <a:t>.169</a:t>
                      </a:r>
                      <a:endParaRPr sz="1500">
                        <a:latin typeface="Arial"/>
                        <a:cs typeface="Arial"/>
                      </a:endParaRPr>
                    </a:p>
                    <a:p>
                      <a:pPr marL="98425">
                        <a:lnSpc>
                          <a:spcPct val="100000"/>
                        </a:lnSpc>
                        <a:spcBef>
                          <a:spcPts val="470"/>
                        </a:spcBef>
                      </a:pPr>
                      <a:r>
                        <a:rPr sz="1500" spc="-5" dirty="0">
                          <a:latin typeface="Arial"/>
                          <a:cs typeface="Arial"/>
                        </a:rPr>
                        <a:t>.000</a:t>
                      </a:r>
                      <a:endParaRPr sz="1500">
                        <a:latin typeface="Arial"/>
                        <a:cs typeface="Arial"/>
                      </a:endParaRPr>
                    </a:p>
                  </a:txBody>
                  <a:tcPr marL="0" marR="0" marT="39370" marB="0">
                    <a:lnL w="6350">
                      <a:solidFill>
                        <a:srgbClr val="000000"/>
                      </a:solidFill>
                      <a:prstDash val="solid"/>
                    </a:lnL>
                    <a:lnR w="6350">
                      <a:solidFill>
                        <a:srgbClr val="000000"/>
                      </a:solidFill>
                      <a:prstDash val="solid"/>
                    </a:lnR>
                    <a:lnT w="38100">
                      <a:solidFill>
                        <a:srgbClr val="000000"/>
                      </a:solidFill>
                      <a:prstDash val="solid"/>
                    </a:lnT>
                    <a:lnB w="38100">
                      <a:solidFill>
                        <a:srgbClr val="FF0000"/>
                      </a:solidFill>
                      <a:prstDash val="solid"/>
                    </a:lnB>
                  </a:tcPr>
                </a:tc>
                <a:tc gridSpan="2">
                  <a:txBody>
                    <a:bodyPr/>
                    <a:lstStyle/>
                    <a:p>
                      <a:pPr marR="92075" algn="r">
                        <a:lnSpc>
                          <a:spcPct val="100000"/>
                        </a:lnSpc>
                        <a:spcBef>
                          <a:spcPts val="310"/>
                        </a:spcBef>
                      </a:pPr>
                      <a:r>
                        <a:rPr sz="1500" dirty="0">
                          <a:latin typeface="Arial"/>
                          <a:cs typeface="Arial"/>
                        </a:rPr>
                        <a:t>.</a:t>
                      </a:r>
                      <a:r>
                        <a:rPr sz="1500" spc="5" dirty="0">
                          <a:latin typeface="Arial"/>
                          <a:cs typeface="Arial"/>
                        </a:rPr>
                        <a:t>6</a:t>
                      </a:r>
                      <a:r>
                        <a:rPr sz="1500" spc="-10" dirty="0">
                          <a:latin typeface="Arial"/>
                          <a:cs typeface="Arial"/>
                        </a:rPr>
                        <a:t>6</a:t>
                      </a:r>
                      <a:r>
                        <a:rPr sz="1500" dirty="0">
                          <a:latin typeface="Arial"/>
                          <a:cs typeface="Arial"/>
                        </a:rPr>
                        <a:t>7</a:t>
                      </a:r>
                      <a:endParaRPr sz="1500">
                        <a:latin typeface="Arial"/>
                        <a:cs typeface="Arial"/>
                      </a:endParaRPr>
                    </a:p>
                    <a:p>
                      <a:pPr marR="92075" algn="r">
                        <a:lnSpc>
                          <a:spcPct val="100000"/>
                        </a:lnSpc>
                        <a:spcBef>
                          <a:spcPts val="470"/>
                        </a:spcBef>
                      </a:pPr>
                      <a:r>
                        <a:rPr sz="1500" spc="5" dirty="0">
                          <a:latin typeface="Arial"/>
                          <a:cs typeface="Arial"/>
                        </a:rPr>
                        <a:t>1</a:t>
                      </a:r>
                      <a:r>
                        <a:rPr sz="1500" dirty="0">
                          <a:latin typeface="Arial"/>
                          <a:cs typeface="Arial"/>
                        </a:rPr>
                        <a:t>.</a:t>
                      </a:r>
                      <a:r>
                        <a:rPr sz="1500" spc="5" dirty="0">
                          <a:latin typeface="Arial"/>
                          <a:cs typeface="Arial"/>
                        </a:rPr>
                        <a:t>0</a:t>
                      </a:r>
                      <a:r>
                        <a:rPr sz="1500" spc="-10" dirty="0">
                          <a:latin typeface="Arial"/>
                          <a:cs typeface="Arial"/>
                        </a:rPr>
                        <a:t>0</a:t>
                      </a:r>
                      <a:r>
                        <a:rPr sz="1500" dirty="0">
                          <a:latin typeface="Arial"/>
                          <a:cs typeface="Arial"/>
                        </a:rPr>
                        <a:t>0</a:t>
                      </a:r>
                      <a:endParaRPr sz="1500">
                        <a:latin typeface="Arial"/>
                        <a:cs typeface="Arial"/>
                      </a:endParaRPr>
                    </a:p>
                  </a:txBody>
                  <a:tcPr marL="0" marR="0" marT="39370" marB="0">
                    <a:lnL w="6350">
                      <a:solidFill>
                        <a:srgbClr val="000000"/>
                      </a:solidFill>
                      <a:prstDash val="solid"/>
                    </a:lnL>
                    <a:lnR w="6350">
                      <a:solidFill>
                        <a:srgbClr val="000000"/>
                      </a:solidFill>
                      <a:prstDash val="solid"/>
                    </a:lnR>
                    <a:lnT w="38100">
                      <a:solidFill>
                        <a:srgbClr val="000000"/>
                      </a:solidFill>
                      <a:prstDash val="solid"/>
                    </a:lnT>
                    <a:lnB w="38100">
                      <a:solidFill>
                        <a:srgbClr val="FF000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576071">
                <a:tc>
                  <a:txBody>
                    <a:bodyPr/>
                    <a:lstStyle/>
                    <a:p>
                      <a:pPr>
                        <a:lnSpc>
                          <a:spcPct val="100000"/>
                        </a:lnSpc>
                      </a:pPr>
                      <a:endParaRPr sz="1800">
                        <a:latin typeface="Times New Roman"/>
                        <a:cs typeface="Times New Roman"/>
                      </a:endParaRPr>
                    </a:p>
                  </a:txBody>
                  <a:tcPr marL="0" marR="0" marT="0" marB="0">
                    <a:lnL w="38100">
                      <a:solidFill>
                        <a:srgbClr val="000000"/>
                      </a:solidFill>
                      <a:prstDash val="solid"/>
                    </a:lnL>
                    <a:lnR w="38100">
                      <a:solidFill>
                        <a:srgbClr val="FF0000"/>
                      </a:solidFill>
                      <a:prstDash val="solid"/>
                    </a:lnR>
                    <a:lnT w="38100" cap="flat" cmpd="sng" algn="ctr">
                      <a:solidFill>
                        <a:srgbClr val="FF0000"/>
                      </a:solidFill>
                      <a:prstDash val="solid"/>
                      <a:round/>
                      <a:headEnd type="none" w="med" len="med"/>
                      <a:tailEnd type="none" w="med" len="med"/>
                    </a:lnT>
                  </a:tcPr>
                </a:tc>
                <a:tc>
                  <a:txBody>
                    <a:bodyPr/>
                    <a:lstStyle/>
                    <a:p>
                      <a:pPr marL="33020">
                        <a:lnSpc>
                          <a:spcPts val="1750"/>
                        </a:lnSpc>
                      </a:pPr>
                      <a:r>
                        <a:rPr sz="1500" spc="-5" dirty="0">
                          <a:latin typeface="Arial"/>
                          <a:cs typeface="Arial"/>
                        </a:rPr>
                        <a:t>Genotype</a:t>
                      </a:r>
                      <a:endParaRPr sz="1500">
                        <a:latin typeface="Arial"/>
                        <a:cs typeface="Arial"/>
                      </a:endParaRPr>
                    </a:p>
                    <a:p>
                      <a:pPr marL="33020">
                        <a:lnSpc>
                          <a:spcPct val="100000"/>
                        </a:lnSpc>
                        <a:spcBef>
                          <a:spcPts val="465"/>
                        </a:spcBef>
                      </a:pPr>
                      <a:r>
                        <a:rPr sz="1500" spc="-10" dirty="0">
                          <a:latin typeface="Arial"/>
                          <a:cs typeface="Arial"/>
                        </a:rPr>
                        <a:t>Error</a:t>
                      </a:r>
                      <a:endParaRPr sz="1500">
                        <a:latin typeface="Arial"/>
                        <a:cs typeface="Arial"/>
                      </a:endParaRPr>
                    </a:p>
                  </a:txBody>
                  <a:tcPr marL="0" marR="0" marT="0" marB="0">
                    <a:lnL w="38100">
                      <a:solidFill>
                        <a:srgbClr val="FF0000"/>
                      </a:solidFill>
                      <a:prstDash val="solid"/>
                    </a:lnL>
                    <a:lnR w="38100">
                      <a:solidFill>
                        <a:srgbClr val="000000"/>
                      </a:solidFill>
                      <a:prstDash val="solid"/>
                    </a:lnR>
                    <a:lnT w="38100">
                      <a:solidFill>
                        <a:srgbClr val="FF0000"/>
                      </a:solidFill>
                      <a:prstDash val="solid"/>
                    </a:lnT>
                    <a:lnB w="38100">
                      <a:solidFill>
                        <a:srgbClr val="FF0000"/>
                      </a:solidFill>
                      <a:prstDash val="solid"/>
                    </a:lnB>
                  </a:tcPr>
                </a:tc>
                <a:tc>
                  <a:txBody>
                    <a:bodyPr/>
                    <a:lstStyle/>
                    <a:p>
                      <a:pPr marR="88265" algn="r">
                        <a:lnSpc>
                          <a:spcPct val="100000"/>
                        </a:lnSpc>
                        <a:spcBef>
                          <a:spcPts val="225"/>
                        </a:spcBef>
                      </a:pPr>
                      <a:r>
                        <a:rPr sz="1500" spc="-10" dirty="0">
                          <a:latin typeface="Arial"/>
                          <a:cs typeface="Arial"/>
                        </a:rPr>
                        <a:t>5</a:t>
                      </a:r>
                      <a:r>
                        <a:rPr sz="1500" spc="5" dirty="0">
                          <a:latin typeface="Arial"/>
                          <a:cs typeface="Arial"/>
                        </a:rPr>
                        <a:t>1</a:t>
                      </a:r>
                      <a:r>
                        <a:rPr sz="1500" dirty="0">
                          <a:latin typeface="Arial"/>
                          <a:cs typeface="Arial"/>
                        </a:rPr>
                        <a:t>.</a:t>
                      </a:r>
                      <a:r>
                        <a:rPr sz="1500" spc="5" dirty="0">
                          <a:latin typeface="Arial"/>
                          <a:cs typeface="Arial"/>
                        </a:rPr>
                        <a:t>4</a:t>
                      </a:r>
                      <a:r>
                        <a:rPr sz="1500" dirty="0">
                          <a:latin typeface="Arial"/>
                          <a:cs typeface="Arial"/>
                        </a:rPr>
                        <a:t>9</a:t>
                      </a:r>
                      <a:endParaRPr sz="1500">
                        <a:latin typeface="Arial"/>
                        <a:cs typeface="Arial"/>
                      </a:endParaRPr>
                    </a:p>
                    <a:p>
                      <a:pPr marR="88265" algn="r">
                        <a:lnSpc>
                          <a:spcPct val="100000"/>
                        </a:lnSpc>
                        <a:spcBef>
                          <a:spcPts val="470"/>
                        </a:spcBef>
                      </a:pPr>
                      <a:r>
                        <a:rPr sz="1500" spc="-10" dirty="0">
                          <a:latin typeface="Arial"/>
                          <a:cs typeface="Arial"/>
                        </a:rPr>
                        <a:t>3</a:t>
                      </a:r>
                      <a:r>
                        <a:rPr sz="1500" spc="5" dirty="0">
                          <a:latin typeface="Arial"/>
                          <a:cs typeface="Arial"/>
                        </a:rPr>
                        <a:t>48</a:t>
                      </a:r>
                      <a:r>
                        <a:rPr sz="1500" dirty="0">
                          <a:latin typeface="Arial"/>
                          <a:cs typeface="Arial"/>
                        </a:rPr>
                        <a:t>.</a:t>
                      </a:r>
                      <a:r>
                        <a:rPr sz="1500" spc="-20" dirty="0">
                          <a:latin typeface="Arial"/>
                          <a:cs typeface="Arial"/>
                        </a:rPr>
                        <a:t>7</a:t>
                      </a:r>
                      <a:r>
                        <a:rPr sz="1500" dirty="0">
                          <a:latin typeface="Arial"/>
                          <a:cs typeface="Arial"/>
                        </a:rPr>
                        <a:t>0</a:t>
                      </a:r>
                      <a:endParaRPr sz="1500">
                        <a:latin typeface="Arial"/>
                        <a:cs typeface="Arial"/>
                      </a:endParaRPr>
                    </a:p>
                  </a:txBody>
                  <a:tcPr marL="0" marR="0" marT="28575" marB="0">
                    <a:lnL w="38100">
                      <a:solidFill>
                        <a:srgbClr val="000000"/>
                      </a:solidFill>
                      <a:prstDash val="solid"/>
                    </a:lnL>
                    <a:lnR w="6350">
                      <a:solidFill>
                        <a:srgbClr val="000000"/>
                      </a:solidFill>
                      <a:prstDash val="solid"/>
                    </a:lnR>
                    <a:lnT w="38100">
                      <a:solidFill>
                        <a:srgbClr val="FF0000"/>
                      </a:solidFill>
                      <a:prstDash val="solid"/>
                    </a:lnT>
                    <a:lnB w="38100">
                      <a:solidFill>
                        <a:srgbClr val="FF0000"/>
                      </a:solidFill>
                      <a:prstDash val="solid"/>
                    </a:lnB>
                  </a:tcPr>
                </a:tc>
                <a:tc>
                  <a:txBody>
                    <a:bodyPr/>
                    <a:lstStyle/>
                    <a:p>
                      <a:pPr marL="307975">
                        <a:lnSpc>
                          <a:spcPct val="100000"/>
                        </a:lnSpc>
                        <a:spcBef>
                          <a:spcPts val="225"/>
                        </a:spcBef>
                      </a:pPr>
                      <a:r>
                        <a:rPr sz="1500" dirty="0">
                          <a:latin typeface="Arial"/>
                          <a:cs typeface="Arial"/>
                        </a:rPr>
                        <a:t>9</a:t>
                      </a:r>
                      <a:endParaRPr sz="1500">
                        <a:latin typeface="Arial"/>
                        <a:cs typeface="Arial"/>
                      </a:endParaRPr>
                    </a:p>
                    <a:p>
                      <a:pPr marL="203200">
                        <a:lnSpc>
                          <a:spcPct val="100000"/>
                        </a:lnSpc>
                        <a:spcBef>
                          <a:spcPts val="470"/>
                        </a:spcBef>
                      </a:pPr>
                      <a:r>
                        <a:rPr sz="1500" spc="-10" dirty="0">
                          <a:latin typeface="Arial"/>
                          <a:cs typeface="Arial"/>
                        </a:rPr>
                        <a:t>90</a:t>
                      </a:r>
                      <a:endParaRPr sz="1500">
                        <a:latin typeface="Arial"/>
                        <a:cs typeface="Arial"/>
                      </a:endParaRPr>
                    </a:p>
                  </a:txBody>
                  <a:tcPr marL="0" marR="0" marT="28575" marB="0">
                    <a:lnL w="6350">
                      <a:solidFill>
                        <a:srgbClr val="000000"/>
                      </a:solidFill>
                      <a:prstDash val="solid"/>
                    </a:lnL>
                    <a:lnR w="6350">
                      <a:solidFill>
                        <a:srgbClr val="000000"/>
                      </a:solidFill>
                      <a:prstDash val="solid"/>
                    </a:lnR>
                    <a:lnT w="38100">
                      <a:solidFill>
                        <a:srgbClr val="FF0000"/>
                      </a:solidFill>
                      <a:prstDash val="solid"/>
                    </a:lnT>
                    <a:lnB w="38100">
                      <a:solidFill>
                        <a:srgbClr val="FF0000"/>
                      </a:solidFill>
                      <a:prstDash val="solid"/>
                    </a:lnB>
                  </a:tcPr>
                </a:tc>
                <a:tc gridSpan="2">
                  <a:txBody>
                    <a:bodyPr/>
                    <a:lstStyle/>
                    <a:p>
                      <a:pPr marL="862965">
                        <a:lnSpc>
                          <a:spcPct val="100000"/>
                        </a:lnSpc>
                        <a:spcBef>
                          <a:spcPts val="225"/>
                        </a:spcBef>
                      </a:pPr>
                      <a:r>
                        <a:rPr sz="1500" dirty="0">
                          <a:latin typeface="Arial"/>
                          <a:cs typeface="Arial"/>
                        </a:rPr>
                        <a:t>5.72</a:t>
                      </a:r>
                      <a:endParaRPr sz="1500">
                        <a:latin typeface="Arial"/>
                        <a:cs typeface="Arial"/>
                      </a:endParaRPr>
                    </a:p>
                    <a:p>
                      <a:pPr marL="862965">
                        <a:lnSpc>
                          <a:spcPct val="100000"/>
                        </a:lnSpc>
                        <a:spcBef>
                          <a:spcPts val="470"/>
                        </a:spcBef>
                      </a:pPr>
                      <a:r>
                        <a:rPr sz="1500" dirty="0">
                          <a:latin typeface="Arial"/>
                          <a:cs typeface="Arial"/>
                        </a:rPr>
                        <a:t>3.87</a:t>
                      </a:r>
                      <a:endParaRPr sz="1500">
                        <a:latin typeface="Arial"/>
                        <a:cs typeface="Arial"/>
                      </a:endParaRPr>
                    </a:p>
                  </a:txBody>
                  <a:tcPr marL="0" marR="0" marT="28575" marB="0">
                    <a:lnL w="6350">
                      <a:solidFill>
                        <a:srgbClr val="000000"/>
                      </a:solidFill>
                      <a:prstDash val="solid"/>
                    </a:lnL>
                    <a:lnR w="6350">
                      <a:solidFill>
                        <a:srgbClr val="000000"/>
                      </a:solidFill>
                      <a:prstDash val="solid"/>
                    </a:lnR>
                    <a:lnT w="38100">
                      <a:solidFill>
                        <a:srgbClr val="FF0000"/>
                      </a:solidFill>
                      <a:prstDash val="solid"/>
                    </a:lnT>
                    <a:lnB w="38100">
                      <a:solidFill>
                        <a:srgbClr val="FF0000"/>
                      </a:solidFill>
                      <a:prstDash val="solid"/>
                    </a:lnB>
                  </a:tcPr>
                </a:tc>
                <a:tc hMerge="1">
                  <a:txBody>
                    <a:bodyPr/>
                    <a:lstStyle/>
                    <a:p>
                      <a:endParaRPr/>
                    </a:p>
                  </a:txBody>
                  <a:tcPr marL="0" marR="0" marT="0" marB="0"/>
                </a:tc>
                <a:tc>
                  <a:txBody>
                    <a:bodyPr/>
                    <a:lstStyle/>
                    <a:p>
                      <a:pPr marL="309245">
                        <a:lnSpc>
                          <a:spcPct val="100000"/>
                        </a:lnSpc>
                        <a:spcBef>
                          <a:spcPts val="225"/>
                        </a:spcBef>
                      </a:pPr>
                      <a:r>
                        <a:rPr sz="1500" spc="-5" dirty="0">
                          <a:latin typeface="Arial"/>
                          <a:cs typeface="Arial"/>
                        </a:rPr>
                        <a:t>1.48</a:t>
                      </a:r>
                      <a:endParaRPr sz="1500">
                        <a:latin typeface="Arial"/>
                        <a:cs typeface="Arial"/>
                      </a:endParaRPr>
                    </a:p>
                  </a:txBody>
                  <a:tcPr marL="0" marR="0" marT="28575" marB="0">
                    <a:lnL w="6350">
                      <a:solidFill>
                        <a:srgbClr val="000000"/>
                      </a:solidFill>
                      <a:prstDash val="solid"/>
                    </a:lnL>
                    <a:lnR w="6350">
                      <a:solidFill>
                        <a:srgbClr val="000000"/>
                      </a:solidFill>
                      <a:prstDash val="solid"/>
                    </a:lnR>
                    <a:lnT w="38100">
                      <a:solidFill>
                        <a:srgbClr val="FF0000"/>
                      </a:solidFill>
                      <a:prstDash val="solid"/>
                    </a:lnT>
                    <a:lnB w="38100">
                      <a:solidFill>
                        <a:srgbClr val="FF0000"/>
                      </a:solidFill>
                      <a:prstDash val="solid"/>
                    </a:lnB>
                  </a:tcPr>
                </a:tc>
                <a:tc>
                  <a:txBody>
                    <a:bodyPr/>
                    <a:lstStyle/>
                    <a:p>
                      <a:pPr marL="98425">
                        <a:lnSpc>
                          <a:spcPct val="100000"/>
                        </a:lnSpc>
                        <a:spcBef>
                          <a:spcPts val="225"/>
                        </a:spcBef>
                      </a:pPr>
                      <a:r>
                        <a:rPr sz="1500" spc="-5" dirty="0">
                          <a:latin typeface="Arial"/>
                          <a:cs typeface="Arial"/>
                        </a:rPr>
                        <a:t>.169</a:t>
                      </a:r>
                      <a:endParaRPr sz="1500">
                        <a:latin typeface="Arial"/>
                        <a:cs typeface="Arial"/>
                      </a:endParaRPr>
                    </a:p>
                  </a:txBody>
                  <a:tcPr marL="0" marR="0" marT="28575" marB="0">
                    <a:lnL w="6350">
                      <a:solidFill>
                        <a:srgbClr val="000000"/>
                      </a:solidFill>
                      <a:prstDash val="solid"/>
                    </a:lnL>
                    <a:lnR w="6350">
                      <a:solidFill>
                        <a:srgbClr val="000000"/>
                      </a:solidFill>
                      <a:prstDash val="solid"/>
                    </a:lnR>
                    <a:lnT w="38100">
                      <a:solidFill>
                        <a:srgbClr val="FF0000"/>
                      </a:solidFill>
                      <a:prstDash val="solid"/>
                    </a:lnT>
                    <a:lnB w="38100">
                      <a:solidFill>
                        <a:srgbClr val="FF0000"/>
                      </a:solidFill>
                      <a:prstDash val="solid"/>
                    </a:lnB>
                  </a:tcPr>
                </a:tc>
                <a:tc>
                  <a:txBody>
                    <a:bodyPr/>
                    <a:lstStyle/>
                    <a:p>
                      <a:pPr marR="11430" algn="r">
                        <a:lnSpc>
                          <a:spcPct val="100000"/>
                        </a:lnSpc>
                        <a:spcBef>
                          <a:spcPts val="225"/>
                        </a:spcBef>
                      </a:pPr>
                      <a:r>
                        <a:rPr sz="1500" dirty="0">
                          <a:latin typeface="Arial"/>
                          <a:cs typeface="Arial"/>
                        </a:rPr>
                        <a:t>.</a:t>
                      </a:r>
                      <a:r>
                        <a:rPr sz="1500" spc="5" dirty="0">
                          <a:latin typeface="Arial"/>
                          <a:cs typeface="Arial"/>
                        </a:rPr>
                        <a:t>6</a:t>
                      </a:r>
                      <a:r>
                        <a:rPr sz="1500" spc="-10" dirty="0">
                          <a:latin typeface="Arial"/>
                          <a:cs typeface="Arial"/>
                        </a:rPr>
                        <a:t>6</a:t>
                      </a:r>
                      <a:r>
                        <a:rPr sz="1500" dirty="0">
                          <a:latin typeface="Arial"/>
                          <a:cs typeface="Arial"/>
                        </a:rPr>
                        <a:t>7</a:t>
                      </a:r>
                      <a:endParaRPr sz="1500">
                        <a:latin typeface="Arial"/>
                        <a:cs typeface="Arial"/>
                      </a:endParaRPr>
                    </a:p>
                  </a:txBody>
                  <a:tcPr marL="0" marR="0" marT="28575" marB="0">
                    <a:lnL w="6350">
                      <a:solidFill>
                        <a:srgbClr val="000000"/>
                      </a:solidFill>
                      <a:prstDash val="solid"/>
                    </a:lnL>
                    <a:lnR w="38100">
                      <a:solidFill>
                        <a:srgbClr val="FF0000"/>
                      </a:solidFill>
                      <a:prstDash val="solid"/>
                    </a:lnR>
                    <a:lnT w="38100">
                      <a:solidFill>
                        <a:srgbClr val="FF0000"/>
                      </a:solidFill>
                      <a:prstDash val="solid"/>
                    </a:lnT>
                    <a:lnB w="38100">
                      <a:solidFill>
                        <a:srgbClr val="FF0000"/>
                      </a:solidFill>
                      <a:prstDash val="solid"/>
                    </a:lnB>
                  </a:tcPr>
                </a:tc>
                <a:tc>
                  <a:txBody>
                    <a:bodyPr/>
                    <a:lstStyle/>
                    <a:p>
                      <a:pPr>
                        <a:lnSpc>
                          <a:spcPct val="100000"/>
                        </a:lnSpc>
                      </a:pPr>
                      <a:endParaRPr sz="1800">
                        <a:latin typeface="Times New Roman"/>
                        <a:cs typeface="Times New Roman"/>
                      </a:endParaRPr>
                    </a:p>
                  </a:txBody>
                  <a:tcPr marL="0" marR="0" marT="0" marB="0">
                    <a:lnL w="38100">
                      <a:solidFill>
                        <a:srgbClr val="FF0000"/>
                      </a:solidFill>
                      <a:prstDash val="solid"/>
                    </a:lnL>
                    <a:lnR w="6350">
                      <a:solidFill>
                        <a:srgbClr val="000000"/>
                      </a:solidFill>
                      <a:prstDash val="solid"/>
                    </a:lnR>
                  </a:tcPr>
                </a:tc>
                <a:extLst>
                  <a:ext uri="{0D108BD9-81ED-4DB2-BD59-A6C34878D82A}">
                    <a16:rowId xmlns:a16="http://schemas.microsoft.com/office/drawing/2014/main" val="10002"/>
                  </a:ext>
                </a:extLst>
              </a:tr>
              <a:tr h="289559">
                <a:tc gridSpan="2">
                  <a:txBody>
                    <a:bodyPr/>
                    <a:lstStyle/>
                    <a:p>
                      <a:pPr marL="98425">
                        <a:lnSpc>
                          <a:spcPts val="1750"/>
                        </a:lnSpc>
                      </a:pPr>
                      <a:r>
                        <a:rPr sz="1500" spc="-5" dirty="0">
                          <a:latin typeface="Arial"/>
                          <a:cs typeface="Arial"/>
                        </a:rPr>
                        <a:t>Total</a:t>
                      </a:r>
                      <a:endParaRPr sz="1500">
                        <a:latin typeface="Arial"/>
                        <a:cs typeface="Arial"/>
                      </a:endParaRPr>
                    </a:p>
                  </a:txBody>
                  <a:tcPr marL="0" marR="0" marT="0" marB="0">
                    <a:lnL w="38100">
                      <a:solidFill>
                        <a:srgbClr val="000000"/>
                      </a:solidFill>
                      <a:prstDash val="solid"/>
                    </a:lnL>
                    <a:lnR w="38100">
                      <a:solidFill>
                        <a:srgbClr val="000000"/>
                      </a:solidFill>
                      <a:prstDash val="solid"/>
                    </a:lnR>
                    <a:lnB w="38100">
                      <a:solidFill>
                        <a:srgbClr val="FF0000"/>
                      </a:solidFill>
                      <a:prstDash val="solid"/>
                    </a:lnB>
                  </a:tcPr>
                </a:tc>
                <a:tc hMerge="1">
                  <a:txBody>
                    <a:bodyPr/>
                    <a:lstStyle/>
                    <a:p>
                      <a:endParaRPr/>
                    </a:p>
                  </a:txBody>
                  <a:tcPr marL="0" marR="0" marT="0" marB="0"/>
                </a:tc>
                <a:tc>
                  <a:txBody>
                    <a:bodyPr/>
                    <a:lstStyle/>
                    <a:p>
                      <a:pPr marR="88265" algn="r">
                        <a:lnSpc>
                          <a:spcPct val="100000"/>
                        </a:lnSpc>
                        <a:spcBef>
                          <a:spcPts val="240"/>
                        </a:spcBef>
                      </a:pPr>
                      <a:r>
                        <a:rPr sz="1500" spc="5" dirty="0">
                          <a:latin typeface="Arial"/>
                          <a:cs typeface="Arial"/>
                        </a:rPr>
                        <a:t>1</a:t>
                      </a:r>
                      <a:r>
                        <a:rPr sz="1500" spc="-10" dirty="0">
                          <a:latin typeface="Arial"/>
                          <a:cs typeface="Arial"/>
                        </a:rPr>
                        <a:t>6</a:t>
                      </a:r>
                      <a:r>
                        <a:rPr sz="1500" spc="5" dirty="0">
                          <a:latin typeface="Arial"/>
                          <a:cs typeface="Arial"/>
                        </a:rPr>
                        <a:t>89</a:t>
                      </a:r>
                      <a:r>
                        <a:rPr sz="1500" spc="-25" dirty="0">
                          <a:latin typeface="Arial"/>
                          <a:cs typeface="Arial"/>
                        </a:rPr>
                        <a:t>.</a:t>
                      </a:r>
                      <a:r>
                        <a:rPr sz="1500" spc="5" dirty="0">
                          <a:latin typeface="Arial"/>
                          <a:cs typeface="Arial"/>
                        </a:rPr>
                        <a:t>0</a:t>
                      </a:r>
                      <a:r>
                        <a:rPr sz="1500" dirty="0">
                          <a:latin typeface="Arial"/>
                          <a:cs typeface="Arial"/>
                        </a:rPr>
                        <a:t>0</a:t>
                      </a:r>
                      <a:endParaRPr sz="1500">
                        <a:latin typeface="Arial"/>
                        <a:cs typeface="Arial"/>
                      </a:endParaRPr>
                    </a:p>
                  </a:txBody>
                  <a:tcPr marL="0" marR="0" marT="30480" marB="0">
                    <a:lnL w="38100">
                      <a:solidFill>
                        <a:srgbClr val="000000"/>
                      </a:solidFill>
                      <a:prstDash val="solid"/>
                    </a:lnL>
                    <a:lnR w="6350">
                      <a:solidFill>
                        <a:srgbClr val="000000"/>
                      </a:solidFill>
                      <a:prstDash val="solid"/>
                    </a:lnR>
                    <a:lnT w="38100">
                      <a:solidFill>
                        <a:srgbClr val="FF0000"/>
                      </a:solidFill>
                      <a:prstDash val="solid"/>
                    </a:lnT>
                    <a:lnB w="38100">
                      <a:solidFill>
                        <a:srgbClr val="FF0000"/>
                      </a:solidFill>
                      <a:prstDash val="solid"/>
                    </a:lnB>
                  </a:tcPr>
                </a:tc>
                <a:tc>
                  <a:txBody>
                    <a:bodyPr/>
                    <a:lstStyle/>
                    <a:p>
                      <a:pPr marR="88265" algn="r">
                        <a:lnSpc>
                          <a:spcPct val="100000"/>
                        </a:lnSpc>
                        <a:spcBef>
                          <a:spcPts val="240"/>
                        </a:spcBef>
                      </a:pPr>
                      <a:r>
                        <a:rPr sz="1500" spc="5" dirty="0">
                          <a:latin typeface="Arial"/>
                          <a:cs typeface="Arial"/>
                        </a:rPr>
                        <a:t>10</a:t>
                      </a:r>
                      <a:r>
                        <a:rPr sz="1500" dirty="0">
                          <a:latin typeface="Arial"/>
                          <a:cs typeface="Arial"/>
                        </a:rPr>
                        <a:t>0</a:t>
                      </a:r>
                      <a:endParaRPr sz="1500">
                        <a:latin typeface="Arial"/>
                        <a:cs typeface="Arial"/>
                      </a:endParaRPr>
                    </a:p>
                  </a:txBody>
                  <a:tcPr marL="0" marR="0" marT="30480" marB="0">
                    <a:lnL w="6350">
                      <a:solidFill>
                        <a:srgbClr val="000000"/>
                      </a:solidFill>
                      <a:prstDash val="solid"/>
                    </a:lnL>
                    <a:lnR w="6350">
                      <a:solidFill>
                        <a:srgbClr val="000000"/>
                      </a:solidFill>
                      <a:prstDash val="solid"/>
                    </a:lnR>
                    <a:lnT w="38100">
                      <a:solidFill>
                        <a:srgbClr val="FF0000"/>
                      </a:solidFill>
                      <a:prstDash val="solid"/>
                    </a:lnT>
                    <a:lnB w="38100">
                      <a:solidFill>
                        <a:srgbClr val="FF0000"/>
                      </a:solidFill>
                      <a:prstDash val="solid"/>
                    </a:lnB>
                  </a:tcPr>
                </a:tc>
                <a:tc gridSpan="2">
                  <a:txBody>
                    <a:bodyPr/>
                    <a:lstStyle/>
                    <a:p>
                      <a:pPr>
                        <a:lnSpc>
                          <a:spcPct val="100000"/>
                        </a:lnSpc>
                      </a:pPr>
                      <a:endParaRPr sz="1800">
                        <a:latin typeface="Times New Roman"/>
                        <a:cs typeface="Times New Roman"/>
                      </a:endParaRPr>
                    </a:p>
                  </a:txBody>
                  <a:tcPr marL="0" marR="0" marT="0" marB="0">
                    <a:lnL w="6350">
                      <a:solidFill>
                        <a:srgbClr val="000000"/>
                      </a:solidFill>
                      <a:prstDash val="solid"/>
                    </a:lnL>
                    <a:lnR w="6350">
                      <a:solidFill>
                        <a:srgbClr val="000000"/>
                      </a:solidFill>
                      <a:prstDash val="solid"/>
                    </a:lnR>
                    <a:lnT w="38100">
                      <a:solidFill>
                        <a:srgbClr val="FF0000"/>
                      </a:solidFill>
                      <a:prstDash val="solid"/>
                    </a:lnT>
                  </a:tcPr>
                </a:tc>
                <a:tc hMerge="1">
                  <a:txBody>
                    <a:bodyPr/>
                    <a:lstStyle/>
                    <a:p>
                      <a:endParaRPr/>
                    </a:p>
                  </a:txBody>
                  <a:tcPr marL="0" marR="0" marT="0" marB="0"/>
                </a:tc>
                <a:tc rowSpan="2">
                  <a:txBody>
                    <a:bodyPr/>
                    <a:lstStyle/>
                    <a:p>
                      <a:pPr>
                        <a:lnSpc>
                          <a:spcPct val="100000"/>
                        </a:lnSpc>
                      </a:pPr>
                      <a:endParaRPr sz="1800">
                        <a:latin typeface="Times New Roman"/>
                        <a:cs typeface="Times New Roman"/>
                      </a:endParaRPr>
                    </a:p>
                  </a:txBody>
                  <a:tcPr marL="0" marR="0" marT="0" marB="0">
                    <a:lnL w="6350">
                      <a:solidFill>
                        <a:srgbClr val="000000"/>
                      </a:solidFill>
                      <a:prstDash val="solid"/>
                    </a:lnL>
                    <a:lnR w="6350">
                      <a:solidFill>
                        <a:srgbClr val="000000"/>
                      </a:solidFill>
                      <a:prstDash val="solid"/>
                    </a:lnR>
                    <a:lnT w="38100">
                      <a:solidFill>
                        <a:srgbClr val="FF0000"/>
                      </a:solidFill>
                      <a:prstDash val="solid"/>
                    </a:lnT>
                    <a:lnB w="38100">
                      <a:solidFill>
                        <a:srgbClr val="000000"/>
                      </a:solidFill>
                      <a:prstDash val="solid"/>
                    </a:lnB>
                  </a:tcPr>
                </a:tc>
                <a:tc rowSpan="2">
                  <a:txBody>
                    <a:bodyPr/>
                    <a:lstStyle/>
                    <a:p>
                      <a:pPr>
                        <a:lnSpc>
                          <a:spcPct val="100000"/>
                        </a:lnSpc>
                      </a:pPr>
                      <a:endParaRPr sz="1800">
                        <a:latin typeface="Times New Roman"/>
                        <a:cs typeface="Times New Roman"/>
                      </a:endParaRPr>
                    </a:p>
                  </a:txBody>
                  <a:tcPr marL="0" marR="0" marT="0" marB="0">
                    <a:lnL w="6350">
                      <a:solidFill>
                        <a:srgbClr val="000000"/>
                      </a:solidFill>
                      <a:prstDash val="solid"/>
                    </a:lnL>
                    <a:lnR w="6350">
                      <a:solidFill>
                        <a:srgbClr val="000000"/>
                      </a:solidFill>
                      <a:prstDash val="solid"/>
                    </a:lnR>
                    <a:lnT w="38100">
                      <a:solidFill>
                        <a:srgbClr val="FF0000"/>
                      </a:solidFill>
                      <a:prstDash val="solid"/>
                    </a:lnT>
                    <a:lnB w="38100">
                      <a:solidFill>
                        <a:srgbClr val="000000"/>
                      </a:solidFill>
                      <a:prstDash val="solid"/>
                    </a:lnB>
                  </a:tcPr>
                </a:tc>
                <a:tc rowSpan="2" gridSpan="2">
                  <a:txBody>
                    <a:bodyPr/>
                    <a:lstStyle/>
                    <a:p>
                      <a:pPr>
                        <a:lnSpc>
                          <a:spcPct val="100000"/>
                        </a:lnSpc>
                      </a:pPr>
                      <a:endParaRPr sz="1800">
                        <a:latin typeface="Times New Roman"/>
                        <a:cs typeface="Times New Roman"/>
                      </a:endParaRPr>
                    </a:p>
                  </a:txBody>
                  <a:tcPr marL="0" marR="0" marT="0" marB="0">
                    <a:lnL w="6350">
                      <a:solidFill>
                        <a:srgbClr val="000000"/>
                      </a:solidFill>
                      <a:prstDash val="solid"/>
                    </a:lnL>
                    <a:lnR w="6350">
                      <a:solidFill>
                        <a:srgbClr val="000000"/>
                      </a:solidFill>
                      <a:prstDash val="solid"/>
                    </a:lnR>
                    <a:lnT w="38100">
                      <a:solidFill>
                        <a:srgbClr val="FF0000"/>
                      </a:solidFill>
                      <a:prstDash val="solid"/>
                    </a:lnT>
                    <a:lnB w="38100">
                      <a:solidFill>
                        <a:srgbClr val="000000"/>
                      </a:solidFill>
                      <a:prstDash val="solid"/>
                    </a:lnB>
                  </a:tcPr>
                </a:tc>
                <a:tc rowSpan="2" hMerge="1">
                  <a:txBody>
                    <a:bodyPr/>
                    <a:lstStyle/>
                    <a:p>
                      <a:endParaRPr/>
                    </a:p>
                  </a:txBody>
                  <a:tcPr marL="0" marR="0" marT="0" marB="0"/>
                </a:tc>
                <a:extLst>
                  <a:ext uri="{0D108BD9-81ED-4DB2-BD59-A6C34878D82A}">
                    <a16:rowId xmlns:a16="http://schemas.microsoft.com/office/drawing/2014/main" val="10003"/>
                  </a:ext>
                </a:extLst>
              </a:tr>
              <a:tr h="310896">
                <a:tc>
                  <a:txBody>
                    <a:bodyPr/>
                    <a:lstStyle/>
                    <a:p>
                      <a:pPr>
                        <a:lnSpc>
                          <a:spcPct val="100000"/>
                        </a:lnSpc>
                      </a:pPr>
                      <a:endParaRPr sz="1800">
                        <a:latin typeface="Times New Roman"/>
                        <a:cs typeface="Times New Roman"/>
                      </a:endParaRPr>
                    </a:p>
                  </a:txBody>
                  <a:tcPr marL="0" marR="0" marT="0" marB="0">
                    <a:lnL w="38100">
                      <a:solidFill>
                        <a:srgbClr val="000000"/>
                      </a:solidFill>
                      <a:prstDash val="solid"/>
                    </a:lnL>
                    <a:lnR w="38100">
                      <a:solidFill>
                        <a:srgbClr val="FF0000"/>
                      </a:solidFill>
                      <a:prstDash val="solid"/>
                    </a:lnR>
                    <a:lnT w="38100" cap="flat" cmpd="sng" algn="ctr">
                      <a:solidFill>
                        <a:srgbClr val="FF0000"/>
                      </a:solidFill>
                      <a:prstDash val="solid"/>
                      <a:round/>
                      <a:headEnd type="none" w="med" len="med"/>
                      <a:tailEnd type="none" w="med" len="med"/>
                    </a:lnT>
                    <a:lnB w="76200">
                      <a:solidFill>
                        <a:srgbClr val="FF0000"/>
                      </a:solidFill>
                      <a:prstDash val="solid"/>
                    </a:lnB>
                  </a:tcPr>
                </a:tc>
                <a:tc>
                  <a:txBody>
                    <a:bodyPr/>
                    <a:lstStyle/>
                    <a:p>
                      <a:pPr marL="33020">
                        <a:lnSpc>
                          <a:spcPts val="1750"/>
                        </a:lnSpc>
                      </a:pPr>
                      <a:r>
                        <a:rPr sz="1500" spc="-5" dirty="0">
                          <a:latin typeface="Arial"/>
                          <a:cs typeface="Arial"/>
                        </a:rPr>
                        <a:t>Corrected Total</a:t>
                      </a:r>
                      <a:endParaRPr sz="1500">
                        <a:latin typeface="Arial"/>
                        <a:cs typeface="Arial"/>
                      </a:endParaRPr>
                    </a:p>
                  </a:txBody>
                  <a:tcPr marL="0" marR="0" marT="0" marB="0">
                    <a:lnL w="38100">
                      <a:solidFill>
                        <a:srgbClr val="FF0000"/>
                      </a:solidFill>
                      <a:prstDash val="solid"/>
                    </a:lnL>
                    <a:lnR w="38100">
                      <a:solidFill>
                        <a:srgbClr val="000000"/>
                      </a:solidFill>
                      <a:prstDash val="solid"/>
                    </a:lnR>
                    <a:lnT w="38100">
                      <a:solidFill>
                        <a:srgbClr val="FF0000"/>
                      </a:solidFill>
                      <a:prstDash val="solid"/>
                    </a:lnT>
                    <a:lnB w="76200">
                      <a:solidFill>
                        <a:srgbClr val="FF0000"/>
                      </a:solidFill>
                      <a:prstDash val="solid"/>
                    </a:lnB>
                  </a:tcPr>
                </a:tc>
                <a:tc>
                  <a:txBody>
                    <a:bodyPr/>
                    <a:lstStyle/>
                    <a:p>
                      <a:pPr marR="88265" algn="r">
                        <a:lnSpc>
                          <a:spcPct val="100000"/>
                        </a:lnSpc>
                        <a:spcBef>
                          <a:spcPts val="225"/>
                        </a:spcBef>
                      </a:pPr>
                      <a:r>
                        <a:rPr sz="1500" spc="-10" dirty="0">
                          <a:latin typeface="Arial"/>
                          <a:cs typeface="Arial"/>
                        </a:rPr>
                        <a:t>4</a:t>
                      </a:r>
                      <a:r>
                        <a:rPr sz="1500" spc="5" dirty="0">
                          <a:latin typeface="Arial"/>
                          <a:cs typeface="Arial"/>
                        </a:rPr>
                        <a:t>00</a:t>
                      </a:r>
                      <a:r>
                        <a:rPr sz="1500" dirty="0">
                          <a:latin typeface="Arial"/>
                          <a:cs typeface="Arial"/>
                        </a:rPr>
                        <a:t>.</a:t>
                      </a:r>
                      <a:r>
                        <a:rPr sz="1500" spc="-20" dirty="0">
                          <a:latin typeface="Arial"/>
                          <a:cs typeface="Arial"/>
                        </a:rPr>
                        <a:t>1</a:t>
                      </a:r>
                      <a:r>
                        <a:rPr sz="1500" dirty="0">
                          <a:latin typeface="Arial"/>
                          <a:cs typeface="Arial"/>
                        </a:rPr>
                        <a:t>9</a:t>
                      </a:r>
                      <a:endParaRPr sz="1500">
                        <a:latin typeface="Arial"/>
                        <a:cs typeface="Arial"/>
                      </a:endParaRPr>
                    </a:p>
                  </a:txBody>
                  <a:tcPr marL="0" marR="0" marT="28575" marB="0">
                    <a:lnL w="38100">
                      <a:solidFill>
                        <a:srgbClr val="000000"/>
                      </a:solidFill>
                      <a:prstDash val="solid"/>
                    </a:lnL>
                    <a:lnR w="6350">
                      <a:solidFill>
                        <a:srgbClr val="000000"/>
                      </a:solidFill>
                      <a:prstDash val="solid"/>
                    </a:lnR>
                    <a:lnT w="38100">
                      <a:solidFill>
                        <a:srgbClr val="FF0000"/>
                      </a:solidFill>
                      <a:prstDash val="solid"/>
                    </a:lnT>
                    <a:lnB w="76200">
                      <a:solidFill>
                        <a:srgbClr val="FF0000"/>
                      </a:solidFill>
                      <a:prstDash val="solid"/>
                    </a:lnB>
                  </a:tcPr>
                </a:tc>
                <a:tc>
                  <a:txBody>
                    <a:bodyPr/>
                    <a:lstStyle/>
                    <a:p>
                      <a:pPr marR="91440" algn="r">
                        <a:lnSpc>
                          <a:spcPct val="100000"/>
                        </a:lnSpc>
                        <a:spcBef>
                          <a:spcPts val="225"/>
                        </a:spcBef>
                      </a:pPr>
                      <a:r>
                        <a:rPr sz="1500" spc="-10" dirty="0">
                          <a:latin typeface="Arial"/>
                          <a:cs typeface="Arial"/>
                        </a:rPr>
                        <a:t>9</a:t>
                      </a:r>
                      <a:r>
                        <a:rPr sz="1500" dirty="0">
                          <a:latin typeface="Arial"/>
                          <a:cs typeface="Arial"/>
                        </a:rPr>
                        <a:t>9</a:t>
                      </a:r>
                      <a:endParaRPr sz="1500">
                        <a:latin typeface="Arial"/>
                        <a:cs typeface="Arial"/>
                      </a:endParaRPr>
                    </a:p>
                  </a:txBody>
                  <a:tcPr marL="0" marR="0" marT="28575" marB="0">
                    <a:lnL w="6350">
                      <a:solidFill>
                        <a:srgbClr val="000000"/>
                      </a:solidFill>
                      <a:prstDash val="solid"/>
                    </a:lnL>
                    <a:lnR w="6350">
                      <a:solidFill>
                        <a:srgbClr val="000000"/>
                      </a:solidFill>
                      <a:prstDash val="solid"/>
                    </a:lnR>
                    <a:lnT w="38100">
                      <a:solidFill>
                        <a:srgbClr val="FF0000"/>
                      </a:solidFill>
                      <a:prstDash val="solid"/>
                    </a:lnT>
                    <a:lnB w="76200">
                      <a:solidFill>
                        <a:srgbClr val="FF0000"/>
                      </a:solidFill>
                      <a:prstDash val="solid"/>
                    </a:lnB>
                  </a:tcPr>
                </a:tc>
                <a:tc>
                  <a:txBody>
                    <a:bodyPr/>
                    <a:lstStyle/>
                    <a:p>
                      <a:pPr>
                        <a:lnSpc>
                          <a:spcPct val="100000"/>
                        </a:lnSpc>
                      </a:pPr>
                      <a:endParaRPr sz="1800">
                        <a:latin typeface="Times New Roman"/>
                        <a:cs typeface="Times New Roman"/>
                      </a:endParaRPr>
                    </a:p>
                  </a:txBody>
                  <a:tcPr marL="0" marR="0" marT="0" marB="0">
                    <a:lnL w="6350">
                      <a:solidFill>
                        <a:srgbClr val="000000"/>
                      </a:solidFill>
                      <a:prstDash val="solid"/>
                    </a:lnL>
                    <a:lnR w="38100">
                      <a:solidFill>
                        <a:srgbClr val="FF0000"/>
                      </a:solidFill>
                      <a:prstDash val="solid"/>
                    </a:lnR>
                    <a:lnB w="76200">
                      <a:solidFill>
                        <a:srgbClr val="FF0000"/>
                      </a:solidFill>
                      <a:prstDash val="solid"/>
                    </a:lnB>
                  </a:tcPr>
                </a:tc>
                <a:tc>
                  <a:txBody>
                    <a:bodyPr/>
                    <a:lstStyle/>
                    <a:p>
                      <a:pPr>
                        <a:lnSpc>
                          <a:spcPct val="100000"/>
                        </a:lnSpc>
                      </a:pPr>
                      <a:endParaRPr sz="1800">
                        <a:latin typeface="Times New Roman"/>
                        <a:cs typeface="Times New Roman"/>
                      </a:endParaRPr>
                    </a:p>
                  </a:txBody>
                  <a:tcPr marL="0" marR="0" marT="0" marB="0">
                    <a:lnL w="38100">
                      <a:solidFill>
                        <a:srgbClr val="FF0000"/>
                      </a:solidFill>
                      <a:prstDash val="solid"/>
                    </a:lnL>
                    <a:lnR w="6350">
                      <a:solidFill>
                        <a:srgbClr val="000000"/>
                      </a:solidFill>
                      <a:prstDash val="solid"/>
                    </a:lnR>
                    <a:lnB w="3810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38100">
                      <a:solidFill>
                        <a:srgbClr val="FF0000"/>
                      </a:solidFill>
                      <a:prstDash val="solid"/>
                    </a:lnT>
                    <a:lnB w="3810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38100">
                      <a:solidFill>
                        <a:srgbClr val="FF0000"/>
                      </a:solidFill>
                      <a:prstDash val="solid"/>
                    </a:lnT>
                    <a:lnB w="38100">
                      <a:solidFill>
                        <a:srgbClr val="000000"/>
                      </a:solidFill>
                      <a:prstDash val="solid"/>
                    </a:lnB>
                  </a:tcPr>
                </a:tc>
                <a:tc gridSpan="2" vMerge="1">
                  <a:txBody>
                    <a:bodyPr/>
                    <a:lstStyle/>
                    <a:p>
                      <a:endParaRPr/>
                    </a:p>
                  </a:txBody>
                  <a:tcPr marL="0" marR="0" marT="0" marB="0">
                    <a:lnL w="6350">
                      <a:solidFill>
                        <a:srgbClr val="000000"/>
                      </a:solidFill>
                      <a:prstDash val="solid"/>
                    </a:lnL>
                    <a:lnR w="6350">
                      <a:solidFill>
                        <a:srgbClr val="000000"/>
                      </a:solidFill>
                      <a:prstDash val="solid"/>
                    </a:lnR>
                    <a:lnT w="38100">
                      <a:solidFill>
                        <a:srgbClr val="FF0000"/>
                      </a:solidFill>
                      <a:prstDash val="solid"/>
                    </a:lnT>
                    <a:lnB w="38100">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4" name="object 4"/>
          <p:cNvSpPr txBox="1"/>
          <p:nvPr/>
        </p:nvSpPr>
        <p:spPr>
          <a:xfrm>
            <a:off x="3330954" y="1860294"/>
            <a:ext cx="375856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Tests </a:t>
            </a:r>
            <a:r>
              <a:rPr sz="1800" b="1" dirty="0">
                <a:latin typeface="Arial"/>
                <a:cs typeface="Arial"/>
              </a:rPr>
              <a:t>of </a:t>
            </a:r>
            <a:r>
              <a:rPr sz="1800" b="1" spc="-5" dirty="0">
                <a:latin typeface="Arial"/>
                <a:cs typeface="Arial"/>
              </a:rPr>
              <a:t>Between-Subjects Effects</a:t>
            </a:r>
            <a:endParaRPr sz="1800">
              <a:latin typeface="Arial"/>
              <a:cs typeface="Arial"/>
            </a:endParaRPr>
          </a:p>
        </p:txBody>
      </p:sp>
      <p:sp>
        <p:nvSpPr>
          <p:cNvPr id="5" name="object 5"/>
          <p:cNvSpPr txBox="1"/>
          <p:nvPr/>
        </p:nvSpPr>
        <p:spPr>
          <a:xfrm>
            <a:off x="1217675" y="5095745"/>
            <a:ext cx="5280660" cy="391160"/>
          </a:xfrm>
          <a:prstGeom prst="rect">
            <a:avLst/>
          </a:prstGeom>
        </p:spPr>
        <p:txBody>
          <a:bodyPr vert="horz" wrap="square" lIns="0" tIns="12700" rIns="0" bIns="0" rtlCol="0">
            <a:spAutoFit/>
          </a:bodyPr>
          <a:lstStyle/>
          <a:p>
            <a:pPr marL="38100">
              <a:lnSpc>
                <a:spcPct val="100000"/>
              </a:lnSpc>
              <a:spcBef>
                <a:spcPts val="100"/>
              </a:spcBef>
            </a:pPr>
            <a:r>
              <a:rPr sz="2400" b="1" i="1" spc="-5" dirty="0">
                <a:latin typeface="Times New Roman"/>
                <a:cs typeface="Times New Roman"/>
              </a:rPr>
              <a:t>R</a:t>
            </a:r>
            <a:r>
              <a:rPr sz="2400" b="1" spc="-7" baseline="24305" dirty="0">
                <a:latin typeface="Times New Roman"/>
                <a:cs typeface="Times New Roman"/>
              </a:rPr>
              <a:t>2</a:t>
            </a:r>
            <a:r>
              <a:rPr sz="2400" b="1" spc="-5" dirty="0">
                <a:latin typeface="Times New Roman"/>
                <a:cs typeface="Times New Roman"/>
              </a:rPr>
              <a:t>=0.129 (Συντελεστής</a:t>
            </a:r>
            <a:r>
              <a:rPr sz="2400" b="1" spc="5" dirty="0">
                <a:latin typeface="Times New Roman"/>
                <a:cs typeface="Times New Roman"/>
              </a:rPr>
              <a:t> </a:t>
            </a:r>
            <a:r>
              <a:rPr sz="2400" b="1" spc="-5" dirty="0">
                <a:latin typeface="Times New Roman"/>
                <a:cs typeface="Times New Roman"/>
              </a:rPr>
              <a:t>Προσδιορισµού)</a:t>
            </a:r>
            <a:endParaRPr sz="2400">
              <a:latin typeface="Times New Roman"/>
              <a:cs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53131" y="929131"/>
            <a:ext cx="577278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0000"/>
                </a:solidFill>
                <a:latin typeface="Arial"/>
                <a:cs typeface="Arial"/>
              </a:rPr>
              <a:t>Αποτελέσµατα </a:t>
            </a:r>
            <a:r>
              <a:rPr sz="3200" b="1" spc="55" dirty="0">
                <a:solidFill>
                  <a:srgbClr val="000000"/>
                </a:solidFill>
                <a:latin typeface="Arial"/>
                <a:cs typeface="Arial"/>
              </a:rPr>
              <a:t>µε </a:t>
            </a:r>
            <a:r>
              <a:rPr sz="3200" b="1" spc="-5" dirty="0">
                <a:solidFill>
                  <a:srgbClr val="000000"/>
                </a:solidFill>
                <a:latin typeface="Arial"/>
                <a:cs typeface="Arial"/>
              </a:rPr>
              <a:t>το </a:t>
            </a:r>
            <a:r>
              <a:rPr sz="3200" b="1" dirty="0">
                <a:solidFill>
                  <a:srgbClr val="000000"/>
                </a:solidFill>
                <a:latin typeface="Arial"/>
                <a:cs typeface="Arial"/>
              </a:rPr>
              <a:t>SPSS</a:t>
            </a:r>
            <a:r>
              <a:rPr sz="3200" b="1" spc="-125" dirty="0">
                <a:solidFill>
                  <a:srgbClr val="000000"/>
                </a:solidFill>
                <a:latin typeface="Arial"/>
                <a:cs typeface="Arial"/>
              </a:rPr>
              <a:t> </a:t>
            </a:r>
            <a:r>
              <a:rPr sz="3200" b="1" spc="-5" dirty="0">
                <a:solidFill>
                  <a:srgbClr val="000000"/>
                </a:solidFill>
                <a:latin typeface="Arial"/>
                <a:cs typeface="Arial"/>
              </a:rPr>
              <a:t>(5)</a:t>
            </a:r>
            <a:endParaRPr sz="3200">
              <a:latin typeface="Arial"/>
              <a:cs typeface="Arial"/>
            </a:endParaRPr>
          </a:p>
        </p:txBody>
      </p:sp>
      <p:sp>
        <p:nvSpPr>
          <p:cNvPr id="3" name="object 3"/>
          <p:cNvSpPr txBox="1"/>
          <p:nvPr/>
        </p:nvSpPr>
        <p:spPr>
          <a:xfrm>
            <a:off x="1304035" y="1973071"/>
            <a:ext cx="7358380" cy="755650"/>
          </a:xfrm>
          <a:prstGeom prst="rect">
            <a:avLst/>
          </a:prstGeom>
        </p:spPr>
        <p:txBody>
          <a:bodyPr vert="horz" wrap="square" lIns="0" tIns="25400" rIns="0" bIns="0" rtlCol="0">
            <a:spAutoFit/>
          </a:bodyPr>
          <a:lstStyle/>
          <a:p>
            <a:pPr marL="354965" marR="5080" indent="-342900">
              <a:lnSpc>
                <a:spcPts val="2870"/>
              </a:lnSpc>
              <a:spcBef>
                <a:spcPts val="200"/>
              </a:spcBef>
              <a:buChar char=""/>
              <a:tabLst>
                <a:tab pos="354965" algn="l"/>
                <a:tab pos="355600" algn="l"/>
              </a:tabLst>
            </a:pPr>
            <a:r>
              <a:rPr sz="2400" spc="-5" dirty="0">
                <a:latin typeface="Arial"/>
                <a:cs typeface="Arial"/>
              </a:rPr>
              <a:t>Έλεγχος </a:t>
            </a:r>
            <a:r>
              <a:rPr sz="2400" dirty="0">
                <a:latin typeface="Arial"/>
                <a:cs typeface="Arial"/>
              </a:rPr>
              <a:t>Οµοιογένειας </a:t>
            </a:r>
            <a:r>
              <a:rPr sz="2400" spc="-5" dirty="0">
                <a:latin typeface="Arial"/>
                <a:cs typeface="Arial"/>
              </a:rPr>
              <a:t>της Παραλλακτικότητας (π.χ.  Έλεγχος </a:t>
            </a:r>
            <a:r>
              <a:rPr sz="2400" dirty="0">
                <a:latin typeface="Arial"/>
                <a:cs typeface="Arial"/>
              </a:rPr>
              <a:t>του </a:t>
            </a:r>
            <a:r>
              <a:rPr sz="2400" spc="-5" dirty="0">
                <a:latin typeface="Arial"/>
                <a:cs typeface="Arial"/>
              </a:rPr>
              <a:t>Levene)</a:t>
            </a:r>
            <a:endParaRPr sz="2400">
              <a:latin typeface="Arial"/>
              <a:cs typeface="Arial"/>
            </a:endParaRPr>
          </a:p>
        </p:txBody>
      </p:sp>
      <p:graphicFrame>
        <p:nvGraphicFramePr>
          <p:cNvPr id="4" name="object 4"/>
          <p:cNvGraphicFramePr>
            <a:graphicFrameLocks noGrp="1"/>
          </p:cNvGraphicFramePr>
          <p:nvPr/>
        </p:nvGraphicFramePr>
        <p:xfrm>
          <a:off x="2712720" y="3232404"/>
          <a:ext cx="5149849" cy="723138"/>
        </p:xfrm>
        <a:graphic>
          <a:graphicData uri="http://schemas.openxmlformats.org/drawingml/2006/table">
            <a:tbl>
              <a:tblPr firstRow="1" bandRow="1">
                <a:tableStyleId>{2D5ABB26-0587-4C30-8999-92F81FD0307C}</a:tableStyleId>
              </a:tblPr>
              <a:tblGrid>
                <a:gridCol w="1287145">
                  <a:extLst>
                    <a:ext uri="{9D8B030D-6E8A-4147-A177-3AD203B41FA5}">
                      <a16:colId xmlns:a16="http://schemas.microsoft.com/office/drawing/2014/main" val="20000"/>
                    </a:ext>
                  </a:extLst>
                </a:gridCol>
                <a:gridCol w="1287780">
                  <a:extLst>
                    <a:ext uri="{9D8B030D-6E8A-4147-A177-3AD203B41FA5}">
                      <a16:colId xmlns:a16="http://schemas.microsoft.com/office/drawing/2014/main" val="20001"/>
                    </a:ext>
                  </a:extLst>
                </a:gridCol>
                <a:gridCol w="1287779">
                  <a:extLst>
                    <a:ext uri="{9D8B030D-6E8A-4147-A177-3AD203B41FA5}">
                      <a16:colId xmlns:a16="http://schemas.microsoft.com/office/drawing/2014/main" val="20002"/>
                    </a:ext>
                  </a:extLst>
                </a:gridCol>
                <a:gridCol w="1287145">
                  <a:extLst>
                    <a:ext uri="{9D8B030D-6E8A-4147-A177-3AD203B41FA5}">
                      <a16:colId xmlns:a16="http://schemas.microsoft.com/office/drawing/2014/main" val="20003"/>
                    </a:ext>
                  </a:extLst>
                </a:gridCol>
              </a:tblGrid>
              <a:tr h="360426">
                <a:tc>
                  <a:txBody>
                    <a:bodyPr/>
                    <a:lstStyle/>
                    <a:p>
                      <a:pPr marL="635" algn="ctr">
                        <a:lnSpc>
                          <a:spcPct val="100000"/>
                        </a:lnSpc>
                        <a:spcBef>
                          <a:spcPts val="690"/>
                        </a:spcBef>
                      </a:pPr>
                      <a:r>
                        <a:rPr sz="1650" dirty="0">
                          <a:latin typeface="Arial"/>
                          <a:cs typeface="Arial"/>
                        </a:rPr>
                        <a:t>F</a:t>
                      </a:r>
                      <a:endParaRPr sz="1650">
                        <a:latin typeface="Arial"/>
                        <a:cs typeface="Arial"/>
                      </a:endParaRPr>
                    </a:p>
                  </a:txBody>
                  <a:tcPr marL="0" marR="0" marT="87630" marB="0">
                    <a:lnL w="3810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a:txBody>
                    <a:bodyPr/>
                    <a:lstStyle/>
                    <a:p>
                      <a:pPr algn="ctr">
                        <a:lnSpc>
                          <a:spcPct val="100000"/>
                        </a:lnSpc>
                        <a:spcBef>
                          <a:spcPts val="690"/>
                        </a:spcBef>
                      </a:pPr>
                      <a:r>
                        <a:rPr sz="1650" spc="20" dirty="0">
                          <a:latin typeface="Arial"/>
                          <a:cs typeface="Arial"/>
                        </a:rPr>
                        <a:t>df1</a:t>
                      </a:r>
                      <a:endParaRPr sz="1650">
                        <a:latin typeface="Arial"/>
                        <a:cs typeface="Arial"/>
                      </a:endParaRPr>
                    </a:p>
                  </a:txBody>
                  <a:tcPr marL="0" marR="0" marT="87630" marB="0">
                    <a:lnL w="635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a:txBody>
                    <a:bodyPr/>
                    <a:lstStyle/>
                    <a:p>
                      <a:pPr algn="ctr">
                        <a:lnSpc>
                          <a:spcPct val="100000"/>
                        </a:lnSpc>
                        <a:spcBef>
                          <a:spcPts val="690"/>
                        </a:spcBef>
                      </a:pPr>
                      <a:r>
                        <a:rPr sz="1650" spc="20" dirty="0">
                          <a:latin typeface="Arial"/>
                          <a:cs typeface="Arial"/>
                        </a:rPr>
                        <a:t>df2</a:t>
                      </a:r>
                      <a:endParaRPr sz="1650">
                        <a:latin typeface="Arial"/>
                        <a:cs typeface="Arial"/>
                      </a:endParaRPr>
                    </a:p>
                  </a:txBody>
                  <a:tcPr marL="0" marR="0" marT="87630" marB="0">
                    <a:lnL w="635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a:txBody>
                    <a:bodyPr/>
                    <a:lstStyle/>
                    <a:p>
                      <a:pPr algn="ctr">
                        <a:lnSpc>
                          <a:spcPct val="100000"/>
                        </a:lnSpc>
                        <a:spcBef>
                          <a:spcPts val="690"/>
                        </a:spcBef>
                      </a:pPr>
                      <a:r>
                        <a:rPr sz="1650" spc="20" dirty="0">
                          <a:latin typeface="Arial"/>
                          <a:cs typeface="Arial"/>
                        </a:rPr>
                        <a:t>Sig.</a:t>
                      </a:r>
                      <a:endParaRPr sz="1650">
                        <a:latin typeface="Arial"/>
                        <a:cs typeface="Arial"/>
                      </a:endParaRPr>
                    </a:p>
                  </a:txBody>
                  <a:tcPr marL="0" marR="0" marT="87630" marB="0">
                    <a:lnL w="6350">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tcPr>
                </a:tc>
                <a:extLst>
                  <a:ext uri="{0D108BD9-81ED-4DB2-BD59-A6C34878D82A}">
                    <a16:rowId xmlns:a16="http://schemas.microsoft.com/office/drawing/2014/main" val="10000"/>
                  </a:ext>
                </a:extLst>
              </a:tr>
              <a:tr h="362712">
                <a:tc>
                  <a:txBody>
                    <a:bodyPr/>
                    <a:lstStyle/>
                    <a:p>
                      <a:pPr marL="634365">
                        <a:lnSpc>
                          <a:spcPct val="100000"/>
                        </a:lnSpc>
                        <a:spcBef>
                          <a:spcPts val="370"/>
                        </a:spcBef>
                      </a:pPr>
                      <a:r>
                        <a:rPr sz="1650" spc="20" dirty="0">
                          <a:latin typeface="Arial"/>
                          <a:cs typeface="Arial"/>
                        </a:rPr>
                        <a:t>1.981</a:t>
                      </a:r>
                      <a:endParaRPr sz="1650">
                        <a:latin typeface="Arial"/>
                        <a:cs typeface="Arial"/>
                      </a:endParaRPr>
                    </a:p>
                  </a:txBody>
                  <a:tcPr marL="0" marR="0" marT="46990" marB="0">
                    <a:lnL w="3810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a:txBody>
                    <a:bodyPr/>
                    <a:lstStyle/>
                    <a:p>
                      <a:pPr marR="104139" algn="r">
                        <a:lnSpc>
                          <a:spcPct val="100000"/>
                        </a:lnSpc>
                        <a:spcBef>
                          <a:spcPts val="370"/>
                        </a:spcBef>
                      </a:pPr>
                      <a:r>
                        <a:rPr sz="1650" dirty="0">
                          <a:latin typeface="Arial"/>
                          <a:cs typeface="Arial"/>
                        </a:rPr>
                        <a:t>9</a:t>
                      </a:r>
                      <a:endParaRPr sz="1650">
                        <a:latin typeface="Arial"/>
                        <a:cs typeface="Arial"/>
                      </a:endParaRPr>
                    </a:p>
                  </a:txBody>
                  <a:tcPr marL="0" marR="0" marT="46990" marB="0">
                    <a:lnL w="635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a:txBody>
                    <a:bodyPr/>
                    <a:lstStyle/>
                    <a:p>
                      <a:pPr marR="104139" algn="r">
                        <a:lnSpc>
                          <a:spcPct val="100000"/>
                        </a:lnSpc>
                        <a:spcBef>
                          <a:spcPts val="370"/>
                        </a:spcBef>
                      </a:pPr>
                      <a:r>
                        <a:rPr sz="1650" spc="5" dirty="0">
                          <a:latin typeface="Arial"/>
                          <a:cs typeface="Arial"/>
                        </a:rPr>
                        <a:t>9</a:t>
                      </a:r>
                      <a:r>
                        <a:rPr sz="1650" dirty="0">
                          <a:latin typeface="Arial"/>
                          <a:cs typeface="Arial"/>
                        </a:rPr>
                        <a:t>0</a:t>
                      </a:r>
                      <a:endParaRPr sz="1650">
                        <a:latin typeface="Arial"/>
                        <a:cs typeface="Arial"/>
                      </a:endParaRPr>
                    </a:p>
                  </a:txBody>
                  <a:tcPr marL="0" marR="0" marT="46990" marB="0">
                    <a:lnL w="6350">
                      <a:solidFill>
                        <a:srgbClr val="000000"/>
                      </a:solidFill>
                      <a:prstDash val="solid"/>
                    </a:lnL>
                    <a:lnR w="6350">
                      <a:solidFill>
                        <a:srgbClr val="000000"/>
                      </a:solidFill>
                      <a:prstDash val="solid"/>
                    </a:lnR>
                    <a:lnT w="38100">
                      <a:solidFill>
                        <a:srgbClr val="000000"/>
                      </a:solidFill>
                      <a:prstDash val="solid"/>
                    </a:lnT>
                    <a:lnB w="38100">
                      <a:solidFill>
                        <a:srgbClr val="000000"/>
                      </a:solidFill>
                      <a:prstDash val="solid"/>
                    </a:lnB>
                  </a:tcPr>
                </a:tc>
                <a:tc>
                  <a:txBody>
                    <a:bodyPr/>
                    <a:lstStyle/>
                    <a:p>
                      <a:pPr marL="755650">
                        <a:lnSpc>
                          <a:spcPct val="100000"/>
                        </a:lnSpc>
                        <a:spcBef>
                          <a:spcPts val="370"/>
                        </a:spcBef>
                      </a:pPr>
                      <a:r>
                        <a:rPr sz="1650" spc="20" dirty="0">
                          <a:latin typeface="Arial"/>
                          <a:cs typeface="Arial"/>
                        </a:rPr>
                        <a:t>.051</a:t>
                      </a:r>
                      <a:endParaRPr sz="1650">
                        <a:latin typeface="Arial"/>
                        <a:cs typeface="Arial"/>
                      </a:endParaRPr>
                    </a:p>
                  </a:txBody>
                  <a:tcPr marL="0" marR="0" marT="46990" marB="0">
                    <a:lnL w="6350">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270" y="510032"/>
            <a:ext cx="5053965" cy="452120"/>
          </a:xfrm>
          <a:prstGeom prst="rect">
            <a:avLst/>
          </a:prstGeom>
        </p:spPr>
        <p:txBody>
          <a:bodyPr vert="horz" wrap="square" lIns="0" tIns="12065" rIns="0" bIns="0" rtlCol="0">
            <a:spAutoFit/>
          </a:bodyPr>
          <a:lstStyle/>
          <a:p>
            <a:pPr marL="12700">
              <a:lnSpc>
                <a:spcPct val="100000"/>
              </a:lnSpc>
              <a:spcBef>
                <a:spcPts val="95"/>
              </a:spcBef>
            </a:pPr>
            <a:r>
              <a:rPr b="1" spc="5" dirty="0">
                <a:solidFill>
                  <a:srgbClr val="000000"/>
                </a:solidFill>
                <a:latin typeface="Arial"/>
                <a:cs typeface="Arial"/>
              </a:rPr>
              <a:t>Αποτελέσµατα </a:t>
            </a:r>
            <a:r>
              <a:rPr b="1" spc="45" dirty="0">
                <a:solidFill>
                  <a:srgbClr val="000000"/>
                </a:solidFill>
                <a:latin typeface="Arial"/>
                <a:cs typeface="Arial"/>
              </a:rPr>
              <a:t>µε </a:t>
            </a:r>
            <a:r>
              <a:rPr b="1" spc="-5" dirty="0">
                <a:solidFill>
                  <a:srgbClr val="000000"/>
                </a:solidFill>
                <a:latin typeface="Arial"/>
                <a:cs typeface="Arial"/>
              </a:rPr>
              <a:t>το </a:t>
            </a:r>
            <a:r>
              <a:rPr b="1" spc="-10" dirty="0">
                <a:solidFill>
                  <a:srgbClr val="000000"/>
                </a:solidFill>
                <a:latin typeface="Arial"/>
                <a:cs typeface="Arial"/>
              </a:rPr>
              <a:t>SPSS</a:t>
            </a:r>
            <a:r>
              <a:rPr b="1" spc="-80" dirty="0">
                <a:solidFill>
                  <a:srgbClr val="000000"/>
                </a:solidFill>
                <a:latin typeface="Arial"/>
                <a:cs typeface="Arial"/>
              </a:rPr>
              <a:t> </a:t>
            </a:r>
            <a:r>
              <a:rPr b="1" spc="-5" dirty="0">
                <a:solidFill>
                  <a:srgbClr val="000000"/>
                </a:solidFill>
                <a:latin typeface="Arial"/>
                <a:cs typeface="Arial"/>
              </a:rPr>
              <a:t>(5)</a:t>
            </a:r>
          </a:p>
        </p:txBody>
      </p:sp>
      <p:graphicFrame>
        <p:nvGraphicFramePr>
          <p:cNvPr id="3" name="object 3"/>
          <p:cNvGraphicFramePr>
            <a:graphicFrameLocks noGrp="1"/>
          </p:cNvGraphicFramePr>
          <p:nvPr/>
        </p:nvGraphicFramePr>
        <p:xfrm>
          <a:off x="3115056" y="1330452"/>
          <a:ext cx="4258945" cy="5520671"/>
        </p:xfrm>
        <a:graphic>
          <a:graphicData uri="http://schemas.openxmlformats.org/drawingml/2006/table">
            <a:tbl>
              <a:tblPr firstRow="1" bandRow="1">
                <a:tableStyleId>{2D5ABB26-0587-4C30-8999-92F81FD0307C}</a:tableStyleId>
              </a:tblPr>
              <a:tblGrid>
                <a:gridCol w="2697480">
                  <a:extLst>
                    <a:ext uri="{9D8B030D-6E8A-4147-A177-3AD203B41FA5}">
                      <a16:colId xmlns:a16="http://schemas.microsoft.com/office/drawing/2014/main" val="20000"/>
                    </a:ext>
                  </a:extLst>
                </a:gridCol>
                <a:gridCol w="849630">
                  <a:extLst>
                    <a:ext uri="{9D8B030D-6E8A-4147-A177-3AD203B41FA5}">
                      <a16:colId xmlns:a16="http://schemas.microsoft.com/office/drawing/2014/main" val="20001"/>
                    </a:ext>
                  </a:extLst>
                </a:gridCol>
                <a:gridCol w="711835">
                  <a:extLst>
                    <a:ext uri="{9D8B030D-6E8A-4147-A177-3AD203B41FA5}">
                      <a16:colId xmlns:a16="http://schemas.microsoft.com/office/drawing/2014/main" val="20002"/>
                    </a:ext>
                  </a:extLst>
                </a:gridCol>
              </a:tblGrid>
              <a:tr h="249174">
                <a:tc>
                  <a:txBody>
                    <a:bodyPr/>
                    <a:lstStyle/>
                    <a:p>
                      <a:pPr marL="1658620">
                        <a:lnSpc>
                          <a:spcPts val="1850"/>
                        </a:lnSpc>
                      </a:pPr>
                      <a:r>
                        <a:rPr sz="1550" b="1" dirty="0">
                          <a:latin typeface="Arial"/>
                          <a:cs typeface="Arial"/>
                        </a:rPr>
                        <a:t>Γενότυποι</a:t>
                      </a:r>
                      <a:endParaRPr sz="1550">
                        <a:latin typeface="Arial"/>
                        <a:cs typeface="Arial"/>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gridSpan="2">
                  <a:txBody>
                    <a:bodyPr/>
                    <a:lstStyle/>
                    <a:p>
                      <a:pPr marL="451484">
                        <a:lnSpc>
                          <a:spcPts val="1850"/>
                        </a:lnSpc>
                      </a:pPr>
                      <a:r>
                        <a:rPr sz="1550" b="1" dirty="0">
                          <a:latin typeface="Arial"/>
                          <a:cs typeface="Arial"/>
                        </a:rPr>
                        <a:t>Subset</a:t>
                      </a:r>
                      <a:endParaRPr sz="1550">
                        <a:latin typeface="Arial"/>
                        <a:cs typeface="Arial"/>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247650">
                <a:tc>
                  <a:txBody>
                    <a:bodyPr/>
                    <a:lstStyle/>
                    <a:p>
                      <a:pPr>
                        <a:lnSpc>
                          <a:spcPct val="100000"/>
                        </a:lnSpc>
                      </a:pPr>
                      <a:endParaRPr sz="15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a:txBody>
                    <a:bodyPr/>
                    <a:lstStyle/>
                    <a:p>
                      <a:pPr marL="368935">
                        <a:lnSpc>
                          <a:spcPts val="1845"/>
                        </a:lnSpc>
                      </a:pPr>
                      <a:r>
                        <a:rPr sz="1550" b="1" dirty="0">
                          <a:latin typeface="Arial"/>
                          <a:cs typeface="Arial"/>
                        </a:rPr>
                        <a:t>2</a:t>
                      </a:r>
                      <a:endParaRPr sz="1550">
                        <a:latin typeface="Arial"/>
                        <a:cs typeface="Arial"/>
                      </a:endParaRPr>
                    </a:p>
                  </a:txBody>
                  <a:tcPr marL="0" marR="0" marT="0" marB="0">
                    <a:lnL w="28575">
                      <a:solidFill>
                        <a:srgbClr val="000000"/>
                      </a:solidFill>
                      <a:prstDash val="solid"/>
                    </a:lnL>
                    <a:lnR w="3175">
                      <a:solidFill>
                        <a:srgbClr val="000000"/>
                      </a:solidFill>
                      <a:prstDash val="solid"/>
                    </a:lnR>
                    <a:lnT w="6350">
                      <a:solidFill>
                        <a:srgbClr val="000000"/>
                      </a:solidFill>
                      <a:prstDash val="solid"/>
                    </a:lnT>
                    <a:lnB w="28575">
                      <a:solidFill>
                        <a:srgbClr val="000000"/>
                      </a:solidFill>
                      <a:prstDash val="solid"/>
                    </a:lnB>
                  </a:tcPr>
                </a:tc>
                <a:tc>
                  <a:txBody>
                    <a:bodyPr/>
                    <a:lstStyle/>
                    <a:p>
                      <a:pPr algn="ctr">
                        <a:lnSpc>
                          <a:spcPts val="1845"/>
                        </a:lnSpc>
                      </a:pPr>
                      <a:r>
                        <a:rPr sz="1550" b="1" dirty="0">
                          <a:latin typeface="Arial"/>
                          <a:cs typeface="Arial"/>
                        </a:rPr>
                        <a:t>1</a:t>
                      </a:r>
                      <a:endParaRPr sz="1550">
                        <a:latin typeface="Arial"/>
                        <a:cs typeface="Arial"/>
                      </a:endParaRPr>
                    </a:p>
                  </a:txBody>
                  <a:tcPr marL="0" marR="0" marT="0" marB="0">
                    <a:lnL w="3175">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239121">
                <a:tc>
                  <a:txBody>
                    <a:bodyPr/>
                    <a:lstStyle/>
                    <a:p>
                      <a:pPr marL="66040">
                        <a:lnSpc>
                          <a:spcPts val="1785"/>
                        </a:lnSpc>
                        <a:tabLst>
                          <a:tab pos="1658620" algn="l"/>
                        </a:tabLst>
                      </a:pPr>
                      <a:r>
                        <a:rPr sz="1550" b="1" spc="5" dirty="0">
                          <a:latin typeface="Arial"/>
                          <a:cs typeface="Arial"/>
                        </a:rPr>
                        <a:t>Tukey</a:t>
                      </a:r>
                      <a:r>
                        <a:rPr sz="1550" b="1" spc="-25" dirty="0">
                          <a:latin typeface="Arial"/>
                          <a:cs typeface="Arial"/>
                        </a:rPr>
                        <a:t> </a:t>
                      </a:r>
                      <a:r>
                        <a:rPr sz="1550" b="1" dirty="0">
                          <a:latin typeface="Arial"/>
                          <a:cs typeface="Arial"/>
                        </a:rPr>
                        <a:t>HSD(a,b)	</a:t>
                      </a:r>
                      <a:r>
                        <a:rPr sz="1550" b="1" spc="10" dirty="0">
                          <a:latin typeface="Arial"/>
                          <a:cs typeface="Arial"/>
                        </a:rPr>
                        <a:t>Β</a:t>
                      </a:r>
                      <a:endParaRPr sz="1550">
                        <a:latin typeface="Arial"/>
                        <a:cs typeface="Arial"/>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tcPr>
                </a:tc>
                <a:tc>
                  <a:txBody>
                    <a:bodyPr/>
                    <a:lstStyle/>
                    <a:p>
                      <a:pPr marL="396875">
                        <a:lnSpc>
                          <a:spcPts val="1785"/>
                        </a:lnSpc>
                      </a:pPr>
                      <a:r>
                        <a:rPr sz="1550" b="1" dirty="0">
                          <a:latin typeface="Arial"/>
                          <a:cs typeface="Arial"/>
                        </a:rPr>
                        <a:t>2.50</a:t>
                      </a:r>
                      <a:endParaRPr sz="1550">
                        <a:latin typeface="Arial"/>
                        <a:cs typeface="Arial"/>
                      </a:endParaRPr>
                    </a:p>
                  </a:txBody>
                  <a:tcPr marL="0" marR="0" marT="0" marB="0">
                    <a:lnL w="28575">
                      <a:solidFill>
                        <a:srgbClr val="000000"/>
                      </a:solidFill>
                      <a:prstDash val="solid"/>
                    </a:lnL>
                    <a:lnR w="3175">
                      <a:solidFill>
                        <a:srgbClr val="000000"/>
                      </a:solidFill>
                      <a:prstDash val="solid"/>
                    </a:lnR>
                    <a:lnT w="28575">
                      <a:solidFill>
                        <a:srgbClr val="000000"/>
                      </a:solidFill>
                      <a:prstDash val="solid"/>
                    </a:lnT>
                  </a:tcPr>
                </a:tc>
                <a:tc>
                  <a:txBody>
                    <a:bodyPr/>
                    <a:lstStyle/>
                    <a:p>
                      <a:pPr>
                        <a:lnSpc>
                          <a:spcPct val="100000"/>
                        </a:lnSpc>
                      </a:pPr>
                      <a:endParaRPr sz="1400">
                        <a:latin typeface="Times New Roman"/>
                        <a:cs typeface="Times New Roman"/>
                      </a:endParaRPr>
                    </a:p>
                  </a:txBody>
                  <a:tcPr marL="0" marR="0" marT="0" marB="0">
                    <a:lnL w="3175">
                      <a:solidFill>
                        <a:srgbClr val="000000"/>
                      </a:solidFill>
                      <a:prstDash val="solid"/>
                    </a:lnL>
                    <a:lnR w="28575">
                      <a:solidFill>
                        <a:srgbClr val="000000"/>
                      </a:solidFill>
                      <a:prstDash val="solid"/>
                    </a:lnR>
                    <a:lnT w="28575">
                      <a:solidFill>
                        <a:srgbClr val="000000"/>
                      </a:solidFill>
                      <a:prstDash val="solid"/>
                    </a:lnT>
                  </a:tcPr>
                </a:tc>
                <a:extLst>
                  <a:ext uri="{0D108BD9-81ED-4DB2-BD59-A6C34878D82A}">
                    <a16:rowId xmlns:a16="http://schemas.microsoft.com/office/drawing/2014/main" val="10002"/>
                  </a:ext>
                </a:extLst>
              </a:tr>
              <a:tr h="227075">
                <a:tc>
                  <a:txBody>
                    <a:bodyPr/>
                    <a:lstStyle/>
                    <a:p>
                      <a:pPr marL="1658620">
                        <a:lnSpc>
                          <a:spcPts val="1689"/>
                        </a:lnSpc>
                      </a:pPr>
                      <a:r>
                        <a:rPr sz="1550" b="1" dirty="0">
                          <a:latin typeface="Arial"/>
                          <a:cs typeface="Arial"/>
                        </a:rPr>
                        <a:t>Θ</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2.90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03"/>
                  </a:ext>
                </a:extLst>
              </a:tr>
              <a:tr h="227075">
                <a:tc>
                  <a:txBody>
                    <a:bodyPr/>
                    <a:lstStyle/>
                    <a:p>
                      <a:pPr marL="739775" algn="ctr">
                        <a:lnSpc>
                          <a:spcPts val="1689"/>
                        </a:lnSpc>
                      </a:pPr>
                      <a:r>
                        <a:rPr sz="1550" b="1" dirty="0">
                          <a:latin typeface="Arial"/>
                          <a:cs typeface="Arial"/>
                        </a:rPr>
                        <a:t>Γ</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3.20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04"/>
                  </a:ext>
                </a:extLst>
              </a:tr>
              <a:tr h="227075">
                <a:tc>
                  <a:txBody>
                    <a:bodyPr/>
                    <a:lstStyle/>
                    <a:p>
                      <a:pPr marL="1658620">
                        <a:lnSpc>
                          <a:spcPts val="1689"/>
                        </a:lnSpc>
                      </a:pPr>
                      <a:r>
                        <a:rPr sz="1550" b="1" dirty="0">
                          <a:latin typeface="Arial"/>
                          <a:cs typeface="Arial"/>
                        </a:rPr>
                        <a:t>Η</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3.40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05"/>
                  </a:ext>
                </a:extLst>
              </a:tr>
              <a:tr h="227837">
                <a:tc>
                  <a:txBody>
                    <a:bodyPr/>
                    <a:lstStyle/>
                    <a:p>
                      <a:pPr marL="1658620">
                        <a:lnSpc>
                          <a:spcPts val="1695"/>
                        </a:lnSpc>
                      </a:pPr>
                      <a:r>
                        <a:rPr sz="1550" b="1" dirty="0">
                          <a:latin typeface="Arial"/>
                          <a:cs typeface="Arial"/>
                        </a:rPr>
                        <a:t>∆</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95"/>
                        </a:lnSpc>
                      </a:pPr>
                      <a:r>
                        <a:rPr sz="1550" b="1" dirty="0">
                          <a:latin typeface="Arial"/>
                          <a:cs typeface="Arial"/>
                        </a:rPr>
                        <a:t>3.40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06"/>
                  </a:ext>
                </a:extLst>
              </a:tr>
              <a:tr h="227837">
                <a:tc>
                  <a:txBody>
                    <a:bodyPr/>
                    <a:lstStyle/>
                    <a:p>
                      <a:pPr marL="1658620">
                        <a:lnSpc>
                          <a:spcPts val="1695"/>
                        </a:lnSpc>
                      </a:pPr>
                      <a:r>
                        <a:rPr sz="1550" b="1" dirty="0">
                          <a:latin typeface="Arial"/>
                          <a:cs typeface="Arial"/>
                        </a:rPr>
                        <a:t>Κ</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95"/>
                        </a:lnSpc>
                      </a:pPr>
                      <a:r>
                        <a:rPr sz="1550" b="1" dirty="0">
                          <a:latin typeface="Arial"/>
                          <a:cs typeface="Arial"/>
                        </a:rPr>
                        <a:t>3.40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07"/>
                  </a:ext>
                </a:extLst>
              </a:tr>
              <a:tr h="227075">
                <a:tc>
                  <a:txBody>
                    <a:bodyPr/>
                    <a:lstStyle/>
                    <a:p>
                      <a:pPr marL="741680" algn="ctr">
                        <a:lnSpc>
                          <a:spcPts val="1689"/>
                        </a:lnSpc>
                      </a:pPr>
                      <a:r>
                        <a:rPr sz="1550" b="1" dirty="0">
                          <a:latin typeface="Arial"/>
                          <a:cs typeface="Arial"/>
                        </a:rPr>
                        <a:t>Ζ</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3.60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08"/>
                  </a:ext>
                </a:extLst>
              </a:tr>
              <a:tr h="227075">
                <a:tc>
                  <a:txBody>
                    <a:bodyPr/>
                    <a:lstStyle/>
                    <a:p>
                      <a:pPr marL="1658620">
                        <a:lnSpc>
                          <a:spcPts val="1689"/>
                        </a:lnSpc>
                      </a:pPr>
                      <a:r>
                        <a:rPr sz="1550" b="1" dirty="0">
                          <a:latin typeface="Arial"/>
                          <a:cs typeface="Arial"/>
                        </a:rPr>
                        <a:t>Α</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4.10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09"/>
                  </a:ext>
                </a:extLst>
              </a:tr>
              <a:tr h="227075">
                <a:tc>
                  <a:txBody>
                    <a:bodyPr/>
                    <a:lstStyle/>
                    <a:p>
                      <a:pPr marL="675005" algn="ctr">
                        <a:lnSpc>
                          <a:spcPts val="1689"/>
                        </a:lnSpc>
                      </a:pPr>
                      <a:r>
                        <a:rPr sz="1550" b="1" dirty="0">
                          <a:latin typeface="Arial"/>
                          <a:cs typeface="Arial"/>
                        </a:rPr>
                        <a:t>Ι</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4.20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10"/>
                  </a:ext>
                </a:extLst>
              </a:tr>
              <a:tr h="227075">
                <a:tc>
                  <a:txBody>
                    <a:bodyPr/>
                    <a:lstStyle/>
                    <a:p>
                      <a:pPr marL="752475" algn="ctr">
                        <a:lnSpc>
                          <a:spcPts val="1689"/>
                        </a:lnSpc>
                      </a:pPr>
                      <a:r>
                        <a:rPr sz="1550" b="1" dirty="0">
                          <a:latin typeface="Arial"/>
                          <a:cs typeface="Arial"/>
                        </a:rPr>
                        <a:t>Ε</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5.20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11"/>
                  </a:ext>
                </a:extLst>
              </a:tr>
              <a:tr h="227837">
                <a:tc>
                  <a:txBody>
                    <a:bodyPr/>
                    <a:lstStyle/>
                    <a:p>
                      <a:pPr marL="1658620">
                        <a:lnSpc>
                          <a:spcPts val="1695"/>
                        </a:lnSpc>
                      </a:pPr>
                      <a:r>
                        <a:rPr sz="1550" b="1" spc="5" dirty="0">
                          <a:latin typeface="Arial"/>
                          <a:cs typeface="Arial"/>
                        </a:rPr>
                        <a:t>Sig.</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95"/>
                        </a:lnSpc>
                      </a:pPr>
                      <a:r>
                        <a:rPr sz="1550" b="1" dirty="0">
                          <a:latin typeface="Arial"/>
                          <a:cs typeface="Arial"/>
                        </a:rPr>
                        <a:t>.080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12"/>
                  </a:ext>
                </a:extLst>
              </a:tr>
              <a:tr h="227837">
                <a:tc>
                  <a:txBody>
                    <a:bodyPr/>
                    <a:lstStyle/>
                    <a:p>
                      <a:pPr marL="66040">
                        <a:lnSpc>
                          <a:spcPts val="1695"/>
                        </a:lnSpc>
                        <a:tabLst>
                          <a:tab pos="1658620" algn="l"/>
                        </a:tabLst>
                      </a:pPr>
                      <a:r>
                        <a:rPr sz="1550" b="1" dirty="0">
                          <a:latin typeface="Arial"/>
                          <a:cs typeface="Arial"/>
                        </a:rPr>
                        <a:t>Duncan(a,b)	</a:t>
                      </a:r>
                      <a:r>
                        <a:rPr sz="1550" b="1" spc="10" dirty="0">
                          <a:latin typeface="Arial"/>
                          <a:cs typeface="Arial"/>
                        </a:rPr>
                        <a:t>Β</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95"/>
                        </a:lnSpc>
                      </a:pPr>
                      <a:r>
                        <a:rPr sz="1550" b="1" dirty="0">
                          <a:latin typeface="Arial"/>
                          <a:cs typeface="Arial"/>
                        </a:rPr>
                        <a:t>2.50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13"/>
                  </a:ext>
                </a:extLst>
              </a:tr>
              <a:tr h="227075">
                <a:tc>
                  <a:txBody>
                    <a:bodyPr/>
                    <a:lstStyle/>
                    <a:p>
                      <a:pPr marL="1658620">
                        <a:lnSpc>
                          <a:spcPts val="1689"/>
                        </a:lnSpc>
                      </a:pPr>
                      <a:r>
                        <a:rPr sz="1550" b="1" dirty="0">
                          <a:latin typeface="Arial"/>
                          <a:cs typeface="Arial"/>
                        </a:rPr>
                        <a:t>Θ</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2.90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14"/>
                  </a:ext>
                </a:extLst>
              </a:tr>
              <a:tr h="227075">
                <a:tc>
                  <a:txBody>
                    <a:bodyPr/>
                    <a:lstStyle/>
                    <a:p>
                      <a:pPr marL="739775" algn="ctr">
                        <a:lnSpc>
                          <a:spcPts val="1689"/>
                        </a:lnSpc>
                      </a:pPr>
                      <a:r>
                        <a:rPr sz="1550" b="1" dirty="0">
                          <a:latin typeface="Arial"/>
                          <a:cs typeface="Arial"/>
                        </a:rPr>
                        <a:t>Γ</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3.20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marR="56515" algn="r">
                        <a:lnSpc>
                          <a:spcPts val="1689"/>
                        </a:lnSpc>
                      </a:pPr>
                      <a:r>
                        <a:rPr sz="1550" b="1" dirty="0">
                          <a:latin typeface="Arial"/>
                          <a:cs typeface="Arial"/>
                        </a:rPr>
                        <a:t>3</a:t>
                      </a:r>
                      <a:r>
                        <a:rPr sz="1550" b="1" spc="-5" dirty="0">
                          <a:latin typeface="Arial"/>
                          <a:cs typeface="Arial"/>
                        </a:rPr>
                        <a:t>.</a:t>
                      </a:r>
                      <a:r>
                        <a:rPr sz="1550" b="1" dirty="0">
                          <a:latin typeface="Arial"/>
                          <a:cs typeface="Arial"/>
                        </a:rPr>
                        <a:t>20</a:t>
                      </a:r>
                      <a:endParaRPr sz="1550">
                        <a:latin typeface="Arial"/>
                        <a:cs typeface="Arial"/>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15"/>
                  </a:ext>
                </a:extLst>
              </a:tr>
              <a:tr h="227075">
                <a:tc>
                  <a:txBody>
                    <a:bodyPr/>
                    <a:lstStyle/>
                    <a:p>
                      <a:pPr marL="1658620">
                        <a:lnSpc>
                          <a:spcPts val="1689"/>
                        </a:lnSpc>
                      </a:pPr>
                      <a:r>
                        <a:rPr sz="1550" b="1" dirty="0">
                          <a:latin typeface="Arial"/>
                          <a:cs typeface="Arial"/>
                        </a:rPr>
                        <a:t>Η</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3.40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marR="56515" algn="r">
                        <a:lnSpc>
                          <a:spcPts val="1689"/>
                        </a:lnSpc>
                      </a:pPr>
                      <a:r>
                        <a:rPr sz="1550" b="1" dirty="0">
                          <a:latin typeface="Arial"/>
                          <a:cs typeface="Arial"/>
                        </a:rPr>
                        <a:t>3</a:t>
                      </a:r>
                      <a:r>
                        <a:rPr sz="1550" b="1" spc="-5" dirty="0">
                          <a:latin typeface="Arial"/>
                          <a:cs typeface="Arial"/>
                        </a:rPr>
                        <a:t>.</a:t>
                      </a:r>
                      <a:r>
                        <a:rPr sz="1550" b="1" dirty="0">
                          <a:latin typeface="Arial"/>
                          <a:cs typeface="Arial"/>
                        </a:rPr>
                        <a:t>40</a:t>
                      </a:r>
                      <a:endParaRPr sz="1550">
                        <a:latin typeface="Arial"/>
                        <a:cs typeface="Arial"/>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16"/>
                  </a:ext>
                </a:extLst>
              </a:tr>
              <a:tr h="227075">
                <a:tc>
                  <a:txBody>
                    <a:bodyPr/>
                    <a:lstStyle/>
                    <a:p>
                      <a:pPr marL="1658620">
                        <a:lnSpc>
                          <a:spcPts val="1689"/>
                        </a:lnSpc>
                      </a:pPr>
                      <a:r>
                        <a:rPr sz="1550" b="1" dirty="0">
                          <a:latin typeface="Arial"/>
                          <a:cs typeface="Arial"/>
                        </a:rPr>
                        <a:t>∆</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3.40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marR="56515" algn="r">
                        <a:lnSpc>
                          <a:spcPts val="1689"/>
                        </a:lnSpc>
                      </a:pPr>
                      <a:r>
                        <a:rPr sz="1550" b="1" dirty="0">
                          <a:latin typeface="Arial"/>
                          <a:cs typeface="Arial"/>
                        </a:rPr>
                        <a:t>3</a:t>
                      </a:r>
                      <a:r>
                        <a:rPr sz="1550" b="1" spc="-5" dirty="0">
                          <a:latin typeface="Arial"/>
                          <a:cs typeface="Arial"/>
                        </a:rPr>
                        <a:t>.</a:t>
                      </a:r>
                      <a:r>
                        <a:rPr sz="1550" b="1" dirty="0">
                          <a:latin typeface="Arial"/>
                          <a:cs typeface="Arial"/>
                        </a:rPr>
                        <a:t>40</a:t>
                      </a:r>
                      <a:endParaRPr sz="1550">
                        <a:latin typeface="Arial"/>
                        <a:cs typeface="Arial"/>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17"/>
                  </a:ext>
                </a:extLst>
              </a:tr>
              <a:tr h="227075">
                <a:tc>
                  <a:txBody>
                    <a:bodyPr/>
                    <a:lstStyle/>
                    <a:p>
                      <a:pPr marL="1658620">
                        <a:lnSpc>
                          <a:spcPts val="1689"/>
                        </a:lnSpc>
                      </a:pPr>
                      <a:r>
                        <a:rPr sz="1550" b="1" dirty="0">
                          <a:latin typeface="Arial"/>
                          <a:cs typeface="Arial"/>
                        </a:rPr>
                        <a:t>Κ</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3.40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marR="56515" algn="r">
                        <a:lnSpc>
                          <a:spcPts val="1689"/>
                        </a:lnSpc>
                      </a:pPr>
                      <a:r>
                        <a:rPr sz="1550" b="1" dirty="0">
                          <a:latin typeface="Arial"/>
                          <a:cs typeface="Arial"/>
                        </a:rPr>
                        <a:t>3</a:t>
                      </a:r>
                      <a:r>
                        <a:rPr sz="1550" b="1" spc="-5" dirty="0">
                          <a:latin typeface="Arial"/>
                          <a:cs typeface="Arial"/>
                        </a:rPr>
                        <a:t>.</a:t>
                      </a:r>
                      <a:r>
                        <a:rPr sz="1550" b="1" dirty="0">
                          <a:latin typeface="Arial"/>
                          <a:cs typeface="Arial"/>
                        </a:rPr>
                        <a:t>40</a:t>
                      </a:r>
                      <a:endParaRPr sz="1550">
                        <a:latin typeface="Arial"/>
                        <a:cs typeface="Arial"/>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18"/>
                  </a:ext>
                </a:extLst>
              </a:tr>
              <a:tr h="227837">
                <a:tc>
                  <a:txBody>
                    <a:bodyPr/>
                    <a:lstStyle/>
                    <a:p>
                      <a:pPr marL="741680" algn="ctr">
                        <a:lnSpc>
                          <a:spcPts val="1695"/>
                        </a:lnSpc>
                      </a:pPr>
                      <a:r>
                        <a:rPr sz="1550" b="1" dirty="0">
                          <a:latin typeface="Arial"/>
                          <a:cs typeface="Arial"/>
                        </a:rPr>
                        <a:t>Ζ</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95"/>
                        </a:lnSpc>
                      </a:pPr>
                      <a:r>
                        <a:rPr sz="1550" b="1" dirty="0">
                          <a:latin typeface="Arial"/>
                          <a:cs typeface="Arial"/>
                        </a:rPr>
                        <a:t>3.60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marR="56515" algn="r">
                        <a:lnSpc>
                          <a:spcPts val="1695"/>
                        </a:lnSpc>
                      </a:pPr>
                      <a:r>
                        <a:rPr sz="1550" b="1" dirty="0">
                          <a:latin typeface="Arial"/>
                          <a:cs typeface="Arial"/>
                        </a:rPr>
                        <a:t>3</a:t>
                      </a:r>
                      <a:r>
                        <a:rPr sz="1550" b="1" spc="-5" dirty="0">
                          <a:latin typeface="Arial"/>
                          <a:cs typeface="Arial"/>
                        </a:rPr>
                        <a:t>.</a:t>
                      </a:r>
                      <a:r>
                        <a:rPr sz="1550" b="1" dirty="0">
                          <a:latin typeface="Arial"/>
                          <a:cs typeface="Arial"/>
                        </a:rPr>
                        <a:t>60</a:t>
                      </a:r>
                      <a:endParaRPr sz="1550">
                        <a:latin typeface="Arial"/>
                        <a:cs typeface="Arial"/>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19"/>
                  </a:ext>
                </a:extLst>
              </a:tr>
              <a:tr h="227837">
                <a:tc>
                  <a:txBody>
                    <a:bodyPr/>
                    <a:lstStyle/>
                    <a:p>
                      <a:pPr marL="1658620">
                        <a:lnSpc>
                          <a:spcPts val="1695"/>
                        </a:lnSpc>
                      </a:pPr>
                      <a:r>
                        <a:rPr sz="1550" b="1" dirty="0">
                          <a:latin typeface="Arial"/>
                          <a:cs typeface="Arial"/>
                        </a:rPr>
                        <a:t>Α</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95"/>
                        </a:lnSpc>
                      </a:pPr>
                      <a:r>
                        <a:rPr sz="1550" b="1" dirty="0">
                          <a:latin typeface="Arial"/>
                          <a:cs typeface="Arial"/>
                        </a:rPr>
                        <a:t>4.10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marR="56515" algn="r">
                        <a:lnSpc>
                          <a:spcPts val="1695"/>
                        </a:lnSpc>
                      </a:pPr>
                      <a:r>
                        <a:rPr sz="1550" b="1" dirty="0">
                          <a:latin typeface="Arial"/>
                          <a:cs typeface="Arial"/>
                        </a:rPr>
                        <a:t>4</a:t>
                      </a:r>
                      <a:r>
                        <a:rPr sz="1550" b="1" spc="-5" dirty="0">
                          <a:latin typeface="Arial"/>
                          <a:cs typeface="Arial"/>
                        </a:rPr>
                        <a:t>.</a:t>
                      </a:r>
                      <a:r>
                        <a:rPr sz="1550" b="1" dirty="0">
                          <a:latin typeface="Arial"/>
                          <a:cs typeface="Arial"/>
                        </a:rPr>
                        <a:t>10</a:t>
                      </a:r>
                      <a:endParaRPr sz="1550">
                        <a:latin typeface="Arial"/>
                        <a:cs typeface="Arial"/>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20"/>
                  </a:ext>
                </a:extLst>
              </a:tr>
              <a:tr h="227075">
                <a:tc>
                  <a:txBody>
                    <a:bodyPr/>
                    <a:lstStyle/>
                    <a:p>
                      <a:pPr marL="675005" algn="ctr">
                        <a:lnSpc>
                          <a:spcPts val="1689"/>
                        </a:lnSpc>
                      </a:pPr>
                      <a:r>
                        <a:rPr sz="1550" b="1" dirty="0">
                          <a:latin typeface="Arial"/>
                          <a:cs typeface="Arial"/>
                        </a:rPr>
                        <a:t>Ι</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marL="396875">
                        <a:lnSpc>
                          <a:spcPts val="1689"/>
                        </a:lnSpc>
                      </a:pPr>
                      <a:r>
                        <a:rPr sz="1550" b="1" dirty="0">
                          <a:latin typeface="Arial"/>
                          <a:cs typeface="Arial"/>
                        </a:rPr>
                        <a:t>4.20</a:t>
                      </a:r>
                      <a:endParaRPr sz="1550">
                        <a:latin typeface="Arial"/>
                        <a:cs typeface="Arial"/>
                      </a:endParaRPr>
                    </a:p>
                  </a:txBody>
                  <a:tcPr marL="0" marR="0" marT="0" marB="0">
                    <a:lnL w="28575">
                      <a:solidFill>
                        <a:srgbClr val="000000"/>
                      </a:solidFill>
                      <a:prstDash val="solid"/>
                    </a:lnL>
                    <a:lnR w="3175">
                      <a:solidFill>
                        <a:srgbClr val="000000"/>
                      </a:solidFill>
                      <a:prstDash val="solid"/>
                    </a:lnR>
                  </a:tcPr>
                </a:tc>
                <a:tc>
                  <a:txBody>
                    <a:bodyPr/>
                    <a:lstStyle/>
                    <a:p>
                      <a:pPr marR="56515" algn="r">
                        <a:lnSpc>
                          <a:spcPts val="1689"/>
                        </a:lnSpc>
                      </a:pPr>
                      <a:r>
                        <a:rPr sz="1550" b="1" dirty="0">
                          <a:latin typeface="Arial"/>
                          <a:cs typeface="Arial"/>
                        </a:rPr>
                        <a:t>4</a:t>
                      </a:r>
                      <a:r>
                        <a:rPr sz="1550" b="1" spc="-5" dirty="0">
                          <a:latin typeface="Arial"/>
                          <a:cs typeface="Arial"/>
                        </a:rPr>
                        <a:t>.</a:t>
                      </a:r>
                      <a:r>
                        <a:rPr sz="1550" b="1" dirty="0">
                          <a:latin typeface="Arial"/>
                          <a:cs typeface="Arial"/>
                        </a:rPr>
                        <a:t>20</a:t>
                      </a:r>
                      <a:endParaRPr sz="1550">
                        <a:latin typeface="Arial"/>
                        <a:cs typeface="Arial"/>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21"/>
                  </a:ext>
                </a:extLst>
              </a:tr>
              <a:tr h="227075">
                <a:tc>
                  <a:txBody>
                    <a:bodyPr/>
                    <a:lstStyle/>
                    <a:p>
                      <a:pPr marL="752475" algn="ctr">
                        <a:lnSpc>
                          <a:spcPts val="1689"/>
                        </a:lnSpc>
                      </a:pPr>
                      <a:r>
                        <a:rPr sz="1550" b="1" dirty="0">
                          <a:latin typeface="Arial"/>
                          <a:cs typeface="Arial"/>
                        </a:rPr>
                        <a:t>Ε</a:t>
                      </a:r>
                      <a:endParaRPr sz="1550">
                        <a:latin typeface="Arial"/>
                        <a:cs typeface="Arial"/>
                      </a:endParaRPr>
                    </a:p>
                  </a:txBody>
                  <a:tcPr marL="0" marR="0" marT="0" marB="0">
                    <a:lnL w="28575">
                      <a:solidFill>
                        <a:srgbClr val="000000"/>
                      </a:solidFill>
                      <a:prstDash val="solid"/>
                    </a:lnL>
                    <a:lnR w="28575">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28575">
                      <a:solidFill>
                        <a:srgbClr val="000000"/>
                      </a:solidFill>
                      <a:prstDash val="solid"/>
                    </a:lnL>
                    <a:lnR w="3175">
                      <a:solidFill>
                        <a:srgbClr val="000000"/>
                      </a:solidFill>
                      <a:prstDash val="solid"/>
                    </a:lnR>
                  </a:tcPr>
                </a:tc>
                <a:tc>
                  <a:txBody>
                    <a:bodyPr/>
                    <a:lstStyle/>
                    <a:p>
                      <a:pPr marR="56515" algn="r">
                        <a:lnSpc>
                          <a:spcPts val="1689"/>
                        </a:lnSpc>
                      </a:pPr>
                      <a:r>
                        <a:rPr sz="1550" b="1" dirty="0">
                          <a:latin typeface="Arial"/>
                          <a:cs typeface="Arial"/>
                        </a:rPr>
                        <a:t>5</a:t>
                      </a:r>
                      <a:r>
                        <a:rPr sz="1550" b="1" spc="-5" dirty="0">
                          <a:latin typeface="Arial"/>
                          <a:cs typeface="Arial"/>
                        </a:rPr>
                        <a:t>.</a:t>
                      </a:r>
                      <a:r>
                        <a:rPr sz="1550" b="1" dirty="0">
                          <a:latin typeface="Arial"/>
                          <a:cs typeface="Arial"/>
                        </a:rPr>
                        <a:t>20</a:t>
                      </a:r>
                      <a:endParaRPr sz="1550">
                        <a:latin typeface="Arial"/>
                        <a:cs typeface="Arial"/>
                      </a:endParaRPr>
                    </a:p>
                  </a:txBody>
                  <a:tcPr marL="0" marR="0" marT="0" marB="0">
                    <a:lnL w="3175">
                      <a:solidFill>
                        <a:srgbClr val="000000"/>
                      </a:solidFill>
                      <a:prstDash val="solid"/>
                    </a:lnL>
                    <a:lnR w="28575">
                      <a:solidFill>
                        <a:srgbClr val="000000"/>
                      </a:solidFill>
                      <a:prstDash val="solid"/>
                    </a:lnR>
                  </a:tcPr>
                </a:tc>
                <a:extLst>
                  <a:ext uri="{0D108BD9-81ED-4DB2-BD59-A6C34878D82A}">
                    <a16:rowId xmlns:a16="http://schemas.microsoft.com/office/drawing/2014/main" val="10022"/>
                  </a:ext>
                </a:extLst>
              </a:tr>
              <a:tr h="238654">
                <a:tc>
                  <a:txBody>
                    <a:bodyPr/>
                    <a:lstStyle/>
                    <a:p>
                      <a:pPr marL="1658620">
                        <a:lnSpc>
                          <a:spcPts val="1745"/>
                        </a:lnSpc>
                      </a:pPr>
                      <a:r>
                        <a:rPr sz="1550" b="1" spc="5" dirty="0">
                          <a:latin typeface="Arial"/>
                          <a:cs typeface="Arial"/>
                        </a:rPr>
                        <a:t>Sig.</a:t>
                      </a:r>
                      <a:endParaRPr sz="1550">
                        <a:latin typeface="Arial"/>
                        <a:cs typeface="Arial"/>
                      </a:endParaRPr>
                    </a:p>
                  </a:txBody>
                  <a:tcPr marL="0" marR="0" marT="0" marB="0">
                    <a:lnL w="28575">
                      <a:solidFill>
                        <a:srgbClr val="000000"/>
                      </a:solidFill>
                      <a:prstDash val="solid"/>
                    </a:lnL>
                    <a:lnR w="28575">
                      <a:solidFill>
                        <a:srgbClr val="000000"/>
                      </a:solidFill>
                      <a:prstDash val="solid"/>
                    </a:lnR>
                    <a:lnB w="28575">
                      <a:solidFill>
                        <a:srgbClr val="000000"/>
                      </a:solidFill>
                      <a:prstDash val="solid"/>
                    </a:lnB>
                  </a:tcPr>
                </a:tc>
                <a:tc>
                  <a:txBody>
                    <a:bodyPr/>
                    <a:lstStyle/>
                    <a:p>
                      <a:pPr marL="396875">
                        <a:lnSpc>
                          <a:spcPts val="1745"/>
                        </a:lnSpc>
                      </a:pPr>
                      <a:r>
                        <a:rPr sz="1550" b="1" dirty="0">
                          <a:latin typeface="Arial"/>
                          <a:cs typeface="Arial"/>
                        </a:rPr>
                        <a:t>.107</a:t>
                      </a:r>
                      <a:endParaRPr sz="1550">
                        <a:latin typeface="Arial"/>
                        <a:cs typeface="Arial"/>
                      </a:endParaRPr>
                    </a:p>
                  </a:txBody>
                  <a:tcPr marL="0" marR="0" marT="0" marB="0">
                    <a:lnL w="28575">
                      <a:solidFill>
                        <a:srgbClr val="000000"/>
                      </a:solidFill>
                      <a:prstDash val="solid"/>
                    </a:lnL>
                    <a:lnR w="3175">
                      <a:solidFill>
                        <a:srgbClr val="000000"/>
                      </a:solidFill>
                      <a:prstDash val="solid"/>
                    </a:lnR>
                    <a:lnB w="28575">
                      <a:solidFill>
                        <a:srgbClr val="000000"/>
                      </a:solidFill>
                      <a:prstDash val="solid"/>
                    </a:lnB>
                  </a:tcPr>
                </a:tc>
                <a:tc>
                  <a:txBody>
                    <a:bodyPr/>
                    <a:lstStyle/>
                    <a:p>
                      <a:pPr marR="56515" algn="r">
                        <a:lnSpc>
                          <a:spcPts val="1745"/>
                        </a:lnSpc>
                      </a:pPr>
                      <a:r>
                        <a:rPr sz="1550" b="1" spc="5" dirty="0">
                          <a:latin typeface="Arial"/>
                          <a:cs typeface="Arial"/>
                        </a:rPr>
                        <a:t>.</a:t>
                      </a:r>
                      <a:r>
                        <a:rPr sz="1550" b="1" spc="-10" dirty="0">
                          <a:latin typeface="Arial"/>
                          <a:cs typeface="Arial"/>
                        </a:rPr>
                        <a:t>0</a:t>
                      </a:r>
                      <a:r>
                        <a:rPr sz="1550" b="1" dirty="0">
                          <a:latin typeface="Arial"/>
                          <a:cs typeface="Arial"/>
                        </a:rPr>
                        <a:t>54</a:t>
                      </a:r>
                      <a:endParaRPr sz="1550">
                        <a:latin typeface="Arial"/>
                        <a:cs typeface="Arial"/>
                      </a:endParaRPr>
                    </a:p>
                  </a:txBody>
                  <a:tcPr marL="0" marR="0" marT="0" marB="0">
                    <a:lnL w="3175">
                      <a:solidFill>
                        <a:srgbClr val="000000"/>
                      </a:solidFill>
                      <a:prstDash val="solid"/>
                    </a:lnL>
                    <a:lnR w="28575">
                      <a:solidFill>
                        <a:srgbClr val="000000"/>
                      </a:solidFill>
                      <a:prstDash val="solid"/>
                    </a:lnR>
                    <a:lnB w="28575">
                      <a:solidFill>
                        <a:srgbClr val="000000"/>
                      </a:solidFill>
                      <a:prstDash val="solid"/>
                    </a:lnB>
                  </a:tcPr>
                </a:tc>
                <a:extLst>
                  <a:ext uri="{0D108BD9-81ED-4DB2-BD59-A6C34878D82A}">
                    <a16:rowId xmlns:a16="http://schemas.microsoft.com/office/drawing/2014/main" val="1002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8095" y="348995"/>
            <a:ext cx="9144000" cy="6858000"/>
            <a:chOff x="768095" y="348995"/>
            <a:chExt cx="9144000" cy="6858000"/>
          </a:xfrm>
        </p:grpSpPr>
        <p:sp>
          <p:nvSpPr>
            <p:cNvPr id="3" name="object 3"/>
            <p:cNvSpPr/>
            <p:nvPr/>
          </p:nvSpPr>
          <p:spPr>
            <a:xfrm>
              <a:off x="1100327" y="4768595"/>
              <a:ext cx="135635" cy="13715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06495" y="6515099"/>
              <a:ext cx="146303" cy="1463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23871" y="4671060"/>
              <a:ext cx="192023" cy="192023"/>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2274823" y="865123"/>
            <a:ext cx="6127115" cy="635000"/>
          </a:xfrm>
          <a:prstGeom prst="rect">
            <a:avLst/>
          </a:prstGeom>
          <a:solidFill>
            <a:srgbClr val="002060"/>
          </a:solidFill>
        </p:spPr>
        <p:txBody>
          <a:bodyPr vert="horz" wrap="square" lIns="0" tIns="12065" rIns="0" bIns="0" rtlCol="0">
            <a:spAutoFit/>
          </a:bodyPr>
          <a:lstStyle/>
          <a:p>
            <a:pPr marL="12700">
              <a:lnSpc>
                <a:spcPct val="100000"/>
              </a:lnSpc>
              <a:spcBef>
                <a:spcPts val="95"/>
              </a:spcBef>
            </a:pPr>
            <a:r>
              <a:rPr spc="-10" dirty="0"/>
              <a:t>Model </a:t>
            </a:r>
            <a:r>
              <a:rPr spc="-5" dirty="0"/>
              <a:t>for CRD (one</a:t>
            </a:r>
            <a:r>
              <a:rPr spc="30" dirty="0"/>
              <a:t> </a:t>
            </a:r>
            <a:r>
              <a:rPr spc="-5" dirty="0"/>
              <a:t>factor)</a:t>
            </a:r>
          </a:p>
        </p:txBody>
      </p:sp>
      <p:grpSp>
        <p:nvGrpSpPr>
          <p:cNvPr id="7" name="object 7"/>
          <p:cNvGrpSpPr/>
          <p:nvPr/>
        </p:nvGrpSpPr>
        <p:grpSpPr>
          <a:xfrm>
            <a:off x="3018281" y="3561588"/>
            <a:ext cx="1459230" cy="1819275"/>
            <a:chOff x="3018281" y="3561588"/>
            <a:chExt cx="1459230" cy="1819275"/>
          </a:xfrm>
        </p:grpSpPr>
        <p:sp>
          <p:nvSpPr>
            <p:cNvPr id="8" name="object 8"/>
            <p:cNvSpPr/>
            <p:nvPr/>
          </p:nvSpPr>
          <p:spPr>
            <a:xfrm>
              <a:off x="3037331" y="4280915"/>
              <a:ext cx="1224280" cy="1080770"/>
            </a:xfrm>
            <a:custGeom>
              <a:avLst/>
              <a:gdLst/>
              <a:ahLst/>
              <a:cxnLst/>
              <a:rect l="l" t="t" r="r" b="b"/>
              <a:pathLst>
                <a:path w="1224279" h="1080770">
                  <a:moveTo>
                    <a:pt x="1223771" y="539495"/>
                  </a:moveTo>
                  <a:lnTo>
                    <a:pt x="1221740" y="495353"/>
                  </a:lnTo>
                  <a:lnTo>
                    <a:pt x="1215752" y="452175"/>
                  </a:lnTo>
                  <a:lnTo>
                    <a:pt x="1205965" y="410100"/>
                  </a:lnTo>
                  <a:lnTo>
                    <a:pt x="1192536" y="369271"/>
                  </a:lnTo>
                  <a:lnTo>
                    <a:pt x="1175623" y="329826"/>
                  </a:lnTo>
                  <a:lnTo>
                    <a:pt x="1155383" y="291908"/>
                  </a:lnTo>
                  <a:lnTo>
                    <a:pt x="1131976" y="255656"/>
                  </a:lnTo>
                  <a:lnTo>
                    <a:pt x="1105558" y="221211"/>
                  </a:lnTo>
                  <a:lnTo>
                    <a:pt x="1076287" y="188714"/>
                  </a:lnTo>
                  <a:lnTo>
                    <a:pt x="1044320" y="158305"/>
                  </a:lnTo>
                  <a:lnTo>
                    <a:pt x="1009817" y="130125"/>
                  </a:lnTo>
                  <a:lnTo>
                    <a:pt x="972933" y="104314"/>
                  </a:lnTo>
                  <a:lnTo>
                    <a:pt x="933828" y="81014"/>
                  </a:lnTo>
                  <a:lnTo>
                    <a:pt x="892658" y="60364"/>
                  </a:lnTo>
                  <a:lnTo>
                    <a:pt x="849582" y="42505"/>
                  </a:lnTo>
                  <a:lnTo>
                    <a:pt x="804757" y="27578"/>
                  </a:lnTo>
                  <a:lnTo>
                    <a:pt x="758341" y="15723"/>
                  </a:lnTo>
                  <a:lnTo>
                    <a:pt x="710491" y="7082"/>
                  </a:lnTo>
                  <a:lnTo>
                    <a:pt x="661366" y="1793"/>
                  </a:lnTo>
                  <a:lnTo>
                    <a:pt x="611123" y="0"/>
                  </a:lnTo>
                  <a:lnTo>
                    <a:pt x="560892" y="1793"/>
                  </a:lnTo>
                  <a:lnTo>
                    <a:pt x="511798" y="7082"/>
                  </a:lnTo>
                  <a:lnTo>
                    <a:pt x="463999" y="15723"/>
                  </a:lnTo>
                  <a:lnTo>
                    <a:pt x="417649" y="27578"/>
                  </a:lnTo>
                  <a:lnTo>
                    <a:pt x="372903" y="42505"/>
                  </a:lnTo>
                  <a:lnTo>
                    <a:pt x="329918" y="60364"/>
                  </a:lnTo>
                  <a:lnTo>
                    <a:pt x="288849" y="81014"/>
                  </a:lnTo>
                  <a:lnTo>
                    <a:pt x="249850" y="104314"/>
                  </a:lnTo>
                  <a:lnTo>
                    <a:pt x="213078" y="130125"/>
                  </a:lnTo>
                  <a:lnTo>
                    <a:pt x="178688" y="158305"/>
                  </a:lnTo>
                  <a:lnTo>
                    <a:pt x="146836" y="188714"/>
                  </a:lnTo>
                  <a:lnTo>
                    <a:pt x="117677" y="221211"/>
                  </a:lnTo>
                  <a:lnTo>
                    <a:pt x="91366" y="255656"/>
                  </a:lnTo>
                  <a:lnTo>
                    <a:pt x="68058" y="291908"/>
                  </a:lnTo>
                  <a:lnTo>
                    <a:pt x="47910" y="329826"/>
                  </a:lnTo>
                  <a:lnTo>
                    <a:pt x="31077" y="369271"/>
                  </a:lnTo>
                  <a:lnTo>
                    <a:pt x="17714" y="410100"/>
                  </a:lnTo>
                  <a:lnTo>
                    <a:pt x="7976" y="452175"/>
                  </a:lnTo>
                  <a:lnTo>
                    <a:pt x="2020" y="495353"/>
                  </a:lnTo>
                  <a:lnTo>
                    <a:pt x="0" y="539495"/>
                  </a:lnTo>
                  <a:lnTo>
                    <a:pt x="2020" y="583855"/>
                  </a:lnTo>
                  <a:lnTo>
                    <a:pt x="7976" y="627229"/>
                  </a:lnTo>
                  <a:lnTo>
                    <a:pt x="17714" y="669479"/>
                  </a:lnTo>
                  <a:lnTo>
                    <a:pt x="31077" y="710464"/>
                  </a:lnTo>
                  <a:lnTo>
                    <a:pt x="47910" y="750046"/>
                  </a:lnTo>
                  <a:lnTo>
                    <a:pt x="68058" y="788084"/>
                  </a:lnTo>
                  <a:lnTo>
                    <a:pt x="91366" y="824440"/>
                  </a:lnTo>
                  <a:lnTo>
                    <a:pt x="117677" y="858975"/>
                  </a:lnTo>
                  <a:lnTo>
                    <a:pt x="146836" y="891547"/>
                  </a:lnTo>
                  <a:lnTo>
                    <a:pt x="178688" y="922019"/>
                  </a:lnTo>
                  <a:lnTo>
                    <a:pt x="213078" y="950251"/>
                  </a:lnTo>
                  <a:lnTo>
                    <a:pt x="249850" y="976103"/>
                  </a:lnTo>
                  <a:lnTo>
                    <a:pt x="288849" y="999436"/>
                  </a:lnTo>
                  <a:lnTo>
                    <a:pt x="329918" y="1020110"/>
                  </a:lnTo>
                  <a:lnTo>
                    <a:pt x="372903" y="1037986"/>
                  </a:lnTo>
                  <a:lnTo>
                    <a:pt x="417649" y="1052925"/>
                  </a:lnTo>
                  <a:lnTo>
                    <a:pt x="463999" y="1064787"/>
                  </a:lnTo>
                  <a:lnTo>
                    <a:pt x="511798" y="1073432"/>
                  </a:lnTo>
                  <a:lnTo>
                    <a:pt x="560892" y="1078721"/>
                  </a:lnTo>
                  <a:lnTo>
                    <a:pt x="611123" y="1080515"/>
                  </a:lnTo>
                  <a:lnTo>
                    <a:pt x="661366" y="1078721"/>
                  </a:lnTo>
                  <a:lnTo>
                    <a:pt x="710491" y="1073432"/>
                  </a:lnTo>
                  <a:lnTo>
                    <a:pt x="758341" y="1064787"/>
                  </a:lnTo>
                  <a:lnTo>
                    <a:pt x="804757" y="1052925"/>
                  </a:lnTo>
                  <a:lnTo>
                    <a:pt x="849582" y="1037986"/>
                  </a:lnTo>
                  <a:lnTo>
                    <a:pt x="892658" y="1020110"/>
                  </a:lnTo>
                  <a:lnTo>
                    <a:pt x="933828" y="999436"/>
                  </a:lnTo>
                  <a:lnTo>
                    <a:pt x="972933" y="976103"/>
                  </a:lnTo>
                  <a:lnTo>
                    <a:pt x="1009817" y="950251"/>
                  </a:lnTo>
                  <a:lnTo>
                    <a:pt x="1044320" y="922019"/>
                  </a:lnTo>
                  <a:lnTo>
                    <a:pt x="1076287" y="891547"/>
                  </a:lnTo>
                  <a:lnTo>
                    <a:pt x="1105558" y="858975"/>
                  </a:lnTo>
                  <a:lnTo>
                    <a:pt x="1131976" y="824440"/>
                  </a:lnTo>
                  <a:lnTo>
                    <a:pt x="1155383" y="788084"/>
                  </a:lnTo>
                  <a:lnTo>
                    <a:pt x="1175623" y="750046"/>
                  </a:lnTo>
                  <a:lnTo>
                    <a:pt x="1192536" y="710464"/>
                  </a:lnTo>
                  <a:lnTo>
                    <a:pt x="1205965" y="669479"/>
                  </a:lnTo>
                  <a:lnTo>
                    <a:pt x="1215752" y="627229"/>
                  </a:lnTo>
                  <a:lnTo>
                    <a:pt x="1221740" y="583855"/>
                  </a:lnTo>
                  <a:lnTo>
                    <a:pt x="1223771" y="539495"/>
                  </a:lnTo>
                  <a:close/>
                </a:path>
              </a:pathLst>
            </a:custGeom>
            <a:solidFill>
              <a:srgbClr val="FFFF00"/>
            </a:solidFill>
          </p:spPr>
          <p:txBody>
            <a:bodyPr wrap="square" lIns="0" tIns="0" rIns="0" bIns="0" rtlCol="0"/>
            <a:lstStyle/>
            <a:p>
              <a:endParaRPr/>
            </a:p>
          </p:txBody>
        </p:sp>
        <p:sp>
          <p:nvSpPr>
            <p:cNvPr id="9" name="object 9"/>
            <p:cNvSpPr/>
            <p:nvPr/>
          </p:nvSpPr>
          <p:spPr>
            <a:xfrm>
              <a:off x="3037331" y="4280915"/>
              <a:ext cx="1224280" cy="1080770"/>
            </a:xfrm>
            <a:custGeom>
              <a:avLst/>
              <a:gdLst/>
              <a:ahLst/>
              <a:cxnLst/>
              <a:rect l="l" t="t" r="r" b="b"/>
              <a:pathLst>
                <a:path w="1224279" h="1080770">
                  <a:moveTo>
                    <a:pt x="611123" y="0"/>
                  </a:moveTo>
                  <a:lnTo>
                    <a:pt x="560892" y="1793"/>
                  </a:lnTo>
                  <a:lnTo>
                    <a:pt x="511798" y="7082"/>
                  </a:lnTo>
                  <a:lnTo>
                    <a:pt x="463999" y="15723"/>
                  </a:lnTo>
                  <a:lnTo>
                    <a:pt x="417649" y="27578"/>
                  </a:lnTo>
                  <a:lnTo>
                    <a:pt x="372903" y="42505"/>
                  </a:lnTo>
                  <a:lnTo>
                    <a:pt x="329918" y="60364"/>
                  </a:lnTo>
                  <a:lnTo>
                    <a:pt x="288849" y="81014"/>
                  </a:lnTo>
                  <a:lnTo>
                    <a:pt x="249850" y="104314"/>
                  </a:lnTo>
                  <a:lnTo>
                    <a:pt x="213078" y="130125"/>
                  </a:lnTo>
                  <a:lnTo>
                    <a:pt x="178688" y="158305"/>
                  </a:lnTo>
                  <a:lnTo>
                    <a:pt x="146836" y="188714"/>
                  </a:lnTo>
                  <a:lnTo>
                    <a:pt x="117677" y="221211"/>
                  </a:lnTo>
                  <a:lnTo>
                    <a:pt x="91366" y="255656"/>
                  </a:lnTo>
                  <a:lnTo>
                    <a:pt x="68058" y="291908"/>
                  </a:lnTo>
                  <a:lnTo>
                    <a:pt x="47910" y="329826"/>
                  </a:lnTo>
                  <a:lnTo>
                    <a:pt x="31077" y="369271"/>
                  </a:lnTo>
                  <a:lnTo>
                    <a:pt x="17714" y="410100"/>
                  </a:lnTo>
                  <a:lnTo>
                    <a:pt x="7976" y="452175"/>
                  </a:lnTo>
                  <a:lnTo>
                    <a:pt x="2020" y="495353"/>
                  </a:lnTo>
                  <a:lnTo>
                    <a:pt x="0" y="539495"/>
                  </a:lnTo>
                  <a:lnTo>
                    <a:pt x="2020" y="583855"/>
                  </a:lnTo>
                  <a:lnTo>
                    <a:pt x="7976" y="627229"/>
                  </a:lnTo>
                  <a:lnTo>
                    <a:pt x="17714" y="669479"/>
                  </a:lnTo>
                  <a:lnTo>
                    <a:pt x="31077" y="710464"/>
                  </a:lnTo>
                  <a:lnTo>
                    <a:pt x="47910" y="750046"/>
                  </a:lnTo>
                  <a:lnTo>
                    <a:pt x="68058" y="788084"/>
                  </a:lnTo>
                  <a:lnTo>
                    <a:pt x="91366" y="824440"/>
                  </a:lnTo>
                  <a:lnTo>
                    <a:pt x="117677" y="858975"/>
                  </a:lnTo>
                  <a:lnTo>
                    <a:pt x="146836" y="891547"/>
                  </a:lnTo>
                  <a:lnTo>
                    <a:pt x="178688" y="922019"/>
                  </a:lnTo>
                  <a:lnTo>
                    <a:pt x="213078" y="950251"/>
                  </a:lnTo>
                  <a:lnTo>
                    <a:pt x="249850" y="976103"/>
                  </a:lnTo>
                  <a:lnTo>
                    <a:pt x="288849" y="999436"/>
                  </a:lnTo>
                  <a:lnTo>
                    <a:pt x="329918" y="1020110"/>
                  </a:lnTo>
                  <a:lnTo>
                    <a:pt x="372903" y="1037986"/>
                  </a:lnTo>
                  <a:lnTo>
                    <a:pt x="417649" y="1052925"/>
                  </a:lnTo>
                  <a:lnTo>
                    <a:pt x="463999" y="1064787"/>
                  </a:lnTo>
                  <a:lnTo>
                    <a:pt x="511798" y="1073432"/>
                  </a:lnTo>
                  <a:lnTo>
                    <a:pt x="560892" y="1078721"/>
                  </a:lnTo>
                  <a:lnTo>
                    <a:pt x="611123" y="1080515"/>
                  </a:lnTo>
                  <a:lnTo>
                    <a:pt x="661366" y="1078721"/>
                  </a:lnTo>
                  <a:lnTo>
                    <a:pt x="710491" y="1073432"/>
                  </a:lnTo>
                  <a:lnTo>
                    <a:pt x="758341" y="1064787"/>
                  </a:lnTo>
                  <a:lnTo>
                    <a:pt x="804757" y="1052925"/>
                  </a:lnTo>
                  <a:lnTo>
                    <a:pt x="849582" y="1037986"/>
                  </a:lnTo>
                  <a:lnTo>
                    <a:pt x="892658" y="1020110"/>
                  </a:lnTo>
                  <a:lnTo>
                    <a:pt x="933828" y="999436"/>
                  </a:lnTo>
                  <a:lnTo>
                    <a:pt x="972933" y="976103"/>
                  </a:lnTo>
                  <a:lnTo>
                    <a:pt x="1009817" y="950251"/>
                  </a:lnTo>
                  <a:lnTo>
                    <a:pt x="1044320" y="922019"/>
                  </a:lnTo>
                  <a:lnTo>
                    <a:pt x="1076287" y="891547"/>
                  </a:lnTo>
                  <a:lnTo>
                    <a:pt x="1105558" y="858975"/>
                  </a:lnTo>
                  <a:lnTo>
                    <a:pt x="1131976" y="824440"/>
                  </a:lnTo>
                  <a:lnTo>
                    <a:pt x="1155383" y="788084"/>
                  </a:lnTo>
                  <a:lnTo>
                    <a:pt x="1175623" y="750046"/>
                  </a:lnTo>
                  <a:lnTo>
                    <a:pt x="1192536" y="710464"/>
                  </a:lnTo>
                  <a:lnTo>
                    <a:pt x="1205965" y="669479"/>
                  </a:lnTo>
                  <a:lnTo>
                    <a:pt x="1215752" y="627229"/>
                  </a:lnTo>
                  <a:lnTo>
                    <a:pt x="1221740" y="583855"/>
                  </a:lnTo>
                  <a:lnTo>
                    <a:pt x="1223771" y="539495"/>
                  </a:lnTo>
                  <a:lnTo>
                    <a:pt x="1221740" y="495353"/>
                  </a:lnTo>
                  <a:lnTo>
                    <a:pt x="1215752" y="452175"/>
                  </a:lnTo>
                  <a:lnTo>
                    <a:pt x="1205965" y="410100"/>
                  </a:lnTo>
                  <a:lnTo>
                    <a:pt x="1192536" y="369271"/>
                  </a:lnTo>
                  <a:lnTo>
                    <a:pt x="1175623" y="329826"/>
                  </a:lnTo>
                  <a:lnTo>
                    <a:pt x="1155383" y="291908"/>
                  </a:lnTo>
                  <a:lnTo>
                    <a:pt x="1131976" y="255656"/>
                  </a:lnTo>
                  <a:lnTo>
                    <a:pt x="1105558" y="221211"/>
                  </a:lnTo>
                  <a:lnTo>
                    <a:pt x="1076287" y="188714"/>
                  </a:lnTo>
                  <a:lnTo>
                    <a:pt x="1044320" y="158305"/>
                  </a:lnTo>
                  <a:lnTo>
                    <a:pt x="1009817" y="130125"/>
                  </a:lnTo>
                  <a:lnTo>
                    <a:pt x="972933" y="104314"/>
                  </a:lnTo>
                  <a:lnTo>
                    <a:pt x="933828" y="81014"/>
                  </a:lnTo>
                  <a:lnTo>
                    <a:pt x="892658" y="60364"/>
                  </a:lnTo>
                  <a:lnTo>
                    <a:pt x="849582" y="42505"/>
                  </a:lnTo>
                  <a:lnTo>
                    <a:pt x="804757" y="27578"/>
                  </a:lnTo>
                  <a:lnTo>
                    <a:pt x="758341" y="15723"/>
                  </a:lnTo>
                  <a:lnTo>
                    <a:pt x="710491" y="7082"/>
                  </a:lnTo>
                  <a:lnTo>
                    <a:pt x="661366" y="1793"/>
                  </a:lnTo>
                  <a:lnTo>
                    <a:pt x="611123" y="0"/>
                  </a:lnTo>
                  <a:close/>
                </a:path>
              </a:pathLst>
            </a:custGeom>
            <a:ln w="38099">
              <a:solidFill>
                <a:srgbClr val="FF0000"/>
              </a:solidFill>
            </a:ln>
          </p:spPr>
          <p:txBody>
            <a:bodyPr wrap="square" lIns="0" tIns="0" rIns="0" bIns="0" rtlCol="0"/>
            <a:lstStyle/>
            <a:p>
              <a:endParaRPr/>
            </a:p>
          </p:txBody>
        </p:sp>
        <p:sp>
          <p:nvSpPr>
            <p:cNvPr id="10" name="object 10"/>
            <p:cNvSpPr/>
            <p:nvPr/>
          </p:nvSpPr>
          <p:spPr>
            <a:xfrm>
              <a:off x="3730752" y="3561588"/>
              <a:ext cx="746760" cy="746760"/>
            </a:xfrm>
            <a:custGeom>
              <a:avLst/>
              <a:gdLst/>
              <a:ahLst/>
              <a:cxnLst/>
              <a:rect l="l" t="t" r="r" b="b"/>
              <a:pathLst>
                <a:path w="746760" h="746760">
                  <a:moveTo>
                    <a:pt x="612612" y="188940"/>
                  </a:moveTo>
                  <a:lnTo>
                    <a:pt x="558511" y="134839"/>
                  </a:lnTo>
                  <a:lnTo>
                    <a:pt x="0" y="691896"/>
                  </a:lnTo>
                  <a:lnTo>
                    <a:pt x="53340" y="746760"/>
                  </a:lnTo>
                  <a:lnTo>
                    <a:pt x="612612" y="188940"/>
                  </a:lnTo>
                  <a:close/>
                </a:path>
                <a:path w="746760" h="746760">
                  <a:moveTo>
                    <a:pt x="746760" y="0"/>
                  </a:moveTo>
                  <a:lnTo>
                    <a:pt x="504444" y="80772"/>
                  </a:lnTo>
                  <a:lnTo>
                    <a:pt x="558511" y="134839"/>
                  </a:lnTo>
                  <a:lnTo>
                    <a:pt x="585216" y="108204"/>
                  </a:lnTo>
                  <a:lnTo>
                    <a:pt x="640080" y="161544"/>
                  </a:lnTo>
                  <a:lnTo>
                    <a:pt x="640080" y="216408"/>
                  </a:lnTo>
                  <a:lnTo>
                    <a:pt x="665988" y="242316"/>
                  </a:lnTo>
                  <a:lnTo>
                    <a:pt x="746760" y="0"/>
                  </a:lnTo>
                  <a:close/>
                </a:path>
                <a:path w="746760" h="746760">
                  <a:moveTo>
                    <a:pt x="640080" y="161544"/>
                  </a:moveTo>
                  <a:lnTo>
                    <a:pt x="585216" y="108204"/>
                  </a:lnTo>
                  <a:lnTo>
                    <a:pt x="558511" y="134839"/>
                  </a:lnTo>
                  <a:lnTo>
                    <a:pt x="612612" y="188940"/>
                  </a:lnTo>
                  <a:lnTo>
                    <a:pt x="640080" y="161544"/>
                  </a:lnTo>
                  <a:close/>
                </a:path>
                <a:path w="746760" h="746760">
                  <a:moveTo>
                    <a:pt x="640080" y="216408"/>
                  </a:moveTo>
                  <a:lnTo>
                    <a:pt x="640080" y="161544"/>
                  </a:lnTo>
                  <a:lnTo>
                    <a:pt x="612612" y="188940"/>
                  </a:lnTo>
                  <a:lnTo>
                    <a:pt x="640080" y="216408"/>
                  </a:lnTo>
                  <a:close/>
                </a:path>
              </a:pathLst>
            </a:custGeom>
            <a:solidFill>
              <a:srgbClr val="65FF32"/>
            </a:solidFill>
          </p:spPr>
          <p:txBody>
            <a:bodyPr wrap="square" lIns="0" tIns="0" rIns="0" bIns="0" rtlCol="0"/>
            <a:lstStyle/>
            <a:p>
              <a:endParaRPr/>
            </a:p>
          </p:txBody>
        </p:sp>
      </p:grpSp>
      <p:grpSp>
        <p:nvGrpSpPr>
          <p:cNvPr id="11" name="object 11"/>
          <p:cNvGrpSpPr/>
          <p:nvPr/>
        </p:nvGrpSpPr>
        <p:grpSpPr>
          <a:xfrm>
            <a:off x="5486400" y="2535173"/>
            <a:ext cx="2177415" cy="1117600"/>
            <a:chOff x="5486400" y="2535173"/>
            <a:chExt cx="2177415" cy="1117600"/>
          </a:xfrm>
        </p:grpSpPr>
        <p:sp>
          <p:nvSpPr>
            <p:cNvPr id="12" name="object 12"/>
            <p:cNvSpPr/>
            <p:nvPr/>
          </p:nvSpPr>
          <p:spPr>
            <a:xfrm>
              <a:off x="6420611" y="2554223"/>
              <a:ext cx="1224280" cy="1079500"/>
            </a:xfrm>
            <a:custGeom>
              <a:avLst/>
              <a:gdLst/>
              <a:ahLst/>
              <a:cxnLst/>
              <a:rect l="l" t="t" r="r" b="b"/>
              <a:pathLst>
                <a:path w="1224279" h="1079500">
                  <a:moveTo>
                    <a:pt x="1223771" y="539495"/>
                  </a:moveTo>
                  <a:lnTo>
                    <a:pt x="1221751" y="495147"/>
                  </a:lnTo>
                  <a:lnTo>
                    <a:pt x="1215795" y="451805"/>
                  </a:lnTo>
                  <a:lnTo>
                    <a:pt x="1206057" y="409605"/>
                  </a:lnTo>
                  <a:lnTo>
                    <a:pt x="1192694" y="368686"/>
                  </a:lnTo>
                  <a:lnTo>
                    <a:pt x="1175861" y="329183"/>
                  </a:lnTo>
                  <a:lnTo>
                    <a:pt x="1155713" y="291236"/>
                  </a:lnTo>
                  <a:lnTo>
                    <a:pt x="1132405" y="254980"/>
                  </a:lnTo>
                  <a:lnTo>
                    <a:pt x="1106094" y="220553"/>
                  </a:lnTo>
                  <a:lnTo>
                    <a:pt x="1076935" y="188092"/>
                  </a:lnTo>
                  <a:lnTo>
                    <a:pt x="1045082" y="157733"/>
                  </a:lnTo>
                  <a:lnTo>
                    <a:pt x="1010693" y="129616"/>
                  </a:lnTo>
                  <a:lnTo>
                    <a:pt x="973921" y="103875"/>
                  </a:lnTo>
                  <a:lnTo>
                    <a:pt x="934922" y="80650"/>
                  </a:lnTo>
                  <a:lnTo>
                    <a:pt x="893853" y="60076"/>
                  </a:lnTo>
                  <a:lnTo>
                    <a:pt x="850868" y="42290"/>
                  </a:lnTo>
                  <a:lnTo>
                    <a:pt x="806122" y="27431"/>
                  </a:lnTo>
                  <a:lnTo>
                    <a:pt x="759772" y="15636"/>
                  </a:lnTo>
                  <a:lnTo>
                    <a:pt x="711973" y="7040"/>
                  </a:lnTo>
                  <a:lnTo>
                    <a:pt x="662879" y="1783"/>
                  </a:lnTo>
                  <a:lnTo>
                    <a:pt x="612647" y="0"/>
                  </a:lnTo>
                  <a:lnTo>
                    <a:pt x="562405" y="1783"/>
                  </a:lnTo>
                  <a:lnTo>
                    <a:pt x="513280" y="7040"/>
                  </a:lnTo>
                  <a:lnTo>
                    <a:pt x="465430" y="15636"/>
                  </a:lnTo>
                  <a:lnTo>
                    <a:pt x="419014" y="27431"/>
                  </a:lnTo>
                  <a:lnTo>
                    <a:pt x="374189" y="42290"/>
                  </a:lnTo>
                  <a:lnTo>
                    <a:pt x="331113" y="60076"/>
                  </a:lnTo>
                  <a:lnTo>
                    <a:pt x="289943" y="80650"/>
                  </a:lnTo>
                  <a:lnTo>
                    <a:pt x="250838" y="103875"/>
                  </a:lnTo>
                  <a:lnTo>
                    <a:pt x="213954" y="129616"/>
                  </a:lnTo>
                  <a:lnTo>
                    <a:pt x="179450" y="157733"/>
                  </a:lnTo>
                  <a:lnTo>
                    <a:pt x="147484" y="188092"/>
                  </a:lnTo>
                  <a:lnTo>
                    <a:pt x="118213" y="220553"/>
                  </a:lnTo>
                  <a:lnTo>
                    <a:pt x="91795" y="254980"/>
                  </a:lnTo>
                  <a:lnTo>
                    <a:pt x="68387" y="291236"/>
                  </a:lnTo>
                  <a:lnTo>
                    <a:pt x="48148" y="329183"/>
                  </a:lnTo>
                  <a:lnTo>
                    <a:pt x="31235" y="368686"/>
                  </a:lnTo>
                  <a:lnTo>
                    <a:pt x="17806" y="409605"/>
                  </a:lnTo>
                  <a:lnTo>
                    <a:pt x="8019" y="451805"/>
                  </a:lnTo>
                  <a:lnTo>
                    <a:pt x="2031" y="495147"/>
                  </a:lnTo>
                  <a:lnTo>
                    <a:pt x="0" y="539495"/>
                  </a:lnTo>
                  <a:lnTo>
                    <a:pt x="2031" y="583844"/>
                  </a:lnTo>
                  <a:lnTo>
                    <a:pt x="8019" y="627186"/>
                  </a:lnTo>
                  <a:lnTo>
                    <a:pt x="17806" y="669386"/>
                  </a:lnTo>
                  <a:lnTo>
                    <a:pt x="31235" y="710305"/>
                  </a:lnTo>
                  <a:lnTo>
                    <a:pt x="48148" y="749807"/>
                  </a:lnTo>
                  <a:lnTo>
                    <a:pt x="68387" y="787755"/>
                  </a:lnTo>
                  <a:lnTo>
                    <a:pt x="91795" y="824011"/>
                  </a:lnTo>
                  <a:lnTo>
                    <a:pt x="118213" y="858438"/>
                  </a:lnTo>
                  <a:lnTo>
                    <a:pt x="147484" y="890899"/>
                  </a:lnTo>
                  <a:lnTo>
                    <a:pt x="179450" y="921257"/>
                  </a:lnTo>
                  <a:lnTo>
                    <a:pt x="213954" y="949375"/>
                  </a:lnTo>
                  <a:lnTo>
                    <a:pt x="250838" y="975116"/>
                  </a:lnTo>
                  <a:lnTo>
                    <a:pt x="289943" y="998341"/>
                  </a:lnTo>
                  <a:lnTo>
                    <a:pt x="331113" y="1018915"/>
                  </a:lnTo>
                  <a:lnTo>
                    <a:pt x="374189" y="1036700"/>
                  </a:lnTo>
                  <a:lnTo>
                    <a:pt x="419014" y="1051559"/>
                  </a:lnTo>
                  <a:lnTo>
                    <a:pt x="465430" y="1063355"/>
                  </a:lnTo>
                  <a:lnTo>
                    <a:pt x="513280" y="1071951"/>
                  </a:lnTo>
                  <a:lnTo>
                    <a:pt x="562405" y="1077208"/>
                  </a:lnTo>
                  <a:lnTo>
                    <a:pt x="612647" y="1078991"/>
                  </a:lnTo>
                  <a:lnTo>
                    <a:pt x="662879" y="1077208"/>
                  </a:lnTo>
                  <a:lnTo>
                    <a:pt x="711973" y="1071951"/>
                  </a:lnTo>
                  <a:lnTo>
                    <a:pt x="759772" y="1063355"/>
                  </a:lnTo>
                  <a:lnTo>
                    <a:pt x="806122" y="1051559"/>
                  </a:lnTo>
                  <a:lnTo>
                    <a:pt x="850868" y="1036700"/>
                  </a:lnTo>
                  <a:lnTo>
                    <a:pt x="893853" y="1018915"/>
                  </a:lnTo>
                  <a:lnTo>
                    <a:pt x="934922" y="998341"/>
                  </a:lnTo>
                  <a:lnTo>
                    <a:pt x="973921" y="975116"/>
                  </a:lnTo>
                  <a:lnTo>
                    <a:pt x="1010693" y="949375"/>
                  </a:lnTo>
                  <a:lnTo>
                    <a:pt x="1045082" y="921257"/>
                  </a:lnTo>
                  <a:lnTo>
                    <a:pt x="1076935" y="890899"/>
                  </a:lnTo>
                  <a:lnTo>
                    <a:pt x="1106094" y="858438"/>
                  </a:lnTo>
                  <a:lnTo>
                    <a:pt x="1132405" y="824011"/>
                  </a:lnTo>
                  <a:lnTo>
                    <a:pt x="1155713" y="787755"/>
                  </a:lnTo>
                  <a:lnTo>
                    <a:pt x="1175861" y="749807"/>
                  </a:lnTo>
                  <a:lnTo>
                    <a:pt x="1192694" y="710305"/>
                  </a:lnTo>
                  <a:lnTo>
                    <a:pt x="1206057" y="669386"/>
                  </a:lnTo>
                  <a:lnTo>
                    <a:pt x="1215795" y="627186"/>
                  </a:lnTo>
                  <a:lnTo>
                    <a:pt x="1221751" y="583844"/>
                  </a:lnTo>
                  <a:lnTo>
                    <a:pt x="1223771" y="539495"/>
                  </a:lnTo>
                  <a:close/>
                </a:path>
              </a:pathLst>
            </a:custGeom>
            <a:solidFill>
              <a:srgbClr val="FFFF00"/>
            </a:solidFill>
          </p:spPr>
          <p:txBody>
            <a:bodyPr wrap="square" lIns="0" tIns="0" rIns="0" bIns="0" rtlCol="0"/>
            <a:lstStyle/>
            <a:p>
              <a:endParaRPr/>
            </a:p>
          </p:txBody>
        </p:sp>
        <p:sp>
          <p:nvSpPr>
            <p:cNvPr id="13" name="object 13"/>
            <p:cNvSpPr/>
            <p:nvPr/>
          </p:nvSpPr>
          <p:spPr>
            <a:xfrm>
              <a:off x="6420611" y="2554223"/>
              <a:ext cx="1224280" cy="1079500"/>
            </a:xfrm>
            <a:custGeom>
              <a:avLst/>
              <a:gdLst/>
              <a:ahLst/>
              <a:cxnLst/>
              <a:rect l="l" t="t" r="r" b="b"/>
              <a:pathLst>
                <a:path w="1224279" h="1079500">
                  <a:moveTo>
                    <a:pt x="612647" y="0"/>
                  </a:moveTo>
                  <a:lnTo>
                    <a:pt x="562405" y="1783"/>
                  </a:lnTo>
                  <a:lnTo>
                    <a:pt x="513280" y="7040"/>
                  </a:lnTo>
                  <a:lnTo>
                    <a:pt x="465430" y="15636"/>
                  </a:lnTo>
                  <a:lnTo>
                    <a:pt x="419014" y="27431"/>
                  </a:lnTo>
                  <a:lnTo>
                    <a:pt x="374189" y="42290"/>
                  </a:lnTo>
                  <a:lnTo>
                    <a:pt x="331113" y="60076"/>
                  </a:lnTo>
                  <a:lnTo>
                    <a:pt x="289943" y="80650"/>
                  </a:lnTo>
                  <a:lnTo>
                    <a:pt x="250838" y="103875"/>
                  </a:lnTo>
                  <a:lnTo>
                    <a:pt x="213954" y="129616"/>
                  </a:lnTo>
                  <a:lnTo>
                    <a:pt x="179450" y="157733"/>
                  </a:lnTo>
                  <a:lnTo>
                    <a:pt x="147484" y="188092"/>
                  </a:lnTo>
                  <a:lnTo>
                    <a:pt x="118213" y="220553"/>
                  </a:lnTo>
                  <a:lnTo>
                    <a:pt x="91795" y="254980"/>
                  </a:lnTo>
                  <a:lnTo>
                    <a:pt x="68387" y="291236"/>
                  </a:lnTo>
                  <a:lnTo>
                    <a:pt x="48148" y="329183"/>
                  </a:lnTo>
                  <a:lnTo>
                    <a:pt x="31235" y="368686"/>
                  </a:lnTo>
                  <a:lnTo>
                    <a:pt x="17806" y="409605"/>
                  </a:lnTo>
                  <a:lnTo>
                    <a:pt x="8019" y="451805"/>
                  </a:lnTo>
                  <a:lnTo>
                    <a:pt x="2031" y="495147"/>
                  </a:lnTo>
                  <a:lnTo>
                    <a:pt x="0" y="539495"/>
                  </a:lnTo>
                  <a:lnTo>
                    <a:pt x="2031" y="583844"/>
                  </a:lnTo>
                  <a:lnTo>
                    <a:pt x="8019" y="627186"/>
                  </a:lnTo>
                  <a:lnTo>
                    <a:pt x="17806" y="669386"/>
                  </a:lnTo>
                  <a:lnTo>
                    <a:pt x="31235" y="710305"/>
                  </a:lnTo>
                  <a:lnTo>
                    <a:pt x="48148" y="749807"/>
                  </a:lnTo>
                  <a:lnTo>
                    <a:pt x="68387" y="787755"/>
                  </a:lnTo>
                  <a:lnTo>
                    <a:pt x="91795" y="824011"/>
                  </a:lnTo>
                  <a:lnTo>
                    <a:pt x="118213" y="858438"/>
                  </a:lnTo>
                  <a:lnTo>
                    <a:pt x="147484" y="890899"/>
                  </a:lnTo>
                  <a:lnTo>
                    <a:pt x="179450" y="921257"/>
                  </a:lnTo>
                  <a:lnTo>
                    <a:pt x="213954" y="949375"/>
                  </a:lnTo>
                  <a:lnTo>
                    <a:pt x="250838" y="975116"/>
                  </a:lnTo>
                  <a:lnTo>
                    <a:pt x="289943" y="998341"/>
                  </a:lnTo>
                  <a:lnTo>
                    <a:pt x="331113" y="1018915"/>
                  </a:lnTo>
                  <a:lnTo>
                    <a:pt x="374189" y="1036700"/>
                  </a:lnTo>
                  <a:lnTo>
                    <a:pt x="419014" y="1051559"/>
                  </a:lnTo>
                  <a:lnTo>
                    <a:pt x="465430" y="1063355"/>
                  </a:lnTo>
                  <a:lnTo>
                    <a:pt x="513280" y="1071951"/>
                  </a:lnTo>
                  <a:lnTo>
                    <a:pt x="562405" y="1077208"/>
                  </a:lnTo>
                  <a:lnTo>
                    <a:pt x="612647" y="1078991"/>
                  </a:lnTo>
                  <a:lnTo>
                    <a:pt x="662879" y="1077208"/>
                  </a:lnTo>
                  <a:lnTo>
                    <a:pt x="711973" y="1071951"/>
                  </a:lnTo>
                  <a:lnTo>
                    <a:pt x="759772" y="1063355"/>
                  </a:lnTo>
                  <a:lnTo>
                    <a:pt x="806122" y="1051559"/>
                  </a:lnTo>
                  <a:lnTo>
                    <a:pt x="850868" y="1036700"/>
                  </a:lnTo>
                  <a:lnTo>
                    <a:pt x="893853" y="1018915"/>
                  </a:lnTo>
                  <a:lnTo>
                    <a:pt x="934922" y="998341"/>
                  </a:lnTo>
                  <a:lnTo>
                    <a:pt x="973921" y="975116"/>
                  </a:lnTo>
                  <a:lnTo>
                    <a:pt x="1010693" y="949375"/>
                  </a:lnTo>
                  <a:lnTo>
                    <a:pt x="1045082" y="921257"/>
                  </a:lnTo>
                  <a:lnTo>
                    <a:pt x="1076935" y="890899"/>
                  </a:lnTo>
                  <a:lnTo>
                    <a:pt x="1106094" y="858438"/>
                  </a:lnTo>
                  <a:lnTo>
                    <a:pt x="1132405" y="824011"/>
                  </a:lnTo>
                  <a:lnTo>
                    <a:pt x="1155713" y="787755"/>
                  </a:lnTo>
                  <a:lnTo>
                    <a:pt x="1175861" y="749807"/>
                  </a:lnTo>
                  <a:lnTo>
                    <a:pt x="1192694" y="710305"/>
                  </a:lnTo>
                  <a:lnTo>
                    <a:pt x="1206057" y="669386"/>
                  </a:lnTo>
                  <a:lnTo>
                    <a:pt x="1215795" y="627186"/>
                  </a:lnTo>
                  <a:lnTo>
                    <a:pt x="1221751" y="583844"/>
                  </a:lnTo>
                  <a:lnTo>
                    <a:pt x="1223771" y="539495"/>
                  </a:lnTo>
                  <a:lnTo>
                    <a:pt x="1221751" y="495147"/>
                  </a:lnTo>
                  <a:lnTo>
                    <a:pt x="1215795" y="451805"/>
                  </a:lnTo>
                  <a:lnTo>
                    <a:pt x="1206057" y="409605"/>
                  </a:lnTo>
                  <a:lnTo>
                    <a:pt x="1192694" y="368686"/>
                  </a:lnTo>
                  <a:lnTo>
                    <a:pt x="1175861" y="329183"/>
                  </a:lnTo>
                  <a:lnTo>
                    <a:pt x="1155713" y="291236"/>
                  </a:lnTo>
                  <a:lnTo>
                    <a:pt x="1132405" y="254980"/>
                  </a:lnTo>
                  <a:lnTo>
                    <a:pt x="1106094" y="220553"/>
                  </a:lnTo>
                  <a:lnTo>
                    <a:pt x="1076935" y="188092"/>
                  </a:lnTo>
                  <a:lnTo>
                    <a:pt x="1045082" y="157733"/>
                  </a:lnTo>
                  <a:lnTo>
                    <a:pt x="1010693" y="129616"/>
                  </a:lnTo>
                  <a:lnTo>
                    <a:pt x="973921" y="103875"/>
                  </a:lnTo>
                  <a:lnTo>
                    <a:pt x="934922" y="80650"/>
                  </a:lnTo>
                  <a:lnTo>
                    <a:pt x="893853" y="60076"/>
                  </a:lnTo>
                  <a:lnTo>
                    <a:pt x="850868" y="42290"/>
                  </a:lnTo>
                  <a:lnTo>
                    <a:pt x="806122" y="27431"/>
                  </a:lnTo>
                  <a:lnTo>
                    <a:pt x="759772" y="15636"/>
                  </a:lnTo>
                  <a:lnTo>
                    <a:pt x="711973" y="7040"/>
                  </a:lnTo>
                  <a:lnTo>
                    <a:pt x="662879" y="1783"/>
                  </a:lnTo>
                  <a:lnTo>
                    <a:pt x="612647" y="0"/>
                  </a:lnTo>
                  <a:close/>
                </a:path>
              </a:pathLst>
            </a:custGeom>
            <a:ln w="38099">
              <a:solidFill>
                <a:srgbClr val="FF0000"/>
              </a:solidFill>
            </a:ln>
          </p:spPr>
          <p:txBody>
            <a:bodyPr wrap="square" lIns="0" tIns="0" rIns="0" bIns="0" rtlCol="0"/>
            <a:lstStyle/>
            <a:p>
              <a:endParaRPr/>
            </a:p>
          </p:txBody>
        </p:sp>
        <p:sp>
          <p:nvSpPr>
            <p:cNvPr id="14" name="object 14"/>
            <p:cNvSpPr/>
            <p:nvPr/>
          </p:nvSpPr>
          <p:spPr>
            <a:xfrm>
              <a:off x="5486400" y="2942844"/>
              <a:ext cx="934719" cy="228600"/>
            </a:xfrm>
            <a:custGeom>
              <a:avLst/>
              <a:gdLst/>
              <a:ahLst/>
              <a:cxnLst/>
              <a:rect l="l" t="t" r="r" b="b"/>
              <a:pathLst>
                <a:path w="934720" h="228600">
                  <a:moveTo>
                    <a:pt x="228600" y="76200"/>
                  </a:moveTo>
                  <a:lnTo>
                    <a:pt x="228600" y="0"/>
                  </a:lnTo>
                  <a:lnTo>
                    <a:pt x="0" y="114300"/>
                  </a:lnTo>
                  <a:lnTo>
                    <a:pt x="190500" y="209550"/>
                  </a:lnTo>
                  <a:lnTo>
                    <a:pt x="190500" y="76200"/>
                  </a:lnTo>
                  <a:lnTo>
                    <a:pt x="228600" y="76200"/>
                  </a:lnTo>
                  <a:close/>
                </a:path>
                <a:path w="934720" h="228600">
                  <a:moveTo>
                    <a:pt x="934212" y="152400"/>
                  </a:moveTo>
                  <a:lnTo>
                    <a:pt x="934212" y="76200"/>
                  </a:lnTo>
                  <a:lnTo>
                    <a:pt x="190500" y="76200"/>
                  </a:lnTo>
                  <a:lnTo>
                    <a:pt x="190500" y="152400"/>
                  </a:lnTo>
                  <a:lnTo>
                    <a:pt x="934212" y="152400"/>
                  </a:lnTo>
                  <a:close/>
                </a:path>
                <a:path w="934720" h="228600">
                  <a:moveTo>
                    <a:pt x="228600" y="228600"/>
                  </a:moveTo>
                  <a:lnTo>
                    <a:pt x="228600" y="152400"/>
                  </a:lnTo>
                  <a:lnTo>
                    <a:pt x="190500" y="152400"/>
                  </a:lnTo>
                  <a:lnTo>
                    <a:pt x="190500" y="209550"/>
                  </a:lnTo>
                  <a:lnTo>
                    <a:pt x="228600" y="228600"/>
                  </a:lnTo>
                  <a:close/>
                </a:path>
              </a:pathLst>
            </a:custGeom>
            <a:solidFill>
              <a:srgbClr val="65FF32"/>
            </a:solidFill>
          </p:spPr>
          <p:txBody>
            <a:bodyPr wrap="square" lIns="0" tIns="0" rIns="0" bIns="0" rtlCol="0"/>
            <a:lstStyle/>
            <a:p>
              <a:endParaRPr/>
            </a:p>
          </p:txBody>
        </p:sp>
      </p:grpSp>
      <p:sp>
        <p:nvSpPr>
          <p:cNvPr id="15" name="object 15"/>
          <p:cNvSpPr txBox="1"/>
          <p:nvPr/>
        </p:nvSpPr>
        <p:spPr>
          <a:xfrm>
            <a:off x="3470147" y="2625851"/>
            <a:ext cx="2016760" cy="935990"/>
          </a:xfrm>
          <a:prstGeom prst="rect">
            <a:avLst/>
          </a:prstGeom>
          <a:solidFill>
            <a:srgbClr val="FFFF00"/>
          </a:solidFill>
          <a:ln w="38099">
            <a:solidFill>
              <a:srgbClr val="FF0000"/>
            </a:solidFill>
          </a:ln>
        </p:spPr>
        <p:txBody>
          <a:bodyPr vert="horz" wrap="square" lIns="0" tIns="0" rIns="0" bIns="0" rtlCol="0">
            <a:spAutoFit/>
          </a:bodyPr>
          <a:lstStyle/>
          <a:p>
            <a:pPr>
              <a:lnSpc>
                <a:spcPct val="100000"/>
              </a:lnSpc>
            </a:pPr>
            <a:endParaRPr sz="1750">
              <a:latin typeface="Times New Roman"/>
              <a:cs typeface="Times New Roman"/>
            </a:endParaRPr>
          </a:p>
          <a:p>
            <a:pPr marR="139700" algn="ctr">
              <a:lnSpc>
                <a:spcPct val="100000"/>
              </a:lnSpc>
            </a:pPr>
            <a:r>
              <a:rPr sz="1800" b="1" spc="-5" dirty="0">
                <a:latin typeface="Arial"/>
                <a:cs typeface="Arial"/>
              </a:rPr>
              <a:t>Y</a:t>
            </a:r>
            <a:endParaRPr sz="1800">
              <a:latin typeface="Arial"/>
              <a:cs typeface="Arial"/>
            </a:endParaRPr>
          </a:p>
        </p:txBody>
      </p:sp>
      <p:sp>
        <p:nvSpPr>
          <p:cNvPr id="16" name="object 16"/>
          <p:cNvSpPr txBox="1"/>
          <p:nvPr/>
        </p:nvSpPr>
        <p:spPr>
          <a:xfrm>
            <a:off x="3260851" y="4662930"/>
            <a:ext cx="72453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F</a:t>
            </a:r>
            <a:r>
              <a:rPr sz="1800" b="1" spc="-10" dirty="0">
                <a:latin typeface="Arial"/>
                <a:cs typeface="Arial"/>
              </a:rPr>
              <a:t>ac</a:t>
            </a:r>
            <a:r>
              <a:rPr sz="1800" b="1" spc="-5" dirty="0">
                <a:latin typeface="Arial"/>
                <a:cs typeface="Arial"/>
              </a:rPr>
              <a:t>t</a:t>
            </a:r>
            <a:r>
              <a:rPr sz="1800" b="1" dirty="0">
                <a:latin typeface="Arial"/>
                <a:cs typeface="Arial"/>
              </a:rPr>
              <a:t>o</a:t>
            </a:r>
            <a:r>
              <a:rPr sz="1800" b="1" spc="-5" dirty="0">
                <a:latin typeface="Arial"/>
                <a:cs typeface="Arial"/>
              </a:rPr>
              <a:t>r</a:t>
            </a:r>
            <a:endParaRPr sz="1800">
              <a:latin typeface="Arial"/>
              <a:cs typeface="Arial"/>
            </a:endParaRPr>
          </a:p>
        </p:txBody>
      </p:sp>
      <p:sp>
        <p:nvSpPr>
          <p:cNvPr id="17" name="object 17"/>
          <p:cNvSpPr txBox="1"/>
          <p:nvPr/>
        </p:nvSpPr>
        <p:spPr>
          <a:xfrm>
            <a:off x="6706615" y="2942334"/>
            <a:ext cx="58420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E</a:t>
            </a:r>
            <a:r>
              <a:rPr sz="1800" b="1" spc="-10" dirty="0">
                <a:latin typeface="Arial"/>
                <a:cs typeface="Arial"/>
              </a:rPr>
              <a:t>rr</a:t>
            </a:r>
            <a:r>
              <a:rPr sz="1800" b="1" dirty="0">
                <a:latin typeface="Arial"/>
                <a:cs typeface="Arial"/>
              </a:rPr>
              <a:t>o</a:t>
            </a:r>
            <a:r>
              <a:rPr sz="1800" b="1" spc="-5" dirty="0">
                <a:latin typeface="Arial"/>
                <a:cs typeface="Arial"/>
              </a:rPr>
              <a:t>r</a:t>
            </a:r>
            <a:endParaRPr sz="1800">
              <a:latin typeface="Arial"/>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p:nvPr/>
        </p:nvSpPr>
        <p:spPr>
          <a:xfrm>
            <a:off x="1646935" y="929131"/>
            <a:ext cx="7223759" cy="3601720"/>
          </a:xfrm>
          <a:prstGeom prst="rect">
            <a:avLst/>
          </a:prstGeom>
        </p:spPr>
        <p:txBody>
          <a:bodyPr vert="horz" wrap="square" lIns="0" tIns="12700" rIns="0" bIns="0" rtlCol="0">
            <a:spAutoFit/>
          </a:bodyPr>
          <a:lstStyle/>
          <a:p>
            <a:pPr marL="227329">
              <a:lnSpc>
                <a:spcPct val="100000"/>
              </a:lnSpc>
              <a:spcBef>
                <a:spcPts val="100"/>
              </a:spcBef>
            </a:pPr>
            <a:r>
              <a:rPr sz="3200" b="1" spc="-5" dirty="0">
                <a:solidFill>
                  <a:srgbClr val="B2B2B2"/>
                </a:solidFill>
                <a:latin typeface="Arial"/>
                <a:cs typeface="Arial"/>
              </a:rPr>
              <a:t>Παρουσίαση </a:t>
            </a:r>
            <a:r>
              <a:rPr sz="3200" b="1" spc="-10" dirty="0">
                <a:solidFill>
                  <a:srgbClr val="B2B2B2"/>
                </a:solidFill>
                <a:latin typeface="Arial"/>
                <a:cs typeface="Arial"/>
              </a:rPr>
              <a:t>των </a:t>
            </a:r>
            <a:r>
              <a:rPr sz="3200" b="1" spc="5" dirty="0">
                <a:solidFill>
                  <a:srgbClr val="B2B2B2"/>
                </a:solidFill>
                <a:latin typeface="Arial"/>
                <a:cs typeface="Arial"/>
              </a:rPr>
              <a:t>Αποτελεσµάτων</a:t>
            </a:r>
            <a:r>
              <a:rPr sz="3200" b="1" spc="-50" dirty="0">
                <a:solidFill>
                  <a:srgbClr val="B2B2B2"/>
                </a:solidFill>
                <a:latin typeface="Arial"/>
                <a:cs typeface="Arial"/>
              </a:rPr>
              <a:t> </a:t>
            </a:r>
            <a:r>
              <a:rPr sz="3200" b="1" dirty="0">
                <a:solidFill>
                  <a:srgbClr val="B2B2B2"/>
                </a:solidFill>
                <a:latin typeface="Arial"/>
                <a:cs typeface="Arial"/>
              </a:rPr>
              <a:t>1</a:t>
            </a:r>
            <a:endParaRPr sz="3200" dirty="0">
              <a:latin typeface="Arial"/>
              <a:cs typeface="Arial"/>
            </a:endParaRPr>
          </a:p>
          <a:p>
            <a:pPr>
              <a:lnSpc>
                <a:spcPct val="100000"/>
              </a:lnSpc>
              <a:spcBef>
                <a:spcPts val="5"/>
              </a:spcBef>
            </a:pPr>
            <a:endParaRPr sz="3800" dirty="0">
              <a:latin typeface="Times New Roman"/>
              <a:cs typeface="Times New Roman"/>
            </a:endParaRPr>
          </a:p>
          <a:p>
            <a:pPr marL="12700" marR="5080" indent="20955">
              <a:lnSpc>
                <a:spcPct val="99900"/>
              </a:lnSpc>
            </a:pPr>
            <a:r>
              <a:rPr sz="3200" dirty="0">
                <a:solidFill>
                  <a:srgbClr val="FFFFFF"/>
                </a:solidFill>
                <a:latin typeface="Arial"/>
                <a:cs typeface="Arial"/>
              </a:rPr>
              <a:t>Η </a:t>
            </a:r>
            <a:r>
              <a:rPr sz="3200" spc="-5" dirty="0">
                <a:solidFill>
                  <a:srgbClr val="FFFFFF"/>
                </a:solidFill>
                <a:latin typeface="Arial"/>
                <a:cs typeface="Arial"/>
              </a:rPr>
              <a:t>ANOVA </a:t>
            </a:r>
            <a:r>
              <a:rPr sz="3200" dirty="0">
                <a:solidFill>
                  <a:srgbClr val="FFFFFF"/>
                </a:solidFill>
                <a:latin typeface="Arial"/>
                <a:cs typeface="Arial"/>
              </a:rPr>
              <a:t>έδειξε </a:t>
            </a:r>
            <a:r>
              <a:rPr sz="3200" spc="-5" dirty="0">
                <a:solidFill>
                  <a:srgbClr val="FFFFFF"/>
                </a:solidFill>
                <a:latin typeface="Arial"/>
                <a:cs typeface="Arial"/>
              </a:rPr>
              <a:t>ότι </a:t>
            </a:r>
            <a:r>
              <a:rPr sz="3200" dirty="0">
                <a:solidFill>
                  <a:srgbClr val="FFCC65"/>
                </a:solidFill>
                <a:latin typeface="Arial"/>
                <a:cs typeface="Arial"/>
              </a:rPr>
              <a:t>δεν </a:t>
            </a:r>
            <a:r>
              <a:rPr sz="3200" spc="-5" dirty="0">
                <a:solidFill>
                  <a:srgbClr val="FFFFFF"/>
                </a:solidFill>
                <a:latin typeface="Arial"/>
                <a:cs typeface="Arial"/>
              </a:rPr>
              <a:t>υπάρχουν  στατιστικά σηµαντικές διαφορές, </a:t>
            </a:r>
            <a:r>
              <a:rPr sz="3200" dirty="0">
                <a:solidFill>
                  <a:srgbClr val="FFFFFF"/>
                </a:solidFill>
                <a:latin typeface="Arial"/>
                <a:cs typeface="Arial"/>
              </a:rPr>
              <a:t>σε  </a:t>
            </a:r>
            <a:r>
              <a:rPr sz="3200" spc="-5" dirty="0">
                <a:solidFill>
                  <a:srgbClr val="FFFFFF"/>
                </a:solidFill>
                <a:latin typeface="Arial"/>
                <a:cs typeface="Arial"/>
              </a:rPr>
              <a:t>επίπεδο σηµαντικότητας </a:t>
            </a:r>
            <a:r>
              <a:rPr sz="3200" i="1" spc="-5" dirty="0">
                <a:solidFill>
                  <a:srgbClr val="FFFFFF"/>
                </a:solidFill>
                <a:latin typeface="Arial"/>
                <a:cs typeface="Arial"/>
              </a:rPr>
              <a:t>α</a:t>
            </a:r>
            <a:r>
              <a:rPr sz="3200" spc="-5" dirty="0">
                <a:solidFill>
                  <a:srgbClr val="FFFFFF"/>
                </a:solidFill>
                <a:latin typeface="Arial"/>
                <a:cs typeface="Arial"/>
              </a:rPr>
              <a:t>=0,05, </a:t>
            </a:r>
            <a:r>
              <a:rPr sz="3200" dirty="0">
                <a:solidFill>
                  <a:srgbClr val="FFFFFF"/>
                </a:solidFill>
                <a:latin typeface="Arial"/>
                <a:cs typeface="Arial"/>
              </a:rPr>
              <a:t>µεταξύ  </a:t>
            </a:r>
            <a:r>
              <a:rPr sz="3200" spc="-5" dirty="0">
                <a:solidFill>
                  <a:srgbClr val="FFFFFF"/>
                </a:solidFill>
                <a:latin typeface="Arial"/>
                <a:cs typeface="Arial"/>
              </a:rPr>
              <a:t>των 10 Γενοτύπων:</a:t>
            </a:r>
            <a:endParaRPr sz="3200" dirty="0">
              <a:latin typeface="Arial"/>
              <a:cs typeface="Arial"/>
            </a:endParaRPr>
          </a:p>
          <a:p>
            <a:pPr marL="33655">
              <a:lnSpc>
                <a:spcPct val="100000"/>
              </a:lnSpc>
              <a:spcBef>
                <a:spcPts val="755"/>
              </a:spcBef>
            </a:pPr>
            <a:r>
              <a:rPr sz="3200" spc="-5" dirty="0">
                <a:solidFill>
                  <a:srgbClr val="FFFFFF"/>
                </a:solidFill>
                <a:latin typeface="Arial"/>
                <a:cs typeface="Arial"/>
              </a:rPr>
              <a:t>(</a:t>
            </a:r>
            <a:r>
              <a:rPr sz="3200" b="1" i="1" spc="-5" dirty="0">
                <a:solidFill>
                  <a:srgbClr val="FFFFFF"/>
                </a:solidFill>
                <a:latin typeface="Times New Roman"/>
                <a:cs typeface="Times New Roman"/>
              </a:rPr>
              <a:t>F</a:t>
            </a:r>
            <a:r>
              <a:rPr sz="3200" b="1" spc="-5" dirty="0">
                <a:solidFill>
                  <a:srgbClr val="FFFFFF"/>
                </a:solidFill>
                <a:latin typeface="Times New Roman"/>
                <a:cs typeface="Times New Roman"/>
              </a:rPr>
              <a:t>(9,90)=1,48,</a:t>
            </a:r>
            <a:r>
              <a:rPr sz="3200" b="1" spc="-15" dirty="0">
                <a:solidFill>
                  <a:srgbClr val="FFFFFF"/>
                </a:solidFill>
                <a:latin typeface="Times New Roman"/>
                <a:cs typeface="Times New Roman"/>
              </a:rPr>
              <a:t> </a:t>
            </a:r>
            <a:r>
              <a:rPr sz="3200" b="1" i="1" spc="-5" dirty="0">
                <a:solidFill>
                  <a:srgbClr val="FFFFFF"/>
                </a:solidFill>
                <a:latin typeface="Times New Roman"/>
                <a:cs typeface="Times New Roman"/>
              </a:rPr>
              <a:t>p</a:t>
            </a:r>
            <a:r>
              <a:rPr sz="3200" b="1" spc="-5" dirty="0">
                <a:solidFill>
                  <a:srgbClr val="FFFFFF"/>
                </a:solidFill>
                <a:latin typeface="Times New Roman"/>
                <a:cs typeface="Times New Roman"/>
              </a:rPr>
              <a:t>=0,169&gt;0,05</a:t>
            </a:r>
            <a:r>
              <a:rPr sz="3200" spc="-5" dirty="0">
                <a:solidFill>
                  <a:srgbClr val="FFFFFF"/>
                </a:solidFill>
                <a:latin typeface="Arial"/>
                <a:cs typeface="Arial"/>
              </a:rPr>
              <a:t>)</a:t>
            </a:r>
            <a:endParaRPr sz="3200" dirty="0">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61819" y="929131"/>
            <a:ext cx="695579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0000"/>
                </a:solidFill>
                <a:latin typeface="Arial"/>
                <a:cs typeface="Arial"/>
              </a:rPr>
              <a:t>Παρουσίαση </a:t>
            </a:r>
            <a:r>
              <a:rPr sz="3200" b="1" spc="-10" dirty="0">
                <a:solidFill>
                  <a:srgbClr val="000000"/>
                </a:solidFill>
                <a:latin typeface="Arial"/>
                <a:cs typeface="Arial"/>
              </a:rPr>
              <a:t>των </a:t>
            </a:r>
            <a:r>
              <a:rPr sz="3200" b="1" spc="5" dirty="0">
                <a:solidFill>
                  <a:srgbClr val="000000"/>
                </a:solidFill>
                <a:latin typeface="Arial"/>
                <a:cs typeface="Arial"/>
              </a:rPr>
              <a:t>Αποτελεσµάτων</a:t>
            </a:r>
            <a:r>
              <a:rPr sz="3200" b="1" spc="-50" dirty="0">
                <a:solidFill>
                  <a:srgbClr val="000000"/>
                </a:solidFill>
                <a:latin typeface="Arial"/>
                <a:cs typeface="Arial"/>
              </a:rPr>
              <a:t> </a:t>
            </a:r>
            <a:r>
              <a:rPr sz="3200" b="1" dirty="0">
                <a:solidFill>
                  <a:srgbClr val="000000"/>
                </a:solidFill>
                <a:latin typeface="Arial"/>
                <a:cs typeface="Arial"/>
              </a:rPr>
              <a:t>2</a:t>
            </a:r>
            <a:endParaRPr sz="3200">
              <a:latin typeface="Arial"/>
              <a:cs typeface="Arial"/>
            </a:endParaRPr>
          </a:p>
        </p:txBody>
      </p:sp>
      <p:sp>
        <p:nvSpPr>
          <p:cNvPr id="3" name="object 3"/>
          <p:cNvSpPr txBox="1"/>
          <p:nvPr/>
        </p:nvSpPr>
        <p:spPr>
          <a:xfrm>
            <a:off x="3439160" y="1811961"/>
            <a:ext cx="3006725" cy="316230"/>
          </a:xfrm>
          <a:prstGeom prst="rect">
            <a:avLst/>
          </a:prstGeom>
        </p:spPr>
        <p:txBody>
          <a:bodyPr vert="horz" wrap="square" lIns="0" tIns="13335" rIns="0" bIns="0" rtlCol="0">
            <a:spAutoFit/>
          </a:bodyPr>
          <a:lstStyle/>
          <a:p>
            <a:pPr marL="12700">
              <a:lnSpc>
                <a:spcPct val="100000"/>
              </a:lnSpc>
              <a:spcBef>
                <a:spcPts val="105"/>
              </a:spcBef>
              <a:tabLst>
                <a:tab pos="1464945" algn="l"/>
                <a:tab pos="2244725" algn="l"/>
                <a:tab pos="2818130" algn="l"/>
              </a:tabLst>
            </a:pPr>
            <a:r>
              <a:rPr sz="1900" u="sng" spc="155" dirty="0">
                <a:uFill>
                  <a:solidFill>
                    <a:srgbClr val="000000"/>
                  </a:solidFill>
                </a:uFill>
                <a:latin typeface="Times New Roman"/>
                <a:cs typeface="Times New Roman"/>
              </a:rPr>
              <a:t> </a:t>
            </a:r>
            <a:r>
              <a:rPr sz="1900" b="1" u="sng" spc="-5" dirty="0">
                <a:uFill>
                  <a:solidFill>
                    <a:srgbClr val="000000"/>
                  </a:solidFill>
                </a:uFill>
                <a:latin typeface="Times New Roman"/>
                <a:cs typeface="Times New Roman"/>
              </a:rPr>
              <a:t>Γ</a:t>
            </a:r>
            <a:r>
              <a:rPr sz="1900" b="1" u="sng" spc="-10" dirty="0">
                <a:uFill>
                  <a:solidFill>
                    <a:srgbClr val="000000"/>
                  </a:solidFill>
                </a:uFill>
                <a:latin typeface="Times New Roman"/>
                <a:cs typeface="Times New Roman"/>
              </a:rPr>
              <a:t>ε</a:t>
            </a:r>
            <a:r>
              <a:rPr sz="1900" b="1" u="sng" dirty="0">
                <a:uFill>
                  <a:solidFill>
                    <a:srgbClr val="000000"/>
                  </a:solidFill>
                </a:uFill>
                <a:latin typeface="Times New Roman"/>
                <a:cs typeface="Times New Roman"/>
              </a:rPr>
              <a:t>ν</a:t>
            </a:r>
            <a:r>
              <a:rPr sz="1900" b="1" u="sng" spc="5" dirty="0">
                <a:uFill>
                  <a:solidFill>
                    <a:srgbClr val="000000"/>
                  </a:solidFill>
                </a:uFill>
                <a:latin typeface="Times New Roman"/>
                <a:cs typeface="Times New Roman"/>
              </a:rPr>
              <a:t>ό</a:t>
            </a:r>
            <a:r>
              <a:rPr sz="1900" b="1" u="sng" spc="-5" dirty="0">
                <a:uFill>
                  <a:solidFill>
                    <a:srgbClr val="000000"/>
                  </a:solidFill>
                </a:uFill>
                <a:latin typeface="Times New Roman"/>
                <a:cs typeface="Times New Roman"/>
              </a:rPr>
              <a:t>τ</a:t>
            </a:r>
            <a:r>
              <a:rPr sz="1900" b="1" u="sng" spc="5" dirty="0">
                <a:uFill>
                  <a:solidFill>
                    <a:srgbClr val="000000"/>
                  </a:solidFill>
                </a:uFill>
                <a:latin typeface="Times New Roman"/>
                <a:cs typeface="Times New Roman"/>
              </a:rPr>
              <a:t>υ</a:t>
            </a:r>
            <a:r>
              <a:rPr sz="1900" b="1" u="sng" spc="-15" dirty="0">
                <a:uFill>
                  <a:solidFill>
                    <a:srgbClr val="000000"/>
                  </a:solidFill>
                </a:uFill>
                <a:latin typeface="Times New Roman"/>
                <a:cs typeface="Times New Roman"/>
              </a:rPr>
              <a:t>π</a:t>
            </a:r>
            <a:r>
              <a:rPr sz="1900" b="1" u="sng" spc="5" dirty="0">
                <a:uFill>
                  <a:solidFill>
                    <a:srgbClr val="000000"/>
                  </a:solidFill>
                </a:uFill>
                <a:latin typeface="Times New Roman"/>
                <a:cs typeface="Times New Roman"/>
              </a:rPr>
              <a:t>οι</a:t>
            </a:r>
            <a:r>
              <a:rPr sz="1900" b="1" u="sng" dirty="0">
                <a:uFill>
                  <a:solidFill>
                    <a:srgbClr val="000000"/>
                  </a:solidFill>
                </a:uFill>
                <a:latin typeface="Times New Roman"/>
                <a:cs typeface="Times New Roman"/>
              </a:rPr>
              <a:t>	</a:t>
            </a:r>
            <a:r>
              <a:rPr sz="1900" b="1" u="sng" spc="5" dirty="0">
                <a:uFill>
                  <a:solidFill>
                    <a:srgbClr val="000000"/>
                  </a:solidFill>
                </a:uFill>
                <a:latin typeface="Times New Roman"/>
                <a:cs typeface="Times New Roman"/>
              </a:rPr>
              <a:t>ΜΟ</a:t>
            </a:r>
            <a:r>
              <a:rPr sz="1900" b="1" u="sng" dirty="0">
                <a:uFill>
                  <a:solidFill>
                    <a:srgbClr val="000000"/>
                  </a:solidFill>
                </a:uFill>
                <a:latin typeface="Times New Roman"/>
                <a:cs typeface="Times New Roman"/>
              </a:rPr>
              <a:t>	Τ</a:t>
            </a:r>
            <a:r>
              <a:rPr sz="1900" b="1" u="sng" spc="5" dirty="0">
                <a:uFill>
                  <a:solidFill>
                    <a:srgbClr val="000000"/>
                  </a:solidFill>
                </a:uFill>
                <a:latin typeface="Times New Roman"/>
                <a:cs typeface="Times New Roman"/>
              </a:rPr>
              <a:t>Α</a:t>
            </a:r>
            <a:r>
              <a:rPr sz="1900" b="1" u="sng" dirty="0">
                <a:uFill>
                  <a:solidFill>
                    <a:srgbClr val="000000"/>
                  </a:solidFill>
                </a:uFill>
                <a:latin typeface="Times New Roman"/>
                <a:cs typeface="Times New Roman"/>
              </a:rPr>
              <a:t>	</a:t>
            </a:r>
            <a:r>
              <a:rPr sz="1900" b="1" i="1" u="sng" spc="5" dirty="0">
                <a:uFill>
                  <a:solidFill>
                    <a:srgbClr val="000000"/>
                  </a:solidFill>
                </a:uFill>
                <a:latin typeface="Times New Roman"/>
                <a:cs typeface="Times New Roman"/>
              </a:rPr>
              <a:t>N</a:t>
            </a:r>
            <a:endParaRPr sz="1900">
              <a:latin typeface="Times New Roman"/>
              <a:cs typeface="Times New Roman"/>
            </a:endParaRPr>
          </a:p>
        </p:txBody>
      </p:sp>
      <p:sp>
        <p:nvSpPr>
          <p:cNvPr id="4" name="object 4"/>
          <p:cNvSpPr/>
          <p:nvPr/>
        </p:nvSpPr>
        <p:spPr>
          <a:xfrm>
            <a:off x="3451860" y="1837182"/>
            <a:ext cx="1203960" cy="0"/>
          </a:xfrm>
          <a:custGeom>
            <a:avLst/>
            <a:gdLst/>
            <a:ahLst/>
            <a:cxnLst/>
            <a:rect l="l" t="t" r="r" b="b"/>
            <a:pathLst>
              <a:path w="1203960">
                <a:moveTo>
                  <a:pt x="0" y="0"/>
                </a:moveTo>
                <a:lnTo>
                  <a:pt x="1203960" y="0"/>
                </a:lnTo>
              </a:path>
            </a:pathLst>
          </a:custGeom>
          <a:ln w="7620">
            <a:solidFill>
              <a:srgbClr val="000000"/>
            </a:solidFill>
          </a:ln>
        </p:spPr>
        <p:txBody>
          <a:bodyPr wrap="square" lIns="0" tIns="0" rIns="0" bIns="0" rtlCol="0"/>
          <a:lstStyle/>
          <a:p>
            <a:endParaRPr/>
          </a:p>
        </p:txBody>
      </p:sp>
      <p:sp>
        <p:nvSpPr>
          <p:cNvPr id="5" name="object 5"/>
          <p:cNvSpPr/>
          <p:nvPr/>
        </p:nvSpPr>
        <p:spPr>
          <a:xfrm>
            <a:off x="4655820" y="1833372"/>
            <a:ext cx="9525" cy="7620"/>
          </a:xfrm>
          <a:custGeom>
            <a:avLst/>
            <a:gdLst/>
            <a:ahLst/>
            <a:cxnLst/>
            <a:rect l="l" t="t" r="r" b="b"/>
            <a:pathLst>
              <a:path w="9525" h="7619">
                <a:moveTo>
                  <a:pt x="0" y="0"/>
                </a:moveTo>
                <a:lnTo>
                  <a:pt x="0" y="7620"/>
                </a:lnTo>
                <a:lnTo>
                  <a:pt x="9144" y="7620"/>
                </a:lnTo>
                <a:lnTo>
                  <a:pt x="9144" y="0"/>
                </a:lnTo>
                <a:lnTo>
                  <a:pt x="0" y="0"/>
                </a:lnTo>
                <a:close/>
              </a:path>
            </a:pathLst>
          </a:custGeom>
          <a:solidFill>
            <a:srgbClr val="000000"/>
          </a:solidFill>
        </p:spPr>
        <p:txBody>
          <a:bodyPr wrap="square" lIns="0" tIns="0" rIns="0" bIns="0" rtlCol="0"/>
          <a:lstStyle/>
          <a:p>
            <a:endParaRPr/>
          </a:p>
        </p:txBody>
      </p:sp>
      <p:sp>
        <p:nvSpPr>
          <p:cNvPr id="6" name="object 6"/>
          <p:cNvSpPr/>
          <p:nvPr/>
        </p:nvSpPr>
        <p:spPr>
          <a:xfrm>
            <a:off x="4664964" y="1837182"/>
            <a:ext cx="890269" cy="0"/>
          </a:xfrm>
          <a:custGeom>
            <a:avLst/>
            <a:gdLst/>
            <a:ahLst/>
            <a:cxnLst/>
            <a:rect l="l" t="t" r="r" b="b"/>
            <a:pathLst>
              <a:path w="890270">
                <a:moveTo>
                  <a:pt x="0" y="0"/>
                </a:moveTo>
                <a:lnTo>
                  <a:pt x="890016" y="0"/>
                </a:lnTo>
              </a:path>
            </a:pathLst>
          </a:custGeom>
          <a:ln w="7620">
            <a:solidFill>
              <a:srgbClr val="000000"/>
            </a:solidFill>
          </a:ln>
        </p:spPr>
        <p:txBody>
          <a:bodyPr wrap="square" lIns="0" tIns="0" rIns="0" bIns="0" rtlCol="0"/>
          <a:lstStyle/>
          <a:p>
            <a:endParaRPr/>
          </a:p>
        </p:txBody>
      </p:sp>
      <p:sp>
        <p:nvSpPr>
          <p:cNvPr id="7" name="object 7"/>
          <p:cNvSpPr/>
          <p:nvPr/>
        </p:nvSpPr>
        <p:spPr>
          <a:xfrm>
            <a:off x="5554980" y="1833372"/>
            <a:ext cx="7620" cy="7620"/>
          </a:xfrm>
          <a:custGeom>
            <a:avLst/>
            <a:gdLst/>
            <a:ahLst/>
            <a:cxnLst/>
            <a:rect l="l" t="t" r="r" b="b"/>
            <a:pathLst>
              <a:path w="7620" h="7619">
                <a:moveTo>
                  <a:pt x="0" y="0"/>
                </a:moveTo>
                <a:lnTo>
                  <a:pt x="0" y="7620"/>
                </a:lnTo>
                <a:lnTo>
                  <a:pt x="7620" y="7620"/>
                </a:lnTo>
                <a:lnTo>
                  <a:pt x="7620" y="0"/>
                </a:lnTo>
                <a:lnTo>
                  <a:pt x="0" y="0"/>
                </a:lnTo>
                <a:close/>
              </a:path>
            </a:pathLst>
          </a:custGeom>
          <a:solidFill>
            <a:srgbClr val="000000"/>
          </a:solidFill>
        </p:spPr>
        <p:txBody>
          <a:bodyPr wrap="square" lIns="0" tIns="0" rIns="0" bIns="0" rtlCol="0"/>
          <a:lstStyle/>
          <a:p>
            <a:endParaRPr/>
          </a:p>
        </p:txBody>
      </p:sp>
      <p:sp>
        <p:nvSpPr>
          <p:cNvPr id="8" name="object 8"/>
          <p:cNvSpPr/>
          <p:nvPr/>
        </p:nvSpPr>
        <p:spPr>
          <a:xfrm>
            <a:off x="5562600" y="1837182"/>
            <a:ext cx="574675" cy="0"/>
          </a:xfrm>
          <a:custGeom>
            <a:avLst/>
            <a:gdLst/>
            <a:ahLst/>
            <a:cxnLst/>
            <a:rect l="l" t="t" r="r" b="b"/>
            <a:pathLst>
              <a:path w="574675">
                <a:moveTo>
                  <a:pt x="0" y="0"/>
                </a:moveTo>
                <a:lnTo>
                  <a:pt x="574548" y="0"/>
                </a:lnTo>
              </a:path>
            </a:pathLst>
          </a:custGeom>
          <a:ln w="7620">
            <a:solidFill>
              <a:srgbClr val="000000"/>
            </a:solidFill>
          </a:ln>
        </p:spPr>
        <p:txBody>
          <a:bodyPr wrap="square" lIns="0" tIns="0" rIns="0" bIns="0" rtlCol="0"/>
          <a:lstStyle/>
          <a:p>
            <a:endParaRPr/>
          </a:p>
        </p:txBody>
      </p:sp>
      <p:sp>
        <p:nvSpPr>
          <p:cNvPr id="9" name="object 9"/>
          <p:cNvSpPr/>
          <p:nvPr/>
        </p:nvSpPr>
        <p:spPr>
          <a:xfrm>
            <a:off x="6137148" y="1833372"/>
            <a:ext cx="9525" cy="7620"/>
          </a:xfrm>
          <a:custGeom>
            <a:avLst/>
            <a:gdLst/>
            <a:ahLst/>
            <a:cxnLst/>
            <a:rect l="l" t="t" r="r" b="b"/>
            <a:pathLst>
              <a:path w="9525" h="7619">
                <a:moveTo>
                  <a:pt x="0" y="0"/>
                </a:moveTo>
                <a:lnTo>
                  <a:pt x="0" y="7620"/>
                </a:lnTo>
                <a:lnTo>
                  <a:pt x="9144" y="7620"/>
                </a:lnTo>
                <a:lnTo>
                  <a:pt x="9144" y="0"/>
                </a:lnTo>
                <a:lnTo>
                  <a:pt x="0" y="0"/>
                </a:lnTo>
                <a:close/>
              </a:path>
            </a:pathLst>
          </a:custGeom>
          <a:solidFill>
            <a:srgbClr val="000000"/>
          </a:solidFill>
        </p:spPr>
        <p:txBody>
          <a:bodyPr wrap="square" lIns="0" tIns="0" rIns="0" bIns="0" rtlCol="0"/>
          <a:lstStyle/>
          <a:p>
            <a:endParaRPr/>
          </a:p>
        </p:txBody>
      </p:sp>
      <p:sp>
        <p:nvSpPr>
          <p:cNvPr id="10" name="object 10"/>
          <p:cNvSpPr/>
          <p:nvPr/>
        </p:nvSpPr>
        <p:spPr>
          <a:xfrm>
            <a:off x="6146292" y="1837182"/>
            <a:ext cx="393700" cy="0"/>
          </a:xfrm>
          <a:custGeom>
            <a:avLst/>
            <a:gdLst/>
            <a:ahLst/>
            <a:cxnLst/>
            <a:rect l="l" t="t" r="r" b="b"/>
            <a:pathLst>
              <a:path w="393700">
                <a:moveTo>
                  <a:pt x="0" y="0"/>
                </a:moveTo>
                <a:lnTo>
                  <a:pt x="393192" y="0"/>
                </a:lnTo>
              </a:path>
            </a:pathLst>
          </a:custGeom>
          <a:ln w="7620">
            <a:solidFill>
              <a:srgbClr val="000000"/>
            </a:solidFill>
          </a:ln>
        </p:spPr>
        <p:txBody>
          <a:bodyPr wrap="square" lIns="0" tIns="0" rIns="0" bIns="0" rtlCol="0"/>
          <a:lstStyle/>
          <a:p>
            <a:endParaRPr/>
          </a:p>
        </p:txBody>
      </p:sp>
      <p:graphicFrame>
        <p:nvGraphicFramePr>
          <p:cNvPr id="11" name="object 11"/>
          <p:cNvGraphicFramePr>
            <a:graphicFrameLocks noGrp="1"/>
          </p:cNvGraphicFramePr>
          <p:nvPr/>
        </p:nvGraphicFramePr>
        <p:xfrm>
          <a:off x="3500880" y="2134463"/>
          <a:ext cx="3000374" cy="2488325"/>
        </p:xfrm>
        <a:graphic>
          <a:graphicData uri="http://schemas.openxmlformats.org/drawingml/2006/table">
            <a:tbl>
              <a:tblPr firstRow="1" bandRow="1">
                <a:tableStyleId>{2D5ABB26-0587-4C30-8999-92F81FD0307C}</a:tableStyleId>
              </a:tblPr>
              <a:tblGrid>
                <a:gridCol w="731520">
                  <a:extLst>
                    <a:ext uri="{9D8B030D-6E8A-4147-A177-3AD203B41FA5}">
                      <a16:colId xmlns:a16="http://schemas.microsoft.com/office/drawing/2014/main" val="20000"/>
                    </a:ext>
                  </a:extLst>
                </a:gridCol>
                <a:gridCol w="1330960">
                  <a:extLst>
                    <a:ext uri="{9D8B030D-6E8A-4147-A177-3AD203B41FA5}">
                      <a16:colId xmlns:a16="http://schemas.microsoft.com/office/drawing/2014/main" val="20001"/>
                    </a:ext>
                  </a:extLst>
                </a:gridCol>
                <a:gridCol w="581659">
                  <a:extLst>
                    <a:ext uri="{9D8B030D-6E8A-4147-A177-3AD203B41FA5}">
                      <a16:colId xmlns:a16="http://schemas.microsoft.com/office/drawing/2014/main" val="20002"/>
                    </a:ext>
                  </a:extLst>
                </a:gridCol>
                <a:gridCol w="356235">
                  <a:extLst>
                    <a:ext uri="{9D8B030D-6E8A-4147-A177-3AD203B41FA5}">
                      <a16:colId xmlns:a16="http://schemas.microsoft.com/office/drawing/2014/main" val="20003"/>
                    </a:ext>
                  </a:extLst>
                </a:gridCol>
              </a:tblGrid>
              <a:tr h="273378">
                <a:tc>
                  <a:txBody>
                    <a:bodyPr/>
                    <a:lstStyle/>
                    <a:p>
                      <a:pPr marL="31750">
                        <a:lnSpc>
                          <a:spcPts val="2055"/>
                        </a:lnSpc>
                      </a:pPr>
                      <a:r>
                        <a:rPr sz="1900" b="1" dirty="0">
                          <a:latin typeface="Times New Roman"/>
                          <a:cs typeface="Times New Roman"/>
                        </a:rPr>
                        <a:t>Α</a:t>
                      </a:r>
                      <a:endParaRPr sz="1900">
                        <a:latin typeface="Times New Roman"/>
                        <a:cs typeface="Times New Roman"/>
                      </a:endParaRPr>
                    </a:p>
                  </a:txBody>
                  <a:tcPr marL="0" marR="0" marT="0" marB="0"/>
                </a:tc>
                <a:tc>
                  <a:txBody>
                    <a:bodyPr/>
                    <a:lstStyle/>
                    <a:p>
                      <a:pPr marR="71120" algn="r">
                        <a:lnSpc>
                          <a:spcPts val="2055"/>
                        </a:lnSpc>
                      </a:pPr>
                      <a:r>
                        <a:rPr sz="1900" b="1" dirty="0">
                          <a:latin typeface="Times New Roman"/>
                          <a:cs typeface="Times New Roman"/>
                        </a:rPr>
                        <a:t>4,10</a:t>
                      </a:r>
                      <a:r>
                        <a:rPr sz="1900" b="1" spc="-95" dirty="0">
                          <a:latin typeface="Times New Roman"/>
                          <a:cs typeface="Times New Roman"/>
                        </a:rPr>
                        <a:t> </a:t>
                      </a:r>
                      <a:r>
                        <a:rPr sz="1900" b="1" spc="5" dirty="0">
                          <a:solidFill>
                            <a:srgbClr val="FF0000"/>
                          </a:solidFill>
                          <a:latin typeface="Times New Roman"/>
                          <a:cs typeface="Times New Roman"/>
                        </a:rPr>
                        <a:t>ab</a:t>
                      </a:r>
                      <a:endParaRPr sz="1900">
                        <a:latin typeface="Times New Roman"/>
                        <a:cs typeface="Times New Roman"/>
                      </a:endParaRPr>
                    </a:p>
                  </a:txBody>
                  <a:tcPr marL="0" marR="0" marT="0" marB="0"/>
                </a:tc>
                <a:tc>
                  <a:txBody>
                    <a:bodyPr/>
                    <a:lstStyle/>
                    <a:p>
                      <a:pPr marL="78740">
                        <a:lnSpc>
                          <a:spcPts val="2055"/>
                        </a:lnSpc>
                      </a:pPr>
                      <a:r>
                        <a:rPr sz="1900" b="1" spc="-5" dirty="0">
                          <a:latin typeface="Times New Roman"/>
                          <a:cs typeface="Times New Roman"/>
                        </a:rPr>
                        <a:t>1,66</a:t>
                      </a:r>
                      <a:endParaRPr sz="1900">
                        <a:latin typeface="Times New Roman"/>
                        <a:cs typeface="Times New Roman"/>
                      </a:endParaRPr>
                    </a:p>
                  </a:txBody>
                  <a:tcPr marL="0" marR="0" marT="0" marB="0"/>
                </a:tc>
                <a:tc>
                  <a:txBody>
                    <a:bodyPr/>
                    <a:lstStyle/>
                    <a:p>
                      <a:pPr marR="24765" algn="r">
                        <a:lnSpc>
                          <a:spcPts val="2055"/>
                        </a:lnSpc>
                      </a:pPr>
                      <a:r>
                        <a:rPr sz="1900" b="1" spc="15" dirty="0">
                          <a:latin typeface="Times New Roman"/>
                          <a:cs typeface="Times New Roman"/>
                        </a:rPr>
                        <a:t>1</a:t>
                      </a:r>
                      <a:r>
                        <a:rPr sz="1900" b="1" dirty="0">
                          <a:latin typeface="Times New Roman"/>
                          <a:cs typeface="Times New Roman"/>
                        </a:rPr>
                        <a:t>0</a:t>
                      </a:r>
                      <a:endParaRPr sz="1900">
                        <a:latin typeface="Times New Roman"/>
                        <a:cs typeface="Times New Roman"/>
                      </a:endParaRPr>
                    </a:p>
                  </a:txBody>
                  <a:tcPr marL="0" marR="0" marT="0" marB="0"/>
                </a:tc>
                <a:extLst>
                  <a:ext uri="{0D108BD9-81ED-4DB2-BD59-A6C34878D82A}">
                    <a16:rowId xmlns:a16="http://schemas.microsoft.com/office/drawing/2014/main" val="10000"/>
                  </a:ext>
                </a:extLst>
              </a:tr>
              <a:tr h="278129">
                <a:tc>
                  <a:txBody>
                    <a:bodyPr/>
                    <a:lstStyle/>
                    <a:p>
                      <a:pPr marL="31750">
                        <a:lnSpc>
                          <a:spcPts val="2090"/>
                        </a:lnSpc>
                      </a:pPr>
                      <a:r>
                        <a:rPr sz="1900" b="1" dirty="0">
                          <a:latin typeface="Times New Roman"/>
                          <a:cs typeface="Times New Roman"/>
                        </a:rPr>
                        <a:t>Β</a:t>
                      </a:r>
                      <a:endParaRPr sz="1900">
                        <a:latin typeface="Times New Roman"/>
                        <a:cs typeface="Times New Roman"/>
                      </a:endParaRPr>
                    </a:p>
                  </a:txBody>
                  <a:tcPr marL="0" marR="0" marT="0" marB="0"/>
                </a:tc>
                <a:tc>
                  <a:txBody>
                    <a:bodyPr/>
                    <a:lstStyle/>
                    <a:p>
                      <a:pPr marR="72390" algn="r">
                        <a:lnSpc>
                          <a:spcPts val="2090"/>
                        </a:lnSpc>
                      </a:pPr>
                      <a:r>
                        <a:rPr sz="1900" b="1" spc="-5" dirty="0">
                          <a:latin typeface="Times New Roman"/>
                          <a:cs typeface="Times New Roman"/>
                        </a:rPr>
                        <a:t>2,50</a:t>
                      </a:r>
                      <a:r>
                        <a:rPr sz="1900" b="1" spc="-80" dirty="0">
                          <a:latin typeface="Times New Roman"/>
                          <a:cs typeface="Times New Roman"/>
                        </a:rPr>
                        <a:t> </a:t>
                      </a:r>
                      <a:r>
                        <a:rPr sz="1900" b="1" spc="5" dirty="0">
                          <a:solidFill>
                            <a:srgbClr val="FF0000"/>
                          </a:solidFill>
                          <a:latin typeface="Times New Roman"/>
                          <a:cs typeface="Times New Roman"/>
                        </a:rPr>
                        <a:t>b</a:t>
                      </a:r>
                      <a:endParaRPr sz="1900">
                        <a:latin typeface="Times New Roman"/>
                        <a:cs typeface="Times New Roman"/>
                      </a:endParaRPr>
                    </a:p>
                  </a:txBody>
                  <a:tcPr marL="0" marR="0" marT="0" marB="0"/>
                </a:tc>
                <a:tc>
                  <a:txBody>
                    <a:bodyPr/>
                    <a:lstStyle/>
                    <a:p>
                      <a:pPr marL="78740">
                        <a:lnSpc>
                          <a:spcPts val="2090"/>
                        </a:lnSpc>
                      </a:pPr>
                      <a:r>
                        <a:rPr sz="1900" b="1" spc="-5" dirty="0">
                          <a:latin typeface="Times New Roman"/>
                          <a:cs typeface="Times New Roman"/>
                        </a:rPr>
                        <a:t>0,53</a:t>
                      </a:r>
                      <a:endParaRPr sz="1900">
                        <a:latin typeface="Times New Roman"/>
                        <a:cs typeface="Times New Roman"/>
                      </a:endParaRPr>
                    </a:p>
                  </a:txBody>
                  <a:tcPr marL="0" marR="0" marT="0" marB="0"/>
                </a:tc>
                <a:tc>
                  <a:txBody>
                    <a:bodyPr/>
                    <a:lstStyle/>
                    <a:p>
                      <a:pPr marR="24765" algn="r">
                        <a:lnSpc>
                          <a:spcPts val="2090"/>
                        </a:lnSpc>
                      </a:pPr>
                      <a:r>
                        <a:rPr sz="1900" b="1" spc="15" dirty="0">
                          <a:latin typeface="Times New Roman"/>
                          <a:cs typeface="Times New Roman"/>
                        </a:rPr>
                        <a:t>1</a:t>
                      </a:r>
                      <a:r>
                        <a:rPr sz="1900" b="1" dirty="0">
                          <a:latin typeface="Times New Roman"/>
                          <a:cs typeface="Times New Roman"/>
                        </a:rPr>
                        <a:t>0</a:t>
                      </a:r>
                      <a:endParaRPr sz="1900">
                        <a:latin typeface="Times New Roman"/>
                        <a:cs typeface="Times New Roman"/>
                      </a:endParaRPr>
                    </a:p>
                  </a:txBody>
                  <a:tcPr marL="0" marR="0" marT="0" marB="0"/>
                </a:tc>
                <a:extLst>
                  <a:ext uri="{0D108BD9-81ED-4DB2-BD59-A6C34878D82A}">
                    <a16:rowId xmlns:a16="http://schemas.microsoft.com/office/drawing/2014/main" val="10001"/>
                  </a:ext>
                </a:extLst>
              </a:tr>
              <a:tr h="277367">
                <a:tc>
                  <a:txBody>
                    <a:bodyPr/>
                    <a:lstStyle/>
                    <a:p>
                      <a:pPr marL="31750">
                        <a:lnSpc>
                          <a:spcPts val="2085"/>
                        </a:lnSpc>
                      </a:pPr>
                      <a:r>
                        <a:rPr sz="1900" b="1" dirty="0">
                          <a:latin typeface="Times New Roman"/>
                          <a:cs typeface="Times New Roman"/>
                        </a:rPr>
                        <a:t>Γ</a:t>
                      </a:r>
                      <a:endParaRPr sz="1900">
                        <a:latin typeface="Times New Roman"/>
                        <a:cs typeface="Times New Roman"/>
                      </a:endParaRPr>
                    </a:p>
                  </a:txBody>
                  <a:tcPr marL="0" marR="0" marT="0" marB="0"/>
                </a:tc>
                <a:tc>
                  <a:txBody>
                    <a:bodyPr/>
                    <a:lstStyle/>
                    <a:p>
                      <a:pPr marR="71120" algn="r">
                        <a:lnSpc>
                          <a:spcPts val="2085"/>
                        </a:lnSpc>
                      </a:pPr>
                      <a:r>
                        <a:rPr sz="1900" b="1" dirty="0">
                          <a:latin typeface="Times New Roman"/>
                          <a:cs typeface="Times New Roman"/>
                        </a:rPr>
                        <a:t>3,20</a:t>
                      </a:r>
                      <a:r>
                        <a:rPr sz="1900" b="1" spc="-95" dirty="0">
                          <a:latin typeface="Times New Roman"/>
                          <a:cs typeface="Times New Roman"/>
                        </a:rPr>
                        <a:t> </a:t>
                      </a:r>
                      <a:r>
                        <a:rPr sz="1900" b="1" spc="5" dirty="0">
                          <a:solidFill>
                            <a:srgbClr val="FF0000"/>
                          </a:solidFill>
                          <a:latin typeface="Times New Roman"/>
                          <a:cs typeface="Times New Roman"/>
                        </a:rPr>
                        <a:t>ab</a:t>
                      </a:r>
                      <a:endParaRPr sz="1900">
                        <a:latin typeface="Times New Roman"/>
                        <a:cs typeface="Times New Roman"/>
                      </a:endParaRPr>
                    </a:p>
                  </a:txBody>
                  <a:tcPr marL="0" marR="0" marT="0" marB="0"/>
                </a:tc>
                <a:tc>
                  <a:txBody>
                    <a:bodyPr/>
                    <a:lstStyle/>
                    <a:p>
                      <a:pPr marL="78740">
                        <a:lnSpc>
                          <a:spcPts val="2085"/>
                        </a:lnSpc>
                      </a:pPr>
                      <a:r>
                        <a:rPr sz="1900" b="1" spc="-5" dirty="0">
                          <a:latin typeface="Times New Roman"/>
                          <a:cs typeface="Times New Roman"/>
                        </a:rPr>
                        <a:t>1,87</a:t>
                      </a:r>
                      <a:endParaRPr sz="1900">
                        <a:latin typeface="Times New Roman"/>
                        <a:cs typeface="Times New Roman"/>
                      </a:endParaRPr>
                    </a:p>
                  </a:txBody>
                  <a:tcPr marL="0" marR="0" marT="0" marB="0"/>
                </a:tc>
                <a:tc>
                  <a:txBody>
                    <a:bodyPr/>
                    <a:lstStyle/>
                    <a:p>
                      <a:pPr marR="24765" algn="r">
                        <a:lnSpc>
                          <a:spcPts val="2085"/>
                        </a:lnSpc>
                      </a:pPr>
                      <a:r>
                        <a:rPr sz="1900" b="1" spc="15" dirty="0">
                          <a:latin typeface="Times New Roman"/>
                          <a:cs typeface="Times New Roman"/>
                        </a:rPr>
                        <a:t>1</a:t>
                      </a:r>
                      <a:r>
                        <a:rPr sz="1900" b="1" dirty="0">
                          <a:latin typeface="Times New Roman"/>
                          <a:cs typeface="Times New Roman"/>
                        </a:rPr>
                        <a:t>0</a:t>
                      </a:r>
                      <a:endParaRPr sz="1900">
                        <a:latin typeface="Times New Roman"/>
                        <a:cs typeface="Times New Roman"/>
                      </a:endParaRPr>
                    </a:p>
                  </a:txBody>
                  <a:tcPr marL="0" marR="0" marT="0" marB="0"/>
                </a:tc>
                <a:extLst>
                  <a:ext uri="{0D108BD9-81ED-4DB2-BD59-A6C34878D82A}">
                    <a16:rowId xmlns:a16="http://schemas.microsoft.com/office/drawing/2014/main" val="10002"/>
                  </a:ext>
                </a:extLst>
              </a:tr>
              <a:tr h="277367">
                <a:tc>
                  <a:txBody>
                    <a:bodyPr/>
                    <a:lstStyle/>
                    <a:p>
                      <a:pPr marL="31750">
                        <a:lnSpc>
                          <a:spcPts val="2085"/>
                        </a:lnSpc>
                      </a:pPr>
                      <a:r>
                        <a:rPr sz="1900" b="1" dirty="0">
                          <a:latin typeface="Times New Roman"/>
                          <a:cs typeface="Times New Roman"/>
                        </a:rPr>
                        <a:t>∆</a:t>
                      </a:r>
                      <a:endParaRPr sz="1900">
                        <a:latin typeface="Times New Roman"/>
                        <a:cs typeface="Times New Roman"/>
                      </a:endParaRPr>
                    </a:p>
                  </a:txBody>
                  <a:tcPr marL="0" marR="0" marT="0" marB="0"/>
                </a:tc>
                <a:tc>
                  <a:txBody>
                    <a:bodyPr/>
                    <a:lstStyle/>
                    <a:p>
                      <a:pPr marR="71120" algn="r">
                        <a:lnSpc>
                          <a:spcPts val="2085"/>
                        </a:lnSpc>
                      </a:pPr>
                      <a:r>
                        <a:rPr sz="1900" b="1" dirty="0">
                          <a:latin typeface="Times New Roman"/>
                          <a:cs typeface="Times New Roman"/>
                        </a:rPr>
                        <a:t>3,40</a:t>
                      </a:r>
                      <a:r>
                        <a:rPr sz="1900" b="1" spc="-95" dirty="0">
                          <a:latin typeface="Times New Roman"/>
                          <a:cs typeface="Times New Roman"/>
                        </a:rPr>
                        <a:t> </a:t>
                      </a:r>
                      <a:r>
                        <a:rPr sz="1900" b="1" spc="5" dirty="0">
                          <a:solidFill>
                            <a:srgbClr val="FF0000"/>
                          </a:solidFill>
                          <a:latin typeface="Times New Roman"/>
                          <a:cs typeface="Times New Roman"/>
                        </a:rPr>
                        <a:t>ab</a:t>
                      </a:r>
                      <a:endParaRPr sz="1900">
                        <a:latin typeface="Times New Roman"/>
                        <a:cs typeface="Times New Roman"/>
                      </a:endParaRPr>
                    </a:p>
                  </a:txBody>
                  <a:tcPr marL="0" marR="0" marT="0" marB="0"/>
                </a:tc>
                <a:tc>
                  <a:txBody>
                    <a:bodyPr/>
                    <a:lstStyle/>
                    <a:p>
                      <a:pPr marL="78740">
                        <a:lnSpc>
                          <a:spcPts val="2085"/>
                        </a:lnSpc>
                      </a:pPr>
                      <a:r>
                        <a:rPr sz="1900" b="1" spc="-5" dirty="0">
                          <a:latin typeface="Times New Roman"/>
                          <a:cs typeface="Times New Roman"/>
                        </a:rPr>
                        <a:t>2,07</a:t>
                      </a:r>
                      <a:endParaRPr sz="1900">
                        <a:latin typeface="Times New Roman"/>
                        <a:cs typeface="Times New Roman"/>
                      </a:endParaRPr>
                    </a:p>
                  </a:txBody>
                  <a:tcPr marL="0" marR="0" marT="0" marB="0"/>
                </a:tc>
                <a:tc>
                  <a:txBody>
                    <a:bodyPr/>
                    <a:lstStyle/>
                    <a:p>
                      <a:pPr marR="24765" algn="r">
                        <a:lnSpc>
                          <a:spcPts val="2085"/>
                        </a:lnSpc>
                      </a:pPr>
                      <a:r>
                        <a:rPr sz="1900" b="1" spc="15" dirty="0">
                          <a:latin typeface="Times New Roman"/>
                          <a:cs typeface="Times New Roman"/>
                        </a:rPr>
                        <a:t>1</a:t>
                      </a:r>
                      <a:r>
                        <a:rPr sz="1900" b="1" dirty="0">
                          <a:latin typeface="Times New Roman"/>
                          <a:cs typeface="Times New Roman"/>
                        </a:rPr>
                        <a:t>0</a:t>
                      </a:r>
                      <a:endParaRPr sz="1900">
                        <a:latin typeface="Times New Roman"/>
                        <a:cs typeface="Times New Roman"/>
                      </a:endParaRPr>
                    </a:p>
                  </a:txBody>
                  <a:tcPr marL="0" marR="0" marT="0" marB="0"/>
                </a:tc>
                <a:extLst>
                  <a:ext uri="{0D108BD9-81ED-4DB2-BD59-A6C34878D82A}">
                    <a16:rowId xmlns:a16="http://schemas.microsoft.com/office/drawing/2014/main" val="10003"/>
                  </a:ext>
                </a:extLst>
              </a:tr>
              <a:tr h="276605">
                <a:tc>
                  <a:txBody>
                    <a:bodyPr/>
                    <a:lstStyle/>
                    <a:p>
                      <a:pPr marL="31750">
                        <a:lnSpc>
                          <a:spcPts val="2080"/>
                        </a:lnSpc>
                      </a:pPr>
                      <a:r>
                        <a:rPr sz="1900" b="1" dirty="0">
                          <a:latin typeface="Times New Roman"/>
                          <a:cs typeface="Times New Roman"/>
                        </a:rPr>
                        <a:t>Ε</a:t>
                      </a:r>
                      <a:endParaRPr sz="1900">
                        <a:latin typeface="Times New Roman"/>
                        <a:cs typeface="Times New Roman"/>
                      </a:endParaRPr>
                    </a:p>
                  </a:txBody>
                  <a:tcPr marL="0" marR="0" marT="0" marB="0"/>
                </a:tc>
                <a:tc>
                  <a:txBody>
                    <a:bodyPr/>
                    <a:lstStyle/>
                    <a:p>
                      <a:pPr marR="73660" algn="r">
                        <a:lnSpc>
                          <a:spcPts val="2080"/>
                        </a:lnSpc>
                      </a:pPr>
                      <a:r>
                        <a:rPr sz="1900" b="1" spc="-5" dirty="0">
                          <a:latin typeface="Times New Roman"/>
                          <a:cs typeface="Times New Roman"/>
                        </a:rPr>
                        <a:t>5,20</a:t>
                      </a:r>
                      <a:r>
                        <a:rPr sz="1900" b="1" spc="-80" dirty="0">
                          <a:latin typeface="Times New Roman"/>
                          <a:cs typeface="Times New Roman"/>
                        </a:rPr>
                        <a:t> </a:t>
                      </a:r>
                      <a:r>
                        <a:rPr sz="1900" b="1" spc="5" dirty="0">
                          <a:solidFill>
                            <a:srgbClr val="FF0000"/>
                          </a:solidFill>
                          <a:latin typeface="Times New Roman"/>
                          <a:cs typeface="Times New Roman"/>
                        </a:rPr>
                        <a:t>a</a:t>
                      </a:r>
                      <a:endParaRPr sz="1900">
                        <a:latin typeface="Times New Roman"/>
                        <a:cs typeface="Times New Roman"/>
                      </a:endParaRPr>
                    </a:p>
                  </a:txBody>
                  <a:tcPr marL="0" marR="0" marT="0" marB="0"/>
                </a:tc>
                <a:tc>
                  <a:txBody>
                    <a:bodyPr/>
                    <a:lstStyle/>
                    <a:p>
                      <a:pPr marL="78740">
                        <a:lnSpc>
                          <a:spcPts val="2080"/>
                        </a:lnSpc>
                      </a:pPr>
                      <a:r>
                        <a:rPr sz="1900" b="1" spc="-5" dirty="0">
                          <a:latin typeface="Times New Roman"/>
                          <a:cs typeface="Times New Roman"/>
                        </a:rPr>
                        <a:t>1,93</a:t>
                      </a:r>
                      <a:endParaRPr sz="1900">
                        <a:latin typeface="Times New Roman"/>
                        <a:cs typeface="Times New Roman"/>
                      </a:endParaRPr>
                    </a:p>
                  </a:txBody>
                  <a:tcPr marL="0" marR="0" marT="0" marB="0"/>
                </a:tc>
                <a:tc>
                  <a:txBody>
                    <a:bodyPr/>
                    <a:lstStyle/>
                    <a:p>
                      <a:pPr marR="24765" algn="r">
                        <a:lnSpc>
                          <a:spcPts val="2080"/>
                        </a:lnSpc>
                      </a:pPr>
                      <a:r>
                        <a:rPr sz="1900" b="1" spc="15" dirty="0">
                          <a:latin typeface="Times New Roman"/>
                          <a:cs typeface="Times New Roman"/>
                        </a:rPr>
                        <a:t>1</a:t>
                      </a:r>
                      <a:r>
                        <a:rPr sz="1900" b="1" dirty="0">
                          <a:latin typeface="Times New Roman"/>
                          <a:cs typeface="Times New Roman"/>
                        </a:rPr>
                        <a:t>0</a:t>
                      </a:r>
                      <a:endParaRPr sz="1900">
                        <a:latin typeface="Times New Roman"/>
                        <a:cs typeface="Times New Roman"/>
                      </a:endParaRPr>
                    </a:p>
                  </a:txBody>
                  <a:tcPr marL="0" marR="0" marT="0" marB="0"/>
                </a:tc>
                <a:extLst>
                  <a:ext uri="{0D108BD9-81ED-4DB2-BD59-A6C34878D82A}">
                    <a16:rowId xmlns:a16="http://schemas.microsoft.com/office/drawing/2014/main" val="10004"/>
                  </a:ext>
                </a:extLst>
              </a:tr>
              <a:tr h="276605">
                <a:tc>
                  <a:txBody>
                    <a:bodyPr/>
                    <a:lstStyle/>
                    <a:p>
                      <a:pPr marL="31750">
                        <a:lnSpc>
                          <a:spcPts val="2080"/>
                        </a:lnSpc>
                      </a:pPr>
                      <a:r>
                        <a:rPr sz="1900" b="1" dirty="0">
                          <a:latin typeface="Times New Roman"/>
                          <a:cs typeface="Times New Roman"/>
                        </a:rPr>
                        <a:t>Ζ</a:t>
                      </a:r>
                      <a:endParaRPr sz="1900">
                        <a:latin typeface="Times New Roman"/>
                        <a:cs typeface="Times New Roman"/>
                      </a:endParaRPr>
                    </a:p>
                  </a:txBody>
                  <a:tcPr marL="0" marR="0" marT="0" marB="0"/>
                </a:tc>
                <a:tc>
                  <a:txBody>
                    <a:bodyPr/>
                    <a:lstStyle/>
                    <a:p>
                      <a:pPr marR="71120" algn="r">
                        <a:lnSpc>
                          <a:spcPts val="2080"/>
                        </a:lnSpc>
                      </a:pPr>
                      <a:r>
                        <a:rPr sz="1900" b="1" dirty="0">
                          <a:latin typeface="Times New Roman"/>
                          <a:cs typeface="Times New Roman"/>
                        </a:rPr>
                        <a:t>3,60</a:t>
                      </a:r>
                      <a:r>
                        <a:rPr sz="1900" b="1" spc="-95" dirty="0">
                          <a:latin typeface="Times New Roman"/>
                          <a:cs typeface="Times New Roman"/>
                        </a:rPr>
                        <a:t> </a:t>
                      </a:r>
                      <a:r>
                        <a:rPr sz="1900" b="1" spc="5" dirty="0">
                          <a:solidFill>
                            <a:srgbClr val="FF0000"/>
                          </a:solidFill>
                          <a:latin typeface="Times New Roman"/>
                          <a:cs typeface="Times New Roman"/>
                        </a:rPr>
                        <a:t>ab</a:t>
                      </a:r>
                      <a:endParaRPr sz="1900">
                        <a:latin typeface="Times New Roman"/>
                        <a:cs typeface="Times New Roman"/>
                      </a:endParaRPr>
                    </a:p>
                  </a:txBody>
                  <a:tcPr marL="0" marR="0" marT="0" marB="0"/>
                </a:tc>
                <a:tc>
                  <a:txBody>
                    <a:bodyPr/>
                    <a:lstStyle/>
                    <a:p>
                      <a:pPr marL="78740">
                        <a:lnSpc>
                          <a:spcPts val="2080"/>
                        </a:lnSpc>
                      </a:pPr>
                      <a:r>
                        <a:rPr sz="1900" b="1" spc="-5" dirty="0">
                          <a:latin typeface="Times New Roman"/>
                          <a:cs typeface="Times New Roman"/>
                        </a:rPr>
                        <a:t>2,55</a:t>
                      </a:r>
                      <a:endParaRPr sz="1900">
                        <a:latin typeface="Times New Roman"/>
                        <a:cs typeface="Times New Roman"/>
                      </a:endParaRPr>
                    </a:p>
                  </a:txBody>
                  <a:tcPr marL="0" marR="0" marT="0" marB="0"/>
                </a:tc>
                <a:tc>
                  <a:txBody>
                    <a:bodyPr/>
                    <a:lstStyle/>
                    <a:p>
                      <a:pPr marR="24765" algn="r">
                        <a:lnSpc>
                          <a:spcPts val="2080"/>
                        </a:lnSpc>
                      </a:pPr>
                      <a:r>
                        <a:rPr sz="1900" b="1" spc="15" dirty="0">
                          <a:latin typeface="Times New Roman"/>
                          <a:cs typeface="Times New Roman"/>
                        </a:rPr>
                        <a:t>1</a:t>
                      </a:r>
                      <a:r>
                        <a:rPr sz="1900" b="1" dirty="0">
                          <a:latin typeface="Times New Roman"/>
                          <a:cs typeface="Times New Roman"/>
                        </a:rPr>
                        <a:t>0</a:t>
                      </a:r>
                      <a:endParaRPr sz="1900">
                        <a:latin typeface="Times New Roman"/>
                        <a:cs typeface="Times New Roman"/>
                      </a:endParaRPr>
                    </a:p>
                  </a:txBody>
                  <a:tcPr marL="0" marR="0" marT="0" marB="0"/>
                </a:tc>
                <a:extLst>
                  <a:ext uri="{0D108BD9-81ED-4DB2-BD59-A6C34878D82A}">
                    <a16:rowId xmlns:a16="http://schemas.microsoft.com/office/drawing/2014/main" val="10005"/>
                  </a:ext>
                </a:extLst>
              </a:tr>
              <a:tr h="278129">
                <a:tc>
                  <a:txBody>
                    <a:bodyPr/>
                    <a:lstStyle/>
                    <a:p>
                      <a:pPr marL="31750">
                        <a:lnSpc>
                          <a:spcPts val="2090"/>
                        </a:lnSpc>
                      </a:pPr>
                      <a:r>
                        <a:rPr sz="1900" b="1" dirty="0">
                          <a:latin typeface="Times New Roman"/>
                          <a:cs typeface="Times New Roman"/>
                        </a:rPr>
                        <a:t>Η</a:t>
                      </a:r>
                      <a:endParaRPr sz="1900">
                        <a:latin typeface="Times New Roman"/>
                        <a:cs typeface="Times New Roman"/>
                      </a:endParaRPr>
                    </a:p>
                  </a:txBody>
                  <a:tcPr marL="0" marR="0" marT="0" marB="0"/>
                </a:tc>
                <a:tc>
                  <a:txBody>
                    <a:bodyPr/>
                    <a:lstStyle/>
                    <a:p>
                      <a:pPr marR="71120" algn="r">
                        <a:lnSpc>
                          <a:spcPts val="2090"/>
                        </a:lnSpc>
                      </a:pPr>
                      <a:r>
                        <a:rPr sz="1900" b="1" dirty="0">
                          <a:latin typeface="Times New Roman"/>
                          <a:cs typeface="Times New Roman"/>
                        </a:rPr>
                        <a:t>3,40</a:t>
                      </a:r>
                      <a:r>
                        <a:rPr sz="1900" b="1" spc="-95" dirty="0">
                          <a:latin typeface="Times New Roman"/>
                          <a:cs typeface="Times New Roman"/>
                        </a:rPr>
                        <a:t> </a:t>
                      </a:r>
                      <a:r>
                        <a:rPr sz="1900" b="1" spc="5" dirty="0">
                          <a:solidFill>
                            <a:srgbClr val="FF0000"/>
                          </a:solidFill>
                          <a:latin typeface="Times New Roman"/>
                          <a:cs typeface="Times New Roman"/>
                        </a:rPr>
                        <a:t>ab</a:t>
                      </a:r>
                      <a:endParaRPr sz="1900">
                        <a:latin typeface="Times New Roman"/>
                        <a:cs typeface="Times New Roman"/>
                      </a:endParaRPr>
                    </a:p>
                  </a:txBody>
                  <a:tcPr marL="0" marR="0" marT="0" marB="0"/>
                </a:tc>
                <a:tc>
                  <a:txBody>
                    <a:bodyPr/>
                    <a:lstStyle/>
                    <a:p>
                      <a:pPr marL="78740">
                        <a:lnSpc>
                          <a:spcPts val="2090"/>
                        </a:lnSpc>
                      </a:pPr>
                      <a:r>
                        <a:rPr sz="1900" b="1" spc="-5" dirty="0">
                          <a:latin typeface="Times New Roman"/>
                          <a:cs typeface="Times New Roman"/>
                        </a:rPr>
                        <a:t>2,67</a:t>
                      </a:r>
                      <a:endParaRPr sz="1900">
                        <a:latin typeface="Times New Roman"/>
                        <a:cs typeface="Times New Roman"/>
                      </a:endParaRPr>
                    </a:p>
                  </a:txBody>
                  <a:tcPr marL="0" marR="0" marT="0" marB="0"/>
                </a:tc>
                <a:tc>
                  <a:txBody>
                    <a:bodyPr/>
                    <a:lstStyle/>
                    <a:p>
                      <a:pPr marR="24765" algn="r">
                        <a:lnSpc>
                          <a:spcPts val="2090"/>
                        </a:lnSpc>
                      </a:pPr>
                      <a:r>
                        <a:rPr sz="1900" b="1" spc="15" dirty="0">
                          <a:latin typeface="Times New Roman"/>
                          <a:cs typeface="Times New Roman"/>
                        </a:rPr>
                        <a:t>1</a:t>
                      </a:r>
                      <a:r>
                        <a:rPr sz="1900" b="1" dirty="0">
                          <a:latin typeface="Times New Roman"/>
                          <a:cs typeface="Times New Roman"/>
                        </a:rPr>
                        <a:t>0</a:t>
                      </a:r>
                      <a:endParaRPr sz="1900">
                        <a:latin typeface="Times New Roman"/>
                        <a:cs typeface="Times New Roman"/>
                      </a:endParaRPr>
                    </a:p>
                  </a:txBody>
                  <a:tcPr marL="0" marR="0" marT="0" marB="0"/>
                </a:tc>
                <a:extLst>
                  <a:ext uri="{0D108BD9-81ED-4DB2-BD59-A6C34878D82A}">
                    <a16:rowId xmlns:a16="http://schemas.microsoft.com/office/drawing/2014/main" val="10006"/>
                  </a:ext>
                </a:extLst>
              </a:tr>
              <a:tr h="278129">
                <a:tc>
                  <a:txBody>
                    <a:bodyPr/>
                    <a:lstStyle/>
                    <a:p>
                      <a:pPr marL="31750">
                        <a:lnSpc>
                          <a:spcPts val="2090"/>
                        </a:lnSpc>
                      </a:pPr>
                      <a:r>
                        <a:rPr sz="1900" b="1" dirty="0">
                          <a:latin typeface="Times New Roman"/>
                          <a:cs typeface="Times New Roman"/>
                        </a:rPr>
                        <a:t>Θ</a:t>
                      </a:r>
                      <a:endParaRPr sz="1900">
                        <a:latin typeface="Times New Roman"/>
                        <a:cs typeface="Times New Roman"/>
                      </a:endParaRPr>
                    </a:p>
                  </a:txBody>
                  <a:tcPr marL="0" marR="0" marT="0" marB="0"/>
                </a:tc>
                <a:tc>
                  <a:txBody>
                    <a:bodyPr/>
                    <a:lstStyle/>
                    <a:p>
                      <a:pPr marR="72390" algn="r">
                        <a:lnSpc>
                          <a:spcPts val="2090"/>
                        </a:lnSpc>
                      </a:pPr>
                      <a:r>
                        <a:rPr sz="1900" b="1" spc="-5" dirty="0">
                          <a:latin typeface="Times New Roman"/>
                          <a:cs typeface="Times New Roman"/>
                        </a:rPr>
                        <a:t>2,90</a:t>
                      </a:r>
                      <a:r>
                        <a:rPr sz="1900" b="1" spc="-80" dirty="0">
                          <a:latin typeface="Times New Roman"/>
                          <a:cs typeface="Times New Roman"/>
                        </a:rPr>
                        <a:t> </a:t>
                      </a:r>
                      <a:r>
                        <a:rPr sz="1900" b="1" spc="5" dirty="0">
                          <a:solidFill>
                            <a:srgbClr val="FF0000"/>
                          </a:solidFill>
                          <a:latin typeface="Times New Roman"/>
                          <a:cs typeface="Times New Roman"/>
                        </a:rPr>
                        <a:t>b</a:t>
                      </a:r>
                      <a:endParaRPr sz="1900">
                        <a:latin typeface="Times New Roman"/>
                        <a:cs typeface="Times New Roman"/>
                      </a:endParaRPr>
                    </a:p>
                  </a:txBody>
                  <a:tcPr marL="0" marR="0" marT="0" marB="0"/>
                </a:tc>
                <a:tc>
                  <a:txBody>
                    <a:bodyPr/>
                    <a:lstStyle/>
                    <a:p>
                      <a:pPr marL="78740">
                        <a:lnSpc>
                          <a:spcPts val="2090"/>
                        </a:lnSpc>
                      </a:pPr>
                      <a:r>
                        <a:rPr sz="1900" b="1" spc="-5" dirty="0">
                          <a:latin typeface="Times New Roman"/>
                          <a:cs typeface="Times New Roman"/>
                        </a:rPr>
                        <a:t>1,66</a:t>
                      </a:r>
                      <a:endParaRPr sz="1900">
                        <a:latin typeface="Times New Roman"/>
                        <a:cs typeface="Times New Roman"/>
                      </a:endParaRPr>
                    </a:p>
                  </a:txBody>
                  <a:tcPr marL="0" marR="0" marT="0" marB="0"/>
                </a:tc>
                <a:tc>
                  <a:txBody>
                    <a:bodyPr/>
                    <a:lstStyle/>
                    <a:p>
                      <a:pPr marR="24765" algn="r">
                        <a:lnSpc>
                          <a:spcPts val="2090"/>
                        </a:lnSpc>
                      </a:pPr>
                      <a:r>
                        <a:rPr sz="1900" b="1" spc="15" dirty="0">
                          <a:latin typeface="Times New Roman"/>
                          <a:cs typeface="Times New Roman"/>
                        </a:rPr>
                        <a:t>1</a:t>
                      </a:r>
                      <a:r>
                        <a:rPr sz="1900" b="1" dirty="0">
                          <a:latin typeface="Times New Roman"/>
                          <a:cs typeface="Times New Roman"/>
                        </a:rPr>
                        <a:t>0</a:t>
                      </a:r>
                      <a:endParaRPr sz="1900">
                        <a:latin typeface="Times New Roman"/>
                        <a:cs typeface="Times New Roman"/>
                      </a:endParaRPr>
                    </a:p>
                  </a:txBody>
                  <a:tcPr marL="0" marR="0" marT="0" marB="0"/>
                </a:tc>
                <a:extLst>
                  <a:ext uri="{0D108BD9-81ED-4DB2-BD59-A6C34878D82A}">
                    <a16:rowId xmlns:a16="http://schemas.microsoft.com/office/drawing/2014/main" val="10007"/>
                  </a:ext>
                </a:extLst>
              </a:tr>
              <a:tr h="272616">
                <a:tc>
                  <a:txBody>
                    <a:bodyPr/>
                    <a:lstStyle/>
                    <a:p>
                      <a:pPr marL="31750">
                        <a:lnSpc>
                          <a:spcPts val="2045"/>
                        </a:lnSpc>
                      </a:pPr>
                      <a:r>
                        <a:rPr sz="1900" b="1" dirty="0">
                          <a:latin typeface="Times New Roman"/>
                          <a:cs typeface="Times New Roman"/>
                        </a:rPr>
                        <a:t>Ι</a:t>
                      </a:r>
                      <a:endParaRPr sz="1900">
                        <a:latin typeface="Times New Roman"/>
                        <a:cs typeface="Times New Roman"/>
                      </a:endParaRPr>
                    </a:p>
                  </a:txBody>
                  <a:tcPr marL="0" marR="0" marT="0" marB="0"/>
                </a:tc>
                <a:tc>
                  <a:txBody>
                    <a:bodyPr/>
                    <a:lstStyle/>
                    <a:p>
                      <a:pPr marR="71120" algn="r">
                        <a:lnSpc>
                          <a:spcPts val="2045"/>
                        </a:lnSpc>
                      </a:pPr>
                      <a:r>
                        <a:rPr sz="1900" b="1" dirty="0">
                          <a:latin typeface="Times New Roman"/>
                          <a:cs typeface="Times New Roman"/>
                        </a:rPr>
                        <a:t>4,20</a:t>
                      </a:r>
                      <a:r>
                        <a:rPr sz="1900" b="1" spc="-95" dirty="0">
                          <a:latin typeface="Times New Roman"/>
                          <a:cs typeface="Times New Roman"/>
                        </a:rPr>
                        <a:t> </a:t>
                      </a:r>
                      <a:r>
                        <a:rPr sz="1900" b="1" spc="5" dirty="0">
                          <a:solidFill>
                            <a:srgbClr val="FF0000"/>
                          </a:solidFill>
                          <a:latin typeface="Times New Roman"/>
                          <a:cs typeface="Times New Roman"/>
                        </a:rPr>
                        <a:t>ab</a:t>
                      </a:r>
                      <a:endParaRPr sz="1900">
                        <a:latin typeface="Times New Roman"/>
                        <a:cs typeface="Times New Roman"/>
                      </a:endParaRPr>
                    </a:p>
                  </a:txBody>
                  <a:tcPr marL="0" marR="0" marT="0" marB="0"/>
                </a:tc>
                <a:tc>
                  <a:txBody>
                    <a:bodyPr/>
                    <a:lstStyle/>
                    <a:p>
                      <a:pPr marL="78740">
                        <a:lnSpc>
                          <a:spcPts val="2045"/>
                        </a:lnSpc>
                      </a:pPr>
                      <a:r>
                        <a:rPr sz="1900" b="1" spc="-5" dirty="0">
                          <a:latin typeface="Times New Roman"/>
                          <a:cs typeface="Times New Roman"/>
                        </a:rPr>
                        <a:t>2,62</a:t>
                      </a:r>
                      <a:endParaRPr sz="1900">
                        <a:latin typeface="Times New Roman"/>
                        <a:cs typeface="Times New Roman"/>
                      </a:endParaRPr>
                    </a:p>
                  </a:txBody>
                  <a:tcPr marL="0" marR="0" marT="0" marB="0"/>
                </a:tc>
                <a:tc>
                  <a:txBody>
                    <a:bodyPr/>
                    <a:lstStyle/>
                    <a:p>
                      <a:pPr marR="24765" algn="r">
                        <a:lnSpc>
                          <a:spcPts val="2045"/>
                        </a:lnSpc>
                      </a:pPr>
                      <a:r>
                        <a:rPr sz="1900" b="1" spc="15" dirty="0">
                          <a:latin typeface="Times New Roman"/>
                          <a:cs typeface="Times New Roman"/>
                        </a:rPr>
                        <a:t>1</a:t>
                      </a:r>
                      <a:r>
                        <a:rPr sz="1900" b="1" dirty="0">
                          <a:latin typeface="Times New Roman"/>
                          <a:cs typeface="Times New Roman"/>
                        </a:rPr>
                        <a:t>0</a:t>
                      </a:r>
                      <a:endParaRPr sz="1900">
                        <a:latin typeface="Times New Roman"/>
                        <a:cs typeface="Times New Roman"/>
                      </a:endParaRPr>
                    </a:p>
                  </a:txBody>
                  <a:tcPr marL="0" marR="0" marT="0" marB="0"/>
                </a:tc>
                <a:extLst>
                  <a:ext uri="{0D108BD9-81ED-4DB2-BD59-A6C34878D82A}">
                    <a16:rowId xmlns:a16="http://schemas.microsoft.com/office/drawing/2014/main" val="10008"/>
                  </a:ext>
                </a:extLst>
              </a:tr>
            </a:tbl>
          </a:graphicData>
        </a:graphic>
      </p:graphicFrame>
      <p:sp>
        <p:nvSpPr>
          <p:cNvPr id="12" name="object 12"/>
          <p:cNvSpPr txBox="1"/>
          <p:nvPr/>
        </p:nvSpPr>
        <p:spPr>
          <a:xfrm>
            <a:off x="2998722" y="4593260"/>
            <a:ext cx="4680585" cy="2266950"/>
          </a:xfrm>
          <a:prstGeom prst="rect">
            <a:avLst/>
          </a:prstGeom>
        </p:spPr>
        <p:txBody>
          <a:bodyPr vert="horz" wrap="square" lIns="0" tIns="13335" rIns="0" bIns="0" rtlCol="0">
            <a:spAutoFit/>
          </a:bodyPr>
          <a:lstStyle/>
          <a:p>
            <a:pPr marL="440690">
              <a:lnSpc>
                <a:spcPct val="100000"/>
              </a:lnSpc>
              <a:spcBef>
                <a:spcPts val="105"/>
              </a:spcBef>
              <a:tabLst>
                <a:tab pos="1743710" algn="l"/>
                <a:tab pos="2642870" algn="l"/>
                <a:tab pos="3225165" algn="l"/>
              </a:tabLst>
            </a:pPr>
            <a:r>
              <a:rPr sz="1900" u="sng" dirty="0">
                <a:uFill>
                  <a:solidFill>
                    <a:srgbClr val="000000"/>
                  </a:solidFill>
                </a:uFill>
                <a:latin typeface="Times New Roman"/>
                <a:cs typeface="Times New Roman"/>
              </a:rPr>
              <a:t> </a:t>
            </a:r>
            <a:r>
              <a:rPr sz="1900" u="sng" spc="-225" dirty="0">
                <a:uFill>
                  <a:solidFill>
                    <a:srgbClr val="000000"/>
                  </a:solidFill>
                </a:uFill>
                <a:latin typeface="Times New Roman"/>
                <a:cs typeface="Times New Roman"/>
              </a:rPr>
              <a:t> </a:t>
            </a:r>
            <a:r>
              <a:rPr sz="1900" b="1" u="sng" spc="5" dirty="0">
                <a:uFill>
                  <a:solidFill>
                    <a:srgbClr val="000000"/>
                  </a:solidFill>
                </a:uFill>
                <a:latin typeface="Times New Roman"/>
                <a:cs typeface="Times New Roman"/>
              </a:rPr>
              <a:t>Κ	</a:t>
            </a:r>
            <a:r>
              <a:rPr sz="1900" b="1" u="sng" dirty="0">
                <a:uFill>
                  <a:solidFill>
                    <a:srgbClr val="000000"/>
                  </a:solidFill>
                </a:uFill>
                <a:latin typeface="Times New Roman"/>
                <a:cs typeface="Times New Roman"/>
              </a:rPr>
              <a:t>3,40</a:t>
            </a:r>
            <a:r>
              <a:rPr sz="1900" b="1" u="sng" spc="-5" dirty="0">
                <a:uFill>
                  <a:solidFill>
                    <a:srgbClr val="000000"/>
                  </a:solidFill>
                </a:uFill>
                <a:latin typeface="Times New Roman"/>
                <a:cs typeface="Times New Roman"/>
              </a:rPr>
              <a:t> </a:t>
            </a:r>
            <a:r>
              <a:rPr sz="1900" b="1" u="sng" spc="5" dirty="0">
                <a:solidFill>
                  <a:srgbClr val="FF0000"/>
                </a:solidFill>
                <a:uFill>
                  <a:solidFill>
                    <a:srgbClr val="000000"/>
                  </a:solidFill>
                </a:uFill>
                <a:latin typeface="Times New Roman"/>
                <a:cs typeface="Times New Roman"/>
              </a:rPr>
              <a:t>ab	</a:t>
            </a:r>
            <a:r>
              <a:rPr sz="1900" b="1" u="sng" spc="-5" dirty="0">
                <a:uFill>
                  <a:solidFill>
                    <a:srgbClr val="000000"/>
                  </a:solidFill>
                </a:uFill>
                <a:latin typeface="Times New Roman"/>
                <a:cs typeface="Times New Roman"/>
              </a:rPr>
              <a:t>0,97	</a:t>
            </a:r>
            <a:r>
              <a:rPr sz="1900" b="1" u="sng" spc="10" dirty="0">
                <a:uFill>
                  <a:solidFill>
                    <a:srgbClr val="000000"/>
                  </a:solidFill>
                </a:uFill>
                <a:latin typeface="Times New Roman"/>
                <a:cs typeface="Times New Roman"/>
              </a:rPr>
              <a:t>10</a:t>
            </a:r>
            <a:endParaRPr sz="1900" dirty="0">
              <a:latin typeface="Times New Roman"/>
              <a:cs typeface="Times New Roman"/>
            </a:endParaRPr>
          </a:p>
          <a:p>
            <a:pPr>
              <a:lnSpc>
                <a:spcPct val="100000"/>
              </a:lnSpc>
            </a:pPr>
            <a:endParaRPr sz="2100" dirty="0">
              <a:latin typeface="Times New Roman"/>
              <a:cs typeface="Times New Roman"/>
            </a:endParaRPr>
          </a:p>
          <a:p>
            <a:pPr>
              <a:lnSpc>
                <a:spcPct val="100000"/>
              </a:lnSpc>
              <a:spcBef>
                <a:spcPts val="5"/>
              </a:spcBef>
            </a:pPr>
            <a:endParaRPr sz="1850" dirty="0">
              <a:latin typeface="Times New Roman"/>
              <a:cs typeface="Times New Roman"/>
            </a:endParaRPr>
          </a:p>
          <a:p>
            <a:pPr marL="12065" marR="5080" indent="635" algn="ctr">
              <a:lnSpc>
                <a:spcPct val="100099"/>
              </a:lnSpc>
            </a:pPr>
            <a:r>
              <a:rPr sz="1800" b="1" dirty="0">
                <a:latin typeface="Arial"/>
                <a:cs typeface="Arial"/>
              </a:rPr>
              <a:t>Μέσοι όροι </a:t>
            </a:r>
            <a:r>
              <a:rPr sz="1800" b="1" spc="-5" dirty="0">
                <a:latin typeface="Arial"/>
                <a:cs typeface="Arial"/>
              </a:rPr>
              <a:t>που ακολουθούνται από  διαφορετικό </a:t>
            </a:r>
            <a:r>
              <a:rPr sz="1800" b="1" spc="15" dirty="0">
                <a:latin typeface="Arial"/>
                <a:cs typeface="Arial"/>
              </a:rPr>
              <a:t>γράµµα </a:t>
            </a:r>
            <a:r>
              <a:rPr sz="1800" b="1" spc="-5" dirty="0">
                <a:latin typeface="Arial"/>
                <a:cs typeface="Arial"/>
              </a:rPr>
              <a:t>διαφέρουν </a:t>
            </a:r>
            <a:r>
              <a:rPr sz="1800" b="1" dirty="0">
                <a:latin typeface="Arial"/>
                <a:cs typeface="Arial"/>
              </a:rPr>
              <a:t>στατιστικά  σηµαντικά, σε </a:t>
            </a:r>
            <a:r>
              <a:rPr sz="1800" b="1" spc="-10" dirty="0">
                <a:latin typeface="Arial"/>
                <a:cs typeface="Arial"/>
              </a:rPr>
              <a:t>επίπεδο </a:t>
            </a:r>
            <a:r>
              <a:rPr sz="1800" b="1" dirty="0">
                <a:latin typeface="Arial"/>
                <a:cs typeface="Arial"/>
              </a:rPr>
              <a:t>σηµαντικότητας  </a:t>
            </a:r>
            <a:r>
              <a:rPr sz="1800" b="1" i="1" spc="-5" dirty="0">
                <a:latin typeface="Arial"/>
                <a:cs typeface="Arial"/>
              </a:rPr>
              <a:t>α</a:t>
            </a:r>
            <a:r>
              <a:rPr sz="1800" b="1" spc="-5" dirty="0">
                <a:latin typeface="Arial"/>
                <a:cs typeface="Arial"/>
              </a:rPr>
              <a:t>=0,05, </a:t>
            </a:r>
            <a:r>
              <a:rPr sz="1800" b="1" spc="5" dirty="0">
                <a:latin typeface="Arial"/>
                <a:cs typeface="Arial"/>
              </a:rPr>
              <a:t>σύµφωνα </a:t>
            </a:r>
            <a:r>
              <a:rPr sz="1800" b="1" spc="30" dirty="0">
                <a:latin typeface="Arial"/>
                <a:cs typeface="Arial"/>
              </a:rPr>
              <a:t>µε </a:t>
            </a:r>
            <a:r>
              <a:rPr sz="1800" b="1" spc="-5" dirty="0">
                <a:latin typeface="Arial"/>
                <a:cs typeface="Arial"/>
              </a:rPr>
              <a:t>τα </a:t>
            </a:r>
            <a:r>
              <a:rPr sz="1800" b="1" dirty="0">
                <a:latin typeface="Arial"/>
                <a:cs typeface="Arial"/>
              </a:rPr>
              <a:t>αποτελέσµατα </a:t>
            </a:r>
            <a:r>
              <a:rPr sz="1800" b="1" spc="-5" dirty="0">
                <a:latin typeface="Arial"/>
                <a:cs typeface="Arial"/>
              </a:rPr>
              <a:t>του  ελέγχου Duncan</a:t>
            </a:r>
            <a:endParaRPr sz="1800" dirty="0">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162051" rIns="0" bIns="0" rtlCol="0">
            <a:spAutoFit/>
          </a:bodyPr>
          <a:lstStyle/>
          <a:p>
            <a:pPr algn="ctr">
              <a:lnSpc>
                <a:spcPct val="100000"/>
              </a:lnSpc>
              <a:spcBef>
                <a:spcPts val="100"/>
              </a:spcBef>
            </a:pPr>
            <a:r>
              <a:rPr sz="3200" b="1" spc="-5" dirty="0">
                <a:latin typeface="Arial"/>
                <a:cs typeface="Arial"/>
              </a:rPr>
              <a:t>Άλλες Μορφές</a:t>
            </a:r>
            <a:r>
              <a:rPr sz="3200" b="1" spc="-30" dirty="0">
                <a:latin typeface="Arial"/>
                <a:cs typeface="Arial"/>
              </a:rPr>
              <a:t> </a:t>
            </a:r>
            <a:r>
              <a:rPr sz="3200" b="1" spc="35" dirty="0">
                <a:latin typeface="Arial"/>
                <a:cs typeface="Arial"/>
              </a:rPr>
              <a:t>∆ιαγραµµάτων:</a:t>
            </a:r>
            <a:endParaRPr sz="3200">
              <a:latin typeface="Arial"/>
              <a:cs typeface="Arial"/>
            </a:endParaRPr>
          </a:p>
          <a:p>
            <a:pPr algn="ctr">
              <a:lnSpc>
                <a:spcPct val="100000"/>
              </a:lnSpc>
            </a:pPr>
            <a:r>
              <a:rPr sz="3200" b="1" i="1" spc="-5" dirty="0">
                <a:latin typeface="Arial"/>
                <a:cs typeface="Arial"/>
              </a:rPr>
              <a:t>Box</a:t>
            </a:r>
            <a:r>
              <a:rPr sz="3200" b="1" i="1" spc="-10" dirty="0">
                <a:latin typeface="Arial"/>
                <a:cs typeface="Arial"/>
              </a:rPr>
              <a:t> </a:t>
            </a:r>
            <a:r>
              <a:rPr sz="3200" b="1" i="1" spc="-5" dirty="0">
                <a:latin typeface="Arial"/>
                <a:cs typeface="Arial"/>
              </a:rPr>
              <a:t>Plot</a:t>
            </a:r>
            <a:endParaRPr sz="3200">
              <a:latin typeface="Arial"/>
              <a:cs typeface="Arial"/>
            </a:endParaRPr>
          </a:p>
        </p:txBody>
      </p:sp>
      <p:sp>
        <p:nvSpPr>
          <p:cNvPr id="10" name="object 10"/>
          <p:cNvSpPr/>
          <p:nvPr/>
        </p:nvSpPr>
        <p:spPr>
          <a:xfrm>
            <a:off x="2100072" y="1982724"/>
            <a:ext cx="6335267" cy="5068823"/>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095500" y="1978151"/>
            <a:ext cx="6344920" cy="5078095"/>
          </a:xfrm>
          <a:custGeom>
            <a:avLst/>
            <a:gdLst/>
            <a:ahLst/>
            <a:cxnLst/>
            <a:rect l="l" t="t" r="r" b="b"/>
            <a:pathLst>
              <a:path w="6344920" h="5078095">
                <a:moveTo>
                  <a:pt x="0" y="0"/>
                </a:moveTo>
                <a:lnTo>
                  <a:pt x="0" y="5077967"/>
                </a:lnTo>
                <a:lnTo>
                  <a:pt x="6344411" y="5077967"/>
                </a:lnTo>
                <a:lnTo>
                  <a:pt x="6344411" y="0"/>
                </a:lnTo>
                <a:lnTo>
                  <a:pt x="0" y="0"/>
                </a:lnTo>
                <a:close/>
              </a:path>
            </a:pathLst>
          </a:custGeom>
          <a:ln w="9524">
            <a:solidFill>
              <a:srgbClr val="FF0000"/>
            </a:solidFill>
          </a:ln>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2293111" y="819403"/>
            <a:ext cx="6092825" cy="513715"/>
          </a:xfrm>
          <a:prstGeom prst="rect">
            <a:avLst/>
          </a:prstGeom>
        </p:spPr>
        <p:txBody>
          <a:bodyPr vert="horz" wrap="square" lIns="0" tIns="12700" rIns="0" bIns="0" rtlCol="0">
            <a:spAutoFit/>
          </a:bodyPr>
          <a:lstStyle/>
          <a:p>
            <a:pPr marL="12700">
              <a:lnSpc>
                <a:spcPct val="100000"/>
              </a:lnSpc>
              <a:spcBef>
                <a:spcPts val="100"/>
              </a:spcBef>
            </a:pPr>
            <a:r>
              <a:rPr sz="3200" b="1" spc="-5" dirty="0">
                <a:latin typeface="Arial"/>
                <a:cs typeface="Arial"/>
              </a:rPr>
              <a:t>Συγκριτικό </a:t>
            </a:r>
            <a:r>
              <a:rPr sz="3200" b="1" spc="60" dirty="0">
                <a:latin typeface="Arial"/>
                <a:cs typeface="Arial"/>
              </a:rPr>
              <a:t>∆ιάγραµµα </a:t>
            </a:r>
            <a:r>
              <a:rPr sz="3200" b="1" i="1" spc="-5" dirty="0">
                <a:latin typeface="Arial"/>
                <a:cs typeface="Arial"/>
              </a:rPr>
              <a:t>Box</a:t>
            </a:r>
            <a:r>
              <a:rPr sz="3200" b="1" i="1" spc="-125" dirty="0">
                <a:latin typeface="Arial"/>
                <a:cs typeface="Arial"/>
              </a:rPr>
              <a:t> </a:t>
            </a:r>
            <a:r>
              <a:rPr sz="3200" b="1" i="1" spc="-5" dirty="0">
                <a:latin typeface="Arial"/>
                <a:cs typeface="Arial"/>
              </a:rPr>
              <a:t>Plot</a:t>
            </a:r>
            <a:endParaRPr sz="3200">
              <a:latin typeface="Arial"/>
              <a:cs typeface="Arial"/>
            </a:endParaRPr>
          </a:p>
        </p:txBody>
      </p:sp>
      <p:sp>
        <p:nvSpPr>
          <p:cNvPr id="10" name="object 10"/>
          <p:cNvSpPr/>
          <p:nvPr/>
        </p:nvSpPr>
        <p:spPr>
          <a:xfrm>
            <a:off x="2016251" y="1690116"/>
            <a:ext cx="6647688" cy="5318759"/>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011679" y="1685544"/>
            <a:ext cx="6657340" cy="5328285"/>
          </a:xfrm>
          <a:custGeom>
            <a:avLst/>
            <a:gdLst/>
            <a:ahLst/>
            <a:cxnLst/>
            <a:rect l="l" t="t" r="r" b="b"/>
            <a:pathLst>
              <a:path w="6657340" h="5328284">
                <a:moveTo>
                  <a:pt x="0" y="0"/>
                </a:moveTo>
                <a:lnTo>
                  <a:pt x="0" y="5327903"/>
                </a:lnTo>
                <a:lnTo>
                  <a:pt x="6656831" y="5327903"/>
                </a:lnTo>
                <a:lnTo>
                  <a:pt x="6656831" y="0"/>
                </a:lnTo>
                <a:lnTo>
                  <a:pt x="0" y="0"/>
                </a:lnTo>
                <a:close/>
              </a:path>
            </a:pathLst>
          </a:custGeom>
          <a:ln w="9524">
            <a:solidFill>
              <a:srgbClr val="FF0000"/>
            </a:solidFill>
          </a:ln>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335526" y="929131"/>
            <a:ext cx="4006215" cy="513715"/>
          </a:xfrm>
          <a:prstGeom prst="rect">
            <a:avLst/>
          </a:prstGeom>
        </p:spPr>
        <p:txBody>
          <a:bodyPr vert="horz" wrap="square" lIns="0" tIns="12700" rIns="0" bIns="0" rtlCol="0">
            <a:spAutoFit/>
          </a:bodyPr>
          <a:lstStyle/>
          <a:p>
            <a:pPr marL="12700">
              <a:lnSpc>
                <a:spcPct val="100000"/>
              </a:lnSpc>
              <a:spcBef>
                <a:spcPts val="100"/>
              </a:spcBef>
            </a:pPr>
            <a:r>
              <a:rPr sz="3200" b="1" spc="55" dirty="0">
                <a:latin typeface="Arial"/>
                <a:cs typeface="Arial"/>
              </a:rPr>
              <a:t>∆ιάγραµµα </a:t>
            </a:r>
            <a:r>
              <a:rPr sz="3200" b="1" i="1" dirty="0">
                <a:latin typeface="Arial"/>
                <a:cs typeface="Arial"/>
              </a:rPr>
              <a:t>Error</a:t>
            </a:r>
            <a:r>
              <a:rPr sz="3200" b="1" i="1" spc="-105" dirty="0">
                <a:latin typeface="Arial"/>
                <a:cs typeface="Arial"/>
              </a:rPr>
              <a:t> </a:t>
            </a:r>
            <a:r>
              <a:rPr sz="3200" b="1" i="1" spc="-5" dirty="0">
                <a:latin typeface="Arial"/>
                <a:cs typeface="Arial"/>
              </a:rPr>
              <a:t>bar</a:t>
            </a:r>
            <a:endParaRPr sz="3200">
              <a:latin typeface="Arial"/>
              <a:cs typeface="Arial"/>
            </a:endParaRPr>
          </a:p>
        </p:txBody>
      </p:sp>
      <p:sp>
        <p:nvSpPr>
          <p:cNvPr id="10" name="object 10"/>
          <p:cNvSpPr/>
          <p:nvPr/>
        </p:nvSpPr>
        <p:spPr>
          <a:xfrm>
            <a:off x="2100072" y="1833372"/>
            <a:ext cx="6408420" cy="5128259"/>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095500" y="1828800"/>
            <a:ext cx="6417945" cy="5137785"/>
          </a:xfrm>
          <a:custGeom>
            <a:avLst/>
            <a:gdLst/>
            <a:ahLst/>
            <a:cxnLst/>
            <a:rect l="l" t="t" r="r" b="b"/>
            <a:pathLst>
              <a:path w="6417945" h="5137784">
                <a:moveTo>
                  <a:pt x="0" y="0"/>
                </a:moveTo>
                <a:lnTo>
                  <a:pt x="0" y="5137403"/>
                </a:lnTo>
                <a:lnTo>
                  <a:pt x="6417563" y="5137403"/>
                </a:lnTo>
                <a:lnTo>
                  <a:pt x="6417563" y="0"/>
                </a:lnTo>
                <a:lnTo>
                  <a:pt x="0" y="0"/>
                </a:lnTo>
                <a:close/>
              </a:path>
            </a:pathLst>
          </a:custGeom>
          <a:ln w="9524">
            <a:solidFill>
              <a:srgbClr val="FF0000"/>
            </a:solidFill>
          </a:ln>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958842" y="929131"/>
            <a:ext cx="2761615" cy="513715"/>
          </a:xfrm>
          <a:prstGeom prst="rect">
            <a:avLst/>
          </a:prstGeom>
        </p:spPr>
        <p:txBody>
          <a:bodyPr vert="horz" wrap="square" lIns="0" tIns="12700" rIns="0" bIns="0" rtlCol="0">
            <a:spAutoFit/>
          </a:bodyPr>
          <a:lstStyle/>
          <a:p>
            <a:pPr marL="12700">
              <a:lnSpc>
                <a:spcPct val="100000"/>
              </a:lnSpc>
              <a:spcBef>
                <a:spcPts val="100"/>
              </a:spcBef>
            </a:pPr>
            <a:r>
              <a:rPr sz="3200" b="1" spc="15" dirty="0">
                <a:latin typeface="Arial"/>
                <a:cs typeface="Arial"/>
              </a:rPr>
              <a:t>Ραβδόγραµµα</a:t>
            </a:r>
            <a:endParaRPr sz="3200">
              <a:latin typeface="Arial"/>
              <a:cs typeface="Arial"/>
            </a:endParaRPr>
          </a:p>
        </p:txBody>
      </p:sp>
      <p:sp>
        <p:nvSpPr>
          <p:cNvPr id="10" name="object 10"/>
          <p:cNvSpPr/>
          <p:nvPr/>
        </p:nvSpPr>
        <p:spPr>
          <a:xfrm>
            <a:off x="2135123" y="1906524"/>
            <a:ext cx="6408420" cy="512673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130551" y="1901951"/>
            <a:ext cx="6417945" cy="5135880"/>
          </a:xfrm>
          <a:custGeom>
            <a:avLst/>
            <a:gdLst/>
            <a:ahLst/>
            <a:cxnLst/>
            <a:rect l="l" t="t" r="r" b="b"/>
            <a:pathLst>
              <a:path w="6417945" h="5135880">
                <a:moveTo>
                  <a:pt x="0" y="0"/>
                </a:moveTo>
                <a:lnTo>
                  <a:pt x="0" y="5135879"/>
                </a:lnTo>
                <a:lnTo>
                  <a:pt x="6417563" y="5135879"/>
                </a:lnTo>
                <a:lnTo>
                  <a:pt x="6417563" y="0"/>
                </a:lnTo>
                <a:lnTo>
                  <a:pt x="0" y="0"/>
                </a:lnTo>
                <a:close/>
              </a:path>
            </a:pathLst>
          </a:custGeom>
          <a:ln w="9524">
            <a:solidFill>
              <a:srgbClr val="FF0000"/>
            </a:solidFill>
          </a:ln>
        </p:spPr>
        <p:txBody>
          <a:bodyPr wrap="square" lIns="0" tIns="0" rIns="0" bIns="0" rtlCol="0"/>
          <a:lstStyle/>
          <a:p>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45026" y="833119"/>
            <a:ext cx="4387215" cy="696595"/>
          </a:xfrm>
          <a:prstGeom prst="rect">
            <a:avLst/>
          </a:prstGeom>
        </p:spPr>
        <p:txBody>
          <a:bodyPr vert="horz" wrap="square" lIns="0" tIns="12700" rIns="0" bIns="0" rtlCol="0">
            <a:spAutoFit/>
          </a:bodyPr>
          <a:lstStyle/>
          <a:p>
            <a:pPr marL="12700">
              <a:lnSpc>
                <a:spcPct val="100000"/>
              </a:lnSpc>
              <a:spcBef>
                <a:spcPts val="100"/>
              </a:spcBef>
            </a:pPr>
            <a:r>
              <a:rPr sz="4400" spc="-5" dirty="0"/>
              <a:t>Παραδείγµατα</a:t>
            </a:r>
            <a:r>
              <a:rPr sz="4400" spc="-45" dirty="0"/>
              <a:t> </a:t>
            </a:r>
            <a:r>
              <a:rPr sz="4400" dirty="0"/>
              <a:t>(1)</a:t>
            </a:r>
            <a:endParaRPr sz="4400"/>
          </a:p>
        </p:txBody>
      </p:sp>
      <p:sp>
        <p:nvSpPr>
          <p:cNvPr id="10" name="object 10"/>
          <p:cNvSpPr/>
          <p:nvPr/>
        </p:nvSpPr>
        <p:spPr>
          <a:xfrm>
            <a:off x="1234439" y="2049779"/>
            <a:ext cx="8209788" cy="3704844"/>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214627" y="2029967"/>
            <a:ext cx="8248015" cy="3743325"/>
          </a:xfrm>
          <a:custGeom>
            <a:avLst/>
            <a:gdLst/>
            <a:ahLst/>
            <a:cxnLst/>
            <a:rect l="l" t="t" r="r" b="b"/>
            <a:pathLst>
              <a:path w="8248015" h="3743325">
                <a:moveTo>
                  <a:pt x="0" y="0"/>
                </a:moveTo>
                <a:lnTo>
                  <a:pt x="0" y="3742943"/>
                </a:lnTo>
                <a:lnTo>
                  <a:pt x="8247887" y="3742943"/>
                </a:lnTo>
                <a:lnTo>
                  <a:pt x="8247887"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45026" y="833119"/>
            <a:ext cx="4387215" cy="696595"/>
          </a:xfrm>
          <a:prstGeom prst="rect">
            <a:avLst/>
          </a:prstGeom>
        </p:spPr>
        <p:txBody>
          <a:bodyPr vert="horz" wrap="square" lIns="0" tIns="12700" rIns="0" bIns="0" rtlCol="0">
            <a:spAutoFit/>
          </a:bodyPr>
          <a:lstStyle/>
          <a:p>
            <a:pPr marL="12700">
              <a:lnSpc>
                <a:spcPct val="100000"/>
              </a:lnSpc>
              <a:spcBef>
                <a:spcPts val="100"/>
              </a:spcBef>
            </a:pPr>
            <a:r>
              <a:rPr sz="4400" spc="-5" dirty="0"/>
              <a:t>Παραδείγµατα</a:t>
            </a:r>
            <a:r>
              <a:rPr sz="4400" spc="-45" dirty="0"/>
              <a:t> </a:t>
            </a:r>
            <a:r>
              <a:rPr sz="4400" dirty="0"/>
              <a:t>(2)</a:t>
            </a:r>
            <a:endParaRPr sz="4400"/>
          </a:p>
        </p:txBody>
      </p:sp>
      <p:sp>
        <p:nvSpPr>
          <p:cNvPr id="10" name="object 10"/>
          <p:cNvSpPr/>
          <p:nvPr/>
        </p:nvSpPr>
        <p:spPr>
          <a:xfrm>
            <a:off x="1235963" y="2610611"/>
            <a:ext cx="8209788" cy="3201923"/>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216151" y="2590800"/>
            <a:ext cx="8248015" cy="3240405"/>
          </a:xfrm>
          <a:custGeom>
            <a:avLst/>
            <a:gdLst/>
            <a:ahLst/>
            <a:cxnLst/>
            <a:rect l="l" t="t" r="r" b="b"/>
            <a:pathLst>
              <a:path w="8248015" h="3240404">
                <a:moveTo>
                  <a:pt x="0" y="0"/>
                </a:moveTo>
                <a:lnTo>
                  <a:pt x="0" y="3240023"/>
                </a:lnTo>
                <a:lnTo>
                  <a:pt x="8247887" y="3240023"/>
                </a:lnTo>
                <a:lnTo>
                  <a:pt x="8247887"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45026" y="833119"/>
            <a:ext cx="4387215" cy="696595"/>
          </a:xfrm>
          <a:prstGeom prst="rect">
            <a:avLst/>
          </a:prstGeom>
        </p:spPr>
        <p:txBody>
          <a:bodyPr vert="horz" wrap="square" lIns="0" tIns="12700" rIns="0" bIns="0" rtlCol="0">
            <a:spAutoFit/>
          </a:bodyPr>
          <a:lstStyle/>
          <a:p>
            <a:pPr marL="12700">
              <a:lnSpc>
                <a:spcPct val="100000"/>
              </a:lnSpc>
              <a:spcBef>
                <a:spcPts val="100"/>
              </a:spcBef>
            </a:pPr>
            <a:r>
              <a:rPr sz="4400" spc="-5" dirty="0"/>
              <a:t>Παραδείγµατα</a:t>
            </a:r>
            <a:r>
              <a:rPr sz="4400" spc="-45" dirty="0"/>
              <a:t> </a:t>
            </a:r>
            <a:r>
              <a:rPr sz="4400" dirty="0"/>
              <a:t>(3)</a:t>
            </a:r>
            <a:endParaRPr sz="4400"/>
          </a:p>
        </p:txBody>
      </p:sp>
      <p:sp>
        <p:nvSpPr>
          <p:cNvPr id="10" name="object 10"/>
          <p:cNvSpPr/>
          <p:nvPr/>
        </p:nvSpPr>
        <p:spPr>
          <a:xfrm>
            <a:off x="984503" y="2482595"/>
            <a:ext cx="8747759" cy="1799844"/>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964691" y="2462783"/>
            <a:ext cx="8785860" cy="1838325"/>
          </a:xfrm>
          <a:custGeom>
            <a:avLst/>
            <a:gdLst/>
            <a:ahLst/>
            <a:cxnLst/>
            <a:rect l="l" t="t" r="r" b="b"/>
            <a:pathLst>
              <a:path w="8785860" h="1838325">
                <a:moveTo>
                  <a:pt x="0" y="0"/>
                </a:moveTo>
                <a:lnTo>
                  <a:pt x="0" y="1837943"/>
                </a:lnTo>
                <a:lnTo>
                  <a:pt x="8785859" y="1837943"/>
                </a:lnTo>
                <a:lnTo>
                  <a:pt x="8785859"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45026" y="833119"/>
            <a:ext cx="4387215" cy="696595"/>
          </a:xfrm>
          <a:prstGeom prst="rect">
            <a:avLst/>
          </a:prstGeom>
        </p:spPr>
        <p:txBody>
          <a:bodyPr vert="horz" wrap="square" lIns="0" tIns="12700" rIns="0" bIns="0" rtlCol="0">
            <a:spAutoFit/>
          </a:bodyPr>
          <a:lstStyle/>
          <a:p>
            <a:pPr marL="12700">
              <a:lnSpc>
                <a:spcPct val="100000"/>
              </a:lnSpc>
              <a:spcBef>
                <a:spcPts val="100"/>
              </a:spcBef>
            </a:pPr>
            <a:r>
              <a:rPr sz="4400" spc="-5" dirty="0"/>
              <a:t>Παραδείγµατα</a:t>
            </a:r>
            <a:r>
              <a:rPr sz="4400" spc="-45" dirty="0"/>
              <a:t> </a:t>
            </a:r>
            <a:r>
              <a:rPr sz="4400" dirty="0"/>
              <a:t>(4)</a:t>
            </a:r>
            <a:endParaRPr sz="4400"/>
          </a:p>
        </p:txBody>
      </p:sp>
      <p:sp>
        <p:nvSpPr>
          <p:cNvPr id="10" name="object 10"/>
          <p:cNvSpPr/>
          <p:nvPr/>
        </p:nvSpPr>
        <p:spPr>
          <a:xfrm>
            <a:off x="2228088" y="1833372"/>
            <a:ext cx="6207251" cy="4703063"/>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208275" y="1813560"/>
            <a:ext cx="6245860" cy="4741545"/>
          </a:xfrm>
          <a:custGeom>
            <a:avLst/>
            <a:gdLst/>
            <a:ahLst/>
            <a:cxnLst/>
            <a:rect l="l" t="t" r="r" b="b"/>
            <a:pathLst>
              <a:path w="6245859" h="4741545">
                <a:moveTo>
                  <a:pt x="0" y="0"/>
                </a:moveTo>
                <a:lnTo>
                  <a:pt x="0" y="4741163"/>
                </a:lnTo>
                <a:lnTo>
                  <a:pt x="6245351" y="4741163"/>
                </a:lnTo>
                <a:lnTo>
                  <a:pt x="6245351"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8095" y="348995"/>
            <a:ext cx="9144000" cy="6858000"/>
            <a:chOff x="768095" y="348995"/>
            <a:chExt cx="9144000" cy="6858000"/>
          </a:xfrm>
        </p:grpSpPr>
        <p:sp>
          <p:nvSpPr>
            <p:cNvPr id="3" name="object 3"/>
            <p:cNvSpPr/>
            <p:nvPr/>
          </p:nvSpPr>
          <p:spPr>
            <a:xfrm>
              <a:off x="1100327" y="4768595"/>
              <a:ext cx="135635" cy="13715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06495" y="6515099"/>
              <a:ext cx="146303" cy="1463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23871" y="4671060"/>
              <a:ext cx="192023" cy="192023"/>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p:nvPr/>
        </p:nvSpPr>
        <p:spPr>
          <a:xfrm>
            <a:off x="1224597" y="455025"/>
            <a:ext cx="8244205" cy="1871666"/>
          </a:xfrm>
          <a:prstGeom prst="rect">
            <a:avLst/>
          </a:prstGeom>
        </p:spPr>
        <p:txBody>
          <a:bodyPr vert="horz" wrap="square" lIns="0" tIns="12065" rIns="0" bIns="0" rtlCol="0">
            <a:spAutoFit/>
          </a:bodyPr>
          <a:lstStyle/>
          <a:p>
            <a:pPr marL="2737485" marR="5080" indent="-2725420">
              <a:lnSpc>
                <a:spcPct val="100000"/>
              </a:lnSpc>
              <a:spcBef>
                <a:spcPts val="95"/>
              </a:spcBef>
            </a:pPr>
            <a:r>
              <a:rPr sz="4000" spc="-5" dirty="0">
                <a:solidFill>
                  <a:srgbClr val="B2B2B2"/>
                </a:solidFill>
                <a:latin typeface="Arial"/>
                <a:cs typeface="Arial"/>
              </a:rPr>
              <a:t>Mathematical, Linear Model for CRD  (one Factor)</a:t>
            </a:r>
            <a:endParaRPr lang="el-GR" sz="4000" spc="-5" dirty="0">
              <a:solidFill>
                <a:srgbClr val="B2B2B2"/>
              </a:solidFill>
              <a:latin typeface="Arial"/>
              <a:cs typeface="Arial"/>
            </a:endParaRPr>
          </a:p>
          <a:p>
            <a:pPr marL="2737485" marR="5080" indent="-2725420" algn="ctr">
              <a:lnSpc>
                <a:spcPct val="100000"/>
              </a:lnSpc>
              <a:spcBef>
                <a:spcPts val="95"/>
              </a:spcBef>
            </a:pPr>
            <a:r>
              <a:rPr lang="en-US" sz="4000" spc="-5" dirty="0">
                <a:solidFill>
                  <a:srgbClr val="B2B2B2"/>
                </a:solidFill>
                <a:latin typeface="Arial"/>
                <a:cs typeface="Arial"/>
              </a:rPr>
              <a:t>One way ANOVA </a:t>
            </a:r>
            <a:endParaRPr sz="4000" dirty="0">
              <a:latin typeface="Arial"/>
              <a:cs typeface="Arial"/>
            </a:endParaRPr>
          </a:p>
        </p:txBody>
      </p:sp>
      <p:sp>
        <p:nvSpPr>
          <p:cNvPr id="7" name="object 7"/>
          <p:cNvSpPr/>
          <p:nvPr/>
        </p:nvSpPr>
        <p:spPr>
          <a:xfrm>
            <a:off x="1790700" y="2413548"/>
            <a:ext cx="7024370" cy="1766570"/>
          </a:xfrm>
          <a:custGeom>
            <a:avLst/>
            <a:gdLst/>
            <a:ahLst/>
            <a:cxnLst/>
            <a:rect l="l" t="t" r="r" b="b"/>
            <a:pathLst>
              <a:path w="7024370" h="1766570">
                <a:moveTo>
                  <a:pt x="7024115" y="1766315"/>
                </a:moveTo>
                <a:lnTo>
                  <a:pt x="7024115" y="0"/>
                </a:lnTo>
                <a:lnTo>
                  <a:pt x="0" y="0"/>
                </a:lnTo>
                <a:lnTo>
                  <a:pt x="0" y="1766315"/>
                </a:lnTo>
                <a:lnTo>
                  <a:pt x="7024115" y="1766315"/>
                </a:lnTo>
                <a:close/>
              </a:path>
            </a:pathLst>
          </a:custGeom>
          <a:solidFill>
            <a:srgbClr val="FFFF65"/>
          </a:solidFill>
        </p:spPr>
        <p:txBody>
          <a:bodyPr wrap="square" lIns="0" tIns="0" rIns="0" bIns="0" rtlCol="0"/>
          <a:lstStyle/>
          <a:p>
            <a:endParaRPr/>
          </a:p>
        </p:txBody>
      </p:sp>
      <p:sp>
        <p:nvSpPr>
          <p:cNvPr id="8" name="object 8"/>
          <p:cNvSpPr txBox="1"/>
          <p:nvPr/>
        </p:nvSpPr>
        <p:spPr>
          <a:xfrm>
            <a:off x="1871464" y="2731922"/>
            <a:ext cx="1014094" cy="1333500"/>
          </a:xfrm>
          <a:prstGeom prst="rect">
            <a:avLst/>
          </a:prstGeom>
        </p:spPr>
        <p:txBody>
          <a:bodyPr vert="horz" wrap="square" lIns="0" tIns="16510" rIns="0" bIns="0" rtlCol="0">
            <a:spAutoFit/>
          </a:bodyPr>
          <a:lstStyle/>
          <a:p>
            <a:pPr marL="38100">
              <a:lnSpc>
                <a:spcPct val="100000"/>
              </a:lnSpc>
              <a:spcBef>
                <a:spcPts val="130"/>
              </a:spcBef>
            </a:pPr>
            <a:r>
              <a:rPr sz="12825" i="1" spc="-67" baseline="13645" dirty="0">
                <a:latin typeface="Times New Roman"/>
                <a:cs typeface="Times New Roman"/>
              </a:rPr>
              <a:t>Y</a:t>
            </a:r>
            <a:r>
              <a:rPr sz="4950" i="1" spc="-45" dirty="0">
                <a:latin typeface="Times New Roman"/>
                <a:cs typeface="Times New Roman"/>
              </a:rPr>
              <a:t>ij</a:t>
            </a:r>
            <a:endParaRPr sz="4950">
              <a:latin typeface="Times New Roman"/>
              <a:cs typeface="Times New Roman"/>
            </a:endParaRPr>
          </a:p>
        </p:txBody>
      </p:sp>
      <p:sp>
        <p:nvSpPr>
          <p:cNvPr id="9" name="object 9"/>
          <p:cNvSpPr txBox="1"/>
          <p:nvPr/>
        </p:nvSpPr>
        <p:spPr>
          <a:xfrm>
            <a:off x="6845805" y="2468270"/>
            <a:ext cx="1754505" cy="1333500"/>
          </a:xfrm>
          <a:prstGeom prst="rect">
            <a:avLst/>
          </a:prstGeom>
        </p:spPr>
        <p:txBody>
          <a:bodyPr vert="horz" wrap="square" lIns="0" tIns="16510" rIns="0" bIns="0" rtlCol="0">
            <a:spAutoFit/>
          </a:bodyPr>
          <a:lstStyle/>
          <a:p>
            <a:pPr marL="866775" indent="-829310">
              <a:lnSpc>
                <a:spcPct val="100000"/>
              </a:lnSpc>
              <a:spcBef>
                <a:spcPts val="130"/>
              </a:spcBef>
              <a:buFont typeface="Symbol"/>
              <a:buChar char=""/>
              <a:tabLst>
                <a:tab pos="867410" algn="l"/>
              </a:tabLst>
            </a:pPr>
            <a:r>
              <a:rPr sz="8550" i="1" spc="40" dirty="0">
                <a:latin typeface="Times New Roman"/>
                <a:cs typeface="Times New Roman"/>
              </a:rPr>
              <a:t>e</a:t>
            </a:r>
            <a:r>
              <a:rPr sz="7425" i="1" spc="60" baseline="-23569" dirty="0">
                <a:latin typeface="Times New Roman"/>
                <a:cs typeface="Times New Roman"/>
              </a:rPr>
              <a:t>ij</a:t>
            </a:r>
            <a:endParaRPr sz="7425" baseline="-23569">
              <a:latin typeface="Times New Roman"/>
              <a:cs typeface="Times New Roman"/>
            </a:endParaRPr>
          </a:p>
        </p:txBody>
      </p:sp>
      <p:sp>
        <p:nvSpPr>
          <p:cNvPr id="10" name="object 10"/>
          <p:cNvSpPr txBox="1">
            <a:spLocks noGrp="1"/>
          </p:cNvSpPr>
          <p:nvPr>
            <p:ph type="title"/>
          </p:nvPr>
        </p:nvSpPr>
        <p:spPr>
          <a:xfrm>
            <a:off x="3275074" y="2406362"/>
            <a:ext cx="3257550" cy="1407795"/>
          </a:xfrm>
          <a:prstGeom prst="rect">
            <a:avLst/>
          </a:prstGeom>
        </p:spPr>
        <p:txBody>
          <a:bodyPr vert="horz" wrap="square" lIns="0" tIns="14604" rIns="0" bIns="0" rtlCol="0">
            <a:spAutoFit/>
          </a:bodyPr>
          <a:lstStyle/>
          <a:p>
            <a:pPr marL="38100">
              <a:lnSpc>
                <a:spcPct val="100000"/>
              </a:lnSpc>
              <a:spcBef>
                <a:spcPts val="114"/>
              </a:spcBef>
            </a:pPr>
            <a:r>
              <a:rPr sz="8550" spc="10" dirty="0">
                <a:solidFill>
                  <a:srgbClr val="000000"/>
                </a:solidFill>
                <a:latin typeface="Symbol"/>
                <a:cs typeface="Symbol"/>
              </a:rPr>
              <a:t></a:t>
            </a:r>
            <a:r>
              <a:rPr sz="8550" spc="10" dirty="0">
                <a:solidFill>
                  <a:srgbClr val="000000"/>
                </a:solidFill>
                <a:latin typeface="Times New Roman"/>
                <a:cs typeface="Times New Roman"/>
              </a:rPr>
              <a:t> </a:t>
            </a:r>
            <a:r>
              <a:rPr sz="9050" i="1" spc="-275" dirty="0">
                <a:solidFill>
                  <a:srgbClr val="000000"/>
                </a:solidFill>
                <a:latin typeface="Symbol"/>
                <a:cs typeface="Symbol"/>
              </a:rPr>
              <a:t></a:t>
            </a:r>
            <a:r>
              <a:rPr sz="9050" i="1" spc="-275" dirty="0">
                <a:solidFill>
                  <a:srgbClr val="000000"/>
                </a:solidFill>
                <a:latin typeface="Times New Roman"/>
                <a:cs typeface="Times New Roman"/>
              </a:rPr>
              <a:t> </a:t>
            </a:r>
            <a:r>
              <a:rPr sz="8550" spc="10" dirty="0">
                <a:solidFill>
                  <a:srgbClr val="000000"/>
                </a:solidFill>
                <a:latin typeface="Symbol"/>
                <a:cs typeface="Symbol"/>
              </a:rPr>
              <a:t></a:t>
            </a:r>
            <a:r>
              <a:rPr sz="8550" spc="170" dirty="0">
                <a:solidFill>
                  <a:srgbClr val="000000"/>
                </a:solidFill>
                <a:latin typeface="Times New Roman"/>
                <a:cs typeface="Times New Roman"/>
              </a:rPr>
              <a:t> </a:t>
            </a:r>
            <a:r>
              <a:rPr sz="8550" i="1" spc="200" dirty="0">
                <a:solidFill>
                  <a:srgbClr val="000000"/>
                </a:solidFill>
                <a:latin typeface="Times New Roman"/>
                <a:cs typeface="Times New Roman"/>
              </a:rPr>
              <a:t>t</a:t>
            </a:r>
            <a:r>
              <a:rPr sz="7425" i="1" spc="300" baseline="-23569" dirty="0">
                <a:solidFill>
                  <a:srgbClr val="000000"/>
                </a:solidFill>
                <a:latin typeface="Times New Roman"/>
                <a:cs typeface="Times New Roman"/>
              </a:rPr>
              <a:t>i</a:t>
            </a:r>
            <a:endParaRPr sz="7425" baseline="-23569" dirty="0">
              <a:latin typeface="Times New Roman"/>
              <a:cs typeface="Times New Roman"/>
            </a:endParaRPr>
          </a:p>
        </p:txBody>
      </p:sp>
      <p:sp>
        <p:nvSpPr>
          <p:cNvPr id="11" name="object 11"/>
          <p:cNvSpPr/>
          <p:nvPr/>
        </p:nvSpPr>
        <p:spPr>
          <a:xfrm>
            <a:off x="1790700" y="2461260"/>
            <a:ext cx="7024370" cy="1766570"/>
          </a:xfrm>
          <a:custGeom>
            <a:avLst/>
            <a:gdLst/>
            <a:ahLst/>
            <a:cxnLst/>
            <a:rect l="l" t="t" r="r" b="b"/>
            <a:pathLst>
              <a:path w="7024370" h="1766570">
                <a:moveTo>
                  <a:pt x="0" y="0"/>
                </a:moveTo>
                <a:lnTo>
                  <a:pt x="0" y="1766315"/>
                </a:lnTo>
                <a:lnTo>
                  <a:pt x="7024115" y="1766315"/>
                </a:lnTo>
                <a:lnTo>
                  <a:pt x="7024115" y="0"/>
                </a:lnTo>
                <a:lnTo>
                  <a:pt x="0" y="0"/>
                </a:lnTo>
                <a:close/>
              </a:path>
            </a:pathLst>
          </a:custGeom>
          <a:ln w="38099">
            <a:solidFill>
              <a:srgbClr val="CC3200"/>
            </a:solidFill>
          </a:ln>
        </p:spPr>
        <p:txBody>
          <a:bodyPr wrap="square" lIns="0" tIns="0" rIns="0" bIns="0" rtlCol="0"/>
          <a:lstStyle/>
          <a:p>
            <a:endParaRPr/>
          </a:p>
        </p:txBody>
      </p:sp>
      <p:sp>
        <p:nvSpPr>
          <p:cNvPr id="12" name="object 7">
            <a:extLst>
              <a:ext uri="{FF2B5EF4-FFF2-40B4-BE49-F238E27FC236}">
                <a16:creationId xmlns:a16="http://schemas.microsoft.com/office/drawing/2014/main" id="{19F16E48-60FE-44A1-BB8C-FD682BAC70AA}"/>
              </a:ext>
            </a:extLst>
          </p:cNvPr>
          <p:cNvSpPr txBox="1"/>
          <p:nvPr/>
        </p:nvSpPr>
        <p:spPr>
          <a:xfrm>
            <a:off x="1131096" y="5679417"/>
            <a:ext cx="8431205" cy="1128514"/>
          </a:xfrm>
          <a:prstGeom prst="rect">
            <a:avLst/>
          </a:prstGeom>
          <a:solidFill>
            <a:srgbClr val="FFFFFF"/>
          </a:solidFill>
          <a:ln w="28574">
            <a:solidFill>
              <a:srgbClr val="FF0000"/>
            </a:solidFill>
          </a:ln>
        </p:spPr>
        <p:txBody>
          <a:bodyPr vert="horz" wrap="square" lIns="0" tIns="0" rIns="0" bIns="0" rtlCol="0">
            <a:spAutoFit/>
          </a:bodyPr>
          <a:lstStyle/>
          <a:p>
            <a:pPr marL="40640">
              <a:lnSpc>
                <a:spcPts val="3040"/>
              </a:lnSpc>
            </a:pPr>
            <a:r>
              <a:rPr lang="el-GR" sz="2400" dirty="0">
                <a:latin typeface="Times New Roman"/>
                <a:cs typeface="Times New Roman"/>
              </a:rPr>
              <a:t>μ: Γενικός Μέσος όρος </a:t>
            </a:r>
          </a:p>
          <a:p>
            <a:pPr marL="40640">
              <a:lnSpc>
                <a:spcPts val="3040"/>
              </a:lnSpc>
            </a:pPr>
            <a:r>
              <a:rPr sz="2400" i="1" dirty="0">
                <a:latin typeface="Times New Roman"/>
                <a:cs typeface="Times New Roman"/>
              </a:rPr>
              <a:t>i</a:t>
            </a:r>
            <a:r>
              <a:rPr sz="2400" dirty="0">
                <a:latin typeface="Times New Roman"/>
                <a:cs typeface="Times New Roman"/>
              </a:rPr>
              <a:t>: αναφέρεται στην </a:t>
            </a:r>
            <a:r>
              <a:rPr sz="2400" spc="5" dirty="0">
                <a:latin typeface="Times New Roman"/>
                <a:cs typeface="Times New Roman"/>
              </a:rPr>
              <a:t>κύρια </a:t>
            </a:r>
            <a:r>
              <a:rPr sz="2400" dirty="0">
                <a:latin typeface="Times New Roman"/>
                <a:cs typeface="Times New Roman"/>
              </a:rPr>
              <a:t>επίδραση </a:t>
            </a:r>
            <a:r>
              <a:rPr sz="2400" spc="5" dirty="0">
                <a:latin typeface="Times New Roman"/>
                <a:cs typeface="Times New Roman"/>
              </a:rPr>
              <a:t>της </a:t>
            </a:r>
            <a:r>
              <a:rPr sz="2400" spc="-5" dirty="0">
                <a:latin typeface="Times New Roman"/>
                <a:cs typeface="Times New Roman"/>
              </a:rPr>
              <a:t>επέµβασης </a:t>
            </a:r>
            <a:r>
              <a:rPr sz="2400" i="1" spc="5" dirty="0">
                <a:latin typeface="Times New Roman"/>
                <a:cs typeface="Times New Roman"/>
              </a:rPr>
              <a:t>i</a:t>
            </a:r>
            <a:r>
              <a:rPr sz="2400" i="1" spc="80" dirty="0">
                <a:latin typeface="Times New Roman"/>
                <a:cs typeface="Times New Roman"/>
              </a:rPr>
              <a:t> </a:t>
            </a:r>
            <a:r>
              <a:rPr sz="2400" dirty="0">
                <a:latin typeface="Times New Roman"/>
                <a:cs typeface="Times New Roman"/>
              </a:rPr>
              <a:t>(</a:t>
            </a:r>
            <a:r>
              <a:rPr sz="2400" i="1" dirty="0">
                <a:latin typeface="Times New Roman"/>
                <a:cs typeface="Times New Roman"/>
              </a:rPr>
              <a:t>i</a:t>
            </a:r>
            <a:r>
              <a:rPr sz="2400" dirty="0">
                <a:latin typeface="Times New Roman"/>
                <a:cs typeface="Times New Roman"/>
              </a:rPr>
              <a:t>=1,…,</a:t>
            </a:r>
            <a:r>
              <a:rPr sz="2400" i="1" dirty="0">
                <a:latin typeface="Times New Roman"/>
                <a:cs typeface="Times New Roman"/>
              </a:rPr>
              <a:t>π</a:t>
            </a:r>
            <a:r>
              <a:rPr sz="2400" dirty="0">
                <a:latin typeface="Times New Roman"/>
                <a:cs typeface="Times New Roman"/>
              </a:rPr>
              <a:t>)</a:t>
            </a:r>
          </a:p>
          <a:p>
            <a:pPr marL="13335">
              <a:lnSpc>
                <a:spcPts val="2830"/>
              </a:lnSpc>
            </a:pPr>
            <a:r>
              <a:rPr sz="2400" i="1" dirty="0">
                <a:latin typeface="Times New Roman"/>
                <a:cs typeface="Times New Roman"/>
              </a:rPr>
              <a:t>j</a:t>
            </a:r>
            <a:r>
              <a:rPr sz="2400" dirty="0">
                <a:latin typeface="Times New Roman"/>
                <a:cs typeface="Times New Roman"/>
              </a:rPr>
              <a:t>: αναφέρεται στην </a:t>
            </a:r>
            <a:r>
              <a:rPr sz="2400" spc="-5" dirty="0">
                <a:latin typeface="Times New Roman"/>
                <a:cs typeface="Times New Roman"/>
              </a:rPr>
              <a:t>µέτρηση </a:t>
            </a:r>
            <a:r>
              <a:rPr sz="2400" spc="10" dirty="0">
                <a:latin typeface="Times New Roman"/>
                <a:cs typeface="Times New Roman"/>
              </a:rPr>
              <a:t>ή </a:t>
            </a:r>
            <a:r>
              <a:rPr sz="2400" spc="5" dirty="0">
                <a:latin typeface="Times New Roman"/>
                <a:cs typeface="Times New Roman"/>
              </a:rPr>
              <a:t>παρατήρηση </a:t>
            </a:r>
            <a:r>
              <a:rPr sz="2400" i="1" spc="5" dirty="0">
                <a:latin typeface="Times New Roman"/>
                <a:cs typeface="Times New Roman"/>
              </a:rPr>
              <a:t>j</a:t>
            </a:r>
            <a:r>
              <a:rPr sz="2400" i="1" spc="-15" dirty="0">
                <a:latin typeface="Times New Roman"/>
                <a:cs typeface="Times New Roman"/>
              </a:rPr>
              <a:t> </a:t>
            </a:r>
            <a:r>
              <a:rPr sz="2400" spc="5" dirty="0">
                <a:latin typeface="Times New Roman"/>
                <a:cs typeface="Times New Roman"/>
              </a:rPr>
              <a:t>(</a:t>
            </a:r>
            <a:r>
              <a:rPr sz="2400" i="1" spc="5" dirty="0">
                <a:latin typeface="Times New Roman"/>
                <a:cs typeface="Times New Roman"/>
              </a:rPr>
              <a:t>j</a:t>
            </a:r>
            <a:r>
              <a:rPr sz="2400" spc="5" dirty="0">
                <a:latin typeface="Times New Roman"/>
                <a:cs typeface="Times New Roman"/>
              </a:rPr>
              <a:t>=1,…,</a:t>
            </a:r>
            <a:r>
              <a:rPr sz="2400" i="1" spc="5" dirty="0">
                <a:latin typeface="Times New Roman"/>
                <a:cs typeface="Times New Roman"/>
              </a:rPr>
              <a:t>n</a:t>
            </a:r>
            <a:r>
              <a:rPr sz="2400" spc="5" dirty="0">
                <a:latin typeface="Times New Roman"/>
                <a:cs typeface="Times New Roman"/>
              </a:rPr>
              <a:t>)</a:t>
            </a:r>
            <a:endParaRPr sz="2400" dirty="0">
              <a:latin typeface="Times New Roman"/>
              <a:cs typeface="Times New Roman"/>
            </a:endParaRPr>
          </a:p>
        </p:txBody>
      </p:sp>
      <p:sp>
        <p:nvSpPr>
          <p:cNvPr id="14" name="object 17">
            <a:extLst>
              <a:ext uri="{FF2B5EF4-FFF2-40B4-BE49-F238E27FC236}">
                <a16:creationId xmlns:a16="http://schemas.microsoft.com/office/drawing/2014/main" id="{3DD2A410-E803-4D8F-A9B4-00E2A5D22B72}"/>
              </a:ext>
            </a:extLst>
          </p:cNvPr>
          <p:cNvSpPr txBox="1"/>
          <p:nvPr/>
        </p:nvSpPr>
        <p:spPr>
          <a:xfrm>
            <a:off x="3352798" y="4679039"/>
            <a:ext cx="3025140" cy="730250"/>
          </a:xfrm>
          <a:prstGeom prst="rect">
            <a:avLst/>
          </a:prstGeom>
          <a:solidFill>
            <a:srgbClr val="656598"/>
          </a:solidFill>
          <a:ln w="28574">
            <a:solidFill>
              <a:srgbClr val="FF0000"/>
            </a:solidFill>
          </a:ln>
        </p:spPr>
        <p:txBody>
          <a:bodyPr vert="horz" wrap="square" lIns="0" tIns="52069" rIns="0" bIns="0" rtlCol="0">
            <a:spAutoFit/>
          </a:bodyPr>
          <a:lstStyle/>
          <a:p>
            <a:pPr marL="1080135" marR="381000" indent="-693420">
              <a:lnSpc>
                <a:spcPct val="100000"/>
              </a:lnSpc>
              <a:spcBef>
                <a:spcPts val="409"/>
              </a:spcBef>
            </a:pPr>
            <a:r>
              <a:rPr sz="2000" b="1" spc="5" dirty="0">
                <a:solidFill>
                  <a:srgbClr val="FFFF00"/>
                </a:solidFill>
                <a:latin typeface="Arial"/>
                <a:cs typeface="Arial"/>
              </a:rPr>
              <a:t>Πα</a:t>
            </a:r>
            <a:r>
              <a:rPr sz="2000" b="1" spc="-15" dirty="0">
                <a:solidFill>
                  <a:srgbClr val="FFFF00"/>
                </a:solidFill>
                <a:latin typeface="Arial"/>
                <a:cs typeface="Arial"/>
              </a:rPr>
              <a:t>ρ</a:t>
            </a:r>
            <a:r>
              <a:rPr sz="2000" b="1" spc="5" dirty="0">
                <a:solidFill>
                  <a:srgbClr val="FFFF00"/>
                </a:solidFill>
                <a:latin typeface="Arial"/>
                <a:cs typeface="Arial"/>
              </a:rPr>
              <a:t>α</a:t>
            </a:r>
            <a:r>
              <a:rPr sz="2000" b="1" dirty="0">
                <a:solidFill>
                  <a:srgbClr val="FFFF00"/>
                </a:solidFill>
                <a:latin typeface="Arial"/>
                <a:cs typeface="Arial"/>
              </a:rPr>
              <a:t>λ</a:t>
            </a:r>
            <a:r>
              <a:rPr sz="2000" b="1" spc="-15" dirty="0">
                <a:solidFill>
                  <a:srgbClr val="FFFF00"/>
                </a:solidFill>
                <a:latin typeface="Arial"/>
                <a:cs typeface="Arial"/>
              </a:rPr>
              <a:t>λ</a:t>
            </a:r>
            <a:r>
              <a:rPr sz="2000" b="1" spc="-10" dirty="0">
                <a:solidFill>
                  <a:srgbClr val="FFFF00"/>
                </a:solidFill>
                <a:latin typeface="Arial"/>
                <a:cs typeface="Arial"/>
              </a:rPr>
              <a:t>α</a:t>
            </a:r>
            <a:r>
              <a:rPr sz="2000" b="1" spc="-15" dirty="0">
                <a:solidFill>
                  <a:srgbClr val="FFFF00"/>
                </a:solidFill>
                <a:latin typeface="Arial"/>
                <a:cs typeface="Arial"/>
              </a:rPr>
              <a:t>κ</a:t>
            </a:r>
            <a:r>
              <a:rPr sz="2000" b="1" spc="5" dirty="0">
                <a:solidFill>
                  <a:srgbClr val="FFFF00"/>
                </a:solidFill>
                <a:latin typeface="Arial"/>
                <a:cs typeface="Arial"/>
              </a:rPr>
              <a:t>τ</a:t>
            </a:r>
            <a:r>
              <a:rPr sz="2000" b="1" spc="-5" dirty="0">
                <a:solidFill>
                  <a:srgbClr val="FFFF00"/>
                </a:solidFill>
                <a:latin typeface="Arial"/>
                <a:cs typeface="Arial"/>
              </a:rPr>
              <a:t>ι</a:t>
            </a:r>
            <a:r>
              <a:rPr sz="2000" b="1" spc="-15" dirty="0">
                <a:solidFill>
                  <a:srgbClr val="FFFF00"/>
                </a:solidFill>
                <a:latin typeface="Arial"/>
                <a:cs typeface="Arial"/>
              </a:rPr>
              <a:t>κ</a:t>
            </a:r>
            <a:r>
              <a:rPr sz="2000" b="1" dirty="0">
                <a:solidFill>
                  <a:srgbClr val="FFFF00"/>
                </a:solidFill>
                <a:latin typeface="Arial"/>
                <a:cs typeface="Arial"/>
              </a:rPr>
              <a:t>ό</a:t>
            </a:r>
            <a:r>
              <a:rPr sz="2000" b="1" spc="5" dirty="0">
                <a:solidFill>
                  <a:srgbClr val="FFFF00"/>
                </a:solidFill>
                <a:latin typeface="Arial"/>
                <a:cs typeface="Arial"/>
              </a:rPr>
              <a:t>τ</a:t>
            </a:r>
            <a:r>
              <a:rPr sz="2000" b="1" spc="-15" dirty="0">
                <a:solidFill>
                  <a:srgbClr val="FFFF00"/>
                </a:solidFill>
                <a:latin typeface="Arial"/>
                <a:cs typeface="Arial"/>
              </a:rPr>
              <a:t>η</a:t>
            </a:r>
            <a:r>
              <a:rPr sz="2000" b="1" spc="-10" dirty="0">
                <a:solidFill>
                  <a:srgbClr val="FFFF00"/>
                </a:solidFill>
                <a:latin typeface="Arial"/>
                <a:cs typeface="Arial"/>
              </a:rPr>
              <a:t>τ</a:t>
            </a:r>
            <a:r>
              <a:rPr sz="2000" b="1" dirty="0">
                <a:solidFill>
                  <a:srgbClr val="FFFF00"/>
                </a:solidFill>
                <a:latin typeface="Arial"/>
                <a:cs typeface="Arial"/>
              </a:rPr>
              <a:t>α  </a:t>
            </a:r>
            <a:r>
              <a:rPr sz="2000" b="1" spc="-5" dirty="0">
                <a:solidFill>
                  <a:srgbClr val="FFFF00"/>
                </a:solidFill>
                <a:latin typeface="Arial"/>
                <a:cs typeface="Arial"/>
              </a:rPr>
              <a:t>Μεταξύ</a:t>
            </a:r>
            <a:endParaRPr sz="2000" dirty="0">
              <a:latin typeface="Arial"/>
              <a:cs typeface="Arial"/>
            </a:endParaRPr>
          </a:p>
        </p:txBody>
      </p:sp>
      <p:sp>
        <p:nvSpPr>
          <p:cNvPr id="15" name="object 18">
            <a:extLst>
              <a:ext uri="{FF2B5EF4-FFF2-40B4-BE49-F238E27FC236}">
                <a16:creationId xmlns:a16="http://schemas.microsoft.com/office/drawing/2014/main" id="{459ADCA1-32BC-4E75-B7E7-9678465D71E1}"/>
              </a:ext>
            </a:extLst>
          </p:cNvPr>
          <p:cNvSpPr txBox="1"/>
          <p:nvPr/>
        </p:nvSpPr>
        <p:spPr>
          <a:xfrm>
            <a:off x="6578660" y="4497958"/>
            <a:ext cx="3023870" cy="1187450"/>
          </a:xfrm>
          <a:prstGeom prst="rect">
            <a:avLst/>
          </a:prstGeom>
          <a:solidFill>
            <a:srgbClr val="656598"/>
          </a:solidFill>
          <a:ln w="28574">
            <a:solidFill>
              <a:srgbClr val="FF0000"/>
            </a:solidFill>
          </a:ln>
        </p:spPr>
        <p:txBody>
          <a:bodyPr vert="horz" wrap="square" lIns="0" tIns="53340" rIns="0" bIns="0" rtlCol="0">
            <a:spAutoFit/>
          </a:bodyPr>
          <a:lstStyle/>
          <a:p>
            <a:pPr marL="385445" marR="381000" algn="ctr">
              <a:lnSpc>
                <a:spcPct val="100000"/>
              </a:lnSpc>
              <a:spcBef>
                <a:spcPts val="420"/>
              </a:spcBef>
            </a:pPr>
            <a:r>
              <a:rPr sz="2000" b="1" spc="5" dirty="0">
                <a:solidFill>
                  <a:srgbClr val="FFFF00"/>
                </a:solidFill>
                <a:latin typeface="Arial"/>
                <a:cs typeface="Arial"/>
              </a:rPr>
              <a:t>Πα</a:t>
            </a:r>
            <a:r>
              <a:rPr sz="2000" b="1" spc="-15" dirty="0">
                <a:solidFill>
                  <a:srgbClr val="FFFF00"/>
                </a:solidFill>
                <a:latin typeface="Arial"/>
                <a:cs typeface="Arial"/>
              </a:rPr>
              <a:t>ρ</a:t>
            </a:r>
            <a:r>
              <a:rPr sz="2000" b="1" spc="5" dirty="0">
                <a:solidFill>
                  <a:srgbClr val="FFFF00"/>
                </a:solidFill>
                <a:latin typeface="Arial"/>
                <a:cs typeface="Arial"/>
              </a:rPr>
              <a:t>α</a:t>
            </a:r>
            <a:r>
              <a:rPr sz="2000" b="1" dirty="0">
                <a:solidFill>
                  <a:srgbClr val="FFFF00"/>
                </a:solidFill>
                <a:latin typeface="Arial"/>
                <a:cs typeface="Arial"/>
              </a:rPr>
              <a:t>λ</a:t>
            </a:r>
            <a:r>
              <a:rPr sz="2000" b="1" spc="-15" dirty="0">
                <a:solidFill>
                  <a:srgbClr val="FFFF00"/>
                </a:solidFill>
                <a:latin typeface="Arial"/>
                <a:cs typeface="Arial"/>
              </a:rPr>
              <a:t>λ</a:t>
            </a:r>
            <a:r>
              <a:rPr sz="2000" b="1" spc="-10" dirty="0">
                <a:solidFill>
                  <a:srgbClr val="FFFF00"/>
                </a:solidFill>
                <a:latin typeface="Arial"/>
                <a:cs typeface="Arial"/>
              </a:rPr>
              <a:t>α</a:t>
            </a:r>
            <a:r>
              <a:rPr sz="2000" b="1" spc="-15" dirty="0">
                <a:solidFill>
                  <a:srgbClr val="FFFF00"/>
                </a:solidFill>
                <a:latin typeface="Arial"/>
                <a:cs typeface="Arial"/>
              </a:rPr>
              <a:t>κ</a:t>
            </a:r>
            <a:r>
              <a:rPr sz="2000" b="1" spc="5" dirty="0">
                <a:solidFill>
                  <a:srgbClr val="FFFF00"/>
                </a:solidFill>
                <a:latin typeface="Arial"/>
                <a:cs typeface="Arial"/>
              </a:rPr>
              <a:t>τ</a:t>
            </a:r>
            <a:r>
              <a:rPr sz="2000" b="1" spc="-5" dirty="0">
                <a:solidFill>
                  <a:srgbClr val="FFFF00"/>
                </a:solidFill>
                <a:latin typeface="Arial"/>
                <a:cs typeface="Arial"/>
              </a:rPr>
              <a:t>ι</a:t>
            </a:r>
            <a:r>
              <a:rPr sz="2000" b="1" spc="-15" dirty="0">
                <a:solidFill>
                  <a:srgbClr val="FFFF00"/>
                </a:solidFill>
                <a:latin typeface="Arial"/>
                <a:cs typeface="Arial"/>
              </a:rPr>
              <a:t>κ</a:t>
            </a:r>
            <a:r>
              <a:rPr sz="2000" b="1" dirty="0">
                <a:solidFill>
                  <a:srgbClr val="FFFF00"/>
                </a:solidFill>
                <a:latin typeface="Arial"/>
                <a:cs typeface="Arial"/>
              </a:rPr>
              <a:t>ό</a:t>
            </a:r>
            <a:r>
              <a:rPr sz="2000" b="1" spc="5" dirty="0">
                <a:solidFill>
                  <a:srgbClr val="FFFF00"/>
                </a:solidFill>
                <a:latin typeface="Arial"/>
                <a:cs typeface="Arial"/>
              </a:rPr>
              <a:t>τ</a:t>
            </a:r>
            <a:r>
              <a:rPr sz="2000" b="1" spc="-15" dirty="0">
                <a:solidFill>
                  <a:srgbClr val="FFFF00"/>
                </a:solidFill>
                <a:latin typeface="Arial"/>
                <a:cs typeface="Arial"/>
              </a:rPr>
              <a:t>η</a:t>
            </a:r>
            <a:r>
              <a:rPr sz="2000" b="1" spc="-10" dirty="0">
                <a:solidFill>
                  <a:srgbClr val="FFFF00"/>
                </a:solidFill>
                <a:latin typeface="Arial"/>
                <a:cs typeface="Arial"/>
              </a:rPr>
              <a:t>τ</a:t>
            </a:r>
            <a:r>
              <a:rPr sz="2000" b="1" dirty="0">
                <a:solidFill>
                  <a:srgbClr val="FFFF00"/>
                </a:solidFill>
                <a:latin typeface="Arial"/>
                <a:cs typeface="Arial"/>
              </a:rPr>
              <a:t>α  </a:t>
            </a:r>
            <a:r>
              <a:rPr sz="2000" b="1" spc="-15" dirty="0">
                <a:solidFill>
                  <a:srgbClr val="FFFF00"/>
                </a:solidFill>
                <a:latin typeface="Arial"/>
                <a:cs typeface="Arial"/>
              </a:rPr>
              <a:t>Μέσα</a:t>
            </a:r>
            <a:endParaRPr sz="2000" dirty="0">
              <a:latin typeface="Arial"/>
              <a:cs typeface="Arial"/>
            </a:endParaRPr>
          </a:p>
          <a:p>
            <a:pPr algn="ctr">
              <a:lnSpc>
                <a:spcPct val="100000"/>
              </a:lnSpc>
              <a:spcBef>
                <a:spcPts val="1200"/>
              </a:spcBef>
            </a:pPr>
            <a:r>
              <a:rPr sz="2000" b="1" dirty="0">
                <a:solidFill>
                  <a:srgbClr val="FFFF00"/>
                </a:solidFill>
                <a:latin typeface="Arial"/>
                <a:cs typeface="Arial"/>
              </a:rPr>
              <a:t>ή Πειραµατικό</a:t>
            </a:r>
            <a:r>
              <a:rPr sz="2000" b="1" spc="-25" dirty="0">
                <a:solidFill>
                  <a:srgbClr val="FFFF00"/>
                </a:solidFill>
                <a:latin typeface="Arial"/>
                <a:cs typeface="Arial"/>
              </a:rPr>
              <a:t> </a:t>
            </a:r>
            <a:r>
              <a:rPr sz="2000" b="1" spc="5" dirty="0">
                <a:solidFill>
                  <a:srgbClr val="FFFF00"/>
                </a:solidFill>
                <a:latin typeface="Arial"/>
                <a:cs typeface="Arial"/>
              </a:rPr>
              <a:t>Σφάλµα</a:t>
            </a:r>
            <a:endParaRPr sz="2000" dirty="0">
              <a:latin typeface="Arial"/>
              <a:cs typeface="Arial"/>
            </a:endParaRPr>
          </a:p>
        </p:txBody>
      </p:sp>
      <p:sp>
        <p:nvSpPr>
          <p:cNvPr id="16" name="Βέλος: Δεξιό 15">
            <a:extLst>
              <a:ext uri="{FF2B5EF4-FFF2-40B4-BE49-F238E27FC236}">
                <a16:creationId xmlns:a16="http://schemas.microsoft.com/office/drawing/2014/main" id="{441EBF18-D033-4F69-8555-812F3C177BAE}"/>
              </a:ext>
            </a:extLst>
          </p:cNvPr>
          <p:cNvSpPr/>
          <p:nvPr/>
        </p:nvSpPr>
        <p:spPr>
          <a:xfrm rot="18653679">
            <a:off x="4981265" y="3971229"/>
            <a:ext cx="1263255" cy="524925"/>
          </a:xfrm>
          <a:prstGeom prst="rightArrow">
            <a:avLst>
              <a:gd name="adj1" fmla="val 50000"/>
              <a:gd name="adj2" fmla="val 2675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Βέλος: Δεξιό 16">
            <a:extLst>
              <a:ext uri="{FF2B5EF4-FFF2-40B4-BE49-F238E27FC236}">
                <a16:creationId xmlns:a16="http://schemas.microsoft.com/office/drawing/2014/main" id="{D75177B4-E55A-4B16-AA7A-41BC2E05C96B}"/>
              </a:ext>
            </a:extLst>
          </p:cNvPr>
          <p:cNvSpPr/>
          <p:nvPr/>
        </p:nvSpPr>
        <p:spPr>
          <a:xfrm rot="16200000">
            <a:off x="7999767" y="3960419"/>
            <a:ext cx="627671" cy="447405"/>
          </a:xfrm>
          <a:prstGeom prst="rightArrow">
            <a:avLst>
              <a:gd name="adj1" fmla="val 50000"/>
              <a:gd name="adj2" fmla="val 2675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100072" y="1616964"/>
            <a:ext cx="6659879" cy="4855463"/>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2080260" y="1597151"/>
            <a:ext cx="6697980" cy="4893945"/>
          </a:xfrm>
          <a:custGeom>
            <a:avLst/>
            <a:gdLst/>
            <a:ahLst/>
            <a:cxnLst/>
            <a:rect l="l" t="t" r="r" b="b"/>
            <a:pathLst>
              <a:path w="6697980" h="4893945">
                <a:moveTo>
                  <a:pt x="0" y="0"/>
                </a:moveTo>
                <a:lnTo>
                  <a:pt x="0" y="4893563"/>
                </a:lnTo>
                <a:lnTo>
                  <a:pt x="6697979" y="4893563"/>
                </a:lnTo>
                <a:lnTo>
                  <a:pt x="6697979"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45026" y="833119"/>
            <a:ext cx="4387215" cy="696595"/>
          </a:xfrm>
          <a:prstGeom prst="rect">
            <a:avLst/>
          </a:prstGeom>
        </p:spPr>
        <p:txBody>
          <a:bodyPr vert="horz" wrap="square" lIns="0" tIns="12700" rIns="0" bIns="0" rtlCol="0">
            <a:spAutoFit/>
          </a:bodyPr>
          <a:lstStyle/>
          <a:p>
            <a:pPr marL="12700">
              <a:lnSpc>
                <a:spcPct val="100000"/>
              </a:lnSpc>
              <a:spcBef>
                <a:spcPts val="100"/>
              </a:spcBef>
            </a:pPr>
            <a:r>
              <a:rPr sz="4400" spc="-5" dirty="0"/>
              <a:t>Παραδείγµατα</a:t>
            </a:r>
            <a:r>
              <a:rPr sz="4400" spc="-45" dirty="0"/>
              <a:t> </a:t>
            </a:r>
            <a:r>
              <a:rPr sz="4400" dirty="0"/>
              <a:t>(5)</a:t>
            </a:r>
            <a:endParaRPr sz="4400"/>
          </a:p>
        </p:txBody>
      </p:sp>
      <p:sp>
        <p:nvSpPr>
          <p:cNvPr id="10" name="object 10"/>
          <p:cNvSpPr/>
          <p:nvPr/>
        </p:nvSpPr>
        <p:spPr>
          <a:xfrm>
            <a:off x="1379219" y="2049780"/>
            <a:ext cx="7848600" cy="299161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359408" y="2029967"/>
            <a:ext cx="7886700" cy="3030220"/>
          </a:xfrm>
          <a:custGeom>
            <a:avLst/>
            <a:gdLst/>
            <a:ahLst/>
            <a:cxnLst/>
            <a:rect l="l" t="t" r="r" b="b"/>
            <a:pathLst>
              <a:path w="7886700" h="3030220">
                <a:moveTo>
                  <a:pt x="0" y="0"/>
                </a:moveTo>
                <a:lnTo>
                  <a:pt x="0" y="3029711"/>
                </a:lnTo>
                <a:lnTo>
                  <a:pt x="7886699" y="3029711"/>
                </a:lnTo>
                <a:lnTo>
                  <a:pt x="7886699"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524000" y="1978151"/>
            <a:ext cx="7522464" cy="4474464"/>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504187" y="1958339"/>
            <a:ext cx="7560945" cy="4512945"/>
          </a:xfrm>
          <a:custGeom>
            <a:avLst/>
            <a:gdLst/>
            <a:ahLst/>
            <a:cxnLst/>
            <a:rect l="l" t="t" r="r" b="b"/>
            <a:pathLst>
              <a:path w="7560945" h="4512945">
                <a:moveTo>
                  <a:pt x="0" y="0"/>
                </a:moveTo>
                <a:lnTo>
                  <a:pt x="0" y="4512563"/>
                </a:lnTo>
                <a:lnTo>
                  <a:pt x="7560563" y="4512563"/>
                </a:lnTo>
                <a:lnTo>
                  <a:pt x="7560563"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45026" y="833119"/>
            <a:ext cx="4387215" cy="696595"/>
          </a:xfrm>
          <a:prstGeom prst="rect">
            <a:avLst/>
          </a:prstGeom>
        </p:spPr>
        <p:txBody>
          <a:bodyPr vert="horz" wrap="square" lIns="0" tIns="12700" rIns="0" bIns="0" rtlCol="0">
            <a:spAutoFit/>
          </a:bodyPr>
          <a:lstStyle/>
          <a:p>
            <a:pPr marL="12700">
              <a:lnSpc>
                <a:spcPct val="100000"/>
              </a:lnSpc>
              <a:spcBef>
                <a:spcPts val="100"/>
              </a:spcBef>
            </a:pPr>
            <a:r>
              <a:rPr sz="4400" spc="-5" dirty="0"/>
              <a:t>Παραδείγµατα</a:t>
            </a:r>
            <a:r>
              <a:rPr sz="4400" spc="-45" dirty="0"/>
              <a:t> </a:t>
            </a:r>
            <a:r>
              <a:rPr sz="4400" dirty="0"/>
              <a:t>(6)</a:t>
            </a:r>
            <a:endParaRPr sz="4400"/>
          </a:p>
        </p:txBody>
      </p:sp>
      <p:sp>
        <p:nvSpPr>
          <p:cNvPr id="10" name="object 10"/>
          <p:cNvSpPr/>
          <p:nvPr/>
        </p:nvSpPr>
        <p:spPr>
          <a:xfrm>
            <a:off x="947927" y="1690116"/>
            <a:ext cx="8964167" cy="216865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928116" y="1670304"/>
            <a:ext cx="8983980" cy="2207260"/>
          </a:xfrm>
          <a:custGeom>
            <a:avLst/>
            <a:gdLst/>
            <a:ahLst/>
            <a:cxnLst/>
            <a:rect l="l" t="t" r="r" b="b"/>
            <a:pathLst>
              <a:path w="8983980" h="2207260">
                <a:moveTo>
                  <a:pt x="0" y="0"/>
                </a:moveTo>
                <a:lnTo>
                  <a:pt x="0" y="2206751"/>
                </a:lnTo>
                <a:lnTo>
                  <a:pt x="8983979" y="2206751"/>
                </a:lnTo>
              </a:path>
            </a:pathLst>
          </a:custGeom>
          <a:ln w="38099">
            <a:solidFill>
              <a:srgbClr val="FF0000"/>
            </a:solidFill>
          </a:ln>
        </p:spPr>
        <p:txBody>
          <a:bodyPr wrap="square" lIns="0" tIns="0" rIns="0" bIns="0" rtlCol="0"/>
          <a:lstStyle/>
          <a:p>
            <a:endParaRPr/>
          </a:p>
        </p:txBody>
      </p:sp>
      <p:sp>
        <p:nvSpPr>
          <p:cNvPr id="12" name="object 12"/>
          <p:cNvSpPr/>
          <p:nvPr/>
        </p:nvSpPr>
        <p:spPr>
          <a:xfrm>
            <a:off x="928116" y="1670304"/>
            <a:ext cx="8983980" cy="0"/>
          </a:xfrm>
          <a:custGeom>
            <a:avLst/>
            <a:gdLst/>
            <a:ahLst/>
            <a:cxnLst/>
            <a:rect l="l" t="t" r="r" b="b"/>
            <a:pathLst>
              <a:path w="8983980">
                <a:moveTo>
                  <a:pt x="8983979" y="0"/>
                </a:moveTo>
                <a:lnTo>
                  <a:pt x="0" y="0"/>
                </a:lnTo>
              </a:path>
            </a:pathLst>
          </a:custGeom>
          <a:ln w="38099">
            <a:solidFill>
              <a:srgbClr val="FF0000"/>
            </a:solidFill>
          </a:ln>
        </p:spPr>
        <p:txBody>
          <a:bodyPr wrap="square" lIns="0" tIns="0" rIns="0" bIns="0" rtlCol="0"/>
          <a:lstStyle/>
          <a:p>
            <a:endParaRPr/>
          </a:p>
        </p:txBody>
      </p:sp>
      <p:sp>
        <p:nvSpPr>
          <p:cNvPr id="13" name="object 13"/>
          <p:cNvSpPr/>
          <p:nvPr/>
        </p:nvSpPr>
        <p:spPr>
          <a:xfrm>
            <a:off x="1092708" y="4137660"/>
            <a:ext cx="8567927" cy="2092451"/>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1072895" y="4117847"/>
            <a:ext cx="8606155" cy="2131060"/>
          </a:xfrm>
          <a:custGeom>
            <a:avLst/>
            <a:gdLst/>
            <a:ahLst/>
            <a:cxnLst/>
            <a:rect l="l" t="t" r="r" b="b"/>
            <a:pathLst>
              <a:path w="8606155" h="2131060">
                <a:moveTo>
                  <a:pt x="0" y="0"/>
                </a:moveTo>
                <a:lnTo>
                  <a:pt x="0" y="2130551"/>
                </a:lnTo>
                <a:lnTo>
                  <a:pt x="8606027" y="2130551"/>
                </a:lnTo>
                <a:lnTo>
                  <a:pt x="8606027" y="0"/>
                </a:lnTo>
                <a:lnTo>
                  <a:pt x="0" y="0"/>
                </a:lnTo>
                <a:close/>
              </a:path>
            </a:pathLst>
          </a:custGeom>
          <a:ln w="38099">
            <a:solidFill>
              <a:srgbClr val="FF0000"/>
            </a:solidFill>
          </a:ln>
        </p:spPr>
        <p:txBody>
          <a:bodyPr wrap="square" lIns="0" tIns="0" rIns="0" bIns="0" rtlCol="0"/>
          <a:lstStyle/>
          <a:p>
            <a:endParaRPr/>
          </a:p>
        </p:txBody>
      </p:sp>
      <p:sp>
        <p:nvSpPr>
          <p:cNvPr id="15" name="object 15"/>
          <p:cNvSpPr/>
          <p:nvPr/>
        </p:nvSpPr>
        <p:spPr>
          <a:xfrm>
            <a:off x="1092708" y="6298691"/>
            <a:ext cx="5269991" cy="711707"/>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1072895" y="6278879"/>
            <a:ext cx="5308600" cy="749935"/>
          </a:xfrm>
          <a:custGeom>
            <a:avLst/>
            <a:gdLst/>
            <a:ahLst/>
            <a:cxnLst/>
            <a:rect l="l" t="t" r="r" b="b"/>
            <a:pathLst>
              <a:path w="5308600" h="749934">
                <a:moveTo>
                  <a:pt x="0" y="0"/>
                </a:moveTo>
                <a:lnTo>
                  <a:pt x="0" y="749807"/>
                </a:lnTo>
                <a:lnTo>
                  <a:pt x="5308091" y="749807"/>
                </a:lnTo>
                <a:lnTo>
                  <a:pt x="5308091"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05136" y="833119"/>
            <a:ext cx="4467225" cy="696595"/>
          </a:xfrm>
          <a:prstGeom prst="rect">
            <a:avLst/>
          </a:prstGeom>
        </p:spPr>
        <p:txBody>
          <a:bodyPr vert="horz" wrap="square" lIns="0" tIns="12700" rIns="0" bIns="0" rtlCol="0">
            <a:spAutoFit/>
          </a:bodyPr>
          <a:lstStyle/>
          <a:p>
            <a:pPr marL="12700">
              <a:lnSpc>
                <a:spcPct val="100000"/>
              </a:lnSpc>
              <a:spcBef>
                <a:spcPts val="100"/>
              </a:spcBef>
            </a:pPr>
            <a:r>
              <a:rPr sz="4400" spc="-5" dirty="0"/>
              <a:t>Αποτελέσµατα</a:t>
            </a:r>
            <a:r>
              <a:rPr sz="4400" spc="-45" dirty="0"/>
              <a:t> </a:t>
            </a:r>
            <a:r>
              <a:rPr sz="4400" spc="-5" dirty="0"/>
              <a:t>(1)</a:t>
            </a:r>
            <a:endParaRPr sz="4400"/>
          </a:p>
        </p:txBody>
      </p:sp>
      <p:sp>
        <p:nvSpPr>
          <p:cNvPr id="10" name="object 10"/>
          <p:cNvSpPr/>
          <p:nvPr/>
        </p:nvSpPr>
        <p:spPr>
          <a:xfrm>
            <a:off x="947927" y="1819655"/>
            <a:ext cx="8747759" cy="2151887"/>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928116" y="1799844"/>
            <a:ext cx="8785860" cy="2190115"/>
          </a:xfrm>
          <a:custGeom>
            <a:avLst/>
            <a:gdLst/>
            <a:ahLst/>
            <a:cxnLst/>
            <a:rect l="l" t="t" r="r" b="b"/>
            <a:pathLst>
              <a:path w="8785860" h="2190115">
                <a:moveTo>
                  <a:pt x="0" y="0"/>
                </a:moveTo>
                <a:lnTo>
                  <a:pt x="0" y="2189987"/>
                </a:lnTo>
                <a:lnTo>
                  <a:pt x="8785859" y="2189987"/>
                </a:lnTo>
                <a:lnTo>
                  <a:pt x="8785859" y="0"/>
                </a:lnTo>
                <a:lnTo>
                  <a:pt x="0" y="0"/>
                </a:lnTo>
                <a:close/>
              </a:path>
            </a:pathLst>
          </a:custGeom>
          <a:ln w="38099">
            <a:solidFill>
              <a:srgbClr val="FF0000"/>
            </a:solidFill>
          </a:ln>
        </p:spPr>
        <p:txBody>
          <a:bodyPr wrap="square" lIns="0" tIns="0" rIns="0" bIns="0" rtlCol="0"/>
          <a:lstStyle/>
          <a:p>
            <a:endParaRPr/>
          </a:p>
        </p:txBody>
      </p:sp>
      <p:sp>
        <p:nvSpPr>
          <p:cNvPr id="12" name="object 12"/>
          <p:cNvSpPr/>
          <p:nvPr/>
        </p:nvSpPr>
        <p:spPr>
          <a:xfrm>
            <a:off x="1235963" y="4137659"/>
            <a:ext cx="8208263" cy="2289047"/>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1216151" y="4117847"/>
            <a:ext cx="8246745" cy="2327275"/>
          </a:xfrm>
          <a:custGeom>
            <a:avLst/>
            <a:gdLst/>
            <a:ahLst/>
            <a:cxnLst/>
            <a:rect l="l" t="t" r="r" b="b"/>
            <a:pathLst>
              <a:path w="8246745" h="2327275">
                <a:moveTo>
                  <a:pt x="0" y="0"/>
                </a:moveTo>
                <a:lnTo>
                  <a:pt x="0" y="2327147"/>
                </a:lnTo>
                <a:lnTo>
                  <a:pt x="8246363" y="2327147"/>
                </a:lnTo>
                <a:lnTo>
                  <a:pt x="8246363"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05136" y="833119"/>
            <a:ext cx="4467225" cy="696595"/>
          </a:xfrm>
          <a:prstGeom prst="rect">
            <a:avLst/>
          </a:prstGeom>
        </p:spPr>
        <p:txBody>
          <a:bodyPr vert="horz" wrap="square" lIns="0" tIns="12700" rIns="0" bIns="0" rtlCol="0">
            <a:spAutoFit/>
          </a:bodyPr>
          <a:lstStyle/>
          <a:p>
            <a:pPr marL="12700">
              <a:lnSpc>
                <a:spcPct val="100000"/>
              </a:lnSpc>
              <a:spcBef>
                <a:spcPts val="100"/>
              </a:spcBef>
            </a:pPr>
            <a:r>
              <a:rPr sz="4400" spc="-5" dirty="0"/>
              <a:t>Αποτελέσµατα</a:t>
            </a:r>
            <a:r>
              <a:rPr sz="4400" spc="-45" dirty="0"/>
              <a:t> </a:t>
            </a:r>
            <a:r>
              <a:rPr sz="4400" spc="-5" dirty="0"/>
              <a:t>(2)</a:t>
            </a:r>
            <a:endParaRPr sz="4400"/>
          </a:p>
        </p:txBody>
      </p:sp>
      <p:sp>
        <p:nvSpPr>
          <p:cNvPr id="10" name="object 10"/>
          <p:cNvSpPr/>
          <p:nvPr/>
        </p:nvSpPr>
        <p:spPr>
          <a:xfrm>
            <a:off x="2171700" y="1978151"/>
            <a:ext cx="6263639" cy="422757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151888" y="1958339"/>
            <a:ext cx="6301740" cy="4265930"/>
          </a:xfrm>
          <a:custGeom>
            <a:avLst/>
            <a:gdLst/>
            <a:ahLst/>
            <a:cxnLst/>
            <a:rect l="l" t="t" r="r" b="b"/>
            <a:pathLst>
              <a:path w="6301740" h="4265930">
                <a:moveTo>
                  <a:pt x="0" y="0"/>
                </a:moveTo>
                <a:lnTo>
                  <a:pt x="0" y="4265675"/>
                </a:lnTo>
                <a:lnTo>
                  <a:pt x="6301739" y="4265675"/>
                </a:lnTo>
                <a:lnTo>
                  <a:pt x="6301739"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05136" y="833119"/>
            <a:ext cx="4467225" cy="696595"/>
          </a:xfrm>
          <a:prstGeom prst="rect">
            <a:avLst/>
          </a:prstGeom>
        </p:spPr>
        <p:txBody>
          <a:bodyPr vert="horz" wrap="square" lIns="0" tIns="12700" rIns="0" bIns="0" rtlCol="0">
            <a:spAutoFit/>
          </a:bodyPr>
          <a:lstStyle/>
          <a:p>
            <a:pPr marL="12700">
              <a:lnSpc>
                <a:spcPct val="100000"/>
              </a:lnSpc>
              <a:spcBef>
                <a:spcPts val="100"/>
              </a:spcBef>
            </a:pPr>
            <a:r>
              <a:rPr sz="4400" spc="-5" dirty="0"/>
              <a:t>Αποτελέσµατα</a:t>
            </a:r>
            <a:r>
              <a:rPr sz="4400" spc="-45" dirty="0"/>
              <a:t> </a:t>
            </a:r>
            <a:r>
              <a:rPr sz="4400" spc="-5" dirty="0"/>
              <a:t>(3)</a:t>
            </a:r>
            <a:endParaRPr sz="4400"/>
          </a:p>
        </p:txBody>
      </p:sp>
      <p:sp>
        <p:nvSpPr>
          <p:cNvPr id="10" name="object 10"/>
          <p:cNvSpPr/>
          <p:nvPr/>
        </p:nvSpPr>
        <p:spPr>
          <a:xfrm>
            <a:off x="1524000" y="1882139"/>
            <a:ext cx="7560563" cy="436473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504187" y="1862327"/>
            <a:ext cx="7599045" cy="4403090"/>
          </a:xfrm>
          <a:custGeom>
            <a:avLst/>
            <a:gdLst/>
            <a:ahLst/>
            <a:cxnLst/>
            <a:rect l="l" t="t" r="r" b="b"/>
            <a:pathLst>
              <a:path w="7599045" h="4403090">
                <a:moveTo>
                  <a:pt x="0" y="0"/>
                </a:moveTo>
                <a:lnTo>
                  <a:pt x="0" y="4402835"/>
                </a:lnTo>
                <a:lnTo>
                  <a:pt x="7598663" y="4402835"/>
                </a:lnTo>
                <a:lnTo>
                  <a:pt x="7598663"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05136" y="671575"/>
            <a:ext cx="4467225" cy="696595"/>
          </a:xfrm>
          <a:prstGeom prst="rect">
            <a:avLst/>
          </a:prstGeom>
        </p:spPr>
        <p:txBody>
          <a:bodyPr vert="horz" wrap="square" lIns="0" tIns="12700" rIns="0" bIns="0" rtlCol="0">
            <a:spAutoFit/>
          </a:bodyPr>
          <a:lstStyle/>
          <a:p>
            <a:pPr marL="12700">
              <a:lnSpc>
                <a:spcPct val="100000"/>
              </a:lnSpc>
              <a:spcBef>
                <a:spcPts val="100"/>
              </a:spcBef>
            </a:pPr>
            <a:r>
              <a:rPr sz="4400" spc="-5" dirty="0"/>
              <a:t>Αποτελέσµατα</a:t>
            </a:r>
            <a:r>
              <a:rPr sz="4400" spc="-45" dirty="0"/>
              <a:t> </a:t>
            </a:r>
            <a:r>
              <a:rPr sz="4400" spc="-5" dirty="0"/>
              <a:t>(4)</a:t>
            </a:r>
            <a:endParaRPr sz="4400"/>
          </a:p>
        </p:txBody>
      </p:sp>
      <p:sp>
        <p:nvSpPr>
          <p:cNvPr id="10" name="object 10"/>
          <p:cNvSpPr/>
          <p:nvPr/>
        </p:nvSpPr>
        <p:spPr>
          <a:xfrm>
            <a:off x="1524000" y="1722120"/>
            <a:ext cx="7417307" cy="548487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504187" y="1702307"/>
            <a:ext cx="0" cy="5504815"/>
          </a:xfrm>
          <a:custGeom>
            <a:avLst/>
            <a:gdLst/>
            <a:ahLst/>
            <a:cxnLst/>
            <a:rect l="l" t="t" r="r" b="b"/>
            <a:pathLst>
              <a:path h="5504815">
                <a:moveTo>
                  <a:pt x="0" y="0"/>
                </a:moveTo>
                <a:lnTo>
                  <a:pt x="0" y="5504687"/>
                </a:lnTo>
              </a:path>
            </a:pathLst>
          </a:custGeom>
          <a:ln w="38099">
            <a:solidFill>
              <a:srgbClr val="FF0000"/>
            </a:solidFill>
          </a:ln>
        </p:spPr>
        <p:txBody>
          <a:bodyPr wrap="square" lIns="0" tIns="0" rIns="0" bIns="0" rtlCol="0"/>
          <a:lstStyle/>
          <a:p>
            <a:endParaRPr/>
          </a:p>
        </p:txBody>
      </p:sp>
      <p:sp>
        <p:nvSpPr>
          <p:cNvPr id="12" name="object 12"/>
          <p:cNvSpPr/>
          <p:nvPr/>
        </p:nvSpPr>
        <p:spPr>
          <a:xfrm>
            <a:off x="1504187" y="1702307"/>
            <a:ext cx="7455534" cy="5504815"/>
          </a:xfrm>
          <a:custGeom>
            <a:avLst/>
            <a:gdLst/>
            <a:ahLst/>
            <a:cxnLst/>
            <a:rect l="l" t="t" r="r" b="b"/>
            <a:pathLst>
              <a:path w="7455534" h="5504815">
                <a:moveTo>
                  <a:pt x="7455407" y="5504687"/>
                </a:moveTo>
                <a:lnTo>
                  <a:pt x="7455407" y="0"/>
                </a:lnTo>
                <a:lnTo>
                  <a:pt x="0" y="0"/>
                </a:lnTo>
              </a:path>
            </a:pathLst>
          </a:custGeom>
          <a:ln w="38099">
            <a:solidFill>
              <a:srgbClr val="FF0000"/>
            </a:solidFill>
          </a:ln>
        </p:spPr>
        <p:txBody>
          <a:bodyPr wrap="square" lIns="0" tIns="0" rIns="0" bIns="0" rtlCol="0"/>
          <a:lstStyle/>
          <a:p>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05136" y="833119"/>
            <a:ext cx="4467225" cy="696595"/>
          </a:xfrm>
          <a:prstGeom prst="rect">
            <a:avLst/>
          </a:prstGeom>
        </p:spPr>
        <p:txBody>
          <a:bodyPr vert="horz" wrap="square" lIns="0" tIns="12700" rIns="0" bIns="0" rtlCol="0">
            <a:spAutoFit/>
          </a:bodyPr>
          <a:lstStyle/>
          <a:p>
            <a:pPr marL="12700">
              <a:lnSpc>
                <a:spcPct val="100000"/>
              </a:lnSpc>
              <a:spcBef>
                <a:spcPts val="100"/>
              </a:spcBef>
            </a:pPr>
            <a:r>
              <a:rPr sz="4400" spc="-5" dirty="0"/>
              <a:t>Αποτελέσµατα</a:t>
            </a:r>
            <a:r>
              <a:rPr sz="4400" spc="-45" dirty="0"/>
              <a:t> </a:t>
            </a:r>
            <a:r>
              <a:rPr sz="4400" spc="-5" dirty="0"/>
              <a:t>(5)</a:t>
            </a:r>
            <a:endParaRPr sz="4400"/>
          </a:p>
        </p:txBody>
      </p:sp>
      <p:sp>
        <p:nvSpPr>
          <p:cNvPr id="10" name="object 10"/>
          <p:cNvSpPr/>
          <p:nvPr/>
        </p:nvSpPr>
        <p:spPr>
          <a:xfrm>
            <a:off x="1955292" y="1978152"/>
            <a:ext cx="6697979" cy="4520183"/>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935479" y="1958339"/>
            <a:ext cx="6736080" cy="4558665"/>
          </a:xfrm>
          <a:custGeom>
            <a:avLst/>
            <a:gdLst/>
            <a:ahLst/>
            <a:cxnLst/>
            <a:rect l="l" t="t" r="r" b="b"/>
            <a:pathLst>
              <a:path w="6736080" h="4558665">
                <a:moveTo>
                  <a:pt x="0" y="0"/>
                </a:moveTo>
                <a:lnTo>
                  <a:pt x="0" y="4558283"/>
                </a:lnTo>
                <a:lnTo>
                  <a:pt x="6736079" y="4558283"/>
                </a:lnTo>
                <a:lnTo>
                  <a:pt x="6736079"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105136" y="833119"/>
            <a:ext cx="4467225" cy="696595"/>
          </a:xfrm>
          <a:prstGeom prst="rect">
            <a:avLst/>
          </a:prstGeom>
        </p:spPr>
        <p:txBody>
          <a:bodyPr vert="horz" wrap="square" lIns="0" tIns="12700" rIns="0" bIns="0" rtlCol="0">
            <a:spAutoFit/>
          </a:bodyPr>
          <a:lstStyle/>
          <a:p>
            <a:pPr marL="12700">
              <a:lnSpc>
                <a:spcPct val="100000"/>
              </a:lnSpc>
              <a:spcBef>
                <a:spcPts val="100"/>
              </a:spcBef>
            </a:pPr>
            <a:r>
              <a:rPr sz="4400" spc="-5" dirty="0"/>
              <a:t>Αποτελέσµατα</a:t>
            </a:r>
            <a:r>
              <a:rPr sz="4400" spc="-45" dirty="0"/>
              <a:t> </a:t>
            </a:r>
            <a:r>
              <a:rPr sz="4400" spc="-5" dirty="0"/>
              <a:t>(6)</a:t>
            </a:r>
            <a:endParaRPr sz="4400"/>
          </a:p>
        </p:txBody>
      </p:sp>
      <p:sp>
        <p:nvSpPr>
          <p:cNvPr id="10" name="object 10"/>
          <p:cNvSpPr/>
          <p:nvPr/>
        </p:nvSpPr>
        <p:spPr>
          <a:xfrm>
            <a:off x="1955292" y="2554224"/>
            <a:ext cx="6697979" cy="257403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935479" y="2534411"/>
            <a:ext cx="6736080" cy="2612390"/>
          </a:xfrm>
          <a:custGeom>
            <a:avLst/>
            <a:gdLst/>
            <a:ahLst/>
            <a:cxnLst/>
            <a:rect l="l" t="t" r="r" b="b"/>
            <a:pathLst>
              <a:path w="6736080" h="2612390">
                <a:moveTo>
                  <a:pt x="0" y="0"/>
                </a:moveTo>
                <a:lnTo>
                  <a:pt x="0" y="2612135"/>
                </a:lnTo>
                <a:lnTo>
                  <a:pt x="6736079" y="2612135"/>
                </a:lnTo>
                <a:lnTo>
                  <a:pt x="6736079" y="0"/>
                </a:lnTo>
                <a:lnTo>
                  <a:pt x="0" y="0"/>
                </a:lnTo>
                <a:close/>
              </a:path>
            </a:pathLst>
          </a:custGeom>
          <a:ln w="38099">
            <a:solidFill>
              <a:srgbClr val="FF0000"/>
            </a:solidFill>
          </a:ln>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8095" y="348995"/>
            <a:ext cx="9144000" cy="6858000"/>
            <a:chOff x="768095" y="348995"/>
            <a:chExt cx="9144000" cy="6858000"/>
          </a:xfrm>
        </p:grpSpPr>
        <p:sp>
          <p:nvSpPr>
            <p:cNvPr id="3" name="object 3"/>
            <p:cNvSpPr/>
            <p:nvPr/>
          </p:nvSpPr>
          <p:spPr>
            <a:xfrm>
              <a:off x="1100327" y="4768595"/>
              <a:ext cx="135635" cy="13715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06495" y="6515099"/>
              <a:ext cx="146303" cy="1463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23871" y="4671060"/>
              <a:ext cx="192023" cy="192023"/>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293560" y="171474"/>
            <a:ext cx="9448800" cy="1367041"/>
          </a:xfrm>
          <a:prstGeom prst="rect">
            <a:avLst/>
          </a:prstGeom>
        </p:spPr>
        <p:txBody>
          <a:bodyPr vert="horz" wrap="square" lIns="0" tIns="12700" rIns="0" bIns="0" rtlCol="0">
            <a:spAutoFit/>
          </a:bodyPr>
          <a:lstStyle/>
          <a:p>
            <a:pPr marL="12700" algn="ctr">
              <a:lnSpc>
                <a:spcPct val="100000"/>
              </a:lnSpc>
              <a:spcBef>
                <a:spcPts val="100"/>
              </a:spcBef>
            </a:pPr>
            <a:r>
              <a:rPr lang="el-GR" sz="2000" spc="-5" dirty="0">
                <a:solidFill>
                  <a:srgbClr val="FF0000"/>
                </a:solidFill>
              </a:rPr>
              <a:t>Συνολική </a:t>
            </a:r>
            <a:r>
              <a:rPr lang="el-GR" sz="2000" spc="-5" dirty="0" err="1">
                <a:solidFill>
                  <a:srgbClr val="FF0000"/>
                </a:solidFill>
                <a:latin typeface="Arial"/>
                <a:cs typeface="Arial"/>
              </a:rPr>
              <a:t>παραλλακτηκότητα</a:t>
            </a:r>
            <a:br>
              <a:rPr lang="el-GR" sz="2000" spc="-5" dirty="0">
                <a:solidFill>
                  <a:srgbClr val="FF0000"/>
                </a:solidFill>
                <a:latin typeface="Arial"/>
                <a:cs typeface="Arial"/>
              </a:rPr>
            </a:br>
            <a:r>
              <a:rPr lang="el-GR" sz="2000" spc="-5" dirty="0">
                <a:solidFill>
                  <a:srgbClr val="FF0000"/>
                </a:solidFill>
                <a:latin typeface="Arial"/>
                <a:cs typeface="Arial"/>
              </a:rPr>
              <a:t>και επιμερισμός σε </a:t>
            </a:r>
            <a:r>
              <a:rPr lang="el-GR" sz="2000" b="1" u="sng" spc="-5" dirty="0">
                <a:solidFill>
                  <a:srgbClr val="0070C0"/>
                </a:solidFill>
                <a:effectLst>
                  <a:outerShdw blurRad="38100" dist="38100" dir="2700000" algn="tl">
                    <a:srgbClr val="000000">
                      <a:alpha val="43137"/>
                    </a:srgbClr>
                  </a:outerShdw>
                </a:effectLst>
                <a:latin typeface="Arial"/>
                <a:cs typeface="Arial"/>
              </a:rPr>
              <a:t>πηγές </a:t>
            </a:r>
            <a:r>
              <a:rPr lang="el-GR" sz="2000" b="1" u="sng" spc="-5" dirty="0" err="1">
                <a:solidFill>
                  <a:srgbClr val="0070C0"/>
                </a:solidFill>
                <a:effectLst>
                  <a:outerShdw blurRad="38100" dist="38100" dir="2700000" algn="tl">
                    <a:srgbClr val="000000">
                      <a:alpha val="43137"/>
                    </a:srgbClr>
                  </a:outerShdw>
                </a:effectLst>
                <a:latin typeface="Arial"/>
                <a:cs typeface="Arial"/>
              </a:rPr>
              <a:t>παραλλακτηκότητας</a:t>
            </a:r>
            <a:r>
              <a:rPr lang="en-US" sz="2000" b="1" u="sng" spc="-5" dirty="0">
                <a:solidFill>
                  <a:srgbClr val="0070C0"/>
                </a:solidFill>
                <a:effectLst>
                  <a:outerShdw blurRad="38100" dist="38100" dir="2700000" algn="tl">
                    <a:srgbClr val="000000">
                      <a:alpha val="43137"/>
                    </a:srgbClr>
                  </a:outerShdw>
                </a:effectLst>
              </a:rPr>
              <a:t> </a:t>
            </a:r>
            <a:r>
              <a:rPr lang="en-US" sz="2000" spc="-5" dirty="0">
                <a:solidFill>
                  <a:srgbClr val="FF0000"/>
                </a:solidFill>
                <a:latin typeface="Arial"/>
                <a:cs typeface="Arial"/>
              </a:rPr>
              <a:t>Sources of variance</a:t>
            </a:r>
            <a:br>
              <a:rPr lang="en-US" sz="2000" spc="-5" dirty="0">
                <a:solidFill>
                  <a:srgbClr val="FF0000"/>
                </a:solidFill>
                <a:latin typeface="Arial"/>
                <a:cs typeface="Arial"/>
              </a:rPr>
            </a:br>
            <a:br>
              <a:rPr lang="el-GR" sz="2000" spc="-5" dirty="0">
                <a:solidFill>
                  <a:srgbClr val="FF0000"/>
                </a:solidFill>
                <a:latin typeface="Arial"/>
                <a:cs typeface="Arial"/>
              </a:rPr>
            </a:br>
            <a:r>
              <a:rPr lang="en-US" sz="2000" spc="-5" dirty="0">
                <a:solidFill>
                  <a:srgbClr val="FF0000"/>
                </a:solidFill>
              </a:rPr>
              <a:t>One way </a:t>
            </a:r>
            <a:r>
              <a:rPr lang="en-US" sz="2000" spc="-5" dirty="0" err="1">
                <a:solidFill>
                  <a:srgbClr val="FF0000"/>
                </a:solidFill>
              </a:rPr>
              <a:t>Anova</a:t>
            </a:r>
            <a:r>
              <a:rPr lang="en-US" sz="2000" spc="-5" dirty="0">
                <a:solidFill>
                  <a:srgbClr val="FF0000"/>
                </a:solidFill>
              </a:rPr>
              <a:t> (</a:t>
            </a:r>
            <a:r>
              <a:rPr lang="el-GR" sz="2000" spc="-5" dirty="0">
                <a:solidFill>
                  <a:srgbClr val="FF0000"/>
                </a:solidFill>
              </a:rPr>
              <a:t>ένας </a:t>
            </a:r>
            <a:r>
              <a:rPr lang="el-GR" sz="2000" spc="-5" dirty="0" err="1">
                <a:solidFill>
                  <a:srgbClr val="FF0000"/>
                </a:solidFill>
              </a:rPr>
              <a:t>παραγοντας</a:t>
            </a:r>
            <a:r>
              <a:rPr lang="el-GR" spc="-5" dirty="0">
                <a:solidFill>
                  <a:srgbClr val="FF0000"/>
                </a:solidFill>
              </a:rPr>
              <a:t>) </a:t>
            </a:r>
            <a:endParaRPr dirty="0">
              <a:solidFill>
                <a:srgbClr val="FF0000"/>
              </a:solidFill>
            </a:endParaRPr>
          </a:p>
        </p:txBody>
      </p:sp>
      <p:sp>
        <p:nvSpPr>
          <p:cNvPr id="7" name="object 7"/>
          <p:cNvSpPr/>
          <p:nvPr/>
        </p:nvSpPr>
        <p:spPr>
          <a:xfrm>
            <a:off x="1655063" y="2612135"/>
            <a:ext cx="5356860" cy="782320"/>
          </a:xfrm>
          <a:custGeom>
            <a:avLst/>
            <a:gdLst/>
            <a:ahLst/>
            <a:cxnLst/>
            <a:rect l="l" t="t" r="r" b="b"/>
            <a:pathLst>
              <a:path w="5356859" h="782320">
                <a:moveTo>
                  <a:pt x="5356859" y="781811"/>
                </a:moveTo>
                <a:lnTo>
                  <a:pt x="5356859" y="0"/>
                </a:lnTo>
                <a:lnTo>
                  <a:pt x="0" y="0"/>
                </a:lnTo>
                <a:lnTo>
                  <a:pt x="0" y="781811"/>
                </a:lnTo>
                <a:lnTo>
                  <a:pt x="5356859" y="781811"/>
                </a:lnTo>
                <a:close/>
              </a:path>
            </a:pathLst>
          </a:custGeom>
          <a:solidFill>
            <a:srgbClr val="FFFFFF"/>
          </a:solidFill>
        </p:spPr>
        <p:txBody>
          <a:bodyPr wrap="square" lIns="0" tIns="0" rIns="0" bIns="0" rtlCol="0"/>
          <a:lstStyle/>
          <a:p>
            <a:endParaRPr/>
          </a:p>
        </p:txBody>
      </p:sp>
      <p:sp>
        <p:nvSpPr>
          <p:cNvPr id="8" name="object 8"/>
          <p:cNvSpPr txBox="1"/>
          <p:nvPr/>
        </p:nvSpPr>
        <p:spPr>
          <a:xfrm>
            <a:off x="3512717" y="2642483"/>
            <a:ext cx="465455" cy="716280"/>
          </a:xfrm>
          <a:prstGeom prst="rect">
            <a:avLst/>
          </a:prstGeom>
        </p:spPr>
        <p:txBody>
          <a:bodyPr vert="horz" wrap="square" lIns="0" tIns="0" rIns="0" bIns="0" rtlCol="0">
            <a:spAutoFit/>
          </a:bodyPr>
          <a:lstStyle/>
          <a:p>
            <a:pPr>
              <a:lnSpc>
                <a:spcPts val="5555"/>
              </a:lnSpc>
            </a:pPr>
            <a:r>
              <a:rPr sz="5100" i="1" spc="-170" dirty="0">
                <a:latin typeface="Times New Roman"/>
                <a:cs typeface="Times New Roman"/>
              </a:rPr>
              <a:t>n</a:t>
            </a:r>
            <a:r>
              <a:rPr sz="5100" spc="-5" dirty="0">
                <a:latin typeface="Times New Roman"/>
                <a:cs typeface="Times New Roman"/>
              </a:rPr>
              <a:t>.</a:t>
            </a:r>
            <a:endParaRPr sz="5100">
              <a:latin typeface="Times New Roman"/>
              <a:cs typeface="Times New Roman"/>
            </a:endParaRPr>
          </a:p>
        </p:txBody>
      </p:sp>
      <p:sp>
        <p:nvSpPr>
          <p:cNvPr id="9" name="object 9"/>
          <p:cNvSpPr txBox="1"/>
          <p:nvPr/>
        </p:nvSpPr>
        <p:spPr>
          <a:xfrm>
            <a:off x="1776983" y="2568603"/>
            <a:ext cx="5019040" cy="792480"/>
          </a:xfrm>
          <a:prstGeom prst="rect">
            <a:avLst/>
          </a:prstGeom>
        </p:spPr>
        <p:txBody>
          <a:bodyPr vert="horz" wrap="square" lIns="0" tIns="1905" rIns="0" bIns="0" rtlCol="0">
            <a:spAutoFit/>
          </a:bodyPr>
          <a:lstStyle/>
          <a:p>
            <a:pPr>
              <a:lnSpc>
                <a:spcPct val="100000"/>
              </a:lnSpc>
              <a:spcBef>
                <a:spcPts val="15"/>
              </a:spcBef>
              <a:tabLst>
                <a:tab pos="2189480" algn="l"/>
              </a:tabLst>
            </a:pPr>
            <a:r>
              <a:rPr sz="5100" i="1" spc="-10" dirty="0">
                <a:latin typeface="Times New Roman"/>
                <a:cs typeface="Times New Roman"/>
              </a:rPr>
              <a:t>SST</a:t>
            </a:r>
            <a:r>
              <a:rPr sz="5100" i="1" spc="500" dirty="0">
                <a:latin typeface="Times New Roman"/>
                <a:cs typeface="Times New Roman"/>
              </a:rPr>
              <a:t> </a:t>
            </a:r>
            <a:r>
              <a:rPr sz="5100" spc="-10" dirty="0">
                <a:latin typeface="Symbol"/>
                <a:cs typeface="Symbol"/>
              </a:rPr>
              <a:t></a:t>
            </a:r>
            <a:r>
              <a:rPr sz="5100" spc="-10" dirty="0">
                <a:latin typeface="Times New Roman"/>
                <a:cs typeface="Times New Roman"/>
              </a:rPr>
              <a:t>	</a:t>
            </a:r>
            <a:r>
              <a:rPr sz="5100" i="1" spc="-10" dirty="0">
                <a:latin typeface="Times New Roman"/>
                <a:cs typeface="Times New Roman"/>
              </a:rPr>
              <a:t>SSB </a:t>
            </a:r>
            <a:r>
              <a:rPr sz="5100" spc="-10" dirty="0">
                <a:latin typeface="Symbol"/>
                <a:cs typeface="Symbol"/>
              </a:rPr>
              <a:t></a:t>
            </a:r>
            <a:r>
              <a:rPr sz="5100" spc="-660" dirty="0">
                <a:latin typeface="Times New Roman"/>
                <a:cs typeface="Times New Roman"/>
              </a:rPr>
              <a:t> </a:t>
            </a:r>
            <a:r>
              <a:rPr sz="5100" i="1" spc="-15" dirty="0">
                <a:latin typeface="Times New Roman"/>
                <a:cs typeface="Times New Roman"/>
              </a:rPr>
              <a:t>SSW</a:t>
            </a:r>
            <a:endParaRPr sz="5100">
              <a:latin typeface="Times New Roman"/>
              <a:cs typeface="Times New Roman"/>
            </a:endParaRPr>
          </a:p>
        </p:txBody>
      </p:sp>
      <p:sp>
        <p:nvSpPr>
          <p:cNvPr id="10" name="object 10"/>
          <p:cNvSpPr/>
          <p:nvPr/>
        </p:nvSpPr>
        <p:spPr>
          <a:xfrm>
            <a:off x="1655063" y="2612135"/>
            <a:ext cx="5356860" cy="782320"/>
          </a:xfrm>
          <a:custGeom>
            <a:avLst/>
            <a:gdLst/>
            <a:ahLst/>
            <a:cxnLst/>
            <a:rect l="l" t="t" r="r" b="b"/>
            <a:pathLst>
              <a:path w="5356859" h="782320">
                <a:moveTo>
                  <a:pt x="0" y="0"/>
                </a:moveTo>
                <a:lnTo>
                  <a:pt x="0" y="781811"/>
                </a:lnTo>
                <a:lnTo>
                  <a:pt x="5356859" y="781811"/>
                </a:lnTo>
                <a:lnTo>
                  <a:pt x="5356859" y="0"/>
                </a:lnTo>
                <a:lnTo>
                  <a:pt x="0" y="0"/>
                </a:lnTo>
                <a:close/>
              </a:path>
            </a:pathLst>
          </a:custGeom>
          <a:ln w="28574">
            <a:solidFill>
              <a:srgbClr val="FF0000"/>
            </a:solidFill>
          </a:ln>
        </p:spPr>
        <p:txBody>
          <a:bodyPr wrap="square" lIns="0" tIns="0" rIns="0" bIns="0" rtlCol="0"/>
          <a:lstStyle/>
          <a:p>
            <a:endParaRPr/>
          </a:p>
        </p:txBody>
      </p:sp>
      <p:sp>
        <p:nvSpPr>
          <p:cNvPr id="11" name="object 11"/>
          <p:cNvSpPr txBox="1"/>
          <p:nvPr/>
        </p:nvSpPr>
        <p:spPr>
          <a:xfrm>
            <a:off x="5411723" y="3994403"/>
            <a:ext cx="3168650" cy="1035050"/>
          </a:xfrm>
          <a:prstGeom prst="rect">
            <a:avLst/>
          </a:prstGeom>
          <a:solidFill>
            <a:srgbClr val="656598"/>
          </a:solidFill>
          <a:ln w="28574">
            <a:solidFill>
              <a:srgbClr val="FF0000"/>
            </a:solidFill>
          </a:ln>
        </p:spPr>
        <p:txBody>
          <a:bodyPr vert="horz" wrap="square" lIns="0" tIns="52069" rIns="0" bIns="0" rtlCol="0">
            <a:spAutoFit/>
          </a:bodyPr>
          <a:lstStyle/>
          <a:p>
            <a:pPr marL="179070" marR="168275" algn="ctr">
              <a:lnSpc>
                <a:spcPct val="100000"/>
              </a:lnSpc>
              <a:spcBef>
                <a:spcPts val="409"/>
              </a:spcBef>
            </a:pPr>
            <a:r>
              <a:rPr sz="2000" b="1" spc="5" dirty="0">
                <a:solidFill>
                  <a:srgbClr val="FFFF00"/>
                </a:solidFill>
                <a:latin typeface="Arial"/>
                <a:cs typeface="Arial"/>
              </a:rPr>
              <a:t>Άθροισµα</a:t>
            </a:r>
            <a:r>
              <a:rPr sz="2000" b="1" spc="-70" dirty="0">
                <a:solidFill>
                  <a:srgbClr val="FFFF00"/>
                </a:solidFill>
                <a:latin typeface="Arial"/>
                <a:cs typeface="Arial"/>
              </a:rPr>
              <a:t> </a:t>
            </a:r>
            <a:r>
              <a:rPr sz="2000" b="1" spc="-5" dirty="0">
                <a:solidFill>
                  <a:srgbClr val="FFFF00"/>
                </a:solidFill>
                <a:latin typeface="Arial"/>
                <a:cs typeface="Arial"/>
              </a:rPr>
              <a:t>Τετραγώνων  </a:t>
            </a:r>
            <a:r>
              <a:rPr sz="2000" b="1" spc="-15" dirty="0">
                <a:solidFill>
                  <a:srgbClr val="FFFF00"/>
                </a:solidFill>
                <a:latin typeface="Arial"/>
                <a:cs typeface="Arial"/>
              </a:rPr>
              <a:t>Μέσα </a:t>
            </a:r>
            <a:r>
              <a:rPr sz="2000" b="1" dirty="0">
                <a:solidFill>
                  <a:srgbClr val="FFFF00"/>
                </a:solidFill>
                <a:latin typeface="Arial"/>
                <a:cs typeface="Arial"/>
              </a:rPr>
              <a:t>(</a:t>
            </a:r>
            <a:r>
              <a:rPr sz="2000" b="1" i="1" dirty="0">
                <a:solidFill>
                  <a:srgbClr val="FFFF00"/>
                </a:solidFill>
                <a:latin typeface="Arial"/>
                <a:cs typeface="Arial"/>
              </a:rPr>
              <a:t>Sum of </a:t>
            </a:r>
            <a:r>
              <a:rPr sz="2000" b="1" i="1" spc="-5" dirty="0">
                <a:solidFill>
                  <a:srgbClr val="FFFF00"/>
                </a:solidFill>
                <a:latin typeface="Arial"/>
                <a:cs typeface="Arial"/>
              </a:rPr>
              <a:t>Squares  Within</a:t>
            </a:r>
            <a:r>
              <a:rPr sz="2000" b="1" spc="-5" dirty="0">
                <a:solidFill>
                  <a:srgbClr val="FFFF00"/>
                </a:solidFill>
                <a:latin typeface="Arial"/>
                <a:cs typeface="Arial"/>
              </a:rPr>
              <a:t>)</a:t>
            </a:r>
            <a:endParaRPr sz="2000">
              <a:latin typeface="Arial"/>
              <a:cs typeface="Arial"/>
            </a:endParaRPr>
          </a:p>
        </p:txBody>
      </p:sp>
      <p:sp>
        <p:nvSpPr>
          <p:cNvPr id="12" name="object 12"/>
          <p:cNvSpPr txBox="1"/>
          <p:nvPr/>
        </p:nvSpPr>
        <p:spPr>
          <a:xfrm>
            <a:off x="1668779" y="3994403"/>
            <a:ext cx="3167380" cy="1035050"/>
          </a:xfrm>
          <a:prstGeom prst="rect">
            <a:avLst/>
          </a:prstGeom>
          <a:solidFill>
            <a:srgbClr val="656598"/>
          </a:solidFill>
          <a:ln w="28574">
            <a:solidFill>
              <a:srgbClr val="FF0000"/>
            </a:solidFill>
          </a:ln>
        </p:spPr>
        <p:txBody>
          <a:bodyPr vert="horz" wrap="square" lIns="0" tIns="52069" rIns="0" bIns="0" rtlCol="0">
            <a:spAutoFit/>
          </a:bodyPr>
          <a:lstStyle/>
          <a:p>
            <a:pPr marL="107950" marR="103505" indent="4445" algn="ctr">
              <a:lnSpc>
                <a:spcPct val="100000"/>
              </a:lnSpc>
              <a:spcBef>
                <a:spcPts val="409"/>
              </a:spcBef>
            </a:pPr>
            <a:r>
              <a:rPr sz="2000" b="1" spc="5" dirty="0">
                <a:solidFill>
                  <a:srgbClr val="FFFF00"/>
                </a:solidFill>
                <a:latin typeface="Arial"/>
                <a:cs typeface="Arial"/>
              </a:rPr>
              <a:t>Άθροισµα </a:t>
            </a:r>
            <a:r>
              <a:rPr sz="2000" b="1" spc="-5" dirty="0">
                <a:solidFill>
                  <a:srgbClr val="FFFF00"/>
                </a:solidFill>
                <a:latin typeface="Arial"/>
                <a:cs typeface="Arial"/>
              </a:rPr>
              <a:t>Τετραγώνων  Μεταξύ (</a:t>
            </a:r>
            <a:r>
              <a:rPr sz="2000" b="1" i="1" spc="-5" dirty="0">
                <a:solidFill>
                  <a:srgbClr val="FFFF00"/>
                </a:solidFill>
                <a:latin typeface="Arial"/>
                <a:cs typeface="Arial"/>
              </a:rPr>
              <a:t>Sum </a:t>
            </a:r>
            <a:r>
              <a:rPr sz="2000" b="1" i="1" dirty="0">
                <a:solidFill>
                  <a:srgbClr val="FFFF00"/>
                </a:solidFill>
                <a:latin typeface="Arial"/>
                <a:cs typeface="Arial"/>
              </a:rPr>
              <a:t>of</a:t>
            </a:r>
            <a:r>
              <a:rPr sz="2000" b="1" i="1" spc="-75" dirty="0">
                <a:solidFill>
                  <a:srgbClr val="FFFF00"/>
                </a:solidFill>
                <a:latin typeface="Arial"/>
                <a:cs typeface="Arial"/>
              </a:rPr>
              <a:t> </a:t>
            </a:r>
            <a:r>
              <a:rPr sz="2000" b="1" i="1" spc="-5" dirty="0">
                <a:solidFill>
                  <a:srgbClr val="FFFF00"/>
                </a:solidFill>
                <a:latin typeface="Arial"/>
                <a:cs typeface="Arial"/>
              </a:rPr>
              <a:t>Squares  Between</a:t>
            </a:r>
            <a:r>
              <a:rPr sz="2000" b="1" spc="-5" dirty="0">
                <a:solidFill>
                  <a:srgbClr val="FFFF00"/>
                </a:solidFill>
                <a:latin typeface="Arial"/>
                <a:cs typeface="Arial"/>
              </a:rPr>
              <a:t>)</a:t>
            </a:r>
            <a:endParaRPr sz="2000" dirty="0">
              <a:latin typeface="Arial"/>
              <a:cs typeface="Arial"/>
            </a:endParaRPr>
          </a:p>
        </p:txBody>
      </p:sp>
      <p:grpSp>
        <p:nvGrpSpPr>
          <p:cNvPr id="13" name="object 13"/>
          <p:cNvGrpSpPr/>
          <p:nvPr/>
        </p:nvGrpSpPr>
        <p:grpSpPr>
          <a:xfrm>
            <a:off x="1655063" y="2612135"/>
            <a:ext cx="5356860" cy="1394460"/>
            <a:chOff x="1655063" y="2612135"/>
            <a:chExt cx="5356860" cy="1394460"/>
          </a:xfrm>
        </p:grpSpPr>
        <p:sp>
          <p:nvSpPr>
            <p:cNvPr id="14" name="object 14"/>
            <p:cNvSpPr/>
            <p:nvPr/>
          </p:nvSpPr>
          <p:spPr>
            <a:xfrm>
              <a:off x="3454908" y="3273552"/>
              <a:ext cx="3126105" cy="733425"/>
            </a:xfrm>
            <a:custGeom>
              <a:avLst/>
              <a:gdLst/>
              <a:ahLst/>
              <a:cxnLst/>
              <a:rect l="l" t="t" r="r" b="b"/>
              <a:pathLst>
                <a:path w="3126104" h="733425">
                  <a:moveTo>
                    <a:pt x="661416" y="73152"/>
                  </a:moveTo>
                  <a:lnTo>
                    <a:pt x="539496" y="112776"/>
                  </a:lnTo>
                  <a:lnTo>
                    <a:pt x="566928" y="140208"/>
                  </a:lnTo>
                  <a:lnTo>
                    <a:pt x="0" y="707136"/>
                  </a:lnTo>
                  <a:lnTo>
                    <a:pt x="27432" y="733044"/>
                  </a:lnTo>
                  <a:lnTo>
                    <a:pt x="593598" y="166878"/>
                  </a:lnTo>
                  <a:lnTo>
                    <a:pt x="606552" y="179832"/>
                  </a:lnTo>
                  <a:lnTo>
                    <a:pt x="620268" y="193548"/>
                  </a:lnTo>
                  <a:lnTo>
                    <a:pt x="661416" y="73152"/>
                  </a:lnTo>
                  <a:close/>
                </a:path>
                <a:path w="3126104" h="733425">
                  <a:moveTo>
                    <a:pt x="3125724" y="710184"/>
                  </a:moveTo>
                  <a:lnTo>
                    <a:pt x="2752648" y="87401"/>
                  </a:lnTo>
                  <a:lnTo>
                    <a:pt x="2784348" y="68580"/>
                  </a:lnTo>
                  <a:lnTo>
                    <a:pt x="2677668" y="0"/>
                  </a:lnTo>
                  <a:lnTo>
                    <a:pt x="2686812" y="126492"/>
                  </a:lnTo>
                  <a:lnTo>
                    <a:pt x="2709672" y="112928"/>
                  </a:lnTo>
                  <a:lnTo>
                    <a:pt x="2719159" y="107289"/>
                  </a:lnTo>
                  <a:lnTo>
                    <a:pt x="3092196" y="729996"/>
                  </a:lnTo>
                  <a:lnTo>
                    <a:pt x="3125724" y="710184"/>
                  </a:lnTo>
                  <a:close/>
                </a:path>
              </a:pathLst>
            </a:custGeom>
            <a:solidFill>
              <a:srgbClr val="FF0000"/>
            </a:solidFill>
          </p:spPr>
          <p:txBody>
            <a:bodyPr wrap="square" lIns="0" tIns="0" rIns="0" bIns="0" rtlCol="0"/>
            <a:lstStyle/>
            <a:p>
              <a:endParaRPr/>
            </a:p>
          </p:txBody>
        </p:sp>
        <p:sp>
          <p:nvSpPr>
            <p:cNvPr id="15" name="object 15"/>
            <p:cNvSpPr/>
            <p:nvPr/>
          </p:nvSpPr>
          <p:spPr>
            <a:xfrm>
              <a:off x="3468623" y="2770631"/>
              <a:ext cx="502920" cy="502920"/>
            </a:xfrm>
            <a:custGeom>
              <a:avLst/>
              <a:gdLst/>
              <a:ahLst/>
              <a:cxnLst/>
              <a:rect l="l" t="t" r="r" b="b"/>
              <a:pathLst>
                <a:path w="502920" h="502920">
                  <a:moveTo>
                    <a:pt x="0" y="0"/>
                  </a:moveTo>
                  <a:lnTo>
                    <a:pt x="0" y="502919"/>
                  </a:lnTo>
                  <a:lnTo>
                    <a:pt x="502919" y="502919"/>
                  </a:lnTo>
                  <a:lnTo>
                    <a:pt x="502919" y="0"/>
                  </a:lnTo>
                  <a:lnTo>
                    <a:pt x="0" y="0"/>
                  </a:lnTo>
                  <a:close/>
                </a:path>
              </a:pathLst>
            </a:custGeom>
            <a:ln w="9524">
              <a:solidFill>
                <a:srgbClr val="FFFFFF"/>
              </a:solidFill>
            </a:ln>
          </p:spPr>
          <p:txBody>
            <a:bodyPr wrap="square" lIns="0" tIns="0" rIns="0" bIns="0" rtlCol="0"/>
            <a:lstStyle/>
            <a:p>
              <a:endParaRPr/>
            </a:p>
          </p:txBody>
        </p:sp>
        <p:sp>
          <p:nvSpPr>
            <p:cNvPr id="16" name="object 16"/>
            <p:cNvSpPr/>
            <p:nvPr/>
          </p:nvSpPr>
          <p:spPr>
            <a:xfrm>
              <a:off x="1655063" y="2612135"/>
              <a:ext cx="5356860" cy="782320"/>
            </a:xfrm>
            <a:custGeom>
              <a:avLst/>
              <a:gdLst/>
              <a:ahLst/>
              <a:cxnLst/>
              <a:rect l="l" t="t" r="r" b="b"/>
              <a:pathLst>
                <a:path w="5356859" h="782320">
                  <a:moveTo>
                    <a:pt x="5356859" y="781811"/>
                  </a:moveTo>
                  <a:lnTo>
                    <a:pt x="5356859" y="0"/>
                  </a:lnTo>
                  <a:lnTo>
                    <a:pt x="0" y="0"/>
                  </a:lnTo>
                  <a:lnTo>
                    <a:pt x="0" y="781811"/>
                  </a:lnTo>
                  <a:lnTo>
                    <a:pt x="5356859" y="781811"/>
                  </a:lnTo>
                  <a:close/>
                </a:path>
              </a:pathLst>
            </a:custGeom>
            <a:solidFill>
              <a:srgbClr val="FFFFFF"/>
            </a:solidFill>
          </p:spPr>
          <p:txBody>
            <a:bodyPr wrap="square" lIns="0" tIns="0" rIns="0" bIns="0" rtlCol="0"/>
            <a:lstStyle/>
            <a:p>
              <a:endParaRPr/>
            </a:p>
          </p:txBody>
        </p:sp>
      </p:grpSp>
      <p:sp>
        <p:nvSpPr>
          <p:cNvPr id="17" name="object 17"/>
          <p:cNvSpPr txBox="1"/>
          <p:nvPr/>
        </p:nvSpPr>
        <p:spPr>
          <a:xfrm>
            <a:off x="1956053" y="5951219"/>
            <a:ext cx="3025140" cy="730250"/>
          </a:xfrm>
          <a:prstGeom prst="rect">
            <a:avLst/>
          </a:prstGeom>
          <a:solidFill>
            <a:srgbClr val="656598"/>
          </a:solidFill>
          <a:ln w="28574">
            <a:solidFill>
              <a:srgbClr val="FF0000"/>
            </a:solidFill>
          </a:ln>
        </p:spPr>
        <p:txBody>
          <a:bodyPr vert="horz" wrap="square" lIns="0" tIns="52069" rIns="0" bIns="0" rtlCol="0">
            <a:spAutoFit/>
          </a:bodyPr>
          <a:lstStyle/>
          <a:p>
            <a:pPr marL="1080135" marR="381000" indent="-693420">
              <a:lnSpc>
                <a:spcPct val="100000"/>
              </a:lnSpc>
              <a:spcBef>
                <a:spcPts val="409"/>
              </a:spcBef>
            </a:pPr>
            <a:r>
              <a:rPr sz="2000" b="1" spc="5" dirty="0">
                <a:solidFill>
                  <a:srgbClr val="FFFF00"/>
                </a:solidFill>
                <a:latin typeface="Arial"/>
                <a:cs typeface="Arial"/>
              </a:rPr>
              <a:t>Πα</a:t>
            </a:r>
            <a:r>
              <a:rPr sz="2000" b="1" spc="-15" dirty="0">
                <a:solidFill>
                  <a:srgbClr val="FFFF00"/>
                </a:solidFill>
                <a:latin typeface="Arial"/>
                <a:cs typeface="Arial"/>
              </a:rPr>
              <a:t>ρ</a:t>
            </a:r>
            <a:r>
              <a:rPr sz="2000" b="1" spc="5" dirty="0">
                <a:solidFill>
                  <a:srgbClr val="FFFF00"/>
                </a:solidFill>
                <a:latin typeface="Arial"/>
                <a:cs typeface="Arial"/>
              </a:rPr>
              <a:t>α</a:t>
            </a:r>
            <a:r>
              <a:rPr sz="2000" b="1" dirty="0">
                <a:solidFill>
                  <a:srgbClr val="FFFF00"/>
                </a:solidFill>
                <a:latin typeface="Arial"/>
                <a:cs typeface="Arial"/>
              </a:rPr>
              <a:t>λ</a:t>
            </a:r>
            <a:r>
              <a:rPr sz="2000" b="1" spc="-15" dirty="0">
                <a:solidFill>
                  <a:srgbClr val="FFFF00"/>
                </a:solidFill>
                <a:latin typeface="Arial"/>
                <a:cs typeface="Arial"/>
              </a:rPr>
              <a:t>λ</a:t>
            </a:r>
            <a:r>
              <a:rPr sz="2000" b="1" spc="-10" dirty="0">
                <a:solidFill>
                  <a:srgbClr val="FFFF00"/>
                </a:solidFill>
                <a:latin typeface="Arial"/>
                <a:cs typeface="Arial"/>
              </a:rPr>
              <a:t>α</a:t>
            </a:r>
            <a:r>
              <a:rPr sz="2000" b="1" spc="-15" dirty="0">
                <a:solidFill>
                  <a:srgbClr val="FFFF00"/>
                </a:solidFill>
                <a:latin typeface="Arial"/>
                <a:cs typeface="Arial"/>
              </a:rPr>
              <a:t>κ</a:t>
            </a:r>
            <a:r>
              <a:rPr sz="2000" b="1" spc="5" dirty="0">
                <a:solidFill>
                  <a:srgbClr val="FFFF00"/>
                </a:solidFill>
                <a:latin typeface="Arial"/>
                <a:cs typeface="Arial"/>
              </a:rPr>
              <a:t>τ</a:t>
            </a:r>
            <a:r>
              <a:rPr sz="2000" b="1" spc="-5" dirty="0">
                <a:solidFill>
                  <a:srgbClr val="FFFF00"/>
                </a:solidFill>
                <a:latin typeface="Arial"/>
                <a:cs typeface="Arial"/>
              </a:rPr>
              <a:t>ι</a:t>
            </a:r>
            <a:r>
              <a:rPr sz="2000" b="1" spc="-15" dirty="0">
                <a:solidFill>
                  <a:srgbClr val="FFFF00"/>
                </a:solidFill>
                <a:latin typeface="Arial"/>
                <a:cs typeface="Arial"/>
              </a:rPr>
              <a:t>κ</a:t>
            </a:r>
            <a:r>
              <a:rPr sz="2000" b="1" dirty="0">
                <a:solidFill>
                  <a:srgbClr val="FFFF00"/>
                </a:solidFill>
                <a:latin typeface="Arial"/>
                <a:cs typeface="Arial"/>
              </a:rPr>
              <a:t>ό</a:t>
            </a:r>
            <a:r>
              <a:rPr sz="2000" b="1" spc="5" dirty="0">
                <a:solidFill>
                  <a:srgbClr val="FFFF00"/>
                </a:solidFill>
                <a:latin typeface="Arial"/>
                <a:cs typeface="Arial"/>
              </a:rPr>
              <a:t>τ</a:t>
            </a:r>
            <a:r>
              <a:rPr sz="2000" b="1" spc="-15" dirty="0">
                <a:solidFill>
                  <a:srgbClr val="FFFF00"/>
                </a:solidFill>
                <a:latin typeface="Arial"/>
                <a:cs typeface="Arial"/>
              </a:rPr>
              <a:t>η</a:t>
            </a:r>
            <a:r>
              <a:rPr sz="2000" b="1" spc="-10" dirty="0">
                <a:solidFill>
                  <a:srgbClr val="FFFF00"/>
                </a:solidFill>
                <a:latin typeface="Arial"/>
                <a:cs typeface="Arial"/>
              </a:rPr>
              <a:t>τ</a:t>
            </a:r>
            <a:r>
              <a:rPr sz="2000" b="1" dirty="0">
                <a:solidFill>
                  <a:srgbClr val="FFFF00"/>
                </a:solidFill>
                <a:latin typeface="Arial"/>
                <a:cs typeface="Arial"/>
              </a:rPr>
              <a:t>α  </a:t>
            </a:r>
            <a:r>
              <a:rPr sz="2000" b="1" spc="-5" dirty="0">
                <a:solidFill>
                  <a:srgbClr val="FFFF00"/>
                </a:solidFill>
                <a:latin typeface="Arial"/>
                <a:cs typeface="Arial"/>
              </a:rPr>
              <a:t>Μεταξύ</a:t>
            </a:r>
            <a:endParaRPr sz="2000" dirty="0">
              <a:latin typeface="Arial"/>
              <a:cs typeface="Arial"/>
            </a:endParaRPr>
          </a:p>
        </p:txBody>
      </p:sp>
      <p:sp>
        <p:nvSpPr>
          <p:cNvPr id="18" name="object 18"/>
          <p:cNvSpPr txBox="1"/>
          <p:nvPr/>
        </p:nvSpPr>
        <p:spPr>
          <a:xfrm>
            <a:off x="5556503" y="5722619"/>
            <a:ext cx="3023870" cy="1187450"/>
          </a:xfrm>
          <a:prstGeom prst="rect">
            <a:avLst/>
          </a:prstGeom>
          <a:solidFill>
            <a:srgbClr val="656598"/>
          </a:solidFill>
          <a:ln w="28574">
            <a:solidFill>
              <a:srgbClr val="FF0000"/>
            </a:solidFill>
          </a:ln>
        </p:spPr>
        <p:txBody>
          <a:bodyPr vert="horz" wrap="square" lIns="0" tIns="53340" rIns="0" bIns="0" rtlCol="0">
            <a:spAutoFit/>
          </a:bodyPr>
          <a:lstStyle/>
          <a:p>
            <a:pPr marL="385445" marR="381000" algn="ctr">
              <a:lnSpc>
                <a:spcPct val="100000"/>
              </a:lnSpc>
              <a:spcBef>
                <a:spcPts val="420"/>
              </a:spcBef>
            </a:pPr>
            <a:r>
              <a:rPr sz="2000" b="1" spc="5" dirty="0">
                <a:solidFill>
                  <a:srgbClr val="FFFF00"/>
                </a:solidFill>
                <a:latin typeface="Arial"/>
                <a:cs typeface="Arial"/>
              </a:rPr>
              <a:t>Πα</a:t>
            </a:r>
            <a:r>
              <a:rPr sz="2000" b="1" spc="-15" dirty="0">
                <a:solidFill>
                  <a:srgbClr val="FFFF00"/>
                </a:solidFill>
                <a:latin typeface="Arial"/>
                <a:cs typeface="Arial"/>
              </a:rPr>
              <a:t>ρ</a:t>
            </a:r>
            <a:r>
              <a:rPr sz="2000" b="1" spc="5" dirty="0">
                <a:solidFill>
                  <a:srgbClr val="FFFF00"/>
                </a:solidFill>
                <a:latin typeface="Arial"/>
                <a:cs typeface="Arial"/>
              </a:rPr>
              <a:t>α</a:t>
            </a:r>
            <a:r>
              <a:rPr sz="2000" b="1" dirty="0">
                <a:solidFill>
                  <a:srgbClr val="FFFF00"/>
                </a:solidFill>
                <a:latin typeface="Arial"/>
                <a:cs typeface="Arial"/>
              </a:rPr>
              <a:t>λ</a:t>
            </a:r>
            <a:r>
              <a:rPr sz="2000" b="1" spc="-15" dirty="0">
                <a:solidFill>
                  <a:srgbClr val="FFFF00"/>
                </a:solidFill>
                <a:latin typeface="Arial"/>
                <a:cs typeface="Arial"/>
              </a:rPr>
              <a:t>λ</a:t>
            </a:r>
            <a:r>
              <a:rPr sz="2000" b="1" spc="-10" dirty="0">
                <a:solidFill>
                  <a:srgbClr val="FFFF00"/>
                </a:solidFill>
                <a:latin typeface="Arial"/>
                <a:cs typeface="Arial"/>
              </a:rPr>
              <a:t>α</a:t>
            </a:r>
            <a:r>
              <a:rPr sz="2000" b="1" spc="-15" dirty="0">
                <a:solidFill>
                  <a:srgbClr val="FFFF00"/>
                </a:solidFill>
                <a:latin typeface="Arial"/>
                <a:cs typeface="Arial"/>
              </a:rPr>
              <a:t>κ</a:t>
            </a:r>
            <a:r>
              <a:rPr sz="2000" b="1" spc="5" dirty="0">
                <a:solidFill>
                  <a:srgbClr val="FFFF00"/>
                </a:solidFill>
                <a:latin typeface="Arial"/>
                <a:cs typeface="Arial"/>
              </a:rPr>
              <a:t>τ</a:t>
            </a:r>
            <a:r>
              <a:rPr sz="2000" b="1" spc="-5" dirty="0">
                <a:solidFill>
                  <a:srgbClr val="FFFF00"/>
                </a:solidFill>
                <a:latin typeface="Arial"/>
                <a:cs typeface="Arial"/>
              </a:rPr>
              <a:t>ι</a:t>
            </a:r>
            <a:r>
              <a:rPr sz="2000" b="1" spc="-15" dirty="0">
                <a:solidFill>
                  <a:srgbClr val="FFFF00"/>
                </a:solidFill>
                <a:latin typeface="Arial"/>
                <a:cs typeface="Arial"/>
              </a:rPr>
              <a:t>κ</a:t>
            </a:r>
            <a:r>
              <a:rPr sz="2000" b="1" dirty="0">
                <a:solidFill>
                  <a:srgbClr val="FFFF00"/>
                </a:solidFill>
                <a:latin typeface="Arial"/>
                <a:cs typeface="Arial"/>
              </a:rPr>
              <a:t>ό</a:t>
            </a:r>
            <a:r>
              <a:rPr sz="2000" b="1" spc="5" dirty="0">
                <a:solidFill>
                  <a:srgbClr val="FFFF00"/>
                </a:solidFill>
                <a:latin typeface="Arial"/>
                <a:cs typeface="Arial"/>
              </a:rPr>
              <a:t>τ</a:t>
            </a:r>
            <a:r>
              <a:rPr sz="2000" b="1" spc="-15" dirty="0">
                <a:solidFill>
                  <a:srgbClr val="FFFF00"/>
                </a:solidFill>
                <a:latin typeface="Arial"/>
                <a:cs typeface="Arial"/>
              </a:rPr>
              <a:t>η</a:t>
            </a:r>
            <a:r>
              <a:rPr sz="2000" b="1" spc="-10" dirty="0">
                <a:solidFill>
                  <a:srgbClr val="FFFF00"/>
                </a:solidFill>
                <a:latin typeface="Arial"/>
                <a:cs typeface="Arial"/>
              </a:rPr>
              <a:t>τ</a:t>
            </a:r>
            <a:r>
              <a:rPr sz="2000" b="1" dirty="0">
                <a:solidFill>
                  <a:srgbClr val="FFFF00"/>
                </a:solidFill>
                <a:latin typeface="Arial"/>
                <a:cs typeface="Arial"/>
              </a:rPr>
              <a:t>α  </a:t>
            </a:r>
            <a:r>
              <a:rPr sz="2000" b="1" spc="-15" dirty="0">
                <a:solidFill>
                  <a:srgbClr val="FFFF00"/>
                </a:solidFill>
                <a:latin typeface="Arial"/>
                <a:cs typeface="Arial"/>
              </a:rPr>
              <a:t>Μέσα</a:t>
            </a:r>
            <a:endParaRPr sz="2000" dirty="0">
              <a:latin typeface="Arial"/>
              <a:cs typeface="Arial"/>
            </a:endParaRPr>
          </a:p>
          <a:p>
            <a:pPr algn="ctr">
              <a:lnSpc>
                <a:spcPct val="100000"/>
              </a:lnSpc>
              <a:spcBef>
                <a:spcPts val="1200"/>
              </a:spcBef>
            </a:pPr>
            <a:r>
              <a:rPr sz="2000" b="1" dirty="0">
                <a:solidFill>
                  <a:srgbClr val="FFFF00"/>
                </a:solidFill>
                <a:latin typeface="Arial"/>
                <a:cs typeface="Arial"/>
              </a:rPr>
              <a:t>ή Πειραµατικό</a:t>
            </a:r>
            <a:r>
              <a:rPr sz="2000" b="1" spc="-25" dirty="0">
                <a:solidFill>
                  <a:srgbClr val="FFFF00"/>
                </a:solidFill>
                <a:latin typeface="Arial"/>
                <a:cs typeface="Arial"/>
              </a:rPr>
              <a:t> </a:t>
            </a:r>
            <a:r>
              <a:rPr sz="2000" b="1" spc="5" dirty="0">
                <a:solidFill>
                  <a:srgbClr val="FFFF00"/>
                </a:solidFill>
                <a:latin typeface="Arial"/>
                <a:cs typeface="Arial"/>
              </a:rPr>
              <a:t>Σφάλµα</a:t>
            </a:r>
            <a:endParaRPr sz="2000" dirty="0">
              <a:latin typeface="Arial"/>
              <a:cs typeface="Arial"/>
            </a:endParaRPr>
          </a:p>
        </p:txBody>
      </p:sp>
      <p:grpSp>
        <p:nvGrpSpPr>
          <p:cNvPr id="19" name="object 19"/>
          <p:cNvGrpSpPr/>
          <p:nvPr/>
        </p:nvGrpSpPr>
        <p:grpSpPr>
          <a:xfrm>
            <a:off x="3102673" y="5213413"/>
            <a:ext cx="442595" cy="514350"/>
            <a:chOff x="3102673" y="5213413"/>
            <a:chExt cx="442595" cy="514350"/>
          </a:xfrm>
        </p:grpSpPr>
        <p:sp>
          <p:nvSpPr>
            <p:cNvPr id="20" name="object 20"/>
            <p:cNvSpPr/>
            <p:nvPr/>
          </p:nvSpPr>
          <p:spPr>
            <a:xfrm>
              <a:off x="3107435" y="5218176"/>
              <a:ext cx="433070" cy="504825"/>
            </a:xfrm>
            <a:custGeom>
              <a:avLst/>
              <a:gdLst/>
              <a:ahLst/>
              <a:cxnLst/>
              <a:rect l="l" t="t" r="r" b="b"/>
              <a:pathLst>
                <a:path w="433070" h="504825">
                  <a:moveTo>
                    <a:pt x="432815" y="403859"/>
                  </a:moveTo>
                  <a:lnTo>
                    <a:pt x="324611" y="403859"/>
                  </a:lnTo>
                  <a:lnTo>
                    <a:pt x="324611" y="100583"/>
                  </a:lnTo>
                  <a:lnTo>
                    <a:pt x="432815" y="100583"/>
                  </a:lnTo>
                  <a:lnTo>
                    <a:pt x="216407" y="0"/>
                  </a:lnTo>
                  <a:lnTo>
                    <a:pt x="0" y="100583"/>
                  </a:lnTo>
                  <a:lnTo>
                    <a:pt x="108203" y="100583"/>
                  </a:lnTo>
                  <a:lnTo>
                    <a:pt x="108203" y="403859"/>
                  </a:lnTo>
                  <a:lnTo>
                    <a:pt x="0" y="403859"/>
                  </a:lnTo>
                  <a:lnTo>
                    <a:pt x="216407" y="504443"/>
                  </a:lnTo>
                  <a:lnTo>
                    <a:pt x="432815" y="403859"/>
                  </a:lnTo>
                  <a:close/>
                </a:path>
              </a:pathLst>
            </a:custGeom>
            <a:solidFill>
              <a:srgbClr val="FF0000"/>
            </a:solidFill>
          </p:spPr>
          <p:txBody>
            <a:bodyPr wrap="square" lIns="0" tIns="0" rIns="0" bIns="0" rtlCol="0"/>
            <a:lstStyle/>
            <a:p>
              <a:endParaRPr/>
            </a:p>
          </p:txBody>
        </p:sp>
        <p:sp>
          <p:nvSpPr>
            <p:cNvPr id="21" name="object 21"/>
            <p:cNvSpPr/>
            <p:nvPr/>
          </p:nvSpPr>
          <p:spPr>
            <a:xfrm>
              <a:off x="3107435" y="5218176"/>
              <a:ext cx="433070" cy="504825"/>
            </a:xfrm>
            <a:custGeom>
              <a:avLst/>
              <a:gdLst/>
              <a:ahLst/>
              <a:cxnLst/>
              <a:rect l="l" t="t" r="r" b="b"/>
              <a:pathLst>
                <a:path w="433070" h="504825">
                  <a:moveTo>
                    <a:pt x="216407" y="0"/>
                  </a:moveTo>
                  <a:lnTo>
                    <a:pt x="432815" y="100583"/>
                  </a:lnTo>
                  <a:lnTo>
                    <a:pt x="324611" y="100583"/>
                  </a:lnTo>
                  <a:lnTo>
                    <a:pt x="324611" y="403859"/>
                  </a:lnTo>
                  <a:lnTo>
                    <a:pt x="432815" y="403859"/>
                  </a:lnTo>
                  <a:lnTo>
                    <a:pt x="216407" y="504443"/>
                  </a:lnTo>
                  <a:lnTo>
                    <a:pt x="0" y="403859"/>
                  </a:lnTo>
                  <a:lnTo>
                    <a:pt x="108203" y="403859"/>
                  </a:lnTo>
                  <a:lnTo>
                    <a:pt x="108203" y="100583"/>
                  </a:lnTo>
                  <a:lnTo>
                    <a:pt x="0" y="100583"/>
                  </a:lnTo>
                  <a:lnTo>
                    <a:pt x="216407" y="0"/>
                  </a:lnTo>
                  <a:close/>
                </a:path>
              </a:pathLst>
            </a:custGeom>
            <a:ln w="9524">
              <a:solidFill>
                <a:srgbClr val="FF0000"/>
              </a:solidFill>
            </a:ln>
          </p:spPr>
          <p:txBody>
            <a:bodyPr wrap="square" lIns="0" tIns="0" rIns="0" bIns="0" rtlCol="0"/>
            <a:lstStyle/>
            <a:p>
              <a:endParaRPr/>
            </a:p>
          </p:txBody>
        </p:sp>
      </p:grpSp>
      <p:grpSp>
        <p:nvGrpSpPr>
          <p:cNvPr id="22" name="object 22"/>
          <p:cNvGrpSpPr/>
          <p:nvPr/>
        </p:nvGrpSpPr>
        <p:grpSpPr>
          <a:xfrm>
            <a:off x="6848665" y="5068633"/>
            <a:ext cx="441325" cy="514350"/>
            <a:chOff x="6848665" y="5068633"/>
            <a:chExt cx="441325" cy="514350"/>
          </a:xfrm>
        </p:grpSpPr>
        <p:sp>
          <p:nvSpPr>
            <p:cNvPr id="23" name="object 23"/>
            <p:cNvSpPr/>
            <p:nvPr/>
          </p:nvSpPr>
          <p:spPr>
            <a:xfrm>
              <a:off x="6853428" y="5073395"/>
              <a:ext cx="431800" cy="504825"/>
            </a:xfrm>
            <a:custGeom>
              <a:avLst/>
              <a:gdLst/>
              <a:ahLst/>
              <a:cxnLst/>
              <a:rect l="l" t="t" r="r" b="b"/>
              <a:pathLst>
                <a:path w="431800" h="504825">
                  <a:moveTo>
                    <a:pt x="431291" y="403859"/>
                  </a:moveTo>
                  <a:lnTo>
                    <a:pt x="323087" y="403859"/>
                  </a:lnTo>
                  <a:lnTo>
                    <a:pt x="323087" y="100583"/>
                  </a:lnTo>
                  <a:lnTo>
                    <a:pt x="431291" y="100583"/>
                  </a:lnTo>
                  <a:lnTo>
                    <a:pt x="214883" y="0"/>
                  </a:lnTo>
                  <a:lnTo>
                    <a:pt x="0" y="100583"/>
                  </a:lnTo>
                  <a:lnTo>
                    <a:pt x="108203" y="100583"/>
                  </a:lnTo>
                  <a:lnTo>
                    <a:pt x="108203" y="403859"/>
                  </a:lnTo>
                  <a:lnTo>
                    <a:pt x="0" y="403859"/>
                  </a:lnTo>
                  <a:lnTo>
                    <a:pt x="214883" y="504443"/>
                  </a:lnTo>
                  <a:lnTo>
                    <a:pt x="431291" y="403859"/>
                  </a:lnTo>
                  <a:close/>
                </a:path>
              </a:pathLst>
            </a:custGeom>
            <a:solidFill>
              <a:srgbClr val="FF0000"/>
            </a:solidFill>
          </p:spPr>
          <p:txBody>
            <a:bodyPr wrap="square" lIns="0" tIns="0" rIns="0" bIns="0" rtlCol="0"/>
            <a:lstStyle/>
            <a:p>
              <a:endParaRPr/>
            </a:p>
          </p:txBody>
        </p:sp>
        <p:sp>
          <p:nvSpPr>
            <p:cNvPr id="24" name="object 24"/>
            <p:cNvSpPr/>
            <p:nvPr/>
          </p:nvSpPr>
          <p:spPr>
            <a:xfrm>
              <a:off x="6853428" y="5073395"/>
              <a:ext cx="431800" cy="504825"/>
            </a:xfrm>
            <a:custGeom>
              <a:avLst/>
              <a:gdLst/>
              <a:ahLst/>
              <a:cxnLst/>
              <a:rect l="l" t="t" r="r" b="b"/>
              <a:pathLst>
                <a:path w="431800" h="504825">
                  <a:moveTo>
                    <a:pt x="214883" y="0"/>
                  </a:moveTo>
                  <a:lnTo>
                    <a:pt x="431291" y="100583"/>
                  </a:lnTo>
                  <a:lnTo>
                    <a:pt x="323087" y="100583"/>
                  </a:lnTo>
                  <a:lnTo>
                    <a:pt x="323087" y="403859"/>
                  </a:lnTo>
                  <a:lnTo>
                    <a:pt x="431291" y="403859"/>
                  </a:lnTo>
                  <a:lnTo>
                    <a:pt x="214883" y="504443"/>
                  </a:lnTo>
                  <a:lnTo>
                    <a:pt x="0" y="403859"/>
                  </a:lnTo>
                  <a:lnTo>
                    <a:pt x="108203" y="403859"/>
                  </a:lnTo>
                  <a:lnTo>
                    <a:pt x="108203" y="100583"/>
                  </a:lnTo>
                  <a:lnTo>
                    <a:pt x="0" y="100583"/>
                  </a:lnTo>
                  <a:lnTo>
                    <a:pt x="214883" y="0"/>
                  </a:lnTo>
                  <a:close/>
                </a:path>
              </a:pathLst>
            </a:custGeom>
            <a:ln w="9524">
              <a:solidFill>
                <a:srgbClr val="FF0000"/>
              </a:solidFill>
            </a:ln>
          </p:spPr>
          <p:txBody>
            <a:bodyPr wrap="square" lIns="0" tIns="0" rIns="0" bIns="0" rtlCol="0"/>
            <a:lstStyle/>
            <a:p>
              <a:endParaRPr/>
            </a:p>
          </p:txBody>
        </p:sp>
      </p:grpSp>
      <p:sp>
        <p:nvSpPr>
          <p:cNvPr id="25" name="object 25"/>
          <p:cNvSpPr txBox="1"/>
          <p:nvPr/>
        </p:nvSpPr>
        <p:spPr>
          <a:xfrm>
            <a:off x="3512717" y="2642483"/>
            <a:ext cx="465455" cy="716280"/>
          </a:xfrm>
          <a:prstGeom prst="rect">
            <a:avLst/>
          </a:prstGeom>
        </p:spPr>
        <p:txBody>
          <a:bodyPr vert="horz" wrap="square" lIns="0" tIns="0" rIns="0" bIns="0" rtlCol="0">
            <a:spAutoFit/>
          </a:bodyPr>
          <a:lstStyle/>
          <a:p>
            <a:pPr>
              <a:lnSpc>
                <a:spcPts val="5555"/>
              </a:lnSpc>
            </a:pPr>
            <a:r>
              <a:rPr sz="5100" i="1" spc="-170" dirty="0">
                <a:latin typeface="Times New Roman"/>
                <a:cs typeface="Times New Roman"/>
              </a:rPr>
              <a:t>n</a:t>
            </a:r>
            <a:r>
              <a:rPr sz="5100" spc="-5" dirty="0">
                <a:latin typeface="Times New Roman"/>
                <a:cs typeface="Times New Roman"/>
              </a:rPr>
              <a:t>.</a:t>
            </a:r>
            <a:endParaRPr sz="5100">
              <a:latin typeface="Times New Roman"/>
              <a:cs typeface="Times New Roman"/>
            </a:endParaRPr>
          </a:p>
        </p:txBody>
      </p:sp>
      <p:sp>
        <p:nvSpPr>
          <p:cNvPr id="26" name="object 26"/>
          <p:cNvSpPr txBox="1"/>
          <p:nvPr/>
        </p:nvSpPr>
        <p:spPr>
          <a:xfrm>
            <a:off x="1304035" y="1885098"/>
            <a:ext cx="5504815" cy="1475740"/>
          </a:xfrm>
          <a:prstGeom prst="rect">
            <a:avLst/>
          </a:prstGeom>
        </p:spPr>
        <p:txBody>
          <a:bodyPr vert="horz" wrap="square" lIns="0" tIns="99695" rIns="0" bIns="0" rtlCol="0">
            <a:spAutoFit/>
          </a:bodyPr>
          <a:lstStyle/>
          <a:p>
            <a:pPr marL="355600" indent="-342900">
              <a:lnSpc>
                <a:spcPct val="100000"/>
              </a:lnSpc>
              <a:spcBef>
                <a:spcPts val="785"/>
              </a:spcBef>
              <a:buClr>
                <a:srgbClr val="FFFFCC"/>
              </a:buClr>
              <a:buSzPct val="75000"/>
              <a:buFont typeface="Wingdings"/>
              <a:buChar char=""/>
              <a:tabLst>
                <a:tab pos="354965" algn="l"/>
                <a:tab pos="355600" algn="l"/>
              </a:tabLst>
            </a:pPr>
            <a:r>
              <a:rPr sz="2800" spc="-5" dirty="0">
                <a:solidFill>
                  <a:srgbClr val="FFFFFF"/>
                </a:solidFill>
                <a:latin typeface="Arial"/>
                <a:cs typeface="Arial"/>
              </a:rPr>
              <a:t>Μπορεί να</a:t>
            </a:r>
            <a:r>
              <a:rPr sz="2800" spc="5" dirty="0">
                <a:solidFill>
                  <a:srgbClr val="FFFFFF"/>
                </a:solidFill>
                <a:latin typeface="Arial"/>
                <a:cs typeface="Arial"/>
              </a:rPr>
              <a:t> </a:t>
            </a:r>
            <a:r>
              <a:rPr sz="2800" spc="-5" dirty="0">
                <a:solidFill>
                  <a:srgbClr val="FFFFFF"/>
                </a:solidFill>
                <a:latin typeface="Arial"/>
                <a:cs typeface="Arial"/>
              </a:rPr>
              <a:t>δειχθεί:</a:t>
            </a:r>
            <a:endParaRPr sz="2800" dirty="0">
              <a:latin typeface="Arial"/>
              <a:cs typeface="Arial"/>
            </a:endParaRPr>
          </a:p>
          <a:p>
            <a:pPr marL="472440">
              <a:lnSpc>
                <a:spcPct val="100000"/>
              </a:lnSpc>
              <a:spcBef>
                <a:spcPts val="1255"/>
              </a:spcBef>
              <a:tabLst>
                <a:tab pos="2662555" algn="l"/>
              </a:tabLst>
            </a:pPr>
            <a:r>
              <a:rPr sz="5100" i="1" spc="-10" dirty="0">
                <a:latin typeface="Times New Roman"/>
                <a:cs typeface="Times New Roman"/>
              </a:rPr>
              <a:t>SST</a:t>
            </a:r>
            <a:r>
              <a:rPr sz="5100" i="1" spc="500" dirty="0">
                <a:latin typeface="Times New Roman"/>
                <a:cs typeface="Times New Roman"/>
              </a:rPr>
              <a:t> </a:t>
            </a:r>
            <a:r>
              <a:rPr sz="5100" spc="-10" dirty="0">
                <a:latin typeface="Symbol"/>
                <a:cs typeface="Symbol"/>
              </a:rPr>
              <a:t></a:t>
            </a:r>
            <a:r>
              <a:rPr sz="5100" spc="-10" dirty="0">
                <a:latin typeface="Times New Roman"/>
                <a:cs typeface="Times New Roman"/>
              </a:rPr>
              <a:t>	</a:t>
            </a:r>
            <a:r>
              <a:rPr sz="5100" i="1" spc="-10" dirty="0">
                <a:latin typeface="Times New Roman"/>
                <a:cs typeface="Times New Roman"/>
              </a:rPr>
              <a:t>SSB </a:t>
            </a:r>
            <a:r>
              <a:rPr sz="5100" spc="-10" dirty="0">
                <a:latin typeface="Symbol"/>
                <a:cs typeface="Symbol"/>
              </a:rPr>
              <a:t></a:t>
            </a:r>
            <a:r>
              <a:rPr sz="5100" spc="-655" dirty="0">
                <a:latin typeface="Times New Roman"/>
                <a:cs typeface="Times New Roman"/>
              </a:rPr>
              <a:t> </a:t>
            </a:r>
            <a:r>
              <a:rPr sz="5100" i="1" spc="-15" dirty="0">
                <a:latin typeface="Times New Roman"/>
                <a:cs typeface="Times New Roman"/>
              </a:rPr>
              <a:t>SSW</a:t>
            </a:r>
            <a:endParaRPr sz="5100" dirty="0">
              <a:latin typeface="Times New Roman"/>
              <a:cs typeface="Times New Roman"/>
            </a:endParaRPr>
          </a:p>
        </p:txBody>
      </p:sp>
      <p:sp>
        <p:nvSpPr>
          <p:cNvPr id="27" name="object 27"/>
          <p:cNvSpPr/>
          <p:nvPr/>
        </p:nvSpPr>
        <p:spPr>
          <a:xfrm>
            <a:off x="1655063" y="2612135"/>
            <a:ext cx="5356860" cy="782320"/>
          </a:xfrm>
          <a:custGeom>
            <a:avLst/>
            <a:gdLst/>
            <a:ahLst/>
            <a:cxnLst/>
            <a:rect l="l" t="t" r="r" b="b"/>
            <a:pathLst>
              <a:path w="5356859" h="782320">
                <a:moveTo>
                  <a:pt x="0" y="0"/>
                </a:moveTo>
                <a:lnTo>
                  <a:pt x="0" y="781811"/>
                </a:lnTo>
                <a:lnTo>
                  <a:pt x="5356859" y="781811"/>
                </a:lnTo>
                <a:lnTo>
                  <a:pt x="5356859" y="0"/>
                </a:lnTo>
                <a:lnTo>
                  <a:pt x="0" y="0"/>
                </a:lnTo>
                <a:close/>
              </a:path>
            </a:pathLst>
          </a:custGeom>
          <a:ln w="28574">
            <a:solidFill>
              <a:srgbClr val="FF0000"/>
            </a:solidFill>
          </a:ln>
        </p:spPr>
        <p:txBody>
          <a:bodyPr wrap="square" lIns="0" tIns="0" rIns="0" bIns="0" rtlCol="0"/>
          <a:lstStyle/>
          <a:p>
            <a:endParaRPr/>
          </a:p>
        </p:txBody>
      </p:sp>
      <p:grpSp>
        <p:nvGrpSpPr>
          <p:cNvPr id="28" name="object 28"/>
          <p:cNvGrpSpPr/>
          <p:nvPr/>
        </p:nvGrpSpPr>
        <p:grpSpPr>
          <a:xfrm>
            <a:off x="3463861" y="2765869"/>
            <a:ext cx="512445" cy="512445"/>
            <a:chOff x="3463861" y="2765869"/>
            <a:chExt cx="512445" cy="512445"/>
          </a:xfrm>
        </p:grpSpPr>
        <p:sp>
          <p:nvSpPr>
            <p:cNvPr id="29" name="object 29"/>
            <p:cNvSpPr/>
            <p:nvPr/>
          </p:nvSpPr>
          <p:spPr>
            <a:xfrm>
              <a:off x="3468623" y="2770631"/>
              <a:ext cx="502920" cy="502920"/>
            </a:xfrm>
            <a:custGeom>
              <a:avLst/>
              <a:gdLst/>
              <a:ahLst/>
              <a:cxnLst/>
              <a:rect l="l" t="t" r="r" b="b"/>
              <a:pathLst>
                <a:path w="502920" h="502920">
                  <a:moveTo>
                    <a:pt x="502919" y="502919"/>
                  </a:moveTo>
                  <a:lnTo>
                    <a:pt x="502919" y="0"/>
                  </a:lnTo>
                  <a:lnTo>
                    <a:pt x="0" y="0"/>
                  </a:lnTo>
                  <a:lnTo>
                    <a:pt x="0" y="502919"/>
                  </a:lnTo>
                  <a:lnTo>
                    <a:pt x="502919" y="502919"/>
                  </a:lnTo>
                  <a:close/>
                </a:path>
              </a:pathLst>
            </a:custGeom>
            <a:solidFill>
              <a:srgbClr val="FFFFFF"/>
            </a:solidFill>
          </p:spPr>
          <p:txBody>
            <a:bodyPr wrap="square" lIns="0" tIns="0" rIns="0" bIns="0" rtlCol="0"/>
            <a:lstStyle/>
            <a:p>
              <a:endParaRPr/>
            </a:p>
          </p:txBody>
        </p:sp>
        <p:sp>
          <p:nvSpPr>
            <p:cNvPr id="30" name="object 30"/>
            <p:cNvSpPr/>
            <p:nvPr/>
          </p:nvSpPr>
          <p:spPr>
            <a:xfrm>
              <a:off x="3468623" y="2770631"/>
              <a:ext cx="502920" cy="502920"/>
            </a:xfrm>
            <a:custGeom>
              <a:avLst/>
              <a:gdLst/>
              <a:ahLst/>
              <a:cxnLst/>
              <a:rect l="l" t="t" r="r" b="b"/>
              <a:pathLst>
                <a:path w="502920" h="502920">
                  <a:moveTo>
                    <a:pt x="0" y="0"/>
                  </a:moveTo>
                  <a:lnTo>
                    <a:pt x="0" y="502919"/>
                  </a:lnTo>
                  <a:lnTo>
                    <a:pt x="502919" y="502919"/>
                  </a:lnTo>
                  <a:lnTo>
                    <a:pt x="502919" y="0"/>
                  </a:lnTo>
                  <a:lnTo>
                    <a:pt x="0" y="0"/>
                  </a:lnTo>
                  <a:close/>
                </a:path>
              </a:pathLst>
            </a:custGeom>
            <a:ln w="9524">
              <a:solidFill>
                <a:srgbClr val="FFFFFF"/>
              </a:solidFill>
            </a:ln>
          </p:spPr>
          <p:txBody>
            <a:bodyPr wrap="square" lIns="0" tIns="0" rIns="0" bIns="0" rtlCol="0"/>
            <a:lstStyle/>
            <a:p>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32460" rIns="0" bIns="0" rtlCol="0">
            <a:spAutoFit/>
          </a:bodyPr>
          <a:lstStyle/>
          <a:p>
            <a:pPr marL="2721610" marR="5080" indent="-2551430">
              <a:lnSpc>
                <a:spcPct val="100000"/>
              </a:lnSpc>
              <a:spcBef>
                <a:spcPts val="95"/>
              </a:spcBef>
            </a:pPr>
            <a:r>
              <a:rPr spc="-5" dirty="0"/>
              <a:t>Η </a:t>
            </a:r>
            <a:r>
              <a:rPr dirty="0"/>
              <a:t>“ανακάλυψη” </a:t>
            </a:r>
            <a:r>
              <a:rPr spc="-5" dirty="0"/>
              <a:t>της </a:t>
            </a:r>
            <a:r>
              <a:rPr dirty="0"/>
              <a:t>µεθόδου </a:t>
            </a:r>
            <a:r>
              <a:rPr spc="-10" dirty="0"/>
              <a:t>ANOVA </a:t>
            </a:r>
            <a:r>
              <a:rPr dirty="0"/>
              <a:t>αποδίδεται  </a:t>
            </a:r>
            <a:r>
              <a:rPr spc="-5" dirty="0"/>
              <a:t>επίσηµα</a:t>
            </a:r>
            <a:r>
              <a:rPr spc="10" dirty="0"/>
              <a:t> </a:t>
            </a:r>
            <a:r>
              <a:rPr spc="-5" dirty="0"/>
              <a:t>στον…</a:t>
            </a:r>
          </a:p>
        </p:txBody>
      </p:sp>
      <p:sp>
        <p:nvSpPr>
          <p:cNvPr id="11" name="object 11"/>
          <p:cNvSpPr txBox="1"/>
          <p:nvPr/>
        </p:nvSpPr>
        <p:spPr>
          <a:xfrm>
            <a:off x="2539999" y="6106157"/>
            <a:ext cx="541210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CC65"/>
                </a:solidFill>
                <a:latin typeface="Arial"/>
                <a:cs typeface="Arial"/>
              </a:rPr>
              <a:t>Sir Ronald Aylmer Fisher</a:t>
            </a:r>
            <a:r>
              <a:rPr sz="2400" b="1" spc="-10" dirty="0">
                <a:solidFill>
                  <a:srgbClr val="FFCC65"/>
                </a:solidFill>
                <a:latin typeface="Arial"/>
                <a:cs typeface="Arial"/>
              </a:rPr>
              <a:t> </a:t>
            </a:r>
            <a:r>
              <a:rPr sz="2400" b="1" spc="-5" dirty="0">
                <a:solidFill>
                  <a:srgbClr val="FFCC65"/>
                </a:solidFill>
                <a:latin typeface="Arial"/>
                <a:cs typeface="Arial"/>
              </a:rPr>
              <a:t>(1890-1962)</a:t>
            </a:r>
            <a:endParaRPr sz="2400">
              <a:latin typeface="Arial"/>
              <a:cs typeface="Arial"/>
            </a:endParaRPr>
          </a:p>
        </p:txBody>
      </p:sp>
      <p:sp>
        <p:nvSpPr>
          <p:cNvPr id="12" name="object 12"/>
          <p:cNvSpPr/>
          <p:nvPr/>
        </p:nvSpPr>
        <p:spPr>
          <a:xfrm>
            <a:off x="2139695" y="1833372"/>
            <a:ext cx="3200400" cy="3887723"/>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2135123" y="1828800"/>
            <a:ext cx="3209925" cy="3896995"/>
          </a:xfrm>
          <a:custGeom>
            <a:avLst/>
            <a:gdLst/>
            <a:ahLst/>
            <a:cxnLst/>
            <a:rect l="l" t="t" r="r" b="b"/>
            <a:pathLst>
              <a:path w="3209925" h="3896995">
                <a:moveTo>
                  <a:pt x="0" y="0"/>
                </a:moveTo>
                <a:lnTo>
                  <a:pt x="0" y="3896867"/>
                </a:lnTo>
                <a:lnTo>
                  <a:pt x="3209543" y="3896867"/>
                </a:lnTo>
                <a:lnTo>
                  <a:pt x="3209543" y="0"/>
                </a:lnTo>
                <a:lnTo>
                  <a:pt x="0" y="0"/>
                </a:lnTo>
                <a:close/>
              </a:path>
            </a:pathLst>
          </a:custGeom>
          <a:ln w="9524">
            <a:solidFill>
              <a:srgbClr val="FF0000"/>
            </a:solidFill>
          </a:ln>
        </p:spPr>
        <p:txBody>
          <a:bodyPr wrap="square" lIns="0" tIns="0" rIns="0" bIns="0" rtlCol="0"/>
          <a:lstStyle/>
          <a:p>
            <a:endParaRPr/>
          </a:p>
        </p:txBody>
      </p:sp>
      <p:sp>
        <p:nvSpPr>
          <p:cNvPr id="14" name="object 14"/>
          <p:cNvSpPr/>
          <p:nvPr/>
        </p:nvSpPr>
        <p:spPr>
          <a:xfrm>
            <a:off x="5699759" y="1709928"/>
            <a:ext cx="3162299" cy="4136135"/>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5695188" y="1705355"/>
            <a:ext cx="3171825" cy="4145279"/>
          </a:xfrm>
          <a:custGeom>
            <a:avLst/>
            <a:gdLst/>
            <a:ahLst/>
            <a:cxnLst/>
            <a:rect l="l" t="t" r="r" b="b"/>
            <a:pathLst>
              <a:path w="3171825" h="4145279">
                <a:moveTo>
                  <a:pt x="0" y="0"/>
                </a:moveTo>
                <a:lnTo>
                  <a:pt x="0" y="4145279"/>
                </a:lnTo>
                <a:lnTo>
                  <a:pt x="3171443" y="4145279"/>
                </a:lnTo>
                <a:lnTo>
                  <a:pt x="3171443" y="0"/>
                </a:lnTo>
                <a:lnTo>
                  <a:pt x="0" y="0"/>
                </a:lnTo>
                <a:close/>
              </a:path>
            </a:pathLst>
          </a:custGeom>
          <a:ln w="9524">
            <a:solidFill>
              <a:srgbClr val="FF0000"/>
            </a:solidFill>
          </a:ln>
        </p:spPr>
        <p:txBody>
          <a:bodyPr wrap="square" lIns="0" tIns="0" rIns="0" bIns="0" rtlCol="0"/>
          <a:lstStyle/>
          <a:p>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461516" y="1114044"/>
            <a:ext cx="4022090" cy="5401310"/>
          </a:xfrm>
          <a:custGeom>
            <a:avLst/>
            <a:gdLst/>
            <a:ahLst/>
            <a:cxnLst/>
            <a:rect l="l" t="t" r="r" b="b"/>
            <a:pathLst>
              <a:path w="4022090" h="5401309">
                <a:moveTo>
                  <a:pt x="0" y="0"/>
                </a:moveTo>
                <a:lnTo>
                  <a:pt x="0" y="5401056"/>
                </a:lnTo>
                <a:lnTo>
                  <a:pt x="4021836" y="5401056"/>
                </a:lnTo>
                <a:lnTo>
                  <a:pt x="4021836" y="0"/>
                </a:lnTo>
                <a:lnTo>
                  <a:pt x="0" y="0"/>
                </a:lnTo>
                <a:close/>
              </a:path>
            </a:pathLst>
          </a:custGeom>
          <a:solidFill>
            <a:srgbClr val="FFFFFF"/>
          </a:solidFill>
        </p:spPr>
        <p:txBody>
          <a:bodyPr wrap="square" lIns="0" tIns="0" rIns="0" bIns="0" rtlCol="0"/>
          <a:lstStyle/>
          <a:p>
            <a:endParaRPr/>
          </a:p>
        </p:txBody>
      </p:sp>
      <p:sp>
        <p:nvSpPr>
          <p:cNvPr id="10" name="object 10"/>
          <p:cNvSpPr txBox="1"/>
          <p:nvPr/>
        </p:nvSpPr>
        <p:spPr>
          <a:xfrm>
            <a:off x="1880107" y="1307667"/>
            <a:ext cx="333375" cy="196850"/>
          </a:xfrm>
          <a:prstGeom prst="rect">
            <a:avLst/>
          </a:prstGeom>
        </p:spPr>
        <p:txBody>
          <a:bodyPr vert="horz" wrap="square" lIns="0" tIns="15240" rIns="0" bIns="0" rtlCol="0">
            <a:spAutoFit/>
          </a:bodyPr>
          <a:lstStyle/>
          <a:p>
            <a:pPr marL="12700">
              <a:lnSpc>
                <a:spcPct val="100000"/>
              </a:lnSpc>
              <a:spcBef>
                <a:spcPts val="120"/>
              </a:spcBef>
            </a:pPr>
            <a:r>
              <a:rPr sz="1100" b="1" spc="10" dirty="0">
                <a:latin typeface="Times New Roman"/>
                <a:cs typeface="Times New Roman"/>
              </a:rPr>
              <a:t>Bo</a:t>
            </a:r>
            <a:r>
              <a:rPr sz="1100" b="1" dirty="0">
                <a:latin typeface="Times New Roman"/>
                <a:cs typeface="Times New Roman"/>
              </a:rPr>
              <a:t>r</a:t>
            </a:r>
            <a:r>
              <a:rPr sz="1100" b="1" spc="10" dirty="0">
                <a:latin typeface="Times New Roman"/>
                <a:cs typeface="Times New Roman"/>
              </a:rPr>
              <a:t>n</a:t>
            </a:r>
            <a:endParaRPr sz="1100">
              <a:latin typeface="Times New Roman"/>
              <a:cs typeface="Times New Roman"/>
            </a:endParaRPr>
          </a:p>
        </p:txBody>
      </p:sp>
      <p:sp>
        <p:nvSpPr>
          <p:cNvPr id="11" name="object 11"/>
          <p:cNvSpPr txBox="1"/>
          <p:nvPr/>
        </p:nvSpPr>
        <p:spPr>
          <a:xfrm>
            <a:off x="2663442" y="1160357"/>
            <a:ext cx="1881505" cy="470534"/>
          </a:xfrm>
          <a:prstGeom prst="rect">
            <a:avLst/>
          </a:prstGeom>
        </p:spPr>
        <p:txBody>
          <a:bodyPr vert="horz" wrap="square" lIns="0" tIns="66675" rIns="0" bIns="0" rtlCol="0">
            <a:spAutoFit/>
          </a:bodyPr>
          <a:lstStyle/>
          <a:p>
            <a:pPr marL="12700">
              <a:lnSpc>
                <a:spcPct val="100000"/>
              </a:lnSpc>
              <a:spcBef>
                <a:spcPts val="525"/>
              </a:spcBef>
            </a:pPr>
            <a:r>
              <a:rPr sz="1100" spc="10" dirty="0">
                <a:latin typeface="Times New Roman"/>
                <a:cs typeface="Times New Roman"/>
              </a:rPr>
              <a:t>17 </a:t>
            </a:r>
            <a:r>
              <a:rPr sz="1100" dirty="0">
                <a:latin typeface="Times New Roman"/>
                <a:cs typeface="Times New Roman"/>
              </a:rPr>
              <a:t>February</a:t>
            </a:r>
            <a:r>
              <a:rPr sz="1100" spc="-40" dirty="0">
                <a:latin typeface="Times New Roman"/>
                <a:cs typeface="Times New Roman"/>
              </a:rPr>
              <a:t> </a:t>
            </a:r>
            <a:r>
              <a:rPr sz="1100" spc="5" dirty="0">
                <a:latin typeface="Times New Roman"/>
                <a:cs typeface="Times New Roman"/>
              </a:rPr>
              <a:t>1890</a:t>
            </a:r>
            <a:endParaRPr sz="1100">
              <a:latin typeface="Times New Roman"/>
              <a:cs typeface="Times New Roman"/>
            </a:endParaRPr>
          </a:p>
          <a:p>
            <a:pPr marL="12700">
              <a:lnSpc>
                <a:spcPct val="100000"/>
              </a:lnSpc>
              <a:spcBef>
                <a:spcPts val="434"/>
              </a:spcBef>
            </a:pPr>
            <a:r>
              <a:rPr sz="1100" u="sng" dirty="0">
                <a:solidFill>
                  <a:srgbClr val="0000FF"/>
                </a:solidFill>
                <a:uFill>
                  <a:solidFill>
                    <a:srgbClr val="0000FF"/>
                  </a:solidFill>
                </a:uFill>
                <a:latin typeface="Times New Roman"/>
                <a:cs typeface="Times New Roman"/>
              </a:rPr>
              <a:t>East Finchley</a:t>
            </a:r>
            <a:r>
              <a:rPr sz="1100" dirty="0">
                <a:latin typeface="Times New Roman"/>
                <a:cs typeface="Times New Roman"/>
              </a:rPr>
              <a:t>, </a:t>
            </a:r>
            <a:r>
              <a:rPr sz="1100" u="sng" dirty="0">
                <a:solidFill>
                  <a:srgbClr val="0000FF"/>
                </a:solidFill>
                <a:uFill>
                  <a:solidFill>
                    <a:srgbClr val="0000FF"/>
                  </a:solidFill>
                </a:uFill>
                <a:latin typeface="Times New Roman"/>
                <a:cs typeface="Times New Roman"/>
              </a:rPr>
              <a:t>London</a:t>
            </a:r>
            <a:r>
              <a:rPr sz="1100" dirty="0">
                <a:solidFill>
                  <a:srgbClr val="0000FF"/>
                </a:solidFill>
                <a:latin typeface="Times New Roman"/>
                <a:cs typeface="Times New Roman"/>
              </a:rPr>
              <a:t> </a:t>
            </a:r>
            <a:r>
              <a:rPr sz="1100" spc="5" dirty="0">
                <a:latin typeface="Times New Roman"/>
                <a:cs typeface="Times New Roman"/>
              </a:rPr>
              <a:t>,</a:t>
            </a:r>
            <a:r>
              <a:rPr sz="1100" spc="-30" dirty="0">
                <a:latin typeface="Times New Roman"/>
                <a:cs typeface="Times New Roman"/>
              </a:rPr>
              <a:t> </a:t>
            </a:r>
            <a:r>
              <a:rPr sz="1100" u="sng" dirty="0">
                <a:solidFill>
                  <a:srgbClr val="0000FF"/>
                </a:solidFill>
                <a:uFill>
                  <a:solidFill>
                    <a:srgbClr val="0000FF"/>
                  </a:solidFill>
                </a:uFill>
                <a:latin typeface="Times New Roman"/>
                <a:cs typeface="Times New Roman"/>
              </a:rPr>
              <a:t>England</a:t>
            </a:r>
            <a:endParaRPr sz="1100">
              <a:latin typeface="Times New Roman"/>
              <a:cs typeface="Times New Roman"/>
            </a:endParaRPr>
          </a:p>
        </p:txBody>
      </p:sp>
      <p:sp>
        <p:nvSpPr>
          <p:cNvPr id="12" name="object 12"/>
          <p:cNvSpPr txBox="1"/>
          <p:nvPr/>
        </p:nvSpPr>
        <p:spPr>
          <a:xfrm>
            <a:off x="1892299" y="1830399"/>
            <a:ext cx="307975" cy="196850"/>
          </a:xfrm>
          <a:prstGeom prst="rect">
            <a:avLst/>
          </a:prstGeom>
        </p:spPr>
        <p:txBody>
          <a:bodyPr vert="horz" wrap="square" lIns="0" tIns="15240" rIns="0" bIns="0" rtlCol="0">
            <a:spAutoFit/>
          </a:bodyPr>
          <a:lstStyle/>
          <a:p>
            <a:pPr marL="12700">
              <a:lnSpc>
                <a:spcPct val="100000"/>
              </a:lnSpc>
              <a:spcBef>
                <a:spcPts val="120"/>
              </a:spcBef>
            </a:pPr>
            <a:r>
              <a:rPr sz="1100" b="1" spc="-5" dirty="0">
                <a:latin typeface="Times New Roman"/>
                <a:cs typeface="Times New Roman"/>
              </a:rPr>
              <a:t>D</a:t>
            </a:r>
            <a:r>
              <a:rPr sz="1100" b="1" spc="5" dirty="0">
                <a:latin typeface="Times New Roman"/>
                <a:cs typeface="Times New Roman"/>
              </a:rPr>
              <a:t>i</a:t>
            </a:r>
            <a:r>
              <a:rPr sz="1100" b="1" dirty="0">
                <a:latin typeface="Times New Roman"/>
                <a:cs typeface="Times New Roman"/>
              </a:rPr>
              <a:t>e</a:t>
            </a:r>
            <a:r>
              <a:rPr sz="1100" b="1" spc="10" dirty="0">
                <a:latin typeface="Times New Roman"/>
                <a:cs typeface="Times New Roman"/>
              </a:rPr>
              <a:t>d</a:t>
            </a:r>
            <a:endParaRPr sz="1100">
              <a:latin typeface="Times New Roman"/>
              <a:cs typeface="Times New Roman"/>
            </a:endParaRPr>
          </a:p>
        </p:txBody>
      </p:sp>
      <p:sp>
        <p:nvSpPr>
          <p:cNvPr id="13" name="object 13"/>
          <p:cNvSpPr txBox="1"/>
          <p:nvPr/>
        </p:nvSpPr>
        <p:spPr>
          <a:xfrm>
            <a:off x="2663442" y="1683089"/>
            <a:ext cx="1325880" cy="470534"/>
          </a:xfrm>
          <a:prstGeom prst="rect">
            <a:avLst/>
          </a:prstGeom>
        </p:spPr>
        <p:txBody>
          <a:bodyPr vert="horz" wrap="square" lIns="0" tIns="12065" rIns="0" bIns="0" rtlCol="0">
            <a:spAutoFit/>
          </a:bodyPr>
          <a:lstStyle/>
          <a:p>
            <a:pPr marL="12700" marR="5080">
              <a:lnSpc>
                <a:spcPct val="132700"/>
              </a:lnSpc>
              <a:spcBef>
                <a:spcPts val="95"/>
              </a:spcBef>
            </a:pPr>
            <a:r>
              <a:rPr sz="1100" spc="10" dirty="0">
                <a:latin typeface="Times New Roman"/>
                <a:cs typeface="Times New Roman"/>
              </a:rPr>
              <a:t>29 </a:t>
            </a:r>
            <a:r>
              <a:rPr sz="1100" dirty="0">
                <a:latin typeface="Times New Roman"/>
                <a:cs typeface="Times New Roman"/>
              </a:rPr>
              <a:t>July </a:t>
            </a:r>
            <a:r>
              <a:rPr sz="1100" spc="5" dirty="0">
                <a:latin typeface="Times New Roman"/>
                <a:cs typeface="Times New Roman"/>
              </a:rPr>
              <a:t>1962 </a:t>
            </a:r>
            <a:r>
              <a:rPr sz="1100" dirty="0">
                <a:latin typeface="Times New Roman"/>
                <a:cs typeface="Times New Roman"/>
              </a:rPr>
              <a:t>(aged</a:t>
            </a:r>
            <a:r>
              <a:rPr sz="1100" spc="-110" dirty="0">
                <a:latin typeface="Times New Roman"/>
                <a:cs typeface="Times New Roman"/>
              </a:rPr>
              <a:t> </a:t>
            </a:r>
            <a:r>
              <a:rPr sz="1100" dirty="0">
                <a:latin typeface="Times New Roman"/>
                <a:cs typeface="Times New Roman"/>
              </a:rPr>
              <a:t>72)  </a:t>
            </a:r>
            <a:r>
              <a:rPr sz="1100" u="sng" dirty="0">
                <a:solidFill>
                  <a:srgbClr val="0000FF"/>
                </a:solidFill>
                <a:uFill>
                  <a:solidFill>
                    <a:srgbClr val="0000FF"/>
                  </a:solidFill>
                </a:uFill>
                <a:latin typeface="Times New Roman"/>
                <a:cs typeface="Times New Roman"/>
              </a:rPr>
              <a:t>Adelaide</a:t>
            </a:r>
            <a:r>
              <a:rPr sz="1100" dirty="0">
                <a:latin typeface="Times New Roman"/>
                <a:cs typeface="Times New Roman"/>
              </a:rPr>
              <a:t>,</a:t>
            </a:r>
            <a:r>
              <a:rPr sz="1100" spc="10" dirty="0">
                <a:latin typeface="Times New Roman"/>
                <a:cs typeface="Times New Roman"/>
              </a:rPr>
              <a:t> </a:t>
            </a:r>
            <a:r>
              <a:rPr sz="1100" u="sng" spc="-5" dirty="0">
                <a:solidFill>
                  <a:srgbClr val="0000FF"/>
                </a:solidFill>
                <a:uFill>
                  <a:solidFill>
                    <a:srgbClr val="0000FF"/>
                  </a:solidFill>
                </a:uFill>
                <a:latin typeface="Times New Roman"/>
                <a:cs typeface="Times New Roman"/>
              </a:rPr>
              <a:t>Australia</a:t>
            </a:r>
            <a:endParaRPr sz="1100">
              <a:latin typeface="Times New Roman"/>
              <a:cs typeface="Times New Roman"/>
            </a:endParaRPr>
          </a:p>
        </p:txBody>
      </p:sp>
      <p:sp>
        <p:nvSpPr>
          <p:cNvPr id="14" name="object 14"/>
          <p:cNvSpPr txBox="1"/>
          <p:nvPr/>
        </p:nvSpPr>
        <p:spPr>
          <a:xfrm>
            <a:off x="1733803" y="2351607"/>
            <a:ext cx="625475" cy="196850"/>
          </a:xfrm>
          <a:prstGeom prst="rect">
            <a:avLst/>
          </a:prstGeom>
        </p:spPr>
        <p:txBody>
          <a:bodyPr vert="horz" wrap="square" lIns="0" tIns="15240" rIns="0" bIns="0" rtlCol="0">
            <a:spAutoFit/>
          </a:bodyPr>
          <a:lstStyle/>
          <a:p>
            <a:pPr marL="12700">
              <a:lnSpc>
                <a:spcPct val="100000"/>
              </a:lnSpc>
              <a:spcBef>
                <a:spcPts val="120"/>
              </a:spcBef>
            </a:pPr>
            <a:r>
              <a:rPr sz="1100" b="1" spc="-5" dirty="0">
                <a:latin typeface="Times New Roman"/>
                <a:cs typeface="Times New Roman"/>
              </a:rPr>
              <a:t>Residence</a:t>
            </a:r>
            <a:endParaRPr sz="1100">
              <a:latin typeface="Times New Roman"/>
              <a:cs typeface="Times New Roman"/>
            </a:endParaRPr>
          </a:p>
        </p:txBody>
      </p:sp>
      <p:sp>
        <p:nvSpPr>
          <p:cNvPr id="15" name="object 15"/>
          <p:cNvSpPr txBox="1"/>
          <p:nvPr/>
        </p:nvSpPr>
        <p:spPr>
          <a:xfrm>
            <a:off x="1695702" y="2760039"/>
            <a:ext cx="700405" cy="196850"/>
          </a:xfrm>
          <a:prstGeom prst="rect">
            <a:avLst/>
          </a:prstGeom>
        </p:spPr>
        <p:txBody>
          <a:bodyPr vert="horz" wrap="square" lIns="0" tIns="15240" rIns="0" bIns="0" rtlCol="0">
            <a:spAutoFit/>
          </a:bodyPr>
          <a:lstStyle/>
          <a:p>
            <a:pPr marL="12700">
              <a:lnSpc>
                <a:spcPct val="100000"/>
              </a:lnSpc>
              <a:spcBef>
                <a:spcPts val="120"/>
              </a:spcBef>
            </a:pPr>
            <a:r>
              <a:rPr sz="1100" b="1" dirty="0">
                <a:latin typeface="Times New Roman"/>
                <a:cs typeface="Times New Roman"/>
              </a:rPr>
              <a:t>Nationality</a:t>
            </a:r>
            <a:endParaRPr sz="1100">
              <a:latin typeface="Times New Roman"/>
              <a:cs typeface="Times New Roman"/>
            </a:endParaRPr>
          </a:p>
        </p:txBody>
      </p:sp>
      <p:sp>
        <p:nvSpPr>
          <p:cNvPr id="16" name="object 16"/>
          <p:cNvSpPr txBox="1"/>
          <p:nvPr/>
        </p:nvSpPr>
        <p:spPr>
          <a:xfrm>
            <a:off x="2663442" y="2204297"/>
            <a:ext cx="540385" cy="767715"/>
          </a:xfrm>
          <a:prstGeom prst="rect">
            <a:avLst/>
          </a:prstGeom>
        </p:spPr>
        <p:txBody>
          <a:bodyPr vert="horz" wrap="square" lIns="0" tIns="12065" rIns="0" bIns="0" rtlCol="0">
            <a:spAutoFit/>
          </a:bodyPr>
          <a:lstStyle/>
          <a:p>
            <a:pPr marL="12700" marR="5080">
              <a:lnSpc>
                <a:spcPct val="132700"/>
              </a:lnSpc>
              <a:spcBef>
                <a:spcPts val="95"/>
              </a:spcBef>
            </a:pPr>
            <a:r>
              <a:rPr sz="1100" dirty="0">
                <a:latin typeface="Times New Roman"/>
                <a:cs typeface="Times New Roman"/>
              </a:rPr>
              <a:t>England  </a:t>
            </a:r>
            <a:r>
              <a:rPr sz="1100" spc="5" dirty="0">
                <a:latin typeface="Times New Roman"/>
                <a:cs typeface="Times New Roman"/>
              </a:rPr>
              <a:t>A</a:t>
            </a:r>
            <a:r>
              <a:rPr sz="1100" spc="-15" dirty="0">
                <a:latin typeface="Times New Roman"/>
                <a:cs typeface="Times New Roman"/>
              </a:rPr>
              <a:t>u</a:t>
            </a:r>
            <a:r>
              <a:rPr sz="1100" spc="-5" dirty="0">
                <a:latin typeface="Times New Roman"/>
                <a:cs typeface="Times New Roman"/>
              </a:rPr>
              <a:t>s</a:t>
            </a:r>
            <a:r>
              <a:rPr sz="1100" spc="-10" dirty="0">
                <a:latin typeface="Times New Roman"/>
                <a:cs typeface="Times New Roman"/>
              </a:rPr>
              <a:t>t</a:t>
            </a:r>
            <a:r>
              <a:rPr sz="1100" dirty="0">
                <a:latin typeface="Times New Roman"/>
                <a:cs typeface="Times New Roman"/>
              </a:rPr>
              <a:t>ra</a:t>
            </a:r>
            <a:r>
              <a:rPr sz="1100" spc="5" dirty="0">
                <a:latin typeface="Times New Roman"/>
                <a:cs typeface="Times New Roman"/>
              </a:rPr>
              <a:t>l</a:t>
            </a:r>
            <a:r>
              <a:rPr sz="1100" spc="-10" dirty="0">
                <a:latin typeface="Times New Roman"/>
                <a:cs typeface="Times New Roman"/>
              </a:rPr>
              <a:t>i</a:t>
            </a:r>
            <a:r>
              <a:rPr sz="1100" spc="10" dirty="0">
                <a:latin typeface="Times New Roman"/>
                <a:cs typeface="Times New Roman"/>
              </a:rPr>
              <a:t>a</a:t>
            </a:r>
            <a:endParaRPr sz="1100">
              <a:latin typeface="Times New Roman"/>
              <a:cs typeface="Times New Roman"/>
            </a:endParaRPr>
          </a:p>
          <a:p>
            <a:pPr marL="12700">
              <a:lnSpc>
                <a:spcPct val="100000"/>
              </a:lnSpc>
              <a:spcBef>
                <a:spcPts val="1019"/>
              </a:spcBef>
            </a:pPr>
            <a:r>
              <a:rPr sz="1100" dirty="0">
                <a:latin typeface="Times New Roman"/>
                <a:cs typeface="Times New Roman"/>
              </a:rPr>
              <a:t>British</a:t>
            </a:r>
            <a:endParaRPr sz="1100">
              <a:latin typeface="Times New Roman"/>
              <a:cs typeface="Times New Roman"/>
            </a:endParaRPr>
          </a:p>
        </p:txBody>
      </p:sp>
      <p:sp>
        <p:nvSpPr>
          <p:cNvPr id="17" name="object 17"/>
          <p:cNvSpPr txBox="1"/>
          <p:nvPr/>
        </p:nvSpPr>
        <p:spPr>
          <a:xfrm>
            <a:off x="1852675" y="3282770"/>
            <a:ext cx="386080" cy="196850"/>
          </a:xfrm>
          <a:prstGeom prst="rect">
            <a:avLst/>
          </a:prstGeom>
        </p:spPr>
        <p:txBody>
          <a:bodyPr vert="horz" wrap="square" lIns="0" tIns="15240" rIns="0" bIns="0" rtlCol="0">
            <a:spAutoFit/>
          </a:bodyPr>
          <a:lstStyle/>
          <a:p>
            <a:pPr marL="12700">
              <a:lnSpc>
                <a:spcPct val="100000"/>
              </a:lnSpc>
              <a:spcBef>
                <a:spcPts val="120"/>
              </a:spcBef>
            </a:pPr>
            <a:r>
              <a:rPr sz="1100" b="1" spc="5" dirty="0">
                <a:latin typeface="Times New Roman"/>
                <a:cs typeface="Times New Roman"/>
              </a:rPr>
              <a:t>F</a:t>
            </a:r>
            <a:r>
              <a:rPr sz="1100" b="1" spc="-10" dirty="0">
                <a:latin typeface="Times New Roman"/>
                <a:cs typeface="Times New Roman"/>
              </a:rPr>
              <a:t>i</a:t>
            </a:r>
            <a:r>
              <a:rPr sz="1100" b="1" dirty="0">
                <a:latin typeface="Times New Roman"/>
                <a:cs typeface="Times New Roman"/>
              </a:rPr>
              <a:t>e</a:t>
            </a:r>
            <a:r>
              <a:rPr sz="1100" b="1" spc="5" dirty="0">
                <a:latin typeface="Times New Roman"/>
                <a:cs typeface="Times New Roman"/>
              </a:rPr>
              <a:t>l</a:t>
            </a:r>
            <a:r>
              <a:rPr sz="1100" b="1" spc="-5" dirty="0">
                <a:latin typeface="Times New Roman"/>
                <a:cs typeface="Times New Roman"/>
              </a:rPr>
              <a:t>d</a:t>
            </a:r>
            <a:r>
              <a:rPr sz="1100" b="1" spc="5" dirty="0">
                <a:latin typeface="Times New Roman"/>
                <a:cs typeface="Times New Roman"/>
              </a:rPr>
              <a:t>s</a:t>
            </a:r>
            <a:endParaRPr sz="1100">
              <a:latin typeface="Times New Roman"/>
              <a:cs typeface="Times New Roman"/>
            </a:endParaRPr>
          </a:p>
        </p:txBody>
      </p:sp>
      <p:sp>
        <p:nvSpPr>
          <p:cNvPr id="18" name="object 18"/>
          <p:cNvSpPr txBox="1"/>
          <p:nvPr/>
        </p:nvSpPr>
        <p:spPr>
          <a:xfrm>
            <a:off x="2663442" y="3075507"/>
            <a:ext cx="652145" cy="196850"/>
          </a:xfrm>
          <a:prstGeom prst="rect">
            <a:avLst/>
          </a:prstGeom>
        </p:spPr>
        <p:txBody>
          <a:bodyPr vert="horz" wrap="square" lIns="0" tIns="15240" rIns="0" bIns="0" rtlCol="0">
            <a:spAutoFit/>
          </a:bodyPr>
          <a:lstStyle/>
          <a:p>
            <a:pPr marL="12700">
              <a:lnSpc>
                <a:spcPct val="100000"/>
              </a:lnSpc>
              <a:spcBef>
                <a:spcPts val="120"/>
              </a:spcBef>
            </a:pPr>
            <a:r>
              <a:rPr sz="1100" u="sng" dirty="0">
                <a:solidFill>
                  <a:srgbClr val="0000FF"/>
                </a:solidFill>
                <a:uFill>
                  <a:solidFill>
                    <a:srgbClr val="0000FF"/>
                  </a:solidFill>
                </a:uFill>
                <a:latin typeface="Times New Roman"/>
                <a:cs typeface="Times New Roman"/>
              </a:rPr>
              <a:t>Statistician</a:t>
            </a:r>
            <a:endParaRPr sz="1100">
              <a:latin typeface="Times New Roman"/>
              <a:cs typeface="Times New Roman"/>
            </a:endParaRPr>
          </a:p>
        </p:txBody>
      </p:sp>
      <p:sp>
        <p:nvSpPr>
          <p:cNvPr id="19" name="object 19"/>
          <p:cNvSpPr txBox="1"/>
          <p:nvPr/>
        </p:nvSpPr>
        <p:spPr>
          <a:xfrm>
            <a:off x="2663442" y="3245189"/>
            <a:ext cx="1290955" cy="473709"/>
          </a:xfrm>
          <a:prstGeom prst="rect">
            <a:avLst/>
          </a:prstGeom>
        </p:spPr>
        <p:txBody>
          <a:bodyPr vert="horz" wrap="square" lIns="0" tIns="12065" rIns="0" bIns="0" rtlCol="0">
            <a:spAutoFit/>
          </a:bodyPr>
          <a:lstStyle/>
          <a:p>
            <a:pPr marL="12700" marR="5080">
              <a:lnSpc>
                <a:spcPct val="133600"/>
              </a:lnSpc>
              <a:spcBef>
                <a:spcPts val="95"/>
              </a:spcBef>
            </a:pPr>
            <a:r>
              <a:rPr sz="1100" u="sng" dirty="0">
                <a:solidFill>
                  <a:srgbClr val="0000FF"/>
                </a:solidFill>
                <a:uFill>
                  <a:solidFill>
                    <a:srgbClr val="0000FF"/>
                  </a:solidFill>
                </a:uFill>
                <a:latin typeface="Times New Roman"/>
                <a:cs typeface="Times New Roman"/>
              </a:rPr>
              <a:t>Evolutionary</a:t>
            </a:r>
            <a:r>
              <a:rPr sz="1100" u="sng" spc="-60" dirty="0">
                <a:solidFill>
                  <a:srgbClr val="0000FF"/>
                </a:solidFill>
                <a:uFill>
                  <a:solidFill>
                    <a:srgbClr val="0000FF"/>
                  </a:solidFill>
                </a:uFill>
                <a:latin typeface="Times New Roman"/>
                <a:cs typeface="Times New Roman"/>
              </a:rPr>
              <a:t> </a:t>
            </a:r>
            <a:r>
              <a:rPr sz="1100" u="sng" dirty="0">
                <a:solidFill>
                  <a:srgbClr val="0000FF"/>
                </a:solidFill>
                <a:uFill>
                  <a:solidFill>
                    <a:srgbClr val="0000FF"/>
                  </a:solidFill>
                </a:uFill>
                <a:latin typeface="Times New Roman"/>
                <a:cs typeface="Times New Roman"/>
              </a:rPr>
              <a:t>biologist </a:t>
            </a:r>
            <a:r>
              <a:rPr sz="1100" dirty="0">
                <a:solidFill>
                  <a:srgbClr val="0000FF"/>
                </a:solidFill>
                <a:latin typeface="Times New Roman"/>
                <a:cs typeface="Times New Roman"/>
              </a:rPr>
              <a:t> </a:t>
            </a:r>
            <a:r>
              <a:rPr sz="1100" u="sng" dirty="0">
                <a:solidFill>
                  <a:srgbClr val="0000FF"/>
                </a:solidFill>
                <a:uFill>
                  <a:solidFill>
                    <a:srgbClr val="0000FF"/>
                  </a:solidFill>
                </a:uFill>
                <a:latin typeface="Times New Roman"/>
                <a:cs typeface="Times New Roman"/>
              </a:rPr>
              <a:t>Geneticist</a:t>
            </a:r>
            <a:endParaRPr sz="1100">
              <a:latin typeface="Times New Roman"/>
              <a:cs typeface="Times New Roman"/>
            </a:endParaRPr>
          </a:p>
        </p:txBody>
      </p:sp>
      <p:sp>
        <p:nvSpPr>
          <p:cNvPr id="20" name="object 20"/>
          <p:cNvSpPr txBox="1"/>
          <p:nvPr/>
        </p:nvSpPr>
        <p:spPr>
          <a:xfrm>
            <a:off x="1689609" y="4250510"/>
            <a:ext cx="715010" cy="196850"/>
          </a:xfrm>
          <a:prstGeom prst="rect">
            <a:avLst/>
          </a:prstGeom>
        </p:spPr>
        <p:txBody>
          <a:bodyPr vert="horz" wrap="square" lIns="0" tIns="15240" rIns="0" bIns="0" rtlCol="0">
            <a:spAutoFit/>
          </a:bodyPr>
          <a:lstStyle/>
          <a:p>
            <a:pPr marL="12700">
              <a:lnSpc>
                <a:spcPct val="100000"/>
              </a:lnSpc>
              <a:spcBef>
                <a:spcPts val="120"/>
              </a:spcBef>
            </a:pPr>
            <a:r>
              <a:rPr sz="1100" b="1" dirty="0">
                <a:latin typeface="Times New Roman"/>
                <a:cs typeface="Times New Roman"/>
              </a:rPr>
              <a:t>Institutions</a:t>
            </a:r>
            <a:endParaRPr sz="1100">
              <a:latin typeface="Times New Roman"/>
              <a:cs typeface="Times New Roman"/>
            </a:endParaRPr>
          </a:p>
        </p:txBody>
      </p:sp>
      <p:sp>
        <p:nvSpPr>
          <p:cNvPr id="21" name="object 21"/>
          <p:cNvSpPr txBox="1"/>
          <p:nvPr/>
        </p:nvSpPr>
        <p:spPr>
          <a:xfrm>
            <a:off x="2663442" y="3766396"/>
            <a:ext cx="1569085" cy="1143000"/>
          </a:xfrm>
          <a:prstGeom prst="rect">
            <a:avLst/>
          </a:prstGeom>
        </p:spPr>
        <p:txBody>
          <a:bodyPr vert="horz" wrap="square" lIns="0" tIns="12065" rIns="0" bIns="0" rtlCol="0">
            <a:spAutoFit/>
          </a:bodyPr>
          <a:lstStyle/>
          <a:p>
            <a:pPr marL="12700" marR="80645">
              <a:lnSpc>
                <a:spcPct val="133600"/>
              </a:lnSpc>
              <a:spcBef>
                <a:spcPts val="95"/>
              </a:spcBef>
            </a:pPr>
            <a:r>
              <a:rPr sz="1100" u="sng" dirty="0">
                <a:solidFill>
                  <a:srgbClr val="0000FF"/>
                </a:solidFill>
                <a:uFill>
                  <a:solidFill>
                    <a:srgbClr val="0000FF"/>
                  </a:solidFill>
                </a:uFill>
                <a:latin typeface="Times New Roman"/>
                <a:cs typeface="Times New Roman"/>
              </a:rPr>
              <a:t>Rothamsted Experimental </a:t>
            </a:r>
            <a:r>
              <a:rPr sz="1100" dirty="0">
                <a:solidFill>
                  <a:srgbClr val="0000FF"/>
                </a:solidFill>
                <a:latin typeface="Times New Roman"/>
                <a:cs typeface="Times New Roman"/>
              </a:rPr>
              <a:t> </a:t>
            </a:r>
            <a:r>
              <a:rPr sz="1100" u="sng" dirty="0">
                <a:solidFill>
                  <a:srgbClr val="0000FF"/>
                </a:solidFill>
                <a:uFill>
                  <a:solidFill>
                    <a:srgbClr val="0000FF"/>
                  </a:solidFill>
                </a:uFill>
                <a:latin typeface="Times New Roman"/>
                <a:cs typeface="Times New Roman"/>
              </a:rPr>
              <a:t>Station</a:t>
            </a:r>
            <a:endParaRPr sz="1100">
              <a:latin typeface="Times New Roman"/>
              <a:cs typeface="Times New Roman"/>
            </a:endParaRPr>
          </a:p>
          <a:p>
            <a:pPr marL="12700">
              <a:lnSpc>
                <a:spcPct val="100000"/>
              </a:lnSpc>
              <a:spcBef>
                <a:spcPts val="430"/>
              </a:spcBef>
            </a:pPr>
            <a:r>
              <a:rPr sz="1100" u="sng" dirty="0">
                <a:solidFill>
                  <a:srgbClr val="0000FF"/>
                </a:solidFill>
                <a:uFill>
                  <a:solidFill>
                    <a:srgbClr val="0000FF"/>
                  </a:solidFill>
                </a:uFill>
                <a:latin typeface="Times New Roman"/>
                <a:cs typeface="Times New Roman"/>
              </a:rPr>
              <a:t>University College</a:t>
            </a:r>
            <a:r>
              <a:rPr sz="1100" u="sng" spc="-40" dirty="0">
                <a:solidFill>
                  <a:srgbClr val="0000FF"/>
                </a:solidFill>
                <a:uFill>
                  <a:solidFill>
                    <a:srgbClr val="0000FF"/>
                  </a:solidFill>
                </a:uFill>
                <a:latin typeface="Times New Roman"/>
                <a:cs typeface="Times New Roman"/>
              </a:rPr>
              <a:t> </a:t>
            </a:r>
            <a:r>
              <a:rPr sz="1100" u="sng" dirty="0">
                <a:solidFill>
                  <a:srgbClr val="0000FF"/>
                </a:solidFill>
                <a:uFill>
                  <a:solidFill>
                    <a:srgbClr val="0000FF"/>
                  </a:solidFill>
                </a:uFill>
                <a:latin typeface="Times New Roman"/>
                <a:cs typeface="Times New Roman"/>
              </a:rPr>
              <a:t>London</a:t>
            </a:r>
            <a:endParaRPr sz="1100">
              <a:latin typeface="Times New Roman"/>
              <a:cs typeface="Times New Roman"/>
            </a:endParaRPr>
          </a:p>
          <a:p>
            <a:pPr marL="12700" marR="291465">
              <a:lnSpc>
                <a:spcPct val="132700"/>
              </a:lnSpc>
              <a:spcBef>
                <a:spcPts val="15"/>
              </a:spcBef>
            </a:pPr>
            <a:r>
              <a:rPr sz="1100" u="sng" dirty="0">
                <a:solidFill>
                  <a:srgbClr val="0000FF"/>
                </a:solidFill>
                <a:uFill>
                  <a:solidFill>
                    <a:srgbClr val="0000FF"/>
                  </a:solidFill>
                </a:uFill>
                <a:latin typeface="Times New Roman"/>
                <a:cs typeface="Times New Roman"/>
              </a:rPr>
              <a:t>Cambridge</a:t>
            </a:r>
            <a:r>
              <a:rPr sz="1100" u="sng" spc="-50" dirty="0">
                <a:solidFill>
                  <a:srgbClr val="0000FF"/>
                </a:solidFill>
                <a:uFill>
                  <a:solidFill>
                    <a:srgbClr val="0000FF"/>
                  </a:solidFill>
                </a:uFill>
                <a:latin typeface="Times New Roman"/>
                <a:cs typeface="Times New Roman"/>
              </a:rPr>
              <a:t> </a:t>
            </a:r>
            <a:r>
              <a:rPr sz="1100" u="sng" dirty="0">
                <a:solidFill>
                  <a:srgbClr val="0000FF"/>
                </a:solidFill>
                <a:uFill>
                  <a:solidFill>
                    <a:srgbClr val="0000FF"/>
                  </a:solidFill>
                </a:uFill>
                <a:latin typeface="Times New Roman"/>
                <a:cs typeface="Times New Roman"/>
              </a:rPr>
              <a:t>University </a:t>
            </a:r>
            <a:r>
              <a:rPr sz="1100" dirty="0">
                <a:solidFill>
                  <a:srgbClr val="0000FF"/>
                </a:solidFill>
                <a:latin typeface="Times New Roman"/>
                <a:cs typeface="Times New Roman"/>
              </a:rPr>
              <a:t> </a:t>
            </a:r>
            <a:r>
              <a:rPr sz="1100" u="sng" dirty="0">
                <a:solidFill>
                  <a:srgbClr val="0000FF"/>
                </a:solidFill>
                <a:uFill>
                  <a:solidFill>
                    <a:srgbClr val="0000FF"/>
                  </a:solidFill>
                </a:uFill>
                <a:latin typeface="Times New Roman"/>
                <a:cs typeface="Times New Roman"/>
              </a:rPr>
              <a:t>CSIRO</a:t>
            </a:r>
            <a:endParaRPr sz="1100">
              <a:latin typeface="Times New Roman"/>
              <a:cs typeface="Times New Roman"/>
            </a:endParaRPr>
          </a:p>
        </p:txBody>
      </p:sp>
      <p:sp>
        <p:nvSpPr>
          <p:cNvPr id="22" name="object 22"/>
          <p:cNvSpPr txBox="1"/>
          <p:nvPr/>
        </p:nvSpPr>
        <p:spPr>
          <a:xfrm>
            <a:off x="1672843" y="4994222"/>
            <a:ext cx="747395" cy="196850"/>
          </a:xfrm>
          <a:prstGeom prst="rect">
            <a:avLst/>
          </a:prstGeom>
        </p:spPr>
        <p:txBody>
          <a:bodyPr vert="horz" wrap="square" lIns="0" tIns="15240" rIns="0" bIns="0" rtlCol="0">
            <a:spAutoFit/>
          </a:bodyPr>
          <a:lstStyle/>
          <a:p>
            <a:pPr marL="12700">
              <a:lnSpc>
                <a:spcPct val="100000"/>
              </a:lnSpc>
              <a:spcBef>
                <a:spcPts val="120"/>
              </a:spcBef>
            </a:pPr>
            <a:r>
              <a:rPr sz="1100" b="1" u="heavy" spc="-5" dirty="0">
                <a:solidFill>
                  <a:srgbClr val="0000FF"/>
                </a:solidFill>
                <a:uFill>
                  <a:solidFill>
                    <a:srgbClr val="0000FF"/>
                  </a:solidFill>
                </a:uFill>
                <a:latin typeface="Times New Roman"/>
                <a:cs typeface="Times New Roman"/>
              </a:rPr>
              <a:t>Alma</a:t>
            </a:r>
            <a:r>
              <a:rPr sz="1100" b="1" u="heavy" spc="-25" dirty="0">
                <a:solidFill>
                  <a:srgbClr val="0000FF"/>
                </a:solidFill>
                <a:uFill>
                  <a:solidFill>
                    <a:srgbClr val="0000FF"/>
                  </a:solidFill>
                </a:uFill>
                <a:latin typeface="Times New Roman"/>
                <a:cs typeface="Times New Roman"/>
              </a:rPr>
              <a:t> </a:t>
            </a:r>
            <a:r>
              <a:rPr sz="1100" b="1" u="heavy" spc="-5" dirty="0">
                <a:solidFill>
                  <a:srgbClr val="0000FF"/>
                </a:solidFill>
                <a:uFill>
                  <a:solidFill>
                    <a:srgbClr val="0000FF"/>
                  </a:solidFill>
                </a:uFill>
                <a:latin typeface="Times New Roman"/>
                <a:cs typeface="Times New Roman"/>
              </a:rPr>
              <a:t>mater</a:t>
            </a:r>
            <a:endParaRPr sz="1100">
              <a:latin typeface="Times New Roman"/>
              <a:cs typeface="Times New Roman"/>
            </a:endParaRPr>
          </a:p>
        </p:txBody>
      </p:sp>
      <p:sp>
        <p:nvSpPr>
          <p:cNvPr id="23" name="object 23"/>
          <p:cNvSpPr txBox="1"/>
          <p:nvPr/>
        </p:nvSpPr>
        <p:spPr>
          <a:xfrm>
            <a:off x="2663442" y="5010985"/>
            <a:ext cx="1282700" cy="196850"/>
          </a:xfrm>
          <a:prstGeom prst="rect">
            <a:avLst/>
          </a:prstGeom>
        </p:spPr>
        <p:txBody>
          <a:bodyPr vert="horz" wrap="square" lIns="0" tIns="15240" rIns="0" bIns="0" rtlCol="0">
            <a:spAutoFit/>
          </a:bodyPr>
          <a:lstStyle/>
          <a:p>
            <a:pPr marL="12700">
              <a:lnSpc>
                <a:spcPct val="100000"/>
              </a:lnSpc>
              <a:spcBef>
                <a:spcPts val="120"/>
              </a:spcBef>
            </a:pPr>
            <a:r>
              <a:rPr sz="1100" u="sng" dirty="0">
                <a:solidFill>
                  <a:srgbClr val="0000FF"/>
                </a:solidFill>
                <a:uFill>
                  <a:solidFill>
                    <a:srgbClr val="0000FF"/>
                  </a:solidFill>
                </a:uFill>
                <a:latin typeface="Times New Roman"/>
                <a:cs typeface="Times New Roman"/>
              </a:rPr>
              <a:t>Cambridge</a:t>
            </a:r>
            <a:r>
              <a:rPr sz="1100" u="sng" spc="-40" dirty="0">
                <a:solidFill>
                  <a:srgbClr val="0000FF"/>
                </a:solidFill>
                <a:uFill>
                  <a:solidFill>
                    <a:srgbClr val="0000FF"/>
                  </a:solidFill>
                </a:uFill>
                <a:latin typeface="Times New Roman"/>
                <a:cs typeface="Times New Roman"/>
              </a:rPr>
              <a:t> </a:t>
            </a:r>
            <a:r>
              <a:rPr sz="1100" u="sng" dirty="0">
                <a:solidFill>
                  <a:srgbClr val="0000FF"/>
                </a:solidFill>
                <a:uFill>
                  <a:solidFill>
                    <a:srgbClr val="0000FF"/>
                  </a:solidFill>
                </a:uFill>
                <a:latin typeface="Times New Roman"/>
                <a:cs typeface="Times New Roman"/>
              </a:rPr>
              <a:t>University</a:t>
            </a:r>
            <a:endParaRPr sz="1100">
              <a:latin typeface="Times New Roman"/>
              <a:cs typeface="Times New Roman"/>
            </a:endParaRPr>
          </a:p>
        </p:txBody>
      </p:sp>
      <p:sp>
        <p:nvSpPr>
          <p:cNvPr id="24" name="object 24"/>
          <p:cNvSpPr txBox="1"/>
          <p:nvPr/>
        </p:nvSpPr>
        <p:spPr>
          <a:xfrm>
            <a:off x="1736853" y="5293444"/>
            <a:ext cx="619125" cy="403860"/>
          </a:xfrm>
          <a:prstGeom prst="rect">
            <a:avLst/>
          </a:prstGeom>
        </p:spPr>
        <p:txBody>
          <a:bodyPr vert="horz" wrap="square" lIns="0" tIns="12065" rIns="0" bIns="0" rtlCol="0">
            <a:spAutoFit/>
          </a:bodyPr>
          <a:lstStyle/>
          <a:p>
            <a:pPr marL="58419" marR="5080" indent="-45720">
              <a:lnSpc>
                <a:spcPct val="112700"/>
              </a:lnSpc>
              <a:spcBef>
                <a:spcPts val="95"/>
              </a:spcBef>
            </a:pPr>
            <a:r>
              <a:rPr sz="1100" b="1" spc="-5" dirty="0">
                <a:latin typeface="Times New Roman"/>
                <a:cs typeface="Times New Roman"/>
              </a:rPr>
              <a:t>A</a:t>
            </a:r>
            <a:r>
              <a:rPr sz="1100" b="1" dirty="0">
                <a:latin typeface="Times New Roman"/>
                <a:cs typeface="Times New Roman"/>
              </a:rPr>
              <a:t>c</a:t>
            </a:r>
            <a:r>
              <a:rPr sz="1100" b="1" spc="10" dirty="0">
                <a:latin typeface="Times New Roman"/>
                <a:cs typeface="Times New Roman"/>
              </a:rPr>
              <a:t>a</a:t>
            </a:r>
            <a:r>
              <a:rPr sz="1100" b="1" spc="-5" dirty="0">
                <a:latin typeface="Times New Roman"/>
                <a:cs typeface="Times New Roman"/>
              </a:rPr>
              <a:t>d</a:t>
            </a:r>
            <a:r>
              <a:rPr sz="1100" b="1" spc="15" dirty="0">
                <a:latin typeface="Times New Roman"/>
                <a:cs typeface="Times New Roman"/>
              </a:rPr>
              <a:t>e</a:t>
            </a:r>
            <a:r>
              <a:rPr sz="1100" b="1" spc="-10" dirty="0">
                <a:latin typeface="Times New Roman"/>
                <a:cs typeface="Times New Roman"/>
              </a:rPr>
              <a:t>mi</a:t>
            </a:r>
            <a:r>
              <a:rPr sz="1100" b="1" spc="5" dirty="0">
                <a:latin typeface="Times New Roman"/>
                <a:cs typeface="Times New Roman"/>
              </a:rPr>
              <a:t>c  </a:t>
            </a:r>
            <a:r>
              <a:rPr sz="1100" b="1" dirty="0">
                <a:latin typeface="Times New Roman"/>
                <a:cs typeface="Times New Roman"/>
              </a:rPr>
              <a:t>advisors</a:t>
            </a:r>
            <a:endParaRPr sz="1100">
              <a:latin typeface="Times New Roman"/>
              <a:cs typeface="Times New Roman"/>
            </a:endParaRPr>
          </a:p>
        </p:txBody>
      </p:sp>
      <p:sp>
        <p:nvSpPr>
          <p:cNvPr id="25" name="object 25"/>
          <p:cNvSpPr txBox="1"/>
          <p:nvPr/>
        </p:nvSpPr>
        <p:spPr>
          <a:xfrm>
            <a:off x="2663442" y="5258392"/>
            <a:ext cx="910590" cy="470534"/>
          </a:xfrm>
          <a:prstGeom prst="rect">
            <a:avLst/>
          </a:prstGeom>
        </p:spPr>
        <p:txBody>
          <a:bodyPr vert="horz" wrap="square" lIns="0" tIns="12065" rIns="0" bIns="0" rtlCol="0">
            <a:spAutoFit/>
          </a:bodyPr>
          <a:lstStyle/>
          <a:p>
            <a:pPr marL="12700" marR="5080">
              <a:lnSpc>
                <a:spcPct val="132700"/>
              </a:lnSpc>
              <a:spcBef>
                <a:spcPts val="95"/>
              </a:spcBef>
            </a:pPr>
            <a:r>
              <a:rPr sz="1100" u="sng" dirty="0">
                <a:solidFill>
                  <a:srgbClr val="0000FF"/>
                </a:solidFill>
                <a:uFill>
                  <a:solidFill>
                    <a:srgbClr val="0000FF"/>
                  </a:solidFill>
                </a:uFill>
                <a:latin typeface="Times New Roman"/>
                <a:cs typeface="Times New Roman"/>
              </a:rPr>
              <a:t>Sir James</a:t>
            </a:r>
            <a:r>
              <a:rPr sz="1100" u="sng" spc="-65" dirty="0">
                <a:solidFill>
                  <a:srgbClr val="0000FF"/>
                </a:solidFill>
                <a:uFill>
                  <a:solidFill>
                    <a:srgbClr val="0000FF"/>
                  </a:solidFill>
                </a:uFill>
                <a:latin typeface="Times New Roman"/>
                <a:cs typeface="Times New Roman"/>
              </a:rPr>
              <a:t> </a:t>
            </a:r>
            <a:r>
              <a:rPr sz="1100" u="sng" dirty="0">
                <a:solidFill>
                  <a:srgbClr val="0000FF"/>
                </a:solidFill>
                <a:uFill>
                  <a:solidFill>
                    <a:srgbClr val="0000FF"/>
                  </a:solidFill>
                </a:uFill>
                <a:latin typeface="Times New Roman"/>
                <a:cs typeface="Times New Roman"/>
              </a:rPr>
              <a:t>Jeans </a:t>
            </a:r>
            <a:r>
              <a:rPr sz="1100" dirty="0">
                <a:solidFill>
                  <a:srgbClr val="0000FF"/>
                </a:solidFill>
                <a:latin typeface="Times New Roman"/>
                <a:cs typeface="Times New Roman"/>
              </a:rPr>
              <a:t> </a:t>
            </a:r>
            <a:r>
              <a:rPr sz="1100" u="sng" dirty="0">
                <a:solidFill>
                  <a:srgbClr val="0000FF"/>
                </a:solidFill>
                <a:uFill>
                  <a:solidFill>
                    <a:srgbClr val="0000FF"/>
                  </a:solidFill>
                </a:uFill>
                <a:latin typeface="Times New Roman"/>
                <a:cs typeface="Times New Roman"/>
              </a:rPr>
              <a:t>F.J.M.</a:t>
            </a:r>
            <a:r>
              <a:rPr sz="1100" u="sng" spc="-25" dirty="0">
                <a:solidFill>
                  <a:srgbClr val="0000FF"/>
                </a:solidFill>
                <a:uFill>
                  <a:solidFill>
                    <a:srgbClr val="0000FF"/>
                  </a:solidFill>
                </a:uFill>
                <a:latin typeface="Times New Roman"/>
                <a:cs typeface="Times New Roman"/>
              </a:rPr>
              <a:t> </a:t>
            </a:r>
            <a:r>
              <a:rPr sz="1100" u="sng" dirty="0">
                <a:solidFill>
                  <a:srgbClr val="0000FF"/>
                </a:solidFill>
                <a:uFill>
                  <a:solidFill>
                    <a:srgbClr val="0000FF"/>
                  </a:solidFill>
                </a:uFill>
                <a:latin typeface="Times New Roman"/>
                <a:cs typeface="Times New Roman"/>
              </a:rPr>
              <a:t>Stratton</a:t>
            </a:r>
            <a:endParaRPr sz="1100">
              <a:latin typeface="Times New Roman"/>
              <a:cs typeface="Times New Roman"/>
            </a:endParaRPr>
          </a:p>
        </p:txBody>
      </p:sp>
      <p:sp>
        <p:nvSpPr>
          <p:cNvPr id="26" name="object 26"/>
          <p:cNvSpPr txBox="1"/>
          <p:nvPr/>
        </p:nvSpPr>
        <p:spPr>
          <a:xfrm>
            <a:off x="1503681" y="5926909"/>
            <a:ext cx="1087120" cy="196850"/>
          </a:xfrm>
          <a:prstGeom prst="rect">
            <a:avLst/>
          </a:prstGeom>
        </p:spPr>
        <p:txBody>
          <a:bodyPr vert="horz" wrap="square" lIns="0" tIns="15240" rIns="0" bIns="0" rtlCol="0">
            <a:spAutoFit/>
          </a:bodyPr>
          <a:lstStyle/>
          <a:p>
            <a:pPr marL="12700">
              <a:lnSpc>
                <a:spcPct val="100000"/>
              </a:lnSpc>
              <a:spcBef>
                <a:spcPts val="120"/>
              </a:spcBef>
            </a:pPr>
            <a:r>
              <a:rPr sz="1100" b="1" dirty="0">
                <a:latin typeface="Times New Roman"/>
                <a:cs typeface="Times New Roman"/>
              </a:rPr>
              <a:t>Doctoral</a:t>
            </a:r>
            <a:r>
              <a:rPr sz="1100" b="1" spc="-45" dirty="0">
                <a:latin typeface="Times New Roman"/>
                <a:cs typeface="Times New Roman"/>
              </a:rPr>
              <a:t> </a:t>
            </a:r>
            <a:r>
              <a:rPr sz="1100" b="1" dirty="0">
                <a:latin typeface="Times New Roman"/>
                <a:cs typeface="Times New Roman"/>
              </a:rPr>
              <a:t>students</a:t>
            </a:r>
            <a:endParaRPr sz="1100">
              <a:latin typeface="Times New Roman"/>
              <a:cs typeface="Times New Roman"/>
            </a:endParaRPr>
          </a:p>
        </p:txBody>
      </p:sp>
      <p:sp>
        <p:nvSpPr>
          <p:cNvPr id="27" name="object 27"/>
          <p:cNvSpPr txBox="1"/>
          <p:nvPr/>
        </p:nvSpPr>
        <p:spPr>
          <a:xfrm>
            <a:off x="2663442" y="5779599"/>
            <a:ext cx="715645" cy="470534"/>
          </a:xfrm>
          <a:prstGeom prst="rect">
            <a:avLst/>
          </a:prstGeom>
        </p:spPr>
        <p:txBody>
          <a:bodyPr vert="horz" wrap="square" lIns="0" tIns="66675" rIns="0" bIns="0" rtlCol="0">
            <a:spAutoFit/>
          </a:bodyPr>
          <a:lstStyle/>
          <a:p>
            <a:pPr marL="140970" indent="-128905">
              <a:lnSpc>
                <a:spcPct val="100000"/>
              </a:lnSpc>
              <a:spcBef>
                <a:spcPts val="525"/>
              </a:spcBef>
              <a:buClr>
                <a:srgbClr val="000000"/>
              </a:buClr>
              <a:buSzPct val="90909"/>
              <a:buAutoNum type="alphaUcPeriod" startAt="3"/>
              <a:tabLst>
                <a:tab pos="141605" algn="l"/>
              </a:tabLst>
            </a:pPr>
            <a:r>
              <a:rPr sz="1100" u="sng" dirty="0">
                <a:solidFill>
                  <a:srgbClr val="0000FF"/>
                </a:solidFill>
                <a:uFill>
                  <a:solidFill>
                    <a:srgbClr val="0000FF"/>
                  </a:solidFill>
                </a:uFill>
                <a:latin typeface="Times New Roman"/>
                <a:cs typeface="Times New Roman"/>
              </a:rPr>
              <a:t>R.</a:t>
            </a:r>
            <a:r>
              <a:rPr sz="1100" u="sng" spc="-10" dirty="0">
                <a:solidFill>
                  <a:srgbClr val="0000FF"/>
                </a:solidFill>
                <a:uFill>
                  <a:solidFill>
                    <a:srgbClr val="0000FF"/>
                  </a:solidFill>
                </a:uFill>
                <a:latin typeface="Times New Roman"/>
                <a:cs typeface="Times New Roman"/>
              </a:rPr>
              <a:t> </a:t>
            </a:r>
            <a:r>
              <a:rPr sz="1100" u="sng" dirty="0">
                <a:solidFill>
                  <a:srgbClr val="0000FF"/>
                </a:solidFill>
                <a:uFill>
                  <a:solidFill>
                    <a:srgbClr val="0000FF"/>
                  </a:solidFill>
                </a:uFill>
                <a:latin typeface="Times New Roman"/>
                <a:cs typeface="Times New Roman"/>
              </a:rPr>
              <a:t>Rao</a:t>
            </a:r>
            <a:endParaRPr sz="1100">
              <a:latin typeface="Times New Roman"/>
              <a:cs typeface="Times New Roman"/>
            </a:endParaRPr>
          </a:p>
          <a:p>
            <a:pPr marL="184785" indent="-172720">
              <a:lnSpc>
                <a:spcPct val="100000"/>
              </a:lnSpc>
              <a:spcBef>
                <a:spcPts val="434"/>
              </a:spcBef>
              <a:buClr>
                <a:srgbClr val="000000"/>
              </a:buClr>
              <a:buSzPct val="90909"/>
              <a:buAutoNum type="alphaUcPeriod" startAt="3"/>
              <a:tabLst>
                <a:tab pos="185420" algn="l"/>
              </a:tabLst>
            </a:pPr>
            <a:r>
              <a:rPr sz="1100" u="sng" spc="5" dirty="0">
                <a:solidFill>
                  <a:srgbClr val="0000FF"/>
                </a:solidFill>
                <a:uFill>
                  <a:solidFill>
                    <a:srgbClr val="0000FF"/>
                  </a:solidFill>
                </a:uFill>
                <a:latin typeface="Times New Roman"/>
                <a:cs typeface="Times New Roman"/>
              </a:rPr>
              <a:t>J.</a:t>
            </a:r>
            <a:r>
              <a:rPr sz="1100" u="sng" spc="-60" dirty="0">
                <a:solidFill>
                  <a:srgbClr val="0000FF"/>
                </a:solidFill>
                <a:uFill>
                  <a:solidFill>
                    <a:srgbClr val="0000FF"/>
                  </a:solidFill>
                </a:uFill>
                <a:latin typeface="Times New Roman"/>
                <a:cs typeface="Times New Roman"/>
              </a:rPr>
              <a:t> </a:t>
            </a:r>
            <a:r>
              <a:rPr sz="1100" u="sng" dirty="0">
                <a:solidFill>
                  <a:srgbClr val="0000FF"/>
                </a:solidFill>
                <a:uFill>
                  <a:solidFill>
                    <a:srgbClr val="0000FF"/>
                  </a:solidFill>
                </a:uFill>
                <a:latin typeface="Times New Roman"/>
                <a:cs typeface="Times New Roman"/>
              </a:rPr>
              <a:t>Finney</a:t>
            </a:r>
            <a:endParaRPr sz="1100">
              <a:latin typeface="Times New Roman"/>
              <a:cs typeface="Times New Roman"/>
            </a:endParaRPr>
          </a:p>
        </p:txBody>
      </p:sp>
      <p:sp>
        <p:nvSpPr>
          <p:cNvPr id="28" name="object 28"/>
          <p:cNvSpPr/>
          <p:nvPr/>
        </p:nvSpPr>
        <p:spPr>
          <a:xfrm>
            <a:off x="1456944" y="1109472"/>
            <a:ext cx="4030979" cy="5410200"/>
          </a:xfrm>
          <a:custGeom>
            <a:avLst/>
            <a:gdLst/>
            <a:ahLst/>
            <a:cxnLst/>
            <a:rect l="l" t="t" r="r" b="b"/>
            <a:pathLst>
              <a:path w="4030979" h="5410200">
                <a:moveTo>
                  <a:pt x="0" y="0"/>
                </a:moveTo>
                <a:lnTo>
                  <a:pt x="0" y="5410199"/>
                </a:lnTo>
                <a:lnTo>
                  <a:pt x="4030979" y="5410199"/>
                </a:lnTo>
                <a:lnTo>
                  <a:pt x="4030979" y="0"/>
                </a:lnTo>
                <a:lnTo>
                  <a:pt x="0" y="0"/>
                </a:lnTo>
                <a:close/>
              </a:path>
            </a:pathLst>
          </a:custGeom>
          <a:ln w="9524">
            <a:solidFill>
              <a:srgbClr val="FF0000"/>
            </a:solidFill>
          </a:ln>
        </p:spPr>
        <p:txBody>
          <a:bodyPr wrap="square" lIns="0" tIns="0" rIns="0" bIns="0" rtlCol="0"/>
          <a:lstStyle/>
          <a:p>
            <a:endParaRPr/>
          </a:p>
        </p:txBody>
      </p:sp>
      <p:sp>
        <p:nvSpPr>
          <p:cNvPr id="29" name="object 29"/>
          <p:cNvSpPr/>
          <p:nvPr/>
        </p:nvSpPr>
        <p:spPr>
          <a:xfrm>
            <a:off x="5492496" y="1114044"/>
            <a:ext cx="3735704" cy="5401310"/>
          </a:xfrm>
          <a:custGeom>
            <a:avLst/>
            <a:gdLst/>
            <a:ahLst/>
            <a:cxnLst/>
            <a:rect l="l" t="t" r="r" b="b"/>
            <a:pathLst>
              <a:path w="3735704" h="5401309">
                <a:moveTo>
                  <a:pt x="0" y="0"/>
                </a:moveTo>
                <a:lnTo>
                  <a:pt x="0" y="5401056"/>
                </a:lnTo>
                <a:lnTo>
                  <a:pt x="3735324" y="5401056"/>
                </a:lnTo>
                <a:lnTo>
                  <a:pt x="3735324" y="0"/>
                </a:lnTo>
                <a:lnTo>
                  <a:pt x="0" y="0"/>
                </a:lnTo>
                <a:close/>
              </a:path>
            </a:pathLst>
          </a:custGeom>
          <a:solidFill>
            <a:srgbClr val="FFFFFF"/>
          </a:solidFill>
        </p:spPr>
        <p:txBody>
          <a:bodyPr wrap="square" lIns="0" tIns="0" rIns="0" bIns="0" rtlCol="0"/>
          <a:lstStyle/>
          <a:p>
            <a:endParaRPr/>
          </a:p>
        </p:txBody>
      </p:sp>
      <p:sp>
        <p:nvSpPr>
          <p:cNvPr id="30" name="object 30"/>
          <p:cNvSpPr txBox="1"/>
          <p:nvPr/>
        </p:nvSpPr>
        <p:spPr>
          <a:xfrm>
            <a:off x="5580377" y="2192176"/>
            <a:ext cx="633730" cy="179705"/>
          </a:xfrm>
          <a:prstGeom prst="rect">
            <a:avLst/>
          </a:prstGeom>
        </p:spPr>
        <p:txBody>
          <a:bodyPr vert="horz" wrap="square" lIns="0" tIns="13970" rIns="0" bIns="0" rtlCol="0">
            <a:spAutoFit/>
          </a:bodyPr>
          <a:lstStyle/>
          <a:p>
            <a:pPr marL="12700">
              <a:lnSpc>
                <a:spcPct val="100000"/>
              </a:lnSpc>
              <a:spcBef>
                <a:spcPts val="110"/>
              </a:spcBef>
            </a:pPr>
            <a:r>
              <a:rPr sz="1000" b="1" spc="15" dirty="0">
                <a:latin typeface="Times New Roman"/>
                <a:cs typeface="Times New Roman"/>
              </a:rPr>
              <a:t>Known</a:t>
            </a:r>
            <a:r>
              <a:rPr sz="1000" b="1" spc="-50" dirty="0">
                <a:latin typeface="Times New Roman"/>
                <a:cs typeface="Times New Roman"/>
              </a:rPr>
              <a:t> </a:t>
            </a:r>
            <a:r>
              <a:rPr sz="1000" b="1" spc="10" dirty="0">
                <a:latin typeface="Times New Roman"/>
                <a:cs typeface="Times New Roman"/>
              </a:rPr>
              <a:t>for</a:t>
            </a:r>
            <a:endParaRPr sz="1000">
              <a:latin typeface="Times New Roman"/>
              <a:cs typeface="Times New Roman"/>
            </a:endParaRPr>
          </a:p>
        </p:txBody>
      </p:sp>
      <p:sp>
        <p:nvSpPr>
          <p:cNvPr id="31" name="object 31"/>
          <p:cNvSpPr txBox="1"/>
          <p:nvPr/>
        </p:nvSpPr>
        <p:spPr>
          <a:xfrm>
            <a:off x="6331709" y="1152924"/>
            <a:ext cx="1786889" cy="1433830"/>
          </a:xfrm>
          <a:prstGeom prst="rect">
            <a:avLst/>
          </a:prstGeom>
        </p:spPr>
        <p:txBody>
          <a:bodyPr vert="horz" wrap="square" lIns="0" tIns="12065" rIns="0" bIns="0" rtlCol="0">
            <a:spAutoFit/>
          </a:bodyPr>
          <a:lstStyle/>
          <a:p>
            <a:pPr marL="12700" marR="217804">
              <a:lnSpc>
                <a:spcPct val="132000"/>
              </a:lnSpc>
              <a:spcBef>
                <a:spcPts val="95"/>
              </a:spcBef>
            </a:pPr>
            <a:r>
              <a:rPr sz="1000" u="sng" spc="5" dirty="0">
                <a:solidFill>
                  <a:srgbClr val="0000FF"/>
                </a:solidFill>
                <a:uFill>
                  <a:solidFill>
                    <a:srgbClr val="0000FF"/>
                  </a:solidFill>
                </a:uFill>
                <a:latin typeface="Times New Roman"/>
                <a:cs typeface="Times New Roman"/>
              </a:rPr>
              <a:t>Fisher's </a:t>
            </a:r>
            <a:r>
              <a:rPr sz="1000" u="sng" spc="10" dirty="0">
                <a:solidFill>
                  <a:srgbClr val="0000FF"/>
                </a:solidFill>
                <a:uFill>
                  <a:solidFill>
                    <a:srgbClr val="0000FF"/>
                  </a:solidFill>
                </a:uFill>
                <a:latin typeface="Times New Roman"/>
                <a:cs typeface="Times New Roman"/>
              </a:rPr>
              <a:t>fundamental theorem </a:t>
            </a:r>
            <a:r>
              <a:rPr sz="1000" spc="10" dirty="0">
                <a:solidFill>
                  <a:srgbClr val="0000FF"/>
                </a:solidFill>
                <a:latin typeface="Times New Roman"/>
                <a:cs typeface="Times New Roman"/>
              </a:rPr>
              <a:t> </a:t>
            </a:r>
            <a:r>
              <a:rPr sz="1000" u="sng" spc="10" dirty="0">
                <a:solidFill>
                  <a:srgbClr val="0000FF"/>
                </a:solidFill>
                <a:uFill>
                  <a:solidFill>
                    <a:srgbClr val="0000FF"/>
                  </a:solidFill>
                </a:uFill>
                <a:latin typeface="Times New Roman"/>
                <a:cs typeface="Times New Roman"/>
              </a:rPr>
              <a:t>Maximum</a:t>
            </a:r>
            <a:r>
              <a:rPr sz="1000" u="sng" dirty="0">
                <a:solidFill>
                  <a:srgbClr val="0000FF"/>
                </a:solidFill>
                <a:uFill>
                  <a:solidFill>
                    <a:srgbClr val="0000FF"/>
                  </a:solidFill>
                </a:uFill>
                <a:latin typeface="Times New Roman"/>
                <a:cs typeface="Times New Roman"/>
              </a:rPr>
              <a:t> </a:t>
            </a:r>
            <a:r>
              <a:rPr sz="1000" u="sng" spc="10" dirty="0">
                <a:solidFill>
                  <a:srgbClr val="0000FF"/>
                </a:solidFill>
                <a:uFill>
                  <a:solidFill>
                    <a:srgbClr val="0000FF"/>
                  </a:solidFill>
                </a:uFill>
                <a:latin typeface="Times New Roman"/>
                <a:cs typeface="Times New Roman"/>
              </a:rPr>
              <a:t>likelihood</a:t>
            </a:r>
            <a:endParaRPr sz="1000">
              <a:latin typeface="Times New Roman"/>
              <a:cs typeface="Times New Roman"/>
            </a:endParaRPr>
          </a:p>
          <a:p>
            <a:pPr marL="12700" marR="692785">
              <a:lnSpc>
                <a:spcPct val="132000"/>
              </a:lnSpc>
            </a:pPr>
            <a:r>
              <a:rPr sz="1000" u="sng" spc="5" dirty="0">
                <a:solidFill>
                  <a:srgbClr val="0000FF"/>
                </a:solidFill>
                <a:uFill>
                  <a:solidFill>
                    <a:srgbClr val="0000FF"/>
                  </a:solidFill>
                </a:uFill>
                <a:latin typeface="Times New Roman"/>
                <a:cs typeface="Times New Roman"/>
              </a:rPr>
              <a:t>Fisher </a:t>
            </a:r>
            <a:r>
              <a:rPr sz="1000" u="sng" spc="10" dirty="0">
                <a:solidFill>
                  <a:srgbClr val="0000FF"/>
                </a:solidFill>
                <a:uFill>
                  <a:solidFill>
                    <a:srgbClr val="0000FF"/>
                  </a:solidFill>
                </a:uFill>
                <a:latin typeface="Times New Roman"/>
                <a:cs typeface="Times New Roman"/>
              </a:rPr>
              <a:t>information </a:t>
            </a:r>
            <a:r>
              <a:rPr sz="1000" spc="10" dirty="0">
                <a:solidFill>
                  <a:srgbClr val="0000FF"/>
                </a:solidFill>
                <a:latin typeface="Times New Roman"/>
                <a:cs typeface="Times New Roman"/>
              </a:rPr>
              <a:t> </a:t>
            </a:r>
            <a:r>
              <a:rPr sz="1000" u="sng" spc="10" dirty="0">
                <a:solidFill>
                  <a:srgbClr val="0000FF"/>
                </a:solidFill>
                <a:uFill>
                  <a:solidFill>
                    <a:srgbClr val="0000FF"/>
                  </a:solidFill>
                </a:uFill>
                <a:latin typeface="Times New Roman"/>
                <a:cs typeface="Times New Roman"/>
              </a:rPr>
              <a:t>Analysis of</a:t>
            </a:r>
            <a:r>
              <a:rPr sz="1000" u="sng" spc="-85" dirty="0">
                <a:solidFill>
                  <a:srgbClr val="0000FF"/>
                </a:solidFill>
                <a:uFill>
                  <a:solidFill>
                    <a:srgbClr val="0000FF"/>
                  </a:solidFill>
                </a:uFill>
                <a:latin typeface="Times New Roman"/>
                <a:cs typeface="Times New Roman"/>
              </a:rPr>
              <a:t> </a:t>
            </a:r>
            <a:r>
              <a:rPr sz="1000" u="sng" spc="10" dirty="0">
                <a:solidFill>
                  <a:srgbClr val="0000FF"/>
                </a:solidFill>
                <a:uFill>
                  <a:solidFill>
                    <a:srgbClr val="0000FF"/>
                  </a:solidFill>
                </a:uFill>
                <a:latin typeface="Times New Roman"/>
                <a:cs typeface="Times New Roman"/>
              </a:rPr>
              <a:t>variance</a:t>
            </a:r>
            <a:endParaRPr sz="1000">
              <a:latin typeface="Times New Roman"/>
              <a:cs typeface="Times New Roman"/>
            </a:endParaRPr>
          </a:p>
          <a:p>
            <a:pPr marL="12700" marR="5080">
              <a:lnSpc>
                <a:spcPct val="132000"/>
              </a:lnSpc>
            </a:pPr>
            <a:r>
              <a:rPr sz="1000" u="sng" spc="10" dirty="0">
                <a:solidFill>
                  <a:srgbClr val="0000FF"/>
                </a:solidFill>
                <a:uFill>
                  <a:solidFill>
                    <a:srgbClr val="0000FF"/>
                  </a:solidFill>
                </a:uFill>
                <a:latin typeface="Times New Roman"/>
                <a:cs typeface="Times New Roman"/>
              </a:rPr>
              <a:t>Fisher-Kolmogorov equation </a:t>
            </a:r>
            <a:r>
              <a:rPr sz="1000" spc="10" dirty="0">
                <a:solidFill>
                  <a:srgbClr val="0000FF"/>
                </a:solidFill>
                <a:latin typeface="Times New Roman"/>
                <a:cs typeface="Times New Roman"/>
              </a:rPr>
              <a:t> </a:t>
            </a:r>
            <a:r>
              <a:rPr sz="1000" u="sng" spc="10" dirty="0">
                <a:solidFill>
                  <a:srgbClr val="0000FF"/>
                </a:solidFill>
                <a:uFill>
                  <a:solidFill>
                    <a:srgbClr val="0000FF"/>
                  </a:solidFill>
                </a:uFill>
                <a:latin typeface="Times New Roman"/>
                <a:cs typeface="Times New Roman"/>
              </a:rPr>
              <a:t>Coining </a:t>
            </a:r>
            <a:r>
              <a:rPr sz="1000" u="sng" dirty="0">
                <a:solidFill>
                  <a:srgbClr val="0000FF"/>
                </a:solidFill>
                <a:uFill>
                  <a:solidFill>
                    <a:srgbClr val="0000FF"/>
                  </a:solidFill>
                </a:uFill>
                <a:latin typeface="Times New Roman"/>
                <a:cs typeface="Times New Roman"/>
              </a:rPr>
              <a:t>the </a:t>
            </a:r>
            <a:r>
              <a:rPr sz="1000" u="sng" spc="15" dirty="0">
                <a:solidFill>
                  <a:srgbClr val="0000FF"/>
                </a:solidFill>
                <a:uFill>
                  <a:solidFill>
                    <a:srgbClr val="0000FF"/>
                  </a:solidFill>
                </a:uFill>
                <a:latin typeface="Times New Roman"/>
                <a:cs typeface="Times New Roman"/>
              </a:rPr>
              <a:t>term </a:t>
            </a:r>
            <a:r>
              <a:rPr sz="1000" u="sng" dirty="0">
                <a:solidFill>
                  <a:srgbClr val="0000FF"/>
                </a:solidFill>
                <a:uFill>
                  <a:solidFill>
                    <a:srgbClr val="0000FF"/>
                  </a:solidFill>
                </a:uFill>
                <a:latin typeface="Times New Roman"/>
                <a:cs typeface="Times New Roman"/>
              </a:rPr>
              <a:t>'null </a:t>
            </a:r>
            <a:r>
              <a:rPr sz="1000" u="sng" spc="5" dirty="0">
                <a:solidFill>
                  <a:srgbClr val="0000FF"/>
                </a:solidFill>
                <a:uFill>
                  <a:solidFill>
                    <a:srgbClr val="0000FF"/>
                  </a:solidFill>
                </a:uFill>
                <a:latin typeface="Times New Roman"/>
                <a:cs typeface="Times New Roman"/>
              </a:rPr>
              <a:t>hypothesis</a:t>
            </a:r>
            <a:r>
              <a:rPr sz="1000" spc="5" dirty="0">
                <a:solidFill>
                  <a:srgbClr val="0000FF"/>
                </a:solidFill>
                <a:latin typeface="Times New Roman"/>
                <a:cs typeface="Times New Roman"/>
              </a:rPr>
              <a:t>'  </a:t>
            </a:r>
            <a:r>
              <a:rPr sz="1000" u="sng" spc="5" dirty="0">
                <a:solidFill>
                  <a:srgbClr val="0000FF"/>
                </a:solidFill>
                <a:uFill>
                  <a:solidFill>
                    <a:srgbClr val="0000FF"/>
                  </a:solidFill>
                </a:uFill>
                <a:latin typeface="Times New Roman"/>
                <a:cs typeface="Times New Roman"/>
              </a:rPr>
              <a:t>Fiducial</a:t>
            </a:r>
            <a:r>
              <a:rPr sz="1000" u="sng" spc="10" dirty="0">
                <a:solidFill>
                  <a:srgbClr val="0000FF"/>
                </a:solidFill>
                <a:uFill>
                  <a:solidFill>
                    <a:srgbClr val="0000FF"/>
                  </a:solidFill>
                </a:uFill>
                <a:latin typeface="Times New Roman"/>
                <a:cs typeface="Times New Roman"/>
              </a:rPr>
              <a:t> </a:t>
            </a:r>
            <a:r>
              <a:rPr sz="1000" u="sng" spc="5" dirty="0">
                <a:solidFill>
                  <a:srgbClr val="0000FF"/>
                </a:solidFill>
                <a:uFill>
                  <a:solidFill>
                    <a:srgbClr val="0000FF"/>
                  </a:solidFill>
                </a:uFill>
                <a:latin typeface="Times New Roman"/>
                <a:cs typeface="Times New Roman"/>
              </a:rPr>
              <a:t>inference</a:t>
            </a:r>
            <a:endParaRPr sz="1000">
              <a:latin typeface="Times New Roman"/>
              <a:cs typeface="Times New Roman"/>
            </a:endParaRPr>
          </a:p>
        </p:txBody>
      </p:sp>
      <p:sp>
        <p:nvSpPr>
          <p:cNvPr id="32" name="object 32"/>
          <p:cNvSpPr txBox="1"/>
          <p:nvPr/>
        </p:nvSpPr>
        <p:spPr>
          <a:xfrm>
            <a:off x="6331709" y="2561100"/>
            <a:ext cx="995044" cy="828675"/>
          </a:xfrm>
          <a:prstGeom prst="rect">
            <a:avLst/>
          </a:prstGeom>
        </p:spPr>
        <p:txBody>
          <a:bodyPr vert="horz" wrap="square" lIns="0" tIns="12700" rIns="0" bIns="0" rtlCol="0">
            <a:spAutoFit/>
          </a:bodyPr>
          <a:lstStyle/>
          <a:p>
            <a:pPr marL="12700" marR="5080">
              <a:lnSpc>
                <a:spcPct val="131700"/>
              </a:lnSpc>
              <a:spcBef>
                <a:spcPts val="100"/>
              </a:spcBef>
            </a:pPr>
            <a:r>
              <a:rPr sz="1000" u="sng" spc="5" dirty="0">
                <a:solidFill>
                  <a:srgbClr val="0000FF"/>
                </a:solidFill>
                <a:uFill>
                  <a:solidFill>
                    <a:srgbClr val="0000FF"/>
                  </a:solidFill>
                </a:uFill>
                <a:latin typeface="Times New Roman"/>
                <a:cs typeface="Times New Roman"/>
              </a:rPr>
              <a:t>Fisher's exact test </a:t>
            </a:r>
            <a:r>
              <a:rPr sz="1000" spc="5" dirty="0">
                <a:solidFill>
                  <a:srgbClr val="0000FF"/>
                </a:solidFill>
                <a:latin typeface="Times New Roman"/>
                <a:cs typeface="Times New Roman"/>
              </a:rPr>
              <a:t> </a:t>
            </a:r>
            <a:r>
              <a:rPr sz="1000" u="sng" spc="5" dirty="0">
                <a:solidFill>
                  <a:srgbClr val="0000FF"/>
                </a:solidFill>
                <a:uFill>
                  <a:solidFill>
                    <a:srgbClr val="0000FF"/>
                  </a:solidFill>
                </a:uFill>
                <a:latin typeface="Times New Roman"/>
                <a:cs typeface="Times New Roman"/>
              </a:rPr>
              <a:t>Fisher's principle </a:t>
            </a:r>
            <a:r>
              <a:rPr sz="1000" spc="5" dirty="0">
                <a:solidFill>
                  <a:srgbClr val="0000FF"/>
                </a:solidFill>
                <a:latin typeface="Times New Roman"/>
                <a:cs typeface="Times New Roman"/>
              </a:rPr>
              <a:t> </a:t>
            </a:r>
            <a:r>
              <a:rPr sz="1000" u="sng" spc="10" dirty="0">
                <a:solidFill>
                  <a:srgbClr val="0000FF"/>
                </a:solidFill>
                <a:uFill>
                  <a:solidFill>
                    <a:srgbClr val="0000FF"/>
                  </a:solidFill>
                </a:uFill>
                <a:latin typeface="Times New Roman"/>
                <a:cs typeface="Times New Roman"/>
              </a:rPr>
              <a:t>Fisherian</a:t>
            </a:r>
            <a:r>
              <a:rPr sz="1000" u="sng" spc="-70" dirty="0">
                <a:solidFill>
                  <a:srgbClr val="0000FF"/>
                </a:solidFill>
                <a:uFill>
                  <a:solidFill>
                    <a:srgbClr val="0000FF"/>
                  </a:solidFill>
                </a:uFill>
                <a:latin typeface="Times New Roman"/>
                <a:cs typeface="Times New Roman"/>
              </a:rPr>
              <a:t> </a:t>
            </a:r>
            <a:r>
              <a:rPr sz="1000" u="sng" spc="10" dirty="0">
                <a:solidFill>
                  <a:srgbClr val="0000FF"/>
                </a:solidFill>
                <a:uFill>
                  <a:solidFill>
                    <a:srgbClr val="0000FF"/>
                  </a:solidFill>
                </a:uFill>
                <a:latin typeface="Times New Roman"/>
                <a:cs typeface="Times New Roman"/>
              </a:rPr>
              <a:t>runaway </a:t>
            </a:r>
            <a:r>
              <a:rPr sz="1000" spc="10" dirty="0">
                <a:solidFill>
                  <a:srgbClr val="0000FF"/>
                </a:solidFill>
                <a:latin typeface="Times New Roman"/>
                <a:cs typeface="Times New Roman"/>
              </a:rPr>
              <a:t> </a:t>
            </a:r>
            <a:r>
              <a:rPr sz="1000" u="sng" spc="5" dirty="0">
                <a:solidFill>
                  <a:srgbClr val="0000FF"/>
                </a:solidFill>
                <a:uFill>
                  <a:solidFill>
                    <a:srgbClr val="0000FF"/>
                  </a:solidFill>
                </a:uFill>
                <a:latin typeface="Times New Roman"/>
                <a:cs typeface="Times New Roman"/>
              </a:rPr>
              <a:t>F-distribution</a:t>
            </a:r>
            <a:endParaRPr sz="1000">
              <a:latin typeface="Times New Roman"/>
              <a:cs typeface="Times New Roman"/>
            </a:endParaRPr>
          </a:p>
        </p:txBody>
      </p:sp>
      <p:sp>
        <p:nvSpPr>
          <p:cNvPr id="33" name="object 33"/>
          <p:cNvSpPr txBox="1"/>
          <p:nvPr/>
        </p:nvSpPr>
        <p:spPr>
          <a:xfrm>
            <a:off x="5598658" y="3466239"/>
            <a:ext cx="599440" cy="179705"/>
          </a:xfrm>
          <a:prstGeom prst="rect">
            <a:avLst/>
          </a:prstGeom>
        </p:spPr>
        <p:txBody>
          <a:bodyPr vert="horz" wrap="square" lIns="0" tIns="13970" rIns="0" bIns="0" rtlCol="0">
            <a:spAutoFit/>
          </a:bodyPr>
          <a:lstStyle/>
          <a:p>
            <a:pPr marL="12700">
              <a:lnSpc>
                <a:spcPct val="100000"/>
              </a:lnSpc>
              <a:spcBef>
                <a:spcPts val="110"/>
              </a:spcBef>
            </a:pPr>
            <a:r>
              <a:rPr sz="1000" b="1" spc="5" dirty="0">
                <a:latin typeface="Times New Roman"/>
                <a:cs typeface="Times New Roman"/>
              </a:rPr>
              <a:t>In</a:t>
            </a:r>
            <a:r>
              <a:rPr sz="1000" b="1" spc="10" dirty="0">
                <a:latin typeface="Times New Roman"/>
                <a:cs typeface="Times New Roman"/>
              </a:rPr>
              <a:t>f</a:t>
            </a:r>
            <a:r>
              <a:rPr sz="1000" b="1" spc="5" dirty="0">
                <a:latin typeface="Times New Roman"/>
                <a:cs typeface="Times New Roman"/>
              </a:rPr>
              <a:t>lu</a:t>
            </a:r>
            <a:r>
              <a:rPr sz="1000" b="1" spc="10" dirty="0">
                <a:latin typeface="Times New Roman"/>
                <a:cs typeface="Times New Roman"/>
              </a:rPr>
              <a:t>e</a:t>
            </a:r>
            <a:r>
              <a:rPr sz="1000" b="1" spc="5" dirty="0">
                <a:latin typeface="Times New Roman"/>
                <a:cs typeface="Times New Roman"/>
              </a:rPr>
              <a:t>n</a:t>
            </a:r>
            <a:r>
              <a:rPr sz="1000" b="1" spc="10" dirty="0">
                <a:latin typeface="Times New Roman"/>
                <a:cs typeface="Times New Roman"/>
              </a:rPr>
              <a:t>c</a:t>
            </a:r>
            <a:r>
              <a:rPr sz="1000" b="1" spc="30" dirty="0">
                <a:latin typeface="Times New Roman"/>
                <a:cs typeface="Times New Roman"/>
              </a:rPr>
              <a:t>e</a:t>
            </a:r>
            <a:r>
              <a:rPr sz="1000" b="1" spc="10" dirty="0">
                <a:latin typeface="Times New Roman"/>
                <a:cs typeface="Times New Roman"/>
              </a:rPr>
              <a:t>s</a:t>
            </a:r>
            <a:endParaRPr sz="1000">
              <a:latin typeface="Times New Roman"/>
              <a:cs typeface="Times New Roman"/>
            </a:endParaRPr>
          </a:p>
        </p:txBody>
      </p:sp>
      <p:sp>
        <p:nvSpPr>
          <p:cNvPr id="34" name="object 34"/>
          <p:cNvSpPr txBox="1"/>
          <p:nvPr/>
        </p:nvSpPr>
        <p:spPr>
          <a:xfrm>
            <a:off x="6331709" y="3479955"/>
            <a:ext cx="885190" cy="179705"/>
          </a:xfrm>
          <a:prstGeom prst="rect">
            <a:avLst/>
          </a:prstGeom>
        </p:spPr>
        <p:txBody>
          <a:bodyPr vert="horz" wrap="square" lIns="0" tIns="13970" rIns="0" bIns="0" rtlCol="0">
            <a:spAutoFit/>
          </a:bodyPr>
          <a:lstStyle/>
          <a:p>
            <a:pPr marL="12700">
              <a:lnSpc>
                <a:spcPct val="100000"/>
              </a:lnSpc>
              <a:spcBef>
                <a:spcPts val="110"/>
              </a:spcBef>
            </a:pPr>
            <a:r>
              <a:rPr sz="1000" u="sng" spc="10" dirty="0">
                <a:solidFill>
                  <a:srgbClr val="0000FF"/>
                </a:solidFill>
                <a:uFill>
                  <a:solidFill>
                    <a:srgbClr val="0000FF"/>
                  </a:solidFill>
                </a:uFill>
                <a:latin typeface="Times New Roman"/>
                <a:cs typeface="Times New Roman"/>
              </a:rPr>
              <a:t>Leonard</a:t>
            </a:r>
            <a:r>
              <a:rPr sz="1000" u="sng" spc="-40" dirty="0">
                <a:solidFill>
                  <a:srgbClr val="0000FF"/>
                </a:solidFill>
                <a:uFill>
                  <a:solidFill>
                    <a:srgbClr val="0000FF"/>
                  </a:solidFill>
                </a:uFill>
                <a:latin typeface="Times New Roman"/>
                <a:cs typeface="Times New Roman"/>
              </a:rPr>
              <a:t> </a:t>
            </a:r>
            <a:r>
              <a:rPr sz="1000" u="sng" spc="10" dirty="0">
                <a:solidFill>
                  <a:srgbClr val="0000FF"/>
                </a:solidFill>
                <a:uFill>
                  <a:solidFill>
                    <a:srgbClr val="0000FF"/>
                  </a:solidFill>
                </a:uFill>
                <a:latin typeface="Times New Roman"/>
                <a:cs typeface="Times New Roman"/>
              </a:rPr>
              <a:t>Darwin</a:t>
            </a:r>
            <a:endParaRPr sz="1000">
              <a:latin typeface="Times New Roman"/>
              <a:cs typeface="Times New Roman"/>
            </a:endParaRPr>
          </a:p>
        </p:txBody>
      </p:sp>
      <p:sp>
        <p:nvSpPr>
          <p:cNvPr id="35" name="object 35"/>
          <p:cNvSpPr txBox="1"/>
          <p:nvPr/>
        </p:nvSpPr>
        <p:spPr>
          <a:xfrm>
            <a:off x="5587992" y="3934107"/>
            <a:ext cx="619760" cy="179705"/>
          </a:xfrm>
          <a:prstGeom prst="rect">
            <a:avLst/>
          </a:prstGeom>
        </p:spPr>
        <p:txBody>
          <a:bodyPr vert="horz" wrap="square" lIns="0" tIns="13970" rIns="0" bIns="0" rtlCol="0">
            <a:spAutoFit/>
          </a:bodyPr>
          <a:lstStyle/>
          <a:p>
            <a:pPr marL="12700">
              <a:lnSpc>
                <a:spcPct val="100000"/>
              </a:lnSpc>
              <a:spcBef>
                <a:spcPts val="110"/>
              </a:spcBef>
            </a:pPr>
            <a:r>
              <a:rPr sz="1000" b="1" spc="5" dirty="0">
                <a:latin typeface="Times New Roman"/>
                <a:cs typeface="Times New Roman"/>
              </a:rPr>
              <a:t>In</a:t>
            </a:r>
            <a:r>
              <a:rPr sz="1000" b="1" spc="10" dirty="0">
                <a:latin typeface="Times New Roman"/>
                <a:cs typeface="Times New Roman"/>
              </a:rPr>
              <a:t>f</a:t>
            </a:r>
            <a:r>
              <a:rPr sz="1000" b="1" spc="5" dirty="0">
                <a:latin typeface="Times New Roman"/>
                <a:cs typeface="Times New Roman"/>
              </a:rPr>
              <a:t>lu</a:t>
            </a:r>
            <a:r>
              <a:rPr sz="1000" b="1" spc="10" dirty="0">
                <a:latin typeface="Times New Roman"/>
                <a:cs typeface="Times New Roman"/>
              </a:rPr>
              <a:t>e</a:t>
            </a:r>
            <a:r>
              <a:rPr sz="1000" b="1" spc="5" dirty="0">
                <a:latin typeface="Times New Roman"/>
                <a:cs typeface="Times New Roman"/>
              </a:rPr>
              <a:t>n</a:t>
            </a:r>
            <a:r>
              <a:rPr sz="1000" b="1" spc="10" dirty="0">
                <a:latin typeface="Times New Roman"/>
                <a:cs typeface="Times New Roman"/>
              </a:rPr>
              <a:t>c</a:t>
            </a:r>
            <a:r>
              <a:rPr sz="1000" b="1" spc="20" dirty="0">
                <a:latin typeface="Times New Roman"/>
                <a:cs typeface="Times New Roman"/>
              </a:rPr>
              <a:t>e</a:t>
            </a:r>
            <a:r>
              <a:rPr sz="1000" b="1" spc="15" dirty="0">
                <a:latin typeface="Times New Roman"/>
                <a:cs typeface="Times New Roman"/>
              </a:rPr>
              <a:t>d</a:t>
            </a:r>
            <a:endParaRPr sz="1000">
              <a:latin typeface="Times New Roman"/>
              <a:cs typeface="Times New Roman"/>
            </a:endParaRPr>
          </a:p>
        </p:txBody>
      </p:sp>
      <p:sp>
        <p:nvSpPr>
          <p:cNvPr id="36" name="object 36"/>
          <p:cNvSpPr txBox="1"/>
          <p:nvPr/>
        </p:nvSpPr>
        <p:spPr>
          <a:xfrm>
            <a:off x="6331709" y="3701051"/>
            <a:ext cx="1032510" cy="627380"/>
          </a:xfrm>
          <a:prstGeom prst="rect">
            <a:avLst/>
          </a:prstGeom>
        </p:spPr>
        <p:txBody>
          <a:bodyPr vert="horz" wrap="square" lIns="0" tIns="12700" rIns="0" bIns="0" rtlCol="0">
            <a:spAutoFit/>
          </a:bodyPr>
          <a:lstStyle/>
          <a:p>
            <a:pPr marL="12700" marR="5080">
              <a:lnSpc>
                <a:spcPct val="131500"/>
              </a:lnSpc>
              <a:spcBef>
                <a:spcPts val="100"/>
              </a:spcBef>
            </a:pPr>
            <a:r>
              <a:rPr sz="1000" u="sng" spc="10" dirty="0">
                <a:solidFill>
                  <a:srgbClr val="0000FF"/>
                </a:solidFill>
                <a:uFill>
                  <a:solidFill>
                    <a:srgbClr val="0000FF"/>
                  </a:solidFill>
                </a:uFill>
                <a:latin typeface="Times New Roman"/>
                <a:cs typeface="Times New Roman"/>
              </a:rPr>
              <a:t>Joseph Oscar</a:t>
            </a:r>
            <a:r>
              <a:rPr sz="1000" u="sng" spc="-70" dirty="0">
                <a:solidFill>
                  <a:srgbClr val="0000FF"/>
                </a:solidFill>
                <a:uFill>
                  <a:solidFill>
                    <a:srgbClr val="0000FF"/>
                  </a:solidFill>
                </a:uFill>
                <a:latin typeface="Times New Roman"/>
                <a:cs typeface="Times New Roman"/>
              </a:rPr>
              <a:t> </a:t>
            </a:r>
            <a:r>
              <a:rPr sz="1000" u="sng" spc="5" dirty="0">
                <a:solidFill>
                  <a:srgbClr val="0000FF"/>
                </a:solidFill>
                <a:uFill>
                  <a:solidFill>
                    <a:srgbClr val="0000FF"/>
                  </a:solidFill>
                </a:uFill>
                <a:latin typeface="Times New Roman"/>
                <a:cs typeface="Times New Roman"/>
              </a:rPr>
              <a:t>Irwin </a:t>
            </a:r>
            <a:r>
              <a:rPr sz="1000" spc="5" dirty="0">
                <a:solidFill>
                  <a:srgbClr val="0000FF"/>
                </a:solidFill>
                <a:latin typeface="Times New Roman"/>
                <a:cs typeface="Times New Roman"/>
              </a:rPr>
              <a:t> </a:t>
            </a:r>
            <a:r>
              <a:rPr sz="1000" u="sng" spc="5" dirty="0">
                <a:solidFill>
                  <a:srgbClr val="0000FF"/>
                </a:solidFill>
                <a:uFill>
                  <a:solidFill>
                    <a:srgbClr val="0000FF"/>
                  </a:solidFill>
                </a:uFill>
                <a:latin typeface="Times New Roman"/>
                <a:cs typeface="Times New Roman"/>
              </a:rPr>
              <a:t>A. </a:t>
            </a:r>
            <a:r>
              <a:rPr sz="1000" u="sng" spc="15" dirty="0">
                <a:solidFill>
                  <a:srgbClr val="0000FF"/>
                </a:solidFill>
                <a:uFill>
                  <a:solidFill>
                    <a:srgbClr val="0000FF"/>
                  </a:solidFill>
                </a:uFill>
                <a:latin typeface="Times New Roman"/>
                <a:cs typeface="Times New Roman"/>
              </a:rPr>
              <a:t>W. </a:t>
            </a:r>
            <a:r>
              <a:rPr sz="1000" u="sng" spc="5" dirty="0">
                <a:solidFill>
                  <a:srgbClr val="0000FF"/>
                </a:solidFill>
                <a:uFill>
                  <a:solidFill>
                    <a:srgbClr val="0000FF"/>
                  </a:solidFill>
                </a:uFill>
                <a:latin typeface="Times New Roman"/>
                <a:cs typeface="Times New Roman"/>
              </a:rPr>
              <a:t>F. </a:t>
            </a:r>
            <a:r>
              <a:rPr sz="1000" u="sng" spc="10" dirty="0">
                <a:solidFill>
                  <a:srgbClr val="0000FF"/>
                </a:solidFill>
                <a:uFill>
                  <a:solidFill>
                    <a:srgbClr val="0000FF"/>
                  </a:solidFill>
                </a:uFill>
                <a:latin typeface="Times New Roman"/>
                <a:cs typeface="Times New Roman"/>
              </a:rPr>
              <a:t>Edwards </a:t>
            </a:r>
            <a:r>
              <a:rPr sz="1000" spc="10" dirty="0">
                <a:solidFill>
                  <a:srgbClr val="0000FF"/>
                </a:solidFill>
                <a:latin typeface="Times New Roman"/>
                <a:cs typeface="Times New Roman"/>
              </a:rPr>
              <a:t> </a:t>
            </a:r>
            <a:r>
              <a:rPr sz="1000" u="sng" spc="10" dirty="0">
                <a:solidFill>
                  <a:srgbClr val="0000FF"/>
                </a:solidFill>
                <a:uFill>
                  <a:solidFill>
                    <a:srgbClr val="0000FF"/>
                  </a:solidFill>
                </a:uFill>
                <a:latin typeface="Times New Roman"/>
                <a:cs typeface="Times New Roman"/>
              </a:rPr>
              <a:t>Georg</a:t>
            </a:r>
            <a:r>
              <a:rPr sz="1000" u="sng" spc="-10" dirty="0">
                <a:solidFill>
                  <a:srgbClr val="0000FF"/>
                </a:solidFill>
                <a:uFill>
                  <a:solidFill>
                    <a:srgbClr val="0000FF"/>
                  </a:solidFill>
                </a:uFill>
                <a:latin typeface="Times New Roman"/>
                <a:cs typeface="Times New Roman"/>
              </a:rPr>
              <a:t> </a:t>
            </a:r>
            <a:r>
              <a:rPr sz="1000" u="sng" spc="10" dirty="0">
                <a:solidFill>
                  <a:srgbClr val="0000FF"/>
                </a:solidFill>
                <a:uFill>
                  <a:solidFill>
                    <a:srgbClr val="0000FF"/>
                  </a:solidFill>
                </a:uFill>
                <a:latin typeface="Times New Roman"/>
                <a:cs typeface="Times New Roman"/>
              </a:rPr>
              <a:t>Rasch</a:t>
            </a:r>
            <a:endParaRPr sz="1000">
              <a:latin typeface="Times New Roman"/>
              <a:cs typeface="Times New Roman"/>
            </a:endParaRPr>
          </a:p>
        </p:txBody>
      </p:sp>
      <p:sp>
        <p:nvSpPr>
          <p:cNvPr id="37" name="object 37"/>
          <p:cNvSpPr txBox="1"/>
          <p:nvPr/>
        </p:nvSpPr>
        <p:spPr>
          <a:xfrm>
            <a:off x="5665723" y="4703843"/>
            <a:ext cx="461645" cy="367030"/>
          </a:xfrm>
          <a:prstGeom prst="rect">
            <a:avLst/>
          </a:prstGeom>
        </p:spPr>
        <p:txBody>
          <a:bodyPr vert="horz" wrap="square" lIns="0" tIns="12065" rIns="0" bIns="0" rtlCol="0">
            <a:spAutoFit/>
          </a:bodyPr>
          <a:lstStyle/>
          <a:p>
            <a:pPr marL="27940" marR="5080" indent="-15240">
              <a:lnSpc>
                <a:spcPct val="112000"/>
              </a:lnSpc>
              <a:spcBef>
                <a:spcPts val="95"/>
              </a:spcBef>
            </a:pPr>
            <a:r>
              <a:rPr sz="1000" b="1" spc="15" dirty="0">
                <a:latin typeface="Times New Roman"/>
                <a:cs typeface="Times New Roman"/>
              </a:rPr>
              <a:t>No</a:t>
            </a:r>
            <a:r>
              <a:rPr sz="1000" b="1" spc="10" dirty="0">
                <a:latin typeface="Times New Roman"/>
                <a:cs typeface="Times New Roman"/>
              </a:rPr>
              <a:t>tab</a:t>
            </a:r>
            <a:r>
              <a:rPr sz="1000" b="1" spc="-5" dirty="0">
                <a:latin typeface="Times New Roman"/>
                <a:cs typeface="Times New Roman"/>
              </a:rPr>
              <a:t>l</a:t>
            </a:r>
            <a:r>
              <a:rPr sz="1000" b="1" spc="5" dirty="0">
                <a:latin typeface="Times New Roman"/>
                <a:cs typeface="Times New Roman"/>
              </a:rPr>
              <a:t>e  </a:t>
            </a:r>
            <a:r>
              <a:rPr sz="1000" b="1" spc="10" dirty="0">
                <a:latin typeface="Times New Roman"/>
                <a:cs typeface="Times New Roman"/>
              </a:rPr>
              <a:t>awards</a:t>
            </a:r>
            <a:endParaRPr sz="1000">
              <a:latin typeface="Times New Roman"/>
              <a:cs typeface="Times New Roman"/>
            </a:endParaRPr>
          </a:p>
        </p:txBody>
      </p:sp>
      <p:sp>
        <p:nvSpPr>
          <p:cNvPr id="38" name="object 38"/>
          <p:cNvSpPr txBox="1"/>
          <p:nvPr/>
        </p:nvSpPr>
        <p:spPr>
          <a:xfrm>
            <a:off x="6331709" y="4370087"/>
            <a:ext cx="2000250" cy="1031240"/>
          </a:xfrm>
          <a:prstGeom prst="rect">
            <a:avLst/>
          </a:prstGeom>
        </p:spPr>
        <p:txBody>
          <a:bodyPr vert="horz" wrap="square" lIns="0" tIns="60960" rIns="0" bIns="0" rtlCol="0">
            <a:spAutoFit/>
          </a:bodyPr>
          <a:lstStyle/>
          <a:p>
            <a:pPr marL="12700">
              <a:lnSpc>
                <a:spcPct val="100000"/>
              </a:lnSpc>
              <a:spcBef>
                <a:spcPts val="480"/>
              </a:spcBef>
            </a:pPr>
            <a:r>
              <a:rPr sz="1000" u="sng" spc="5" dirty="0">
                <a:solidFill>
                  <a:srgbClr val="0000FF"/>
                </a:solidFill>
                <a:uFill>
                  <a:solidFill>
                    <a:srgbClr val="0000FF"/>
                  </a:solidFill>
                </a:uFill>
                <a:latin typeface="Times New Roman"/>
                <a:cs typeface="Times New Roman"/>
              </a:rPr>
              <a:t>Royal </a:t>
            </a:r>
            <a:r>
              <a:rPr sz="1000" u="sng" spc="10" dirty="0">
                <a:solidFill>
                  <a:srgbClr val="0000FF"/>
                </a:solidFill>
                <a:uFill>
                  <a:solidFill>
                    <a:srgbClr val="0000FF"/>
                  </a:solidFill>
                </a:uFill>
                <a:latin typeface="Times New Roman"/>
                <a:cs typeface="Times New Roman"/>
              </a:rPr>
              <a:t>Medal</a:t>
            </a:r>
            <a:r>
              <a:rPr sz="1000" spc="5" dirty="0">
                <a:solidFill>
                  <a:srgbClr val="0000FF"/>
                </a:solidFill>
                <a:latin typeface="Times New Roman"/>
                <a:cs typeface="Times New Roman"/>
              </a:rPr>
              <a:t> </a:t>
            </a:r>
            <a:r>
              <a:rPr sz="1000" spc="10" dirty="0">
                <a:latin typeface="Times New Roman"/>
                <a:cs typeface="Times New Roman"/>
              </a:rPr>
              <a:t>(1938)</a:t>
            </a:r>
            <a:endParaRPr sz="1000">
              <a:latin typeface="Times New Roman"/>
              <a:cs typeface="Times New Roman"/>
            </a:endParaRPr>
          </a:p>
          <a:p>
            <a:pPr marL="12700" marR="577850">
              <a:lnSpc>
                <a:spcPct val="132000"/>
              </a:lnSpc>
            </a:pPr>
            <a:r>
              <a:rPr sz="1000" u="sng" spc="15" dirty="0">
                <a:solidFill>
                  <a:srgbClr val="0000FF"/>
                </a:solidFill>
                <a:uFill>
                  <a:solidFill>
                    <a:srgbClr val="0000FF"/>
                  </a:solidFill>
                </a:uFill>
                <a:latin typeface="Times New Roman"/>
                <a:cs typeface="Times New Roman"/>
              </a:rPr>
              <a:t>Guy </a:t>
            </a:r>
            <a:r>
              <a:rPr sz="1000" u="sng" spc="10" dirty="0">
                <a:solidFill>
                  <a:srgbClr val="0000FF"/>
                </a:solidFill>
                <a:uFill>
                  <a:solidFill>
                    <a:srgbClr val="0000FF"/>
                  </a:solidFill>
                </a:uFill>
                <a:latin typeface="Times New Roman"/>
                <a:cs typeface="Times New Roman"/>
              </a:rPr>
              <a:t>Medal</a:t>
            </a:r>
            <a:r>
              <a:rPr sz="1000" spc="10" dirty="0">
                <a:solidFill>
                  <a:srgbClr val="0000FF"/>
                </a:solidFill>
                <a:latin typeface="Times New Roman"/>
                <a:cs typeface="Times New Roman"/>
              </a:rPr>
              <a:t> </a:t>
            </a:r>
            <a:r>
              <a:rPr sz="1000" spc="10" dirty="0">
                <a:latin typeface="Times New Roman"/>
                <a:cs typeface="Times New Roman"/>
              </a:rPr>
              <a:t>in Gold</a:t>
            </a:r>
            <a:r>
              <a:rPr sz="1000" spc="-80" dirty="0">
                <a:latin typeface="Times New Roman"/>
                <a:cs typeface="Times New Roman"/>
              </a:rPr>
              <a:t> </a:t>
            </a:r>
            <a:r>
              <a:rPr sz="1000" spc="10" dirty="0">
                <a:latin typeface="Times New Roman"/>
                <a:cs typeface="Times New Roman"/>
              </a:rPr>
              <a:t>(1946)  </a:t>
            </a:r>
            <a:r>
              <a:rPr sz="1000" u="sng" spc="10" dirty="0">
                <a:solidFill>
                  <a:srgbClr val="0000FF"/>
                </a:solidFill>
                <a:uFill>
                  <a:solidFill>
                    <a:srgbClr val="0000FF"/>
                  </a:solidFill>
                </a:uFill>
                <a:latin typeface="Times New Roman"/>
                <a:cs typeface="Times New Roman"/>
              </a:rPr>
              <a:t>Copley Medal</a:t>
            </a:r>
            <a:r>
              <a:rPr sz="1000" spc="-30" dirty="0">
                <a:solidFill>
                  <a:srgbClr val="0000FF"/>
                </a:solidFill>
                <a:latin typeface="Times New Roman"/>
                <a:cs typeface="Times New Roman"/>
              </a:rPr>
              <a:t> </a:t>
            </a:r>
            <a:r>
              <a:rPr sz="1000" spc="10" dirty="0">
                <a:latin typeface="Times New Roman"/>
                <a:cs typeface="Times New Roman"/>
              </a:rPr>
              <a:t>(1955)</a:t>
            </a:r>
            <a:endParaRPr sz="1000">
              <a:latin typeface="Times New Roman"/>
              <a:cs typeface="Times New Roman"/>
            </a:endParaRPr>
          </a:p>
          <a:p>
            <a:pPr marL="12700" marR="5080">
              <a:lnSpc>
                <a:spcPct val="132000"/>
              </a:lnSpc>
            </a:pPr>
            <a:r>
              <a:rPr sz="1000" u="sng" spc="10" dirty="0">
                <a:solidFill>
                  <a:srgbClr val="0000FF"/>
                </a:solidFill>
                <a:uFill>
                  <a:solidFill>
                    <a:srgbClr val="0000FF"/>
                  </a:solidFill>
                </a:uFill>
                <a:latin typeface="Times New Roman"/>
                <a:cs typeface="Times New Roman"/>
              </a:rPr>
              <a:t>Linnean Society </a:t>
            </a:r>
            <a:r>
              <a:rPr sz="1000" u="sng" spc="15" dirty="0">
                <a:solidFill>
                  <a:srgbClr val="0000FF"/>
                </a:solidFill>
                <a:uFill>
                  <a:solidFill>
                    <a:srgbClr val="0000FF"/>
                  </a:solidFill>
                </a:uFill>
                <a:latin typeface="Times New Roman"/>
                <a:cs typeface="Times New Roman"/>
              </a:rPr>
              <a:t>of </a:t>
            </a:r>
            <a:r>
              <a:rPr sz="1000" u="sng" spc="10" dirty="0">
                <a:solidFill>
                  <a:srgbClr val="0000FF"/>
                </a:solidFill>
                <a:uFill>
                  <a:solidFill>
                    <a:srgbClr val="0000FF"/>
                  </a:solidFill>
                </a:uFill>
                <a:latin typeface="Times New Roman"/>
                <a:cs typeface="Times New Roman"/>
              </a:rPr>
              <a:t>London</a:t>
            </a:r>
            <a:r>
              <a:rPr sz="1000" spc="10" dirty="0">
                <a:latin typeface="Times New Roman"/>
                <a:cs typeface="Times New Roman"/>
              </a:rPr>
              <a:t>'s</a:t>
            </a:r>
            <a:r>
              <a:rPr sz="1000" spc="-95" dirty="0">
                <a:latin typeface="Times New Roman"/>
                <a:cs typeface="Times New Roman"/>
              </a:rPr>
              <a:t> </a:t>
            </a:r>
            <a:r>
              <a:rPr sz="1000" u="sng" spc="10" dirty="0">
                <a:solidFill>
                  <a:srgbClr val="0000FF"/>
                </a:solidFill>
                <a:uFill>
                  <a:solidFill>
                    <a:srgbClr val="0000FF"/>
                  </a:solidFill>
                </a:uFill>
                <a:latin typeface="Times New Roman"/>
                <a:cs typeface="Times New Roman"/>
              </a:rPr>
              <a:t>Darwin- </a:t>
            </a:r>
            <a:r>
              <a:rPr sz="1000" spc="10" dirty="0">
                <a:solidFill>
                  <a:srgbClr val="0000FF"/>
                </a:solidFill>
                <a:latin typeface="Times New Roman"/>
                <a:cs typeface="Times New Roman"/>
              </a:rPr>
              <a:t> </a:t>
            </a:r>
            <a:r>
              <a:rPr sz="1000" u="sng" spc="10" dirty="0">
                <a:solidFill>
                  <a:srgbClr val="0000FF"/>
                </a:solidFill>
                <a:uFill>
                  <a:solidFill>
                    <a:srgbClr val="0000FF"/>
                  </a:solidFill>
                </a:uFill>
                <a:latin typeface="Times New Roman"/>
                <a:cs typeface="Times New Roman"/>
              </a:rPr>
              <a:t>Wallace Medal</a:t>
            </a:r>
            <a:r>
              <a:rPr sz="1000" spc="-5" dirty="0">
                <a:solidFill>
                  <a:srgbClr val="0000FF"/>
                </a:solidFill>
                <a:latin typeface="Times New Roman"/>
                <a:cs typeface="Times New Roman"/>
              </a:rPr>
              <a:t> </a:t>
            </a:r>
            <a:r>
              <a:rPr sz="1000" spc="10" dirty="0">
                <a:latin typeface="Times New Roman"/>
                <a:cs typeface="Times New Roman"/>
              </a:rPr>
              <a:t>(1958).</a:t>
            </a:r>
            <a:endParaRPr sz="1000">
              <a:latin typeface="Times New Roman"/>
              <a:cs typeface="Times New Roman"/>
            </a:endParaRPr>
          </a:p>
        </p:txBody>
      </p:sp>
      <p:sp>
        <p:nvSpPr>
          <p:cNvPr id="39" name="object 39"/>
          <p:cNvSpPr txBox="1"/>
          <p:nvPr/>
        </p:nvSpPr>
        <p:spPr>
          <a:xfrm>
            <a:off x="6331709" y="5560215"/>
            <a:ext cx="1017905" cy="179705"/>
          </a:xfrm>
          <a:prstGeom prst="rect">
            <a:avLst/>
          </a:prstGeom>
        </p:spPr>
        <p:txBody>
          <a:bodyPr vert="horz" wrap="square" lIns="0" tIns="13970" rIns="0" bIns="0" rtlCol="0">
            <a:spAutoFit/>
          </a:bodyPr>
          <a:lstStyle/>
          <a:p>
            <a:pPr marL="12700">
              <a:lnSpc>
                <a:spcPct val="100000"/>
              </a:lnSpc>
              <a:spcBef>
                <a:spcPts val="110"/>
              </a:spcBef>
            </a:pPr>
            <a:r>
              <a:rPr sz="1000" u="sng" spc="10" dirty="0">
                <a:solidFill>
                  <a:srgbClr val="0000FF"/>
                </a:solidFill>
                <a:uFill>
                  <a:solidFill>
                    <a:srgbClr val="0000FF"/>
                  </a:solidFill>
                </a:uFill>
                <a:latin typeface="Times New Roman"/>
                <a:cs typeface="Times New Roman"/>
              </a:rPr>
              <a:t>Church </a:t>
            </a:r>
            <a:r>
              <a:rPr sz="1000" u="sng" spc="15" dirty="0">
                <a:solidFill>
                  <a:srgbClr val="0000FF"/>
                </a:solidFill>
                <a:uFill>
                  <a:solidFill>
                    <a:srgbClr val="0000FF"/>
                  </a:solidFill>
                </a:uFill>
                <a:latin typeface="Times New Roman"/>
                <a:cs typeface="Times New Roman"/>
              </a:rPr>
              <a:t>of</a:t>
            </a:r>
            <a:r>
              <a:rPr sz="1000" u="sng" spc="-80" dirty="0">
                <a:solidFill>
                  <a:srgbClr val="0000FF"/>
                </a:solidFill>
                <a:uFill>
                  <a:solidFill>
                    <a:srgbClr val="0000FF"/>
                  </a:solidFill>
                </a:uFill>
                <a:latin typeface="Times New Roman"/>
                <a:cs typeface="Times New Roman"/>
              </a:rPr>
              <a:t> </a:t>
            </a:r>
            <a:r>
              <a:rPr sz="1000" u="sng" spc="10" dirty="0">
                <a:solidFill>
                  <a:srgbClr val="0000FF"/>
                </a:solidFill>
                <a:uFill>
                  <a:solidFill>
                    <a:srgbClr val="0000FF"/>
                  </a:solidFill>
                </a:uFill>
                <a:latin typeface="Times New Roman"/>
                <a:cs typeface="Times New Roman"/>
              </a:rPr>
              <a:t>England</a:t>
            </a:r>
            <a:endParaRPr sz="1000">
              <a:latin typeface="Times New Roman"/>
              <a:cs typeface="Times New Roman"/>
            </a:endParaRPr>
          </a:p>
        </p:txBody>
      </p:sp>
      <p:sp>
        <p:nvSpPr>
          <p:cNvPr id="40" name="object 40"/>
          <p:cNvSpPr txBox="1"/>
          <p:nvPr/>
        </p:nvSpPr>
        <p:spPr>
          <a:xfrm>
            <a:off x="5504182" y="5444507"/>
            <a:ext cx="662940" cy="635000"/>
          </a:xfrm>
          <a:prstGeom prst="rect">
            <a:avLst/>
          </a:prstGeom>
        </p:spPr>
        <p:txBody>
          <a:bodyPr vert="horz" wrap="square" lIns="0" tIns="12065" rIns="0" bIns="0" rtlCol="0">
            <a:spAutoFit/>
          </a:bodyPr>
          <a:lstStyle/>
          <a:p>
            <a:pPr marL="217804" marR="5080" indent="-82550">
              <a:lnSpc>
                <a:spcPct val="112000"/>
              </a:lnSpc>
              <a:spcBef>
                <a:spcPts val="95"/>
              </a:spcBef>
            </a:pPr>
            <a:r>
              <a:rPr sz="1000" b="1" dirty="0">
                <a:latin typeface="Times New Roman"/>
                <a:cs typeface="Times New Roman"/>
              </a:rPr>
              <a:t>R</a:t>
            </a:r>
            <a:r>
              <a:rPr sz="1000" b="1" spc="10" dirty="0">
                <a:latin typeface="Times New Roman"/>
                <a:cs typeface="Times New Roman"/>
              </a:rPr>
              <a:t>eligio</a:t>
            </a:r>
            <a:r>
              <a:rPr sz="1000" b="1" spc="5" dirty="0">
                <a:latin typeface="Times New Roman"/>
                <a:cs typeface="Times New Roman"/>
              </a:rPr>
              <a:t>us  </a:t>
            </a:r>
            <a:r>
              <a:rPr sz="1000" b="1" spc="10" dirty="0">
                <a:latin typeface="Times New Roman"/>
                <a:cs typeface="Times New Roman"/>
              </a:rPr>
              <a:t>stance</a:t>
            </a:r>
            <a:endParaRPr sz="1000">
              <a:latin typeface="Times New Roman"/>
              <a:cs typeface="Times New Roman"/>
            </a:endParaRPr>
          </a:p>
          <a:p>
            <a:pPr marL="12700">
              <a:lnSpc>
                <a:spcPct val="100000"/>
              </a:lnSpc>
              <a:spcBef>
                <a:spcPts val="915"/>
              </a:spcBef>
            </a:pPr>
            <a:r>
              <a:rPr sz="1000" b="1" spc="10" dirty="0">
                <a:latin typeface="Times New Roman"/>
                <a:cs typeface="Times New Roman"/>
              </a:rPr>
              <a:t>Notes</a:t>
            </a:r>
            <a:endParaRPr sz="1000">
              <a:latin typeface="Times New Roman"/>
              <a:cs typeface="Times New Roman"/>
            </a:endParaRPr>
          </a:p>
        </p:txBody>
      </p:sp>
      <p:sp>
        <p:nvSpPr>
          <p:cNvPr id="41" name="object 41"/>
          <p:cNvSpPr txBox="1"/>
          <p:nvPr/>
        </p:nvSpPr>
        <p:spPr>
          <a:xfrm>
            <a:off x="5504182" y="6098187"/>
            <a:ext cx="2444750" cy="179705"/>
          </a:xfrm>
          <a:prstGeom prst="rect">
            <a:avLst/>
          </a:prstGeom>
        </p:spPr>
        <p:txBody>
          <a:bodyPr vert="horz" wrap="square" lIns="0" tIns="13970" rIns="0" bIns="0" rtlCol="0">
            <a:spAutoFit/>
          </a:bodyPr>
          <a:lstStyle/>
          <a:p>
            <a:pPr marL="12700">
              <a:lnSpc>
                <a:spcPct val="100000"/>
              </a:lnSpc>
              <a:spcBef>
                <a:spcPts val="110"/>
              </a:spcBef>
            </a:pPr>
            <a:r>
              <a:rPr sz="1000" spc="15" dirty="0">
                <a:latin typeface="Times New Roman"/>
                <a:cs typeface="Times New Roman"/>
              </a:rPr>
              <a:t>He </a:t>
            </a:r>
            <a:r>
              <a:rPr sz="1000" spc="5" dirty="0">
                <a:latin typeface="Times New Roman"/>
                <a:cs typeface="Times New Roman"/>
              </a:rPr>
              <a:t>was the father-in-law </a:t>
            </a:r>
            <a:r>
              <a:rPr sz="1000" spc="15" dirty="0">
                <a:latin typeface="Times New Roman"/>
                <a:cs typeface="Times New Roman"/>
              </a:rPr>
              <a:t>of </a:t>
            </a:r>
            <a:r>
              <a:rPr sz="1000" u="sng" spc="10" dirty="0">
                <a:solidFill>
                  <a:srgbClr val="0000FF"/>
                </a:solidFill>
                <a:uFill>
                  <a:solidFill>
                    <a:srgbClr val="0000FF"/>
                  </a:solidFill>
                </a:uFill>
                <a:latin typeface="Times New Roman"/>
                <a:cs typeface="Times New Roman"/>
              </a:rPr>
              <a:t>George E. P.</a:t>
            </a:r>
            <a:r>
              <a:rPr sz="1000" u="sng" spc="-15" dirty="0">
                <a:solidFill>
                  <a:srgbClr val="0000FF"/>
                </a:solidFill>
                <a:uFill>
                  <a:solidFill>
                    <a:srgbClr val="0000FF"/>
                  </a:solidFill>
                </a:uFill>
                <a:latin typeface="Times New Roman"/>
                <a:cs typeface="Times New Roman"/>
              </a:rPr>
              <a:t> </a:t>
            </a:r>
            <a:r>
              <a:rPr sz="1000" u="sng" spc="5" dirty="0">
                <a:solidFill>
                  <a:srgbClr val="0000FF"/>
                </a:solidFill>
                <a:uFill>
                  <a:solidFill>
                    <a:srgbClr val="0000FF"/>
                  </a:solidFill>
                </a:uFill>
                <a:latin typeface="Times New Roman"/>
                <a:cs typeface="Times New Roman"/>
              </a:rPr>
              <a:t>Box</a:t>
            </a:r>
            <a:r>
              <a:rPr sz="1000" spc="5" dirty="0">
                <a:latin typeface="Times New Roman"/>
                <a:cs typeface="Times New Roman"/>
              </a:rPr>
              <a:t>.</a:t>
            </a:r>
            <a:endParaRPr sz="1000">
              <a:latin typeface="Times New Roman"/>
              <a:cs typeface="Times New Roman"/>
            </a:endParaRPr>
          </a:p>
        </p:txBody>
      </p:sp>
      <p:sp>
        <p:nvSpPr>
          <p:cNvPr id="42" name="object 42"/>
          <p:cNvSpPr/>
          <p:nvPr/>
        </p:nvSpPr>
        <p:spPr>
          <a:xfrm>
            <a:off x="5487923" y="1109472"/>
            <a:ext cx="3744595" cy="5410200"/>
          </a:xfrm>
          <a:custGeom>
            <a:avLst/>
            <a:gdLst/>
            <a:ahLst/>
            <a:cxnLst/>
            <a:rect l="l" t="t" r="r" b="b"/>
            <a:pathLst>
              <a:path w="3744595" h="5410200">
                <a:moveTo>
                  <a:pt x="0" y="0"/>
                </a:moveTo>
                <a:lnTo>
                  <a:pt x="0" y="5410199"/>
                </a:lnTo>
                <a:lnTo>
                  <a:pt x="3744467" y="5410199"/>
                </a:lnTo>
                <a:lnTo>
                  <a:pt x="3744467" y="0"/>
                </a:lnTo>
                <a:lnTo>
                  <a:pt x="0" y="0"/>
                </a:lnTo>
                <a:close/>
              </a:path>
            </a:pathLst>
          </a:custGeom>
          <a:ln w="9524">
            <a:solidFill>
              <a:srgbClr val="FF0000"/>
            </a:solidFill>
          </a:ln>
        </p:spPr>
        <p:txBody>
          <a:bodyPr wrap="square" lIns="0" tIns="0" rIns="0" bIns="0" rtlCol="0"/>
          <a:lstStyle/>
          <a:p>
            <a:endParaRPr/>
          </a:p>
        </p:txBody>
      </p:sp>
      <p:sp>
        <p:nvSpPr>
          <p:cNvPr id="43" name="object 43"/>
          <p:cNvSpPr/>
          <p:nvPr/>
        </p:nvSpPr>
        <p:spPr>
          <a:xfrm>
            <a:off x="3899915" y="2264663"/>
            <a:ext cx="832103" cy="1008888"/>
          </a:xfrm>
          <a:prstGeom prst="rect">
            <a:avLst/>
          </a:prstGeom>
          <a:blipFill>
            <a:blip r:embed="rId9" cstate="print"/>
            <a:stretch>
              <a:fillRect/>
            </a:stretch>
          </a:blipFill>
        </p:spPr>
        <p:txBody>
          <a:bodyPr wrap="square" lIns="0" tIns="0" rIns="0" bIns="0" rtlCol="0"/>
          <a:lstStyle/>
          <a:p>
            <a:endParaRPr/>
          </a:p>
        </p:txBody>
      </p:sp>
      <p:sp>
        <p:nvSpPr>
          <p:cNvPr id="44" name="object 44"/>
          <p:cNvSpPr/>
          <p:nvPr/>
        </p:nvSpPr>
        <p:spPr>
          <a:xfrm>
            <a:off x="3895344" y="2260091"/>
            <a:ext cx="841375" cy="1018540"/>
          </a:xfrm>
          <a:custGeom>
            <a:avLst/>
            <a:gdLst/>
            <a:ahLst/>
            <a:cxnLst/>
            <a:rect l="l" t="t" r="r" b="b"/>
            <a:pathLst>
              <a:path w="841375" h="1018539">
                <a:moveTo>
                  <a:pt x="0" y="0"/>
                </a:moveTo>
                <a:lnTo>
                  <a:pt x="0" y="1018031"/>
                </a:lnTo>
                <a:lnTo>
                  <a:pt x="841247" y="1018031"/>
                </a:lnTo>
                <a:lnTo>
                  <a:pt x="841247" y="0"/>
                </a:lnTo>
                <a:lnTo>
                  <a:pt x="0" y="0"/>
                </a:lnTo>
                <a:close/>
              </a:path>
            </a:pathLst>
          </a:custGeom>
          <a:ln w="9524">
            <a:solidFill>
              <a:srgbClr val="FF0000"/>
            </a:solidFill>
          </a:ln>
        </p:spPr>
        <p:txBody>
          <a:bodyPr wrap="square" lIns="0" tIns="0" rIns="0" bIns="0" rtlCol="0"/>
          <a:lstStyle/>
          <a:p>
            <a:endParaRPr/>
          </a:p>
        </p:txBody>
      </p:sp>
      <p:sp>
        <p:nvSpPr>
          <p:cNvPr id="45" name="object 45"/>
          <p:cNvSpPr/>
          <p:nvPr/>
        </p:nvSpPr>
        <p:spPr>
          <a:xfrm>
            <a:off x="7860792" y="2625851"/>
            <a:ext cx="906780" cy="906780"/>
          </a:xfrm>
          <a:prstGeom prst="rect">
            <a:avLst/>
          </a:prstGeom>
          <a:blipFill>
            <a:blip r:embed="rId10" cstate="print"/>
            <a:stretch>
              <a:fillRect/>
            </a:stretch>
          </a:blipFill>
        </p:spPr>
        <p:txBody>
          <a:bodyPr wrap="square" lIns="0" tIns="0" rIns="0" bIns="0" rtlCol="0"/>
          <a:lstStyle/>
          <a:p>
            <a:endParaRPr/>
          </a:p>
        </p:txBody>
      </p:sp>
      <p:sp>
        <p:nvSpPr>
          <p:cNvPr id="46" name="object 46"/>
          <p:cNvSpPr/>
          <p:nvPr/>
        </p:nvSpPr>
        <p:spPr>
          <a:xfrm>
            <a:off x="7856219" y="2621279"/>
            <a:ext cx="916305" cy="916305"/>
          </a:xfrm>
          <a:custGeom>
            <a:avLst/>
            <a:gdLst/>
            <a:ahLst/>
            <a:cxnLst/>
            <a:rect l="l" t="t" r="r" b="b"/>
            <a:pathLst>
              <a:path w="916304" h="916304">
                <a:moveTo>
                  <a:pt x="0" y="0"/>
                </a:moveTo>
                <a:lnTo>
                  <a:pt x="0" y="915923"/>
                </a:lnTo>
                <a:lnTo>
                  <a:pt x="915923" y="915923"/>
                </a:lnTo>
                <a:lnTo>
                  <a:pt x="915923" y="0"/>
                </a:lnTo>
                <a:lnTo>
                  <a:pt x="0" y="0"/>
                </a:lnTo>
                <a:close/>
              </a:path>
            </a:pathLst>
          </a:custGeom>
          <a:ln w="9524">
            <a:solidFill>
              <a:srgbClr val="FF0000"/>
            </a:solidFill>
          </a:ln>
        </p:spPr>
        <p:txBody>
          <a:bodyPr wrap="square" lIns="0" tIns="0" rIns="0" bIns="0" rtlCol="0"/>
          <a:lstStyle/>
          <a:p>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17535" y="867155"/>
            <a:ext cx="1229995" cy="15240"/>
          </a:xfrm>
          <a:custGeom>
            <a:avLst/>
            <a:gdLst/>
            <a:ahLst/>
            <a:cxnLst/>
            <a:rect l="l" t="t" r="r" b="b"/>
            <a:pathLst>
              <a:path w="1229995" h="15240">
                <a:moveTo>
                  <a:pt x="0" y="15240"/>
                </a:moveTo>
                <a:lnTo>
                  <a:pt x="1229868" y="15240"/>
                </a:lnTo>
                <a:lnTo>
                  <a:pt x="1229868" y="0"/>
                </a:lnTo>
                <a:lnTo>
                  <a:pt x="0" y="0"/>
                </a:lnTo>
                <a:lnTo>
                  <a:pt x="0" y="15240"/>
                </a:lnTo>
                <a:close/>
              </a:path>
            </a:pathLst>
          </a:custGeom>
          <a:solidFill>
            <a:srgbClr val="FFFFFF"/>
          </a:solidFill>
        </p:spPr>
        <p:txBody>
          <a:bodyPr wrap="square" lIns="0" tIns="0" rIns="0" bIns="0" rtlCol="0"/>
          <a:lstStyle/>
          <a:p>
            <a:endParaRPr/>
          </a:p>
        </p:txBody>
      </p:sp>
      <p:sp>
        <p:nvSpPr>
          <p:cNvPr id="10" name="object 10"/>
          <p:cNvSpPr/>
          <p:nvPr/>
        </p:nvSpPr>
        <p:spPr>
          <a:xfrm>
            <a:off x="7708392" y="858012"/>
            <a:ext cx="1229995" cy="15240"/>
          </a:xfrm>
          <a:custGeom>
            <a:avLst/>
            <a:gdLst/>
            <a:ahLst/>
            <a:cxnLst/>
            <a:rect l="l" t="t" r="r" b="b"/>
            <a:pathLst>
              <a:path w="1229995" h="15240">
                <a:moveTo>
                  <a:pt x="0" y="15240"/>
                </a:moveTo>
                <a:lnTo>
                  <a:pt x="1229868" y="15240"/>
                </a:lnTo>
                <a:lnTo>
                  <a:pt x="1229868" y="0"/>
                </a:lnTo>
                <a:lnTo>
                  <a:pt x="0" y="0"/>
                </a:lnTo>
                <a:lnTo>
                  <a:pt x="0" y="15240"/>
                </a:lnTo>
                <a:close/>
              </a:path>
            </a:pathLst>
          </a:custGeom>
          <a:solidFill>
            <a:srgbClr val="FFFFCC"/>
          </a:solidFill>
        </p:spPr>
        <p:txBody>
          <a:bodyPr wrap="square" lIns="0" tIns="0" rIns="0" bIns="0" rtlCol="0"/>
          <a:lstStyle/>
          <a:p>
            <a:endParaRPr/>
          </a:p>
        </p:txBody>
      </p:sp>
      <p:sp>
        <p:nvSpPr>
          <p:cNvPr id="11" name="object 11"/>
          <p:cNvSpPr/>
          <p:nvPr/>
        </p:nvSpPr>
        <p:spPr>
          <a:xfrm>
            <a:off x="4631436" y="1086612"/>
            <a:ext cx="2108200" cy="15240"/>
          </a:xfrm>
          <a:custGeom>
            <a:avLst/>
            <a:gdLst/>
            <a:ahLst/>
            <a:cxnLst/>
            <a:rect l="l" t="t" r="r" b="b"/>
            <a:pathLst>
              <a:path w="2108200" h="15240">
                <a:moveTo>
                  <a:pt x="0" y="15240"/>
                </a:moveTo>
                <a:lnTo>
                  <a:pt x="2107692" y="15240"/>
                </a:lnTo>
                <a:lnTo>
                  <a:pt x="2107692" y="0"/>
                </a:lnTo>
                <a:lnTo>
                  <a:pt x="0" y="0"/>
                </a:lnTo>
                <a:lnTo>
                  <a:pt x="0" y="15240"/>
                </a:lnTo>
                <a:close/>
              </a:path>
            </a:pathLst>
          </a:custGeom>
          <a:solidFill>
            <a:srgbClr val="FFFFFF"/>
          </a:solidFill>
        </p:spPr>
        <p:txBody>
          <a:bodyPr wrap="square" lIns="0" tIns="0" rIns="0" bIns="0" rtlCol="0"/>
          <a:lstStyle/>
          <a:p>
            <a:endParaRPr/>
          </a:p>
        </p:txBody>
      </p:sp>
      <p:sp>
        <p:nvSpPr>
          <p:cNvPr id="12" name="object 12"/>
          <p:cNvSpPr/>
          <p:nvPr/>
        </p:nvSpPr>
        <p:spPr>
          <a:xfrm>
            <a:off x="4622292" y="1077468"/>
            <a:ext cx="2108200" cy="15240"/>
          </a:xfrm>
          <a:custGeom>
            <a:avLst/>
            <a:gdLst/>
            <a:ahLst/>
            <a:cxnLst/>
            <a:rect l="l" t="t" r="r" b="b"/>
            <a:pathLst>
              <a:path w="2108200" h="15240">
                <a:moveTo>
                  <a:pt x="0" y="15240"/>
                </a:moveTo>
                <a:lnTo>
                  <a:pt x="2107692" y="15240"/>
                </a:lnTo>
                <a:lnTo>
                  <a:pt x="2107692" y="0"/>
                </a:lnTo>
                <a:lnTo>
                  <a:pt x="0" y="0"/>
                </a:lnTo>
                <a:lnTo>
                  <a:pt x="0" y="15240"/>
                </a:lnTo>
                <a:close/>
              </a:path>
            </a:pathLst>
          </a:custGeom>
          <a:solidFill>
            <a:srgbClr val="FFFFCC"/>
          </a:solidFill>
        </p:spPr>
        <p:txBody>
          <a:bodyPr wrap="square" lIns="0" tIns="0" rIns="0" bIns="0" rtlCol="0"/>
          <a:lstStyle/>
          <a:p>
            <a:endParaRPr/>
          </a:p>
        </p:txBody>
      </p:sp>
      <p:sp>
        <p:nvSpPr>
          <p:cNvPr id="13" name="object 13"/>
          <p:cNvSpPr/>
          <p:nvPr/>
        </p:nvSpPr>
        <p:spPr>
          <a:xfrm>
            <a:off x="7859268" y="1086612"/>
            <a:ext cx="1127760" cy="15240"/>
          </a:xfrm>
          <a:custGeom>
            <a:avLst/>
            <a:gdLst/>
            <a:ahLst/>
            <a:cxnLst/>
            <a:rect l="l" t="t" r="r" b="b"/>
            <a:pathLst>
              <a:path w="1127759" h="15240">
                <a:moveTo>
                  <a:pt x="0" y="15240"/>
                </a:moveTo>
                <a:lnTo>
                  <a:pt x="1127760" y="15240"/>
                </a:lnTo>
                <a:lnTo>
                  <a:pt x="1127760" y="0"/>
                </a:lnTo>
                <a:lnTo>
                  <a:pt x="0" y="0"/>
                </a:lnTo>
                <a:lnTo>
                  <a:pt x="0" y="15240"/>
                </a:lnTo>
                <a:close/>
              </a:path>
            </a:pathLst>
          </a:custGeom>
          <a:solidFill>
            <a:srgbClr val="FFFFFF"/>
          </a:solidFill>
        </p:spPr>
        <p:txBody>
          <a:bodyPr wrap="square" lIns="0" tIns="0" rIns="0" bIns="0" rtlCol="0"/>
          <a:lstStyle/>
          <a:p>
            <a:endParaRPr/>
          </a:p>
        </p:txBody>
      </p:sp>
      <p:sp>
        <p:nvSpPr>
          <p:cNvPr id="14" name="object 14"/>
          <p:cNvSpPr/>
          <p:nvPr/>
        </p:nvSpPr>
        <p:spPr>
          <a:xfrm>
            <a:off x="7850123" y="1077468"/>
            <a:ext cx="1127760" cy="15240"/>
          </a:xfrm>
          <a:custGeom>
            <a:avLst/>
            <a:gdLst/>
            <a:ahLst/>
            <a:cxnLst/>
            <a:rect l="l" t="t" r="r" b="b"/>
            <a:pathLst>
              <a:path w="1127759" h="15240">
                <a:moveTo>
                  <a:pt x="0" y="15240"/>
                </a:moveTo>
                <a:lnTo>
                  <a:pt x="1127760" y="15240"/>
                </a:lnTo>
                <a:lnTo>
                  <a:pt x="1127760" y="0"/>
                </a:lnTo>
                <a:lnTo>
                  <a:pt x="0" y="0"/>
                </a:lnTo>
                <a:lnTo>
                  <a:pt x="0" y="15240"/>
                </a:lnTo>
                <a:close/>
              </a:path>
            </a:pathLst>
          </a:custGeom>
          <a:solidFill>
            <a:srgbClr val="FFFFCC"/>
          </a:solidFill>
        </p:spPr>
        <p:txBody>
          <a:bodyPr wrap="square" lIns="0" tIns="0" rIns="0" bIns="0" rtlCol="0"/>
          <a:lstStyle/>
          <a:p>
            <a:endParaRPr/>
          </a:p>
        </p:txBody>
      </p:sp>
      <p:sp>
        <p:nvSpPr>
          <p:cNvPr id="15" name="object 15"/>
          <p:cNvSpPr/>
          <p:nvPr/>
        </p:nvSpPr>
        <p:spPr>
          <a:xfrm>
            <a:off x="4631436" y="1304544"/>
            <a:ext cx="2284730" cy="15240"/>
          </a:xfrm>
          <a:custGeom>
            <a:avLst/>
            <a:gdLst/>
            <a:ahLst/>
            <a:cxnLst/>
            <a:rect l="l" t="t" r="r" b="b"/>
            <a:pathLst>
              <a:path w="2284729" h="15240">
                <a:moveTo>
                  <a:pt x="0" y="15240"/>
                </a:moveTo>
                <a:lnTo>
                  <a:pt x="2284476" y="15240"/>
                </a:lnTo>
                <a:lnTo>
                  <a:pt x="2284476" y="0"/>
                </a:lnTo>
                <a:lnTo>
                  <a:pt x="0" y="0"/>
                </a:lnTo>
                <a:lnTo>
                  <a:pt x="0" y="15240"/>
                </a:lnTo>
                <a:close/>
              </a:path>
            </a:pathLst>
          </a:custGeom>
          <a:solidFill>
            <a:srgbClr val="FFFFFF"/>
          </a:solidFill>
        </p:spPr>
        <p:txBody>
          <a:bodyPr wrap="square" lIns="0" tIns="0" rIns="0" bIns="0" rtlCol="0"/>
          <a:lstStyle/>
          <a:p>
            <a:endParaRPr/>
          </a:p>
        </p:txBody>
      </p:sp>
      <p:sp>
        <p:nvSpPr>
          <p:cNvPr id="16" name="object 16"/>
          <p:cNvSpPr/>
          <p:nvPr/>
        </p:nvSpPr>
        <p:spPr>
          <a:xfrm>
            <a:off x="4622292" y="1295400"/>
            <a:ext cx="2284730" cy="15240"/>
          </a:xfrm>
          <a:custGeom>
            <a:avLst/>
            <a:gdLst/>
            <a:ahLst/>
            <a:cxnLst/>
            <a:rect l="l" t="t" r="r" b="b"/>
            <a:pathLst>
              <a:path w="2284729" h="15240">
                <a:moveTo>
                  <a:pt x="0" y="15240"/>
                </a:moveTo>
                <a:lnTo>
                  <a:pt x="2284476" y="15240"/>
                </a:lnTo>
                <a:lnTo>
                  <a:pt x="2284476" y="0"/>
                </a:lnTo>
                <a:lnTo>
                  <a:pt x="0" y="0"/>
                </a:lnTo>
                <a:lnTo>
                  <a:pt x="0" y="15240"/>
                </a:lnTo>
                <a:close/>
              </a:path>
            </a:pathLst>
          </a:custGeom>
          <a:solidFill>
            <a:srgbClr val="FFFFCC"/>
          </a:solidFill>
        </p:spPr>
        <p:txBody>
          <a:bodyPr wrap="square" lIns="0" tIns="0" rIns="0" bIns="0" rtlCol="0"/>
          <a:lstStyle/>
          <a:p>
            <a:endParaRPr/>
          </a:p>
        </p:txBody>
      </p:sp>
      <p:sp>
        <p:nvSpPr>
          <p:cNvPr id="17" name="object 17"/>
          <p:cNvSpPr/>
          <p:nvPr/>
        </p:nvSpPr>
        <p:spPr>
          <a:xfrm>
            <a:off x="7755635" y="2619756"/>
            <a:ext cx="927100" cy="15240"/>
          </a:xfrm>
          <a:custGeom>
            <a:avLst/>
            <a:gdLst/>
            <a:ahLst/>
            <a:cxnLst/>
            <a:rect l="l" t="t" r="r" b="b"/>
            <a:pathLst>
              <a:path w="927100" h="15239">
                <a:moveTo>
                  <a:pt x="0" y="15240"/>
                </a:moveTo>
                <a:lnTo>
                  <a:pt x="926592" y="15240"/>
                </a:lnTo>
                <a:lnTo>
                  <a:pt x="926592" y="0"/>
                </a:lnTo>
                <a:lnTo>
                  <a:pt x="0" y="0"/>
                </a:lnTo>
                <a:lnTo>
                  <a:pt x="0" y="15240"/>
                </a:lnTo>
                <a:close/>
              </a:path>
            </a:pathLst>
          </a:custGeom>
          <a:solidFill>
            <a:srgbClr val="FFFFFF"/>
          </a:solidFill>
        </p:spPr>
        <p:txBody>
          <a:bodyPr wrap="square" lIns="0" tIns="0" rIns="0" bIns="0" rtlCol="0"/>
          <a:lstStyle/>
          <a:p>
            <a:endParaRPr/>
          </a:p>
        </p:txBody>
      </p:sp>
      <p:sp>
        <p:nvSpPr>
          <p:cNvPr id="18" name="object 18"/>
          <p:cNvSpPr/>
          <p:nvPr/>
        </p:nvSpPr>
        <p:spPr>
          <a:xfrm>
            <a:off x="7746492" y="2610612"/>
            <a:ext cx="927100" cy="15240"/>
          </a:xfrm>
          <a:custGeom>
            <a:avLst/>
            <a:gdLst/>
            <a:ahLst/>
            <a:cxnLst/>
            <a:rect l="l" t="t" r="r" b="b"/>
            <a:pathLst>
              <a:path w="927100" h="15239">
                <a:moveTo>
                  <a:pt x="0" y="15240"/>
                </a:moveTo>
                <a:lnTo>
                  <a:pt x="926592" y="15240"/>
                </a:lnTo>
                <a:lnTo>
                  <a:pt x="926592" y="0"/>
                </a:lnTo>
                <a:lnTo>
                  <a:pt x="0" y="0"/>
                </a:lnTo>
                <a:lnTo>
                  <a:pt x="0" y="15240"/>
                </a:lnTo>
                <a:close/>
              </a:path>
            </a:pathLst>
          </a:custGeom>
          <a:solidFill>
            <a:srgbClr val="FFFFCC"/>
          </a:solidFill>
        </p:spPr>
        <p:txBody>
          <a:bodyPr wrap="square" lIns="0" tIns="0" rIns="0" bIns="0" rtlCol="0"/>
          <a:lstStyle/>
          <a:p>
            <a:endParaRPr/>
          </a:p>
        </p:txBody>
      </p:sp>
      <p:sp>
        <p:nvSpPr>
          <p:cNvPr id="19" name="object 19"/>
          <p:cNvSpPr/>
          <p:nvPr/>
        </p:nvSpPr>
        <p:spPr>
          <a:xfrm>
            <a:off x="4631436" y="2839212"/>
            <a:ext cx="1243965" cy="15240"/>
          </a:xfrm>
          <a:custGeom>
            <a:avLst/>
            <a:gdLst/>
            <a:ahLst/>
            <a:cxnLst/>
            <a:rect l="l" t="t" r="r" b="b"/>
            <a:pathLst>
              <a:path w="1243964" h="15239">
                <a:moveTo>
                  <a:pt x="0" y="15240"/>
                </a:moveTo>
                <a:lnTo>
                  <a:pt x="1243584" y="15240"/>
                </a:lnTo>
                <a:lnTo>
                  <a:pt x="1243584" y="0"/>
                </a:lnTo>
                <a:lnTo>
                  <a:pt x="0" y="0"/>
                </a:lnTo>
                <a:lnTo>
                  <a:pt x="0" y="15240"/>
                </a:lnTo>
                <a:close/>
              </a:path>
            </a:pathLst>
          </a:custGeom>
          <a:solidFill>
            <a:srgbClr val="FFFFFF"/>
          </a:solidFill>
        </p:spPr>
        <p:txBody>
          <a:bodyPr wrap="square" lIns="0" tIns="0" rIns="0" bIns="0" rtlCol="0"/>
          <a:lstStyle/>
          <a:p>
            <a:endParaRPr/>
          </a:p>
        </p:txBody>
      </p:sp>
      <p:sp>
        <p:nvSpPr>
          <p:cNvPr id="20" name="object 20"/>
          <p:cNvSpPr/>
          <p:nvPr/>
        </p:nvSpPr>
        <p:spPr>
          <a:xfrm>
            <a:off x="4622292" y="2830068"/>
            <a:ext cx="1243965" cy="15240"/>
          </a:xfrm>
          <a:custGeom>
            <a:avLst/>
            <a:gdLst/>
            <a:ahLst/>
            <a:cxnLst/>
            <a:rect l="l" t="t" r="r" b="b"/>
            <a:pathLst>
              <a:path w="1243964" h="15239">
                <a:moveTo>
                  <a:pt x="0" y="15240"/>
                </a:moveTo>
                <a:lnTo>
                  <a:pt x="1243584" y="15240"/>
                </a:lnTo>
                <a:lnTo>
                  <a:pt x="1243584" y="0"/>
                </a:lnTo>
                <a:lnTo>
                  <a:pt x="0" y="0"/>
                </a:lnTo>
                <a:lnTo>
                  <a:pt x="0" y="15240"/>
                </a:lnTo>
                <a:close/>
              </a:path>
            </a:pathLst>
          </a:custGeom>
          <a:solidFill>
            <a:srgbClr val="FFFFCC"/>
          </a:solidFill>
        </p:spPr>
        <p:txBody>
          <a:bodyPr wrap="square" lIns="0" tIns="0" rIns="0" bIns="0" rtlCol="0"/>
          <a:lstStyle/>
          <a:p>
            <a:endParaRPr/>
          </a:p>
        </p:txBody>
      </p:sp>
      <p:sp>
        <p:nvSpPr>
          <p:cNvPr id="21" name="object 21"/>
          <p:cNvSpPr/>
          <p:nvPr/>
        </p:nvSpPr>
        <p:spPr>
          <a:xfrm>
            <a:off x="4712208" y="3057144"/>
            <a:ext cx="2004060" cy="15240"/>
          </a:xfrm>
          <a:custGeom>
            <a:avLst/>
            <a:gdLst/>
            <a:ahLst/>
            <a:cxnLst/>
            <a:rect l="l" t="t" r="r" b="b"/>
            <a:pathLst>
              <a:path w="2004059" h="15239">
                <a:moveTo>
                  <a:pt x="0" y="15240"/>
                </a:moveTo>
                <a:lnTo>
                  <a:pt x="2004060" y="15240"/>
                </a:lnTo>
                <a:lnTo>
                  <a:pt x="2004060" y="0"/>
                </a:lnTo>
                <a:lnTo>
                  <a:pt x="0" y="0"/>
                </a:lnTo>
                <a:lnTo>
                  <a:pt x="0" y="15240"/>
                </a:lnTo>
                <a:close/>
              </a:path>
            </a:pathLst>
          </a:custGeom>
          <a:solidFill>
            <a:srgbClr val="FFFFFF"/>
          </a:solidFill>
        </p:spPr>
        <p:txBody>
          <a:bodyPr wrap="square" lIns="0" tIns="0" rIns="0" bIns="0" rtlCol="0"/>
          <a:lstStyle/>
          <a:p>
            <a:endParaRPr/>
          </a:p>
        </p:txBody>
      </p:sp>
      <p:sp>
        <p:nvSpPr>
          <p:cNvPr id="22" name="object 22"/>
          <p:cNvSpPr/>
          <p:nvPr/>
        </p:nvSpPr>
        <p:spPr>
          <a:xfrm>
            <a:off x="4703064" y="3048000"/>
            <a:ext cx="2004060" cy="15240"/>
          </a:xfrm>
          <a:custGeom>
            <a:avLst/>
            <a:gdLst/>
            <a:ahLst/>
            <a:cxnLst/>
            <a:rect l="l" t="t" r="r" b="b"/>
            <a:pathLst>
              <a:path w="2004059" h="15239">
                <a:moveTo>
                  <a:pt x="0" y="15240"/>
                </a:moveTo>
                <a:lnTo>
                  <a:pt x="2004060" y="15240"/>
                </a:lnTo>
                <a:lnTo>
                  <a:pt x="2004060" y="0"/>
                </a:lnTo>
                <a:lnTo>
                  <a:pt x="0" y="0"/>
                </a:lnTo>
                <a:lnTo>
                  <a:pt x="0" y="15240"/>
                </a:lnTo>
                <a:close/>
              </a:path>
            </a:pathLst>
          </a:custGeom>
          <a:solidFill>
            <a:srgbClr val="FFFFCC"/>
          </a:solidFill>
        </p:spPr>
        <p:txBody>
          <a:bodyPr wrap="square" lIns="0" tIns="0" rIns="0" bIns="0" rtlCol="0"/>
          <a:lstStyle/>
          <a:p>
            <a:endParaRPr/>
          </a:p>
        </p:txBody>
      </p:sp>
      <p:sp>
        <p:nvSpPr>
          <p:cNvPr id="23" name="object 23"/>
          <p:cNvSpPr/>
          <p:nvPr/>
        </p:nvSpPr>
        <p:spPr>
          <a:xfrm>
            <a:off x="7450835" y="5248655"/>
            <a:ext cx="1915795" cy="15240"/>
          </a:xfrm>
          <a:custGeom>
            <a:avLst/>
            <a:gdLst/>
            <a:ahLst/>
            <a:cxnLst/>
            <a:rect l="l" t="t" r="r" b="b"/>
            <a:pathLst>
              <a:path w="1915795" h="15239">
                <a:moveTo>
                  <a:pt x="0" y="15240"/>
                </a:moveTo>
                <a:lnTo>
                  <a:pt x="1915668" y="15240"/>
                </a:lnTo>
                <a:lnTo>
                  <a:pt x="1915668" y="0"/>
                </a:lnTo>
                <a:lnTo>
                  <a:pt x="0" y="0"/>
                </a:lnTo>
                <a:lnTo>
                  <a:pt x="0" y="15240"/>
                </a:lnTo>
                <a:close/>
              </a:path>
            </a:pathLst>
          </a:custGeom>
          <a:solidFill>
            <a:srgbClr val="FFFFFF"/>
          </a:solidFill>
        </p:spPr>
        <p:txBody>
          <a:bodyPr wrap="square" lIns="0" tIns="0" rIns="0" bIns="0" rtlCol="0"/>
          <a:lstStyle/>
          <a:p>
            <a:endParaRPr/>
          </a:p>
        </p:txBody>
      </p:sp>
      <p:sp>
        <p:nvSpPr>
          <p:cNvPr id="24" name="object 24"/>
          <p:cNvSpPr/>
          <p:nvPr/>
        </p:nvSpPr>
        <p:spPr>
          <a:xfrm>
            <a:off x="7441692" y="5239512"/>
            <a:ext cx="1915795" cy="15240"/>
          </a:xfrm>
          <a:custGeom>
            <a:avLst/>
            <a:gdLst/>
            <a:ahLst/>
            <a:cxnLst/>
            <a:rect l="l" t="t" r="r" b="b"/>
            <a:pathLst>
              <a:path w="1915795" h="15239">
                <a:moveTo>
                  <a:pt x="0" y="15240"/>
                </a:moveTo>
                <a:lnTo>
                  <a:pt x="1915668" y="15240"/>
                </a:lnTo>
                <a:lnTo>
                  <a:pt x="1915668" y="0"/>
                </a:lnTo>
                <a:lnTo>
                  <a:pt x="0" y="0"/>
                </a:lnTo>
                <a:lnTo>
                  <a:pt x="0" y="15240"/>
                </a:lnTo>
                <a:close/>
              </a:path>
            </a:pathLst>
          </a:custGeom>
          <a:solidFill>
            <a:srgbClr val="FFFFCC"/>
          </a:solidFill>
        </p:spPr>
        <p:txBody>
          <a:bodyPr wrap="square" lIns="0" tIns="0" rIns="0" bIns="0" rtlCol="0"/>
          <a:lstStyle/>
          <a:p>
            <a:endParaRPr/>
          </a:p>
        </p:txBody>
      </p:sp>
      <p:sp>
        <p:nvSpPr>
          <p:cNvPr id="25" name="object 25"/>
          <p:cNvSpPr/>
          <p:nvPr/>
        </p:nvSpPr>
        <p:spPr>
          <a:xfrm>
            <a:off x="4631436" y="5468112"/>
            <a:ext cx="2222500" cy="15240"/>
          </a:xfrm>
          <a:custGeom>
            <a:avLst/>
            <a:gdLst/>
            <a:ahLst/>
            <a:cxnLst/>
            <a:rect l="l" t="t" r="r" b="b"/>
            <a:pathLst>
              <a:path w="2222500" h="15239">
                <a:moveTo>
                  <a:pt x="0" y="15240"/>
                </a:moveTo>
                <a:lnTo>
                  <a:pt x="2221992" y="15240"/>
                </a:lnTo>
                <a:lnTo>
                  <a:pt x="2221992" y="0"/>
                </a:lnTo>
                <a:lnTo>
                  <a:pt x="0" y="0"/>
                </a:lnTo>
                <a:lnTo>
                  <a:pt x="0" y="15240"/>
                </a:lnTo>
                <a:close/>
              </a:path>
            </a:pathLst>
          </a:custGeom>
          <a:solidFill>
            <a:srgbClr val="FFFFFF"/>
          </a:solidFill>
        </p:spPr>
        <p:txBody>
          <a:bodyPr wrap="square" lIns="0" tIns="0" rIns="0" bIns="0" rtlCol="0"/>
          <a:lstStyle/>
          <a:p>
            <a:endParaRPr/>
          </a:p>
        </p:txBody>
      </p:sp>
      <p:sp>
        <p:nvSpPr>
          <p:cNvPr id="26" name="object 26"/>
          <p:cNvSpPr/>
          <p:nvPr/>
        </p:nvSpPr>
        <p:spPr>
          <a:xfrm>
            <a:off x="4622292" y="5458968"/>
            <a:ext cx="2222500" cy="15240"/>
          </a:xfrm>
          <a:custGeom>
            <a:avLst/>
            <a:gdLst/>
            <a:ahLst/>
            <a:cxnLst/>
            <a:rect l="l" t="t" r="r" b="b"/>
            <a:pathLst>
              <a:path w="2222500" h="15239">
                <a:moveTo>
                  <a:pt x="0" y="15240"/>
                </a:moveTo>
                <a:lnTo>
                  <a:pt x="2221992" y="15240"/>
                </a:lnTo>
                <a:lnTo>
                  <a:pt x="2221992" y="0"/>
                </a:lnTo>
                <a:lnTo>
                  <a:pt x="0" y="0"/>
                </a:lnTo>
                <a:lnTo>
                  <a:pt x="0" y="15240"/>
                </a:lnTo>
                <a:close/>
              </a:path>
            </a:pathLst>
          </a:custGeom>
          <a:solidFill>
            <a:srgbClr val="FFFFCC"/>
          </a:solidFill>
        </p:spPr>
        <p:txBody>
          <a:bodyPr wrap="square" lIns="0" tIns="0" rIns="0" bIns="0" rtlCol="0"/>
          <a:lstStyle/>
          <a:p>
            <a:endParaRPr/>
          </a:p>
        </p:txBody>
      </p:sp>
      <p:sp>
        <p:nvSpPr>
          <p:cNvPr id="27" name="object 27"/>
          <p:cNvSpPr/>
          <p:nvPr/>
        </p:nvSpPr>
        <p:spPr>
          <a:xfrm>
            <a:off x="6917435" y="5468112"/>
            <a:ext cx="254635" cy="15240"/>
          </a:xfrm>
          <a:custGeom>
            <a:avLst/>
            <a:gdLst/>
            <a:ahLst/>
            <a:cxnLst/>
            <a:rect l="l" t="t" r="r" b="b"/>
            <a:pathLst>
              <a:path w="254634" h="15239">
                <a:moveTo>
                  <a:pt x="0" y="15240"/>
                </a:moveTo>
                <a:lnTo>
                  <a:pt x="254508" y="15240"/>
                </a:lnTo>
                <a:lnTo>
                  <a:pt x="254508" y="0"/>
                </a:lnTo>
                <a:lnTo>
                  <a:pt x="0" y="0"/>
                </a:lnTo>
                <a:lnTo>
                  <a:pt x="0" y="15240"/>
                </a:lnTo>
                <a:close/>
              </a:path>
            </a:pathLst>
          </a:custGeom>
          <a:solidFill>
            <a:srgbClr val="FFFFFF"/>
          </a:solidFill>
        </p:spPr>
        <p:txBody>
          <a:bodyPr wrap="square" lIns="0" tIns="0" rIns="0" bIns="0" rtlCol="0"/>
          <a:lstStyle/>
          <a:p>
            <a:endParaRPr/>
          </a:p>
        </p:txBody>
      </p:sp>
      <p:sp>
        <p:nvSpPr>
          <p:cNvPr id="28" name="object 28"/>
          <p:cNvSpPr/>
          <p:nvPr/>
        </p:nvSpPr>
        <p:spPr>
          <a:xfrm>
            <a:off x="6908292" y="5458968"/>
            <a:ext cx="254635" cy="15240"/>
          </a:xfrm>
          <a:custGeom>
            <a:avLst/>
            <a:gdLst/>
            <a:ahLst/>
            <a:cxnLst/>
            <a:rect l="l" t="t" r="r" b="b"/>
            <a:pathLst>
              <a:path w="254634" h="15239">
                <a:moveTo>
                  <a:pt x="0" y="15240"/>
                </a:moveTo>
                <a:lnTo>
                  <a:pt x="254508" y="15240"/>
                </a:lnTo>
                <a:lnTo>
                  <a:pt x="254508" y="0"/>
                </a:lnTo>
                <a:lnTo>
                  <a:pt x="0" y="0"/>
                </a:lnTo>
                <a:lnTo>
                  <a:pt x="0" y="15240"/>
                </a:lnTo>
                <a:close/>
              </a:path>
            </a:pathLst>
          </a:custGeom>
          <a:solidFill>
            <a:srgbClr val="FFFFCC"/>
          </a:solidFill>
        </p:spPr>
        <p:txBody>
          <a:bodyPr wrap="square" lIns="0" tIns="0" rIns="0" bIns="0" rtlCol="0"/>
          <a:lstStyle/>
          <a:p>
            <a:endParaRPr/>
          </a:p>
        </p:txBody>
      </p:sp>
      <p:sp>
        <p:nvSpPr>
          <p:cNvPr id="29" name="object 29"/>
          <p:cNvSpPr txBox="1"/>
          <p:nvPr/>
        </p:nvSpPr>
        <p:spPr>
          <a:xfrm>
            <a:off x="4266690" y="592327"/>
            <a:ext cx="5233035" cy="5995035"/>
          </a:xfrm>
          <a:prstGeom prst="rect">
            <a:avLst/>
          </a:prstGeom>
        </p:spPr>
        <p:txBody>
          <a:bodyPr vert="horz" wrap="square" lIns="0" tIns="67945" rIns="0" bIns="0" rtlCol="0">
            <a:spAutoFit/>
          </a:bodyPr>
          <a:lstStyle/>
          <a:p>
            <a:pPr marL="354965" marR="5080" indent="-342900">
              <a:lnSpc>
                <a:spcPct val="79900"/>
              </a:lnSpc>
              <a:spcBef>
                <a:spcPts val="535"/>
              </a:spcBef>
              <a:buClr>
                <a:srgbClr val="000000"/>
              </a:buClr>
              <a:buChar char=""/>
              <a:tabLst>
                <a:tab pos="354965" algn="l"/>
                <a:tab pos="355600" algn="l"/>
              </a:tabLst>
            </a:pPr>
            <a:r>
              <a:rPr sz="1800" spc="-5" dirty="0">
                <a:solidFill>
                  <a:srgbClr val="FFFFFF"/>
                </a:solidFill>
                <a:latin typeface="Arial"/>
                <a:cs typeface="Arial"/>
              </a:rPr>
              <a:t>In 1919 Fisher started </a:t>
            </a:r>
            <a:r>
              <a:rPr sz="1800" spc="-10" dirty="0">
                <a:solidFill>
                  <a:srgbClr val="FFFFFF"/>
                </a:solidFill>
                <a:latin typeface="Arial"/>
                <a:cs typeface="Arial"/>
              </a:rPr>
              <a:t>work </a:t>
            </a:r>
            <a:r>
              <a:rPr sz="1800" spc="-5" dirty="0">
                <a:solidFill>
                  <a:srgbClr val="FFFFFF"/>
                </a:solidFill>
                <a:latin typeface="Arial"/>
                <a:cs typeface="Arial"/>
              </a:rPr>
              <a:t>at</a:t>
            </a:r>
            <a:r>
              <a:rPr sz="1800" spc="-5" dirty="0">
                <a:solidFill>
                  <a:srgbClr val="FFFFCC"/>
                </a:solidFill>
                <a:latin typeface="Arial"/>
                <a:cs typeface="Arial"/>
              </a:rPr>
              <a:t> Rothamsted  Experimental Station</a:t>
            </a:r>
            <a:r>
              <a:rPr sz="1800" spc="-5" dirty="0">
                <a:solidFill>
                  <a:srgbClr val="FFFFFF"/>
                </a:solidFill>
                <a:latin typeface="Arial"/>
                <a:cs typeface="Arial"/>
              </a:rPr>
              <a:t> located </a:t>
            </a:r>
            <a:r>
              <a:rPr sz="1800" dirty="0">
                <a:solidFill>
                  <a:srgbClr val="FFFFFF"/>
                </a:solidFill>
                <a:latin typeface="Arial"/>
                <a:cs typeface="Arial"/>
              </a:rPr>
              <a:t>at</a:t>
            </a:r>
            <a:r>
              <a:rPr sz="1800" dirty="0">
                <a:solidFill>
                  <a:srgbClr val="FFFFCC"/>
                </a:solidFill>
                <a:latin typeface="Arial"/>
                <a:cs typeface="Arial"/>
              </a:rPr>
              <a:t> </a:t>
            </a:r>
            <a:r>
              <a:rPr sz="1800" spc="-5" dirty="0">
                <a:solidFill>
                  <a:srgbClr val="FFFFCC"/>
                </a:solidFill>
                <a:latin typeface="Arial"/>
                <a:cs typeface="Arial"/>
              </a:rPr>
              <a:t>Harpenden</a:t>
            </a:r>
            <a:r>
              <a:rPr sz="1800" spc="-5" dirty="0">
                <a:solidFill>
                  <a:srgbClr val="FFFFFF"/>
                </a:solidFill>
                <a:latin typeface="Arial"/>
                <a:cs typeface="Arial"/>
              </a:rPr>
              <a:t>, </a:t>
            </a:r>
            <a:r>
              <a:rPr sz="1800" spc="-5" dirty="0">
                <a:solidFill>
                  <a:srgbClr val="FFFFCC"/>
                </a:solidFill>
                <a:latin typeface="Arial"/>
                <a:cs typeface="Arial"/>
              </a:rPr>
              <a:t> Hertfordshire, England</a:t>
            </a:r>
            <a:r>
              <a:rPr sz="1800" spc="-5" dirty="0">
                <a:solidFill>
                  <a:srgbClr val="FFFFFF"/>
                </a:solidFill>
                <a:latin typeface="Arial"/>
                <a:cs typeface="Arial"/>
              </a:rPr>
              <a:t>. Here he started a major  study of the extensive collections of data  recorded over many years. This resulted in a  series of reports under the general title </a:t>
            </a:r>
            <a:r>
              <a:rPr sz="1800" i="1" spc="-5" dirty="0">
                <a:solidFill>
                  <a:srgbClr val="FFFFFF"/>
                </a:solidFill>
                <a:latin typeface="Arial"/>
                <a:cs typeface="Arial"/>
              </a:rPr>
              <a:t>Studies  in Crop Variation. </a:t>
            </a:r>
            <a:r>
              <a:rPr sz="1800" dirty="0">
                <a:solidFill>
                  <a:srgbClr val="FFFFFF"/>
                </a:solidFill>
                <a:latin typeface="Arial"/>
                <a:cs typeface="Arial"/>
              </a:rPr>
              <a:t>This </a:t>
            </a:r>
            <a:r>
              <a:rPr sz="1800" spc="-5" dirty="0">
                <a:solidFill>
                  <a:srgbClr val="FFFFFF"/>
                </a:solidFill>
                <a:latin typeface="Arial"/>
                <a:cs typeface="Arial"/>
              </a:rPr>
              <a:t>began a period of great  productivity. Over the next seven years, he  pioneered the principles of </a:t>
            </a:r>
            <a:r>
              <a:rPr sz="1800" dirty="0">
                <a:solidFill>
                  <a:srgbClr val="FFFFFF"/>
                </a:solidFill>
                <a:latin typeface="Arial"/>
                <a:cs typeface="Arial"/>
              </a:rPr>
              <a:t>the</a:t>
            </a:r>
            <a:r>
              <a:rPr sz="1800" dirty="0">
                <a:solidFill>
                  <a:srgbClr val="FFFFCC"/>
                </a:solidFill>
                <a:latin typeface="Arial"/>
                <a:cs typeface="Arial"/>
              </a:rPr>
              <a:t> </a:t>
            </a:r>
            <a:r>
              <a:rPr sz="1800" spc="-5" dirty="0">
                <a:solidFill>
                  <a:srgbClr val="FFFFCC"/>
                </a:solidFill>
                <a:latin typeface="Arial"/>
                <a:cs typeface="Arial"/>
              </a:rPr>
              <a:t>design of  experiments</a:t>
            </a:r>
            <a:r>
              <a:rPr sz="1800" spc="-5" dirty="0">
                <a:solidFill>
                  <a:srgbClr val="FFFFFF"/>
                </a:solidFill>
                <a:latin typeface="Arial"/>
                <a:cs typeface="Arial"/>
              </a:rPr>
              <a:t> and elaborated his studies of  "</a:t>
            </a:r>
            <a:r>
              <a:rPr sz="1800" spc="-5" dirty="0">
                <a:solidFill>
                  <a:srgbClr val="FFFFCC"/>
                </a:solidFill>
                <a:latin typeface="Arial"/>
                <a:cs typeface="Arial"/>
              </a:rPr>
              <a:t>analysis of variance</a:t>
            </a:r>
            <a:r>
              <a:rPr sz="1800" spc="-5" dirty="0">
                <a:solidFill>
                  <a:srgbClr val="FFFFFF"/>
                </a:solidFill>
                <a:latin typeface="Arial"/>
                <a:cs typeface="Arial"/>
              </a:rPr>
              <a:t>". He furthered his studies  of the statistics of small samples. Perhaps even  more important, he began his systematic  approach of the analysis of real data as the  springboard for the development of </a:t>
            </a:r>
            <a:r>
              <a:rPr sz="1800" dirty="0">
                <a:solidFill>
                  <a:srgbClr val="FFFFFF"/>
                </a:solidFill>
                <a:latin typeface="Arial"/>
                <a:cs typeface="Arial"/>
              </a:rPr>
              <a:t>new  </a:t>
            </a:r>
            <a:r>
              <a:rPr sz="1800" spc="-5" dirty="0">
                <a:solidFill>
                  <a:srgbClr val="FFFFFF"/>
                </a:solidFill>
                <a:latin typeface="Arial"/>
                <a:cs typeface="Arial"/>
              </a:rPr>
              <a:t>statistical methods. He began to pay particular  attention to the labour </a:t>
            </a:r>
            <a:r>
              <a:rPr sz="1800" dirty="0">
                <a:solidFill>
                  <a:srgbClr val="FFFFFF"/>
                </a:solidFill>
                <a:latin typeface="Arial"/>
                <a:cs typeface="Arial"/>
              </a:rPr>
              <a:t>involved </a:t>
            </a:r>
            <a:r>
              <a:rPr sz="1800" spc="-5" dirty="0">
                <a:solidFill>
                  <a:srgbClr val="FFFFFF"/>
                </a:solidFill>
                <a:latin typeface="Arial"/>
                <a:cs typeface="Arial"/>
              </a:rPr>
              <a:t>in the necessary  computations, and developed methods that  were as practical as they </a:t>
            </a:r>
            <a:r>
              <a:rPr sz="1800" spc="-10" dirty="0">
                <a:solidFill>
                  <a:srgbClr val="FFFFFF"/>
                </a:solidFill>
                <a:latin typeface="Arial"/>
                <a:cs typeface="Arial"/>
              </a:rPr>
              <a:t>were </a:t>
            </a:r>
            <a:r>
              <a:rPr sz="1800" spc="-5" dirty="0">
                <a:solidFill>
                  <a:srgbClr val="FFFFFF"/>
                </a:solidFill>
                <a:latin typeface="Arial"/>
                <a:cs typeface="Arial"/>
              </a:rPr>
              <a:t>founded </a:t>
            </a:r>
            <a:r>
              <a:rPr sz="1800" dirty="0">
                <a:solidFill>
                  <a:srgbClr val="FFFFFF"/>
                </a:solidFill>
                <a:latin typeface="Arial"/>
                <a:cs typeface="Arial"/>
              </a:rPr>
              <a:t>in  </a:t>
            </a:r>
            <a:r>
              <a:rPr sz="1800" spc="-5" dirty="0">
                <a:solidFill>
                  <a:srgbClr val="FFFFFF"/>
                </a:solidFill>
                <a:latin typeface="Arial"/>
                <a:cs typeface="Arial"/>
              </a:rPr>
              <a:t>rigour. In 1925, this </a:t>
            </a:r>
            <a:r>
              <a:rPr sz="1800" spc="-10" dirty="0">
                <a:solidFill>
                  <a:srgbClr val="FFFFFF"/>
                </a:solidFill>
                <a:latin typeface="Arial"/>
                <a:cs typeface="Arial"/>
              </a:rPr>
              <a:t>work </a:t>
            </a:r>
            <a:r>
              <a:rPr sz="1800" spc="-5" dirty="0">
                <a:solidFill>
                  <a:srgbClr val="FFFFFF"/>
                </a:solidFill>
                <a:latin typeface="Arial"/>
                <a:cs typeface="Arial"/>
              </a:rPr>
              <a:t>culminated </a:t>
            </a:r>
            <a:r>
              <a:rPr sz="1800" dirty="0">
                <a:solidFill>
                  <a:srgbClr val="FFFFFF"/>
                </a:solidFill>
                <a:latin typeface="Arial"/>
                <a:cs typeface="Arial"/>
              </a:rPr>
              <a:t>in </a:t>
            </a:r>
            <a:r>
              <a:rPr sz="1800" spc="-5" dirty="0">
                <a:solidFill>
                  <a:srgbClr val="FFFFFF"/>
                </a:solidFill>
                <a:latin typeface="Arial"/>
                <a:cs typeface="Arial"/>
              </a:rPr>
              <a:t>the  publication of his first book,</a:t>
            </a:r>
            <a:r>
              <a:rPr sz="1800" spc="-5" dirty="0">
                <a:solidFill>
                  <a:srgbClr val="FFFFCC"/>
                </a:solidFill>
                <a:latin typeface="Arial"/>
                <a:cs typeface="Arial"/>
              </a:rPr>
              <a:t> </a:t>
            </a:r>
            <a:r>
              <a:rPr sz="1800" i="1" spc="-5" dirty="0">
                <a:solidFill>
                  <a:srgbClr val="FFFFCC"/>
                </a:solidFill>
                <a:latin typeface="Arial"/>
                <a:cs typeface="Arial"/>
              </a:rPr>
              <a:t>Statistical Methods  for Research Workers</a:t>
            </a:r>
            <a:r>
              <a:rPr sz="1800" spc="-5" dirty="0">
                <a:solidFill>
                  <a:srgbClr val="FFFFFF"/>
                </a:solidFill>
                <a:latin typeface="Arial"/>
                <a:cs typeface="Arial"/>
              </a:rPr>
              <a:t>.</a:t>
            </a:r>
            <a:r>
              <a:rPr sz="1800" spc="-5" dirty="0">
                <a:solidFill>
                  <a:srgbClr val="FFFFCC"/>
                </a:solidFill>
                <a:latin typeface="Arial"/>
                <a:cs typeface="Arial"/>
              </a:rPr>
              <a:t>[7]</a:t>
            </a:r>
            <a:r>
              <a:rPr sz="1800" spc="-5" dirty="0">
                <a:solidFill>
                  <a:srgbClr val="FFFFFF"/>
                </a:solidFill>
                <a:latin typeface="Arial"/>
                <a:cs typeface="Arial"/>
              </a:rPr>
              <a:t> </a:t>
            </a:r>
            <a:r>
              <a:rPr sz="1800" dirty="0">
                <a:solidFill>
                  <a:srgbClr val="FFFFFF"/>
                </a:solidFill>
                <a:latin typeface="Arial"/>
                <a:cs typeface="Arial"/>
              </a:rPr>
              <a:t>This </a:t>
            </a:r>
            <a:r>
              <a:rPr sz="1800" spc="-10" dirty="0">
                <a:solidFill>
                  <a:srgbClr val="FFFFFF"/>
                </a:solidFill>
                <a:latin typeface="Arial"/>
                <a:cs typeface="Arial"/>
              </a:rPr>
              <a:t>went </a:t>
            </a:r>
            <a:r>
              <a:rPr sz="1800" spc="-5" dirty="0">
                <a:solidFill>
                  <a:srgbClr val="FFFFFF"/>
                </a:solidFill>
                <a:latin typeface="Arial"/>
                <a:cs typeface="Arial"/>
              </a:rPr>
              <a:t>into </a:t>
            </a:r>
            <a:r>
              <a:rPr sz="1800" dirty="0">
                <a:solidFill>
                  <a:srgbClr val="FFFFFF"/>
                </a:solidFill>
                <a:latin typeface="Arial"/>
                <a:cs typeface="Arial"/>
              </a:rPr>
              <a:t>many  </a:t>
            </a:r>
            <a:r>
              <a:rPr sz="1800" spc="-5" dirty="0">
                <a:solidFill>
                  <a:srgbClr val="FFFFFF"/>
                </a:solidFill>
                <a:latin typeface="Arial"/>
                <a:cs typeface="Arial"/>
              </a:rPr>
              <a:t>editions and translations in </a:t>
            </a:r>
            <a:r>
              <a:rPr sz="1800" dirty="0">
                <a:solidFill>
                  <a:srgbClr val="FFFFFF"/>
                </a:solidFill>
                <a:latin typeface="Arial"/>
                <a:cs typeface="Arial"/>
              </a:rPr>
              <a:t>later </a:t>
            </a:r>
            <a:r>
              <a:rPr sz="1800" spc="-10" dirty="0">
                <a:solidFill>
                  <a:srgbClr val="FFFFFF"/>
                </a:solidFill>
                <a:latin typeface="Arial"/>
                <a:cs typeface="Arial"/>
              </a:rPr>
              <a:t>years, </a:t>
            </a:r>
            <a:r>
              <a:rPr sz="1800" spc="-5" dirty="0">
                <a:solidFill>
                  <a:srgbClr val="FFFFFF"/>
                </a:solidFill>
                <a:latin typeface="Arial"/>
                <a:cs typeface="Arial"/>
              </a:rPr>
              <a:t>and  became a standard reference work for scientists  in many disciplines. In 1935, this </a:t>
            </a:r>
            <a:r>
              <a:rPr sz="1800" spc="-15" dirty="0">
                <a:solidFill>
                  <a:srgbClr val="FFFFFF"/>
                </a:solidFill>
                <a:latin typeface="Arial"/>
                <a:cs typeface="Arial"/>
              </a:rPr>
              <a:t>was </a:t>
            </a:r>
            <a:r>
              <a:rPr sz="1800" spc="-5" dirty="0">
                <a:solidFill>
                  <a:srgbClr val="FFFFFF"/>
                </a:solidFill>
                <a:latin typeface="Arial"/>
                <a:cs typeface="Arial"/>
              </a:rPr>
              <a:t>followed  </a:t>
            </a:r>
            <a:r>
              <a:rPr sz="1800" dirty="0">
                <a:solidFill>
                  <a:srgbClr val="FFFFFF"/>
                </a:solidFill>
                <a:latin typeface="Arial"/>
                <a:cs typeface="Arial"/>
              </a:rPr>
              <a:t>by </a:t>
            </a:r>
            <a:r>
              <a:rPr sz="1800" i="1" spc="-5" dirty="0">
                <a:solidFill>
                  <a:srgbClr val="FFFFFF"/>
                </a:solidFill>
                <a:latin typeface="Arial"/>
                <a:cs typeface="Arial"/>
              </a:rPr>
              <a:t>The Design of Experiments, </a:t>
            </a:r>
            <a:r>
              <a:rPr sz="1800" spc="-10" dirty="0">
                <a:solidFill>
                  <a:srgbClr val="FFFFFF"/>
                </a:solidFill>
                <a:latin typeface="Arial"/>
                <a:cs typeface="Arial"/>
              </a:rPr>
              <a:t>which </a:t>
            </a:r>
            <a:r>
              <a:rPr sz="1800" spc="-5" dirty="0">
                <a:solidFill>
                  <a:srgbClr val="FFFFFF"/>
                </a:solidFill>
                <a:latin typeface="Arial"/>
                <a:cs typeface="Arial"/>
              </a:rPr>
              <a:t>also  became a</a:t>
            </a:r>
            <a:r>
              <a:rPr sz="1800" spc="-10" dirty="0">
                <a:solidFill>
                  <a:srgbClr val="FFFFFF"/>
                </a:solidFill>
                <a:latin typeface="Arial"/>
                <a:cs typeface="Arial"/>
              </a:rPr>
              <a:t> </a:t>
            </a:r>
            <a:r>
              <a:rPr sz="1800" spc="-5" dirty="0">
                <a:solidFill>
                  <a:srgbClr val="FFFFFF"/>
                </a:solidFill>
                <a:latin typeface="Arial"/>
                <a:cs typeface="Arial"/>
              </a:rPr>
              <a:t>standard.</a:t>
            </a:r>
            <a:endParaRPr sz="1800">
              <a:latin typeface="Arial"/>
              <a:cs typeface="Arial"/>
            </a:endParaRPr>
          </a:p>
        </p:txBody>
      </p:sp>
      <p:sp>
        <p:nvSpPr>
          <p:cNvPr id="30" name="object 30"/>
          <p:cNvSpPr/>
          <p:nvPr/>
        </p:nvSpPr>
        <p:spPr>
          <a:xfrm>
            <a:off x="1162811" y="609600"/>
            <a:ext cx="3087623" cy="3168395"/>
          </a:xfrm>
          <a:prstGeom prst="rect">
            <a:avLst/>
          </a:prstGeom>
          <a:blipFill>
            <a:blip r:embed="rId9" cstate="print"/>
            <a:stretch>
              <a:fillRect/>
            </a:stretch>
          </a:blipFill>
        </p:spPr>
        <p:txBody>
          <a:bodyPr wrap="square" lIns="0" tIns="0" rIns="0" bIns="0" rtlCol="0"/>
          <a:lstStyle/>
          <a:p>
            <a:endParaRPr/>
          </a:p>
        </p:txBody>
      </p:sp>
      <p:sp>
        <p:nvSpPr>
          <p:cNvPr id="31" name="object 31"/>
          <p:cNvSpPr/>
          <p:nvPr/>
        </p:nvSpPr>
        <p:spPr>
          <a:xfrm>
            <a:off x="1158239" y="605027"/>
            <a:ext cx="3096895" cy="3177540"/>
          </a:xfrm>
          <a:custGeom>
            <a:avLst/>
            <a:gdLst/>
            <a:ahLst/>
            <a:cxnLst/>
            <a:rect l="l" t="t" r="r" b="b"/>
            <a:pathLst>
              <a:path w="3096895" h="3177540">
                <a:moveTo>
                  <a:pt x="0" y="0"/>
                </a:moveTo>
                <a:lnTo>
                  <a:pt x="0" y="3177539"/>
                </a:lnTo>
                <a:lnTo>
                  <a:pt x="3096767" y="3177539"/>
                </a:lnTo>
                <a:lnTo>
                  <a:pt x="3096767" y="0"/>
                </a:lnTo>
                <a:lnTo>
                  <a:pt x="0" y="0"/>
                </a:lnTo>
                <a:close/>
              </a:path>
            </a:pathLst>
          </a:custGeom>
          <a:ln w="9524">
            <a:solidFill>
              <a:srgbClr val="FF0000"/>
            </a:solidFill>
          </a:ln>
        </p:spPr>
        <p:txBody>
          <a:bodyPr wrap="square" lIns="0" tIns="0" rIns="0" bIns="0" rtlCol="0"/>
          <a:lstStyle/>
          <a:p>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797296" y="1141476"/>
            <a:ext cx="2005964" cy="15240"/>
          </a:xfrm>
          <a:custGeom>
            <a:avLst/>
            <a:gdLst/>
            <a:ahLst/>
            <a:cxnLst/>
            <a:rect l="l" t="t" r="r" b="b"/>
            <a:pathLst>
              <a:path w="2005965" h="15240">
                <a:moveTo>
                  <a:pt x="0" y="15240"/>
                </a:moveTo>
                <a:lnTo>
                  <a:pt x="2005584" y="15240"/>
                </a:lnTo>
                <a:lnTo>
                  <a:pt x="2005584" y="0"/>
                </a:lnTo>
                <a:lnTo>
                  <a:pt x="0" y="0"/>
                </a:lnTo>
                <a:lnTo>
                  <a:pt x="0" y="15240"/>
                </a:lnTo>
                <a:close/>
              </a:path>
            </a:pathLst>
          </a:custGeom>
          <a:solidFill>
            <a:srgbClr val="FFFFFF"/>
          </a:solidFill>
        </p:spPr>
        <p:txBody>
          <a:bodyPr wrap="square" lIns="0" tIns="0" rIns="0" bIns="0" rtlCol="0"/>
          <a:lstStyle/>
          <a:p>
            <a:endParaRPr/>
          </a:p>
        </p:txBody>
      </p:sp>
      <p:sp>
        <p:nvSpPr>
          <p:cNvPr id="10" name="object 10"/>
          <p:cNvSpPr/>
          <p:nvPr/>
        </p:nvSpPr>
        <p:spPr>
          <a:xfrm>
            <a:off x="5788152" y="1132332"/>
            <a:ext cx="2005964" cy="15240"/>
          </a:xfrm>
          <a:custGeom>
            <a:avLst/>
            <a:gdLst/>
            <a:ahLst/>
            <a:cxnLst/>
            <a:rect l="l" t="t" r="r" b="b"/>
            <a:pathLst>
              <a:path w="2005965" h="15240">
                <a:moveTo>
                  <a:pt x="0" y="15240"/>
                </a:moveTo>
                <a:lnTo>
                  <a:pt x="2005584" y="15240"/>
                </a:lnTo>
                <a:lnTo>
                  <a:pt x="2005584" y="0"/>
                </a:lnTo>
                <a:lnTo>
                  <a:pt x="0" y="0"/>
                </a:lnTo>
                <a:lnTo>
                  <a:pt x="0" y="15240"/>
                </a:lnTo>
                <a:close/>
              </a:path>
            </a:pathLst>
          </a:custGeom>
          <a:solidFill>
            <a:srgbClr val="FFFFCC"/>
          </a:solidFill>
        </p:spPr>
        <p:txBody>
          <a:bodyPr wrap="square" lIns="0" tIns="0" rIns="0" bIns="0" rtlCol="0"/>
          <a:lstStyle/>
          <a:p>
            <a:endParaRPr/>
          </a:p>
        </p:txBody>
      </p:sp>
      <p:sp>
        <p:nvSpPr>
          <p:cNvPr id="11" name="object 11"/>
          <p:cNvSpPr/>
          <p:nvPr/>
        </p:nvSpPr>
        <p:spPr>
          <a:xfrm>
            <a:off x="6035040" y="1360932"/>
            <a:ext cx="2004060" cy="15240"/>
          </a:xfrm>
          <a:custGeom>
            <a:avLst/>
            <a:gdLst/>
            <a:ahLst/>
            <a:cxnLst/>
            <a:rect l="l" t="t" r="r" b="b"/>
            <a:pathLst>
              <a:path w="2004059" h="15240">
                <a:moveTo>
                  <a:pt x="0" y="15240"/>
                </a:moveTo>
                <a:lnTo>
                  <a:pt x="2004060" y="15240"/>
                </a:lnTo>
                <a:lnTo>
                  <a:pt x="2004060" y="0"/>
                </a:lnTo>
                <a:lnTo>
                  <a:pt x="0" y="0"/>
                </a:lnTo>
                <a:lnTo>
                  <a:pt x="0" y="15240"/>
                </a:lnTo>
                <a:close/>
              </a:path>
            </a:pathLst>
          </a:custGeom>
          <a:solidFill>
            <a:srgbClr val="FFFFFF"/>
          </a:solidFill>
        </p:spPr>
        <p:txBody>
          <a:bodyPr wrap="square" lIns="0" tIns="0" rIns="0" bIns="0" rtlCol="0"/>
          <a:lstStyle/>
          <a:p>
            <a:endParaRPr/>
          </a:p>
        </p:txBody>
      </p:sp>
      <p:sp>
        <p:nvSpPr>
          <p:cNvPr id="12" name="object 12"/>
          <p:cNvSpPr/>
          <p:nvPr/>
        </p:nvSpPr>
        <p:spPr>
          <a:xfrm>
            <a:off x="6025896" y="1351788"/>
            <a:ext cx="2004060" cy="15240"/>
          </a:xfrm>
          <a:custGeom>
            <a:avLst/>
            <a:gdLst/>
            <a:ahLst/>
            <a:cxnLst/>
            <a:rect l="l" t="t" r="r" b="b"/>
            <a:pathLst>
              <a:path w="2004059" h="15240">
                <a:moveTo>
                  <a:pt x="0" y="15240"/>
                </a:moveTo>
                <a:lnTo>
                  <a:pt x="2004060" y="15240"/>
                </a:lnTo>
                <a:lnTo>
                  <a:pt x="2004060" y="0"/>
                </a:lnTo>
                <a:lnTo>
                  <a:pt x="0" y="0"/>
                </a:lnTo>
                <a:lnTo>
                  <a:pt x="0" y="15240"/>
                </a:lnTo>
                <a:close/>
              </a:path>
            </a:pathLst>
          </a:custGeom>
          <a:solidFill>
            <a:srgbClr val="FFFFCC"/>
          </a:solidFill>
        </p:spPr>
        <p:txBody>
          <a:bodyPr wrap="square" lIns="0" tIns="0" rIns="0" bIns="0" rtlCol="0"/>
          <a:lstStyle/>
          <a:p>
            <a:endParaRPr/>
          </a:p>
        </p:txBody>
      </p:sp>
      <p:sp>
        <p:nvSpPr>
          <p:cNvPr id="13" name="object 13"/>
          <p:cNvSpPr/>
          <p:nvPr/>
        </p:nvSpPr>
        <p:spPr>
          <a:xfrm>
            <a:off x="5958840" y="1580388"/>
            <a:ext cx="1064260" cy="15240"/>
          </a:xfrm>
          <a:custGeom>
            <a:avLst/>
            <a:gdLst/>
            <a:ahLst/>
            <a:cxnLst/>
            <a:rect l="l" t="t" r="r" b="b"/>
            <a:pathLst>
              <a:path w="1064259" h="15240">
                <a:moveTo>
                  <a:pt x="0" y="15240"/>
                </a:moveTo>
                <a:lnTo>
                  <a:pt x="1063752" y="15240"/>
                </a:lnTo>
                <a:lnTo>
                  <a:pt x="1063752" y="0"/>
                </a:lnTo>
                <a:lnTo>
                  <a:pt x="0" y="0"/>
                </a:lnTo>
                <a:lnTo>
                  <a:pt x="0" y="15240"/>
                </a:lnTo>
                <a:close/>
              </a:path>
            </a:pathLst>
          </a:custGeom>
          <a:solidFill>
            <a:srgbClr val="FFFFFF"/>
          </a:solidFill>
        </p:spPr>
        <p:txBody>
          <a:bodyPr wrap="square" lIns="0" tIns="0" rIns="0" bIns="0" rtlCol="0"/>
          <a:lstStyle/>
          <a:p>
            <a:endParaRPr/>
          </a:p>
        </p:txBody>
      </p:sp>
      <p:sp>
        <p:nvSpPr>
          <p:cNvPr id="14" name="object 14"/>
          <p:cNvSpPr/>
          <p:nvPr/>
        </p:nvSpPr>
        <p:spPr>
          <a:xfrm>
            <a:off x="5949696" y="1571244"/>
            <a:ext cx="1064260" cy="15240"/>
          </a:xfrm>
          <a:custGeom>
            <a:avLst/>
            <a:gdLst/>
            <a:ahLst/>
            <a:cxnLst/>
            <a:rect l="l" t="t" r="r" b="b"/>
            <a:pathLst>
              <a:path w="1064259" h="15240">
                <a:moveTo>
                  <a:pt x="0" y="15240"/>
                </a:moveTo>
                <a:lnTo>
                  <a:pt x="1063752" y="15240"/>
                </a:lnTo>
                <a:lnTo>
                  <a:pt x="1063752" y="0"/>
                </a:lnTo>
                <a:lnTo>
                  <a:pt x="0" y="0"/>
                </a:lnTo>
                <a:lnTo>
                  <a:pt x="0" y="15240"/>
                </a:lnTo>
                <a:close/>
              </a:path>
            </a:pathLst>
          </a:custGeom>
          <a:solidFill>
            <a:srgbClr val="FFFFCC"/>
          </a:solidFill>
        </p:spPr>
        <p:txBody>
          <a:bodyPr wrap="square" lIns="0" tIns="0" rIns="0" bIns="0" rtlCol="0"/>
          <a:lstStyle/>
          <a:p>
            <a:endParaRPr/>
          </a:p>
        </p:txBody>
      </p:sp>
      <p:sp>
        <p:nvSpPr>
          <p:cNvPr id="15" name="object 15"/>
          <p:cNvSpPr/>
          <p:nvPr/>
        </p:nvSpPr>
        <p:spPr>
          <a:xfrm>
            <a:off x="7150608" y="1580388"/>
            <a:ext cx="952500" cy="15240"/>
          </a:xfrm>
          <a:custGeom>
            <a:avLst/>
            <a:gdLst/>
            <a:ahLst/>
            <a:cxnLst/>
            <a:rect l="l" t="t" r="r" b="b"/>
            <a:pathLst>
              <a:path w="952500" h="15240">
                <a:moveTo>
                  <a:pt x="0" y="15240"/>
                </a:moveTo>
                <a:lnTo>
                  <a:pt x="952500" y="15240"/>
                </a:lnTo>
                <a:lnTo>
                  <a:pt x="952500" y="0"/>
                </a:lnTo>
                <a:lnTo>
                  <a:pt x="0" y="0"/>
                </a:lnTo>
                <a:lnTo>
                  <a:pt x="0" y="15240"/>
                </a:lnTo>
                <a:close/>
              </a:path>
            </a:pathLst>
          </a:custGeom>
          <a:solidFill>
            <a:srgbClr val="FFFFFF"/>
          </a:solidFill>
        </p:spPr>
        <p:txBody>
          <a:bodyPr wrap="square" lIns="0" tIns="0" rIns="0" bIns="0" rtlCol="0"/>
          <a:lstStyle/>
          <a:p>
            <a:endParaRPr/>
          </a:p>
        </p:txBody>
      </p:sp>
      <p:sp>
        <p:nvSpPr>
          <p:cNvPr id="16" name="object 16"/>
          <p:cNvSpPr/>
          <p:nvPr/>
        </p:nvSpPr>
        <p:spPr>
          <a:xfrm>
            <a:off x="7141464" y="1571244"/>
            <a:ext cx="952500" cy="15240"/>
          </a:xfrm>
          <a:custGeom>
            <a:avLst/>
            <a:gdLst/>
            <a:ahLst/>
            <a:cxnLst/>
            <a:rect l="l" t="t" r="r" b="b"/>
            <a:pathLst>
              <a:path w="952500" h="15240">
                <a:moveTo>
                  <a:pt x="0" y="15240"/>
                </a:moveTo>
                <a:lnTo>
                  <a:pt x="952500" y="15240"/>
                </a:lnTo>
                <a:lnTo>
                  <a:pt x="952500" y="0"/>
                </a:lnTo>
                <a:lnTo>
                  <a:pt x="0" y="0"/>
                </a:lnTo>
                <a:lnTo>
                  <a:pt x="0" y="15240"/>
                </a:lnTo>
                <a:close/>
              </a:path>
            </a:pathLst>
          </a:custGeom>
          <a:solidFill>
            <a:srgbClr val="FFFFCC"/>
          </a:solidFill>
        </p:spPr>
        <p:txBody>
          <a:bodyPr wrap="square" lIns="0" tIns="0" rIns="0" bIns="0" rtlCol="0"/>
          <a:lstStyle/>
          <a:p>
            <a:endParaRPr/>
          </a:p>
        </p:txBody>
      </p:sp>
      <p:sp>
        <p:nvSpPr>
          <p:cNvPr id="17" name="object 17"/>
          <p:cNvSpPr/>
          <p:nvPr/>
        </p:nvSpPr>
        <p:spPr>
          <a:xfrm>
            <a:off x="8231123" y="1580388"/>
            <a:ext cx="1412875" cy="15240"/>
          </a:xfrm>
          <a:custGeom>
            <a:avLst/>
            <a:gdLst/>
            <a:ahLst/>
            <a:cxnLst/>
            <a:rect l="l" t="t" r="r" b="b"/>
            <a:pathLst>
              <a:path w="1412875" h="15240">
                <a:moveTo>
                  <a:pt x="0" y="15240"/>
                </a:moveTo>
                <a:lnTo>
                  <a:pt x="1412748" y="15240"/>
                </a:lnTo>
                <a:lnTo>
                  <a:pt x="1412748" y="0"/>
                </a:lnTo>
                <a:lnTo>
                  <a:pt x="0" y="0"/>
                </a:lnTo>
                <a:lnTo>
                  <a:pt x="0" y="15240"/>
                </a:lnTo>
                <a:close/>
              </a:path>
            </a:pathLst>
          </a:custGeom>
          <a:solidFill>
            <a:srgbClr val="FFFFFF"/>
          </a:solidFill>
        </p:spPr>
        <p:txBody>
          <a:bodyPr wrap="square" lIns="0" tIns="0" rIns="0" bIns="0" rtlCol="0"/>
          <a:lstStyle/>
          <a:p>
            <a:endParaRPr/>
          </a:p>
        </p:txBody>
      </p:sp>
      <p:sp>
        <p:nvSpPr>
          <p:cNvPr id="18" name="object 18"/>
          <p:cNvSpPr/>
          <p:nvPr/>
        </p:nvSpPr>
        <p:spPr>
          <a:xfrm>
            <a:off x="8221980" y="1571244"/>
            <a:ext cx="1412875" cy="15240"/>
          </a:xfrm>
          <a:custGeom>
            <a:avLst/>
            <a:gdLst/>
            <a:ahLst/>
            <a:cxnLst/>
            <a:rect l="l" t="t" r="r" b="b"/>
            <a:pathLst>
              <a:path w="1412875" h="15240">
                <a:moveTo>
                  <a:pt x="0" y="15240"/>
                </a:moveTo>
                <a:lnTo>
                  <a:pt x="1412748" y="15240"/>
                </a:lnTo>
                <a:lnTo>
                  <a:pt x="1412748" y="0"/>
                </a:lnTo>
                <a:lnTo>
                  <a:pt x="0" y="0"/>
                </a:lnTo>
                <a:lnTo>
                  <a:pt x="0" y="15240"/>
                </a:lnTo>
                <a:close/>
              </a:path>
            </a:pathLst>
          </a:custGeom>
          <a:solidFill>
            <a:srgbClr val="FFFFCC"/>
          </a:solidFill>
        </p:spPr>
        <p:txBody>
          <a:bodyPr wrap="square" lIns="0" tIns="0" rIns="0" bIns="0" rtlCol="0"/>
          <a:lstStyle/>
          <a:p>
            <a:endParaRPr/>
          </a:p>
        </p:txBody>
      </p:sp>
      <p:sp>
        <p:nvSpPr>
          <p:cNvPr id="19" name="object 19"/>
          <p:cNvSpPr/>
          <p:nvPr/>
        </p:nvSpPr>
        <p:spPr>
          <a:xfrm>
            <a:off x="4344924" y="1798320"/>
            <a:ext cx="1294130" cy="15240"/>
          </a:xfrm>
          <a:custGeom>
            <a:avLst/>
            <a:gdLst/>
            <a:ahLst/>
            <a:cxnLst/>
            <a:rect l="l" t="t" r="r" b="b"/>
            <a:pathLst>
              <a:path w="1294129" h="15239">
                <a:moveTo>
                  <a:pt x="0" y="15240"/>
                </a:moveTo>
                <a:lnTo>
                  <a:pt x="1293876" y="15240"/>
                </a:lnTo>
                <a:lnTo>
                  <a:pt x="1293876" y="0"/>
                </a:lnTo>
                <a:lnTo>
                  <a:pt x="0" y="0"/>
                </a:lnTo>
                <a:lnTo>
                  <a:pt x="0" y="15240"/>
                </a:lnTo>
                <a:close/>
              </a:path>
            </a:pathLst>
          </a:custGeom>
          <a:solidFill>
            <a:srgbClr val="FFFFFF"/>
          </a:solidFill>
        </p:spPr>
        <p:txBody>
          <a:bodyPr wrap="square" lIns="0" tIns="0" rIns="0" bIns="0" rtlCol="0"/>
          <a:lstStyle/>
          <a:p>
            <a:endParaRPr/>
          </a:p>
        </p:txBody>
      </p:sp>
      <p:sp>
        <p:nvSpPr>
          <p:cNvPr id="20" name="object 20"/>
          <p:cNvSpPr/>
          <p:nvPr/>
        </p:nvSpPr>
        <p:spPr>
          <a:xfrm>
            <a:off x="4335780" y="1789176"/>
            <a:ext cx="1294130" cy="15240"/>
          </a:xfrm>
          <a:custGeom>
            <a:avLst/>
            <a:gdLst/>
            <a:ahLst/>
            <a:cxnLst/>
            <a:rect l="l" t="t" r="r" b="b"/>
            <a:pathLst>
              <a:path w="1294129" h="15239">
                <a:moveTo>
                  <a:pt x="0" y="15240"/>
                </a:moveTo>
                <a:lnTo>
                  <a:pt x="1293876" y="15240"/>
                </a:lnTo>
                <a:lnTo>
                  <a:pt x="1293876" y="0"/>
                </a:lnTo>
                <a:lnTo>
                  <a:pt x="0" y="0"/>
                </a:lnTo>
                <a:lnTo>
                  <a:pt x="0" y="15240"/>
                </a:lnTo>
                <a:close/>
              </a:path>
            </a:pathLst>
          </a:custGeom>
          <a:solidFill>
            <a:srgbClr val="FFFFCC"/>
          </a:solidFill>
        </p:spPr>
        <p:txBody>
          <a:bodyPr wrap="square" lIns="0" tIns="0" rIns="0" bIns="0" rtlCol="0"/>
          <a:lstStyle/>
          <a:p>
            <a:endParaRPr/>
          </a:p>
        </p:txBody>
      </p:sp>
      <p:sp>
        <p:nvSpPr>
          <p:cNvPr id="21" name="object 21"/>
          <p:cNvSpPr/>
          <p:nvPr/>
        </p:nvSpPr>
        <p:spPr>
          <a:xfrm>
            <a:off x="6147816" y="1798320"/>
            <a:ext cx="1827530" cy="15240"/>
          </a:xfrm>
          <a:custGeom>
            <a:avLst/>
            <a:gdLst/>
            <a:ahLst/>
            <a:cxnLst/>
            <a:rect l="l" t="t" r="r" b="b"/>
            <a:pathLst>
              <a:path w="1827529" h="15239">
                <a:moveTo>
                  <a:pt x="0" y="15240"/>
                </a:moveTo>
                <a:lnTo>
                  <a:pt x="1827276" y="15240"/>
                </a:lnTo>
                <a:lnTo>
                  <a:pt x="1827276" y="0"/>
                </a:lnTo>
                <a:lnTo>
                  <a:pt x="0" y="0"/>
                </a:lnTo>
                <a:lnTo>
                  <a:pt x="0" y="15240"/>
                </a:lnTo>
                <a:close/>
              </a:path>
            </a:pathLst>
          </a:custGeom>
          <a:solidFill>
            <a:srgbClr val="FFFFFF"/>
          </a:solidFill>
        </p:spPr>
        <p:txBody>
          <a:bodyPr wrap="square" lIns="0" tIns="0" rIns="0" bIns="0" rtlCol="0"/>
          <a:lstStyle/>
          <a:p>
            <a:endParaRPr/>
          </a:p>
        </p:txBody>
      </p:sp>
      <p:sp>
        <p:nvSpPr>
          <p:cNvPr id="22" name="object 22"/>
          <p:cNvSpPr/>
          <p:nvPr/>
        </p:nvSpPr>
        <p:spPr>
          <a:xfrm>
            <a:off x="6138672" y="1789176"/>
            <a:ext cx="1827530" cy="15240"/>
          </a:xfrm>
          <a:custGeom>
            <a:avLst/>
            <a:gdLst/>
            <a:ahLst/>
            <a:cxnLst/>
            <a:rect l="l" t="t" r="r" b="b"/>
            <a:pathLst>
              <a:path w="1827529" h="15239">
                <a:moveTo>
                  <a:pt x="0" y="15240"/>
                </a:moveTo>
                <a:lnTo>
                  <a:pt x="1827276" y="15240"/>
                </a:lnTo>
                <a:lnTo>
                  <a:pt x="1827276" y="0"/>
                </a:lnTo>
                <a:lnTo>
                  <a:pt x="0" y="0"/>
                </a:lnTo>
                <a:lnTo>
                  <a:pt x="0" y="15240"/>
                </a:lnTo>
                <a:close/>
              </a:path>
            </a:pathLst>
          </a:custGeom>
          <a:solidFill>
            <a:srgbClr val="FFFFCC"/>
          </a:solidFill>
        </p:spPr>
        <p:txBody>
          <a:bodyPr wrap="square" lIns="0" tIns="0" rIns="0" bIns="0" rtlCol="0"/>
          <a:lstStyle/>
          <a:p>
            <a:endParaRPr/>
          </a:p>
        </p:txBody>
      </p:sp>
      <p:sp>
        <p:nvSpPr>
          <p:cNvPr id="23" name="object 23"/>
          <p:cNvSpPr/>
          <p:nvPr/>
        </p:nvSpPr>
        <p:spPr>
          <a:xfrm>
            <a:off x="8679180" y="2237232"/>
            <a:ext cx="407034" cy="15240"/>
          </a:xfrm>
          <a:custGeom>
            <a:avLst/>
            <a:gdLst/>
            <a:ahLst/>
            <a:cxnLst/>
            <a:rect l="l" t="t" r="r" b="b"/>
            <a:pathLst>
              <a:path w="407034" h="15239">
                <a:moveTo>
                  <a:pt x="0" y="15240"/>
                </a:moveTo>
                <a:lnTo>
                  <a:pt x="406908" y="15240"/>
                </a:lnTo>
                <a:lnTo>
                  <a:pt x="406908" y="0"/>
                </a:lnTo>
                <a:lnTo>
                  <a:pt x="0" y="0"/>
                </a:lnTo>
                <a:lnTo>
                  <a:pt x="0" y="15240"/>
                </a:lnTo>
                <a:close/>
              </a:path>
            </a:pathLst>
          </a:custGeom>
          <a:solidFill>
            <a:srgbClr val="FFFFFF"/>
          </a:solidFill>
        </p:spPr>
        <p:txBody>
          <a:bodyPr wrap="square" lIns="0" tIns="0" rIns="0" bIns="0" rtlCol="0"/>
          <a:lstStyle/>
          <a:p>
            <a:endParaRPr/>
          </a:p>
        </p:txBody>
      </p:sp>
      <p:sp>
        <p:nvSpPr>
          <p:cNvPr id="24" name="object 24"/>
          <p:cNvSpPr/>
          <p:nvPr/>
        </p:nvSpPr>
        <p:spPr>
          <a:xfrm>
            <a:off x="8670035" y="2228088"/>
            <a:ext cx="407034" cy="15240"/>
          </a:xfrm>
          <a:custGeom>
            <a:avLst/>
            <a:gdLst/>
            <a:ahLst/>
            <a:cxnLst/>
            <a:rect l="l" t="t" r="r" b="b"/>
            <a:pathLst>
              <a:path w="407034" h="15239">
                <a:moveTo>
                  <a:pt x="0" y="15240"/>
                </a:moveTo>
                <a:lnTo>
                  <a:pt x="406908" y="15240"/>
                </a:lnTo>
                <a:lnTo>
                  <a:pt x="406908" y="0"/>
                </a:lnTo>
                <a:lnTo>
                  <a:pt x="0" y="0"/>
                </a:lnTo>
                <a:lnTo>
                  <a:pt x="0" y="15240"/>
                </a:lnTo>
                <a:close/>
              </a:path>
            </a:pathLst>
          </a:custGeom>
          <a:solidFill>
            <a:srgbClr val="FFFFCC"/>
          </a:solidFill>
        </p:spPr>
        <p:txBody>
          <a:bodyPr wrap="square" lIns="0" tIns="0" rIns="0" bIns="0" rtlCol="0"/>
          <a:lstStyle/>
          <a:p>
            <a:endParaRPr/>
          </a:p>
        </p:txBody>
      </p:sp>
      <p:sp>
        <p:nvSpPr>
          <p:cNvPr id="25" name="object 25"/>
          <p:cNvSpPr/>
          <p:nvPr/>
        </p:nvSpPr>
        <p:spPr>
          <a:xfrm>
            <a:off x="4344924" y="2456688"/>
            <a:ext cx="1007744" cy="15240"/>
          </a:xfrm>
          <a:custGeom>
            <a:avLst/>
            <a:gdLst/>
            <a:ahLst/>
            <a:cxnLst/>
            <a:rect l="l" t="t" r="r" b="b"/>
            <a:pathLst>
              <a:path w="1007745" h="15239">
                <a:moveTo>
                  <a:pt x="0" y="15240"/>
                </a:moveTo>
                <a:lnTo>
                  <a:pt x="1007364" y="15240"/>
                </a:lnTo>
                <a:lnTo>
                  <a:pt x="1007364" y="0"/>
                </a:lnTo>
                <a:lnTo>
                  <a:pt x="0" y="0"/>
                </a:lnTo>
                <a:lnTo>
                  <a:pt x="0" y="15240"/>
                </a:lnTo>
                <a:close/>
              </a:path>
            </a:pathLst>
          </a:custGeom>
          <a:solidFill>
            <a:srgbClr val="FFFFFF"/>
          </a:solidFill>
        </p:spPr>
        <p:txBody>
          <a:bodyPr wrap="square" lIns="0" tIns="0" rIns="0" bIns="0" rtlCol="0"/>
          <a:lstStyle/>
          <a:p>
            <a:endParaRPr/>
          </a:p>
        </p:txBody>
      </p:sp>
      <p:sp>
        <p:nvSpPr>
          <p:cNvPr id="26" name="object 26"/>
          <p:cNvSpPr/>
          <p:nvPr/>
        </p:nvSpPr>
        <p:spPr>
          <a:xfrm>
            <a:off x="4335780" y="2447544"/>
            <a:ext cx="1007744" cy="15240"/>
          </a:xfrm>
          <a:custGeom>
            <a:avLst/>
            <a:gdLst/>
            <a:ahLst/>
            <a:cxnLst/>
            <a:rect l="l" t="t" r="r" b="b"/>
            <a:pathLst>
              <a:path w="1007745" h="15239">
                <a:moveTo>
                  <a:pt x="0" y="15240"/>
                </a:moveTo>
                <a:lnTo>
                  <a:pt x="1007364" y="15240"/>
                </a:lnTo>
                <a:lnTo>
                  <a:pt x="1007364" y="0"/>
                </a:lnTo>
                <a:lnTo>
                  <a:pt x="0" y="0"/>
                </a:lnTo>
                <a:lnTo>
                  <a:pt x="0" y="15240"/>
                </a:lnTo>
                <a:close/>
              </a:path>
            </a:pathLst>
          </a:custGeom>
          <a:solidFill>
            <a:srgbClr val="FFFFCC"/>
          </a:solidFill>
        </p:spPr>
        <p:txBody>
          <a:bodyPr wrap="square" lIns="0" tIns="0" rIns="0" bIns="0" rtlCol="0"/>
          <a:lstStyle/>
          <a:p>
            <a:endParaRPr/>
          </a:p>
        </p:txBody>
      </p:sp>
      <p:sp>
        <p:nvSpPr>
          <p:cNvPr id="27" name="object 27"/>
          <p:cNvSpPr/>
          <p:nvPr/>
        </p:nvSpPr>
        <p:spPr>
          <a:xfrm>
            <a:off x="5416296" y="2456688"/>
            <a:ext cx="1193800" cy="15240"/>
          </a:xfrm>
          <a:custGeom>
            <a:avLst/>
            <a:gdLst/>
            <a:ahLst/>
            <a:cxnLst/>
            <a:rect l="l" t="t" r="r" b="b"/>
            <a:pathLst>
              <a:path w="1193800" h="15239">
                <a:moveTo>
                  <a:pt x="0" y="15240"/>
                </a:moveTo>
                <a:lnTo>
                  <a:pt x="1193292" y="15240"/>
                </a:lnTo>
                <a:lnTo>
                  <a:pt x="1193292" y="0"/>
                </a:lnTo>
                <a:lnTo>
                  <a:pt x="0" y="0"/>
                </a:lnTo>
                <a:lnTo>
                  <a:pt x="0" y="15240"/>
                </a:lnTo>
                <a:close/>
              </a:path>
            </a:pathLst>
          </a:custGeom>
          <a:solidFill>
            <a:srgbClr val="FFFFFF"/>
          </a:solidFill>
        </p:spPr>
        <p:txBody>
          <a:bodyPr wrap="square" lIns="0" tIns="0" rIns="0" bIns="0" rtlCol="0"/>
          <a:lstStyle/>
          <a:p>
            <a:endParaRPr/>
          </a:p>
        </p:txBody>
      </p:sp>
      <p:sp>
        <p:nvSpPr>
          <p:cNvPr id="28" name="object 28"/>
          <p:cNvSpPr/>
          <p:nvPr/>
        </p:nvSpPr>
        <p:spPr>
          <a:xfrm>
            <a:off x="5407152" y="2447544"/>
            <a:ext cx="1193800" cy="15240"/>
          </a:xfrm>
          <a:custGeom>
            <a:avLst/>
            <a:gdLst/>
            <a:ahLst/>
            <a:cxnLst/>
            <a:rect l="l" t="t" r="r" b="b"/>
            <a:pathLst>
              <a:path w="1193800" h="15239">
                <a:moveTo>
                  <a:pt x="0" y="15240"/>
                </a:moveTo>
                <a:lnTo>
                  <a:pt x="1193292" y="15240"/>
                </a:lnTo>
                <a:lnTo>
                  <a:pt x="1193292" y="0"/>
                </a:lnTo>
                <a:lnTo>
                  <a:pt x="0" y="0"/>
                </a:lnTo>
                <a:lnTo>
                  <a:pt x="0" y="15240"/>
                </a:lnTo>
                <a:close/>
              </a:path>
            </a:pathLst>
          </a:custGeom>
          <a:solidFill>
            <a:srgbClr val="FFFFCC"/>
          </a:solidFill>
        </p:spPr>
        <p:txBody>
          <a:bodyPr wrap="square" lIns="0" tIns="0" rIns="0" bIns="0" rtlCol="0"/>
          <a:lstStyle/>
          <a:p>
            <a:endParaRPr/>
          </a:p>
        </p:txBody>
      </p:sp>
      <p:sp>
        <p:nvSpPr>
          <p:cNvPr id="29" name="object 29"/>
          <p:cNvSpPr/>
          <p:nvPr/>
        </p:nvSpPr>
        <p:spPr>
          <a:xfrm>
            <a:off x="7117080" y="2456688"/>
            <a:ext cx="946785" cy="15240"/>
          </a:xfrm>
          <a:custGeom>
            <a:avLst/>
            <a:gdLst/>
            <a:ahLst/>
            <a:cxnLst/>
            <a:rect l="l" t="t" r="r" b="b"/>
            <a:pathLst>
              <a:path w="946784" h="15239">
                <a:moveTo>
                  <a:pt x="0" y="15240"/>
                </a:moveTo>
                <a:lnTo>
                  <a:pt x="946404" y="15240"/>
                </a:lnTo>
                <a:lnTo>
                  <a:pt x="946404" y="0"/>
                </a:lnTo>
                <a:lnTo>
                  <a:pt x="0" y="0"/>
                </a:lnTo>
                <a:lnTo>
                  <a:pt x="0" y="15240"/>
                </a:lnTo>
                <a:close/>
              </a:path>
            </a:pathLst>
          </a:custGeom>
          <a:solidFill>
            <a:srgbClr val="FFFFFF"/>
          </a:solidFill>
        </p:spPr>
        <p:txBody>
          <a:bodyPr wrap="square" lIns="0" tIns="0" rIns="0" bIns="0" rtlCol="0"/>
          <a:lstStyle/>
          <a:p>
            <a:endParaRPr/>
          </a:p>
        </p:txBody>
      </p:sp>
      <p:sp>
        <p:nvSpPr>
          <p:cNvPr id="30" name="object 30"/>
          <p:cNvSpPr/>
          <p:nvPr/>
        </p:nvSpPr>
        <p:spPr>
          <a:xfrm>
            <a:off x="7107935" y="2447544"/>
            <a:ext cx="946785" cy="15240"/>
          </a:xfrm>
          <a:custGeom>
            <a:avLst/>
            <a:gdLst/>
            <a:ahLst/>
            <a:cxnLst/>
            <a:rect l="l" t="t" r="r" b="b"/>
            <a:pathLst>
              <a:path w="946784" h="15239">
                <a:moveTo>
                  <a:pt x="0" y="15240"/>
                </a:moveTo>
                <a:lnTo>
                  <a:pt x="946404" y="15240"/>
                </a:lnTo>
                <a:lnTo>
                  <a:pt x="946404" y="0"/>
                </a:lnTo>
                <a:lnTo>
                  <a:pt x="0" y="0"/>
                </a:lnTo>
                <a:lnTo>
                  <a:pt x="0" y="15240"/>
                </a:lnTo>
                <a:close/>
              </a:path>
            </a:pathLst>
          </a:custGeom>
          <a:solidFill>
            <a:srgbClr val="FFFFCC"/>
          </a:solidFill>
        </p:spPr>
        <p:txBody>
          <a:bodyPr wrap="square" lIns="0" tIns="0" rIns="0" bIns="0" rtlCol="0"/>
          <a:lstStyle/>
          <a:p>
            <a:endParaRPr/>
          </a:p>
        </p:txBody>
      </p:sp>
      <p:sp>
        <p:nvSpPr>
          <p:cNvPr id="31" name="object 31"/>
          <p:cNvSpPr/>
          <p:nvPr/>
        </p:nvSpPr>
        <p:spPr>
          <a:xfrm>
            <a:off x="8127492" y="2456688"/>
            <a:ext cx="64135" cy="15240"/>
          </a:xfrm>
          <a:custGeom>
            <a:avLst/>
            <a:gdLst/>
            <a:ahLst/>
            <a:cxnLst/>
            <a:rect l="l" t="t" r="r" b="b"/>
            <a:pathLst>
              <a:path w="64134" h="15239">
                <a:moveTo>
                  <a:pt x="0" y="0"/>
                </a:moveTo>
                <a:lnTo>
                  <a:pt x="0" y="15240"/>
                </a:lnTo>
                <a:lnTo>
                  <a:pt x="64008" y="15240"/>
                </a:lnTo>
                <a:lnTo>
                  <a:pt x="64008" y="0"/>
                </a:lnTo>
                <a:lnTo>
                  <a:pt x="0" y="0"/>
                </a:lnTo>
                <a:close/>
              </a:path>
            </a:pathLst>
          </a:custGeom>
          <a:solidFill>
            <a:srgbClr val="FFFFFF"/>
          </a:solidFill>
        </p:spPr>
        <p:txBody>
          <a:bodyPr wrap="square" lIns="0" tIns="0" rIns="0" bIns="0" rtlCol="0"/>
          <a:lstStyle/>
          <a:p>
            <a:endParaRPr/>
          </a:p>
        </p:txBody>
      </p:sp>
      <p:sp>
        <p:nvSpPr>
          <p:cNvPr id="32" name="object 32"/>
          <p:cNvSpPr/>
          <p:nvPr/>
        </p:nvSpPr>
        <p:spPr>
          <a:xfrm>
            <a:off x="8118347" y="2447544"/>
            <a:ext cx="64135" cy="15240"/>
          </a:xfrm>
          <a:custGeom>
            <a:avLst/>
            <a:gdLst/>
            <a:ahLst/>
            <a:cxnLst/>
            <a:rect l="l" t="t" r="r" b="b"/>
            <a:pathLst>
              <a:path w="64134" h="15239">
                <a:moveTo>
                  <a:pt x="0" y="0"/>
                </a:moveTo>
                <a:lnTo>
                  <a:pt x="0" y="15240"/>
                </a:lnTo>
                <a:lnTo>
                  <a:pt x="64008" y="15240"/>
                </a:lnTo>
                <a:lnTo>
                  <a:pt x="64008" y="0"/>
                </a:lnTo>
                <a:lnTo>
                  <a:pt x="0" y="0"/>
                </a:lnTo>
                <a:close/>
              </a:path>
            </a:pathLst>
          </a:custGeom>
          <a:solidFill>
            <a:srgbClr val="FFFFCC"/>
          </a:solidFill>
        </p:spPr>
        <p:txBody>
          <a:bodyPr wrap="square" lIns="0" tIns="0" rIns="0" bIns="0" rtlCol="0"/>
          <a:lstStyle/>
          <a:p>
            <a:endParaRPr/>
          </a:p>
        </p:txBody>
      </p:sp>
      <p:sp>
        <p:nvSpPr>
          <p:cNvPr id="33" name="object 33"/>
          <p:cNvSpPr/>
          <p:nvPr/>
        </p:nvSpPr>
        <p:spPr>
          <a:xfrm>
            <a:off x="6574535" y="2894076"/>
            <a:ext cx="1283335" cy="15240"/>
          </a:xfrm>
          <a:custGeom>
            <a:avLst/>
            <a:gdLst/>
            <a:ahLst/>
            <a:cxnLst/>
            <a:rect l="l" t="t" r="r" b="b"/>
            <a:pathLst>
              <a:path w="1283334" h="15239">
                <a:moveTo>
                  <a:pt x="0" y="15240"/>
                </a:moveTo>
                <a:lnTo>
                  <a:pt x="1283208" y="15240"/>
                </a:lnTo>
                <a:lnTo>
                  <a:pt x="1283208" y="0"/>
                </a:lnTo>
                <a:lnTo>
                  <a:pt x="0" y="0"/>
                </a:lnTo>
                <a:lnTo>
                  <a:pt x="0" y="15240"/>
                </a:lnTo>
                <a:close/>
              </a:path>
            </a:pathLst>
          </a:custGeom>
          <a:solidFill>
            <a:srgbClr val="FFFFFF"/>
          </a:solidFill>
        </p:spPr>
        <p:txBody>
          <a:bodyPr wrap="square" lIns="0" tIns="0" rIns="0" bIns="0" rtlCol="0"/>
          <a:lstStyle/>
          <a:p>
            <a:endParaRPr/>
          </a:p>
        </p:txBody>
      </p:sp>
      <p:sp>
        <p:nvSpPr>
          <p:cNvPr id="34" name="object 34"/>
          <p:cNvSpPr/>
          <p:nvPr/>
        </p:nvSpPr>
        <p:spPr>
          <a:xfrm>
            <a:off x="6565392" y="2884932"/>
            <a:ext cx="1283335" cy="15240"/>
          </a:xfrm>
          <a:custGeom>
            <a:avLst/>
            <a:gdLst/>
            <a:ahLst/>
            <a:cxnLst/>
            <a:rect l="l" t="t" r="r" b="b"/>
            <a:pathLst>
              <a:path w="1283334" h="15239">
                <a:moveTo>
                  <a:pt x="0" y="15240"/>
                </a:moveTo>
                <a:lnTo>
                  <a:pt x="1283208" y="15240"/>
                </a:lnTo>
                <a:lnTo>
                  <a:pt x="1283208" y="0"/>
                </a:lnTo>
                <a:lnTo>
                  <a:pt x="0" y="0"/>
                </a:lnTo>
                <a:lnTo>
                  <a:pt x="0" y="15240"/>
                </a:lnTo>
                <a:close/>
              </a:path>
            </a:pathLst>
          </a:custGeom>
          <a:solidFill>
            <a:srgbClr val="FFFFCC"/>
          </a:solidFill>
        </p:spPr>
        <p:txBody>
          <a:bodyPr wrap="square" lIns="0" tIns="0" rIns="0" bIns="0" rtlCol="0"/>
          <a:lstStyle/>
          <a:p>
            <a:endParaRPr/>
          </a:p>
        </p:txBody>
      </p:sp>
      <p:sp>
        <p:nvSpPr>
          <p:cNvPr id="35" name="object 35"/>
          <p:cNvSpPr/>
          <p:nvPr/>
        </p:nvSpPr>
        <p:spPr>
          <a:xfrm>
            <a:off x="7304532" y="3113532"/>
            <a:ext cx="1306195" cy="15240"/>
          </a:xfrm>
          <a:custGeom>
            <a:avLst/>
            <a:gdLst/>
            <a:ahLst/>
            <a:cxnLst/>
            <a:rect l="l" t="t" r="r" b="b"/>
            <a:pathLst>
              <a:path w="1306195" h="15239">
                <a:moveTo>
                  <a:pt x="0" y="15240"/>
                </a:moveTo>
                <a:lnTo>
                  <a:pt x="1306068" y="15240"/>
                </a:lnTo>
                <a:lnTo>
                  <a:pt x="1306068" y="0"/>
                </a:lnTo>
                <a:lnTo>
                  <a:pt x="0" y="0"/>
                </a:lnTo>
                <a:lnTo>
                  <a:pt x="0" y="15240"/>
                </a:lnTo>
                <a:close/>
              </a:path>
            </a:pathLst>
          </a:custGeom>
          <a:solidFill>
            <a:srgbClr val="FFFFFF"/>
          </a:solidFill>
        </p:spPr>
        <p:txBody>
          <a:bodyPr wrap="square" lIns="0" tIns="0" rIns="0" bIns="0" rtlCol="0"/>
          <a:lstStyle/>
          <a:p>
            <a:endParaRPr/>
          </a:p>
        </p:txBody>
      </p:sp>
      <p:sp>
        <p:nvSpPr>
          <p:cNvPr id="36" name="object 36"/>
          <p:cNvSpPr/>
          <p:nvPr/>
        </p:nvSpPr>
        <p:spPr>
          <a:xfrm>
            <a:off x="7295388" y="3104388"/>
            <a:ext cx="1306195" cy="15240"/>
          </a:xfrm>
          <a:custGeom>
            <a:avLst/>
            <a:gdLst/>
            <a:ahLst/>
            <a:cxnLst/>
            <a:rect l="l" t="t" r="r" b="b"/>
            <a:pathLst>
              <a:path w="1306195" h="15239">
                <a:moveTo>
                  <a:pt x="0" y="15240"/>
                </a:moveTo>
                <a:lnTo>
                  <a:pt x="1306068" y="15240"/>
                </a:lnTo>
                <a:lnTo>
                  <a:pt x="1306068" y="0"/>
                </a:lnTo>
                <a:lnTo>
                  <a:pt x="0" y="0"/>
                </a:lnTo>
                <a:lnTo>
                  <a:pt x="0" y="15240"/>
                </a:lnTo>
                <a:close/>
              </a:path>
            </a:pathLst>
          </a:custGeom>
          <a:solidFill>
            <a:srgbClr val="FFFFCC"/>
          </a:solidFill>
        </p:spPr>
        <p:txBody>
          <a:bodyPr wrap="square" lIns="0" tIns="0" rIns="0" bIns="0" rtlCol="0"/>
          <a:lstStyle/>
          <a:p>
            <a:endParaRPr/>
          </a:p>
        </p:txBody>
      </p:sp>
      <p:sp>
        <p:nvSpPr>
          <p:cNvPr id="37" name="object 37"/>
          <p:cNvSpPr/>
          <p:nvPr/>
        </p:nvSpPr>
        <p:spPr>
          <a:xfrm>
            <a:off x="5792724" y="4044696"/>
            <a:ext cx="963294" cy="15240"/>
          </a:xfrm>
          <a:custGeom>
            <a:avLst/>
            <a:gdLst/>
            <a:ahLst/>
            <a:cxnLst/>
            <a:rect l="l" t="t" r="r" b="b"/>
            <a:pathLst>
              <a:path w="963295" h="15239">
                <a:moveTo>
                  <a:pt x="0" y="15240"/>
                </a:moveTo>
                <a:lnTo>
                  <a:pt x="963168" y="15240"/>
                </a:lnTo>
                <a:lnTo>
                  <a:pt x="963168" y="0"/>
                </a:lnTo>
                <a:lnTo>
                  <a:pt x="0" y="0"/>
                </a:lnTo>
                <a:lnTo>
                  <a:pt x="0" y="15240"/>
                </a:lnTo>
                <a:close/>
              </a:path>
            </a:pathLst>
          </a:custGeom>
          <a:solidFill>
            <a:srgbClr val="FFFFFF"/>
          </a:solidFill>
        </p:spPr>
        <p:txBody>
          <a:bodyPr wrap="square" lIns="0" tIns="0" rIns="0" bIns="0" rtlCol="0"/>
          <a:lstStyle/>
          <a:p>
            <a:endParaRPr/>
          </a:p>
        </p:txBody>
      </p:sp>
      <p:sp>
        <p:nvSpPr>
          <p:cNvPr id="38" name="object 38"/>
          <p:cNvSpPr/>
          <p:nvPr/>
        </p:nvSpPr>
        <p:spPr>
          <a:xfrm>
            <a:off x="5783580" y="4035552"/>
            <a:ext cx="963294" cy="15240"/>
          </a:xfrm>
          <a:custGeom>
            <a:avLst/>
            <a:gdLst/>
            <a:ahLst/>
            <a:cxnLst/>
            <a:rect l="l" t="t" r="r" b="b"/>
            <a:pathLst>
              <a:path w="963295" h="15239">
                <a:moveTo>
                  <a:pt x="0" y="15240"/>
                </a:moveTo>
                <a:lnTo>
                  <a:pt x="963168" y="15240"/>
                </a:lnTo>
                <a:lnTo>
                  <a:pt x="963168" y="0"/>
                </a:lnTo>
                <a:lnTo>
                  <a:pt x="0" y="0"/>
                </a:lnTo>
                <a:lnTo>
                  <a:pt x="0" y="15240"/>
                </a:lnTo>
                <a:close/>
              </a:path>
            </a:pathLst>
          </a:custGeom>
          <a:solidFill>
            <a:srgbClr val="FFFFCC"/>
          </a:solidFill>
        </p:spPr>
        <p:txBody>
          <a:bodyPr wrap="square" lIns="0" tIns="0" rIns="0" bIns="0" rtlCol="0"/>
          <a:lstStyle/>
          <a:p>
            <a:endParaRPr/>
          </a:p>
        </p:txBody>
      </p:sp>
      <p:sp>
        <p:nvSpPr>
          <p:cNvPr id="39" name="object 39"/>
          <p:cNvSpPr/>
          <p:nvPr/>
        </p:nvSpPr>
        <p:spPr>
          <a:xfrm>
            <a:off x="8488680" y="5359908"/>
            <a:ext cx="254635" cy="15240"/>
          </a:xfrm>
          <a:custGeom>
            <a:avLst/>
            <a:gdLst/>
            <a:ahLst/>
            <a:cxnLst/>
            <a:rect l="l" t="t" r="r" b="b"/>
            <a:pathLst>
              <a:path w="254634" h="15239">
                <a:moveTo>
                  <a:pt x="0" y="15240"/>
                </a:moveTo>
                <a:lnTo>
                  <a:pt x="254508" y="15240"/>
                </a:lnTo>
                <a:lnTo>
                  <a:pt x="254508" y="0"/>
                </a:lnTo>
                <a:lnTo>
                  <a:pt x="0" y="0"/>
                </a:lnTo>
                <a:lnTo>
                  <a:pt x="0" y="15240"/>
                </a:lnTo>
                <a:close/>
              </a:path>
            </a:pathLst>
          </a:custGeom>
          <a:solidFill>
            <a:srgbClr val="FFFFFF"/>
          </a:solidFill>
        </p:spPr>
        <p:txBody>
          <a:bodyPr wrap="square" lIns="0" tIns="0" rIns="0" bIns="0" rtlCol="0"/>
          <a:lstStyle/>
          <a:p>
            <a:endParaRPr/>
          </a:p>
        </p:txBody>
      </p:sp>
      <p:sp>
        <p:nvSpPr>
          <p:cNvPr id="40" name="object 40"/>
          <p:cNvSpPr/>
          <p:nvPr/>
        </p:nvSpPr>
        <p:spPr>
          <a:xfrm>
            <a:off x="8479535" y="5350764"/>
            <a:ext cx="254635" cy="15240"/>
          </a:xfrm>
          <a:custGeom>
            <a:avLst/>
            <a:gdLst/>
            <a:ahLst/>
            <a:cxnLst/>
            <a:rect l="l" t="t" r="r" b="b"/>
            <a:pathLst>
              <a:path w="254634" h="15239">
                <a:moveTo>
                  <a:pt x="0" y="15240"/>
                </a:moveTo>
                <a:lnTo>
                  <a:pt x="254508" y="15240"/>
                </a:lnTo>
                <a:lnTo>
                  <a:pt x="254508" y="0"/>
                </a:lnTo>
                <a:lnTo>
                  <a:pt x="0" y="0"/>
                </a:lnTo>
                <a:lnTo>
                  <a:pt x="0" y="15240"/>
                </a:lnTo>
                <a:close/>
              </a:path>
            </a:pathLst>
          </a:custGeom>
          <a:solidFill>
            <a:srgbClr val="FFFFCC"/>
          </a:solidFill>
        </p:spPr>
        <p:txBody>
          <a:bodyPr wrap="square" lIns="0" tIns="0" rIns="0" bIns="0" rtlCol="0"/>
          <a:lstStyle/>
          <a:p>
            <a:endParaRPr/>
          </a:p>
        </p:txBody>
      </p:sp>
      <p:sp>
        <p:nvSpPr>
          <p:cNvPr id="41" name="object 41"/>
          <p:cNvSpPr/>
          <p:nvPr/>
        </p:nvSpPr>
        <p:spPr>
          <a:xfrm>
            <a:off x="6161532" y="6510528"/>
            <a:ext cx="2476500" cy="15240"/>
          </a:xfrm>
          <a:custGeom>
            <a:avLst/>
            <a:gdLst/>
            <a:ahLst/>
            <a:cxnLst/>
            <a:rect l="l" t="t" r="r" b="b"/>
            <a:pathLst>
              <a:path w="2476500" h="15240">
                <a:moveTo>
                  <a:pt x="0" y="15240"/>
                </a:moveTo>
                <a:lnTo>
                  <a:pt x="2476500" y="15240"/>
                </a:lnTo>
                <a:lnTo>
                  <a:pt x="2476500" y="0"/>
                </a:lnTo>
                <a:lnTo>
                  <a:pt x="0" y="0"/>
                </a:lnTo>
                <a:lnTo>
                  <a:pt x="0" y="15240"/>
                </a:lnTo>
                <a:close/>
              </a:path>
            </a:pathLst>
          </a:custGeom>
          <a:solidFill>
            <a:srgbClr val="FFFFFF"/>
          </a:solidFill>
        </p:spPr>
        <p:txBody>
          <a:bodyPr wrap="square" lIns="0" tIns="0" rIns="0" bIns="0" rtlCol="0"/>
          <a:lstStyle/>
          <a:p>
            <a:endParaRPr/>
          </a:p>
        </p:txBody>
      </p:sp>
      <p:sp>
        <p:nvSpPr>
          <p:cNvPr id="42" name="object 42"/>
          <p:cNvSpPr/>
          <p:nvPr/>
        </p:nvSpPr>
        <p:spPr>
          <a:xfrm>
            <a:off x="6152388" y="6501384"/>
            <a:ext cx="2476500" cy="15240"/>
          </a:xfrm>
          <a:custGeom>
            <a:avLst/>
            <a:gdLst/>
            <a:ahLst/>
            <a:cxnLst/>
            <a:rect l="l" t="t" r="r" b="b"/>
            <a:pathLst>
              <a:path w="2476500" h="15240">
                <a:moveTo>
                  <a:pt x="0" y="15240"/>
                </a:moveTo>
                <a:lnTo>
                  <a:pt x="2476500" y="15240"/>
                </a:lnTo>
                <a:lnTo>
                  <a:pt x="2476500" y="0"/>
                </a:lnTo>
                <a:lnTo>
                  <a:pt x="0" y="0"/>
                </a:lnTo>
                <a:lnTo>
                  <a:pt x="0" y="15240"/>
                </a:lnTo>
                <a:close/>
              </a:path>
            </a:pathLst>
          </a:custGeom>
          <a:solidFill>
            <a:srgbClr val="FFFFCC"/>
          </a:solidFill>
        </p:spPr>
        <p:txBody>
          <a:bodyPr wrap="square" lIns="0" tIns="0" rIns="0" bIns="0" rtlCol="0"/>
          <a:lstStyle/>
          <a:p>
            <a:endParaRPr/>
          </a:p>
        </p:txBody>
      </p:sp>
      <p:sp>
        <p:nvSpPr>
          <p:cNvPr id="43" name="object 43"/>
          <p:cNvSpPr txBox="1"/>
          <p:nvPr/>
        </p:nvSpPr>
        <p:spPr>
          <a:xfrm>
            <a:off x="3980178" y="866647"/>
            <a:ext cx="5667375" cy="5888355"/>
          </a:xfrm>
          <a:prstGeom prst="rect">
            <a:avLst/>
          </a:prstGeom>
        </p:spPr>
        <p:txBody>
          <a:bodyPr vert="horz" wrap="square" lIns="0" tIns="67945" rIns="0" bIns="0" rtlCol="0">
            <a:spAutoFit/>
          </a:bodyPr>
          <a:lstStyle/>
          <a:p>
            <a:pPr marL="354965" marR="5080">
              <a:lnSpc>
                <a:spcPct val="79800"/>
              </a:lnSpc>
              <a:spcBef>
                <a:spcPts val="535"/>
              </a:spcBef>
            </a:pPr>
            <a:r>
              <a:rPr sz="1800" spc="-5" dirty="0">
                <a:solidFill>
                  <a:srgbClr val="FFFFFF"/>
                </a:solidFill>
                <a:latin typeface="Arial"/>
                <a:cs typeface="Arial"/>
              </a:rPr>
              <a:t>In addition to "</a:t>
            </a:r>
            <a:r>
              <a:rPr sz="1800" spc="-5" dirty="0">
                <a:solidFill>
                  <a:srgbClr val="FFFFCC"/>
                </a:solidFill>
                <a:latin typeface="Arial"/>
                <a:cs typeface="Arial"/>
              </a:rPr>
              <a:t>analysis of variance</a:t>
            </a:r>
            <a:r>
              <a:rPr sz="1800" spc="-5" dirty="0">
                <a:solidFill>
                  <a:srgbClr val="FFFFFF"/>
                </a:solidFill>
                <a:latin typeface="Arial"/>
                <a:cs typeface="Arial"/>
              </a:rPr>
              <a:t>", Fisher invented  the technique of </a:t>
            </a:r>
            <a:r>
              <a:rPr sz="1800" spc="-5" dirty="0">
                <a:solidFill>
                  <a:srgbClr val="FFFFCC"/>
                </a:solidFill>
                <a:latin typeface="Arial"/>
                <a:cs typeface="Arial"/>
              </a:rPr>
              <a:t>maximum likelihood </a:t>
            </a:r>
            <a:r>
              <a:rPr sz="1800" spc="-5" dirty="0">
                <a:solidFill>
                  <a:srgbClr val="FFFFFF"/>
                </a:solidFill>
                <a:latin typeface="Arial"/>
                <a:cs typeface="Arial"/>
              </a:rPr>
              <a:t>and originated  the concepts of </a:t>
            </a:r>
            <a:r>
              <a:rPr sz="1800" spc="-5" dirty="0">
                <a:solidFill>
                  <a:srgbClr val="FFFFCC"/>
                </a:solidFill>
                <a:latin typeface="Arial"/>
                <a:cs typeface="Arial"/>
              </a:rPr>
              <a:t>sufficiency</a:t>
            </a:r>
            <a:r>
              <a:rPr sz="1800" spc="-5" dirty="0">
                <a:solidFill>
                  <a:srgbClr val="FFFFFF"/>
                </a:solidFill>
                <a:latin typeface="Arial"/>
                <a:cs typeface="Arial"/>
              </a:rPr>
              <a:t>, </a:t>
            </a:r>
            <a:r>
              <a:rPr sz="1800" spc="-5" dirty="0">
                <a:solidFill>
                  <a:srgbClr val="FFFFCC"/>
                </a:solidFill>
                <a:latin typeface="Arial"/>
                <a:cs typeface="Arial"/>
              </a:rPr>
              <a:t>ancillarity</a:t>
            </a:r>
            <a:r>
              <a:rPr sz="1800" spc="-5" dirty="0">
                <a:solidFill>
                  <a:srgbClr val="FFFFFF"/>
                </a:solidFill>
                <a:latin typeface="Arial"/>
                <a:cs typeface="Arial"/>
              </a:rPr>
              <a:t>, </a:t>
            </a:r>
            <a:r>
              <a:rPr sz="1800" spc="-5" dirty="0">
                <a:solidFill>
                  <a:srgbClr val="FFFFCC"/>
                </a:solidFill>
                <a:latin typeface="Arial"/>
                <a:cs typeface="Arial"/>
              </a:rPr>
              <a:t>Fisher's linear  discriminator </a:t>
            </a:r>
            <a:r>
              <a:rPr sz="1800" spc="-5" dirty="0">
                <a:solidFill>
                  <a:srgbClr val="FFFFFF"/>
                </a:solidFill>
                <a:latin typeface="Arial"/>
                <a:cs typeface="Arial"/>
              </a:rPr>
              <a:t>and </a:t>
            </a:r>
            <a:r>
              <a:rPr sz="1800" spc="-5" dirty="0">
                <a:solidFill>
                  <a:srgbClr val="FFFFCC"/>
                </a:solidFill>
                <a:latin typeface="Arial"/>
                <a:cs typeface="Arial"/>
              </a:rPr>
              <a:t>Fisher information</a:t>
            </a:r>
            <a:r>
              <a:rPr sz="1800" spc="-5" dirty="0">
                <a:solidFill>
                  <a:srgbClr val="FFFFFF"/>
                </a:solidFill>
                <a:latin typeface="Arial"/>
                <a:cs typeface="Arial"/>
              </a:rPr>
              <a:t>. His 1924  article "On a distribution yielding the error functions  of several </a:t>
            </a:r>
            <a:r>
              <a:rPr sz="1800" spc="-10" dirty="0">
                <a:solidFill>
                  <a:srgbClr val="FFFFFF"/>
                </a:solidFill>
                <a:latin typeface="Arial"/>
                <a:cs typeface="Arial"/>
              </a:rPr>
              <a:t>well </a:t>
            </a:r>
            <a:r>
              <a:rPr sz="1800" spc="-5" dirty="0">
                <a:solidFill>
                  <a:srgbClr val="FFFFFF"/>
                </a:solidFill>
                <a:latin typeface="Arial"/>
                <a:cs typeface="Arial"/>
              </a:rPr>
              <a:t>known statistics" presented </a:t>
            </a:r>
            <a:r>
              <a:rPr sz="1800" dirty="0">
                <a:solidFill>
                  <a:srgbClr val="FFFFCC"/>
                </a:solidFill>
                <a:latin typeface="Arial"/>
                <a:cs typeface="Arial"/>
              </a:rPr>
              <a:t>Karl  </a:t>
            </a:r>
            <a:r>
              <a:rPr sz="1800" spc="-5" dirty="0">
                <a:solidFill>
                  <a:srgbClr val="FFFFCC"/>
                </a:solidFill>
                <a:latin typeface="Arial"/>
                <a:cs typeface="Arial"/>
              </a:rPr>
              <a:t>Pearson's chi-squared </a:t>
            </a:r>
            <a:r>
              <a:rPr sz="1800" spc="-5" dirty="0">
                <a:solidFill>
                  <a:srgbClr val="FFFFFF"/>
                </a:solidFill>
                <a:latin typeface="Arial"/>
                <a:cs typeface="Arial"/>
              </a:rPr>
              <a:t>and </a:t>
            </a:r>
            <a:r>
              <a:rPr sz="1800" spc="-5" dirty="0">
                <a:solidFill>
                  <a:srgbClr val="FFFFCC"/>
                </a:solidFill>
                <a:latin typeface="Arial"/>
                <a:cs typeface="Arial"/>
              </a:rPr>
              <a:t>Student's t </a:t>
            </a:r>
            <a:r>
              <a:rPr sz="1800" spc="-5" dirty="0">
                <a:solidFill>
                  <a:srgbClr val="FFFFFF"/>
                </a:solidFill>
                <a:latin typeface="Arial"/>
                <a:cs typeface="Arial"/>
              </a:rPr>
              <a:t>in the same  framework as the Gaussian distribution, and his </a:t>
            </a:r>
            <a:r>
              <a:rPr sz="1800" spc="-10" dirty="0">
                <a:solidFill>
                  <a:srgbClr val="FFFFFF"/>
                </a:solidFill>
                <a:latin typeface="Arial"/>
                <a:cs typeface="Arial"/>
              </a:rPr>
              <a:t>own  </a:t>
            </a:r>
            <a:r>
              <a:rPr sz="1800" spc="-5" dirty="0">
                <a:solidFill>
                  <a:srgbClr val="FFFFFF"/>
                </a:solidFill>
                <a:latin typeface="Arial"/>
                <a:cs typeface="Arial"/>
              </a:rPr>
              <a:t>"analysis of variance" </a:t>
            </a:r>
            <a:r>
              <a:rPr sz="1800" spc="-5" dirty="0">
                <a:solidFill>
                  <a:srgbClr val="FFFFCC"/>
                </a:solidFill>
                <a:latin typeface="Arial"/>
                <a:cs typeface="Arial"/>
              </a:rPr>
              <a:t>distribution z </a:t>
            </a:r>
            <a:r>
              <a:rPr sz="1800" spc="-5" dirty="0">
                <a:solidFill>
                  <a:srgbClr val="FFFFFF"/>
                </a:solidFill>
                <a:latin typeface="Arial"/>
                <a:cs typeface="Arial"/>
              </a:rPr>
              <a:t>(more commonly  used today </a:t>
            </a:r>
            <a:r>
              <a:rPr sz="1800" dirty="0">
                <a:solidFill>
                  <a:srgbClr val="FFFFFF"/>
                </a:solidFill>
                <a:latin typeface="Arial"/>
                <a:cs typeface="Arial"/>
              </a:rPr>
              <a:t>in </a:t>
            </a:r>
            <a:r>
              <a:rPr sz="1800" spc="-5" dirty="0">
                <a:solidFill>
                  <a:srgbClr val="FFFFFF"/>
                </a:solidFill>
                <a:latin typeface="Arial"/>
                <a:cs typeface="Arial"/>
              </a:rPr>
              <a:t>the form of the </a:t>
            </a:r>
            <a:r>
              <a:rPr sz="1800" spc="-5" dirty="0">
                <a:solidFill>
                  <a:srgbClr val="FFFFCC"/>
                </a:solidFill>
                <a:latin typeface="Arial"/>
                <a:cs typeface="Arial"/>
              </a:rPr>
              <a:t>F distribution</a:t>
            </a:r>
            <a:r>
              <a:rPr sz="1800" spc="-5" dirty="0">
                <a:solidFill>
                  <a:srgbClr val="FFFFFF"/>
                </a:solidFill>
                <a:latin typeface="Arial"/>
                <a:cs typeface="Arial"/>
              </a:rPr>
              <a:t>). </a:t>
            </a:r>
            <a:r>
              <a:rPr sz="1800" dirty="0">
                <a:solidFill>
                  <a:srgbClr val="FFFFFF"/>
                </a:solidFill>
                <a:latin typeface="Arial"/>
                <a:cs typeface="Arial"/>
              </a:rPr>
              <a:t>These  </a:t>
            </a:r>
            <a:r>
              <a:rPr sz="1800" spc="-5" dirty="0">
                <a:solidFill>
                  <a:srgbClr val="FFFFFF"/>
                </a:solidFill>
                <a:latin typeface="Arial"/>
                <a:cs typeface="Arial"/>
              </a:rPr>
              <a:t>contributions easily made him a major figure in 20th  century</a:t>
            </a:r>
            <a:r>
              <a:rPr sz="1800" spc="-25" dirty="0">
                <a:solidFill>
                  <a:srgbClr val="FFFFFF"/>
                </a:solidFill>
                <a:latin typeface="Arial"/>
                <a:cs typeface="Arial"/>
              </a:rPr>
              <a:t> </a:t>
            </a:r>
            <a:r>
              <a:rPr sz="1800" spc="-5" dirty="0">
                <a:solidFill>
                  <a:srgbClr val="FFFFFF"/>
                </a:solidFill>
                <a:latin typeface="Arial"/>
                <a:cs typeface="Arial"/>
              </a:rPr>
              <a:t>statistics.</a:t>
            </a:r>
            <a:endParaRPr sz="1800">
              <a:latin typeface="Arial"/>
              <a:cs typeface="Arial"/>
            </a:endParaRPr>
          </a:p>
          <a:p>
            <a:pPr marL="354965" marR="261620" indent="-342900">
              <a:lnSpc>
                <a:spcPct val="79900"/>
              </a:lnSpc>
              <a:spcBef>
                <a:spcPts val="434"/>
              </a:spcBef>
              <a:buClr>
                <a:srgbClr val="000000"/>
              </a:buClr>
              <a:buChar char=""/>
              <a:tabLst>
                <a:tab pos="354965" algn="l"/>
                <a:tab pos="355600" algn="l"/>
              </a:tabLst>
            </a:pPr>
            <a:r>
              <a:rPr sz="1800" spc="-5" dirty="0">
                <a:solidFill>
                  <a:srgbClr val="FFFFFF"/>
                </a:solidFill>
                <a:latin typeface="Arial"/>
                <a:cs typeface="Arial"/>
              </a:rPr>
              <a:t>In defending </a:t>
            </a:r>
            <a:r>
              <a:rPr sz="1800" dirty="0">
                <a:solidFill>
                  <a:srgbClr val="FFFFFF"/>
                </a:solidFill>
                <a:latin typeface="Arial"/>
                <a:cs typeface="Arial"/>
              </a:rPr>
              <a:t>the </a:t>
            </a:r>
            <a:r>
              <a:rPr sz="1800" spc="-5" dirty="0">
                <a:solidFill>
                  <a:srgbClr val="FFFFFF"/>
                </a:solidFill>
                <a:latin typeface="Arial"/>
                <a:cs typeface="Arial"/>
              </a:rPr>
              <a:t>use of the z distribution </a:t>
            </a:r>
            <a:r>
              <a:rPr sz="1800" spc="-10" dirty="0">
                <a:solidFill>
                  <a:srgbClr val="FFFFFF"/>
                </a:solidFill>
                <a:latin typeface="Arial"/>
                <a:cs typeface="Arial"/>
              </a:rPr>
              <a:t>when </a:t>
            </a:r>
            <a:r>
              <a:rPr sz="1800" spc="-5" dirty="0">
                <a:solidFill>
                  <a:srgbClr val="FFFFFF"/>
                </a:solidFill>
                <a:latin typeface="Arial"/>
                <a:cs typeface="Arial"/>
              </a:rPr>
              <a:t>the  data </a:t>
            </a:r>
            <a:r>
              <a:rPr sz="1800" spc="-10" dirty="0">
                <a:solidFill>
                  <a:srgbClr val="FFFFFF"/>
                </a:solidFill>
                <a:latin typeface="Arial"/>
                <a:cs typeface="Arial"/>
              </a:rPr>
              <a:t>were </a:t>
            </a:r>
            <a:r>
              <a:rPr sz="1800" spc="-5" dirty="0">
                <a:solidFill>
                  <a:srgbClr val="FFFFFF"/>
                </a:solidFill>
                <a:latin typeface="Arial"/>
                <a:cs typeface="Arial"/>
              </a:rPr>
              <a:t>not</a:t>
            </a:r>
            <a:r>
              <a:rPr sz="1800" spc="-5" dirty="0">
                <a:solidFill>
                  <a:srgbClr val="FFFFCC"/>
                </a:solidFill>
                <a:latin typeface="Arial"/>
                <a:cs typeface="Arial"/>
              </a:rPr>
              <a:t> Gaussian</a:t>
            </a:r>
            <a:r>
              <a:rPr sz="1800" spc="-5" dirty="0">
                <a:solidFill>
                  <a:srgbClr val="FFFFFF"/>
                </a:solidFill>
                <a:latin typeface="Arial"/>
                <a:cs typeface="Arial"/>
              </a:rPr>
              <a:t>, Fisher introduced the  "randomization test". According to biographers  Yates and Mather, "Fisher introduced the  randomization test, comparing the value of t or z  actually obtained </a:t>
            </a:r>
            <a:r>
              <a:rPr sz="1800" spc="-10" dirty="0">
                <a:solidFill>
                  <a:srgbClr val="FFFFFF"/>
                </a:solidFill>
                <a:latin typeface="Arial"/>
                <a:cs typeface="Arial"/>
              </a:rPr>
              <a:t>with </a:t>
            </a:r>
            <a:r>
              <a:rPr sz="1800" spc="-5" dirty="0">
                <a:solidFill>
                  <a:srgbClr val="FFFFFF"/>
                </a:solidFill>
                <a:latin typeface="Arial"/>
                <a:cs typeface="Arial"/>
              </a:rPr>
              <a:t>the distribution of the t or z  values </a:t>
            </a:r>
            <a:r>
              <a:rPr sz="1800" spc="-10" dirty="0">
                <a:solidFill>
                  <a:srgbClr val="FFFFFF"/>
                </a:solidFill>
                <a:latin typeface="Arial"/>
                <a:cs typeface="Arial"/>
              </a:rPr>
              <a:t>when </a:t>
            </a:r>
            <a:r>
              <a:rPr sz="1800" dirty="0">
                <a:solidFill>
                  <a:srgbClr val="FFFFFF"/>
                </a:solidFill>
                <a:latin typeface="Arial"/>
                <a:cs typeface="Arial"/>
              </a:rPr>
              <a:t>all </a:t>
            </a:r>
            <a:r>
              <a:rPr sz="1800" spc="-5" dirty="0">
                <a:solidFill>
                  <a:srgbClr val="FFFFFF"/>
                </a:solidFill>
                <a:latin typeface="Arial"/>
                <a:cs typeface="Arial"/>
              </a:rPr>
              <a:t>possible random arrangements  were imposed on the experimental</a:t>
            </a:r>
            <a:r>
              <a:rPr sz="1800" spc="10" dirty="0">
                <a:solidFill>
                  <a:srgbClr val="FFFFFF"/>
                </a:solidFill>
                <a:latin typeface="Arial"/>
                <a:cs typeface="Arial"/>
              </a:rPr>
              <a:t> </a:t>
            </a:r>
            <a:r>
              <a:rPr sz="1800" spc="-5" dirty="0">
                <a:solidFill>
                  <a:srgbClr val="FFFFFF"/>
                </a:solidFill>
                <a:latin typeface="Arial"/>
                <a:cs typeface="Arial"/>
              </a:rPr>
              <a:t>data."</a:t>
            </a:r>
            <a:r>
              <a:rPr sz="1800" spc="-5" dirty="0">
                <a:solidFill>
                  <a:srgbClr val="FFFFCC"/>
                </a:solidFill>
                <a:latin typeface="Arial"/>
                <a:cs typeface="Arial"/>
              </a:rPr>
              <a:t>[8]</a:t>
            </a:r>
            <a:endParaRPr sz="1800">
              <a:latin typeface="Arial"/>
              <a:cs typeface="Arial"/>
            </a:endParaRPr>
          </a:p>
          <a:p>
            <a:pPr marL="354965" marR="270510" indent="-342900">
              <a:lnSpc>
                <a:spcPct val="79900"/>
              </a:lnSpc>
              <a:spcBef>
                <a:spcPts val="434"/>
              </a:spcBef>
              <a:buClr>
                <a:srgbClr val="000000"/>
              </a:buClr>
              <a:buChar char=""/>
              <a:tabLst>
                <a:tab pos="354965" algn="l"/>
                <a:tab pos="355600" algn="l"/>
              </a:tabLst>
            </a:pPr>
            <a:r>
              <a:rPr sz="1800" spc="-5" dirty="0">
                <a:solidFill>
                  <a:srgbClr val="FFFFFF"/>
                </a:solidFill>
                <a:latin typeface="Arial"/>
                <a:cs typeface="Arial"/>
              </a:rPr>
              <a:t>However, Fisher </a:t>
            </a:r>
            <a:r>
              <a:rPr sz="1800" spc="-10" dirty="0">
                <a:solidFill>
                  <a:srgbClr val="FFFFFF"/>
                </a:solidFill>
                <a:latin typeface="Arial"/>
                <a:cs typeface="Arial"/>
              </a:rPr>
              <a:t>wrote </a:t>
            </a:r>
            <a:r>
              <a:rPr sz="1800" spc="-5" dirty="0">
                <a:solidFill>
                  <a:srgbClr val="FFFFFF"/>
                </a:solidFill>
                <a:latin typeface="Arial"/>
                <a:cs typeface="Arial"/>
              </a:rPr>
              <a:t>that randomization </a:t>
            </a:r>
            <a:r>
              <a:rPr sz="1800" dirty="0">
                <a:solidFill>
                  <a:srgbClr val="FFFFFF"/>
                </a:solidFill>
                <a:latin typeface="Arial"/>
                <a:cs typeface="Arial"/>
              </a:rPr>
              <a:t>tests  </a:t>
            </a:r>
            <a:r>
              <a:rPr sz="1800" spc="-5" dirty="0">
                <a:solidFill>
                  <a:srgbClr val="FFFFFF"/>
                </a:solidFill>
                <a:latin typeface="Arial"/>
                <a:cs typeface="Arial"/>
              </a:rPr>
              <a:t>were "in </a:t>
            </a:r>
            <a:r>
              <a:rPr sz="1800" dirty="0">
                <a:solidFill>
                  <a:srgbClr val="FFFFFF"/>
                </a:solidFill>
                <a:latin typeface="Arial"/>
                <a:cs typeface="Arial"/>
              </a:rPr>
              <a:t>no </a:t>
            </a:r>
            <a:r>
              <a:rPr sz="1800" spc="-5" dirty="0">
                <a:solidFill>
                  <a:srgbClr val="FFFFFF"/>
                </a:solidFill>
                <a:latin typeface="Arial"/>
                <a:cs typeface="Arial"/>
              </a:rPr>
              <a:t>sense put forward to supersede the  common and expeditious tests based on the  Gaussian </a:t>
            </a:r>
            <a:r>
              <a:rPr sz="1800" dirty="0">
                <a:solidFill>
                  <a:srgbClr val="FFFFFF"/>
                </a:solidFill>
                <a:latin typeface="Arial"/>
                <a:cs typeface="Arial"/>
              </a:rPr>
              <a:t>theory </a:t>
            </a:r>
            <a:r>
              <a:rPr sz="1800" spc="-5" dirty="0">
                <a:solidFill>
                  <a:srgbClr val="FFFFFF"/>
                </a:solidFill>
                <a:latin typeface="Arial"/>
                <a:cs typeface="Arial"/>
              </a:rPr>
              <a:t>of errors." Fisher thus effectively  began the field of</a:t>
            </a:r>
            <a:r>
              <a:rPr sz="1800" spc="-5" dirty="0">
                <a:solidFill>
                  <a:srgbClr val="FFFFCC"/>
                </a:solidFill>
                <a:latin typeface="Arial"/>
                <a:cs typeface="Arial"/>
              </a:rPr>
              <a:t> non-parametric statistics</a:t>
            </a:r>
            <a:r>
              <a:rPr sz="1800" spc="-5" dirty="0">
                <a:solidFill>
                  <a:srgbClr val="FFFFFF"/>
                </a:solidFill>
                <a:latin typeface="Arial"/>
                <a:cs typeface="Arial"/>
              </a:rPr>
              <a:t>, </a:t>
            </a:r>
            <a:r>
              <a:rPr sz="1800" spc="-10" dirty="0">
                <a:solidFill>
                  <a:srgbClr val="FFFFFF"/>
                </a:solidFill>
                <a:latin typeface="Arial"/>
                <a:cs typeface="Arial"/>
              </a:rPr>
              <a:t>even  </a:t>
            </a:r>
            <a:r>
              <a:rPr sz="1800" spc="-5" dirty="0">
                <a:solidFill>
                  <a:srgbClr val="FFFFFF"/>
                </a:solidFill>
                <a:latin typeface="Arial"/>
                <a:cs typeface="Arial"/>
              </a:rPr>
              <a:t>though </a:t>
            </a:r>
            <a:r>
              <a:rPr sz="1800" dirty="0">
                <a:solidFill>
                  <a:srgbClr val="FFFFFF"/>
                </a:solidFill>
                <a:latin typeface="Arial"/>
                <a:cs typeface="Arial"/>
              </a:rPr>
              <a:t>he </a:t>
            </a:r>
            <a:r>
              <a:rPr sz="1800" spc="-5" dirty="0">
                <a:solidFill>
                  <a:srgbClr val="FFFFFF"/>
                </a:solidFill>
                <a:latin typeface="Arial"/>
                <a:cs typeface="Arial"/>
              </a:rPr>
              <a:t>didn't believe it </a:t>
            </a:r>
            <a:r>
              <a:rPr sz="1800" spc="-15" dirty="0">
                <a:solidFill>
                  <a:srgbClr val="FFFFFF"/>
                </a:solidFill>
                <a:latin typeface="Arial"/>
                <a:cs typeface="Arial"/>
              </a:rPr>
              <a:t>was </a:t>
            </a:r>
            <a:r>
              <a:rPr sz="1800" spc="-5" dirty="0">
                <a:solidFill>
                  <a:srgbClr val="FFFFFF"/>
                </a:solidFill>
                <a:latin typeface="Arial"/>
                <a:cs typeface="Arial"/>
              </a:rPr>
              <a:t>a necessary</a:t>
            </a:r>
            <a:r>
              <a:rPr sz="1800" spc="60" dirty="0">
                <a:solidFill>
                  <a:srgbClr val="FFFFFF"/>
                </a:solidFill>
                <a:latin typeface="Arial"/>
                <a:cs typeface="Arial"/>
              </a:rPr>
              <a:t> </a:t>
            </a:r>
            <a:r>
              <a:rPr sz="1800" spc="-5" dirty="0">
                <a:solidFill>
                  <a:srgbClr val="FFFFFF"/>
                </a:solidFill>
                <a:latin typeface="Arial"/>
                <a:cs typeface="Arial"/>
              </a:rPr>
              <a:t>move.</a:t>
            </a:r>
            <a:endParaRPr sz="1800">
              <a:latin typeface="Arial"/>
              <a:cs typeface="Arial"/>
            </a:endParaRPr>
          </a:p>
        </p:txBody>
      </p:sp>
      <p:sp>
        <p:nvSpPr>
          <p:cNvPr id="44" name="object 44"/>
          <p:cNvSpPr/>
          <p:nvPr/>
        </p:nvSpPr>
        <p:spPr>
          <a:xfrm>
            <a:off x="1019555" y="609600"/>
            <a:ext cx="2604516" cy="3168395"/>
          </a:xfrm>
          <a:prstGeom prst="rect">
            <a:avLst/>
          </a:prstGeom>
          <a:blipFill>
            <a:blip r:embed="rId9" cstate="print"/>
            <a:stretch>
              <a:fillRect/>
            </a:stretch>
          </a:blipFill>
        </p:spPr>
        <p:txBody>
          <a:bodyPr wrap="square" lIns="0" tIns="0" rIns="0" bIns="0" rtlCol="0"/>
          <a:lstStyle/>
          <a:p>
            <a:endParaRPr/>
          </a:p>
        </p:txBody>
      </p:sp>
      <p:sp>
        <p:nvSpPr>
          <p:cNvPr id="45" name="object 45"/>
          <p:cNvSpPr/>
          <p:nvPr/>
        </p:nvSpPr>
        <p:spPr>
          <a:xfrm>
            <a:off x="1014983" y="605027"/>
            <a:ext cx="2613660" cy="3177540"/>
          </a:xfrm>
          <a:custGeom>
            <a:avLst/>
            <a:gdLst/>
            <a:ahLst/>
            <a:cxnLst/>
            <a:rect l="l" t="t" r="r" b="b"/>
            <a:pathLst>
              <a:path w="2613660" h="3177540">
                <a:moveTo>
                  <a:pt x="0" y="0"/>
                </a:moveTo>
                <a:lnTo>
                  <a:pt x="0" y="3177539"/>
                </a:lnTo>
                <a:lnTo>
                  <a:pt x="2613659" y="3177539"/>
                </a:lnTo>
                <a:lnTo>
                  <a:pt x="2613659" y="0"/>
                </a:lnTo>
                <a:lnTo>
                  <a:pt x="0" y="0"/>
                </a:lnTo>
                <a:close/>
              </a:path>
            </a:pathLst>
          </a:custGeom>
          <a:ln w="9524">
            <a:solidFill>
              <a:srgbClr val="FF0000"/>
            </a:solidFill>
          </a:ln>
        </p:spPr>
        <p:txBody>
          <a:bodyPr wrap="square" lIns="0" tIns="0" rIns="0" bIns="0" rtlCol="0"/>
          <a:lstStyle/>
          <a:p>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8096" y="348996"/>
            <a:ext cx="9144000" cy="6858000"/>
          </a:xfrm>
          <a:custGeom>
            <a:avLst/>
            <a:gdLst/>
            <a:ahLst/>
            <a:cxnLst/>
            <a:rect l="l" t="t" r="r" b="b"/>
            <a:pathLst>
              <a:path w="9144000" h="6858000">
                <a:moveTo>
                  <a:pt x="0" y="0"/>
                </a:moveTo>
                <a:lnTo>
                  <a:pt x="0" y="6858000"/>
                </a:lnTo>
                <a:lnTo>
                  <a:pt x="9144000" y="6858000"/>
                </a:lnTo>
                <a:lnTo>
                  <a:pt x="9144000" y="0"/>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768095" y="4329684"/>
            <a:ext cx="3400043" cy="28651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95" y="4250435"/>
            <a:ext cx="2942843" cy="2950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8095" y="4690871"/>
            <a:ext cx="2770631" cy="250393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8095" y="4387595"/>
            <a:ext cx="2770631" cy="280720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00327" y="4768595"/>
            <a:ext cx="135635" cy="13715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206495" y="6515100"/>
            <a:ext cx="146303" cy="14630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023872" y="4671059"/>
            <a:ext cx="192023" cy="192023"/>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1544827" y="409448"/>
            <a:ext cx="7587615" cy="1121410"/>
          </a:xfrm>
          <a:prstGeom prst="rect">
            <a:avLst/>
          </a:prstGeom>
        </p:spPr>
        <p:txBody>
          <a:bodyPr vert="horz" wrap="square" lIns="0" tIns="13335" rIns="0" bIns="0" rtlCol="0">
            <a:spAutoFit/>
          </a:bodyPr>
          <a:lstStyle/>
          <a:p>
            <a:pPr marL="12700" marR="5080" algn="ctr">
              <a:lnSpc>
                <a:spcPct val="99800"/>
              </a:lnSpc>
              <a:spcBef>
                <a:spcPts val="105"/>
              </a:spcBef>
            </a:pPr>
            <a:r>
              <a:rPr sz="2400" spc="-5" dirty="0"/>
              <a:t>Rothamsted </a:t>
            </a:r>
            <a:r>
              <a:rPr sz="2400" spc="-10" dirty="0"/>
              <a:t>is </a:t>
            </a:r>
            <a:r>
              <a:rPr sz="2400" spc="-5" dirty="0"/>
              <a:t>the largest agricultural </a:t>
            </a:r>
            <a:r>
              <a:rPr sz="2400" dirty="0"/>
              <a:t>research </a:t>
            </a:r>
            <a:r>
              <a:rPr sz="2400" spc="-5" dirty="0"/>
              <a:t>centre </a:t>
            </a:r>
            <a:r>
              <a:rPr sz="2400" spc="-10" dirty="0"/>
              <a:t>in  </a:t>
            </a:r>
            <a:r>
              <a:rPr sz="2400" spc="-5" dirty="0"/>
              <a:t>the United Kingdom and almost certainly the oldest  agricultural research station </a:t>
            </a:r>
            <a:r>
              <a:rPr sz="2400" spc="-10" dirty="0"/>
              <a:t>in </a:t>
            </a:r>
            <a:r>
              <a:rPr sz="2400" spc="-5" dirty="0"/>
              <a:t>the</a:t>
            </a:r>
            <a:r>
              <a:rPr sz="2400" spc="45" dirty="0"/>
              <a:t> </a:t>
            </a:r>
            <a:r>
              <a:rPr sz="2400" spc="-5" dirty="0"/>
              <a:t>world</a:t>
            </a:r>
            <a:endParaRPr sz="2400"/>
          </a:p>
        </p:txBody>
      </p:sp>
      <p:sp>
        <p:nvSpPr>
          <p:cNvPr id="11" name="object 11"/>
          <p:cNvSpPr/>
          <p:nvPr/>
        </p:nvSpPr>
        <p:spPr>
          <a:xfrm>
            <a:off x="5626608" y="4154423"/>
            <a:ext cx="4034028" cy="3034283"/>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1018032" y="4354067"/>
            <a:ext cx="4177284" cy="2772155"/>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7427976" y="1978151"/>
            <a:ext cx="2484119" cy="1799844"/>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8346947" y="2827020"/>
            <a:ext cx="176784" cy="182879"/>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1235963" y="1616963"/>
            <a:ext cx="1781555" cy="2374392"/>
          </a:xfrm>
          <a:prstGeom prst="rect">
            <a:avLst/>
          </a:prstGeom>
          <a:blipFill>
            <a:blip r:embed="rId13" cstate="print"/>
            <a:stretch>
              <a:fillRect/>
            </a:stretch>
          </a:blipFill>
        </p:spPr>
        <p:txBody>
          <a:bodyPr wrap="square" lIns="0" tIns="0" rIns="0" bIns="0" rtlCol="0"/>
          <a:lstStyle/>
          <a:p>
            <a:endParaRPr/>
          </a:p>
        </p:txBody>
      </p:sp>
      <p:sp>
        <p:nvSpPr>
          <p:cNvPr id="16" name="object 16"/>
          <p:cNvSpPr txBox="1"/>
          <p:nvPr/>
        </p:nvSpPr>
        <p:spPr>
          <a:xfrm>
            <a:off x="3252215" y="2037588"/>
            <a:ext cx="3816350" cy="1750060"/>
          </a:xfrm>
          <a:prstGeom prst="rect">
            <a:avLst/>
          </a:prstGeom>
          <a:ln w="9524">
            <a:solidFill>
              <a:srgbClr val="FF0000"/>
            </a:solidFill>
          </a:ln>
        </p:spPr>
        <p:txBody>
          <a:bodyPr vert="horz" wrap="square" lIns="0" tIns="45085" rIns="0" bIns="0" rtlCol="0">
            <a:spAutoFit/>
          </a:bodyPr>
          <a:lstStyle/>
          <a:p>
            <a:pPr marL="162560" marR="149860" indent="-5715" algn="ctr">
              <a:lnSpc>
                <a:spcPct val="100099"/>
              </a:lnSpc>
              <a:spcBef>
                <a:spcPts val="355"/>
              </a:spcBef>
            </a:pPr>
            <a:r>
              <a:rPr sz="1800" dirty="0">
                <a:solidFill>
                  <a:srgbClr val="FFFFFF"/>
                </a:solidFill>
                <a:latin typeface="Arial"/>
                <a:cs typeface="Arial"/>
              </a:rPr>
              <a:t>The </a:t>
            </a:r>
            <a:r>
              <a:rPr sz="1800" b="1" spc="-5" dirty="0">
                <a:solidFill>
                  <a:srgbClr val="FFFFFF"/>
                </a:solidFill>
                <a:latin typeface="Arial"/>
                <a:cs typeface="Arial"/>
              </a:rPr>
              <a:t>Rothamsted Experimental  Station</a:t>
            </a:r>
            <a:r>
              <a:rPr sz="1800" spc="-5" dirty="0">
                <a:solidFill>
                  <a:srgbClr val="FFFFFF"/>
                </a:solidFill>
                <a:latin typeface="Arial"/>
                <a:cs typeface="Arial"/>
              </a:rPr>
              <a:t>, one of the oldest  </a:t>
            </a:r>
            <a:r>
              <a:rPr sz="1800" u="heavy" spc="-5" dirty="0">
                <a:solidFill>
                  <a:srgbClr val="FFFFCC"/>
                </a:solidFill>
                <a:uFill>
                  <a:solidFill>
                    <a:srgbClr val="FFFFCC"/>
                  </a:solidFill>
                </a:uFill>
                <a:latin typeface="Arial"/>
                <a:cs typeface="Arial"/>
              </a:rPr>
              <a:t>agricultural research institutions</a:t>
            </a:r>
            <a:r>
              <a:rPr sz="1800" spc="-5" dirty="0">
                <a:solidFill>
                  <a:srgbClr val="FFFFCC"/>
                </a:solidFill>
                <a:latin typeface="Arial"/>
                <a:cs typeface="Arial"/>
              </a:rPr>
              <a:t> </a:t>
            </a:r>
            <a:r>
              <a:rPr sz="1800" spc="-5" dirty="0">
                <a:solidFill>
                  <a:srgbClr val="FFFFFF"/>
                </a:solidFill>
                <a:latin typeface="Arial"/>
                <a:cs typeface="Arial"/>
              </a:rPr>
              <a:t>in  the </a:t>
            </a:r>
            <a:r>
              <a:rPr sz="1800" spc="-10" dirty="0">
                <a:solidFill>
                  <a:srgbClr val="FFFFFF"/>
                </a:solidFill>
                <a:latin typeface="Arial"/>
                <a:cs typeface="Arial"/>
              </a:rPr>
              <a:t>world, </a:t>
            </a:r>
            <a:r>
              <a:rPr sz="1800" spc="-5" dirty="0">
                <a:solidFill>
                  <a:srgbClr val="FFFFFF"/>
                </a:solidFill>
                <a:latin typeface="Arial"/>
                <a:cs typeface="Arial"/>
              </a:rPr>
              <a:t>is located at </a:t>
            </a:r>
            <a:r>
              <a:rPr sz="1800" u="heavy" spc="-5" dirty="0">
                <a:solidFill>
                  <a:srgbClr val="FFFFCC"/>
                </a:solidFill>
                <a:uFill>
                  <a:solidFill>
                    <a:srgbClr val="FFFFCC"/>
                  </a:solidFill>
                </a:uFill>
                <a:latin typeface="Arial"/>
                <a:cs typeface="Arial"/>
              </a:rPr>
              <a:t>Harpenden </a:t>
            </a:r>
            <a:r>
              <a:rPr sz="1800" spc="-5" dirty="0">
                <a:solidFill>
                  <a:srgbClr val="FFFFCC"/>
                </a:solidFill>
                <a:latin typeface="Arial"/>
                <a:cs typeface="Arial"/>
              </a:rPr>
              <a:t> </a:t>
            </a:r>
            <a:r>
              <a:rPr sz="1800" spc="-5" dirty="0">
                <a:solidFill>
                  <a:srgbClr val="FFFFFF"/>
                </a:solidFill>
                <a:latin typeface="Arial"/>
                <a:cs typeface="Arial"/>
              </a:rPr>
              <a:t>in </a:t>
            </a:r>
            <a:r>
              <a:rPr sz="1800" u="heavy" spc="-5" dirty="0">
                <a:solidFill>
                  <a:srgbClr val="FFFFCC"/>
                </a:solidFill>
                <a:uFill>
                  <a:solidFill>
                    <a:srgbClr val="FFFFCC"/>
                  </a:solidFill>
                </a:uFill>
                <a:latin typeface="Arial"/>
                <a:cs typeface="Arial"/>
              </a:rPr>
              <a:t>Hertfordshire</a:t>
            </a:r>
            <a:r>
              <a:rPr sz="1800" spc="-5" dirty="0">
                <a:solidFill>
                  <a:srgbClr val="FFFFFF"/>
                </a:solidFill>
                <a:latin typeface="Arial"/>
                <a:cs typeface="Arial"/>
              </a:rPr>
              <a:t>, </a:t>
            </a:r>
            <a:r>
              <a:rPr sz="1800" u="heavy" spc="-5" dirty="0">
                <a:solidFill>
                  <a:srgbClr val="FFFFCC"/>
                </a:solidFill>
                <a:uFill>
                  <a:solidFill>
                    <a:srgbClr val="FFFFCC"/>
                  </a:solidFill>
                </a:uFill>
                <a:latin typeface="Arial"/>
                <a:cs typeface="Arial"/>
              </a:rPr>
              <a:t>England</a:t>
            </a:r>
            <a:r>
              <a:rPr sz="1800" spc="-5" dirty="0">
                <a:solidFill>
                  <a:srgbClr val="FFFFFF"/>
                </a:solidFill>
                <a:latin typeface="Arial"/>
                <a:cs typeface="Arial"/>
              </a:rPr>
              <a:t>. It </a:t>
            </a:r>
            <a:r>
              <a:rPr sz="1800" spc="-15" dirty="0">
                <a:solidFill>
                  <a:srgbClr val="FFFFFF"/>
                </a:solidFill>
                <a:latin typeface="Arial"/>
                <a:cs typeface="Arial"/>
              </a:rPr>
              <a:t>is </a:t>
            </a:r>
            <a:r>
              <a:rPr sz="1800" dirty="0">
                <a:solidFill>
                  <a:srgbClr val="FFFFFF"/>
                </a:solidFill>
                <a:latin typeface="Arial"/>
                <a:cs typeface="Arial"/>
              </a:rPr>
              <a:t>now  </a:t>
            </a:r>
            <a:r>
              <a:rPr sz="1800" spc="-5" dirty="0">
                <a:solidFill>
                  <a:srgbClr val="FFFFFF"/>
                </a:solidFill>
                <a:latin typeface="Arial"/>
                <a:cs typeface="Arial"/>
              </a:rPr>
              <a:t>known as </a:t>
            </a:r>
            <a:r>
              <a:rPr sz="1800" b="1" spc="-5" dirty="0">
                <a:solidFill>
                  <a:srgbClr val="FFFFFF"/>
                </a:solidFill>
                <a:latin typeface="Arial"/>
                <a:cs typeface="Arial"/>
              </a:rPr>
              <a:t>Rothamsted</a:t>
            </a:r>
            <a:r>
              <a:rPr sz="1800" b="1" spc="-20" dirty="0">
                <a:solidFill>
                  <a:srgbClr val="FFFFFF"/>
                </a:solidFill>
                <a:latin typeface="Arial"/>
                <a:cs typeface="Arial"/>
              </a:rPr>
              <a:t> </a:t>
            </a:r>
            <a:r>
              <a:rPr sz="1800" b="1" spc="-5" dirty="0">
                <a:solidFill>
                  <a:srgbClr val="FFFFFF"/>
                </a:solidFill>
                <a:latin typeface="Arial"/>
                <a:cs typeface="Arial"/>
              </a:rPr>
              <a:t>Research</a:t>
            </a:r>
            <a:endParaRPr sz="1800">
              <a:latin typeface="Arial"/>
              <a:cs typeface="Arial"/>
            </a:endParaRPr>
          </a:p>
        </p:txBody>
      </p:sp>
      <p:sp>
        <p:nvSpPr>
          <p:cNvPr id="17" name="object 17"/>
          <p:cNvSpPr/>
          <p:nvPr/>
        </p:nvSpPr>
        <p:spPr>
          <a:xfrm>
            <a:off x="5984748" y="2887980"/>
            <a:ext cx="2235835" cy="472440"/>
          </a:xfrm>
          <a:custGeom>
            <a:avLst/>
            <a:gdLst/>
            <a:ahLst/>
            <a:cxnLst/>
            <a:rect l="l" t="t" r="r" b="b"/>
            <a:pathLst>
              <a:path w="2235834" h="472439">
                <a:moveTo>
                  <a:pt x="2153731" y="55937"/>
                </a:moveTo>
                <a:lnTo>
                  <a:pt x="2148371" y="28647"/>
                </a:lnTo>
                <a:lnTo>
                  <a:pt x="0" y="443484"/>
                </a:lnTo>
                <a:lnTo>
                  <a:pt x="6096" y="472440"/>
                </a:lnTo>
                <a:lnTo>
                  <a:pt x="2153731" y="55937"/>
                </a:lnTo>
                <a:close/>
              </a:path>
              <a:path w="2235834" h="472439">
                <a:moveTo>
                  <a:pt x="2235708" y="25908"/>
                </a:moveTo>
                <a:lnTo>
                  <a:pt x="2142744" y="0"/>
                </a:lnTo>
                <a:lnTo>
                  <a:pt x="2148371" y="28647"/>
                </a:lnTo>
                <a:lnTo>
                  <a:pt x="2162556" y="25908"/>
                </a:lnTo>
                <a:lnTo>
                  <a:pt x="2167128" y="53340"/>
                </a:lnTo>
                <a:lnTo>
                  <a:pt x="2167128" y="79400"/>
                </a:lnTo>
                <a:lnTo>
                  <a:pt x="2235708" y="25908"/>
                </a:lnTo>
                <a:close/>
              </a:path>
              <a:path w="2235834" h="472439">
                <a:moveTo>
                  <a:pt x="2167128" y="53340"/>
                </a:moveTo>
                <a:lnTo>
                  <a:pt x="2162556" y="25908"/>
                </a:lnTo>
                <a:lnTo>
                  <a:pt x="2148371" y="28647"/>
                </a:lnTo>
                <a:lnTo>
                  <a:pt x="2153731" y="55937"/>
                </a:lnTo>
                <a:lnTo>
                  <a:pt x="2167128" y="53340"/>
                </a:lnTo>
                <a:close/>
              </a:path>
              <a:path w="2235834" h="472439">
                <a:moveTo>
                  <a:pt x="2167128" y="79400"/>
                </a:moveTo>
                <a:lnTo>
                  <a:pt x="2167128" y="53340"/>
                </a:lnTo>
                <a:lnTo>
                  <a:pt x="2153731" y="55937"/>
                </a:lnTo>
                <a:lnTo>
                  <a:pt x="2159508" y="85344"/>
                </a:lnTo>
                <a:lnTo>
                  <a:pt x="2167128" y="79400"/>
                </a:lnTo>
                <a:close/>
              </a:path>
            </a:pathLst>
          </a:custGeom>
          <a:solidFill>
            <a:srgbClr val="FF0000"/>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8095" y="348995"/>
            <a:ext cx="9144000" cy="6858000"/>
            <a:chOff x="768095" y="348995"/>
            <a:chExt cx="9144000" cy="6858000"/>
          </a:xfrm>
        </p:grpSpPr>
        <p:sp>
          <p:nvSpPr>
            <p:cNvPr id="3" name="object 3"/>
            <p:cNvSpPr/>
            <p:nvPr/>
          </p:nvSpPr>
          <p:spPr>
            <a:xfrm>
              <a:off x="1100327" y="4768595"/>
              <a:ext cx="135635" cy="13715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23871" y="4671060"/>
              <a:ext cx="192023" cy="192023"/>
            </a:xfrm>
            <a:prstGeom prst="rect">
              <a:avLst/>
            </a:prstGeom>
            <a:blipFill>
              <a:blip r:embed="rId3" cstate="print"/>
              <a:stretch>
                <a:fillRect/>
              </a:stretch>
            </a:blipFill>
          </p:spPr>
          <p:txBody>
            <a:bodyPr wrap="square" lIns="0" tIns="0" rIns="0" bIns="0" rtlCol="0"/>
            <a:lstStyle/>
            <a:p>
              <a:endParaRPr/>
            </a:p>
          </p:txBody>
        </p:sp>
      </p:grpSp>
      <p:sp>
        <p:nvSpPr>
          <p:cNvPr id="5" name="object 5"/>
          <p:cNvSpPr/>
          <p:nvPr/>
        </p:nvSpPr>
        <p:spPr>
          <a:xfrm>
            <a:off x="3206495" y="6515100"/>
            <a:ext cx="146303" cy="146303"/>
          </a:xfrm>
          <a:prstGeom prst="rect">
            <a:avLst/>
          </a:prstGeom>
          <a:blipFill>
            <a:blip r:embed="rId4" cstate="print"/>
            <a:stretch>
              <a:fillRect/>
            </a:stretch>
          </a:blipFill>
        </p:spPr>
        <p:txBody>
          <a:bodyPr wrap="square" lIns="0" tIns="0" rIns="0" bIns="0" rtlCol="0"/>
          <a:lstStyle/>
          <a:p>
            <a:endParaRPr/>
          </a:p>
        </p:txBody>
      </p:sp>
      <p:grpSp>
        <p:nvGrpSpPr>
          <p:cNvPr id="6" name="object 6"/>
          <p:cNvGrpSpPr/>
          <p:nvPr/>
        </p:nvGrpSpPr>
        <p:grpSpPr>
          <a:xfrm>
            <a:off x="1567624" y="5621464"/>
            <a:ext cx="7543800" cy="705485"/>
            <a:chOff x="1567624" y="5621464"/>
            <a:chExt cx="7543800" cy="705485"/>
          </a:xfrm>
        </p:grpSpPr>
        <p:sp>
          <p:nvSpPr>
            <p:cNvPr id="7" name="object 7"/>
            <p:cNvSpPr/>
            <p:nvPr/>
          </p:nvSpPr>
          <p:spPr>
            <a:xfrm>
              <a:off x="1581911" y="5635751"/>
              <a:ext cx="7515225" cy="676910"/>
            </a:xfrm>
            <a:custGeom>
              <a:avLst/>
              <a:gdLst/>
              <a:ahLst/>
              <a:cxnLst/>
              <a:rect l="l" t="t" r="r" b="b"/>
              <a:pathLst>
                <a:path w="7515225" h="676910">
                  <a:moveTo>
                    <a:pt x="7514843" y="676655"/>
                  </a:moveTo>
                  <a:lnTo>
                    <a:pt x="7514843" y="0"/>
                  </a:lnTo>
                  <a:lnTo>
                    <a:pt x="0" y="0"/>
                  </a:lnTo>
                  <a:lnTo>
                    <a:pt x="0" y="676655"/>
                  </a:lnTo>
                  <a:lnTo>
                    <a:pt x="7514843" y="676655"/>
                  </a:lnTo>
                  <a:close/>
                </a:path>
              </a:pathLst>
            </a:custGeom>
            <a:solidFill>
              <a:srgbClr val="FFFFCC"/>
            </a:solidFill>
          </p:spPr>
          <p:txBody>
            <a:bodyPr wrap="square" lIns="0" tIns="0" rIns="0" bIns="0" rtlCol="0"/>
            <a:lstStyle/>
            <a:p>
              <a:endParaRPr/>
            </a:p>
          </p:txBody>
        </p:sp>
        <p:sp>
          <p:nvSpPr>
            <p:cNvPr id="8" name="object 8"/>
            <p:cNvSpPr/>
            <p:nvPr/>
          </p:nvSpPr>
          <p:spPr>
            <a:xfrm>
              <a:off x="1581911" y="5635751"/>
              <a:ext cx="7515225" cy="676910"/>
            </a:xfrm>
            <a:custGeom>
              <a:avLst/>
              <a:gdLst/>
              <a:ahLst/>
              <a:cxnLst/>
              <a:rect l="l" t="t" r="r" b="b"/>
              <a:pathLst>
                <a:path w="7515225" h="676910">
                  <a:moveTo>
                    <a:pt x="0" y="0"/>
                  </a:moveTo>
                  <a:lnTo>
                    <a:pt x="0" y="676655"/>
                  </a:lnTo>
                  <a:lnTo>
                    <a:pt x="7514843" y="676655"/>
                  </a:lnTo>
                  <a:lnTo>
                    <a:pt x="7514843" y="0"/>
                  </a:lnTo>
                  <a:lnTo>
                    <a:pt x="0" y="0"/>
                  </a:lnTo>
                  <a:close/>
                </a:path>
              </a:pathLst>
            </a:custGeom>
            <a:ln w="28574">
              <a:solidFill>
                <a:srgbClr val="FF0000"/>
              </a:solidFill>
            </a:ln>
          </p:spPr>
          <p:txBody>
            <a:bodyPr wrap="square" lIns="0" tIns="0" rIns="0" bIns="0" rtlCol="0"/>
            <a:lstStyle/>
            <a:p>
              <a:endParaRPr/>
            </a:p>
          </p:txBody>
        </p:sp>
      </p:grpSp>
      <p:grpSp>
        <p:nvGrpSpPr>
          <p:cNvPr id="9" name="object 9"/>
          <p:cNvGrpSpPr/>
          <p:nvPr/>
        </p:nvGrpSpPr>
        <p:grpSpPr>
          <a:xfrm>
            <a:off x="803147" y="2225039"/>
            <a:ext cx="8999220" cy="3274060"/>
            <a:chOff x="803147" y="2225039"/>
            <a:chExt cx="8999220" cy="3274060"/>
          </a:xfrm>
        </p:grpSpPr>
        <p:sp>
          <p:nvSpPr>
            <p:cNvPr id="10" name="object 10"/>
            <p:cNvSpPr/>
            <p:nvPr/>
          </p:nvSpPr>
          <p:spPr>
            <a:xfrm>
              <a:off x="803147" y="2225039"/>
              <a:ext cx="8999220" cy="3274060"/>
            </a:xfrm>
            <a:custGeom>
              <a:avLst/>
              <a:gdLst/>
              <a:ahLst/>
              <a:cxnLst/>
              <a:rect l="l" t="t" r="r" b="b"/>
              <a:pathLst>
                <a:path w="8999220" h="3274060">
                  <a:moveTo>
                    <a:pt x="8999219" y="3273551"/>
                  </a:moveTo>
                  <a:lnTo>
                    <a:pt x="8999219" y="0"/>
                  </a:lnTo>
                  <a:lnTo>
                    <a:pt x="0" y="0"/>
                  </a:lnTo>
                  <a:lnTo>
                    <a:pt x="0" y="3273551"/>
                  </a:lnTo>
                  <a:lnTo>
                    <a:pt x="8999219" y="3273551"/>
                  </a:lnTo>
                  <a:close/>
                </a:path>
              </a:pathLst>
            </a:custGeom>
            <a:solidFill>
              <a:srgbClr val="FFFFCC"/>
            </a:solidFill>
          </p:spPr>
          <p:txBody>
            <a:bodyPr wrap="square" lIns="0" tIns="0" rIns="0" bIns="0" rtlCol="0"/>
            <a:lstStyle/>
            <a:p>
              <a:endParaRPr/>
            </a:p>
          </p:txBody>
        </p:sp>
        <p:sp>
          <p:nvSpPr>
            <p:cNvPr id="11" name="object 11"/>
            <p:cNvSpPr/>
            <p:nvPr/>
          </p:nvSpPr>
          <p:spPr>
            <a:xfrm>
              <a:off x="5216648" y="3691127"/>
              <a:ext cx="125095" cy="0"/>
            </a:xfrm>
            <a:custGeom>
              <a:avLst/>
              <a:gdLst/>
              <a:ahLst/>
              <a:cxnLst/>
              <a:rect l="l" t="t" r="r" b="b"/>
              <a:pathLst>
                <a:path w="125095">
                  <a:moveTo>
                    <a:pt x="0" y="0"/>
                  </a:moveTo>
                  <a:lnTo>
                    <a:pt x="124979" y="0"/>
                  </a:lnTo>
                </a:path>
              </a:pathLst>
            </a:custGeom>
            <a:ln w="11987">
              <a:solidFill>
                <a:srgbClr val="000000"/>
              </a:solidFill>
            </a:ln>
          </p:spPr>
          <p:txBody>
            <a:bodyPr wrap="square" lIns="0" tIns="0" rIns="0" bIns="0" rtlCol="0"/>
            <a:lstStyle/>
            <a:p>
              <a:endParaRPr/>
            </a:p>
          </p:txBody>
        </p:sp>
        <p:sp>
          <p:nvSpPr>
            <p:cNvPr id="12" name="object 12"/>
            <p:cNvSpPr/>
            <p:nvPr/>
          </p:nvSpPr>
          <p:spPr>
            <a:xfrm>
              <a:off x="5164828" y="4546084"/>
              <a:ext cx="121920" cy="0"/>
            </a:xfrm>
            <a:custGeom>
              <a:avLst/>
              <a:gdLst/>
              <a:ahLst/>
              <a:cxnLst/>
              <a:rect l="l" t="t" r="r" b="b"/>
              <a:pathLst>
                <a:path w="121920">
                  <a:moveTo>
                    <a:pt x="0" y="0"/>
                  </a:moveTo>
                  <a:lnTo>
                    <a:pt x="121920" y="0"/>
                  </a:lnTo>
                </a:path>
              </a:pathLst>
            </a:custGeom>
            <a:ln w="11756">
              <a:solidFill>
                <a:srgbClr val="000000"/>
              </a:solidFill>
            </a:ln>
          </p:spPr>
          <p:txBody>
            <a:bodyPr wrap="square" lIns="0" tIns="0" rIns="0" bIns="0" rtlCol="0"/>
            <a:lstStyle/>
            <a:p>
              <a:endParaRPr/>
            </a:p>
          </p:txBody>
        </p:sp>
      </p:grpSp>
      <p:pic>
        <p:nvPicPr>
          <p:cNvPr id="14" name="Εικόνα 13">
            <a:extLst>
              <a:ext uri="{FF2B5EF4-FFF2-40B4-BE49-F238E27FC236}">
                <a16:creationId xmlns:a16="http://schemas.microsoft.com/office/drawing/2014/main" id="{B3645353-A01F-4E97-A9D3-2047F778A3C4}"/>
              </a:ext>
            </a:extLst>
          </p:cNvPr>
          <p:cNvPicPr>
            <a:picLocks noChangeAspect="1"/>
          </p:cNvPicPr>
          <p:nvPr/>
        </p:nvPicPr>
        <p:blipFill>
          <a:blip r:embed="rId5"/>
          <a:stretch>
            <a:fillRect/>
          </a:stretch>
        </p:blipFill>
        <p:spPr>
          <a:xfrm>
            <a:off x="546100" y="276225"/>
            <a:ext cx="9601200" cy="701039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353</TotalTime>
  <Words>4170</Words>
  <Application>Microsoft Office PowerPoint</Application>
  <PresentationFormat>Προσαρμογή</PresentationFormat>
  <Paragraphs>1136</Paragraphs>
  <Slides>84</Slides>
  <Notes>0</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2</vt:i4>
      </vt:variant>
      <vt:variant>
        <vt:lpstr>Τίτλοι διαφανειών</vt:lpstr>
      </vt:variant>
      <vt:variant>
        <vt:i4>84</vt:i4>
      </vt:variant>
    </vt:vector>
  </HeadingPairs>
  <TitlesOfParts>
    <vt:vector size="98" baseType="lpstr">
      <vt:lpstr>Arial</vt:lpstr>
      <vt:lpstr>Calibri</vt:lpstr>
      <vt:lpstr>Calibri Light</vt:lpstr>
      <vt:lpstr>Courier New</vt:lpstr>
      <vt:lpstr>g_d0_f10</vt:lpstr>
      <vt:lpstr>g_d0_f13</vt:lpstr>
      <vt:lpstr>g_d0_f4</vt:lpstr>
      <vt:lpstr>g_d0_f5</vt:lpstr>
      <vt:lpstr>g_d0_f7</vt:lpstr>
      <vt:lpstr>Symbol</vt:lpstr>
      <vt:lpstr>Times New Roman</vt:lpstr>
      <vt:lpstr>Wingdings</vt:lpstr>
      <vt:lpstr>Office Theme</vt:lpstr>
      <vt:lpstr>Θέμα του Office</vt:lpstr>
      <vt:lpstr>Πλήρως Τυχαιοποιηµένο  Σχέδιο Completely Radomized Degign CRD </vt:lpstr>
      <vt:lpstr>Παρουσίαση του PowerPoint</vt:lpstr>
      <vt:lpstr>Πλεονεκτήματα μειονεκτήματα Πλεονεκτήματα Βασικό πλεονέκτημα η ευελιξία. Κάθε επέμβαση δεν είναι απαραίτητο να έχει ίσο αριθμό επαναλήψεων (αν και είναι ποιο αποτελεσματικό όταν όλες οι επεμβάσεις έχουν ίσο αριθμό επαναλήψεων)   Η στατιστική ανάλυση είναι απλή  Oταν  οι επεμβάσεις έχουν άνισο αριθμό επαναλήψεων είναι προτιμότερο να εφαρμόζεται   Δεν υπάρχει πρόβλημα όταν χαθεί κάποια επανάληψη (missing plots)   Έχει το μέγιστο αριθμό βαθμού ελευθερίας Β.Ε για το σφάλμα   Μειονεκτήματα   Χαμηλή ακρίβεια εάν το πείραμα δεν έχει υψηλή ομοιομορφία       </vt:lpstr>
      <vt:lpstr>Παρουσίαση του PowerPoint</vt:lpstr>
      <vt:lpstr>Πιθανές χρήσεις CRD  Όταν το πείραμα είναι ομοιόμορφο και δεν υπάρχει ανάγκη για ομαδοποίηση   Όταν υπάρχει μεγάλη πιθανότητα να χαθεί κάποια επανάληψη   Όταν δεν υπάρχει η δυνατότητα για πολλές επαναλήψεις τότε το CRD παρέχει το μέγιστο B.E για τον υπολογισμό του σφάλματος</vt:lpstr>
      <vt:lpstr>Model for CRD (one factor)</vt:lpstr>
      <vt:lpstr>   ti</vt:lpstr>
      <vt:lpstr>Συνολική παραλλακτηκότητα και επιμερισμός σε πηγές παραλλακτηκότητας Sources of variance  One way Anova (ένας παραγοντας) </vt:lpstr>
      <vt:lpstr>Παρουσίαση του PowerPoint</vt:lpstr>
      <vt:lpstr>ANOVA (συνέχεια)</vt:lpstr>
      <vt:lpstr>ANOVA (συνέχεια)</vt:lpstr>
      <vt:lpstr>Πίνακας Ανάλυσης  Παραλλακτικότητας</vt:lpstr>
      <vt:lpstr>ANOVA Table (one Factor, CRD)</vt:lpstr>
      <vt:lpstr>Πλήρως Τυχαιοποιηµένο Σχέδιο  (Completely Randomized Design-CRD)</vt:lpstr>
      <vt:lpstr>Παραµετροποίηση -1</vt:lpstr>
      <vt:lpstr>Παραµετροποίηση -2</vt:lpstr>
      <vt:lpstr>Μεθοδολογία Εγκατάστασης Πειράµατος</vt:lpstr>
      <vt:lpstr>Πότε εφαρµόζεται το CRD</vt:lpstr>
      <vt:lpstr>Πίνακας ∆εδοµένων</vt:lpstr>
      <vt:lpstr>Πίνακας Ανάλυσης Παραλλακτικότητας   (ΑΝΟVA)</vt:lpstr>
      <vt:lpstr>Παρουσίαση του PowerPoint</vt:lpstr>
      <vt:lpstr>Παρουσίαση του PowerPoint</vt:lpstr>
      <vt:lpstr>One Way ANOVA Table ( Ι )</vt:lpstr>
      <vt:lpstr>One Way ANOVA Table ( ΙΙ )</vt:lpstr>
      <vt:lpstr>Πίνακας Δεδοµένων</vt:lpstr>
      <vt:lpstr>Υπολογισµοί ( Ι )</vt:lpstr>
      <vt:lpstr>Παρουσίαση του PowerPoint</vt:lpstr>
      <vt:lpstr>Πίνακας Ανάλυσης Παραλλακτικότητας  (ή ∆ιακύµανσης)</vt:lpstr>
      <vt:lpstr>Παρουσίαση του PowerPoint</vt:lpstr>
      <vt:lpstr>Παρουσίαση του PowerPoint</vt:lpstr>
      <vt:lpstr>ANOVA (συνέχεια)</vt:lpstr>
      <vt:lpstr>Συντελεστής Παραλλακτικότητας  (Coefficient of Variation), CV</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Γενικό Γραµµικό Πρότυπο  (General Linear Model)</vt:lpstr>
      <vt:lpstr>Παρατηρούµενα (∆ειγµατικά) και Αναµενόµενα  (Θεωρητικά) Μέσα Τετράγωνα (Expected Mean  Squares)</vt:lpstr>
      <vt:lpstr>Παραδοχές και Προϋποθέσεις</vt:lpstr>
      <vt:lpstr>Στατιστικοί Έλεγχοι Μηδενικές Υποθέσεις</vt:lpstr>
      <vt:lpstr>Άλλες Στατιστικές Αναλύσεις</vt:lpstr>
      <vt:lpstr>Σχέδιο: Μη Ισορροπηµένο (Unbalanced Design):  Πίνακας Ανάλυσης Παραλλακτικότητας (ή ∆ιακύµανσης), ∆είγµατα Άνισα</vt:lpstr>
      <vt:lpstr>Υπολογισµοί</vt:lpstr>
      <vt:lpstr>Παρουσίαση του PowerPoint</vt:lpstr>
      <vt:lpstr>∆ιαγραµµατική Αναπαράσταση του  Υποδείγµατος</vt:lpstr>
      <vt:lpstr>Πρότυπο ΙΙ (Model type II):  Πρότυπο Τυχαίων Επιδράσεων –  (Random Effects Model)</vt:lpstr>
      <vt:lpstr>Στο παράδειγµα</vt:lpstr>
      <vt:lpstr>Άλλες Εφαρµογές των Συνιστωσών  Παραλλακτικότητας</vt:lpstr>
      <vt:lpstr>Συγκρίσεις Μέσων Όρων</vt:lpstr>
      <vt:lpstr>Στο Παράδειγµα</vt:lpstr>
      <vt:lpstr>Στο Παράδειγµα</vt:lpstr>
      <vt:lpstr>Παρουσίαση του PowerPoint</vt:lpstr>
      <vt:lpstr>Αποτελέσµατα µε το SPSS (1)</vt:lpstr>
      <vt:lpstr>Αποτελέσµατα µε το SPSS (2)</vt:lpstr>
      <vt:lpstr>Αποτελέσµατα µε το SPSS (3)</vt:lpstr>
      <vt:lpstr>Αποτελέσµατα µε το SPSS (4)</vt:lpstr>
      <vt:lpstr>Αποτελέσµατα µε το SPSS (5)</vt:lpstr>
      <vt:lpstr>Αποτελέσµατα µε το SPSS (5)</vt:lpstr>
      <vt:lpstr>Παρουσίαση του PowerPoint</vt:lpstr>
      <vt:lpstr>Παρουσίαση των Αποτελεσµάτων 2</vt:lpstr>
      <vt:lpstr>Άλλες Μορφές ∆ιαγραµµάτων: Box Plot</vt:lpstr>
      <vt:lpstr>Συγκριτικό ∆ιάγραµµα Box Plot</vt:lpstr>
      <vt:lpstr>∆ιάγραµµα Error bar</vt:lpstr>
      <vt:lpstr>Ραβδόγραµµα</vt:lpstr>
      <vt:lpstr>Παραδείγµατα (1)</vt:lpstr>
      <vt:lpstr>Παραδείγµατα (2)</vt:lpstr>
      <vt:lpstr>Παραδείγµατα (3)</vt:lpstr>
      <vt:lpstr>Παραδείγµατα (4)</vt:lpstr>
      <vt:lpstr>Παρουσίαση του PowerPoint</vt:lpstr>
      <vt:lpstr>Παραδείγµατα (5)</vt:lpstr>
      <vt:lpstr>Παρουσίαση του PowerPoint</vt:lpstr>
      <vt:lpstr>Παραδείγµατα (6)</vt:lpstr>
      <vt:lpstr>Αποτελέσµατα (1)</vt:lpstr>
      <vt:lpstr>Αποτελέσµατα (2)</vt:lpstr>
      <vt:lpstr>Αποτελέσµατα (3)</vt:lpstr>
      <vt:lpstr>Αποτελέσµατα (4)</vt:lpstr>
      <vt:lpstr>Αποτελέσµατα (5)</vt:lpstr>
      <vt:lpstr>Αποτελέσµατα (6)</vt:lpstr>
      <vt:lpstr>Η “ανακάλυψη” της µεθόδου ANOVA αποδίδεται  επίσηµα στον…</vt:lpstr>
      <vt:lpstr>Παρουσίαση του PowerPoint</vt:lpstr>
      <vt:lpstr>Παρουσίαση του PowerPoint</vt:lpstr>
      <vt:lpstr>Παρουσίαση του PowerPoint</vt:lpstr>
      <vt:lpstr>Rothamsted is the largest agricultural research centre in  the United Kingdom and almost certainly the oldest  agricultural research station in the world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&lt;4D6963726F736F667420506F776572506F696E74202D20D0EBDEF1F9F220D4F5F7E1E9EFF0EFE9E7ECDDEDEF20D3F7DDE4E9EF5F6E65775F322E707074&gt;</dc:title>
  <dc:creator>user</dc:creator>
  <cp:lastModifiedBy>user</cp:lastModifiedBy>
  <cp:revision>28</cp:revision>
  <dcterms:created xsi:type="dcterms:W3CDTF">2020-04-09T17:07:19Z</dcterms:created>
  <dcterms:modified xsi:type="dcterms:W3CDTF">2022-05-25T09:42:46Z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2010-11-26T00:00:00Z</vt:filetime>
  </property>
  <property fmtid="{D5CDD505-2E9C-101B-9397-08002B2CF9AE}" pid="3" name="Creator">
    <vt:lpwstr>PrimoPDF http://www.primopdf.com</vt:lpwstr>
  </property>
  <property fmtid="{D5CDD505-2E9C-101B-9397-08002B2CF9AE}" pid="4" name="LastSaved">
    <vt:filetime>2020-04-09T00:00:00Z</vt:filetime>
  </property>
</Properties>
</file>