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9" r:id="rId2"/>
    <p:sldId id="260" r:id="rId3"/>
    <p:sldId id="261" r:id="rId4"/>
    <p:sldId id="262" r:id="rId5"/>
    <p:sldId id="264" r:id="rId6"/>
    <p:sldId id="265" r:id="rId7"/>
    <p:sldId id="266" r:id="rId8"/>
    <p:sldId id="257" r:id="rId9"/>
    <p:sldId id="258" r:id="rId10"/>
    <p:sldId id="267" r:id="rId11"/>
    <p:sldId id="268" r:id="rId12"/>
    <p:sldId id="269" r:id="rId13"/>
    <p:sldId id="270" r:id="rId14"/>
    <p:sldId id="271" r:id="rId15"/>
    <p:sldId id="272" r:id="rId16"/>
    <p:sldId id="273" r:id="rId17"/>
    <p:sldId id="274" r:id="rId18"/>
    <p:sldId id="275" r:id="rId19"/>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2" autoAdjust="0"/>
    <p:restoredTop sz="94680" autoAdjust="0"/>
  </p:normalViewPr>
  <p:slideViewPr>
    <p:cSldViewPr>
      <p:cViewPr>
        <p:scale>
          <a:sx n="96" d="100"/>
          <a:sy n="96" d="100"/>
        </p:scale>
        <p:origin x="-1066" y="154"/>
      </p:cViewPr>
      <p:guideLst>
        <p:guide orient="horz" pos="2160"/>
        <p:guide pos="2880"/>
      </p:guideLst>
    </p:cSldViewPr>
  </p:slideViewPr>
  <p:outlineViewPr>
    <p:cViewPr>
      <p:scale>
        <a:sx n="33" d="100"/>
        <a:sy n="33" d="100"/>
      </p:scale>
      <p:origin x="48" y="2942"/>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1 - Τίτλος"/>
          <p:cNvSpPr>
            <a:spLocks noGrp="1"/>
          </p:cNvSpPr>
          <p:nvPr>
            <p:ph type="ctrTitle"/>
          </p:nvPr>
        </p:nvSpPr>
        <p:spPr>
          <a:xfrm>
            <a:off x="685800" y="2130425"/>
            <a:ext cx="7772400" cy="1470025"/>
          </a:xfrm>
        </p:spPr>
        <p:txBody>
          <a:bodyPr/>
          <a:lstStyle/>
          <a:p>
            <a:r>
              <a:rPr lang="el-GR" smtClean="0"/>
              <a:t>Kλικ για επεξεργασία του τίτλου</a:t>
            </a:r>
            <a:endParaRPr lang="el-GR"/>
          </a:p>
        </p:txBody>
      </p:sp>
      <p:sp>
        <p:nvSpPr>
          <p:cNvPr id="3" name="2 - Υπότιτλος"/>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smtClean="0"/>
              <a:t>Κάντε κλικ για να επεξεργαστείτε τον υπότιτλο του υποδείγματος</a:t>
            </a:r>
            <a:endParaRPr lang="el-GR"/>
          </a:p>
        </p:txBody>
      </p:sp>
      <p:sp>
        <p:nvSpPr>
          <p:cNvPr id="4" name="3 - Θέση ημερομηνίας"/>
          <p:cNvSpPr>
            <a:spLocks noGrp="1"/>
          </p:cNvSpPr>
          <p:nvPr>
            <p:ph type="dt" sz="half" idx="10"/>
          </p:nvPr>
        </p:nvSpPr>
        <p:spPr/>
        <p:txBody>
          <a:bodyPr/>
          <a:lstStyle/>
          <a:p>
            <a:fld id="{F2853615-BFDE-46DE-814C-47EC6EF6D371}" type="datetimeFigureOut">
              <a:rPr lang="el-GR" smtClean="0"/>
              <a:t>11/11/2020</a:t>
            </a:fld>
            <a:endParaRPr lang="el-GR" dirty="0"/>
          </a:p>
        </p:txBody>
      </p:sp>
      <p:sp>
        <p:nvSpPr>
          <p:cNvPr id="5" name="4 - Θέση υποσέλιδου"/>
          <p:cNvSpPr>
            <a:spLocks noGrp="1"/>
          </p:cNvSpPr>
          <p:nvPr>
            <p:ph type="ftr" sz="quarter" idx="11"/>
          </p:nvPr>
        </p:nvSpPr>
        <p:spPr/>
        <p:txBody>
          <a:bodyPr/>
          <a:lstStyle/>
          <a:p>
            <a:endParaRPr lang="el-GR" dirty="0"/>
          </a:p>
        </p:txBody>
      </p:sp>
      <p:sp>
        <p:nvSpPr>
          <p:cNvPr id="6" name="5 - Θέση αριθμού διαφάνειας"/>
          <p:cNvSpPr>
            <a:spLocks noGrp="1"/>
          </p:cNvSpPr>
          <p:nvPr>
            <p:ph type="sldNum" sz="quarter" idx="12"/>
          </p:nvPr>
        </p:nvSpPr>
        <p:spPr/>
        <p:txBody>
          <a:bodyPr/>
          <a:lstStyle/>
          <a:p>
            <a:fld id="{3DF53439-851E-44AD-84B1-B6BFC3D0C743}" type="slidenum">
              <a:rPr lang="el-GR" smtClean="0"/>
              <a:t>‹#›</a:t>
            </a:fld>
            <a:endParaRPr lang="el-GR"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κατακόρυφου κειμένου"/>
          <p:cNvSpPr>
            <a:spLocks noGrp="1"/>
          </p:cNvSpPr>
          <p:nvPr>
            <p:ph type="body" orient="vert" idx="1"/>
          </p:nvPr>
        </p:nvSpPr>
        <p:spPr/>
        <p:txBody>
          <a:bodyPr vert="eaVer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F2853615-BFDE-46DE-814C-47EC6EF6D371}" type="datetimeFigureOut">
              <a:rPr lang="el-GR" smtClean="0"/>
              <a:t>11/11/2020</a:t>
            </a:fld>
            <a:endParaRPr lang="el-GR" dirty="0"/>
          </a:p>
        </p:txBody>
      </p:sp>
      <p:sp>
        <p:nvSpPr>
          <p:cNvPr id="5" name="4 - Θέση υποσέλιδου"/>
          <p:cNvSpPr>
            <a:spLocks noGrp="1"/>
          </p:cNvSpPr>
          <p:nvPr>
            <p:ph type="ftr" sz="quarter" idx="11"/>
          </p:nvPr>
        </p:nvSpPr>
        <p:spPr/>
        <p:txBody>
          <a:bodyPr/>
          <a:lstStyle/>
          <a:p>
            <a:endParaRPr lang="el-GR" dirty="0"/>
          </a:p>
        </p:txBody>
      </p:sp>
      <p:sp>
        <p:nvSpPr>
          <p:cNvPr id="6" name="5 - Θέση αριθμού διαφάνειας"/>
          <p:cNvSpPr>
            <a:spLocks noGrp="1"/>
          </p:cNvSpPr>
          <p:nvPr>
            <p:ph type="sldNum" sz="quarter" idx="12"/>
          </p:nvPr>
        </p:nvSpPr>
        <p:spPr/>
        <p:txBody>
          <a:bodyPr/>
          <a:lstStyle/>
          <a:p>
            <a:fld id="{3DF53439-851E-44AD-84B1-B6BFC3D0C743}" type="slidenum">
              <a:rPr lang="el-GR" smtClean="0"/>
              <a:t>‹#›</a:t>
            </a:fld>
            <a:endParaRPr lang="el-GR"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629400" y="274638"/>
            <a:ext cx="2057400" cy="5851525"/>
          </a:xfrm>
        </p:spPr>
        <p:txBody>
          <a:bodyPr vert="eaVert"/>
          <a:lstStyle/>
          <a:p>
            <a:r>
              <a:rPr lang="el-GR" smtClean="0"/>
              <a:t>Kλικ για επεξεργασία του τίτλου</a:t>
            </a:r>
            <a:endParaRPr lang="el-GR"/>
          </a:p>
        </p:txBody>
      </p:sp>
      <p:sp>
        <p:nvSpPr>
          <p:cNvPr id="3" name="2 - Θέση κατακόρυφου κειμένου"/>
          <p:cNvSpPr>
            <a:spLocks noGrp="1"/>
          </p:cNvSpPr>
          <p:nvPr>
            <p:ph type="body" orient="vert" idx="1"/>
          </p:nvPr>
        </p:nvSpPr>
        <p:spPr>
          <a:xfrm>
            <a:off x="457200" y="274638"/>
            <a:ext cx="6019800" cy="5851525"/>
          </a:xfrm>
        </p:spPr>
        <p:txBody>
          <a:bodyPr vert="eaVer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F2853615-BFDE-46DE-814C-47EC6EF6D371}" type="datetimeFigureOut">
              <a:rPr lang="el-GR" smtClean="0"/>
              <a:t>11/11/2020</a:t>
            </a:fld>
            <a:endParaRPr lang="el-GR" dirty="0"/>
          </a:p>
        </p:txBody>
      </p:sp>
      <p:sp>
        <p:nvSpPr>
          <p:cNvPr id="5" name="4 - Θέση υποσέλιδου"/>
          <p:cNvSpPr>
            <a:spLocks noGrp="1"/>
          </p:cNvSpPr>
          <p:nvPr>
            <p:ph type="ftr" sz="quarter" idx="11"/>
          </p:nvPr>
        </p:nvSpPr>
        <p:spPr/>
        <p:txBody>
          <a:bodyPr/>
          <a:lstStyle/>
          <a:p>
            <a:endParaRPr lang="el-GR" dirty="0"/>
          </a:p>
        </p:txBody>
      </p:sp>
      <p:sp>
        <p:nvSpPr>
          <p:cNvPr id="6" name="5 - Θέση αριθμού διαφάνειας"/>
          <p:cNvSpPr>
            <a:spLocks noGrp="1"/>
          </p:cNvSpPr>
          <p:nvPr>
            <p:ph type="sldNum" sz="quarter" idx="12"/>
          </p:nvPr>
        </p:nvSpPr>
        <p:spPr/>
        <p:txBody>
          <a:bodyPr/>
          <a:lstStyle/>
          <a:p>
            <a:fld id="{3DF53439-851E-44AD-84B1-B6BFC3D0C743}" type="slidenum">
              <a:rPr lang="el-GR" smtClean="0"/>
              <a:t>‹#›</a:t>
            </a:fld>
            <a:endParaRPr lang="el-GR"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περιεχομένου"/>
          <p:cNvSpPr>
            <a:spLocks noGrp="1"/>
          </p:cNvSpPr>
          <p:nvPr>
            <p:ph idx="1"/>
          </p:nvPr>
        </p:nvSpPr>
        <p:spPr/>
        <p:txBody>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F2853615-BFDE-46DE-814C-47EC6EF6D371}" type="datetimeFigureOut">
              <a:rPr lang="el-GR" smtClean="0"/>
              <a:t>11/11/2020</a:t>
            </a:fld>
            <a:endParaRPr lang="el-GR" dirty="0"/>
          </a:p>
        </p:txBody>
      </p:sp>
      <p:sp>
        <p:nvSpPr>
          <p:cNvPr id="5" name="4 - Θέση υποσέλιδου"/>
          <p:cNvSpPr>
            <a:spLocks noGrp="1"/>
          </p:cNvSpPr>
          <p:nvPr>
            <p:ph type="ftr" sz="quarter" idx="11"/>
          </p:nvPr>
        </p:nvSpPr>
        <p:spPr/>
        <p:txBody>
          <a:bodyPr/>
          <a:lstStyle/>
          <a:p>
            <a:endParaRPr lang="el-GR" dirty="0"/>
          </a:p>
        </p:txBody>
      </p:sp>
      <p:sp>
        <p:nvSpPr>
          <p:cNvPr id="6" name="5 - Θέση αριθμού διαφάνειας"/>
          <p:cNvSpPr>
            <a:spLocks noGrp="1"/>
          </p:cNvSpPr>
          <p:nvPr>
            <p:ph type="sldNum" sz="quarter" idx="12"/>
          </p:nvPr>
        </p:nvSpPr>
        <p:spPr/>
        <p:txBody>
          <a:bodyPr/>
          <a:lstStyle/>
          <a:p>
            <a:fld id="{3DF53439-851E-44AD-84B1-B6BFC3D0C743}" type="slidenum">
              <a:rPr lang="el-GR" smtClean="0"/>
              <a:t>‹#›</a:t>
            </a:fld>
            <a:endParaRPr lang="el-GR"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1 - Τίτλος"/>
          <p:cNvSpPr>
            <a:spLocks noGrp="1"/>
          </p:cNvSpPr>
          <p:nvPr>
            <p:ph type="title"/>
          </p:nvPr>
        </p:nvSpPr>
        <p:spPr>
          <a:xfrm>
            <a:off x="722313" y="4406900"/>
            <a:ext cx="7772400" cy="1362075"/>
          </a:xfrm>
        </p:spPr>
        <p:txBody>
          <a:bodyPr anchor="t"/>
          <a:lstStyle>
            <a:lvl1pPr algn="l">
              <a:defRPr sz="4000" b="1" cap="all"/>
            </a:lvl1p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Kλικ για επεξεργασία των στυλ του υποδείγματος</a:t>
            </a:r>
          </a:p>
        </p:txBody>
      </p:sp>
      <p:sp>
        <p:nvSpPr>
          <p:cNvPr id="4" name="3 - Θέση ημερομηνίας"/>
          <p:cNvSpPr>
            <a:spLocks noGrp="1"/>
          </p:cNvSpPr>
          <p:nvPr>
            <p:ph type="dt" sz="half" idx="10"/>
          </p:nvPr>
        </p:nvSpPr>
        <p:spPr/>
        <p:txBody>
          <a:bodyPr/>
          <a:lstStyle/>
          <a:p>
            <a:fld id="{F2853615-BFDE-46DE-814C-47EC6EF6D371}" type="datetimeFigureOut">
              <a:rPr lang="el-GR" smtClean="0"/>
              <a:t>11/11/2020</a:t>
            </a:fld>
            <a:endParaRPr lang="el-GR" dirty="0"/>
          </a:p>
        </p:txBody>
      </p:sp>
      <p:sp>
        <p:nvSpPr>
          <p:cNvPr id="5" name="4 - Θέση υποσέλιδου"/>
          <p:cNvSpPr>
            <a:spLocks noGrp="1"/>
          </p:cNvSpPr>
          <p:nvPr>
            <p:ph type="ftr" sz="quarter" idx="11"/>
          </p:nvPr>
        </p:nvSpPr>
        <p:spPr/>
        <p:txBody>
          <a:bodyPr/>
          <a:lstStyle/>
          <a:p>
            <a:endParaRPr lang="el-GR" dirty="0"/>
          </a:p>
        </p:txBody>
      </p:sp>
      <p:sp>
        <p:nvSpPr>
          <p:cNvPr id="6" name="5 - Θέση αριθμού διαφάνειας"/>
          <p:cNvSpPr>
            <a:spLocks noGrp="1"/>
          </p:cNvSpPr>
          <p:nvPr>
            <p:ph type="sldNum" sz="quarter" idx="12"/>
          </p:nvPr>
        </p:nvSpPr>
        <p:spPr/>
        <p:txBody>
          <a:bodyPr/>
          <a:lstStyle/>
          <a:p>
            <a:fld id="{3DF53439-851E-44AD-84B1-B6BFC3D0C743}" type="slidenum">
              <a:rPr lang="el-GR" smtClean="0"/>
              <a:t>‹#›</a:t>
            </a:fld>
            <a:endParaRPr lang="el-GR"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περιεχομένου"/>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περιεχομένου"/>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4 - Θέση ημερομηνίας"/>
          <p:cNvSpPr>
            <a:spLocks noGrp="1"/>
          </p:cNvSpPr>
          <p:nvPr>
            <p:ph type="dt" sz="half" idx="10"/>
          </p:nvPr>
        </p:nvSpPr>
        <p:spPr/>
        <p:txBody>
          <a:bodyPr/>
          <a:lstStyle/>
          <a:p>
            <a:fld id="{F2853615-BFDE-46DE-814C-47EC6EF6D371}" type="datetimeFigureOut">
              <a:rPr lang="el-GR" smtClean="0"/>
              <a:t>11/11/2020</a:t>
            </a:fld>
            <a:endParaRPr lang="el-GR" dirty="0"/>
          </a:p>
        </p:txBody>
      </p:sp>
      <p:sp>
        <p:nvSpPr>
          <p:cNvPr id="6" name="5 - Θέση υποσέλιδου"/>
          <p:cNvSpPr>
            <a:spLocks noGrp="1"/>
          </p:cNvSpPr>
          <p:nvPr>
            <p:ph type="ftr" sz="quarter" idx="11"/>
          </p:nvPr>
        </p:nvSpPr>
        <p:spPr/>
        <p:txBody>
          <a:bodyPr/>
          <a:lstStyle/>
          <a:p>
            <a:endParaRPr lang="el-GR" dirty="0"/>
          </a:p>
        </p:txBody>
      </p:sp>
      <p:sp>
        <p:nvSpPr>
          <p:cNvPr id="7" name="6 - Θέση αριθμού διαφάνειας"/>
          <p:cNvSpPr>
            <a:spLocks noGrp="1"/>
          </p:cNvSpPr>
          <p:nvPr>
            <p:ph type="sldNum" sz="quarter" idx="12"/>
          </p:nvPr>
        </p:nvSpPr>
        <p:spPr/>
        <p:txBody>
          <a:bodyPr/>
          <a:lstStyle/>
          <a:p>
            <a:fld id="{3DF53439-851E-44AD-84B1-B6BFC3D0C743}" type="slidenum">
              <a:rPr lang="el-GR" smtClean="0"/>
              <a:t>‹#›</a:t>
            </a:fld>
            <a:endParaRPr lang="el-GR"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lvl1pPr>
              <a:defRPr/>
            </a:lvl1p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Kλικ για επεξεργασία των στυλ του υποδείγματος</a:t>
            </a:r>
          </a:p>
        </p:txBody>
      </p:sp>
      <p:sp>
        <p:nvSpPr>
          <p:cNvPr id="4" name="3 - Θέση περιεχομένου"/>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4 - Θέση κειμένου"/>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Kλικ για επεξεργασία των στυλ του υποδείγματος</a:t>
            </a:r>
          </a:p>
        </p:txBody>
      </p:sp>
      <p:sp>
        <p:nvSpPr>
          <p:cNvPr id="6" name="5 - Θέση περιεχομένου"/>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6 - Θέση ημερομηνίας"/>
          <p:cNvSpPr>
            <a:spLocks noGrp="1"/>
          </p:cNvSpPr>
          <p:nvPr>
            <p:ph type="dt" sz="half" idx="10"/>
          </p:nvPr>
        </p:nvSpPr>
        <p:spPr/>
        <p:txBody>
          <a:bodyPr/>
          <a:lstStyle/>
          <a:p>
            <a:fld id="{F2853615-BFDE-46DE-814C-47EC6EF6D371}" type="datetimeFigureOut">
              <a:rPr lang="el-GR" smtClean="0"/>
              <a:t>11/11/2020</a:t>
            </a:fld>
            <a:endParaRPr lang="el-GR" dirty="0"/>
          </a:p>
        </p:txBody>
      </p:sp>
      <p:sp>
        <p:nvSpPr>
          <p:cNvPr id="8" name="7 - Θέση υποσέλιδου"/>
          <p:cNvSpPr>
            <a:spLocks noGrp="1"/>
          </p:cNvSpPr>
          <p:nvPr>
            <p:ph type="ftr" sz="quarter" idx="11"/>
          </p:nvPr>
        </p:nvSpPr>
        <p:spPr/>
        <p:txBody>
          <a:bodyPr/>
          <a:lstStyle/>
          <a:p>
            <a:endParaRPr lang="el-GR" dirty="0"/>
          </a:p>
        </p:txBody>
      </p:sp>
      <p:sp>
        <p:nvSpPr>
          <p:cNvPr id="9" name="8 - Θέση αριθμού διαφάνειας"/>
          <p:cNvSpPr>
            <a:spLocks noGrp="1"/>
          </p:cNvSpPr>
          <p:nvPr>
            <p:ph type="sldNum" sz="quarter" idx="12"/>
          </p:nvPr>
        </p:nvSpPr>
        <p:spPr/>
        <p:txBody>
          <a:bodyPr/>
          <a:lstStyle/>
          <a:p>
            <a:fld id="{3DF53439-851E-44AD-84B1-B6BFC3D0C743}" type="slidenum">
              <a:rPr lang="el-GR" smtClean="0"/>
              <a:t>‹#›</a:t>
            </a:fld>
            <a:endParaRPr lang="el-GR"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ημερομηνίας"/>
          <p:cNvSpPr>
            <a:spLocks noGrp="1"/>
          </p:cNvSpPr>
          <p:nvPr>
            <p:ph type="dt" sz="half" idx="10"/>
          </p:nvPr>
        </p:nvSpPr>
        <p:spPr/>
        <p:txBody>
          <a:bodyPr/>
          <a:lstStyle/>
          <a:p>
            <a:fld id="{F2853615-BFDE-46DE-814C-47EC6EF6D371}" type="datetimeFigureOut">
              <a:rPr lang="el-GR" smtClean="0"/>
              <a:t>11/11/2020</a:t>
            </a:fld>
            <a:endParaRPr lang="el-GR" dirty="0"/>
          </a:p>
        </p:txBody>
      </p:sp>
      <p:sp>
        <p:nvSpPr>
          <p:cNvPr id="4" name="3 - Θέση υποσέλιδου"/>
          <p:cNvSpPr>
            <a:spLocks noGrp="1"/>
          </p:cNvSpPr>
          <p:nvPr>
            <p:ph type="ftr" sz="quarter" idx="11"/>
          </p:nvPr>
        </p:nvSpPr>
        <p:spPr/>
        <p:txBody>
          <a:bodyPr/>
          <a:lstStyle/>
          <a:p>
            <a:endParaRPr lang="el-GR" dirty="0"/>
          </a:p>
        </p:txBody>
      </p:sp>
      <p:sp>
        <p:nvSpPr>
          <p:cNvPr id="5" name="4 - Θέση αριθμού διαφάνειας"/>
          <p:cNvSpPr>
            <a:spLocks noGrp="1"/>
          </p:cNvSpPr>
          <p:nvPr>
            <p:ph type="sldNum" sz="quarter" idx="12"/>
          </p:nvPr>
        </p:nvSpPr>
        <p:spPr/>
        <p:txBody>
          <a:bodyPr/>
          <a:lstStyle/>
          <a:p>
            <a:fld id="{3DF53439-851E-44AD-84B1-B6BFC3D0C743}" type="slidenum">
              <a:rPr lang="el-GR" smtClean="0"/>
              <a:t>‹#›</a:t>
            </a:fld>
            <a:endParaRPr lang="el-GR"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1 - Θέση ημερομηνίας"/>
          <p:cNvSpPr>
            <a:spLocks noGrp="1"/>
          </p:cNvSpPr>
          <p:nvPr>
            <p:ph type="dt" sz="half" idx="10"/>
          </p:nvPr>
        </p:nvSpPr>
        <p:spPr/>
        <p:txBody>
          <a:bodyPr/>
          <a:lstStyle/>
          <a:p>
            <a:fld id="{F2853615-BFDE-46DE-814C-47EC6EF6D371}" type="datetimeFigureOut">
              <a:rPr lang="el-GR" smtClean="0"/>
              <a:t>11/11/2020</a:t>
            </a:fld>
            <a:endParaRPr lang="el-GR" dirty="0"/>
          </a:p>
        </p:txBody>
      </p:sp>
      <p:sp>
        <p:nvSpPr>
          <p:cNvPr id="3" name="2 - Θέση υποσέλιδου"/>
          <p:cNvSpPr>
            <a:spLocks noGrp="1"/>
          </p:cNvSpPr>
          <p:nvPr>
            <p:ph type="ftr" sz="quarter" idx="11"/>
          </p:nvPr>
        </p:nvSpPr>
        <p:spPr/>
        <p:txBody>
          <a:bodyPr/>
          <a:lstStyle/>
          <a:p>
            <a:endParaRPr lang="el-GR" dirty="0"/>
          </a:p>
        </p:txBody>
      </p:sp>
      <p:sp>
        <p:nvSpPr>
          <p:cNvPr id="4" name="3 - Θέση αριθμού διαφάνειας"/>
          <p:cNvSpPr>
            <a:spLocks noGrp="1"/>
          </p:cNvSpPr>
          <p:nvPr>
            <p:ph type="sldNum" sz="quarter" idx="12"/>
          </p:nvPr>
        </p:nvSpPr>
        <p:spPr/>
        <p:txBody>
          <a:bodyPr/>
          <a:lstStyle/>
          <a:p>
            <a:fld id="{3DF53439-851E-44AD-84B1-B6BFC3D0C743}" type="slidenum">
              <a:rPr lang="el-GR" smtClean="0"/>
              <a:t>‹#›</a:t>
            </a:fld>
            <a:endParaRPr lang="el-GR"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3050"/>
            <a:ext cx="3008313" cy="1162050"/>
          </a:xfrm>
        </p:spPr>
        <p:txBody>
          <a:bodyPr anchor="b"/>
          <a:lstStyle>
            <a:lvl1pPr algn="l">
              <a:defRPr sz="2000" b="1"/>
            </a:lvl1pPr>
          </a:lstStyle>
          <a:p>
            <a:r>
              <a:rPr lang="el-GR" smtClean="0"/>
              <a:t>Kλικ για επεξεργασία του τίτλου</a:t>
            </a:r>
            <a:endParaRPr lang="el-GR"/>
          </a:p>
        </p:txBody>
      </p:sp>
      <p:sp>
        <p:nvSpPr>
          <p:cNvPr id="3" name="2 - Θέση περιεχομένου"/>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κειμένου"/>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fld id="{F2853615-BFDE-46DE-814C-47EC6EF6D371}" type="datetimeFigureOut">
              <a:rPr lang="el-GR" smtClean="0"/>
              <a:t>11/11/2020</a:t>
            </a:fld>
            <a:endParaRPr lang="el-GR" dirty="0"/>
          </a:p>
        </p:txBody>
      </p:sp>
      <p:sp>
        <p:nvSpPr>
          <p:cNvPr id="6" name="5 - Θέση υποσέλιδου"/>
          <p:cNvSpPr>
            <a:spLocks noGrp="1"/>
          </p:cNvSpPr>
          <p:nvPr>
            <p:ph type="ftr" sz="quarter" idx="11"/>
          </p:nvPr>
        </p:nvSpPr>
        <p:spPr/>
        <p:txBody>
          <a:bodyPr/>
          <a:lstStyle/>
          <a:p>
            <a:endParaRPr lang="el-GR" dirty="0"/>
          </a:p>
        </p:txBody>
      </p:sp>
      <p:sp>
        <p:nvSpPr>
          <p:cNvPr id="7" name="6 - Θέση αριθμού διαφάνειας"/>
          <p:cNvSpPr>
            <a:spLocks noGrp="1"/>
          </p:cNvSpPr>
          <p:nvPr>
            <p:ph type="sldNum" sz="quarter" idx="12"/>
          </p:nvPr>
        </p:nvSpPr>
        <p:spPr/>
        <p:txBody>
          <a:bodyPr/>
          <a:lstStyle/>
          <a:p>
            <a:fld id="{3DF53439-851E-44AD-84B1-B6BFC3D0C743}" type="slidenum">
              <a:rPr lang="el-GR" smtClean="0"/>
              <a:t>‹#›</a:t>
            </a:fld>
            <a:endParaRPr lang="el-GR"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1792288" y="4800600"/>
            <a:ext cx="5486400" cy="566738"/>
          </a:xfrm>
        </p:spPr>
        <p:txBody>
          <a:bodyPr anchor="b"/>
          <a:lstStyle>
            <a:lvl1pPr algn="l">
              <a:defRPr sz="2000" b="1"/>
            </a:lvl1pPr>
          </a:lstStyle>
          <a:p>
            <a:r>
              <a:rPr lang="el-GR" smtClean="0"/>
              <a:t>Kλικ για επεξεργασία του τίτλου</a:t>
            </a:r>
            <a:endParaRPr lang="el-GR"/>
          </a:p>
        </p:txBody>
      </p:sp>
      <p:sp>
        <p:nvSpPr>
          <p:cNvPr id="3" name="2 - Θέση εικόνας"/>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dirty="0"/>
          </a:p>
        </p:txBody>
      </p:sp>
      <p:sp>
        <p:nvSpPr>
          <p:cNvPr id="4" name="3 - Θέση κειμένου"/>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fld id="{F2853615-BFDE-46DE-814C-47EC6EF6D371}" type="datetimeFigureOut">
              <a:rPr lang="el-GR" smtClean="0"/>
              <a:t>11/11/2020</a:t>
            </a:fld>
            <a:endParaRPr lang="el-GR" dirty="0"/>
          </a:p>
        </p:txBody>
      </p:sp>
      <p:sp>
        <p:nvSpPr>
          <p:cNvPr id="6" name="5 - Θέση υποσέλιδου"/>
          <p:cNvSpPr>
            <a:spLocks noGrp="1"/>
          </p:cNvSpPr>
          <p:nvPr>
            <p:ph type="ftr" sz="quarter" idx="11"/>
          </p:nvPr>
        </p:nvSpPr>
        <p:spPr/>
        <p:txBody>
          <a:bodyPr/>
          <a:lstStyle/>
          <a:p>
            <a:endParaRPr lang="el-GR" dirty="0"/>
          </a:p>
        </p:txBody>
      </p:sp>
      <p:sp>
        <p:nvSpPr>
          <p:cNvPr id="7" name="6 - Θέση αριθμού διαφάνειας"/>
          <p:cNvSpPr>
            <a:spLocks noGrp="1"/>
          </p:cNvSpPr>
          <p:nvPr>
            <p:ph type="sldNum" sz="quarter" idx="12"/>
          </p:nvPr>
        </p:nvSpPr>
        <p:spPr/>
        <p:txBody>
          <a:bodyPr/>
          <a:lstStyle/>
          <a:p>
            <a:fld id="{3DF53439-851E-44AD-84B1-B6BFC3D0C743}" type="slidenum">
              <a:rPr lang="el-GR" smtClean="0"/>
              <a:t>‹#›</a:t>
            </a:fld>
            <a:endParaRPr lang="el-GR"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 Θέση τίτλου"/>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2853615-BFDE-46DE-814C-47EC6EF6D371}" type="datetimeFigureOut">
              <a:rPr lang="el-GR" smtClean="0"/>
              <a:t>11/11/2020</a:t>
            </a:fld>
            <a:endParaRPr lang="el-GR" dirty="0"/>
          </a:p>
        </p:txBody>
      </p:sp>
      <p:sp>
        <p:nvSpPr>
          <p:cNvPr id="5" name="4 - Θέση υποσέλιδου"/>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dirty="0"/>
          </a:p>
        </p:txBody>
      </p:sp>
      <p:sp>
        <p:nvSpPr>
          <p:cNvPr id="6" name="5 - Θέση αριθμού διαφάνειας"/>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DF53439-851E-44AD-84B1-B6BFC3D0C743}" type="slidenum">
              <a:rPr lang="el-GR" smtClean="0"/>
              <a:t>‹#›</a:t>
            </a:fld>
            <a:endParaRPr lang="el-GR"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smtClean="0"/>
              <a:t>Ε.Φ.Ε.Τ. </a:t>
            </a:r>
            <a:r>
              <a:rPr lang="el-GR" sz="2700" dirty="0">
                <a:latin typeface="Arial" panose="020B0604020202020204" pitchFamily="34" charset="0"/>
                <a:cs typeface="Arial" panose="020B0604020202020204" pitchFamily="34" charset="0"/>
              </a:rPr>
              <a:t>ΕΝΙΑΙΟΣ ΦΟΡΕΑΣ ΕΛΕΓΧΟΥ ΤΡΟΦΙΜΩΝ</a:t>
            </a:r>
            <a:r>
              <a:rPr lang="el-GR" dirty="0" smtClean="0"/>
              <a:t/>
            </a:r>
            <a:br>
              <a:rPr lang="el-GR" dirty="0" smtClean="0"/>
            </a:br>
            <a:r>
              <a:rPr lang="el-GR" dirty="0" smtClean="0"/>
              <a:t>αποστολή &amp; αρμοδιότητες</a:t>
            </a:r>
            <a:endParaRPr lang="el-GR" dirty="0"/>
          </a:p>
        </p:txBody>
      </p:sp>
      <p:sp>
        <p:nvSpPr>
          <p:cNvPr id="3" name="Θέση περιεχομένου 2"/>
          <p:cNvSpPr>
            <a:spLocks noGrp="1"/>
          </p:cNvSpPr>
          <p:nvPr>
            <p:ph idx="1"/>
          </p:nvPr>
        </p:nvSpPr>
        <p:spPr/>
        <p:txBody>
          <a:bodyPr>
            <a:normAutofit fontScale="25000" lnSpcReduction="20000"/>
          </a:bodyPr>
          <a:lstStyle/>
          <a:p>
            <a:r>
              <a:rPr lang="el-GR" sz="9600" dirty="0">
                <a:latin typeface="Arial" panose="020B0604020202020204" pitchFamily="34" charset="0"/>
                <a:cs typeface="Arial" panose="020B0604020202020204" pitchFamily="34" charset="0"/>
              </a:rPr>
              <a:t>Ο ΕΦΕΤ συστάθηκε με το Ν. 2741/ΦΕΚ 199/28-09-1999. Είναι Ν.Π.Δ.Δ. και τελεί υπό την εποπτεία του Υπουργείου Αγροτικής Ανάπτυξης και Τροφίμων. Οι αρμοδιότητες του Ενιαίου Φορέα Ελέγχου Τροφίμων είναι:</a:t>
            </a:r>
          </a:p>
          <a:p>
            <a:endParaRPr lang="el-GR" sz="9600" dirty="0">
              <a:latin typeface="Arial" panose="020B0604020202020204" pitchFamily="34" charset="0"/>
              <a:cs typeface="Arial" panose="020B0604020202020204" pitchFamily="34" charset="0"/>
            </a:endParaRPr>
          </a:p>
          <a:p>
            <a:endParaRPr lang="el-GR" sz="9600" dirty="0">
              <a:latin typeface="Arial" panose="020B0604020202020204" pitchFamily="34" charset="0"/>
              <a:cs typeface="Arial" panose="020B0604020202020204" pitchFamily="34" charset="0"/>
            </a:endParaRPr>
          </a:p>
          <a:p>
            <a:r>
              <a:rPr lang="el-GR" sz="9600" dirty="0">
                <a:latin typeface="Arial" panose="020B0604020202020204" pitchFamily="34" charset="0"/>
                <a:cs typeface="Arial" panose="020B0604020202020204" pitchFamily="34" charset="0"/>
              </a:rPr>
              <a:t>Καθορίζει τις προδιαγραφές ποιότητας τις οποίες πρέπει να πληρούν τα προσφερόμενα στην κατανάλωση τρόφιμα και οι πρώτες ή πρόσθετες ύλες που προορίζονται για προσθήκη σε τρόφιμα με σκοπό την προστασία της δημόσιας υγείας και την αποφυγή της εξαπάτησης των καταναλωτών</a:t>
            </a:r>
            <a:r>
              <a:rPr lang="el-GR" sz="9600" dirty="0" smtClean="0">
                <a:latin typeface="Arial" panose="020B0604020202020204" pitchFamily="34" charset="0"/>
                <a:cs typeface="Arial" panose="020B0604020202020204" pitchFamily="34" charset="0"/>
              </a:rPr>
              <a:t>.</a:t>
            </a:r>
          </a:p>
          <a:p>
            <a:endParaRPr lang="el-GR" sz="9600" dirty="0" smtClean="0">
              <a:latin typeface="Arial" panose="020B0604020202020204" pitchFamily="34" charset="0"/>
              <a:cs typeface="Arial" panose="020B0604020202020204" pitchFamily="34" charset="0"/>
            </a:endParaRPr>
          </a:p>
          <a:p>
            <a:endParaRPr lang="el-GR" sz="9600" dirty="0">
              <a:latin typeface="Arial" panose="020B0604020202020204" pitchFamily="34" charset="0"/>
              <a:cs typeface="Arial" panose="020B0604020202020204" pitchFamily="34" charset="0"/>
            </a:endParaRPr>
          </a:p>
          <a:p>
            <a:endParaRPr lang="el-GR" sz="9600" dirty="0" smtClean="0">
              <a:latin typeface="Arial" panose="020B0604020202020204" pitchFamily="34" charset="0"/>
              <a:cs typeface="Arial" panose="020B0604020202020204" pitchFamily="34" charset="0"/>
            </a:endParaRPr>
          </a:p>
          <a:p>
            <a:pPr marL="0" indent="0">
              <a:buNone/>
            </a:pPr>
            <a:endParaRPr lang="el-GR" sz="96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28888106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sz="2000" dirty="0">
                <a:latin typeface="Arial" panose="020B0604020202020204" pitchFamily="34" charset="0"/>
                <a:cs typeface="Arial" panose="020B0604020202020204" pitchFamily="34" charset="0"/>
              </a:rPr>
              <a:t>ΣΧΕΔΙΑΣΜΟΣ – ΟΡΓΑΝΩΣΗ- ΔΙΑΜΟΡΦΩΣΗ – </a:t>
            </a:r>
            <a:r>
              <a:rPr lang="el-GR" sz="2000" dirty="0" smtClean="0">
                <a:latin typeface="Arial" panose="020B0604020202020204" pitchFamily="34" charset="0"/>
                <a:cs typeface="Arial" panose="020B0604020202020204" pitchFamily="34" charset="0"/>
              </a:rPr>
              <a:t>ΕΡΓΟΝΟΜΙΑ</a:t>
            </a:r>
            <a:r>
              <a:rPr lang="el-GR" sz="2000" dirty="0">
                <a:latin typeface="Arial" panose="020B0604020202020204" pitchFamily="34" charset="0"/>
                <a:cs typeface="Arial" panose="020B0604020202020204" pitchFamily="34" charset="0"/>
              </a:rPr>
              <a:t/>
            </a:r>
            <a:br>
              <a:rPr lang="el-GR" sz="2000" dirty="0">
                <a:latin typeface="Arial" panose="020B0604020202020204" pitchFamily="34" charset="0"/>
                <a:cs typeface="Arial" panose="020B0604020202020204" pitchFamily="34" charset="0"/>
              </a:rPr>
            </a:br>
            <a:r>
              <a:rPr lang="el-GR" sz="2000" dirty="0">
                <a:latin typeface="Arial" panose="020B0604020202020204" pitchFamily="34" charset="0"/>
                <a:cs typeface="Arial" panose="020B0604020202020204" pitchFamily="34" charset="0"/>
              </a:rPr>
              <a:t>προϋποθέσεις αρχιτεκτονικού </a:t>
            </a:r>
            <a:r>
              <a:rPr lang="el-GR" sz="2000" dirty="0" smtClean="0">
                <a:latin typeface="Arial" panose="020B0604020202020204" pitchFamily="34" charset="0"/>
                <a:cs typeface="Arial" panose="020B0604020202020204" pitchFamily="34" charset="0"/>
              </a:rPr>
              <a:t>σχεδιασμού</a:t>
            </a:r>
            <a:br>
              <a:rPr lang="el-GR" sz="2000" dirty="0" smtClean="0">
                <a:latin typeface="Arial" panose="020B0604020202020204" pitchFamily="34" charset="0"/>
                <a:cs typeface="Arial" panose="020B0604020202020204" pitchFamily="34" charset="0"/>
              </a:rPr>
            </a:br>
            <a:r>
              <a:rPr lang="el-GR" sz="2000" b="1" dirty="0" smtClean="0">
                <a:latin typeface="Arial" panose="020B0604020202020204" pitchFamily="34" charset="0"/>
                <a:cs typeface="Arial" panose="020B0604020202020204" pitchFamily="34" charset="0"/>
              </a:rPr>
              <a:t>εξωτερικοί χώροι</a:t>
            </a:r>
            <a:r>
              <a:rPr lang="el-GR" sz="2000" b="1" dirty="0">
                <a:latin typeface="Arial" panose="020B0604020202020204" pitchFamily="34" charset="0"/>
                <a:cs typeface="Arial" panose="020B0604020202020204" pitchFamily="34" charset="0"/>
              </a:rPr>
              <a:t/>
            </a:r>
            <a:br>
              <a:rPr lang="el-GR" sz="2000" b="1" dirty="0">
                <a:latin typeface="Arial" panose="020B0604020202020204" pitchFamily="34" charset="0"/>
                <a:cs typeface="Arial" panose="020B0604020202020204" pitchFamily="34" charset="0"/>
              </a:rPr>
            </a:br>
            <a:endParaRPr lang="el-GR" sz="2000" b="1" dirty="0">
              <a:latin typeface="Arial" panose="020B0604020202020204" pitchFamily="34" charset="0"/>
              <a:cs typeface="Arial" panose="020B0604020202020204" pitchFamily="34" charset="0"/>
            </a:endParaRPr>
          </a:p>
        </p:txBody>
      </p:sp>
      <p:sp>
        <p:nvSpPr>
          <p:cNvPr id="3" name="Θέση περιεχομένου 2"/>
          <p:cNvSpPr>
            <a:spLocks noGrp="1"/>
          </p:cNvSpPr>
          <p:nvPr>
            <p:ph idx="1"/>
          </p:nvPr>
        </p:nvSpPr>
        <p:spPr/>
        <p:txBody>
          <a:bodyPr>
            <a:normAutofit fontScale="92500" lnSpcReduction="20000"/>
          </a:bodyPr>
          <a:lstStyle/>
          <a:p>
            <a:pPr marL="0" indent="0">
              <a:buNone/>
            </a:pPr>
            <a:r>
              <a:rPr lang="el-GR" b="1" dirty="0" smtClean="0">
                <a:latin typeface="Arial" panose="020B0604020202020204" pitchFamily="34" charset="0"/>
                <a:cs typeface="Arial" panose="020B0604020202020204" pitchFamily="34" charset="0"/>
              </a:rPr>
              <a:t>Είσοδος – εξωτερικοί χώροι εστιατορίου</a:t>
            </a:r>
            <a:r>
              <a:rPr lang="el-GR" dirty="0" smtClean="0"/>
              <a:t>: </a:t>
            </a:r>
          </a:p>
          <a:p>
            <a:r>
              <a:rPr lang="el-GR" dirty="0" smtClean="0"/>
              <a:t>Άνετα προσπελάσιμη, καθαρή με ευδιάκριτη φωτεινή επιγραφή.</a:t>
            </a:r>
          </a:p>
          <a:p>
            <a:r>
              <a:rPr lang="el-GR" dirty="0" smtClean="0"/>
              <a:t>Πρωτότυπη και ανάλογη του στιλ και </a:t>
            </a:r>
            <a:r>
              <a:rPr lang="el-GR" smtClean="0"/>
              <a:t>το </a:t>
            </a:r>
            <a:r>
              <a:rPr lang="el-GR" smtClean="0"/>
              <a:t>είδος </a:t>
            </a:r>
            <a:r>
              <a:rPr lang="el-GR" dirty="0" smtClean="0"/>
              <a:t>του εστιατορίου.</a:t>
            </a:r>
          </a:p>
          <a:p>
            <a:r>
              <a:rPr lang="el-GR" dirty="0" smtClean="0"/>
              <a:t>Η επιγραφή θα πρέπει να προκαλεί το ενδιαφέρον του πελάτη. </a:t>
            </a:r>
          </a:p>
          <a:p>
            <a:r>
              <a:rPr lang="el-GR" dirty="0" smtClean="0"/>
              <a:t>Κατασκευή απλών ή πολύπλοκων σχεδίων κήπων εξαρτάται από τις κλιματολογικές συνθήκες της περιοχής αλλά και την κατηγορία και τον τύπο του εστιατορίου.</a:t>
            </a:r>
          </a:p>
          <a:p>
            <a:endParaRPr lang="el-GR" dirty="0"/>
          </a:p>
        </p:txBody>
      </p:sp>
    </p:spTree>
    <p:extLst>
      <p:ext uri="{BB962C8B-B14F-4D97-AF65-F5344CB8AC3E}">
        <p14:creationId xmlns:p14="http://schemas.microsoft.com/office/powerpoint/2010/main" val="85812123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n-US" sz="2200" dirty="0" smtClean="0">
                <a:latin typeface="Arial" panose="020B0604020202020204" pitchFamily="34" charset="0"/>
                <a:cs typeface="Arial" panose="020B0604020202020204" pitchFamily="34" charset="0"/>
              </a:rPr>
              <a:t/>
            </a:r>
            <a:br>
              <a:rPr lang="en-US" sz="2200" dirty="0" smtClean="0">
                <a:latin typeface="Arial" panose="020B0604020202020204" pitchFamily="34" charset="0"/>
                <a:cs typeface="Arial" panose="020B0604020202020204" pitchFamily="34" charset="0"/>
              </a:rPr>
            </a:br>
            <a:r>
              <a:rPr lang="en-US" sz="2200" dirty="0">
                <a:latin typeface="Arial" panose="020B0604020202020204" pitchFamily="34" charset="0"/>
                <a:cs typeface="Arial" panose="020B0604020202020204" pitchFamily="34" charset="0"/>
              </a:rPr>
              <a:t/>
            </a:r>
            <a:br>
              <a:rPr lang="en-US" sz="2200" dirty="0">
                <a:latin typeface="Arial" panose="020B0604020202020204" pitchFamily="34" charset="0"/>
                <a:cs typeface="Arial" panose="020B0604020202020204" pitchFamily="34" charset="0"/>
              </a:rPr>
            </a:br>
            <a:r>
              <a:rPr lang="el-GR" sz="2200" dirty="0" smtClean="0">
                <a:latin typeface="Arial" panose="020B0604020202020204" pitchFamily="34" charset="0"/>
                <a:cs typeface="Arial" panose="020B0604020202020204" pitchFamily="34" charset="0"/>
              </a:rPr>
              <a:t>ΣΧΕΔΙΑΣΜΟΣ </a:t>
            </a:r>
            <a:r>
              <a:rPr lang="el-GR" sz="2200" dirty="0">
                <a:latin typeface="Arial" panose="020B0604020202020204" pitchFamily="34" charset="0"/>
                <a:cs typeface="Arial" panose="020B0604020202020204" pitchFamily="34" charset="0"/>
              </a:rPr>
              <a:t>– ΟΡΓΑΝΩΣΗ- ΔΙΑΜΟΡΦΩΣΗ – ΕΡΓΟΝΟΜΙΑ</a:t>
            </a:r>
            <a:br>
              <a:rPr lang="el-GR" sz="2200" dirty="0">
                <a:latin typeface="Arial" panose="020B0604020202020204" pitchFamily="34" charset="0"/>
                <a:cs typeface="Arial" panose="020B0604020202020204" pitchFamily="34" charset="0"/>
              </a:rPr>
            </a:br>
            <a:r>
              <a:rPr lang="el-GR" sz="2200" dirty="0">
                <a:latin typeface="Arial" panose="020B0604020202020204" pitchFamily="34" charset="0"/>
                <a:cs typeface="Arial" panose="020B0604020202020204" pitchFamily="34" charset="0"/>
              </a:rPr>
              <a:t>προϋποθέσεις αρχιτεκτονικού σχεδιασμού</a:t>
            </a:r>
            <a:br>
              <a:rPr lang="el-GR" sz="2200" dirty="0">
                <a:latin typeface="Arial" panose="020B0604020202020204" pitchFamily="34" charset="0"/>
                <a:cs typeface="Arial" panose="020B0604020202020204" pitchFamily="34" charset="0"/>
              </a:rPr>
            </a:br>
            <a:r>
              <a:rPr lang="el-GR" sz="2700" b="1" dirty="0" smtClean="0">
                <a:latin typeface="Arial" panose="020B0604020202020204" pitchFamily="34" charset="0"/>
                <a:cs typeface="Arial" panose="020B0604020202020204" pitchFamily="34" charset="0"/>
              </a:rPr>
              <a:t>εσωτερικοί </a:t>
            </a:r>
            <a:r>
              <a:rPr lang="el-GR" sz="2700" b="1" dirty="0">
                <a:latin typeface="Arial" panose="020B0604020202020204" pitchFamily="34" charset="0"/>
                <a:cs typeface="Arial" panose="020B0604020202020204" pitchFamily="34" charset="0"/>
              </a:rPr>
              <a:t>χώροι</a:t>
            </a:r>
            <a:br>
              <a:rPr lang="el-GR" sz="2700" b="1" dirty="0">
                <a:latin typeface="Arial" panose="020B0604020202020204" pitchFamily="34" charset="0"/>
                <a:cs typeface="Arial" panose="020B0604020202020204" pitchFamily="34" charset="0"/>
              </a:rPr>
            </a:br>
            <a:endParaRPr lang="el-GR" sz="2700" b="1" dirty="0">
              <a:latin typeface="Arial" panose="020B0604020202020204" pitchFamily="34" charset="0"/>
              <a:cs typeface="Arial" panose="020B0604020202020204" pitchFamily="34" charset="0"/>
            </a:endParaRPr>
          </a:p>
        </p:txBody>
      </p:sp>
      <p:sp>
        <p:nvSpPr>
          <p:cNvPr id="3" name="Θέση περιεχομένου 2"/>
          <p:cNvSpPr>
            <a:spLocks noGrp="1"/>
          </p:cNvSpPr>
          <p:nvPr>
            <p:ph idx="1"/>
          </p:nvPr>
        </p:nvSpPr>
        <p:spPr/>
        <p:txBody>
          <a:bodyPr>
            <a:normAutofit/>
          </a:bodyPr>
          <a:lstStyle/>
          <a:p>
            <a:pPr marL="0" indent="0">
              <a:buNone/>
            </a:pPr>
            <a:r>
              <a:rPr lang="el-GR" sz="2400" b="1" dirty="0" smtClean="0">
                <a:latin typeface="Arial" panose="020B0604020202020204" pitchFamily="34" charset="0"/>
                <a:cs typeface="Arial" panose="020B0604020202020204" pitchFamily="34" charset="0"/>
              </a:rPr>
              <a:t>Τοίχοι, οροφή, δάπεδο</a:t>
            </a:r>
          </a:p>
          <a:p>
            <a:r>
              <a:rPr lang="el-GR" sz="2000" dirty="0" smtClean="0">
                <a:latin typeface="Arial" panose="020B0604020202020204" pitchFamily="34" charset="0"/>
                <a:cs typeface="Arial" panose="020B0604020202020204" pitchFamily="34" charset="0"/>
              </a:rPr>
              <a:t>Οι τοίχοι του χώρου πρέπει να είναι επίπεδοι, και εύκολοι στον καθαρισμό, εκτός και αν το επιτάσσει ο θεματικός χαρακτήρας.</a:t>
            </a:r>
          </a:p>
          <a:p>
            <a:r>
              <a:rPr lang="el-GR" sz="2000" dirty="0" smtClean="0">
                <a:latin typeface="Arial" panose="020B0604020202020204" pitchFamily="34" charset="0"/>
                <a:cs typeface="Arial" panose="020B0604020202020204" pitchFamily="34" charset="0"/>
              </a:rPr>
              <a:t>Το ύψος της οροφής πρέπει να είναι αρκετό για άνεση και αερισμό.</a:t>
            </a:r>
          </a:p>
          <a:p>
            <a:r>
              <a:rPr lang="el-GR" sz="2000" dirty="0" smtClean="0">
                <a:latin typeface="Arial" panose="020B0604020202020204" pitchFamily="34" charset="0"/>
                <a:cs typeface="Arial" panose="020B0604020202020204" pitchFamily="34" charset="0"/>
              </a:rPr>
              <a:t>Το δάπεδο είναι παράγοντας δημιουργίας άνεσης, ζεστασιάς &amp; πολυτέλειας. Πρέπει να είναι λειτουργικό, ανθεκτικό, αντιολισθητικό και εύκολο στον καθαρισμό και τη συντήρηση. </a:t>
            </a:r>
          </a:p>
          <a:p>
            <a:r>
              <a:rPr lang="el-GR" sz="2000" dirty="0" smtClean="0">
                <a:latin typeface="Arial" panose="020B0604020202020204" pitchFamily="34" charset="0"/>
                <a:cs typeface="Arial" panose="020B0604020202020204" pitchFamily="34" charset="0"/>
              </a:rPr>
              <a:t>Η βαφή των τοίχων</a:t>
            </a:r>
            <a:r>
              <a:rPr lang="el-GR" sz="2000" dirty="0">
                <a:latin typeface="Arial" panose="020B0604020202020204" pitchFamily="34" charset="0"/>
                <a:cs typeface="Arial" panose="020B0604020202020204" pitchFamily="34" charset="0"/>
              </a:rPr>
              <a:t> </a:t>
            </a:r>
            <a:r>
              <a:rPr lang="el-GR" sz="2000" dirty="0" smtClean="0">
                <a:latin typeface="Arial" panose="020B0604020202020204" pitchFamily="34" charset="0"/>
                <a:cs typeface="Arial" panose="020B0604020202020204" pitchFamily="34" charset="0"/>
              </a:rPr>
              <a:t>και της οροφής επιτρέπει τη δημιουργία χρωματικών συνδυασμών &amp; συνθέσεων (είναι  από τα πιο </a:t>
            </a:r>
            <a:r>
              <a:rPr lang="el-GR" sz="2000" dirty="0">
                <a:latin typeface="Arial" panose="020B0604020202020204" pitchFamily="34" charset="0"/>
                <a:cs typeface="Arial" panose="020B0604020202020204" pitchFamily="34" charset="0"/>
              </a:rPr>
              <a:t>αποτελεσματικά και οικονομικά </a:t>
            </a:r>
            <a:r>
              <a:rPr lang="el-GR" sz="2000" dirty="0" smtClean="0">
                <a:latin typeface="Arial" panose="020B0604020202020204" pitchFamily="34" charset="0"/>
                <a:cs typeface="Arial" panose="020B0604020202020204" pitchFamily="34" charset="0"/>
              </a:rPr>
              <a:t>μέσα διακόσμησης που μπορούν να ανανεωθούν και να τροποποιηθούν).</a:t>
            </a:r>
          </a:p>
          <a:p>
            <a:r>
              <a:rPr lang="el-GR" sz="2000" dirty="0" smtClean="0">
                <a:latin typeface="Arial" panose="020B0604020202020204" pitchFamily="34" charset="0"/>
                <a:cs typeface="Arial" panose="020B0604020202020204" pitchFamily="34" charset="0"/>
              </a:rPr>
              <a:t>Στην διακόσμηση των χώρων μπορούν να χρησιμοποιηθούν : ξύλο, ψάθα, μπαμπού κτλ.</a:t>
            </a:r>
            <a:endParaRPr lang="el-GR"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75591526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Autofit/>
          </a:bodyPr>
          <a:lstStyle/>
          <a:p>
            <a:r>
              <a:rPr lang="el-GR" sz="2000" dirty="0" smtClean="0">
                <a:latin typeface="Arial" panose="020B0604020202020204" pitchFamily="34" charset="0"/>
                <a:cs typeface="Arial" panose="020B0604020202020204" pitchFamily="34" charset="0"/>
              </a:rPr>
              <a:t/>
            </a:r>
            <a:br>
              <a:rPr lang="el-GR" sz="2000" dirty="0" smtClean="0">
                <a:latin typeface="Arial" panose="020B0604020202020204" pitchFamily="34" charset="0"/>
                <a:cs typeface="Arial" panose="020B0604020202020204" pitchFamily="34" charset="0"/>
              </a:rPr>
            </a:br>
            <a:r>
              <a:rPr lang="el-GR" sz="2000" dirty="0" smtClean="0">
                <a:latin typeface="Arial" panose="020B0604020202020204" pitchFamily="34" charset="0"/>
                <a:cs typeface="Arial" panose="020B0604020202020204" pitchFamily="34" charset="0"/>
              </a:rPr>
              <a:t>ΣΧΕΔΙΑΣΜΟΣ </a:t>
            </a:r>
            <a:r>
              <a:rPr lang="el-GR" sz="2000" dirty="0">
                <a:latin typeface="Arial" panose="020B0604020202020204" pitchFamily="34" charset="0"/>
                <a:cs typeface="Arial" panose="020B0604020202020204" pitchFamily="34" charset="0"/>
              </a:rPr>
              <a:t>– ΟΡΓΑΝΩΣΗ- ΔΙΑΜΟΡΦΩΣΗ – ΕΡΓΟΝΟΜΙΑ</a:t>
            </a:r>
            <a:br>
              <a:rPr lang="el-GR" sz="2000" dirty="0">
                <a:latin typeface="Arial" panose="020B0604020202020204" pitchFamily="34" charset="0"/>
                <a:cs typeface="Arial" panose="020B0604020202020204" pitchFamily="34" charset="0"/>
              </a:rPr>
            </a:br>
            <a:r>
              <a:rPr lang="el-GR" sz="2000" dirty="0" smtClean="0">
                <a:latin typeface="Arial" panose="020B0604020202020204" pitchFamily="34" charset="0"/>
                <a:cs typeface="Arial" panose="020B0604020202020204" pitchFamily="34" charset="0"/>
              </a:rPr>
              <a:t>προϋποθέσεις </a:t>
            </a:r>
            <a:r>
              <a:rPr lang="el-GR" sz="2000" dirty="0">
                <a:latin typeface="Arial" panose="020B0604020202020204" pitchFamily="34" charset="0"/>
                <a:cs typeface="Arial" panose="020B0604020202020204" pitchFamily="34" charset="0"/>
              </a:rPr>
              <a:t>αρχιτεκτονικού σχεδιασμού</a:t>
            </a:r>
            <a:br>
              <a:rPr lang="el-GR" sz="2000" dirty="0">
                <a:latin typeface="Arial" panose="020B0604020202020204" pitchFamily="34" charset="0"/>
                <a:cs typeface="Arial" panose="020B0604020202020204" pitchFamily="34" charset="0"/>
              </a:rPr>
            </a:br>
            <a:r>
              <a:rPr lang="el-GR" sz="2000" b="1" dirty="0" smtClean="0">
                <a:latin typeface="Arial" panose="020B0604020202020204" pitchFamily="34" charset="0"/>
                <a:cs typeface="Arial" panose="020B0604020202020204" pitchFamily="34" charset="0"/>
              </a:rPr>
              <a:t>εσωτερικοί </a:t>
            </a:r>
            <a:r>
              <a:rPr lang="el-GR" sz="2000" b="1" dirty="0">
                <a:latin typeface="Arial" panose="020B0604020202020204" pitchFamily="34" charset="0"/>
                <a:cs typeface="Arial" panose="020B0604020202020204" pitchFamily="34" charset="0"/>
              </a:rPr>
              <a:t>χώροι</a:t>
            </a:r>
            <a:br>
              <a:rPr lang="el-GR" sz="2000" b="1" dirty="0">
                <a:latin typeface="Arial" panose="020B0604020202020204" pitchFamily="34" charset="0"/>
                <a:cs typeface="Arial" panose="020B0604020202020204" pitchFamily="34" charset="0"/>
              </a:rPr>
            </a:br>
            <a:endParaRPr lang="el-GR" sz="2000" b="1" dirty="0">
              <a:latin typeface="Arial" panose="020B0604020202020204" pitchFamily="34" charset="0"/>
              <a:cs typeface="Arial" panose="020B0604020202020204" pitchFamily="34" charset="0"/>
            </a:endParaRPr>
          </a:p>
        </p:txBody>
      </p:sp>
      <p:sp>
        <p:nvSpPr>
          <p:cNvPr id="3" name="Θέση περιεχομένου 2"/>
          <p:cNvSpPr>
            <a:spLocks noGrp="1"/>
          </p:cNvSpPr>
          <p:nvPr>
            <p:ph idx="1"/>
          </p:nvPr>
        </p:nvSpPr>
        <p:spPr/>
        <p:txBody>
          <a:bodyPr>
            <a:normAutofit/>
          </a:bodyPr>
          <a:lstStyle/>
          <a:p>
            <a:pPr marL="0" indent="0">
              <a:buNone/>
            </a:pPr>
            <a:r>
              <a:rPr lang="el-GR" sz="2400" b="1" dirty="0" smtClean="0">
                <a:latin typeface="Arial" panose="020B0604020202020204" pitchFamily="34" charset="0"/>
                <a:cs typeface="Arial" panose="020B0604020202020204" pitchFamily="34" charset="0"/>
              </a:rPr>
              <a:t>Θέρμανση κλιματισμός</a:t>
            </a:r>
          </a:p>
          <a:p>
            <a:pPr marL="0" indent="0">
              <a:buNone/>
            </a:pPr>
            <a:endParaRPr lang="el-GR" sz="2400" b="1" dirty="0" smtClean="0">
              <a:latin typeface="Arial" panose="020B0604020202020204" pitchFamily="34" charset="0"/>
              <a:cs typeface="Arial" panose="020B0604020202020204" pitchFamily="34" charset="0"/>
            </a:endParaRPr>
          </a:p>
          <a:p>
            <a:r>
              <a:rPr lang="el-GR" sz="2000" dirty="0" smtClean="0">
                <a:latin typeface="Arial" panose="020B0604020202020204" pitchFamily="34" charset="0"/>
                <a:cs typeface="Arial" panose="020B0604020202020204" pitchFamily="34" charset="0"/>
              </a:rPr>
              <a:t>Ιδανική θερμοκρασία είναι 18-24 </a:t>
            </a:r>
            <a:r>
              <a:rPr lang="en-US" sz="2000" dirty="0" smtClean="0">
                <a:latin typeface="Arial" panose="020B0604020202020204" pitchFamily="34" charset="0"/>
                <a:cs typeface="Arial" panose="020B0604020202020204" pitchFamily="34" charset="0"/>
              </a:rPr>
              <a:t>C (</a:t>
            </a:r>
            <a:r>
              <a:rPr lang="el-GR" sz="2000" dirty="0" smtClean="0">
                <a:latin typeface="Arial" panose="020B0604020202020204" pitchFamily="34" charset="0"/>
                <a:cs typeface="Arial" panose="020B0604020202020204" pitchFamily="34" charset="0"/>
              </a:rPr>
              <a:t>ανάλογα με τον αριθμό των πελατών.</a:t>
            </a:r>
          </a:p>
          <a:p>
            <a:pPr marL="0" indent="0">
              <a:buNone/>
            </a:pPr>
            <a:endParaRPr lang="el-GR" sz="2000" dirty="0" smtClean="0">
              <a:latin typeface="Arial" panose="020B0604020202020204" pitchFamily="34" charset="0"/>
              <a:cs typeface="Arial" panose="020B0604020202020204" pitchFamily="34" charset="0"/>
            </a:endParaRPr>
          </a:p>
          <a:p>
            <a:r>
              <a:rPr lang="el-GR" sz="2000" dirty="0" smtClean="0">
                <a:latin typeface="Arial" panose="020B0604020202020204" pitchFamily="34" charset="0"/>
                <a:cs typeface="Arial" panose="020B0604020202020204" pitchFamily="34" charset="0"/>
              </a:rPr>
              <a:t>Βασική προϋπόθεση είναι η κατάλληλη θέρμανση το χειμώνα , συνεχή ανανέωση του αέρα και η διατήρηση μιας σχετικής υγρασίας 55% περίπου και αντίστοιχα το καλοκαίρι.</a:t>
            </a:r>
          </a:p>
          <a:p>
            <a:pPr marL="0" indent="0">
              <a:buNone/>
            </a:pPr>
            <a:endParaRPr lang="el-GR" sz="2000" dirty="0" smtClean="0">
              <a:latin typeface="Arial" panose="020B0604020202020204" pitchFamily="34" charset="0"/>
              <a:cs typeface="Arial" panose="020B0604020202020204" pitchFamily="34" charset="0"/>
            </a:endParaRPr>
          </a:p>
          <a:p>
            <a:r>
              <a:rPr lang="el-GR" sz="2000" dirty="0" smtClean="0">
                <a:latin typeface="Arial" panose="020B0604020202020204" pitchFamily="34" charset="0"/>
                <a:cs typeface="Arial" panose="020B0604020202020204" pitchFamily="34" charset="0"/>
              </a:rPr>
              <a:t>  Απαιτείται συχνή και σωστή συντήρηση των συσκευών για λόγους υγιεινής και ασφάλειας των πελατών.</a:t>
            </a:r>
            <a:endParaRPr lang="el-GR"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70867834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sz="2000" dirty="0" smtClean="0">
                <a:solidFill>
                  <a:prstClr val="black"/>
                </a:solidFill>
                <a:latin typeface="Arial" panose="020B0604020202020204" pitchFamily="34" charset="0"/>
                <a:cs typeface="Arial" panose="020B0604020202020204" pitchFamily="34" charset="0"/>
              </a:rPr>
              <a:t/>
            </a:r>
            <a:br>
              <a:rPr lang="el-GR" sz="2000" dirty="0" smtClean="0">
                <a:solidFill>
                  <a:prstClr val="black"/>
                </a:solidFill>
                <a:latin typeface="Arial" panose="020B0604020202020204" pitchFamily="34" charset="0"/>
                <a:cs typeface="Arial" panose="020B0604020202020204" pitchFamily="34" charset="0"/>
              </a:rPr>
            </a:br>
            <a:r>
              <a:rPr lang="el-GR" sz="2000" dirty="0">
                <a:solidFill>
                  <a:prstClr val="black"/>
                </a:solidFill>
                <a:latin typeface="Arial" panose="020B0604020202020204" pitchFamily="34" charset="0"/>
                <a:cs typeface="Arial" panose="020B0604020202020204" pitchFamily="34" charset="0"/>
              </a:rPr>
              <a:t/>
            </a:r>
            <a:br>
              <a:rPr lang="el-GR" sz="2000" dirty="0">
                <a:solidFill>
                  <a:prstClr val="black"/>
                </a:solidFill>
                <a:latin typeface="Arial" panose="020B0604020202020204" pitchFamily="34" charset="0"/>
                <a:cs typeface="Arial" panose="020B0604020202020204" pitchFamily="34" charset="0"/>
              </a:rPr>
            </a:br>
            <a:r>
              <a:rPr lang="el-GR" sz="2000" dirty="0" smtClean="0">
                <a:solidFill>
                  <a:prstClr val="black"/>
                </a:solidFill>
                <a:latin typeface="Arial" panose="020B0604020202020204" pitchFamily="34" charset="0"/>
                <a:cs typeface="Arial" panose="020B0604020202020204" pitchFamily="34" charset="0"/>
              </a:rPr>
              <a:t>ΣΧΕΔΙΑΣΜΟΣ </a:t>
            </a:r>
            <a:r>
              <a:rPr lang="el-GR" sz="2000" dirty="0">
                <a:solidFill>
                  <a:prstClr val="black"/>
                </a:solidFill>
                <a:latin typeface="Arial" panose="020B0604020202020204" pitchFamily="34" charset="0"/>
                <a:cs typeface="Arial" panose="020B0604020202020204" pitchFamily="34" charset="0"/>
              </a:rPr>
              <a:t>– ΟΡΓΑΝΩΣΗ- ΔΙΑΜΟΡΦΩΣΗ – ΕΡΓΟΝΟΜΙΑ</a:t>
            </a:r>
            <a:br>
              <a:rPr lang="el-GR" sz="2000" dirty="0">
                <a:solidFill>
                  <a:prstClr val="black"/>
                </a:solidFill>
                <a:latin typeface="Arial" panose="020B0604020202020204" pitchFamily="34" charset="0"/>
                <a:cs typeface="Arial" panose="020B0604020202020204" pitchFamily="34" charset="0"/>
              </a:rPr>
            </a:br>
            <a:r>
              <a:rPr lang="el-GR" sz="2000" dirty="0">
                <a:solidFill>
                  <a:prstClr val="black"/>
                </a:solidFill>
                <a:latin typeface="Arial" panose="020B0604020202020204" pitchFamily="34" charset="0"/>
                <a:cs typeface="Arial" panose="020B0604020202020204" pitchFamily="34" charset="0"/>
              </a:rPr>
              <a:t>προϋποθέσεις αρχιτεκτονικού σχεδιασμού</a:t>
            </a:r>
            <a:br>
              <a:rPr lang="el-GR" sz="2000" dirty="0">
                <a:solidFill>
                  <a:prstClr val="black"/>
                </a:solidFill>
                <a:latin typeface="Arial" panose="020B0604020202020204" pitchFamily="34" charset="0"/>
                <a:cs typeface="Arial" panose="020B0604020202020204" pitchFamily="34" charset="0"/>
              </a:rPr>
            </a:br>
            <a:r>
              <a:rPr lang="el-GR" sz="2000" b="1" dirty="0">
                <a:solidFill>
                  <a:prstClr val="black"/>
                </a:solidFill>
                <a:latin typeface="Arial" panose="020B0604020202020204" pitchFamily="34" charset="0"/>
                <a:cs typeface="Arial" panose="020B0604020202020204" pitchFamily="34" charset="0"/>
              </a:rPr>
              <a:t>εσωτερικοί χώροι</a:t>
            </a:r>
            <a:br>
              <a:rPr lang="el-GR" sz="2000" b="1" dirty="0">
                <a:solidFill>
                  <a:prstClr val="black"/>
                </a:solidFill>
                <a:latin typeface="Arial" panose="020B0604020202020204" pitchFamily="34" charset="0"/>
                <a:cs typeface="Arial" panose="020B0604020202020204" pitchFamily="34" charset="0"/>
              </a:rPr>
            </a:br>
            <a:endParaRPr lang="el-GR" dirty="0"/>
          </a:p>
        </p:txBody>
      </p:sp>
      <p:sp>
        <p:nvSpPr>
          <p:cNvPr id="3" name="Θέση περιεχομένου 2"/>
          <p:cNvSpPr>
            <a:spLocks noGrp="1"/>
          </p:cNvSpPr>
          <p:nvPr>
            <p:ph idx="1"/>
          </p:nvPr>
        </p:nvSpPr>
        <p:spPr/>
        <p:txBody>
          <a:bodyPr>
            <a:normAutofit fontScale="85000" lnSpcReduction="20000"/>
          </a:bodyPr>
          <a:lstStyle/>
          <a:p>
            <a:pPr marL="0" indent="0">
              <a:buNone/>
            </a:pPr>
            <a:r>
              <a:rPr lang="el-GR" sz="2400" b="1" dirty="0" smtClean="0">
                <a:latin typeface="Arial" panose="020B0604020202020204" pitchFamily="34" charset="0"/>
                <a:cs typeface="Arial" panose="020B0604020202020204" pitchFamily="34" charset="0"/>
              </a:rPr>
              <a:t>Φωτισμός</a:t>
            </a:r>
          </a:p>
          <a:p>
            <a:r>
              <a:rPr lang="el-GR" sz="2400" dirty="0" smtClean="0">
                <a:latin typeface="Arial" panose="020B0604020202020204" pitchFamily="34" charset="0"/>
                <a:cs typeface="Arial" panose="020B0604020202020204" pitchFamily="34" charset="0"/>
              </a:rPr>
              <a:t>Επαρκή ποσότητα φωτισμού ώστε να παρέχει την ασφάλεια των λειτουργιών. </a:t>
            </a:r>
          </a:p>
          <a:p>
            <a:pPr marL="0" indent="0">
              <a:buNone/>
            </a:pPr>
            <a:endParaRPr lang="el-GR" sz="2400" dirty="0" smtClean="0">
              <a:latin typeface="Arial" panose="020B0604020202020204" pitchFamily="34" charset="0"/>
              <a:cs typeface="Arial" panose="020B0604020202020204" pitchFamily="34" charset="0"/>
            </a:endParaRPr>
          </a:p>
          <a:p>
            <a:r>
              <a:rPr lang="el-GR" sz="2400" dirty="0" smtClean="0">
                <a:latin typeface="Arial" panose="020B0604020202020204" pitchFamily="34" charset="0"/>
                <a:cs typeface="Arial" panose="020B0604020202020204" pitchFamily="34" charset="0"/>
              </a:rPr>
              <a:t>Το είδος, η ένταση, ο χρωματισμός και η αισθητική των σωμάτων αποτελεί βασικό στοιχείο της διακόσμησης της τραπεζαρίας και αποτελεί την 4</a:t>
            </a:r>
            <a:r>
              <a:rPr lang="el-GR" sz="2400" baseline="30000" dirty="0" smtClean="0">
                <a:latin typeface="Arial" panose="020B0604020202020204" pitchFamily="34" charset="0"/>
                <a:cs typeface="Arial" panose="020B0604020202020204" pitchFamily="34" charset="0"/>
              </a:rPr>
              <a:t>η</a:t>
            </a:r>
            <a:r>
              <a:rPr lang="el-GR" sz="2400" dirty="0" smtClean="0">
                <a:latin typeface="Arial" panose="020B0604020202020204" pitchFamily="34" charset="0"/>
                <a:cs typeface="Arial" panose="020B0604020202020204" pitchFamily="34" charset="0"/>
              </a:rPr>
              <a:t> διάσταση :</a:t>
            </a:r>
          </a:p>
          <a:p>
            <a:pPr marL="0" indent="0">
              <a:buNone/>
            </a:pPr>
            <a:endParaRPr lang="el-GR" sz="2000" dirty="0" smtClean="0">
              <a:latin typeface="Arial" panose="020B0604020202020204" pitchFamily="34" charset="0"/>
              <a:cs typeface="Arial" panose="020B0604020202020204" pitchFamily="34" charset="0"/>
            </a:endParaRPr>
          </a:p>
          <a:p>
            <a:pPr marL="685800" lvl="1">
              <a:buFont typeface="Wingdings" panose="05000000000000000000" pitchFamily="2" charset="2"/>
              <a:buChar char="Ø"/>
            </a:pPr>
            <a:r>
              <a:rPr lang="el-GR" sz="1600" dirty="0" smtClean="0">
                <a:latin typeface="Arial" panose="020B0604020202020204" pitchFamily="34" charset="0"/>
                <a:cs typeface="Arial" panose="020B0604020202020204" pitchFamily="34" charset="0"/>
              </a:rPr>
              <a:t>Τονίζει και προβάλλει τα διακοσμητικά στοιχεία</a:t>
            </a:r>
          </a:p>
          <a:p>
            <a:pPr marL="685800" lvl="1">
              <a:buFont typeface="Wingdings" panose="05000000000000000000" pitchFamily="2" charset="2"/>
              <a:buChar char="Ø"/>
            </a:pPr>
            <a:r>
              <a:rPr lang="el-GR" sz="1600" dirty="0" smtClean="0">
                <a:latin typeface="Arial" panose="020B0604020202020204" pitchFamily="34" charset="0"/>
                <a:cs typeface="Arial" panose="020B0604020202020204" pitchFamily="34" charset="0"/>
              </a:rPr>
              <a:t>Παρέχει χρώμα και τονίζει τις αντιθέσεις</a:t>
            </a:r>
          </a:p>
          <a:p>
            <a:pPr marL="685800" lvl="1">
              <a:buFont typeface="Wingdings" panose="05000000000000000000" pitchFamily="2" charset="2"/>
              <a:buChar char="Ø"/>
            </a:pPr>
            <a:r>
              <a:rPr lang="el-GR" sz="1600" dirty="0" smtClean="0">
                <a:latin typeface="Arial" panose="020B0604020202020204" pitchFamily="34" charset="0"/>
                <a:cs typeface="Arial" panose="020B0604020202020204" pitchFamily="34" charset="0"/>
              </a:rPr>
              <a:t>Παρακινεί και δημιουργεί ατμόσφαιρα</a:t>
            </a:r>
          </a:p>
          <a:p>
            <a:pPr marL="685800" lvl="1">
              <a:buFont typeface="Wingdings" panose="05000000000000000000" pitchFamily="2" charset="2"/>
              <a:buChar char="Ø"/>
            </a:pPr>
            <a:r>
              <a:rPr lang="el-GR" sz="1600" dirty="0" smtClean="0">
                <a:latin typeface="Arial" panose="020B0604020202020204" pitchFamily="34" charset="0"/>
                <a:cs typeface="Arial" panose="020B0604020202020204" pitchFamily="34" charset="0"/>
              </a:rPr>
              <a:t>Διορθώνει τις ατέλειες του χώρου</a:t>
            </a:r>
          </a:p>
          <a:p>
            <a:pPr marL="400050" lvl="1" indent="0">
              <a:buNone/>
            </a:pPr>
            <a:endParaRPr lang="el-GR" sz="1600" dirty="0">
              <a:latin typeface="Arial" panose="020B0604020202020204" pitchFamily="34" charset="0"/>
              <a:cs typeface="Arial" panose="020B0604020202020204" pitchFamily="34" charset="0"/>
            </a:endParaRPr>
          </a:p>
          <a:p>
            <a:pPr marL="685800" lvl="1">
              <a:buFont typeface="Arial" panose="020B0604020202020204" pitchFamily="34" charset="0"/>
              <a:buChar char="•"/>
            </a:pPr>
            <a:r>
              <a:rPr lang="el-GR" sz="2200" dirty="0" smtClean="0">
                <a:latin typeface="Arial" panose="020B0604020202020204" pitchFamily="34" charset="0"/>
                <a:cs typeface="Arial" panose="020B0604020202020204" pitchFamily="34" charset="0"/>
              </a:rPr>
              <a:t>Η επιλογή του φωτισμού του φωτισμού θα πρέπει να γίνεται με προσοχή και όχι με βάση το κόστος αγοράς του, αλλά  με τη λειτουργικότητα καλύπτοντας ανάγκες σε διαφορετικούς χώρους, την κατανάλωση του ρεύματος, τη δυνατότητα συντήρησης και την επιβάρυνση του δικτύου.</a:t>
            </a:r>
          </a:p>
          <a:p>
            <a:pPr marL="400050" lvl="1" indent="0">
              <a:buNone/>
            </a:pPr>
            <a:endParaRPr lang="el-GR" sz="2200" dirty="0">
              <a:latin typeface="Arial" panose="020B0604020202020204" pitchFamily="34" charset="0"/>
              <a:cs typeface="Arial" panose="020B0604020202020204" pitchFamily="34" charset="0"/>
            </a:endParaRPr>
          </a:p>
          <a:p>
            <a:pPr marL="685800" lvl="1">
              <a:buFont typeface="Arial" panose="020B0604020202020204" pitchFamily="34" charset="0"/>
              <a:buChar char="•"/>
            </a:pPr>
            <a:endParaRPr lang="el-GR" sz="1600" dirty="0" smtClean="0">
              <a:latin typeface="Arial" panose="020B0604020202020204" pitchFamily="34" charset="0"/>
              <a:cs typeface="Arial" panose="020B0604020202020204" pitchFamily="34" charset="0"/>
            </a:endParaRPr>
          </a:p>
          <a:p>
            <a:endParaRPr lang="el-GR" sz="2000" dirty="0">
              <a:latin typeface="Arial" panose="020B0604020202020204" pitchFamily="34" charset="0"/>
              <a:cs typeface="Arial" panose="020B0604020202020204" pitchFamily="34" charset="0"/>
            </a:endParaRPr>
          </a:p>
          <a:p>
            <a:endParaRPr lang="el-GR" sz="2000" dirty="0" smtClean="0">
              <a:latin typeface="Arial" panose="020B0604020202020204" pitchFamily="34" charset="0"/>
              <a:cs typeface="Arial" panose="020B0604020202020204" pitchFamily="34" charset="0"/>
            </a:endParaRPr>
          </a:p>
          <a:p>
            <a:endParaRPr lang="el-GR" sz="2000" dirty="0" smtClean="0">
              <a:latin typeface="Arial" panose="020B0604020202020204" pitchFamily="34" charset="0"/>
              <a:cs typeface="Arial" panose="020B0604020202020204" pitchFamily="34" charset="0"/>
            </a:endParaRPr>
          </a:p>
          <a:p>
            <a:pPr marL="0" indent="0">
              <a:buNone/>
            </a:pPr>
            <a:endParaRPr lang="el-GR" dirty="0"/>
          </a:p>
        </p:txBody>
      </p:sp>
    </p:spTree>
    <p:extLst>
      <p:ext uri="{BB962C8B-B14F-4D97-AF65-F5344CB8AC3E}">
        <p14:creationId xmlns:p14="http://schemas.microsoft.com/office/powerpoint/2010/main" val="141554303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sz="1800" dirty="0" smtClean="0">
                <a:solidFill>
                  <a:prstClr val="black"/>
                </a:solidFill>
                <a:latin typeface="Arial" panose="020B0604020202020204" pitchFamily="34" charset="0"/>
                <a:cs typeface="Arial" panose="020B0604020202020204" pitchFamily="34" charset="0"/>
              </a:rPr>
              <a:t/>
            </a:r>
            <a:br>
              <a:rPr lang="el-GR" sz="1800" dirty="0" smtClean="0">
                <a:solidFill>
                  <a:prstClr val="black"/>
                </a:solidFill>
                <a:latin typeface="Arial" panose="020B0604020202020204" pitchFamily="34" charset="0"/>
                <a:cs typeface="Arial" panose="020B0604020202020204" pitchFamily="34" charset="0"/>
              </a:rPr>
            </a:br>
            <a:r>
              <a:rPr lang="el-GR" sz="1800" dirty="0">
                <a:solidFill>
                  <a:prstClr val="black"/>
                </a:solidFill>
                <a:latin typeface="Arial" panose="020B0604020202020204" pitchFamily="34" charset="0"/>
                <a:cs typeface="Arial" panose="020B0604020202020204" pitchFamily="34" charset="0"/>
              </a:rPr>
              <a:t/>
            </a:r>
            <a:br>
              <a:rPr lang="el-GR" sz="1800" dirty="0">
                <a:solidFill>
                  <a:prstClr val="black"/>
                </a:solidFill>
                <a:latin typeface="Arial" panose="020B0604020202020204" pitchFamily="34" charset="0"/>
                <a:cs typeface="Arial" panose="020B0604020202020204" pitchFamily="34" charset="0"/>
              </a:rPr>
            </a:br>
            <a:r>
              <a:rPr lang="el-GR" sz="2200" dirty="0" smtClean="0">
                <a:solidFill>
                  <a:prstClr val="black"/>
                </a:solidFill>
                <a:latin typeface="Arial" panose="020B0604020202020204" pitchFamily="34" charset="0"/>
                <a:cs typeface="Arial" panose="020B0604020202020204" pitchFamily="34" charset="0"/>
              </a:rPr>
              <a:t>ΣΧΕΔΙΑΣΜΟΣ </a:t>
            </a:r>
            <a:r>
              <a:rPr lang="el-GR" sz="2200" dirty="0">
                <a:solidFill>
                  <a:prstClr val="black"/>
                </a:solidFill>
                <a:latin typeface="Arial" panose="020B0604020202020204" pitchFamily="34" charset="0"/>
                <a:cs typeface="Arial" panose="020B0604020202020204" pitchFamily="34" charset="0"/>
              </a:rPr>
              <a:t>– ΟΡΓΑΝΩΣΗ- ΔΙΑΜΟΡΦΩΣΗ – ΕΡΓΟΝΟΜΙΑ</a:t>
            </a:r>
            <a:br>
              <a:rPr lang="el-GR" sz="2200" dirty="0">
                <a:solidFill>
                  <a:prstClr val="black"/>
                </a:solidFill>
                <a:latin typeface="Arial" panose="020B0604020202020204" pitchFamily="34" charset="0"/>
                <a:cs typeface="Arial" panose="020B0604020202020204" pitchFamily="34" charset="0"/>
              </a:rPr>
            </a:br>
            <a:r>
              <a:rPr lang="el-GR" sz="2200" dirty="0">
                <a:solidFill>
                  <a:prstClr val="black"/>
                </a:solidFill>
                <a:latin typeface="Arial" panose="020B0604020202020204" pitchFamily="34" charset="0"/>
                <a:cs typeface="Arial" panose="020B0604020202020204" pitchFamily="34" charset="0"/>
              </a:rPr>
              <a:t>προϋποθέσεις αρχιτεκτονικού σχεδιασμού</a:t>
            </a:r>
            <a:br>
              <a:rPr lang="el-GR" sz="2200" dirty="0">
                <a:solidFill>
                  <a:prstClr val="black"/>
                </a:solidFill>
                <a:latin typeface="Arial" panose="020B0604020202020204" pitchFamily="34" charset="0"/>
                <a:cs typeface="Arial" panose="020B0604020202020204" pitchFamily="34" charset="0"/>
              </a:rPr>
            </a:br>
            <a:r>
              <a:rPr lang="el-GR" sz="2200" b="1" dirty="0">
                <a:solidFill>
                  <a:prstClr val="black"/>
                </a:solidFill>
                <a:latin typeface="Arial" panose="020B0604020202020204" pitchFamily="34" charset="0"/>
                <a:cs typeface="Arial" panose="020B0604020202020204" pitchFamily="34" charset="0"/>
              </a:rPr>
              <a:t>εσωτερικοί χώροι</a:t>
            </a:r>
            <a:br>
              <a:rPr lang="el-GR" sz="2200" b="1" dirty="0">
                <a:solidFill>
                  <a:prstClr val="black"/>
                </a:solidFill>
                <a:latin typeface="Arial" panose="020B0604020202020204" pitchFamily="34" charset="0"/>
                <a:cs typeface="Arial" panose="020B0604020202020204" pitchFamily="34" charset="0"/>
              </a:rPr>
            </a:br>
            <a:endParaRPr lang="el-GR" sz="2200" dirty="0"/>
          </a:p>
        </p:txBody>
      </p:sp>
      <p:sp>
        <p:nvSpPr>
          <p:cNvPr id="3" name="Θέση περιεχομένου 2"/>
          <p:cNvSpPr>
            <a:spLocks noGrp="1"/>
          </p:cNvSpPr>
          <p:nvPr>
            <p:ph idx="1"/>
          </p:nvPr>
        </p:nvSpPr>
        <p:spPr/>
        <p:txBody>
          <a:bodyPr>
            <a:normAutofit fontScale="92500" lnSpcReduction="20000"/>
          </a:bodyPr>
          <a:lstStyle/>
          <a:p>
            <a:pPr marL="0" indent="0">
              <a:buNone/>
            </a:pPr>
            <a:r>
              <a:rPr lang="el-GR" sz="2400" b="1" dirty="0" smtClean="0">
                <a:latin typeface="Arial" panose="020B0604020202020204" pitchFamily="34" charset="0"/>
                <a:cs typeface="Arial" panose="020B0604020202020204" pitchFamily="34" charset="0"/>
              </a:rPr>
              <a:t>Διακόσμηση και αισθητική</a:t>
            </a:r>
          </a:p>
          <a:p>
            <a:pPr marL="0" indent="0">
              <a:buNone/>
            </a:pPr>
            <a:r>
              <a:rPr lang="el-GR" sz="2000" dirty="0" smtClean="0">
                <a:latin typeface="Arial" panose="020B0604020202020204" pitchFamily="34" charset="0"/>
                <a:cs typeface="Arial" panose="020B0604020202020204" pitchFamily="34" charset="0"/>
              </a:rPr>
              <a:t>Η εικόνα (</a:t>
            </a:r>
            <a:r>
              <a:rPr lang="en-US" sz="2000" dirty="0" smtClean="0">
                <a:latin typeface="Arial" panose="020B0604020202020204" pitchFamily="34" charset="0"/>
                <a:cs typeface="Arial" panose="020B0604020202020204" pitchFamily="34" charset="0"/>
              </a:rPr>
              <a:t>image) </a:t>
            </a:r>
            <a:r>
              <a:rPr lang="el-GR" sz="2000" dirty="0" smtClean="0">
                <a:latin typeface="Arial" panose="020B0604020202020204" pitchFamily="34" charset="0"/>
                <a:cs typeface="Arial" panose="020B0604020202020204" pitchFamily="34" charset="0"/>
              </a:rPr>
              <a:t>ενός εστιατορίου σχηματίζεται από την:</a:t>
            </a:r>
          </a:p>
          <a:p>
            <a:pPr marL="0" indent="0">
              <a:buNone/>
            </a:pPr>
            <a:endParaRPr lang="el-GR" sz="2000" dirty="0" smtClean="0">
              <a:latin typeface="Arial" panose="020B0604020202020204" pitchFamily="34" charset="0"/>
              <a:cs typeface="Arial" panose="020B0604020202020204" pitchFamily="34" charset="0"/>
            </a:endParaRPr>
          </a:p>
          <a:p>
            <a:pPr>
              <a:buFont typeface="Wingdings" panose="05000000000000000000" pitchFamily="2" charset="2"/>
              <a:buChar char="Ø"/>
            </a:pPr>
            <a:r>
              <a:rPr lang="el-GR" sz="2000" dirty="0" smtClean="0">
                <a:latin typeface="Arial" panose="020B0604020202020204" pitchFamily="34" charset="0"/>
                <a:cs typeface="Arial" panose="020B0604020202020204" pitchFamily="34" charset="0"/>
              </a:rPr>
              <a:t>Εξωτερικά θα πρέπει να προβάλει μια θετική εικόνα στους πελάτες &amp; διαφοροποίηση από τους ανταγωνιστές</a:t>
            </a:r>
          </a:p>
          <a:p>
            <a:pPr>
              <a:buFont typeface="Wingdings" panose="05000000000000000000" pitchFamily="2" charset="2"/>
              <a:buChar char="Ø"/>
            </a:pPr>
            <a:r>
              <a:rPr lang="el-GR" sz="2000" dirty="0" smtClean="0">
                <a:latin typeface="Arial" panose="020B0604020202020204" pitchFamily="34" charset="0"/>
                <a:cs typeface="Arial" panose="020B0604020202020204" pitchFamily="34" charset="0"/>
              </a:rPr>
              <a:t>Η ατμόσφαιρα του εσωτερικού χώρου επηρεάζει σημαντικά τη διάθεση και την κρίση των πελατών για την ποιότητα και το </a:t>
            </a:r>
            <a:r>
              <a:rPr lang="en-US" sz="2000" dirty="0" smtClean="0">
                <a:latin typeface="Arial" panose="020B0604020202020204" pitchFamily="34" charset="0"/>
                <a:cs typeface="Arial" panose="020B0604020202020204" pitchFamily="34" charset="0"/>
              </a:rPr>
              <a:t>service</a:t>
            </a:r>
            <a:endParaRPr lang="el-GR" sz="2000" dirty="0">
              <a:latin typeface="Arial" panose="020B0604020202020204" pitchFamily="34" charset="0"/>
              <a:cs typeface="Arial" panose="020B0604020202020204" pitchFamily="34" charset="0"/>
            </a:endParaRPr>
          </a:p>
          <a:p>
            <a:pPr>
              <a:buFont typeface="Wingdings" panose="05000000000000000000" pitchFamily="2" charset="2"/>
              <a:buChar char="Ø"/>
            </a:pPr>
            <a:r>
              <a:rPr lang="el-GR" sz="2000" dirty="0" smtClean="0">
                <a:latin typeface="Arial" panose="020B0604020202020204" pitchFamily="34" charset="0"/>
                <a:cs typeface="Arial" panose="020B0604020202020204" pitchFamily="34" charset="0"/>
              </a:rPr>
              <a:t>Ποιότητα του φαγητού</a:t>
            </a:r>
          </a:p>
          <a:p>
            <a:pPr>
              <a:buFont typeface="Wingdings" panose="05000000000000000000" pitchFamily="2" charset="2"/>
              <a:buChar char="Ø"/>
            </a:pPr>
            <a:r>
              <a:rPr lang="el-GR" sz="2000" dirty="0" smtClean="0">
                <a:latin typeface="Arial" panose="020B0604020202020204" pitchFamily="34" charset="0"/>
                <a:cs typeface="Arial" panose="020B0604020202020204" pitchFamily="34" charset="0"/>
              </a:rPr>
              <a:t>Το </a:t>
            </a:r>
            <a:r>
              <a:rPr lang="en-US" sz="2000" dirty="0" smtClean="0">
                <a:latin typeface="Arial" panose="020B0604020202020204" pitchFamily="34" charset="0"/>
                <a:cs typeface="Arial" panose="020B0604020202020204" pitchFamily="34" charset="0"/>
              </a:rPr>
              <a:t>service</a:t>
            </a:r>
          </a:p>
          <a:p>
            <a:pPr>
              <a:buFont typeface="Wingdings" panose="05000000000000000000" pitchFamily="2" charset="2"/>
              <a:buChar char="Ø"/>
            </a:pPr>
            <a:r>
              <a:rPr lang="el-GR" sz="2000" dirty="0" smtClean="0">
                <a:latin typeface="Arial" panose="020B0604020202020204" pitchFamily="34" charset="0"/>
                <a:cs typeface="Arial" panose="020B0604020202020204" pitchFamily="34" charset="0"/>
              </a:rPr>
              <a:t>Την καθαριότητα</a:t>
            </a:r>
          </a:p>
          <a:p>
            <a:pPr>
              <a:buFont typeface="Wingdings" panose="05000000000000000000" pitchFamily="2" charset="2"/>
              <a:buChar char="Ø"/>
            </a:pPr>
            <a:r>
              <a:rPr lang="el-GR" sz="2000" dirty="0" smtClean="0">
                <a:latin typeface="Arial" panose="020B0604020202020204" pitchFamily="34" charset="0"/>
                <a:cs typeface="Arial" panose="020B0604020202020204" pitchFamily="34" charset="0"/>
              </a:rPr>
              <a:t>Την διακόσμηση και την ατμόσφαιρα (έπιπλα, ζωγραφικοί πίνακες, λινά, σκεύη, κηροπήγια, φωτιστικά, πιάτα, ποτήρια κτλ)</a:t>
            </a:r>
          </a:p>
          <a:p>
            <a:pPr>
              <a:buFont typeface="Wingdings" panose="05000000000000000000" pitchFamily="2" charset="2"/>
              <a:buChar char="Ø"/>
            </a:pPr>
            <a:r>
              <a:rPr lang="el-GR" sz="2000" dirty="0" smtClean="0">
                <a:latin typeface="Arial" panose="020B0604020202020204" pitchFamily="34" charset="0"/>
                <a:cs typeface="Arial" panose="020B0604020202020204" pitchFamily="34" charset="0"/>
              </a:rPr>
              <a:t>Το πρόγραμμα Μάρκετινγκ που εφαρμόζεται</a:t>
            </a:r>
          </a:p>
          <a:p>
            <a:pPr>
              <a:buFont typeface="Wingdings" panose="05000000000000000000" pitchFamily="2" charset="2"/>
              <a:buChar char="Ø"/>
            </a:pPr>
            <a:r>
              <a:rPr lang="el-GR" sz="2000" dirty="0" smtClean="0">
                <a:latin typeface="Arial" panose="020B0604020202020204" pitchFamily="34" charset="0"/>
                <a:cs typeface="Arial" panose="020B0604020202020204" pitchFamily="34" charset="0"/>
              </a:rPr>
              <a:t>Ο ιδανικός συνδυασμός όλων των παραπάνω σε ένα επιτυχημένο σύνολο</a:t>
            </a:r>
          </a:p>
          <a:p>
            <a:pPr>
              <a:buFont typeface="Wingdings" panose="05000000000000000000" pitchFamily="2" charset="2"/>
              <a:buChar char="Ø"/>
            </a:pPr>
            <a:endParaRPr lang="el-GR" sz="2000" dirty="0">
              <a:latin typeface="Arial" panose="020B0604020202020204" pitchFamily="34" charset="0"/>
              <a:cs typeface="Arial" panose="020B0604020202020204" pitchFamily="34" charset="0"/>
            </a:endParaRPr>
          </a:p>
          <a:p>
            <a:pPr>
              <a:buFont typeface="Wingdings" panose="05000000000000000000" pitchFamily="2" charset="2"/>
              <a:buChar char="Ø"/>
            </a:pPr>
            <a:endParaRPr lang="el-GR" sz="2000" dirty="0" smtClean="0">
              <a:latin typeface="Arial" panose="020B0604020202020204" pitchFamily="34" charset="0"/>
              <a:cs typeface="Arial" panose="020B0604020202020204" pitchFamily="34" charset="0"/>
            </a:endParaRPr>
          </a:p>
          <a:p>
            <a:pPr>
              <a:buFont typeface="Wingdings" panose="05000000000000000000" pitchFamily="2" charset="2"/>
              <a:buChar char="Ø"/>
            </a:pPr>
            <a:endParaRPr lang="el-GR"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67611822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sz="2000" dirty="0" smtClean="0">
                <a:solidFill>
                  <a:prstClr val="black"/>
                </a:solidFill>
                <a:latin typeface="Arial" panose="020B0604020202020204" pitchFamily="34" charset="0"/>
                <a:cs typeface="Arial" panose="020B0604020202020204" pitchFamily="34" charset="0"/>
              </a:rPr>
              <a:t/>
            </a:r>
            <a:br>
              <a:rPr lang="el-GR" sz="2000" dirty="0" smtClean="0">
                <a:solidFill>
                  <a:prstClr val="black"/>
                </a:solidFill>
                <a:latin typeface="Arial" panose="020B0604020202020204" pitchFamily="34" charset="0"/>
                <a:cs typeface="Arial" panose="020B0604020202020204" pitchFamily="34" charset="0"/>
              </a:rPr>
            </a:br>
            <a:r>
              <a:rPr lang="el-GR" sz="2000" dirty="0">
                <a:solidFill>
                  <a:prstClr val="black"/>
                </a:solidFill>
                <a:latin typeface="Arial" panose="020B0604020202020204" pitchFamily="34" charset="0"/>
                <a:cs typeface="Arial" panose="020B0604020202020204" pitchFamily="34" charset="0"/>
              </a:rPr>
              <a:t/>
            </a:r>
            <a:br>
              <a:rPr lang="el-GR" sz="2000" dirty="0">
                <a:solidFill>
                  <a:prstClr val="black"/>
                </a:solidFill>
                <a:latin typeface="Arial" panose="020B0604020202020204" pitchFamily="34" charset="0"/>
                <a:cs typeface="Arial" panose="020B0604020202020204" pitchFamily="34" charset="0"/>
              </a:rPr>
            </a:br>
            <a:r>
              <a:rPr lang="el-GR" sz="2000" dirty="0" smtClean="0">
                <a:solidFill>
                  <a:prstClr val="black"/>
                </a:solidFill>
                <a:latin typeface="Arial" panose="020B0604020202020204" pitchFamily="34" charset="0"/>
                <a:cs typeface="Arial" panose="020B0604020202020204" pitchFamily="34" charset="0"/>
              </a:rPr>
              <a:t>ΣΧΕΔΙΑΣΜΟΣ </a:t>
            </a:r>
            <a:r>
              <a:rPr lang="el-GR" sz="2000" dirty="0">
                <a:solidFill>
                  <a:prstClr val="black"/>
                </a:solidFill>
                <a:latin typeface="Arial" panose="020B0604020202020204" pitchFamily="34" charset="0"/>
                <a:cs typeface="Arial" panose="020B0604020202020204" pitchFamily="34" charset="0"/>
              </a:rPr>
              <a:t>– ΟΡΓΑΝΩΣΗ- ΔΙΑΜΟΡΦΩΣΗ – ΕΡΓΟΝΟΜΙΑ</a:t>
            </a:r>
            <a:br>
              <a:rPr lang="el-GR" sz="2000" dirty="0">
                <a:solidFill>
                  <a:prstClr val="black"/>
                </a:solidFill>
                <a:latin typeface="Arial" panose="020B0604020202020204" pitchFamily="34" charset="0"/>
                <a:cs typeface="Arial" panose="020B0604020202020204" pitchFamily="34" charset="0"/>
              </a:rPr>
            </a:br>
            <a:r>
              <a:rPr lang="el-GR" sz="2000" dirty="0">
                <a:solidFill>
                  <a:prstClr val="black"/>
                </a:solidFill>
                <a:latin typeface="Arial" panose="020B0604020202020204" pitchFamily="34" charset="0"/>
                <a:cs typeface="Arial" panose="020B0604020202020204" pitchFamily="34" charset="0"/>
              </a:rPr>
              <a:t>προϋποθέσεις αρχιτεκτονικού σχεδιασμού</a:t>
            </a:r>
            <a:br>
              <a:rPr lang="el-GR" sz="2000" dirty="0">
                <a:solidFill>
                  <a:prstClr val="black"/>
                </a:solidFill>
                <a:latin typeface="Arial" panose="020B0604020202020204" pitchFamily="34" charset="0"/>
                <a:cs typeface="Arial" panose="020B0604020202020204" pitchFamily="34" charset="0"/>
              </a:rPr>
            </a:br>
            <a:r>
              <a:rPr lang="el-GR" sz="2000" b="1" dirty="0">
                <a:solidFill>
                  <a:prstClr val="black"/>
                </a:solidFill>
                <a:latin typeface="Arial" panose="020B0604020202020204" pitchFamily="34" charset="0"/>
                <a:cs typeface="Arial" panose="020B0604020202020204" pitchFamily="34" charset="0"/>
              </a:rPr>
              <a:t>εσωτερικοί χώροι</a:t>
            </a:r>
            <a:br>
              <a:rPr lang="el-GR" sz="2000" b="1" dirty="0">
                <a:solidFill>
                  <a:prstClr val="black"/>
                </a:solidFill>
                <a:latin typeface="Arial" panose="020B0604020202020204" pitchFamily="34" charset="0"/>
                <a:cs typeface="Arial" panose="020B0604020202020204" pitchFamily="34" charset="0"/>
              </a:rPr>
            </a:br>
            <a:endParaRPr lang="el-GR" dirty="0"/>
          </a:p>
        </p:txBody>
      </p:sp>
      <p:sp>
        <p:nvSpPr>
          <p:cNvPr id="3" name="Θέση περιεχομένου 2"/>
          <p:cNvSpPr>
            <a:spLocks noGrp="1"/>
          </p:cNvSpPr>
          <p:nvPr>
            <p:ph idx="1"/>
          </p:nvPr>
        </p:nvSpPr>
        <p:spPr/>
        <p:txBody>
          <a:bodyPr>
            <a:normAutofit fontScale="92500" lnSpcReduction="20000"/>
          </a:bodyPr>
          <a:lstStyle/>
          <a:p>
            <a:pPr marL="0" indent="0">
              <a:buNone/>
            </a:pPr>
            <a:r>
              <a:rPr lang="el-GR" sz="2400" b="1" dirty="0" smtClean="0">
                <a:latin typeface="Arial" panose="020B0604020202020204" pitchFamily="34" charset="0"/>
                <a:cs typeface="Arial" panose="020B0604020202020204" pitchFamily="34" charset="0"/>
              </a:rPr>
              <a:t>Θόρυβος </a:t>
            </a:r>
          </a:p>
          <a:p>
            <a:pPr>
              <a:buFont typeface="Wingdings" panose="05000000000000000000" pitchFamily="2" charset="2"/>
              <a:buChar char="Ø"/>
            </a:pPr>
            <a:r>
              <a:rPr lang="el-GR" sz="2000" dirty="0" smtClean="0">
                <a:latin typeface="Arial" panose="020B0604020202020204" pitchFamily="34" charset="0"/>
                <a:cs typeface="Arial" panose="020B0604020202020204" pitchFamily="34" charset="0"/>
              </a:rPr>
              <a:t>Μείωση του θορύβου που παράγεται μέσα στο κατάστημα (κουζίνα, σκεύη, εργαλεία &amp; προσωπικό)</a:t>
            </a:r>
          </a:p>
          <a:p>
            <a:pPr>
              <a:buFont typeface="Wingdings" panose="05000000000000000000" pitchFamily="2" charset="2"/>
              <a:buChar char="Ø"/>
            </a:pPr>
            <a:r>
              <a:rPr lang="el-GR" sz="2000" dirty="0" smtClean="0">
                <a:latin typeface="Arial" panose="020B0604020202020204" pitchFamily="34" charset="0"/>
                <a:cs typeface="Arial" panose="020B0604020202020204" pitchFamily="34" charset="0"/>
              </a:rPr>
              <a:t>Μείωση εξωτερικών θορύβων (σωστή διευθέτηση των χώρων, υλικά ηχομόνωσης &amp; εκπαίδευση του προσωπικού) </a:t>
            </a:r>
          </a:p>
          <a:p>
            <a:pPr marL="0" indent="0">
              <a:buNone/>
            </a:pPr>
            <a:r>
              <a:rPr lang="el-GR" sz="2400" b="1" dirty="0" smtClean="0">
                <a:latin typeface="Arial" panose="020B0604020202020204" pitchFamily="34" charset="0"/>
                <a:cs typeface="Arial" panose="020B0604020202020204" pitchFamily="34" charset="0"/>
              </a:rPr>
              <a:t>Μουσική </a:t>
            </a:r>
            <a:r>
              <a:rPr lang="el-GR" sz="2400" dirty="0" smtClean="0">
                <a:latin typeface="Arial" panose="020B0604020202020204" pitchFamily="34" charset="0"/>
                <a:cs typeface="Arial" panose="020B0604020202020204" pitchFamily="34" charset="0"/>
              </a:rPr>
              <a:t>(</a:t>
            </a:r>
            <a:r>
              <a:rPr lang="el-GR" sz="2000" dirty="0" smtClean="0">
                <a:latin typeface="Arial" panose="020B0604020202020204" pitchFamily="34" charset="0"/>
                <a:cs typeface="Arial" panose="020B0604020202020204" pitchFamily="34" charset="0"/>
              </a:rPr>
              <a:t>συμβάλλει στη δημιουργία ωραίας ατμόσφαιρας με την επιλογή κατάλληλου </a:t>
            </a:r>
            <a:r>
              <a:rPr lang="el-GR" sz="2000" dirty="0" err="1" smtClean="0">
                <a:latin typeface="Arial" panose="020B0604020202020204" pitchFamily="34" charset="0"/>
                <a:cs typeface="Arial" panose="020B0604020202020204" pitchFamily="34" charset="0"/>
              </a:rPr>
              <a:t>ηχοσυστήματος</a:t>
            </a:r>
            <a:r>
              <a:rPr lang="el-GR" sz="2000" dirty="0" smtClean="0">
                <a:latin typeface="Arial" panose="020B0604020202020204" pitchFamily="34" charset="0"/>
                <a:cs typeface="Arial" panose="020B0604020202020204" pitchFamily="34" charset="0"/>
              </a:rPr>
              <a:t>, του είδους, της έντασης, σε συνάρτηση με το στιλ του εστιατορίου και το είδος των πελατών)</a:t>
            </a:r>
            <a:endParaRPr lang="en-US" sz="2000" dirty="0" smtClean="0">
              <a:latin typeface="Arial" panose="020B0604020202020204" pitchFamily="34" charset="0"/>
              <a:cs typeface="Arial" panose="020B0604020202020204" pitchFamily="34" charset="0"/>
            </a:endParaRPr>
          </a:p>
          <a:p>
            <a:pPr marL="0" indent="0">
              <a:buNone/>
            </a:pPr>
            <a:endParaRPr lang="el-GR" sz="2000" dirty="0" smtClean="0">
              <a:latin typeface="Arial" panose="020B0604020202020204" pitchFamily="34" charset="0"/>
              <a:cs typeface="Arial" panose="020B0604020202020204" pitchFamily="34" charset="0"/>
            </a:endParaRPr>
          </a:p>
          <a:p>
            <a:pPr marL="457200" indent="-457200">
              <a:buFont typeface="+mj-lt"/>
              <a:buAutoNum type="arabicPeriod"/>
            </a:pPr>
            <a:r>
              <a:rPr lang="el-GR" sz="2000" b="1" dirty="0" smtClean="0">
                <a:latin typeface="Arial" panose="020B0604020202020204" pitchFamily="34" charset="0"/>
                <a:cs typeface="Arial" panose="020B0604020202020204" pitchFamily="34" charset="0"/>
              </a:rPr>
              <a:t>Μουσική υπόκρουση (</a:t>
            </a:r>
            <a:r>
              <a:rPr lang="en-US" sz="2000" b="1" dirty="0" smtClean="0">
                <a:latin typeface="Arial" panose="020B0604020202020204" pitchFamily="34" charset="0"/>
                <a:cs typeface="Arial" panose="020B0604020202020204" pitchFamily="34" charset="0"/>
              </a:rPr>
              <a:t>background)</a:t>
            </a:r>
            <a:r>
              <a:rPr lang="el-GR" sz="2000" dirty="0" smtClean="0">
                <a:latin typeface="Arial" panose="020B0604020202020204" pitchFamily="34" charset="0"/>
                <a:cs typeface="Arial" panose="020B0604020202020204" pitchFamily="34" charset="0"/>
              </a:rPr>
              <a:t>: ορχηστρική, χαμηλής έντασης, χωρίς γρήγορο ρυθμό, συνηθίζεται σε εστιατόρια πολυτελείας</a:t>
            </a:r>
          </a:p>
          <a:p>
            <a:pPr marL="457200" indent="-457200">
              <a:buFont typeface="+mj-lt"/>
              <a:buAutoNum type="arabicPeriod"/>
            </a:pPr>
            <a:r>
              <a:rPr lang="el-GR" sz="2000" b="1" dirty="0" smtClean="0">
                <a:latin typeface="Arial" panose="020B0604020202020204" pitchFamily="34" charset="0"/>
                <a:cs typeface="Arial" panose="020B0604020202020204" pitchFamily="34" charset="0"/>
              </a:rPr>
              <a:t>Μουσική που ακούγεται στο προσκήνιο (</a:t>
            </a:r>
            <a:r>
              <a:rPr lang="en-US" sz="2000" b="1" dirty="0" smtClean="0">
                <a:latin typeface="Arial" panose="020B0604020202020204" pitchFamily="34" charset="0"/>
                <a:cs typeface="Arial" panose="020B0604020202020204" pitchFamily="34" charset="0"/>
              </a:rPr>
              <a:t>foreground)</a:t>
            </a:r>
            <a:r>
              <a:rPr lang="el-GR" sz="2000" dirty="0" smtClean="0">
                <a:latin typeface="Arial" panose="020B0604020202020204" pitchFamily="34" charset="0"/>
                <a:cs typeface="Arial" panose="020B0604020202020204" pitchFamily="34" charset="0"/>
              </a:rPr>
              <a:t>: πάνω από το γενικό επίπεδο ήχου, χωρίς να εμποδίζει τις συζητήσεις.  Χρησιμοποιείται στα περισσότερα είδη εστιατορίων.</a:t>
            </a:r>
          </a:p>
          <a:p>
            <a:pPr marL="457200" indent="-457200">
              <a:buFont typeface="+mj-lt"/>
              <a:buAutoNum type="arabicPeriod"/>
            </a:pPr>
            <a:r>
              <a:rPr lang="el-GR" sz="2000" b="1" dirty="0" smtClean="0">
                <a:latin typeface="Arial" panose="020B0604020202020204" pitchFamily="34" charset="0"/>
                <a:cs typeface="Arial" panose="020B0604020202020204" pitchFamily="34" charset="0"/>
              </a:rPr>
              <a:t>Ψυχαγωγική μουσική</a:t>
            </a:r>
            <a:r>
              <a:rPr lang="el-GR" sz="2000" dirty="0" smtClean="0">
                <a:latin typeface="Arial" panose="020B0604020202020204" pitchFamily="34" charset="0"/>
                <a:cs typeface="Arial" panose="020B0604020202020204" pitchFamily="34" charset="0"/>
              </a:rPr>
              <a:t>: αρκετά δυνατή, κυριαρχεί στο χώρο, καλύπτοντας κάθε άλλο ήχο. Συνηθίζεται σε </a:t>
            </a:r>
            <a:r>
              <a:rPr lang="en-US" sz="2000" dirty="0" smtClean="0">
                <a:latin typeface="Arial" panose="020B0604020202020204" pitchFamily="34" charset="0"/>
                <a:cs typeface="Arial" panose="020B0604020202020204" pitchFamily="34" charset="0"/>
              </a:rPr>
              <a:t>club, bar, </a:t>
            </a:r>
            <a:r>
              <a:rPr lang="el-GR" sz="2000" dirty="0" smtClean="0">
                <a:latin typeface="Arial" panose="020B0604020202020204" pitchFamily="34" charset="0"/>
                <a:cs typeface="Arial" panose="020B0604020202020204" pitchFamily="34" charset="0"/>
              </a:rPr>
              <a:t>και κέντρα διασκέδασης.</a:t>
            </a:r>
            <a:endParaRPr lang="en-US" sz="2000" dirty="0" smtClean="0">
              <a:latin typeface="Arial" panose="020B0604020202020204" pitchFamily="34" charset="0"/>
              <a:cs typeface="Arial" panose="020B0604020202020204" pitchFamily="34" charset="0"/>
            </a:endParaRPr>
          </a:p>
          <a:p>
            <a:pPr marL="0" indent="0">
              <a:buNone/>
            </a:pPr>
            <a:endParaRPr lang="el-GR" sz="2000" b="1" dirty="0" smtClean="0">
              <a:latin typeface="Arial" panose="020B0604020202020204" pitchFamily="34" charset="0"/>
              <a:cs typeface="Arial" panose="020B0604020202020204" pitchFamily="34" charset="0"/>
            </a:endParaRPr>
          </a:p>
          <a:p>
            <a:pPr>
              <a:buFont typeface="Wingdings" panose="05000000000000000000" pitchFamily="2" charset="2"/>
              <a:buChar char="Ø"/>
            </a:pPr>
            <a:endParaRPr lang="el-GR" sz="2400" b="1" dirty="0" smtClean="0">
              <a:latin typeface="Arial" panose="020B0604020202020204" pitchFamily="34" charset="0"/>
              <a:cs typeface="Arial" panose="020B0604020202020204" pitchFamily="34" charset="0"/>
            </a:endParaRPr>
          </a:p>
          <a:p>
            <a:pPr marL="0" indent="0">
              <a:buNone/>
            </a:pPr>
            <a:endParaRPr lang="el-GR" sz="2400" b="1" dirty="0">
              <a:latin typeface="Arial" panose="020B0604020202020204" pitchFamily="34" charset="0"/>
              <a:cs typeface="Arial" panose="020B0604020202020204" pitchFamily="34" charset="0"/>
            </a:endParaRPr>
          </a:p>
          <a:p>
            <a:pPr marL="0" indent="0">
              <a:buNone/>
            </a:pPr>
            <a:endParaRPr lang="el-GR" sz="24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88029037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sz="1800" dirty="0">
                <a:solidFill>
                  <a:prstClr val="black"/>
                </a:solidFill>
                <a:latin typeface="Arial" panose="020B0604020202020204" pitchFamily="34" charset="0"/>
                <a:cs typeface="Arial" panose="020B0604020202020204" pitchFamily="34" charset="0"/>
              </a:rPr>
              <a:t>ΣΧΕΔΙΑΣΜΟΣ – ΟΡΓΑΝΩΣΗ- ΔΙΑΜΟΡΦΩΣΗ – ΕΡΓΟΝΟΜΙΑ</a:t>
            </a:r>
            <a:br>
              <a:rPr lang="el-GR" sz="1800" dirty="0">
                <a:solidFill>
                  <a:prstClr val="black"/>
                </a:solidFill>
                <a:latin typeface="Arial" panose="020B0604020202020204" pitchFamily="34" charset="0"/>
                <a:cs typeface="Arial" panose="020B0604020202020204" pitchFamily="34" charset="0"/>
              </a:rPr>
            </a:br>
            <a:r>
              <a:rPr lang="el-GR" sz="1800" dirty="0">
                <a:solidFill>
                  <a:prstClr val="black"/>
                </a:solidFill>
                <a:latin typeface="Arial" panose="020B0604020202020204" pitchFamily="34" charset="0"/>
                <a:cs typeface="Arial" panose="020B0604020202020204" pitchFamily="34" charset="0"/>
              </a:rPr>
              <a:t>προϋποθέσεις αρχιτεκτονικού σχεδιασμού</a:t>
            </a:r>
            <a:br>
              <a:rPr lang="el-GR" sz="1800" dirty="0">
                <a:solidFill>
                  <a:prstClr val="black"/>
                </a:solidFill>
                <a:latin typeface="Arial" panose="020B0604020202020204" pitchFamily="34" charset="0"/>
                <a:cs typeface="Arial" panose="020B0604020202020204" pitchFamily="34" charset="0"/>
              </a:rPr>
            </a:br>
            <a:endParaRPr lang="el-GR" dirty="0"/>
          </a:p>
        </p:txBody>
      </p:sp>
      <p:sp>
        <p:nvSpPr>
          <p:cNvPr id="3" name="Θέση περιεχομένου 2"/>
          <p:cNvSpPr>
            <a:spLocks noGrp="1"/>
          </p:cNvSpPr>
          <p:nvPr>
            <p:ph idx="1"/>
          </p:nvPr>
        </p:nvSpPr>
        <p:spPr/>
        <p:txBody>
          <a:bodyPr>
            <a:normAutofit/>
          </a:bodyPr>
          <a:lstStyle/>
          <a:p>
            <a:pPr marL="0" indent="0">
              <a:buNone/>
            </a:pPr>
            <a:endParaRPr lang="el-GR" sz="2400" b="1" dirty="0" smtClean="0">
              <a:latin typeface="Arial" panose="020B0604020202020204" pitchFamily="34" charset="0"/>
              <a:cs typeface="Arial" panose="020B0604020202020204" pitchFamily="34" charset="0"/>
            </a:endParaRPr>
          </a:p>
          <a:p>
            <a:pPr marL="0" indent="0">
              <a:buNone/>
            </a:pPr>
            <a:r>
              <a:rPr lang="el-GR" sz="2400" b="1" dirty="0" smtClean="0">
                <a:latin typeface="Arial" panose="020B0604020202020204" pitchFamily="34" charset="0"/>
                <a:cs typeface="Arial" panose="020B0604020202020204" pitchFamily="34" charset="0"/>
              </a:rPr>
              <a:t>Η διαρρύθμιση των χώρων</a:t>
            </a:r>
          </a:p>
          <a:p>
            <a:pPr marL="0" indent="0">
              <a:buNone/>
            </a:pPr>
            <a:endParaRPr lang="el-GR" sz="2400" b="1" dirty="0">
              <a:latin typeface="Arial" panose="020B0604020202020204" pitchFamily="34" charset="0"/>
              <a:cs typeface="Arial" panose="020B0604020202020204" pitchFamily="34" charset="0"/>
            </a:endParaRPr>
          </a:p>
          <a:p>
            <a:pPr>
              <a:buFont typeface="Wingdings" panose="05000000000000000000" pitchFamily="2" charset="2"/>
              <a:buChar char="Ø"/>
            </a:pPr>
            <a:r>
              <a:rPr lang="el-GR" sz="2000" dirty="0" smtClean="0">
                <a:latin typeface="Arial" panose="020B0604020202020204" pitchFamily="34" charset="0"/>
                <a:cs typeface="Arial" panose="020B0604020202020204" pitchFamily="34" charset="0"/>
              </a:rPr>
              <a:t>Η τοποθεσία – θέα (φυσική ή τεχνική)</a:t>
            </a:r>
          </a:p>
          <a:p>
            <a:pPr marL="0" indent="0">
              <a:buNone/>
            </a:pPr>
            <a:endParaRPr lang="el-GR" sz="2000" dirty="0" smtClean="0">
              <a:latin typeface="Arial" panose="020B0604020202020204" pitchFamily="34" charset="0"/>
              <a:cs typeface="Arial" panose="020B0604020202020204" pitchFamily="34" charset="0"/>
            </a:endParaRPr>
          </a:p>
          <a:p>
            <a:pPr>
              <a:buFont typeface="Wingdings" panose="05000000000000000000" pitchFamily="2" charset="2"/>
              <a:buChar char="Ø"/>
            </a:pPr>
            <a:r>
              <a:rPr lang="el-GR" sz="2000" dirty="0" smtClean="0">
                <a:latin typeface="Arial" panose="020B0604020202020204" pitchFamily="34" charset="0"/>
                <a:cs typeface="Arial" panose="020B0604020202020204" pitchFamily="34" charset="0"/>
              </a:rPr>
              <a:t>Η πρόσοψη του εστιατορίου </a:t>
            </a:r>
          </a:p>
          <a:p>
            <a:pPr marL="0" indent="0">
              <a:buNone/>
            </a:pPr>
            <a:endParaRPr lang="el-GR" sz="2000" dirty="0" smtClean="0">
              <a:latin typeface="Arial" panose="020B0604020202020204" pitchFamily="34" charset="0"/>
              <a:cs typeface="Arial" panose="020B0604020202020204" pitchFamily="34" charset="0"/>
            </a:endParaRPr>
          </a:p>
          <a:p>
            <a:pPr>
              <a:buFont typeface="Wingdings" panose="05000000000000000000" pitchFamily="2" charset="2"/>
              <a:buChar char="Ø"/>
            </a:pPr>
            <a:r>
              <a:rPr lang="el-GR" sz="2000" dirty="0" smtClean="0">
                <a:latin typeface="Arial" panose="020B0604020202020204" pitchFamily="34" charset="0"/>
                <a:cs typeface="Arial" panose="020B0604020202020204" pitchFamily="34" charset="0"/>
              </a:rPr>
              <a:t>Η εσωτερική διαρρύθμιση (</a:t>
            </a:r>
            <a:r>
              <a:rPr lang="en-US" sz="2000" dirty="0" smtClean="0">
                <a:latin typeface="Arial" panose="020B0604020202020204" pitchFamily="34" charset="0"/>
                <a:cs typeface="Arial" panose="020B0604020202020204" pitchFamily="34" charset="0"/>
              </a:rPr>
              <a:t>self service</a:t>
            </a:r>
            <a:r>
              <a:rPr lang="en-US" sz="2000" dirty="0">
                <a:latin typeface="Arial" panose="020B0604020202020204" pitchFamily="34" charset="0"/>
                <a:cs typeface="Arial" panose="020B0604020202020204" pitchFamily="34" charset="0"/>
              </a:rPr>
              <a:t> </a:t>
            </a:r>
            <a:r>
              <a:rPr lang="el-GR" sz="2000" dirty="0" smtClean="0">
                <a:latin typeface="Arial" panose="020B0604020202020204" pitchFamily="34" charset="0"/>
                <a:cs typeface="Arial" panose="020B0604020202020204" pitchFamily="34" charset="0"/>
              </a:rPr>
              <a:t>- μπουφές</a:t>
            </a:r>
            <a:r>
              <a:rPr lang="en-US" sz="2000" dirty="0" smtClean="0">
                <a:latin typeface="Arial" panose="020B0604020202020204" pitchFamily="34" charset="0"/>
                <a:cs typeface="Arial" panose="020B0604020202020204" pitchFamily="34" charset="0"/>
              </a:rPr>
              <a:t> </a:t>
            </a:r>
            <a:r>
              <a:rPr lang="el-GR" sz="2000" dirty="0" smtClean="0">
                <a:latin typeface="Arial" panose="020B0604020202020204" pitchFamily="34" charset="0"/>
                <a:cs typeface="Arial" panose="020B0604020202020204" pitchFamily="34" charset="0"/>
              </a:rPr>
              <a:t>ή σερβίρισμα στο τραπέζι)</a:t>
            </a:r>
          </a:p>
          <a:p>
            <a:pPr>
              <a:buFont typeface="Wingdings" panose="05000000000000000000" pitchFamily="2" charset="2"/>
              <a:buChar char="Ø"/>
            </a:pPr>
            <a:endParaRPr lang="el-GR" sz="2000" dirty="0" smtClean="0">
              <a:latin typeface="Arial" panose="020B0604020202020204" pitchFamily="34" charset="0"/>
              <a:cs typeface="Arial" panose="020B0604020202020204" pitchFamily="34" charset="0"/>
            </a:endParaRPr>
          </a:p>
          <a:p>
            <a:pPr marL="0" indent="0">
              <a:buNone/>
            </a:pPr>
            <a:endParaRPr lang="el-GR" sz="24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82509268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z="1800" dirty="0">
                <a:solidFill>
                  <a:prstClr val="black"/>
                </a:solidFill>
                <a:latin typeface="Arial" panose="020B0604020202020204" pitchFamily="34" charset="0"/>
                <a:cs typeface="Arial" panose="020B0604020202020204" pitchFamily="34" charset="0"/>
              </a:rPr>
              <a:t>ΣΧΕΔΙΑΣΜΟΣ – ΟΡΓΑΝΩΣΗ- ΔΙΑΜΟΡΦΩΣΗ – ΕΡΓΟΝΟΜΙΑ</a:t>
            </a:r>
            <a:br>
              <a:rPr lang="el-GR" sz="1800" dirty="0">
                <a:solidFill>
                  <a:prstClr val="black"/>
                </a:solidFill>
                <a:latin typeface="Arial" panose="020B0604020202020204" pitchFamily="34" charset="0"/>
                <a:cs typeface="Arial" panose="020B0604020202020204" pitchFamily="34" charset="0"/>
              </a:rPr>
            </a:br>
            <a:r>
              <a:rPr lang="el-GR" sz="1800" dirty="0">
                <a:solidFill>
                  <a:prstClr val="black"/>
                </a:solidFill>
                <a:latin typeface="Arial" panose="020B0604020202020204" pitchFamily="34" charset="0"/>
                <a:cs typeface="Arial" panose="020B0604020202020204" pitchFamily="34" charset="0"/>
              </a:rPr>
              <a:t>προϋποθέσεις αρχιτεκτονικού σχεδιασμού</a:t>
            </a:r>
            <a:br>
              <a:rPr lang="el-GR" sz="1800" dirty="0">
                <a:solidFill>
                  <a:prstClr val="black"/>
                </a:solidFill>
                <a:latin typeface="Arial" panose="020B0604020202020204" pitchFamily="34" charset="0"/>
                <a:cs typeface="Arial" panose="020B0604020202020204" pitchFamily="34" charset="0"/>
              </a:rPr>
            </a:br>
            <a:r>
              <a:rPr lang="el-GR" sz="1800" b="1" dirty="0">
                <a:solidFill>
                  <a:prstClr val="black"/>
                </a:solidFill>
                <a:latin typeface="Arial" panose="020B0604020202020204" pitchFamily="34" charset="0"/>
                <a:cs typeface="Arial" panose="020B0604020202020204" pitchFamily="34" charset="0"/>
              </a:rPr>
              <a:t>χ</a:t>
            </a:r>
            <a:r>
              <a:rPr lang="el-GR" sz="1800" b="1" dirty="0" smtClean="0">
                <a:solidFill>
                  <a:prstClr val="black"/>
                </a:solidFill>
                <a:latin typeface="Arial" panose="020B0604020202020204" pitchFamily="34" charset="0"/>
                <a:cs typeface="Arial" panose="020B0604020202020204" pitchFamily="34" charset="0"/>
              </a:rPr>
              <a:t>ώροι εστιατορίου (κύριοι &amp; δευτερεύοντες ή βοηθητικοί)</a:t>
            </a:r>
            <a:endParaRPr lang="el-GR" dirty="0"/>
          </a:p>
        </p:txBody>
      </p:sp>
      <p:sp>
        <p:nvSpPr>
          <p:cNvPr id="3" name="Θέση περιεχομένου 2"/>
          <p:cNvSpPr>
            <a:spLocks noGrp="1"/>
          </p:cNvSpPr>
          <p:nvPr>
            <p:ph idx="1"/>
          </p:nvPr>
        </p:nvSpPr>
        <p:spPr/>
        <p:txBody>
          <a:bodyPr>
            <a:normAutofit fontScale="92500"/>
          </a:bodyPr>
          <a:lstStyle/>
          <a:p>
            <a:pPr marL="0" indent="0">
              <a:buNone/>
            </a:pPr>
            <a:r>
              <a:rPr lang="el-GR" sz="2400" b="1" dirty="0" smtClean="0">
                <a:latin typeface="Arial" panose="020B0604020202020204" pitchFamily="34" charset="0"/>
                <a:cs typeface="Arial" panose="020B0604020202020204" pitchFamily="34" charset="0"/>
              </a:rPr>
              <a:t>Κύριοι χώροι του εστιατορίου</a:t>
            </a:r>
          </a:p>
          <a:p>
            <a:pPr marL="0" indent="0">
              <a:buNone/>
            </a:pPr>
            <a:endParaRPr lang="el-GR" sz="2400" b="1" dirty="0">
              <a:latin typeface="Arial" panose="020B0604020202020204" pitchFamily="34" charset="0"/>
              <a:cs typeface="Arial" panose="020B0604020202020204" pitchFamily="34" charset="0"/>
            </a:endParaRPr>
          </a:p>
          <a:p>
            <a:pPr>
              <a:buFont typeface="Wingdings" panose="05000000000000000000" pitchFamily="2" charset="2"/>
              <a:buChar char="Ø"/>
            </a:pPr>
            <a:r>
              <a:rPr lang="el-GR" sz="2400" b="1" dirty="0" smtClean="0">
                <a:latin typeface="Arial" panose="020B0604020202020204" pitchFamily="34" charset="0"/>
                <a:cs typeface="Arial" panose="020B0604020202020204" pitchFamily="34" charset="0"/>
              </a:rPr>
              <a:t>Το μαγειρειό – κουζίνα </a:t>
            </a:r>
            <a:r>
              <a:rPr lang="el-GR" sz="2000" dirty="0" smtClean="0">
                <a:latin typeface="Arial" panose="020B0604020202020204" pitchFamily="34" charset="0"/>
                <a:cs typeface="Arial" panose="020B0604020202020204" pitchFamily="34" charset="0"/>
              </a:rPr>
              <a:t>(χώρος παραγωγής εδεσμάτων, συνήθως αποτελεί το 1/3 της τραπεζαρίας) και εκεί πραγματοποιούνται: η προμήθεια &amp; αποθήκευση Α υλών, επεξεργασία – προετοιμασία, μαγείρεμα – παρασκευή, διανομή και πλύσιμο. </a:t>
            </a:r>
          </a:p>
          <a:p>
            <a:pPr marL="0" indent="0">
              <a:buNone/>
            </a:pPr>
            <a:r>
              <a:rPr lang="el-GR" sz="2000" dirty="0" smtClean="0">
                <a:latin typeface="Arial" panose="020B0604020202020204" pitchFamily="34" charset="0"/>
                <a:cs typeface="Arial" panose="020B0604020202020204" pitchFamily="34" charset="0"/>
              </a:rPr>
              <a:t>Χρήσιμο είναι να υπάρχουν χώροι για την εξυπηρέτηση του προσωπικού (τραπεζαρία, αποδυτήρια, μπάνια, τουαλέτες, γραφείο του </a:t>
            </a:r>
            <a:r>
              <a:rPr lang="en-US" sz="2000" dirty="0" smtClean="0">
                <a:latin typeface="Arial" panose="020B0604020202020204" pitchFamily="34" charset="0"/>
                <a:cs typeface="Arial" panose="020B0604020202020204" pitchFamily="34" charset="0"/>
              </a:rPr>
              <a:t>chef)</a:t>
            </a:r>
            <a:endParaRPr lang="el-GR" sz="2000" dirty="0" smtClean="0">
              <a:latin typeface="Arial" panose="020B0604020202020204" pitchFamily="34" charset="0"/>
              <a:cs typeface="Arial" panose="020B0604020202020204" pitchFamily="34" charset="0"/>
            </a:endParaRPr>
          </a:p>
          <a:p>
            <a:pPr marL="0" indent="0">
              <a:buNone/>
            </a:pPr>
            <a:endParaRPr lang="el-GR" sz="2400" dirty="0" smtClean="0">
              <a:latin typeface="Arial" panose="020B0604020202020204" pitchFamily="34" charset="0"/>
              <a:cs typeface="Arial" panose="020B0604020202020204" pitchFamily="34" charset="0"/>
            </a:endParaRPr>
          </a:p>
          <a:p>
            <a:pPr>
              <a:buFont typeface="Wingdings" panose="05000000000000000000" pitchFamily="2" charset="2"/>
              <a:buChar char="Ø"/>
            </a:pPr>
            <a:r>
              <a:rPr lang="el-GR" sz="2400" b="1" dirty="0" smtClean="0">
                <a:latin typeface="Arial" panose="020B0604020202020204" pitchFamily="34" charset="0"/>
                <a:cs typeface="Arial" panose="020B0604020202020204" pitchFamily="34" charset="0"/>
              </a:rPr>
              <a:t>Η τραπεζαρία</a:t>
            </a:r>
            <a:r>
              <a:rPr lang="en-US" sz="2400" b="1" dirty="0" smtClean="0">
                <a:latin typeface="Arial" panose="020B0604020202020204" pitchFamily="34" charset="0"/>
                <a:cs typeface="Arial" panose="020B0604020202020204" pitchFamily="34" charset="0"/>
              </a:rPr>
              <a:t> </a:t>
            </a:r>
            <a:r>
              <a:rPr lang="en-US" sz="2000" dirty="0" smtClean="0">
                <a:latin typeface="Arial" panose="020B0604020202020204" pitchFamily="34" charset="0"/>
                <a:cs typeface="Arial" panose="020B0604020202020204" pitchFamily="34" charset="0"/>
              </a:rPr>
              <a:t>(1,5m</a:t>
            </a:r>
            <a:r>
              <a:rPr lang="el-GR" sz="2000" dirty="0" smtClean="0">
                <a:latin typeface="Arial" panose="020B0604020202020204" pitchFamily="34" charset="0"/>
                <a:cs typeface="Arial" panose="020B0604020202020204" pitchFamily="34" charset="0"/>
              </a:rPr>
              <a:t> απαιτούμενος χώρος ανά πελάτη, η δυναμικότητα, η κατηγορία, ο τύπος, η τοποθεσία, το είδος και το μέγεθος της επιχείρησης, το είδος της πελατείας, η πολιτική της επιχείρησης, αποτελούν παράγοντες διαμόρφωσης της τραπεζαρίας) </a:t>
            </a:r>
            <a:endParaRPr lang="el-GR"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70608552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z="1800" dirty="0">
                <a:solidFill>
                  <a:prstClr val="black"/>
                </a:solidFill>
                <a:latin typeface="Arial" panose="020B0604020202020204" pitchFamily="34" charset="0"/>
                <a:cs typeface="Arial" panose="020B0604020202020204" pitchFamily="34" charset="0"/>
              </a:rPr>
              <a:t>ΣΧΕΔΙΑΣΜΟΣ – ΟΡΓΑΝΩΣΗ- ΔΙΑΜΟΡΦΩΣΗ – ΕΡΓΟΝΟΜΙΑ</a:t>
            </a:r>
            <a:br>
              <a:rPr lang="el-GR" sz="1800" dirty="0">
                <a:solidFill>
                  <a:prstClr val="black"/>
                </a:solidFill>
                <a:latin typeface="Arial" panose="020B0604020202020204" pitchFamily="34" charset="0"/>
                <a:cs typeface="Arial" panose="020B0604020202020204" pitchFamily="34" charset="0"/>
              </a:rPr>
            </a:br>
            <a:r>
              <a:rPr lang="el-GR" sz="1800" dirty="0">
                <a:solidFill>
                  <a:prstClr val="black"/>
                </a:solidFill>
                <a:latin typeface="Arial" panose="020B0604020202020204" pitchFamily="34" charset="0"/>
                <a:cs typeface="Arial" panose="020B0604020202020204" pitchFamily="34" charset="0"/>
              </a:rPr>
              <a:t>προϋποθέσεις αρχιτεκτονικού σχεδιασμού</a:t>
            </a:r>
            <a:br>
              <a:rPr lang="el-GR" sz="1800" dirty="0">
                <a:solidFill>
                  <a:prstClr val="black"/>
                </a:solidFill>
                <a:latin typeface="Arial" panose="020B0604020202020204" pitchFamily="34" charset="0"/>
                <a:cs typeface="Arial" panose="020B0604020202020204" pitchFamily="34" charset="0"/>
              </a:rPr>
            </a:br>
            <a:r>
              <a:rPr lang="el-GR" sz="1800" b="1" dirty="0">
                <a:solidFill>
                  <a:prstClr val="black"/>
                </a:solidFill>
                <a:latin typeface="Arial" panose="020B0604020202020204" pitchFamily="34" charset="0"/>
                <a:cs typeface="Arial" panose="020B0604020202020204" pitchFamily="34" charset="0"/>
              </a:rPr>
              <a:t>χώροι εστιατορίου (κύριοι &amp; δευτερεύοντες ή βοηθητικοί)</a:t>
            </a:r>
            <a:endParaRPr lang="el-GR" dirty="0"/>
          </a:p>
        </p:txBody>
      </p:sp>
      <p:sp>
        <p:nvSpPr>
          <p:cNvPr id="3" name="Θέση περιεχομένου 2"/>
          <p:cNvSpPr>
            <a:spLocks noGrp="1"/>
          </p:cNvSpPr>
          <p:nvPr>
            <p:ph idx="1"/>
          </p:nvPr>
        </p:nvSpPr>
        <p:spPr/>
        <p:txBody>
          <a:bodyPr>
            <a:normAutofit fontScale="92500" lnSpcReduction="20000"/>
          </a:bodyPr>
          <a:lstStyle/>
          <a:p>
            <a:pPr marL="0" indent="0">
              <a:buNone/>
            </a:pPr>
            <a:r>
              <a:rPr lang="el-GR" sz="2400" b="1" dirty="0" smtClean="0">
                <a:latin typeface="Arial" panose="020B0604020202020204" pitchFamily="34" charset="0"/>
                <a:cs typeface="Arial" panose="020B0604020202020204" pitchFamily="34" charset="0"/>
              </a:rPr>
              <a:t>Βοηθητικοί χώροι του εστιατορίου</a:t>
            </a:r>
          </a:p>
          <a:p>
            <a:pPr marL="0" indent="0">
              <a:buNone/>
            </a:pPr>
            <a:endParaRPr lang="el-GR" sz="2400" b="1" dirty="0">
              <a:latin typeface="Arial" panose="020B0604020202020204" pitchFamily="34" charset="0"/>
              <a:cs typeface="Arial" panose="020B0604020202020204" pitchFamily="34" charset="0"/>
            </a:endParaRPr>
          </a:p>
          <a:p>
            <a:pPr>
              <a:buFont typeface="Wingdings" panose="05000000000000000000" pitchFamily="2" charset="2"/>
              <a:buChar char="Ø"/>
            </a:pPr>
            <a:r>
              <a:rPr lang="el-GR" sz="2000" b="1" dirty="0" smtClean="0">
                <a:latin typeface="Arial" panose="020B0604020202020204" pitchFamily="34" charset="0"/>
                <a:cs typeface="Arial" panose="020B0604020202020204" pitchFamily="34" charset="0"/>
              </a:rPr>
              <a:t>Η υποδοχή </a:t>
            </a:r>
            <a:r>
              <a:rPr lang="el-GR" sz="2000" dirty="0" smtClean="0">
                <a:latin typeface="Arial" panose="020B0604020202020204" pitchFamily="34" charset="0"/>
                <a:cs typeface="Arial" panose="020B0604020202020204" pitchFamily="34" charset="0"/>
              </a:rPr>
              <a:t>(προθάλαμος, χώρος συγκέντρωσης ή αναμονής μέχρι οι πελάτες να οδηγηθούν στα τραπέζια τους)</a:t>
            </a:r>
          </a:p>
          <a:p>
            <a:pPr>
              <a:buFont typeface="Wingdings" panose="05000000000000000000" pitchFamily="2" charset="2"/>
              <a:buChar char="Ø"/>
            </a:pPr>
            <a:r>
              <a:rPr lang="el-GR" sz="2000" b="1" dirty="0" smtClean="0">
                <a:latin typeface="Arial" panose="020B0604020202020204" pitchFamily="34" charset="0"/>
                <a:cs typeface="Arial" panose="020B0604020202020204" pitchFamily="34" charset="0"/>
              </a:rPr>
              <a:t>Το </a:t>
            </a:r>
            <a:r>
              <a:rPr lang="en-US" sz="2000" b="1" dirty="0" smtClean="0">
                <a:latin typeface="Arial" panose="020B0604020202020204" pitchFamily="34" charset="0"/>
                <a:cs typeface="Arial" panose="020B0604020202020204" pitchFamily="34" charset="0"/>
              </a:rPr>
              <a:t>office</a:t>
            </a:r>
            <a:r>
              <a:rPr lang="en-US" sz="2000" dirty="0" smtClean="0">
                <a:latin typeface="Arial" panose="020B0604020202020204" pitchFamily="34" charset="0"/>
                <a:cs typeface="Arial" panose="020B0604020202020204" pitchFamily="34" charset="0"/>
              </a:rPr>
              <a:t> (</a:t>
            </a:r>
            <a:r>
              <a:rPr lang="el-GR" sz="2000" dirty="0" smtClean="0">
                <a:latin typeface="Arial" panose="020B0604020202020204" pitchFamily="34" charset="0"/>
                <a:cs typeface="Arial" panose="020B0604020202020204" pitchFamily="34" charset="0"/>
              </a:rPr>
              <a:t>χώρος μεταξύ κουζίνας και τραπεζαρίας, πολλαπλών χρήσεων πχ. παράδοση παραγγελιών, παραλαβή εδεσμάτων, ποτών, κάβα, λινά, ντουλάπια, </a:t>
            </a:r>
            <a:r>
              <a:rPr lang="el-GR" sz="2000" dirty="0" err="1" smtClean="0">
                <a:latin typeface="Arial" panose="020B0604020202020204" pitchFamily="34" charset="0"/>
                <a:cs typeface="Arial" panose="020B0604020202020204" pitchFamily="34" charset="0"/>
              </a:rPr>
              <a:t>θερμοτράπεζες</a:t>
            </a:r>
            <a:r>
              <a:rPr lang="el-GR" sz="2000" dirty="0" smtClean="0">
                <a:latin typeface="Arial" panose="020B0604020202020204" pitchFamily="34" charset="0"/>
                <a:cs typeface="Arial" panose="020B0604020202020204" pitchFamily="34" charset="0"/>
              </a:rPr>
              <a:t>, ράφια, πάσο για επικοινωνία με την κουζίνα κτλ.)  </a:t>
            </a:r>
          </a:p>
          <a:p>
            <a:pPr>
              <a:buFont typeface="Wingdings" panose="05000000000000000000" pitchFamily="2" charset="2"/>
              <a:buChar char="Ø"/>
            </a:pPr>
            <a:r>
              <a:rPr lang="el-GR" sz="2000" b="1" dirty="0" smtClean="0">
                <a:latin typeface="Arial" panose="020B0604020202020204" pitchFamily="34" charset="0"/>
                <a:cs typeface="Arial" panose="020B0604020202020204" pitchFamily="34" charset="0"/>
              </a:rPr>
              <a:t>Λάντζα</a:t>
            </a:r>
          </a:p>
          <a:p>
            <a:pPr>
              <a:buFont typeface="Wingdings" panose="05000000000000000000" pitchFamily="2" charset="2"/>
              <a:buChar char="Ø"/>
            </a:pPr>
            <a:r>
              <a:rPr lang="el-GR" sz="2000" b="1" dirty="0" smtClean="0">
                <a:latin typeface="Arial" panose="020B0604020202020204" pitchFamily="34" charset="0"/>
                <a:cs typeface="Arial" panose="020B0604020202020204" pitchFamily="34" charset="0"/>
              </a:rPr>
              <a:t>Κάβα ημέρας </a:t>
            </a:r>
          </a:p>
          <a:p>
            <a:pPr>
              <a:buFont typeface="Wingdings" panose="05000000000000000000" pitchFamily="2" charset="2"/>
              <a:buChar char="Ø"/>
            </a:pPr>
            <a:r>
              <a:rPr lang="el-GR" sz="2000" b="1" dirty="0" smtClean="0">
                <a:latin typeface="Arial" panose="020B0604020202020204" pitchFamily="34" charset="0"/>
                <a:cs typeface="Arial" panose="020B0604020202020204" pitchFamily="34" charset="0"/>
              </a:rPr>
              <a:t>Αποθήκη </a:t>
            </a:r>
            <a:r>
              <a:rPr lang="el-GR" sz="2000" dirty="0" smtClean="0">
                <a:latin typeface="Arial" panose="020B0604020202020204" pitchFamily="34" charset="0"/>
                <a:cs typeface="Arial" panose="020B0604020202020204" pitchFamily="34" charset="0"/>
              </a:rPr>
              <a:t>( βρίσκεται εντός του </a:t>
            </a:r>
            <a:r>
              <a:rPr lang="en-US" sz="2000" dirty="0" smtClean="0">
                <a:latin typeface="Arial" panose="020B0604020202020204" pitchFamily="34" charset="0"/>
                <a:cs typeface="Arial" panose="020B0604020202020204" pitchFamily="34" charset="0"/>
              </a:rPr>
              <a:t>office </a:t>
            </a:r>
            <a:r>
              <a:rPr lang="el-GR" sz="2000" dirty="0" smtClean="0">
                <a:latin typeface="Arial" panose="020B0604020202020204" pitchFamily="34" charset="0"/>
                <a:cs typeface="Arial" panose="020B0604020202020204" pitchFamily="34" charset="0"/>
              </a:rPr>
              <a:t>συνήθως)</a:t>
            </a:r>
          </a:p>
          <a:p>
            <a:pPr>
              <a:buFont typeface="Wingdings" panose="05000000000000000000" pitchFamily="2" charset="2"/>
              <a:buChar char="Ø"/>
            </a:pPr>
            <a:r>
              <a:rPr lang="el-GR" sz="2000" b="1" dirty="0" smtClean="0">
                <a:latin typeface="Arial" panose="020B0604020202020204" pitchFamily="34" charset="0"/>
                <a:cs typeface="Arial" panose="020B0604020202020204" pitchFamily="34" charset="0"/>
              </a:rPr>
              <a:t>Βεστιάριο – ιματιοθήκη (</a:t>
            </a:r>
            <a:r>
              <a:rPr lang="en-US" sz="2000" b="1" dirty="0" err="1" smtClean="0">
                <a:latin typeface="Arial" panose="020B0604020202020204" pitchFamily="34" charset="0"/>
                <a:cs typeface="Arial" panose="020B0604020202020204" pitchFamily="34" charset="0"/>
              </a:rPr>
              <a:t>gard</a:t>
            </a:r>
            <a:r>
              <a:rPr lang="en-US" sz="2000" b="1" dirty="0" smtClean="0">
                <a:latin typeface="Arial" panose="020B0604020202020204" pitchFamily="34" charset="0"/>
                <a:cs typeface="Arial" panose="020B0604020202020204" pitchFamily="34" charset="0"/>
              </a:rPr>
              <a:t> – robe)</a:t>
            </a:r>
            <a:r>
              <a:rPr lang="el-GR" sz="2000" dirty="0" smtClean="0">
                <a:latin typeface="Arial" panose="020B0604020202020204" pitchFamily="34" charset="0"/>
                <a:cs typeface="Arial" panose="020B0604020202020204" pitchFamily="34" charset="0"/>
              </a:rPr>
              <a:t>: χώρος στην κεντρική </a:t>
            </a:r>
            <a:r>
              <a:rPr lang="el-GR" sz="2000" dirty="0" err="1" smtClean="0">
                <a:latin typeface="Arial" panose="020B0604020202020204" pitchFamily="34" charset="0"/>
                <a:cs typeface="Arial" panose="020B0604020202020204" pitchFamily="34" charset="0"/>
              </a:rPr>
              <a:t>εισοδο</a:t>
            </a:r>
            <a:r>
              <a:rPr lang="el-GR" sz="2000" dirty="0" smtClean="0">
                <a:latin typeface="Arial" panose="020B0604020202020204" pitchFamily="34" charset="0"/>
                <a:cs typeface="Arial" panose="020B0604020202020204" pitchFamily="34" charset="0"/>
              </a:rPr>
              <a:t> του εστιατορίου όπου οι πελάτες μπορούν να αφήσουν τα πανωφόρια ή άλλα αντικείμενα.</a:t>
            </a:r>
          </a:p>
          <a:p>
            <a:pPr>
              <a:buFont typeface="Wingdings" panose="05000000000000000000" pitchFamily="2" charset="2"/>
              <a:buChar char="Ø"/>
            </a:pPr>
            <a:r>
              <a:rPr lang="el-GR" sz="2200" b="1" dirty="0" smtClean="0">
                <a:latin typeface="Arial" panose="020B0604020202020204" pitchFamily="34" charset="0"/>
                <a:cs typeface="Arial" panose="020B0604020202020204" pitchFamily="34" charset="0"/>
              </a:rPr>
              <a:t>Τουαλέτες</a:t>
            </a:r>
            <a:r>
              <a:rPr lang="el-GR" sz="2000" dirty="0" smtClean="0">
                <a:latin typeface="Arial" panose="020B0604020202020204" pitchFamily="34" charset="0"/>
                <a:cs typeface="Arial" panose="020B0604020202020204" pitchFamily="34" charset="0"/>
              </a:rPr>
              <a:t> (</a:t>
            </a:r>
            <a:r>
              <a:rPr lang="el-GR" sz="2000" smtClean="0">
                <a:latin typeface="Arial" panose="020B0604020202020204" pitchFamily="34" charset="0"/>
                <a:cs typeface="Arial" panose="020B0604020202020204" pitchFamily="34" charset="0"/>
              </a:rPr>
              <a:t>πελατών – προσωπικού)</a:t>
            </a:r>
            <a:endParaRPr lang="el-GR" sz="2000" dirty="0" smtClean="0">
              <a:latin typeface="Arial" panose="020B0604020202020204" pitchFamily="34" charset="0"/>
              <a:cs typeface="Arial" panose="020B0604020202020204" pitchFamily="34" charset="0"/>
            </a:endParaRPr>
          </a:p>
          <a:p>
            <a:pPr>
              <a:buFont typeface="Wingdings" panose="05000000000000000000" pitchFamily="2" charset="2"/>
              <a:buChar char="Ø"/>
            </a:pPr>
            <a:r>
              <a:rPr lang="el-GR" sz="2200" b="1" dirty="0" smtClean="0">
                <a:latin typeface="Arial" panose="020B0604020202020204" pitchFamily="34" charset="0"/>
                <a:cs typeface="Arial" panose="020B0604020202020204" pitchFamily="34" charset="0"/>
              </a:rPr>
              <a:t>Γραφείο</a:t>
            </a:r>
            <a:r>
              <a:rPr lang="el-GR" sz="2000" dirty="0" smtClean="0">
                <a:latin typeface="Arial" panose="020B0604020202020204" pitchFamily="34" charset="0"/>
                <a:cs typeface="Arial" panose="020B0604020202020204" pitchFamily="34" charset="0"/>
              </a:rPr>
              <a:t> ( ασκείται το έργο της διοίκησης) </a:t>
            </a:r>
            <a:endParaRPr lang="el-GR"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1976440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smtClean="0"/>
              <a:t>Ε.Φ.Ε.Τ.</a:t>
            </a:r>
            <a:br>
              <a:rPr lang="el-GR" dirty="0" smtClean="0"/>
            </a:br>
            <a:r>
              <a:rPr lang="el-GR" dirty="0" smtClean="0"/>
              <a:t>αποστολή &amp; αρμοδιότητες</a:t>
            </a:r>
            <a:endParaRPr lang="el-GR" dirty="0"/>
          </a:p>
        </p:txBody>
      </p:sp>
      <p:sp>
        <p:nvSpPr>
          <p:cNvPr id="3" name="Θέση περιεχομένου 2"/>
          <p:cNvSpPr>
            <a:spLocks noGrp="1"/>
          </p:cNvSpPr>
          <p:nvPr>
            <p:ph idx="1"/>
          </p:nvPr>
        </p:nvSpPr>
        <p:spPr/>
        <p:txBody>
          <a:bodyPr>
            <a:noAutofit/>
          </a:bodyPr>
          <a:lstStyle/>
          <a:p>
            <a:r>
              <a:rPr lang="el-GR" sz="2400" dirty="0">
                <a:latin typeface="Arial" panose="020B0604020202020204" pitchFamily="34" charset="0"/>
                <a:cs typeface="Arial" panose="020B0604020202020204" pitchFamily="34" charset="0"/>
              </a:rPr>
              <a:t>Καθορίζει τα πρότυπα και τις αρχές στις οποίες θα πρέπει να στηρίζεται η μελέτη και εφαρμογή των συστημάτων παραγωγής υγιεινών προϊόντων, σύμφωνα με την κείμενη νομοθεσία, από τις επιχειρήσεις τροφίμων και τις προδιαγραφές για τους επιστήμονες που θα ασχοληθούν με την εγκατάσταση τέτοιων συστημάτων στις επιχειρήσεις τροφίμων, καθώς και με το προσωπικό που θα εργαστεί στα εργαστήρια ποιοτικού ελέγχου τροφίμων που εγκαθίστανται στις επιχειρήσεις τροφίμων.</a:t>
            </a:r>
          </a:p>
          <a:p>
            <a:endParaRPr lang="el-GR" sz="2400" dirty="0">
              <a:latin typeface="Arial" panose="020B0604020202020204" pitchFamily="34" charset="0"/>
              <a:cs typeface="Arial" panose="020B0604020202020204" pitchFamily="34" charset="0"/>
            </a:endParaRPr>
          </a:p>
          <a:p>
            <a:r>
              <a:rPr lang="el-GR" sz="2400" dirty="0">
                <a:latin typeface="Arial" panose="020B0604020202020204" pitchFamily="34" charset="0"/>
                <a:cs typeface="Arial" panose="020B0604020202020204" pitchFamily="34" charset="0"/>
              </a:rPr>
              <a:t>Καθορίζει ή επικυρώνει τους κανόνες ορθής υγιεινής πρακτικής σύμφωνα με τον Κανονισμό 852/2004 και κάθε άλλο συναφή κανόνα διεθνούς και κοινοτικού δικαίου και ελέγχει την τήρηση των κανόνων αυτών. </a:t>
            </a:r>
          </a:p>
          <a:p>
            <a:endParaRPr lang="el-GR"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72244982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a:t>Ε.Φ.Ε.Τ.</a:t>
            </a:r>
            <a:br>
              <a:rPr lang="el-GR" dirty="0"/>
            </a:br>
            <a:r>
              <a:rPr lang="el-GR" dirty="0"/>
              <a:t>αποστολή &amp; αρμοδιότητες</a:t>
            </a:r>
          </a:p>
        </p:txBody>
      </p:sp>
      <p:sp>
        <p:nvSpPr>
          <p:cNvPr id="3" name="Θέση περιεχομένου 2"/>
          <p:cNvSpPr>
            <a:spLocks noGrp="1"/>
          </p:cNvSpPr>
          <p:nvPr>
            <p:ph idx="1"/>
          </p:nvPr>
        </p:nvSpPr>
        <p:spPr/>
        <p:txBody>
          <a:bodyPr>
            <a:noAutofit/>
          </a:bodyPr>
          <a:lstStyle/>
          <a:p>
            <a:r>
              <a:rPr lang="el-GR" sz="2400" dirty="0">
                <a:latin typeface="Arial" panose="020B0604020202020204" pitchFamily="34" charset="0"/>
                <a:cs typeface="Arial" panose="020B0604020202020204" pitchFamily="34" charset="0"/>
              </a:rPr>
              <a:t>Τηρεί μητρώο επιχειρήσεων τροφίμων και καθορίζει τα προγράμματα ελέγχων που διενεργούνται από τις υπηρεσίες του ή από άλλες αρχές και υπηρεσίες.</a:t>
            </a:r>
          </a:p>
          <a:p>
            <a:endParaRPr lang="el-GR" sz="2400" dirty="0">
              <a:latin typeface="Arial" panose="020B0604020202020204" pitchFamily="34" charset="0"/>
              <a:cs typeface="Arial" panose="020B0604020202020204" pitchFamily="34" charset="0"/>
            </a:endParaRPr>
          </a:p>
          <a:p>
            <a:r>
              <a:rPr lang="el-GR" sz="2400" dirty="0">
                <a:latin typeface="Arial" panose="020B0604020202020204" pitchFamily="34" charset="0"/>
                <a:cs typeface="Arial" panose="020B0604020202020204" pitchFamily="34" charset="0"/>
              </a:rPr>
              <a:t>Διενεργεί με τα όργανά του ή παραγγέλλει σε άλλες αρχές ή υπηρεσίες, συντονίζει και διευθύνει τους ελέγχους σε όλα τα στάδια μετά την πρωτογενή παραγωγή στην οποία εντάσσονται μεταξύ άλλων η συγκομιδή, η σφαγή και το άρμεγμα, δηλαδή στα στάδιο της παρασκευής, της μεταποίησης, της παραγωγής, της συσκευασίας, αποθήκευσης, μεταφοράς, διανομής, διακίνησης, προσφοράς προς πώληση ή της διάθεσης στον καταναλωτή στα νωπά ή επεξεργασμένα τρόφιμα που παράγονται, διακινούνται ή εισάγονται στη χώρα μας ή εξάγονται από αυτήν. Διενεργεί επίσης ελέγχους στα υλικά και αντικείμενα που έρχονται σε επαφή με τα τρόφιμα. Σκοπός των ελέγχων είναι η διασφάλιση της υγιεινής των τροφίμων και η προστασία των συμφερόντων του καταναλωτή. Οι έλεγχοι αυτοί συνίστανται ιδίως σε επιθεωρήσεις των επιχειρήσεων τροφίμων, στον έλεγχο του συστήματος παραγωγής των επιχειρήσεων, στη διενέργεια δειγματοληψιών και αναλύσεων τροφίμων σε δικό του ή άλλα εργαστήρια τροφίμων.</a:t>
            </a:r>
          </a:p>
          <a:p>
            <a:endParaRPr lang="el-GR"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67419696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a:t>Ε.Φ.Ε.Τ.</a:t>
            </a:r>
            <a:br>
              <a:rPr lang="el-GR" dirty="0"/>
            </a:br>
            <a:r>
              <a:rPr lang="el-GR" dirty="0"/>
              <a:t>αποστολή &amp; αρμοδιότητες</a:t>
            </a:r>
          </a:p>
        </p:txBody>
      </p:sp>
      <p:sp>
        <p:nvSpPr>
          <p:cNvPr id="3" name="Θέση περιεχομένου 2"/>
          <p:cNvSpPr>
            <a:spLocks noGrp="1"/>
          </p:cNvSpPr>
          <p:nvPr>
            <p:ph idx="1"/>
          </p:nvPr>
        </p:nvSpPr>
        <p:spPr/>
        <p:txBody>
          <a:bodyPr>
            <a:noAutofit/>
          </a:bodyPr>
          <a:lstStyle/>
          <a:p>
            <a:r>
              <a:rPr lang="el-GR" sz="2400" dirty="0">
                <a:latin typeface="Arial" panose="020B0604020202020204" pitchFamily="34" charset="0"/>
                <a:cs typeface="Arial" panose="020B0604020202020204" pitchFamily="34" charset="0"/>
              </a:rPr>
              <a:t>Η επιθεώρηση περιλαμβάνει ιδίως τον έλεγχο των πρώτων και πρόσθετων υλών, των τροφίμων κατά την παραγωγική διαδικασία των τελικών προϊόντων, της τήρησης των κανόνων ορθής υγιεινής πρακτικής στις εγκαταστάσεις των επιχειρήσεων τροφίμων, στο μηχανολογικό εξοπλισμό, στην υγεία για την υγιεινή του προσωπικού, στον καθορισμό και την απολύμανση, στην καταπολέμηση τρωκτικών και εντόμων στη συσκευασία, στην αποθήκευση και στη διανομή και μεταφορά των τροφίμων. Επίσης κατά την επιθεώρηση ελέγχεται η τήρηση των τεχνολογικών παραμέτρων που απαιτούνται κατά την κείμενη νομοθεσία από τις επιχειρήσεις τροφίμων, καθώς και η επισήμανση των τροφίμων.</a:t>
            </a:r>
          </a:p>
          <a:p>
            <a:endParaRPr lang="el-GR" sz="2400" dirty="0">
              <a:latin typeface="Arial" panose="020B0604020202020204" pitchFamily="34" charset="0"/>
              <a:cs typeface="Arial" panose="020B0604020202020204" pitchFamily="34" charset="0"/>
            </a:endParaRPr>
          </a:p>
          <a:p>
            <a:r>
              <a:rPr lang="el-GR" sz="2400" dirty="0">
                <a:latin typeface="Arial" panose="020B0604020202020204" pitchFamily="34" charset="0"/>
                <a:cs typeface="Arial" panose="020B0604020202020204" pitchFamily="34" charset="0"/>
              </a:rPr>
              <a:t>Ο έλεγχος του συστήματος παραγωγής υγιεινών προϊόντων περιλαμβάνει τον έλεγχο των κρίσιμων σημείων ελέγχου κατά την παραγωγική διαδικασία, τον έλεγχο των μέτρων πρόληψης που εφαρμόζουν οι επιχειρήσεις για την αντιμετώπιση των κινδύνων τον έλεγχο των παραμέτρων επεξεργασίας και συντήρησης που εφαρμόζουν οι επιχειρήσεις (όπως θέρμανσης και ψύξης) για την εξάλειψη των κινδύνων των τροφίμων. Επίσης περιλαμβάνει τον έλεγχο της κατάλληλης εκπαίδευσης του προσωπικού των επιχειρήσεων ώστε να μπορεί να ανταποκριθεί σωστά στις απαιτήσεις του συστήματος παραγωγής υγιεινών προϊόντων, καθώς και τον έλεγχο των αρχείων που τεκμηριώνουν την τήρηση του συστήματος.</a:t>
            </a:r>
          </a:p>
        </p:txBody>
      </p:sp>
    </p:spTree>
    <p:extLst>
      <p:ext uri="{BB962C8B-B14F-4D97-AF65-F5344CB8AC3E}">
        <p14:creationId xmlns:p14="http://schemas.microsoft.com/office/powerpoint/2010/main" val="195805650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a:t>Ε.Φ.Ε.Τ.</a:t>
            </a:r>
            <a:br>
              <a:rPr lang="el-GR" dirty="0"/>
            </a:br>
            <a:r>
              <a:rPr lang="el-GR" dirty="0"/>
              <a:t>αποστολή &amp; αρμοδιότητες</a:t>
            </a:r>
          </a:p>
        </p:txBody>
      </p:sp>
      <p:sp>
        <p:nvSpPr>
          <p:cNvPr id="3" name="Θέση περιεχομένου 2"/>
          <p:cNvSpPr>
            <a:spLocks noGrp="1"/>
          </p:cNvSpPr>
          <p:nvPr>
            <p:ph idx="1"/>
          </p:nvPr>
        </p:nvSpPr>
        <p:spPr/>
        <p:txBody>
          <a:bodyPr>
            <a:noAutofit/>
          </a:bodyPr>
          <a:lstStyle/>
          <a:p>
            <a:r>
              <a:rPr lang="el-GR" sz="2400" dirty="0">
                <a:latin typeface="Arial" panose="020B0604020202020204" pitchFamily="34" charset="0"/>
                <a:cs typeface="Arial" panose="020B0604020202020204" pitchFamily="34" charset="0"/>
              </a:rPr>
              <a:t>Συμμετέχει στα αρμόδια όργανα της Ευρωπαϊκής Ένωσης και των Διεθνών Οργανισμών για τη διαμόρφωση των σχετικών με τις αρμοδιότητές του αποφάσεων, μεριμνά για την προσαρμογή και συμμόρφωση προς οδηγίες, αποφάσεις κανονισμούς και συστάσεις, που εκδίδονται από τα όργανα της Ευρωπαϊκής Ένωσης ή άλλους Διεθνείς Οργανισμούς σε θέματα της </a:t>
            </a:r>
            <a:r>
              <a:rPr lang="el-GR" sz="2400" dirty="0" err="1">
                <a:latin typeface="Arial" panose="020B0604020202020204" pitchFamily="34" charset="0"/>
                <a:cs typeface="Arial" panose="020B0604020202020204" pitchFamily="34" charset="0"/>
              </a:rPr>
              <a:t>αρμοδιότητός</a:t>
            </a:r>
            <a:r>
              <a:rPr lang="el-GR" sz="2400" dirty="0">
                <a:latin typeface="Arial" panose="020B0604020202020204" pitchFamily="34" charset="0"/>
                <a:cs typeface="Arial" panose="020B0604020202020204" pitchFamily="34" charset="0"/>
              </a:rPr>
              <a:t> του και αποτελεί το σύνδεσμο με τις αρμόδιες υπηρεσίες της Ευρωπαϊκής Ένωσης και άλλων Διεθνών Οργανισμών σε θέματα ελέγχου τροφίμων και στο πλαίσιο του συστήματος άμεσης αντιμετώπισης καταστάσεων που αφορούν στην ασφάλεια των τροφίμων.</a:t>
            </a:r>
          </a:p>
          <a:p>
            <a:endParaRPr lang="el-GR" sz="2400" dirty="0">
              <a:latin typeface="Arial" panose="020B0604020202020204" pitchFamily="34" charset="0"/>
              <a:cs typeface="Arial" panose="020B0604020202020204" pitchFamily="34" charset="0"/>
            </a:endParaRPr>
          </a:p>
          <a:p>
            <a:r>
              <a:rPr lang="el-GR" sz="2400" dirty="0">
                <a:latin typeface="Arial" panose="020B0604020202020204" pitchFamily="34" charset="0"/>
                <a:cs typeface="Arial" panose="020B0604020202020204" pitchFamily="34" charset="0"/>
              </a:rPr>
              <a:t>Μεριμνά για την εκπόνηση ερευνητικών προγραμμάτων, που σχετίζονται με το αντικείμενό του, συνεργάζεται με φορείς με συναφές αντικείμενο για το σκοπό αυτόν και εισηγείται προτάσεις για τη λήψη νομοθετικών ή άλλων μέτρων σε θέματα της αρμοδιότητος του.</a:t>
            </a:r>
          </a:p>
          <a:p>
            <a:endParaRPr lang="el-GR"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57066438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a:t>Ε.Φ.Ε.Τ.</a:t>
            </a:r>
            <a:br>
              <a:rPr lang="el-GR" dirty="0"/>
            </a:br>
            <a:r>
              <a:rPr lang="el-GR" dirty="0"/>
              <a:t>αποστολή &amp; αρμοδιότητες</a:t>
            </a:r>
          </a:p>
        </p:txBody>
      </p:sp>
      <p:sp>
        <p:nvSpPr>
          <p:cNvPr id="3" name="Θέση περιεχομένου 2"/>
          <p:cNvSpPr>
            <a:spLocks noGrp="1"/>
          </p:cNvSpPr>
          <p:nvPr>
            <p:ph idx="1"/>
          </p:nvPr>
        </p:nvSpPr>
        <p:spPr/>
        <p:txBody>
          <a:bodyPr>
            <a:normAutofit fontScale="92500" lnSpcReduction="20000"/>
          </a:bodyPr>
          <a:lstStyle/>
          <a:p>
            <a:r>
              <a:rPr lang="el-GR" dirty="0"/>
              <a:t>Συλλέγει επεξεργάζεται και τηρεί πληροφορίες στατιστικά στοιχεία και μητρώα σχετικά με τους ελέγχους που διενεργούνται από τις υπηρεσίες του, τις επιχειρήσεις τροφίμων και τα αντικείμενα της αρμοδιότητάς του.</a:t>
            </a:r>
          </a:p>
          <a:p>
            <a:endParaRPr lang="el-GR" dirty="0"/>
          </a:p>
          <a:p>
            <a:r>
              <a:rPr lang="el-GR" dirty="0"/>
              <a:t>Μεριμνά για τη συνεχή ενημέρωση, επιμόρφωση και εκπαίδευση του προσωπικού του για τις τεχνολογικές εξελίξεις και τις εξελίξεις στις νέες νομοθεσίες, καθώς και του καταναλωτή σε θέματα ασφάλειας και ποιότητας τροφίμων.</a:t>
            </a:r>
          </a:p>
          <a:p>
            <a:endParaRPr lang="el-GR" dirty="0"/>
          </a:p>
          <a:p>
            <a:endParaRPr lang="el-GR" dirty="0"/>
          </a:p>
        </p:txBody>
      </p:sp>
    </p:spTree>
    <p:extLst>
      <p:ext uri="{BB962C8B-B14F-4D97-AF65-F5344CB8AC3E}">
        <p14:creationId xmlns:p14="http://schemas.microsoft.com/office/powerpoint/2010/main" val="206379132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a:t>Ε.Φ.Ε.Τ.</a:t>
            </a:r>
            <a:br>
              <a:rPr lang="el-GR" dirty="0"/>
            </a:br>
            <a:r>
              <a:rPr lang="el-GR" dirty="0"/>
              <a:t>αποστολή &amp; αρμοδιότητες</a:t>
            </a:r>
          </a:p>
        </p:txBody>
      </p:sp>
      <p:sp>
        <p:nvSpPr>
          <p:cNvPr id="3" name="Θέση περιεχομένου 2"/>
          <p:cNvSpPr>
            <a:spLocks noGrp="1"/>
          </p:cNvSpPr>
          <p:nvPr>
            <p:ph idx="1"/>
          </p:nvPr>
        </p:nvSpPr>
        <p:spPr/>
        <p:txBody>
          <a:bodyPr>
            <a:normAutofit fontScale="62500" lnSpcReduction="20000"/>
          </a:bodyPr>
          <a:lstStyle/>
          <a:p>
            <a:r>
              <a:rPr lang="el-GR" sz="3400" dirty="0">
                <a:latin typeface="Arial" panose="020B0604020202020204" pitchFamily="34" charset="0"/>
                <a:cs typeface="Arial" panose="020B0604020202020204" pitchFamily="34" charset="0"/>
              </a:rPr>
              <a:t>Ο Ε.Φ.Ε.Τ. μπορεί, στο πλαίσιο των αρμοδιοτήτων του και του σκοπού λειτουργίας και αποστολής του, με απόφαση του Διοικητικού του Συμβουλίου, να επιχορηγεί ή να συμμετέχει σε προγράμματα, ημερίδες, συνέδρια και γενικότερα εκδηλώσεις δημοσίων υπηρεσιών, νομικών προσώπων του δημόσιου τομέα ή του ευρύτερου δημόσιου τομέα, όπως αυτός προσδιορίζεται από τις κείμενες διατάξεις, επιστημονικών εταιρειών, μη κυβερνητικών οργανώσεων, σωματείων ή ενώσεων. Η επιχορήγηση αυτή απαλλάσσεται από κάθε φόρο, τέλος και οποιαδήποτε άλλη επιβάρυνση υπέρ Δημοσίου ή τρίτων.</a:t>
            </a:r>
          </a:p>
          <a:p>
            <a:endParaRPr lang="el-GR" sz="3400" dirty="0">
              <a:latin typeface="Arial" panose="020B0604020202020204" pitchFamily="34" charset="0"/>
              <a:cs typeface="Arial" panose="020B0604020202020204" pitchFamily="34" charset="0"/>
            </a:endParaRPr>
          </a:p>
          <a:p>
            <a:r>
              <a:rPr lang="el-GR" sz="3400" dirty="0">
                <a:latin typeface="Arial" panose="020B0604020202020204" pitchFamily="34" charset="0"/>
                <a:cs typeface="Arial" panose="020B0604020202020204" pitchFamily="34" charset="0"/>
              </a:rPr>
              <a:t>Ασκεί κάθε άλλη συναφή προς τους σκοπούς του αρμοδιότητα.</a:t>
            </a:r>
          </a:p>
          <a:p>
            <a:endParaRPr lang="el-GR" sz="3400" dirty="0">
              <a:latin typeface="Arial" panose="020B0604020202020204" pitchFamily="34" charset="0"/>
              <a:cs typeface="Arial" panose="020B0604020202020204" pitchFamily="34" charset="0"/>
            </a:endParaRPr>
          </a:p>
          <a:p>
            <a:endParaRPr lang="el-GR" sz="3400" dirty="0">
              <a:latin typeface="Arial" panose="020B0604020202020204" pitchFamily="34" charset="0"/>
              <a:cs typeface="Arial" panose="020B0604020202020204" pitchFamily="34" charset="0"/>
            </a:endParaRPr>
          </a:p>
          <a:p>
            <a:endParaRPr lang="el-GR" sz="3400" dirty="0">
              <a:latin typeface="Arial" panose="020B0604020202020204" pitchFamily="34" charset="0"/>
              <a:cs typeface="Arial" panose="020B0604020202020204" pitchFamily="34" charset="0"/>
            </a:endParaRPr>
          </a:p>
          <a:p>
            <a:endParaRPr lang="el-GR" dirty="0"/>
          </a:p>
        </p:txBody>
      </p:sp>
    </p:spTree>
    <p:extLst>
      <p:ext uri="{BB962C8B-B14F-4D97-AF65-F5344CB8AC3E}">
        <p14:creationId xmlns:p14="http://schemas.microsoft.com/office/powerpoint/2010/main" val="176418696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sz="3600" dirty="0" smtClean="0">
                <a:latin typeface="Arial" panose="020B0604020202020204" pitchFamily="34" charset="0"/>
                <a:cs typeface="Arial" panose="020B0604020202020204" pitchFamily="34" charset="0"/>
              </a:rPr>
              <a:t>ΣΧΕΔΙΑΣΜΟΣ – ΟΡΓΑΝΩΣΗ- ΔΙΑΜΟΡΦΩΣΗ – ΕΡΓΟΝΟΜΙΑ</a:t>
            </a:r>
            <a:br>
              <a:rPr lang="el-GR" sz="3600" dirty="0" smtClean="0">
                <a:latin typeface="Arial" panose="020B0604020202020204" pitchFamily="34" charset="0"/>
                <a:cs typeface="Arial" panose="020B0604020202020204" pitchFamily="34" charset="0"/>
              </a:rPr>
            </a:br>
            <a:endParaRPr lang="el-GR" sz="3600" dirty="0">
              <a:latin typeface="Arial" panose="020B0604020202020204" pitchFamily="34" charset="0"/>
              <a:cs typeface="Arial" panose="020B0604020202020204" pitchFamily="34" charset="0"/>
            </a:endParaRPr>
          </a:p>
        </p:txBody>
      </p:sp>
      <p:sp>
        <p:nvSpPr>
          <p:cNvPr id="3" name="Θέση περιεχομένου 2"/>
          <p:cNvSpPr>
            <a:spLocks noGrp="1"/>
          </p:cNvSpPr>
          <p:nvPr>
            <p:ph idx="1"/>
          </p:nvPr>
        </p:nvSpPr>
        <p:spPr/>
        <p:txBody>
          <a:bodyPr>
            <a:normAutofit fontScale="62500" lnSpcReduction="20000"/>
          </a:bodyPr>
          <a:lstStyle/>
          <a:p>
            <a:pPr marL="0" indent="0">
              <a:buNone/>
            </a:pPr>
            <a:r>
              <a:rPr lang="el-GR" dirty="0" smtClean="0"/>
              <a:t>Η εγκατάσταση ενός εστιατορίου βασίζεται:</a:t>
            </a:r>
          </a:p>
          <a:p>
            <a:pPr marL="0" indent="0">
              <a:buNone/>
            </a:pPr>
            <a:endParaRPr lang="el-GR" dirty="0"/>
          </a:p>
          <a:p>
            <a:r>
              <a:rPr lang="el-GR" dirty="0" smtClean="0"/>
              <a:t>Τοποθεσία</a:t>
            </a:r>
          </a:p>
          <a:p>
            <a:r>
              <a:rPr lang="el-GR" dirty="0" smtClean="0"/>
              <a:t>Το φυσικό &amp; τεχνικό περιβάλλον</a:t>
            </a:r>
          </a:p>
          <a:p>
            <a:r>
              <a:rPr lang="el-GR" dirty="0" smtClean="0"/>
              <a:t>Πελατεία που εξυπηρετεί</a:t>
            </a:r>
          </a:p>
          <a:p>
            <a:r>
              <a:rPr lang="el-GR" dirty="0" smtClean="0"/>
              <a:t>Πολιτική, το ύφος και το στιλ που επιλέγει ο </a:t>
            </a:r>
            <a:r>
              <a:rPr lang="el-GR" dirty="0" err="1" smtClean="0"/>
              <a:t>επιχ</a:t>
            </a:r>
            <a:r>
              <a:rPr lang="el-GR" dirty="0" smtClean="0"/>
              <a:t>/</a:t>
            </a:r>
            <a:r>
              <a:rPr lang="el-GR" dirty="0" err="1" smtClean="0"/>
              <a:t>τιας</a:t>
            </a:r>
            <a:endParaRPr lang="el-GR" dirty="0" smtClean="0"/>
          </a:p>
          <a:p>
            <a:r>
              <a:rPr lang="el-GR" dirty="0" smtClean="0"/>
              <a:t>Οι οικονομικές δραστηριότητες</a:t>
            </a:r>
          </a:p>
          <a:p>
            <a:r>
              <a:rPr lang="el-GR" dirty="0" smtClean="0"/>
              <a:t>Άδεια λειτουργίας από τη δημοτική ή αστυνομική αρχή</a:t>
            </a:r>
          </a:p>
          <a:p>
            <a:r>
              <a:rPr lang="el-GR" dirty="0" smtClean="0"/>
              <a:t>Άδεια λειτουργίας από την πυροσβεστική υπηρεσία (πυρασφάλεια) </a:t>
            </a:r>
          </a:p>
          <a:p>
            <a:r>
              <a:rPr lang="el-GR" dirty="0" smtClean="0"/>
              <a:t>Άδεια λειτουργίας από την υγειονομική υπηρεσία</a:t>
            </a:r>
          </a:p>
          <a:p>
            <a:r>
              <a:rPr lang="el-GR" dirty="0" smtClean="0"/>
              <a:t>Άδεια από την πολεοδομία</a:t>
            </a:r>
          </a:p>
          <a:p>
            <a:r>
              <a:rPr lang="el-GR" dirty="0" smtClean="0"/>
              <a:t>Ειδικό σήμα ποιότητας για την Ελληνική Κουζίνα από τον ΕΦΕΤ (Ενιαίος Φορέας Ελέγχου Τροφίμων)  </a:t>
            </a:r>
          </a:p>
          <a:p>
            <a:pPr marL="0" indent="0">
              <a:buNone/>
            </a:pPr>
            <a:r>
              <a:rPr lang="el-GR" dirty="0" smtClean="0"/>
              <a:t>   </a:t>
            </a:r>
            <a:endParaRPr lang="el-GR" dirty="0"/>
          </a:p>
        </p:txBody>
      </p:sp>
    </p:spTree>
    <p:extLst>
      <p:ext uri="{BB962C8B-B14F-4D97-AF65-F5344CB8AC3E}">
        <p14:creationId xmlns:p14="http://schemas.microsoft.com/office/powerpoint/2010/main" val="322356774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l-GR" sz="2000" dirty="0" smtClean="0">
                <a:latin typeface="Arial" panose="020B0604020202020204" pitchFamily="34" charset="0"/>
                <a:cs typeface="Arial" panose="020B0604020202020204" pitchFamily="34" charset="0"/>
              </a:rPr>
              <a:t>ΣΧΕΔΙΑΣΜΟΣ </a:t>
            </a:r>
            <a:r>
              <a:rPr lang="el-GR" sz="2000" dirty="0">
                <a:latin typeface="Arial" panose="020B0604020202020204" pitchFamily="34" charset="0"/>
                <a:cs typeface="Arial" panose="020B0604020202020204" pitchFamily="34" charset="0"/>
              </a:rPr>
              <a:t>– ΟΡΓΑΝΩΣΗ- ΔΙΑΜΟΡΦΩΣΗ – </a:t>
            </a:r>
            <a:r>
              <a:rPr lang="el-GR" sz="2000" dirty="0" smtClean="0">
                <a:latin typeface="Arial" panose="020B0604020202020204" pitchFamily="34" charset="0"/>
                <a:cs typeface="Arial" panose="020B0604020202020204" pitchFamily="34" charset="0"/>
              </a:rPr>
              <a:t>ΕΡΓΟΝΟΜΙΑ</a:t>
            </a:r>
            <a:br>
              <a:rPr lang="el-GR" sz="2000" dirty="0" smtClean="0">
                <a:latin typeface="Arial" panose="020B0604020202020204" pitchFamily="34" charset="0"/>
                <a:cs typeface="Arial" panose="020B0604020202020204" pitchFamily="34" charset="0"/>
              </a:rPr>
            </a:br>
            <a:r>
              <a:rPr lang="el-GR" sz="2000" dirty="0" smtClean="0">
                <a:latin typeface="Arial" panose="020B0604020202020204" pitchFamily="34" charset="0"/>
                <a:cs typeface="Arial" panose="020B0604020202020204" pitchFamily="34" charset="0"/>
              </a:rPr>
              <a:t>προϋποθέσεις αρχιτεκτονικού σχεδιασμού</a:t>
            </a:r>
            <a:endParaRPr lang="el-GR" sz="2000" dirty="0">
              <a:latin typeface="Arial" panose="020B0604020202020204" pitchFamily="34" charset="0"/>
              <a:cs typeface="Arial" panose="020B0604020202020204" pitchFamily="34" charset="0"/>
            </a:endParaRPr>
          </a:p>
        </p:txBody>
      </p:sp>
      <p:sp>
        <p:nvSpPr>
          <p:cNvPr id="3" name="Θέση περιεχομένου 2"/>
          <p:cNvSpPr>
            <a:spLocks noGrp="1"/>
          </p:cNvSpPr>
          <p:nvPr>
            <p:ph idx="1"/>
          </p:nvPr>
        </p:nvSpPr>
        <p:spPr/>
        <p:txBody>
          <a:bodyPr>
            <a:normAutofit/>
          </a:bodyPr>
          <a:lstStyle/>
          <a:p>
            <a:r>
              <a:rPr lang="el-GR" sz="2000" dirty="0" smtClean="0">
                <a:latin typeface="Arial" panose="020B0604020202020204" pitchFamily="34" charset="0"/>
                <a:cs typeface="Arial" panose="020B0604020202020204" pitchFamily="34" charset="0"/>
              </a:rPr>
              <a:t>Ο χώρος προετοιμασίας (κουζίνα) πρέπει να είναι χωρισμένος από την τραπεζαρία (αποφυγή οσμών, θορύβων κτλ).</a:t>
            </a:r>
          </a:p>
          <a:p>
            <a:r>
              <a:rPr lang="el-GR" sz="2000" dirty="0" smtClean="0">
                <a:latin typeface="Arial" panose="020B0604020202020204" pitchFamily="34" charset="0"/>
                <a:cs typeface="Arial" panose="020B0604020202020204" pitchFamily="34" charset="0"/>
              </a:rPr>
              <a:t>Υπολογισμός χώρου </a:t>
            </a:r>
            <a:r>
              <a:rPr lang="el-GR" sz="2000" dirty="0" smtClean="0">
                <a:latin typeface="Arial" panose="020B0604020202020204" pitchFamily="34" charset="0"/>
                <a:cs typeface="Arial" panose="020B0604020202020204" pitchFamily="34" charset="0"/>
              </a:rPr>
              <a:t>1,5</a:t>
            </a:r>
            <a:r>
              <a:rPr lang="en-US" sz="2000" dirty="0" smtClean="0">
                <a:latin typeface="Arial" panose="020B0604020202020204" pitchFamily="34" charset="0"/>
                <a:cs typeface="Arial" panose="020B0604020202020204" pitchFamily="34" charset="0"/>
              </a:rPr>
              <a:t>m</a:t>
            </a:r>
            <a:r>
              <a:rPr lang="el-GR" sz="2000" dirty="0" smtClean="0">
                <a:latin typeface="Arial" panose="020B0604020202020204" pitchFamily="34" charset="0"/>
                <a:cs typeface="Arial" panose="020B0604020202020204" pitchFamily="34" charset="0"/>
              </a:rPr>
              <a:t> </a:t>
            </a:r>
            <a:r>
              <a:rPr lang="el-GR" sz="2000" dirty="0" smtClean="0">
                <a:latin typeface="Arial" panose="020B0604020202020204" pitchFamily="34" charset="0"/>
                <a:cs typeface="Arial" panose="020B0604020202020204" pitchFamily="34" charset="0"/>
              </a:rPr>
              <a:t>για κάθε πελάτη.</a:t>
            </a:r>
          </a:p>
          <a:p>
            <a:r>
              <a:rPr lang="el-GR" sz="2000" dirty="0" smtClean="0">
                <a:latin typeface="Arial" panose="020B0604020202020204" pitchFamily="34" charset="0"/>
                <a:cs typeface="Arial" panose="020B0604020202020204" pitchFamily="34" charset="0"/>
              </a:rPr>
              <a:t>Διαμόρφωση χώρου καπνιστών και μη.</a:t>
            </a:r>
          </a:p>
          <a:p>
            <a:r>
              <a:rPr lang="el-GR" sz="2000" dirty="0" smtClean="0">
                <a:latin typeface="Arial" panose="020B0604020202020204" pitchFamily="34" charset="0"/>
                <a:cs typeface="Arial" panose="020B0604020202020204" pitchFamily="34" charset="0"/>
              </a:rPr>
              <a:t>Επάρκεια φωτισμού και εξαερισμού.</a:t>
            </a:r>
          </a:p>
          <a:p>
            <a:r>
              <a:rPr lang="el-GR" sz="2000" dirty="0" smtClean="0">
                <a:latin typeface="Arial" panose="020B0604020202020204" pitchFamily="34" charset="0"/>
                <a:cs typeface="Arial" panose="020B0604020202020204" pitchFamily="34" charset="0"/>
              </a:rPr>
              <a:t>Ύπαρξη εξόδου κινδύνου και σήμανση.</a:t>
            </a:r>
          </a:p>
          <a:p>
            <a:r>
              <a:rPr lang="el-GR" sz="2000" dirty="0" smtClean="0">
                <a:latin typeface="Arial" panose="020B0604020202020204" pitchFamily="34" charset="0"/>
                <a:cs typeface="Arial" panose="020B0604020202020204" pitchFamily="34" charset="0"/>
              </a:rPr>
              <a:t>Η πόρτα εξόδου ανοίγει προς τα έξω.</a:t>
            </a:r>
          </a:p>
          <a:p>
            <a:r>
              <a:rPr lang="el-GR" sz="2000" dirty="0" smtClean="0">
                <a:latin typeface="Arial" panose="020B0604020202020204" pitchFamily="34" charset="0"/>
                <a:cs typeface="Arial" panose="020B0604020202020204" pitchFamily="34" charset="0"/>
              </a:rPr>
              <a:t>Άνετη είσοδος και διέλευση των πελατών σε όλους τους χώρους.</a:t>
            </a:r>
          </a:p>
          <a:p>
            <a:r>
              <a:rPr lang="el-GR" sz="2000" dirty="0" smtClean="0">
                <a:latin typeface="Arial" panose="020B0604020202020204" pitchFamily="34" charset="0"/>
                <a:cs typeface="Arial" panose="020B0604020202020204" pitchFamily="34" charset="0"/>
              </a:rPr>
              <a:t>Μέριμνα για εξυπηρέτηση ΑΜΕΑ.</a:t>
            </a:r>
          </a:p>
          <a:p>
            <a:r>
              <a:rPr lang="el-GR" sz="2000" dirty="0" smtClean="0">
                <a:latin typeface="Arial" panose="020B0604020202020204" pitchFamily="34" charset="0"/>
                <a:cs typeface="Arial" panose="020B0604020202020204" pitchFamily="34" charset="0"/>
              </a:rPr>
              <a:t>Ξεχωριστή είσοδος για παραλαβή και αποθήκευση εμπορευμάτων.</a:t>
            </a:r>
          </a:p>
          <a:p>
            <a:r>
              <a:rPr lang="el-GR" sz="2000" dirty="0" smtClean="0">
                <a:latin typeface="Arial" panose="020B0604020202020204" pitchFamily="34" charset="0"/>
                <a:cs typeface="Arial" panose="020B0604020202020204" pitchFamily="34" charset="0"/>
              </a:rPr>
              <a:t>Τουαλέτες ανδρών και γυναικών με προθάλαμο.</a:t>
            </a:r>
          </a:p>
          <a:p>
            <a:endParaRPr lang="el-GR"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314022059"/>
      </p:ext>
    </p:extLst>
  </p:cSld>
  <p:clrMapOvr>
    <a:masterClrMapping/>
  </p:clrMapOvr>
  <p:timing>
    <p:tnLst>
      <p:par>
        <p:cTn id="1" dur="indefinite" restart="never" nodeType="tmRoot"/>
      </p:par>
    </p:tnLst>
  </p:timing>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501</TotalTime>
  <Words>1873</Words>
  <Application>Microsoft Office PowerPoint</Application>
  <PresentationFormat>Προβολή στην οθόνη (4:3)</PresentationFormat>
  <Paragraphs>146</Paragraphs>
  <Slides>18</Slides>
  <Notes>0</Notes>
  <HiddenSlides>0</HiddenSlides>
  <MMClips>0</MMClips>
  <ScaleCrop>false</ScaleCrop>
  <HeadingPairs>
    <vt:vector size="4" baseType="variant">
      <vt:variant>
        <vt:lpstr>Θέμα</vt:lpstr>
      </vt:variant>
      <vt:variant>
        <vt:i4>1</vt:i4>
      </vt:variant>
      <vt:variant>
        <vt:lpstr>Τίτλοι διαφανειών</vt:lpstr>
      </vt:variant>
      <vt:variant>
        <vt:i4>18</vt:i4>
      </vt:variant>
    </vt:vector>
  </HeadingPairs>
  <TitlesOfParts>
    <vt:vector size="19" baseType="lpstr">
      <vt:lpstr>Θέμα του Office</vt:lpstr>
      <vt:lpstr>Ε.Φ.Ε.Τ. ΕΝΙΑΙΟΣ ΦΟΡΕΑΣ ΕΛΕΓΧΟΥ ΤΡΟΦΙΜΩΝ αποστολή &amp; αρμοδιότητες</vt:lpstr>
      <vt:lpstr>Ε.Φ.Ε.Τ. αποστολή &amp; αρμοδιότητες</vt:lpstr>
      <vt:lpstr>Ε.Φ.Ε.Τ. αποστολή &amp; αρμοδιότητες</vt:lpstr>
      <vt:lpstr>Ε.Φ.Ε.Τ. αποστολή &amp; αρμοδιότητες</vt:lpstr>
      <vt:lpstr>Ε.Φ.Ε.Τ. αποστολή &amp; αρμοδιότητες</vt:lpstr>
      <vt:lpstr>Ε.Φ.Ε.Τ. αποστολή &amp; αρμοδιότητες</vt:lpstr>
      <vt:lpstr>Ε.Φ.Ε.Τ. αποστολή &amp; αρμοδιότητες</vt:lpstr>
      <vt:lpstr>ΣΧΕΔΙΑΣΜΟΣ – ΟΡΓΑΝΩΣΗ- ΔΙΑΜΟΡΦΩΣΗ – ΕΡΓΟΝΟΜΙΑ </vt:lpstr>
      <vt:lpstr>ΣΧΕΔΙΑΣΜΟΣ – ΟΡΓΑΝΩΣΗ- ΔΙΑΜΟΡΦΩΣΗ – ΕΡΓΟΝΟΜΙΑ προϋποθέσεις αρχιτεκτονικού σχεδιασμού</vt:lpstr>
      <vt:lpstr>ΣΧΕΔΙΑΣΜΟΣ – ΟΡΓΑΝΩΣΗ- ΔΙΑΜΟΡΦΩΣΗ – ΕΡΓΟΝΟΜΙΑ προϋποθέσεις αρχιτεκτονικού σχεδιασμού εξωτερικοί χώροι </vt:lpstr>
      <vt:lpstr>  ΣΧΕΔΙΑΣΜΟΣ – ΟΡΓΑΝΩΣΗ- ΔΙΑΜΟΡΦΩΣΗ – ΕΡΓΟΝΟΜΙΑ προϋποθέσεις αρχιτεκτονικού σχεδιασμού εσωτερικοί χώροι </vt:lpstr>
      <vt:lpstr> ΣΧΕΔΙΑΣΜΟΣ – ΟΡΓΑΝΩΣΗ- ΔΙΑΜΟΡΦΩΣΗ – ΕΡΓΟΝΟΜΙΑ προϋποθέσεις αρχιτεκτονικού σχεδιασμού εσωτερικοί χώροι </vt:lpstr>
      <vt:lpstr>  ΣΧΕΔΙΑΣΜΟΣ – ΟΡΓΑΝΩΣΗ- ΔΙΑΜΟΡΦΩΣΗ – ΕΡΓΟΝΟΜΙΑ προϋποθέσεις αρχιτεκτονικού σχεδιασμού εσωτερικοί χώροι </vt:lpstr>
      <vt:lpstr>  ΣΧΕΔΙΑΣΜΟΣ – ΟΡΓΑΝΩΣΗ- ΔΙΑΜΟΡΦΩΣΗ – ΕΡΓΟΝΟΜΙΑ προϋποθέσεις αρχιτεκτονικού σχεδιασμού εσωτερικοί χώροι </vt:lpstr>
      <vt:lpstr>  ΣΧΕΔΙΑΣΜΟΣ – ΟΡΓΑΝΩΣΗ- ΔΙΑΜΟΡΦΩΣΗ – ΕΡΓΟΝΟΜΙΑ προϋποθέσεις αρχιτεκτονικού σχεδιασμού εσωτερικοί χώροι </vt:lpstr>
      <vt:lpstr>ΣΧΕΔΙΑΣΜΟΣ – ΟΡΓΑΝΩΣΗ- ΔΙΑΜΟΡΦΩΣΗ – ΕΡΓΟΝΟΜΙΑ προϋποθέσεις αρχιτεκτονικού σχεδιασμού </vt:lpstr>
      <vt:lpstr>ΣΧΕΔΙΑΣΜΟΣ – ΟΡΓΑΝΩΣΗ- ΔΙΑΜΟΡΦΩΣΗ – ΕΡΓΟΝΟΜΙΑ προϋποθέσεις αρχιτεκτονικού σχεδιασμού χώροι εστιατορίου (κύριοι &amp; δευτερεύοντες ή βοηθητικοί)</vt:lpstr>
      <vt:lpstr>ΣΧΕΔΙΑΣΜΟΣ – ΟΡΓΑΝΩΣΗ- ΔΙΑΜΟΡΦΩΣΗ – ΕΡΓΟΝΟΜΙΑ προϋποθέσεις αρχιτεκτονικού σχεδιασμού χώροι εστιατορίου (κύριοι &amp; δευτερεύοντες ή βοηθητικοί)</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Παρουσίαση του PowerPoint</dc:title>
  <dc:creator>user</dc:creator>
  <cp:lastModifiedBy>user</cp:lastModifiedBy>
  <cp:revision>67</cp:revision>
  <dcterms:created xsi:type="dcterms:W3CDTF">2020-11-07T09:35:11Z</dcterms:created>
  <dcterms:modified xsi:type="dcterms:W3CDTF">2020-11-11T07:44:16Z</dcterms:modified>
</cp:coreProperties>
</file>