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4" r:id="rId3"/>
    <p:sldId id="257" r:id="rId4"/>
    <p:sldId id="263" r:id="rId5"/>
    <p:sldId id="258" r:id="rId6"/>
    <p:sldId id="259" r:id="rId7"/>
    <p:sldId id="260" r:id="rId8"/>
    <p:sldId id="262"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34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885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461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161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0510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8537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726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2576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959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6160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2281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538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1/3/2022</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73690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c.europa.eu/environment/pubs/pdf/factsheets/Eco-systems%20goods%20and%20Services/Ecosystem_EL.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ΚΑΤΑΝΟΜΗ ΤΟΥ ΠΛΟΥΤΟΥ</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lnSpcReduction="10000"/>
          </a:bodyPr>
          <a:lstStyle/>
          <a:p>
            <a:pPr marL="0" indent="0" algn="ctr">
              <a:buNone/>
            </a:pPr>
            <a:r>
              <a:rPr lang="el-GR" sz="3400" b="1" i="1" dirty="0">
                <a:latin typeface="Calibri" panose="020F0502020204030204" pitchFamily="34" charset="0"/>
                <a:ea typeface="Times New Roman" panose="02020603050405020304" pitchFamily="18" charset="0"/>
                <a:cs typeface="Times New Roman" panose="02020603050405020304" pitchFamily="18" charset="0"/>
              </a:rPr>
              <a:t>κυρίαρχος οικονομικός σχεδιασμός έχει τις ρίζες του στην ιστορικά άνιση κατανομή του πλούτου ανά γεωγραφική περιοχή</a:t>
            </a:r>
          </a:p>
          <a:p>
            <a:r>
              <a:rPr lang="el-G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καταναλωτές πόρων</a:t>
            </a:r>
            <a:r>
              <a:rPr lang="el-GR" b="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ανεπτυγμένες περιοχές </a:t>
            </a:r>
          </a:p>
          <a:p>
            <a:r>
              <a:rPr lang="el-G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εισροές υλικών</a:t>
            </a:r>
            <a:r>
              <a:rPr lang="el-GR" b="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παγκόσμιες πηγές</a:t>
            </a:r>
            <a:r>
              <a:rPr lang="el-GR" b="1" dirty="0">
                <a:latin typeface="Calibri" panose="020F0502020204030204" pitchFamily="34" charset="0"/>
                <a:ea typeface="Times New Roman" panose="02020603050405020304" pitchFamily="18" charset="0"/>
                <a:cs typeface="Times New Roman" panose="02020603050405020304" pitchFamily="18" charset="0"/>
              </a:rPr>
              <a:t>.</a:t>
            </a:r>
          </a:p>
          <a:p>
            <a:r>
              <a:rPr lang="el-G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βιομηχανικά έθνη</a:t>
            </a:r>
            <a:r>
              <a:rPr lang="el-GR" b="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βιώνουν αφθονία υλικών πόρων και ενέργειας</a:t>
            </a:r>
            <a:r>
              <a:rPr lang="el-GR" b="1" dirty="0">
                <a:latin typeface="Calibri" panose="020F0502020204030204" pitchFamily="34" charset="0"/>
                <a:ea typeface="Times New Roman" panose="02020603050405020304" pitchFamily="18" charset="0"/>
                <a:cs typeface="Times New Roman" panose="02020603050405020304" pitchFamily="18" charset="0"/>
              </a:rPr>
              <a:t>.</a:t>
            </a:r>
          </a:p>
          <a:p>
            <a:r>
              <a:rPr lang="el-G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συνέπεια αυτού του σχεδιασμού</a:t>
            </a:r>
            <a:r>
              <a:rPr lang="el-GR" b="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a:latin typeface="Calibri" panose="020F0502020204030204" pitchFamily="34" charset="0"/>
                <a:ea typeface="Times New Roman" panose="02020603050405020304" pitchFamily="18" charset="0"/>
                <a:cs typeface="Times New Roman" panose="02020603050405020304" pitchFamily="18" charset="0"/>
              </a:rPr>
              <a:t>υλικά να παραμένουν φθηνά σε σύγκριση με το κόστος της ανθρώπινης εργασίας.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φυσική συνέπεια του συνδυασμού “</a:t>
            </a:r>
            <a:r>
              <a:rPr lang="el-G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φθηνό υλικό / ακριβό εργατικό δυναμικό</a:t>
            </a:r>
            <a:r>
              <a:rPr lang="el-GR" b="1" i="1" dirty="0">
                <a:latin typeface="Calibri" panose="020F0502020204030204" pitchFamily="34" charset="0"/>
                <a:ea typeface="Times New Roman" panose="02020603050405020304" pitchFamily="18" charset="0"/>
                <a:cs typeface="Times New Roman" panose="02020603050405020304" pitchFamily="18" charset="0"/>
              </a:rPr>
              <a:t>” είναι η παραμέληση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ανακύκλωσης</a:t>
            </a:r>
            <a:r>
              <a:rPr lang="el-GR" b="1" i="1" dirty="0">
                <a:latin typeface="Calibri" panose="020F0502020204030204" pitchFamily="34" charset="0"/>
                <a:ea typeface="Times New Roman" panose="02020603050405020304" pitchFamily="18" charset="0"/>
                <a:cs typeface="Times New Roman" panose="02020603050405020304" pitchFamily="18" charset="0"/>
              </a:rPr>
              <a:t> και </a:t>
            </a:r>
            <a:r>
              <a:rPr lang="el-GR" b="1" i="1" u="sng" dirty="0">
                <a:latin typeface="Calibri" panose="020F0502020204030204" pitchFamily="34" charset="0"/>
                <a:ea typeface="Times New Roman" panose="02020603050405020304" pitchFamily="18" charset="0"/>
                <a:cs typeface="Times New Roman" panose="02020603050405020304" pitchFamily="18" charset="0"/>
              </a:rPr>
              <a:t>επανάχρησης </a:t>
            </a:r>
            <a:r>
              <a:rPr lang="el-GR" b="1" i="1" dirty="0">
                <a:latin typeface="Calibri" panose="020F0502020204030204" pitchFamily="34" charset="0"/>
                <a:ea typeface="Times New Roman" panose="02020603050405020304" pitchFamily="18" charset="0"/>
                <a:cs typeface="Times New Roman" panose="02020603050405020304" pitchFamily="18" charset="0"/>
              </a:rPr>
              <a:t>με ταυτόχρονη έμφαση στη </a:t>
            </a:r>
            <a:r>
              <a:rPr lang="el-GR" b="1" i="1" u="sng" dirty="0">
                <a:latin typeface="Calibri" panose="020F0502020204030204" pitchFamily="34" charset="0"/>
                <a:ea typeface="Times New Roman" panose="02020603050405020304" pitchFamily="18" charset="0"/>
                <a:cs typeface="Times New Roman" panose="02020603050405020304" pitchFamily="18" charset="0"/>
              </a:rPr>
              <a:t>δημιουργία αποβλήτων</a:t>
            </a:r>
            <a:r>
              <a:rPr lang="el-GR" b="1" i="1" dirty="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δεν προέβλεπαν πρωτόκολλα για την επιβάρυνση των παραγωγών σε σχέση με τις εξωτερικές δραστηριότητες.</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162120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ΠΛΑΣΤΙΚΑ ΑΠΟΒΛΗΤΑ</a:t>
            </a:r>
          </a:p>
        </p:txBody>
      </p:sp>
      <p:pic>
        <p:nvPicPr>
          <p:cNvPr id="5" name="Θέση περιεχομένου 4"/>
          <p:cNvPicPr>
            <a:picLocks noGrp="1" noChangeAspect="1"/>
          </p:cNvPicPr>
          <p:nvPr>
            <p:ph idx="1"/>
          </p:nvPr>
        </p:nvPicPr>
        <p:blipFill>
          <a:blip r:embed="rId2"/>
          <a:stretch>
            <a:fillRect/>
          </a:stretch>
        </p:blipFill>
        <p:spPr>
          <a:xfrm>
            <a:off x="1854558" y="1262130"/>
            <a:ext cx="8358388" cy="4559121"/>
          </a:xfrm>
          <a:prstGeom prst="rect">
            <a:avLst/>
          </a:prstGeom>
        </p:spPr>
      </p:pic>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956473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52354"/>
            <a:ext cx="12191999" cy="5603995"/>
          </a:xfrm>
          <a:solidFill>
            <a:schemeClr val="accent5">
              <a:lumMod val="20000"/>
              <a:lumOff val="80000"/>
            </a:schemeClr>
          </a:solidFill>
        </p:spPr>
        <p:txBody>
          <a:bodyPr/>
          <a:lstStyle/>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4000" b="1" i="1" dirty="0">
                <a:latin typeface="Calibri" panose="020F0502020204030204" pitchFamily="34" charset="0"/>
                <a:ea typeface="Times New Roman" panose="02020603050405020304" pitchFamily="18" charset="0"/>
                <a:cs typeface="Times New Roman" panose="02020603050405020304" pitchFamily="18" charset="0"/>
              </a:rPr>
              <a:t>Το αποτέλεσμα αυτού του οικονομικού σχεδίου είναι η </a:t>
            </a:r>
            <a:r>
              <a:rPr lang="el-GR" sz="40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γραμμική οικονομία</a:t>
            </a:r>
            <a:r>
              <a:rPr lang="el-GR" sz="4000" b="1" i="1" dirty="0">
                <a:latin typeface="Calibri" panose="020F0502020204030204" pitchFamily="34" charset="0"/>
                <a:ea typeface="Times New Roman" panose="02020603050405020304" pitchFamily="18" charset="0"/>
                <a:cs typeface="Times New Roman" panose="02020603050405020304" pitchFamily="18" charset="0"/>
              </a:rPr>
              <a:t>.</a:t>
            </a:r>
          </a:p>
          <a:p>
            <a:pPr marL="0" indent="0" algn="ctr">
              <a:buNone/>
            </a:pPr>
            <a:r>
              <a:rPr lang="el-GR" b="1" dirty="0">
                <a:latin typeface="Calibri" panose="020F0502020204030204" pitchFamily="34" charset="0"/>
                <a:ea typeface="Times New Roman" panose="02020603050405020304" pitchFamily="18" charset="0"/>
                <a:cs typeface="Times New Roman" panose="02020603050405020304" pitchFamily="18" charset="0"/>
              </a:rPr>
              <a:t>Η ουσία του γενικά συνοψίζεται στο </a:t>
            </a:r>
          </a:p>
          <a:p>
            <a:pPr marL="0" indent="0" algn="ctr">
              <a:buNone/>
            </a:pPr>
            <a:r>
              <a:rPr lang="el-GR" b="1" dirty="0">
                <a:latin typeface="Calibri" panose="020F0502020204030204" pitchFamily="34" charset="0"/>
                <a:ea typeface="Times New Roman" panose="02020603050405020304" pitchFamily="18" charset="0"/>
                <a:cs typeface="Times New Roman" panose="02020603050405020304" pitchFamily="18" charset="0"/>
              </a:rPr>
              <a:t>“</a:t>
            </a:r>
            <a:r>
              <a:rPr lang="el-GR" sz="36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εξορύσσω - φτιάχνω – πετάω</a:t>
            </a:r>
            <a:r>
              <a:rPr lang="el-GR" b="1" dirty="0">
                <a:latin typeface="Calibri" panose="020F0502020204030204" pitchFamily="34" charset="0"/>
                <a:ea typeface="Times New Roman" panose="02020603050405020304" pitchFamily="18" charset="0"/>
                <a:cs typeface="Times New Roman" panose="02020603050405020304" pitchFamily="18" charset="0"/>
              </a:rPr>
              <a:t>”</a:t>
            </a:r>
          </a:p>
          <a:p>
            <a:pPr marL="0" indent="0" algn="ctr">
              <a:buNone/>
            </a:pPr>
            <a:r>
              <a:rPr lang="el-GR" b="1" dirty="0">
                <a:latin typeface="Calibri" panose="020F0502020204030204" pitchFamily="34" charset="0"/>
                <a:ea typeface="Times New Roman" panose="02020603050405020304" pitchFamily="18" charset="0"/>
                <a:cs typeface="Times New Roman" panose="02020603050405020304" pitchFamily="18" charset="0"/>
              </a:rPr>
              <a:t>μια μεταμόρφωση του ανθρώπινου τρόπου ζωής που </a:t>
            </a:r>
            <a:r>
              <a:rPr lang="el-GR" b="1" dirty="0" smtClean="0">
                <a:latin typeface="Calibri" panose="020F0502020204030204" pitchFamily="34" charset="0"/>
                <a:ea typeface="Times New Roman" panose="02020603050405020304" pitchFamily="18" charset="0"/>
                <a:cs typeface="Times New Roman" panose="02020603050405020304" pitchFamily="18" charset="0"/>
              </a:rPr>
              <a:t>την βελτιστοποιεί</a:t>
            </a:r>
            <a:endParaRPr lang="el-GR" b="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dirty="0">
                <a:latin typeface="Calibri" panose="020F0502020204030204" pitchFamily="34" charset="0"/>
                <a:ea typeface="Times New Roman" panose="02020603050405020304" pitchFamily="18" charset="0"/>
                <a:cs typeface="Times New Roman" panose="02020603050405020304" pitchFamily="18" charset="0"/>
              </a:rPr>
              <a:t>Δηλαδή, </a:t>
            </a:r>
          </a:p>
          <a:p>
            <a:pPr marL="0" indent="0" algn="ctr">
              <a:buNone/>
            </a:pPr>
            <a:r>
              <a:rPr lang="el-GR" b="1" dirty="0">
                <a:latin typeface="Calibri" panose="020F0502020204030204" pitchFamily="34" charset="0"/>
                <a:ea typeface="Times New Roman" panose="02020603050405020304" pitchFamily="18" charset="0"/>
                <a:cs typeface="Times New Roman" panose="02020603050405020304" pitchFamily="18" charset="0"/>
              </a:rPr>
              <a:t>πάρε τους πόρους που χρειάζεσαι, φτιάξε </a:t>
            </a:r>
            <a:r>
              <a:rPr lang="el-GR" b="1" dirty="0" smtClean="0">
                <a:latin typeface="Calibri" panose="020F0502020204030204" pitchFamily="34" charset="0"/>
                <a:ea typeface="Times New Roman" panose="02020603050405020304" pitchFamily="18" charset="0"/>
                <a:cs typeface="Times New Roman" panose="02020603050405020304" pitchFamily="18" charset="0"/>
              </a:rPr>
              <a:t>το </a:t>
            </a:r>
            <a:r>
              <a:rPr lang="el-GR" b="1" dirty="0">
                <a:latin typeface="Calibri" panose="020F0502020204030204" pitchFamily="34" charset="0"/>
                <a:ea typeface="Times New Roman" panose="02020603050405020304" pitchFamily="18" charset="0"/>
                <a:cs typeface="Times New Roman" panose="02020603050405020304" pitchFamily="18" charset="0"/>
              </a:rPr>
              <a:t>προϊόν που θα πωληθεί για να συσσωρευθεί κέρδος και πέτα ότι δεν χρειάζεσαι - συμπεριλαμβανομένου και του προϊόντος στο τέλος του κύκλου ζωής του.</a:t>
            </a:r>
            <a:endParaRPr lang="en-US" b="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752354"/>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ΓΡΑΜΜΙΚΗ ΟΙΚΟΝΟΜΙΑ</a:t>
            </a:r>
          </a:p>
        </p:txBody>
      </p:sp>
    </p:spTree>
    <p:extLst>
      <p:ext uri="{BB962C8B-B14F-4D97-AF65-F5344CB8AC3E}">
        <p14:creationId xmlns:p14="http://schemas.microsoft.com/office/powerpoint/2010/main" val="2568246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Γραμμική Οικονομία</a:t>
            </a:r>
          </a:p>
        </p:txBody>
      </p:sp>
      <p:pic>
        <p:nvPicPr>
          <p:cNvPr id="5" name="Θέση περιεχομένου 4"/>
          <p:cNvPicPr>
            <a:picLocks noGrp="1" noChangeAspect="1"/>
          </p:cNvPicPr>
          <p:nvPr>
            <p:ph idx="1"/>
          </p:nvPr>
        </p:nvPicPr>
        <p:blipFill>
          <a:blip r:embed="rId2"/>
          <a:stretch>
            <a:fillRect/>
          </a:stretch>
        </p:blipFill>
        <p:spPr>
          <a:xfrm>
            <a:off x="201233" y="2009216"/>
            <a:ext cx="6019800" cy="2733675"/>
          </a:xfrm>
          <a:prstGeom prst="rect">
            <a:avLst/>
          </a:prstGeom>
        </p:spPr>
      </p:pic>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pic>
        <p:nvPicPr>
          <p:cNvPr id="6" name="Εικόνα 5"/>
          <p:cNvPicPr>
            <a:picLocks noChangeAspect="1"/>
          </p:cNvPicPr>
          <p:nvPr/>
        </p:nvPicPr>
        <p:blipFill>
          <a:blip r:embed="rId3"/>
          <a:stretch>
            <a:fillRect/>
          </a:stretch>
        </p:blipFill>
        <p:spPr>
          <a:xfrm>
            <a:off x="6623295" y="1094704"/>
            <a:ext cx="5153025" cy="5061397"/>
          </a:xfrm>
          <a:prstGeom prst="rect">
            <a:avLst/>
          </a:prstGeom>
        </p:spPr>
      </p:pic>
    </p:spTree>
    <p:extLst>
      <p:ext uri="{BB962C8B-B14F-4D97-AF65-F5344CB8AC3E}">
        <p14:creationId xmlns:p14="http://schemas.microsoft.com/office/powerpoint/2010/main" val="2964925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ποσοτικοποίηση του κόστους του γραμμικού μοντέλου</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lnSpcReduction="20000"/>
          </a:bodyPr>
          <a:lstStyle/>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dirty="0">
                <a:latin typeface="Calibri" panose="020F0502020204030204" pitchFamily="34" charset="0"/>
                <a:ea typeface="Times New Roman" panose="02020603050405020304" pitchFamily="18" charset="0"/>
                <a:cs typeface="Times New Roman" panose="02020603050405020304" pitchFamily="18" charset="0"/>
              </a:rPr>
              <a:t>21 δισ. τόνοι υλικών που χρησιμοποιούνται στην παραγωγή δεν ενσωματώνονται στο τελικό προϊόν (</a:t>
            </a:r>
            <a:r>
              <a:rPr lang="en-US" b="1" dirty="0">
                <a:latin typeface="Calibri" panose="020F0502020204030204" pitchFamily="34" charset="0"/>
                <a:ea typeface="Times New Roman" panose="02020603050405020304" pitchFamily="18" charset="0"/>
                <a:cs typeface="Times New Roman" panose="02020603050405020304" pitchFamily="18" charset="0"/>
              </a:rPr>
              <a:t>Environmental Systems Research Institute </a:t>
            </a:r>
            <a:r>
              <a:rPr lang="el-GR" b="1" dirty="0">
                <a:latin typeface="Calibri" panose="020F0502020204030204" pitchFamily="34" charset="0"/>
                <a:ea typeface="Times New Roman" panose="02020603050405020304" pitchFamily="18" charset="0"/>
                <a:cs typeface="Times New Roman" panose="02020603050405020304" pitchFamily="18" charset="0"/>
              </a:rPr>
              <a:t>ή </a:t>
            </a:r>
            <a:r>
              <a:rPr lang="en-US" b="1" dirty="0">
                <a:latin typeface="Calibri" panose="020F0502020204030204" pitchFamily="34" charset="0"/>
                <a:ea typeface="Times New Roman" panose="02020603050405020304" pitchFamily="18" charset="0"/>
                <a:cs typeface="Times New Roman" panose="02020603050405020304" pitchFamily="18" charset="0"/>
              </a:rPr>
              <a:t>ESRI). </a:t>
            </a:r>
            <a:r>
              <a:rPr lang="el-GR" b="1" dirty="0">
                <a:latin typeface="Calibri" panose="020F0502020204030204" pitchFamily="34" charset="0"/>
                <a:ea typeface="Times New Roman" panose="02020603050405020304" pitchFamily="18" charset="0"/>
                <a:cs typeface="Times New Roman" panose="02020603050405020304" pitchFamily="18" charset="0"/>
              </a:rPr>
              <a:t>Δηλαδή χάνονται κατά το μετασχηματισμό των υλικών, στην παραγωγή, ως αχρησιμοποίητα υποπροϊόντα.</a:t>
            </a:r>
          </a:p>
          <a:p>
            <a:pPr algn="just"/>
            <a:r>
              <a:rPr lang="el-GR" b="1" dirty="0">
                <a:latin typeface="Calibri" panose="020F0502020204030204" pitchFamily="34" charset="0"/>
                <a:ea typeface="Times New Roman" panose="02020603050405020304" pitchFamily="18" charset="0"/>
                <a:cs typeface="Times New Roman" panose="02020603050405020304" pitchFamily="18" charset="0"/>
              </a:rPr>
              <a:t>όγκος των εισροών υλικών στην ευρωπαϊκή οικονομία αντιστοιχεί σε 65 δις. τόνους το 2010, εκ των οποίων 2,7 δις. τόνοι θάφτηκαν ως απόβλητα, εκ των οποίων μόλις το 40% χρησιμοποιήθηκε εκ νέου σε οποιαδήποτε μορφή (π.χ. μέσω ανακύκλωσης, επαναχρησιμοποίησης ή λιπασματοποίησης). Τα μη διαχειριζόμενα απόβλητα έχασαν όχι μόνο την αρχική τους λειτουργικότητα, αλλά και σπαταλήθηκαν και ως ενεργειακοί πόροι (</a:t>
            </a:r>
            <a:r>
              <a:rPr lang="en-US" b="1" dirty="0">
                <a:latin typeface="Calibri" panose="020F0502020204030204" pitchFamily="34" charset="0"/>
                <a:ea typeface="Times New Roman" panose="02020603050405020304" pitchFamily="18" charset="0"/>
                <a:cs typeface="Times New Roman" panose="02020603050405020304" pitchFamily="18" charset="0"/>
              </a:rPr>
              <a:t>EUROSTAT</a:t>
            </a:r>
            <a:r>
              <a:rPr lang="el-GR" b="1" dirty="0">
                <a:latin typeface="Calibri" panose="020F0502020204030204" pitchFamily="34" charset="0"/>
                <a:ea typeface="Times New Roman" panose="02020603050405020304" pitchFamily="18" charset="0"/>
                <a:cs typeface="Times New Roman" panose="02020603050405020304" pitchFamily="18" charset="0"/>
              </a:rPr>
              <a:t>)</a:t>
            </a:r>
            <a:r>
              <a:rPr lang="en-US" b="1" dirty="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dirty="0">
                <a:latin typeface="Calibri" panose="020F0502020204030204" pitchFamily="34" charset="0"/>
                <a:ea typeface="Times New Roman" panose="02020603050405020304" pitchFamily="18" charset="0"/>
                <a:cs typeface="Times New Roman" panose="02020603050405020304" pitchFamily="18" charset="0"/>
              </a:rPr>
              <a:t>οι τιμές των βασικών εμπορευμάτων βρίσκονται σε ένα σημείο καμπής από το 1999 και το προηγουμένως φθίνον κόστος των υλικών απέκτησε μια ασταθή ανοδική δυναμική</a:t>
            </a:r>
            <a:r>
              <a:rPr lang="en-US" b="1" dirty="0">
                <a:latin typeface="Calibri" panose="020F0502020204030204" pitchFamily="34" charset="0"/>
                <a:ea typeface="Times New Roman" panose="02020603050405020304" pitchFamily="18" charset="0"/>
                <a:cs typeface="Times New Roman" panose="02020603050405020304" pitchFamily="18" charset="0"/>
              </a:rPr>
              <a:t> (McArthur).</a:t>
            </a:r>
          </a:p>
          <a:p>
            <a:pPr algn="just"/>
            <a:r>
              <a:rPr lang="el-GR" b="1" dirty="0">
                <a:latin typeface="Calibri" panose="020F0502020204030204" pitchFamily="34" charset="0"/>
                <a:ea typeface="Times New Roman" panose="02020603050405020304" pitchFamily="18" charset="0"/>
                <a:cs typeface="Times New Roman" panose="02020603050405020304" pitchFamily="18" charset="0"/>
              </a:rPr>
              <a:t>αύξηση της παραγωγής κοστίζει ακριβά και λόγω της εξάντλησης των τοποθεσιών εξόρυξης εύκολης πρόσβασης, γεγονός που εκθέτει την εξόρυξη και σε τεχνολογικούς κινδύνους. </a:t>
            </a:r>
            <a:endParaRPr lang="en-US" b="1" dirty="0">
              <a:latin typeface="Calibri" panose="020F0502020204030204" pitchFamily="34" charset="0"/>
              <a:ea typeface="Times New Roman" panose="02020603050405020304" pitchFamily="18" charset="0"/>
              <a:cs typeface="Times New Roman" panose="02020603050405020304" pitchFamily="18" charset="0"/>
            </a:endParaRPr>
          </a:p>
          <a:p>
            <a:pPr algn="just"/>
            <a:endParaRPr lang="el-GR" b="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n-US" b="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4005673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Ίδρυμα </a:t>
            </a:r>
            <a:r>
              <a:rPr lang="en-US" sz="4800" b="1" dirty="0">
                <a:solidFill>
                  <a:srgbClr val="00B050"/>
                </a:solidFill>
                <a:effectLst>
                  <a:outerShdw blurRad="38100" dist="38100" dir="2700000" algn="tl">
                    <a:srgbClr val="000000">
                      <a:alpha val="43137"/>
                    </a:srgbClr>
                  </a:outerShdw>
                </a:effectLst>
              </a:rPr>
              <a:t>Ellen MacArthur </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fontScale="92500" lnSpcReduction="10000"/>
          </a:bodyPr>
          <a:lstStyle/>
          <a:p>
            <a:pPr marL="0" indent="0" algn="ctr">
              <a:buNone/>
            </a:pPr>
            <a:r>
              <a:rPr lang="el-GR" sz="4400" b="1" i="1" dirty="0">
                <a:solidFill>
                  <a:srgbClr val="00B0F0"/>
                </a:solidFill>
                <a:latin typeface="Calibri" panose="020F0502020204030204" pitchFamily="34" charset="0"/>
                <a:ea typeface="Times New Roman" panose="02020603050405020304" pitchFamily="18" charset="0"/>
                <a:cs typeface="Times New Roman" panose="02020603050405020304" pitchFamily="18" charset="0"/>
              </a:rPr>
              <a:t>επιδείνωση του δυναμικού της γραμμικής οικονομίας στα μελλοντικά έργα</a:t>
            </a:r>
            <a:endParaRPr lang="en-US" sz="4400" b="1" i="1"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4400" b="1" i="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λόγω</a:t>
            </a:r>
            <a:endParaRPr lang="en-US" sz="4400" b="1" i="1"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4400" b="1" i="1" dirty="0">
                <a:solidFill>
                  <a:srgbClr val="00B0F0"/>
                </a:solidFill>
                <a:latin typeface="Calibri" panose="020F0502020204030204" pitchFamily="34" charset="0"/>
                <a:ea typeface="Times New Roman" panose="02020603050405020304" pitchFamily="18" charset="0"/>
                <a:cs typeface="Times New Roman" panose="02020603050405020304" pitchFamily="18" charset="0"/>
              </a:rPr>
              <a:t>δημογραφικής εξέλιξης της ανθρωπότητας</a:t>
            </a:r>
            <a:r>
              <a:rPr lang="el-GR" b="1" dirty="0">
                <a:latin typeface="Calibri" panose="020F0502020204030204" pitchFamily="34" charset="0"/>
                <a:ea typeface="Times New Roman" panose="02020603050405020304" pitchFamily="18" charset="0"/>
                <a:cs typeface="Times New Roman" panose="02020603050405020304" pitchFamily="18" charset="0"/>
              </a:rPr>
              <a:t>, </a:t>
            </a:r>
          </a:p>
          <a:p>
            <a:pPr algn="just"/>
            <a:r>
              <a:rPr lang="el-GR" sz="4400" b="1" i="1" dirty="0">
                <a:solidFill>
                  <a:srgbClr val="00B0F0"/>
                </a:solidFill>
                <a:latin typeface="Calibri" panose="020F0502020204030204" pitchFamily="34" charset="0"/>
                <a:ea typeface="Times New Roman" panose="02020603050405020304" pitchFamily="18" charset="0"/>
                <a:cs typeface="Times New Roman" panose="02020603050405020304" pitchFamily="18" charset="0"/>
              </a:rPr>
              <a:t>οικονομικής ανάπτυξης της Κίνας και της Ινδίας</a:t>
            </a:r>
            <a:r>
              <a:rPr lang="el-GR" b="1" dirty="0">
                <a:latin typeface="Calibri" panose="020F0502020204030204" pitchFamily="34" charset="0"/>
                <a:ea typeface="Times New Roman" panose="02020603050405020304" pitchFamily="18" charset="0"/>
                <a:cs typeface="Times New Roman" panose="02020603050405020304" pitchFamily="18" charset="0"/>
              </a:rPr>
              <a:t>, (αύξηση καταναλωτών της μεσαίας τάξης κατά περίπου 3 δις με αντίστοιχη κατανάλωση, που προβλέπεται να κοστίσει 3 τρις. δολάρια ετησίως σε επενδύσεις σε υποδομές)</a:t>
            </a:r>
          </a:p>
          <a:p>
            <a:pPr algn="just"/>
            <a:r>
              <a:rPr lang="el-GR" sz="4300" b="1" i="1" dirty="0">
                <a:solidFill>
                  <a:srgbClr val="00B0F0"/>
                </a:solidFill>
                <a:latin typeface="Calibri" panose="020F0502020204030204" pitchFamily="34" charset="0"/>
                <a:ea typeface="Times New Roman" panose="02020603050405020304" pitchFamily="18" charset="0"/>
                <a:cs typeface="Times New Roman" panose="02020603050405020304" pitchFamily="18" charset="0"/>
              </a:rPr>
              <a:t>αύξησης της οικονομίας με περιορισμό της προσφοράς</a:t>
            </a:r>
            <a:endParaRPr lang="el-GR" sz="4300" b="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dirty="0">
                <a:latin typeface="Calibri" panose="020F0502020204030204" pitchFamily="34" charset="0"/>
                <a:ea typeface="Times New Roman" panose="02020603050405020304" pitchFamily="18" charset="0"/>
                <a:cs typeface="Times New Roman" panose="02020603050405020304" pitchFamily="18" charset="0"/>
              </a:rPr>
              <a:t>Η αντιμετώπιση αυτών των ζητημάτων είναι θεμελιωδώς δύσκολη, ακόμη και αν υποβαθμισθούν οι τοπικές και παγκόσμιες πολιτικές εντάσεις, η αυξανόμενη διασύνδεση των αγορών μέσω της παγκοσμιοποίησης και η υποβάθμιση του περιβάλλοντος.</a:t>
            </a:r>
            <a:endParaRPr lang="en-US" b="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69143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Πλανητικά όρια</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lstStyle/>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Αν και το περιβαλλοντικό φορτίο της ανθρωπότητας είναι γνωστό ότι επιβαρύνεται από την εκβιομηχάνιση, από την αρχή της νέας χιλιετίας 1,5 Πλανήτης Γη εκτιμάται ότι είναι αναγκαίος για να υποστηρίξει την κοινωνική, οικονομική και δημογραφική ύπαρξή μας </a:t>
            </a:r>
          </a:p>
          <a:p>
            <a:pPr algn="just"/>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τέσσερα από τα εννέα Πλανητικά Όρια έχουν ήδη ξεπεραστεί</a:t>
            </a:r>
            <a:r>
              <a:rPr lang="el-GR" b="1" dirty="0">
                <a:latin typeface="Calibri" panose="020F0502020204030204" pitchFamily="34" charset="0"/>
                <a:ea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το κλίμα έχει ήδη αλλάξει</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η βιόσφαιρα έχει χάσει την ακεραιότητά της</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το σύστημα γης έχει τροποποιηθεί </a:t>
            </a:r>
          </a:p>
          <a:p>
            <a:pPr algn="just">
              <a:buFont typeface="Wingdings" panose="05000000000000000000" pitchFamily="2" charset="2"/>
              <a:buChar char="ü"/>
            </a:pPr>
            <a:r>
              <a:rPr lang="el-GR" b="1" i="1" dirty="0">
                <a:latin typeface="Calibri" panose="020F0502020204030204" pitchFamily="34" charset="0"/>
                <a:ea typeface="Times New Roman" panose="02020603050405020304" pitchFamily="18" charset="0"/>
                <a:cs typeface="Times New Roman" panose="02020603050405020304" pitchFamily="18" charset="0"/>
              </a:rPr>
              <a:t>οι βιογεωχημικοί κύκλοι έχουν καταστραφεί</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9897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Αξιολόγηση οικοσυστήματος της Χιλιετίας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4000" b="1" i="1" dirty="0">
                <a:latin typeface="Calibri" panose="020F0502020204030204" pitchFamily="34" charset="0"/>
                <a:ea typeface="Times New Roman" panose="02020603050405020304" pitchFamily="18" charset="0"/>
                <a:cs typeface="Times New Roman" panose="02020603050405020304" pitchFamily="18" charset="0"/>
              </a:rPr>
              <a:t>δεκαπέντε από τις αναγνωρισμένες είκοσι τέσσερις υπηρεσίες του οικοσυστήματος (δηλαδή διαδικασίες της φύσης που υποστηρίζουν την ανθρώπινη ευημερία) χρησιμοποιούνται με μη βιώσιμο τρόπο ή εξαντλούνται</a:t>
            </a:r>
            <a:r>
              <a:rPr lang="el-GR" b="1" i="1" dirty="0">
                <a:latin typeface="Calibri" panose="020F0502020204030204" pitchFamily="34" charset="0"/>
                <a:ea typeface="Times New Roman" panose="02020603050405020304" pitchFamily="18" charset="0"/>
                <a:cs typeface="Times New Roman" panose="02020603050405020304" pitchFamily="18" charset="0"/>
              </a:rPr>
              <a:t>.</a:t>
            </a:r>
          </a:p>
          <a:p>
            <a:pPr marL="0" indent="0" algn="ctr">
              <a:buNone/>
            </a:pPr>
            <a:r>
              <a:rPr lang="en-US" sz="1600" b="1" i="1" dirty="0" smtClean="0">
                <a:latin typeface="Calibri" panose="020F0502020204030204" pitchFamily="34" charset="0"/>
                <a:ea typeface="Times New Roman" panose="02020603050405020304" pitchFamily="18" charset="0"/>
                <a:cs typeface="Times New Roman" panose="02020603050405020304" pitchFamily="18" charset="0"/>
                <a:hlinkClick r:id="rId2"/>
              </a:rPr>
              <a:t>https</a:t>
            </a:r>
            <a:r>
              <a:rPr lang="en-US" sz="1600" b="1" i="1" smtClean="0">
                <a:latin typeface="Calibri" panose="020F0502020204030204" pitchFamily="34" charset="0"/>
                <a:ea typeface="Times New Roman" panose="02020603050405020304" pitchFamily="18" charset="0"/>
                <a:cs typeface="Times New Roman" panose="02020603050405020304" pitchFamily="18" charset="0"/>
                <a:hlinkClick r:id="rId2"/>
              </a:rPr>
              <a:t>://ec.europa.eu/environment/pubs/pdf/factsheets/Eco-systems%20goods%20and%20Services/Ecosystem_EL.pdf</a:t>
            </a:r>
            <a:endParaRPr lang="en-US" sz="1600" b="1" i="1"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l-GR" sz="1600"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1600" b="1" i="1" dirty="0" smtClean="0">
                <a:latin typeface="Calibri" panose="020F0502020204030204" pitchFamily="34" charset="0"/>
                <a:ea typeface="Times New Roman" panose="02020603050405020304" pitchFamily="18" charset="0"/>
                <a:cs typeface="Times New Roman" panose="02020603050405020304" pitchFamily="18" charset="0"/>
              </a:rPr>
              <a:t> </a:t>
            </a:r>
            <a:endParaRPr lang="el-GR" sz="16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US" sz="16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609725816"/>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626</Words>
  <Application>Microsoft Office PowerPoint</Application>
  <PresentationFormat>Ευρεία οθόνη</PresentationFormat>
  <Paragraphs>55</Paragraphs>
  <Slides>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8</vt:i4>
      </vt:variant>
    </vt:vector>
  </HeadingPairs>
  <TitlesOfParts>
    <vt:vector size="14" baseType="lpstr">
      <vt:lpstr>Arial</vt:lpstr>
      <vt:lpstr>Calibri</vt:lpstr>
      <vt:lpstr>Calibri Light</vt:lpstr>
      <vt:lpstr>Times New Roman</vt:lpstr>
      <vt:lpstr>Wingdings</vt:lpstr>
      <vt:lpstr>1_Θέμα του Office</vt:lpstr>
      <vt:lpstr>ΚΑΤΑΝΟΜΗ ΤΟΥ ΠΛΟΥΤΟΥ</vt:lpstr>
      <vt:lpstr>ΠΛΑΣΤΙΚΑ ΑΠΟΒΛΗΤΑ</vt:lpstr>
      <vt:lpstr>ΓΡΑΜΜΙΚΗ ΟΙΚΟΝΟΜΙΑ</vt:lpstr>
      <vt:lpstr>Γραμμική Οικονομία</vt:lpstr>
      <vt:lpstr>ποσοτικοποίηση του κόστους του γραμμικού μοντέλου</vt:lpstr>
      <vt:lpstr>Ίδρυμα Ellen MacArthur </vt:lpstr>
      <vt:lpstr>Πλανητικά όρια</vt:lpstr>
      <vt:lpstr>Αξιολόγηση οικοσυστήματος της Χιλιετίας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ΞΕΝΟΦΩΝ ΣΠΗΛΙΩΤΗΣ</dc:creator>
  <cp:lastModifiedBy>ΞΕΝΟΦΩΝ ΣΠΗΛΙΩΤΗΣ</cp:lastModifiedBy>
  <cp:revision>17</cp:revision>
  <dcterms:created xsi:type="dcterms:W3CDTF">2020-12-16T09:13:34Z</dcterms:created>
  <dcterms:modified xsi:type="dcterms:W3CDTF">2022-03-01T09:56:57Z</dcterms:modified>
</cp:coreProperties>
</file>