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5" r:id="rId3"/>
    <p:sldId id="366" r:id="rId4"/>
    <p:sldId id="303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2" r:id="rId16"/>
    <p:sldId id="351" r:id="rId17"/>
    <p:sldId id="353" r:id="rId18"/>
    <p:sldId id="354" r:id="rId19"/>
    <p:sldId id="355" r:id="rId20"/>
    <p:sldId id="356" r:id="rId21"/>
    <p:sldId id="357" r:id="rId22"/>
    <p:sldId id="327" r:id="rId23"/>
    <p:sldId id="307" r:id="rId24"/>
    <p:sldId id="358" r:id="rId25"/>
    <p:sldId id="325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26" r:id="rId34"/>
    <p:sldId id="32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976" autoAdjust="0"/>
  </p:normalViewPr>
  <p:slideViewPr>
    <p:cSldViewPr snapToGrid="0" showGuides="1">
      <p:cViewPr varScale="1">
        <p:scale>
          <a:sx n="83" d="100"/>
          <a:sy n="83" d="100"/>
        </p:scale>
        <p:origin x="810" y="96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ru-RU" smtClean="0"/>
              <a:t>07.03.2024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ru-RU" smtClean="0"/>
              <a:t>07.03.2024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2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03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498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99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21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22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582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419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284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32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8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238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90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390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50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Άφθονα </a:t>
            </a:r>
            <a:r>
              <a:rPr lang="el-GR" dirty="0" err="1"/>
              <a:t>δικτυοερυθροκύτταρα</a:t>
            </a:r>
            <a:r>
              <a:rPr lang="el-GR" dirty="0"/>
              <a:t>: Αναγεννητική αναιμία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41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Ανισοκυττάρωση</a:t>
            </a:r>
            <a:r>
              <a:rPr lang="el-GR" dirty="0"/>
              <a:t>, </a:t>
            </a:r>
            <a:r>
              <a:rPr lang="el-GR" dirty="0" err="1"/>
              <a:t>πολυχρωματοφιλία</a:t>
            </a:r>
            <a:r>
              <a:rPr lang="el-GR" dirty="0"/>
              <a:t> και </a:t>
            </a:r>
            <a:r>
              <a:rPr lang="el-GR" dirty="0" err="1"/>
              <a:t>σφαιροκύτταρα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60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109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73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021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05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Γιατί δε διαπιστώνεται κλινικά σε αυτόν τον σκύλο ο ίκτερος? Επειδή έχει πολύ ωχρούς βλεννογόνους 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21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54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236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88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2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1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Ακόμα και αυτές οι τιμές εξαρτώνται κατά πολύ από τα όρια αναφοράς του αιματολογικού αναλυτή.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31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51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78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Ουσιαστικά πρόκειται για τεχνητή μείωση του αιματοκρίτη που οφείλεται στη διόρθωση της αφυδάτωσης. Ουσιαστικά σε ζώα με αναιμία και αφυδατωμένα, η οροθεραπεία θα αποκαλύψει την πραγματική τιμή του αιματοκρίτη που συνήθως είναι μειωμένη.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16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$12,345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$6,789</a:t>
            </a:r>
            <a:endParaRPr lang="ru-R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$25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$100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TIMELINE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+7 888 999-000-11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Bergqvist@vanarsdelltd.com</a:t>
            </a:r>
            <a:endParaRPr lang="ru-RU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Website:</a:t>
            </a:r>
            <a:endParaRPr lang="ru-RU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www.vanarsdelltd.com</a:t>
            </a:r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TESTIMONIALS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CASE STUDY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1949"/>
            <a:ext cx="9144000" cy="2371302"/>
          </a:xfrm>
        </p:spPr>
        <p:txBody>
          <a:bodyPr>
            <a:normAutofit/>
          </a:bodyPr>
          <a:lstStyle/>
          <a:p>
            <a:r>
              <a:rPr lang="el-G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Ιεράρχηση παθολογικών και μη ευρημάτων της αιματολογικής εξέτασης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239" y="5132717"/>
            <a:ext cx="9144000" cy="1570186"/>
          </a:xfrm>
        </p:spPr>
        <p:txBody>
          <a:bodyPr>
            <a:normAutofit fontScale="32500" lnSpcReduction="20000"/>
          </a:bodyPr>
          <a:lstStyle/>
          <a:p>
            <a:pPr algn="r">
              <a:spcAft>
                <a:spcPts val="600"/>
              </a:spcAft>
            </a:pPr>
            <a:r>
              <a:rPr lang="el-GR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Μανώλης Κ. Χατζής, </a:t>
            </a:r>
            <a:r>
              <a:rPr lang="en-US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DVM, PhD</a:t>
            </a:r>
            <a:endParaRPr lang="el-GR" sz="7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Κτηνίατρος, Ακαδημαϊκός Υπότροφος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Παθολογική Κλινική, Τμήμα Κτηνιατρικής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Πανεπιστήμιο Θεσσαλίας</a:t>
            </a:r>
            <a:endParaRPr lang="en-US" sz="7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A2D41-6D0C-454C-BE04-F1134228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0" y="307267"/>
            <a:ext cx="1527381" cy="15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860" y="709481"/>
            <a:ext cx="453249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ΤΙΜΕΣ ΑΝΑΦΟΡΑΣ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Ηλικία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Αρκετά χαμηλότερη τιμή αιματοκρίτη σε ηλικίες 5-6 εβδομάδων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(≈ 30%)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Αυξάνεται σε επίπεδα ενήλικου σκύλου σε ηλικία 3-4 μηνών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Υψηλότερες τιμές MCV (≈ 95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fl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Λόγω μεγαλύτερου όγκου των ερυθρών αιμοσφαιρίων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Μειώνεται σε επίπεδα ενήλικου σκύλου σε ηλικία 3-4 μηνών </a:t>
            </a:r>
            <a:endParaRPr lang="el-GR" sz="27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20" y="709481"/>
            <a:ext cx="633843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ΣΥΝΔΥΑΣΜΟΣ ΕΥΡΗΜΑΤΩΝ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Βασικές αρχές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των αποτελεσμάτων με την κλινική εικόνα του ζώου 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Έλεγχος επιπέδου ενυδάτωσης του ασθενή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Αύξηση του αιματοκρίτη σε περίπτωση αφυδάτωσης (</a:t>
            </a:r>
            <a:r>
              <a:rPr lang="el-GR" sz="23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αιμοσυμπύκνωση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«Μείωση» του αιματοκρίτη μετά την αποκατάσταση της αφυδάτωσης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20" y="709481"/>
            <a:ext cx="633843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ΣΥΝΔΥΑΣΜΟΣ ΕΥΡΗΜΑΤΩΝ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Βασικές αρχές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τυχόν αναιμίας με την κλινική εικόνα του ζώου  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Πρωταρχικός σκοπός ο έλεγχος του τύπου αναιμίας (αναγεννητική ή μη)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Καταμέτρηση </a:t>
            </a:r>
            <a:r>
              <a:rPr lang="el-GR" sz="23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δικτυοερυθροκυττάρων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Εκτίμηση μορφολογίας των ερυθρών αιμοσφαιρίων </a:t>
            </a:r>
            <a:r>
              <a:rPr lang="en-US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3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ανισοκυττάρωση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Εκτίμηση των φυσιολογικών δεικτών των ερυθρών αιμοσφαιρίων (↑</a:t>
            </a:r>
            <a:r>
              <a:rPr lang="en-US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MCV, ↓MCHC)</a:t>
            </a:r>
            <a:endParaRPr lang="el-GR" sz="23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20" y="709481"/>
            <a:ext cx="633843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ΣΥΝΔΥΑΣΜΟΣ ΕΥΡΗΜΑΤΩΝ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Βασικές αρχές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τυχόν αναιμίας με την κλινική εικόνα του ζώου  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Αναιμία λόγω απώλειας αίματος (αναγεννητική)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Λήθαργος, ανορεξία, γενικευμένη μυϊκή αδυναμία, εύκολη κόπωση, κατάπτωση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Ωχροί βλεννογόνοι, ταχυκαρδία, ταχύπνοια, καρδιακό φύσημα, μέλαινα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0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20" y="709481"/>
            <a:ext cx="633843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ΣΥΝΔΥΑΣΜΟΣ ΕΥΡΗΜΑΤΩΝ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Βασικές αρχές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τυχόν αναιμίας με την κλινική εικόνα του ζώου  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Αιμολυτική αναιμία (αναγεννητική)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Λήθαργος, ανορεξία, γενικευμένη μυϊκή αδυναμία, εύκολη κόπωση, κατάπτωση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Ωχροί βλεννογόνοι, ταχυκαρδία, ταχύπνοια, καρδιακό φύσημα, μέλαινα  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Ίκτερος, πυρετός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Ηπατομεγαλία, σπληνομεγαλία</a:t>
            </a: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2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0" y="709481"/>
            <a:ext cx="668133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ΛΕΥΚΑ ΑΙΜΟΣΦΑΙΡΙΑ (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WBC)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Βασικές αρχές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απόλυτου αριθμού WBC με λευκοκυτταρικό τύπο   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Καταμέτρηση των επιμέρους λευκών αιμοσφαιρίων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Ουδετερόφιλα (ώριμα και </a:t>
            </a:r>
            <a:r>
              <a:rPr lang="el-GR" sz="2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άωρα</a:t>
            </a: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Λεμφοκύτταρα 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Μονοπύρηνα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Εωσινόφιλα</a:t>
            </a: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457" y="690324"/>
            <a:ext cx="700137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ΛΕΥΚΑ ΑΙΜΟΣΦΑΙΡΙΑ (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WBC)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2"/>
            <a:ext cx="10820690" cy="56908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Τιμές αναφοράς λευκοκυτταρικού τύπου στο σκύλο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517655-2384-4AE7-B68D-E1F9F0A91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78928"/>
              </p:ext>
            </p:extLst>
          </p:nvPr>
        </p:nvGraphicFramePr>
        <p:xfrm>
          <a:off x="928475" y="2421418"/>
          <a:ext cx="10335050" cy="37722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67525">
                  <a:extLst>
                    <a:ext uri="{9D8B030D-6E8A-4147-A177-3AD203B41FA5}">
                      <a16:colId xmlns:a16="http://schemas.microsoft.com/office/drawing/2014/main" val="4193150380"/>
                    </a:ext>
                  </a:extLst>
                </a:gridCol>
                <a:gridCol w="5167525">
                  <a:extLst>
                    <a:ext uri="{9D8B030D-6E8A-4147-A177-3AD203B41FA5}">
                      <a16:colId xmlns:a16="http://schemas.microsoft.com/office/drawing/2014/main" val="3305214095"/>
                    </a:ext>
                  </a:extLst>
                </a:gridCol>
              </a:tblGrid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Απόλυτος αριθμός </a:t>
                      </a: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WBC</a:t>
                      </a:r>
                      <a:endParaRPr lang="el-GR" sz="2500" b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000-17</a:t>
                      </a: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000/</a:t>
                      </a: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</a:t>
                      </a:r>
                      <a:endParaRPr lang="el-GR" sz="2500" b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15897227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Ώριμα ουδετερόφιλα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3.000-11.500/μ</a:t>
                      </a:r>
                      <a:r>
                        <a:rPr lang="en-US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l-GR" sz="25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1705776713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Άωρα ουδετερόφιλα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0-300/μ</a:t>
                      </a:r>
                      <a:r>
                        <a:rPr lang="en-US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l-GR" sz="25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367342089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Λεμφοκύτταρα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1.000-5.000/μ</a:t>
                      </a:r>
                      <a:r>
                        <a:rPr lang="en-US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l-GR" sz="25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906032191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Μονοπύρηνα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0-800/μ</a:t>
                      </a:r>
                      <a:r>
                        <a:rPr lang="en-US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l-GR" sz="25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337340738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Εωσινόφιλα</a:t>
                      </a: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100-1.200/μ</a:t>
                      </a:r>
                      <a:r>
                        <a:rPr lang="en-US" sz="25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l-GR" sz="25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37300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87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457" y="690324"/>
            <a:ext cx="700137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ΛΕΥΚΑ ΑΙΜΟΣΦΑΙΡΙΑ (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WBC)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2"/>
            <a:ext cx="10820690" cy="56908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Τιμές αναφοράς λευκοκυτταρικού τύπου στη γάτα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517655-2384-4AE7-B68D-E1F9F0A91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69029"/>
              </p:ext>
            </p:extLst>
          </p:nvPr>
        </p:nvGraphicFramePr>
        <p:xfrm>
          <a:off x="928475" y="2421418"/>
          <a:ext cx="10335050" cy="37722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67525">
                  <a:extLst>
                    <a:ext uri="{9D8B030D-6E8A-4147-A177-3AD203B41FA5}">
                      <a16:colId xmlns:a16="http://schemas.microsoft.com/office/drawing/2014/main" val="4193150380"/>
                    </a:ext>
                  </a:extLst>
                </a:gridCol>
                <a:gridCol w="5167525">
                  <a:extLst>
                    <a:ext uri="{9D8B030D-6E8A-4147-A177-3AD203B41FA5}">
                      <a16:colId xmlns:a16="http://schemas.microsoft.com/office/drawing/2014/main" val="3305214095"/>
                    </a:ext>
                  </a:extLst>
                </a:gridCol>
              </a:tblGrid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Απόλυτος αριθμός </a:t>
                      </a:r>
                      <a:r>
                        <a:rPr lang="en-US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WBC</a:t>
                      </a:r>
                      <a:endParaRPr lang="el-GR" sz="2500" b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5.500</a:t>
                      </a:r>
                      <a:r>
                        <a:rPr lang="en-US" sz="25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el-GR" sz="25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9.5</a:t>
                      </a:r>
                      <a:r>
                        <a:rPr lang="en-US" sz="25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00/</a:t>
                      </a:r>
                      <a:r>
                        <a:rPr lang="el-GR" sz="25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25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 </a:t>
                      </a:r>
                      <a:endParaRPr lang="el-GR" sz="2500" b="1" kern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15897227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Ώριμα ουδετερόφιλα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2.500-12.500/μ</a:t>
                      </a:r>
                      <a:r>
                        <a:rPr lang="en-US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</a:t>
                      </a:r>
                      <a:endParaRPr lang="el-GR" sz="25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1705776713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Άωρα ουδετερόφιλα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0-300/μ</a:t>
                      </a:r>
                      <a:r>
                        <a:rPr lang="en-US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</a:t>
                      </a:r>
                      <a:endParaRPr lang="el-GR" sz="25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367342089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Λεμφοκύτταρα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1.500-7.000/μ</a:t>
                      </a:r>
                      <a:r>
                        <a:rPr lang="en-US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</a:t>
                      </a:r>
                      <a:endParaRPr lang="el-GR" sz="25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906032191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Μονοπύρηνα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0-800/μ</a:t>
                      </a:r>
                      <a:r>
                        <a:rPr lang="en-US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</a:t>
                      </a:r>
                      <a:endParaRPr lang="el-GR" sz="25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337340738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5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Εωσινόφιλα</a:t>
                      </a:r>
                      <a:r>
                        <a:rPr lang="el-GR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0-1.500/μ</a:t>
                      </a:r>
                      <a:r>
                        <a:rPr lang="en-US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</a:t>
                      </a:r>
                      <a:endParaRPr lang="el-GR" sz="25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37300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7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0" y="709481"/>
            <a:ext cx="668133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ΛΕΥΚΑ ΑΙΜΟΣΦΑΙΡΙΑ (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WBC)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Βασικές αρχές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απόλυτου αριθμού WBC με λευκοκυτταρικό τύπο   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Ουδετεροπενία με μεγαλύτερη αναλογία άωρων ουδετερόφιλων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Συνήθως λόγω φλεγμονής ή/και σηψαιμίας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Λεμφοπενία με ταυτόχρονα φυσιολογικό αριθμό ουδετερόφιλων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Χρόνια χορήγηση γλυκοκορτικοειδών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οφείλεται σε φλεγμονή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0324"/>
            <a:ext cx="564283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ΝΟΣΟΛΟΓΙΚΗ ΔΙΑΓΝΩΣΗ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517655-2384-4AE7-B68D-E1F9F0A91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69247"/>
              </p:ext>
            </p:extLst>
          </p:nvPr>
        </p:nvGraphicFramePr>
        <p:xfrm>
          <a:off x="340883" y="1524806"/>
          <a:ext cx="11510234" cy="52343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74292">
                  <a:extLst>
                    <a:ext uri="{9D8B030D-6E8A-4147-A177-3AD203B41FA5}">
                      <a16:colId xmlns:a16="http://schemas.microsoft.com/office/drawing/2014/main" val="4193150380"/>
                    </a:ext>
                  </a:extLst>
                </a:gridCol>
                <a:gridCol w="4735942">
                  <a:extLst>
                    <a:ext uri="{9D8B030D-6E8A-4147-A177-3AD203B41FA5}">
                      <a16:colId xmlns:a16="http://schemas.microsoft.com/office/drawing/2014/main" val="3305214095"/>
                    </a:ext>
                  </a:extLst>
                </a:gridCol>
              </a:tblGrid>
              <a:tr h="773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Εργαστηριακά και κλινικά ευρήματα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b="1" kern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Νοσολογική διάγνωση</a:t>
                      </a: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15897227"/>
                  </a:ext>
                </a:extLst>
              </a:tr>
              <a:tr h="77320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Αναιμία και </a:t>
                      </a:r>
                      <a:r>
                        <a:rPr lang="el-GR" sz="25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δικτυοερυθροκυττάρωση</a:t>
                      </a:r>
                      <a:endParaRPr lang="el-GR" sz="25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Αναγεννητική αναιμία </a:t>
                      </a:r>
                    </a:p>
                  </a:txBody>
                  <a:tcPr marL="116269" marR="116269" marT="58135" marB="58135" anchor="ctr"/>
                </a:tc>
                <a:extLst>
                  <a:ext uri="{0D108BD9-81ED-4DB2-BD59-A6C34878D82A}">
                    <a16:rowId xmlns:a16="http://schemas.microsoft.com/office/drawing/2014/main" val="1705776713"/>
                  </a:ext>
                </a:extLst>
              </a:tr>
              <a:tr h="77320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Αναιμία χωρίς </a:t>
                      </a:r>
                      <a:r>
                        <a:rPr lang="el-GR" sz="25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δικτυοερυθροκυττάρωση</a:t>
                      </a:r>
                      <a:endParaRPr lang="el-GR" sz="25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Μη αναγεννητική αναιμία </a:t>
                      </a:r>
                    </a:p>
                  </a:txBody>
                  <a:tcPr marL="116269" marR="116269" marT="58135" marB="58135" anchor="ctr"/>
                </a:tc>
                <a:extLst>
                  <a:ext uri="{0D108BD9-81ED-4DB2-BD59-A6C34878D82A}">
                    <a16:rowId xmlns:a16="http://schemas.microsoft.com/office/drawing/2014/main" val="2367342089"/>
                  </a:ext>
                </a:extLst>
              </a:tr>
              <a:tr h="77320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Αναιμία με </a:t>
                      </a:r>
                      <a:r>
                        <a:rPr lang="el-GR" sz="25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δικτυοερυθροκυττάρωση</a:t>
                      </a:r>
                      <a:endParaRPr lang="el-GR" sz="25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Ταυτόχρονη </a:t>
                      </a:r>
                      <a:r>
                        <a:rPr lang="el-GR" sz="25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αιμοσφαιρινουρία</a:t>
                      </a:r>
                      <a:endParaRPr lang="el-GR" sz="25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Φυσιολογική ή αυξημένη συγκέντρωση ολικών πρωτεϊνών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Συμβατή κλινική εικόνα (πχ ίκτερος)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Αιμολυτική αναιμία </a:t>
                      </a:r>
                    </a:p>
                  </a:txBody>
                  <a:tcPr marL="116269" marR="116269" marT="58135" marB="58135" anchor="ctr"/>
                </a:tc>
                <a:extLst>
                  <a:ext uri="{0D108BD9-81ED-4DB2-BD59-A6C34878D82A}">
                    <a16:rowId xmlns:a16="http://schemas.microsoft.com/office/drawing/2014/main" val="290603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9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0" y="709481"/>
            <a:ext cx="654417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ΣΤΟΙΧΕΙΑ ΤΟΥ ΜΑΘΗΜΑΤΟΣ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Ενότητες του μαθήματος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Ευρήματα από τη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γενική αίματος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συνεκτίμηση των ευρημάτων με την κλινική εικόνα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Αποτελέσματα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βιοχημικών εξετάσεων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συνεκτίμηση των ευρημάτων με την κλινική εικόνα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Ευρήματα από την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ανάλυση των ούρων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συνεκτίμηση των ευρημάτων με την κλινική εικόνα </a:t>
            </a:r>
          </a:p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Παραδείγματα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0324"/>
            <a:ext cx="564283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ΝΟΣΟΛΟΓΙΚΗ ΔΙΑΓΝΩΣΗ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05FA590-E22C-4C47-A35E-352623858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42758"/>
              </p:ext>
            </p:extLst>
          </p:nvPr>
        </p:nvGraphicFramePr>
        <p:xfrm>
          <a:off x="340883" y="1524806"/>
          <a:ext cx="11510234" cy="4872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59955">
                  <a:extLst>
                    <a:ext uri="{9D8B030D-6E8A-4147-A177-3AD203B41FA5}">
                      <a16:colId xmlns:a16="http://schemas.microsoft.com/office/drawing/2014/main" val="4193150380"/>
                    </a:ext>
                  </a:extLst>
                </a:gridCol>
                <a:gridCol w="5150279">
                  <a:extLst>
                    <a:ext uri="{9D8B030D-6E8A-4147-A177-3AD203B41FA5}">
                      <a16:colId xmlns:a16="http://schemas.microsoft.com/office/drawing/2014/main" val="3305214095"/>
                    </a:ext>
                  </a:extLst>
                </a:gridCol>
              </a:tblGrid>
              <a:tr h="773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Εργαστηριακά και κλινικά ευρήματα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b="1" kern="12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Νοσολογική διάγνωση</a:t>
                      </a:r>
                    </a:p>
                  </a:txBody>
                  <a:tcPr marL="116269" marR="116269" marT="58135" marB="58135"/>
                </a:tc>
                <a:extLst>
                  <a:ext uri="{0D108BD9-81ED-4DB2-BD59-A6C34878D82A}">
                    <a16:rowId xmlns:a16="http://schemas.microsoft.com/office/drawing/2014/main" val="215897227"/>
                  </a:ext>
                </a:extLst>
              </a:tr>
              <a:tr h="77320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Αναιμία με </a:t>
                      </a:r>
                      <a:r>
                        <a:rPr lang="el-GR" sz="2500" b="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δικτυοερυθροκυττάρωση</a:t>
                      </a: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Μειωμένη συγκέντρωση ολικών πρωτεϊνών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Κλινική ένδειξη απώλειας αίματος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Αναγεννητική </a:t>
                      </a:r>
                      <a:r>
                        <a:rPr lang="el-GR" sz="2500" kern="120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αναιμία </a:t>
                      </a:r>
                      <a:br>
                        <a:rPr lang="el-GR" sz="2500" kern="120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l-GR" sz="2500" kern="120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αναιμία λόγω απώλειας αίματος)</a:t>
                      </a:r>
                    </a:p>
                  </a:txBody>
                  <a:tcPr marL="116269" marR="116269" marT="58135" marB="58135" anchor="ctr"/>
                </a:tc>
                <a:extLst>
                  <a:ext uri="{0D108BD9-81ED-4DB2-BD59-A6C34878D82A}">
                    <a16:rowId xmlns:a16="http://schemas.microsoft.com/office/drawing/2014/main" val="1705776713"/>
                  </a:ext>
                </a:extLst>
              </a:tr>
              <a:tr h="77320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Λευκοκυττάρωση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Ουδετεροφιλία με άφθονα </a:t>
                      </a:r>
                      <a:r>
                        <a:rPr lang="el-GR" sz="2500" b="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άωρα</a:t>
                      </a: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Λιγότερα ώριμα ουδετερόφιλα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 ή χωρίς </a:t>
                      </a:r>
                      <a:r>
                        <a:rPr lang="el-GR" sz="2500" b="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εωσινοφιλία</a:t>
                      </a: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Συστηματική φλεγμονή </a:t>
                      </a:r>
                    </a:p>
                  </a:txBody>
                  <a:tcPr marL="116269" marR="116269" marT="58135" marB="58135" anchor="ctr"/>
                </a:tc>
                <a:extLst>
                  <a:ext uri="{0D108BD9-81ED-4DB2-BD59-A6C34878D82A}">
                    <a16:rowId xmlns:a16="http://schemas.microsoft.com/office/drawing/2014/main" val="2367342089"/>
                  </a:ext>
                </a:extLst>
              </a:tr>
              <a:tr h="77320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Λεμφοπενία και </a:t>
                      </a:r>
                      <a:r>
                        <a:rPr lang="el-GR" sz="2500" b="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εωσινοπενία</a:t>
                      </a: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5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Αφθονία μονοπύρηνων </a:t>
                      </a:r>
                    </a:p>
                  </a:txBody>
                  <a:tcPr marL="116269" marR="116269" marT="58135" marB="581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2500" kern="1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Μακροχρόνια χορήγηση γλυκοκορτικοειδών</a:t>
                      </a:r>
                    </a:p>
                  </a:txBody>
                  <a:tcPr marL="116269" marR="116269" marT="58135" marB="58135" anchor="ctr"/>
                </a:tc>
                <a:extLst>
                  <a:ext uri="{0D108BD9-81ED-4DB2-BD59-A6C34878D82A}">
                    <a16:rowId xmlns:a16="http://schemas.microsoft.com/office/drawing/2014/main" val="290603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64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1FD6E7F-8698-4A7A-A7A8-6D9250203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498" y="3034655"/>
            <a:ext cx="6445003" cy="788689"/>
          </a:xfrm>
        </p:spPr>
        <p:txBody>
          <a:bodyPr>
            <a:noAutofit/>
          </a:bodyPr>
          <a:lstStyle/>
          <a:p>
            <a:r>
              <a:rPr lang="el-GR" sz="4800" dirty="0">
                <a:latin typeface="Calibri" panose="020F0502020204030204" pitchFamily="34" charset="0"/>
                <a:cs typeface="Calibri" panose="020F0502020204030204" pitchFamily="34" charset="0"/>
              </a:rPr>
              <a:t>Κλινικό παράδειγμα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4DA6AD-3306-41D1-8B07-BD5A5FF8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21</a:t>
            </a:fld>
            <a:endParaRPr lang="ru-RU" dirty="0"/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76B8DCE9-697F-4854-B04E-9002ADCF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5" y="694737"/>
            <a:ext cx="7841482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ΣΤΟΙΧΕΙΑ ΤΑΥΤΟΤΗΤΑΣ ΑΣΘΕΝΟΥΣ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25289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Σκύλος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Φυλή: </a:t>
            </a:r>
            <a:r>
              <a:rPr lang="el-GR" sz="25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German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25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Shepherd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25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Dog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Φύλο: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Αρσενικός μη στειρωμένος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Ηλικία: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4 ετών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Χώρος διαβίωσης: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εσωτερικός και εξωτερικός χώρος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8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19" y="694737"/>
            <a:ext cx="222363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ΙΣΤΟΡΙΚΟ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Προοδευτική μείωση της όρεξης 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Εύκολη κόπωση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Εμβολιασμοί πλήρεις (τελευταίος πριν περίπου 10 ημέρες)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1" y="694737"/>
            <a:ext cx="7344276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ΕΥΡΗΜΑΤΑ ΚΛΙΝΙΚΗΣ ΕΞΕΤΑΣΗΣ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Κατάπτωση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Γενικευμένη μυϊκή αδυναμία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Ωχροί βλεννογόνοι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Ταχύπνοια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9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40" y="694737"/>
            <a:ext cx="60641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ΔΙΑΓΝΩΣΤΙΚΗ ΠΡΟΣΕΓΓΙΣΗ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Αιματολογική εξέταση 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Αιματοκρίτης (PCV):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21%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Αιμοσφαιρίνη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Hb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6,8g/</a:t>
            </a:r>
            <a:r>
              <a:rPr lang="el-GR" sz="25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dl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Αριθμός λευκών αιμοσφαιρίων (WBC):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19.000/</a:t>
            </a:r>
            <a:r>
              <a:rPr lang="el-GR" sz="25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μl</a:t>
            </a:r>
            <a:endParaRPr lang="el-GR" sz="25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Αριθμός αιμοπεταλίων (PLT):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140.000/</a:t>
            </a:r>
            <a:r>
              <a:rPr lang="el-GR" sz="25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μl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7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40" y="694737"/>
            <a:ext cx="60641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ΔΙΑΓΝΩΣΤΙΚΗ ΠΡΟΣΕΓΓΙΣΗ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650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Καταμέτρηση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δικτυοερυθροκυττάρων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996F8C-256C-4199-AC24-ECC2CB3F9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921" y="2277712"/>
            <a:ext cx="5898157" cy="44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89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40" y="694737"/>
            <a:ext cx="60641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ΔΙΑΓΝΩΣΤΙΚΗ ΠΡΟΣΕΓΓΙΣΗ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650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Εξέταση μορφολογίας των ερυθρών στο επίχρισμα αίματος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4107233-7CC4-429B-88CA-9C48CC18B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49" y="2277712"/>
            <a:ext cx="6467101" cy="43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9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40" y="694737"/>
            <a:ext cx="60641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ΔΙΑΓΝΩΣΤΙΚΗ ΠΡΟΣΕΓΓΙΣΗ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Λευκοκυτταρικός τύπος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Ώριμα ουδετερόφιλα: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73% (13.870/μ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Άωρα ουδετερόφιλα: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5% (950/μ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Λεμφοκύτταρα: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16% (3.040/μ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Μονοπύρηνα: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4% (760/μ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Εωσινόφιλα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2% (380/μ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 </a:t>
            </a:r>
            <a:endParaRPr lang="el-GR" sz="25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62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40" y="694737"/>
            <a:ext cx="60641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ΔΙΑΓΝΩΣΤΙΚΗ ΠΡΟΣΕΓΓΙΣΗ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Λευκοκυτταρικός τύπος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Ώριμα ουδετερόφιλα: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73% (13.870/μ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l)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Άωρα ουδετερόφιλα: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5% (950/μ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Λεμφοκύτταρα: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16% (3.040/μ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Μονοπύρηνα: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4% (760/μ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Εωσινόφιλα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2% (380/μ</a:t>
            </a:r>
            <a:r>
              <a:rPr lang="en-US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l) </a:t>
            </a:r>
            <a:endParaRPr lang="el-GR" sz="25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6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D720C5-6909-45F5-9366-C39159A9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155B099-2B17-47FD-88FC-683C6B4A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93" y="452674"/>
            <a:ext cx="3459928" cy="59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4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694737"/>
            <a:ext cx="91502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ΣΥΝΟΛΟ ΕΡΓΑΣΤΗΡΙΑΚΩΝ ΕΥΡΗΜΑΤΩΝ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5132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Αναγεννητική αναιμία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Χαμηλός αιματοκρίτης (21%) με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δικτυοερυθροκυττάρωση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και μορφολογικές μεταβολές των ερυθρών αιμοσφαιρίων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Ήπια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λευκοκυττάρωση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Μικρή αύξηση του απόλυτου αριθμού των WBC (19.000/</a:t>
            </a: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μl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Μεγαλύτερη αναλογία ώριμων ουδετερόφιλων 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Μικρή μείωση του αριθμού των αιμοπεταλίων </a:t>
            </a:r>
            <a:endParaRPr lang="el-GR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40" y="694737"/>
            <a:ext cx="60641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ΔΙΑΓΝΩΣΤΙΚΗ ΠΡΟΣΕΓΓΙΣΗ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Ερωτήματα που προκύπτουν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Αναγεννητική αναιμία: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Αιμολυτική ή λόγω απώλειας αίματος ? 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Λευκοκυττάρωση: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που μπορεί να οφείλεται 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Μικρή μείωση των αιμοπεταλίων: </a:t>
            </a:r>
            <a:r>
              <a:rPr lang="el-GR" sz="25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που μπορεί να οφείλεται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8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98864"/>
            <a:ext cx="7263546" cy="1164959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ΣΥΣΧΕΤΙΣΜΟΣ ΕΡΓΑΣΤΗΡΙΑΚΩΝ </a:t>
            </a:r>
            <a:b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ΚΑΙ ΚΛΙΝΙΚΩΝ ΕΥΡΗΜΑΤΩΝ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108AC-21A3-4CB7-ACFC-B783276149F7}"/>
              </a:ext>
            </a:extLst>
          </p:cNvPr>
          <p:cNvSpPr txBox="1"/>
          <p:nvPr/>
        </p:nvSpPr>
        <p:spPr>
          <a:xfrm>
            <a:off x="3421966" y="1841240"/>
            <a:ext cx="5348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Αιμορραγική ή Αιμολυτική αναιμία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52E1B-B929-43D2-AB72-A965141D3AB6}"/>
              </a:ext>
            </a:extLst>
          </p:cNvPr>
          <p:cNvSpPr txBox="1"/>
          <p:nvPr/>
        </p:nvSpPr>
        <p:spPr>
          <a:xfrm>
            <a:off x="3421966" y="2816537"/>
            <a:ext cx="5348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Κλινική εικόνα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B90EF-C0E4-4B7C-A56F-0CD0945C855C}"/>
              </a:ext>
            </a:extLst>
          </p:cNvPr>
          <p:cNvSpPr txBox="1"/>
          <p:nvPr/>
        </p:nvSpPr>
        <p:spPr>
          <a:xfrm>
            <a:off x="3421966" y="3829032"/>
            <a:ext cx="5348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Ωχροί βλεννογόνοι, ταχύπνοια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A52D8-5FCA-4F0A-BCAD-88D1E4160C32}"/>
              </a:ext>
            </a:extLst>
          </p:cNvPr>
          <p:cNvSpPr txBox="1"/>
          <p:nvPr/>
        </p:nvSpPr>
        <p:spPr>
          <a:xfrm>
            <a:off x="3421966" y="4778356"/>
            <a:ext cx="5348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Ίκτερος ? 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367596C4-56A5-490D-B52B-E9A6C5D7151E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6096000" y="2318294"/>
            <a:ext cx="0" cy="4982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43030326-5AB0-4B92-BC4A-7C48864249E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096000" y="3293591"/>
            <a:ext cx="0" cy="5354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E00B682C-1EBD-46FA-9377-B55F75585FBC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096000" y="4306086"/>
            <a:ext cx="0" cy="4722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6A0EC2-B363-46AE-9EDA-067B5EBA742D}"/>
              </a:ext>
            </a:extLst>
          </p:cNvPr>
          <p:cNvSpPr txBox="1"/>
          <p:nvPr/>
        </p:nvSpPr>
        <p:spPr>
          <a:xfrm>
            <a:off x="3421966" y="5656134"/>
            <a:ext cx="5348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 διαπιστώθηκε κλινικά 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B5C22447-F159-4069-AA3B-CA3F0FA2A4D7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6096000" y="5255410"/>
            <a:ext cx="0" cy="40072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7" y="693801"/>
            <a:ext cx="551547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ΠΕΡΑΙΤΕΡΩ ΔΙΡΕΥΝΗΣΗ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22594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Πως μπορεί περαιτέρω να διερευνηθεί εργαστηριακά ? 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Μέτρηση συγκέντρωσης ολικών πρωτεϊνών στον ορό αίματος  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Ολικές πρωτεΐνες (ΤΡ): 7g/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(τιμές αναφοράς: 5,2 – 8,2g/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A83F1-ECE0-4D6C-AC31-F890FEB35126}"/>
              </a:ext>
            </a:extLst>
          </p:cNvPr>
          <p:cNvSpPr txBox="1"/>
          <p:nvPr/>
        </p:nvSpPr>
        <p:spPr>
          <a:xfrm>
            <a:off x="4064142" y="5751310"/>
            <a:ext cx="3384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Αιμολυτική αναιμία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91312353-84C2-4D75-A2C8-A79D565E3108}"/>
              </a:ext>
            </a:extLst>
          </p:cNvPr>
          <p:cNvCxnSpPr>
            <a:cxnSpLocks/>
          </p:cNvCxnSpPr>
          <p:nvPr/>
        </p:nvCxnSpPr>
        <p:spPr>
          <a:xfrm>
            <a:off x="5756465" y="3886200"/>
            <a:ext cx="0" cy="17408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0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979" y="709481"/>
            <a:ext cx="242937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ΔΙΑΓΝΩΣΗ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Νοσολογική διάγνωση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Αιμολυτική αναιμία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Μείωση αιματοκρίτη με φυσιολογική συγκέντρωση ολικών πρωτεϊνών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Μπορεί να παρατηρηθεί μικρή αύξηση των λευκών αιμοσφαιρίων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Συμβατά κλινικά ευρήματα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340" y="709481"/>
            <a:ext cx="41210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ΓΕΝΙΚΗ ΑΙΜΑΤΟΣ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Περιλαμβάνει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Τιμή του αιματοκρίτη (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PCV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%)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Συγκέντρωση της αιμοσφαιρίνης (</a:t>
            </a:r>
            <a:r>
              <a:rPr lang="el-GR" sz="2500" dirty="0" err="1">
                <a:solidFill>
                  <a:srgbClr val="FF0000"/>
                </a:solidFill>
                <a:latin typeface="Calibri" panose="020F0502020204030204" pitchFamily="34" charset="0"/>
              </a:rPr>
              <a:t>Hb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g/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Απόλυτος αριθμός των λευκών αιμοσφαιρίων (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WBC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ανά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μl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Λευκοκυτταρικός τύπος σε επίχρισμα αίματος </a:t>
            </a:r>
          </a:p>
          <a:p>
            <a:pPr lvl="0"/>
            <a:endParaRPr lang="el-GR" sz="2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5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340" y="709481"/>
            <a:ext cx="41210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ΓΕΝΙΚΗ ΑΙΜΑΤΟΣ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Περιλαμβάνει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Αριθμός των αιμοπεταλίων (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PLT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ανά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μl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Τιμές φυσιολογικών δεικτών των ερυθρών αιμοσφαιρίων (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MCV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,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MCHC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Κυτταρολογική εξέταση επιχρίσματος αίματος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Εκτίμηση μορφολογίας των ερυθρών αιμοσφαιρίων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Προσδιορισμός του αριθμού των </a:t>
            </a:r>
            <a:r>
              <a:rPr lang="el-GR" sz="23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δικτυοερυθροκυττάρων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709481"/>
            <a:ext cx="441819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ΤΙΜΕΣ ΑΝΑΦΟΡΑΣ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Λαμβάνονται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πάντα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υπόψη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Διαφορετικές τιμές αναφοράς μεταξύ διαφορετικών αναλυτών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Ασφαλής σύγκριση αποτελεσμάτων μόνο μεταξύ ίδιων αναλυτών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5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740" y="709481"/>
            <a:ext cx="434961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ΤΙΜΕΣ ΑΝΑΦΟΡΑΣ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Παράγοντες που παρεκκλίνουν από τα όρια αναφοράς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Αιματολογικός αναλυτής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Προτιμώνται κτηνιατρικοί αιματολογικοί αναλυτές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Είδος ζώου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Ηλικία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Φυλή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Φύλο/κύηση</a:t>
            </a:r>
            <a:endParaRPr lang="el-GR" sz="23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860" y="709481"/>
            <a:ext cx="453249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ΤΙΜΕΣ ΑΝΑΦΟΡΑΣ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Είδος ζώου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Σκύλος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Φυσιολογικά κυμαίνεται μεταξύ </a:t>
            </a:r>
            <a:r>
              <a:rPr lang="el-GR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38-55%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Γάτα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Φυσιολογικά κυμαίνεται μεταξύ </a:t>
            </a:r>
            <a:r>
              <a:rPr lang="el-GR" sz="2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31-50%</a:t>
            </a:r>
            <a:r>
              <a:rPr lang="el-GR" sz="2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9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860" y="709481"/>
            <a:ext cx="453249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ΤΙΜΕΣ ΑΝΑΦΟΡΑΣ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Φυλή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Σημαντικά υψηλότερος στα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Greyhounds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50-60%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Όχι ιδιαίτερα μεγάλες διακυμάνσεις στις γάτες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neric-Futuristic_PitchDeck_MO - v5.potx" id="{FE2E2762-1D65-4476-8021-C030968F4989}" vid="{C15C105D-FED3-43CD-B6CC-0305C7A12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0</TotalTime>
  <Words>1206</Words>
  <Application>Microsoft Office PowerPoint</Application>
  <PresentationFormat>Widescreen</PresentationFormat>
  <Paragraphs>292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Gill Sans MT</vt:lpstr>
      <vt:lpstr>Segoe UI Light</vt:lpstr>
      <vt:lpstr>Office Theme</vt:lpstr>
      <vt:lpstr>Ιεράρχηση παθολογικών και μη ευρημάτων της αιματολογικής εξέτασης</vt:lpstr>
      <vt:lpstr>ΣΤΟΙΧΕΙΑ ΤΟΥ ΜΑΘΗΜΑΤΟΣ</vt:lpstr>
      <vt:lpstr>PowerPoint Presentation</vt:lpstr>
      <vt:lpstr>ΓΕΝΙΚΗ ΑΙΜΑΤΟΣ</vt:lpstr>
      <vt:lpstr>ΓΕΝΙΚΗ ΑΙΜΑΤΟΣ</vt:lpstr>
      <vt:lpstr>ΤΙΜΕΣ ΑΝΑΦΟΡΑΣ</vt:lpstr>
      <vt:lpstr>ΤΙΜΕΣ ΑΝΑΦΟΡΑΣ</vt:lpstr>
      <vt:lpstr>ΤΙΜΕΣ ΑΝΑΦΟΡΑΣ</vt:lpstr>
      <vt:lpstr>ΤΙΜΕΣ ΑΝΑΦΟΡΑΣ</vt:lpstr>
      <vt:lpstr>ΤΙΜΕΣ ΑΝΑΦΟΡΑΣ</vt:lpstr>
      <vt:lpstr>ΣΥΝΔΥΑΣΜΟΣ ΕΥΡΗΜΑΤΩΝ</vt:lpstr>
      <vt:lpstr>ΣΥΝΔΥΑΣΜΟΣ ΕΥΡΗΜΑΤΩΝ</vt:lpstr>
      <vt:lpstr>ΣΥΝΔΥΑΣΜΟΣ ΕΥΡΗΜΑΤΩΝ</vt:lpstr>
      <vt:lpstr>ΣΥΝΔΥΑΣΜΟΣ ΕΥΡΗΜΑΤΩΝ</vt:lpstr>
      <vt:lpstr>ΛΕΥΚΑ ΑΙΜΟΣΦΑΙΡΙΑ (WBC)</vt:lpstr>
      <vt:lpstr>ΛΕΥΚΑ ΑΙΜΟΣΦΑΙΡΙΑ (WBC)</vt:lpstr>
      <vt:lpstr>ΛΕΥΚΑ ΑΙΜΟΣΦΑΙΡΙΑ (WBC)</vt:lpstr>
      <vt:lpstr>ΛΕΥΚΑ ΑΙΜΟΣΦΑΙΡΙΑ (WBC)</vt:lpstr>
      <vt:lpstr>ΝΟΣΟΛΟΓΙΚΗ ΔΙΑΓΝΩΣΗ</vt:lpstr>
      <vt:lpstr>ΝΟΣΟΛΟΓΙΚΗ ΔΙΑΓΝΩΣΗ</vt:lpstr>
      <vt:lpstr>PowerPoint Presentation</vt:lpstr>
      <vt:lpstr>ΣΤΟΙΧΕΙΑ ΤΑΥΤΟΤΗΤΑΣ ΑΣΘΕΝΟΥΣ</vt:lpstr>
      <vt:lpstr>ΙΣΤΟΡΙΚΟ</vt:lpstr>
      <vt:lpstr>ΕΥΡΗΜΑΤΑ ΚΛΙΝΙΚΗΣ ΕΞΕΤΑΣΗΣ</vt:lpstr>
      <vt:lpstr>ΔΙΑΓΝΩΣΤΙΚΗ ΠΡΟΣΕΓΓΙΣΗ</vt:lpstr>
      <vt:lpstr>ΔΙΑΓΝΩΣΤΙΚΗ ΠΡΟΣΕΓΓΙΣΗ</vt:lpstr>
      <vt:lpstr>ΔΙΑΓΝΩΣΤΙΚΗ ΠΡΟΣΕΓΓΙΣΗ</vt:lpstr>
      <vt:lpstr>ΔΙΑΓΝΩΣΤΙΚΗ ΠΡΟΣΕΓΓΙΣΗ</vt:lpstr>
      <vt:lpstr>ΔΙΑΓΝΩΣΤΙΚΗ ΠΡΟΣΕΓΓΙΣΗ</vt:lpstr>
      <vt:lpstr>ΣΥΝΟΛΟ ΕΡΓΑΣΤΗΡΙΑΚΩΝ ΕΥΡΗΜΑΤΩΝ</vt:lpstr>
      <vt:lpstr>ΔΙΑΓΝΩΣΤΙΚΗ ΠΡΟΣΕΓΓΙΣΗ</vt:lpstr>
      <vt:lpstr>ΣΥΣΧΕΤΙΣΜΟΣ ΕΡΓΑΣΤΗΡΙΑΚΩΝ  ΚΑΙ ΚΛΙΝΙΚΩΝ ΕΥΡΗΜΑΤΩΝ</vt:lpstr>
      <vt:lpstr>ΠΕΡΑΙΤΕΡΩ ΔΙΡΕΥΝΗΣΗ</vt:lpstr>
      <vt:lpstr>ΔΙΑΓΝΩΣΗ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2019-03-26T18:04:59Z</dcterms:created>
  <dcterms:modified xsi:type="dcterms:W3CDTF">2024-03-07T15:51:18Z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2018-08-01T18:26:16.5139576Z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