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5" r:id="rId3"/>
    <p:sldId id="280" r:id="rId4"/>
    <p:sldId id="281" r:id="rId5"/>
    <p:sldId id="282" r:id="rId6"/>
    <p:sldId id="283" r:id="rId7"/>
    <p:sldId id="284" r:id="rId8"/>
    <p:sldId id="290" r:id="rId9"/>
    <p:sldId id="291" r:id="rId10"/>
    <p:sldId id="270" r:id="rId11"/>
    <p:sldId id="289" r:id="rId12"/>
    <p:sldId id="288" r:id="rId13"/>
    <p:sldId id="287" r:id="rId14"/>
    <p:sldId id="286" r:id="rId15"/>
    <p:sldId id="268" r:id="rId16"/>
    <p:sldId id="275" r:id="rId17"/>
    <p:sldId id="285"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6" d="100"/>
          <a:sy n="66" d="100"/>
        </p:scale>
        <p:origin x="106" y="-2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007FCA-A348-4706-8A08-EC3A6BD18867}" type="datetimeFigureOut">
              <a:rPr lang="el-GR" smtClean="0"/>
              <a:t>2/3/2023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A90AD6-CEC0-45E1-8BD2-4C822EB80433}" type="slidenum">
              <a:rPr lang="el-GR" smtClean="0"/>
              <a:t>‹#›</a:t>
            </a:fld>
            <a:endParaRPr lang="el-GR"/>
          </a:p>
        </p:txBody>
      </p:sp>
    </p:spTree>
    <p:extLst>
      <p:ext uri="{BB962C8B-B14F-4D97-AF65-F5344CB8AC3E}">
        <p14:creationId xmlns:p14="http://schemas.microsoft.com/office/powerpoint/2010/main" val="1853045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i="1" dirty="0"/>
              <a:t>βασίζεται στις </a:t>
            </a:r>
            <a:r>
              <a:rPr lang="el-GR" i="1" dirty="0" err="1"/>
              <a:t>εποικοδομιστικές</a:t>
            </a:r>
            <a:r>
              <a:rPr lang="el-GR" i="1" dirty="0"/>
              <a:t> θεωρίες μάθησης, που δίνουν ιδιαίτερη έμφαση στην ανάπτυξη και οικοδόμηση γνωστικών δομών και εννοιολογικών μοντέλων (</a:t>
            </a:r>
            <a:r>
              <a:rPr lang="el-GR" i="1" dirty="0" err="1"/>
              <a:t>Vygotsky</a:t>
            </a:r>
            <a:r>
              <a:rPr lang="el-GR" i="1" dirty="0"/>
              <a:t>, 1978</a:t>
            </a:r>
            <a:endParaRPr lang="el-GR" dirty="0"/>
          </a:p>
        </p:txBody>
      </p:sp>
      <p:sp>
        <p:nvSpPr>
          <p:cNvPr id="4" name="Θέση αριθμού διαφάνειας 3"/>
          <p:cNvSpPr>
            <a:spLocks noGrp="1"/>
          </p:cNvSpPr>
          <p:nvPr>
            <p:ph type="sldNum" sz="quarter" idx="5"/>
          </p:nvPr>
        </p:nvSpPr>
        <p:spPr/>
        <p:txBody>
          <a:bodyPr/>
          <a:lstStyle/>
          <a:p>
            <a:fld id="{CEA90AD6-CEC0-45E1-8BD2-4C822EB80433}" type="slidenum">
              <a:rPr lang="el-GR" smtClean="0"/>
              <a:t>3</a:t>
            </a:fld>
            <a:endParaRPr lang="el-GR"/>
          </a:p>
        </p:txBody>
      </p:sp>
    </p:spTree>
    <p:extLst>
      <p:ext uri="{BB962C8B-B14F-4D97-AF65-F5344CB8AC3E}">
        <p14:creationId xmlns:p14="http://schemas.microsoft.com/office/powerpoint/2010/main" val="58640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2/3/2023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97568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2/3/2023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380166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2/3/2023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93852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2/3/2023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3235862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2/3/2023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359469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2/3/2023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424105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8526F0F3-3C53-41BC-8FFD-0BFB6DD91672}" type="datetimeFigureOut">
              <a:rPr lang="el-GR" smtClean="0"/>
              <a:t>2/3/2023</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650387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8526F0F3-3C53-41BC-8FFD-0BFB6DD91672}" type="datetimeFigureOut">
              <a:rPr lang="el-GR" smtClean="0"/>
              <a:t>2/3/2023</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997914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526F0F3-3C53-41BC-8FFD-0BFB6DD91672}" type="datetimeFigureOut">
              <a:rPr lang="el-GR" smtClean="0"/>
              <a:t>2/3/2023</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17584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2/3/2023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79947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2/3/2023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473159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6F0F3-3C53-41BC-8FFD-0BFB6DD91672}" type="datetimeFigureOut">
              <a:rPr lang="el-GR" smtClean="0"/>
              <a:t>2/3/2023</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D45B6D-1AE9-4C4D-AC38-C455C96DF37A}" type="slidenum">
              <a:rPr lang="el-GR" smtClean="0"/>
              <a:t>‹#›</a:t>
            </a:fld>
            <a:endParaRPr lang="el-GR"/>
          </a:p>
        </p:txBody>
      </p:sp>
    </p:spTree>
    <p:extLst>
      <p:ext uri="{BB962C8B-B14F-4D97-AF65-F5344CB8AC3E}">
        <p14:creationId xmlns:p14="http://schemas.microsoft.com/office/powerpoint/2010/main" val="1281708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nectec.or.th/icce2011/speakers/ICCE2011_michelene_20111118.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azk12.org/arizona-technology-integration-matrix" TargetMode="External"/><Relationship Id="rId2" Type="http://schemas.openxmlformats.org/officeDocument/2006/relationships/hyperlink" Target="https://fcit.usf.edu/matrix/matri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p:cNvSpPr>
            <a:spLocks noGrp="1"/>
          </p:cNvSpPr>
          <p:nvPr>
            <p:ph type="ctrTitle"/>
          </p:nvPr>
        </p:nvSpPr>
        <p:spPr>
          <a:xfrm>
            <a:off x="3045368" y="2043663"/>
            <a:ext cx="6105194" cy="2031055"/>
          </a:xfrm>
        </p:spPr>
        <p:txBody>
          <a:bodyPr>
            <a:normAutofit/>
          </a:bodyPr>
          <a:lstStyle/>
          <a:p>
            <a:r>
              <a:rPr lang="el-GR" sz="4700">
                <a:solidFill>
                  <a:srgbClr val="FFFFFF"/>
                </a:solidFill>
                <a:cs typeface="Calibri Light"/>
              </a:rPr>
              <a:t>Διαδικτυακά Περιβάλλοντα Μάθησης</a:t>
            </a:r>
          </a:p>
        </p:txBody>
      </p:sp>
      <p:sp>
        <p:nvSpPr>
          <p:cNvPr id="5" name="Υπότιτλος 4">
            <a:extLst>
              <a:ext uri="{FF2B5EF4-FFF2-40B4-BE49-F238E27FC236}">
                <a16:creationId xmlns:a16="http://schemas.microsoft.com/office/drawing/2014/main" id="{5924D9E1-3B45-4BB6-952C-BB5D39743F73}"/>
              </a:ext>
            </a:extLst>
          </p:cNvPr>
          <p:cNvSpPr>
            <a:spLocks noGrp="1"/>
          </p:cNvSpPr>
          <p:nvPr>
            <p:ph type="subTitle" idx="1"/>
          </p:nvPr>
        </p:nvSpPr>
        <p:spPr>
          <a:xfrm>
            <a:off x="1524000" y="4429091"/>
            <a:ext cx="9144000" cy="1655762"/>
          </a:xfrm>
        </p:spPr>
        <p:txBody>
          <a:bodyPr/>
          <a:lstStyle/>
          <a:p>
            <a:r>
              <a:rPr lang="el-GR" dirty="0">
                <a:solidFill>
                  <a:schemeClr val="bg1"/>
                </a:solidFill>
              </a:rPr>
              <a:t>ΤΕΚΟΣ ΓΕΩΡΓΙΟΣ</a:t>
            </a:r>
          </a:p>
          <a:p>
            <a:r>
              <a:rPr lang="el-GR" dirty="0">
                <a:solidFill>
                  <a:schemeClr val="bg1"/>
                </a:solidFill>
              </a:rPr>
              <a:t>ΠΤΔΕ ΘΕΣΣΑΛΙΑΣ</a:t>
            </a:r>
          </a:p>
          <a:p>
            <a:r>
              <a:rPr lang="el-GR" dirty="0">
                <a:solidFill>
                  <a:schemeClr val="bg1"/>
                </a:solidFill>
              </a:rPr>
              <a:t>ΕΑΡΙΝΟ ΕΞΑΜΗΝΟ 2022-23</a:t>
            </a:r>
          </a:p>
        </p:txBody>
      </p:sp>
    </p:spTree>
    <p:extLst>
      <p:ext uri="{BB962C8B-B14F-4D97-AF65-F5344CB8AC3E}">
        <p14:creationId xmlns:p14="http://schemas.microsoft.com/office/powerpoint/2010/main" val="2325122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8E564EB-D4B3-4C0C-AEC0-5C451C9BA969}"/>
              </a:ext>
            </a:extLst>
          </p:cNvPr>
          <p:cNvSpPr>
            <a:spLocks noGrp="1"/>
          </p:cNvSpPr>
          <p:nvPr>
            <p:ph type="title"/>
          </p:nvPr>
        </p:nvSpPr>
        <p:spPr>
          <a:xfrm>
            <a:off x="777059" y="560147"/>
            <a:ext cx="9833548" cy="1325563"/>
          </a:xfrm>
        </p:spPr>
        <p:txBody>
          <a:bodyPr>
            <a:normAutofit fontScale="90000"/>
          </a:bodyPr>
          <a:lstStyle/>
          <a:p>
            <a:pPr algn="ctr"/>
            <a:r>
              <a:rPr lang="el-GR" sz="4000" dirty="0">
                <a:solidFill>
                  <a:schemeClr val="bg1"/>
                </a:solidFill>
                <a:ea typeface="+mj-lt"/>
                <a:cs typeface="+mj-lt"/>
              </a:rPr>
              <a:t>Κατηγορίες εμπλοκής «με το μυαλό»</a:t>
            </a:r>
            <a:br>
              <a:rPr lang="el-GR" sz="4000" dirty="0">
                <a:solidFill>
                  <a:schemeClr val="bg1"/>
                </a:solidFill>
                <a:ea typeface="+mj-lt"/>
                <a:cs typeface="+mj-lt"/>
              </a:rPr>
            </a:br>
            <a:r>
              <a:rPr lang="el-GR" sz="4000" dirty="0">
                <a:solidFill>
                  <a:schemeClr val="bg1"/>
                </a:solidFill>
                <a:ea typeface="+mj-lt"/>
                <a:cs typeface="+mj-lt"/>
              </a:rPr>
              <a:t>Το μοντέλο </a:t>
            </a:r>
            <a:r>
              <a:rPr lang="en-US" sz="4000" dirty="0">
                <a:solidFill>
                  <a:schemeClr val="bg1"/>
                </a:solidFill>
                <a:ea typeface="+mj-lt"/>
                <a:cs typeface="+mj-lt"/>
              </a:rPr>
              <a:t>ICAP</a:t>
            </a:r>
            <a:br>
              <a:rPr lang="el-GR" sz="4000" dirty="0">
                <a:solidFill>
                  <a:schemeClr val="bg1"/>
                </a:solidFill>
                <a:ea typeface="+mj-lt"/>
                <a:cs typeface="+mj-lt"/>
              </a:rPr>
            </a:br>
            <a:r>
              <a:rPr lang="el-GR" b="1" dirty="0">
                <a:latin typeface="Verdana"/>
              </a:rPr>
              <a:t>4 Επίπεδα</a:t>
            </a:r>
            <a:br>
              <a:rPr lang="el-GR" b="1" dirty="0">
                <a:latin typeface="Verdana"/>
              </a:rPr>
            </a:br>
            <a:endParaRPr lang="el-GR" dirty="0">
              <a:solidFill>
                <a:schemeClr val="bg1"/>
              </a:solidFill>
            </a:endParaRPr>
          </a:p>
        </p:txBody>
      </p:sp>
      <p:sp>
        <p:nvSpPr>
          <p:cNvPr id="3" name="Θέση περιεχομένου 2">
            <a:extLst>
              <a:ext uri="{FF2B5EF4-FFF2-40B4-BE49-F238E27FC236}">
                <a16:creationId xmlns:a16="http://schemas.microsoft.com/office/drawing/2014/main" id="{24C98A96-54F6-4852-A9F8-3170846E2B92}"/>
              </a:ext>
            </a:extLst>
          </p:cNvPr>
          <p:cNvSpPr>
            <a:spLocks noGrp="1"/>
          </p:cNvSpPr>
          <p:nvPr>
            <p:ph idx="1"/>
          </p:nvPr>
        </p:nvSpPr>
        <p:spPr>
          <a:xfrm>
            <a:off x="1179226" y="3092970"/>
            <a:ext cx="9833548" cy="2693976"/>
          </a:xfrm>
        </p:spPr>
        <p:txBody>
          <a:bodyPr vert="horz" lIns="91440" tIns="45720" rIns="91440" bIns="45720" rtlCol="0" anchor="t">
            <a:normAutofit/>
          </a:bodyPr>
          <a:lstStyle/>
          <a:p>
            <a:pPr marL="0" indent="0">
              <a:buNone/>
            </a:pPr>
            <a:endParaRPr lang="el-GR" sz="2000">
              <a:cs typeface="Calibri"/>
            </a:endParaRPr>
          </a:p>
          <a:p>
            <a:pPr marL="0" indent="0">
              <a:buNone/>
            </a:pPr>
            <a:endParaRPr lang="el-GR" sz="2000">
              <a:cs typeface="Calibri"/>
            </a:endParaRPr>
          </a:p>
        </p:txBody>
      </p:sp>
      <p:sp>
        <p:nvSpPr>
          <p:cNvPr id="4" name="TextBox 3">
            <a:extLst>
              <a:ext uri="{FF2B5EF4-FFF2-40B4-BE49-F238E27FC236}">
                <a16:creationId xmlns:a16="http://schemas.microsoft.com/office/drawing/2014/main" id="{1A667547-8609-443E-95EB-A9B59D342BB8}"/>
              </a:ext>
            </a:extLst>
          </p:cNvPr>
          <p:cNvSpPr txBox="1"/>
          <p:nvPr/>
        </p:nvSpPr>
        <p:spPr>
          <a:xfrm>
            <a:off x="-38100" y="3348566"/>
            <a:ext cx="11463866" cy="29546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l-GR" sz="2800" dirty="0">
                <a:latin typeface="Verdana"/>
              </a:rPr>
              <a:t>Παθητικό  </a:t>
            </a:r>
            <a:r>
              <a:rPr lang="en-US" sz="2800" dirty="0">
                <a:latin typeface="Verdana"/>
              </a:rPr>
              <a:t>(Passive)</a:t>
            </a:r>
            <a:endParaRPr lang="el-GR" dirty="0">
              <a:cs typeface="Calibri" panose="020F0502020204030204"/>
            </a:endParaRPr>
          </a:p>
          <a:p>
            <a:pPr marL="457200" indent="-457200">
              <a:buFont typeface="Arial"/>
              <a:buChar char="•"/>
            </a:pPr>
            <a:r>
              <a:rPr lang="el-GR" sz="2800" dirty="0">
                <a:latin typeface="Verdana"/>
              </a:rPr>
              <a:t>Ενεργητικό</a:t>
            </a:r>
            <a:r>
              <a:rPr lang="en-US" sz="2800" dirty="0">
                <a:latin typeface="Verdana"/>
              </a:rPr>
              <a:t> (Active)</a:t>
            </a:r>
            <a:endParaRPr lang="en-US" sz="2800" dirty="0">
              <a:latin typeface="Verdana"/>
              <a:ea typeface="Verdana"/>
            </a:endParaRPr>
          </a:p>
          <a:p>
            <a:pPr marL="457200" indent="-457200">
              <a:buFont typeface="Arial"/>
              <a:buChar char="•"/>
            </a:pPr>
            <a:r>
              <a:rPr lang="el-GR" sz="2800" dirty="0">
                <a:latin typeface="Verdana"/>
              </a:rPr>
              <a:t>Εποικοδομητικό </a:t>
            </a:r>
            <a:r>
              <a:rPr lang="en-US" sz="2800" dirty="0">
                <a:latin typeface="Verdana"/>
              </a:rPr>
              <a:t>(Constructive)</a:t>
            </a:r>
            <a:endParaRPr lang="en-US" sz="2800" dirty="0">
              <a:latin typeface="Verdana"/>
              <a:ea typeface="Verdana"/>
            </a:endParaRPr>
          </a:p>
          <a:p>
            <a:pPr marL="457200" indent="-457200">
              <a:buFont typeface="Arial"/>
              <a:buChar char="•"/>
            </a:pPr>
            <a:r>
              <a:rPr lang="el-GR" sz="2800" dirty="0">
                <a:latin typeface="Verdana"/>
              </a:rPr>
              <a:t>Αλληλεπιδραστικό </a:t>
            </a:r>
            <a:r>
              <a:rPr lang="en-US" sz="2800" dirty="0">
                <a:latin typeface="Verdana"/>
              </a:rPr>
              <a:t>(Interactive)</a:t>
            </a:r>
            <a:endParaRPr lang="en-US" sz="2800" dirty="0">
              <a:latin typeface="Verdana"/>
              <a:ea typeface="Verdana"/>
            </a:endParaRPr>
          </a:p>
          <a:p>
            <a:endParaRPr lang="el-GR" dirty="0"/>
          </a:p>
          <a:p>
            <a:r>
              <a:rPr lang="en-US" sz="2800" dirty="0">
                <a:latin typeface="Verdana"/>
                <a:hlinkClick r:id="rId2"/>
              </a:rPr>
              <a:t>http://www.nectec.or.th/icce2011/speakers/ICCE2011_michelene_20111118.pdf</a:t>
            </a:r>
            <a:endParaRPr lang="en-US" sz="2800" dirty="0">
              <a:latin typeface="Verdana"/>
              <a:ea typeface="Verdana"/>
            </a:endParaRPr>
          </a:p>
        </p:txBody>
      </p:sp>
    </p:spTree>
    <p:extLst>
      <p:ext uri="{BB962C8B-B14F-4D97-AF65-F5344CB8AC3E}">
        <p14:creationId xmlns:p14="http://schemas.microsoft.com/office/powerpoint/2010/main" val="3334043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a:extLst>
              <a:ext uri="{FF2B5EF4-FFF2-40B4-BE49-F238E27FC236}">
                <a16:creationId xmlns:a16="http://schemas.microsoft.com/office/drawing/2014/main" id="{ACBFF9D1-BB69-4630-8B3F-E978E98BDFFD}"/>
              </a:ext>
            </a:extLst>
          </p:cNvPr>
          <p:cNvSpPr txBox="1">
            <a:spLocks noGrp="1"/>
          </p:cNvSpPr>
          <p:nvPr>
            <p:ph idx="1"/>
          </p:nvPr>
        </p:nvSpPr>
        <p:spPr>
          <a:xfrm>
            <a:off x="838200" y="1905836"/>
            <a:ext cx="10515600" cy="42237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indent="0">
              <a:buNone/>
            </a:pPr>
            <a:r>
              <a:rPr lang="el-GR" sz="2800" dirty="0"/>
              <a:t>Σε αυτό το επίπεδο οι δραστηριότητες προωθούν μετάδοση της γνώσης, όπου οι φοιτητές λαμβάνουν πληροφορίες χωρίς αλληλεπίδραση:</a:t>
            </a:r>
          </a:p>
          <a:p>
            <a:pPr marL="0" indent="0">
              <a:buNone/>
            </a:pPr>
            <a:endParaRPr lang="el-GR" sz="2800" dirty="0"/>
          </a:p>
          <a:p>
            <a:pPr marL="0" indent="0">
              <a:buNone/>
            </a:pPr>
            <a:r>
              <a:rPr lang="el-GR" sz="2800" dirty="0"/>
              <a:t> </a:t>
            </a:r>
            <a:r>
              <a:rPr lang="el-GR" sz="2800" dirty="0" err="1">
                <a:ea typeface="+mn-lt"/>
                <a:cs typeface="+mn-lt"/>
              </a:rPr>
              <a:t>Π.χ</a:t>
            </a:r>
            <a:r>
              <a:rPr lang="el-GR" sz="2800" dirty="0">
                <a:ea typeface="+mn-lt"/>
                <a:cs typeface="+mn-lt"/>
              </a:rPr>
              <a:t>, ακούν μια διάλεξη χωρίς να κρατούν σημειώσεις,</a:t>
            </a:r>
          </a:p>
          <a:p>
            <a:pPr marL="0" indent="0">
              <a:buNone/>
            </a:pPr>
            <a:r>
              <a:rPr lang="el-GR" sz="2800" dirty="0">
                <a:ea typeface="+mn-lt"/>
                <a:cs typeface="+mn-lt"/>
              </a:rPr>
              <a:t>βλέπουν ένα βίντεο ή παρακολουθούν μια επίδειξη,</a:t>
            </a:r>
          </a:p>
          <a:p>
            <a:pPr marL="0" indent="0">
              <a:buNone/>
            </a:pPr>
            <a:r>
              <a:rPr lang="el-GR" sz="2800" dirty="0">
                <a:ea typeface="+mn-lt"/>
                <a:cs typeface="+mn-lt"/>
              </a:rPr>
              <a:t>μελετούν ένα ήδη λυμένο παράδειγμα (χωρίς να επεκτείνονται), κάνουν σιωπηλή ανάγνωση </a:t>
            </a:r>
          </a:p>
          <a:p>
            <a:pPr marL="0" indent="0">
              <a:buNone/>
            </a:pPr>
            <a:endParaRPr lang="en-US" dirty="0"/>
          </a:p>
        </p:txBody>
      </p:sp>
      <p:sp>
        <p:nvSpPr>
          <p:cNvPr id="5" name="Τίτλος 1">
            <a:extLst>
              <a:ext uri="{FF2B5EF4-FFF2-40B4-BE49-F238E27FC236}">
                <a16:creationId xmlns:a16="http://schemas.microsoft.com/office/drawing/2014/main" id="{AF495821-0B67-40D8-80C2-C2CC6CC618D2}"/>
              </a:ext>
            </a:extLst>
          </p:cNvPr>
          <p:cNvSpPr>
            <a:spLocks noGrp="1"/>
          </p:cNvSpPr>
          <p:nvPr>
            <p:ph type="title"/>
          </p:nvPr>
        </p:nvSpPr>
        <p:spPr>
          <a:xfrm>
            <a:off x="701040" y="65662"/>
            <a:ext cx="10515600" cy="1325563"/>
          </a:xfrm>
        </p:spPr>
        <p:txBody>
          <a:bodyPr>
            <a:normAutofit/>
          </a:bodyPr>
          <a:lstStyle/>
          <a:p>
            <a:pPr algn="ctr"/>
            <a:r>
              <a:rPr lang="el-GR" sz="4000" b="1" dirty="0">
                <a:ea typeface="+mj-lt"/>
                <a:cs typeface="+mj-lt"/>
              </a:rPr>
              <a:t>1. Παθητικό επίπεδο </a:t>
            </a:r>
            <a:br>
              <a:rPr lang="el-GR" sz="4000" b="1" dirty="0">
                <a:solidFill>
                  <a:srgbClr val="FF0000"/>
                </a:solidFill>
                <a:ea typeface="+mj-lt"/>
                <a:cs typeface="+mj-lt"/>
              </a:rPr>
            </a:br>
            <a:r>
              <a:rPr lang="el-GR" b="1" dirty="0">
                <a:solidFill>
                  <a:srgbClr val="FF0000"/>
                </a:solidFill>
              </a:rPr>
              <a:t> </a:t>
            </a:r>
            <a:r>
              <a:rPr lang="en-US" b="1" dirty="0">
                <a:solidFill>
                  <a:srgbClr val="FF0000"/>
                </a:solidFill>
              </a:rPr>
              <a:t>The </a:t>
            </a:r>
            <a:r>
              <a:rPr lang="en-US" b="1" dirty="0" err="1">
                <a:solidFill>
                  <a:srgbClr val="FF0000"/>
                </a:solidFill>
              </a:rPr>
              <a:t>Pasive</a:t>
            </a:r>
            <a:r>
              <a:rPr lang="en-US" b="1" dirty="0">
                <a:solidFill>
                  <a:srgbClr val="FF0000"/>
                </a:solidFill>
              </a:rPr>
              <a:t> Level</a:t>
            </a:r>
            <a:r>
              <a:rPr lang="el-GR" b="1" dirty="0">
                <a:solidFill>
                  <a:srgbClr val="FF0000"/>
                </a:solidFill>
              </a:rPr>
              <a:t> </a:t>
            </a:r>
            <a:r>
              <a:rPr lang="en-US" b="1" dirty="0">
                <a:solidFill>
                  <a:srgbClr val="FF0000"/>
                </a:solidFill>
              </a:rPr>
              <a:t>(the “P” in ICAP</a:t>
            </a:r>
            <a:r>
              <a:rPr lang="en-US" dirty="0"/>
              <a:t>)</a:t>
            </a:r>
            <a:endParaRPr lang="el-GR" b="1" dirty="0"/>
          </a:p>
        </p:txBody>
      </p:sp>
    </p:spTree>
    <p:extLst>
      <p:ext uri="{BB962C8B-B14F-4D97-AF65-F5344CB8AC3E}">
        <p14:creationId xmlns:p14="http://schemas.microsoft.com/office/powerpoint/2010/main" val="3236328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a:extLst>
              <a:ext uri="{FF2B5EF4-FFF2-40B4-BE49-F238E27FC236}">
                <a16:creationId xmlns:a16="http://schemas.microsoft.com/office/drawing/2014/main" id="{5CC165CA-A30F-4BB7-AFDE-9EE315BF8DD2}"/>
              </a:ext>
            </a:extLst>
          </p:cNvPr>
          <p:cNvSpPr>
            <a:spLocks noGrp="1"/>
          </p:cNvSpPr>
          <p:nvPr>
            <p:ph type="title"/>
          </p:nvPr>
        </p:nvSpPr>
        <p:spPr>
          <a:xfrm>
            <a:off x="659731" y="-148222"/>
            <a:ext cx="10515600" cy="1325563"/>
          </a:xfrm>
        </p:spPr>
        <p:txBody>
          <a:bodyPr>
            <a:normAutofit/>
          </a:bodyPr>
          <a:lstStyle/>
          <a:p>
            <a:pPr algn="ctr"/>
            <a:r>
              <a:rPr lang="el-GR" sz="4000" b="1" dirty="0">
                <a:ea typeface="+mj-lt"/>
                <a:cs typeface="+mj-lt"/>
              </a:rPr>
              <a:t>2. Ενεργητικό επίπεδο</a:t>
            </a:r>
            <a:r>
              <a:rPr lang="en-US" sz="4000" b="1" dirty="0">
                <a:solidFill>
                  <a:srgbClr val="FF0000"/>
                </a:solidFill>
              </a:rPr>
              <a:t> </a:t>
            </a:r>
            <a:br>
              <a:rPr lang="el-GR" sz="4000" b="1" dirty="0">
                <a:solidFill>
                  <a:srgbClr val="FF0000"/>
                </a:solidFill>
              </a:rPr>
            </a:br>
            <a:r>
              <a:rPr lang="en-US" sz="4000" b="1" dirty="0">
                <a:solidFill>
                  <a:srgbClr val="FF0000"/>
                </a:solidFill>
              </a:rPr>
              <a:t>The Active Level (</a:t>
            </a:r>
            <a:r>
              <a:rPr lang="el-GR" sz="4000" b="1" dirty="0">
                <a:solidFill>
                  <a:srgbClr val="FF0000"/>
                </a:solidFill>
              </a:rPr>
              <a:t>το</a:t>
            </a:r>
            <a:r>
              <a:rPr lang="en-US" sz="4000" b="1" dirty="0">
                <a:solidFill>
                  <a:srgbClr val="FF0000"/>
                </a:solidFill>
              </a:rPr>
              <a:t> «A» </a:t>
            </a:r>
            <a:r>
              <a:rPr lang="el-GR" sz="4000" b="1" dirty="0">
                <a:solidFill>
                  <a:srgbClr val="FF0000"/>
                </a:solidFill>
              </a:rPr>
              <a:t>στην</a:t>
            </a:r>
            <a:r>
              <a:rPr lang="en-US" sz="4000" b="1" dirty="0">
                <a:solidFill>
                  <a:srgbClr val="FF0000"/>
                </a:solidFill>
              </a:rPr>
              <a:t> ICAP)</a:t>
            </a:r>
            <a:endParaRPr lang="el-GR" sz="4000" b="1" dirty="0">
              <a:ea typeface="+mj-lt"/>
              <a:cs typeface="+mj-lt"/>
            </a:endParaRPr>
          </a:p>
        </p:txBody>
      </p:sp>
      <p:sp>
        <p:nvSpPr>
          <p:cNvPr id="5" name="Ορθογώνιο 4">
            <a:extLst>
              <a:ext uri="{FF2B5EF4-FFF2-40B4-BE49-F238E27FC236}">
                <a16:creationId xmlns:a16="http://schemas.microsoft.com/office/drawing/2014/main" id="{1D808E22-1A88-4700-AEBE-DB1279792863}"/>
              </a:ext>
            </a:extLst>
          </p:cNvPr>
          <p:cNvSpPr/>
          <p:nvPr/>
        </p:nvSpPr>
        <p:spPr>
          <a:xfrm>
            <a:off x="145981" y="1177341"/>
            <a:ext cx="11878379" cy="5324535"/>
          </a:xfrm>
          <a:prstGeom prst="rect">
            <a:avLst/>
          </a:prstGeom>
        </p:spPr>
        <p:txBody>
          <a:bodyPr wrap="square">
            <a:spAutoFit/>
          </a:bodyPr>
          <a:lstStyle/>
          <a:p>
            <a:pPr algn="just"/>
            <a:r>
              <a:rPr lang="el-GR" sz="2800" dirty="0"/>
              <a:t>Οι μαθητές  εμπλέκονται σε άμεση χειραγώγηση του εκπαιδευτικού υλικού ή της δραστηριότητας. Αυτές οι συμπεριφορές εμφανίζονται πιο έντονες από ότι στο πρώτο στάδιο, παρά το γεγονός ότι οι μαθητές </a:t>
            </a:r>
            <a:r>
              <a:rPr lang="el-GR" sz="2800" b="1" dirty="0"/>
              <a:t>δε δημιουργούν δικές τους δομές σκέψης και εννοιών.</a:t>
            </a:r>
            <a:r>
              <a:rPr lang="el-GR" sz="2800" dirty="0"/>
              <a:t> Οι συζητήσεις περιστρέφονται γύρω από την ανάκληση πληροφοριών των νέων γνώσεων. </a:t>
            </a:r>
          </a:p>
          <a:p>
            <a:pPr algn="just"/>
            <a:endParaRPr lang="el-GR" sz="2800" dirty="0"/>
          </a:p>
          <a:p>
            <a:pPr algn="just"/>
            <a:endParaRPr lang="el-GR" sz="2800" dirty="0"/>
          </a:p>
          <a:p>
            <a:pPr algn="just"/>
            <a:r>
              <a:rPr lang="el-GR" sz="2400" dirty="0"/>
              <a:t>Π.χ. αντιγράφουν μια λύση από τον πίνακα, υπογραμμίζουν σημαντικές φράσεις,  χρησιμοποιούν δοκιμαστικούς σωλήνες και κάνουν μετρήσεις κρατώντας σημειώσεις , υπογραμμίζουν τμήματα ενός κειμένου κατόπιν υποδείξεως. </a:t>
            </a:r>
          </a:p>
          <a:p>
            <a:pPr algn="just"/>
            <a:r>
              <a:rPr lang="el-GR" sz="2400" dirty="0"/>
              <a:t>Όσον αφορά στις ΤΠΕ οι μαθητές σε αυτό το επίπεδο χειρίζονται ένα βίντεο (ξεκίνημα, σταμάτημα), διαμορφώνουν ένα κείμενο </a:t>
            </a:r>
            <a:r>
              <a:rPr lang="en-US" sz="2400" dirty="0"/>
              <a:t>word</a:t>
            </a:r>
            <a:r>
              <a:rPr lang="el-GR" sz="2400" dirty="0"/>
              <a:t>, κατεβάζουν ένα αρχείο να διαβάσουν, ή αξιολογούνται  διαδικτυακά μέσω μιας πλατφόρμας με υποβολή απαντήσεων σε ερωτήσεις.</a:t>
            </a:r>
            <a:endParaRPr lang="el-GR" sz="2400" b="1" dirty="0"/>
          </a:p>
        </p:txBody>
      </p:sp>
    </p:spTree>
    <p:extLst>
      <p:ext uri="{BB962C8B-B14F-4D97-AF65-F5344CB8AC3E}">
        <p14:creationId xmlns:p14="http://schemas.microsoft.com/office/powerpoint/2010/main" val="17781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a:extLst>
              <a:ext uri="{FF2B5EF4-FFF2-40B4-BE49-F238E27FC236}">
                <a16:creationId xmlns:a16="http://schemas.microsoft.com/office/drawing/2014/main" id="{6D7CC31E-5791-46F5-A8E4-2737E4705CD0}"/>
              </a:ext>
            </a:extLst>
          </p:cNvPr>
          <p:cNvSpPr>
            <a:spLocks noGrp="1"/>
          </p:cNvSpPr>
          <p:nvPr>
            <p:ph type="title"/>
          </p:nvPr>
        </p:nvSpPr>
        <p:spPr>
          <a:xfrm>
            <a:off x="838199" y="0"/>
            <a:ext cx="10515600" cy="1283369"/>
          </a:xfrm>
        </p:spPr>
        <p:txBody>
          <a:bodyPr>
            <a:normAutofit/>
          </a:bodyPr>
          <a:lstStyle/>
          <a:p>
            <a:pPr algn="ctr"/>
            <a:r>
              <a:rPr lang="el-GR" sz="4000" b="1" dirty="0">
                <a:ea typeface="+mj-lt"/>
                <a:cs typeface="+mj-lt"/>
              </a:rPr>
              <a:t>3. Εποικοδομητικό επίπεδο </a:t>
            </a:r>
            <a:br>
              <a:rPr lang="el-GR" sz="4000" b="1" dirty="0">
                <a:ea typeface="+mj-lt"/>
                <a:cs typeface="+mj-lt"/>
              </a:rPr>
            </a:br>
            <a:r>
              <a:rPr lang="en-US" b="1" dirty="0">
                <a:solidFill>
                  <a:srgbClr val="FF0000"/>
                </a:solidFill>
              </a:rPr>
              <a:t>The Constructive Level (the “C” in ICAP)</a:t>
            </a:r>
            <a:endParaRPr lang="el-GR" b="1" dirty="0">
              <a:ea typeface="+mj-lt"/>
              <a:cs typeface="+mj-lt"/>
            </a:endParaRPr>
          </a:p>
        </p:txBody>
      </p:sp>
      <p:sp>
        <p:nvSpPr>
          <p:cNvPr id="5" name="Θέση περιεχομένου 4">
            <a:extLst>
              <a:ext uri="{FF2B5EF4-FFF2-40B4-BE49-F238E27FC236}">
                <a16:creationId xmlns:a16="http://schemas.microsoft.com/office/drawing/2014/main" id="{391D83AC-AF51-4545-8709-A8A5EBDE2DC6}"/>
              </a:ext>
            </a:extLst>
          </p:cNvPr>
          <p:cNvSpPr>
            <a:spLocks noGrp="1"/>
          </p:cNvSpPr>
          <p:nvPr>
            <p:ph idx="1"/>
          </p:nvPr>
        </p:nvSpPr>
        <p:spPr>
          <a:xfrm>
            <a:off x="96251" y="1283369"/>
            <a:ext cx="11999495" cy="5997539"/>
          </a:xfrm>
          <a:prstGeom prst="rect">
            <a:avLst/>
          </a:prstGeom>
        </p:spPr>
        <p:txBody>
          <a:bodyPr wrap="square">
            <a:spAutoFit/>
          </a:bodyPr>
          <a:lstStyle/>
          <a:p>
            <a:pPr marL="0" indent="0" algn="just">
              <a:buNone/>
            </a:pPr>
            <a:r>
              <a:rPr lang="el-GR" dirty="0"/>
              <a:t>Εποικοδομητική εμπλοκή των παιδιών σε δραστηριότητες. Οι μαθητές </a:t>
            </a:r>
            <a:r>
              <a:rPr lang="el-GR" b="1" dirty="0"/>
              <a:t>δημιουργούν νέες γνώσεις από τις ήδη υπάρχουσες λόγω εμπειριών</a:t>
            </a:r>
            <a:r>
              <a:rPr lang="el-GR" dirty="0"/>
              <a:t>, τις συγκρίνουν και τις συνδέουν με έννοιες άλλων γνωστικών περιοχών. </a:t>
            </a:r>
          </a:p>
          <a:p>
            <a:pPr marL="0" indent="0" algn="just">
              <a:buNone/>
            </a:pPr>
            <a:endParaRPr lang="el-GR" sz="2400" dirty="0"/>
          </a:p>
          <a:p>
            <a:pPr marL="0" indent="0" algn="just">
              <a:buNone/>
            </a:pPr>
            <a:endParaRPr lang="el-GR" sz="2400" dirty="0"/>
          </a:p>
          <a:p>
            <a:pPr marL="0" indent="0" algn="just">
              <a:buNone/>
            </a:pPr>
            <a:r>
              <a:rPr lang="el-GR" sz="2400" dirty="0"/>
              <a:t>Στο επίπεδο αυτό οι μαθητές μπορούν να κρατούν σημειώσεις με δικό τους τρόπο, να συγκρίνουν απαντήσεις, να δημιουργούν παραλληλισμούς, θέτουν ερωτήσεις, δ</a:t>
            </a:r>
            <a:r>
              <a:rPr lang="en-US" sz="2400" dirty="0" err="1"/>
              <a:t>ικ</a:t>
            </a:r>
            <a:r>
              <a:rPr lang="en-US" sz="2400" dirty="0"/>
              <a:t>αιολογο</a:t>
            </a:r>
            <a:r>
              <a:rPr lang="el-GR" sz="2400" dirty="0"/>
              <a:t>ύ</a:t>
            </a:r>
            <a:r>
              <a:rPr lang="en-US" sz="2400" dirty="0"/>
              <a:t>ν τις θέσεις τους</a:t>
            </a:r>
            <a:r>
              <a:rPr lang="el-GR" sz="2400" dirty="0"/>
              <a:t>, δ</a:t>
            </a:r>
            <a:r>
              <a:rPr lang="en-US" sz="2400" dirty="0" err="1"/>
              <a:t>ημιουργο</a:t>
            </a:r>
            <a:r>
              <a:rPr lang="el-GR" sz="2400" dirty="0"/>
              <a:t>ύ</a:t>
            </a:r>
            <a:r>
              <a:rPr lang="en-US" sz="2400" dirty="0"/>
              <a:t>ν υπ</a:t>
            </a:r>
            <a:r>
              <a:rPr lang="en-US" sz="2400" dirty="0" err="1"/>
              <a:t>οθέσεις</a:t>
            </a:r>
            <a:r>
              <a:rPr lang="el-GR" sz="2400" dirty="0"/>
              <a:t>, σ</a:t>
            </a:r>
            <a:r>
              <a:rPr lang="en-US" sz="2400" dirty="0" err="1"/>
              <a:t>υγκρ</a:t>
            </a:r>
            <a:r>
              <a:rPr lang="el-GR" sz="2400" dirty="0"/>
              <a:t>ί</a:t>
            </a:r>
            <a:r>
              <a:rPr lang="en-US" sz="2400" dirty="0" err="1"/>
              <a:t>νουν</a:t>
            </a:r>
            <a:r>
              <a:rPr lang="en-US" sz="2400" dirty="0"/>
              <a:t>, α</a:t>
            </a:r>
            <a:r>
              <a:rPr lang="en-US" sz="2400" dirty="0" err="1"/>
              <a:t>ντι</a:t>
            </a:r>
            <a:r>
              <a:rPr lang="en-US" sz="2400" dirty="0"/>
              <a:t>παραθέτουν</a:t>
            </a:r>
            <a:r>
              <a:rPr lang="el-GR" sz="2400" dirty="0"/>
              <a:t>, δίνουν δικές τους απαντήσεις σε προβλήματα και τις επαληθεύουν ή τις απορρίπτουν κατόπιν αποδείξεως κλπ.</a:t>
            </a:r>
            <a:endParaRPr lang="el-GR" b="1" dirty="0"/>
          </a:p>
          <a:p>
            <a:pPr marL="0" indent="0">
              <a:lnSpc>
                <a:spcPct val="100000"/>
              </a:lnSpc>
              <a:spcBef>
                <a:spcPts val="0"/>
              </a:spcBef>
              <a:buNone/>
            </a:pPr>
            <a:endParaRPr lang="el-GR" sz="2400" dirty="0"/>
          </a:p>
          <a:p>
            <a:pPr marL="0" indent="0">
              <a:lnSpc>
                <a:spcPct val="100000"/>
              </a:lnSpc>
              <a:spcBef>
                <a:spcPts val="0"/>
              </a:spcBef>
              <a:buNone/>
            </a:pPr>
            <a:r>
              <a:rPr lang="el-GR" sz="2400" dirty="0" err="1"/>
              <a:t>Π.χ</a:t>
            </a:r>
            <a:r>
              <a:rPr lang="el-GR" sz="2400" dirty="0"/>
              <a:t>: η χρήση ατομικών φακέλων  (e-</a:t>
            </a:r>
            <a:r>
              <a:rPr lang="el-GR" sz="2400" dirty="0" err="1"/>
              <a:t>portfolios</a:t>
            </a:r>
            <a:r>
              <a:rPr lang="el-GR" sz="2400" dirty="0"/>
              <a:t>) διαδικτυακά, η χρήση  προσωπικών ή ομαδικών </a:t>
            </a:r>
            <a:r>
              <a:rPr lang="el-GR" sz="2400" dirty="0" err="1"/>
              <a:t>ιστότοπων</a:t>
            </a:r>
            <a:r>
              <a:rPr lang="el-GR" sz="2400" dirty="0"/>
              <a:t> ή σε επίπεδο τάξης, δημιουργία περιλήψεων, εννοιολογικών χαρτών ή διαγραμμάτων, δημιουργία εφημερίδων, περιοδικών, άρθρων, δημοσιογραφικών ερευνών κλπ.</a:t>
            </a:r>
          </a:p>
          <a:p>
            <a:pPr marL="0" indent="0" algn="ctr">
              <a:buNone/>
            </a:pPr>
            <a:r>
              <a:rPr lang="el-GR" dirty="0"/>
              <a:t> </a:t>
            </a:r>
          </a:p>
        </p:txBody>
      </p:sp>
    </p:spTree>
    <p:extLst>
      <p:ext uri="{BB962C8B-B14F-4D97-AF65-F5344CB8AC3E}">
        <p14:creationId xmlns:p14="http://schemas.microsoft.com/office/powerpoint/2010/main" val="4116946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Υπότιτλος 2">
            <a:extLst>
              <a:ext uri="{FF2B5EF4-FFF2-40B4-BE49-F238E27FC236}">
                <a16:creationId xmlns:a16="http://schemas.microsoft.com/office/drawing/2014/main" id="{D2645992-1493-45AE-B832-26BAC37F4768}"/>
              </a:ext>
            </a:extLst>
          </p:cNvPr>
          <p:cNvSpPr>
            <a:spLocks noGrp="1"/>
          </p:cNvSpPr>
          <p:nvPr>
            <p:ph idx="1"/>
          </p:nvPr>
        </p:nvSpPr>
        <p:spPr>
          <a:xfrm>
            <a:off x="419100" y="1543049"/>
            <a:ext cx="11353800" cy="5082341"/>
          </a:xfrm>
        </p:spPr>
        <p:txBody>
          <a:bodyPr>
            <a:normAutofit fontScale="62500" lnSpcReduction="20000"/>
          </a:bodyPr>
          <a:lstStyle/>
          <a:p>
            <a:pPr marL="0" indent="0" algn="ctr">
              <a:spcBef>
                <a:spcPts val="0"/>
              </a:spcBef>
              <a:buNone/>
            </a:pPr>
            <a:r>
              <a:rPr lang="el-GR" sz="4500" dirty="0"/>
              <a:t>Οι μαθητές χτίζουν τη νέα γνώση πάνω στην προ υπάρχουσα. Ο κάθε μαθητής συνεισφέρει σε αυτό μέσα από τη συνεργασία στην εκπαιδευτική κοινότητα και όχι μόνο της τάξης.</a:t>
            </a:r>
          </a:p>
          <a:p>
            <a:pPr>
              <a:spcBef>
                <a:spcPts val="0"/>
              </a:spcBef>
            </a:pPr>
            <a:endParaRPr lang="el-GR" sz="4000" dirty="0"/>
          </a:p>
          <a:p>
            <a:pPr marL="0" indent="0">
              <a:buNone/>
            </a:pPr>
            <a:r>
              <a:rPr lang="el-GR" sz="4000" dirty="0"/>
              <a:t> </a:t>
            </a:r>
            <a:r>
              <a:rPr lang="el-GR" sz="4000" b="1" dirty="0"/>
              <a:t>Παραδείγματα:</a:t>
            </a:r>
            <a:endParaRPr lang="en-US" sz="4000" dirty="0">
              <a:cs typeface="Calibri"/>
            </a:endParaRPr>
          </a:p>
          <a:p>
            <a:r>
              <a:rPr lang="en-US" sz="4000" dirty="0" err="1">
                <a:ea typeface="+mn-lt"/>
                <a:cs typeface="+mn-lt"/>
              </a:rPr>
              <a:t>Χτ</a:t>
            </a:r>
            <a:r>
              <a:rPr lang="el-GR" sz="4000" dirty="0">
                <a:ea typeface="+mn-lt"/>
                <a:cs typeface="+mn-lt"/>
              </a:rPr>
              <a:t>ί</a:t>
            </a:r>
            <a:r>
              <a:rPr lang="en-US" sz="4000" dirty="0" err="1">
                <a:ea typeface="+mn-lt"/>
                <a:cs typeface="+mn-lt"/>
              </a:rPr>
              <a:t>ζει</a:t>
            </a:r>
            <a:r>
              <a:rPr lang="en-US" sz="4000" dirty="0">
                <a:ea typeface="+mn-lt"/>
                <a:cs typeface="+mn-lt"/>
              </a:rPr>
              <a:t> ο </a:t>
            </a:r>
            <a:r>
              <a:rPr lang="en-US" sz="4000" dirty="0" err="1">
                <a:ea typeface="+mn-lt"/>
                <a:cs typeface="+mn-lt"/>
              </a:rPr>
              <a:t>εν</a:t>
            </a:r>
            <a:r>
              <a:rPr lang="en-US" sz="4000" dirty="0">
                <a:ea typeface="+mn-lt"/>
                <a:cs typeface="+mn-lt"/>
              </a:rPr>
              <a:t>ας πανω στη δουλεια του άλλου όπως στα wiki</a:t>
            </a:r>
            <a:endParaRPr lang="en-US" sz="4000" dirty="0"/>
          </a:p>
          <a:p>
            <a:r>
              <a:rPr lang="en-US" sz="4000" dirty="0" err="1">
                <a:ea typeface="+mn-lt"/>
                <a:cs typeface="+mn-lt"/>
              </a:rPr>
              <a:t>Διδ</a:t>
            </a:r>
            <a:r>
              <a:rPr lang="el-GR" sz="4000" dirty="0">
                <a:ea typeface="+mn-lt"/>
                <a:cs typeface="+mn-lt"/>
              </a:rPr>
              <a:t>ά</a:t>
            </a:r>
            <a:r>
              <a:rPr lang="en-US" sz="4000" dirty="0" err="1">
                <a:ea typeface="+mn-lt"/>
                <a:cs typeface="+mn-lt"/>
              </a:rPr>
              <a:t>σκουν</a:t>
            </a:r>
            <a:r>
              <a:rPr lang="en-US" sz="4000" dirty="0">
                <a:ea typeface="+mn-lt"/>
                <a:cs typeface="+mn-lt"/>
              </a:rPr>
              <a:t> </a:t>
            </a:r>
            <a:r>
              <a:rPr lang="en-US" sz="4000" dirty="0" err="1">
                <a:ea typeface="+mn-lt"/>
                <a:cs typeface="+mn-lt"/>
              </a:rPr>
              <a:t>έν</a:t>
            </a:r>
            <a:r>
              <a:rPr lang="en-US" sz="4000" dirty="0">
                <a:ea typeface="+mn-lt"/>
                <a:cs typeface="+mn-lt"/>
              </a:rPr>
              <a:t>α συμμαθητή και δεχονται ερωτήσεις από αυτόν (μετα εναλλαγή των ρόλων)</a:t>
            </a:r>
            <a:endParaRPr lang="el-GR" sz="4000" b="1" dirty="0"/>
          </a:p>
          <a:p>
            <a:pPr>
              <a:spcBef>
                <a:spcPts val="0"/>
              </a:spcBef>
            </a:pPr>
            <a:r>
              <a:rPr lang="el-GR" sz="4000" dirty="0"/>
              <a:t> επιχειρηματικός διάλογος (</a:t>
            </a:r>
            <a:r>
              <a:rPr lang="en-US" sz="4000" dirty="0"/>
              <a:t>debates</a:t>
            </a:r>
            <a:r>
              <a:rPr lang="el-GR" sz="4000" dirty="0"/>
              <a:t>),</a:t>
            </a:r>
          </a:p>
          <a:p>
            <a:pPr>
              <a:spcBef>
                <a:spcPts val="0"/>
              </a:spcBef>
            </a:pPr>
            <a:r>
              <a:rPr lang="el-GR" sz="4000" b="1" dirty="0"/>
              <a:t> </a:t>
            </a:r>
            <a:r>
              <a:rPr lang="el-GR" sz="4000" dirty="0"/>
              <a:t>εξ αποστάσεως διάλογοι,</a:t>
            </a:r>
          </a:p>
          <a:p>
            <a:pPr>
              <a:spcBef>
                <a:spcPts val="0"/>
              </a:spcBef>
            </a:pPr>
            <a:r>
              <a:rPr lang="el-GR" sz="4000" dirty="0"/>
              <a:t> </a:t>
            </a:r>
            <a:r>
              <a:rPr lang="el-GR" sz="4000" dirty="0" err="1"/>
              <a:t>διαδραστικές</a:t>
            </a:r>
            <a:r>
              <a:rPr lang="el-GR" sz="4000" dirty="0"/>
              <a:t> δραστηριότητες τύπου </a:t>
            </a:r>
            <a:r>
              <a:rPr lang="en-US" sz="4000" dirty="0"/>
              <a:t>project</a:t>
            </a:r>
            <a:r>
              <a:rPr lang="el-GR" sz="4000" dirty="0"/>
              <a:t>,</a:t>
            </a:r>
          </a:p>
          <a:p>
            <a:pPr>
              <a:spcBef>
                <a:spcPts val="0"/>
              </a:spcBef>
            </a:pPr>
            <a:r>
              <a:rPr lang="el-GR" sz="4000" dirty="0"/>
              <a:t> αναλύσεις του τρόπου σκέψης,</a:t>
            </a:r>
          </a:p>
          <a:p>
            <a:pPr>
              <a:spcBef>
                <a:spcPts val="0"/>
              </a:spcBef>
            </a:pPr>
            <a:r>
              <a:rPr lang="el-GR" sz="4000" dirty="0"/>
              <a:t> συμμετοχή σε </a:t>
            </a:r>
            <a:r>
              <a:rPr lang="el-GR" sz="4000" dirty="0" err="1"/>
              <a:t>διαδραστικές</a:t>
            </a:r>
            <a:r>
              <a:rPr lang="el-GR" sz="4000" dirty="0"/>
              <a:t> πλατφόρμες</a:t>
            </a:r>
            <a:r>
              <a:rPr lang="el-GR" sz="4000" dirty="0">
                <a:solidFill>
                  <a:srgbClr val="FF0000"/>
                </a:solidFill>
              </a:rPr>
              <a:t> </a:t>
            </a:r>
            <a:r>
              <a:rPr lang="el-GR" sz="4000" dirty="0"/>
              <a:t>ανταλλαγής πληροφοριών</a:t>
            </a:r>
            <a:r>
              <a:rPr lang="en-US" sz="4000" dirty="0"/>
              <a:t> </a:t>
            </a:r>
            <a:r>
              <a:rPr lang="en-US" sz="4000" dirty="0">
                <a:solidFill>
                  <a:srgbClr val="FF0000"/>
                </a:solidFill>
              </a:rPr>
              <a:t>(</a:t>
            </a:r>
            <a:r>
              <a:rPr lang="el-GR" sz="4000" dirty="0">
                <a:solidFill>
                  <a:srgbClr val="FF0000"/>
                </a:solidFill>
              </a:rPr>
              <a:t>π.χ.</a:t>
            </a:r>
            <a:r>
              <a:rPr lang="en-US" sz="4000" dirty="0">
                <a:solidFill>
                  <a:srgbClr val="FF0000"/>
                </a:solidFill>
              </a:rPr>
              <a:t> e- me)</a:t>
            </a:r>
            <a:endParaRPr lang="el-GR" sz="4000" dirty="0"/>
          </a:p>
          <a:p>
            <a:pPr>
              <a:spcBef>
                <a:spcPts val="0"/>
              </a:spcBef>
            </a:pPr>
            <a:r>
              <a:rPr lang="el-GR" sz="4000" dirty="0"/>
              <a:t>συμμετοχή σε </a:t>
            </a:r>
            <a:r>
              <a:rPr lang="el-GR" sz="4000" dirty="0" err="1"/>
              <a:t>διαδραστικά</a:t>
            </a:r>
            <a:r>
              <a:rPr lang="el-GR" sz="4000" dirty="0"/>
              <a:t> ψηφιακά περιβάλλοντα μάθησης </a:t>
            </a:r>
            <a:r>
              <a:rPr lang="el-GR" sz="4000" dirty="0">
                <a:solidFill>
                  <a:srgbClr val="FF0000"/>
                </a:solidFill>
              </a:rPr>
              <a:t>(π.χ. Αίσωπο) </a:t>
            </a:r>
            <a:r>
              <a:rPr lang="el-GR" sz="4000" dirty="0"/>
              <a:t>κλπ.</a:t>
            </a:r>
            <a:endParaRPr lang="el-GR" sz="4000" b="1" dirty="0"/>
          </a:p>
          <a:p>
            <a:pPr>
              <a:spcBef>
                <a:spcPts val="600"/>
              </a:spcBef>
            </a:pPr>
            <a:endParaRPr lang="el-GR" dirty="0"/>
          </a:p>
        </p:txBody>
      </p:sp>
      <p:sp>
        <p:nvSpPr>
          <p:cNvPr id="5" name="Τίτλος 1">
            <a:extLst>
              <a:ext uri="{FF2B5EF4-FFF2-40B4-BE49-F238E27FC236}">
                <a16:creationId xmlns:a16="http://schemas.microsoft.com/office/drawing/2014/main" id="{42150578-55C9-4314-964B-3B5822C0B5A2}"/>
              </a:ext>
            </a:extLst>
          </p:cNvPr>
          <p:cNvSpPr txBox="1">
            <a:spLocks/>
          </p:cNvSpPr>
          <p:nvPr/>
        </p:nvSpPr>
        <p:spPr>
          <a:xfrm>
            <a:off x="419099" y="42862"/>
            <a:ext cx="10746205" cy="15001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4</a:t>
            </a:r>
            <a:r>
              <a:rPr lang="el-GR" b="1" dirty="0"/>
              <a:t>.</a:t>
            </a:r>
            <a:r>
              <a:rPr lang="en-US" b="1" dirty="0"/>
              <a:t> </a:t>
            </a:r>
            <a:r>
              <a:rPr lang="el-GR" b="1" dirty="0"/>
              <a:t>Αλληλεπιδραστικό </a:t>
            </a:r>
          </a:p>
          <a:p>
            <a:pPr algn="ctr"/>
            <a:r>
              <a:rPr lang="en-US" dirty="0">
                <a:solidFill>
                  <a:srgbClr val="FF0000"/>
                </a:solidFill>
              </a:rPr>
              <a:t>The Interactive Level</a:t>
            </a:r>
            <a:r>
              <a:rPr lang="el-GR" dirty="0">
                <a:solidFill>
                  <a:srgbClr val="FF0000"/>
                </a:solidFill>
              </a:rPr>
              <a:t> </a:t>
            </a:r>
            <a:r>
              <a:rPr lang="en-US" b="1" dirty="0">
                <a:solidFill>
                  <a:srgbClr val="FF0000"/>
                </a:solidFill>
              </a:rPr>
              <a:t>(the “I” in ICAP)</a:t>
            </a:r>
            <a:endParaRPr lang="el-GR" dirty="0">
              <a:solidFill>
                <a:srgbClr val="FF0000"/>
              </a:solidFill>
            </a:endParaRPr>
          </a:p>
        </p:txBody>
      </p:sp>
    </p:spTree>
    <p:extLst>
      <p:ext uri="{BB962C8B-B14F-4D97-AF65-F5344CB8AC3E}">
        <p14:creationId xmlns:p14="http://schemas.microsoft.com/office/powerpoint/2010/main" val="2708686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Down Arrow 7">
            <a:extLst>
              <a:ext uri="{FF2B5EF4-FFF2-40B4-BE49-F238E27FC236}">
                <a16:creationId xmlns:a16="http://schemas.microsoft.com/office/drawing/2014/main" id="{73DE2CFE-42F2-48F0-8706-5264E012B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288521" y="381403"/>
            <a:ext cx="2200313" cy="3342508"/>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Τίτλος 1">
            <a:extLst>
              <a:ext uri="{FF2B5EF4-FFF2-40B4-BE49-F238E27FC236}">
                <a16:creationId xmlns:a16="http://schemas.microsoft.com/office/drawing/2014/main" id="{F8E564EB-D4B3-4C0C-AEC0-5C451C9BA969}"/>
              </a:ext>
            </a:extLst>
          </p:cNvPr>
          <p:cNvSpPr>
            <a:spLocks noGrp="1"/>
          </p:cNvSpPr>
          <p:nvPr>
            <p:ph type="title"/>
          </p:nvPr>
        </p:nvSpPr>
        <p:spPr>
          <a:xfrm>
            <a:off x="989712" y="1162069"/>
            <a:ext cx="2669406" cy="1781175"/>
          </a:xfrm>
        </p:spPr>
        <p:txBody>
          <a:bodyPr>
            <a:normAutofit/>
          </a:bodyPr>
          <a:lstStyle/>
          <a:p>
            <a:r>
              <a:rPr lang="el-GR" sz="3000" dirty="0">
                <a:solidFill>
                  <a:srgbClr val="FFFFFF"/>
                </a:solidFill>
                <a:cs typeface="Calibri Light"/>
              </a:rPr>
              <a:t>Παραδείγματα</a:t>
            </a:r>
          </a:p>
        </p:txBody>
      </p:sp>
      <p:pic>
        <p:nvPicPr>
          <p:cNvPr id="4" name="Εικόνα 4" descr="Εικόνα που περιέχει πίνακας&#10;&#10;Περιγραφή που δημιουργήθηκε αυτόματα">
            <a:extLst>
              <a:ext uri="{FF2B5EF4-FFF2-40B4-BE49-F238E27FC236}">
                <a16:creationId xmlns:a16="http://schemas.microsoft.com/office/drawing/2014/main" id="{FD3F95D9-C9E3-4243-9642-25A750CF70F8}"/>
              </a:ext>
            </a:extLst>
          </p:cNvPr>
          <p:cNvPicPr>
            <a:picLocks noChangeAspect="1"/>
          </p:cNvPicPr>
          <p:nvPr/>
        </p:nvPicPr>
        <p:blipFill rotWithShape="1">
          <a:blip r:embed="rId2"/>
          <a:srcRect l="10092" t="6197" r="2022" b="8047"/>
          <a:stretch/>
        </p:blipFill>
        <p:spPr>
          <a:xfrm>
            <a:off x="3819804" y="-254643"/>
            <a:ext cx="8372196" cy="6598920"/>
          </a:xfrm>
          <a:prstGeom prst="rect">
            <a:avLst/>
          </a:prstGeom>
        </p:spPr>
      </p:pic>
    </p:spTree>
    <p:extLst>
      <p:ext uri="{BB962C8B-B14F-4D97-AF65-F5344CB8AC3E}">
        <p14:creationId xmlns:p14="http://schemas.microsoft.com/office/powerpoint/2010/main" val="3956878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2" name="Rectangle 12">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8E564EB-D4B3-4C0C-AEC0-5C451C9BA969}"/>
              </a:ext>
            </a:extLst>
          </p:cNvPr>
          <p:cNvSpPr>
            <a:spLocks noGrp="1"/>
          </p:cNvSpPr>
          <p:nvPr>
            <p:ph type="title"/>
          </p:nvPr>
        </p:nvSpPr>
        <p:spPr>
          <a:xfrm>
            <a:off x="1008184" y="174032"/>
            <a:ext cx="10175631" cy="1111843"/>
          </a:xfrm>
        </p:spPr>
        <p:txBody>
          <a:bodyPr anchor="ctr">
            <a:normAutofit/>
          </a:bodyPr>
          <a:lstStyle/>
          <a:p>
            <a:pPr algn="ctr"/>
            <a:r>
              <a:rPr lang="el-GR" sz="2200">
                <a:ea typeface="+mj-lt"/>
                <a:cs typeface="+mj-lt"/>
              </a:rPr>
              <a:t>Πηγή Chi, M. T., &amp; Wylie, R. (2014). The ICAP framework: Linking cognitive engagement to active learning outcomes. </a:t>
            </a:r>
            <a:r>
              <a:rPr lang="el-GR" sz="2200" i="1">
                <a:ea typeface="+mj-lt"/>
                <a:cs typeface="+mj-lt"/>
              </a:rPr>
              <a:t>Educational Psychologist</a:t>
            </a:r>
            <a:r>
              <a:rPr lang="el-GR" sz="2200">
                <a:ea typeface="+mj-lt"/>
                <a:cs typeface="+mj-lt"/>
              </a:rPr>
              <a:t>, </a:t>
            </a:r>
            <a:r>
              <a:rPr lang="el-GR" sz="2200" i="1">
                <a:ea typeface="+mj-lt"/>
                <a:cs typeface="+mj-lt"/>
              </a:rPr>
              <a:t>49</a:t>
            </a:r>
            <a:r>
              <a:rPr lang="el-GR" sz="2200">
                <a:ea typeface="+mj-lt"/>
                <a:cs typeface="+mj-lt"/>
              </a:rPr>
              <a:t>(4), 219-243.</a:t>
            </a:r>
            <a:endParaRPr lang="el-GR" sz="2200">
              <a:cs typeface="Calibri Light" panose="020F0302020204030204"/>
            </a:endParaRPr>
          </a:p>
        </p:txBody>
      </p:sp>
      <p:sp>
        <p:nvSpPr>
          <p:cNvPr id="3" name="Θέση περιεχομένου 2">
            <a:extLst>
              <a:ext uri="{FF2B5EF4-FFF2-40B4-BE49-F238E27FC236}">
                <a16:creationId xmlns:a16="http://schemas.microsoft.com/office/drawing/2014/main" id="{24C98A96-54F6-4852-A9F8-3170846E2B92}"/>
              </a:ext>
            </a:extLst>
          </p:cNvPr>
          <p:cNvSpPr>
            <a:spLocks noGrp="1"/>
          </p:cNvSpPr>
          <p:nvPr>
            <p:ph idx="1"/>
          </p:nvPr>
        </p:nvSpPr>
        <p:spPr>
          <a:xfrm>
            <a:off x="1008184" y="1459907"/>
            <a:ext cx="10175630" cy="767904"/>
          </a:xfrm>
        </p:spPr>
        <p:txBody>
          <a:bodyPr vert="horz" lIns="91440" tIns="45720" rIns="91440" bIns="45720" rtlCol="0" anchor="ctr">
            <a:normAutofit/>
          </a:bodyPr>
          <a:lstStyle/>
          <a:p>
            <a:pPr marL="0" indent="0" algn="ctr">
              <a:buNone/>
            </a:pPr>
            <a:endParaRPr lang="el-GR" sz="2000">
              <a:cs typeface="Calibri"/>
            </a:endParaRPr>
          </a:p>
          <a:p>
            <a:pPr marL="0" indent="0" algn="ctr">
              <a:buNone/>
            </a:pPr>
            <a:endParaRPr lang="el-GR" sz="2000">
              <a:cs typeface="Calibri"/>
            </a:endParaRPr>
          </a:p>
        </p:txBody>
      </p:sp>
      <p:pic>
        <p:nvPicPr>
          <p:cNvPr id="5" name="Εικόνα 5">
            <a:extLst>
              <a:ext uri="{FF2B5EF4-FFF2-40B4-BE49-F238E27FC236}">
                <a16:creationId xmlns:a16="http://schemas.microsoft.com/office/drawing/2014/main" id="{33C23A7E-7CB3-4440-B5BC-1BDF0892BF00}"/>
              </a:ext>
            </a:extLst>
          </p:cNvPr>
          <p:cNvPicPr>
            <a:picLocks noChangeAspect="1"/>
          </p:cNvPicPr>
          <p:nvPr/>
        </p:nvPicPr>
        <p:blipFill>
          <a:blip r:embed="rId2"/>
          <a:stretch>
            <a:fillRect/>
          </a:stretch>
        </p:blipFill>
        <p:spPr>
          <a:xfrm>
            <a:off x="420610" y="1945075"/>
            <a:ext cx="11502833" cy="4359467"/>
          </a:xfrm>
          <a:prstGeom prst="rect">
            <a:avLst/>
          </a:prstGeom>
        </p:spPr>
      </p:pic>
    </p:spTree>
    <p:extLst>
      <p:ext uri="{BB962C8B-B14F-4D97-AF65-F5344CB8AC3E}">
        <p14:creationId xmlns:p14="http://schemas.microsoft.com/office/powerpoint/2010/main" val="1425521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F7CBF4-22C3-4491-BFF5-0F5A3E8D85C9}"/>
              </a:ext>
            </a:extLst>
          </p:cNvPr>
          <p:cNvSpPr>
            <a:spLocks noGrp="1"/>
          </p:cNvSpPr>
          <p:nvPr>
            <p:ph type="title"/>
          </p:nvPr>
        </p:nvSpPr>
        <p:spPr/>
        <p:txBody>
          <a:bodyPr/>
          <a:lstStyle/>
          <a:p>
            <a:pPr algn="ctr"/>
            <a:r>
              <a:rPr lang="el-GR" b="1" dirty="0">
                <a:cs typeface="Calibri Light"/>
              </a:rPr>
              <a:t>Εφαρμογή σε κάποια από τις εργασίες της προηγούμενης χρονιάς</a:t>
            </a:r>
            <a:endParaRPr lang="el-GR" b="1" dirty="0"/>
          </a:p>
        </p:txBody>
      </p:sp>
      <p:sp>
        <p:nvSpPr>
          <p:cNvPr id="3" name="Θέση περιεχομένου 2">
            <a:extLst>
              <a:ext uri="{FF2B5EF4-FFF2-40B4-BE49-F238E27FC236}">
                <a16:creationId xmlns:a16="http://schemas.microsoft.com/office/drawing/2014/main" id="{63154EF9-5FA1-4641-A0A2-907241F4C0EA}"/>
              </a:ext>
            </a:extLst>
          </p:cNvPr>
          <p:cNvSpPr>
            <a:spLocks noGrp="1"/>
          </p:cNvSpPr>
          <p:nvPr>
            <p:ph idx="1"/>
          </p:nvPr>
        </p:nvSpPr>
        <p:spPr>
          <a:xfrm>
            <a:off x="441960" y="5358448"/>
            <a:ext cx="10713720" cy="1191895"/>
          </a:xfrm>
        </p:spPr>
        <p:txBody>
          <a:bodyPr/>
          <a:lstStyle/>
          <a:p>
            <a:r>
              <a:rPr lang="en-US" dirty="0">
                <a:hlinkClick r:id="rId2"/>
              </a:rPr>
              <a:t>https://fcit.usf.edu/matrix/matrix/</a:t>
            </a:r>
            <a:endParaRPr lang="en-US" dirty="0"/>
          </a:p>
          <a:p>
            <a:r>
              <a:rPr lang="en-US" dirty="0">
                <a:hlinkClick r:id="rId3"/>
              </a:rPr>
              <a:t>https://www.azk12.org/arizona-technology-integration-matrix</a:t>
            </a:r>
            <a:endParaRPr lang="el-GR" dirty="0"/>
          </a:p>
        </p:txBody>
      </p:sp>
      <p:sp>
        <p:nvSpPr>
          <p:cNvPr id="4" name="Ορθογώνιο 3">
            <a:extLst>
              <a:ext uri="{FF2B5EF4-FFF2-40B4-BE49-F238E27FC236}">
                <a16:creationId xmlns:a16="http://schemas.microsoft.com/office/drawing/2014/main" id="{510D9C7B-0F63-45DE-8BBF-7B5802F8DA2B}"/>
              </a:ext>
            </a:extLst>
          </p:cNvPr>
          <p:cNvSpPr/>
          <p:nvPr/>
        </p:nvSpPr>
        <p:spPr>
          <a:xfrm>
            <a:off x="1447800" y="2555855"/>
            <a:ext cx="8702040" cy="1384995"/>
          </a:xfrm>
          <a:prstGeom prst="rect">
            <a:avLst/>
          </a:prstGeom>
        </p:spPr>
        <p:txBody>
          <a:bodyPr wrap="square">
            <a:spAutoFit/>
          </a:bodyPr>
          <a:lstStyle/>
          <a:p>
            <a:pPr algn="ctr"/>
            <a:r>
              <a:rPr lang="el-GR" sz="2800" dirty="0">
                <a:solidFill>
                  <a:srgbClr val="000000"/>
                </a:solidFill>
                <a:cs typeface="Calibri"/>
              </a:rPr>
              <a:t>Έχετε μια ώρα να αξιολογήσετε με το ICAP μια εργασία  παλαιών φοιτητών/</a:t>
            </a:r>
            <a:r>
              <a:rPr lang="el-GR" sz="2800" dirty="0" err="1">
                <a:solidFill>
                  <a:srgbClr val="000000"/>
                </a:solidFill>
                <a:cs typeface="Calibri"/>
              </a:rPr>
              <a:t>τριων</a:t>
            </a:r>
            <a:r>
              <a:rPr lang="el-GR" sz="2800" dirty="0">
                <a:solidFill>
                  <a:srgbClr val="000000"/>
                </a:solidFill>
                <a:cs typeface="Calibri"/>
              </a:rPr>
              <a:t> και να γράψετε ένα σχετικό κείμενο</a:t>
            </a:r>
            <a:r>
              <a:rPr lang="el-GR" dirty="0">
                <a:solidFill>
                  <a:srgbClr val="000000"/>
                </a:solidFill>
                <a:cs typeface="Calibri"/>
              </a:rPr>
              <a:t>.</a:t>
            </a:r>
          </a:p>
        </p:txBody>
      </p:sp>
    </p:spTree>
    <p:extLst>
      <p:ext uri="{BB962C8B-B14F-4D97-AF65-F5344CB8AC3E}">
        <p14:creationId xmlns:p14="http://schemas.microsoft.com/office/powerpoint/2010/main" val="2530605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Θέση περιεχομένου 2">
            <a:extLst>
              <a:ext uri="{FF2B5EF4-FFF2-40B4-BE49-F238E27FC236}">
                <a16:creationId xmlns:a16="http://schemas.microsoft.com/office/drawing/2014/main" id="{24C98A96-54F6-4852-A9F8-3170846E2B92}"/>
              </a:ext>
            </a:extLst>
          </p:cNvPr>
          <p:cNvSpPr>
            <a:spLocks noGrp="1"/>
          </p:cNvSpPr>
          <p:nvPr>
            <p:ph idx="1"/>
          </p:nvPr>
        </p:nvSpPr>
        <p:spPr>
          <a:xfrm>
            <a:off x="1179226" y="3092970"/>
            <a:ext cx="7952361" cy="2693976"/>
          </a:xfrm>
        </p:spPr>
        <p:txBody>
          <a:bodyPr vert="horz" lIns="91440" tIns="45720" rIns="91440" bIns="45720" rtlCol="0" anchor="t">
            <a:normAutofit/>
          </a:bodyPr>
          <a:lstStyle/>
          <a:p>
            <a:endParaRPr lang="el-GR" sz="2000">
              <a:solidFill>
                <a:srgbClr val="000000"/>
              </a:solidFill>
              <a:cs typeface="Calibri"/>
            </a:endParaRPr>
          </a:p>
          <a:p>
            <a:endParaRPr lang="el-GR" sz="2000">
              <a:solidFill>
                <a:srgbClr val="000000"/>
              </a:solidFill>
              <a:cs typeface="Calibri"/>
            </a:endParaRPr>
          </a:p>
        </p:txBody>
      </p:sp>
      <p:sp>
        <p:nvSpPr>
          <p:cNvPr id="4" name="TextBox 3">
            <a:extLst>
              <a:ext uri="{FF2B5EF4-FFF2-40B4-BE49-F238E27FC236}">
                <a16:creationId xmlns:a16="http://schemas.microsoft.com/office/drawing/2014/main" id="{51A1D8B7-A0AA-4763-9A0B-F955A66087BB}"/>
              </a:ext>
            </a:extLst>
          </p:cNvPr>
          <p:cNvSpPr txBox="1"/>
          <p:nvPr/>
        </p:nvSpPr>
        <p:spPr>
          <a:xfrm>
            <a:off x="723021" y="2177800"/>
            <a:ext cx="10289753"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t>"Μάθηση στο </a:t>
            </a:r>
            <a:r>
              <a:rPr lang="en-US" sz="3200" dirty="0" err="1"/>
              <a:t>σχολε</a:t>
            </a:r>
            <a:r>
              <a:rPr lang="el-GR" sz="3200" dirty="0"/>
              <a:t>ί</a:t>
            </a:r>
            <a:r>
              <a:rPr lang="en-US" sz="3200" dirty="0"/>
              <a:t>ο </a:t>
            </a:r>
            <a:r>
              <a:rPr lang="en-US" sz="3200" dirty="0" err="1"/>
              <a:t>σημ</a:t>
            </a:r>
            <a:r>
              <a:rPr lang="en-US" sz="3200" dirty="0"/>
              <a:t>αίνει: </a:t>
            </a:r>
            <a:endParaRPr lang="el-GR" sz="3200" dirty="0"/>
          </a:p>
          <a:p>
            <a:r>
              <a:rPr lang="en-US" sz="3200" dirty="0"/>
              <a:t>α) να μπορεις να αναπαράγεις την πληροφορια που σου παρουσίασαν </a:t>
            </a:r>
            <a:r>
              <a:rPr lang="en-US" sz="3200" i="1" dirty="0"/>
              <a:t>(πχ στη Γεωγραφια, στην Ιστορια, στα Μαθηματικά - ορισμο</a:t>
            </a:r>
            <a:r>
              <a:rPr lang="el-GR" sz="3200" i="1" dirty="0"/>
              <a:t>ί</a:t>
            </a:r>
            <a:r>
              <a:rPr lang="en-US" sz="3200" i="1" dirty="0"/>
              <a:t>-) </a:t>
            </a:r>
            <a:r>
              <a:rPr lang="en-US" sz="3200" dirty="0"/>
              <a:t>και να μπορείς να εκτελείς καποιες συγκεκριμένες διαδικασίες που σου παρουσιάζουν </a:t>
            </a:r>
            <a:r>
              <a:rPr lang="en-US" sz="3200" i="1" dirty="0"/>
              <a:t>(πχ να πολλαπλασι</a:t>
            </a:r>
            <a:r>
              <a:rPr lang="el-GR" sz="3200" i="1" dirty="0"/>
              <a:t>ά</a:t>
            </a:r>
            <a:r>
              <a:rPr lang="en-US" sz="3200" i="1" dirty="0" err="1"/>
              <a:t>ζεις</a:t>
            </a:r>
            <a:r>
              <a:rPr lang="en-US" sz="3200" i="1" dirty="0"/>
              <a:t> </a:t>
            </a:r>
            <a:r>
              <a:rPr lang="en-US" sz="3200" i="1" dirty="0" err="1"/>
              <a:t>διψήφιους</a:t>
            </a:r>
            <a:r>
              <a:rPr lang="en-US" sz="3200" i="1" dirty="0"/>
              <a:t> </a:t>
            </a:r>
            <a:r>
              <a:rPr lang="en-US" sz="3200" i="1" dirty="0" err="1"/>
              <a:t>δεκ</a:t>
            </a:r>
            <a:r>
              <a:rPr lang="en-US" sz="3200" i="1" dirty="0"/>
              <a:t>αδικο</a:t>
            </a:r>
            <a:r>
              <a:rPr lang="el-GR" sz="3200" i="1" dirty="0"/>
              <a:t>ύ</a:t>
            </a:r>
            <a:r>
              <a:rPr lang="en-US" sz="3200" i="1" dirty="0"/>
              <a:t>ς ή να βρίσκεις τα μέρη του λογου σε μια προταση)"</a:t>
            </a:r>
          </a:p>
          <a:p>
            <a:endParaRPr lang="en-US" sz="3200" dirty="0"/>
          </a:p>
          <a:p>
            <a:r>
              <a:rPr lang="en-US" sz="3200" dirty="0"/>
              <a:t>Θα σας κ</a:t>
            </a:r>
            <a:r>
              <a:rPr lang="el-GR" sz="3200" dirty="0"/>
              <a:t>ά</a:t>
            </a:r>
            <a:r>
              <a:rPr lang="en-US" sz="3200" dirty="0" err="1"/>
              <a:t>λυ</a:t>
            </a:r>
            <a:r>
              <a:rPr lang="en-US" sz="3200" dirty="0"/>
              <a:t>πτε ένα τ</a:t>
            </a:r>
            <a:r>
              <a:rPr lang="el-GR" sz="3200" dirty="0"/>
              <a:t>έ</a:t>
            </a:r>
            <a:r>
              <a:rPr lang="en-US" sz="3200" dirty="0" err="1"/>
              <a:t>τοιος</a:t>
            </a:r>
            <a:r>
              <a:rPr lang="en-US" sz="3200" dirty="0"/>
              <a:t> </a:t>
            </a:r>
            <a:r>
              <a:rPr lang="en-US" sz="3200" dirty="0" err="1"/>
              <a:t>ορισμ</a:t>
            </a:r>
            <a:r>
              <a:rPr lang="el-GR" sz="3200" dirty="0"/>
              <a:t>ό</a:t>
            </a:r>
            <a:r>
              <a:rPr lang="en-US" sz="3200" dirty="0"/>
              <a:t>ς για τη μ</a:t>
            </a:r>
            <a:r>
              <a:rPr lang="el-GR" sz="3200" dirty="0"/>
              <a:t>ά</a:t>
            </a:r>
            <a:r>
              <a:rPr lang="en-US" sz="3200" dirty="0" err="1"/>
              <a:t>θηση</a:t>
            </a:r>
            <a:r>
              <a:rPr lang="en-US" sz="3200" dirty="0"/>
              <a:t>; </a:t>
            </a:r>
            <a:endParaRPr lang="en-US" sz="3200" dirty="0">
              <a:cs typeface="Calibri"/>
            </a:endParaRPr>
          </a:p>
        </p:txBody>
      </p:sp>
      <p:sp>
        <p:nvSpPr>
          <p:cNvPr id="7" name="TextBox 6">
            <a:extLst>
              <a:ext uri="{FF2B5EF4-FFF2-40B4-BE49-F238E27FC236}">
                <a16:creationId xmlns:a16="http://schemas.microsoft.com/office/drawing/2014/main" id="{4A9AA7FB-D91F-49C2-B814-E95B224BA52C}"/>
              </a:ext>
            </a:extLst>
          </p:cNvPr>
          <p:cNvSpPr txBox="1"/>
          <p:nvPr/>
        </p:nvSpPr>
        <p:spPr>
          <a:xfrm>
            <a:off x="3804615" y="908688"/>
            <a:ext cx="3800145" cy="707886"/>
          </a:xfrm>
          <a:prstGeom prst="rect">
            <a:avLst/>
          </a:prstGeom>
          <a:noFill/>
        </p:spPr>
        <p:txBody>
          <a:bodyPr wrap="square" rtlCol="0">
            <a:spAutoFit/>
          </a:bodyPr>
          <a:lstStyle/>
          <a:p>
            <a:r>
              <a:rPr lang="el-GR" sz="4000" dirty="0"/>
              <a:t>Τι είναι μάθηση;</a:t>
            </a:r>
          </a:p>
        </p:txBody>
      </p:sp>
    </p:spTree>
    <p:extLst>
      <p:ext uri="{BB962C8B-B14F-4D97-AF65-F5344CB8AC3E}">
        <p14:creationId xmlns:p14="http://schemas.microsoft.com/office/powerpoint/2010/main" val="123021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62F819-66F3-458A-854E-0821E25A3CA2}"/>
              </a:ext>
            </a:extLst>
          </p:cNvPr>
          <p:cNvSpPr>
            <a:spLocks noGrp="1"/>
          </p:cNvSpPr>
          <p:nvPr>
            <p:ph type="title"/>
          </p:nvPr>
        </p:nvSpPr>
        <p:spPr>
          <a:xfrm>
            <a:off x="681228" y="-289560"/>
            <a:ext cx="10829544" cy="1325563"/>
          </a:xfrm>
        </p:spPr>
        <p:txBody>
          <a:bodyPr/>
          <a:lstStyle/>
          <a:p>
            <a:pPr algn="ctr"/>
            <a:r>
              <a:rPr lang="el-GR" b="1" dirty="0"/>
              <a:t>ΔΥΝΑΤΟΤΗΤΕΣ ΥΠΟΛΟΓΙΣΤΙΚΩΝ ΣΥΣΤΗΜΑΤΩΝ</a:t>
            </a:r>
          </a:p>
        </p:txBody>
      </p:sp>
      <p:sp>
        <p:nvSpPr>
          <p:cNvPr id="3" name="Θέση περιεχομένου 2">
            <a:extLst>
              <a:ext uri="{FF2B5EF4-FFF2-40B4-BE49-F238E27FC236}">
                <a16:creationId xmlns:a16="http://schemas.microsoft.com/office/drawing/2014/main" id="{787F4D21-646B-4A93-8C3A-BD0455ACB84D}"/>
              </a:ext>
            </a:extLst>
          </p:cNvPr>
          <p:cNvSpPr>
            <a:spLocks noGrp="1"/>
          </p:cNvSpPr>
          <p:nvPr>
            <p:ph idx="1"/>
          </p:nvPr>
        </p:nvSpPr>
        <p:spPr>
          <a:xfrm>
            <a:off x="106680" y="591185"/>
            <a:ext cx="12085320" cy="1325563"/>
          </a:xfrm>
        </p:spPr>
        <p:txBody>
          <a:bodyPr>
            <a:normAutofit lnSpcReduction="10000"/>
          </a:bodyPr>
          <a:lstStyle/>
          <a:p>
            <a:pPr marL="0" indent="0" algn="ctr">
              <a:lnSpc>
                <a:spcPct val="100000"/>
              </a:lnSpc>
              <a:spcBef>
                <a:spcPts val="0"/>
              </a:spcBef>
              <a:buNone/>
            </a:pPr>
            <a:r>
              <a:rPr lang="el-GR" dirty="0"/>
              <a:t>Ο </a:t>
            </a:r>
            <a:r>
              <a:rPr lang="el-GR" i="1" dirty="0"/>
              <a:t>υπολογιστής μπορεί να χρησιμεύσει ως γνωστικό εργαλείο</a:t>
            </a:r>
          </a:p>
          <a:p>
            <a:pPr marL="0" indent="0" algn="ctr">
              <a:lnSpc>
                <a:spcPct val="100000"/>
              </a:lnSpc>
              <a:spcBef>
                <a:spcPts val="0"/>
              </a:spcBef>
              <a:buNone/>
            </a:pPr>
            <a:r>
              <a:rPr lang="el-GR" i="1" dirty="0"/>
              <a:t>(</a:t>
            </a:r>
            <a:r>
              <a:rPr lang="el-GR" i="1" dirty="0" err="1"/>
              <a:t>computer</a:t>
            </a:r>
            <a:r>
              <a:rPr lang="el-GR" i="1" dirty="0"/>
              <a:t> </a:t>
            </a:r>
            <a:r>
              <a:rPr lang="el-GR" i="1" dirty="0" err="1"/>
              <a:t>as</a:t>
            </a:r>
            <a:r>
              <a:rPr lang="el-GR" i="1" dirty="0"/>
              <a:t> a </a:t>
            </a:r>
            <a:r>
              <a:rPr lang="el-GR" i="1" dirty="0" err="1"/>
              <a:t>mind</a:t>
            </a:r>
            <a:r>
              <a:rPr lang="el-GR" i="1" dirty="0"/>
              <a:t> </a:t>
            </a:r>
            <a:r>
              <a:rPr lang="el-GR" i="1" dirty="0" err="1"/>
              <a:t>tool</a:t>
            </a:r>
            <a:r>
              <a:rPr lang="el-GR" i="1" dirty="0"/>
              <a:t>) και να υποστηρίξει εκείνες τις ανθρώπινες πρακτικές, μέσω των οποίων αναπτύσσεται και οικοδομείται η γνώση</a:t>
            </a:r>
          </a:p>
        </p:txBody>
      </p:sp>
      <p:sp>
        <p:nvSpPr>
          <p:cNvPr id="4" name="Θέση περιεχομένου 2">
            <a:extLst>
              <a:ext uri="{FF2B5EF4-FFF2-40B4-BE49-F238E27FC236}">
                <a16:creationId xmlns:a16="http://schemas.microsoft.com/office/drawing/2014/main" id="{4AEFE1A3-C3EB-4730-AD42-6D467C3C3B00}"/>
              </a:ext>
            </a:extLst>
          </p:cNvPr>
          <p:cNvSpPr txBox="1">
            <a:spLocks/>
          </p:cNvSpPr>
          <p:nvPr/>
        </p:nvSpPr>
        <p:spPr>
          <a:xfrm>
            <a:off x="-426720" y="1793152"/>
            <a:ext cx="12085320" cy="52609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l-GR" b="1" dirty="0"/>
              <a:t>ΤΠΕ και τα ΔΠΜ</a:t>
            </a:r>
            <a:endParaRPr lang="el-GR" b="1" i="1" dirty="0"/>
          </a:p>
        </p:txBody>
      </p:sp>
      <p:sp>
        <p:nvSpPr>
          <p:cNvPr id="5" name="Ορθογώνιο 4">
            <a:extLst>
              <a:ext uri="{FF2B5EF4-FFF2-40B4-BE49-F238E27FC236}">
                <a16:creationId xmlns:a16="http://schemas.microsoft.com/office/drawing/2014/main" id="{1B330212-E969-4F3B-A544-BDEEAA226E51}"/>
              </a:ext>
            </a:extLst>
          </p:cNvPr>
          <p:cNvSpPr/>
          <p:nvPr/>
        </p:nvSpPr>
        <p:spPr>
          <a:xfrm>
            <a:off x="106680" y="2292263"/>
            <a:ext cx="12283440" cy="4847481"/>
          </a:xfrm>
          <a:prstGeom prst="rect">
            <a:avLst/>
          </a:prstGeom>
        </p:spPr>
        <p:txBody>
          <a:bodyPr wrap="square">
            <a:spAutoFit/>
          </a:bodyPr>
          <a:lstStyle/>
          <a:p>
            <a:r>
              <a:rPr lang="el-GR" sz="2400" b="1" dirty="0">
                <a:solidFill>
                  <a:srgbClr val="FF0000"/>
                </a:solidFill>
                <a:latin typeface="TimesNewRomanPSMT"/>
              </a:rPr>
              <a:t>Χαρακτηριστικά των Διαδικτυακών Περιβαλλόντων Μάθησης (</a:t>
            </a:r>
            <a:r>
              <a:rPr lang="el-GR" sz="1400" b="1" dirty="0">
                <a:solidFill>
                  <a:srgbClr val="FF0000"/>
                </a:solidFill>
                <a:latin typeface="TimesNewRomanPSMT"/>
              </a:rPr>
              <a:t>ΔΠΜ –</a:t>
            </a:r>
            <a:r>
              <a:rPr lang="el-GR" sz="1400" b="1" dirty="0" err="1">
                <a:solidFill>
                  <a:srgbClr val="FF0000"/>
                </a:solidFill>
                <a:latin typeface="TimesNewRomanPSMT"/>
              </a:rPr>
              <a:t>web-based</a:t>
            </a:r>
            <a:r>
              <a:rPr lang="el-GR" sz="1400" b="1" dirty="0">
                <a:solidFill>
                  <a:srgbClr val="FF0000"/>
                </a:solidFill>
                <a:latin typeface="TimesNewRomanPSMT"/>
              </a:rPr>
              <a:t> </a:t>
            </a:r>
            <a:r>
              <a:rPr lang="el-GR" sz="1400" b="1" dirty="0" err="1">
                <a:solidFill>
                  <a:srgbClr val="FF0000"/>
                </a:solidFill>
                <a:latin typeface="TimesNewRomanPSMT"/>
              </a:rPr>
              <a:t>learning</a:t>
            </a:r>
            <a:r>
              <a:rPr lang="el-GR" sz="1400" b="1" dirty="0">
                <a:solidFill>
                  <a:srgbClr val="FF0000"/>
                </a:solidFill>
                <a:latin typeface="TimesNewRomanPSMT"/>
              </a:rPr>
              <a:t> </a:t>
            </a:r>
            <a:r>
              <a:rPr lang="el-GR" sz="1400" b="1" dirty="0" err="1">
                <a:solidFill>
                  <a:srgbClr val="FF0000"/>
                </a:solidFill>
                <a:latin typeface="TimesNewRomanPSMT"/>
              </a:rPr>
              <a:t>environments</a:t>
            </a:r>
            <a:r>
              <a:rPr lang="el-GR" sz="1400" b="1" dirty="0">
                <a:solidFill>
                  <a:srgbClr val="FF0000"/>
                </a:solidFill>
                <a:latin typeface="TimesNewRomanPSMT"/>
              </a:rPr>
              <a:t>)</a:t>
            </a:r>
            <a:r>
              <a:rPr lang="el-GR" sz="2400" b="1" dirty="0">
                <a:solidFill>
                  <a:srgbClr val="FF0000"/>
                </a:solidFill>
                <a:latin typeface="TimesNewRomanPSMT"/>
              </a:rPr>
              <a:t>;</a:t>
            </a:r>
          </a:p>
          <a:p>
            <a:pPr marL="285750" indent="-285750">
              <a:spcBef>
                <a:spcPts val="1200"/>
              </a:spcBef>
              <a:buClr>
                <a:srgbClr val="FF0000"/>
              </a:buClr>
              <a:buSzPct val="101000"/>
              <a:buFont typeface="Wingdings" panose="05000000000000000000" pitchFamily="2" charset="2"/>
              <a:buChar char="v"/>
            </a:pPr>
            <a:r>
              <a:rPr lang="el-GR" sz="2400" dirty="0"/>
              <a:t> Αξιοποιούν υπηρεσίες του</a:t>
            </a:r>
            <a:r>
              <a:rPr lang="el-GR" sz="2400" b="1" dirty="0"/>
              <a:t> Διαδικτύου</a:t>
            </a:r>
            <a:r>
              <a:rPr lang="el-GR" sz="2400" dirty="0"/>
              <a:t>, όπως η Σύγχρονη και η Ασύγχρονη </a:t>
            </a:r>
            <a:r>
              <a:rPr lang="el-GR" sz="2400" dirty="0" err="1"/>
              <a:t>Τηλεκπαίδευση</a:t>
            </a:r>
            <a:endParaRPr lang="el-GR" sz="2400" dirty="0"/>
          </a:p>
          <a:p>
            <a:pPr marL="285750" indent="-285750">
              <a:spcBef>
                <a:spcPts val="1200"/>
              </a:spcBef>
              <a:buClr>
                <a:srgbClr val="FF0000"/>
              </a:buClr>
              <a:buSzPct val="101000"/>
              <a:buFont typeface="Wingdings" panose="05000000000000000000" pitchFamily="2" charset="2"/>
              <a:buChar char="v"/>
            </a:pPr>
            <a:r>
              <a:rPr lang="el-GR" sz="2400" dirty="0"/>
              <a:t>Υποστηρίζουν µ</a:t>
            </a:r>
            <a:r>
              <a:rPr lang="el-GR" sz="2400" dirty="0" err="1"/>
              <a:t>ια</a:t>
            </a:r>
            <a:r>
              <a:rPr lang="el-GR" sz="2400" dirty="0"/>
              <a:t> σειρά από λειτουργίες που έχουν στόχο τη </a:t>
            </a:r>
            <a:r>
              <a:rPr lang="el-GR" sz="2400" dirty="0" err="1"/>
              <a:t>δηµιουργία</a:t>
            </a:r>
            <a:r>
              <a:rPr lang="el-GR" sz="2400" dirty="0"/>
              <a:t> και διαχείριση "</a:t>
            </a:r>
            <a:r>
              <a:rPr lang="el-GR" sz="2400" b="1" dirty="0"/>
              <a:t>εικονικών τάξεων" </a:t>
            </a:r>
            <a:r>
              <a:rPr lang="el-GR" sz="2400" dirty="0"/>
              <a:t>(Καραγιαννίδης 2009) </a:t>
            </a:r>
          </a:p>
          <a:p>
            <a:pPr marL="285750" indent="-285750">
              <a:spcBef>
                <a:spcPts val="1200"/>
              </a:spcBef>
              <a:buClr>
                <a:srgbClr val="FF0000"/>
              </a:buClr>
              <a:buSzPct val="101000"/>
              <a:buFont typeface="Wingdings" panose="05000000000000000000" pitchFamily="2" charset="2"/>
              <a:buChar char="v"/>
            </a:pPr>
            <a:endParaRPr lang="el-GR" sz="2400" dirty="0"/>
          </a:p>
          <a:p>
            <a:pPr marL="285750" indent="-285750">
              <a:spcBef>
                <a:spcPts val="1200"/>
              </a:spcBef>
              <a:buClr>
                <a:srgbClr val="FF0000"/>
              </a:buClr>
              <a:buSzPct val="101000"/>
              <a:buFont typeface="Wingdings" panose="05000000000000000000" pitchFamily="2" charset="2"/>
              <a:buChar char="v"/>
            </a:pPr>
            <a:r>
              <a:rPr lang="el-GR" sz="2400" dirty="0"/>
              <a:t>Συνδυάζει στον απαραίτητο βαθμό πολλαπλές εκπαιδευτικές τεχνικές και τεχνολογίες</a:t>
            </a:r>
          </a:p>
          <a:p>
            <a:pPr>
              <a:spcBef>
                <a:spcPts val="1200"/>
              </a:spcBef>
              <a:buClr>
                <a:srgbClr val="FF0000"/>
              </a:buClr>
              <a:buSzPct val="101000"/>
            </a:pPr>
            <a:r>
              <a:rPr lang="el-GR" sz="2400" dirty="0" err="1"/>
              <a:t>Χρησιµοποιεί</a:t>
            </a:r>
            <a:r>
              <a:rPr lang="el-GR" sz="2400" dirty="0"/>
              <a:t> διαφορετικά είδη διδασκαλίας, όπως: </a:t>
            </a:r>
          </a:p>
          <a:p>
            <a:pPr marL="800100" lvl="1" indent="-342900">
              <a:spcBef>
                <a:spcPts val="1200"/>
              </a:spcBef>
              <a:buSzPct val="101000"/>
              <a:buFont typeface="Arial" panose="020B0604020202020204" pitchFamily="34" charset="0"/>
              <a:buChar char="•"/>
            </a:pPr>
            <a:r>
              <a:rPr lang="el-GR" sz="2400" dirty="0"/>
              <a:t>µία διδασκαλία </a:t>
            </a:r>
            <a:r>
              <a:rPr lang="el-GR" sz="2400" dirty="0" err="1"/>
              <a:t>βασισµένη</a:t>
            </a:r>
            <a:r>
              <a:rPr lang="el-GR" sz="2400" dirty="0"/>
              <a:t> στο διαδίκτυο, µε µία ζωντανή διδασκαλία, </a:t>
            </a:r>
          </a:p>
          <a:p>
            <a:pPr marL="800100" lvl="1" indent="-342900">
              <a:spcBef>
                <a:spcPts val="1200"/>
              </a:spcBef>
              <a:buSzPct val="101000"/>
              <a:buFont typeface="Arial" panose="020B0604020202020204" pitchFamily="34" charset="0"/>
              <a:buChar char="•"/>
            </a:pPr>
            <a:r>
              <a:rPr lang="el-GR" sz="2400" dirty="0"/>
              <a:t>το διαδίκτυο ως </a:t>
            </a:r>
            <a:r>
              <a:rPr lang="el-GR" sz="2400" dirty="0" err="1"/>
              <a:t>συµπλήρωµα</a:t>
            </a:r>
            <a:r>
              <a:rPr lang="el-GR" sz="2400" dirty="0"/>
              <a:t> µ</a:t>
            </a:r>
            <a:r>
              <a:rPr lang="el-GR" sz="2400" dirty="0" err="1"/>
              <a:t>ίας</a:t>
            </a:r>
            <a:r>
              <a:rPr lang="el-GR" sz="2400" dirty="0"/>
              <a:t> ζωντανής διδασκαλίας</a:t>
            </a:r>
          </a:p>
          <a:p>
            <a:pPr lvl="1">
              <a:spcBef>
                <a:spcPts val="600"/>
              </a:spcBef>
              <a:buClr>
                <a:srgbClr val="FF0000"/>
              </a:buClr>
              <a:buSzPct val="101000"/>
            </a:pPr>
            <a:endParaRPr lang="el-GR" dirty="0"/>
          </a:p>
        </p:txBody>
      </p:sp>
      <p:sp>
        <p:nvSpPr>
          <p:cNvPr id="6" name="Ορθογώνιο 5">
            <a:extLst>
              <a:ext uri="{FF2B5EF4-FFF2-40B4-BE49-F238E27FC236}">
                <a16:creationId xmlns:a16="http://schemas.microsoft.com/office/drawing/2014/main" id="{770A163D-2BEE-45DA-8FBF-7DC1332F54A0}"/>
              </a:ext>
            </a:extLst>
          </p:cNvPr>
          <p:cNvSpPr/>
          <p:nvPr/>
        </p:nvSpPr>
        <p:spPr>
          <a:xfrm>
            <a:off x="0" y="4538750"/>
            <a:ext cx="11658600" cy="369332"/>
          </a:xfrm>
          <a:prstGeom prst="rect">
            <a:avLst/>
          </a:prstGeom>
        </p:spPr>
        <p:txBody>
          <a:bodyPr wrap="square">
            <a:spAutoFit/>
          </a:bodyPr>
          <a:lstStyle/>
          <a:p>
            <a:r>
              <a:rPr lang="el-GR" dirty="0"/>
              <a:t>.</a:t>
            </a:r>
          </a:p>
        </p:txBody>
      </p:sp>
    </p:spTree>
    <p:extLst>
      <p:ext uri="{BB962C8B-B14F-4D97-AF65-F5344CB8AC3E}">
        <p14:creationId xmlns:p14="http://schemas.microsoft.com/office/powerpoint/2010/main" val="890098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686D75-C8BF-4726-906F-12F44F096D49}"/>
              </a:ext>
            </a:extLst>
          </p:cNvPr>
          <p:cNvSpPr>
            <a:spLocks noGrp="1"/>
          </p:cNvSpPr>
          <p:nvPr>
            <p:ph type="title"/>
          </p:nvPr>
        </p:nvSpPr>
        <p:spPr>
          <a:xfrm>
            <a:off x="491538" y="-256879"/>
            <a:ext cx="10515600" cy="1325563"/>
          </a:xfrm>
        </p:spPr>
        <p:txBody>
          <a:bodyPr/>
          <a:lstStyle/>
          <a:p>
            <a:pPr algn="ctr"/>
            <a:r>
              <a:rPr lang="el-GR" b="1" dirty="0"/>
              <a:t>ΠΛΕΟΝΕΚΤΗΜΑΤΑ</a:t>
            </a:r>
          </a:p>
        </p:txBody>
      </p:sp>
      <p:sp>
        <p:nvSpPr>
          <p:cNvPr id="3" name="Θέση περιεχομένου 2">
            <a:extLst>
              <a:ext uri="{FF2B5EF4-FFF2-40B4-BE49-F238E27FC236}">
                <a16:creationId xmlns:a16="http://schemas.microsoft.com/office/drawing/2014/main" id="{7BEE4853-7680-49ED-818C-AC3B0407F74A}"/>
              </a:ext>
            </a:extLst>
          </p:cNvPr>
          <p:cNvSpPr>
            <a:spLocks noGrp="1"/>
          </p:cNvSpPr>
          <p:nvPr>
            <p:ph idx="1"/>
          </p:nvPr>
        </p:nvSpPr>
        <p:spPr>
          <a:xfrm>
            <a:off x="1986409" y="1419205"/>
            <a:ext cx="8219182" cy="5438795"/>
          </a:xfrm>
        </p:spPr>
        <p:txBody>
          <a:bodyPr>
            <a:normAutofit lnSpcReduction="10000"/>
          </a:bodyPr>
          <a:lstStyle/>
          <a:p>
            <a:pPr>
              <a:spcBef>
                <a:spcPts val="1200"/>
              </a:spcBef>
            </a:pPr>
            <a:r>
              <a:rPr lang="el-GR" dirty="0"/>
              <a:t>Προάγεται η </a:t>
            </a:r>
            <a:r>
              <a:rPr lang="el-GR" b="1" dirty="0" err="1"/>
              <a:t>αυτοκαθοδηγούµενη</a:t>
            </a:r>
            <a:r>
              <a:rPr lang="el-GR" dirty="0"/>
              <a:t> µ</a:t>
            </a:r>
            <a:r>
              <a:rPr lang="el-GR" dirty="0" err="1"/>
              <a:t>άθηση</a:t>
            </a:r>
            <a:endParaRPr lang="el-GR" dirty="0"/>
          </a:p>
          <a:p>
            <a:pPr>
              <a:spcBef>
                <a:spcPts val="1200"/>
              </a:spcBef>
            </a:pPr>
            <a:endParaRPr lang="el-GR" sz="1600" dirty="0"/>
          </a:p>
          <a:p>
            <a:pPr>
              <a:spcBef>
                <a:spcPts val="1200"/>
              </a:spcBef>
            </a:pPr>
            <a:r>
              <a:rPr lang="el-GR" dirty="0"/>
              <a:t>Ενθαρρύνεται η εμπλοκή των εκπαιδευόμενων σε </a:t>
            </a:r>
            <a:r>
              <a:rPr lang="el-GR" b="1" dirty="0"/>
              <a:t>αυθεντικές καταστάσεις</a:t>
            </a:r>
            <a:r>
              <a:rPr lang="el-GR" dirty="0"/>
              <a:t> </a:t>
            </a:r>
          </a:p>
          <a:p>
            <a:pPr>
              <a:spcBef>
                <a:spcPts val="1200"/>
              </a:spcBef>
            </a:pPr>
            <a:endParaRPr lang="el-GR" dirty="0"/>
          </a:p>
          <a:p>
            <a:pPr>
              <a:spcBef>
                <a:spcPts val="1200"/>
              </a:spcBef>
            </a:pPr>
            <a:r>
              <a:rPr lang="el-GR" dirty="0"/>
              <a:t>Καλλιεργούνται </a:t>
            </a:r>
            <a:r>
              <a:rPr lang="el-GR" b="1" dirty="0"/>
              <a:t>οι κοινωνικές δεξιότητες εκπαιδευτών κι εκπαιδευόμενων</a:t>
            </a:r>
          </a:p>
          <a:p>
            <a:pPr>
              <a:spcBef>
                <a:spcPts val="1200"/>
              </a:spcBef>
            </a:pPr>
            <a:endParaRPr lang="el-GR" dirty="0"/>
          </a:p>
          <a:p>
            <a:pPr>
              <a:spcBef>
                <a:spcPts val="1200"/>
              </a:spcBef>
            </a:pPr>
            <a:r>
              <a:rPr lang="el-GR" b="1" dirty="0"/>
              <a:t>Μαθαίνει με τη χρήση των ΤΠΕ</a:t>
            </a:r>
            <a:r>
              <a:rPr lang="el-GR" dirty="0"/>
              <a:t>, παρά τη χρήση τους, ώστε να επωφελείται να αξιοποιεί και να χρησιμοποιεί χρηστικά, όλες τις νέες δυνατότητες που του προσφέρουν.</a:t>
            </a:r>
          </a:p>
        </p:txBody>
      </p:sp>
    </p:spTree>
    <p:extLst>
      <p:ext uri="{BB962C8B-B14F-4D97-AF65-F5344CB8AC3E}">
        <p14:creationId xmlns:p14="http://schemas.microsoft.com/office/powerpoint/2010/main" val="2362740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A3E7E9E-AD7B-4C39-9C15-4B0E4D985E69}"/>
              </a:ext>
            </a:extLst>
          </p:cNvPr>
          <p:cNvSpPr>
            <a:spLocks noGrp="1"/>
          </p:cNvSpPr>
          <p:nvPr>
            <p:ph idx="1"/>
          </p:nvPr>
        </p:nvSpPr>
        <p:spPr>
          <a:xfrm>
            <a:off x="181008" y="2007846"/>
            <a:ext cx="5359019" cy="2962356"/>
          </a:xfrm>
        </p:spPr>
        <p:txBody>
          <a:bodyPr>
            <a:normAutofit/>
          </a:bodyPr>
          <a:lstStyle/>
          <a:p>
            <a:pPr marL="0" indent="0">
              <a:buNone/>
            </a:pPr>
            <a:r>
              <a:rPr lang="el-GR" dirty="0"/>
              <a:t>α) οι ίδιοι δοκιμάζουν σκόπιμα νέες στρατηγικές αλληλεπίδρασης με τους μαθητές και </a:t>
            </a:r>
            <a:r>
              <a:rPr lang="el-GR" dirty="0" err="1"/>
              <a:t>αναστοχάζονται</a:t>
            </a:r>
            <a:r>
              <a:rPr lang="el-GR" dirty="0"/>
              <a:t> πάνω σ’ αυτές </a:t>
            </a:r>
          </a:p>
          <a:p>
            <a:pPr marL="0" indent="0">
              <a:buNone/>
            </a:pPr>
            <a:r>
              <a:rPr lang="el-GR" dirty="0"/>
              <a:t>β) όταν αναθεωρούν τις πρακτικές που εφαρμόζουν οι ίδιοι μετά από </a:t>
            </a:r>
            <a:r>
              <a:rPr lang="el-GR" dirty="0" err="1"/>
              <a:t>αναστοχασμό</a:t>
            </a:r>
            <a:r>
              <a:rPr lang="el-GR" dirty="0"/>
              <a:t> </a:t>
            </a:r>
            <a:r>
              <a:rPr lang="el-GR" sz="2400" i="1" dirty="0"/>
              <a:t>(γνωστική σύγκρουση)</a:t>
            </a:r>
            <a:endParaRPr lang="el-GR" i="1" dirty="0"/>
          </a:p>
        </p:txBody>
      </p:sp>
      <p:sp>
        <p:nvSpPr>
          <p:cNvPr id="4" name="Θέση περιεχομένου 2">
            <a:extLst>
              <a:ext uri="{FF2B5EF4-FFF2-40B4-BE49-F238E27FC236}">
                <a16:creationId xmlns:a16="http://schemas.microsoft.com/office/drawing/2014/main" id="{5D012FA3-450E-4B08-B82E-80B5DC7ED8F8}"/>
              </a:ext>
            </a:extLst>
          </p:cNvPr>
          <p:cNvSpPr txBox="1">
            <a:spLocks/>
          </p:cNvSpPr>
          <p:nvPr/>
        </p:nvSpPr>
        <p:spPr>
          <a:xfrm>
            <a:off x="5852160" y="2105214"/>
            <a:ext cx="6339840" cy="35137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l-GR" dirty="0"/>
              <a:t>α) όταν προσπαθούν να επανέλθουν σε παλιές πρακτικές τους, </a:t>
            </a:r>
          </a:p>
          <a:p>
            <a:pPr marL="0" indent="0">
              <a:buNone/>
            </a:pPr>
            <a:r>
              <a:rPr lang="el-GR" dirty="0"/>
              <a:t>β) όταν αξιοποιούν ιδέες που παίρνουν από συναδέλφους τους και </a:t>
            </a:r>
          </a:p>
          <a:p>
            <a:pPr marL="0" indent="0">
              <a:buNone/>
            </a:pPr>
            <a:r>
              <a:rPr lang="el-GR" dirty="0"/>
              <a:t>γ) όταν αποφεύγουν την εκμάθηση νέων μεθόδων</a:t>
            </a:r>
          </a:p>
        </p:txBody>
      </p:sp>
      <p:sp>
        <p:nvSpPr>
          <p:cNvPr id="5" name="Ορθογώνιο 4">
            <a:extLst>
              <a:ext uri="{FF2B5EF4-FFF2-40B4-BE49-F238E27FC236}">
                <a16:creationId xmlns:a16="http://schemas.microsoft.com/office/drawing/2014/main" id="{906B2959-4C1F-4477-874D-8EF8C3348807}"/>
              </a:ext>
            </a:extLst>
          </p:cNvPr>
          <p:cNvSpPr/>
          <p:nvPr/>
        </p:nvSpPr>
        <p:spPr>
          <a:xfrm>
            <a:off x="291489" y="335320"/>
            <a:ext cx="11121341" cy="830997"/>
          </a:xfrm>
          <a:prstGeom prst="rect">
            <a:avLst/>
          </a:prstGeom>
        </p:spPr>
        <p:txBody>
          <a:bodyPr wrap="square">
            <a:spAutoFit/>
          </a:bodyPr>
          <a:lstStyle/>
          <a:p>
            <a:pPr algn="ctr"/>
            <a:r>
              <a:rPr lang="el-GR" sz="2400" dirty="0"/>
              <a:t>Σύμφωνα με ερευνητικά πορίσματα για τις πρακτικές που υιοθετούν οι εκπαιδευτικοί στη διδασκαλία, η μάθησή τους (</a:t>
            </a:r>
            <a:r>
              <a:rPr lang="el-GR" sz="2400" dirty="0" err="1"/>
              <a:t>Bakkenes</a:t>
            </a:r>
            <a:r>
              <a:rPr lang="el-GR" sz="2400" dirty="0"/>
              <a:t> </a:t>
            </a:r>
            <a:r>
              <a:rPr lang="el-GR" sz="2400" dirty="0" err="1"/>
              <a:t>et</a:t>
            </a:r>
            <a:r>
              <a:rPr lang="el-GR" sz="2400" dirty="0"/>
              <a:t> </a:t>
            </a:r>
            <a:r>
              <a:rPr lang="el-GR" sz="2400" dirty="0" err="1"/>
              <a:t>al</a:t>
            </a:r>
            <a:r>
              <a:rPr lang="el-GR" sz="2400" dirty="0"/>
              <a:t>. 2010)</a:t>
            </a:r>
          </a:p>
        </p:txBody>
      </p:sp>
      <p:sp>
        <p:nvSpPr>
          <p:cNvPr id="6" name="Ορθογώνιο 5">
            <a:extLst>
              <a:ext uri="{FF2B5EF4-FFF2-40B4-BE49-F238E27FC236}">
                <a16:creationId xmlns:a16="http://schemas.microsoft.com/office/drawing/2014/main" id="{931071E4-8FE9-40E9-AEE0-9F72B9284965}"/>
              </a:ext>
            </a:extLst>
          </p:cNvPr>
          <p:cNvSpPr/>
          <p:nvPr/>
        </p:nvSpPr>
        <p:spPr>
          <a:xfrm>
            <a:off x="735384" y="1606506"/>
            <a:ext cx="3499291" cy="400110"/>
          </a:xfrm>
          <a:prstGeom prst="rect">
            <a:avLst/>
          </a:prstGeom>
        </p:spPr>
        <p:txBody>
          <a:bodyPr wrap="none">
            <a:spAutoFit/>
          </a:bodyPr>
          <a:lstStyle/>
          <a:p>
            <a:r>
              <a:rPr lang="el-GR" sz="2000" dirty="0">
                <a:solidFill>
                  <a:srgbClr val="FF0000"/>
                </a:solidFill>
              </a:rPr>
              <a:t>είναι αποτελεσματικότερη όταν</a:t>
            </a:r>
          </a:p>
        </p:txBody>
      </p:sp>
      <p:sp>
        <p:nvSpPr>
          <p:cNvPr id="7" name="Ορθογώνιο 6">
            <a:extLst>
              <a:ext uri="{FF2B5EF4-FFF2-40B4-BE49-F238E27FC236}">
                <a16:creationId xmlns:a16="http://schemas.microsoft.com/office/drawing/2014/main" id="{814D5EBB-5C76-442A-97A2-0B886C1AF41D}"/>
              </a:ext>
            </a:extLst>
          </p:cNvPr>
          <p:cNvSpPr/>
          <p:nvPr/>
        </p:nvSpPr>
        <p:spPr>
          <a:xfrm>
            <a:off x="7239014" y="1680837"/>
            <a:ext cx="3287951" cy="400110"/>
          </a:xfrm>
          <a:prstGeom prst="rect">
            <a:avLst/>
          </a:prstGeom>
        </p:spPr>
        <p:txBody>
          <a:bodyPr wrap="none">
            <a:spAutoFit/>
          </a:bodyPr>
          <a:lstStyle/>
          <a:p>
            <a:r>
              <a:rPr lang="el-GR" sz="2000" dirty="0">
                <a:solidFill>
                  <a:srgbClr val="FF0000"/>
                </a:solidFill>
              </a:rPr>
              <a:t>είναι αναποτελεσματική όταν</a:t>
            </a:r>
          </a:p>
        </p:txBody>
      </p:sp>
      <p:sp>
        <p:nvSpPr>
          <p:cNvPr id="8" name="Ορθογώνιο 7">
            <a:extLst>
              <a:ext uri="{FF2B5EF4-FFF2-40B4-BE49-F238E27FC236}">
                <a16:creationId xmlns:a16="http://schemas.microsoft.com/office/drawing/2014/main" id="{C90170F4-98C6-4C28-89DE-D53A3F6FBA34}"/>
              </a:ext>
            </a:extLst>
          </p:cNvPr>
          <p:cNvSpPr/>
          <p:nvPr/>
        </p:nvSpPr>
        <p:spPr>
          <a:xfrm>
            <a:off x="0" y="5883811"/>
            <a:ext cx="12298679" cy="1015663"/>
          </a:xfrm>
          <a:prstGeom prst="rect">
            <a:avLst/>
          </a:prstGeom>
        </p:spPr>
        <p:txBody>
          <a:bodyPr wrap="square">
            <a:spAutoFit/>
          </a:bodyPr>
          <a:lstStyle/>
          <a:p>
            <a:pPr algn="ctr"/>
            <a:r>
              <a:rPr lang="el-GR" sz="2000" i="1" dirty="0">
                <a:solidFill>
                  <a:srgbClr val="000000"/>
                </a:solidFill>
                <a:latin typeface="Times New Roman" panose="02020603050405020304" pitchFamily="18" charset="0"/>
              </a:rPr>
              <a:t>Γενικότερα, στόχος είναι η εισαγωγή μεθόδων διδασκαλίας και μάθησης που προωθούν την </a:t>
            </a:r>
            <a:r>
              <a:rPr lang="el-GR" sz="2000" b="1" i="1" dirty="0">
                <a:solidFill>
                  <a:srgbClr val="000000"/>
                </a:solidFill>
                <a:latin typeface="Times New Roman" panose="02020603050405020304" pitchFamily="18" charset="0"/>
              </a:rPr>
              <a:t>ενεργό συμμετοχή</a:t>
            </a:r>
            <a:r>
              <a:rPr lang="el-GR" sz="2000" i="1" dirty="0">
                <a:solidFill>
                  <a:srgbClr val="000000"/>
                </a:solidFill>
                <a:latin typeface="Times New Roman" panose="02020603050405020304" pitchFamily="18" charset="0"/>
              </a:rPr>
              <a:t>, τον </a:t>
            </a:r>
            <a:r>
              <a:rPr lang="el-GR" sz="2000" b="1" i="1" dirty="0">
                <a:solidFill>
                  <a:srgbClr val="000000"/>
                </a:solidFill>
                <a:latin typeface="Times New Roman" panose="02020603050405020304" pitchFamily="18" charset="0"/>
              </a:rPr>
              <a:t>προσανατολισμό στο «νόημα» </a:t>
            </a:r>
            <a:r>
              <a:rPr lang="el-GR" sz="2000" i="1" dirty="0">
                <a:solidFill>
                  <a:srgbClr val="000000"/>
                </a:solidFill>
                <a:latin typeface="Times New Roman" panose="02020603050405020304" pitchFamily="18" charset="0"/>
              </a:rPr>
              <a:t>(</a:t>
            </a:r>
            <a:r>
              <a:rPr lang="el-GR" sz="2000" i="1" dirty="0" err="1">
                <a:solidFill>
                  <a:srgbClr val="000000"/>
                </a:solidFill>
                <a:latin typeface="Times New Roman" panose="02020603050405020304" pitchFamily="18" charset="0"/>
              </a:rPr>
              <a:t>Ausubel</a:t>
            </a:r>
            <a:r>
              <a:rPr lang="el-GR" sz="2000" i="1" dirty="0">
                <a:solidFill>
                  <a:srgbClr val="000000"/>
                </a:solidFill>
                <a:latin typeface="Times New Roman" panose="02020603050405020304" pitchFamily="18" charset="0"/>
              </a:rPr>
              <a:t> 1963), </a:t>
            </a:r>
            <a:r>
              <a:rPr lang="el-GR" sz="2000" b="1" i="1" dirty="0">
                <a:solidFill>
                  <a:srgbClr val="000000"/>
                </a:solidFill>
                <a:latin typeface="Times New Roman" panose="02020603050405020304" pitchFamily="18" charset="0"/>
              </a:rPr>
              <a:t>τις εφαρμογές</a:t>
            </a:r>
            <a:r>
              <a:rPr lang="el-GR" sz="2000" i="1" dirty="0">
                <a:solidFill>
                  <a:srgbClr val="000000"/>
                </a:solidFill>
                <a:latin typeface="Times New Roman" panose="02020603050405020304" pitchFamily="18" charset="0"/>
              </a:rPr>
              <a:t>, </a:t>
            </a:r>
            <a:r>
              <a:rPr lang="el-GR" sz="2000" b="1" i="1" dirty="0">
                <a:solidFill>
                  <a:srgbClr val="000000"/>
                </a:solidFill>
                <a:latin typeface="Times New Roman" panose="02020603050405020304" pitchFamily="18" charset="0"/>
              </a:rPr>
              <a:t>την αυτορρύθμιση </a:t>
            </a:r>
            <a:r>
              <a:rPr lang="el-GR" sz="2000" i="1" dirty="0">
                <a:solidFill>
                  <a:srgbClr val="000000"/>
                </a:solidFill>
                <a:latin typeface="Times New Roman" panose="02020603050405020304" pitchFamily="18" charset="0"/>
              </a:rPr>
              <a:t>και τη </a:t>
            </a:r>
            <a:r>
              <a:rPr lang="el-GR" sz="2000" b="1" i="1" dirty="0">
                <a:solidFill>
                  <a:srgbClr val="000000"/>
                </a:solidFill>
                <a:latin typeface="Times New Roman" panose="02020603050405020304" pitchFamily="18" charset="0"/>
              </a:rPr>
              <a:t>συνεργατική μάθηση </a:t>
            </a:r>
            <a:r>
              <a:rPr lang="el-GR" sz="2000" i="1" dirty="0">
                <a:solidFill>
                  <a:srgbClr val="000000"/>
                </a:solidFill>
                <a:latin typeface="Times New Roman" panose="02020603050405020304" pitchFamily="18" charset="0"/>
              </a:rPr>
              <a:t>(</a:t>
            </a:r>
            <a:r>
              <a:rPr lang="el-GR" sz="2000" i="1" dirty="0" err="1">
                <a:solidFill>
                  <a:srgbClr val="000000"/>
                </a:solidFill>
                <a:latin typeface="Times New Roman" panose="02020603050405020304" pitchFamily="18" charset="0"/>
              </a:rPr>
              <a:t>Vermunt</a:t>
            </a:r>
            <a:r>
              <a:rPr lang="el-GR" sz="2000" i="1" dirty="0">
                <a:solidFill>
                  <a:srgbClr val="000000"/>
                </a:solidFill>
                <a:latin typeface="Times New Roman" panose="02020603050405020304" pitchFamily="18" charset="0"/>
              </a:rPr>
              <a:t> &amp; </a:t>
            </a:r>
            <a:r>
              <a:rPr lang="el-GR" sz="2000" i="1" dirty="0" err="1">
                <a:solidFill>
                  <a:srgbClr val="000000"/>
                </a:solidFill>
                <a:latin typeface="Times New Roman" panose="02020603050405020304" pitchFamily="18" charset="0"/>
              </a:rPr>
              <a:t>Endedijk</a:t>
            </a:r>
            <a:r>
              <a:rPr lang="el-GR" sz="2000" i="1" dirty="0">
                <a:solidFill>
                  <a:srgbClr val="000000"/>
                </a:solidFill>
                <a:latin typeface="Times New Roman" panose="02020603050405020304" pitchFamily="18" charset="0"/>
              </a:rPr>
              <a:t> 2011) </a:t>
            </a:r>
            <a:endParaRPr lang="el-GR" sz="2000" i="1" dirty="0"/>
          </a:p>
        </p:txBody>
      </p:sp>
    </p:spTree>
    <p:extLst>
      <p:ext uri="{BB962C8B-B14F-4D97-AF65-F5344CB8AC3E}">
        <p14:creationId xmlns:p14="http://schemas.microsoft.com/office/powerpoint/2010/main" val="710207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D9C502-A3B6-44EE-8B0B-F2293BF1ED9D}"/>
              </a:ext>
            </a:extLst>
          </p:cNvPr>
          <p:cNvSpPr>
            <a:spLocks noGrp="1"/>
          </p:cNvSpPr>
          <p:nvPr>
            <p:ph type="title"/>
          </p:nvPr>
        </p:nvSpPr>
        <p:spPr>
          <a:xfrm>
            <a:off x="609600" y="790470"/>
            <a:ext cx="10515600" cy="686435"/>
          </a:xfrm>
        </p:spPr>
        <p:txBody>
          <a:bodyPr>
            <a:normAutofit fontScale="90000"/>
          </a:bodyPr>
          <a:lstStyle/>
          <a:p>
            <a:pPr algn="ctr"/>
            <a:r>
              <a:rPr lang="el-GR" b="1" dirty="0"/>
              <a:t>Χαρακτηριστικά </a:t>
            </a:r>
          </a:p>
        </p:txBody>
      </p:sp>
      <p:sp>
        <p:nvSpPr>
          <p:cNvPr id="3" name="Θέση περιεχομένου 2">
            <a:extLst>
              <a:ext uri="{FF2B5EF4-FFF2-40B4-BE49-F238E27FC236}">
                <a16:creationId xmlns:a16="http://schemas.microsoft.com/office/drawing/2014/main" id="{10EE3A5E-4592-4EB7-899D-2B57F410393E}"/>
              </a:ext>
            </a:extLst>
          </p:cNvPr>
          <p:cNvSpPr>
            <a:spLocks noGrp="1"/>
          </p:cNvSpPr>
          <p:nvPr>
            <p:ph idx="1"/>
          </p:nvPr>
        </p:nvSpPr>
        <p:spPr>
          <a:xfrm>
            <a:off x="96455" y="2671077"/>
            <a:ext cx="12095545" cy="5259766"/>
          </a:xfrm>
        </p:spPr>
        <p:txBody>
          <a:bodyPr>
            <a:normAutofit/>
          </a:bodyPr>
          <a:lstStyle/>
          <a:p>
            <a:pPr>
              <a:spcAft>
                <a:spcPts val="1200"/>
              </a:spcAft>
            </a:pPr>
            <a:r>
              <a:rPr lang="el-GR" dirty="0"/>
              <a:t>Συνδυάζεται η πρόσωπο-με-πρόσωπο επικοινωνία,  με μαθησιακές διαδικασίες που λαμβάνουν χώρα </a:t>
            </a:r>
            <a:r>
              <a:rPr lang="el-GR" b="1" dirty="0"/>
              <a:t>σε προσωπικούς, αυτορρυθμιζόμενους </a:t>
            </a:r>
            <a:r>
              <a:rPr lang="el-GR" dirty="0"/>
              <a:t>χρόνους. </a:t>
            </a:r>
          </a:p>
          <a:p>
            <a:pPr>
              <a:spcAft>
                <a:spcPts val="1200"/>
              </a:spcAft>
            </a:pPr>
            <a:r>
              <a:rPr lang="el-GR" dirty="0"/>
              <a:t>Εκτείνονται από τη διακίνηση κειμένων μέσω ηλεκτρονικής αλληλογραφίας μέχρι την </a:t>
            </a:r>
            <a:r>
              <a:rPr lang="el-GR" b="1" dirty="0"/>
              <a:t>ηλεκτρονική επικοινωνία </a:t>
            </a:r>
            <a:r>
              <a:rPr lang="el-GR" dirty="0"/>
              <a:t>με ηχογραφημένα αρχεία και την τηλεδιάσκεψη </a:t>
            </a:r>
            <a:r>
              <a:rPr lang="el-GR" sz="2000" i="1" dirty="0"/>
              <a:t>(</a:t>
            </a:r>
            <a:r>
              <a:rPr lang="en-US" sz="2000" i="1" dirty="0"/>
              <a:t>Korthagen &amp; </a:t>
            </a:r>
            <a:r>
              <a:rPr lang="en-US" sz="2000" i="1" dirty="0" err="1"/>
              <a:t>Vasalos</a:t>
            </a:r>
            <a:r>
              <a:rPr lang="en-US" sz="2000" i="1" dirty="0"/>
              <a:t> 2005, Haller et al. 2007</a:t>
            </a:r>
            <a:r>
              <a:rPr lang="el-GR" sz="2000" i="1" dirty="0"/>
              <a:t>)</a:t>
            </a:r>
          </a:p>
          <a:p>
            <a:pPr>
              <a:spcAft>
                <a:spcPts val="1200"/>
              </a:spcAft>
            </a:pPr>
            <a:r>
              <a:rPr lang="el-GR" dirty="0"/>
              <a:t>ΟΙ μαθητές εξοικειώνονται με πρακτικές που ευνοούν το σχεδιασμό </a:t>
            </a:r>
            <a:r>
              <a:rPr lang="el-GR" u="sng" dirty="0"/>
              <a:t>ερευνητικών εργασιών (</a:t>
            </a:r>
            <a:r>
              <a:rPr lang="el-GR" u="sng" dirty="0" err="1"/>
              <a:t>projects</a:t>
            </a:r>
            <a:r>
              <a:rPr lang="el-GR" dirty="0"/>
              <a:t>), τη </a:t>
            </a:r>
            <a:r>
              <a:rPr lang="el-GR" u="sng" dirty="0"/>
              <a:t>διαμόρφωση περιβαλλόντων συνεργατικής μάθησης</a:t>
            </a:r>
            <a:r>
              <a:rPr lang="el-GR" dirty="0"/>
              <a:t> και την </a:t>
            </a:r>
            <a:r>
              <a:rPr lang="el-GR" u="sng" dirty="0"/>
              <a:t>ανάπτυξη αυτορρυθμιζόμενης μάθησης</a:t>
            </a:r>
            <a:r>
              <a:rPr lang="el-GR" dirty="0"/>
              <a:t>.</a:t>
            </a:r>
          </a:p>
          <a:p>
            <a:endParaRPr lang="el-GR" i="1" dirty="0"/>
          </a:p>
          <a:p>
            <a:endParaRPr lang="el-GR" dirty="0"/>
          </a:p>
        </p:txBody>
      </p:sp>
      <p:sp>
        <p:nvSpPr>
          <p:cNvPr id="4" name="Ορθογώνιο 3">
            <a:extLst>
              <a:ext uri="{FF2B5EF4-FFF2-40B4-BE49-F238E27FC236}">
                <a16:creationId xmlns:a16="http://schemas.microsoft.com/office/drawing/2014/main" id="{231F3DBE-906E-45DF-9D7C-4B8F6A0E398F}"/>
              </a:ext>
            </a:extLst>
          </p:cNvPr>
          <p:cNvSpPr/>
          <p:nvPr/>
        </p:nvSpPr>
        <p:spPr>
          <a:xfrm>
            <a:off x="96455" y="1347638"/>
            <a:ext cx="11485945" cy="1323439"/>
          </a:xfrm>
          <a:prstGeom prst="rect">
            <a:avLst/>
          </a:prstGeom>
        </p:spPr>
        <p:txBody>
          <a:bodyPr wrap="square">
            <a:spAutoFit/>
          </a:bodyPr>
          <a:lstStyle/>
          <a:p>
            <a:pPr algn="ctr"/>
            <a:r>
              <a:rPr lang="el-GR" sz="2000" i="1" dirty="0"/>
              <a:t>Το μοντέλο της μικτής μάθησης – που λέγεται και μοντέλο υβριδικής μάθησης (</a:t>
            </a:r>
            <a:r>
              <a:rPr lang="el-GR" sz="2000" i="1" dirty="0" err="1"/>
              <a:t>Graham</a:t>
            </a:r>
            <a:r>
              <a:rPr lang="el-GR" sz="2000" i="1" dirty="0"/>
              <a:t> 2006) – αναγνωρίστηκε από την Αμερικανική Ένωση Εκπαίδευσης και Ανάπτυξης ως μια από τις κορυφαίες τάσεις που έχουν εμφανιστεί την τελευταία δεκαετία στη βιομηχανία πρόσκτησης της γνώσης</a:t>
            </a:r>
          </a:p>
          <a:p>
            <a:pPr algn="ctr"/>
            <a:r>
              <a:rPr lang="el-GR" sz="2000" i="1" dirty="0"/>
              <a:t> (</a:t>
            </a:r>
            <a:r>
              <a:rPr lang="el-GR" sz="2000" i="1" dirty="0" err="1"/>
              <a:t>Rooney</a:t>
            </a:r>
            <a:r>
              <a:rPr lang="el-GR" sz="2000" i="1" dirty="0"/>
              <a:t> 2003).</a:t>
            </a:r>
          </a:p>
        </p:txBody>
      </p:sp>
      <p:sp>
        <p:nvSpPr>
          <p:cNvPr id="5" name="Τίτλος 1">
            <a:extLst>
              <a:ext uri="{FF2B5EF4-FFF2-40B4-BE49-F238E27FC236}">
                <a16:creationId xmlns:a16="http://schemas.microsoft.com/office/drawing/2014/main" id="{66FFE811-D9B3-4D59-8560-6F126DB5DF65}"/>
              </a:ext>
            </a:extLst>
          </p:cNvPr>
          <p:cNvSpPr txBox="1">
            <a:spLocks/>
          </p:cNvSpPr>
          <p:nvPr/>
        </p:nvSpPr>
        <p:spPr>
          <a:xfrm>
            <a:off x="35495" y="0"/>
            <a:ext cx="11257345" cy="1064906"/>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6000" dirty="0"/>
              <a:t> </a:t>
            </a:r>
            <a:r>
              <a:rPr lang="el-GR" sz="6000" b="1" dirty="0"/>
              <a:t>Το </a:t>
            </a:r>
            <a:r>
              <a:rPr lang="el-GR" sz="4900" b="1" dirty="0"/>
              <a:t>μοντέλο</a:t>
            </a:r>
            <a:r>
              <a:rPr lang="el-GR" sz="6000" b="1" dirty="0"/>
              <a:t> της μικτής μάθησης</a:t>
            </a:r>
            <a:br>
              <a:rPr lang="el-GR" sz="1600" b="1" i="1" dirty="0"/>
            </a:br>
            <a:r>
              <a:rPr lang="el-GR" sz="1600" b="1" i="1" dirty="0"/>
              <a:t>(</a:t>
            </a:r>
            <a:r>
              <a:rPr lang="en-US" sz="1600" i="1" dirty="0"/>
              <a:t>Alonso et al. 2005, </a:t>
            </a:r>
            <a:r>
              <a:rPr lang="en-US" sz="1600" i="1" dirty="0" err="1"/>
              <a:t>Kupetz</a:t>
            </a:r>
            <a:r>
              <a:rPr lang="en-US" sz="1600" i="1" dirty="0"/>
              <a:t> &amp; </a:t>
            </a:r>
            <a:r>
              <a:rPr lang="en-US" sz="1600" i="1" dirty="0" err="1"/>
              <a:t>Ziegenmeyer</a:t>
            </a:r>
            <a:r>
              <a:rPr lang="en-US" sz="1600" i="1" dirty="0"/>
              <a:t> 2005, </a:t>
            </a:r>
            <a:r>
              <a:rPr lang="en-US" sz="1600" i="1" dirty="0" err="1"/>
              <a:t>Scholze</a:t>
            </a:r>
            <a:r>
              <a:rPr lang="en-US" sz="1600" i="1" dirty="0"/>
              <a:t> &amp; </a:t>
            </a:r>
            <a:r>
              <a:rPr lang="en-US" sz="1600" i="1" dirty="0" err="1"/>
              <a:t>Wiemann</a:t>
            </a:r>
            <a:r>
              <a:rPr lang="en-US" sz="1600" i="1" dirty="0"/>
              <a:t> 2006, </a:t>
            </a:r>
            <a:r>
              <a:rPr lang="en-US" sz="1600" i="1" dirty="0" err="1"/>
              <a:t>Marçal</a:t>
            </a:r>
            <a:r>
              <a:rPr lang="en-US" sz="1600" i="1" dirty="0"/>
              <a:t> &amp; Caetano 2010) </a:t>
            </a:r>
            <a:endParaRPr lang="el-GR" i="1" dirty="0"/>
          </a:p>
        </p:txBody>
      </p:sp>
    </p:spTree>
    <p:extLst>
      <p:ext uri="{BB962C8B-B14F-4D97-AF65-F5344CB8AC3E}">
        <p14:creationId xmlns:p14="http://schemas.microsoft.com/office/powerpoint/2010/main" val="824130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A8B556-8DA3-45CC-91BF-80153094AFCF}"/>
              </a:ext>
            </a:extLst>
          </p:cNvPr>
          <p:cNvSpPr>
            <a:spLocks noGrp="1"/>
          </p:cNvSpPr>
          <p:nvPr>
            <p:ph type="title"/>
          </p:nvPr>
        </p:nvSpPr>
        <p:spPr>
          <a:xfrm>
            <a:off x="571500" y="0"/>
            <a:ext cx="10515600" cy="1325563"/>
          </a:xfrm>
        </p:spPr>
        <p:txBody>
          <a:bodyPr/>
          <a:lstStyle/>
          <a:p>
            <a:pPr algn="ctr"/>
            <a:r>
              <a:rPr lang="el-GR" b="1" dirty="0"/>
              <a:t>Συστατικά ενός αποτελεσματικού μοντέλου μικτής μάθησης </a:t>
            </a:r>
          </a:p>
        </p:txBody>
      </p:sp>
      <p:sp>
        <p:nvSpPr>
          <p:cNvPr id="3" name="Θέση περιεχομένου 2">
            <a:extLst>
              <a:ext uri="{FF2B5EF4-FFF2-40B4-BE49-F238E27FC236}">
                <a16:creationId xmlns:a16="http://schemas.microsoft.com/office/drawing/2014/main" id="{4A2686EB-A9BD-4C30-8825-31CBBFDE105F}"/>
              </a:ext>
            </a:extLst>
          </p:cNvPr>
          <p:cNvSpPr>
            <a:spLocks noGrp="1"/>
          </p:cNvSpPr>
          <p:nvPr>
            <p:ph idx="1"/>
          </p:nvPr>
        </p:nvSpPr>
        <p:spPr>
          <a:xfrm>
            <a:off x="259080" y="1682050"/>
            <a:ext cx="11201400" cy="3896132"/>
          </a:xfrm>
        </p:spPr>
        <p:txBody>
          <a:bodyPr>
            <a:normAutofit fontScale="92500" lnSpcReduction="10000"/>
          </a:bodyPr>
          <a:lstStyle/>
          <a:p>
            <a:r>
              <a:rPr lang="el-GR" dirty="0"/>
              <a:t>Ένας</a:t>
            </a:r>
            <a:r>
              <a:rPr lang="el-GR" b="1" dirty="0"/>
              <a:t> εκπαιδευτής </a:t>
            </a:r>
            <a:r>
              <a:rPr lang="el-GR" dirty="0"/>
              <a:t>(συντονιστής) που ενορχηστρώνει τη μάθηση,</a:t>
            </a:r>
          </a:p>
          <a:p>
            <a:r>
              <a:rPr lang="el-GR" dirty="0"/>
              <a:t>Χρήση του </a:t>
            </a:r>
            <a:r>
              <a:rPr lang="el-GR" b="1" dirty="0"/>
              <a:t>ηλεκτρονικού</a:t>
            </a:r>
            <a:r>
              <a:rPr lang="el-GR" dirty="0"/>
              <a:t> ταχυδρομείου, τηλεφώνου, οι εικονικές τάξεις μέσω τηλεδιάσκεψης, </a:t>
            </a:r>
          </a:p>
          <a:p>
            <a:r>
              <a:rPr lang="el-GR" b="1" dirty="0"/>
              <a:t>Αλληλεπίδραση</a:t>
            </a:r>
            <a:r>
              <a:rPr lang="el-GR" dirty="0"/>
              <a:t> μεταξύ των συμμετεχόντων και του εκπαιδευτή αλλά και των συμμετεχόντων μεταξύ τους σε ομαδικές εργασίες, </a:t>
            </a:r>
          </a:p>
          <a:p>
            <a:r>
              <a:rPr lang="el-GR" b="1" dirty="0"/>
              <a:t>Τεχνολογική υποστήριξη </a:t>
            </a:r>
            <a:r>
              <a:rPr lang="el-GR" dirty="0"/>
              <a:t>(π.χ. με χρήση ειδικής πλατφόρμας, οι ψηφιακές ασκήσεις αξιολόγησης). (</a:t>
            </a:r>
            <a:r>
              <a:rPr lang="el-GR" dirty="0" err="1"/>
              <a:t>Alonso</a:t>
            </a:r>
            <a:r>
              <a:rPr lang="el-GR" dirty="0"/>
              <a:t> </a:t>
            </a:r>
            <a:r>
              <a:rPr lang="el-GR" dirty="0" err="1"/>
              <a:t>et</a:t>
            </a:r>
            <a:r>
              <a:rPr lang="el-GR" dirty="0"/>
              <a:t> </a:t>
            </a:r>
            <a:r>
              <a:rPr lang="el-GR" dirty="0" err="1"/>
              <a:t>al</a:t>
            </a:r>
            <a:r>
              <a:rPr lang="el-GR" dirty="0"/>
              <a:t>. 2005)</a:t>
            </a:r>
          </a:p>
          <a:p>
            <a:r>
              <a:rPr lang="el-GR" dirty="0"/>
              <a:t>Αξιοποίηση </a:t>
            </a:r>
            <a:r>
              <a:rPr lang="el-GR" b="1" dirty="0"/>
              <a:t>σύγχρονων εργαλείων διαδικτυακής επικοινωνίας </a:t>
            </a:r>
            <a:r>
              <a:rPr lang="el-GR" dirty="0"/>
              <a:t>όπως η διαδικτυακή εγκυκλοπαίδεια WIKI, τα </a:t>
            </a:r>
            <a:r>
              <a:rPr lang="el-GR" dirty="0" err="1"/>
              <a:t>ιστολόγια</a:t>
            </a:r>
            <a:r>
              <a:rPr lang="el-GR" dirty="0"/>
              <a:t>, οι ηλεκτρονικοί φάκελοι και οι τηλεδιασκέψεις </a:t>
            </a:r>
          </a:p>
          <a:p>
            <a:endParaRPr lang="el-GR" dirty="0"/>
          </a:p>
        </p:txBody>
      </p:sp>
      <p:sp>
        <p:nvSpPr>
          <p:cNvPr id="4" name="Ορθογώνιο 3">
            <a:extLst>
              <a:ext uri="{FF2B5EF4-FFF2-40B4-BE49-F238E27FC236}">
                <a16:creationId xmlns:a16="http://schemas.microsoft.com/office/drawing/2014/main" id="{9CF8477D-6151-4942-93F6-FDD76AF0003C}"/>
              </a:ext>
            </a:extLst>
          </p:cNvPr>
          <p:cNvSpPr/>
          <p:nvPr/>
        </p:nvSpPr>
        <p:spPr>
          <a:xfrm>
            <a:off x="259080" y="5934670"/>
            <a:ext cx="11049000" cy="923330"/>
          </a:xfrm>
          <a:prstGeom prst="rect">
            <a:avLst/>
          </a:prstGeom>
        </p:spPr>
        <p:txBody>
          <a:bodyPr wrap="square">
            <a:spAutoFit/>
          </a:bodyPr>
          <a:lstStyle/>
          <a:p>
            <a:pPr algn="ctr"/>
            <a:r>
              <a:rPr lang="el-GR" i="1" dirty="0">
                <a:solidFill>
                  <a:srgbClr val="000000"/>
                </a:solidFill>
                <a:latin typeface="Times New Roman" panose="02020603050405020304" pitchFamily="18" charset="0"/>
              </a:rPr>
              <a:t>Η μικτή μάθηση εξασφαλίζει καλύτερη διαπροσωπική επικοινωνία, αλληλεπίδραση και ανάπτυξη δεσμών μεταξύ των συμμετεχόντων· επιπλέον, ανταποκρίνεται στις αρχές διαφοροποίησης της μάθησης, καθώς αναγνωρίζει τα ποικίλα στυλ μάθησης, τις μαθησιακές προτιμήσεις και τις μαθησιακές ανάγκες των συμμετεχόντων (</a:t>
            </a:r>
            <a:r>
              <a:rPr lang="el-GR" i="1" dirty="0" err="1">
                <a:solidFill>
                  <a:srgbClr val="000000"/>
                </a:solidFill>
                <a:latin typeface="Times New Roman" panose="02020603050405020304" pitchFamily="18" charset="0"/>
              </a:rPr>
              <a:t>Ausburn</a:t>
            </a:r>
            <a:r>
              <a:rPr lang="el-GR" i="1" dirty="0">
                <a:solidFill>
                  <a:srgbClr val="000000"/>
                </a:solidFill>
                <a:latin typeface="Times New Roman" panose="02020603050405020304" pitchFamily="18" charset="0"/>
              </a:rPr>
              <a:t> 2004)</a:t>
            </a:r>
            <a:endParaRPr lang="el-GR" i="1" dirty="0"/>
          </a:p>
        </p:txBody>
      </p:sp>
    </p:spTree>
    <p:extLst>
      <p:ext uri="{BB962C8B-B14F-4D97-AF65-F5344CB8AC3E}">
        <p14:creationId xmlns:p14="http://schemas.microsoft.com/office/powerpoint/2010/main" val="2514663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8E6492-D199-4017-AF95-2871023BB8D0}"/>
              </a:ext>
            </a:extLst>
          </p:cNvPr>
          <p:cNvSpPr>
            <a:spLocks noGrp="1"/>
          </p:cNvSpPr>
          <p:nvPr>
            <p:ph type="title"/>
          </p:nvPr>
        </p:nvSpPr>
        <p:spPr/>
        <p:txBody>
          <a:bodyPr/>
          <a:lstStyle/>
          <a:p>
            <a:endParaRPr lang="el-GR"/>
          </a:p>
        </p:txBody>
      </p:sp>
      <p:pic>
        <p:nvPicPr>
          <p:cNvPr id="4" name="object 2">
            <a:extLst>
              <a:ext uri="{FF2B5EF4-FFF2-40B4-BE49-F238E27FC236}">
                <a16:creationId xmlns:a16="http://schemas.microsoft.com/office/drawing/2014/main" id="{645C9044-5170-4668-8BDA-F3A822CDF979}"/>
              </a:ext>
            </a:extLst>
          </p:cNvPr>
          <p:cNvPicPr>
            <a:picLocks noGrp="1"/>
          </p:cNvPicPr>
          <p:nvPr>
            <p:ph idx="1"/>
          </p:nvPr>
        </p:nvPicPr>
        <p:blipFill rotWithShape="1">
          <a:blip r:embed="rId2" cstate="print"/>
          <a:srcRect l="1678" t="14795" r="11267" b="14299"/>
          <a:stretch/>
        </p:blipFill>
        <p:spPr>
          <a:xfrm>
            <a:off x="0" y="121920"/>
            <a:ext cx="12542520" cy="6736080"/>
          </a:xfrm>
          <a:prstGeom prst="rect">
            <a:avLst/>
          </a:prstGeom>
        </p:spPr>
      </p:pic>
    </p:spTree>
    <p:extLst>
      <p:ext uri="{BB962C8B-B14F-4D97-AF65-F5344CB8AC3E}">
        <p14:creationId xmlns:p14="http://schemas.microsoft.com/office/powerpoint/2010/main" val="2422885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4385FF6E-5E90-48DC-B747-8CBEF2A310F5}"/>
              </a:ext>
            </a:extLst>
          </p:cNvPr>
          <p:cNvPicPr/>
          <p:nvPr/>
        </p:nvPicPr>
        <p:blipFill>
          <a:blip r:embed="rId2" cstate="print"/>
          <a:stretch>
            <a:fillRect/>
          </a:stretch>
        </p:blipFill>
        <p:spPr>
          <a:xfrm>
            <a:off x="9525" y="0"/>
            <a:ext cx="12182475" cy="6858000"/>
          </a:xfrm>
          <a:prstGeom prst="rect">
            <a:avLst/>
          </a:prstGeom>
        </p:spPr>
      </p:pic>
    </p:spTree>
    <p:extLst>
      <p:ext uri="{BB962C8B-B14F-4D97-AF65-F5344CB8AC3E}">
        <p14:creationId xmlns:p14="http://schemas.microsoft.com/office/powerpoint/2010/main" val="53363068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TotalTime>
  <Words>1348</Words>
  <Application>Microsoft Office PowerPoint</Application>
  <PresentationFormat>Ευρεία οθόνη</PresentationFormat>
  <Paragraphs>101</Paragraphs>
  <Slides>17</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17</vt:i4>
      </vt:variant>
    </vt:vector>
  </HeadingPairs>
  <TitlesOfParts>
    <vt:vector size="25" baseType="lpstr">
      <vt:lpstr>Arial</vt:lpstr>
      <vt:lpstr>Calibri</vt:lpstr>
      <vt:lpstr>Calibri Light</vt:lpstr>
      <vt:lpstr>Times New Roman</vt:lpstr>
      <vt:lpstr>TimesNewRomanPSMT</vt:lpstr>
      <vt:lpstr>Verdana</vt:lpstr>
      <vt:lpstr>Wingdings</vt:lpstr>
      <vt:lpstr>Θέμα του Office</vt:lpstr>
      <vt:lpstr>Διαδικτυακά Περιβάλλοντα Μάθησης</vt:lpstr>
      <vt:lpstr>Παρουσίαση του PowerPoint</vt:lpstr>
      <vt:lpstr>ΔΥΝΑΤΟΤΗΤΕΣ ΥΠΟΛΟΓΙΣΤΙΚΩΝ ΣΥΣΤΗΜΑΤΩΝ</vt:lpstr>
      <vt:lpstr>ΠΛΕΟΝΕΚΤΗΜΑΤΑ</vt:lpstr>
      <vt:lpstr>Παρουσίαση του PowerPoint</vt:lpstr>
      <vt:lpstr>Χαρακτηριστικά </vt:lpstr>
      <vt:lpstr>Συστατικά ενός αποτελεσματικού μοντέλου μικτής μάθησης </vt:lpstr>
      <vt:lpstr>Παρουσίαση του PowerPoint</vt:lpstr>
      <vt:lpstr>Παρουσίαση του PowerPoint</vt:lpstr>
      <vt:lpstr>Κατηγορίες εμπλοκής «με το μυαλό» Το μοντέλο ICAP 4 Επίπεδα </vt:lpstr>
      <vt:lpstr>1. Παθητικό επίπεδο   The Pasive Level (the “P” in ICAP)</vt:lpstr>
      <vt:lpstr>2. Ενεργητικό επίπεδο  The Active Level (το «A» στην ICAP)</vt:lpstr>
      <vt:lpstr>3. Εποικοδομητικό επίπεδο  The Constructive Level (the “C” in ICAP)</vt:lpstr>
      <vt:lpstr>Παρουσίαση του PowerPoint</vt:lpstr>
      <vt:lpstr>Παραδείγματα</vt:lpstr>
      <vt:lpstr>Πηγή Chi, M. T., &amp; Wylie, R. (2014). The ICAP framework: Linking cognitive engagement to active learning outcomes. Educational Psychologist, 49(4), 219-243.</vt:lpstr>
      <vt:lpstr>Εφαρμογή σε κάποια από τις εργασίες της προηγούμενης χρονιάς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TEKOS GEORGIOS</cp:lastModifiedBy>
  <cp:revision>40</cp:revision>
  <dcterms:created xsi:type="dcterms:W3CDTF">2021-02-22T08:40:55Z</dcterms:created>
  <dcterms:modified xsi:type="dcterms:W3CDTF">2023-03-02T14:18:59Z</dcterms:modified>
</cp:coreProperties>
</file>