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8" r:id="rId2"/>
    <p:sldId id="311" r:id="rId3"/>
    <p:sldId id="376" r:id="rId4"/>
    <p:sldId id="377" r:id="rId5"/>
    <p:sldId id="364" r:id="rId6"/>
    <p:sldId id="328" r:id="rId7"/>
    <p:sldId id="329" r:id="rId8"/>
    <p:sldId id="330" r:id="rId9"/>
    <p:sldId id="331" r:id="rId10"/>
    <p:sldId id="334" r:id="rId11"/>
    <p:sldId id="367" r:id="rId12"/>
    <p:sldId id="319" r:id="rId13"/>
    <p:sldId id="322" r:id="rId14"/>
    <p:sldId id="326" r:id="rId15"/>
    <p:sldId id="327" r:id="rId16"/>
    <p:sldId id="303" r:id="rId17"/>
    <p:sldId id="369" r:id="rId18"/>
    <p:sldId id="362" r:id="rId19"/>
    <p:sldId id="375" r:id="rId20"/>
    <p:sldId id="373" r:id="rId21"/>
    <p:sldId id="372" r:id="rId22"/>
    <p:sldId id="289" r:id="rId23"/>
    <p:sldId id="295" r:id="rId24"/>
    <p:sldId id="353" r:id="rId25"/>
    <p:sldId id="363" r:id="rId26"/>
    <p:sldId id="290" r:id="rId27"/>
    <p:sldId id="341" r:id="rId28"/>
    <p:sldId id="299" r:id="rId29"/>
    <p:sldId id="342" r:id="rId30"/>
    <p:sldId id="300" r:id="rId31"/>
    <p:sldId id="296" r:id="rId32"/>
    <p:sldId id="292" r:id="rId33"/>
    <p:sldId id="340" r:id="rId34"/>
    <p:sldId id="343" r:id="rId35"/>
    <p:sldId id="259" r:id="rId36"/>
    <p:sldId id="271" r:id="rId37"/>
    <p:sldId id="276" r:id="rId38"/>
    <p:sldId id="283" r:id="rId39"/>
    <p:sldId id="284" r:id="rId40"/>
    <p:sldId id="285" r:id="rId41"/>
    <p:sldId id="286" r:id="rId42"/>
    <p:sldId id="260" r:id="rId43"/>
    <p:sldId id="287" r:id="rId44"/>
    <p:sldId id="277" r:id="rId45"/>
    <p:sldId id="288" r:id="rId46"/>
    <p:sldId id="349" r:id="rId47"/>
    <p:sldId id="282" r:id="rId48"/>
    <p:sldId id="270" r:id="rId49"/>
    <p:sldId id="262" r:id="rId50"/>
    <p:sldId id="265" r:id="rId51"/>
    <p:sldId id="267" r:id="rId52"/>
    <p:sldId id="268" r:id="rId53"/>
    <p:sldId id="278" r:id="rId54"/>
    <p:sldId id="279" r:id="rId55"/>
    <p:sldId id="298" r:id="rId56"/>
    <p:sldId id="355" r:id="rId57"/>
    <p:sldId id="361" r:id="rId58"/>
    <p:sldId id="378" r:id="rId59"/>
    <p:sldId id="379" r:id="rId60"/>
    <p:sldId id="352" r:id="rId61"/>
    <p:sldId id="350" r:id="rId62"/>
    <p:sldId id="275" r:id="rId63"/>
    <p:sldId id="339" r:id="rId64"/>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Chronaki" initials="A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78"/>
    <p:restoredTop sz="95994"/>
  </p:normalViewPr>
  <p:slideViewPr>
    <p:cSldViewPr snapToGrid="0" snapToObjects="1">
      <p:cViewPr varScale="1">
        <p:scale>
          <a:sx n="73" d="100"/>
          <a:sy n="73" d="100"/>
        </p:scale>
        <p:origin x="232" y="1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9E02C-8BDE-9B46-8438-3CC566616565}" type="datetimeFigureOut">
              <a:rPr lang="en-SE" smtClean="0"/>
              <a:t>2022-12-10</a:t>
            </a:fld>
            <a:endParaRPr lang="en-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CCD506-C666-F443-89DE-36D2106934C0}" type="slidenum">
              <a:rPr lang="en-SE" smtClean="0"/>
              <a:t>‹#›</a:t>
            </a:fld>
            <a:endParaRPr lang="en-SE"/>
          </a:p>
        </p:txBody>
      </p:sp>
    </p:spTree>
    <p:extLst>
      <p:ext uri="{BB962C8B-B14F-4D97-AF65-F5344CB8AC3E}">
        <p14:creationId xmlns:p14="http://schemas.microsoft.com/office/powerpoint/2010/main" val="3049936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1CC8FA4A-03FD-A946-950C-8851FE45382B}"/>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n-US" altLang="en-US">
                <a:latin typeface="Arial" panose="020B0604020202020204" pitchFamily="34" charset="0"/>
              </a:rPr>
              <a:t>Philosophy for Global Citizenship</a:t>
            </a:r>
          </a:p>
        </p:txBody>
      </p:sp>
      <p:sp>
        <p:nvSpPr>
          <p:cNvPr id="6146" name="Rectangle 3">
            <a:extLst>
              <a:ext uri="{FF2B5EF4-FFF2-40B4-BE49-F238E27FC236}">
                <a16:creationId xmlns:a16="http://schemas.microsoft.com/office/drawing/2014/main" id="{82F5C0B7-32A9-0246-8524-A1530383A881}"/>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4040DC40-439B-9745-871A-7D84B48371C8}" type="datetime6">
              <a:rPr lang="en-US" altLang="en-US" smtClean="0">
                <a:latin typeface="Arial" panose="020B0604020202020204" pitchFamily="34" charset="0"/>
              </a:rPr>
              <a:pPr fontAlgn="base">
                <a:spcBef>
                  <a:spcPct val="0"/>
                </a:spcBef>
                <a:spcAft>
                  <a:spcPct val="0"/>
                </a:spcAft>
              </a:pPr>
              <a:t>December 22</a:t>
            </a:fld>
            <a:endParaRPr lang="en-US" altLang="en-US">
              <a:latin typeface="Arial" panose="020B0604020202020204" pitchFamily="34" charset="0"/>
            </a:endParaRPr>
          </a:p>
        </p:txBody>
      </p:sp>
      <p:sp>
        <p:nvSpPr>
          <p:cNvPr id="6147" name="Rectangle 7">
            <a:extLst>
              <a:ext uri="{FF2B5EF4-FFF2-40B4-BE49-F238E27FC236}">
                <a16:creationId xmlns:a16="http://schemas.microsoft.com/office/drawing/2014/main" id="{E529B439-E81D-7140-99EC-DC72CCBF5C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C8B8639F-5BEE-0648-85E2-7E0B4B193DD0}" type="slidenum">
              <a:rPr lang="en-US" altLang="en-US">
                <a:latin typeface="Arial" panose="020B0604020202020204" pitchFamily="34" charset="0"/>
              </a:rPr>
              <a:pPr fontAlgn="base">
                <a:spcBef>
                  <a:spcPct val="0"/>
                </a:spcBef>
                <a:spcAft>
                  <a:spcPct val="0"/>
                </a:spcAft>
              </a:pPr>
              <a:t>1</a:t>
            </a:fld>
            <a:endParaRPr lang="en-US" altLang="en-US">
              <a:latin typeface="Arial" panose="020B0604020202020204" pitchFamily="34" charset="0"/>
            </a:endParaRPr>
          </a:p>
        </p:txBody>
      </p:sp>
      <p:sp>
        <p:nvSpPr>
          <p:cNvPr id="6148" name="Rectangle 2">
            <a:extLst>
              <a:ext uri="{FF2B5EF4-FFF2-40B4-BE49-F238E27FC236}">
                <a16:creationId xmlns:a16="http://schemas.microsoft.com/office/drawing/2014/main" id="{4A9A273A-2B4A-7C4D-BF6C-AAF80255DD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3">
            <a:extLst>
              <a:ext uri="{FF2B5EF4-FFF2-40B4-BE49-F238E27FC236}">
                <a16:creationId xmlns:a16="http://schemas.microsoft.com/office/drawing/2014/main" id="{CBF33AC2-D00E-E142-838E-9B9B754285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P4CG our principle interest in P4C at DECSY but discussion method which suits a range of purposes, curriculum areas and for all ages (Pips - in pubs, Pops - 80 and 8 yr olds)</a:t>
            </a:r>
          </a:p>
          <a:p>
            <a:pPr eaLnBrk="1" hangingPunct="1">
              <a:spcBef>
                <a:spcPct val="0"/>
              </a:spcBef>
            </a:pPr>
            <a:r>
              <a:rPr lang="en-GB" altLang="en-US">
                <a:ea typeface="ＭＳ Ｐゴシック" panose="020B0600070205080204" pitchFamily="34" charset="-128"/>
              </a:rPr>
              <a:t>Philosophy - activity of the mind, philsophising, asking questions etc (not Plato)</a:t>
            </a:r>
          </a:p>
          <a:p>
            <a:pPr eaLnBrk="1" hangingPunct="1">
              <a:spcBef>
                <a:spcPct val="0"/>
              </a:spcBef>
            </a:pPr>
            <a:r>
              <a:rPr lang="en-GB" altLang="en-US">
                <a:ea typeface="ＭＳ Ｐゴシック" panose="020B0600070205080204" pitchFamily="34" charset="-128"/>
              </a:rPr>
              <a:t>A structure which enables children and young people to safely discuss issues that they care about / are engaged with - motivating - while doing this to develop thinking, speaking, listening, cooperation, emotional skills / dispositions</a:t>
            </a:r>
          </a:p>
        </p:txBody>
      </p:sp>
    </p:spTree>
    <p:extLst>
      <p:ext uri="{BB962C8B-B14F-4D97-AF65-F5344CB8AC3E}">
        <p14:creationId xmlns:p14="http://schemas.microsoft.com/office/powerpoint/2010/main" val="1201047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38D44C5B-6E7F-8F47-A7B2-04FA47C1C580}"/>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0482" name="Rectangle 3">
            <a:extLst>
              <a:ext uri="{FF2B5EF4-FFF2-40B4-BE49-F238E27FC236}">
                <a16:creationId xmlns:a16="http://schemas.microsoft.com/office/drawing/2014/main" id="{860C2A91-12D5-C442-9F5F-E0D2B452D664}"/>
              </a:ext>
            </a:extLst>
          </p:cNvPr>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3928434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A52ED1EA-5FCC-5243-9ECD-9CCA246DA0FE}"/>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4578" name="Rectangle 3">
            <a:extLst>
              <a:ext uri="{FF2B5EF4-FFF2-40B4-BE49-F238E27FC236}">
                <a16:creationId xmlns:a16="http://schemas.microsoft.com/office/drawing/2014/main" id="{B1595F92-EC47-7844-AA1A-79812B227C61}"/>
              </a:ext>
            </a:extLst>
          </p:cNvPr>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3628555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DD6B628A-2F4A-184D-90C6-6A83734951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Rectangle 3">
            <a:extLst>
              <a:ext uri="{FF2B5EF4-FFF2-40B4-BE49-F238E27FC236}">
                <a16:creationId xmlns:a16="http://schemas.microsoft.com/office/drawing/2014/main" id="{78CF47D7-7AAE-0F44-8B50-2191303F5B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‘gobbing’</a:t>
            </a:r>
          </a:p>
        </p:txBody>
      </p:sp>
    </p:spTree>
    <p:extLst>
      <p:ext uri="{BB962C8B-B14F-4D97-AF65-F5344CB8AC3E}">
        <p14:creationId xmlns:p14="http://schemas.microsoft.com/office/powerpoint/2010/main" val="1196915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018C2CF8-191A-EA45-A339-F3D1C8375B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Rectangle 3">
            <a:extLst>
              <a:ext uri="{FF2B5EF4-FFF2-40B4-BE49-F238E27FC236}">
                <a16:creationId xmlns:a16="http://schemas.microsoft.com/office/drawing/2014/main" id="{B11582BA-BDBC-3141-819A-418C5B5DE54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163402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A35347C3-2670-474B-97BC-C316A7FB57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C25F5C64-6063-AD45-8CCB-C720D140A3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BCtD</a:t>
            </a:r>
          </a:p>
        </p:txBody>
      </p:sp>
      <p:sp>
        <p:nvSpPr>
          <p:cNvPr id="31747" name="Slide Number Placeholder 3">
            <a:extLst>
              <a:ext uri="{FF2B5EF4-FFF2-40B4-BE49-F238E27FC236}">
                <a16:creationId xmlns:a16="http://schemas.microsoft.com/office/drawing/2014/main" id="{17A3CD3A-7E4B-A441-B509-E32F7F619F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B6BB8F6-78DD-4248-A867-830B329A74EF}" type="slidenum">
              <a:rPr lang="en-GB" altLang="en-US">
                <a:latin typeface="Arial" panose="020B0604020202020204" pitchFamily="34" charset="0"/>
                <a:ea typeface="ＭＳ Ｐゴシック" panose="020B0600070205080204" pitchFamily="34" charset="-128"/>
              </a:rPr>
              <a:pPr fontAlgn="base">
                <a:spcBef>
                  <a:spcPct val="0"/>
                </a:spcBef>
                <a:spcAft>
                  <a:spcPct val="0"/>
                </a:spcAft>
              </a:pPr>
              <a:t>53</a:t>
            </a:fld>
            <a:endParaRPr lang="en-GB"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85582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FCE1BFF0-C153-5349-A68A-0923775F515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n-US" altLang="en-US">
                <a:latin typeface="Arial" panose="020B0604020202020204" pitchFamily="34" charset="0"/>
              </a:rPr>
              <a:t>Philosophy for Global Citizenship</a:t>
            </a:r>
          </a:p>
        </p:txBody>
      </p:sp>
      <p:sp>
        <p:nvSpPr>
          <p:cNvPr id="36866" name="Rectangle 3">
            <a:extLst>
              <a:ext uri="{FF2B5EF4-FFF2-40B4-BE49-F238E27FC236}">
                <a16:creationId xmlns:a16="http://schemas.microsoft.com/office/drawing/2014/main" id="{8210FA70-8908-6E45-99A9-11472FFDE658}"/>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E0A58FE3-E8B0-C84F-839C-65A317AAA944}" type="datetime6">
              <a:rPr lang="en-US" altLang="en-US" smtClean="0">
                <a:latin typeface="Arial" panose="020B0604020202020204" pitchFamily="34" charset="0"/>
              </a:rPr>
              <a:pPr fontAlgn="base">
                <a:spcBef>
                  <a:spcPct val="0"/>
                </a:spcBef>
                <a:spcAft>
                  <a:spcPct val="0"/>
                </a:spcAft>
              </a:pPr>
              <a:t>December 22</a:t>
            </a:fld>
            <a:endParaRPr lang="en-US" altLang="en-US">
              <a:latin typeface="Arial" panose="020B0604020202020204" pitchFamily="34" charset="0"/>
            </a:endParaRPr>
          </a:p>
        </p:txBody>
      </p:sp>
      <p:sp>
        <p:nvSpPr>
          <p:cNvPr id="36867" name="Rectangle 7">
            <a:extLst>
              <a:ext uri="{FF2B5EF4-FFF2-40B4-BE49-F238E27FC236}">
                <a16:creationId xmlns:a16="http://schemas.microsoft.com/office/drawing/2014/main" id="{6FB62A02-B50A-344E-A032-44E5B95D5E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969D7A92-3DDF-864A-AD5F-1D4C03EB657B}" type="slidenum">
              <a:rPr lang="en-US" altLang="en-US">
                <a:latin typeface="Arial" panose="020B0604020202020204" pitchFamily="34" charset="0"/>
              </a:rPr>
              <a:pPr fontAlgn="base">
                <a:spcBef>
                  <a:spcPct val="0"/>
                </a:spcBef>
                <a:spcAft>
                  <a:spcPct val="0"/>
                </a:spcAft>
              </a:pPr>
              <a:t>62</a:t>
            </a:fld>
            <a:endParaRPr lang="en-US" altLang="en-US">
              <a:latin typeface="Arial" panose="020B0604020202020204" pitchFamily="34" charset="0"/>
            </a:endParaRPr>
          </a:p>
        </p:txBody>
      </p:sp>
      <p:sp>
        <p:nvSpPr>
          <p:cNvPr id="36868" name="Rectangle 2">
            <a:extLst>
              <a:ext uri="{FF2B5EF4-FFF2-40B4-BE49-F238E27FC236}">
                <a16:creationId xmlns:a16="http://schemas.microsoft.com/office/drawing/2014/main" id="{259F08B8-4D7D-734D-92C4-DABAC6D815E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3">
            <a:extLst>
              <a:ext uri="{FF2B5EF4-FFF2-40B4-BE49-F238E27FC236}">
                <a16:creationId xmlns:a16="http://schemas.microsoft.com/office/drawing/2014/main" id="{FA45D39E-9013-D940-BF14-CC65E5113D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75175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a:t>Μιλώντας σήμερα το πρωί με το γιό μου για την</a:t>
            </a:r>
            <a:r>
              <a:rPr lang="el-GR" baseline="0" dirty="0"/>
              <a:t> αποψινή ομιλία μου είπε. Κι εγώ μπορώ να σε βοηθήσω γιατί ξέρω μαθηματικά – κάνω προσθέσεις, αφαιρέσεις κλπ.</a:t>
            </a:r>
          </a:p>
          <a:p>
            <a:r>
              <a:rPr lang="el-GR" baseline="0" dirty="0"/>
              <a:t>Του λέω πως μπορείς να με βοηθήσεις..</a:t>
            </a:r>
          </a:p>
          <a:p>
            <a:r>
              <a:rPr lang="el-GR" baseline="0" dirty="0"/>
              <a:t>Να, θα τους πούμε προβλήματα για τη γη. Δηλαδή, θα πούμε ότι στη γη έχουμε 100 πόλεις, η κάθε πόλη έχει 1000 ανθρώπους. Και μετά θα βρούμε πόσοι είναι όλοι μαζί.</a:t>
            </a:r>
          </a:p>
          <a:p>
            <a:r>
              <a:rPr lang="el-GR" baseline="0" dirty="0"/>
              <a:t>Ωραία, λέω. Και μετά?</a:t>
            </a:r>
          </a:p>
          <a:p>
            <a:r>
              <a:rPr lang="el-GR" baseline="0" dirty="0"/>
              <a:t>Μετά θα πάμε στη θάλασσα. Και θα πούμε η μια θάλασσα έχει 1000 ψάρια και η άλλη 100 ψάρια. Θα μάθουμε στα ψάρια αριθμούς. </a:t>
            </a:r>
          </a:p>
          <a:p>
            <a:r>
              <a:rPr lang="el-GR" baseline="0" dirty="0"/>
              <a:t>Και γιατί να ενδιαφέρονται τα ψάρια για τους αριθμούς.</a:t>
            </a:r>
          </a:p>
          <a:p>
            <a:r>
              <a:rPr lang="el-GR" baseline="0" dirty="0"/>
              <a:t>Χμμ.. Δεν θα ενδιαφέρονται τα μικρά ψάρια, αλλά τα μεγάλα – οι καρχαρίες. Γιατί οι καρχαρίες τρώνε τα μικρά και πρέπει να ξέρουν</a:t>
            </a:r>
            <a:endParaRPr lang="el-GR" dirty="0"/>
          </a:p>
          <a:p>
            <a:endParaRPr lang="el-GR" dirty="0"/>
          </a:p>
        </p:txBody>
      </p:sp>
      <p:sp>
        <p:nvSpPr>
          <p:cNvPr id="4" name="Slide Number Placeholder 3"/>
          <p:cNvSpPr>
            <a:spLocks noGrp="1"/>
          </p:cNvSpPr>
          <p:nvPr>
            <p:ph type="sldNum" sz="quarter" idx="10"/>
          </p:nvPr>
        </p:nvSpPr>
        <p:spPr/>
        <p:txBody>
          <a:bodyPr/>
          <a:lstStyle/>
          <a:p>
            <a:fld id="{32859C2A-8365-49B7-8552-A3E3D5304CC8}" type="slidenum">
              <a:rPr lang="el-GR" smtClean="0"/>
              <a:pPr/>
              <a:t>3</a:t>
            </a:fld>
            <a:endParaRPr lang="el-GR"/>
          </a:p>
        </p:txBody>
      </p:sp>
    </p:spTree>
    <p:extLst>
      <p:ext uri="{BB962C8B-B14F-4D97-AF65-F5344CB8AC3E}">
        <p14:creationId xmlns:p14="http://schemas.microsoft.com/office/powerpoint/2010/main" val="2182130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1CC8FA4A-03FD-A946-950C-8851FE45382B}"/>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n-US" altLang="en-US">
                <a:latin typeface="Arial" panose="020B0604020202020204" pitchFamily="34" charset="0"/>
              </a:rPr>
              <a:t>Philosophy for Global Citizenship</a:t>
            </a:r>
          </a:p>
        </p:txBody>
      </p:sp>
      <p:sp>
        <p:nvSpPr>
          <p:cNvPr id="6146" name="Rectangle 3">
            <a:extLst>
              <a:ext uri="{FF2B5EF4-FFF2-40B4-BE49-F238E27FC236}">
                <a16:creationId xmlns:a16="http://schemas.microsoft.com/office/drawing/2014/main" id="{82F5C0B7-32A9-0246-8524-A1530383A881}"/>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4040DC40-439B-9745-871A-7D84B48371C8}" type="datetime6">
              <a:rPr lang="en-US" altLang="en-US" smtClean="0">
                <a:latin typeface="Arial" panose="020B0604020202020204" pitchFamily="34" charset="0"/>
              </a:rPr>
              <a:pPr fontAlgn="base">
                <a:spcBef>
                  <a:spcPct val="0"/>
                </a:spcBef>
                <a:spcAft>
                  <a:spcPct val="0"/>
                </a:spcAft>
              </a:pPr>
              <a:t>December 22</a:t>
            </a:fld>
            <a:endParaRPr lang="en-US" altLang="en-US">
              <a:latin typeface="Arial" panose="020B0604020202020204" pitchFamily="34" charset="0"/>
            </a:endParaRPr>
          </a:p>
        </p:txBody>
      </p:sp>
      <p:sp>
        <p:nvSpPr>
          <p:cNvPr id="6147" name="Rectangle 7">
            <a:extLst>
              <a:ext uri="{FF2B5EF4-FFF2-40B4-BE49-F238E27FC236}">
                <a16:creationId xmlns:a16="http://schemas.microsoft.com/office/drawing/2014/main" id="{E529B439-E81D-7140-99EC-DC72CCBF5C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C8B8639F-5BEE-0648-85E2-7E0B4B193DD0}" type="slidenum">
              <a:rPr lang="en-US" altLang="en-US">
                <a:latin typeface="Arial" panose="020B0604020202020204" pitchFamily="34" charset="0"/>
              </a:rPr>
              <a:pPr fontAlgn="base">
                <a:spcBef>
                  <a:spcPct val="0"/>
                </a:spcBef>
                <a:spcAft>
                  <a:spcPct val="0"/>
                </a:spcAft>
              </a:pPr>
              <a:t>19</a:t>
            </a:fld>
            <a:endParaRPr lang="en-US" altLang="en-US">
              <a:latin typeface="Arial" panose="020B0604020202020204" pitchFamily="34" charset="0"/>
            </a:endParaRPr>
          </a:p>
        </p:txBody>
      </p:sp>
      <p:sp>
        <p:nvSpPr>
          <p:cNvPr id="6148" name="Rectangle 2">
            <a:extLst>
              <a:ext uri="{FF2B5EF4-FFF2-40B4-BE49-F238E27FC236}">
                <a16:creationId xmlns:a16="http://schemas.microsoft.com/office/drawing/2014/main" id="{4A9A273A-2B4A-7C4D-BF6C-AAF80255DD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3">
            <a:extLst>
              <a:ext uri="{FF2B5EF4-FFF2-40B4-BE49-F238E27FC236}">
                <a16:creationId xmlns:a16="http://schemas.microsoft.com/office/drawing/2014/main" id="{CBF33AC2-D00E-E142-838E-9B9B754285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P4CG our principle interest in P4C at DECSY but discussion method which suits a range of purposes, curriculum areas and for all ages (Pips - in pubs, Pops - 80 and 8 yr olds)</a:t>
            </a:r>
          </a:p>
          <a:p>
            <a:pPr eaLnBrk="1" hangingPunct="1">
              <a:spcBef>
                <a:spcPct val="0"/>
              </a:spcBef>
            </a:pPr>
            <a:r>
              <a:rPr lang="en-GB" altLang="en-US">
                <a:ea typeface="ＭＳ Ｐゴシック" panose="020B0600070205080204" pitchFamily="34" charset="-128"/>
              </a:rPr>
              <a:t>Philosophy - activity of the mind, philsophising, asking questions etc (not Plato)</a:t>
            </a:r>
          </a:p>
          <a:p>
            <a:pPr eaLnBrk="1" hangingPunct="1">
              <a:spcBef>
                <a:spcPct val="0"/>
              </a:spcBef>
            </a:pPr>
            <a:r>
              <a:rPr lang="en-GB" altLang="en-US">
                <a:ea typeface="ＭＳ Ｐゴシック" panose="020B0600070205080204" pitchFamily="34" charset="-128"/>
              </a:rPr>
              <a:t>A structure which enables children and young people to safely discuss issues that they care about / are engaged with - motivating - while doing this to develop thinking, speaking, listening, cooperation, emotional skills / dispositions</a:t>
            </a:r>
          </a:p>
        </p:txBody>
      </p:sp>
    </p:spTree>
    <p:extLst>
      <p:ext uri="{BB962C8B-B14F-4D97-AF65-F5344CB8AC3E}">
        <p14:creationId xmlns:p14="http://schemas.microsoft.com/office/powerpoint/2010/main" val="222762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73B8435A-AAC7-0445-8B75-9A7400B8B3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4" name="Rectangle 3">
            <a:extLst>
              <a:ext uri="{FF2B5EF4-FFF2-40B4-BE49-F238E27FC236}">
                <a16:creationId xmlns:a16="http://schemas.microsoft.com/office/drawing/2014/main" id="{28A567CF-B094-274B-8619-1CC8C9DD0B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3137530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21D347ED-0258-584C-A098-AD6E3C73AA6F}"/>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n-US" altLang="en-US">
                <a:latin typeface="Arial" panose="020B0604020202020204" pitchFamily="34" charset="0"/>
              </a:rPr>
              <a:t>Philosophy for Global Citizenship</a:t>
            </a:r>
          </a:p>
        </p:txBody>
      </p:sp>
      <p:sp>
        <p:nvSpPr>
          <p:cNvPr id="12290" name="Rectangle 3">
            <a:extLst>
              <a:ext uri="{FF2B5EF4-FFF2-40B4-BE49-F238E27FC236}">
                <a16:creationId xmlns:a16="http://schemas.microsoft.com/office/drawing/2014/main" id="{7C0C4CBF-5694-AC49-9F2A-0F083A1C9943}"/>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A1CD09AF-01DB-534A-90F5-2CB3A8D11CDB}" type="datetime6">
              <a:rPr lang="en-US" altLang="en-US" smtClean="0">
                <a:latin typeface="Arial" panose="020B0604020202020204" pitchFamily="34" charset="0"/>
              </a:rPr>
              <a:pPr fontAlgn="base">
                <a:spcBef>
                  <a:spcPct val="0"/>
                </a:spcBef>
                <a:spcAft>
                  <a:spcPct val="0"/>
                </a:spcAft>
              </a:pPr>
              <a:t>December 22</a:t>
            </a:fld>
            <a:endParaRPr lang="en-US" altLang="en-US">
              <a:latin typeface="Arial" panose="020B0604020202020204" pitchFamily="34" charset="0"/>
            </a:endParaRPr>
          </a:p>
        </p:txBody>
      </p:sp>
      <p:sp>
        <p:nvSpPr>
          <p:cNvPr id="12291" name="Rectangle 7">
            <a:extLst>
              <a:ext uri="{FF2B5EF4-FFF2-40B4-BE49-F238E27FC236}">
                <a16:creationId xmlns:a16="http://schemas.microsoft.com/office/drawing/2014/main" id="{3D18F424-E75B-9A41-80C8-77493FFBA9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9FF40403-970A-4A4A-ABAD-282892F10B3D}" type="slidenum">
              <a:rPr lang="en-US" altLang="en-US">
                <a:latin typeface="Arial" panose="020B0604020202020204" pitchFamily="34" charset="0"/>
              </a:rPr>
              <a:pPr fontAlgn="base">
                <a:spcBef>
                  <a:spcPct val="0"/>
                </a:spcBef>
                <a:spcAft>
                  <a:spcPct val="0"/>
                </a:spcAft>
              </a:pPr>
              <a:t>36</a:t>
            </a:fld>
            <a:endParaRPr lang="en-US" altLang="en-US">
              <a:latin typeface="Arial" panose="020B0604020202020204" pitchFamily="34" charset="0"/>
            </a:endParaRPr>
          </a:p>
        </p:txBody>
      </p:sp>
      <p:sp>
        <p:nvSpPr>
          <p:cNvPr id="12292" name="Rectangle 2">
            <a:extLst>
              <a:ext uri="{FF2B5EF4-FFF2-40B4-BE49-F238E27FC236}">
                <a16:creationId xmlns:a16="http://schemas.microsoft.com/office/drawing/2014/main" id="{6DDE1A5D-F2D7-E748-876A-E661527EBB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3">
            <a:extLst>
              <a:ext uri="{FF2B5EF4-FFF2-40B4-BE49-F238E27FC236}">
                <a16:creationId xmlns:a16="http://schemas.microsoft.com/office/drawing/2014/main" id="{F0FD5698-CEB6-1244-889E-E0312310D1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b="1">
                <a:ea typeface="ＭＳ Ｐゴシック" panose="020B0600070205080204" pitchFamily="34" charset="-128"/>
              </a:rPr>
              <a:t>4 Cs of thinking:</a:t>
            </a:r>
            <a:endParaRPr lang="en-GB" altLang="en-US">
              <a:ea typeface="ＭＳ Ｐゴシック" panose="020B0600070205080204" pitchFamily="34" charset="-128"/>
            </a:endParaRPr>
          </a:p>
          <a:p>
            <a:pPr eaLnBrk="1" hangingPunct="1">
              <a:spcBef>
                <a:spcPct val="0"/>
              </a:spcBef>
            </a:pPr>
            <a:endParaRPr lang="en-GB" altLang="en-US">
              <a:ea typeface="ＭＳ Ｐゴシック" panose="020B0600070205080204" pitchFamily="34" charset="-128"/>
            </a:endParaRP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CREATIVE - </a:t>
            </a:r>
          </a:p>
          <a:p>
            <a:pPr eaLnBrk="1" hangingPunct="1">
              <a:spcBef>
                <a:spcPct val="0"/>
              </a:spcBef>
            </a:pPr>
            <a:endParaRPr lang="en-GB" altLang="en-US">
              <a:ea typeface="ＭＳ Ｐゴシック" panose="020B0600070205080204" pitchFamily="34" charset="-128"/>
            </a:endParaRPr>
          </a:p>
          <a:p>
            <a:pPr eaLnBrk="1" hangingPunct="1">
              <a:spcBef>
                <a:spcPct val="0"/>
              </a:spcBef>
            </a:pPr>
            <a:endParaRPr lang="en-GB" altLang="en-US">
              <a:ea typeface="ＭＳ Ｐゴシック" panose="020B0600070205080204" pitchFamily="34" charset="-128"/>
            </a:endParaRPr>
          </a:p>
          <a:p>
            <a:pPr eaLnBrk="1" hangingPunct="1">
              <a:spcBef>
                <a:spcPct val="0"/>
              </a:spcBef>
            </a:pPr>
            <a:endParaRPr lang="en-GB" altLang="en-US">
              <a:ea typeface="ＭＳ Ｐゴシック" panose="020B0600070205080204" pitchFamily="34" charset="-128"/>
            </a:endParaRPr>
          </a:p>
        </p:txBody>
      </p:sp>
    </p:spTree>
    <p:extLst>
      <p:ext uri="{BB962C8B-B14F-4D97-AF65-F5344CB8AC3E}">
        <p14:creationId xmlns:p14="http://schemas.microsoft.com/office/powerpoint/2010/main" val="2638520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1AE4E82-D753-1241-91A6-BF69DEAAC7D2}"/>
              </a:ext>
            </a:extLst>
          </p:cNvPr>
          <p:cNvSpPr>
            <a:spLocks noGrp="1" noRot="1" noChangeAspect="1" noTextEdit="1"/>
          </p:cNvSpPr>
          <p:nvPr>
            <p:ph type="sldImg"/>
          </p:nvPr>
        </p:nvSpPr>
        <p:spPr bwMode="auto">
          <a:solidFill>
            <a:srgbClr val="FFFFFF"/>
          </a:solidFill>
          <a:ln>
            <a:solidFill>
              <a:srgbClr val="000000"/>
            </a:solidFill>
            <a:miter lim="800000"/>
            <a:headEnd/>
            <a:tailEnd/>
          </a:ln>
        </p:spPr>
      </p:sp>
      <p:sp>
        <p:nvSpPr>
          <p:cNvPr id="14338" name="Notes Placeholder 2">
            <a:extLst>
              <a:ext uri="{FF2B5EF4-FFF2-40B4-BE49-F238E27FC236}">
                <a16:creationId xmlns:a16="http://schemas.microsoft.com/office/drawing/2014/main" id="{16FE5087-4DB2-D34E-9562-FA41885FA41E}"/>
              </a:ext>
            </a:extLst>
          </p:cNvPr>
          <p:cNvSpPr>
            <a:spLocks noGrp="1"/>
          </p:cNvSpPr>
          <p:nvPr>
            <p:ph type="body" idx="1"/>
          </p:nvPr>
        </p:nvSpPr>
        <p:spPr bwMode="auto">
          <a:solidFill>
            <a:srgbClr val="FFFFFF"/>
          </a:solidFill>
          <a:ln>
            <a:solidFill>
              <a:srgbClr val="000000"/>
            </a:solidFill>
            <a:miter lim="800000"/>
            <a:headEnd/>
            <a:tailEnd/>
          </a:ln>
        </p:spPr>
        <p:txBody>
          <a:bodyPr/>
          <a:lstStyle/>
          <a:p>
            <a:endParaRPr lang="en-GB" altLang="en-US">
              <a:latin typeface="Times New Roman" panose="02020603050405020304" pitchFamily="18" charset="0"/>
              <a:ea typeface="ＭＳ Ｐゴシック" panose="020B0600070205080204" pitchFamily="34" charset="-128"/>
            </a:endParaRPr>
          </a:p>
        </p:txBody>
      </p:sp>
      <p:sp>
        <p:nvSpPr>
          <p:cNvPr id="14339" name="Header Placeholder 3">
            <a:extLst>
              <a:ext uri="{FF2B5EF4-FFF2-40B4-BE49-F238E27FC236}">
                <a16:creationId xmlns:a16="http://schemas.microsoft.com/office/drawing/2014/main" id="{674FA69D-10DB-5043-B7A6-5D543B7D50B5}"/>
              </a:ext>
            </a:extLst>
          </p:cNvPr>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r>
              <a:rPr lang="en-US" altLang="en-US">
                <a:latin typeface="Arial" panose="020B0604020202020204" pitchFamily="34" charset="0"/>
              </a:rPr>
              <a:t>Philosophy for Global Citizenship</a:t>
            </a:r>
          </a:p>
        </p:txBody>
      </p:sp>
      <p:sp>
        <p:nvSpPr>
          <p:cNvPr id="14340" name="Date Placeholder 4">
            <a:extLst>
              <a:ext uri="{FF2B5EF4-FFF2-40B4-BE49-F238E27FC236}">
                <a16:creationId xmlns:a16="http://schemas.microsoft.com/office/drawing/2014/main" id="{CB784553-731A-DD48-BB79-394B84AB2CA9}"/>
              </a:ext>
            </a:extLst>
          </p:cNvPr>
          <p:cNvSpPr txBox="1">
            <a:spLocks noGrp="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C362B167-D980-7043-B070-E23788974FF5}" type="datetime1">
              <a:rPr lang="en-US" altLang="en-US">
                <a:latin typeface="Arial" panose="020B0604020202020204" pitchFamily="34" charset="0"/>
              </a:rPr>
              <a:pPr algn="r" eaLnBrk="1" hangingPunct="1">
                <a:spcBef>
                  <a:spcPct val="0"/>
                </a:spcBef>
              </a:pPr>
              <a:t>12/10/22</a:t>
            </a:fld>
            <a:endParaRPr lang="en-US" altLang="en-US">
              <a:latin typeface="Arial" panose="020B0604020202020204" pitchFamily="34" charset="0"/>
            </a:endParaRPr>
          </a:p>
        </p:txBody>
      </p:sp>
      <p:sp>
        <p:nvSpPr>
          <p:cNvPr id="14341" name="Slide Number Placeholder 5">
            <a:extLst>
              <a:ext uri="{FF2B5EF4-FFF2-40B4-BE49-F238E27FC236}">
                <a16:creationId xmlns:a16="http://schemas.microsoft.com/office/drawing/2014/main" id="{4D2E4391-6040-CB4D-9644-301F305F099C}"/>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b"/>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4F7D3FBB-590B-B042-B837-4E39373CB4EB}" type="slidenum">
              <a:rPr lang="en-US" altLang="en-US">
                <a:latin typeface="Arial" panose="020B0604020202020204" pitchFamily="34" charset="0"/>
              </a:rPr>
              <a:pPr algn="r" eaLnBrk="1" hangingPunct="1">
                <a:spcBef>
                  <a:spcPct val="0"/>
                </a:spcBef>
              </a:pPr>
              <a:t>37</a:t>
            </a:fld>
            <a:endParaRPr lang="en-US" altLang="en-US">
              <a:latin typeface="Arial" panose="020B0604020202020204" pitchFamily="34" charset="0"/>
            </a:endParaRPr>
          </a:p>
        </p:txBody>
      </p:sp>
    </p:spTree>
    <p:extLst>
      <p:ext uri="{BB962C8B-B14F-4D97-AF65-F5344CB8AC3E}">
        <p14:creationId xmlns:p14="http://schemas.microsoft.com/office/powerpoint/2010/main" val="4056283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D9126677-7368-7648-8664-6A6FCA9245E0}"/>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242" name="Rectangle 3">
            <a:extLst>
              <a:ext uri="{FF2B5EF4-FFF2-40B4-BE49-F238E27FC236}">
                <a16:creationId xmlns:a16="http://schemas.microsoft.com/office/drawing/2014/main" id="{43AC2DB0-8BB2-3A46-BD6C-B55A0CAF6E43}"/>
              </a:ext>
            </a:extLst>
          </p:cNvPr>
          <p:cNvSpPr>
            <a:spLocks noGrp="1" noChangeArrowheads="1"/>
          </p:cNvSpPr>
          <p:nvPr>
            <p:ph type="body" idx="1"/>
          </p:nvPr>
        </p:nvSpPr>
        <p:spPr bwMode="auto">
          <a:solidFill>
            <a:srgbClr val="FFFFFF"/>
          </a:solidFill>
          <a:ln>
            <a:solidFill>
              <a:srgbClr val="000000"/>
            </a:solidFill>
            <a:miter lim="800000"/>
            <a:headEnd/>
            <a:tailEnd/>
          </a:ln>
        </p:spPr>
        <p:txBody>
          <a:bodyPr/>
          <a:lstStyle/>
          <a:p>
            <a:pPr eaLnBrk="1" hangingPunct="1">
              <a:spcBef>
                <a:spcPct val="0"/>
              </a:spcBef>
            </a:pPr>
            <a:r>
              <a:rPr lang="en-GB" altLang="en-US">
                <a:ea typeface="ＭＳ Ｐゴシック" panose="020B0600070205080204" pitchFamily="34" charset="-128"/>
              </a:rPr>
              <a:t>These are the questions which are explored within both P4C and Global Citizenship</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P4C is a method which enables children/young people to discuss together questions which they have developed and are important to them.  </a:t>
            </a:r>
          </a:p>
        </p:txBody>
      </p:sp>
    </p:spTree>
    <p:extLst>
      <p:ext uri="{BB962C8B-B14F-4D97-AF65-F5344CB8AC3E}">
        <p14:creationId xmlns:p14="http://schemas.microsoft.com/office/powerpoint/2010/main" val="2596918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026">
            <a:extLst>
              <a:ext uri="{FF2B5EF4-FFF2-40B4-BE49-F238E27FC236}">
                <a16:creationId xmlns:a16="http://schemas.microsoft.com/office/drawing/2014/main" id="{1A9A9B65-7B67-B54C-A94D-9802EBD487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1027">
            <a:extLst>
              <a:ext uri="{FF2B5EF4-FFF2-40B4-BE49-F238E27FC236}">
                <a16:creationId xmlns:a16="http://schemas.microsoft.com/office/drawing/2014/main" id="{2E557815-4E27-E441-906D-585F00355C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GB" altLang="en-US">
              <a:ea typeface="ＭＳ Ｐゴシック" panose="020B0600070205080204" pitchFamily="34" charset="-128"/>
            </a:endParaRPr>
          </a:p>
        </p:txBody>
      </p:sp>
    </p:spTree>
    <p:extLst>
      <p:ext uri="{BB962C8B-B14F-4D97-AF65-F5344CB8AC3E}">
        <p14:creationId xmlns:p14="http://schemas.microsoft.com/office/powerpoint/2010/main" val="298115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EAF5070C-3659-1641-8097-E14E1BE01615}"/>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n-US" altLang="en-US">
                <a:latin typeface="Arial" panose="020B0604020202020204" pitchFamily="34" charset="0"/>
              </a:rPr>
              <a:t>Philosophy for Global Citizenship</a:t>
            </a:r>
          </a:p>
        </p:txBody>
      </p:sp>
      <p:sp>
        <p:nvSpPr>
          <p:cNvPr id="34818" name="Rectangle 3">
            <a:extLst>
              <a:ext uri="{FF2B5EF4-FFF2-40B4-BE49-F238E27FC236}">
                <a16:creationId xmlns:a16="http://schemas.microsoft.com/office/drawing/2014/main" id="{819C4057-3405-504E-BE46-B8B0D544ACC6}"/>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FE85B84F-3253-A14F-84A9-A295DC01044E}" type="datetime6">
              <a:rPr lang="en-US" altLang="en-US" smtClean="0">
                <a:latin typeface="Arial" panose="020B0604020202020204" pitchFamily="34" charset="0"/>
              </a:rPr>
              <a:pPr fontAlgn="base">
                <a:spcBef>
                  <a:spcPct val="0"/>
                </a:spcBef>
                <a:spcAft>
                  <a:spcPct val="0"/>
                </a:spcAft>
              </a:pPr>
              <a:t>December 22</a:t>
            </a:fld>
            <a:endParaRPr lang="en-US" altLang="en-US">
              <a:latin typeface="Arial" panose="020B0604020202020204" pitchFamily="34" charset="0"/>
            </a:endParaRPr>
          </a:p>
        </p:txBody>
      </p:sp>
      <p:sp>
        <p:nvSpPr>
          <p:cNvPr id="34819" name="Rectangle 7">
            <a:extLst>
              <a:ext uri="{FF2B5EF4-FFF2-40B4-BE49-F238E27FC236}">
                <a16:creationId xmlns:a16="http://schemas.microsoft.com/office/drawing/2014/main" id="{6A90E9E9-D2BF-3743-8536-19FF10A520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fld id="{0EC53496-9F0A-934E-B9D7-7ED4513692B4}" type="slidenum">
              <a:rPr lang="en-US" altLang="en-US">
                <a:latin typeface="Arial" panose="020B0604020202020204" pitchFamily="34" charset="0"/>
              </a:rPr>
              <a:pPr fontAlgn="base">
                <a:spcBef>
                  <a:spcPct val="0"/>
                </a:spcBef>
                <a:spcAft>
                  <a:spcPct val="0"/>
                </a:spcAft>
              </a:pPr>
              <a:t>48</a:t>
            </a:fld>
            <a:endParaRPr lang="en-US" altLang="en-US">
              <a:latin typeface="Arial" panose="020B0604020202020204" pitchFamily="34" charset="0"/>
            </a:endParaRPr>
          </a:p>
        </p:txBody>
      </p:sp>
      <p:sp>
        <p:nvSpPr>
          <p:cNvPr id="34820" name="Rectangle 2">
            <a:extLst>
              <a:ext uri="{FF2B5EF4-FFF2-40B4-BE49-F238E27FC236}">
                <a16:creationId xmlns:a16="http://schemas.microsoft.com/office/drawing/2014/main" id="{C638A870-6BD7-7D42-8DFD-76E98B60B082}"/>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4821" name="Rectangle 3">
            <a:extLst>
              <a:ext uri="{FF2B5EF4-FFF2-40B4-BE49-F238E27FC236}">
                <a16:creationId xmlns:a16="http://schemas.microsoft.com/office/drawing/2014/main" id="{EB708923-DD73-9340-B2F7-BB640076C1C8}"/>
              </a:ext>
            </a:extLst>
          </p:cNvPr>
          <p:cNvSpPr>
            <a:spLocks noGrp="1" noChangeArrowheads="1"/>
          </p:cNvSpPr>
          <p:nvPr>
            <p:ph type="body" idx="1"/>
          </p:nvPr>
        </p:nvSpPr>
        <p:spPr bwMode="auto">
          <a:solidFill>
            <a:srgbClr val="FFFFFF"/>
          </a:solidFill>
          <a:ln>
            <a:solidFill>
              <a:srgbClr val="000000"/>
            </a:solidFill>
            <a:miter lim="800000"/>
            <a:headEnd/>
            <a:tailEnd/>
          </a:ln>
        </p:spPr>
        <p:txBody>
          <a:bodyPr/>
          <a:lstStyle/>
          <a:p>
            <a:pPr eaLnBrk="1" hangingPunct="1">
              <a:spcBef>
                <a:spcPct val="0"/>
              </a:spcBef>
            </a:pPr>
            <a:r>
              <a:rPr lang="en-GB" altLang="en-US">
                <a:ea typeface="ＭＳ Ｐゴシック" panose="020B0600070205080204" pitchFamily="34" charset="-128"/>
              </a:rPr>
              <a:t>Blue-print for infinite number of lessons.</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Shared Stimulus - range - REAL CONTEXT FOR QUESTIONS</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‘Philosophical’ Questions - contestable, considerable, conceptual - what do with the question is important</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Dialogue - not consensus - progression but not teacher’s agenda</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Last words - sense of closure</a:t>
            </a:r>
          </a:p>
        </p:txBody>
      </p:sp>
    </p:spTree>
    <p:extLst>
      <p:ext uri="{BB962C8B-B14F-4D97-AF65-F5344CB8AC3E}">
        <p14:creationId xmlns:p14="http://schemas.microsoft.com/office/powerpoint/2010/main" val="597067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BC10A-A1B2-5B47-A3D0-8D34084A84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E"/>
          </a:p>
        </p:txBody>
      </p:sp>
      <p:sp>
        <p:nvSpPr>
          <p:cNvPr id="3" name="Subtitle 2">
            <a:extLst>
              <a:ext uri="{FF2B5EF4-FFF2-40B4-BE49-F238E27FC236}">
                <a16:creationId xmlns:a16="http://schemas.microsoft.com/office/drawing/2014/main" id="{C71D6D5C-C8F1-0A44-8ED5-3678BFDAB3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E"/>
          </a:p>
        </p:txBody>
      </p:sp>
      <p:sp>
        <p:nvSpPr>
          <p:cNvPr id="4" name="Date Placeholder 3">
            <a:extLst>
              <a:ext uri="{FF2B5EF4-FFF2-40B4-BE49-F238E27FC236}">
                <a16:creationId xmlns:a16="http://schemas.microsoft.com/office/drawing/2014/main" id="{AC5AB8FC-8241-8040-BC4B-011FCEE3BE2A}"/>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6A8215F4-15BB-214A-9FB9-DC33F9B6B950}"/>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4400EC54-D5B9-E141-8551-EEDECBD92592}"/>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8738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A198-74D6-4A4B-A9F2-52C3E884AB79}"/>
              </a:ext>
            </a:extLst>
          </p:cNvPr>
          <p:cNvSpPr>
            <a:spLocks noGrp="1"/>
          </p:cNvSpPr>
          <p:nvPr>
            <p:ph type="title"/>
          </p:nvPr>
        </p:nvSpPr>
        <p:spPr/>
        <p:txBody>
          <a:bodyPr/>
          <a:lstStyle/>
          <a:p>
            <a:r>
              <a:rPr lang="en-US"/>
              <a:t>Click to edit Master title style</a:t>
            </a:r>
            <a:endParaRPr lang="en-SE"/>
          </a:p>
        </p:txBody>
      </p:sp>
      <p:sp>
        <p:nvSpPr>
          <p:cNvPr id="3" name="Vertical Text Placeholder 2">
            <a:extLst>
              <a:ext uri="{FF2B5EF4-FFF2-40B4-BE49-F238E27FC236}">
                <a16:creationId xmlns:a16="http://schemas.microsoft.com/office/drawing/2014/main" id="{2BF0720B-40E1-6A4B-A0C7-7CFFEDF4D5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551ED383-2BF6-7B44-81A7-18D54479DD16}"/>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10BAF458-3558-A54F-A5B2-F45D2780E6E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6FE2C944-B8E2-724D-8073-F63AFDA9344B}"/>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3404252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3EF858-8BFA-CD4E-A9B9-12924A8E7C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E"/>
          </a:p>
        </p:txBody>
      </p:sp>
      <p:sp>
        <p:nvSpPr>
          <p:cNvPr id="3" name="Vertical Text Placeholder 2">
            <a:extLst>
              <a:ext uri="{FF2B5EF4-FFF2-40B4-BE49-F238E27FC236}">
                <a16:creationId xmlns:a16="http://schemas.microsoft.com/office/drawing/2014/main" id="{D32B8F9A-B320-784F-856D-28C68B2BAA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2C4BF180-1F36-C84C-8E89-3219A06B00CF}"/>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7514EE0C-FBF5-6D4E-92FC-E1DB91F130BB}"/>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435C0F85-E33C-F648-963A-42A525337997}"/>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442895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30201" y="930275"/>
            <a:ext cx="10358967" cy="1143000"/>
          </a:xfrm>
        </p:spPr>
        <p:txBody>
          <a:bodyPr/>
          <a:lstStyle/>
          <a:p>
            <a:r>
              <a:rPr lang="en-GB"/>
              <a:t>Click to edit Master title style</a:t>
            </a:r>
          </a:p>
        </p:txBody>
      </p:sp>
      <p:sp>
        <p:nvSpPr>
          <p:cNvPr id="3" name="Rectangle 5">
            <a:extLst>
              <a:ext uri="{FF2B5EF4-FFF2-40B4-BE49-F238E27FC236}">
                <a16:creationId xmlns:a16="http://schemas.microsoft.com/office/drawing/2014/main" id="{6D14E677-0131-3F48-B129-913ACF8CE6F2}"/>
              </a:ext>
            </a:extLst>
          </p:cNvPr>
          <p:cNvSpPr>
            <a:spLocks noGrp="1" noChangeArrowheads="1"/>
          </p:cNvSpPr>
          <p:nvPr>
            <p:ph type="dt" sz="half" idx="10"/>
          </p:nvPr>
        </p:nvSpPr>
        <p:spPr>
          <a:xfrm>
            <a:off x="910167" y="6324600"/>
            <a:ext cx="2542117" cy="457200"/>
          </a:xfrm>
        </p:spPr>
        <p:txBody>
          <a:bodyPr wrap="square" numCol="1" anchor="t" anchorCtr="0" compatLnSpc="1">
            <a:prstTxWarp prst="textNoShape">
              <a:avLst/>
            </a:prstTxWarp>
          </a:bodyPr>
          <a:lstStyle>
            <a:lvl1pPr eaLnBrk="1" hangingPunct="1">
              <a:defRPr>
                <a:latin typeface="Arial" charset="0"/>
                <a:ea typeface="ＭＳ Ｐゴシック" charset="-128"/>
              </a:defRPr>
            </a:lvl1pPr>
          </a:lstStyle>
          <a:p>
            <a:pPr>
              <a:defRPr/>
            </a:pPr>
            <a:fld id="{5A4D23E1-47D7-B942-B012-BC482728E100}" type="datetime1">
              <a:rPr lang="en-GB" altLang="en-US"/>
              <a:pPr>
                <a:defRPr/>
              </a:pPr>
              <a:t>10/12/2022</a:t>
            </a:fld>
            <a:endParaRPr lang="en-US" altLang="en-US"/>
          </a:p>
        </p:txBody>
      </p:sp>
      <p:sp>
        <p:nvSpPr>
          <p:cNvPr id="4" name="Rectangle 6">
            <a:extLst>
              <a:ext uri="{FF2B5EF4-FFF2-40B4-BE49-F238E27FC236}">
                <a16:creationId xmlns:a16="http://schemas.microsoft.com/office/drawing/2014/main" id="{B1C7C1DA-D72A-4C42-BF4D-72A9359D038E}"/>
              </a:ext>
            </a:extLst>
          </p:cNvPr>
          <p:cNvSpPr>
            <a:spLocks noGrp="1" noChangeArrowheads="1"/>
          </p:cNvSpPr>
          <p:nvPr>
            <p:ph type="ftr" sz="quarter" idx="11"/>
          </p:nvPr>
        </p:nvSpPr>
        <p:spPr>
          <a:xfrm>
            <a:off x="4161367" y="6324600"/>
            <a:ext cx="3869267" cy="457200"/>
          </a:xfrm>
        </p:spPr>
        <p:txBody>
          <a:bodyPr wrap="square" numCol="1" anchor="t" anchorCtr="0" compatLnSpc="1">
            <a:prstTxWarp prst="textNoShape">
              <a:avLst/>
            </a:prstTxWarp>
          </a:bodyPr>
          <a:lstStyle>
            <a:lvl1pPr eaLnBrk="1" hangingPunct="1">
              <a:defRPr>
                <a:latin typeface="Arial" charset="0"/>
                <a:ea typeface="ＭＳ Ｐゴシック" charset="0"/>
                <a:cs typeface="ＭＳ Ｐゴシック" charset="0"/>
              </a:defRPr>
            </a:lvl1pPr>
          </a:lstStyle>
          <a:p>
            <a:pPr>
              <a:defRPr/>
            </a:pPr>
            <a:endParaRPr lang="en-GB"/>
          </a:p>
        </p:txBody>
      </p:sp>
      <p:sp>
        <p:nvSpPr>
          <p:cNvPr id="5" name="Rectangle 7">
            <a:extLst>
              <a:ext uri="{FF2B5EF4-FFF2-40B4-BE49-F238E27FC236}">
                <a16:creationId xmlns:a16="http://schemas.microsoft.com/office/drawing/2014/main" id="{1F15BE8A-7735-E34A-B189-F293129D0679}"/>
              </a:ext>
            </a:extLst>
          </p:cNvPr>
          <p:cNvSpPr>
            <a:spLocks noGrp="1" noChangeArrowheads="1"/>
          </p:cNvSpPr>
          <p:nvPr>
            <p:ph type="sldNum" sz="quarter" idx="12"/>
          </p:nvPr>
        </p:nvSpPr>
        <p:spPr>
          <a:xfrm>
            <a:off x="8739718" y="6324600"/>
            <a:ext cx="2542116" cy="457200"/>
          </a:xfrm>
        </p:spPr>
        <p:txBody>
          <a:bodyPr wrap="square" numCol="1" anchor="t" anchorCtr="0" compatLnSpc="1">
            <a:prstTxWarp prst="textNoShape">
              <a:avLst/>
            </a:prstTxWarp>
          </a:bodyPr>
          <a:lstStyle>
            <a:lvl1pPr eaLnBrk="1" hangingPunct="1">
              <a:defRPr smtClean="0"/>
            </a:lvl1pPr>
          </a:lstStyle>
          <a:p>
            <a:pPr>
              <a:defRPr/>
            </a:pPr>
            <a:fld id="{B9AE359E-4FC0-6A41-A9A4-B71A74EA0544}" type="slidenum">
              <a:rPr lang="en-US" altLang="en-US"/>
              <a:pPr>
                <a:defRPr/>
              </a:pPr>
              <a:t>‹#›</a:t>
            </a:fld>
            <a:endParaRPr lang="en-US" altLang="en-US"/>
          </a:p>
        </p:txBody>
      </p:sp>
    </p:spTree>
    <p:extLst>
      <p:ext uri="{BB962C8B-B14F-4D97-AF65-F5344CB8AC3E}">
        <p14:creationId xmlns:p14="http://schemas.microsoft.com/office/powerpoint/2010/main" val="3052558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07967-DB00-7545-AFA9-442762E661DA}"/>
              </a:ext>
            </a:extLst>
          </p:cNvPr>
          <p:cNvSpPr>
            <a:spLocks noGrp="1"/>
          </p:cNvSpPr>
          <p:nvPr>
            <p:ph type="title"/>
          </p:nvPr>
        </p:nvSpPr>
        <p:spPr/>
        <p:txBody>
          <a:bodyPr/>
          <a:lstStyle/>
          <a:p>
            <a:r>
              <a:rPr lang="en-US"/>
              <a:t>Click to edit Master title style</a:t>
            </a:r>
            <a:endParaRPr lang="en-SE"/>
          </a:p>
        </p:txBody>
      </p:sp>
      <p:sp>
        <p:nvSpPr>
          <p:cNvPr id="3" name="Content Placeholder 2">
            <a:extLst>
              <a:ext uri="{FF2B5EF4-FFF2-40B4-BE49-F238E27FC236}">
                <a16:creationId xmlns:a16="http://schemas.microsoft.com/office/drawing/2014/main" id="{5B1C0AA5-B150-1448-B051-991CD3211B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22539478-A82E-5147-9E26-BBFE147C75EF}"/>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B470D2C6-E395-AB42-9D5E-DC6FB920CC86}"/>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F1BB4B7D-C29F-E940-9DEA-07413459BDF3}"/>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6490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606CD-3D1D-D045-9F73-4064CC35B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E"/>
          </a:p>
        </p:txBody>
      </p:sp>
      <p:sp>
        <p:nvSpPr>
          <p:cNvPr id="3" name="Text Placeholder 2">
            <a:extLst>
              <a:ext uri="{FF2B5EF4-FFF2-40B4-BE49-F238E27FC236}">
                <a16:creationId xmlns:a16="http://schemas.microsoft.com/office/drawing/2014/main" id="{72D35090-C283-D94B-A433-6CFB12EA24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A4D128-5E65-3D49-89E4-4D4BF9A4304D}"/>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90F9A8D0-8898-8549-9579-8D286B35AEF6}"/>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C86C7323-119C-574C-B601-2D26E941F21F}"/>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157533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2E8DF-7FFB-A849-B678-B9251336F1C9}"/>
              </a:ext>
            </a:extLst>
          </p:cNvPr>
          <p:cNvSpPr>
            <a:spLocks noGrp="1"/>
          </p:cNvSpPr>
          <p:nvPr>
            <p:ph type="title"/>
          </p:nvPr>
        </p:nvSpPr>
        <p:spPr/>
        <p:txBody>
          <a:bodyPr/>
          <a:lstStyle/>
          <a:p>
            <a:r>
              <a:rPr lang="en-US"/>
              <a:t>Click to edit Master title style</a:t>
            </a:r>
            <a:endParaRPr lang="en-SE"/>
          </a:p>
        </p:txBody>
      </p:sp>
      <p:sp>
        <p:nvSpPr>
          <p:cNvPr id="3" name="Content Placeholder 2">
            <a:extLst>
              <a:ext uri="{FF2B5EF4-FFF2-40B4-BE49-F238E27FC236}">
                <a16:creationId xmlns:a16="http://schemas.microsoft.com/office/drawing/2014/main" id="{8206B8F1-7794-FC4D-BC50-D6802F387F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Content Placeholder 3">
            <a:extLst>
              <a:ext uri="{FF2B5EF4-FFF2-40B4-BE49-F238E27FC236}">
                <a16:creationId xmlns:a16="http://schemas.microsoft.com/office/drawing/2014/main" id="{C349574A-1CC8-3441-8138-07C182C339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5" name="Date Placeholder 4">
            <a:extLst>
              <a:ext uri="{FF2B5EF4-FFF2-40B4-BE49-F238E27FC236}">
                <a16:creationId xmlns:a16="http://schemas.microsoft.com/office/drawing/2014/main" id="{4552F55C-2713-7540-95A4-6FEDA471376B}"/>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6" name="Footer Placeholder 5">
            <a:extLst>
              <a:ext uri="{FF2B5EF4-FFF2-40B4-BE49-F238E27FC236}">
                <a16:creationId xmlns:a16="http://schemas.microsoft.com/office/drawing/2014/main" id="{C8191FEC-3F1E-F347-B6EC-61A1DC0C136D}"/>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3EF91217-0717-3A45-8BDB-081BDCD14BB0}"/>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2876379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7E47-A171-CA45-A77E-E47CF9CC1DBF}"/>
              </a:ext>
            </a:extLst>
          </p:cNvPr>
          <p:cNvSpPr>
            <a:spLocks noGrp="1"/>
          </p:cNvSpPr>
          <p:nvPr>
            <p:ph type="title"/>
          </p:nvPr>
        </p:nvSpPr>
        <p:spPr>
          <a:xfrm>
            <a:off x="839788" y="365125"/>
            <a:ext cx="10515600" cy="1325563"/>
          </a:xfrm>
        </p:spPr>
        <p:txBody>
          <a:bodyPr/>
          <a:lstStyle/>
          <a:p>
            <a:r>
              <a:rPr lang="en-US"/>
              <a:t>Click to edit Master title style</a:t>
            </a:r>
            <a:endParaRPr lang="en-SE"/>
          </a:p>
        </p:txBody>
      </p:sp>
      <p:sp>
        <p:nvSpPr>
          <p:cNvPr id="3" name="Text Placeholder 2">
            <a:extLst>
              <a:ext uri="{FF2B5EF4-FFF2-40B4-BE49-F238E27FC236}">
                <a16:creationId xmlns:a16="http://schemas.microsoft.com/office/drawing/2014/main" id="{C6FCBF2B-31AB-724F-A474-61986512DD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A8AD56-8C23-8F4D-8CFE-60FF021270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5" name="Text Placeholder 4">
            <a:extLst>
              <a:ext uri="{FF2B5EF4-FFF2-40B4-BE49-F238E27FC236}">
                <a16:creationId xmlns:a16="http://schemas.microsoft.com/office/drawing/2014/main" id="{C19BA6AC-BAF4-AC49-B95C-FDB29D558B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10733A-F83B-384F-9CF7-D6145E3317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7" name="Date Placeholder 6">
            <a:extLst>
              <a:ext uri="{FF2B5EF4-FFF2-40B4-BE49-F238E27FC236}">
                <a16:creationId xmlns:a16="http://schemas.microsoft.com/office/drawing/2014/main" id="{8FEABF6B-2589-7440-A277-EE28DDA77299}"/>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8" name="Footer Placeholder 7">
            <a:extLst>
              <a:ext uri="{FF2B5EF4-FFF2-40B4-BE49-F238E27FC236}">
                <a16:creationId xmlns:a16="http://schemas.microsoft.com/office/drawing/2014/main" id="{035691E6-8E59-7D40-97E2-34349971F460}"/>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5775A391-4F69-7C43-9C28-A946277CDED8}"/>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3346930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EC8E-16BB-444C-83A7-9EA40275ABC7}"/>
              </a:ext>
            </a:extLst>
          </p:cNvPr>
          <p:cNvSpPr>
            <a:spLocks noGrp="1"/>
          </p:cNvSpPr>
          <p:nvPr>
            <p:ph type="title"/>
          </p:nvPr>
        </p:nvSpPr>
        <p:spPr/>
        <p:txBody>
          <a:bodyPr/>
          <a:lstStyle/>
          <a:p>
            <a:r>
              <a:rPr lang="en-US"/>
              <a:t>Click to edit Master title style</a:t>
            </a:r>
            <a:endParaRPr lang="en-SE"/>
          </a:p>
        </p:txBody>
      </p:sp>
      <p:sp>
        <p:nvSpPr>
          <p:cNvPr id="3" name="Date Placeholder 2">
            <a:extLst>
              <a:ext uri="{FF2B5EF4-FFF2-40B4-BE49-F238E27FC236}">
                <a16:creationId xmlns:a16="http://schemas.microsoft.com/office/drawing/2014/main" id="{851EB859-D3AD-5E42-A280-5104D6EE7C47}"/>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4" name="Footer Placeholder 3">
            <a:extLst>
              <a:ext uri="{FF2B5EF4-FFF2-40B4-BE49-F238E27FC236}">
                <a16:creationId xmlns:a16="http://schemas.microsoft.com/office/drawing/2014/main" id="{E1BCEAFE-6E5A-DC47-ACBF-161A437F0386}"/>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BA184369-C7A8-CD4B-9914-256966C83807}"/>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1178732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46E6-BCF3-DA45-80CD-B05DACC68862}"/>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3" name="Footer Placeholder 2">
            <a:extLst>
              <a:ext uri="{FF2B5EF4-FFF2-40B4-BE49-F238E27FC236}">
                <a16:creationId xmlns:a16="http://schemas.microsoft.com/office/drawing/2014/main" id="{D50746FA-EEE0-A841-A6E2-9C0658E8238C}"/>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B3024442-A762-A449-A639-FB1A7E55498B}"/>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120265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84D3-E802-E740-9671-8C3D43C38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E"/>
          </a:p>
        </p:txBody>
      </p:sp>
      <p:sp>
        <p:nvSpPr>
          <p:cNvPr id="3" name="Content Placeholder 2">
            <a:extLst>
              <a:ext uri="{FF2B5EF4-FFF2-40B4-BE49-F238E27FC236}">
                <a16:creationId xmlns:a16="http://schemas.microsoft.com/office/drawing/2014/main" id="{B20B3DE9-5567-5440-B63F-ABF897DC0B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Text Placeholder 3">
            <a:extLst>
              <a:ext uri="{FF2B5EF4-FFF2-40B4-BE49-F238E27FC236}">
                <a16:creationId xmlns:a16="http://schemas.microsoft.com/office/drawing/2014/main" id="{433627A1-7AED-874D-82AF-AE2E45B0BC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7B8073-A131-4642-A137-4C621CB698F7}"/>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6" name="Footer Placeholder 5">
            <a:extLst>
              <a:ext uri="{FF2B5EF4-FFF2-40B4-BE49-F238E27FC236}">
                <a16:creationId xmlns:a16="http://schemas.microsoft.com/office/drawing/2014/main" id="{EAC4BF8D-20F0-5F41-9F60-F3FBD9CBB1B0}"/>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434462C2-0F26-E546-BF47-483941B4D694}"/>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1445281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1DBC9-E257-4E43-821C-2EDBEA611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E"/>
          </a:p>
        </p:txBody>
      </p:sp>
      <p:sp>
        <p:nvSpPr>
          <p:cNvPr id="3" name="Picture Placeholder 2">
            <a:extLst>
              <a:ext uri="{FF2B5EF4-FFF2-40B4-BE49-F238E27FC236}">
                <a16:creationId xmlns:a16="http://schemas.microsoft.com/office/drawing/2014/main" id="{91260C64-02B6-024E-A4B4-69CEA68D11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E"/>
          </a:p>
        </p:txBody>
      </p:sp>
      <p:sp>
        <p:nvSpPr>
          <p:cNvPr id="4" name="Text Placeholder 3">
            <a:extLst>
              <a:ext uri="{FF2B5EF4-FFF2-40B4-BE49-F238E27FC236}">
                <a16:creationId xmlns:a16="http://schemas.microsoft.com/office/drawing/2014/main" id="{AEF6E592-5046-D545-BE76-B2967BA3EA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A3E2BD-D13F-E54B-9CCD-C7E425D81A45}"/>
              </a:ext>
            </a:extLst>
          </p:cNvPr>
          <p:cNvSpPr>
            <a:spLocks noGrp="1"/>
          </p:cNvSpPr>
          <p:nvPr>
            <p:ph type="dt" sz="half" idx="10"/>
          </p:nvPr>
        </p:nvSpPr>
        <p:spPr/>
        <p:txBody>
          <a:bodyPr/>
          <a:lstStyle/>
          <a:p>
            <a:fld id="{B73BB454-E59D-B04B-AAB9-D3CD773101A1}" type="datetimeFigureOut">
              <a:rPr lang="en-SE" smtClean="0"/>
              <a:t>2022-12-10</a:t>
            </a:fld>
            <a:endParaRPr lang="en-SE"/>
          </a:p>
        </p:txBody>
      </p:sp>
      <p:sp>
        <p:nvSpPr>
          <p:cNvPr id="6" name="Footer Placeholder 5">
            <a:extLst>
              <a:ext uri="{FF2B5EF4-FFF2-40B4-BE49-F238E27FC236}">
                <a16:creationId xmlns:a16="http://schemas.microsoft.com/office/drawing/2014/main" id="{5F53C326-19A3-6747-B9BA-1C5B24439C0B}"/>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BE480A2C-868A-EE4C-93FB-4138F9D198E1}"/>
              </a:ext>
            </a:extLst>
          </p:cNvPr>
          <p:cNvSpPr>
            <a:spLocks noGrp="1"/>
          </p:cNvSpPr>
          <p:nvPr>
            <p:ph type="sldNum" sz="quarter" idx="12"/>
          </p:nvPr>
        </p:nvSpPr>
        <p:spPr/>
        <p:txBody>
          <a:bodyPr/>
          <a:lstStyle/>
          <a:p>
            <a:fld id="{E3047DC7-E688-844C-8086-D7AD863D0603}" type="slidenum">
              <a:rPr lang="en-SE" smtClean="0"/>
              <a:t>‹#›</a:t>
            </a:fld>
            <a:endParaRPr lang="en-SE"/>
          </a:p>
        </p:txBody>
      </p:sp>
    </p:spTree>
    <p:extLst>
      <p:ext uri="{BB962C8B-B14F-4D97-AF65-F5344CB8AC3E}">
        <p14:creationId xmlns:p14="http://schemas.microsoft.com/office/powerpoint/2010/main" val="3281763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2F1194-C202-D145-BC42-2DEC68C6F9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E"/>
          </a:p>
        </p:txBody>
      </p:sp>
      <p:sp>
        <p:nvSpPr>
          <p:cNvPr id="3" name="Text Placeholder 2">
            <a:extLst>
              <a:ext uri="{FF2B5EF4-FFF2-40B4-BE49-F238E27FC236}">
                <a16:creationId xmlns:a16="http://schemas.microsoft.com/office/drawing/2014/main" id="{5093BB52-5D85-9442-B6CB-C961F206AD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B1EE4012-FD3B-7340-A94A-3B5E24F38A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BB454-E59D-B04B-AAB9-D3CD773101A1}" type="datetimeFigureOut">
              <a:rPr lang="en-SE" smtClean="0"/>
              <a:t>2022-12-10</a:t>
            </a:fld>
            <a:endParaRPr lang="en-SE"/>
          </a:p>
        </p:txBody>
      </p:sp>
      <p:sp>
        <p:nvSpPr>
          <p:cNvPr id="5" name="Footer Placeholder 4">
            <a:extLst>
              <a:ext uri="{FF2B5EF4-FFF2-40B4-BE49-F238E27FC236}">
                <a16:creationId xmlns:a16="http://schemas.microsoft.com/office/drawing/2014/main" id="{B6A67703-9F55-4648-8782-E7FA23EF2D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FCF517F6-0EF6-6E4C-9F27-971CE37077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47DC7-E688-844C-8086-D7AD863D0603}" type="slidenum">
              <a:rPr lang="en-SE" smtClean="0"/>
              <a:t>‹#›</a:t>
            </a:fld>
            <a:endParaRPr lang="en-SE"/>
          </a:p>
        </p:txBody>
      </p:sp>
    </p:spTree>
    <p:extLst>
      <p:ext uri="{BB962C8B-B14F-4D97-AF65-F5344CB8AC3E}">
        <p14:creationId xmlns:p14="http://schemas.microsoft.com/office/powerpoint/2010/main" val="1185944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lKpydkW3u2w" TargetMode="External"/><Relationship Id="rId2" Type="http://schemas.openxmlformats.org/officeDocument/2006/relationships/hyperlink" Target="https://www.youtube.com/watch?v=Lty37NcPRrw"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gDLBq5tI9vY" TargetMode="External"/><Relationship Id="rId2" Type="http://schemas.openxmlformats.org/officeDocument/2006/relationships/hyperlink" Target="https://www.youtube.com/watch?v=hgW54B2GHU8" TargetMode="Externa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hyperlink" Target="https://www.youtube.com/watch?v=PgT0u1vO0qU&amp;list=PL280D5B66AC54B36B" TargetMode="External"/><Relationship Id="rId4" Type="http://schemas.openxmlformats.org/officeDocument/2006/relationships/hyperlink" Target="https://www.youtube.com/watch?v=ViRctUEySw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35.emf"/><Relationship Id="rId7" Type="http://schemas.openxmlformats.org/officeDocument/2006/relationships/image" Target="../media/image39.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5.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oleObject" Target="../embeddings/oleObject2.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www.decsy.org.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decsy.org.uk/"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s://northcoteschool.com/learning/philosophy-for-children/" TargetMode="Externa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56.xml.rels><?xml version="1.0" encoding="UTF-8" standalone="yes"?>
<Relationships xmlns="http://schemas.openxmlformats.org/package/2006/relationships"><Relationship Id="rId3" Type="http://schemas.openxmlformats.org/officeDocument/2006/relationships/hyperlink" Target="https://www.ivervillage-jun.bucks.sch.uk/p4c.html" TargetMode="External"/><Relationship Id="rId2" Type="http://schemas.openxmlformats.org/officeDocument/2006/relationships/hyperlink" Target="https://northcoteschool.com/learning/philosophy-for-children/" TargetMode="Externa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57.xml.rels><?xml version="1.0" encoding="UTF-8" standalone="yes"?>
<Relationships xmlns="http://schemas.openxmlformats.org/package/2006/relationships"><Relationship Id="rId3" Type="http://schemas.openxmlformats.org/officeDocument/2006/relationships/hyperlink" Target="https://www.youtube.com/channel/UC9HAhhenqJwaJdejOOjxR4Q" TargetMode="External"/><Relationship Id="rId2" Type="http://schemas.openxmlformats.org/officeDocument/2006/relationships/hyperlink" Target="https://www.youtube.com/watch?v=bEjIZX3tFac" TargetMode="Externa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socialpolicy.gr/2016/03/&#966;&#953;&#955;&#959;&#963;&#959;&#966;&#943;&#945;-&#947;&#953;&#945;-&#960;&#945;&#953;&#948;&#953;&#940;-p4c.html"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sapere.org.u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sealgd.org.uk/" TargetMode="External"/><Relationship Id="rId5" Type="http://schemas.openxmlformats.org/officeDocument/2006/relationships/hyperlink" Target="http://www.decsy.org.uk/" TargetMode="External"/><Relationship Id="rId4" Type="http://schemas.openxmlformats.org/officeDocument/2006/relationships/hyperlink" Target="http://www.glp-e.org.uk/"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5129" name="Rectangle 5128">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0" name="Rectangle 4">
            <a:extLst>
              <a:ext uri="{FF2B5EF4-FFF2-40B4-BE49-F238E27FC236}">
                <a16:creationId xmlns:a16="http://schemas.microsoft.com/office/drawing/2014/main" id="{81CFCBA5-23B6-8B4D-BE94-3AD4D14FEE4E}"/>
              </a:ext>
            </a:extLst>
          </p:cNvPr>
          <p:cNvSpPr>
            <a:spLocks noGrp="1" noChangeArrowheads="1"/>
          </p:cNvSpPr>
          <p:nvPr>
            <p:ph type="ctrTitle"/>
          </p:nvPr>
        </p:nvSpPr>
        <p:spPr>
          <a:xfrm>
            <a:off x="246185" y="3988027"/>
            <a:ext cx="11218984" cy="2553451"/>
          </a:xfrm>
        </p:spPr>
        <p:txBody>
          <a:bodyPr wrap="square" anchor="b">
            <a:normAutofit fontScale="90000"/>
          </a:bodyPr>
          <a:lstStyle/>
          <a:p>
            <a:br>
              <a:rPr lang="el-GR" altLang="en-US" sz="14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14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14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14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0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4000" dirty="0">
                <a:solidFill>
                  <a:schemeClr val="bg1"/>
                </a:solidFill>
                <a:ea typeface="ＭＳ Ｐゴシック" panose="020B0600070205080204" pitchFamily="34" charset="-128"/>
                <a:cs typeface="Times New Roman" panose="02020603050405020304" pitchFamily="18" charset="0"/>
              </a:rPr>
              <a:t>όταν αρχίζω να διακρίνω ένα κόμπο</a:t>
            </a:r>
            <a:br>
              <a:rPr lang="el-GR" altLang="en-US" sz="2200" dirty="0">
                <a:solidFill>
                  <a:schemeClr val="bg1"/>
                </a:solidFill>
                <a:ea typeface="ＭＳ Ｐゴシック" panose="020B0600070205080204" pitchFamily="34" charset="-128"/>
                <a:cs typeface="Times New Roman" panose="02020603050405020304" pitchFamily="18" charset="0"/>
              </a:rPr>
            </a:br>
            <a:br>
              <a:rPr lang="el-GR" altLang="en-US" sz="2200" dirty="0">
                <a:solidFill>
                  <a:schemeClr val="bg1"/>
                </a:solidFill>
                <a:ea typeface="ＭＳ Ｐゴシック" panose="020B0600070205080204" pitchFamily="34" charset="-128"/>
                <a:cs typeface="Times New Roman" panose="02020603050405020304" pitchFamily="18" charset="0"/>
              </a:rPr>
            </a:br>
            <a:br>
              <a:rPr lang="el-GR" altLang="en-US" sz="2200" dirty="0">
                <a:solidFill>
                  <a:schemeClr val="bg1"/>
                </a:solidFill>
                <a:ea typeface="ＭＳ Ｐゴシック" panose="020B0600070205080204" pitchFamily="34" charset="-128"/>
                <a:cs typeface="Times New Roman" panose="02020603050405020304" pitchFamily="18" charset="0"/>
              </a:rPr>
            </a:br>
            <a:r>
              <a:rPr lang="el-GR" altLang="en-US" sz="3100" dirty="0">
                <a:solidFill>
                  <a:schemeClr val="bg1"/>
                </a:solidFill>
                <a:ea typeface="ＭＳ Ｐゴシック" panose="020B0600070205080204" pitchFamily="34" charset="-128"/>
                <a:cs typeface="Times New Roman" panose="02020603050405020304" pitchFamily="18" charset="0"/>
              </a:rPr>
              <a:t>Φιλοσοφία και Παιδιά</a:t>
            </a:r>
            <a:r>
              <a:rPr lang="sv-SE" altLang="en-US" sz="3100" dirty="0">
                <a:solidFill>
                  <a:schemeClr val="bg1"/>
                </a:solidFill>
                <a:ea typeface="ＭＳ Ｐゴシック" panose="020B0600070205080204" pitchFamily="34" charset="-128"/>
                <a:cs typeface="Times New Roman" panose="02020603050405020304" pitchFamily="18" charset="0"/>
              </a:rPr>
              <a:t>:</a:t>
            </a:r>
            <a:r>
              <a:rPr lang="el-GR" altLang="en-US" sz="3100" dirty="0">
                <a:solidFill>
                  <a:schemeClr val="bg1"/>
                </a:solidFill>
                <a:ea typeface="ＭＳ Ｐゴシック" panose="020B0600070205080204" pitchFamily="34" charset="-128"/>
                <a:cs typeface="Times New Roman" panose="02020603050405020304" pitchFamily="18" charset="0"/>
              </a:rPr>
              <a:t> </a:t>
            </a:r>
            <a:r>
              <a:rPr lang="el-GR" altLang="en-US" sz="3100" i="1" dirty="0">
                <a:solidFill>
                  <a:schemeClr val="bg1"/>
                </a:solidFill>
                <a:ea typeface="ＭＳ Ｐゴシック" panose="020B0600070205080204" pitchFamily="34" charset="-128"/>
                <a:cs typeface="Times New Roman" panose="02020603050405020304" pitchFamily="18" charset="0"/>
              </a:rPr>
              <a:t>Δημιουργώντας με μέθοδο την απορία;</a:t>
            </a:r>
            <a:br>
              <a:rPr lang="en-US" altLang="en-US" sz="3100" dirty="0">
                <a:solidFill>
                  <a:schemeClr val="bg1"/>
                </a:solidFill>
                <a:ea typeface="ＭＳ Ｐゴシック" panose="020B0600070205080204" pitchFamily="34" charset="-128"/>
                <a:cs typeface="Times New Roman" panose="02020603050405020304" pitchFamily="18" charset="0"/>
              </a:rPr>
            </a:br>
            <a:r>
              <a:rPr lang="sv-SE" altLang="en-US" sz="3100" dirty="0" err="1">
                <a:solidFill>
                  <a:schemeClr val="bg1"/>
                </a:solidFill>
                <a:ea typeface="ＭＳ Ｐゴシック" panose="020B0600070205080204" pitchFamily="34" charset="-128"/>
                <a:cs typeface="Times New Roman" panose="02020603050405020304" pitchFamily="18" charset="0"/>
              </a:rPr>
              <a:t>Ά</a:t>
            </a:r>
            <a:r>
              <a:rPr lang="el-GR" altLang="en-US" sz="3100" dirty="0" err="1">
                <a:solidFill>
                  <a:schemeClr val="bg1"/>
                </a:solidFill>
                <a:ea typeface="ＭＳ Ｐゴシック" panose="020B0600070205080204" pitchFamily="34" charset="-128"/>
                <a:cs typeface="Times New Roman" panose="02020603050405020304" pitchFamily="18" charset="0"/>
              </a:rPr>
              <a:t>ννα</a:t>
            </a:r>
            <a:r>
              <a:rPr lang="el-GR" altLang="en-US" sz="3100" dirty="0">
                <a:solidFill>
                  <a:schemeClr val="bg1"/>
                </a:solidFill>
                <a:ea typeface="ＭＳ Ｐゴシック" panose="020B0600070205080204" pitchFamily="34" charset="-128"/>
                <a:cs typeface="Times New Roman" panose="02020603050405020304" pitchFamily="18" charset="0"/>
              </a:rPr>
              <a:t> </a:t>
            </a:r>
            <a:r>
              <a:rPr lang="el-GR" altLang="en-US" sz="3100" dirty="0" err="1">
                <a:solidFill>
                  <a:schemeClr val="bg1"/>
                </a:solidFill>
                <a:ea typeface="ＭＳ Ｐゴシック" panose="020B0600070205080204" pitchFamily="34" charset="-128"/>
                <a:cs typeface="Times New Roman" panose="02020603050405020304" pitchFamily="18" charset="0"/>
              </a:rPr>
              <a:t>Χρονάκη</a:t>
            </a:r>
            <a:r>
              <a:rPr lang="el-GR" altLang="en-US" sz="3100" dirty="0">
                <a:solidFill>
                  <a:schemeClr val="bg1"/>
                </a:solidFill>
                <a:ea typeface="ＭＳ Ｐゴシック" panose="020B0600070205080204" pitchFamily="34" charset="-128"/>
                <a:cs typeface="Times New Roman" panose="02020603050405020304" pitchFamily="18" charset="0"/>
              </a:rPr>
              <a:t>, Καθηγήτρια ΠΤΠΕ, ΠΘ</a:t>
            </a:r>
            <a:br>
              <a:rPr lang="el-GR" altLang="en-US" sz="22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2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br>
            <a:endParaRPr lang="en-US" altLang="en-US" sz="220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5" name="Picture 2" descr="C:\Users\chronaki\Desktop\ADMIN_Volos_2011\Hmerida_Mathematics_EarlyAges_2012\fotos\8photos\Picture1.jpg">
            <a:extLst>
              <a:ext uri="{FF2B5EF4-FFF2-40B4-BE49-F238E27FC236}">
                <a16:creationId xmlns:a16="http://schemas.microsoft.com/office/drawing/2014/main" id="{9B59C5BE-BE9D-B5A3-258F-8B703BE90B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43" r="1" b="1"/>
          <a:stretch/>
        </p:blipFill>
        <p:spPr bwMode="auto">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a:noFill/>
          <a:extLst>
            <a:ext uri="{909E8E84-426E-40DD-AFC4-6F175D3DCCD1}">
              <a14:hiddenFill xmlns:a14="http://schemas.microsoft.com/office/drawing/2010/main">
                <a:solidFill>
                  <a:srgbClr val="FFFFFF"/>
                </a:solidFill>
              </a14:hiddenFill>
            </a:ext>
          </a:extLst>
        </p:spPr>
      </p:pic>
      <p:pic>
        <p:nvPicPr>
          <p:cNvPr id="2" name="Picture 2" descr="Australasian Society for Continental Philosophy | Western Sydney University">
            <a:extLst>
              <a:ext uri="{FF2B5EF4-FFF2-40B4-BE49-F238E27FC236}">
                <a16:creationId xmlns:a16="http://schemas.microsoft.com/office/drawing/2014/main" id="{25B91152-F7BD-7040-98F1-C340D4062F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0"/>
          <a:stretch/>
        </p:blipFill>
        <p:spPr bwMode="auto">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a:noFill/>
          <a:extLst>
            <a:ext uri="{909E8E84-426E-40DD-AFC4-6F175D3DCCD1}">
              <a14:hiddenFill xmlns:a14="http://schemas.microsoft.com/office/drawing/2010/main">
                <a:solidFill>
                  <a:srgbClr val="FFFFFF"/>
                </a:solidFill>
              </a14:hiddenFill>
            </a:ext>
          </a:extLst>
        </p:spPr>
      </p:pic>
      <p:grpSp>
        <p:nvGrpSpPr>
          <p:cNvPr id="5131" name="Group 5130">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5132" name="Freeform: Shape 5131">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3" name="Freeform: Shape 5132">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Text Box 5">
            <a:extLst>
              <a:ext uri="{FF2B5EF4-FFF2-40B4-BE49-F238E27FC236}">
                <a16:creationId xmlns:a16="http://schemas.microsoft.com/office/drawing/2014/main" id="{5B2404E0-C043-F740-88B9-76689D96D466}"/>
              </a:ext>
            </a:extLst>
          </p:cNvPr>
          <p:cNvSpPr txBox="1">
            <a:spLocks noChangeArrowheads="1"/>
          </p:cNvSpPr>
          <p:nvPr/>
        </p:nvSpPr>
        <p:spPr bwMode="auto">
          <a:xfrm>
            <a:off x="6400800" y="5181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endParaRPr lang="en-GB" altLang="en-US" sz="1800">
              <a:latin typeface="Arial" panose="020B0604020202020204" pitchFamily="34" charset="0"/>
              <a:ea typeface="ＭＳ Ｐゴシック" panose="020B0600070205080204" pitchFamily="34" charset="-128"/>
            </a:endParaRPr>
          </a:p>
        </p:txBody>
      </p:sp>
      <p:sp>
        <p:nvSpPr>
          <p:cNvPr id="5123" name="Rectangle 7">
            <a:extLst>
              <a:ext uri="{FF2B5EF4-FFF2-40B4-BE49-F238E27FC236}">
                <a16:creationId xmlns:a16="http://schemas.microsoft.com/office/drawing/2014/main" id="{0A4E1F40-B9A3-4E4F-93C7-B6692DE35E68}"/>
              </a:ext>
            </a:extLst>
          </p:cNvPr>
          <p:cNvSpPr>
            <a:spLocks noChangeArrowheads="1"/>
          </p:cNvSpPr>
          <p:nvPr/>
        </p:nvSpPr>
        <p:spPr bwMode="auto">
          <a:xfrm>
            <a:off x="5499101" y="51181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Arial" panose="020B0604020202020204" pitchFamily="34" charset="0"/>
              <a:ea typeface="ＭＳ Ｐゴシック" panose="020B0600070205080204" pitchFamily="34" charset="-128"/>
            </a:endParaRPr>
          </a:p>
        </p:txBody>
      </p:sp>
      <p:sp>
        <p:nvSpPr>
          <p:cNvPr id="5124" name="Rectangle 9">
            <a:extLst>
              <a:ext uri="{FF2B5EF4-FFF2-40B4-BE49-F238E27FC236}">
                <a16:creationId xmlns:a16="http://schemas.microsoft.com/office/drawing/2014/main" id="{4421BBCE-04A8-CA4F-85F4-28CF1EFDA4DF}"/>
              </a:ext>
            </a:extLst>
          </p:cNvPr>
          <p:cNvSpPr>
            <a:spLocks noChangeArrowheads="1"/>
          </p:cNvSpPr>
          <p:nvPr/>
        </p:nvSpPr>
        <p:spPr bwMode="auto">
          <a:xfrm>
            <a:off x="7781926" y="49371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828832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69183"/>
          </a:xfrm>
        </p:spPr>
        <p:txBody>
          <a:bodyPr>
            <a:normAutofit fontScale="90000"/>
          </a:bodyPr>
          <a:lstStyle/>
          <a:p>
            <a:r>
              <a:rPr lang="el-GR" sz="4000" dirty="0">
                <a:solidFill>
                  <a:srgbClr val="C00000"/>
                </a:solidFill>
                <a:cs typeface="Times New Roman" panose="02020603050405020304" pitchFamily="18" charset="0"/>
              </a:rPr>
              <a:t>Κανονικότητα;</a:t>
            </a:r>
            <a:br>
              <a:rPr lang="el-GR" sz="4000" dirty="0">
                <a:solidFill>
                  <a:srgbClr val="C00000"/>
                </a:solidFill>
                <a:cs typeface="Times New Roman" panose="02020603050405020304" pitchFamily="18" charset="0"/>
              </a:rPr>
            </a:br>
            <a:r>
              <a:rPr lang="el-GR" sz="4000" dirty="0">
                <a:solidFill>
                  <a:srgbClr val="C00000"/>
                </a:solidFill>
                <a:cs typeface="Times New Roman" panose="02020603050405020304" pitchFamily="18" charset="0"/>
              </a:rPr>
              <a:t>μη/κανονικότητα</a:t>
            </a:r>
            <a:br>
              <a:rPr lang="el-GR" sz="4000" dirty="0">
                <a:solidFill>
                  <a:srgbClr val="C00000"/>
                </a:solidFill>
                <a:cs typeface="Times New Roman" panose="02020603050405020304" pitchFamily="18" charset="0"/>
              </a:rPr>
            </a:br>
            <a:r>
              <a:rPr lang="el-GR" sz="4000" dirty="0">
                <a:solidFill>
                  <a:srgbClr val="C00000"/>
                </a:solidFill>
                <a:cs typeface="Times New Roman" panose="02020603050405020304" pitchFamily="18" charset="0"/>
              </a:rPr>
              <a:t>τάξη, α/</a:t>
            </a:r>
            <a:r>
              <a:rPr lang="el-GR" sz="4000" dirty="0" err="1">
                <a:solidFill>
                  <a:srgbClr val="C00000"/>
                </a:solidFill>
                <a:cs typeface="Times New Roman" panose="02020603050405020304" pitchFamily="18" charset="0"/>
              </a:rPr>
              <a:t>ταξία</a:t>
            </a:r>
            <a:r>
              <a:rPr lang="el-GR" sz="4000" dirty="0">
                <a:solidFill>
                  <a:srgbClr val="C00000"/>
                </a:solidFill>
                <a:cs typeface="Times New Roman" panose="02020603050405020304" pitchFamily="18" charset="0"/>
              </a:rPr>
              <a:t>, χάος</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03495" y="1027906"/>
            <a:ext cx="5029200" cy="5029200"/>
          </a:xfrm>
        </p:spPr>
      </p:pic>
      <p:graphicFrame>
        <p:nvGraphicFramePr>
          <p:cNvPr id="5" name="Content Placeholder 3">
            <a:extLst>
              <a:ext uri="{FF2B5EF4-FFF2-40B4-BE49-F238E27FC236}">
                <a16:creationId xmlns:a16="http://schemas.microsoft.com/office/drawing/2014/main" id="{EF8CBAF0-11B8-284A-8A21-17EB2C0B9F6A}"/>
              </a:ext>
            </a:extLst>
          </p:cNvPr>
          <p:cNvGraphicFramePr>
            <a:graphicFrameLocks noChangeAspect="1"/>
          </p:cNvGraphicFramePr>
          <p:nvPr>
            <p:extLst>
              <p:ext uri="{D42A27DB-BD31-4B8C-83A1-F6EECF244321}">
                <p14:modId xmlns:p14="http://schemas.microsoft.com/office/powerpoint/2010/main" val="2956552436"/>
              </p:ext>
            </p:extLst>
          </p:nvPr>
        </p:nvGraphicFramePr>
        <p:xfrm>
          <a:off x="1066800" y="2250830"/>
          <a:ext cx="2591777" cy="3666853"/>
        </p:xfrm>
        <a:graphic>
          <a:graphicData uri="http://schemas.openxmlformats.org/presentationml/2006/ole">
            <mc:AlternateContent xmlns:mc="http://schemas.openxmlformats.org/markup-compatibility/2006">
              <mc:Choice xmlns:v="urn:schemas-microsoft-com:vml" Requires="v">
                <p:oleObj name="Acrobat Document" r:id="rId3" imgW="5533873" imgH="7829415" progId="AcroExch.Document.7">
                  <p:embed/>
                </p:oleObj>
              </mc:Choice>
              <mc:Fallback>
                <p:oleObj name="Acrobat Document" r:id="rId3" imgW="5533873" imgH="7829415" progId="AcroExch.Document.7">
                  <p:embed/>
                  <p:pic>
                    <p:nvPicPr>
                      <p:cNvPr id="4" name="Content Placeholder 3">
                        <a:extLst>
                          <a:ext uri="{FF2B5EF4-FFF2-40B4-BE49-F238E27FC236}">
                            <a16:creationId xmlns:a16="http://schemas.microsoft.com/office/drawing/2014/main" id="{B566DD3F-E49D-D847-9B72-D63BB9F1535E}"/>
                          </a:ext>
                        </a:extLst>
                      </p:cNvPr>
                      <p:cNvPicPr/>
                      <p:nvPr/>
                    </p:nvPicPr>
                    <p:blipFill>
                      <a:blip r:embed="rId4"/>
                      <a:stretch>
                        <a:fillRect/>
                      </a:stretch>
                    </p:blipFill>
                    <p:spPr>
                      <a:xfrm>
                        <a:off x="1066800" y="2250830"/>
                        <a:ext cx="2591777" cy="3666853"/>
                      </a:xfrm>
                      <a:prstGeom prst="rect">
                        <a:avLst/>
                      </a:prstGeom>
                    </p:spPr>
                  </p:pic>
                </p:oleObj>
              </mc:Fallback>
            </mc:AlternateContent>
          </a:graphicData>
        </a:graphic>
      </p:graphicFrame>
    </p:spTree>
    <p:extLst>
      <p:ext uri="{BB962C8B-B14F-4D97-AF65-F5344CB8AC3E}">
        <p14:creationId xmlns:p14="http://schemas.microsoft.com/office/powerpoint/2010/main" val="3970420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5F91-BE77-D845-B9DD-6D0E770443E2}"/>
              </a:ext>
            </a:extLst>
          </p:cNvPr>
          <p:cNvSpPr>
            <a:spLocks noGrp="1"/>
          </p:cNvSpPr>
          <p:nvPr>
            <p:ph type="title"/>
          </p:nvPr>
        </p:nvSpPr>
        <p:spPr/>
        <p:txBody>
          <a:bodyPr/>
          <a:lstStyle/>
          <a:p>
            <a:r>
              <a:rPr lang="el-GR" dirty="0">
                <a:cs typeface="Times New Roman" panose="02020603050405020304" pitchFamily="18" charset="0"/>
              </a:rPr>
              <a:t>Σκέψεις Ι.</a:t>
            </a:r>
            <a:endParaRPr lang="en-SE"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5DBDD748-BD30-4E49-A139-0C9B7599A2AE}"/>
              </a:ext>
            </a:extLst>
          </p:cNvPr>
          <p:cNvSpPr>
            <a:spLocks noGrp="1"/>
          </p:cNvSpPr>
          <p:nvPr>
            <p:ph idx="1"/>
          </p:nvPr>
        </p:nvSpPr>
        <p:spPr>
          <a:xfrm>
            <a:off x="838199" y="1690688"/>
            <a:ext cx="10046677" cy="4486275"/>
          </a:xfrm>
        </p:spPr>
        <p:txBody>
          <a:bodyPr>
            <a:normAutofit fontScale="85000" lnSpcReduction="20000"/>
          </a:bodyPr>
          <a:lstStyle/>
          <a:p>
            <a:r>
              <a:rPr lang="el-GR" dirty="0">
                <a:latin typeface="+mj-lt"/>
                <a:cs typeface="Times New Roman" panose="02020603050405020304" pitchFamily="18" charset="0"/>
              </a:rPr>
              <a:t>Σκεφτείτε κατά πόσο τα παιδιά κατανοούν τα εργαλεία, τις μεθόδους και τις μονάδες μέτρησης;. π.χ.  Σύγκριση μεγεθών, άτυπες και τυπικές μονάδες, το μέτρο ή άλλα εργαλεία.</a:t>
            </a:r>
          </a:p>
          <a:p>
            <a:r>
              <a:rPr lang="el-GR" dirty="0">
                <a:latin typeface="+mj-lt"/>
                <a:cs typeface="Times New Roman" panose="02020603050405020304" pitchFamily="18" charset="0"/>
              </a:rPr>
              <a:t>Μπορούν τα παιδιά να επιλέγουν μεταξύ αυτών ή τους επιβάλλεται η χρήση ενός κυρίαρχου εργαλείου;</a:t>
            </a:r>
          </a:p>
          <a:p>
            <a:r>
              <a:rPr lang="el-GR" dirty="0">
                <a:latin typeface="+mj-lt"/>
                <a:cs typeface="Times New Roman" panose="02020603050405020304" pitchFamily="18" charset="0"/>
              </a:rPr>
              <a:t>Σκεφτείτε περιστατικά όπου διαδικασίες μέτρησης μπορεί να έχουν δημιουργήσει δυσκολίες ή/και τραυματικές εμπειρίες για κάποια παιδιά. Που μπορείτε να οφείλετε κάτι τέτοιο;</a:t>
            </a:r>
          </a:p>
          <a:p>
            <a:endParaRPr lang="el-GR" dirty="0">
              <a:latin typeface="+mj-lt"/>
              <a:cs typeface="Times New Roman" panose="02020603050405020304" pitchFamily="18" charset="0"/>
            </a:endParaRPr>
          </a:p>
          <a:p>
            <a:r>
              <a:rPr lang="el-GR" dirty="0">
                <a:latin typeface="+mj-lt"/>
                <a:cs typeface="Times New Roman" panose="02020603050405020304" pitchFamily="18" charset="0"/>
              </a:rPr>
              <a:t>Συζητάτε τέτοια ζητήματα με συναδέλφους ή με τα παιδιά;</a:t>
            </a:r>
          </a:p>
          <a:p>
            <a:endParaRPr lang="el-GR" dirty="0">
              <a:latin typeface="+mj-lt"/>
              <a:cs typeface="Times New Roman" panose="02020603050405020304" pitchFamily="18" charset="0"/>
            </a:endParaRPr>
          </a:p>
          <a:p>
            <a:r>
              <a:rPr lang="el-GR" dirty="0">
                <a:latin typeface="+mj-lt"/>
                <a:cs typeface="Times New Roman" panose="02020603050405020304" pitchFamily="18" charset="0"/>
              </a:rPr>
              <a:t>Αν ναι, πως;</a:t>
            </a:r>
          </a:p>
          <a:p>
            <a:r>
              <a:rPr lang="el-GR" dirty="0">
                <a:latin typeface="+mj-lt"/>
                <a:cs typeface="Times New Roman" panose="02020603050405020304" pitchFamily="18" charset="0"/>
              </a:rPr>
              <a:t>Αν όχι, γιατί;</a:t>
            </a:r>
            <a:endParaRPr lang="en-SE" dirty="0">
              <a:latin typeface="+mj-lt"/>
              <a:cs typeface="Times New Roman" panose="02020603050405020304" pitchFamily="18" charset="0"/>
            </a:endParaRPr>
          </a:p>
        </p:txBody>
      </p:sp>
    </p:spTree>
    <p:extLst>
      <p:ext uri="{BB962C8B-B14F-4D97-AF65-F5344CB8AC3E}">
        <p14:creationId xmlns:p14="http://schemas.microsoft.com/office/powerpoint/2010/main" val="2626839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6944" y="274638"/>
            <a:ext cx="7633855" cy="868362"/>
          </a:xfrm>
        </p:spPr>
        <p:txBody>
          <a:bodyPr>
            <a:normAutofit fontScale="90000"/>
          </a:bodyPr>
          <a:lstStyle/>
          <a:p>
            <a:br>
              <a:rPr lang="el-GR" dirty="0"/>
            </a:br>
            <a:r>
              <a:rPr lang="el-GR" sz="4000" dirty="0">
                <a:cs typeface="Times New Roman" panose="02020603050405020304" pitchFamily="18" charset="0"/>
              </a:rPr>
              <a:t>Παίζοντας με Ρομπότ... κατασκευάζω</a:t>
            </a:r>
          </a:p>
        </p:txBody>
      </p:sp>
      <p:pic>
        <p:nvPicPr>
          <p:cNvPr id="4" name="Content Placeholder 3" descr="IMG_0679.JPG"/>
          <p:cNvPicPr>
            <a:picLocks noGrp="1"/>
          </p:cNvPicPr>
          <p:nvPr>
            <p:ph idx="1"/>
          </p:nvPr>
        </p:nvPicPr>
        <p:blipFill>
          <a:blip r:embed="rId2"/>
          <a:stretch>
            <a:fillRect/>
          </a:stretch>
        </p:blipFill>
        <p:spPr>
          <a:xfrm>
            <a:off x="525406" y="2584938"/>
            <a:ext cx="3114610" cy="3318915"/>
          </a:xfrm>
          <a:prstGeom prst="rect">
            <a:avLst/>
          </a:prstGeom>
        </p:spPr>
      </p:pic>
      <p:pic>
        <p:nvPicPr>
          <p:cNvPr id="3" name="Content Placeholder 4" descr="IMG_0683.JPG">
            <a:extLst>
              <a:ext uri="{FF2B5EF4-FFF2-40B4-BE49-F238E27FC236}">
                <a16:creationId xmlns:a16="http://schemas.microsoft.com/office/drawing/2014/main" id="{F1BB2844-168A-26BF-D1DE-F288DB56FFD7}"/>
              </a:ext>
            </a:extLst>
          </p:cNvPr>
          <p:cNvPicPr>
            <a:picLocks/>
          </p:cNvPicPr>
          <p:nvPr/>
        </p:nvPicPr>
        <p:blipFill>
          <a:blip r:embed="rId3"/>
          <a:stretch>
            <a:fillRect/>
          </a:stretch>
        </p:blipFill>
        <p:spPr>
          <a:xfrm>
            <a:off x="4015155" y="2584936"/>
            <a:ext cx="3739662" cy="3318916"/>
          </a:xfrm>
          <a:prstGeom prst="rect">
            <a:avLst/>
          </a:prstGeom>
        </p:spPr>
      </p:pic>
      <p:pic>
        <p:nvPicPr>
          <p:cNvPr id="5" name="Content Placeholder 3" descr="IMG_0685.JPG">
            <a:extLst>
              <a:ext uri="{FF2B5EF4-FFF2-40B4-BE49-F238E27FC236}">
                <a16:creationId xmlns:a16="http://schemas.microsoft.com/office/drawing/2014/main" id="{1E0BB529-A374-BE8F-F6B8-50BB9CEAC032}"/>
              </a:ext>
            </a:extLst>
          </p:cNvPr>
          <p:cNvPicPr>
            <a:picLocks/>
          </p:cNvPicPr>
          <p:nvPr/>
        </p:nvPicPr>
        <p:blipFill>
          <a:blip r:embed="rId4"/>
          <a:stretch>
            <a:fillRect/>
          </a:stretch>
        </p:blipFill>
        <p:spPr>
          <a:xfrm>
            <a:off x="8129956" y="2584937"/>
            <a:ext cx="3114610" cy="3318916"/>
          </a:xfrm>
          <a:prstGeom prst="rect">
            <a:avLst/>
          </a:prstGeom>
        </p:spPr>
      </p:pic>
    </p:spTree>
    <p:extLst>
      <p:ext uri="{BB962C8B-B14F-4D97-AF65-F5344CB8AC3E}">
        <p14:creationId xmlns:p14="http://schemas.microsoft.com/office/powerpoint/2010/main" val="383730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6" y="365125"/>
            <a:ext cx="10720753" cy="1325563"/>
          </a:xfrm>
        </p:spPr>
        <p:txBody>
          <a:bodyPr>
            <a:normAutofit/>
          </a:bodyPr>
          <a:lstStyle/>
          <a:p>
            <a:r>
              <a:rPr lang="el-GR" dirty="0">
                <a:cs typeface="Times New Roman" panose="02020603050405020304" pitchFamily="18" charset="0"/>
              </a:rPr>
              <a:t>Το ρομπότ που τακτοποιεί τα ρούχα ή αυτό που βγάζει σπίθες κι είναι έτοιμο για πόλεμο</a:t>
            </a:r>
          </a:p>
        </p:txBody>
      </p:sp>
      <p:pic>
        <p:nvPicPr>
          <p:cNvPr id="4" name="Content Placeholder 3" descr="IMG_0674.jpg"/>
          <p:cNvPicPr>
            <a:picLocks noGrp="1"/>
          </p:cNvPicPr>
          <p:nvPr>
            <p:ph idx="1"/>
          </p:nvPr>
        </p:nvPicPr>
        <p:blipFill>
          <a:blip r:embed="rId2"/>
          <a:stretch>
            <a:fillRect/>
          </a:stretch>
        </p:blipFill>
        <p:spPr>
          <a:xfrm>
            <a:off x="2240281" y="1966912"/>
            <a:ext cx="3394472" cy="4525963"/>
          </a:xfrm>
          <a:prstGeom prst="rect">
            <a:avLst/>
          </a:prstGeom>
        </p:spPr>
      </p:pic>
      <p:pic>
        <p:nvPicPr>
          <p:cNvPr id="3" name="Content Placeholder 3" descr="IMG_0673.jpg">
            <a:extLst>
              <a:ext uri="{FF2B5EF4-FFF2-40B4-BE49-F238E27FC236}">
                <a16:creationId xmlns:a16="http://schemas.microsoft.com/office/drawing/2014/main" id="{717B37E8-2BF2-3B06-8DF5-02D252374AA1}"/>
              </a:ext>
            </a:extLst>
          </p:cNvPr>
          <p:cNvPicPr>
            <a:picLocks/>
          </p:cNvPicPr>
          <p:nvPr/>
        </p:nvPicPr>
        <p:blipFill>
          <a:blip r:embed="rId3"/>
          <a:stretch>
            <a:fillRect/>
          </a:stretch>
        </p:blipFill>
        <p:spPr>
          <a:xfrm>
            <a:off x="6262093" y="1864837"/>
            <a:ext cx="3394472" cy="4525963"/>
          </a:xfrm>
          <a:prstGeom prst="rect">
            <a:avLst/>
          </a:prstGeom>
        </p:spPr>
      </p:pic>
    </p:spTree>
    <p:extLst>
      <p:ext uri="{BB962C8B-B14F-4D97-AF65-F5344CB8AC3E}">
        <p14:creationId xmlns:p14="http://schemas.microsoft.com/office/powerpoint/2010/main" val="47020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8169" y="685800"/>
            <a:ext cx="9759462" cy="5943600"/>
          </a:xfrm>
        </p:spPr>
        <p:txBody>
          <a:bodyPr>
            <a:normAutofit/>
          </a:bodyPr>
          <a:lstStyle/>
          <a:p>
            <a:pPr>
              <a:buNone/>
            </a:pPr>
            <a:r>
              <a:rPr lang="el-GR" sz="2600" dirty="0">
                <a:latin typeface="Times New Roman"/>
                <a:cs typeface="Times New Roman"/>
              </a:rPr>
              <a:t>	</a:t>
            </a:r>
            <a:r>
              <a:rPr lang="el-GR" sz="2000" b="1" dirty="0">
                <a:latin typeface="+mj-lt"/>
                <a:cs typeface="Times New Roman"/>
              </a:rPr>
              <a:t>Τα κορίτσια δείχνουν να προτιμούν τη συνεργασία μεταξύ τους παρά με τα αγόρια</a:t>
            </a:r>
            <a:r>
              <a:rPr lang="el-GR" sz="2000" dirty="0">
                <a:latin typeface="+mj-lt"/>
                <a:cs typeface="Times New Roman"/>
              </a:rPr>
              <a:t>. Όταν καλούνται να χωριστούν σε επιμέρους ομάδες κατά την κατασκευαστική φάση, δηλώνουν πως στο πλαίσιο των «νέων» ομάδων τους προτιμούν επικουρικό ρόλο κυρίως όσον αφορά τη συγκέντρωση και τη ταξινόμηση των υλικών κατασκευής</a:t>
            </a:r>
          </a:p>
          <a:p>
            <a:pPr>
              <a:buNone/>
            </a:pPr>
            <a:r>
              <a:rPr lang="el-GR" sz="2000" dirty="0">
                <a:latin typeface="+mj-lt"/>
                <a:cs typeface="Times New Roman"/>
              </a:rPr>
              <a:t>	</a:t>
            </a:r>
          </a:p>
          <a:p>
            <a:pPr>
              <a:buNone/>
            </a:pPr>
            <a:r>
              <a:rPr lang="el-GR" sz="2000" dirty="0">
                <a:latin typeface="+mj-lt"/>
                <a:cs typeface="Times New Roman"/>
              </a:rPr>
              <a:t>	Η </a:t>
            </a:r>
            <a:r>
              <a:rPr lang="el-GR" sz="2000" dirty="0" err="1">
                <a:latin typeface="+mj-lt"/>
                <a:cs typeface="Times New Roman"/>
              </a:rPr>
              <a:t>Άχχχχ</a:t>
            </a:r>
            <a:r>
              <a:rPr lang="el-GR" sz="2000" dirty="0">
                <a:latin typeface="+mj-lt"/>
                <a:cs typeface="Times New Roman"/>
              </a:rPr>
              <a:t> δέχεται πιο «στωικά» το παθητικό ρόλο της στο πλαίσιο της ομάδας.</a:t>
            </a:r>
          </a:p>
          <a:p>
            <a:pPr>
              <a:buNone/>
            </a:pPr>
            <a:endParaRPr lang="el-GR" sz="3600" i="1" dirty="0">
              <a:latin typeface="+mj-lt"/>
              <a:cs typeface="Times New Roman"/>
            </a:endParaRPr>
          </a:p>
          <a:p>
            <a:pPr>
              <a:buNone/>
            </a:pPr>
            <a:r>
              <a:rPr lang="el-GR" sz="3600" i="1" dirty="0">
                <a:latin typeface="+mj-lt"/>
                <a:cs typeface="Times New Roman"/>
              </a:rPr>
              <a:t>	</a:t>
            </a:r>
            <a:r>
              <a:rPr lang="el-GR" sz="3600" i="1" dirty="0" err="1">
                <a:latin typeface="+mj-lt"/>
                <a:cs typeface="Times New Roman"/>
              </a:rPr>
              <a:t>Αχχχχ</a:t>
            </a:r>
            <a:r>
              <a:rPr lang="el-GR" sz="3600" i="1" dirty="0">
                <a:latin typeface="+mj-lt"/>
                <a:cs typeface="Times New Roman"/>
              </a:rPr>
              <a:t>: “Εμείς οι δύο με τη </a:t>
            </a:r>
            <a:r>
              <a:rPr lang="el-GR" sz="3600" i="1" dirty="0" err="1">
                <a:latin typeface="+mj-lt"/>
                <a:cs typeface="Times New Roman"/>
              </a:rPr>
              <a:t>Ρχχχχχχ</a:t>
            </a:r>
            <a:r>
              <a:rPr lang="el-GR" sz="3600" i="1" dirty="0">
                <a:latin typeface="+mj-lt"/>
                <a:cs typeface="Times New Roman"/>
              </a:rPr>
              <a:t> θα είμαστε γραμματείς….”</a:t>
            </a:r>
            <a:endParaRPr lang="en-US" sz="3600" dirty="0">
              <a:latin typeface="+mj-lt"/>
              <a:cs typeface="Times New Roman"/>
            </a:endParaRPr>
          </a:p>
          <a:p>
            <a:endParaRPr lang="el-GR" dirty="0"/>
          </a:p>
        </p:txBody>
      </p:sp>
    </p:spTree>
    <p:extLst>
      <p:ext uri="{BB962C8B-B14F-4D97-AF65-F5344CB8AC3E}">
        <p14:creationId xmlns:p14="http://schemas.microsoft.com/office/powerpoint/2010/main" val="641811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838200"/>
            <a:ext cx="8534400" cy="5410200"/>
          </a:xfrm>
        </p:spPr>
        <p:txBody>
          <a:bodyPr>
            <a:normAutofit fontScale="85000" lnSpcReduction="20000"/>
          </a:bodyPr>
          <a:lstStyle/>
          <a:p>
            <a:pPr>
              <a:buNone/>
            </a:pPr>
            <a:r>
              <a:rPr lang="el-GR" dirty="0">
                <a:latin typeface="Times New Roman"/>
                <a:cs typeface="Times New Roman"/>
              </a:rPr>
              <a:t>	</a:t>
            </a:r>
            <a:r>
              <a:rPr lang="el-GR" b="1" dirty="0">
                <a:latin typeface="+mj-lt"/>
                <a:cs typeface="Times New Roman"/>
              </a:rPr>
              <a:t>Η </a:t>
            </a:r>
            <a:r>
              <a:rPr lang="el-GR" b="1" dirty="0" err="1">
                <a:latin typeface="+mj-lt"/>
                <a:cs typeface="Times New Roman"/>
              </a:rPr>
              <a:t>Ρχχχχχ</a:t>
            </a:r>
            <a:r>
              <a:rPr lang="el-GR" b="1" dirty="0">
                <a:latin typeface="+mj-lt"/>
                <a:cs typeface="Times New Roman"/>
              </a:rPr>
              <a:t> </a:t>
            </a:r>
            <a:r>
              <a:rPr lang="el-GR" dirty="0">
                <a:latin typeface="+mj-lt"/>
                <a:cs typeface="Times New Roman"/>
              </a:rPr>
              <a:t>παρά το γεγονός ότι στην αρχή δείχνει να συμβιβάζεται με ένα πιο παθητικό ρόλο σε σχέση με το </a:t>
            </a:r>
            <a:r>
              <a:rPr lang="el-GR" dirty="0" err="1">
                <a:latin typeface="+mj-lt"/>
                <a:cs typeface="Times New Roman"/>
              </a:rPr>
              <a:t>Σχχχχχ</a:t>
            </a:r>
            <a:r>
              <a:rPr lang="el-GR" dirty="0">
                <a:latin typeface="+mj-lt"/>
                <a:cs typeface="Times New Roman"/>
              </a:rPr>
              <a:t>, στη συνέχεια </a:t>
            </a:r>
            <a:r>
              <a:rPr lang="el-GR" b="1" dirty="0">
                <a:latin typeface="+mj-lt"/>
                <a:cs typeface="Times New Roman"/>
              </a:rPr>
              <a:t>αποδεικνύεται δυναμική καθώς διεκδικεί πιο ενεργή συμμετοχή στο κατασκευαστικό μέρος</a:t>
            </a:r>
            <a:r>
              <a:rPr lang="el-GR" dirty="0">
                <a:latin typeface="+mj-lt"/>
                <a:cs typeface="Times New Roman"/>
              </a:rPr>
              <a:t>.	</a:t>
            </a:r>
          </a:p>
          <a:p>
            <a:pPr>
              <a:buNone/>
            </a:pPr>
            <a:r>
              <a:rPr lang="el-GR" i="1" dirty="0">
                <a:latin typeface="+mj-lt"/>
                <a:cs typeface="Times New Roman"/>
              </a:rPr>
              <a:t>	</a:t>
            </a:r>
          </a:p>
          <a:p>
            <a:pPr>
              <a:buNone/>
            </a:pPr>
            <a:endParaRPr lang="el-GR" i="1" dirty="0">
              <a:latin typeface="+mj-lt"/>
              <a:cs typeface="Times New Roman"/>
            </a:endParaRPr>
          </a:p>
          <a:p>
            <a:pPr>
              <a:buNone/>
            </a:pPr>
            <a:r>
              <a:rPr lang="el-GR" sz="3400" i="1" dirty="0">
                <a:latin typeface="+mj-lt"/>
                <a:cs typeface="Times New Roman"/>
              </a:rPr>
              <a:t>	</a:t>
            </a:r>
            <a:r>
              <a:rPr lang="el-GR" sz="3400" i="1" u="sng" dirty="0" err="1">
                <a:latin typeface="+mj-lt"/>
                <a:cs typeface="Times New Roman"/>
              </a:rPr>
              <a:t>Ρχχχχχχχ</a:t>
            </a:r>
            <a:r>
              <a:rPr lang="el-GR" sz="3400" i="1" u="sng" dirty="0">
                <a:latin typeface="+mj-lt"/>
                <a:cs typeface="Times New Roman"/>
              </a:rPr>
              <a:t> </a:t>
            </a:r>
            <a:r>
              <a:rPr lang="el-GR" sz="3400" i="1" dirty="0">
                <a:latin typeface="+mj-lt"/>
                <a:cs typeface="Times New Roman"/>
              </a:rPr>
              <a:t> (στην εκπαιδευτικό): Κύριε βαρέθηκα! Μόνο ο Σπύρος τα κάνει….</a:t>
            </a:r>
            <a:endParaRPr lang="en-US" sz="3400" dirty="0">
              <a:latin typeface="+mj-lt"/>
              <a:cs typeface="Times New Roman"/>
            </a:endParaRPr>
          </a:p>
          <a:p>
            <a:pPr>
              <a:buNone/>
            </a:pPr>
            <a:r>
              <a:rPr lang="el-GR" sz="3400" i="1" dirty="0">
                <a:latin typeface="+mj-lt"/>
                <a:cs typeface="Times New Roman"/>
              </a:rPr>
              <a:t>	</a:t>
            </a:r>
            <a:r>
              <a:rPr lang="el-GR" sz="3400" i="1" u="sng" dirty="0">
                <a:latin typeface="+mj-lt"/>
                <a:cs typeface="Times New Roman"/>
              </a:rPr>
              <a:t>Εκπαιδευτικός</a:t>
            </a:r>
            <a:r>
              <a:rPr lang="el-GR" sz="3400" i="1" dirty="0">
                <a:latin typeface="+mj-lt"/>
                <a:cs typeface="Times New Roman"/>
              </a:rPr>
              <a:t>: …Ναι αλλά δε βοηθάτε εσείς οι δύο βλέπω ότι κοιτάτε μόνο.</a:t>
            </a:r>
            <a:endParaRPr lang="en-US" sz="3400" dirty="0">
              <a:latin typeface="+mj-lt"/>
              <a:cs typeface="Times New Roman"/>
            </a:endParaRPr>
          </a:p>
          <a:p>
            <a:pPr>
              <a:buNone/>
            </a:pPr>
            <a:r>
              <a:rPr lang="el-GR" sz="3400" i="1" dirty="0">
                <a:latin typeface="+mj-lt"/>
                <a:cs typeface="Times New Roman"/>
              </a:rPr>
              <a:t>	</a:t>
            </a:r>
            <a:r>
              <a:rPr lang="el-GR" sz="3400" i="1" u="sng" dirty="0" err="1">
                <a:latin typeface="+mj-lt"/>
                <a:cs typeface="Times New Roman"/>
              </a:rPr>
              <a:t>Ρχχχχχχ</a:t>
            </a:r>
            <a:r>
              <a:rPr lang="el-GR" sz="3400" i="1" u="sng" dirty="0">
                <a:latin typeface="+mj-lt"/>
                <a:cs typeface="Times New Roman"/>
              </a:rPr>
              <a:t>: </a:t>
            </a:r>
            <a:r>
              <a:rPr lang="el-GR" sz="3400" i="1" dirty="0">
                <a:latin typeface="+mj-lt"/>
                <a:cs typeface="Times New Roman"/>
              </a:rPr>
              <a:t>Αφού ο Σπύρος δε μας αφήνει[…]</a:t>
            </a:r>
            <a:endParaRPr lang="en-US" sz="3400" dirty="0">
              <a:latin typeface="+mj-lt"/>
              <a:cs typeface="Times New Roman"/>
            </a:endParaRPr>
          </a:p>
          <a:p>
            <a:pPr>
              <a:buNone/>
            </a:pPr>
            <a:r>
              <a:rPr lang="el-GR" sz="3400" i="1" dirty="0">
                <a:latin typeface="+mj-lt"/>
                <a:cs typeface="Times New Roman"/>
              </a:rPr>
              <a:t>	</a:t>
            </a:r>
            <a:r>
              <a:rPr lang="el-GR" sz="3400" i="1" u="sng" dirty="0">
                <a:latin typeface="+mj-lt"/>
                <a:cs typeface="Times New Roman"/>
              </a:rPr>
              <a:t>Σπύρος: </a:t>
            </a:r>
            <a:r>
              <a:rPr lang="el-GR" sz="3400" i="1" dirty="0">
                <a:latin typeface="+mj-lt"/>
                <a:cs typeface="Times New Roman"/>
              </a:rPr>
              <a:t>Φέρε να το βάλω λίγο</a:t>
            </a:r>
            <a:endParaRPr lang="en-US" sz="3400" dirty="0">
              <a:latin typeface="+mj-lt"/>
              <a:cs typeface="Times New Roman"/>
            </a:endParaRPr>
          </a:p>
          <a:p>
            <a:pPr>
              <a:buNone/>
            </a:pPr>
            <a:r>
              <a:rPr lang="el-GR" sz="3400" i="1" dirty="0">
                <a:latin typeface="+mj-lt"/>
                <a:cs typeface="Times New Roman"/>
              </a:rPr>
              <a:t>	</a:t>
            </a:r>
            <a:r>
              <a:rPr lang="el-GR" sz="3400" i="1" u="sng" dirty="0" err="1">
                <a:latin typeface="+mj-lt"/>
                <a:cs typeface="Times New Roman"/>
              </a:rPr>
              <a:t>Ρχχχχχχχ</a:t>
            </a:r>
            <a:r>
              <a:rPr lang="el-GR" sz="3400" i="1" u="sng" dirty="0">
                <a:latin typeface="+mj-lt"/>
                <a:cs typeface="Times New Roman"/>
              </a:rPr>
              <a:t>: </a:t>
            </a:r>
            <a:r>
              <a:rPr lang="el-GR" sz="3400" i="1" dirty="0">
                <a:latin typeface="+mj-lt"/>
                <a:cs typeface="Times New Roman"/>
              </a:rPr>
              <a:t>Άσε με ρε παιδί μου δεν μπορώ κάτι να προσπαθήσω;……Το ‘κανα τελείωσα τώρα… το ‘βαλα… άντε που λες ότι δεν κάνω!</a:t>
            </a:r>
          </a:p>
          <a:p>
            <a:endParaRPr lang="el-GR" i="1" dirty="0">
              <a:latin typeface="Times New Roman"/>
              <a:cs typeface="Times New Roman"/>
            </a:endParaRPr>
          </a:p>
          <a:p>
            <a:endParaRPr lang="el-GR" i="1" dirty="0">
              <a:latin typeface="Times New Roman"/>
              <a:cs typeface="Times New Roman"/>
            </a:endParaRPr>
          </a:p>
          <a:p>
            <a:endParaRPr lang="en-US" dirty="0">
              <a:latin typeface="Times New Roman"/>
              <a:cs typeface="Times New Roman"/>
            </a:endParaRPr>
          </a:p>
        </p:txBody>
      </p:sp>
    </p:spTree>
    <p:extLst>
      <p:ext uri="{BB962C8B-B14F-4D97-AF65-F5344CB8AC3E}">
        <p14:creationId xmlns:p14="http://schemas.microsoft.com/office/powerpoint/2010/main" val="718314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Exploring Gender | PLATO - Philosophy Learning and Teaching Organization">
            <a:extLst>
              <a:ext uri="{FF2B5EF4-FFF2-40B4-BE49-F238E27FC236}">
                <a16:creationId xmlns:a16="http://schemas.microsoft.com/office/drawing/2014/main" id="{002FB9CF-6FAF-CE4D-8DFF-BA1317B83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49" y="4438490"/>
            <a:ext cx="3142387" cy="1757979"/>
          </a:xfrm>
          <a:prstGeom prst="rect">
            <a:avLst/>
          </a:prstGeom>
          <a:noFill/>
          <a:extLst>
            <a:ext uri="{909E8E84-426E-40DD-AFC4-6F175D3DCCD1}">
              <a14:hiddenFill xmlns:a14="http://schemas.microsoft.com/office/drawing/2010/main">
                <a:solidFill>
                  <a:srgbClr val="FFFFFF"/>
                </a:solidFill>
              </a14:hiddenFill>
            </a:ext>
          </a:extLst>
        </p:spPr>
      </p:pic>
      <p:pic>
        <p:nvPicPr>
          <p:cNvPr id="77828" name="Picture 4" descr="What is Gender? How Does It Define Us? And Other Big Questions for Kids:  Amazon.co.uk: Dawson, Juno: Books">
            <a:extLst>
              <a:ext uri="{FF2B5EF4-FFF2-40B4-BE49-F238E27FC236}">
                <a16:creationId xmlns:a16="http://schemas.microsoft.com/office/drawing/2014/main" id="{2A474A8B-580E-834A-A1AC-7688D1E7C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1186" y="749889"/>
            <a:ext cx="3779260" cy="54465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hilosophy A crash course.. Schools of Thought O These are some of the  philosophical areas of thought or study. O We'll look at specific scholars  later—today. - ppt download">
            <a:extLst>
              <a:ext uri="{FF2B5EF4-FFF2-40B4-BE49-F238E27FC236}">
                <a16:creationId xmlns:a16="http://schemas.microsoft.com/office/drawing/2014/main" id="{44267EE7-7438-E243-A405-0CA9EA6245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542" y="2419510"/>
            <a:ext cx="2351999" cy="176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What is Gender? How Does It Define Us? And Other Big Questions for Kids:  Amazon.co.uk: Dawson, Juno: Books">
            <a:extLst>
              <a:ext uri="{FF2B5EF4-FFF2-40B4-BE49-F238E27FC236}">
                <a16:creationId xmlns:a16="http://schemas.microsoft.com/office/drawing/2014/main" id="{81999B3D-C427-FA47-9079-3A8F2E1DE6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7736" y="2929877"/>
            <a:ext cx="2324100" cy="3111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Gender: Key Concepts in Philosophy: Chanter, Tina: 9780826471697:  Amazon.com: Books">
            <a:extLst>
              <a:ext uri="{FF2B5EF4-FFF2-40B4-BE49-F238E27FC236}">
                <a16:creationId xmlns:a16="http://schemas.microsoft.com/office/drawing/2014/main" id="{9A0D5D33-642C-A141-A0AB-64F02DA39D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7186" y="2796418"/>
            <a:ext cx="2025833" cy="3111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30BBAAA-EF67-4143-AE2D-03624A762C93}"/>
              </a:ext>
            </a:extLst>
          </p:cNvPr>
          <p:cNvSpPr>
            <a:spLocks noGrp="1"/>
          </p:cNvSpPr>
          <p:nvPr>
            <p:ph type="title"/>
          </p:nvPr>
        </p:nvSpPr>
        <p:spPr>
          <a:xfrm>
            <a:off x="444576" y="418169"/>
            <a:ext cx="7252477" cy="1763999"/>
          </a:xfrm>
        </p:spPr>
        <p:txBody>
          <a:bodyPr>
            <a:noAutofit/>
          </a:bodyPr>
          <a:lstStyle/>
          <a:p>
            <a:br>
              <a:rPr lang="el-GR" sz="2400" dirty="0">
                <a:cs typeface="Times New Roman" panose="02020603050405020304" pitchFamily="18" charset="0"/>
              </a:rPr>
            </a:br>
            <a:r>
              <a:rPr lang="el-GR" sz="3600" dirty="0" err="1">
                <a:solidFill>
                  <a:srgbClr val="C00000"/>
                </a:solidFill>
                <a:cs typeface="Times New Roman" panose="02020603050405020304" pitchFamily="18" charset="0"/>
              </a:rPr>
              <a:t>Έμφυλες</a:t>
            </a:r>
            <a:r>
              <a:rPr lang="el-GR" sz="3600" dirty="0">
                <a:solidFill>
                  <a:srgbClr val="C00000"/>
                </a:solidFill>
                <a:cs typeface="Times New Roman" panose="02020603050405020304" pitchFamily="18" charset="0"/>
              </a:rPr>
              <a:t> σχέσεις και </a:t>
            </a:r>
            <a:r>
              <a:rPr lang="el-GR" sz="3600" dirty="0" err="1">
                <a:solidFill>
                  <a:srgbClr val="C00000"/>
                </a:solidFill>
                <a:cs typeface="Times New Roman" panose="02020603050405020304" pitchFamily="18" charset="0"/>
              </a:rPr>
              <a:t>έμφυλες</a:t>
            </a:r>
            <a:r>
              <a:rPr lang="el-GR" sz="3600" dirty="0">
                <a:solidFill>
                  <a:srgbClr val="C00000"/>
                </a:solidFill>
                <a:cs typeface="Times New Roman" panose="02020603050405020304" pitchFamily="18" charset="0"/>
              </a:rPr>
              <a:t> μη/κανονικότητες</a:t>
            </a:r>
            <a:br>
              <a:rPr lang="el-GR" sz="2400" dirty="0">
                <a:latin typeface="Times New Roman" panose="02020603050405020304" pitchFamily="18" charset="0"/>
                <a:cs typeface="Times New Roman" panose="02020603050405020304" pitchFamily="18" charset="0"/>
              </a:rPr>
            </a:br>
            <a:endParaRPr lang="en-SE" sz="240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A91A7937-6A59-AE49-9267-4A1D138B9386}"/>
              </a:ext>
            </a:extLst>
          </p:cNvPr>
          <p:cNvSpPr>
            <a:spLocks noGrp="1"/>
          </p:cNvSpPr>
          <p:nvPr>
            <p:ph type="body" idx="1"/>
          </p:nvPr>
        </p:nvSpPr>
        <p:spPr/>
        <p:txBody>
          <a:bodyPr/>
          <a:lstStyle/>
          <a:p>
            <a:endParaRPr lang="en-SE"/>
          </a:p>
        </p:txBody>
      </p:sp>
    </p:spTree>
    <p:extLst>
      <p:ext uri="{BB962C8B-B14F-4D97-AF65-F5344CB8AC3E}">
        <p14:creationId xmlns:p14="http://schemas.microsoft.com/office/powerpoint/2010/main" val="3838999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D897-96AA-DE41-88FA-36F8807E1A9A}"/>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Σκέψεις ΙΙ.</a:t>
            </a:r>
            <a:endParaRPr lang="en-SE"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24B29CC-6400-D845-8C8C-1BBAC0D1D927}"/>
              </a:ext>
            </a:extLst>
          </p:cNvPr>
          <p:cNvSpPr>
            <a:spLocks noGrp="1"/>
          </p:cNvSpPr>
          <p:nvPr>
            <p:ph idx="1"/>
          </p:nvPr>
        </p:nvSpPr>
        <p:spPr>
          <a:xfrm>
            <a:off x="650631" y="1547446"/>
            <a:ext cx="10703169" cy="4629517"/>
          </a:xfrm>
        </p:spPr>
        <p:txBody>
          <a:bodyPr>
            <a:normAutofit fontScale="92500" lnSpcReduction="20000"/>
          </a:bodyPr>
          <a:lstStyle/>
          <a:p>
            <a:pPr marL="0" indent="0">
              <a:buNone/>
            </a:pPr>
            <a:endParaRPr lang="el-GR" dirty="0">
              <a:latin typeface="+mj-lt"/>
              <a:cs typeface="Times New Roman" panose="02020603050405020304" pitchFamily="18" charset="0"/>
            </a:endParaRPr>
          </a:p>
          <a:p>
            <a:r>
              <a:rPr lang="el-GR" dirty="0">
                <a:latin typeface="+mj-lt"/>
                <a:cs typeface="Times New Roman" panose="02020603050405020304" pitchFamily="18" charset="0"/>
              </a:rPr>
              <a:t>Πως ακούμε τα λεγόμενα των κοριτσιών; Σε τι πλαίσια έχουν διαμορφωθεί αυτές οι απόψεις;</a:t>
            </a:r>
          </a:p>
          <a:p>
            <a:r>
              <a:rPr lang="el-GR" dirty="0">
                <a:latin typeface="+mj-lt"/>
                <a:cs typeface="Times New Roman" panose="02020603050405020304" pitchFamily="18" charset="0"/>
              </a:rPr>
              <a:t>Τι διλήμματα δημιουργούνται αναφορικά με την διδακτική και παιδαγωγική διαχείριση των ομάδων στο πλαίσιο κατασκευών ή/και προγραμματισμού περιηγητών εδάφους ή/και γλωσσών προγραμματισμού;</a:t>
            </a:r>
          </a:p>
          <a:p>
            <a:r>
              <a:rPr lang="el-GR" dirty="0">
                <a:latin typeface="+mj-lt"/>
                <a:cs typeface="Times New Roman" panose="02020603050405020304" pitchFamily="18" charset="0"/>
              </a:rPr>
              <a:t>Πως μπορούμε να δημιουργήσουμε χώρους </a:t>
            </a:r>
            <a:r>
              <a:rPr lang="el-GR" dirty="0" err="1">
                <a:latin typeface="+mj-lt"/>
                <a:cs typeface="Times New Roman" panose="02020603050405020304" pitchFamily="18" charset="0"/>
              </a:rPr>
              <a:t>ενσυναίσθησης</a:t>
            </a:r>
            <a:r>
              <a:rPr lang="el-GR" dirty="0">
                <a:latin typeface="+mj-lt"/>
                <a:cs typeface="Times New Roman" panose="02020603050405020304" pitchFamily="18" charset="0"/>
              </a:rPr>
              <a:t> ώστε τυχόν στερεότυπα να μην αναγκάζουν εμάς ή/και τα παιδιά να ενσωματώνουν παγιωμένες ταυτότητες;</a:t>
            </a:r>
          </a:p>
          <a:p>
            <a:r>
              <a:rPr lang="el-GR" dirty="0">
                <a:latin typeface="+mj-lt"/>
                <a:cs typeface="Times New Roman" panose="02020603050405020304" pitchFamily="18" charset="0"/>
              </a:rPr>
              <a:t> Συζητάμε αυτά τα ζητήματα με συναδέλφους ή/και με τα παιδιά;</a:t>
            </a:r>
          </a:p>
          <a:p>
            <a:endParaRPr lang="el-GR" dirty="0">
              <a:latin typeface="+mj-lt"/>
              <a:cs typeface="Times New Roman" panose="02020603050405020304" pitchFamily="18" charset="0"/>
            </a:endParaRPr>
          </a:p>
          <a:p>
            <a:r>
              <a:rPr lang="el-GR" dirty="0">
                <a:latin typeface="+mj-lt"/>
                <a:cs typeface="Times New Roman" panose="02020603050405020304" pitchFamily="18" charset="0"/>
              </a:rPr>
              <a:t>Αν ναι, πως;</a:t>
            </a:r>
          </a:p>
          <a:p>
            <a:r>
              <a:rPr lang="el-GR" dirty="0">
                <a:latin typeface="+mj-lt"/>
                <a:cs typeface="Times New Roman" panose="02020603050405020304" pitchFamily="18" charset="0"/>
              </a:rPr>
              <a:t>Αν όχι, γιατί;</a:t>
            </a:r>
            <a:endParaRPr lang="en-SE" dirty="0">
              <a:latin typeface="+mj-lt"/>
              <a:cs typeface="Times New Roman" panose="02020603050405020304" pitchFamily="18" charset="0"/>
            </a:endParaRPr>
          </a:p>
          <a:p>
            <a:endParaRPr lang="en-S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5425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B7DFC86-F351-A742-BD99-E0E3FEAD5FF1}"/>
              </a:ext>
            </a:extLst>
          </p:cNvPr>
          <p:cNvSpPr>
            <a:spLocks noGrp="1"/>
          </p:cNvSpPr>
          <p:nvPr>
            <p:ph idx="1"/>
          </p:nvPr>
        </p:nvSpPr>
        <p:spPr>
          <a:xfrm>
            <a:off x="838200" y="1101436"/>
            <a:ext cx="10515600" cy="5075527"/>
          </a:xfrm>
        </p:spPr>
        <p:txBody>
          <a:bodyPr>
            <a:normAutofit/>
          </a:bodyPr>
          <a:lstStyle/>
          <a:p>
            <a:pPr algn="ctr"/>
            <a:endParaRPr lang="el-GR" sz="2400" dirty="0">
              <a:latin typeface="Times New Roman" panose="02020603050405020304" pitchFamily="18" charset="0"/>
              <a:cs typeface="Times New Roman" panose="02020603050405020304" pitchFamily="18" charset="0"/>
            </a:endParaRPr>
          </a:p>
          <a:p>
            <a:pPr marL="457200" lvl="1" indent="0" algn="ctr">
              <a:buNone/>
            </a:pPr>
            <a:r>
              <a:rPr lang="el-GR" sz="2800" dirty="0">
                <a:latin typeface="+mj-lt"/>
                <a:cs typeface="Times New Roman" panose="02020603050405020304" pitchFamily="18" charset="0"/>
              </a:rPr>
              <a:t>Κρίσιμα ερωτήματα για επιστημολογικές νόρμες και </a:t>
            </a:r>
            <a:r>
              <a:rPr lang="el-GR" sz="2800" dirty="0" err="1">
                <a:latin typeface="+mj-lt"/>
                <a:cs typeface="Times New Roman" panose="02020603050405020304" pitchFamily="18" charset="0"/>
              </a:rPr>
              <a:t>έμφυλους</a:t>
            </a:r>
            <a:r>
              <a:rPr lang="el-GR" sz="2800" dirty="0">
                <a:latin typeface="+mj-lt"/>
                <a:cs typeface="Times New Roman" panose="02020603050405020304" pitchFamily="18" charset="0"/>
              </a:rPr>
              <a:t> ρόλους που επιτελούμε σε πλαίσια δραστηριότητας. </a:t>
            </a:r>
            <a:br>
              <a:rPr lang="el-GR" dirty="0">
                <a:latin typeface="+mj-lt"/>
                <a:cs typeface="Times New Roman" panose="02020603050405020304" pitchFamily="18" charset="0"/>
              </a:rPr>
            </a:br>
            <a:endParaRPr lang="el-GR" dirty="0">
              <a:latin typeface="+mj-lt"/>
              <a:cs typeface="Times New Roman" panose="02020603050405020304" pitchFamily="18" charset="0"/>
            </a:endParaRPr>
          </a:p>
          <a:p>
            <a:pPr marL="0" indent="0" algn="ctr">
              <a:buNone/>
            </a:pPr>
            <a:r>
              <a:rPr lang="el-GR" dirty="0" err="1">
                <a:solidFill>
                  <a:srgbClr val="C00000"/>
                </a:solidFill>
                <a:latin typeface="+mj-lt"/>
                <a:cs typeface="Times New Roman" panose="02020603050405020304" pitchFamily="18" charset="0"/>
              </a:rPr>
              <a:t>Ποιά</a:t>
            </a:r>
            <a:r>
              <a:rPr lang="el-GR" dirty="0">
                <a:solidFill>
                  <a:srgbClr val="C00000"/>
                </a:solidFill>
                <a:latin typeface="+mj-lt"/>
                <a:cs typeface="Times New Roman" panose="02020603050405020304" pitchFamily="18" charset="0"/>
              </a:rPr>
              <a:t> συγκεκριμένα ερωτήματα ερχόμαστε να θεωρήσουμε ως κρίσιμα στα παραπάνω επεισόδια;</a:t>
            </a:r>
          </a:p>
          <a:p>
            <a:pPr marL="0" indent="0" algn="ctr">
              <a:buNone/>
            </a:pPr>
            <a:endParaRPr lang="el-GR" sz="3000" dirty="0">
              <a:latin typeface="+mj-lt"/>
              <a:cs typeface="Times New Roman" panose="02020603050405020304" pitchFamily="18" charset="0"/>
            </a:endParaRPr>
          </a:p>
          <a:p>
            <a:pPr marL="0" indent="0" algn="ctr">
              <a:buNone/>
            </a:pPr>
            <a:r>
              <a:rPr lang="el-GR" sz="3000" dirty="0">
                <a:solidFill>
                  <a:srgbClr val="C00000"/>
                </a:solidFill>
                <a:latin typeface="+mj-lt"/>
                <a:cs typeface="Times New Roman" panose="02020603050405020304" pitchFamily="18" charset="0"/>
              </a:rPr>
              <a:t>Μπορούμε να τα συζητήσουμε με τα παιδιά;</a:t>
            </a:r>
          </a:p>
          <a:p>
            <a:pPr marL="0" indent="0" algn="ctr">
              <a:buNone/>
            </a:pPr>
            <a:r>
              <a:rPr lang="el-GR" sz="3000" dirty="0">
                <a:solidFill>
                  <a:srgbClr val="C00000"/>
                </a:solidFill>
                <a:latin typeface="+mj-lt"/>
                <a:cs typeface="Times New Roman" panose="02020603050405020304" pitchFamily="18" charset="0"/>
              </a:rPr>
              <a:t>Μπορούμε να δημιουργήσουμε χώρους όπου τα παιδιά έρχονται σε επαφή με πολλές και διαφορετικές απόψεις, ιδέες και τρόπους αντιμετώπισης της απορίας γύρω από σημαντικά θέματα;</a:t>
            </a:r>
            <a:endParaRPr lang="en-SE" dirty="0">
              <a:latin typeface="+mj-lt"/>
            </a:endParaRPr>
          </a:p>
          <a:p>
            <a:endParaRPr lang="en-SE" dirty="0"/>
          </a:p>
        </p:txBody>
      </p:sp>
    </p:spTree>
    <p:extLst>
      <p:ext uri="{BB962C8B-B14F-4D97-AF65-F5344CB8AC3E}">
        <p14:creationId xmlns:p14="http://schemas.microsoft.com/office/powerpoint/2010/main" val="1392896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81CFCBA5-23B6-8B4D-BE94-3AD4D14FEE4E}"/>
              </a:ext>
            </a:extLst>
          </p:cNvPr>
          <p:cNvSpPr>
            <a:spLocks noGrp="1" noChangeArrowheads="1"/>
          </p:cNvSpPr>
          <p:nvPr>
            <p:ph type="ctrTitle"/>
          </p:nvPr>
        </p:nvSpPr>
        <p:spPr>
          <a:xfrm>
            <a:off x="601579" y="3587262"/>
            <a:ext cx="10798007" cy="2472805"/>
          </a:xfrm>
        </p:spPr>
        <p:txBody>
          <a:bodyPr>
            <a:normAutofit fontScale="90000"/>
          </a:bodyPr>
          <a:lstStyle/>
          <a:p>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sv-SE"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sz="2800" dirty="0">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5300" dirty="0">
                <a:ea typeface="ＭＳ Ｐゴシック" panose="020B0600070205080204" pitchFamily="34" charset="-128"/>
                <a:cs typeface="Times New Roman" panose="02020603050405020304" pitchFamily="18" charset="0"/>
              </a:rPr>
              <a:t>φιλοσοφία και παιδιά</a:t>
            </a:r>
            <a:r>
              <a:rPr lang="sv-SE" altLang="en-US" sz="5300" dirty="0">
                <a:ea typeface="ＭＳ Ｐゴシック" panose="020B0600070205080204" pitchFamily="34" charset="-128"/>
                <a:cs typeface="Times New Roman" panose="02020603050405020304" pitchFamily="18" charset="0"/>
              </a:rPr>
              <a:t>:</a:t>
            </a:r>
            <a:r>
              <a:rPr lang="el-GR" altLang="en-US" sz="5300" dirty="0">
                <a:ea typeface="ＭＳ Ｐゴシック" panose="020B0600070205080204" pitchFamily="34" charset="-128"/>
                <a:cs typeface="Times New Roman" panose="02020603050405020304" pitchFamily="18" charset="0"/>
              </a:rPr>
              <a:t> </a:t>
            </a:r>
            <a:br>
              <a:rPr lang="el-GR" altLang="en-US" sz="5300" dirty="0">
                <a:ea typeface="ＭＳ Ｐゴシック" panose="020B0600070205080204" pitchFamily="34" charset="-128"/>
                <a:cs typeface="Times New Roman" panose="02020603050405020304" pitchFamily="18" charset="0"/>
              </a:rPr>
            </a:br>
            <a:r>
              <a:rPr lang="el-GR" altLang="en-US" sz="5300" dirty="0">
                <a:ea typeface="ＭＳ Ｐゴシック" panose="020B0600070205080204" pitchFamily="34" charset="-128"/>
                <a:cs typeface="Times New Roman" panose="02020603050405020304" pitchFamily="18" charset="0"/>
              </a:rPr>
              <a:t>δημιουργώντας με μέθοδο την απορία;</a:t>
            </a:r>
            <a:br>
              <a:rPr lang="el-GR" altLang="en-US" sz="5300" dirty="0">
                <a:ea typeface="ＭＳ Ｐゴシック" panose="020B0600070205080204" pitchFamily="34" charset="-128"/>
                <a:cs typeface="Times New Roman" panose="02020603050405020304" pitchFamily="18" charset="0"/>
              </a:rPr>
            </a:br>
            <a:br>
              <a:rPr lang="el-GR" altLang="en-US" sz="2400" dirty="0">
                <a:ea typeface="ＭＳ Ｐゴシック" panose="020B0600070205080204" pitchFamily="34" charset="-128"/>
                <a:cs typeface="Times New Roman" panose="02020603050405020304" pitchFamily="18" charset="0"/>
              </a:rPr>
            </a:br>
            <a:br>
              <a:rPr lang="el-GR" altLang="en-US" sz="2400" dirty="0">
                <a:latin typeface="Times New Roman" panose="02020603050405020304" pitchFamily="18" charset="0"/>
                <a:ea typeface="ＭＳ Ｐゴシック" panose="020B0600070205080204" pitchFamily="34" charset="-128"/>
                <a:cs typeface="Times New Roman" panose="02020603050405020304" pitchFamily="18" charset="0"/>
              </a:rPr>
            </a:br>
            <a:endParaRPr lang="en-US"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122" name="Text Box 5">
            <a:extLst>
              <a:ext uri="{FF2B5EF4-FFF2-40B4-BE49-F238E27FC236}">
                <a16:creationId xmlns:a16="http://schemas.microsoft.com/office/drawing/2014/main" id="{5B2404E0-C043-F740-88B9-76689D96D466}"/>
              </a:ext>
            </a:extLst>
          </p:cNvPr>
          <p:cNvSpPr txBox="1">
            <a:spLocks noChangeArrowheads="1"/>
          </p:cNvSpPr>
          <p:nvPr/>
        </p:nvSpPr>
        <p:spPr bwMode="auto">
          <a:xfrm>
            <a:off x="6400800" y="5181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endParaRPr lang="en-GB" altLang="en-US" sz="1800">
              <a:latin typeface="Arial" panose="020B0604020202020204" pitchFamily="34" charset="0"/>
              <a:ea typeface="ＭＳ Ｐゴシック" panose="020B0600070205080204" pitchFamily="34" charset="-128"/>
            </a:endParaRPr>
          </a:p>
        </p:txBody>
      </p:sp>
      <p:sp>
        <p:nvSpPr>
          <p:cNvPr id="5123" name="Rectangle 7">
            <a:extLst>
              <a:ext uri="{FF2B5EF4-FFF2-40B4-BE49-F238E27FC236}">
                <a16:creationId xmlns:a16="http://schemas.microsoft.com/office/drawing/2014/main" id="{0A4E1F40-B9A3-4E4F-93C7-B6692DE35E68}"/>
              </a:ext>
            </a:extLst>
          </p:cNvPr>
          <p:cNvSpPr>
            <a:spLocks noChangeArrowheads="1"/>
          </p:cNvSpPr>
          <p:nvPr/>
        </p:nvSpPr>
        <p:spPr bwMode="auto">
          <a:xfrm>
            <a:off x="5499101" y="51181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Arial" panose="020B0604020202020204" pitchFamily="34" charset="0"/>
              <a:ea typeface="ＭＳ Ｐゴシック" panose="020B0600070205080204" pitchFamily="34" charset="-128"/>
            </a:endParaRPr>
          </a:p>
        </p:txBody>
      </p:sp>
      <p:sp>
        <p:nvSpPr>
          <p:cNvPr id="5124" name="Rectangle 9">
            <a:extLst>
              <a:ext uri="{FF2B5EF4-FFF2-40B4-BE49-F238E27FC236}">
                <a16:creationId xmlns:a16="http://schemas.microsoft.com/office/drawing/2014/main" id="{4421BBCE-04A8-CA4F-85F4-28CF1EFDA4DF}"/>
              </a:ext>
            </a:extLst>
          </p:cNvPr>
          <p:cNvSpPr>
            <a:spLocks noChangeArrowheads="1"/>
          </p:cNvSpPr>
          <p:nvPr/>
        </p:nvSpPr>
        <p:spPr bwMode="auto">
          <a:xfrm>
            <a:off x="7781926" y="49371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Arial" panose="020B0604020202020204" pitchFamily="34" charset="0"/>
              <a:ea typeface="ＭＳ Ｐゴシック" panose="020B0600070205080204" pitchFamily="34" charset="-128"/>
            </a:endParaRPr>
          </a:p>
        </p:txBody>
      </p:sp>
      <p:pic>
        <p:nvPicPr>
          <p:cNvPr id="2" name="Picture 2" descr="Australasian Society for Continental Philosophy | Western Sydney University">
            <a:extLst>
              <a:ext uri="{FF2B5EF4-FFF2-40B4-BE49-F238E27FC236}">
                <a16:creationId xmlns:a16="http://schemas.microsoft.com/office/drawing/2014/main" id="{25B91152-F7BD-7040-98F1-C340D4062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16" y="910028"/>
            <a:ext cx="2857332" cy="1911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0745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D56A23-90B8-2342-8E8B-0D10063C3414}"/>
              </a:ext>
            </a:extLst>
          </p:cNvPr>
          <p:cNvSpPr>
            <a:spLocks noGrp="1"/>
          </p:cNvSpPr>
          <p:nvPr>
            <p:ph idx="1"/>
          </p:nvPr>
        </p:nvSpPr>
        <p:spPr>
          <a:xfrm>
            <a:off x="669758" y="633046"/>
            <a:ext cx="10515600" cy="5820508"/>
          </a:xfrm>
        </p:spPr>
        <p:txBody>
          <a:bodyPr>
            <a:normAutofit fontScale="92500" lnSpcReduction="10000"/>
          </a:bodyPr>
          <a:lstStyle/>
          <a:p>
            <a:pPr marL="0" indent="0" algn="ctr">
              <a:buNone/>
            </a:pPr>
            <a:r>
              <a:rPr lang="el-GR" altLang="en-US" sz="2800" b="1" dirty="0">
                <a:solidFill>
                  <a:srgbClr val="C00000"/>
                </a:solidFill>
                <a:latin typeface="+mj-lt"/>
                <a:ea typeface="ＭＳ Ｐゴシック" panose="020B0600070205080204" pitchFamily="34" charset="-128"/>
                <a:cs typeface="Times New Roman" panose="02020603050405020304" pitchFamily="18" charset="0"/>
              </a:rPr>
              <a:t>Πότε αρχίζω να διακρίνω ένα κόμπο;</a:t>
            </a:r>
            <a:br>
              <a:rPr lang="el-GR" altLang="en-US" sz="1800" dirty="0">
                <a:latin typeface="+mj-lt"/>
                <a:ea typeface="ＭＳ Ｐゴシック" panose="020B0600070205080204" pitchFamily="34" charset="-128"/>
                <a:cs typeface="Times New Roman" panose="02020603050405020304" pitchFamily="18" charset="0"/>
              </a:rPr>
            </a:br>
            <a:br>
              <a:rPr lang="el-GR" altLang="en-US" sz="1800" dirty="0">
                <a:latin typeface="+mj-lt"/>
                <a:ea typeface="ＭＳ Ｐゴシック" panose="020B0600070205080204" pitchFamily="34" charset="-128"/>
                <a:cs typeface="Times New Roman" panose="02020603050405020304" pitchFamily="18" charset="0"/>
              </a:rPr>
            </a:br>
            <a:endParaRPr lang="el-GR" dirty="0">
              <a:latin typeface="+mj-lt"/>
              <a:cs typeface="Times New Roman" panose="02020603050405020304" pitchFamily="18" charset="0"/>
            </a:endParaRPr>
          </a:p>
          <a:p>
            <a:pPr algn="ctr"/>
            <a:r>
              <a:rPr lang="el-GR" dirty="0">
                <a:latin typeface="+mj-lt"/>
                <a:cs typeface="Times New Roman" panose="02020603050405020304" pitchFamily="18" charset="0"/>
              </a:rPr>
              <a:t>Ε</a:t>
            </a:r>
            <a:r>
              <a:rPr lang="en-US" dirty="0" err="1">
                <a:latin typeface="+mj-lt"/>
                <a:cs typeface="Times New Roman" panose="02020603050405020304" pitchFamily="18" charset="0"/>
              </a:rPr>
              <a:t>ί</a:t>
            </a:r>
            <a:r>
              <a:rPr lang="el-GR" dirty="0">
                <a:latin typeface="+mj-lt"/>
                <a:cs typeface="Times New Roman" panose="02020603050405020304" pitchFamily="18" charset="0"/>
              </a:rPr>
              <a:t>ναι τα όνειρα αληθινά;</a:t>
            </a:r>
          </a:p>
          <a:p>
            <a:pPr algn="ctr"/>
            <a:r>
              <a:rPr lang="el-GR" dirty="0">
                <a:latin typeface="+mj-lt"/>
                <a:cs typeface="Times New Roman" panose="02020603050405020304" pitchFamily="18" charset="0"/>
              </a:rPr>
              <a:t>Υπάρχει καλό και κακό;</a:t>
            </a:r>
          </a:p>
          <a:p>
            <a:pPr algn="ctr"/>
            <a:r>
              <a:rPr lang="el-GR" dirty="0" err="1">
                <a:latin typeface="+mj-lt"/>
                <a:cs typeface="Times New Roman" panose="02020603050405020304" pitchFamily="18" charset="0"/>
              </a:rPr>
              <a:t>Μιλο</a:t>
            </a:r>
            <a:r>
              <a:rPr lang="en-US" dirty="0" err="1">
                <a:latin typeface="+mj-lt"/>
                <a:cs typeface="Times New Roman" panose="02020603050405020304" pitchFamily="18" charset="0"/>
              </a:rPr>
              <a:t>ύ</a:t>
            </a:r>
            <a:r>
              <a:rPr lang="el-GR" dirty="0">
                <a:latin typeface="+mj-lt"/>
                <a:cs typeface="Times New Roman" panose="02020603050405020304" pitchFamily="18" charset="0"/>
              </a:rPr>
              <a:t>ν τα ζώα;</a:t>
            </a:r>
          </a:p>
          <a:p>
            <a:pPr algn="ctr"/>
            <a:r>
              <a:rPr lang="el-GR" dirty="0">
                <a:latin typeface="+mj-lt"/>
                <a:cs typeface="Times New Roman" panose="02020603050405020304" pitchFamily="18" charset="0"/>
              </a:rPr>
              <a:t>Μπορώ να αγαπώ τα τέρατα;</a:t>
            </a:r>
          </a:p>
          <a:p>
            <a:pPr algn="ctr"/>
            <a:endParaRPr lang="el-GR" dirty="0">
              <a:latin typeface="+mj-lt"/>
              <a:cs typeface="Times New Roman" panose="02020603050405020304" pitchFamily="18" charset="0"/>
            </a:endParaRPr>
          </a:p>
          <a:p>
            <a:pPr algn="ctr"/>
            <a:r>
              <a:rPr lang="el-GR" dirty="0">
                <a:latin typeface="+mj-lt"/>
                <a:cs typeface="Times New Roman" panose="02020603050405020304" pitchFamily="18" charset="0"/>
              </a:rPr>
              <a:t>Υπάρχουν αριθμοί;</a:t>
            </a:r>
          </a:p>
          <a:p>
            <a:pPr algn="ctr"/>
            <a:r>
              <a:rPr lang="el-GR" dirty="0">
                <a:latin typeface="+mj-lt"/>
                <a:cs typeface="Times New Roman" panose="02020603050405020304" pitchFamily="18" charset="0"/>
              </a:rPr>
              <a:t>Πως φτιάχτηκε ο χρόνος;</a:t>
            </a:r>
          </a:p>
          <a:p>
            <a:pPr algn="ctr"/>
            <a:r>
              <a:rPr lang="el-GR" dirty="0">
                <a:latin typeface="+mj-lt"/>
                <a:cs typeface="Times New Roman" panose="02020603050405020304" pitchFamily="18" charset="0"/>
              </a:rPr>
              <a:t>Πως μαθαίνω να μετρώ; Γιατί πρέπει να μετρώ;</a:t>
            </a:r>
          </a:p>
          <a:p>
            <a:pPr algn="ctr"/>
            <a:r>
              <a:rPr lang="el-GR" dirty="0">
                <a:latin typeface="+mj-lt"/>
                <a:cs typeface="Times New Roman" panose="02020603050405020304" pitchFamily="18" charset="0"/>
              </a:rPr>
              <a:t>Τι μας κάνει η μέτρηση;</a:t>
            </a:r>
          </a:p>
          <a:p>
            <a:pPr algn="ctr"/>
            <a:r>
              <a:rPr lang="el-GR" dirty="0">
                <a:latin typeface="+mj-lt"/>
                <a:cs typeface="Times New Roman" panose="02020603050405020304" pitchFamily="18" charset="0"/>
              </a:rPr>
              <a:t>Πως φτιάχνεται η διαφορά;</a:t>
            </a:r>
          </a:p>
          <a:p>
            <a:pPr algn="ctr"/>
            <a:r>
              <a:rPr lang="el-GR" dirty="0">
                <a:latin typeface="+mj-lt"/>
                <a:cs typeface="Times New Roman" panose="02020603050405020304" pitchFamily="18" charset="0"/>
              </a:rPr>
              <a:t>Επαναλαμβάνεται η ίδια διαφορά;  Ή παίρνει άλλη μορφή κάθε φορά;</a:t>
            </a:r>
          </a:p>
          <a:p>
            <a:pPr algn="ctr"/>
            <a:endParaRPr lang="el-GR" dirty="0">
              <a:latin typeface="Times New Roman" panose="02020603050405020304" pitchFamily="18" charset="0"/>
              <a:cs typeface="Times New Roman" panose="02020603050405020304" pitchFamily="18" charset="0"/>
            </a:endParaRPr>
          </a:p>
          <a:p>
            <a:endParaRPr lang="en-SE" dirty="0"/>
          </a:p>
          <a:p>
            <a:endParaRPr lang="en-SE" dirty="0"/>
          </a:p>
        </p:txBody>
      </p:sp>
    </p:spTree>
    <p:extLst>
      <p:ext uri="{BB962C8B-B14F-4D97-AF65-F5344CB8AC3E}">
        <p14:creationId xmlns:p14="http://schemas.microsoft.com/office/powerpoint/2010/main" val="430988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A4F8AFE-055F-F34A-F505-65F02A4BDBA9}"/>
              </a:ext>
            </a:extLst>
          </p:cNvPr>
          <p:cNvSpPr>
            <a:spLocks noGrp="1"/>
          </p:cNvSpPr>
          <p:nvPr>
            <p:ph sz="half" idx="1"/>
          </p:nvPr>
        </p:nvSpPr>
        <p:spPr>
          <a:xfrm>
            <a:off x="545123" y="791308"/>
            <a:ext cx="4466492" cy="5385655"/>
          </a:xfrm>
        </p:spPr>
        <p:txBody>
          <a:bodyPr>
            <a:normAutofit fontScale="70000" lnSpcReduction="20000"/>
          </a:bodyPr>
          <a:lstStyle/>
          <a:p>
            <a:r>
              <a:rPr lang="el-GR" sz="3600" b="1" i="0" dirty="0" err="1">
                <a:solidFill>
                  <a:srgbClr val="C00000"/>
                </a:solidFill>
                <a:effectLst/>
                <a:latin typeface="+mj-lt"/>
              </a:rPr>
              <a:t>φῐλοσοφία</a:t>
            </a:r>
            <a:r>
              <a:rPr lang="el-GR" sz="3600" b="0" i="0" dirty="0">
                <a:solidFill>
                  <a:srgbClr val="C00000"/>
                </a:solidFill>
                <a:effectLst/>
                <a:latin typeface="+mj-lt"/>
              </a:rPr>
              <a:t>, </a:t>
            </a:r>
            <a:r>
              <a:rPr lang="el-GR" sz="3600" b="1" i="0" dirty="0" err="1">
                <a:solidFill>
                  <a:srgbClr val="C00000"/>
                </a:solidFill>
                <a:effectLst/>
                <a:latin typeface="+mj-lt"/>
              </a:rPr>
              <a:t>ἡ</a:t>
            </a:r>
            <a:r>
              <a:rPr lang="el-GR" sz="3600" b="0" i="0" dirty="0">
                <a:solidFill>
                  <a:srgbClr val="C00000"/>
                </a:solidFill>
                <a:effectLst/>
                <a:latin typeface="+mj-lt"/>
              </a:rPr>
              <a:t>, </a:t>
            </a:r>
          </a:p>
          <a:p>
            <a:pPr marL="0" indent="0">
              <a:buNone/>
            </a:pPr>
            <a:r>
              <a:rPr lang="el-GR" sz="3600" b="0" i="0" dirty="0">
                <a:solidFill>
                  <a:srgbClr val="333333"/>
                </a:solidFill>
                <a:effectLst/>
                <a:latin typeface="+mj-lt"/>
              </a:rPr>
              <a:t>αγάπη για γνώση και σοφία, αναζήτηση σοφίας, διαλογισμός, σπουδή, σε </a:t>
            </a:r>
            <a:r>
              <a:rPr lang="el-GR" sz="3600" b="0" i="0" dirty="0" err="1">
                <a:solidFill>
                  <a:srgbClr val="005580"/>
                </a:solidFill>
                <a:effectLst/>
                <a:latin typeface="+mj-lt"/>
              </a:rPr>
              <a:t>Πλάτ</a:t>
            </a:r>
            <a:r>
              <a:rPr lang="el-GR" sz="3600" b="0" i="0" dirty="0">
                <a:solidFill>
                  <a:srgbClr val="005580"/>
                </a:solidFill>
                <a:effectLst/>
                <a:latin typeface="+mj-lt"/>
              </a:rPr>
              <a:t>.</a:t>
            </a:r>
            <a:r>
              <a:rPr lang="el-GR" sz="3600" b="0" i="0" dirty="0">
                <a:solidFill>
                  <a:srgbClr val="333333"/>
                </a:solidFill>
                <a:effectLst/>
                <a:latin typeface="+mj-lt"/>
              </a:rPr>
              <a:t> </a:t>
            </a:r>
            <a:r>
              <a:rPr lang="el-GR" sz="3600" b="0" i="0" dirty="0">
                <a:solidFill>
                  <a:srgbClr val="005580"/>
                </a:solidFill>
                <a:effectLst/>
                <a:latin typeface="+mj-lt"/>
              </a:rPr>
              <a:t>κ.λπ.</a:t>
            </a:r>
          </a:p>
          <a:p>
            <a:pPr marL="0" indent="0">
              <a:buNone/>
            </a:pPr>
            <a:r>
              <a:rPr lang="el-GR" sz="3600" b="0" i="0" dirty="0">
                <a:solidFill>
                  <a:srgbClr val="333333"/>
                </a:solidFill>
                <a:effectLst/>
                <a:latin typeface="+mj-lt"/>
              </a:rPr>
              <a:t>η συστηματική μελέτη ενός αντικειμένου, έρευνα, σε </a:t>
            </a:r>
            <a:r>
              <a:rPr lang="el-GR" sz="3600" b="0" i="0" dirty="0" err="1">
                <a:solidFill>
                  <a:srgbClr val="005580"/>
                </a:solidFill>
                <a:effectLst/>
                <a:latin typeface="+mj-lt"/>
              </a:rPr>
              <a:t>Ισοκρ</a:t>
            </a:r>
            <a:r>
              <a:rPr lang="el-GR" sz="3600" b="0" i="0" dirty="0">
                <a:solidFill>
                  <a:srgbClr val="005580"/>
                </a:solidFill>
                <a:effectLst/>
                <a:latin typeface="+mj-lt"/>
              </a:rPr>
              <a:t>.</a:t>
            </a:r>
            <a:r>
              <a:rPr lang="el-GR" sz="3600" b="0" i="0" dirty="0">
                <a:solidFill>
                  <a:srgbClr val="333333"/>
                </a:solidFill>
                <a:effectLst/>
                <a:latin typeface="+mj-lt"/>
              </a:rPr>
              <a:t> </a:t>
            </a:r>
          </a:p>
          <a:p>
            <a:pPr marL="0" indent="0">
              <a:buNone/>
            </a:pPr>
            <a:r>
              <a:rPr lang="el-GR" sz="3600" b="0" i="0" dirty="0">
                <a:solidFill>
                  <a:srgbClr val="333333"/>
                </a:solidFill>
                <a:effectLst/>
                <a:latin typeface="+mj-lt"/>
              </a:rPr>
              <a:t>φιλοσοφία, η έρευνα της αλήθειας και της φύσης, σε </a:t>
            </a:r>
            <a:r>
              <a:rPr lang="el-GR" sz="3600" b="0" i="0" dirty="0" err="1">
                <a:solidFill>
                  <a:srgbClr val="005580"/>
                </a:solidFill>
                <a:effectLst/>
                <a:latin typeface="+mj-lt"/>
              </a:rPr>
              <a:t>Πλάτ</a:t>
            </a:r>
            <a:r>
              <a:rPr lang="el-GR" sz="3600" b="0" i="0" dirty="0">
                <a:solidFill>
                  <a:srgbClr val="005580"/>
                </a:solidFill>
                <a:effectLst/>
                <a:latin typeface="+mj-lt"/>
              </a:rPr>
              <a:t>.</a:t>
            </a:r>
            <a:r>
              <a:rPr lang="el-GR" sz="3600" b="0" i="0" dirty="0">
                <a:solidFill>
                  <a:srgbClr val="333333"/>
                </a:solidFill>
                <a:effectLst/>
                <a:latin typeface="+mj-lt"/>
              </a:rPr>
              <a:t> </a:t>
            </a:r>
            <a:r>
              <a:rPr lang="el-GR" sz="3600" b="0" i="0" dirty="0">
                <a:solidFill>
                  <a:srgbClr val="005580"/>
                </a:solidFill>
                <a:effectLst/>
                <a:latin typeface="+mj-lt"/>
              </a:rPr>
              <a:t>κ.λπ.</a:t>
            </a:r>
          </a:p>
          <a:p>
            <a:pPr marL="0" indent="0">
              <a:buNone/>
            </a:pPr>
            <a:endParaRPr lang="el-GR" dirty="0">
              <a:solidFill>
                <a:srgbClr val="005580"/>
              </a:solidFill>
              <a:latin typeface="+mj-lt"/>
            </a:endParaRPr>
          </a:p>
          <a:p>
            <a:pPr marL="0" indent="0">
              <a:buNone/>
            </a:pPr>
            <a:endParaRPr lang="el-GR" dirty="0">
              <a:solidFill>
                <a:srgbClr val="005580"/>
              </a:solidFill>
              <a:latin typeface="+mj-lt"/>
            </a:endParaRPr>
          </a:p>
          <a:p>
            <a:pPr marL="0" indent="0">
              <a:buNone/>
            </a:pPr>
            <a:endParaRPr lang="el-GR" dirty="0">
              <a:solidFill>
                <a:srgbClr val="005580"/>
              </a:solidFill>
              <a:latin typeface="+mj-lt"/>
            </a:endParaRPr>
          </a:p>
          <a:p>
            <a:pPr algn="l"/>
            <a:r>
              <a:rPr lang="en-GB" sz="1800" b="0" i="0" dirty="0">
                <a:solidFill>
                  <a:srgbClr val="333333"/>
                </a:solidFill>
                <a:effectLst/>
                <a:latin typeface="+mj-lt"/>
              </a:rPr>
              <a:t>LIDDELL &amp; SCOTT</a:t>
            </a:r>
            <a:br>
              <a:rPr lang="en-GB" sz="1800" b="0" i="0" dirty="0">
                <a:solidFill>
                  <a:srgbClr val="333333"/>
                </a:solidFill>
                <a:effectLst/>
                <a:latin typeface="+mj-lt"/>
              </a:rPr>
            </a:br>
            <a:r>
              <a:rPr lang="el-GR" sz="1800" b="0" i="0" dirty="0">
                <a:solidFill>
                  <a:srgbClr val="333333"/>
                </a:solidFill>
                <a:effectLst/>
                <a:latin typeface="+mj-lt"/>
              </a:rPr>
              <a:t>Λεξικό της Αρχαίας Ελληνικής Γλώσσας </a:t>
            </a:r>
            <a:r>
              <a:rPr lang="el-GR" sz="1800" b="0" i="0" dirty="0">
                <a:solidFill>
                  <a:srgbClr val="000000"/>
                </a:solidFill>
                <a:effectLst/>
                <a:latin typeface="+mj-lt"/>
              </a:rPr>
              <a:t>(Επιτομή του Μεγάλου Λεξικού, </a:t>
            </a:r>
            <a:r>
              <a:rPr lang="el-GR" sz="1800" b="0" i="0" dirty="0" err="1">
                <a:solidFill>
                  <a:srgbClr val="000000"/>
                </a:solidFill>
                <a:effectLst/>
                <a:latin typeface="+mj-lt"/>
              </a:rPr>
              <a:t>εκδ</a:t>
            </a:r>
            <a:r>
              <a:rPr lang="el-GR" sz="1800" b="0" i="0" dirty="0">
                <a:solidFill>
                  <a:srgbClr val="000000"/>
                </a:solidFill>
                <a:effectLst/>
                <a:latin typeface="+mj-lt"/>
              </a:rPr>
              <a:t>. Πελεκάνος 2007)</a:t>
            </a:r>
          </a:p>
          <a:p>
            <a:endParaRPr lang="en-SE" dirty="0">
              <a:latin typeface="+mj-lt"/>
            </a:endParaRPr>
          </a:p>
          <a:p>
            <a:endParaRPr lang="en-SE" dirty="0"/>
          </a:p>
        </p:txBody>
      </p:sp>
      <p:sp>
        <p:nvSpPr>
          <p:cNvPr id="9" name="Content Placeholder 8">
            <a:extLst>
              <a:ext uri="{FF2B5EF4-FFF2-40B4-BE49-F238E27FC236}">
                <a16:creationId xmlns:a16="http://schemas.microsoft.com/office/drawing/2014/main" id="{F7365A00-6E41-369B-C8DB-98D49286CD28}"/>
              </a:ext>
            </a:extLst>
          </p:cNvPr>
          <p:cNvSpPr>
            <a:spLocks noGrp="1"/>
          </p:cNvSpPr>
          <p:nvPr>
            <p:ph sz="half" idx="2"/>
          </p:nvPr>
        </p:nvSpPr>
        <p:spPr>
          <a:xfrm>
            <a:off x="5750168" y="791308"/>
            <a:ext cx="6207369" cy="5556738"/>
          </a:xfrm>
        </p:spPr>
        <p:txBody>
          <a:bodyPr>
            <a:noAutofit/>
          </a:bodyPr>
          <a:lstStyle/>
          <a:p>
            <a:r>
              <a:rPr lang="el-GR" sz="3600" b="1" i="0" dirty="0">
                <a:solidFill>
                  <a:srgbClr val="C00000"/>
                </a:solidFill>
                <a:effectLst/>
                <a:latin typeface="+mj-lt"/>
              </a:rPr>
              <a:t>παιδιά</a:t>
            </a:r>
            <a:r>
              <a:rPr lang="el-GR" sz="3600" b="0" i="0" dirty="0">
                <a:solidFill>
                  <a:srgbClr val="C00000"/>
                </a:solidFill>
                <a:effectLst/>
                <a:latin typeface="+mj-lt"/>
              </a:rPr>
              <a:t>, </a:t>
            </a:r>
            <a:r>
              <a:rPr lang="el-GR" sz="3600" b="1" i="0" dirty="0">
                <a:solidFill>
                  <a:srgbClr val="C00000"/>
                </a:solidFill>
                <a:effectLst/>
                <a:latin typeface="+mj-lt"/>
              </a:rPr>
              <a:t>-</a:t>
            </a:r>
            <a:r>
              <a:rPr lang="el-GR" sz="3600" b="1" i="0" dirty="0" err="1">
                <a:solidFill>
                  <a:srgbClr val="C00000"/>
                </a:solidFill>
                <a:effectLst/>
                <a:latin typeface="+mj-lt"/>
              </a:rPr>
              <a:t>ᾶς</a:t>
            </a:r>
            <a:r>
              <a:rPr lang="el-GR" sz="3600" b="0" i="0" dirty="0">
                <a:solidFill>
                  <a:srgbClr val="C00000"/>
                </a:solidFill>
                <a:effectLst/>
                <a:latin typeface="+mj-lt"/>
              </a:rPr>
              <a:t>, </a:t>
            </a:r>
            <a:r>
              <a:rPr lang="el-GR" sz="3600" b="1" i="0" dirty="0" err="1">
                <a:solidFill>
                  <a:srgbClr val="C00000"/>
                </a:solidFill>
                <a:effectLst/>
                <a:latin typeface="+mj-lt"/>
              </a:rPr>
              <a:t>ἡ</a:t>
            </a:r>
            <a:r>
              <a:rPr lang="el-GR" sz="3600" b="0" i="0" dirty="0">
                <a:solidFill>
                  <a:srgbClr val="C00000"/>
                </a:solidFill>
                <a:effectLst/>
                <a:latin typeface="+mj-lt"/>
              </a:rPr>
              <a:t> (</a:t>
            </a:r>
            <a:r>
              <a:rPr lang="el-GR" sz="3600" b="1" i="0" dirty="0">
                <a:solidFill>
                  <a:srgbClr val="C00000"/>
                </a:solidFill>
                <a:effectLst/>
                <a:latin typeface="+mj-lt"/>
              </a:rPr>
              <a:t>παίζω</a:t>
            </a:r>
            <a:r>
              <a:rPr lang="el-GR" sz="3600" b="0" i="0" dirty="0">
                <a:solidFill>
                  <a:srgbClr val="C00000"/>
                </a:solidFill>
                <a:effectLst/>
                <a:latin typeface="+mj-lt"/>
              </a:rPr>
              <a:t>), </a:t>
            </a:r>
          </a:p>
          <a:p>
            <a:pPr marL="0" indent="0">
              <a:buNone/>
            </a:pPr>
            <a:r>
              <a:rPr lang="el-GR" sz="3200" b="0" i="0" dirty="0">
                <a:solidFill>
                  <a:srgbClr val="333333"/>
                </a:solidFill>
                <a:effectLst/>
                <a:latin typeface="+mj-lt"/>
              </a:rPr>
              <a:t>παιδικό παιχνίδι, διασκέδαση, παίγνιο, </a:t>
            </a:r>
            <a:r>
              <a:rPr lang="el-GR" sz="3200" b="0" i="0" dirty="0" err="1">
                <a:solidFill>
                  <a:srgbClr val="333333"/>
                </a:solidFill>
                <a:effectLst/>
                <a:latin typeface="+mj-lt"/>
              </a:rPr>
              <a:t>παιχνιδάκι</a:t>
            </a:r>
            <a:r>
              <a:rPr lang="el-GR" sz="3200" b="0" i="0" dirty="0">
                <a:solidFill>
                  <a:srgbClr val="333333"/>
                </a:solidFill>
                <a:effectLst/>
                <a:latin typeface="+mj-lt"/>
              </a:rPr>
              <a:t>, σε </a:t>
            </a:r>
            <a:r>
              <a:rPr lang="el-GR" sz="3200" b="0" i="0" dirty="0" err="1">
                <a:solidFill>
                  <a:srgbClr val="005580"/>
                </a:solidFill>
                <a:effectLst/>
                <a:latin typeface="+mj-lt"/>
              </a:rPr>
              <a:t>Ξεν</a:t>
            </a:r>
            <a:r>
              <a:rPr lang="el-GR" sz="3200" b="0" i="0" dirty="0">
                <a:solidFill>
                  <a:srgbClr val="005580"/>
                </a:solidFill>
                <a:effectLst/>
                <a:latin typeface="+mj-lt"/>
              </a:rPr>
              <a:t>.</a:t>
            </a:r>
            <a:r>
              <a:rPr lang="el-GR" sz="3200" b="0" i="0" dirty="0">
                <a:solidFill>
                  <a:srgbClr val="333333"/>
                </a:solidFill>
                <a:effectLst/>
                <a:latin typeface="+mj-lt"/>
              </a:rPr>
              <a:t>, </a:t>
            </a:r>
            <a:r>
              <a:rPr lang="el-GR" sz="3200" b="0" i="0" dirty="0" err="1">
                <a:solidFill>
                  <a:srgbClr val="005580"/>
                </a:solidFill>
                <a:effectLst/>
                <a:latin typeface="+mj-lt"/>
              </a:rPr>
              <a:t>Πλάτ</a:t>
            </a:r>
            <a:r>
              <a:rPr lang="el-GR" sz="3200" b="0" i="0" dirty="0">
                <a:solidFill>
                  <a:srgbClr val="005580"/>
                </a:solidFill>
                <a:effectLst/>
                <a:latin typeface="+mj-lt"/>
              </a:rPr>
              <a:t>.</a:t>
            </a:r>
            <a:r>
              <a:rPr lang="el-GR" sz="3200" b="0" i="0" dirty="0">
                <a:solidFill>
                  <a:srgbClr val="333333"/>
                </a:solidFill>
                <a:effectLst/>
                <a:latin typeface="+mj-lt"/>
              </a:rPr>
              <a:t>·</a:t>
            </a:r>
          </a:p>
          <a:p>
            <a:pPr marL="0" indent="0">
              <a:buNone/>
            </a:pPr>
            <a:r>
              <a:rPr lang="el-GR" sz="3200" b="0" i="1" dirty="0" err="1">
                <a:solidFill>
                  <a:srgbClr val="333333"/>
                </a:solidFill>
                <a:effectLst/>
                <a:latin typeface="+mj-lt"/>
              </a:rPr>
              <a:t>παιδιὰ</a:t>
            </a:r>
            <a:r>
              <a:rPr lang="el-GR" sz="3200" b="0" i="1" dirty="0">
                <a:solidFill>
                  <a:srgbClr val="333333"/>
                </a:solidFill>
                <a:effectLst/>
                <a:latin typeface="+mj-lt"/>
              </a:rPr>
              <a:t> </a:t>
            </a:r>
            <a:r>
              <a:rPr lang="el-GR" sz="3200" b="0" i="1" dirty="0" err="1">
                <a:solidFill>
                  <a:srgbClr val="333333"/>
                </a:solidFill>
                <a:effectLst/>
                <a:latin typeface="+mj-lt"/>
              </a:rPr>
              <a:t>παίζειν</a:t>
            </a:r>
            <a:r>
              <a:rPr lang="el-GR" sz="3200" b="0" i="1" dirty="0">
                <a:solidFill>
                  <a:srgbClr val="333333"/>
                </a:solidFill>
                <a:effectLst/>
                <a:latin typeface="+mj-lt"/>
              </a:rPr>
              <a:t> </a:t>
            </a:r>
            <a:r>
              <a:rPr lang="el-GR" sz="3200" b="0" i="1" dirty="0" err="1">
                <a:solidFill>
                  <a:srgbClr val="333333"/>
                </a:solidFill>
                <a:effectLst/>
                <a:latin typeface="+mj-lt"/>
              </a:rPr>
              <a:t>πρός</a:t>
            </a:r>
            <a:r>
              <a:rPr lang="el-GR" sz="3200" b="0" i="1" dirty="0">
                <a:solidFill>
                  <a:srgbClr val="333333"/>
                </a:solidFill>
                <a:effectLst/>
                <a:latin typeface="+mj-lt"/>
              </a:rPr>
              <a:t> </a:t>
            </a:r>
            <a:r>
              <a:rPr lang="el-GR" sz="3200" b="0" i="1" dirty="0" err="1">
                <a:solidFill>
                  <a:srgbClr val="333333"/>
                </a:solidFill>
                <a:effectLst/>
                <a:latin typeface="+mj-lt"/>
              </a:rPr>
              <a:t>τινα</a:t>
            </a:r>
            <a:r>
              <a:rPr lang="el-GR" sz="3200" b="0" i="0" dirty="0">
                <a:solidFill>
                  <a:srgbClr val="333333"/>
                </a:solidFill>
                <a:effectLst/>
                <a:latin typeface="+mj-lt"/>
              </a:rPr>
              <a:t>, παίζω παιχνίδι με κάποιον, σε </a:t>
            </a:r>
            <a:r>
              <a:rPr lang="el-GR" sz="3200" b="0" i="0" dirty="0" err="1">
                <a:solidFill>
                  <a:srgbClr val="005580"/>
                </a:solidFill>
                <a:effectLst/>
                <a:latin typeface="+mj-lt"/>
              </a:rPr>
              <a:t>Αριστοφ</a:t>
            </a:r>
            <a:r>
              <a:rPr lang="el-GR" sz="3200" b="0" i="0" dirty="0">
                <a:solidFill>
                  <a:srgbClr val="005580"/>
                </a:solidFill>
                <a:effectLst/>
                <a:latin typeface="+mj-lt"/>
              </a:rPr>
              <a:t>.</a:t>
            </a:r>
            <a:r>
              <a:rPr lang="el-GR" sz="3200" b="0" i="0" dirty="0">
                <a:solidFill>
                  <a:srgbClr val="333333"/>
                </a:solidFill>
                <a:effectLst/>
                <a:latin typeface="+mj-lt"/>
              </a:rPr>
              <a:t>·</a:t>
            </a:r>
          </a:p>
          <a:p>
            <a:pPr marL="0" indent="0">
              <a:buNone/>
            </a:pPr>
            <a:r>
              <a:rPr lang="el-GR" sz="3200" b="0" i="1" dirty="0" err="1">
                <a:solidFill>
                  <a:srgbClr val="333333"/>
                </a:solidFill>
                <a:effectLst/>
                <a:latin typeface="+mj-lt"/>
              </a:rPr>
              <a:t>μετὰπαιδιᾶς</a:t>
            </a:r>
            <a:r>
              <a:rPr lang="el-GR" sz="3200" b="0" i="0" dirty="0">
                <a:solidFill>
                  <a:srgbClr val="333333"/>
                </a:solidFill>
                <a:effectLst/>
                <a:latin typeface="+mj-lt"/>
              </a:rPr>
              <a:t>, με παιχνίδι, σε </a:t>
            </a:r>
            <a:r>
              <a:rPr lang="el-GR" sz="3200" b="0" i="0" dirty="0" err="1">
                <a:solidFill>
                  <a:srgbClr val="005580"/>
                </a:solidFill>
                <a:effectLst/>
                <a:latin typeface="+mj-lt"/>
              </a:rPr>
              <a:t>Θουκ</a:t>
            </a:r>
            <a:r>
              <a:rPr lang="el-GR" sz="3200" b="0" i="0" dirty="0">
                <a:solidFill>
                  <a:srgbClr val="005580"/>
                </a:solidFill>
                <a:effectLst/>
                <a:latin typeface="+mj-lt"/>
              </a:rPr>
              <a:t>.</a:t>
            </a:r>
            <a:r>
              <a:rPr lang="el-GR" sz="3200" b="0" i="0" dirty="0">
                <a:solidFill>
                  <a:srgbClr val="333333"/>
                </a:solidFill>
                <a:effectLst/>
                <a:latin typeface="+mj-lt"/>
              </a:rPr>
              <a:t>· </a:t>
            </a:r>
          </a:p>
          <a:p>
            <a:pPr marL="0" indent="0">
              <a:buNone/>
            </a:pPr>
            <a:r>
              <a:rPr lang="el-GR" sz="3200" b="0" i="1" dirty="0" err="1">
                <a:solidFill>
                  <a:srgbClr val="333333"/>
                </a:solidFill>
                <a:effectLst/>
                <a:latin typeface="+mj-lt"/>
              </a:rPr>
              <a:t>ὥστε</a:t>
            </a:r>
            <a:r>
              <a:rPr lang="el-GR" sz="3200" b="0" i="1" dirty="0">
                <a:solidFill>
                  <a:srgbClr val="333333"/>
                </a:solidFill>
                <a:effectLst/>
                <a:latin typeface="+mj-lt"/>
              </a:rPr>
              <a:t> σοι </a:t>
            </a:r>
            <a:r>
              <a:rPr lang="el-GR" sz="3200" b="0" i="1" dirty="0" err="1">
                <a:solidFill>
                  <a:srgbClr val="333333"/>
                </a:solidFill>
                <a:effectLst/>
                <a:latin typeface="+mj-lt"/>
              </a:rPr>
              <a:t>τὸν</a:t>
            </a:r>
            <a:r>
              <a:rPr lang="el-GR" sz="3200" b="0" i="1" dirty="0">
                <a:solidFill>
                  <a:srgbClr val="333333"/>
                </a:solidFill>
                <a:effectLst/>
                <a:latin typeface="+mj-lt"/>
              </a:rPr>
              <a:t> </a:t>
            </a:r>
            <a:r>
              <a:rPr lang="el-GR" sz="3200" b="0" i="1" dirty="0" err="1">
                <a:solidFill>
                  <a:srgbClr val="333333"/>
                </a:solidFill>
                <a:effectLst/>
                <a:latin typeface="+mj-lt"/>
              </a:rPr>
              <a:t>νῦν</a:t>
            </a:r>
            <a:r>
              <a:rPr lang="el-GR" sz="3200" b="0" i="1" dirty="0">
                <a:solidFill>
                  <a:srgbClr val="333333"/>
                </a:solidFill>
                <a:effectLst/>
                <a:latin typeface="+mj-lt"/>
              </a:rPr>
              <a:t> </a:t>
            </a:r>
            <a:r>
              <a:rPr lang="el-GR" sz="3200" b="0" i="1" dirty="0" err="1">
                <a:solidFill>
                  <a:srgbClr val="333333"/>
                </a:solidFill>
                <a:effectLst/>
                <a:latin typeface="+mj-lt"/>
              </a:rPr>
              <a:t>χόλον</a:t>
            </a:r>
            <a:r>
              <a:rPr lang="el-GR" sz="3200" b="0" i="1" dirty="0">
                <a:solidFill>
                  <a:srgbClr val="333333"/>
                </a:solidFill>
                <a:effectLst/>
                <a:latin typeface="+mj-lt"/>
              </a:rPr>
              <a:t> </a:t>
            </a:r>
            <a:r>
              <a:rPr lang="el-GR" sz="3200" b="0" i="1" dirty="0" err="1">
                <a:solidFill>
                  <a:srgbClr val="333333"/>
                </a:solidFill>
                <a:effectLst/>
                <a:latin typeface="+mj-lt"/>
              </a:rPr>
              <a:t>παιδιὰν</a:t>
            </a:r>
            <a:r>
              <a:rPr lang="el-GR" sz="3200" b="0" i="1" dirty="0">
                <a:solidFill>
                  <a:srgbClr val="333333"/>
                </a:solidFill>
                <a:effectLst/>
                <a:latin typeface="+mj-lt"/>
              </a:rPr>
              <a:t> </a:t>
            </a:r>
            <a:r>
              <a:rPr lang="el-GR" sz="3200" b="0" i="1" dirty="0" err="1">
                <a:solidFill>
                  <a:srgbClr val="333333"/>
                </a:solidFill>
                <a:effectLst/>
                <a:latin typeface="+mj-lt"/>
              </a:rPr>
              <a:t>εἶναι</a:t>
            </a:r>
            <a:r>
              <a:rPr lang="el-GR" sz="3200" b="0" i="1" dirty="0">
                <a:solidFill>
                  <a:srgbClr val="333333"/>
                </a:solidFill>
                <a:effectLst/>
                <a:latin typeface="+mj-lt"/>
              </a:rPr>
              <a:t> </a:t>
            </a:r>
            <a:r>
              <a:rPr lang="el-GR" sz="3200" b="0" i="1" dirty="0" err="1">
                <a:solidFill>
                  <a:srgbClr val="333333"/>
                </a:solidFill>
                <a:effectLst/>
                <a:latin typeface="+mj-lt"/>
              </a:rPr>
              <a:t>δοκεῖν</a:t>
            </a:r>
            <a:r>
              <a:rPr lang="el-GR" sz="3200" b="0" i="0" dirty="0">
                <a:solidFill>
                  <a:srgbClr val="333333"/>
                </a:solidFill>
                <a:effectLst/>
                <a:latin typeface="+mj-lt"/>
              </a:rPr>
              <a:t>, φαίνεται ως ένα απλό παιδικό παιχνίδι, σε </a:t>
            </a:r>
            <a:r>
              <a:rPr lang="el-GR" sz="3200" b="0" i="0" dirty="0" err="1">
                <a:solidFill>
                  <a:srgbClr val="005580"/>
                </a:solidFill>
                <a:effectLst/>
                <a:latin typeface="+mj-lt"/>
              </a:rPr>
              <a:t>Αισχύλ</a:t>
            </a:r>
            <a:r>
              <a:rPr lang="el-GR" sz="3200" b="0" i="0" dirty="0">
                <a:solidFill>
                  <a:srgbClr val="005580"/>
                </a:solidFill>
                <a:effectLst/>
                <a:latin typeface="+mj-lt"/>
              </a:rPr>
              <a:t>.</a:t>
            </a:r>
            <a:endParaRPr lang="en-SE" sz="3200" dirty="0">
              <a:latin typeface="+mj-lt"/>
            </a:endParaRPr>
          </a:p>
        </p:txBody>
      </p:sp>
    </p:spTree>
    <p:extLst>
      <p:ext uri="{BB962C8B-B14F-4D97-AF65-F5344CB8AC3E}">
        <p14:creationId xmlns:p14="http://schemas.microsoft.com/office/powerpoint/2010/main" val="387554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810C48-E2D3-8142-9079-A55B625482E3}"/>
              </a:ext>
            </a:extLst>
          </p:cNvPr>
          <p:cNvSpPr>
            <a:spLocks noGrp="1"/>
          </p:cNvSpPr>
          <p:nvPr>
            <p:ph sz="half" idx="1"/>
          </p:nvPr>
        </p:nvSpPr>
        <p:spPr>
          <a:xfrm>
            <a:off x="158262" y="738554"/>
            <a:ext cx="3376246" cy="5438409"/>
          </a:xfrm>
        </p:spPr>
        <p:txBody>
          <a:bodyPr>
            <a:normAutofit fontScale="77500" lnSpcReduction="20000"/>
          </a:bodyPr>
          <a:lstStyle/>
          <a:p>
            <a:pPr marL="0" indent="0">
              <a:buNone/>
            </a:pPr>
            <a:endParaRPr lang="el-GR" b="1" i="0" dirty="0">
              <a:solidFill>
                <a:srgbClr val="333333"/>
              </a:solidFill>
              <a:effectLst/>
              <a:latin typeface="Calibri" panose="020F0502020204030204" pitchFamily="34" charset="0"/>
            </a:endParaRPr>
          </a:p>
          <a:p>
            <a:pPr marL="0" indent="0">
              <a:buNone/>
            </a:pPr>
            <a:endParaRPr lang="el-GR" sz="3600" b="1" dirty="0">
              <a:solidFill>
                <a:srgbClr val="333333"/>
              </a:solidFill>
              <a:latin typeface="Calibri" panose="020F0502020204030204" pitchFamily="34" charset="0"/>
            </a:endParaRPr>
          </a:p>
          <a:p>
            <a:r>
              <a:rPr lang="el-GR" sz="3600" b="1" i="0" dirty="0" err="1">
                <a:solidFill>
                  <a:srgbClr val="C00000"/>
                </a:solidFill>
                <a:effectLst/>
                <a:latin typeface="+mj-lt"/>
              </a:rPr>
              <a:t>μέθ-οδος</a:t>
            </a:r>
            <a:r>
              <a:rPr lang="el-GR" sz="3600" b="0" i="0" dirty="0">
                <a:solidFill>
                  <a:srgbClr val="C00000"/>
                </a:solidFill>
                <a:effectLst/>
                <a:latin typeface="+mj-lt"/>
              </a:rPr>
              <a:t>, </a:t>
            </a:r>
            <a:r>
              <a:rPr lang="el-GR" sz="3600" b="1" i="0" dirty="0" err="1">
                <a:solidFill>
                  <a:srgbClr val="C00000"/>
                </a:solidFill>
                <a:effectLst/>
                <a:latin typeface="+mj-lt"/>
              </a:rPr>
              <a:t>ἡ</a:t>
            </a:r>
            <a:r>
              <a:rPr lang="el-GR" sz="3600" b="0" i="0" dirty="0">
                <a:solidFill>
                  <a:srgbClr val="C00000"/>
                </a:solidFill>
                <a:effectLst/>
                <a:latin typeface="+mj-lt"/>
              </a:rPr>
              <a:t> (</a:t>
            </a:r>
            <a:r>
              <a:rPr lang="el-GR" sz="3600" b="1" i="0" dirty="0">
                <a:solidFill>
                  <a:srgbClr val="C00000"/>
                </a:solidFill>
                <a:effectLst/>
                <a:latin typeface="+mj-lt"/>
              </a:rPr>
              <a:t>μετά</a:t>
            </a:r>
            <a:r>
              <a:rPr lang="el-GR" sz="3600" b="0" i="0" dirty="0">
                <a:solidFill>
                  <a:srgbClr val="333333"/>
                </a:solidFill>
                <a:effectLst/>
                <a:latin typeface="+mj-lt"/>
              </a:rPr>
              <a:t>), αναζήτηση, επιδίωξη, κατάκτηση· ιδίως, κατάκτηση γνώσης, επιστημονική αναζήτηση, έρευνα, ερευνητική μέθοδος, μέθοδος, σε </a:t>
            </a:r>
            <a:r>
              <a:rPr lang="el-GR" sz="3600" b="0" i="0" dirty="0" err="1">
                <a:solidFill>
                  <a:srgbClr val="005580"/>
                </a:solidFill>
                <a:effectLst/>
                <a:latin typeface="+mj-lt"/>
              </a:rPr>
              <a:t>Πλάτ</a:t>
            </a:r>
            <a:r>
              <a:rPr lang="el-GR" sz="3600" b="0" i="0" dirty="0">
                <a:solidFill>
                  <a:srgbClr val="005580"/>
                </a:solidFill>
                <a:effectLst/>
                <a:latin typeface="+mj-lt"/>
              </a:rPr>
              <a:t>.</a:t>
            </a:r>
            <a:r>
              <a:rPr lang="el-GR" sz="3600" b="0" i="0" dirty="0">
                <a:solidFill>
                  <a:srgbClr val="333333"/>
                </a:solidFill>
                <a:effectLst/>
                <a:latin typeface="+mj-lt"/>
              </a:rPr>
              <a:t> </a:t>
            </a:r>
            <a:r>
              <a:rPr lang="el-GR" sz="3600" b="0" i="0" dirty="0">
                <a:solidFill>
                  <a:srgbClr val="005580"/>
                </a:solidFill>
                <a:effectLst/>
                <a:latin typeface="+mj-lt"/>
              </a:rPr>
              <a:t>κ.λπ.</a:t>
            </a:r>
            <a:endParaRPr lang="el-GR" sz="3600" dirty="0">
              <a:latin typeface="+mj-lt"/>
            </a:endParaRPr>
          </a:p>
          <a:p>
            <a:pPr lvl="1"/>
            <a:endParaRPr lang="en-SE" dirty="0"/>
          </a:p>
        </p:txBody>
      </p:sp>
      <p:sp>
        <p:nvSpPr>
          <p:cNvPr id="8" name="Content Placeholder 7">
            <a:extLst>
              <a:ext uri="{FF2B5EF4-FFF2-40B4-BE49-F238E27FC236}">
                <a16:creationId xmlns:a16="http://schemas.microsoft.com/office/drawing/2014/main" id="{614CFF53-59E3-594E-2C8E-B4F68C8299AA}"/>
              </a:ext>
            </a:extLst>
          </p:cNvPr>
          <p:cNvSpPr>
            <a:spLocks noGrp="1"/>
          </p:cNvSpPr>
          <p:nvPr>
            <p:ph sz="half" idx="2"/>
          </p:nvPr>
        </p:nvSpPr>
        <p:spPr>
          <a:xfrm>
            <a:off x="3780692" y="140677"/>
            <a:ext cx="8088924" cy="6383215"/>
          </a:xfrm>
        </p:spPr>
        <p:txBody>
          <a:bodyPr>
            <a:noAutofit/>
          </a:bodyPr>
          <a:lstStyle/>
          <a:p>
            <a:r>
              <a:rPr lang="el-GR" b="1" i="0" dirty="0" err="1">
                <a:solidFill>
                  <a:srgbClr val="C00000"/>
                </a:solidFill>
                <a:effectLst/>
                <a:latin typeface="+mj-lt"/>
              </a:rPr>
              <a:t>ἀπορία</a:t>
            </a:r>
            <a:r>
              <a:rPr lang="el-GR" b="0" i="0" dirty="0">
                <a:solidFill>
                  <a:srgbClr val="C00000"/>
                </a:solidFill>
                <a:effectLst/>
                <a:latin typeface="+mj-lt"/>
              </a:rPr>
              <a:t>, Ιων. </a:t>
            </a:r>
            <a:r>
              <a:rPr lang="el-GR" b="1" i="0" dirty="0">
                <a:solidFill>
                  <a:srgbClr val="C00000"/>
                </a:solidFill>
                <a:effectLst/>
                <a:latin typeface="+mj-lt"/>
              </a:rPr>
              <a:t>-</a:t>
            </a:r>
            <a:r>
              <a:rPr lang="el-GR" b="1" i="0" dirty="0" err="1">
                <a:solidFill>
                  <a:srgbClr val="C00000"/>
                </a:solidFill>
                <a:effectLst/>
                <a:latin typeface="+mj-lt"/>
              </a:rPr>
              <a:t>ίη</a:t>
            </a:r>
            <a:r>
              <a:rPr lang="el-GR" b="0" i="0" dirty="0">
                <a:solidFill>
                  <a:srgbClr val="C00000"/>
                </a:solidFill>
                <a:effectLst/>
                <a:latin typeface="+mj-lt"/>
              </a:rPr>
              <a:t>, </a:t>
            </a:r>
            <a:r>
              <a:rPr lang="el-GR" b="1" i="0" dirty="0" err="1">
                <a:solidFill>
                  <a:srgbClr val="C00000"/>
                </a:solidFill>
                <a:effectLst/>
                <a:latin typeface="+mj-lt"/>
              </a:rPr>
              <a:t>ἡ</a:t>
            </a:r>
            <a:r>
              <a:rPr lang="el-GR" b="0" i="0" dirty="0">
                <a:solidFill>
                  <a:srgbClr val="C00000"/>
                </a:solidFill>
                <a:effectLst/>
                <a:latin typeface="+mj-lt"/>
              </a:rPr>
              <a:t> (</a:t>
            </a:r>
            <a:r>
              <a:rPr lang="el-GR" b="1" i="0" dirty="0" err="1">
                <a:solidFill>
                  <a:srgbClr val="C00000"/>
                </a:solidFill>
                <a:effectLst/>
                <a:latin typeface="+mj-lt"/>
              </a:rPr>
              <a:t>ἄ-πορος</a:t>
            </a:r>
            <a:r>
              <a:rPr lang="el-GR" b="0" i="0" dirty="0">
                <a:solidFill>
                  <a:srgbClr val="C00000"/>
                </a:solidFill>
                <a:effectLst/>
                <a:latin typeface="+mj-lt"/>
              </a:rPr>
              <a:t>)· </a:t>
            </a:r>
          </a:p>
          <a:p>
            <a:pPr marL="0" indent="0">
              <a:buNone/>
            </a:pPr>
            <a:r>
              <a:rPr lang="en-GB" b="1" i="0" dirty="0">
                <a:solidFill>
                  <a:srgbClr val="777777"/>
                </a:solidFill>
                <a:effectLst/>
                <a:latin typeface="+mj-lt"/>
              </a:rPr>
              <a:t>I.</a:t>
            </a:r>
            <a:r>
              <a:rPr lang="en-GB" b="0" i="0" dirty="0">
                <a:solidFill>
                  <a:srgbClr val="333333"/>
                </a:solidFill>
                <a:effectLst/>
                <a:latin typeface="+mj-lt"/>
              </a:rPr>
              <a:t> </a:t>
            </a:r>
            <a:r>
              <a:rPr lang="el-GR" b="0" i="0" dirty="0">
                <a:solidFill>
                  <a:srgbClr val="333333"/>
                </a:solidFill>
                <a:effectLst/>
                <a:latin typeface="+mj-lt"/>
              </a:rPr>
              <a:t>λέγεται για τόπους, δυσκολία προσπελάσεως ή διαβάσεως, σε </a:t>
            </a:r>
            <a:r>
              <a:rPr lang="el-GR" b="0" i="0" dirty="0" err="1">
                <a:solidFill>
                  <a:srgbClr val="005580"/>
                </a:solidFill>
                <a:effectLst/>
                <a:latin typeface="+mj-lt"/>
              </a:rPr>
              <a:t>Ξεν</a:t>
            </a:r>
            <a:r>
              <a:rPr lang="el-GR" b="0" i="0" dirty="0">
                <a:solidFill>
                  <a:srgbClr val="005580"/>
                </a:solidFill>
                <a:effectLst/>
                <a:latin typeface="+mj-lt"/>
              </a:rPr>
              <a:t>.</a:t>
            </a:r>
            <a:r>
              <a:rPr lang="el-GR" b="0" i="0" dirty="0">
                <a:solidFill>
                  <a:srgbClr val="333333"/>
                </a:solidFill>
                <a:effectLst/>
                <a:latin typeface="+mj-lt"/>
              </a:rPr>
              <a:t> </a:t>
            </a:r>
          </a:p>
          <a:p>
            <a:pPr marL="0" indent="0">
              <a:buNone/>
            </a:pPr>
            <a:r>
              <a:rPr lang="en-GB" b="1" i="0" dirty="0">
                <a:solidFill>
                  <a:srgbClr val="777777"/>
                </a:solidFill>
                <a:effectLst/>
                <a:latin typeface="+mj-lt"/>
              </a:rPr>
              <a:t>II.</a:t>
            </a:r>
            <a:r>
              <a:rPr lang="en-GB" b="0" i="0" dirty="0">
                <a:solidFill>
                  <a:srgbClr val="333333"/>
                </a:solidFill>
                <a:effectLst/>
                <a:latin typeface="+mj-lt"/>
              </a:rPr>
              <a:t> </a:t>
            </a:r>
            <a:r>
              <a:rPr lang="el-GR" b="0" i="0" dirty="0">
                <a:solidFill>
                  <a:srgbClr val="333333"/>
                </a:solidFill>
                <a:effectLst/>
                <a:latin typeface="+mj-lt"/>
              </a:rPr>
              <a:t>λέγεται για πράγματα, δυσχέρεια, δυσκολίες, αμηχανία ή έλλειψη πόρων για κάτι· </a:t>
            </a:r>
            <a:r>
              <a:rPr lang="el-GR" b="0" i="1" dirty="0" err="1">
                <a:solidFill>
                  <a:srgbClr val="333333"/>
                </a:solidFill>
                <a:effectLst/>
                <a:latin typeface="+mj-lt"/>
              </a:rPr>
              <a:t>ἐς</a:t>
            </a:r>
            <a:r>
              <a:rPr lang="el-GR" b="0" i="1" dirty="0">
                <a:solidFill>
                  <a:srgbClr val="333333"/>
                </a:solidFill>
                <a:effectLst/>
                <a:latin typeface="+mj-lt"/>
              </a:rPr>
              <a:t> </a:t>
            </a:r>
            <a:r>
              <a:rPr lang="el-GR" b="0" i="1" dirty="0" err="1">
                <a:solidFill>
                  <a:srgbClr val="333333"/>
                </a:solidFill>
                <a:effectLst/>
                <a:latin typeface="+mj-lt"/>
              </a:rPr>
              <a:t>ἀπορίην</a:t>
            </a:r>
            <a:r>
              <a:rPr lang="el-GR" b="0" i="1" dirty="0">
                <a:solidFill>
                  <a:srgbClr val="333333"/>
                </a:solidFill>
                <a:effectLst/>
                <a:latin typeface="+mj-lt"/>
              </a:rPr>
              <a:t> </a:t>
            </a:r>
            <a:r>
              <a:rPr lang="el-GR" b="0" i="1" dirty="0" err="1">
                <a:solidFill>
                  <a:srgbClr val="333333"/>
                </a:solidFill>
                <a:effectLst/>
                <a:latin typeface="+mj-lt"/>
              </a:rPr>
              <a:t>ἀπιγμένος</a:t>
            </a:r>
            <a:r>
              <a:rPr lang="el-GR" b="0" i="0" dirty="0">
                <a:solidFill>
                  <a:srgbClr val="333333"/>
                </a:solidFill>
                <a:effectLst/>
                <a:latin typeface="+mj-lt"/>
              </a:rPr>
              <a:t>, </a:t>
            </a:r>
            <a:r>
              <a:rPr lang="el-GR" b="0" i="1" dirty="0" err="1">
                <a:solidFill>
                  <a:srgbClr val="333333"/>
                </a:solidFill>
                <a:effectLst/>
                <a:latin typeface="+mj-lt"/>
              </a:rPr>
              <a:t>ἀπειλημένος</a:t>
            </a:r>
            <a:r>
              <a:rPr lang="el-GR" b="0" i="0" dirty="0">
                <a:solidFill>
                  <a:srgbClr val="333333"/>
                </a:solidFill>
                <a:effectLst/>
                <a:latin typeface="+mj-lt"/>
              </a:rPr>
              <a:t>, </a:t>
            </a:r>
            <a:r>
              <a:rPr lang="el-GR" b="0" i="1" dirty="0" err="1">
                <a:solidFill>
                  <a:srgbClr val="333333"/>
                </a:solidFill>
                <a:effectLst/>
                <a:latin typeface="+mj-lt"/>
              </a:rPr>
              <a:t>ἐν</a:t>
            </a:r>
            <a:r>
              <a:rPr lang="el-GR" b="0" i="1" dirty="0">
                <a:solidFill>
                  <a:srgbClr val="333333"/>
                </a:solidFill>
                <a:effectLst/>
                <a:latin typeface="+mj-lt"/>
              </a:rPr>
              <a:t> </a:t>
            </a:r>
            <a:r>
              <a:rPr lang="el-GR" b="0" i="1" dirty="0" err="1">
                <a:solidFill>
                  <a:srgbClr val="333333"/>
                </a:solidFill>
                <a:effectLst/>
                <a:latin typeface="+mj-lt"/>
              </a:rPr>
              <a:t>ἀπορίῃ</a:t>
            </a:r>
            <a:r>
              <a:rPr lang="el-GR" b="0" i="1" dirty="0">
                <a:solidFill>
                  <a:srgbClr val="333333"/>
                </a:solidFill>
                <a:effectLst/>
                <a:latin typeface="+mj-lt"/>
              </a:rPr>
              <a:t> </a:t>
            </a:r>
            <a:r>
              <a:rPr lang="el-GR" b="0" i="1" dirty="0" err="1">
                <a:solidFill>
                  <a:srgbClr val="333333"/>
                </a:solidFill>
                <a:effectLst/>
                <a:latin typeface="+mj-lt"/>
              </a:rPr>
              <a:t>ἔχεσθαι</a:t>
            </a:r>
            <a:r>
              <a:rPr lang="el-GR" b="0" i="1" dirty="0">
                <a:solidFill>
                  <a:srgbClr val="333333"/>
                </a:solidFill>
                <a:effectLst/>
                <a:latin typeface="+mj-lt"/>
              </a:rPr>
              <a:t> </a:t>
            </a:r>
            <a:r>
              <a:rPr lang="el-GR" b="0" i="1" dirty="0" err="1">
                <a:solidFill>
                  <a:srgbClr val="333333"/>
                </a:solidFill>
                <a:effectLst/>
                <a:latin typeface="+mj-lt"/>
              </a:rPr>
              <a:t>ἀπορίῃσιν</a:t>
            </a:r>
            <a:r>
              <a:rPr lang="el-GR" b="0" i="1" dirty="0">
                <a:solidFill>
                  <a:srgbClr val="333333"/>
                </a:solidFill>
                <a:effectLst/>
                <a:latin typeface="+mj-lt"/>
              </a:rPr>
              <a:t> </a:t>
            </a:r>
            <a:r>
              <a:rPr lang="el-GR" b="0" i="1" dirty="0" err="1">
                <a:solidFill>
                  <a:srgbClr val="333333"/>
                </a:solidFill>
                <a:effectLst/>
                <a:latin typeface="+mj-lt"/>
              </a:rPr>
              <a:t>ἐνέχεσθαι</a:t>
            </a:r>
            <a:r>
              <a:rPr lang="el-GR" b="0" i="0" dirty="0">
                <a:solidFill>
                  <a:srgbClr val="333333"/>
                </a:solidFill>
                <a:effectLst/>
                <a:latin typeface="+mj-lt"/>
              </a:rPr>
              <a:t>, σε </a:t>
            </a:r>
            <a:r>
              <a:rPr lang="el-GR" b="0" i="0" dirty="0" err="1">
                <a:solidFill>
                  <a:srgbClr val="005580"/>
                </a:solidFill>
                <a:effectLst/>
                <a:latin typeface="+mj-lt"/>
              </a:rPr>
              <a:t>Ηρόδ</a:t>
            </a:r>
            <a:r>
              <a:rPr lang="el-GR" b="0" i="0" dirty="0">
                <a:solidFill>
                  <a:srgbClr val="005580"/>
                </a:solidFill>
                <a:effectLst/>
                <a:latin typeface="+mj-lt"/>
              </a:rPr>
              <a:t>.</a:t>
            </a:r>
            <a:r>
              <a:rPr lang="el-GR" b="0" i="0" dirty="0">
                <a:solidFill>
                  <a:srgbClr val="333333"/>
                </a:solidFill>
                <a:effectLst/>
                <a:latin typeface="+mj-lt"/>
              </a:rPr>
              <a:t>· </a:t>
            </a:r>
            <a:r>
              <a:rPr lang="el-GR" b="0" i="1" dirty="0" err="1">
                <a:solidFill>
                  <a:srgbClr val="333333"/>
                </a:solidFill>
                <a:effectLst/>
                <a:latin typeface="+mj-lt"/>
              </a:rPr>
              <a:t>ἀπορία</a:t>
            </a:r>
            <a:r>
              <a:rPr lang="el-GR" b="0" i="1" dirty="0">
                <a:solidFill>
                  <a:srgbClr val="333333"/>
                </a:solidFill>
                <a:effectLst/>
                <a:latin typeface="+mj-lt"/>
              </a:rPr>
              <a:t> </a:t>
            </a:r>
            <a:r>
              <a:rPr lang="el-GR" b="0" i="1" dirty="0" err="1">
                <a:solidFill>
                  <a:srgbClr val="333333"/>
                </a:solidFill>
                <a:effectLst/>
                <a:latin typeface="+mj-lt"/>
              </a:rPr>
              <a:t>τοῦ</a:t>
            </a:r>
            <a:r>
              <a:rPr lang="el-GR" b="0" i="1" dirty="0">
                <a:solidFill>
                  <a:srgbClr val="333333"/>
                </a:solidFill>
                <a:effectLst/>
                <a:latin typeface="+mj-lt"/>
              </a:rPr>
              <a:t> </a:t>
            </a:r>
            <a:r>
              <a:rPr lang="el-GR" b="0" i="1" dirty="0" err="1">
                <a:solidFill>
                  <a:srgbClr val="333333"/>
                </a:solidFill>
                <a:effectLst/>
                <a:latin typeface="+mj-lt"/>
              </a:rPr>
              <a:t>μὴ</a:t>
            </a:r>
            <a:r>
              <a:rPr lang="el-GR" b="0" i="1" dirty="0">
                <a:solidFill>
                  <a:srgbClr val="333333"/>
                </a:solidFill>
                <a:effectLst/>
                <a:latin typeface="+mj-lt"/>
              </a:rPr>
              <a:t> </a:t>
            </a:r>
            <a:r>
              <a:rPr lang="el-GR" b="0" i="1" dirty="0" err="1">
                <a:solidFill>
                  <a:srgbClr val="333333"/>
                </a:solidFill>
                <a:effectLst/>
                <a:latin typeface="+mj-lt"/>
              </a:rPr>
              <a:t>ἡσυχάζειν</a:t>
            </a:r>
            <a:r>
              <a:rPr lang="el-GR" b="0" i="0" dirty="0">
                <a:solidFill>
                  <a:srgbClr val="333333"/>
                </a:solidFill>
                <a:effectLst/>
                <a:latin typeface="+mj-lt"/>
              </a:rPr>
              <a:t>, αδύνατον να παραμείνει κάποιος ήσυχος, σε </a:t>
            </a:r>
            <a:r>
              <a:rPr lang="el-GR" b="0" i="0" dirty="0" err="1">
                <a:solidFill>
                  <a:srgbClr val="005580"/>
                </a:solidFill>
                <a:effectLst/>
                <a:latin typeface="+mj-lt"/>
              </a:rPr>
              <a:t>Θουκ</a:t>
            </a:r>
            <a:r>
              <a:rPr lang="el-GR" b="0" i="0" dirty="0">
                <a:solidFill>
                  <a:srgbClr val="005580"/>
                </a:solidFill>
                <a:effectLst/>
                <a:latin typeface="+mj-lt"/>
              </a:rPr>
              <a:t>.</a:t>
            </a:r>
            <a:r>
              <a:rPr lang="el-GR" b="0" i="0" dirty="0">
                <a:solidFill>
                  <a:srgbClr val="333333"/>
                </a:solidFill>
                <a:effectLst/>
                <a:latin typeface="+mj-lt"/>
              </a:rPr>
              <a:t> </a:t>
            </a:r>
          </a:p>
          <a:p>
            <a:pPr marL="0" indent="0">
              <a:buNone/>
            </a:pPr>
            <a:r>
              <a:rPr lang="en-GB" b="1" i="0" dirty="0">
                <a:solidFill>
                  <a:srgbClr val="777777"/>
                </a:solidFill>
                <a:effectLst/>
                <a:latin typeface="+mj-lt"/>
              </a:rPr>
              <a:t>III. </a:t>
            </a:r>
            <a:r>
              <a:rPr lang="el-GR" b="0" i="0" dirty="0">
                <a:solidFill>
                  <a:srgbClr val="333333"/>
                </a:solidFill>
                <a:effectLst/>
                <a:latin typeface="+mj-lt"/>
              </a:rPr>
              <a:t>λέγεται για πρόσωπα, δυσκολία χαρακτήρα, δυστροπία, δυσχέρεια στην κοινωνική συναναστροφή, </a:t>
            </a:r>
            <a:r>
              <a:rPr lang="el-GR" b="0" i="1" dirty="0">
                <a:solidFill>
                  <a:srgbClr val="333333"/>
                </a:solidFill>
                <a:effectLst/>
                <a:latin typeface="+mj-lt"/>
              </a:rPr>
              <a:t>τινός</a:t>
            </a:r>
            <a:r>
              <a:rPr lang="el-GR" b="0" i="0" dirty="0">
                <a:solidFill>
                  <a:srgbClr val="333333"/>
                </a:solidFill>
                <a:effectLst/>
                <a:latin typeface="+mj-lt"/>
              </a:rPr>
              <a:t>, σε </a:t>
            </a:r>
            <a:r>
              <a:rPr lang="el-GR" b="0" i="0" dirty="0" err="1">
                <a:solidFill>
                  <a:srgbClr val="005580"/>
                </a:solidFill>
                <a:effectLst/>
                <a:latin typeface="+mj-lt"/>
              </a:rPr>
              <a:t>Ηρόδ</a:t>
            </a:r>
            <a:r>
              <a:rPr lang="el-GR" b="0" i="0" dirty="0">
                <a:solidFill>
                  <a:srgbClr val="005580"/>
                </a:solidFill>
                <a:effectLst/>
                <a:latin typeface="+mj-lt"/>
              </a:rPr>
              <a:t>. </a:t>
            </a:r>
            <a:r>
              <a:rPr lang="el-GR" b="0" i="0" dirty="0">
                <a:solidFill>
                  <a:srgbClr val="333333"/>
                </a:solidFill>
                <a:effectLst/>
                <a:latin typeface="+mj-lt"/>
              </a:rPr>
              <a:t>έλλειψη μέσων, πόρων ή αποθεμάτων, αμηχανία, δυσχέρεια, αμφιβολία, ενδοιασμός, περιπλοκότητα, σε </a:t>
            </a:r>
            <a:r>
              <a:rPr lang="el-GR" b="0" i="0" dirty="0" err="1">
                <a:solidFill>
                  <a:srgbClr val="005580"/>
                </a:solidFill>
                <a:effectLst/>
                <a:latin typeface="+mj-lt"/>
              </a:rPr>
              <a:t>Πλάτ</a:t>
            </a:r>
            <a:r>
              <a:rPr lang="el-GR" b="0" i="0" dirty="0">
                <a:solidFill>
                  <a:srgbClr val="005580"/>
                </a:solidFill>
                <a:effectLst/>
                <a:latin typeface="+mj-lt"/>
              </a:rPr>
              <a:t>.</a:t>
            </a:r>
            <a:r>
              <a:rPr lang="el-GR" b="0" i="0" dirty="0">
                <a:solidFill>
                  <a:srgbClr val="333333"/>
                </a:solidFill>
                <a:effectLst/>
                <a:latin typeface="+mj-lt"/>
              </a:rPr>
              <a:t> </a:t>
            </a:r>
            <a:r>
              <a:rPr lang="el-GR" b="0" i="0" dirty="0">
                <a:solidFill>
                  <a:srgbClr val="005580"/>
                </a:solidFill>
                <a:effectLst/>
                <a:latin typeface="+mj-lt"/>
              </a:rPr>
              <a:t>κ.λπ.</a:t>
            </a:r>
            <a:r>
              <a:rPr lang="el-GR" b="0" i="0" dirty="0">
                <a:solidFill>
                  <a:srgbClr val="333333"/>
                </a:solidFill>
                <a:effectLst/>
                <a:latin typeface="+mj-lt"/>
              </a:rPr>
              <a:t> </a:t>
            </a:r>
            <a:r>
              <a:rPr lang="el-GR" b="0" i="1" dirty="0" err="1">
                <a:solidFill>
                  <a:srgbClr val="333333"/>
                </a:solidFill>
                <a:effectLst/>
                <a:latin typeface="+mj-lt"/>
              </a:rPr>
              <a:t>ἀπορία</a:t>
            </a:r>
            <a:r>
              <a:rPr lang="el-GR" b="0" i="1" dirty="0">
                <a:solidFill>
                  <a:srgbClr val="333333"/>
                </a:solidFill>
                <a:effectLst/>
                <a:latin typeface="+mj-lt"/>
              </a:rPr>
              <a:t> τινός</a:t>
            </a:r>
            <a:r>
              <a:rPr lang="el-GR" b="0" i="0" dirty="0">
                <a:solidFill>
                  <a:srgbClr val="333333"/>
                </a:solidFill>
                <a:effectLst/>
                <a:latin typeface="+mj-lt"/>
              </a:rPr>
              <a:t>, έλλειψη προσώπου ή </a:t>
            </a:r>
            <a:r>
              <a:rPr lang="el-GR" b="0" i="0" dirty="0" err="1">
                <a:solidFill>
                  <a:srgbClr val="333333"/>
                </a:solidFill>
                <a:effectLst/>
                <a:latin typeface="+mj-lt"/>
              </a:rPr>
              <a:t>πράγματος,σε</a:t>
            </a:r>
            <a:r>
              <a:rPr lang="el-GR" b="0" i="0" dirty="0">
                <a:solidFill>
                  <a:srgbClr val="333333"/>
                </a:solidFill>
                <a:effectLst/>
                <a:latin typeface="+mj-lt"/>
              </a:rPr>
              <a:t> </a:t>
            </a:r>
            <a:r>
              <a:rPr lang="el-GR" b="0" i="0" dirty="0" err="1">
                <a:solidFill>
                  <a:srgbClr val="005580"/>
                </a:solidFill>
                <a:effectLst/>
                <a:latin typeface="+mj-lt"/>
              </a:rPr>
              <a:t>Αριστοφ</a:t>
            </a:r>
            <a:r>
              <a:rPr lang="el-GR" b="0" i="0" dirty="0">
                <a:solidFill>
                  <a:srgbClr val="005580"/>
                </a:solidFill>
                <a:effectLst/>
                <a:latin typeface="+mj-lt"/>
              </a:rPr>
              <a:t>.</a:t>
            </a:r>
            <a:r>
              <a:rPr lang="el-GR" b="0" i="0" dirty="0">
                <a:solidFill>
                  <a:srgbClr val="333333"/>
                </a:solidFill>
                <a:effectLst/>
                <a:latin typeface="+mj-lt"/>
              </a:rPr>
              <a:t> </a:t>
            </a:r>
            <a:r>
              <a:rPr lang="el-GR" b="0" i="0" dirty="0">
                <a:solidFill>
                  <a:srgbClr val="005580"/>
                </a:solidFill>
                <a:effectLst/>
                <a:latin typeface="+mj-lt"/>
              </a:rPr>
              <a:t>κ.λπ.</a:t>
            </a:r>
            <a:r>
              <a:rPr lang="el-GR" b="0" i="0" dirty="0">
                <a:solidFill>
                  <a:srgbClr val="333333"/>
                </a:solidFill>
                <a:effectLst/>
                <a:latin typeface="+mj-lt"/>
              </a:rPr>
              <a:t> </a:t>
            </a:r>
            <a:r>
              <a:rPr lang="el-GR" b="0" i="0" dirty="0">
                <a:solidFill>
                  <a:srgbClr val="005580"/>
                </a:solidFill>
                <a:effectLst/>
                <a:latin typeface="+mj-lt"/>
              </a:rPr>
              <a:t>απόλ.</a:t>
            </a:r>
            <a:r>
              <a:rPr lang="el-GR" b="0" i="0" dirty="0">
                <a:solidFill>
                  <a:srgbClr val="333333"/>
                </a:solidFill>
                <a:effectLst/>
                <a:latin typeface="+mj-lt"/>
              </a:rPr>
              <a:t>, πενία, φτώχεια, σε </a:t>
            </a:r>
            <a:r>
              <a:rPr lang="el-GR" b="0" i="0" dirty="0" err="1">
                <a:solidFill>
                  <a:srgbClr val="005580"/>
                </a:solidFill>
                <a:effectLst/>
                <a:latin typeface="+mj-lt"/>
              </a:rPr>
              <a:t>Θουκ</a:t>
            </a:r>
            <a:r>
              <a:rPr lang="el-GR" b="0" i="0" dirty="0">
                <a:solidFill>
                  <a:srgbClr val="005580"/>
                </a:solidFill>
                <a:effectLst/>
                <a:latin typeface="+mj-lt"/>
              </a:rPr>
              <a:t>.</a:t>
            </a:r>
            <a:endParaRPr lang="en-SE" dirty="0">
              <a:latin typeface="+mj-lt"/>
            </a:endParaRPr>
          </a:p>
        </p:txBody>
      </p:sp>
    </p:spTree>
    <p:extLst>
      <p:ext uri="{BB962C8B-B14F-4D97-AF65-F5344CB8AC3E}">
        <p14:creationId xmlns:p14="http://schemas.microsoft.com/office/powerpoint/2010/main" val="3249254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D7CA25D-5000-2848-B700-9488F2C38BD5}"/>
              </a:ext>
            </a:extLst>
          </p:cNvPr>
          <p:cNvPicPr>
            <a:picLocks noGrp="1" noChangeAspect="1"/>
          </p:cNvPicPr>
          <p:nvPr>
            <p:ph idx="1"/>
          </p:nvPr>
        </p:nvPicPr>
        <p:blipFill>
          <a:blip r:embed="rId2"/>
          <a:stretch>
            <a:fillRect/>
          </a:stretch>
        </p:blipFill>
        <p:spPr bwMode="auto">
          <a:xfrm>
            <a:off x="2093494" y="1289050"/>
            <a:ext cx="7620000" cy="4279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47D0453-10B6-B0BD-A3DC-90CFFD3DB7EC}"/>
              </a:ext>
            </a:extLst>
          </p:cNvPr>
          <p:cNvSpPr txBox="1"/>
          <p:nvPr/>
        </p:nvSpPr>
        <p:spPr>
          <a:xfrm>
            <a:off x="3050931" y="2967335"/>
            <a:ext cx="6101860" cy="923330"/>
          </a:xfrm>
          <a:prstGeom prst="rect">
            <a:avLst/>
          </a:prstGeom>
          <a:noFill/>
        </p:spPr>
        <p:txBody>
          <a:bodyPr wrap="square">
            <a:spAutoFit/>
          </a:bodyPr>
          <a:lstStyle/>
          <a:p>
            <a:r>
              <a:rPr lang="el-GR" dirty="0"/>
              <a:t>χωρίς μέθοδο</a:t>
            </a:r>
          </a:p>
          <a:p>
            <a:r>
              <a:rPr lang="el-GR" dirty="0"/>
              <a:t>με την μέθοδο</a:t>
            </a:r>
          </a:p>
          <a:p>
            <a:r>
              <a:rPr lang="el-GR" dirty="0"/>
              <a:t>μετά την μέθοδο	</a:t>
            </a:r>
          </a:p>
        </p:txBody>
      </p:sp>
    </p:spTree>
    <p:extLst>
      <p:ext uri="{BB962C8B-B14F-4D97-AF65-F5344CB8AC3E}">
        <p14:creationId xmlns:p14="http://schemas.microsoft.com/office/powerpoint/2010/main" val="3955314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 φιλοσοφία για παιδιά και γιατί είναι σημαντική | | SkalaTimes 👉🏼 Online  Magazine about Larnaca">
            <a:extLst>
              <a:ext uri="{FF2B5EF4-FFF2-40B4-BE49-F238E27FC236}">
                <a16:creationId xmlns:a16="http://schemas.microsoft.com/office/drawing/2014/main" id="{413EBD50-3421-BE4D-A993-E118FE3C5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1917" y="2707610"/>
            <a:ext cx="4378601" cy="31512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Παιδαγωγικη της φιλοσοφιας">
            <a:extLst>
              <a:ext uri="{FF2B5EF4-FFF2-40B4-BE49-F238E27FC236}">
                <a16:creationId xmlns:a16="http://schemas.microsoft.com/office/drawing/2014/main" id="{F6E17AAD-8FB1-B741-A513-A148C7D8D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035" y="1545956"/>
            <a:ext cx="3103995" cy="431292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E8B7EC8B-63AF-4845-9304-637CA7D1DEAF}"/>
              </a:ext>
            </a:extLst>
          </p:cNvPr>
          <p:cNvSpPr>
            <a:spLocks noGrp="1"/>
          </p:cNvSpPr>
          <p:nvPr>
            <p:ph type="title"/>
          </p:nvPr>
        </p:nvSpPr>
        <p:spPr/>
        <p:txBody>
          <a:bodyPr>
            <a:normAutofit/>
          </a:bodyPr>
          <a:lstStyle/>
          <a:p>
            <a:pPr algn="ctr"/>
            <a:r>
              <a:rPr lang="el-GR" sz="3600" dirty="0">
                <a:solidFill>
                  <a:srgbClr val="C00000"/>
                </a:solidFill>
                <a:latin typeface="Times New Roman" panose="02020603050405020304" pitchFamily="18" charset="0"/>
                <a:cs typeface="Times New Roman" panose="02020603050405020304" pitchFamily="18" charset="0"/>
              </a:rPr>
              <a:t>Μπορούν τα παιδιά να συμμετάσχουν </a:t>
            </a:r>
            <a:br>
              <a:rPr lang="el-GR" sz="3600" dirty="0">
                <a:solidFill>
                  <a:srgbClr val="C00000"/>
                </a:solidFill>
                <a:latin typeface="Times New Roman" panose="02020603050405020304" pitchFamily="18" charset="0"/>
                <a:cs typeface="Times New Roman" panose="02020603050405020304" pitchFamily="18" charset="0"/>
              </a:rPr>
            </a:br>
            <a:r>
              <a:rPr lang="el-GR" sz="3600" dirty="0">
                <a:solidFill>
                  <a:srgbClr val="C00000"/>
                </a:solidFill>
                <a:latin typeface="Times New Roman" panose="02020603050405020304" pitchFamily="18" charset="0"/>
                <a:cs typeface="Times New Roman" panose="02020603050405020304" pitchFamily="18" charset="0"/>
              </a:rPr>
              <a:t>σε φιλοσοφικές συζητήσεις; </a:t>
            </a:r>
            <a:endParaRPr lang="en-SE" sz="3600"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2A0D586B-05DF-FA47-8B4E-A33332FBA157}"/>
              </a:ext>
            </a:extLst>
          </p:cNvPr>
          <p:cNvSpPr>
            <a:spLocks noGrp="1"/>
          </p:cNvSpPr>
          <p:nvPr>
            <p:ph idx="1"/>
          </p:nvPr>
        </p:nvSpPr>
        <p:spPr/>
        <p:txBody>
          <a:bodyPr/>
          <a:lstStyle/>
          <a:p>
            <a:endParaRPr lang="en-SE" dirty="0"/>
          </a:p>
        </p:txBody>
      </p:sp>
    </p:spTree>
    <p:extLst>
      <p:ext uri="{BB962C8B-B14F-4D97-AF65-F5344CB8AC3E}">
        <p14:creationId xmlns:p14="http://schemas.microsoft.com/office/powerpoint/2010/main" val="1270774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41482-CB25-E44A-9C29-20BAE2F23244}"/>
              </a:ext>
            </a:extLst>
          </p:cNvPr>
          <p:cNvSpPr>
            <a:spLocks noGrp="1"/>
          </p:cNvSpPr>
          <p:nvPr>
            <p:ph type="title"/>
          </p:nvPr>
        </p:nvSpPr>
        <p:spPr>
          <a:xfrm>
            <a:off x="574431" y="347541"/>
            <a:ext cx="10515600" cy="1325563"/>
          </a:xfrm>
        </p:spPr>
        <p:txBody>
          <a:bodyPr>
            <a:normAutofit/>
          </a:bodyPr>
          <a:lstStyle/>
          <a:p>
            <a:r>
              <a:rPr lang="el-GR" sz="4000" dirty="0">
                <a:cs typeface="Times New Roman" panose="02020603050405020304" pitchFamily="18" charset="0"/>
              </a:rPr>
              <a:t>Διαφορετικές εμπειρίες φιλοσοφίας με τα παιδιά</a:t>
            </a:r>
            <a:endParaRPr lang="en-SE" sz="4000"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AEAD1554-2301-464D-AEF7-9A9850435ACE}"/>
              </a:ext>
            </a:extLst>
          </p:cNvPr>
          <p:cNvSpPr>
            <a:spLocks noGrp="1"/>
          </p:cNvSpPr>
          <p:nvPr>
            <p:ph idx="1"/>
          </p:nvPr>
        </p:nvSpPr>
        <p:spPr/>
        <p:txBody>
          <a:bodyPr/>
          <a:lstStyle/>
          <a:p>
            <a:endParaRPr lang="en-US" dirty="0">
              <a:latin typeface="Times New Roman" panose="02020603050405020304" pitchFamily="18" charset="0"/>
              <a:cs typeface="Times New Roman" panose="02020603050405020304" pitchFamily="18" charset="0"/>
            </a:endParaRPr>
          </a:p>
          <a:p>
            <a:pPr marL="0" indent="0">
              <a:buNone/>
            </a:pPr>
            <a:r>
              <a:rPr lang="el-GR" dirty="0">
                <a:solidFill>
                  <a:srgbClr val="C00000"/>
                </a:solidFill>
                <a:latin typeface="+mj-lt"/>
                <a:cs typeface="Times New Roman" panose="02020603050405020304" pitchFamily="18" charset="0"/>
              </a:rPr>
              <a:t>Τα παιδιά μιλούν για φιλοσοφία</a:t>
            </a:r>
            <a:endParaRPr lang="en-US" dirty="0">
              <a:solidFill>
                <a:srgbClr val="C00000"/>
              </a:solidFill>
              <a:latin typeface="+mj-lt"/>
              <a:cs typeface="Times New Roman" panose="02020603050405020304" pitchFamily="18" charset="0"/>
            </a:endParaRPr>
          </a:p>
          <a:p>
            <a:r>
              <a:rPr lang="en-US" dirty="0">
                <a:latin typeface="+mj-lt"/>
                <a:cs typeface="Times New Roman" panose="02020603050405020304" pitchFamily="18" charset="0"/>
                <a:hlinkClick r:id="rId2"/>
              </a:rPr>
              <a:t>https://www.youtube.com/watch?v=Lty37NcPRrw</a:t>
            </a:r>
            <a:endParaRPr lang="el-GR" dirty="0">
              <a:latin typeface="+mj-lt"/>
              <a:cs typeface="Times New Roman" panose="02020603050405020304" pitchFamily="18" charset="0"/>
            </a:endParaRPr>
          </a:p>
          <a:p>
            <a:endParaRPr lang="el-GR" dirty="0">
              <a:latin typeface="+mj-lt"/>
              <a:cs typeface="Times New Roman" panose="02020603050405020304" pitchFamily="18" charset="0"/>
            </a:endParaRPr>
          </a:p>
          <a:p>
            <a:pPr marL="0" indent="0">
              <a:buNone/>
            </a:pPr>
            <a:r>
              <a:rPr lang="el-GR" dirty="0">
                <a:solidFill>
                  <a:srgbClr val="C00000"/>
                </a:solidFill>
                <a:latin typeface="+mj-lt"/>
                <a:cs typeface="Times New Roman" panose="02020603050405020304" pitchFamily="18" charset="0"/>
              </a:rPr>
              <a:t>Ένας φιλόσοφος εκλαϊκεύεται για τα παιδιά</a:t>
            </a:r>
          </a:p>
          <a:p>
            <a:r>
              <a:rPr lang="en-US" dirty="0">
                <a:latin typeface="+mj-lt"/>
                <a:cs typeface="Times New Roman" panose="02020603050405020304" pitchFamily="18" charset="0"/>
                <a:hlinkClick r:id="rId3"/>
              </a:rPr>
              <a:t>https://www.youtube.com/watch?v=lKpydkW3u2w</a:t>
            </a:r>
            <a:endParaRPr lang="en-US" dirty="0">
              <a:latin typeface="+mj-lt"/>
              <a:cs typeface="Times New Roman" panose="02020603050405020304" pitchFamily="18" charset="0"/>
            </a:endParaRPr>
          </a:p>
          <a:p>
            <a:endParaRPr lang="en-US" dirty="0"/>
          </a:p>
          <a:p>
            <a:endParaRPr lang="en-SE" dirty="0"/>
          </a:p>
        </p:txBody>
      </p:sp>
    </p:spTree>
    <p:extLst>
      <p:ext uri="{BB962C8B-B14F-4D97-AF65-F5344CB8AC3E}">
        <p14:creationId xmlns:p14="http://schemas.microsoft.com/office/powerpoint/2010/main" val="1589552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6289E-7C4E-BF45-8898-FCC0AB57DE17}"/>
              </a:ext>
            </a:extLst>
          </p:cNvPr>
          <p:cNvSpPr>
            <a:spLocks noGrp="1"/>
          </p:cNvSpPr>
          <p:nvPr>
            <p:ph type="title"/>
          </p:nvPr>
        </p:nvSpPr>
        <p:spPr>
          <a:xfrm>
            <a:off x="838200" y="365125"/>
            <a:ext cx="10515600" cy="1325563"/>
          </a:xfrm>
        </p:spPr>
        <p:txBody>
          <a:bodyPr>
            <a:normAutofit/>
          </a:bodyPr>
          <a:lstStyle/>
          <a:p>
            <a:r>
              <a:rPr lang="el-GR" sz="3200" dirty="0">
                <a:cs typeface="Times New Roman" panose="02020603050405020304" pitchFamily="18" charset="0"/>
              </a:rPr>
              <a:t>Στο πρόγραμμα φιλοσοφίας με και για τα παιδιά  </a:t>
            </a:r>
            <a:r>
              <a:rPr lang="sv-SE" sz="4000" dirty="0">
                <a:solidFill>
                  <a:srgbClr val="C00000"/>
                </a:solidFill>
                <a:cs typeface="Times New Roman" panose="02020603050405020304" pitchFamily="18" charset="0"/>
              </a:rPr>
              <a:t>P4C</a:t>
            </a:r>
            <a:endParaRPr lang="en-SE" sz="4000" dirty="0">
              <a:solidFill>
                <a:srgbClr val="C00000"/>
              </a:solidFill>
              <a:cs typeface="Times New Roman" panose="02020603050405020304" pitchFamily="18" charset="0"/>
            </a:endParaRPr>
          </a:p>
        </p:txBody>
      </p:sp>
      <p:sp>
        <p:nvSpPr>
          <p:cNvPr id="3" name="Content Placeholder 2">
            <a:extLst>
              <a:ext uri="{FF2B5EF4-FFF2-40B4-BE49-F238E27FC236}">
                <a16:creationId xmlns:a16="http://schemas.microsoft.com/office/drawing/2014/main" id="{3AD1C951-734C-2649-AF73-C3E01E809255}"/>
              </a:ext>
            </a:extLst>
          </p:cNvPr>
          <p:cNvSpPr>
            <a:spLocks noGrp="1"/>
          </p:cNvSpPr>
          <p:nvPr>
            <p:ph idx="1"/>
          </p:nvPr>
        </p:nvSpPr>
        <p:spPr/>
        <p:txBody>
          <a:bodyPr/>
          <a:lstStyle/>
          <a:p>
            <a:endParaRPr lang="el-GR" dirty="0"/>
          </a:p>
          <a:p>
            <a:r>
              <a:rPr lang="el-GR" dirty="0">
                <a:solidFill>
                  <a:srgbClr val="C00000"/>
                </a:solidFill>
                <a:latin typeface="+mj-lt"/>
                <a:cs typeface="Times New Roman" panose="02020603050405020304" pitchFamily="18" charset="0"/>
              </a:rPr>
              <a:t>Πως ξεκίνησε</a:t>
            </a:r>
          </a:p>
          <a:p>
            <a:r>
              <a:rPr lang="el-GR" dirty="0">
                <a:solidFill>
                  <a:srgbClr val="C00000"/>
                </a:solidFill>
                <a:latin typeface="+mj-lt"/>
                <a:cs typeface="Times New Roman" panose="02020603050405020304" pitchFamily="18" charset="0"/>
              </a:rPr>
              <a:t>Η μέθοδος</a:t>
            </a:r>
          </a:p>
          <a:p>
            <a:r>
              <a:rPr lang="el-GR" dirty="0">
                <a:solidFill>
                  <a:srgbClr val="C00000"/>
                </a:solidFill>
                <a:latin typeface="+mj-lt"/>
                <a:cs typeface="Times New Roman" panose="02020603050405020304" pitchFamily="18" charset="0"/>
              </a:rPr>
              <a:t>Παραδείγματα</a:t>
            </a:r>
          </a:p>
          <a:p>
            <a:r>
              <a:rPr lang="el-GR" dirty="0">
                <a:solidFill>
                  <a:srgbClr val="C00000"/>
                </a:solidFill>
                <a:latin typeface="+mj-lt"/>
                <a:cs typeface="Times New Roman" panose="02020603050405020304" pitchFamily="18" charset="0"/>
              </a:rPr>
              <a:t>Συζήτηση για τη σημασία της σήμερα</a:t>
            </a:r>
          </a:p>
          <a:p>
            <a:endParaRPr lang="el-GR" dirty="0"/>
          </a:p>
          <a:p>
            <a:endParaRPr lang="el-GR" dirty="0"/>
          </a:p>
          <a:p>
            <a:pPr marL="0" indent="0">
              <a:buNone/>
            </a:pPr>
            <a:endParaRPr lang="el-GR" dirty="0"/>
          </a:p>
          <a:p>
            <a:endParaRPr lang="en-SE" dirty="0"/>
          </a:p>
        </p:txBody>
      </p:sp>
    </p:spTree>
    <p:extLst>
      <p:ext uri="{BB962C8B-B14F-4D97-AF65-F5344CB8AC3E}">
        <p14:creationId xmlns:p14="http://schemas.microsoft.com/office/powerpoint/2010/main" val="3479590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6227DE-C506-584B-AACB-A97207CB2FCE}"/>
              </a:ext>
            </a:extLst>
          </p:cNvPr>
          <p:cNvSpPr>
            <a:spLocks noGrp="1"/>
          </p:cNvSpPr>
          <p:nvPr>
            <p:ph idx="1"/>
          </p:nvPr>
        </p:nvSpPr>
        <p:spPr>
          <a:xfrm>
            <a:off x="477982" y="540327"/>
            <a:ext cx="11201400" cy="5777345"/>
          </a:xfrm>
        </p:spPr>
        <p:txBody>
          <a:bodyPr>
            <a:normAutofit fontScale="77500" lnSpcReduction="20000"/>
          </a:bodyPr>
          <a:lstStyle/>
          <a:p>
            <a:r>
              <a:rPr lang="el-GR" dirty="0">
                <a:latin typeface="+mj-lt"/>
                <a:cs typeface="Times New Roman" panose="02020603050405020304" pitchFamily="18" charset="0"/>
              </a:rPr>
              <a:t>Η </a:t>
            </a:r>
            <a:r>
              <a:rPr lang="el-GR" dirty="0">
                <a:solidFill>
                  <a:srgbClr val="C00000"/>
                </a:solidFill>
                <a:latin typeface="+mj-lt"/>
                <a:cs typeface="Times New Roman" panose="02020603050405020304" pitchFamily="18" charset="0"/>
              </a:rPr>
              <a:t>"Φιλοσοφία για τα Παιδιά</a:t>
            </a:r>
            <a:r>
              <a:rPr lang="el-GR" dirty="0">
                <a:latin typeface="+mj-lt"/>
                <a:cs typeface="Times New Roman" panose="02020603050405020304" pitchFamily="18" charset="0"/>
              </a:rPr>
              <a:t>" είναι μια παιδαγωγική μέθοδος που ξεκίνησε στην Αμερική κατά τη δεκαετία του 1970. </a:t>
            </a:r>
          </a:p>
          <a:p>
            <a:endParaRPr lang="el-GR" dirty="0">
              <a:latin typeface="+mj-lt"/>
              <a:cs typeface="Times New Roman" panose="02020603050405020304" pitchFamily="18" charset="0"/>
            </a:endParaRPr>
          </a:p>
          <a:p>
            <a:r>
              <a:rPr lang="el-GR" dirty="0">
                <a:latin typeface="+mj-lt"/>
                <a:cs typeface="Times New Roman" panose="02020603050405020304" pitchFamily="18" charset="0"/>
              </a:rPr>
              <a:t>Η μέθοδος υποστηρίζει ότι η φιλοσοφία είναι μια πρακτική δραστηριότητα διερευνητικού διαλόγου (και όχι θεωρία) που μπορεί και πρέπει να ασκείται από τα παιδιά 4-12 ετών. </a:t>
            </a:r>
          </a:p>
          <a:p>
            <a:r>
              <a:rPr lang="el-GR" dirty="0">
                <a:latin typeface="+mj-lt"/>
                <a:cs typeface="Times New Roman" panose="02020603050405020304" pitchFamily="18" charset="0"/>
              </a:rPr>
              <a:t>Αυτή η δραστηριότητα μπορεί να συντονίζεται από την/ον εκπαιδευτικό παίρνοντας αφορμή από κάποιο παραμύθι, αφήγημα, ποίημα ή/και ένα πρόβλημα, να δομείται με ερωτήματα διατυπωμένα από τα ίδια τα παιδιά και να προχωρεί διερευνητικά σε εβδομαδιαίες ή δεκαπενθήμερες ομαδικές συναντήσεις.</a:t>
            </a:r>
          </a:p>
          <a:p>
            <a:endParaRPr lang="el-GR" dirty="0">
              <a:latin typeface="+mj-lt"/>
              <a:cs typeface="Times New Roman" panose="02020603050405020304" pitchFamily="18" charset="0"/>
            </a:endParaRPr>
          </a:p>
          <a:p>
            <a:r>
              <a:rPr lang="el-GR" dirty="0">
                <a:latin typeface="+mj-lt"/>
                <a:cs typeface="Times New Roman" panose="02020603050405020304" pitchFamily="18" charset="0"/>
              </a:rPr>
              <a:t>Ξεκινά με τον Μ</a:t>
            </a:r>
            <a:r>
              <a:rPr lang="en-US" dirty="0" err="1">
                <a:latin typeface="+mj-lt"/>
                <a:cs typeface="Times New Roman" panose="02020603050405020304" pitchFamily="18" charset="0"/>
              </a:rPr>
              <a:t>atthews</a:t>
            </a:r>
            <a:r>
              <a:rPr lang="en-US" dirty="0">
                <a:latin typeface="+mj-lt"/>
                <a:cs typeface="Times New Roman" panose="02020603050405020304" pitchFamily="18" charset="0"/>
              </a:rPr>
              <a:t> Lipman</a:t>
            </a:r>
            <a:r>
              <a:rPr lang="el-GR" dirty="0">
                <a:latin typeface="+mj-lt"/>
                <a:cs typeface="Times New Roman" panose="02020603050405020304" pitchFamily="18" charset="0"/>
              </a:rPr>
              <a:t> και την </a:t>
            </a:r>
            <a:r>
              <a:rPr lang="en-US" dirty="0">
                <a:latin typeface="+mj-lt"/>
                <a:cs typeface="Times New Roman" panose="02020603050405020304" pitchFamily="18" charset="0"/>
              </a:rPr>
              <a:t>Ann Margaret Sharp</a:t>
            </a:r>
            <a:r>
              <a:rPr lang="el-GR" dirty="0">
                <a:latin typeface="+mj-lt"/>
                <a:cs typeface="Times New Roman" panose="02020603050405020304" pitchFamily="18" charset="0"/>
              </a:rPr>
              <a:t>, όταν θέτουν σε εφαρμογή ερευνητικά προγράμματα, αναφορικά με την ανάπτυξη της νοημοσύνης.</a:t>
            </a:r>
          </a:p>
          <a:p>
            <a:r>
              <a:rPr lang="el-GR" dirty="0">
                <a:latin typeface="+mj-lt"/>
                <a:cs typeface="Times New Roman" panose="02020603050405020304" pitchFamily="18" charset="0"/>
              </a:rPr>
              <a:t>Ουσιαστικά ανταπαντά στον </a:t>
            </a:r>
            <a:r>
              <a:rPr lang="en-US" dirty="0" err="1">
                <a:latin typeface="+mj-lt"/>
                <a:cs typeface="Times New Roman" panose="02020603050405020304" pitchFamily="18" charset="0"/>
              </a:rPr>
              <a:t>J.Piaget</a:t>
            </a:r>
            <a:r>
              <a:rPr lang="en-US" dirty="0">
                <a:latin typeface="+mj-lt"/>
                <a:cs typeface="Times New Roman" panose="02020603050405020304" pitchFamily="18" charset="0"/>
              </a:rPr>
              <a:t> (1933), </a:t>
            </a:r>
            <a:r>
              <a:rPr lang="el-GR" dirty="0">
                <a:latin typeface="+mj-lt"/>
                <a:cs typeface="Times New Roman" panose="02020603050405020304" pitchFamily="18" charset="0"/>
              </a:rPr>
              <a:t>όταν εκείνος ισχυριζόταν ότι τα παιδιά πριν την ηλικία των 11 ή 12 ετών είναι αδύνατον να μπορούν να διδάσκονται φιλοσοφία.</a:t>
            </a:r>
          </a:p>
          <a:p>
            <a:endParaRPr lang="el-GR" dirty="0">
              <a:latin typeface="+mj-lt"/>
              <a:cs typeface="Times New Roman" panose="02020603050405020304" pitchFamily="18" charset="0"/>
            </a:endParaRPr>
          </a:p>
          <a:p>
            <a:pPr lvl="1"/>
            <a:r>
              <a:rPr lang="el-GR" dirty="0">
                <a:latin typeface="+mj-lt"/>
                <a:cs typeface="Times New Roman" panose="02020603050405020304" pitchFamily="18" charset="0"/>
              </a:rPr>
              <a:t>Από τον Πρόλογο του μεταφραστή στο βιβλίο της </a:t>
            </a:r>
            <a:r>
              <a:rPr lang="en-US" dirty="0">
                <a:latin typeface="+mj-lt"/>
                <a:cs typeface="Times New Roman" panose="02020603050405020304" pitchFamily="18" charset="0"/>
              </a:rPr>
              <a:t>Joanna Haynes: </a:t>
            </a:r>
            <a:r>
              <a:rPr lang="el-GR" dirty="0">
                <a:latin typeface="+mj-lt"/>
                <a:cs typeface="Times New Roman" panose="02020603050405020304" pitchFamily="18" charset="0"/>
              </a:rPr>
              <a:t>Τα παιδιά ως φιλόσοφοι. "Μεταίχμιο", Αθήνα 2009</a:t>
            </a:r>
          </a:p>
          <a:p>
            <a:endParaRPr lang="en-SE" dirty="0"/>
          </a:p>
        </p:txBody>
      </p:sp>
    </p:spTree>
    <p:extLst>
      <p:ext uri="{BB962C8B-B14F-4D97-AF65-F5344CB8AC3E}">
        <p14:creationId xmlns:p14="http://schemas.microsoft.com/office/powerpoint/2010/main" val="1607407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137CD7-66A6-8E47-8A7C-82AC393C67C2}"/>
              </a:ext>
            </a:extLst>
          </p:cNvPr>
          <p:cNvSpPr>
            <a:spLocks noGrp="1"/>
          </p:cNvSpPr>
          <p:nvPr>
            <p:ph idx="1"/>
          </p:nvPr>
        </p:nvSpPr>
        <p:spPr>
          <a:xfrm>
            <a:off x="389093" y="893107"/>
            <a:ext cx="5501753" cy="5437355"/>
          </a:xfrm>
        </p:spPr>
        <p:txBody>
          <a:bodyPr>
            <a:normAutofit fontScale="85000" lnSpcReduction="20000"/>
          </a:bodyPr>
          <a:lstStyle/>
          <a:p>
            <a:pPr marL="0" indent="0">
              <a:buNone/>
            </a:pPr>
            <a:endParaRPr lang="el-GR" sz="1100" dirty="0">
              <a:solidFill>
                <a:schemeClr val="bg1">
                  <a:alpha val="80000"/>
                </a:schemeClr>
              </a:solidFill>
              <a:latin typeface="Times New Roman" panose="02020603050405020304" pitchFamily="18" charset="0"/>
              <a:cs typeface="Times New Roman" panose="02020603050405020304" pitchFamily="18" charset="0"/>
            </a:endParaRPr>
          </a:p>
          <a:p>
            <a:r>
              <a:rPr lang="el-GR" dirty="0" err="1">
                <a:solidFill>
                  <a:schemeClr val="bg1">
                    <a:alpha val="80000"/>
                  </a:schemeClr>
                </a:solidFill>
                <a:latin typeface="+mj-lt"/>
                <a:cs typeface="Times New Roman" panose="02020603050405020304" pitchFamily="18" charset="0"/>
              </a:rPr>
              <a:t>Γνωστ</a:t>
            </a:r>
            <a:r>
              <a:rPr lang="en-US" dirty="0" err="1">
                <a:solidFill>
                  <a:schemeClr val="bg1">
                    <a:alpha val="80000"/>
                  </a:schemeClr>
                </a:solidFill>
                <a:latin typeface="+mj-lt"/>
                <a:cs typeface="Times New Roman" panose="02020603050405020304" pitchFamily="18" charset="0"/>
              </a:rPr>
              <a:t>ή</a:t>
            </a:r>
            <a:r>
              <a:rPr lang="el-GR" dirty="0">
                <a:solidFill>
                  <a:schemeClr val="bg1">
                    <a:alpha val="80000"/>
                  </a:schemeClr>
                </a:solidFill>
                <a:latin typeface="+mj-lt"/>
                <a:cs typeface="Times New Roman" panose="02020603050405020304" pitchFamily="18" charset="0"/>
              </a:rPr>
              <a:t> ως</a:t>
            </a:r>
            <a:r>
              <a:rPr lang="en-US" dirty="0">
                <a:solidFill>
                  <a:schemeClr val="bg1">
                    <a:alpha val="80000"/>
                  </a:schemeClr>
                </a:solidFill>
                <a:latin typeface="+mj-lt"/>
                <a:cs typeface="Times New Roman" panose="02020603050405020304" pitchFamily="18" charset="0"/>
              </a:rPr>
              <a:t> “Lipman approach” LS-P4C </a:t>
            </a:r>
            <a:r>
              <a:rPr lang="el-GR" dirty="0">
                <a:solidFill>
                  <a:schemeClr val="bg1">
                    <a:alpha val="80000"/>
                  </a:schemeClr>
                </a:solidFill>
                <a:latin typeface="+mj-lt"/>
                <a:cs typeface="Times New Roman" panose="02020603050405020304" pitchFamily="18" charset="0"/>
              </a:rPr>
              <a:t>είναι το αποτέλεσμα της συνεργασίας μεταξύ των </a:t>
            </a:r>
            <a:r>
              <a:rPr lang="en-US" dirty="0">
                <a:solidFill>
                  <a:schemeClr val="bg1">
                    <a:alpha val="80000"/>
                  </a:schemeClr>
                </a:solidFill>
                <a:latin typeface="+mj-lt"/>
                <a:cs typeface="Times New Roman" panose="02020603050405020304" pitchFamily="18" charset="0"/>
              </a:rPr>
              <a:t>Matthew Lipman (1922–2010) </a:t>
            </a:r>
            <a:r>
              <a:rPr lang="el-GR" dirty="0">
                <a:solidFill>
                  <a:schemeClr val="bg1">
                    <a:alpha val="80000"/>
                  </a:schemeClr>
                </a:solidFill>
                <a:latin typeface="+mj-lt"/>
                <a:cs typeface="Times New Roman" panose="02020603050405020304" pitchFamily="18" charset="0"/>
              </a:rPr>
              <a:t>και της </a:t>
            </a:r>
            <a:r>
              <a:rPr lang="en-US" dirty="0">
                <a:solidFill>
                  <a:schemeClr val="bg1">
                    <a:alpha val="80000"/>
                  </a:schemeClr>
                </a:solidFill>
                <a:latin typeface="+mj-lt"/>
                <a:cs typeface="Times New Roman" panose="02020603050405020304" pitchFamily="18" charset="0"/>
              </a:rPr>
              <a:t>Ann Margaret Sharp (1942–2010)</a:t>
            </a:r>
            <a:r>
              <a:rPr lang="el-GR" dirty="0">
                <a:solidFill>
                  <a:schemeClr val="bg1">
                    <a:alpha val="80000"/>
                  </a:schemeClr>
                </a:solidFill>
                <a:latin typeface="+mj-lt"/>
                <a:cs typeface="Times New Roman" panose="02020603050405020304" pitchFamily="18" charset="0"/>
              </a:rPr>
              <a:t> συνιδρυτών του</a:t>
            </a:r>
            <a:r>
              <a:rPr lang="en-US" dirty="0">
                <a:solidFill>
                  <a:schemeClr val="bg1">
                    <a:alpha val="80000"/>
                  </a:schemeClr>
                </a:solidFill>
                <a:latin typeface="+mj-lt"/>
                <a:cs typeface="Times New Roman" panose="02020603050405020304" pitchFamily="18" charset="0"/>
              </a:rPr>
              <a:t> Institute for the Advancement of Philosophy for Children (IAPC) </a:t>
            </a:r>
            <a:r>
              <a:rPr lang="el-GR" dirty="0">
                <a:solidFill>
                  <a:schemeClr val="bg1">
                    <a:alpha val="80000"/>
                  </a:schemeClr>
                </a:solidFill>
                <a:latin typeface="+mj-lt"/>
                <a:cs typeface="Times New Roman" panose="02020603050405020304" pitchFamily="18" charset="0"/>
              </a:rPr>
              <a:t>στο</a:t>
            </a:r>
            <a:r>
              <a:rPr lang="en-US" dirty="0">
                <a:solidFill>
                  <a:schemeClr val="bg1">
                    <a:alpha val="80000"/>
                  </a:schemeClr>
                </a:solidFill>
                <a:latin typeface="+mj-lt"/>
                <a:cs typeface="Times New Roman" panose="02020603050405020304" pitchFamily="18" charset="0"/>
              </a:rPr>
              <a:t> Montclair State University in Montclair, New Jersey. </a:t>
            </a:r>
            <a:endParaRPr lang="el-GR" dirty="0">
              <a:solidFill>
                <a:schemeClr val="bg1">
                  <a:alpha val="80000"/>
                </a:schemeClr>
              </a:solidFill>
              <a:latin typeface="+mj-lt"/>
              <a:cs typeface="Times New Roman" panose="02020603050405020304" pitchFamily="18" charset="0"/>
            </a:endParaRPr>
          </a:p>
          <a:p>
            <a:r>
              <a:rPr lang="el-GR" dirty="0">
                <a:solidFill>
                  <a:schemeClr val="bg1">
                    <a:alpha val="80000"/>
                  </a:schemeClr>
                </a:solidFill>
                <a:latin typeface="+mj-lt"/>
                <a:cs typeface="Times New Roman" panose="02020603050405020304" pitchFamily="18" charset="0"/>
              </a:rPr>
              <a:t>Το </a:t>
            </a:r>
            <a:r>
              <a:rPr lang="el-GR" dirty="0" err="1">
                <a:solidFill>
                  <a:schemeClr val="bg1">
                    <a:alpha val="80000"/>
                  </a:schemeClr>
                </a:solidFill>
                <a:latin typeface="+mj-lt"/>
                <a:cs typeface="Times New Roman" panose="02020603050405020304" pitchFamily="18" charset="0"/>
              </a:rPr>
              <a:t>Ινστιτο</a:t>
            </a:r>
            <a:r>
              <a:rPr lang="en-US" dirty="0" err="1">
                <a:solidFill>
                  <a:schemeClr val="bg1">
                    <a:alpha val="80000"/>
                  </a:schemeClr>
                </a:solidFill>
                <a:latin typeface="+mj-lt"/>
                <a:cs typeface="Times New Roman" panose="02020603050405020304" pitchFamily="18" charset="0"/>
              </a:rPr>
              <a:t>ύ</a:t>
            </a:r>
            <a:r>
              <a:rPr lang="el-GR" dirty="0">
                <a:solidFill>
                  <a:schemeClr val="bg1">
                    <a:alpha val="80000"/>
                  </a:schemeClr>
                </a:solidFill>
                <a:latin typeface="+mj-lt"/>
                <a:cs typeface="Times New Roman" panose="02020603050405020304" pitchFamily="18" charset="0"/>
              </a:rPr>
              <a:t>το συνεργάζεται με περίπου </a:t>
            </a:r>
            <a:r>
              <a:rPr lang="en-US" dirty="0">
                <a:solidFill>
                  <a:schemeClr val="bg1">
                    <a:alpha val="80000"/>
                  </a:schemeClr>
                </a:solidFill>
                <a:latin typeface="+mj-lt"/>
                <a:cs typeface="Times New Roman" panose="02020603050405020304" pitchFamily="18" charset="0"/>
              </a:rPr>
              <a:t>40 </a:t>
            </a:r>
            <a:r>
              <a:rPr lang="el-GR" dirty="0">
                <a:solidFill>
                  <a:schemeClr val="bg1">
                    <a:alpha val="80000"/>
                  </a:schemeClr>
                </a:solidFill>
                <a:latin typeface="+mj-lt"/>
                <a:cs typeface="Times New Roman" panose="02020603050405020304" pitchFamily="18" charset="0"/>
              </a:rPr>
              <a:t>ινστιτούτα σε άλλες χώρες </a:t>
            </a:r>
            <a:r>
              <a:rPr lang="en-US" dirty="0">
                <a:solidFill>
                  <a:schemeClr val="bg1">
                    <a:alpha val="80000"/>
                  </a:schemeClr>
                </a:solidFill>
                <a:latin typeface="+mj-lt"/>
                <a:cs typeface="Times New Roman" panose="02020603050405020304" pitchFamily="18" charset="0"/>
              </a:rPr>
              <a:t> </a:t>
            </a:r>
            <a:r>
              <a:rPr lang="el-GR" dirty="0">
                <a:solidFill>
                  <a:schemeClr val="bg1">
                    <a:alpha val="80000"/>
                  </a:schemeClr>
                </a:solidFill>
                <a:latin typeface="+mj-lt"/>
                <a:cs typeface="Times New Roman" panose="02020603050405020304" pitchFamily="18" charset="0"/>
              </a:rPr>
              <a:t>και το </a:t>
            </a:r>
            <a:r>
              <a:rPr lang="en-US" dirty="0">
                <a:solidFill>
                  <a:schemeClr val="bg1">
                    <a:alpha val="80000"/>
                  </a:schemeClr>
                </a:solidFill>
                <a:latin typeface="+mj-lt"/>
                <a:cs typeface="Times New Roman" panose="02020603050405020304" pitchFamily="18" charset="0"/>
              </a:rPr>
              <a:t>IAPC </a:t>
            </a:r>
            <a:r>
              <a:rPr lang="el-GR" dirty="0">
                <a:solidFill>
                  <a:schemeClr val="bg1">
                    <a:alpha val="80000"/>
                  </a:schemeClr>
                </a:solidFill>
                <a:latin typeface="+mj-lt"/>
                <a:cs typeface="Times New Roman" panose="02020603050405020304" pitchFamily="18" charset="0"/>
              </a:rPr>
              <a:t>είναι η σκέπη πολλών</a:t>
            </a:r>
            <a:r>
              <a:rPr lang="en-US" dirty="0">
                <a:solidFill>
                  <a:schemeClr val="bg1">
                    <a:alpha val="80000"/>
                  </a:schemeClr>
                </a:solidFill>
                <a:latin typeface="+mj-lt"/>
                <a:cs typeface="Times New Roman" panose="02020603050405020304" pitchFamily="18" charset="0"/>
              </a:rPr>
              <a:t> LS-P4C </a:t>
            </a:r>
            <a:r>
              <a:rPr lang="el-GR" dirty="0" err="1">
                <a:solidFill>
                  <a:schemeClr val="bg1">
                    <a:alpha val="80000"/>
                  </a:schemeClr>
                </a:solidFill>
                <a:latin typeface="+mj-lt"/>
                <a:cs typeface="Times New Roman" panose="02020603050405020304" pitchFamily="18" charset="0"/>
              </a:rPr>
              <a:t>απ</a:t>
            </a:r>
            <a:r>
              <a:rPr lang="en-US" dirty="0" err="1">
                <a:solidFill>
                  <a:schemeClr val="bg1">
                    <a:alpha val="80000"/>
                  </a:schemeClr>
                </a:solidFill>
                <a:latin typeface="+mj-lt"/>
                <a:cs typeface="Times New Roman" panose="02020603050405020304" pitchFamily="18" charset="0"/>
              </a:rPr>
              <a:t>ό</a:t>
            </a:r>
            <a:r>
              <a:rPr lang="el-GR" dirty="0">
                <a:solidFill>
                  <a:schemeClr val="bg1">
                    <a:alpha val="80000"/>
                  </a:schemeClr>
                </a:solidFill>
                <a:latin typeface="+mj-lt"/>
                <a:cs typeface="Times New Roman" panose="02020603050405020304" pitchFamily="18" charset="0"/>
              </a:rPr>
              <a:t> το </a:t>
            </a:r>
            <a:r>
              <a:rPr lang="en-US" dirty="0">
                <a:solidFill>
                  <a:schemeClr val="bg1">
                    <a:alpha val="80000"/>
                  </a:schemeClr>
                </a:solidFill>
                <a:latin typeface="+mj-lt"/>
                <a:cs typeface="Times New Roman" panose="02020603050405020304" pitchFamily="18" charset="0"/>
              </a:rPr>
              <a:t>1974. </a:t>
            </a:r>
            <a:endParaRPr lang="el-GR" dirty="0">
              <a:solidFill>
                <a:schemeClr val="bg1">
                  <a:alpha val="80000"/>
                </a:schemeClr>
              </a:solidFill>
              <a:latin typeface="+mj-lt"/>
              <a:cs typeface="Times New Roman" panose="02020603050405020304" pitchFamily="18" charset="0"/>
            </a:endParaRPr>
          </a:p>
          <a:p>
            <a:r>
              <a:rPr lang="el-GR" dirty="0">
                <a:solidFill>
                  <a:schemeClr val="bg1">
                    <a:alpha val="80000"/>
                  </a:schemeClr>
                </a:solidFill>
                <a:latin typeface="+mj-lt"/>
                <a:cs typeface="Times New Roman" panose="02020603050405020304" pitchFamily="18" charset="0"/>
              </a:rPr>
              <a:t>Σε </a:t>
            </a:r>
            <a:r>
              <a:rPr lang="el-GR" dirty="0" err="1">
                <a:solidFill>
                  <a:schemeClr val="bg1">
                    <a:alpha val="80000"/>
                  </a:schemeClr>
                </a:solidFill>
                <a:latin typeface="+mj-lt"/>
                <a:cs typeface="Times New Roman" panose="02020603050405020304" pitchFamily="18" charset="0"/>
              </a:rPr>
              <a:t>διεθν</a:t>
            </a:r>
            <a:r>
              <a:rPr lang="en-US" dirty="0" err="1">
                <a:solidFill>
                  <a:schemeClr val="bg1">
                    <a:alpha val="80000"/>
                  </a:schemeClr>
                </a:solidFill>
                <a:latin typeface="+mj-lt"/>
                <a:cs typeface="Times New Roman" panose="02020603050405020304" pitchFamily="18" charset="0"/>
              </a:rPr>
              <a:t>έ</a:t>
            </a:r>
            <a:r>
              <a:rPr lang="el-GR" dirty="0">
                <a:solidFill>
                  <a:schemeClr val="bg1">
                    <a:alpha val="80000"/>
                  </a:schemeClr>
                </a:solidFill>
                <a:latin typeface="+mj-lt"/>
                <a:cs typeface="Times New Roman" panose="02020603050405020304" pitchFamily="18" charset="0"/>
              </a:rPr>
              <a:t>ς επίπεδο η προσέγγιση</a:t>
            </a:r>
            <a:r>
              <a:rPr lang="en-US" dirty="0">
                <a:solidFill>
                  <a:schemeClr val="bg1">
                    <a:alpha val="80000"/>
                  </a:schemeClr>
                </a:solidFill>
                <a:latin typeface="+mj-lt"/>
                <a:cs typeface="Times New Roman" panose="02020603050405020304" pitchFamily="18" charset="0"/>
              </a:rPr>
              <a:t> </a:t>
            </a:r>
            <a:r>
              <a:rPr lang="el-GR" dirty="0">
                <a:solidFill>
                  <a:schemeClr val="bg1">
                    <a:alpha val="80000"/>
                  </a:schemeClr>
                </a:solidFill>
                <a:latin typeface="+mj-lt"/>
                <a:cs typeface="Times New Roman" panose="02020603050405020304" pitchFamily="18" charset="0"/>
              </a:rPr>
              <a:t>αντιπροσωπεύεται από το </a:t>
            </a:r>
            <a:r>
              <a:rPr lang="en-US" dirty="0">
                <a:solidFill>
                  <a:schemeClr val="bg1">
                    <a:alpha val="80000"/>
                  </a:schemeClr>
                </a:solidFill>
                <a:latin typeface="+mj-lt"/>
                <a:cs typeface="Times New Roman" panose="02020603050405020304" pitchFamily="18" charset="0"/>
              </a:rPr>
              <a:t>International Council for Philosophical Inquiry with Children (ICPIC)</a:t>
            </a:r>
            <a:r>
              <a:rPr lang="el-GR" dirty="0">
                <a:solidFill>
                  <a:schemeClr val="bg1">
                    <a:alpha val="80000"/>
                  </a:schemeClr>
                </a:solidFill>
                <a:latin typeface="+mj-lt"/>
                <a:cs typeface="Times New Roman" panose="02020603050405020304" pitchFamily="18" charset="0"/>
              </a:rPr>
              <a:t> το οποίο ιδρύθηκε το</a:t>
            </a:r>
            <a:r>
              <a:rPr lang="en-US" dirty="0">
                <a:solidFill>
                  <a:schemeClr val="bg1">
                    <a:alpha val="80000"/>
                  </a:schemeClr>
                </a:solidFill>
                <a:latin typeface="+mj-lt"/>
                <a:cs typeface="Times New Roman" panose="02020603050405020304" pitchFamily="18" charset="0"/>
              </a:rPr>
              <a:t> 1985. </a:t>
            </a:r>
          </a:p>
          <a:p>
            <a:endParaRPr lang="en-US" dirty="0">
              <a:solidFill>
                <a:schemeClr val="bg1">
                  <a:alpha val="80000"/>
                </a:schemeClr>
              </a:solidFill>
            </a:endParaRPr>
          </a:p>
          <a:p>
            <a:endParaRPr lang="en-SE" sz="1100" dirty="0">
              <a:solidFill>
                <a:schemeClr val="bg1">
                  <a:alpha val="80000"/>
                </a:schemeClr>
              </a:solidFill>
            </a:endParaRPr>
          </a:p>
        </p:txBody>
      </p:sp>
      <p:grpSp>
        <p:nvGrpSpPr>
          <p:cNvPr id="10" name="Group 9">
            <a:extLst>
              <a:ext uri="{FF2B5EF4-FFF2-40B4-BE49-F238E27FC236}">
                <a16:creationId xmlns:a16="http://schemas.microsoft.com/office/drawing/2014/main" id="{D44E3F87-3D58-4B03-86B2-15A5C5B9C9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841376"/>
            <a:ext cx="5260976" cy="4707593"/>
            <a:chOff x="6096000" y="841376"/>
            <a:chExt cx="5260976" cy="4707593"/>
          </a:xfrm>
          <a:effectLst>
            <a:outerShdw blurRad="381000" dist="152400" dir="5400000" algn="ctr" rotWithShape="0">
              <a:srgbClr val="000000">
                <a:alpha val="10000"/>
              </a:srgbClr>
            </a:outerShdw>
          </a:effectLst>
        </p:grpSpPr>
        <p:grpSp>
          <p:nvGrpSpPr>
            <p:cNvPr id="11" name="Group 10">
              <a:extLst>
                <a:ext uri="{FF2B5EF4-FFF2-40B4-BE49-F238E27FC236}">
                  <a16:creationId xmlns:a16="http://schemas.microsoft.com/office/drawing/2014/main" id="{B4D09509-F6FC-47A6-B196-CCCFD8E830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15" name="Freeform: Shape 14">
                <a:extLst>
                  <a:ext uri="{FF2B5EF4-FFF2-40B4-BE49-F238E27FC236}">
                    <a16:creationId xmlns:a16="http://schemas.microsoft.com/office/drawing/2014/main" id="{BA5B9D66-192D-4F12-964D-2B23A1D2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C9C14E68-C469-4A71-AF08-169DB545F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B2C18990-7F62-45E8-B68F-47E95E4812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13" name="Freeform: Shape 12">
                <a:extLst>
                  <a:ext uri="{FF2B5EF4-FFF2-40B4-BE49-F238E27FC236}">
                    <a16:creationId xmlns:a16="http://schemas.microsoft.com/office/drawing/2014/main" id="{AC206BB2-3759-4DF0-9932-7445B636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81FA6FA-3CB6-4F57-8871-82DDE5BE8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2" name="Picture 2" descr="Our Members - ICPIC">
            <a:extLst>
              <a:ext uri="{FF2B5EF4-FFF2-40B4-BE49-F238E27FC236}">
                <a16:creationId xmlns:a16="http://schemas.microsoft.com/office/drawing/2014/main" id="{E8DDF513-07E1-5A93-0864-2847A66752C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41932" y="1521005"/>
            <a:ext cx="4369112" cy="2723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42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P4C slides">
            <a:extLst>
              <a:ext uri="{FF2B5EF4-FFF2-40B4-BE49-F238E27FC236}">
                <a16:creationId xmlns:a16="http://schemas.microsoft.com/office/drawing/2014/main" id="{00546941-4D59-144E-94C0-E550C99B6B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7785" y="650630"/>
            <a:ext cx="8589795" cy="5098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271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E45423-B683-5E4C-9404-813D6520BEE0}"/>
              </a:ext>
            </a:extLst>
          </p:cNvPr>
          <p:cNvSpPr>
            <a:spLocks noGrp="1"/>
          </p:cNvSpPr>
          <p:nvPr>
            <p:ph idx="1"/>
          </p:nvPr>
        </p:nvSpPr>
        <p:spPr>
          <a:xfrm>
            <a:off x="413802" y="697831"/>
            <a:ext cx="7970596" cy="5938085"/>
          </a:xfrm>
        </p:spPr>
        <p:txBody>
          <a:bodyPr>
            <a:normAutofit fontScale="92500" lnSpcReduction="20000"/>
          </a:bodyPr>
          <a:lstStyle/>
          <a:p>
            <a:r>
              <a:rPr lang="en-US" sz="3800" dirty="0">
                <a:latin typeface="+mj-lt"/>
                <a:cs typeface="Times New Roman" panose="02020603050405020304" pitchFamily="18" charset="0"/>
              </a:rPr>
              <a:t>T</a:t>
            </a:r>
            <a:r>
              <a:rPr lang="el-GR" sz="3800" dirty="0">
                <a:latin typeface="+mj-lt"/>
                <a:cs typeface="Times New Roman" panose="02020603050405020304" pitchFamily="18" charset="0"/>
              </a:rPr>
              <a:t>ο ξεκίνημα του</a:t>
            </a:r>
            <a:r>
              <a:rPr lang="en-US" sz="3800" dirty="0">
                <a:latin typeface="+mj-lt"/>
                <a:cs typeface="Times New Roman" panose="02020603050405020304" pitchFamily="18" charset="0"/>
              </a:rPr>
              <a:t> P4C </a:t>
            </a:r>
            <a:r>
              <a:rPr lang="el-GR" sz="3800" dirty="0">
                <a:latin typeface="+mj-lt"/>
                <a:cs typeface="Times New Roman" panose="02020603050405020304" pitchFamily="18" charset="0"/>
              </a:rPr>
              <a:t>σηματοδοτείται από την νουβέλα </a:t>
            </a:r>
            <a:r>
              <a:rPr lang="en-US" sz="3800" dirty="0">
                <a:solidFill>
                  <a:srgbClr val="C00000"/>
                </a:solidFill>
                <a:latin typeface="+mj-lt"/>
                <a:cs typeface="Times New Roman" panose="02020603050405020304" pitchFamily="18" charset="0"/>
              </a:rPr>
              <a:t>Harry </a:t>
            </a:r>
            <a:r>
              <a:rPr lang="en-US" sz="3800" dirty="0" err="1">
                <a:solidFill>
                  <a:srgbClr val="C00000"/>
                </a:solidFill>
                <a:latin typeface="+mj-lt"/>
                <a:cs typeface="Times New Roman" panose="02020603050405020304" pitchFamily="18" charset="0"/>
              </a:rPr>
              <a:t>Stottlemeier’s</a:t>
            </a:r>
            <a:r>
              <a:rPr lang="en-US" sz="3800" dirty="0">
                <a:solidFill>
                  <a:srgbClr val="C00000"/>
                </a:solidFill>
                <a:latin typeface="+mj-lt"/>
                <a:cs typeface="Times New Roman" panose="02020603050405020304" pitchFamily="18" charset="0"/>
              </a:rPr>
              <a:t> Discovery (1982)</a:t>
            </a:r>
            <a:r>
              <a:rPr lang="el-GR" sz="3800" dirty="0">
                <a:solidFill>
                  <a:srgbClr val="C00000"/>
                </a:solidFill>
                <a:latin typeface="+mj-lt"/>
                <a:cs typeface="Times New Roman" panose="02020603050405020304" pitchFamily="18" charset="0"/>
              </a:rPr>
              <a:t> </a:t>
            </a:r>
            <a:r>
              <a:rPr lang="el-GR" sz="3800" dirty="0">
                <a:latin typeface="+mj-lt"/>
                <a:cs typeface="Times New Roman" panose="02020603050405020304" pitchFamily="18" charset="0"/>
              </a:rPr>
              <a:t>που γράφτηκε από τον Μ</a:t>
            </a:r>
            <a:r>
              <a:rPr lang="en-US" sz="3800" dirty="0" err="1">
                <a:latin typeface="+mj-lt"/>
                <a:cs typeface="Times New Roman" panose="02020603050405020304" pitchFamily="18" charset="0"/>
              </a:rPr>
              <a:t>atthew</a:t>
            </a:r>
            <a:r>
              <a:rPr lang="en-US" sz="3800" dirty="0">
                <a:latin typeface="+mj-lt"/>
                <a:cs typeface="Times New Roman" panose="02020603050405020304" pitchFamily="18" charset="0"/>
              </a:rPr>
              <a:t> Lipman </a:t>
            </a:r>
            <a:r>
              <a:rPr lang="el-GR" sz="3800" dirty="0" err="1">
                <a:latin typeface="+mj-lt"/>
                <a:cs typeface="Times New Roman" panose="02020603050405020304" pitchFamily="18" charset="0"/>
              </a:rPr>
              <a:t>μεταξ</a:t>
            </a:r>
            <a:r>
              <a:rPr lang="en-US" sz="3800" dirty="0" err="1">
                <a:latin typeface="+mj-lt"/>
                <a:cs typeface="Times New Roman" panose="02020603050405020304" pitchFamily="18" charset="0"/>
              </a:rPr>
              <a:t>ύ</a:t>
            </a:r>
            <a:r>
              <a:rPr lang="en-US" sz="3800" dirty="0">
                <a:latin typeface="+mj-lt"/>
                <a:cs typeface="Times New Roman" panose="02020603050405020304" pitchFamily="18" charset="0"/>
              </a:rPr>
              <a:t> 1967 </a:t>
            </a:r>
            <a:r>
              <a:rPr lang="el-GR" sz="3800" dirty="0">
                <a:latin typeface="+mj-lt"/>
                <a:cs typeface="Times New Roman" panose="02020603050405020304" pitchFamily="18" charset="0"/>
              </a:rPr>
              <a:t>και</a:t>
            </a:r>
            <a:r>
              <a:rPr lang="en-US" sz="3800" dirty="0">
                <a:latin typeface="+mj-lt"/>
                <a:cs typeface="Times New Roman" panose="02020603050405020304" pitchFamily="18" charset="0"/>
              </a:rPr>
              <a:t> 1969</a:t>
            </a:r>
            <a:r>
              <a:rPr lang="el-GR" sz="3800" dirty="0">
                <a:latin typeface="+mj-lt"/>
                <a:cs typeface="Times New Roman" panose="02020603050405020304" pitchFamily="18" charset="0"/>
              </a:rPr>
              <a:t> και εκδόθηκε το </a:t>
            </a:r>
            <a:r>
              <a:rPr lang="en-US" sz="3800" dirty="0">
                <a:latin typeface="+mj-lt"/>
                <a:cs typeface="Times New Roman" panose="02020603050405020304" pitchFamily="18" charset="0"/>
              </a:rPr>
              <a:t>1970. </a:t>
            </a:r>
            <a:endParaRPr lang="el-GR" sz="3800" dirty="0">
              <a:latin typeface="+mj-lt"/>
              <a:cs typeface="Times New Roman" panose="02020603050405020304" pitchFamily="18" charset="0"/>
            </a:endParaRPr>
          </a:p>
          <a:p>
            <a:r>
              <a:rPr lang="el-GR" sz="3800" dirty="0" err="1">
                <a:latin typeface="+mj-lt"/>
                <a:cs typeface="Times New Roman" panose="02020603050405020304" pitchFamily="18" charset="0"/>
              </a:rPr>
              <a:t>Πρ</a:t>
            </a:r>
            <a:r>
              <a:rPr lang="en-US" sz="3800" dirty="0" err="1">
                <a:latin typeface="+mj-lt"/>
                <a:cs typeface="Times New Roman" panose="02020603050405020304" pitchFamily="18" charset="0"/>
              </a:rPr>
              <a:t>ό</a:t>
            </a:r>
            <a:r>
              <a:rPr lang="el-GR" sz="3800" dirty="0" err="1">
                <a:latin typeface="+mj-lt"/>
                <a:cs typeface="Times New Roman" panose="02020603050405020304" pitchFamily="18" charset="0"/>
              </a:rPr>
              <a:t>κειται</a:t>
            </a:r>
            <a:r>
              <a:rPr lang="el-GR" sz="3800" dirty="0">
                <a:latin typeface="+mj-lt"/>
                <a:cs typeface="Times New Roman" panose="02020603050405020304" pitchFamily="18" charset="0"/>
              </a:rPr>
              <a:t> για ένα έφηβο, τον </a:t>
            </a:r>
            <a:r>
              <a:rPr lang="en-US" sz="3800" dirty="0">
                <a:latin typeface="+mj-lt"/>
                <a:cs typeface="Times New Roman" panose="02020603050405020304" pitchFamily="18" charset="0"/>
              </a:rPr>
              <a:t>Harry </a:t>
            </a:r>
            <a:r>
              <a:rPr lang="en-US" sz="3800" dirty="0" err="1">
                <a:latin typeface="+mj-lt"/>
                <a:cs typeface="Times New Roman" panose="02020603050405020304" pitchFamily="18" charset="0"/>
              </a:rPr>
              <a:t>Stottlemeier</a:t>
            </a:r>
            <a:r>
              <a:rPr lang="el-GR" sz="3800" dirty="0">
                <a:latin typeface="+mj-lt"/>
                <a:cs typeface="Times New Roman" panose="02020603050405020304" pitchFamily="18" charset="0"/>
              </a:rPr>
              <a:t>, που </a:t>
            </a:r>
            <a:r>
              <a:rPr lang="el-GR" sz="3800" dirty="0" err="1">
                <a:latin typeface="+mj-lt"/>
                <a:cs typeface="Times New Roman" panose="02020603050405020304" pitchFamily="18" charset="0"/>
              </a:rPr>
              <a:t>ενδιαφ</a:t>
            </a:r>
            <a:r>
              <a:rPr lang="en-US" sz="3800" dirty="0" err="1">
                <a:latin typeface="+mj-lt"/>
                <a:cs typeface="Times New Roman" panose="02020603050405020304" pitchFamily="18" charset="0"/>
              </a:rPr>
              <a:t>έ</a:t>
            </a:r>
            <a:r>
              <a:rPr lang="el-GR" sz="3800" dirty="0" err="1">
                <a:latin typeface="+mj-lt"/>
                <a:cs typeface="Times New Roman" panose="02020603050405020304" pitchFamily="18" charset="0"/>
              </a:rPr>
              <a:t>ρεται</a:t>
            </a:r>
            <a:r>
              <a:rPr lang="el-GR" sz="3800" dirty="0">
                <a:latin typeface="+mj-lt"/>
                <a:cs typeface="Times New Roman" panose="02020603050405020304" pitchFamily="18" charset="0"/>
              </a:rPr>
              <a:t> για τα δικαιώματα των παιδιών, την συμμετοχή στα κοινά, την διερεύνηση ζητημάτων που δεν έχουν μια απάντηση.</a:t>
            </a:r>
          </a:p>
          <a:p>
            <a:r>
              <a:rPr lang="el-GR" sz="3800" dirty="0">
                <a:solidFill>
                  <a:srgbClr val="C00000"/>
                </a:solidFill>
                <a:latin typeface="+mj-lt"/>
                <a:cs typeface="Times New Roman" panose="02020603050405020304" pitchFamily="18" charset="0"/>
              </a:rPr>
              <a:t>Εστιάζει σε μια αναλυτική επισκόπηση της ίδιας της επιχειρηματολογίας μέσα από την χρήση </a:t>
            </a:r>
            <a:r>
              <a:rPr lang="el-GR" sz="3800" dirty="0" err="1">
                <a:solidFill>
                  <a:srgbClr val="C00000"/>
                </a:solidFill>
                <a:latin typeface="+mj-lt"/>
                <a:cs typeface="Times New Roman" panose="02020603050405020304" pitchFamily="18" charset="0"/>
              </a:rPr>
              <a:t>λογικομαθηματικής</a:t>
            </a:r>
            <a:r>
              <a:rPr lang="el-GR" sz="3800" dirty="0">
                <a:solidFill>
                  <a:srgbClr val="C00000"/>
                </a:solidFill>
                <a:latin typeface="+mj-lt"/>
                <a:cs typeface="Times New Roman" panose="02020603050405020304" pitchFamily="18" charset="0"/>
              </a:rPr>
              <a:t> σκέψης. </a:t>
            </a:r>
          </a:p>
          <a:p>
            <a:endParaRPr lang="en-SE" dirty="0"/>
          </a:p>
        </p:txBody>
      </p:sp>
      <p:pic>
        <p:nvPicPr>
          <p:cNvPr id="61444" name="Picture 4" descr="Buy Harry Stottlemeier's Discovery: Novel (Philosophy for children) Book  Online at Low Prices in India | Harry Stottlemeier's Discovery: Novel  (Philosophy for children) Reviews &amp; Ratings - Amazon.in">
            <a:extLst>
              <a:ext uri="{FF2B5EF4-FFF2-40B4-BE49-F238E27FC236}">
                <a16:creationId xmlns:a16="http://schemas.microsoft.com/office/drawing/2014/main" id="{40BEAD27-1D88-374D-8A58-2FC0453106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4398" y="991011"/>
            <a:ext cx="1852764" cy="2718991"/>
          </a:xfrm>
          <a:prstGeom prst="rect">
            <a:avLst/>
          </a:prstGeom>
          <a:noFill/>
          <a:extLst>
            <a:ext uri="{909E8E84-426E-40DD-AFC4-6F175D3DCCD1}">
              <a14:hiddenFill xmlns:a14="http://schemas.microsoft.com/office/drawing/2010/main">
                <a:solidFill>
                  <a:srgbClr val="FFFFFF"/>
                </a:solidFill>
              </a14:hiddenFill>
            </a:ext>
          </a:extLst>
        </p:spPr>
      </p:pic>
      <p:pic>
        <p:nvPicPr>
          <p:cNvPr id="61446" name="Picture 6" descr="Harry Stottlemeier's Discovery by Matthew Lipman">
            <a:extLst>
              <a:ext uri="{FF2B5EF4-FFF2-40B4-BE49-F238E27FC236}">
                <a16:creationId xmlns:a16="http://schemas.microsoft.com/office/drawing/2014/main" id="{A5DB74AC-EA13-7C42-BFBB-7570B04ED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9236" y="364519"/>
            <a:ext cx="1771250" cy="2684379"/>
          </a:xfrm>
          <a:prstGeom prst="rect">
            <a:avLst/>
          </a:prstGeom>
          <a:noFill/>
          <a:extLst>
            <a:ext uri="{909E8E84-426E-40DD-AFC4-6F175D3DCCD1}">
              <a14:hiddenFill xmlns:a14="http://schemas.microsoft.com/office/drawing/2010/main">
                <a:solidFill>
                  <a:srgbClr val="FFFFFF"/>
                </a:solidFill>
              </a14:hiddenFill>
            </a:ext>
          </a:extLst>
        </p:spPr>
      </p:pic>
      <p:pic>
        <p:nvPicPr>
          <p:cNvPr id="61448" name="Picture 8" descr="Harry Stottlemeier's Discovery: Reasoning About Reasoning: Matthew Lipman:  9780916834067: Amazon.com: Books">
            <a:extLst>
              <a:ext uri="{FF2B5EF4-FFF2-40B4-BE49-F238E27FC236}">
                <a16:creationId xmlns:a16="http://schemas.microsoft.com/office/drawing/2014/main" id="{5C5C8A78-50C8-A449-B3FF-326E6F6D00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4398" y="4137190"/>
            <a:ext cx="1852764" cy="2498727"/>
          </a:xfrm>
          <a:prstGeom prst="rect">
            <a:avLst/>
          </a:prstGeom>
          <a:noFill/>
          <a:extLst>
            <a:ext uri="{909E8E84-426E-40DD-AFC4-6F175D3DCCD1}">
              <a14:hiddenFill xmlns:a14="http://schemas.microsoft.com/office/drawing/2010/main">
                <a:solidFill>
                  <a:srgbClr val="FFFFFF"/>
                </a:solidFill>
              </a14:hiddenFill>
            </a:ext>
          </a:extLst>
        </p:spPr>
      </p:pic>
      <p:pic>
        <p:nvPicPr>
          <p:cNvPr id="61450" name="Picture 10" descr="A Short and Unscientific Evaluation of Harry Stottlemeier's Discovery |  Analytic Teaching">
            <a:extLst>
              <a:ext uri="{FF2B5EF4-FFF2-40B4-BE49-F238E27FC236}">
                <a16:creationId xmlns:a16="http://schemas.microsoft.com/office/drawing/2014/main" id="{BF34CD60-5902-1C4C-A9FF-AFE2EFB9BB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9236" y="3542580"/>
            <a:ext cx="1852764" cy="240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48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57200"/>
            <a:ext cx="8229600" cy="6096000"/>
          </a:xfrm>
        </p:spPr>
        <p:txBody>
          <a:bodyPr>
            <a:normAutofit fontScale="70000" lnSpcReduction="20000"/>
          </a:bodyPr>
          <a:lstStyle/>
          <a:p>
            <a:pPr>
              <a:buNone/>
            </a:pPr>
            <a:r>
              <a:rPr lang="el-GR" sz="4600" i="1" dirty="0">
                <a:solidFill>
                  <a:srgbClr val="C00000"/>
                </a:solidFill>
                <a:latin typeface="Courier New" pitchFamily="49" charset="0"/>
                <a:cs typeface="Courier New" pitchFamily="49" charset="0"/>
              </a:rPr>
              <a:t>Τα μαθηματικά προβλήματα με το </a:t>
            </a:r>
            <a:r>
              <a:rPr lang="el-GR" sz="4600" b="1" i="1" dirty="0">
                <a:solidFill>
                  <a:srgbClr val="C00000"/>
                </a:solidFill>
                <a:latin typeface="Courier New" pitchFamily="49" charset="0"/>
                <a:cs typeface="Courier New" pitchFamily="49" charset="0"/>
              </a:rPr>
              <a:t>βλέμμα</a:t>
            </a:r>
            <a:r>
              <a:rPr lang="el-GR" sz="4600" i="1" dirty="0">
                <a:solidFill>
                  <a:srgbClr val="C00000"/>
                </a:solidFill>
                <a:latin typeface="Courier New" pitchFamily="49" charset="0"/>
                <a:cs typeface="Courier New" pitchFamily="49" charset="0"/>
              </a:rPr>
              <a:t> ενός παιδιού</a:t>
            </a:r>
          </a:p>
          <a:p>
            <a:pPr>
              <a:buNone/>
            </a:pPr>
            <a:endParaRPr lang="el-GR" dirty="0">
              <a:solidFill>
                <a:srgbClr val="00B050"/>
              </a:solidFill>
              <a:latin typeface="Courier New" pitchFamily="49" charset="0"/>
              <a:cs typeface="Courier New" pitchFamily="49" charset="0"/>
            </a:endParaRPr>
          </a:p>
          <a:p>
            <a:pPr>
              <a:buNone/>
            </a:pPr>
            <a:r>
              <a:rPr lang="el-GR" b="1" dirty="0">
                <a:solidFill>
                  <a:srgbClr val="00B050"/>
                </a:solidFill>
                <a:latin typeface="Courier New" pitchFamily="49" charset="0"/>
                <a:cs typeface="Courier New" pitchFamily="49" charset="0"/>
              </a:rPr>
              <a:t>Πως θα βοηθήσεις</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Να, θα τους πούμε προβλήματα για τη γη. Δηλαδή, θα πούμε ότι στη γη έχουμε 100 πόλεις, η κάθε πόλη έχει 1000 ανθρώπους. Και μετά θα βρούμε πόσοι είναι όλοι μαζί.</a:t>
            </a:r>
          </a:p>
          <a:p>
            <a:pPr>
              <a:buNone/>
            </a:pPr>
            <a:r>
              <a:rPr lang="el-GR" b="1" dirty="0">
                <a:solidFill>
                  <a:srgbClr val="00B050"/>
                </a:solidFill>
                <a:latin typeface="Courier New" pitchFamily="49" charset="0"/>
                <a:cs typeface="Courier New" pitchFamily="49" charset="0"/>
              </a:rPr>
              <a:t>Ωραία. Και μετά</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Μετά θα πάμε στη θάλασσα. Και θα πούμε η μια θάλασσα έχει 1000 ψάρια και η άλλη 100 ψάρια. Θα μάθουμε και στα ψάρια αριθμούς!!</a:t>
            </a:r>
          </a:p>
          <a:p>
            <a:pPr>
              <a:buNone/>
            </a:pPr>
            <a:r>
              <a:rPr lang="el-GR" b="1" dirty="0">
                <a:solidFill>
                  <a:srgbClr val="00B050"/>
                </a:solidFill>
                <a:latin typeface="Courier New" pitchFamily="49" charset="0"/>
                <a:cs typeface="Courier New" pitchFamily="49" charset="0"/>
              </a:rPr>
              <a:t>Και γιατί να ενδιαφέρονται τα ψάρια για τους αριθμούς</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Χμμ.. Δεν θα ενδιαφέρονται τα μικρά ψάρια, αλλά τα μεγάλα – οι καρχαρίες. Γιατί οι καρχαρίες τρώνε τα μικρά και πρέπει να ξέρουν</a:t>
            </a:r>
            <a:r>
              <a:rPr lang="en-US" dirty="0">
                <a:latin typeface="Courier New" pitchFamily="49" charset="0"/>
                <a:cs typeface="Courier New" pitchFamily="49" charset="0"/>
              </a:rPr>
              <a:t>.</a:t>
            </a:r>
          </a:p>
          <a:p>
            <a:endParaRPr lang="el-GR" dirty="0">
              <a:latin typeface="Courier New" pitchFamily="49" charset="0"/>
              <a:cs typeface="Courier New" pitchFamily="49" charset="0"/>
            </a:endParaRPr>
          </a:p>
          <a:p>
            <a:endParaRPr lang="el-GR" dirty="0">
              <a:latin typeface="Courier New" pitchFamily="49" charset="0"/>
              <a:cs typeface="Courier New" pitchFamily="49" charset="0"/>
            </a:endParaRPr>
          </a:p>
          <a:p>
            <a:pPr algn="r"/>
            <a:r>
              <a:rPr lang="el-GR" i="1" dirty="0">
                <a:latin typeface="Courier New" pitchFamily="49" charset="0"/>
                <a:cs typeface="Courier New" pitchFamily="49" charset="0"/>
              </a:rPr>
              <a:t>Προσωπικό Αρχείο,  </a:t>
            </a:r>
            <a:r>
              <a:rPr lang="el-GR" i="1" dirty="0" err="1">
                <a:latin typeface="Courier New" pitchFamily="49" charset="0"/>
                <a:cs typeface="Courier New" pitchFamily="49" charset="0"/>
              </a:rPr>
              <a:t>Χχχχχχ</a:t>
            </a:r>
            <a:r>
              <a:rPr lang="el-GR" i="1" dirty="0">
                <a:latin typeface="Courier New" pitchFamily="49" charset="0"/>
                <a:cs typeface="Courier New" pitchFamily="49" charset="0"/>
              </a:rPr>
              <a:t>, 7 ετών</a:t>
            </a:r>
          </a:p>
          <a:p>
            <a:endParaRPr lang="el-GR" dirty="0"/>
          </a:p>
          <a:p>
            <a:pPr>
              <a:buNone/>
            </a:pPr>
            <a:endParaRPr lang="el-GR" dirty="0"/>
          </a:p>
        </p:txBody>
      </p:sp>
    </p:spTree>
    <p:extLst>
      <p:ext uri="{BB962C8B-B14F-4D97-AF65-F5344CB8AC3E}">
        <p14:creationId xmlns:p14="http://schemas.microsoft.com/office/powerpoint/2010/main" val="3280424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267DA-D95D-6F4B-B2F5-F478B69087F4}"/>
              </a:ext>
            </a:extLst>
          </p:cNvPr>
          <p:cNvSpPr>
            <a:spLocks noGrp="1"/>
          </p:cNvSpPr>
          <p:nvPr>
            <p:ph type="title"/>
          </p:nvPr>
        </p:nvSpPr>
        <p:spPr>
          <a:xfrm>
            <a:off x="842211" y="500063"/>
            <a:ext cx="9943553" cy="841058"/>
          </a:xfrm>
        </p:spPr>
        <p:txBody>
          <a:bodyPr>
            <a:noAutofit/>
          </a:bodyPr>
          <a:lstStyle/>
          <a:p>
            <a:r>
              <a:rPr lang="en-US" sz="3200" dirty="0">
                <a:solidFill>
                  <a:srgbClr val="C00000"/>
                </a:solidFill>
                <a:latin typeface="Times New Roman" panose="02020603050405020304" pitchFamily="18" charset="0"/>
                <a:cs typeface="Times New Roman" panose="02020603050405020304" pitchFamily="18" charset="0"/>
              </a:rPr>
              <a:t>Philosophy for children by Matthew Lipman, 1990 BBC</a:t>
            </a:r>
            <a:endParaRPr lang="en-SE" sz="3200"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BBFEAA6-C322-3C4A-9FD1-7902059AB4D4}"/>
              </a:ext>
            </a:extLst>
          </p:cNvPr>
          <p:cNvSpPr>
            <a:spLocks noGrp="1"/>
          </p:cNvSpPr>
          <p:nvPr>
            <p:ph idx="1"/>
          </p:nvPr>
        </p:nvSpPr>
        <p:spPr>
          <a:xfrm>
            <a:off x="842211" y="1447801"/>
            <a:ext cx="9216189" cy="4910136"/>
          </a:xfrm>
        </p:spPr>
        <p:txBody>
          <a:bodyPr>
            <a:normAutofit fontScale="77500" lnSpcReduction="20000"/>
          </a:bodyPr>
          <a:lstStyle/>
          <a:p>
            <a:r>
              <a:rPr lang="en-US" dirty="0">
                <a:hlinkClick r:id="rId2"/>
              </a:rPr>
              <a:t>https://www.youtube.com/watch?v=fp5lB3YVnlE</a:t>
            </a:r>
            <a:endParaRPr lang="el-GR" dirty="0">
              <a:hlinkClick r:id="rId2"/>
            </a:endParaRPr>
          </a:p>
          <a:p>
            <a:endParaRPr lang="el-GR" dirty="0">
              <a:hlinkClick r:id="rId2"/>
            </a:endParaRPr>
          </a:p>
          <a:p>
            <a:r>
              <a:rPr lang="en-US" dirty="0">
                <a:hlinkClick r:id="rId2"/>
              </a:rPr>
              <a:t>https://www.youtube.com/watch?v=P7fYxuC5lBQ</a:t>
            </a:r>
            <a:endParaRPr lang="el-GR" dirty="0">
              <a:hlinkClick r:id="rId2"/>
            </a:endParaRPr>
          </a:p>
          <a:p>
            <a:endParaRPr lang="el-GR" dirty="0">
              <a:hlinkClick r:id="rId2"/>
            </a:endParaRPr>
          </a:p>
          <a:p>
            <a:r>
              <a:rPr lang="en-US" dirty="0">
                <a:hlinkClick r:id="rId2"/>
              </a:rPr>
              <a:t>https://www.youtube.com/watch?v=4uHKl40Pxj0</a:t>
            </a:r>
            <a:endParaRPr lang="el-GR" dirty="0">
              <a:hlinkClick r:id="rId2"/>
            </a:endParaRPr>
          </a:p>
          <a:p>
            <a:endParaRPr lang="el-GR" dirty="0">
              <a:hlinkClick r:id="rId2"/>
            </a:endParaRPr>
          </a:p>
          <a:p>
            <a:r>
              <a:rPr lang="en-US" dirty="0">
                <a:hlinkClick r:id="rId2"/>
              </a:rPr>
              <a:t>https://www.youtube.com/watch?v=hgW54B2GHU8</a:t>
            </a:r>
            <a:endParaRPr lang="el-GR" dirty="0"/>
          </a:p>
          <a:p>
            <a:endParaRPr lang="el-GR" dirty="0"/>
          </a:p>
          <a:p>
            <a:r>
              <a:rPr lang="en-US" dirty="0">
                <a:hlinkClick r:id="rId3"/>
              </a:rPr>
              <a:t>https://www.youtube.com/watch?v=gDLBq5tI9vY</a:t>
            </a:r>
            <a:endParaRPr lang="el-GR" dirty="0"/>
          </a:p>
          <a:p>
            <a:pPr marL="0" indent="0">
              <a:buNone/>
            </a:pPr>
            <a:endParaRPr lang="el-GR" dirty="0"/>
          </a:p>
          <a:p>
            <a:r>
              <a:rPr lang="en-US" dirty="0">
                <a:hlinkClick r:id="rId4"/>
              </a:rPr>
              <a:t>https://www.youtube.com/watch?v=ViRctUEySwM</a:t>
            </a:r>
            <a:endParaRPr lang="el-GR" dirty="0"/>
          </a:p>
          <a:p>
            <a:endParaRPr lang="el-GR" dirty="0"/>
          </a:p>
          <a:p>
            <a:r>
              <a:rPr lang="en-US" dirty="0">
                <a:hlinkClick r:id="rId5"/>
              </a:rPr>
              <a:t>https://www.youtube.com/watch?v=PgT0u1vO0qU&amp;list=PL280D5B66AC54B36B</a:t>
            </a:r>
            <a:endParaRPr lang="el-GR" dirty="0"/>
          </a:p>
          <a:p>
            <a:endParaRPr lang="el-GR" dirty="0"/>
          </a:p>
          <a:p>
            <a:endParaRPr lang="el-GR" dirty="0"/>
          </a:p>
          <a:p>
            <a:endParaRPr lang="el-GR" dirty="0"/>
          </a:p>
          <a:p>
            <a:endParaRPr lang="el-GR" dirty="0"/>
          </a:p>
          <a:p>
            <a:endParaRPr lang="en-SE" dirty="0"/>
          </a:p>
        </p:txBody>
      </p:sp>
      <p:pic>
        <p:nvPicPr>
          <p:cNvPr id="75778" name="Picture 2" descr="Philosophy for Children – Sailing for Philosophy">
            <a:extLst>
              <a:ext uri="{FF2B5EF4-FFF2-40B4-BE49-F238E27FC236}">
                <a16:creationId xmlns:a16="http://schemas.microsoft.com/office/drawing/2014/main" id="{67B85D12-618C-0F47-8BF2-8DD2AC20B5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88250" y="1447801"/>
            <a:ext cx="2806700"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817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05FC-B951-6849-B389-609E0C8E885B}"/>
              </a:ext>
            </a:extLst>
          </p:cNvPr>
          <p:cNvSpPr>
            <a:spLocks noGrp="1"/>
          </p:cNvSpPr>
          <p:nvPr>
            <p:ph type="title"/>
          </p:nvPr>
        </p:nvSpPr>
        <p:spPr/>
        <p:txBody>
          <a:bodyPr/>
          <a:lstStyle/>
          <a:p>
            <a:endParaRPr lang="en-SE"/>
          </a:p>
        </p:txBody>
      </p:sp>
      <p:pic>
        <p:nvPicPr>
          <p:cNvPr id="68610" name="Picture 2" descr="Τα παιδιά ως φιλόσοφοι - Joanna Haynes - 9789604556212 | Protoporia.gr">
            <a:extLst>
              <a:ext uri="{FF2B5EF4-FFF2-40B4-BE49-F238E27FC236}">
                <a16:creationId xmlns:a16="http://schemas.microsoft.com/office/drawing/2014/main" id="{AB13FD2A-EAC5-DB41-A490-FADE5A0FEF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43749" y="2969529"/>
            <a:ext cx="2159001" cy="3238502"/>
          </a:xfrm>
          <a:prstGeom prst="rect">
            <a:avLst/>
          </a:prstGeom>
          <a:noFill/>
          <a:extLst>
            <a:ext uri="{909E8E84-426E-40DD-AFC4-6F175D3DCCD1}">
              <a14:hiddenFill xmlns:a14="http://schemas.microsoft.com/office/drawing/2010/main">
                <a:solidFill>
                  <a:srgbClr val="FFFFFF"/>
                </a:solidFill>
              </a14:hiddenFill>
            </a:ext>
          </a:extLst>
        </p:spPr>
      </p:pic>
      <p:pic>
        <p:nvPicPr>
          <p:cNvPr id="68612" name="Picture 4" descr="History, Theory and Practice of Philosophy for Children: International">
            <a:extLst>
              <a:ext uri="{FF2B5EF4-FFF2-40B4-BE49-F238E27FC236}">
                <a16:creationId xmlns:a16="http://schemas.microsoft.com/office/drawing/2014/main" id="{FDE43B48-7926-A246-961A-0EADA6B85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5298" y="526375"/>
            <a:ext cx="2159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68614" name="Picture 6" descr="A Teacher's Guide to Philosophy for Children: Topping, Keith J., Trickey,  Steven, Cleghorn, Paul: 9781138393264: Amazon.com: Books">
            <a:extLst>
              <a:ext uri="{FF2B5EF4-FFF2-40B4-BE49-F238E27FC236}">
                <a16:creationId xmlns:a16="http://schemas.microsoft.com/office/drawing/2014/main" id="{FEE11DC9-DE0B-3742-8F0E-62B041ABF3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1793" y="2969531"/>
            <a:ext cx="2159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68616" name="Picture 8" descr="Philosophy in the Classroom: Lipman, Matthew: 9780877221838: Amazon.com:  Books">
            <a:extLst>
              <a:ext uri="{FF2B5EF4-FFF2-40B4-BE49-F238E27FC236}">
                <a16:creationId xmlns:a16="http://schemas.microsoft.com/office/drawing/2014/main" id="{C51A5298-636B-A34D-B038-13AC7C84E8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026" y="393025"/>
            <a:ext cx="23114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hilosophy for Children as a Response to Gender Problems - Jennifer Bleazby  - Thinking: The Journal of Philosophy for Children (Philosophy  Documentation Center)">
            <a:extLst>
              <a:ext uri="{FF2B5EF4-FFF2-40B4-BE49-F238E27FC236}">
                <a16:creationId xmlns:a16="http://schemas.microsoft.com/office/drawing/2014/main" id="{CBA00A87-8B09-274B-99AB-462322F12D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4160" y="3429000"/>
            <a:ext cx="2055959" cy="2660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470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6A30C-D307-6449-BED9-0CEA987FC819}"/>
              </a:ext>
            </a:extLst>
          </p:cNvPr>
          <p:cNvSpPr>
            <a:spLocks noGrp="1"/>
          </p:cNvSpPr>
          <p:nvPr>
            <p:ph idx="1"/>
          </p:nvPr>
        </p:nvSpPr>
        <p:spPr>
          <a:xfrm>
            <a:off x="715107" y="711714"/>
            <a:ext cx="10697307" cy="5166310"/>
          </a:xfrm>
        </p:spPr>
        <p:txBody>
          <a:bodyPr>
            <a:normAutofit fontScale="85000" lnSpcReduction="20000"/>
          </a:bodyPr>
          <a:lstStyle/>
          <a:p>
            <a:r>
              <a:rPr lang="el-GR" dirty="0">
                <a:latin typeface="+mj-lt"/>
                <a:cs typeface="Times New Roman" panose="02020603050405020304" pitchFamily="18" charset="0"/>
              </a:rPr>
              <a:t>Διδασκαλία του στοχασμού ως αναλυτική λογική σκέψη</a:t>
            </a:r>
          </a:p>
          <a:p>
            <a:r>
              <a:rPr lang="el-GR" dirty="0">
                <a:latin typeface="+mj-lt"/>
                <a:cs typeface="Times New Roman" panose="02020603050405020304" pitchFamily="18" charset="0"/>
              </a:rPr>
              <a:t>Προσεκτική ακρόαση </a:t>
            </a:r>
          </a:p>
          <a:p>
            <a:r>
              <a:rPr lang="el-GR" dirty="0">
                <a:latin typeface="+mj-lt"/>
                <a:cs typeface="Times New Roman" panose="02020603050405020304" pitchFamily="18" charset="0"/>
              </a:rPr>
              <a:t>Διάλογος</a:t>
            </a:r>
          </a:p>
          <a:p>
            <a:r>
              <a:rPr lang="el-GR" dirty="0">
                <a:latin typeface="+mj-lt"/>
                <a:cs typeface="Times New Roman" panose="02020603050405020304" pitchFamily="18" charset="0"/>
              </a:rPr>
              <a:t>Διερευνητική δυνατότητα</a:t>
            </a:r>
          </a:p>
          <a:p>
            <a:endParaRPr lang="el-GR" dirty="0">
              <a:latin typeface="+mj-lt"/>
              <a:cs typeface="Times New Roman" panose="02020603050405020304" pitchFamily="18" charset="0"/>
            </a:endParaRPr>
          </a:p>
          <a:p>
            <a:pPr marL="0" indent="0">
              <a:buNone/>
            </a:pPr>
            <a:r>
              <a:rPr lang="el-GR" dirty="0">
                <a:latin typeface="+mj-lt"/>
                <a:cs typeface="Times New Roman" panose="02020603050405020304" pitchFamily="18" charset="0"/>
              </a:rPr>
              <a:t>Κάποιες από αυτές τις έννοιες έχουν την προέλευσή τους στους Αμερικανούς πραγματιστές φιλοσόφους </a:t>
            </a:r>
            <a:r>
              <a:rPr lang="en-US" dirty="0">
                <a:latin typeface="+mj-lt"/>
                <a:cs typeface="Times New Roman" panose="02020603050405020304" pitchFamily="18" charset="0"/>
              </a:rPr>
              <a:t>Charles Peirce (1839-1914) </a:t>
            </a:r>
            <a:r>
              <a:rPr lang="el-GR" dirty="0">
                <a:latin typeface="+mj-lt"/>
                <a:cs typeface="Times New Roman" panose="02020603050405020304" pitchFamily="18" charset="0"/>
              </a:rPr>
              <a:t>και </a:t>
            </a:r>
            <a:r>
              <a:rPr lang="en-US" dirty="0">
                <a:latin typeface="+mj-lt"/>
                <a:cs typeface="Times New Roman" panose="02020603050405020304" pitchFamily="18" charset="0"/>
              </a:rPr>
              <a:t>John Dewey (1859-1952), </a:t>
            </a:r>
            <a:r>
              <a:rPr lang="el-GR" dirty="0">
                <a:latin typeface="+mj-lt"/>
                <a:cs typeface="Times New Roman" panose="02020603050405020304" pitchFamily="18" charset="0"/>
              </a:rPr>
              <a:t>αλλά αναγνωρίζεται επίσης ότι πρωτεργάτης αυτής της φιλοσοφικής-παιδαγωγικής αναμόχλευσης είναι ο Σωκράτης.</a:t>
            </a:r>
          </a:p>
          <a:p>
            <a:pPr marL="0" indent="0">
              <a:buNone/>
            </a:pPr>
            <a:endParaRPr lang="el-GR" dirty="0">
              <a:latin typeface="+mj-lt"/>
              <a:cs typeface="Times New Roman" panose="02020603050405020304" pitchFamily="18" charset="0"/>
            </a:endParaRPr>
          </a:p>
          <a:p>
            <a:r>
              <a:rPr lang="el-GR" dirty="0">
                <a:latin typeface="+mj-lt"/>
                <a:cs typeface="Times New Roman" panose="02020603050405020304" pitchFamily="18" charset="0"/>
              </a:rPr>
              <a:t>Ο </a:t>
            </a:r>
            <a:r>
              <a:rPr lang="en-US" dirty="0">
                <a:latin typeface="+mj-lt"/>
                <a:cs typeface="Times New Roman" panose="02020603050405020304" pitchFamily="18" charset="0"/>
              </a:rPr>
              <a:t>Lipman </a:t>
            </a:r>
            <a:r>
              <a:rPr lang="el-GR" dirty="0">
                <a:latin typeface="+mj-lt"/>
                <a:cs typeface="Times New Roman" panose="02020603050405020304" pitchFamily="18" charset="0"/>
              </a:rPr>
              <a:t>θα υποστηρίξει ότι η ικανότητα των παιδιών να σκέφτονται αναλυτικά μέσα από λογικούς κανόνες τα φέρνει κοντά στη φιλοσοφία. </a:t>
            </a:r>
          </a:p>
          <a:p>
            <a:pPr marL="0" indent="0">
              <a:buNone/>
            </a:pPr>
            <a:endParaRPr lang="el-GR" dirty="0">
              <a:latin typeface="+mj-lt"/>
              <a:cs typeface="Times New Roman" panose="02020603050405020304" pitchFamily="18" charset="0"/>
            </a:endParaRPr>
          </a:p>
          <a:p>
            <a:r>
              <a:rPr lang="el-GR" dirty="0">
                <a:latin typeface="+mj-lt"/>
                <a:cs typeface="Times New Roman" panose="02020603050405020304" pitchFamily="18" charset="0"/>
              </a:rPr>
              <a:t>Παράλληλα η φιλοσοφία βοηθάει τα παιδιά να αναπτύξουν κριτική σκέψη και "συλλογιστικές" δεξιότητες.</a:t>
            </a:r>
          </a:p>
          <a:p>
            <a:pPr marL="0" indent="0">
              <a:buNone/>
            </a:pPr>
            <a:endParaRPr lang="en-S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031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AFF60-6EB0-FF4C-9CA1-5321B8070F64}"/>
              </a:ext>
            </a:extLst>
          </p:cNvPr>
          <p:cNvSpPr>
            <a:spLocks noGrp="1"/>
          </p:cNvSpPr>
          <p:nvPr>
            <p:ph type="title"/>
          </p:nvPr>
        </p:nvSpPr>
        <p:spPr/>
        <p:txBody>
          <a:bodyPr/>
          <a:lstStyle/>
          <a:p>
            <a:r>
              <a:rPr lang="el-GR" dirty="0">
                <a:solidFill>
                  <a:srgbClr val="C00000"/>
                </a:solidFill>
              </a:rPr>
              <a:t>Λέξεις κλειδιά</a:t>
            </a:r>
            <a:endParaRPr lang="en-SE" dirty="0">
              <a:solidFill>
                <a:srgbClr val="C00000"/>
              </a:solidFill>
            </a:endParaRPr>
          </a:p>
        </p:txBody>
      </p:sp>
      <p:sp>
        <p:nvSpPr>
          <p:cNvPr id="3" name="Content Placeholder 2">
            <a:extLst>
              <a:ext uri="{FF2B5EF4-FFF2-40B4-BE49-F238E27FC236}">
                <a16:creationId xmlns:a16="http://schemas.microsoft.com/office/drawing/2014/main" id="{832AE98D-8837-C647-BC76-33BEA7BFDFBD}"/>
              </a:ext>
            </a:extLst>
          </p:cNvPr>
          <p:cNvSpPr>
            <a:spLocks noGrp="1"/>
          </p:cNvSpPr>
          <p:nvPr>
            <p:ph idx="1"/>
          </p:nvPr>
        </p:nvSpPr>
        <p:spPr/>
        <p:txBody>
          <a:bodyPr/>
          <a:lstStyle/>
          <a:p>
            <a:endParaRPr lang="el-GR" dirty="0"/>
          </a:p>
          <a:p>
            <a:endParaRPr lang="el-GR" dirty="0"/>
          </a:p>
          <a:p>
            <a:r>
              <a:rPr lang="en-US" dirty="0"/>
              <a:t>Community of Inquiry; Dialogic Teaching; Educational Philosophy; Ethical Inquiry; Inquiry Dialogue; Philosophical Dialogue; Philosophical Education; Philosophical Inquiry; Philosophy and Childhood; Philosophy for Children; Philosophy with Children </a:t>
            </a:r>
          </a:p>
          <a:p>
            <a:endParaRPr lang="en-SE" dirty="0"/>
          </a:p>
        </p:txBody>
      </p:sp>
    </p:spTree>
    <p:extLst>
      <p:ext uri="{BB962C8B-B14F-4D97-AF65-F5344CB8AC3E}">
        <p14:creationId xmlns:p14="http://schemas.microsoft.com/office/powerpoint/2010/main" val="1532933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51B214-4761-B944-B5EA-8FAAECC16730}"/>
              </a:ext>
            </a:extLst>
          </p:cNvPr>
          <p:cNvSpPr/>
          <p:nvPr/>
        </p:nvSpPr>
        <p:spPr>
          <a:xfrm>
            <a:off x="2143125" y="1831808"/>
            <a:ext cx="7286625" cy="3108543"/>
          </a:xfrm>
          <a:prstGeom prst="rect">
            <a:avLst/>
          </a:prstGeom>
        </p:spPr>
        <p:txBody>
          <a:bodyPr wrap="square">
            <a:spAutoFit/>
          </a:bodyPr>
          <a:lstStyle/>
          <a:p>
            <a:r>
              <a:rPr lang="el-GR" sz="2800" dirty="0">
                <a:latin typeface="Times New Roman" panose="02020603050405020304" pitchFamily="18" charset="0"/>
                <a:cs typeface="Times New Roman" panose="02020603050405020304" pitchFamily="18" charset="0"/>
              </a:rPr>
              <a:t>Κεντρική εστίαση παραμένει </a:t>
            </a:r>
          </a:p>
          <a:p>
            <a:endParaRPr lang="el-GR"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l-GR" sz="2800" dirty="0">
                <a:solidFill>
                  <a:srgbClr val="C00000"/>
                </a:solidFill>
                <a:latin typeface="Times New Roman" panose="02020603050405020304" pitchFamily="18" charset="0"/>
                <a:cs typeface="Times New Roman" panose="02020603050405020304" pitchFamily="18" charset="0"/>
              </a:rPr>
              <a:t>Η </a:t>
            </a:r>
            <a:r>
              <a:rPr lang="el-GR" sz="2800" dirty="0" err="1">
                <a:solidFill>
                  <a:srgbClr val="C00000"/>
                </a:solidFill>
                <a:latin typeface="Times New Roman" panose="02020603050405020304" pitchFamily="18" charset="0"/>
                <a:cs typeface="Times New Roman" panose="02020603050405020304" pitchFamily="18" charset="0"/>
              </a:rPr>
              <a:t>ενδυν</a:t>
            </a:r>
            <a:r>
              <a:rPr lang="en-US" sz="2800" dirty="0" err="1">
                <a:solidFill>
                  <a:srgbClr val="C00000"/>
                </a:solidFill>
                <a:latin typeface="Times New Roman" panose="02020603050405020304" pitchFamily="18" charset="0"/>
                <a:cs typeface="Times New Roman" panose="02020603050405020304" pitchFamily="18" charset="0"/>
              </a:rPr>
              <a:t>ά</a:t>
            </a:r>
            <a:r>
              <a:rPr lang="el-GR" sz="2800" dirty="0" err="1">
                <a:solidFill>
                  <a:srgbClr val="C00000"/>
                </a:solidFill>
                <a:latin typeface="Times New Roman" panose="02020603050405020304" pitchFamily="18" charset="0"/>
                <a:cs typeface="Times New Roman" panose="02020603050405020304" pitchFamily="18" charset="0"/>
              </a:rPr>
              <a:t>μωση</a:t>
            </a:r>
            <a:r>
              <a:rPr lang="el-GR" sz="2800" dirty="0">
                <a:solidFill>
                  <a:srgbClr val="C00000"/>
                </a:solidFill>
                <a:latin typeface="Times New Roman" panose="02020603050405020304" pitchFamily="18" charset="0"/>
                <a:cs typeface="Times New Roman" panose="02020603050405020304" pitchFamily="18" charset="0"/>
              </a:rPr>
              <a:t> των παιδιών ώστε να σκέφτονται για αυτά τα ίδια</a:t>
            </a:r>
          </a:p>
          <a:p>
            <a:pPr marL="457200" indent="-457200">
              <a:buFont typeface="Arial" panose="020B0604020202020204" pitchFamily="34" charset="0"/>
              <a:buChar char="•"/>
            </a:pPr>
            <a:r>
              <a:rPr lang="el-GR" sz="2800" dirty="0">
                <a:solidFill>
                  <a:srgbClr val="C00000"/>
                </a:solidFill>
                <a:latin typeface="Times New Roman" panose="02020603050405020304" pitchFamily="18" charset="0"/>
                <a:cs typeface="Times New Roman" panose="02020603050405020304" pitchFamily="18" charset="0"/>
              </a:rPr>
              <a:t>Η δημιουργία πλαισίου για την ανάπτυξη της κριτικής, δημιουργικής και </a:t>
            </a:r>
            <a:r>
              <a:rPr lang="el-GR" sz="2800" dirty="0" err="1">
                <a:solidFill>
                  <a:srgbClr val="C00000"/>
                </a:solidFill>
                <a:latin typeface="Times New Roman" panose="02020603050405020304" pitchFamily="18" charset="0"/>
                <a:cs typeface="Times New Roman" panose="02020603050405020304" pitchFamily="18" charset="0"/>
              </a:rPr>
              <a:t>φροντιστικής</a:t>
            </a:r>
            <a:r>
              <a:rPr lang="el-GR" sz="2800" dirty="0">
                <a:solidFill>
                  <a:srgbClr val="C00000"/>
                </a:solidFill>
                <a:latin typeface="Times New Roman" panose="02020603050405020304" pitchFamily="18" charset="0"/>
                <a:cs typeface="Times New Roman" panose="02020603050405020304" pitchFamily="18" charset="0"/>
              </a:rPr>
              <a:t> σκέψης</a:t>
            </a:r>
            <a:r>
              <a:rPr lang="en-US" sz="2800"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39964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015E4FF-761E-8641-981A-6D12B68A8F4A}"/>
              </a:ext>
            </a:extLst>
          </p:cNvPr>
          <p:cNvSpPr txBox="1">
            <a:spLocks noChangeArrowheads="1"/>
          </p:cNvSpPr>
          <p:nvPr/>
        </p:nvSpPr>
        <p:spPr bwMode="auto">
          <a:xfrm>
            <a:off x="3352800" y="3124200"/>
            <a:ext cx="556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US" sz="1800" b="1" dirty="0">
                <a:solidFill>
                  <a:srgbClr val="0000FF"/>
                </a:solidFill>
                <a:latin typeface="Times New Roman" panose="02020603050405020304" pitchFamily="18" charset="0"/>
                <a:ea typeface="ＭＳ Ｐゴシック" panose="020B0600070205080204" pitchFamily="34" charset="-128"/>
                <a:cs typeface="Times New Roman" panose="02020603050405020304" pitchFamily="18" charset="0"/>
              </a:rPr>
              <a:t>Κοινότητα Φιλοσοφικής Διερεύνησης</a:t>
            </a:r>
            <a:endParaRPr lang="en-GB" altLang="en-US" sz="1800" b="1" dirty="0">
              <a:solidFill>
                <a:srgbClr val="0000FF"/>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cxnSp>
        <p:nvCxnSpPr>
          <p:cNvPr id="8" name="Straight Connector 7">
            <a:extLst>
              <a:ext uri="{FF2B5EF4-FFF2-40B4-BE49-F238E27FC236}">
                <a16:creationId xmlns:a16="http://schemas.microsoft.com/office/drawing/2014/main" id="{C0063895-F479-144D-9808-8D2B06C7A0CC}"/>
              </a:ext>
            </a:extLst>
          </p:cNvPr>
          <p:cNvCxnSpPr>
            <a:cxnSpLocks noChangeShapeType="1"/>
          </p:cNvCxnSpPr>
          <p:nvPr/>
        </p:nvCxnSpPr>
        <p:spPr bwMode="auto">
          <a:xfrm rot="16200000" flipV="1">
            <a:off x="2847976" y="1860551"/>
            <a:ext cx="1295400" cy="123507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E849130A-EA19-3A46-989A-82F095F1D7F0}"/>
              </a:ext>
            </a:extLst>
          </p:cNvPr>
          <p:cNvSpPr txBox="1">
            <a:spLocks noChangeArrowheads="1"/>
          </p:cNvSpPr>
          <p:nvPr/>
        </p:nvSpPr>
        <p:spPr bwMode="auto">
          <a:xfrm>
            <a:off x="1981200" y="14478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φροντίδα</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 &amp; </a:t>
            </a: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συνεργασία</a:t>
            </a:r>
            <a:endPar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5D784CEF-67E8-9242-9FA8-B924EEE80896}"/>
              </a:ext>
            </a:extLst>
          </p:cNvPr>
          <p:cNvCxnSpPr>
            <a:cxnSpLocks noChangeShapeType="1"/>
          </p:cNvCxnSpPr>
          <p:nvPr/>
        </p:nvCxnSpPr>
        <p:spPr bwMode="auto">
          <a:xfrm rot="5400000">
            <a:off x="4378325" y="3840163"/>
            <a:ext cx="1835150" cy="1143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3" name="TextBox 12">
            <a:extLst>
              <a:ext uri="{FF2B5EF4-FFF2-40B4-BE49-F238E27FC236}">
                <a16:creationId xmlns:a16="http://schemas.microsoft.com/office/drawing/2014/main" id="{2F4AE3D8-683D-104C-BE39-FC63F6BFE001}"/>
              </a:ext>
            </a:extLst>
          </p:cNvPr>
          <p:cNvSpPr txBox="1">
            <a:spLocks noChangeArrowheads="1"/>
          </p:cNvSpPr>
          <p:nvPr/>
        </p:nvSpPr>
        <p:spPr bwMode="auto">
          <a:xfrm>
            <a:off x="1848092" y="5173885"/>
            <a:ext cx="4781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σημαντικές και αμφισβητήσιμες</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ιδέες</a:t>
            </a:r>
          </a:p>
          <a:p>
            <a:pPr eaLnBrk="1" hangingPunct="1">
              <a:lnSpc>
                <a:spcPct val="100000"/>
              </a:lnSpc>
              <a:spcBef>
                <a:spcPct val="0"/>
              </a:spcBef>
              <a:buFontTx/>
              <a:buNone/>
            </a:pP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συμφωνώ, διαφωνώ, επερωτώ, επιχειρηματολογώ</a:t>
            </a:r>
            <a:endPar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11267428-48FE-6B41-9744-CCFF2E70067B}"/>
              </a:ext>
            </a:extLst>
          </p:cNvPr>
          <p:cNvCxnSpPr>
            <a:cxnSpLocks noChangeShapeType="1"/>
          </p:cNvCxnSpPr>
          <p:nvPr/>
        </p:nvCxnSpPr>
        <p:spPr bwMode="auto">
          <a:xfrm>
            <a:off x="7162800" y="3494088"/>
            <a:ext cx="1524000" cy="1382712"/>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8" name="TextBox 17">
            <a:extLst>
              <a:ext uri="{FF2B5EF4-FFF2-40B4-BE49-F238E27FC236}">
                <a16:creationId xmlns:a16="http://schemas.microsoft.com/office/drawing/2014/main" id="{867689AA-088E-1C4F-970A-5D578019CB76}"/>
              </a:ext>
            </a:extLst>
          </p:cNvPr>
          <p:cNvSpPr txBox="1">
            <a:spLocks noChangeArrowheads="1"/>
          </p:cNvSpPr>
          <p:nvPr/>
        </p:nvSpPr>
        <p:spPr bwMode="auto">
          <a:xfrm>
            <a:off x="7162800" y="4953001"/>
            <a:ext cx="2743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κριτική και δημιουργική σκέψη και πράξη</a:t>
            </a:r>
            <a:endPar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A49AEA72-E65E-954A-B63A-FE868E2E17E9}"/>
              </a:ext>
            </a:extLst>
          </p:cNvPr>
          <p:cNvCxnSpPr>
            <a:cxnSpLocks noChangeShapeType="1"/>
          </p:cNvCxnSpPr>
          <p:nvPr/>
        </p:nvCxnSpPr>
        <p:spPr bwMode="auto">
          <a:xfrm flipV="1">
            <a:off x="4724400" y="1828800"/>
            <a:ext cx="1828800" cy="1295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22" name="Straight Connector 21">
            <a:extLst>
              <a:ext uri="{FF2B5EF4-FFF2-40B4-BE49-F238E27FC236}">
                <a16:creationId xmlns:a16="http://schemas.microsoft.com/office/drawing/2014/main" id="{22F947BD-A4D9-4245-95FF-F81DD90DF1A3}"/>
              </a:ext>
            </a:extLst>
          </p:cNvPr>
          <p:cNvCxnSpPr>
            <a:cxnSpLocks noChangeShapeType="1"/>
          </p:cNvCxnSpPr>
          <p:nvPr/>
        </p:nvCxnSpPr>
        <p:spPr bwMode="auto">
          <a:xfrm rot="16200000" flipV="1">
            <a:off x="6482557" y="2293145"/>
            <a:ext cx="1312863" cy="35242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1C744297-3F8E-584B-A0F0-A026A3721D46}"/>
              </a:ext>
            </a:extLst>
          </p:cNvPr>
          <p:cNvSpPr txBox="1">
            <a:spLocks noChangeArrowheads="1"/>
          </p:cNvSpPr>
          <p:nvPr/>
        </p:nvSpPr>
        <p:spPr bwMode="auto">
          <a:xfrm>
            <a:off x="5867400" y="990601"/>
            <a:ext cx="4038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διάλογος</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/μιλώ</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 &amp; </a:t>
            </a: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ακούω</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 – </a:t>
            </a:r>
            <a:r>
              <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διαλογικότητα το άλλο εντός μου, εγώ στο άλλο</a:t>
            </a:r>
            <a:endPar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2042223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3" grpId="0"/>
      <p:bldP spid="18" grpId="0"/>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828C1A00-75E2-824A-8BA1-BD4B98783A84}"/>
              </a:ext>
            </a:extLst>
          </p:cNvPr>
          <p:cNvSpPr>
            <a:spLocks noGrp="1"/>
          </p:cNvSpPr>
          <p:nvPr>
            <p:ph type="title"/>
          </p:nvPr>
        </p:nvSpPr>
        <p:spPr>
          <a:xfrm>
            <a:off x="1439779" y="879231"/>
            <a:ext cx="9312441" cy="2725615"/>
          </a:xfrm>
        </p:spPr>
        <p:txBody>
          <a:bodyPr rtlCol="0">
            <a:normAutofit fontScale="90000"/>
          </a:bodyPr>
          <a:lstStyle/>
          <a:p>
            <a:pPr>
              <a:defRPr/>
            </a:pPr>
            <a:br>
              <a:rPr lang="en-US" altLang="en-US" dirty="0">
                <a:ea typeface="ＭＳ Ｐゴシック" panose="020B0600070205080204" pitchFamily="34" charset="-128"/>
              </a:rPr>
            </a:br>
            <a:br>
              <a:rPr lang="en-US" altLang="en-US" dirty="0">
                <a:ea typeface="ＭＳ Ｐゴシック" panose="020B0600070205080204" pitchFamily="34" charset="-128"/>
              </a:rPr>
            </a:br>
            <a:br>
              <a:rPr lang="en-US" altLang="en-US" dirty="0">
                <a:ea typeface="ＭＳ Ｐゴシック" panose="020B0600070205080204" pitchFamily="34" charset="-128"/>
              </a:rPr>
            </a:br>
            <a:br>
              <a:rPr lang="en-US" altLang="en-US" dirty="0">
                <a:ea typeface="ＭＳ Ｐゴシック" panose="020B0600070205080204" pitchFamily="34" charset="-128"/>
              </a:rPr>
            </a:br>
            <a:r>
              <a:rPr lang="el-GR" altLang="en-US" sz="4000" dirty="0" err="1">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κριτικ</a:t>
            </a:r>
            <a:r>
              <a:rPr lang="en-US" altLang="en-US" sz="4000" dirty="0" err="1">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ή</a:t>
            </a:r>
            <a:r>
              <a:rPr lang="el-GR"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sv-SE"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GB" altLang="en-US" sz="4000" dirty="0">
                <a:latin typeface="Times New Roman" panose="02020603050405020304" pitchFamily="18" charset="0"/>
                <a:ea typeface="ＭＳ Ｐゴシック" panose="020B0600070205080204" pitchFamily="34" charset="-128"/>
                <a:cs typeface="Times New Roman" panose="02020603050405020304" pitchFamily="18" charset="0"/>
              </a:rPr>
              <a:t>critical</a:t>
            </a:r>
            <a:br>
              <a:rPr lang="en-US"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n-US"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δημιουργία			</a:t>
            </a:r>
            <a:r>
              <a:rPr lang="sv-SE"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GB" altLang="en-US" sz="4000" dirty="0">
                <a:latin typeface="Times New Roman" panose="02020603050405020304" pitchFamily="18" charset="0"/>
                <a:ea typeface="ＭＳ Ｐゴシック" panose="020B0600070205080204" pitchFamily="34" charset="-128"/>
                <a:cs typeface="Times New Roman" panose="02020603050405020304" pitchFamily="18" charset="0"/>
              </a:rPr>
              <a:t>creative</a:t>
            </a:r>
            <a:br>
              <a:rPr lang="en-US"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n-US"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φροντίδα			</a:t>
            </a:r>
            <a:r>
              <a:rPr lang="sv-SE"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l-GR"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GB" altLang="en-US" sz="4000" dirty="0">
                <a:latin typeface="Times New Roman" panose="02020603050405020304" pitchFamily="18" charset="0"/>
                <a:ea typeface="ＭＳ Ｐゴシック" panose="020B0600070205080204" pitchFamily="34" charset="-128"/>
                <a:cs typeface="Times New Roman" panose="02020603050405020304" pitchFamily="18" charset="0"/>
              </a:rPr>
              <a:t>caring</a:t>
            </a:r>
            <a:br>
              <a:rPr lang="en-US" altLang="en-US" sz="4000" dirty="0">
                <a:latin typeface="Times New Roman" panose="02020603050405020304" pitchFamily="18" charset="0"/>
                <a:ea typeface="ＭＳ Ｐゴシック" panose="020B0600070205080204" pitchFamily="34" charset="-128"/>
                <a:cs typeface="Times New Roman" panose="02020603050405020304" pitchFamily="18" charset="0"/>
              </a:rPr>
            </a:br>
            <a:br>
              <a:rPr lang="en-US"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4000" dirty="0" err="1">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συνεργασ</a:t>
            </a:r>
            <a:r>
              <a:rPr lang="en-US" altLang="en-US" sz="4000" dirty="0" err="1">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ί</a:t>
            </a:r>
            <a:r>
              <a:rPr lang="el-GR"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α			</a:t>
            </a:r>
            <a:r>
              <a:rPr lang="sv-SE" altLang="en-US" sz="4000"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GB" altLang="en-US" sz="4000" dirty="0">
                <a:latin typeface="Times New Roman" panose="02020603050405020304" pitchFamily="18" charset="0"/>
                <a:ea typeface="ＭＳ Ｐゴシック" panose="020B0600070205080204" pitchFamily="34" charset="-128"/>
                <a:cs typeface="Times New Roman" panose="02020603050405020304" pitchFamily="18" charset="0"/>
              </a:rPr>
              <a:t>collaborative</a:t>
            </a:r>
            <a:br>
              <a:rPr lang="en-GB" altLang="en-US"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n-GB" altLang="en-US"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br>
              <a:rPr lang="el-GR" altLang="en-US"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3600" b="1"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κοινότητα διερεύνησης </a:t>
            </a:r>
            <a:r>
              <a:rPr lang="sv-SE" altLang="en-US" sz="3600" b="1"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sv-SE" altLang="en-US" sz="3600" b="1" dirty="0" err="1">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community</a:t>
            </a:r>
            <a:r>
              <a:rPr lang="sv-SE" altLang="en-US" sz="3600" b="1"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sv-SE" altLang="en-US" sz="3600" b="1" dirty="0" err="1">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of</a:t>
            </a:r>
            <a:r>
              <a:rPr lang="sv-SE" altLang="en-US" sz="3600" b="1"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sv-SE" altLang="en-US" sz="3600" b="1" dirty="0" err="1">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inquiry</a:t>
            </a:r>
            <a:endParaRPr lang="en-US" altLang="en-US" sz="3600" b="1"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6309852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484BA60F-425C-BB4D-A65C-19693BB9E31A}"/>
              </a:ext>
            </a:extLst>
          </p:cNvPr>
          <p:cNvSpPr>
            <a:spLocks noGrp="1" noChangeArrowheads="1"/>
          </p:cNvSpPr>
          <p:nvPr>
            <p:ph type="title" idx="4294967295"/>
          </p:nvPr>
        </p:nvSpPr>
        <p:spPr>
          <a:xfrm>
            <a:off x="2590800" y="66675"/>
            <a:ext cx="8077200" cy="1371600"/>
          </a:xfrm>
        </p:spPr>
        <p:txBody>
          <a:bodyPr/>
          <a:lstStyle/>
          <a:p>
            <a:r>
              <a:rPr lang="el-GR" altLang="en-US" sz="3600" b="1" dirty="0">
                <a:latin typeface="Times New Roman" panose="02020603050405020304" pitchFamily="18" charset="0"/>
                <a:ea typeface="ＭＳ Ｐゴシック" panose="020B0600070205080204" pitchFamily="34" charset="-128"/>
                <a:cs typeface="Times New Roman" panose="02020603050405020304" pitchFamily="18" charset="0"/>
              </a:rPr>
              <a:t>Η μέθοδος </a:t>
            </a:r>
            <a:r>
              <a:rPr lang="en-US" altLang="en-US" sz="3600" b="1" dirty="0">
                <a:latin typeface="Times New Roman" panose="02020603050405020304" pitchFamily="18" charset="0"/>
                <a:ea typeface="ＭＳ Ｐゴシック" panose="020B0600070205080204" pitchFamily="34" charset="-128"/>
                <a:cs typeface="Times New Roman" panose="02020603050405020304" pitchFamily="18" charset="0"/>
              </a:rPr>
              <a:t>P4C </a:t>
            </a:r>
            <a:r>
              <a:rPr lang="el-GR" altLang="en-US" sz="3600" b="1" dirty="0">
                <a:latin typeface="Times New Roman" panose="02020603050405020304" pitchFamily="18" charset="0"/>
                <a:ea typeface="ＭＳ Ｐゴシック" panose="020B0600070205080204" pitchFamily="34" charset="-128"/>
                <a:cs typeface="Times New Roman" panose="02020603050405020304" pitchFamily="18" charset="0"/>
              </a:rPr>
              <a:t>σε βήματα</a:t>
            </a:r>
            <a:endParaRPr lang="en-GB" altLang="en-US" sz="3600" b="1"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3314" name="Rectangle 5">
            <a:extLst>
              <a:ext uri="{FF2B5EF4-FFF2-40B4-BE49-F238E27FC236}">
                <a16:creationId xmlns:a16="http://schemas.microsoft.com/office/drawing/2014/main" id="{B7C5E32E-FD14-C845-8039-DE205032625B}"/>
              </a:ext>
            </a:extLst>
          </p:cNvPr>
          <p:cNvSpPr>
            <a:spLocks noGrp="1" noChangeArrowheads="1"/>
          </p:cNvSpPr>
          <p:nvPr>
            <p:ph type="body" idx="4294967295"/>
          </p:nvPr>
        </p:nvSpPr>
        <p:spPr bwMode="auto">
          <a:xfrm>
            <a:off x="2895600" y="4419601"/>
            <a:ext cx="7772400" cy="1052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None/>
            </a:pPr>
            <a:endParaRPr lang="en-GB" altLang="en-US" sz="2400">
              <a:ea typeface="ＭＳ Ｐゴシック" panose="020B0600070205080204" pitchFamily="34" charset="-128"/>
            </a:endParaRPr>
          </a:p>
          <a:p>
            <a:pPr>
              <a:buFontTx/>
              <a:buNone/>
            </a:pPr>
            <a:endParaRPr lang="en-GB" altLang="en-US" sz="2400">
              <a:ea typeface="ＭＳ Ｐゴシック" panose="020B0600070205080204" pitchFamily="34" charset="-128"/>
            </a:endParaRPr>
          </a:p>
        </p:txBody>
      </p:sp>
      <p:sp>
        <p:nvSpPr>
          <p:cNvPr id="13315" name="Rectangle 13">
            <a:extLst>
              <a:ext uri="{FF2B5EF4-FFF2-40B4-BE49-F238E27FC236}">
                <a16:creationId xmlns:a16="http://schemas.microsoft.com/office/drawing/2014/main" id="{B2E9F9C0-E696-2845-A71A-0C96A19C42F5}"/>
              </a:ext>
            </a:extLst>
          </p:cNvPr>
          <p:cNvSpPr>
            <a:spLocks noChangeArrowheads="1"/>
          </p:cNvSpPr>
          <p:nvPr/>
        </p:nvSpPr>
        <p:spPr bwMode="auto">
          <a:xfrm>
            <a:off x="2362201" y="2057400"/>
            <a:ext cx="29527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20000"/>
              </a:spcBef>
              <a:buFontTx/>
              <a:buNone/>
            </a:pPr>
            <a:r>
              <a:rPr lang="en-GB" altLang="en-US" sz="2800">
                <a:latin typeface="Tahoma" panose="020B0604030504040204" pitchFamily="34" charset="0"/>
                <a:ea typeface="ＭＳ Ｐゴシック" panose="020B0600070205080204" pitchFamily="34" charset="-128"/>
              </a:rPr>
              <a:t> </a:t>
            </a:r>
          </a:p>
        </p:txBody>
      </p:sp>
      <p:sp>
        <p:nvSpPr>
          <p:cNvPr id="13316" name="Text Box 37">
            <a:extLst>
              <a:ext uri="{FF2B5EF4-FFF2-40B4-BE49-F238E27FC236}">
                <a16:creationId xmlns:a16="http://schemas.microsoft.com/office/drawing/2014/main" id="{1929A7D5-6118-C54A-9058-700D6B2C26A7}"/>
              </a:ext>
            </a:extLst>
          </p:cNvPr>
          <p:cNvSpPr txBox="1">
            <a:spLocks noChangeArrowheads="1"/>
          </p:cNvSpPr>
          <p:nvPr/>
        </p:nvSpPr>
        <p:spPr bwMode="auto">
          <a:xfrm>
            <a:off x="2057400" y="2438400"/>
            <a:ext cx="79248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endParaRPr lang="en-GB" altLang="en-US" sz="3600">
              <a:latin typeface="Tahoma" panose="020B0604030504040204" pitchFamily="34" charset="0"/>
              <a:ea typeface="ＭＳ Ｐゴシック" panose="020B0600070205080204" pitchFamily="34" charset="-128"/>
            </a:endParaRPr>
          </a:p>
        </p:txBody>
      </p:sp>
      <p:sp>
        <p:nvSpPr>
          <p:cNvPr id="13317" name="Text Box 38">
            <a:extLst>
              <a:ext uri="{FF2B5EF4-FFF2-40B4-BE49-F238E27FC236}">
                <a16:creationId xmlns:a16="http://schemas.microsoft.com/office/drawing/2014/main" id="{E90EA8E1-5D3F-F247-88F4-5A15D0A89F93}"/>
              </a:ext>
            </a:extLst>
          </p:cNvPr>
          <p:cNvSpPr txBox="1">
            <a:spLocks noChangeArrowheads="1"/>
          </p:cNvSpPr>
          <p:nvPr/>
        </p:nvSpPr>
        <p:spPr bwMode="auto">
          <a:xfrm>
            <a:off x="2286000" y="3352800"/>
            <a:ext cx="79248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endParaRPr lang="en-GB" altLang="en-US" sz="3600">
              <a:latin typeface="Tahoma" panose="020B0604030504040204" pitchFamily="34" charset="0"/>
              <a:ea typeface="ＭＳ Ｐゴシック" panose="020B0600070205080204" pitchFamily="34" charset="-128"/>
            </a:endParaRPr>
          </a:p>
        </p:txBody>
      </p:sp>
      <p:sp>
        <p:nvSpPr>
          <p:cNvPr id="19463" name="Text Box 39">
            <a:extLst>
              <a:ext uri="{FF2B5EF4-FFF2-40B4-BE49-F238E27FC236}">
                <a16:creationId xmlns:a16="http://schemas.microsoft.com/office/drawing/2014/main" id="{26976E88-8B08-BD47-83AD-902B24CBAB04}"/>
              </a:ext>
            </a:extLst>
          </p:cNvPr>
          <p:cNvSpPr txBox="1">
            <a:spLocks noChangeArrowheads="1"/>
          </p:cNvSpPr>
          <p:nvPr/>
        </p:nvSpPr>
        <p:spPr bwMode="auto">
          <a:xfrm>
            <a:off x="2166938" y="1979945"/>
            <a:ext cx="3352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1800" b="1" dirty="0">
                <a:solidFill>
                  <a:srgbClr val="00FF00"/>
                </a:solidFill>
                <a:latin typeface="Comic Sans MS" panose="030F0902030302020204" pitchFamily="66" charset="0"/>
                <a:ea typeface="ＭＳ Ｐゴシック" panose="020B0600070205080204" pitchFamily="34" charset="-128"/>
              </a:rPr>
              <a:t> </a:t>
            </a:r>
            <a:r>
              <a:rPr lang="en-GB" altLang="en-US" sz="1800" b="1" dirty="0">
                <a:solidFill>
                  <a:srgbClr val="FF6600"/>
                </a:solidFill>
                <a:latin typeface="Arial" panose="020B0604020202020204" pitchFamily="34" charset="0"/>
                <a:ea typeface="ＭＳ Ｐゴシック" panose="020B0600070205080204" pitchFamily="34" charset="-128"/>
              </a:rPr>
              <a:t>CIRCLE</a:t>
            </a:r>
            <a:endParaRPr lang="el-GR" altLang="en-US" sz="1800" b="1" dirty="0">
              <a:solidFill>
                <a:srgbClr val="FF6600"/>
              </a:solidFill>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1800" b="1" dirty="0">
                <a:solidFill>
                  <a:srgbClr val="FF6600"/>
                </a:solidFill>
                <a:latin typeface="Arial" panose="020B0604020202020204" pitchFamily="34" charset="0"/>
                <a:ea typeface="ＭＳ Ｐゴシック" panose="020B0600070205080204" pitchFamily="34" charset="-128"/>
              </a:rPr>
              <a:t>κάνε κύκλο</a:t>
            </a:r>
            <a:endParaRPr lang="en-GB" altLang="en-US" sz="1800" b="1" dirty="0">
              <a:solidFill>
                <a:srgbClr val="FF6600"/>
              </a:solidFill>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endParaRPr lang="en-GB" altLang="en-US" sz="1800" dirty="0">
              <a:latin typeface="Tahoma" panose="020B0604030504040204" pitchFamily="34" charset="0"/>
              <a:ea typeface="ＭＳ Ｐゴシック" panose="020B0600070205080204" pitchFamily="34" charset="-128"/>
            </a:endParaRPr>
          </a:p>
        </p:txBody>
      </p:sp>
      <p:sp>
        <p:nvSpPr>
          <p:cNvPr id="13319" name="Rectangle 41">
            <a:extLst>
              <a:ext uri="{FF2B5EF4-FFF2-40B4-BE49-F238E27FC236}">
                <a16:creationId xmlns:a16="http://schemas.microsoft.com/office/drawing/2014/main" id="{A7C5440A-D237-B349-B550-02A4DA8F7EE1}"/>
              </a:ext>
            </a:extLst>
          </p:cNvPr>
          <p:cNvSpPr>
            <a:spLocks noChangeArrowheads="1"/>
          </p:cNvSpPr>
          <p:nvPr/>
        </p:nvSpPr>
        <p:spPr bwMode="auto">
          <a:xfrm>
            <a:off x="5429250" y="2697164"/>
            <a:ext cx="9144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19465" name="Picture 40" descr="PE03211_">
            <a:extLst>
              <a:ext uri="{FF2B5EF4-FFF2-40B4-BE49-F238E27FC236}">
                <a16:creationId xmlns:a16="http://schemas.microsoft.com/office/drawing/2014/main" id="{83F9D7D5-FA30-F340-B441-EC0AC7EE0C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600200"/>
            <a:ext cx="13335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 Box 42">
            <a:extLst>
              <a:ext uri="{FF2B5EF4-FFF2-40B4-BE49-F238E27FC236}">
                <a16:creationId xmlns:a16="http://schemas.microsoft.com/office/drawing/2014/main" id="{AC853B59-C083-8841-AEED-D71DF28DA33D}"/>
              </a:ext>
            </a:extLst>
          </p:cNvPr>
          <p:cNvSpPr txBox="1">
            <a:spLocks noChangeArrowheads="1"/>
          </p:cNvSpPr>
          <p:nvPr/>
        </p:nvSpPr>
        <p:spPr bwMode="auto">
          <a:xfrm>
            <a:off x="2514601" y="3505200"/>
            <a:ext cx="1935163"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2000" b="1" dirty="0">
                <a:latin typeface="Arial" panose="020B0604020202020204" pitchFamily="34" charset="0"/>
                <a:ea typeface="ＭＳ Ｐゴシック" panose="020B0600070205080204" pitchFamily="34" charset="-128"/>
              </a:rPr>
              <a:t>STIMULUS</a:t>
            </a:r>
            <a:endParaRPr lang="el-GR" altLang="en-US" sz="2000" b="1" dirty="0">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2000" b="1" dirty="0">
                <a:latin typeface="Arial" panose="020B0604020202020204" pitchFamily="34" charset="0"/>
                <a:ea typeface="ＭＳ Ｐゴシック" panose="020B0600070205080204" pitchFamily="34" charset="-128"/>
              </a:rPr>
              <a:t>κίνητρο</a:t>
            </a:r>
          </a:p>
          <a:p>
            <a:pPr eaLnBrk="1" hangingPunct="1">
              <a:lnSpc>
                <a:spcPct val="100000"/>
              </a:lnSpc>
              <a:spcBef>
                <a:spcPct val="50000"/>
              </a:spcBef>
              <a:buFontTx/>
              <a:buNone/>
            </a:pPr>
            <a:endParaRPr lang="en-GB" altLang="en-US" sz="2000" b="1" dirty="0">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endParaRPr lang="en-GB" altLang="en-US" sz="3600" dirty="0">
              <a:latin typeface="Tahoma" panose="020B0604030504040204" pitchFamily="34" charset="0"/>
              <a:ea typeface="ＭＳ Ｐゴシック" panose="020B0600070205080204" pitchFamily="34" charset="-128"/>
            </a:endParaRPr>
          </a:p>
        </p:txBody>
      </p:sp>
      <p:sp>
        <p:nvSpPr>
          <p:cNvPr id="13322" name="Rectangle 44">
            <a:extLst>
              <a:ext uri="{FF2B5EF4-FFF2-40B4-BE49-F238E27FC236}">
                <a16:creationId xmlns:a16="http://schemas.microsoft.com/office/drawing/2014/main" id="{0E6671F6-5312-1A48-94D8-821CCD6A2CA3}"/>
              </a:ext>
            </a:extLst>
          </p:cNvPr>
          <p:cNvSpPr>
            <a:spLocks noChangeArrowheads="1"/>
          </p:cNvSpPr>
          <p:nvPr/>
        </p:nvSpPr>
        <p:spPr bwMode="auto">
          <a:xfrm>
            <a:off x="5500688" y="2568575"/>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19468" name="Picture 43" descr="TN00718_">
            <a:extLst>
              <a:ext uri="{FF2B5EF4-FFF2-40B4-BE49-F238E27FC236}">
                <a16:creationId xmlns:a16="http://schemas.microsoft.com/office/drawing/2014/main" id="{3E8741E1-7653-A644-BD4C-BC1C97C4C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2971800"/>
            <a:ext cx="2039938"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9" name="Text Box 45">
            <a:extLst>
              <a:ext uri="{FF2B5EF4-FFF2-40B4-BE49-F238E27FC236}">
                <a16:creationId xmlns:a16="http://schemas.microsoft.com/office/drawing/2014/main" id="{B0703F0F-01E1-044E-A3FE-B2EF2655D0B3}"/>
              </a:ext>
            </a:extLst>
          </p:cNvPr>
          <p:cNvSpPr txBox="1">
            <a:spLocks noChangeArrowheads="1"/>
          </p:cNvSpPr>
          <p:nvPr/>
        </p:nvSpPr>
        <p:spPr bwMode="auto">
          <a:xfrm>
            <a:off x="1905000" y="5181601"/>
            <a:ext cx="33528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2000" b="1" dirty="0">
                <a:solidFill>
                  <a:srgbClr val="FF0000"/>
                </a:solidFill>
                <a:latin typeface="Comic Sans MS" panose="030F0902030302020204" pitchFamily="66" charset="0"/>
                <a:ea typeface="ＭＳ Ｐゴシック" panose="020B0600070205080204" pitchFamily="34" charset="-128"/>
              </a:rPr>
              <a:t> </a:t>
            </a:r>
            <a:r>
              <a:rPr lang="en-GB" altLang="en-US" sz="2000" b="1" dirty="0">
                <a:solidFill>
                  <a:srgbClr val="FF0000"/>
                </a:solidFill>
                <a:latin typeface="Arial" panose="020B0604020202020204" pitchFamily="34" charset="0"/>
                <a:ea typeface="ＭＳ Ｐゴシック" panose="020B0600070205080204" pitchFamily="34" charset="-128"/>
              </a:rPr>
              <a:t>INVITING QUESTIONS </a:t>
            </a:r>
            <a:endParaRPr lang="el-GR" altLang="en-US" sz="2000" b="1" dirty="0">
              <a:solidFill>
                <a:srgbClr val="FF0000"/>
              </a:solidFill>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2000" b="1" dirty="0">
                <a:solidFill>
                  <a:srgbClr val="FF0000"/>
                </a:solidFill>
                <a:latin typeface="Arial" panose="020B0604020202020204" pitchFamily="34" charset="0"/>
                <a:ea typeface="ＭＳ Ｐゴシック" panose="020B0600070205080204" pitchFamily="34" charset="-128"/>
              </a:rPr>
              <a:t>	ερωτήσεις</a:t>
            </a:r>
            <a:endParaRPr lang="en-GB" altLang="en-US" sz="2000" b="1" dirty="0">
              <a:solidFill>
                <a:srgbClr val="FF0000"/>
              </a:solidFill>
              <a:latin typeface="Arial" panose="020B0604020202020204" pitchFamily="34" charset="0"/>
              <a:ea typeface="ＭＳ Ｐゴシック" panose="020B0600070205080204" pitchFamily="34" charset="-128"/>
            </a:endParaRPr>
          </a:p>
        </p:txBody>
      </p:sp>
      <p:sp>
        <p:nvSpPr>
          <p:cNvPr id="13325" name="Rectangle 47">
            <a:extLst>
              <a:ext uri="{FF2B5EF4-FFF2-40B4-BE49-F238E27FC236}">
                <a16:creationId xmlns:a16="http://schemas.microsoft.com/office/drawing/2014/main" id="{2AFC55AA-1B9B-6246-ADE8-44415AE8BD37}"/>
              </a:ext>
            </a:extLst>
          </p:cNvPr>
          <p:cNvSpPr>
            <a:spLocks noChangeArrowheads="1"/>
          </p:cNvSpPr>
          <p:nvPr/>
        </p:nvSpPr>
        <p:spPr bwMode="auto">
          <a:xfrm>
            <a:off x="5600700" y="278765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19471" name="Picture 46" descr="SY01310_">
            <a:extLst>
              <a:ext uri="{FF2B5EF4-FFF2-40B4-BE49-F238E27FC236}">
                <a16:creationId xmlns:a16="http://schemas.microsoft.com/office/drawing/2014/main" id="{BD525BD4-B5A3-CC49-B342-38B59663F6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4800601"/>
            <a:ext cx="990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32" name="Text Box 48">
            <a:extLst>
              <a:ext uri="{FF2B5EF4-FFF2-40B4-BE49-F238E27FC236}">
                <a16:creationId xmlns:a16="http://schemas.microsoft.com/office/drawing/2014/main" id="{3452FE08-CA5A-EC4F-A1F8-20FB783ADF86}"/>
              </a:ext>
            </a:extLst>
          </p:cNvPr>
          <p:cNvSpPr txBox="1">
            <a:spLocks noChangeArrowheads="1"/>
          </p:cNvSpPr>
          <p:nvPr/>
        </p:nvSpPr>
        <p:spPr bwMode="auto">
          <a:xfrm>
            <a:off x="6629400" y="2209801"/>
            <a:ext cx="18288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2000" b="1" dirty="0">
                <a:solidFill>
                  <a:srgbClr val="800000"/>
                </a:solidFill>
                <a:latin typeface="Arial" panose="020B0604020202020204" pitchFamily="34" charset="0"/>
                <a:ea typeface="ＭＳ Ｐゴシック" panose="020B0600070205080204" pitchFamily="34" charset="-128"/>
              </a:rPr>
              <a:t> CHOOSE</a:t>
            </a:r>
            <a:endParaRPr lang="el-GR" altLang="en-US" sz="2000" b="1" dirty="0">
              <a:solidFill>
                <a:srgbClr val="800000"/>
              </a:solidFill>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2000" b="1" dirty="0">
                <a:solidFill>
                  <a:srgbClr val="800000"/>
                </a:solidFill>
                <a:latin typeface="Arial" panose="020B0604020202020204" pitchFamily="34" charset="0"/>
                <a:ea typeface="ＭＳ Ｐゴシック" panose="020B0600070205080204" pitchFamily="34" charset="-128"/>
              </a:rPr>
              <a:t> επέλεξε ερώτηση</a:t>
            </a:r>
            <a:r>
              <a:rPr lang="en-GB" altLang="en-US" sz="2000" b="1" dirty="0">
                <a:solidFill>
                  <a:srgbClr val="333399"/>
                </a:solidFill>
                <a:latin typeface="Comic Sans MS" panose="030F0902030302020204" pitchFamily="66" charset="0"/>
                <a:ea typeface="ＭＳ Ｐゴシック" panose="020B0600070205080204" pitchFamily="34" charset="-128"/>
              </a:rPr>
              <a:t>	</a:t>
            </a:r>
            <a:r>
              <a:rPr lang="en-GB" altLang="en-US" sz="3600" dirty="0">
                <a:latin typeface="Tahoma" panose="020B0604030504040204" pitchFamily="34" charset="0"/>
                <a:ea typeface="ＭＳ Ｐゴシック" panose="020B0600070205080204" pitchFamily="34" charset="-128"/>
              </a:rPr>
              <a:t> </a:t>
            </a:r>
          </a:p>
        </p:txBody>
      </p:sp>
      <p:sp>
        <p:nvSpPr>
          <p:cNvPr id="13328" name="Rectangle 50">
            <a:extLst>
              <a:ext uri="{FF2B5EF4-FFF2-40B4-BE49-F238E27FC236}">
                <a16:creationId xmlns:a16="http://schemas.microsoft.com/office/drawing/2014/main" id="{7332C4AD-AF99-AB49-B57E-FEEA7752B204}"/>
              </a:ext>
            </a:extLst>
          </p:cNvPr>
          <p:cNvSpPr>
            <a:spLocks noChangeArrowheads="1"/>
          </p:cNvSpPr>
          <p:nvPr/>
        </p:nvSpPr>
        <p:spPr bwMode="auto">
          <a:xfrm>
            <a:off x="6096000" y="228600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67633" name="Picture 49" descr="BS01202_">
            <a:extLst>
              <a:ext uri="{FF2B5EF4-FFF2-40B4-BE49-F238E27FC236}">
                <a16:creationId xmlns:a16="http://schemas.microsoft.com/office/drawing/2014/main" id="{89A2E0C8-8A9E-A74E-B756-51914D456B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1676401"/>
            <a:ext cx="10096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35" name="Text Box 51">
            <a:extLst>
              <a:ext uri="{FF2B5EF4-FFF2-40B4-BE49-F238E27FC236}">
                <a16:creationId xmlns:a16="http://schemas.microsoft.com/office/drawing/2014/main" id="{4A801DF5-29FD-1E4A-8DD2-9F563E1AE821}"/>
              </a:ext>
            </a:extLst>
          </p:cNvPr>
          <p:cNvSpPr txBox="1">
            <a:spLocks noChangeArrowheads="1"/>
          </p:cNvSpPr>
          <p:nvPr/>
        </p:nvSpPr>
        <p:spPr bwMode="auto">
          <a:xfrm>
            <a:off x="6858000" y="3886201"/>
            <a:ext cx="19050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2000" b="1" dirty="0">
                <a:solidFill>
                  <a:srgbClr val="0000FF"/>
                </a:solidFill>
                <a:latin typeface="Arial" panose="020B0604020202020204" pitchFamily="34" charset="0"/>
                <a:ea typeface="ＭＳ Ｐゴシック" panose="020B0600070205080204" pitchFamily="34" charset="-128"/>
              </a:rPr>
              <a:t>DIALOGUE</a:t>
            </a:r>
            <a:endParaRPr lang="el-GR" altLang="en-US" sz="2000" b="1" dirty="0">
              <a:solidFill>
                <a:srgbClr val="0000FF"/>
              </a:solidFill>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2000" b="1" dirty="0">
                <a:solidFill>
                  <a:srgbClr val="0000FF"/>
                </a:solidFill>
                <a:latin typeface="Arial" panose="020B0604020202020204" pitchFamily="34" charset="0"/>
                <a:ea typeface="ＭＳ Ｐゴシック" panose="020B0600070205080204" pitchFamily="34" charset="-128"/>
              </a:rPr>
              <a:t>διάλογος</a:t>
            </a:r>
            <a:r>
              <a:rPr lang="en-GB" altLang="en-US" sz="2000" dirty="0">
                <a:solidFill>
                  <a:srgbClr val="0000FF"/>
                </a:solidFill>
                <a:latin typeface="Tahoma" panose="020B0604030504040204" pitchFamily="34" charset="0"/>
                <a:ea typeface="ＭＳ Ｐゴシック" panose="020B0600070205080204" pitchFamily="34" charset="-128"/>
              </a:rPr>
              <a:t> </a:t>
            </a:r>
          </a:p>
        </p:txBody>
      </p:sp>
      <p:sp>
        <p:nvSpPr>
          <p:cNvPr id="13331" name="Rectangle 53">
            <a:extLst>
              <a:ext uri="{FF2B5EF4-FFF2-40B4-BE49-F238E27FC236}">
                <a16:creationId xmlns:a16="http://schemas.microsoft.com/office/drawing/2014/main" id="{80CB6503-5AEF-A348-B896-18BB158F8A6F}"/>
              </a:ext>
            </a:extLst>
          </p:cNvPr>
          <p:cNvSpPr>
            <a:spLocks noChangeArrowheads="1"/>
          </p:cNvSpPr>
          <p:nvPr/>
        </p:nvSpPr>
        <p:spPr bwMode="auto">
          <a:xfrm>
            <a:off x="5353050" y="2773364"/>
            <a:ext cx="9144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67636" name="Picture 52" descr="j0187159">
            <a:extLst>
              <a:ext uri="{FF2B5EF4-FFF2-40B4-BE49-F238E27FC236}">
                <a16:creationId xmlns:a16="http://schemas.microsoft.com/office/drawing/2014/main" id="{4A0D3EB7-34BF-8C47-ACDA-72D8F8AA88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0" y="3505200"/>
            <a:ext cx="14859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38" name="Text Box 54">
            <a:extLst>
              <a:ext uri="{FF2B5EF4-FFF2-40B4-BE49-F238E27FC236}">
                <a16:creationId xmlns:a16="http://schemas.microsoft.com/office/drawing/2014/main" id="{740CB132-C96D-624F-B58B-A7EF345F5B54}"/>
              </a:ext>
            </a:extLst>
          </p:cNvPr>
          <p:cNvSpPr txBox="1">
            <a:spLocks noChangeArrowheads="1"/>
          </p:cNvSpPr>
          <p:nvPr/>
        </p:nvSpPr>
        <p:spPr bwMode="auto">
          <a:xfrm>
            <a:off x="6553200" y="4910139"/>
            <a:ext cx="2895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GB" altLang="en-US" sz="2000" b="1" dirty="0">
                <a:latin typeface="Arial" panose="020B0604020202020204" pitchFamily="34" charset="0"/>
                <a:ea typeface="ＭＳ Ｐゴシック" panose="020B0600070205080204" pitchFamily="34" charset="-128"/>
              </a:rPr>
              <a:t>REVIEW</a:t>
            </a:r>
            <a:endParaRPr lang="el-GR" altLang="en-US" sz="2000" b="1" dirty="0">
              <a:latin typeface="Arial" panose="020B0604020202020204" pitchFamily="34" charset="0"/>
              <a:ea typeface="ＭＳ Ｐゴシック" panose="020B0600070205080204" pitchFamily="34" charset="-128"/>
            </a:endParaRPr>
          </a:p>
          <a:p>
            <a:pPr eaLnBrk="1" hangingPunct="1">
              <a:lnSpc>
                <a:spcPct val="100000"/>
              </a:lnSpc>
              <a:spcBef>
                <a:spcPct val="50000"/>
              </a:spcBef>
              <a:buFontTx/>
              <a:buNone/>
            </a:pPr>
            <a:r>
              <a:rPr lang="el-GR" altLang="en-US" sz="2000" b="1" u="sng" dirty="0">
                <a:latin typeface="Arial" panose="020B0604020202020204" pitchFamily="34" charset="0"/>
                <a:ea typeface="ＭＳ Ｐゴシック" panose="020B0600070205080204" pitchFamily="34" charset="-128"/>
              </a:rPr>
              <a:t>ανασκόπηση</a:t>
            </a:r>
          </a:p>
          <a:p>
            <a:pPr eaLnBrk="1" hangingPunct="1">
              <a:lnSpc>
                <a:spcPct val="100000"/>
              </a:lnSpc>
              <a:spcBef>
                <a:spcPct val="50000"/>
              </a:spcBef>
              <a:buFontTx/>
              <a:buNone/>
            </a:pPr>
            <a:r>
              <a:rPr lang="en-GB" altLang="en-US" sz="2000" b="1" u="sng" dirty="0">
                <a:latin typeface="Tahoma" panose="020B0604030504040204" pitchFamily="34" charset="0"/>
                <a:ea typeface="ＭＳ Ｐゴシック" panose="020B0600070205080204" pitchFamily="34" charset="-128"/>
              </a:rPr>
              <a:t> </a:t>
            </a:r>
          </a:p>
        </p:txBody>
      </p:sp>
      <p:sp>
        <p:nvSpPr>
          <p:cNvPr id="13334" name="Rectangle 56">
            <a:extLst>
              <a:ext uri="{FF2B5EF4-FFF2-40B4-BE49-F238E27FC236}">
                <a16:creationId xmlns:a16="http://schemas.microsoft.com/office/drawing/2014/main" id="{CF6A94A7-8531-E94B-9E7F-644FBEAE7D18}"/>
              </a:ext>
            </a:extLst>
          </p:cNvPr>
          <p:cNvSpPr>
            <a:spLocks noChangeArrowheads="1"/>
          </p:cNvSpPr>
          <p:nvPr/>
        </p:nvSpPr>
        <p:spPr bwMode="auto">
          <a:xfrm>
            <a:off x="5595938" y="2811464"/>
            <a:ext cx="9144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3600">
              <a:latin typeface="Tahoma" panose="020B0604030504040204" pitchFamily="34" charset="0"/>
              <a:ea typeface="ＭＳ Ｐゴシック" panose="020B0600070205080204" pitchFamily="34" charset="-128"/>
            </a:endParaRPr>
          </a:p>
        </p:txBody>
      </p:sp>
      <p:pic>
        <p:nvPicPr>
          <p:cNvPr id="67639" name="Picture 55" descr="HM00350_">
            <a:extLst>
              <a:ext uri="{FF2B5EF4-FFF2-40B4-BE49-F238E27FC236}">
                <a16:creationId xmlns:a16="http://schemas.microsoft.com/office/drawing/2014/main" id="{E2D7BCD6-8EE2-FF4A-B20B-4AE6E2B2741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53401" y="4800600"/>
            <a:ext cx="1000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7929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463"/>
                                        </p:tgtEl>
                                        <p:attrNameLst>
                                          <p:attrName>style.visibility</p:attrName>
                                        </p:attrNameLst>
                                      </p:cBhvr>
                                      <p:to>
                                        <p:strVal val="visible"/>
                                      </p:to>
                                    </p:set>
                                    <p:anim calcmode="lin" valueType="num">
                                      <p:cBhvr additive="base">
                                        <p:cTn id="11" dur="500" fill="hold"/>
                                        <p:tgtEl>
                                          <p:spTgt spid="19463"/>
                                        </p:tgtEl>
                                        <p:attrNameLst>
                                          <p:attrName>ppt_x</p:attrName>
                                        </p:attrNameLst>
                                      </p:cBhvr>
                                      <p:tavLst>
                                        <p:tav tm="0">
                                          <p:val>
                                            <p:strVal val="#ppt_x"/>
                                          </p:val>
                                        </p:tav>
                                        <p:tav tm="100000">
                                          <p:val>
                                            <p:strVal val="#ppt_x"/>
                                          </p:val>
                                        </p:tav>
                                      </p:tavLst>
                                    </p:anim>
                                    <p:anim calcmode="lin" valueType="num">
                                      <p:cBhvr additive="base">
                                        <p:cTn id="12" dur="500" fill="hold"/>
                                        <p:tgtEl>
                                          <p:spTgt spid="1946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9465"/>
                                        </p:tgtEl>
                                        <p:attrNameLst>
                                          <p:attrName>style.visibility</p:attrName>
                                        </p:attrNameLst>
                                      </p:cBhvr>
                                      <p:to>
                                        <p:strVal val="visible"/>
                                      </p:to>
                                    </p:set>
                                    <p:anim calcmode="lin" valueType="num">
                                      <p:cBhvr additive="base">
                                        <p:cTn id="17" dur="500" fill="hold"/>
                                        <p:tgtEl>
                                          <p:spTgt spid="19465"/>
                                        </p:tgtEl>
                                        <p:attrNameLst>
                                          <p:attrName>ppt_x</p:attrName>
                                        </p:attrNameLst>
                                      </p:cBhvr>
                                      <p:tavLst>
                                        <p:tav tm="0">
                                          <p:val>
                                            <p:strVal val="#ppt_x"/>
                                          </p:val>
                                        </p:tav>
                                        <p:tav tm="100000">
                                          <p:val>
                                            <p:strVal val="#ppt_x"/>
                                          </p:val>
                                        </p:tav>
                                      </p:tavLst>
                                    </p:anim>
                                    <p:anim calcmode="lin" valueType="num">
                                      <p:cBhvr additive="base">
                                        <p:cTn id="18" dur="500" fill="hold"/>
                                        <p:tgtEl>
                                          <p:spTgt spid="19465"/>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466"/>
                                        </p:tgtEl>
                                        <p:attrNameLst>
                                          <p:attrName>style.visibility</p:attrName>
                                        </p:attrNameLst>
                                      </p:cBhvr>
                                      <p:to>
                                        <p:strVal val="visible"/>
                                      </p:to>
                                    </p:set>
                                    <p:anim calcmode="lin" valueType="num">
                                      <p:cBhvr additive="base">
                                        <p:cTn id="23" dur="500" fill="hold"/>
                                        <p:tgtEl>
                                          <p:spTgt spid="19466"/>
                                        </p:tgtEl>
                                        <p:attrNameLst>
                                          <p:attrName>ppt_x</p:attrName>
                                        </p:attrNameLst>
                                      </p:cBhvr>
                                      <p:tavLst>
                                        <p:tav tm="0">
                                          <p:val>
                                            <p:strVal val="#ppt_x"/>
                                          </p:val>
                                        </p:tav>
                                        <p:tav tm="100000">
                                          <p:val>
                                            <p:strVal val="#ppt_x"/>
                                          </p:val>
                                        </p:tav>
                                      </p:tavLst>
                                    </p:anim>
                                    <p:anim calcmode="lin" valueType="num">
                                      <p:cBhvr additive="base">
                                        <p:cTn id="24" dur="500" fill="hold"/>
                                        <p:tgtEl>
                                          <p:spTgt spid="1946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19468"/>
                                        </p:tgtEl>
                                        <p:attrNameLst>
                                          <p:attrName>style.visibility</p:attrName>
                                        </p:attrNameLst>
                                      </p:cBhvr>
                                      <p:to>
                                        <p:strVal val="visible"/>
                                      </p:to>
                                    </p:set>
                                    <p:anim calcmode="lin" valueType="num">
                                      <p:cBhvr additive="base">
                                        <p:cTn id="29" dur="500" fill="hold"/>
                                        <p:tgtEl>
                                          <p:spTgt spid="19468"/>
                                        </p:tgtEl>
                                        <p:attrNameLst>
                                          <p:attrName>ppt_x</p:attrName>
                                        </p:attrNameLst>
                                      </p:cBhvr>
                                      <p:tavLst>
                                        <p:tav tm="0">
                                          <p:val>
                                            <p:strVal val="#ppt_x"/>
                                          </p:val>
                                        </p:tav>
                                        <p:tav tm="100000">
                                          <p:val>
                                            <p:strVal val="#ppt_x"/>
                                          </p:val>
                                        </p:tav>
                                      </p:tavLst>
                                    </p:anim>
                                    <p:anim calcmode="lin" valueType="num">
                                      <p:cBhvr additive="base">
                                        <p:cTn id="30" dur="500" fill="hold"/>
                                        <p:tgtEl>
                                          <p:spTgt spid="1946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469"/>
                                        </p:tgtEl>
                                        <p:attrNameLst>
                                          <p:attrName>style.visibility</p:attrName>
                                        </p:attrNameLst>
                                      </p:cBhvr>
                                      <p:to>
                                        <p:strVal val="visible"/>
                                      </p:to>
                                    </p:set>
                                    <p:anim calcmode="lin" valueType="num">
                                      <p:cBhvr additive="base">
                                        <p:cTn id="35" dur="500" fill="hold"/>
                                        <p:tgtEl>
                                          <p:spTgt spid="19469"/>
                                        </p:tgtEl>
                                        <p:attrNameLst>
                                          <p:attrName>ppt_x</p:attrName>
                                        </p:attrNameLst>
                                      </p:cBhvr>
                                      <p:tavLst>
                                        <p:tav tm="0">
                                          <p:val>
                                            <p:strVal val="#ppt_x"/>
                                          </p:val>
                                        </p:tav>
                                        <p:tav tm="100000">
                                          <p:val>
                                            <p:strVal val="#ppt_x"/>
                                          </p:val>
                                        </p:tav>
                                      </p:tavLst>
                                    </p:anim>
                                    <p:anim calcmode="lin" valueType="num">
                                      <p:cBhvr additive="base">
                                        <p:cTn id="36" dur="500" fill="hold"/>
                                        <p:tgtEl>
                                          <p:spTgt spid="19469"/>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9471"/>
                                        </p:tgtEl>
                                        <p:attrNameLst>
                                          <p:attrName>style.visibility</p:attrName>
                                        </p:attrNameLst>
                                      </p:cBhvr>
                                      <p:to>
                                        <p:strVal val="visible"/>
                                      </p:to>
                                    </p:set>
                                    <p:anim calcmode="lin" valueType="num">
                                      <p:cBhvr additive="base">
                                        <p:cTn id="41" dur="500" fill="hold"/>
                                        <p:tgtEl>
                                          <p:spTgt spid="19471"/>
                                        </p:tgtEl>
                                        <p:attrNameLst>
                                          <p:attrName>ppt_x</p:attrName>
                                        </p:attrNameLst>
                                      </p:cBhvr>
                                      <p:tavLst>
                                        <p:tav tm="0">
                                          <p:val>
                                            <p:strVal val="#ppt_x"/>
                                          </p:val>
                                        </p:tav>
                                        <p:tav tm="100000">
                                          <p:val>
                                            <p:strVal val="#ppt_x"/>
                                          </p:val>
                                        </p:tav>
                                      </p:tavLst>
                                    </p:anim>
                                    <p:anim calcmode="lin" valueType="num">
                                      <p:cBhvr additive="base">
                                        <p:cTn id="42" dur="500" fill="hold"/>
                                        <p:tgtEl>
                                          <p:spTgt spid="19471"/>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67632"/>
                                        </p:tgtEl>
                                        <p:attrNameLst>
                                          <p:attrName>style.visibility</p:attrName>
                                        </p:attrNameLst>
                                      </p:cBhvr>
                                      <p:to>
                                        <p:strVal val="visible"/>
                                      </p:to>
                                    </p:set>
                                    <p:anim calcmode="lin" valueType="num">
                                      <p:cBhvr additive="base">
                                        <p:cTn id="47" dur="500" fill="hold"/>
                                        <p:tgtEl>
                                          <p:spTgt spid="67632"/>
                                        </p:tgtEl>
                                        <p:attrNameLst>
                                          <p:attrName>ppt_x</p:attrName>
                                        </p:attrNameLst>
                                      </p:cBhvr>
                                      <p:tavLst>
                                        <p:tav tm="0">
                                          <p:val>
                                            <p:strVal val="0-#ppt_w/2"/>
                                          </p:val>
                                        </p:tav>
                                        <p:tav tm="100000">
                                          <p:val>
                                            <p:strVal val="#ppt_x"/>
                                          </p:val>
                                        </p:tav>
                                      </p:tavLst>
                                    </p:anim>
                                    <p:anim calcmode="lin" valueType="num">
                                      <p:cBhvr additive="base">
                                        <p:cTn id="48" dur="500" fill="hold"/>
                                        <p:tgtEl>
                                          <p:spTgt spid="67632"/>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nodeType="clickEffect">
                                  <p:stCondLst>
                                    <p:cond delay="0"/>
                                  </p:stCondLst>
                                  <p:childTnLst>
                                    <p:set>
                                      <p:cBhvr>
                                        <p:cTn id="52" dur="1" fill="hold">
                                          <p:stCondLst>
                                            <p:cond delay="0"/>
                                          </p:stCondLst>
                                        </p:cTn>
                                        <p:tgtEl>
                                          <p:spTgt spid="67633"/>
                                        </p:tgtEl>
                                        <p:attrNameLst>
                                          <p:attrName>style.visibility</p:attrName>
                                        </p:attrNameLst>
                                      </p:cBhvr>
                                      <p:to>
                                        <p:strVal val="visible"/>
                                      </p:to>
                                    </p:set>
                                    <p:anim calcmode="lin" valueType="num">
                                      <p:cBhvr additive="base">
                                        <p:cTn id="53" dur="500" fill="hold"/>
                                        <p:tgtEl>
                                          <p:spTgt spid="67633"/>
                                        </p:tgtEl>
                                        <p:attrNameLst>
                                          <p:attrName>ppt_x</p:attrName>
                                        </p:attrNameLst>
                                      </p:cBhvr>
                                      <p:tavLst>
                                        <p:tav tm="0">
                                          <p:val>
                                            <p:strVal val="0-#ppt_w/2"/>
                                          </p:val>
                                        </p:tav>
                                        <p:tav tm="100000">
                                          <p:val>
                                            <p:strVal val="#ppt_x"/>
                                          </p:val>
                                        </p:tav>
                                      </p:tavLst>
                                    </p:anim>
                                    <p:anim calcmode="lin" valueType="num">
                                      <p:cBhvr additive="base">
                                        <p:cTn id="54" dur="500" fill="hold"/>
                                        <p:tgtEl>
                                          <p:spTgt spid="67633"/>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7635"/>
                                        </p:tgtEl>
                                        <p:attrNameLst>
                                          <p:attrName>style.visibility</p:attrName>
                                        </p:attrNameLst>
                                      </p:cBhvr>
                                      <p:to>
                                        <p:strVal val="visible"/>
                                      </p:to>
                                    </p:set>
                                    <p:anim calcmode="lin" valueType="num">
                                      <p:cBhvr additive="base">
                                        <p:cTn id="59" dur="500" fill="hold"/>
                                        <p:tgtEl>
                                          <p:spTgt spid="67635"/>
                                        </p:tgtEl>
                                        <p:attrNameLst>
                                          <p:attrName>ppt_x</p:attrName>
                                        </p:attrNameLst>
                                      </p:cBhvr>
                                      <p:tavLst>
                                        <p:tav tm="0">
                                          <p:val>
                                            <p:strVal val="0-#ppt_w/2"/>
                                          </p:val>
                                        </p:tav>
                                        <p:tav tm="100000">
                                          <p:val>
                                            <p:strVal val="#ppt_x"/>
                                          </p:val>
                                        </p:tav>
                                      </p:tavLst>
                                    </p:anim>
                                    <p:anim calcmode="lin" valueType="num">
                                      <p:cBhvr additive="base">
                                        <p:cTn id="60" dur="500" fill="hold"/>
                                        <p:tgtEl>
                                          <p:spTgt spid="67635"/>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nodeType="clickEffect">
                                  <p:stCondLst>
                                    <p:cond delay="0"/>
                                  </p:stCondLst>
                                  <p:childTnLst>
                                    <p:set>
                                      <p:cBhvr>
                                        <p:cTn id="64" dur="1" fill="hold">
                                          <p:stCondLst>
                                            <p:cond delay="0"/>
                                          </p:stCondLst>
                                        </p:cTn>
                                        <p:tgtEl>
                                          <p:spTgt spid="67636"/>
                                        </p:tgtEl>
                                        <p:attrNameLst>
                                          <p:attrName>style.visibility</p:attrName>
                                        </p:attrNameLst>
                                      </p:cBhvr>
                                      <p:to>
                                        <p:strVal val="visible"/>
                                      </p:to>
                                    </p:set>
                                    <p:anim calcmode="lin" valueType="num">
                                      <p:cBhvr additive="base">
                                        <p:cTn id="65" dur="500" fill="hold"/>
                                        <p:tgtEl>
                                          <p:spTgt spid="67636"/>
                                        </p:tgtEl>
                                        <p:attrNameLst>
                                          <p:attrName>ppt_x</p:attrName>
                                        </p:attrNameLst>
                                      </p:cBhvr>
                                      <p:tavLst>
                                        <p:tav tm="0">
                                          <p:val>
                                            <p:strVal val="0-#ppt_w/2"/>
                                          </p:val>
                                        </p:tav>
                                        <p:tav tm="100000">
                                          <p:val>
                                            <p:strVal val="#ppt_x"/>
                                          </p:val>
                                        </p:tav>
                                      </p:tavLst>
                                    </p:anim>
                                    <p:anim calcmode="lin" valueType="num">
                                      <p:cBhvr additive="base">
                                        <p:cTn id="66" dur="500" fill="hold"/>
                                        <p:tgtEl>
                                          <p:spTgt spid="67636"/>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67638"/>
                                        </p:tgtEl>
                                        <p:attrNameLst>
                                          <p:attrName>style.visibility</p:attrName>
                                        </p:attrNameLst>
                                      </p:cBhvr>
                                      <p:to>
                                        <p:strVal val="visible"/>
                                      </p:to>
                                    </p:set>
                                    <p:anim calcmode="lin" valueType="num">
                                      <p:cBhvr additive="base">
                                        <p:cTn id="71" dur="500" fill="hold"/>
                                        <p:tgtEl>
                                          <p:spTgt spid="67638"/>
                                        </p:tgtEl>
                                        <p:attrNameLst>
                                          <p:attrName>ppt_x</p:attrName>
                                        </p:attrNameLst>
                                      </p:cBhvr>
                                      <p:tavLst>
                                        <p:tav tm="0">
                                          <p:val>
                                            <p:strVal val="0-#ppt_w/2"/>
                                          </p:val>
                                        </p:tav>
                                        <p:tav tm="100000">
                                          <p:val>
                                            <p:strVal val="#ppt_x"/>
                                          </p:val>
                                        </p:tav>
                                      </p:tavLst>
                                    </p:anim>
                                    <p:anim calcmode="lin" valueType="num">
                                      <p:cBhvr additive="base">
                                        <p:cTn id="72" dur="500" fill="hold"/>
                                        <p:tgtEl>
                                          <p:spTgt spid="67638"/>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8" fill="hold" nodeType="clickEffect">
                                  <p:stCondLst>
                                    <p:cond delay="0"/>
                                  </p:stCondLst>
                                  <p:childTnLst>
                                    <p:set>
                                      <p:cBhvr>
                                        <p:cTn id="76" dur="1" fill="hold">
                                          <p:stCondLst>
                                            <p:cond delay="0"/>
                                          </p:stCondLst>
                                        </p:cTn>
                                        <p:tgtEl>
                                          <p:spTgt spid="67639"/>
                                        </p:tgtEl>
                                        <p:attrNameLst>
                                          <p:attrName>style.visibility</p:attrName>
                                        </p:attrNameLst>
                                      </p:cBhvr>
                                      <p:to>
                                        <p:strVal val="visible"/>
                                      </p:to>
                                    </p:set>
                                    <p:anim calcmode="lin" valueType="num">
                                      <p:cBhvr additive="base">
                                        <p:cTn id="77" dur="500" fill="hold"/>
                                        <p:tgtEl>
                                          <p:spTgt spid="67639"/>
                                        </p:tgtEl>
                                        <p:attrNameLst>
                                          <p:attrName>ppt_x</p:attrName>
                                        </p:attrNameLst>
                                      </p:cBhvr>
                                      <p:tavLst>
                                        <p:tav tm="0">
                                          <p:val>
                                            <p:strVal val="0-#ppt_w/2"/>
                                          </p:val>
                                        </p:tav>
                                        <p:tav tm="100000">
                                          <p:val>
                                            <p:strVal val="#ppt_x"/>
                                          </p:val>
                                        </p:tav>
                                      </p:tavLst>
                                    </p:anim>
                                    <p:anim calcmode="lin" valueType="num">
                                      <p:cBhvr additive="base">
                                        <p:cTn id="78" dur="500" fill="hold"/>
                                        <p:tgtEl>
                                          <p:spTgt spid="676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9463" grpId="0"/>
      <p:bldP spid="19466" grpId="0"/>
      <p:bldP spid="19469" grpId="0"/>
      <p:bldP spid="67632" grpId="0" autoUpdateAnimBg="0"/>
      <p:bldP spid="67635" grpId="0" autoUpdateAnimBg="0"/>
      <p:bldP spid="6763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E8297-5D41-9E4A-AFC7-9503C95BEFE3}"/>
              </a:ext>
            </a:extLst>
          </p:cNvPr>
          <p:cNvSpPr>
            <a:spLocks noGrp="1"/>
          </p:cNvSpPr>
          <p:nvPr>
            <p:ph type="title"/>
          </p:nvPr>
        </p:nvSpPr>
        <p:spPr>
          <a:xfrm>
            <a:off x="378843" y="254437"/>
            <a:ext cx="10976545" cy="1325563"/>
          </a:xfrm>
        </p:spPr>
        <p:txBody>
          <a:bodyPr/>
          <a:lstStyle/>
          <a:p>
            <a:r>
              <a:rPr lang="el-GR" dirty="0">
                <a:latin typeface="Times New Roman" panose="02020603050405020304" pitchFamily="18" charset="0"/>
                <a:cs typeface="Times New Roman" panose="02020603050405020304" pitchFamily="18" charset="0"/>
              </a:rPr>
              <a:t>1. Κύκλος</a:t>
            </a:r>
            <a:br>
              <a:rPr lang="el-GR" dirty="0"/>
            </a:br>
            <a:endParaRPr lang="en-SE" dirty="0"/>
          </a:p>
        </p:txBody>
      </p:sp>
      <p:pic>
        <p:nvPicPr>
          <p:cNvPr id="65538" name="Picture 2" descr="Φιλοσοφία για Παιδιά - Point of view">
            <a:extLst>
              <a:ext uri="{FF2B5EF4-FFF2-40B4-BE49-F238E27FC236}">
                <a16:creationId xmlns:a16="http://schemas.microsoft.com/office/drawing/2014/main" id="{32C937FE-25F4-2D48-8EC0-C2F18F40FD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13372" y="916938"/>
            <a:ext cx="3992429" cy="1850150"/>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Pin on Quotes">
            <a:extLst>
              <a:ext uri="{FF2B5EF4-FFF2-40B4-BE49-F238E27FC236}">
                <a16:creationId xmlns:a16="http://schemas.microsoft.com/office/drawing/2014/main" id="{2BBF59B2-93DF-D14F-9BB5-F6B9592430B3}"/>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8546556" y="262898"/>
            <a:ext cx="3266601" cy="3385386"/>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Ubuntu!">
            <a:extLst>
              <a:ext uri="{FF2B5EF4-FFF2-40B4-BE49-F238E27FC236}">
                <a16:creationId xmlns:a16="http://schemas.microsoft.com/office/drawing/2014/main" id="{F1B6415F-05DD-5D4C-B786-95E0C55746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0728" y="3821113"/>
            <a:ext cx="3992429" cy="2994322"/>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The Ubuntu Movement and Climate Change | Nesseq">
            <a:extLst>
              <a:ext uri="{FF2B5EF4-FFF2-40B4-BE49-F238E27FC236}">
                <a16:creationId xmlns:a16="http://schemas.microsoft.com/office/drawing/2014/main" id="{74E770D4-9E02-8741-AAF2-CA23AC5325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843" y="4832618"/>
            <a:ext cx="2231365" cy="1593832"/>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Ubuntu Philosophy Quotes. QuotesGram">
            <a:extLst>
              <a:ext uri="{FF2B5EF4-FFF2-40B4-BE49-F238E27FC236}">
                <a16:creationId xmlns:a16="http://schemas.microsoft.com/office/drawing/2014/main" id="{F67E4281-054E-3D42-8E49-D9DD266457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4785" y="2962569"/>
            <a:ext cx="4761366" cy="3558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054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02C5-C40F-F64A-BB88-7901F742C7EE}"/>
              </a:ext>
            </a:extLst>
          </p:cNvPr>
          <p:cNvSpPr>
            <a:spLocks noGrp="1"/>
          </p:cNvSpPr>
          <p:nvPr>
            <p:ph type="title"/>
          </p:nvPr>
        </p:nvSpPr>
        <p:spPr>
          <a:xfrm>
            <a:off x="649705" y="365125"/>
            <a:ext cx="10705683" cy="1325563"/>
          </a:xfrm>
        </p:spPr>
        <p:txBody>
          <a:bodyPr/>
          <a:lstStyle/>
          <a:p>
            <a:r>
              <a:rPr lang="el-GR" dirty="0">
                <a:latin typeface="Times New Roman" panose="02020603050405020304" pitchFamily="18" charset="0"/>
                <a:cs typeface="Times New Roman" panose="02020603050405020304" pitchFamily="18" charset="0"/>
              </a:rPr>
              <a:t>2. Εντοπίζουμε την απορία</a:t>
            </a:r>
            <a:endParaRPr lang="en-SE"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A2799D-8819-314A-961A-88E6DDBCA7D0}"/>
              </a:ext>
            </a:extLst>
          </p:cNvPr>
          <p:cNvSpPr>
            <a:spLocks noGrp="1"/>
          </p:cNvSpPr>
          <p:nvPr>
            <p:ph sz="half" idx="2"/>
          </p:nvPr>
        </p:nvSpPr>
        <p:spPr>
          <a:xfrm>
            <a:off x="839788" y="1900989"/>
            <a:ext cx="5157787" cy="4288674"/>
          </a:xfrm>
        </p:spPr>
        <p:txBody>
          <a:bodyPr>
            <a:normAutofit fontScale="70000" lnSpcReduction="20000"/>
          </a:bodyPr>
          <a:lstStyle/>
          <a:p>
            <a:endParaRPr lang="el-GR" dirty="0">
              <a:latin typeface="Times New Roman" panose="02020603050405020304" pitchFamily="18" charset="0"/>
              <a:cs typeface="Times New Roman" panose="02020603050405020304" pitchFamily="18" charset="0"/>
            </a:endParaRPr>
          </a:p>
          <a:p>
            <a:pPr marL="0" indent="0">
              <a:buNone/>
            </a:pPr>
            <a:r>
              <a:rPr lang="el-GR" dirty="0">
                <a:solidFill>
                  <a:srgbClr val="C00000"/>
                </a:solidFill>
                <a:latin typeface="Times New Roman" panose="02020603050405020304" pitchFamily="18" charset="0"/>
                <a:cs typeface="Times New Roman" panose="02020603050405020304" pitchFamily="18" charset="0"/>
              </a:rPr>
              <a:t>Συνεργασία γύρω από μια απορία</a:t>
            </a:r>
          </a:p>
          <a:p>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Αυτό μπορεί να εστιάζει σε κάποιο ζήτημα που απασχολεί τα ίδια τα παιδιά ή την τάξη και αφορά συγκεκριμένα ερωτήματα τα οποία έχουν εκφραστεί μέσω δράσης. βλ. παραπάνω</a:t>
            </a:r>
          </a:p>
          <a:p>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Ωστόσο, όταν η ομάδα δεν έχει την εμπειρία γύρω από ένα ζήτημα τότε ένα εξωτερικό ερέθισμα μπορεί να χρησιμοποιηθεί. </a:t>
            </a:r>
          </a:p>
          <a:p>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Η χρήση της </a:t>
            </a:r>
            <a:r>
              <a:rPr lang="el-GR" dirty="0" err="1">
                <a:latin typeface="Times New Roman" panose="02020603050405020304" pitchFamily="18" charset="0"/>
                <a:cs typeface="Times New Roman" panose="02020603050405020304" pitchFamily="18" charset="0"/>
              </a:rPr>
              <a:t>ιστοριογραμμής</a:t>
            </a:r>
            <a:r>
              <a:rPr lang="el-GR" dirty="0">
                <a:latin typeface="Times New Roman" panose="02020603050405020304" pitchFamily="18" charset="0"/>
                <a:cs typeface="Times New Roman" panose="02020603050405020304" pitchFamily="18" charset="0"/>
              </a:rPr>
              <a:t> μπορεί να μπορεί να δώσει εδώ ένα στήριγμα.</a:t>
            </a:r>
          </a:p>
          <a:p>
            <a:endParaRPr lang="el-GR" dirty="0"/>
          </a:p>
        </p:txBody>
      </p:sp>
      <p:sp>
        <p:nvSpPr>
          <p:cNvPr id="6" name="Content Placeholder 5">
            <a:extLst>
              <a:ext uri="{FF2B5EF4-FFF2-40B4-BE49-F238E27FC236}">
                <a16:creationId xmlns:a16="http://schemas.microsoft.com/office/drawing/2014/main" id="{4B31C105-04DE-5C41-9A92-7A0BAFE000F3}"/>
              </a:ext>
            </a:extLst>
          </p:cNvPr>
          <p:cNvSpPr>
            <a:spLocks noGrp="1"/>
          </p:cNvSpPr>
          <p:nvPr>
            <p:ph sz="quarter" idx="4"/>
          </p:nvPr>
        </p:nvSpPr>
        <p:spPr>
          <a:xfrm>
            <a:off x="7146758" y="2898843"/>
            <a:ext cx="4208630" cy="3290820"/>
          </a:xfrm>
        </p:spPr>
        <p:txBody>
          <a:bodyPr>
            <a:normAutofit fontScale="70000" lnSpcReduction="20000"/>
          </a:bodyPr>
          <a:lstStyle/>
          <a:p>
            <a:r>
              <a:rPr lang="el-GR" dirty="0">
                <a:solidFill>
                  <a:srgbClr val="C00000"/>
                </a:solidFill>
                <a:latin typeface="Times New Roman" panose="02020603050405020304" pitchFamily="18" charset="0"/>
                <a:cs typeface="Times New Roman" panose="02020603050405020304" pitchFamily="18" charset="0"/>
              </a:rPr>
              <a:t>Μια ιστορία</a:t>
            </a:r>
          </a:p>
          <a:p>
            <a:endParaRPr lang="el-GR" dirty="0">
              <a:solidFill>
                <a:srgbClr val="C00000"/>
              </a:solidFill>
              <a:latin typeface="Times New Roman" panose="02020603050405020304" pitchFamily="18" charset="0"/>
              <a:cs typeface="Times New Roman" panose="02020603050405020304" pitchFamily="18" charset="0"/>
            </a:endParaRPr>
          </a:p>
          <a:p>
            <a:r>
              <a:rPr lang="el-GR" dirty="0">
                <a:solidFill>
                  <a:srgbClr val="C00000"/>
                </a:solidFill>
                <a:latin typeface="Times New Roman" panose="02020603050405020304" pitchFamily="18" charset="0"/>
                <a:cs typeface="Times New Roman" panose="02020603050405020304" pitchFamily="18" charset="0"/>
              </a:rPr>
              <a:t>Ένα πρόβλημα</a:t>
            </a:r>
          </a:p>
          <a:p>
            <a:endParaRPr lang="el-GR" dirty="0">
              <a:solidFill>
                <a:srgbClr val="C00000"/>
              </a:solidFill>
              <a:latin typeface="Times New Roman" panose="02020603050405020304" pitchFamily="18" charset="0"/>
              <a:cs typeface="Times New Roman" panose="02020603050405020304" pitchFamily="18" charset="0"/>
            </a:endParaRPr>
          </a:p>
          <a:p>
            <a:r>
              <a:rPr lang="sv-SE" dirty="0">
                <a:solidFill>
                  <a:srgbClr val="C00000"/>
                </a:solidFill>
                <a:latin typeface="Times New Roman" panose="02020603050405020304" pitchFamily="18" charset="0"/>
                <a:cs typeface="Times New Roman" panose="02020603050405020304" pitchFamily="18" charset="0"/>
              </a:rPr>
              <a:t>M</a:t>
            </a:r>
            <a:r>
              <a:rPr lang="el-GR" dirty="0" err="1">
                <a:solidFill>
                  <a:srgbClr val="C00000"/>
                </a:solidFill>
                <a:latin typeface="Times New Roman" panose="02020603050405020304" pitchFamily="18" charset="0"/>
                <a:cs typeface="Times New Roman" panose="02020603050405020304" pitchFamily="18" charset="0"/>
              </a:rPr>
              <a:t>ια</a:t>
            </a:r>
            <a:r>
              <a:rPr lang="el-GR" dirty="0">
                <a:solidFill>
                  <a:srgbClr val="C00000"/>
                </a:solidFill>
                <a:latin typeface="Times New Roman" panose="02020603050405020304" pitchFamily="18" charset="0"/>
                <a:cs typeface="Times New Roman" panose="02020603050405020304" pitchFamily="18" charset="0"/>
              </a:rPr>
              <a:t> εικόνα</a:t>
            </a:r>
          </a:p>
          <a:p>
            <a:endParaRPr lang="el-GR" dirty="0">
              <a:solidFill>
                <a:srgbClr val="C00000"/>
              </a:solidFill>
              <a:latin typeface="Times New Roman" panose="02020603050405020304" pitchFamily="18" charset="0"/>
              <a:cs typeface="Times New Roman" panose="02020603050405020304" pitchFamily="18" charset="0"/>
            </a:endParaRPr>
          </a:p>
          <a:p>
            <a:r>
              <a:rPr lang="el-GR" dirty="0">
                <a:solidFill>
                  <a:srgbClr val="C00000"/>
                </a:solidFill>
                <a:latin typeface="Times New Roman" panose="02020603050405020304" pitchFamily="18" charset="0"/>
                <a:cs typeface="Times New Roman" panose="02020603050405020304" pitchFamily="18" charset="0"/>
              </a:rPr>
              <a:t>Μια προσωπική αφήγηση</a:t>
            </a:r>
          </a:p>
          <a:p>
            <a:endParaRPr lang="el-GR" dirty="0">
              <a:solidFill>
                <a:srgbClr val="C00000"/>
              </a:solidFill>
              <a:latin typeface="Times New Roman" panose="02020603050405020304" pitchFamily="18" charset="0"/>
              <a:cs typeface="Times New Roman" panose="02020603050405020304" pitchFamily="18" charset="0"/>
            </a:endParaRPr>
          </a:p>
          <a:p>
            <a:pPr marL="0" indent="0">
              <a:buNone/>
            </a:pPr>
            <a:endParaRPr lang="en-SE"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384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8630" y="274638"/>
            <a:ext cx="4343400" cy="6202362"/>
          </a:xfrm>
        </p:spPr>
        <p:txBody>
          <a:bodyPr>
            <a:noAutofit/>
          </a:bodyPr>
          <a:lstStyle/>
          <a:p>
            <a:r>
              <a:rPr lang="el-GR" sz="2800" dirty="0">
                <a:latin typeface="Courier New" pitchFamily="49" charset="0"/>
                <a:cs typeface="Courier New" pitchFamily="49" charset="0"/>
              </a:rPr>
              <a:t>Πως μπορούσαν οι άνθρωποι τα παλιά χρόνια να ‘θυμούνται’ τις ποσότητες... </a:t>
            </a:r>
            <a:br>
              <a:rPr lang="el-GR" sz="2800" dirty="0">
                <a:latin typeface="Courier New" pitchFamily="49" charset="0"/>
                <a:cs typeface="Courier New" pitchFamily="49" charset="0"/>
              </a:rPr>
            </a:br>
            <a:br>
              <a:rPr lang="el-GR" sz="2800" dirty="0">
                <a:latin typeface="Courier New" pitchFamily="49" charset="0"/>
                <a:cs typeface="Courier New" pitchFamily="49" charset="0"/>
              </a:rPr>
            </a:br>
            <a:br>
              <a:rPr lang="el-GR" sz="2800" dirty="0">
                <a:latin typeface="Courier New" pitchFamily="49" charset="0"/>
                <a:cs typeface="Courier New" pitchFamily="49" charset="0"/>
              </a:rPr>
            </a:br>
            <a:r>
              <a:rPr lang="el-GR" sz="2800" dirty="0">
                <a:latin typeface="Courier New" pitchFamily="49" charset="0"/>
                <a:cs typeface="Courier New" pitchFamily="49" charset="0"/>
              </a:rPr>
              <a:t>Τότε που δεν είχαν ακόμη  συμφωνήσει για σύμβολα και </a:t>
            </a:r>
            <a:r>
              <a:rPr lang="el-GR" sz="2800" dirty="0" err="1">
                <a:latin typeface="Courier New" pitchFamily="49" charset="0"/>
                <a:cs typeface="Courier New" pitchFamily="49" charset="0"/>
              </a:rPr>
              <a:t>αριθμολέξεις</a:t>
            </a:r>
            <a:r>
              <a:rPr lang="el-GR" sz="2800" dirty="0">
                <a:latin typeface="Courier New" pitchFamily="49" charset="0"/>
                <a:cs typeface="Courier New" pitchFamily="49" charset="0"/>
              </a:rPr>
              <a:t>... </a:t>
            </a:r>
            <a:br>
              <a:rPr lang="el-GR" sz="2800" dirty="0">
                <a:latin typeface="Courier New" pitchFamily="49" charset="0"/>
                <a:cs typeface="Courier New" pitchFamily="49" charset="0"/>
              </a:rPr>
            </a:br>
            <a:br>
              <a:rPr lang="el-GR" sz="2800" dirty="0">
                <a:latin typeface="Courier New" pitchFamily="49" charset="0"/>
                <a:cs typeface="Courier New" pitchFamily="49" charset="0"/>
              </a:rPr>
            </a:br>
            <a:r>
              <a:rPr lang="el-GR" sz="2800" b="1" dirty="0">
                <a:latin typeface="Courier New" pitchFamily="49" charset="0"/>
                <a:cs typeface="Courier New" pitchFamily="49" charset="0"/>
              </a:rPr>
              <a:t>κόμποι στο νήμα</a:t>
            </a:r>
          </a:p>
        </p:txBody>
      </p:sp>
      <p:pic>
        <p:nvPicPr>
          <p:cNvPr id="12290" name="Picture 2" descr="C:\Users\chronaki\Desktop\ADMIN_Volos_2011\Hmerida_Mathematics_EarlyAges_2012\fotos\8photos\Picture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2631" y="952500"/>
            <a:ext cx="43434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8783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C882F-B13A-9043-A17A-B79975E0294A}"/>
              </a:ext>
            </a:extLst>
          </p:cNvPr>
          <p:cNvSpPr>
            <a:spLocks noGrp="1"/>
          </p:cNvSpPr>
          <p:nvPr>
            <p:ph type="title"/>
          </p:nvPr>
        </p:nvSpPr>
        <p:spPr>
          <a:xfrm>
            <a:off x="418306" y="187240"/>
            <a:ext cx="11355388" cy="1325563"/>
          </a:xfrm>
        </p:spPr>
        <p:txBody>
          <a:bodyPr/>
          <a:lstStyle/>
          <a:p>
            <a:r>
              <a:rPr lang="el-GR" dirty="0">
                <a:latin typeface="Times New Roman" panose="02020603050405020304" pitchFamily="18" charset="0"/>
                <a:cs typeface="Times New Roman" panose="02020603050405020304" pitchFamily="18" charset="0"/>
              </a:rPr>
              <a:t>3. Δημιουργούμε ερωτήσεις</a:t>
            </a:r>
            <a:endParaRPr lang="en-SE"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7904299-BCAF-174D-AB7E-DD388158B9E6}"/>
              </a:ext>
            </a:extLst>
          </p:cNvPr>
          <p:cNvSpPr>
            <a:spLocks noGrp="1"/>
          </p:cNvSpPr>
          <p:nvPr>
            <p:ph type="body" sz="quarter" idx="3"/>
          </p:nvPr>
        </p:nvSpPr>
        <p:spPr>
          <a:xfrm>
            <a:off x="4241260" y="1512803"/>
            <a:ext cx="7762672" cy="4980071"/>
          </a:xfrm>
        </p:spPr>
        <p:txBody>
          <a:bodyPr>
            <a:noAutofit/>
          </a:bodyPr>
          <a:lstStyle/>
          <a:p>
            <a:endParaRPr lang="el-GR" sz="2000" dirty="0">
              <a:solidFill>
                <a:srgbClr val="C00000"/>
              </a:solidFill>
              <a:latin typeface="Times New Roman" panose="02020603050405020304" pitchFamily="18" charset="0"/>
              <a:cs typeface="Times New Roman" panose="02020603050405020304" pitchFamily="18" charset="0"/>
            </a:endParaRPr>
          </a:p>
          <a:p>
            <a:endParaRPr lang="el-GR" sz="2000" dirty="0">
              <a:solidFill>
                <a:srgbClr val="C00000"/>
              </a:solidFill>
              <a:latin typeface="Times New Roman" panose="02020603050405020304" pitchFamily="18" charset="0"/>
              <a:cs typeface="Times New Roman" panose="02020603050405020304" pitchFamily="18" charset="0"/>
            </a:endParaRPr>
          </a:p>
          <a:p>
            <a:endParaRPr lang="el-GR" sz="2000" dirty="0">
              <a:solidFill>
                <a:srgbClr val="C00000"/>
              </a:solidFill>
              <a:latin typeface="Times New Roman" panose="02020603050405020304" pitchFamily="18" charset="0"/>
              <a:cs typeface="Times New Roman" panose="02020603050405020304" pitchFamily="18" charset="0"/>
            </a:endParaRPr>
          </a:p>
          <a:p>
            <a:endParaRPr lang="el-GR" sz="2000" dirty="0">
              <a:solidFill>
                <a:srgbClr val="C00000"/>
              </a:solidFill>
              <a:latin typeface="Times New Roman" panose="02020603050405020304" pitchFamily="18" charset="0"/>
              <a:cs typeface="Times New Roman" panose="02020603050405020304" pitchFamily="18" charset="0"/>
            </a:endParaRPr>
          </a:p>
          <a:p>
            <a:endParaRPr lang="el-GR" sz="2000" dirty="0">
              <a:solidFill>
                <a:srgbClr val="C00000"/>
              </a:solidFill>
              <a:latin typeface="Times New Roman" panose="02020603050405020304" pitchFamily="18" charset="0"/>
              <a:cs typeface="Times New Roman" panose="02020603050405020304" pitchFamily="18" charset="0"/>
            </a:endParaRPr>
          </a:p>
          <a:p>
            <a:r>
              <a:rPr lang="el-GR" sz="2000" dirty="0">
                <a:solidFill>
                  <a:srgbClr val="C00000"/>
                </a:solidFill>
                <a:latin typeface="Times New Roman" panose="02020603050405020304" pitchFamily="18" charset="0"/>
                <a:cs typeface="Times New Roman" panose="02020603050405020304" pitchFamily="18" charset="0"/>
              </a:rPr>
              <a:t>Οι ερωτήσεις δημιουργούνται από τα ίδια τα παιδιά. </a:t>
            </a:r>
          </a:p>
          <a:p>
            <a:r>
              <a:rPr lang="el-GR" sz="2000" dirty="0">
                <a:solidFill>
                  <a:srgbClr val="C00000"/>
                </a:solidFill>
                <a:latin typeface="Times New Roman" panose="02020603050405020304" pitchFamily="18" charset="0"/>
                <a:cs typeface="Times New Roman" panose="02020603050405020304" pitchFamily="18" charset="0"/>
              </a:rPr>
              <a:t>Οι ερωτήσεις είναι σημαντικές και ΌΧΙ οι απαντήσεις.</a:t>
            </a:r>
          </a:p>
          <a:p>
            <a:r>
              <a:rPr lang="el-GR" sz="2000" b="0" dirty="0">
                <a:latin typeface="Times New Roman" panose="02020603050405020304" pitchFamily="18" charset="0"/>
                <a:cs typeface="Times New Roman" panose="02020603050405020304" pitchFamily="18" charset="0"/>
              </a:rPr>
              <a:t>Το να υποστηρίζουμε τα παιδιά να δημιουργήσουν ερωτήσεις για την διερεύνηση ενός θέματος έχει ως στόχο να ανοίξει δρόμο για την αναγνώριση της φιλοσοφικής προσέγγισης μέσα από την ανάδειξη του προβληματισμού και το σκάψιμο κάτω από την επιφάνεια ενός ζητήματος. </a:t>
            </a:r>
          </a:p>
          <a:p>
            <a:r>
              <a:rPr lang="el-GR" sz="2000" dirty="0">
                <a:latin typeface="Times New Roman" panose="02020603050405020304" pitchFamily="18" charset="0"/>
                <a:cs typeface="Times New Roman" panose="02020603050405020304" pitchFamily="18" charset="0"/>
              </a:rPr>
              <a:t>Ποιος είναι ο κόμπος; Ποια η απορία; Ποιες ερωτήσεις οδηγούν στην κατανόηση της απορίας;</a:t>
            </a:r>
            <a:endParaRPr lang="el-GR" sz="2000" b="0" dirty="0">
              <a:latin typeface="Times New Roman" panose="02020603050405020304" pitchFamily="18" charset="0"/>
              <a:cs typeface="Times New Roman" panose="02020603050405020304" pitchFamily="18" charset="0"/>
            </a:endParaRPr>
          </a:p>
          <a:p>
            <a:r>
              <a:rPr lang="el-GR" sz="2000" b="0" dirty="0">
                <a:latin typeface="Times New Roman" panose="02020603050405020304" pitchFamily="18" charset="0"/>
                <a:cs typeface="Times New Roman" panose="02020603050405020304" pitchFamily="18" charset="0"/>
              </a:rPr>
              <a:t>Οι ερωτήσεις αποτελούν πρακτική της φροντίδας για τη σκέψη ή, αλλιώς, της </a:t>
            </a:r>
            <a:r>
              <a:rPr lang="el-GR" sz="2000" b="0" dirty="0" err="1">
                <a:latin typeface="Times New Roman" panose="02020603050405020304" pitchFamily="18" charset="0"/>
                <a:cs typeface="Times New Roman" panose="02020603050405020304" pitchFamily="18" charset="0"/>
              </a:rPr>
              <a:t>φροντιστικής</a:t>
            </a:r>
            <a:r>
              <a:rPr lang="el-GR" sz="2000" b="0" dirty="0">
                <a:latin typeface="Times New Roman" panose="02020603050405020304" pitchFamily="18" charset="0"/>
                <a:cs typeface="Times New Roman" panose="02020603050405020304" pitchFamily="18" charset="0"/>
              </a:rPr>
              <a:t> σκέψης.</a:t>
            </a:r>
          </a:p>
          <a:p>
            <a:r>
              <a:rPr lang="el-GR" sz="2000" b="0" dirty="0">
                <a:latin typeface="Times New Roman" panose="02020603050405020304" pitchFamily="18" charset="0"/>
                <a:cs typeface="Times New Roman" panose="02020603050405020304" pitchFamily="18" charset="0"/>
              </a:rPr>
              <a:t> Όταν ο/η εκπαιδευτικός</a:t>
            </a:r>
            <a:r>
              <a:rPr lang="en-US" sz="2000" b="0" dirty="0">
                <a:latin typeface="Times New Roman" panose="02020603050405020304" pitchFamily="18" charset="0"/>
                <a:cs typeface="Times New Roman" panose="02020603050405020304" pitchFamily="18" charset="0"/>
              </a:rPr>
              <a:t> </a:t>
            </a:r>
            <a:r>
              <a:rPr lang="el-GR" sz="2000" b="0" dirty="0">
                <a:latin typeface="Times New Roman" panose="02020603050405020304" pitchFamily="18" charset="0"/>
                <a:cs typeface="Times New Roman" panose="02020603050405020304" pitchFamily="18" charset="0"/>
              </a:rPr>
              <a:t>διευκολύνει τα παιδιά να ελέγχουν την διαδικασία διερεύνησης μέσα από ερωτήσεις δημιουργεί το πλαίσιο για σεβασμό και συνεργασία και διαμορφώνει τις συνθήκες για ισότιμη συμμετοχή. </a:t>
            </a:r>
            <a:endParaRPr lang="en-SE" sz="2000" dirty="0"/>
          </a:p>
        </p:txBody>
      </p:sp>
      <p:pic>
        <p:nvPicPr>
          <p:cNvPr id="69634" name="Picture 2" descr="School Focus - P4C - Philosophy for Children - Dore Primary School">
            <a:extLst>
              <a:ext uri="{FF2B5EF4-FFF2-40B4-BE49-F238E27FC236}">
                <a16:creationId xmlns:a16="http://schemas.microsoft.com/office/drawing/2014/main" id="{C7F97DFC-2C85-224A-B6EE-6DA5A9F517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6990" y="1512803"/>
            <a:ext cx="3560558" cy="2677319"/>
          </a:xfrm>
          <a:prstGeom prst="rect">
            <a:avLst/>
          </a:prstGeom>
          <a:noFill/>
          <a:extLst>
            <a:ext uri="{909E8E84-426E-40DD-AFC4-6F175D3DCCD1}">
              <a14:hiddenFill xmlns:a14="http://schemas.microsoft.com/office/drawing/2010/main">
                <a:solidFill>
                  <a:srgbClr val="FFFFFF"/>
                </a:solidFill>
              </a14:hiddenFill>
            </a:ext>
          </a:extLst>
        </p:spPr>
      </p:pic>
      <p:pic>
        <p:nvPicPr>
          <p:cNvPr id="69636" name="Picture 4" descr="Philosophy for Children (P4C) – St Nicholas' Primary School">
            <a:extLst>
              <a:ext uri="{FF2B5EF4-FFF2-40B4-BE49-F238E27FC236}">
                <a16:creationId xmlns:a16="http://schemas.microsoft.com/office/drawing/2014/main" id="{B0BB45DA-463F-8047-BEEA-B15A90BB5B14}"/>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376990" y="4469906"/>
            <a:ext cx="3045569" cy="2022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313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39B04-5707-C545-A54D-C85CA39E6585}"/>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4. Εντοπίζουμε ερωτήσεις για συζήτηση;</a:t>
            </a:r>
            <a:endParaRPr lang="en-SE"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1AAA5410-D27A-514B-913D-57D51F287101}"/>
              </a:ext>
            </a:extLst>
          </p:cNvPr>
          <p:cNvSpPr>
            <a:spLocks noGrp="1"/>
          </p:cNvSpPr>
          <p:nvPr>
            <p:ph type="body" sz="quarter" idx="3"/>
          </p:nvPr>
        </p:nvSpPr>
        <p:spPr>
          <a:xfrm>
            <a:off x="5462337" y="1419726"/>
            <a:ext cx="5893051" cy="818148"/>
          </a:xfrm>
        </p:spPr>
        <p:txBody>
          <a:bodyPr/>
          <a:lstStyle/>
          <a:p>
            <a:r>
              <a:rPr lang="el-GR" dirty="0">
                <a:latin typeface="Times New Roman" panose="02020603050405020304" pitchFamily="18" charset="0"/>
                <a:cs typeface="Times New Roman" panose="02020603050405020304" pitchFamily="18" charset="0"/>
              </a:rPr>
              <a:t>Ποια ερώτηση θα μπει σε διάλογο;</a:t>
            </a:r>
            <a:endParaRPr lang="en-SE" dirty="0">
              <a:latin typeface="Times New Roman" panose="02020603050405020304" pitchFamily="18" charset="0"/>
              <a:cs typeface="Times New Roman" panose="02020603050405020304" pitchFamily="18" charset="0"/>
            </a:endParaRPr>
          </a:p>
        </p:txBody>
      </p:sp>
      <p:pic>
        <p:nvPicPr>
          <p:cNvPr id="70658" name="Picture 2" descr="Philosophy 4 Children (P4C)">
            <a:extLst>
              <a:ext uri="{FF2B5EF4-FFF2-40B4-BE49-F238E27FC236}">
                <a16:creationId xmlns:a16="http://schemas.microsoft.com/office/drawing/2014/main" id="{F5701DB4-2EE7-4142-ABB8-78DB22BADAE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26658" y="3295762"/>
            <a:ext cx="3050797" cy="3050797"/>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Thinking Allowed through P4C - ESU">
            <a:extLst>
              <a:ext uri="{FF2B5EF4-FFF2-40B4-BE49-F238E27FC236}">
                <a16:creationId xmlns:a16="http://schemas.microsoft.com/office/drawing/2014/main" id="{0040EFA9-4060-4A41-B362-4D98B314822F}"/>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879287" y="2745289"/>
            <a:ext cx="5125453" cy="34044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P4C - The Iver Village Junior School">
            <a:extLst>
              <a:ext uri="{FF2B5EF4-FFF2-40B4-BE49-F238E27FC236}">
                <a16:creationId xmlns:a16="http://schemas.microsoft.com/office/drawing/2014/main" id="{6F77D211-943C-F880-8DEA-352313C9B8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9589" y="3228870"/>
            <a:ext cx="3905496" cy="2920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061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0D429ABB-EDA4-F84B-8340-959566B08EA1}"/>
              </a:ext>
            </a:extLst>
          </p:cNvPr>
          <p:cNvSpPr>
            <a:spLocks noGrp="1" noChangeArrowheads="1"/>
          </p:cNvSpPr>
          <p:nvPr>
            <p:ph type="body" sz="half" idx="4294967295"/>
          </p:nvPr>
        </p:nvSpPr>
        <p:spPr bwMode="auto">
          <a:xfrm>
            <a:off x="765393" y="914400"/>
            <a:ext cx="5799221"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buFontTx/>
              <a:buNone/>
            </a:pPr>
            <a:r>
              <a:rPr lang="en-GB" altLang="en-US" sz="3600" dirty="0">
                <a:ea typeface="ＭＳ Ｐゴシック" panose="020B0600070205080204" pitchFamily="34" charset="-128"/>
              </a:rPr>
              <a:t>   </a:t>
            </a:r>
            <a:endParaRPr lang="el-GR" altLang="en-US" sz="3600" dirty="0">
              <a:ea typeface="ＭＳ Ｐゴシック" panose="020B0600070205080204" pitchFamily="34" charset="-128"/>
            </a:endParaRPr>
          </a:p>
          <a:p>
            <a:pPr>
              <a:buFontTx/>
              <a:buNone/>
            </a:pPr>
            <a:r>
              <a:rPr lang="el-GR" altLang="en-US" sz="3200" dirty="0">
                <a:ea typeface="ＭＳ Ｐゴシック" panose="020B0600070205080204" pitchFamily="34" charset="-128"/>
              </a:rPr>
              <a:t>	</a:t>
            </a: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Τι άνθρωπος θα ήθελα να είμαι; </a:t>
            </a:r>
          </a:p>
          <a:p>
            <a:pPr>
              <a:buFontTx/>
              <a:buNone/>
            </a:pPr>
            <a:endParaRPr lang="en-GB" altLang="en-US" sz="32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Σε τι κόσμο θα ήθελα να ζω;</a:t>
            </a:r>
          </a:p>
          <a:p>
            <a:pPr>
              <a:buFontTx/>
              <a:buNone/>
            </a:pPr>
            <a:endPar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Τι σχέσεις θα ήθελα να έχω;</a:t>
            </a:r>
          </a:p>
          <a:p>
            <a:pPr>
              <a:buFontTx/>
              <a:buNone/>
            </a:pPr>
            <a:endPar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Πως μπορώ να αλλάξω τον κόσμο, εμένα, τη ζωή σε κάτι επιθυμητό…..;</a:t>
            </a:r>
          </a:p>
          <a:p>
            <a:pPr>
              <a:buFontTx/>
              <a:buNone/>
            </a:pPr>
            <a:endPar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Τι εργαλεία έχω για κάτι τέτοιο;</a:t>
            </a:r>
          </a:p>
          <a:p>
            <a:pPr>
              <a:buFontTx/>
              <a:buNone/>
            </a:pPr>
            <a:endPar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Tx/>
              <a:buNone/>
            </a:pPr>
            <a:r>
              <a:rPr lang="el-GR" altLang="en-US" sz="3200" dirty="0">
                <a:latin typeface="Times New Roman" panose="02020603050405020304" pitchFamily="18" charset="0"/>
                <a:ea typeface="ＭＳ Ｐゴシック" panose="020B0600070205080204" pitchFamily="34" charset="-128"/>
                <a:cs typeface="Times New Roman" panose="02020603050405020304" pitchFamily="18" charset="0"/>
              </a:rPr>
              <a:t>Μπορώ να δημιουργήσω νέα εργαλεία;</a:t>
            </a:r>
          </a:p>
        </p:txBody>
      </p:sp>
      <p:pic>
        <p:nvPicPr>
          <p:cNvPr id="9218" name="Picture 7" descr="earth">
            <a:extLst>
              <a:ext uri="{FF2B5EF4-FFF2-40B4-BE49-F238E27FC236}">
                <a16:creationId xmlns:a16="http://schemas.microsoft.com/office/drawing/2014/main" id="{3460FC0C-C277-1141-BC02-99E0E185D236}"/>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9060307" y="587375"/>
            <a:ext cx="2493709" cy="2539389"/>
          </a:xfrm>
        </p:spPr>
      </p:pic>
      <p:pic>
        <p:nvPicPr>
          <p:cNvPr id="2" name="Picture 2" descr="Philosophy Questions Posters - P4C Display Primary Resource">
            <a:extLst>
              <a:ext uri="{FF2B5EF4-FFF2-40B4-BE49-F238E27FC236}">
                <a16:creationId xmlns:a16="http://schemas.microsoft.com/office/drawing/2014/main" id="{2A18012D-DB25-76D6-4D51-89B344DCAF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56" y="3558071"/>
            <a:ext cx="5459444" cy="2712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48325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627">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62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14FDE-D977-9D44-B2AD-AAFF82566E3E}"/>
              </a:ext>
            </a:extLst>
          </p:cNvPr>
          <p:cNvSpPr>
            <a:spLocks noGrp="1"/>
          </p:cNvSpPr>
          <p:nvPr>
            <p:ph type="title"/>
          </p:nvPr>
        </p:nvSpPr>
        <p:spPr>
          <a:xfrm>
            <a:off x="525380" y="365125"/>
            <a:ext cx="10830008" cy="1325563"/>
          </a:xfrm>
        </p:spPr>
        <p:txBody>
          <a:bodyPr/>
          <a:lstStyle/>
          <a:p>
            <a:r>
              <a:rPr lang="el-GR" dirty="0">
                <a:latin typeface="Times New Roman" panose="02020603050405020304" pitchFamily="18" charset="0"/>
                <a:cs typeface="Times New Roman" panose="02020603050405020304" pitchFamily="18" charset="0"/>
              </a:rPr>
              <a:t>5. Διερευνητικός διάλογος</a:t>
            </a:r>
            <a:endParaRPr lang="en-SE"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4730081-10C2-1748-A67C-F22DB82D49DC}"/>
              </a:ext>
            </a:extLst>
          </p:cNvPr>
          <p:cNvSpPr>
            <a:spLocks noGrp="1"/>
          </p:cNvSpPr>
          <p:nvPr>
            <p:ph sz="half" idx="2"/>
          </p:nvPr>
        </p:nvSpPr>
        <p:spPr>
          <a:xfrm>
            <a:off x="288757" y="1411578"/>
            <a:ext cx="5496011" cy="5259386"/>
          </a:xfrm>
        </p:spPr>
        <p:txBody>
          <a:bodyPr>
            <a:normAutofit fontScale="77500" lnSpcReduction="20000"/>
          </a:bodyPr>
          <a:lstStyle/>
          <a:p>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Στην προσέγγιση LS-P4C, αυτό είναι το στάδιο στο οποίο αφιερώνεται το μεγαλύτερο μέρος του χρόνου.</a:t>
            </a:r>
          </a:p>
          <a:p>
            <a:r>
              <a:rPr lang="el-GR" dirty="0">
                <a:latin typeface="Times New Roman" panose="02020603050405020304" pitchFamily="18" charset="0"/>
                <a:cs typeface="Times New Roman" panose="02020603050405020304" pitchFamily="18" charset="0"/>
              </a:rPr>
              <a:t> Σε μια τυπική τάξη LS-P4C, μια ομάδα μπορεί να αφιερώσει 25 λεπτά για να δημιουργήσει μια λίστα με ερωτήσεις μαθητών και στη συνέχεια να περάσει αρκετές ανεξάρτητες συνεδρίες διερευνητικού διαλόγου με στόχο να συγκροτηθούν απαντήσεις στις ερωτήσεις. </a:t>
            </a:r>
          </a:p>
          <a:p>
            <a:r>
              <a:rPr lang="el-GR" dirty="0">
                <a:latin typeface="Times New Roman" panose="02020603050405020304" pitchFamily="18" charset="0"/>
                <a:cs typeface="Times New Roman" panose="02020603050405020304" pitchFamily="18" charset="0"/>
              </a:rPr>
              <a:t>Ανάλογα με την ικανότητα της ομάδας και τα αποτελέσματα της ομαδικής και ατομικής εργασίας των παιδιών, ο /η  δάσκαλος/α μπορεί να συμπεριλαμβάνει συνεδρίες όπου η ομάδα εργάζεται σε ένα σχέδιο άσκησης ή συζήτησης με στόχο να εξασκεί δεξιότητές σε κριτική και δημιουργική σκέψη.</a:t>
            </a:r>
            <a:endParaRPr lang="en-SE" dirty="0">
              <a:latin typeface="Times New Roman" panose="02020603050405020304" pitchFamily="18" charset="0"/>
              <a:cs typeface="Times New Roman" panose="02020603050405020304" pitchFamily="18" charset="0"/>
            </a:endParaRPr>
          </a:p>
        </p:txBody>
      </p:sp>
      <p:pic>
        <p:nvPicPr>
          <p:cNvPr id="69638" name="Picture 6" descr="P4C - Mersey Park Primary School">
            <a:extLst>
              <a:ext uri="{FF2B5EF4-FFF2-40B4-BE49-F238E27FC236}">
                <a16:creationId xmlns:a16="http://schemas.microsoft.com/office/drawing/2014/main" id="{FC76792D-F568-0F42-9101-1E613BCA0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415" y="1371645"/>
            <a:ext cx="4826205" cy="4826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694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004CE58F-7243-5A4A-B519-9BCB47773791}"/>
              </a:ext>
            </a:extLst>
          </p:cNvPr>
          <p:cNvSpPr>
            <a:spLocks noGrp="1" noChangeArrowheads="1"/>
          </p:cNvSpPr>
          <p:nvPr>
            <p:ph type="title"/>
          </p:nvPr>
        </p:nvSpPr>
        <p:spPr>
          <a:xfrm>
            <a:off x="2133601" y="304800"/>
            <a:ext cx="7769225" cy="1143000"/>
          </a:xfrm>
        </p:spPr>
        <p:txBody>
          <a:bodyPr/>
          <a:lstStyle/>
          <a:p>
            <a:r>
              <a:rPr lang="el-GR" altLang="en-US" sz="3200" dirty="0" err="1">
                <a:ea typeface="ＭＳ Ｐゴシック" panose="020B0600070205080204" pitchFamily="34" charset="-128"/>
              </a:rPr>
              <a:t>Δι</a:t>
            </a:r>
            <a:r>
              <a:rPr lang="en-GB" altLang="en-US" sz="3200" dirty="0" err="1">
                <a:ea typeface="ＭＳ Ｐゴシック" panose="020B0600070205080204" pitchFamily="34" charset="-128"/>
              </a:rPr>
              <a:t>ά</a:t>
            </a:r>
            <a:r>
              <a:rPr lang="el-GR" altLang="en-US" sz="3200" dirty="0" err="1">
                <a:ea typeface="ＭＳ Ｐゴシック" panose="020B0600070205080204" pitchFamily="34" charset="-128"/>
              </a:rPr>
              <a:t>λογος</a:t>
            </a:r>
            <a:r>
              <a:rPr lang="en-GB" altLang="en-US" sz="3200" dirty="0">
                <a:ea typeface="ＭＳ Ｐゴシック" panose="020B0600070205080204" pitchFamily="34" charset="-128"/>
              </a:rPr>
              <a:t> vs </a:t>
            </a:r>
            <a:r>
              <a:rPr lang="el-GR" altLang="en-US" sz="3200" dirty="0">
                <a:ea typeface="ＭＳ Ｐゴシック" panose="020B0600070205080204" pitchFamily="34" charset="-128"/>
              </a:rPr>
              <a:t>Δημόσια </a:t>
            </a:r>
            <a:r>
              <a:rPr lang="el-GR" altLang="en-US" sz="3200" dirty="0" err="1">
                <a:ea typeface="ＭＳ Ｐゴシック" panose="020B0600070205080204" pitchFamily="34" charset="-128"/>
              </a:rPr>
              <a:t>Αντιπαρ</a:t>
            </a:r>
            <a:r>
              <a:rPr lang="en-GB" altLang="en-US" sz="3200" dirty="0" err="1">
                <a:ea typeface="ＭＳ Ｐゴシック" panose="020B0600070205080204" pitchFamily="34" charset="-128"/>
              </a:rPr>
              <a:t>ά</a:t>
            </a:r>
            <a:r>
              <a:rPr lang="el-GR" altLang="en-US" sz="3200" dirty="0" err="1">
                <a:ea typeface="ＭＳ Ｐゴシック" panose="020B0600070205080204" pitchFamily="34" charset="-128"/>
              </a:rPr>
              <a:t>θεση</a:t>
            </a:r>
            <a:r>
              <a:rPr lang="en-GB" altLang="en-US" sz="3200" dirty="0">
                <a:ea typeface="ＭＳ Ｐゴシック" panose="020B0600070205080204" pitchFamily="34" charset="-128"/>
              </a:rPr>
              <a:t> </a:t>
            </a:r>
            <a:br>
              <a:rPr lang="el-GR" altLang="en-US" sz="3200" dirty="0">
                <a:ea typeface="ＭＳ Ｐゴシック" panose="020B0600070205080204" pitchFamily="34" charset="-128"/>
              </a:rPr>
            </a:br>
            <a:r>
              <a:rPr lang="en-GB" altLang="en-US" sz="1600" dirty="0">
                <a:ea typeface="ＭＳ Ｐゴシック" panose="020B0600070205080204" pitchFamily="34" charset="-128"/>
              </a:rPr>
              <a:t>(from </a:t>
            </a:r>
            <a:r>
              <a:rPr lang="en-GB" altLang="en-US" sz="1600" b="1" dirty="0">
                <a:ea typeface="ＭＳ Ｐゴシック" panose="020B0600070205080204" pitchFamily="34" charset="-128"/>
              </a:rPr>
              <a:t>P4C Pocketbook</a:t>
            </a:r>
            <a:r>
              <a:rPr lang="en-GB" altLang="en-US" sz="1600" dirty="0">
                <a:ea typeface="ＭＳ Ｐゴシック" panose="020B0600070205080204" pitchFamily="34" charset="-128"/>
              </a:rPr>
              <a:t>, Barry </a:t>
            </a:r>
            <a:r>
              <a:rPr lang="en-GB" altLang="en-US" sz="1600" dirty="0" err="1">
                <a:ea typeface="ＭＳ Ｐゴシック" panose="020B0600070205080204" pitchFamily="34" charset="-128"/>
              </a:rPr>
              <a:t>Hymer</a:t>
            </a:r>
            <a:r>
              <a:rPr lang="en-GB" altLang="en-US" sz="1600" dirty="0">
                <a:ea typeface="ＭＳ Ｐゴシック" panose="020B0600070205080204" pitchFamily="34" charset="-128"/>
              </a:rPr>
              <a:t> &amp; Roger Sutcliffe)</a:t>
            </a:r>
          </a:p>
        </p:txBody>
      </p:sp>
      <p:graphicFrame>
        <p:nvGraphicFramePr>
          <p:cNvPr id="75817" name="Group 41">
            <a:extLst>
              <a:ext uri="{FF2B5EF4-FFF2-40B4-BE49-F238E27FC236}">
                <a16:creationId xmlns:a16="http://schemas.microsoft.com/office/drawing/2014/main" id="{C585ED1B-B7BC-894C-A837-745E5D06C1E1}"/>
              </a:ext>
            </a:extLst>
          </p:cNvPr>
          <p:cNvGraphicFramePr>
            <a:graphicFrameLocks noGrp="1"/>
          </p:cNvGraphicFramePr>
          <p:nvPr>
            <p:ph type="tbl" idx="4294967295"/>
          </p:nvPr>
        </p:nvGraphicFramePr>
        <p:xfrm>
          <a:off x="1524000" y="1306514"/>
          <a:ext cx="8550276" cy="4973641"/>
        </p:xfrm>
        <a:graphic>
          <a:graphicData uri="http://schemas.openxmlformats.org/drawingml/2006/table">
            <a:tbl>
              <a:tblPr/>
              <a:tblGrid>
                <a:gridCol w="4275138">
                  <a:extLst>
                    <a:ext uri="{9D8B030D-6E8A-4147-A177-3AD203B41FA5}">
                      <a16:colId xmlns:a16="http://schemas.microsoft.com/office/drawing/2014/main" val="20000"/>
                    </a:ext>
                  </a:extLst>
                </a:gridCol>
                <a:gridCol w="4275138">
                  <a:extLst>
                    <a:ext uri="{9D8B030D-6E8A-4147-A177-3AD203B41FA5}">
                      <a16:colId xmlns:a16="http://schemas.microsoft.com/office/drawing/2014/main" val="20001"/>
                    </a:ext>
                  </a:extLst>
                </a:gridCol>
              </a:tblGrid>
              <a:tr h="374617">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1" i="0" u="none" strike="noStrike" cap="none" normalizeH="0" baseline="0" dirty="0" err="1">
                          <a:ln>
                            <a:noFill/>
                          </a:ln>
                          <a:solidFill>
                            <a:schemeClr val="tx1"/>
                          </a:solidFill>
                          <a:effectLst/>
                          <a:latin typeface="Helvetica" charset="0"/>
                          <a:ea typeface="ＭＳ Ｐゴシック" charset="-128"/>
                        </a:rPr>
                        <a:t>Φιλοσοφικ</a:t>
                      </a:r>
                      <a:r>
                        <a:rPr kumimoji="0" lang="en-GB" altLang="en-US" sz="1600" b="1" i="0" u="none" strike="noStrike" cap="none" normalizeH="0" baseline="0" dirty="0" err="1">
                          <a:ln>
                            <a:noFill/>
                          </a:ln>
                          <a:solidFill>
                            <a:schemeClr val="tx1"/>
                          </a:solidFill>
                          <a:effectLst/>
                          <a:latin typeface="Helvetica" charset="0"/>
                          <a:ea typeface="ＭＳ Ｐゴシック" charset="-128"/>
                        </a:rPr>
                        <a:t>ό</a:t>
                      </a:r>
                      <a:r>
                        <a:rPr kumimoji="0" lang="el-GR" altLang="en-US" sz="1600" b="1" i="0" u="none" strike="noStrike" cap="none" normalizeH="0" baseline="0" dirty="0">
                          <a:ln>
                            <a:noFill/>
                          </a:ln>
                          <a:solidFill>
                            <a:schemeClr val="tx1"/>
                          </a:solidFill>
                          <a:effectLst/>
                          <a:latin typeface="Helvetica" charset="0"/>
                          <a:ea typeface="ＭＳ Ｐゴシック" charset="-128"/>
                        </a:rPr>
                        <a:t>ς Διάλογος</a:t>
                      </a:r>
                      <a:endParaRPr kumimoji="0" lang="en-GB" altLang="en-US" sz="1600" b="1"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1" i="0" u="none" strike="noStrike" cap="none" normalizeH="0" baseline="0" dirty="0" err="1">
                          <a:ln>
                            <a:noFill/>
                          </a:ln>
                          <a:solidFill>
                            <a:schemeClr val="tx1"/>
                          </a:solidFill>
                          <a:effectLst/>
                          <a:latin typeface="Helvetica" charset="0"/>
                          <a:ea typeface="ＭＳ Ｐゴシック" charset="-128"/>
                        </a:rPr>
                        <a:t>Ανταγωνιστικ</a:t>
                      </a:r>
                      <a:r>
                        <a:rPr kumimoji="0" lang="en-GB" altLang="en-US" sz="1600" b="1" i="0" u="none" strike="noStrike" cap="none" normalizeH="0" baseline="0" dirty="0" err="1">
                          <a:ln>
                            <a:noFill/>
                          </a:ln>
                          <a:solidFill>
                            <a:schemeClr val="tx1"/>
                          </a:solidFill>
                          <a:effectLst/>
                          <a:latin typeface="Helvetica" charset="0"/>
                          <a:ea typeface="ＭＳ Ｐゴシック" charset="-128"/>
                        </a:rPr>
                        <a:t>ή</a:t>
                      </a:r>
                      <a:r>
                        <a:rPr kumimoji="0" lang="el-GR" altLang="en-US" sz="1600" b="1" i="0" u="none" strike="noStrike" cap="none" normalizeH="0" baseline="0" dirty="0">
                          <a:ln>
                            <a:noFill/>
                          </a:ln>
                          <a:solidFill>
                            <a:schemeClr val="tx1"/>
                          </a:solidFill>
                          <a:effectLst/>
                          <a:latin typeface="Helvetica" charset="0"/>
                          <a:ea typeface="ＭＳ Ｐゴシック" charset="-128"/>
                        </a:rPr>
                        <a:t> Αντιπαράθεση</a:t>
                      </a:r>
                      <a:endParaRPr kumimoji="0" lang="en-GB" altLang="en-US" sz="1600" b="1"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373030">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Συνεργατικός </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Αντιπαραθετικ</a:t>
                      </a:r>
                      <a:r>
                        <a:rPr kumimoji="0" lang="en-GB" altLang="en-US" sz="1600" b="0" i="0" u="none" strike="noStrike" cap="none" normalizeH="0" baseline="0" dirty="0" err="1">
                          <a:ln>
                            <a:noFill/>
                          </a:ln>
                          <a:solidFill>
                            <a:schemeClr val="tx1"/>
                          </a:solidFill>
                          <a:effectLst/>
                          <a:latin typeface="Helvetica" charset="0"/>
                          <a:ea typeface="ＭＳ Ｐゴシック" charset="-128"/>
                        </a:rPr>
                        <a:t>ά</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374617">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Στοχεύει σε μια βιώσιμη κατανόηση</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Στοχεύει στην νίκη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374617">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Πρόκειται για μάθηση</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Πρ</a:t>
                      </a:r>
                      <a:r>
                        <a:rPr kumimoji="0" lang="en-GB" altLang="en-US" sz="1600" b="0" i="0" u="none" strike="noStrike" cap="none" normalizeH="0" baseline="0" dirty="0" err="1">
                          <a:ln>
                            <a:noFill/>
                          </a:ln>
                          <a:solidFill>
                            <a:schemeClr val="tx1"/>
                          </a:solidFill>
                          <a:effectLst/>
                          <a:latin typeface="Helvetica" charset="0"/>
                          <a:ea typeface="ＭＳ Ｐゴシック" charset="-128"/>
                        </a:rPr>
                        <a:t>ό</a:t>
                      </a:r>
                      <a:r>
                        <a:rPr kumimoji="0" lang="el-GR" altLang="en-US" sz="1600" b="0" i="0" u="none" strike="noStrike" cap="none" normalizeH="0" baseline="0" dirty="0" err="1">
                          <a:ln>
                            <a:noFill/>
                          </a:ln>
                          <a:solidFill>
                            <a:schemeClr val="tx1"/>
                          </a:solidFill>
                          <a:effectLst/>
                          <a:latin typeface="Helvetica" charset="0"/>
                          <a:ea typeface="ＭＳ Ｐゴシック" charset="-128"/>
                        </a:rPr>
                        <a:t>κειται</a:t>
                      </a:r>
                      <a:r>
                        <a:rPr kumimoji="0" lang="el-GR" altLang="en-US" sz="1600" b="0" i="0" u="none" strike="noStrike" cap="none" normalizeH="0" baseline="0" dirty="0">
                          <a:ln>
                            <a:noFill/>
                          </a:ln>
                          <a:solidFill>
                            <a:schemeClr val="tx1"/>
                          </a:solidFill>
                          <a:effectLst/>
                          <a:latin typeface="Helvetica" charset="0"/>
                          <a:ea typeface="ＭＳ Ｐゴシック" charset="-128"/>
                        </a:rPr>
                        <a:t> για επιτέλεση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373030">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Διευρύνει την Σκέψη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Αποδεικν</a:t>
                      </a:r>
                      <a:r>
                        <a:rPr kumimoji="0" lang="en-GB" altLang="en-US" sz="1600" b="0" i="0" u="none" strike="noStrike" cap="none" normalizeH="0" baseline="0" dirty="0" err="1">
                          <a:ln>
                            <a:noFill/>
                          </a:ln>
                          <a:solidFill>
                            <a:schemeClr val="tx1"/>
                          </a:solidFill>
                          <a:effectLst/>
                          <a:latin typeface="Helvetica" charset="0"/>
                          <a:ea typeface="ＭＳ Ｐゴシック" charset="-128"/>
                        </a:rPr>
                        <a:t>ύ</a:t>
                      </a:r>
                      <a:r>
                        <a:rPr kumimoji="0" lang="el-GR" altLang="en-US" sz="1600" b="0" i="0" u="none" strike="noStrike" cap="none" normalizeH="0" baseline="0" dirty="0">
                          <a:ln>
                            <a:noFill/>
                          </a:ln>
                          <a:solidFill>
                            <a:schemeClr val="tx1"/>
                          </a:solidFill>
                          <a:effectLst/>
                          <a:latin typeface="Helvetica" charset="0"/>
                          <a:ea typeface="ＭＳ Ｐゴシック" charset="-128"/>
                        </a:rPr>
                        <a:t>ει μια Σκέψη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374617">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Ασχολείται με την πολυπλοκότητα</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Στοχε</a:t>
                      </a:r>
                      <a:r>
                        <a:rPr kumimoji="0" lang="en-GB" altLang="en-US" sz="1600" b="0" i="0" u="none" strike="noStrike" cap="none" normalizeH="0" baseline="0" dirty="0" err="1">
                          <a:ln>
                            <a:noFill/>
                          </a:ln>
                          <a:solidFill>
                            <a:schemeClr val="tx1"/>
                          </a:solidFill>
                          <a:effectLst/>
                          <a:latin typeface="Helvetica" charset="0"/>
                          <a:ea typeface="ＭＳ Ｐゴシック" charset="-128"/>
                        </a:rPr>
                        <a:t>ύ</a:t>
                      </a:r>
                      <a:r>
                        <a:rPr kumimoji="0" lang="el-GR" altLang="en-US" sz="1600" b="0" i="0" u="none" strike="noStrike" cap="none" normalizeH="0" baseline="0" dirty="0">
                          <a:ln>
                            <a:noFill/>
                          </a:ln>
                          <a:solidFill>
                            <a:schemeClr val="tx1"/>
                          </a:solidFill>
                          <a:effectLst/>
                          <a:latin typeface="Helvetica" charset="0"/>
                          <a:ea typeface="ＭＳ Ｐゴシック" charset="-128"/>
                        </a:rPr>
                        <a:t>ει στην απλοποίηση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373030">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Ασκεί κριτική στις υποθέσεις</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Υποστηρ</a:t>
                      </a:r>
                      <a:r>
                        <a:rPr kumimoji="0" lang="en-GB" altLang="en-US" sz="1600" b="0" i="0" u="none" strike="noStrike" cap="none" normalizeH="0" baseline="0" dirty="0" err="1">
                          <a:ln>
                            <a:noFill/>
                          </a:ln>
                          <a:solidFill>
                            <a:schemeClr val="tx1"/>
                          </a:solidFill>
                          <a:effectLst/>
                          <a:latin typeface="Helvetica" charset="0"/>
                          <a:ea typeface="ＭＳ Ｐゴシック" charset="-128"/>
                        </a:rPr>
                        <a:t>ί</a:t>
                      </a:r>
                      <a:r>
                        <a:rPr kumimoji="0" lang="el-GR" altLang="en-US" sz="1600" b="0" i="0" u="none" strike="noStrike" cap="none" normalizeH="0" baseline="0" dirty="0">
                          <a:ln>
                            <a:noFill/>
                          </a:ln>
                          <a:solidFill>
                            <a:schemeClr val="tx1"/>
                          </a:solidFill>
                          <a:effectLst/>
                          <a:latin typeface="Helvetica" charset="0"/>
                          <a:ea typeface="ＭＳ Ｐゴシック" charset="-128"/>
                        </a:rPr>
                        <a:t>ζει μια υπόθεση ως αληθή</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579386">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Η αλλαγή άποψης είναι </a:t>
                      </a:r>
                      <a:r>
                        <a:rPr kumimoji="0" lang="en-GB" altLang="en-US" sz="1600" b="0" i="0" u="none" strike="noStrike" cap="none" normalizeH="0" baseline="0" dirty="0">
                          <a:ln>
                            <a:noFill/>
                          </a:ln>
                          <a:solidFill>
                            <a:schemeClr val="tx1"/>
                          </a:solidFill>
                          <a:effectLst/>
                          <a:latin typeface="Helvetica" charset="0"/>
                          <a:ea typeface="ＭＳ Ｐゴシック" charset="-128"/>
                        </a:rPr>
                        <a:t>OK</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Η αλλαγή άποψης είναι σαν /</a:t>
                      </a:r>
                      <a:r>
                        <a:rPr kumimoji="0" lang="en-GB" altLang="en-US" sz="1600" b="0" i="0" u="none" strike="noStrike" cap="none" normalizeH="0" baseline="0" dirty="0">
                          <a:ln>
                            <a:noFill/>
                          </a:ln>
                          <a:solidFill>
                            <a:schemeClr val="tx1"/>
                          </a:solidFill>
                          <a:effectLst/>
                          <a:latin typeface="Helvetica" charset="0"/>
                          <a:ea typeface="ＭＳ Ｐゴシック" charset="-128"/>
                        </a:rPr>
                        <a:t>to throw in the towel</a:t>
                      </a:r>
                      <a:r>
                        <a:rPr kumimoji="0" lang="el-GR" altLang="en-US" sz="1600" b="0" i="0" u="none" strike="noStrike" cap="none" normalizeH="0" baseline="0" dirty="0">
                          <a:ln>
                            <a:noFill/>
                          </a:ln>
                          <a:solidFill>
                            <a:schemeClr val="tx1"/>
                          </a:solidFill>
                          <a:effectLst/>
                          <a:latin typeface="Helvetica" charset="0"/>
                          <a:ea typeface="ＭＳ Ｐゴシック" charset="-128"/>
                        </a:rPr>
                        <a:t>/</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822958">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err="1">
                          <a:ln>
                            <a:noFill/>
                          </a:ln>
                          <a:solidFill>
                            <a:schemeClr val="tx1"/>
                          </a:solidFill>
                          <a:effectLst/>
                          <a:latin typeface="Helvetica" charset="0"/>
                          <a:ea typeface="ＭＳ Ｐゴシック" charset="-128"/>
                        </a:rPr>
                        <a:t>Λαμβ</a:t>
                      </a:r>
                      <a:r>
                        <a:rPr kumimoji="0" lang="en-GB" altLang="en-US" sz="1600" b="0" i="0" u="none" strike="noStrike" cap="none" normalizeH="0" baseline="0" dirty="0" err="1">
                          <a:ln>
                            <a:noFill/>
                          </a:ln>
                          <a:solidFill>
                            <a:schemeClr val="tx1"/>
                          </a:solidFill>
                          <a:effectLst/>
                          <a:latin typeface="Helvetica" charset="0"/>
                          <a:ea typeface="ＭＳ Ｐゴシック" charset="-128"/>
                        </a:rPr>
                        <a:t>ά</a:t>
                      </a:r>
                      <a:r>
                        <a:rPr kumimoji="0" lang="el-GR" altLang="en-US" sz="1600" b="0" i="0" u="none" strike="noStrike" cap="none" normalizeH="0" baseline="0" dirty="0" err="1">
                          <a:ln>
                            <a:noFill/>
                          </a:ln>
                          <a:solidFill>
                            <a:schemeClr val="tx1"/>
                          </a:solidFill>
                          <a:effectLst/>
                          <a:latin typeface="Helvetica" charset="0"/>
                          <a:ea typeface="ＭＳ Ｐゴシック" charset="-128"/>
                        </a:rPr>
                        <a:t>νει</a:t>
                      </a:r>
                      <a:r>
                        <a:rPr kumimoji="0" lang="el-GR" altLang="en-US" sz="1600" b="0" i="0" u="none" strike="noStrike" cap="none" normalizeH="0" baseline="0" dirty="0">
                          <a:ln>
                            <a:noFill/>
                          </a:ln>
                          <a:solidFill>
                            <a:schemeClr val="tx1"/>
                          </a:solidFill>
                          <a:effectLst/>
                          <a:latin typeface="Helvetica" charset="0"/>
                          <a:ea typeface="ＭＳ Ｐゴシック" charset="-128"/>
                        </a:rPr>
                        <a:t> υπόψη το Άλλο </a:t>
                      </a:r>
                      <a:r>
                        <a:rPr kumimoji="0" lang="en-GB" altLang="en-US" sz="1600" b="0" i="0" u="none" strike="noStrike" cap="none" normalizeH="0" baseline="0" dirty="0">
                          <a:ln>
                            <a:noFill/>
                          </a:ln>
                          <a:solidFill>
                            <a:schemeClr val="tx1"/>
                          </a:solidFill>
                          <a:effectLst/>
                          <a:latin typeface="Helvetica" charset="0"/>
                          <a:ea typeface="ＭＳ Ｐゴシック" charset="-128"/>
                        </a:rPr>
                        <a:t>- </a:t>
                      </a:r>
                      <a:r>
                        <a:rPr kumimoji="0" lang="el-GR" altLang="en-US" sz="1600" b="0" i="0" u="none" strike="noStrike" cap="none" normalizeH="0" baseline="0" dirty="0">
                          <a:ln>
                            <a:noFill/>
                          </a:ln>
                          <a:solidFill>
                            <a:schemeClr val="tx1"/>
                          </a:solidFill>
                          <a:effectLst/>
                          <a:latin typeface="Helvetica" charset="0"/>
                          <a:ea typeface="ＭＳ Ｐゴシック" charset="-128"/>
                        </a:rPr>
                        <a:t>απόψεις</a:t>
                      </a:r>
                      <a:r>
                        <a:rPr kumimoji="0" lang="en-GB" altLang="en-US" sz="1600" b="0" i="0" u="none" strike="noStrike" cap="none" normalizeH="0" baseline="0" dirty="0">
                          <a:ln>
                            <a:noFill/>
                          </a:ln>
                          <a:solidFill>
                            <a:schemeClr val="tx1"/>
                          </a:solidFill>
                          <a:effectLst/>
                          <a:latin typeface="Helvetica" charset="0"/>
                          <a:ea typeface="ＭＳ Ｐゴシック" charset="-128"/>
                        </a:rPr>
                        <a:t>, </a:t>
                      </a:r>
                      <a:r>
                        <a:rPr kumimoji="0" lang="el-GR" altLang="en-US" sz="1600" b="0" i="0" u="none" strike="noStrike" cap="none" normalizeH="0" baseline="0" dirty="0">
                          <a:ln>
                            <a:noFill/>
                          </a:ln>
                          <a:solidFill>
                            <a:schemeClr val="tx1"/>
                          </a:solidFill>
                          <a:effectLst/>
                          <a:latin typeface="Helvetica" charset="0"/>
                          <a:ea typeface="ＭＳ Ｐゴシック" charset="-128"/>
                        </a:rPr>
                        <a:t>πιστεύω, συναισθήματα</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Καταδεικνύει το Άλλο</a:t>
                      </a:r>
                      <a:r>
                        <a:rPr kumimoji="0" lang="en-GB" altLang="en-US" sz="1600" b="0" i="0" u="none" strike="noStrike" cap="none" normalizeH="0" baseline="0" dirty="0">
                          <a:ln>
                            <a:noFill/>
                          </a:ln>
                          <a:solidFill>
                            <a:schemeClr val="tx1"/>
                          </a:solidFill>
                          <a:effectLst/>
                          <a:latin typeface="Helvetica" charset="0"/>
                          <a:ea typeface="ＭＳ Ｐゴシック" charset="-128"/>
                        </a:rPr>
                        <a:t> – </a:t>
                      </a:r>
                      <a:r>
                        <a:rPr kumimoji="0" lang="el-GR" altLang="en-US" sz="1600" b="0" i="0" u="none" strike="noStrike" cap="none" normalizeH="0" baseline="0" dirty="0">
                          <a:ln>
                            <a:noFill/>
                          </a:ln>
                          <a:solidFill>
                            <a:schemeClr val="tx1"/>
                          </a:solidFill>
                          <a:effectLst/>
                          <a:latin typeface="Helvetica" charset="0"/>
                          <a:ea typeface="ＭＳ Ｐゴシック" charset="-128"/>
                        </a:rPr>
                        <a:t>η προσωπική επιχειρηματολογία γίνεται δυνατή όταν η άλλη είναι αδύνατη</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r h="579118">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altLang="en-US" sz="1600" b="0" i="0" u="none" strike="noStrike" cap="none" normalizeH="0" baseline="0" dirty="0">
                          <a:ln>
                            <a:noFill/>
                          </a:ln>
                          <a:solidFill>
                            <a:schemeClr val="tx1"/>
                          </a:solidFill>
                          <a:effectLst/>
                          <a:latin typeface="Helvetica" charset="0"/>
                          <a:ea typeface="ＭＳ Ｐゴシック" charset="-128"/>
                        </a:rPr>
                        <a:t>‘</a:t>
                      </a:r>
                      <a:r>
                        <a:rPr kumimoji="0" lang="el-GR" altLang="en-US" sz="1600" b="0" i="1" u="none" strike="noStrike" cap="none" normalizeH="0" baseline="0" dirty="0">
                          <a:ln>
                            <a:noFill/>
                          </a:ln>
                          <a:solidFill>
                            <a:schemeClr val="tx1"/>
                          </a:solidFill>
                          <a:effectLst/>
                          <a:latin typeface="Helvetica" charset="0"/>
                          <a:ea typeface="ＭＳ Ｐゴシック" charset="-128"/>
                        </a:rPr>
                        <a:t>Καν</a:t>
                      </a:r>
                      <a:r>
                        <a:rPr kumimoji="0" lang="en-GB" altLang="en-US" sz="1600" b="0" i="1" u="none" strike="noStrike" cap="none" normalizeH="0" baseline="0" dirty="0" err="1">
                          <a:ln>
                            <a:noFill/>
                          </a:ln>
                          <a:solidFill>
                            <a:schemeClr val="tx1"/>
                          </a:solidFill>
                          <a:effectLst/>
                          <a:latin typeface="Helvetica" charset="0"/>
                          <a:ea typeface="ＭＳ Ｐゴシック" charset="-128"/>
                        </a:rPr>
                        <a:t>έ</a:t>
                      </a:r>
                      <a:r>
                        <a:rPr kumimoji="0" lang="el-GR" altLang="en-US" sz="1600" b="0" i="1" u="none" strike="noStrike" cap="none" normalizeH="0" baseline="0" dirty="0" err="1">
                          <a:ln>
                            <a:noFill/>
                          </a:ln>
                          <a:solidFill>
                            <a:schemeClr val="tx1"/>
                          </a:solidFill>
                          <a:effectLst/>
                          <a:latin typeface="Helvetica" charset="0"/>
                          <a:ea typeface="ＭＳ Ｐゴシック" charset="-128"/>
                        </a:rPr>
                        <a:t>νας</a:t>
                      </a:r>
                      <a:r>
                        <a:rPr kumimoji="0" lang="el-GR" altLang="en-US" sz="1600" b="0" i="1" u="none" strike="noStrike" cap="none" normalizeH="0" baseline="0" dirty="0">
                          <a:ln>
                            <a:noFill/>
                          </a:ln>
                          <a:solidFill>
                            <a:schemeClr val="tx1"/>
                          </a:solidFill>
                          <a:effectLst/>
                          <a:latin typeface="Helvetica" charset="0"/>
                          <a:ea typeface="ＭＳ Ｐゴシック" charset="-128"/>
                        </a:rPr>
                        <a:t>/</a:t>
                      </a:r>
                      <a:r>
                        <a:rPr kumimoji="0" lang="el-GR" altLang="en-US" sz="1600" b="0" i="1" u="none" strike="noStrike" cap="none" normalizeH="0" baseline="0" dirty="0" err="1">
                          <a:ln>
                            <a:noFill/>
                          </a:ln>
                          <a:solidFill>
                            <a:schemeClr val="tx1"/>
                          </a:solidFill>
                          <a:effectLst/>
                          <a:latin typeface="Helvetica" charset="0"/>
                          <a:ea typeface="ＭＳ Ｐゴシック" charset="-128"/>
                        </a:rPr>
                        <a:t>καμμία</a:t>
                      </a:r>
                      <a:r>
                        <a:rPr kumimoji="0" lang="el-GR" altLang="en-US" sz="1600" b="0" i="1" u="none" strike="noStrike" cap="none" normalizeH="0" baseline="0" dirty="0">
                          <a:ln>
                            <a:noFill/>
                          </a:ln>
                          <a:solidFill>
                            <a:schemeClr val="tx1"/>
                          </a:solidFill>
                          <a:effectLst/>
                          <a:latin typeface="Helvetica" charset="0"/>
                          <a:ea typeface="ＭＳ Ｐゴシック" charset="-128"/>
                        </a:rPr>
                        <a:t> από εμάς δεν είναι έξυπνος/η μόνος/η του/ης</a:t>
                      </a:r>
                      <a:r>
                        <a:rPr kumimoji="0" lang="en-GB" altLang="en-US" sz="1600" b="0" i="1" u="none" strike="noStrike" cap="none" normalizeH="0" baseline="0" dirty="0">
                          <a:ln>
                            <a:noFill/>
                          </a:ln>
                          <a:solidFill>
                            <a:schemeClr val="tx1"/>
                          </a:solidFill>
                          <a:effectLst/>
                          <a:latin typeface="Helvetica" charset="0"/>
                          <a:ea typeface="ＭＳ Ｐゴシック" charset="-128"/>
                        </a:rPr>
                        <a:t>’</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altLang="en-US" sz="1600" b="0" i="1" u="none" strike="noStrike" cap="none" normalizeH="0" baseline="0" dirty="0">
                          <a:ln>
                            <a:noFill/>
                          </a:ln>
                          <a:solidFill>
                            <a:schemeClr val="tx1"/>
                          </a:solidFill>
                          <a:effectLst/>
                          <a:latin typeface="Helvetica" charset="0"/>
                          <a:ea typeface="ＭＳ Ｐゴシック" charset="-128"/>
                        </a:rPr>
                        <a:t>‘</a:t>
                      </a:r>
                      <a:r>
                        <a:rPr kumimoji="0" lang="el-GR" altLang="en-US" sz="1600" b="0" i="1" u="none" strike="noStrike" cap="none" normalizeH="0" baseline="0" dirty="0">
                          <a:ln>
                            <a:noFill/>
                          </a:ln>
                          <a:solidFill>
                            <a:schemeClr val="tx1"/>
                          </a:solidFill>
                          <a:effectLst/>
                          <a:latin typeface="Helvetica" charset="0"/>
                          <a:ea typeface="ＭＳ Ｐゴシック" charset="-128"/>
                        </a:rPr>
                        <a:t>Ε</a:t>
                      </a:r>
                      <a:r>
                        <a:rPr kumimoji="0" lang="en-GB" altLang="en-US" sz="1600" b="0" i="1" u="none" strike="noStrike" cap="none" normalizeH="0" baseline="0" dirty="0" err="1">
                          <a:ln>
                            <a:noFill/>
                          </a:ln>
                          <a:solidFill>
                            <a:schemeClr val="tx1"/>
                          </a:solidFill>
                          <a:effectLst/>
                          <a:latin typeface="Helvetica" charset="0"/>
                          <a:ea typeface="ＭＳ Ｐゴシック" charset="-128"/>
                        </a:rPr>
                        <a:t>ί</a:t>
                      </a:r>
                      <a:r>
                        <a:rPr kumimoji="0" lang="el-GR" altLang="en-US" sz="1600" b="0" i="1" u="none" strike="noStrike" cap="none" normalizeH="0" baseline="0" dirty="0" err="1">
                          <a:ln>
                            <a:noFill/>
                          </a:ln>
                          <a:solidFill>
                            <a:schemeClr val="tx1"/>
                          </a:solidFill>
                          <a:effectLst/>
                          <a:latin typeface="Helvetica" charset="0"/>
                          <a:ea typeface="ＭＳ Ｐゴシック" charset="-128"/>
                        </a:rPr>
                        <a:t>μαι</a:t>
                      </a:r>
                      <a:r>
                        <a:rPr kumimoji="0" lang="el-GR" altLang="en-US" sz="1600" b="0" i="1" u="none" strike="noStrike" cap="none" normalizeH="0" baseline="0" dirty="0">
                          <a:ln>
                            <a:noFill/>
                          </a:ln>
                          <a:solidFill>
                            <a:schemeClr val="tx1"/>
                          </a:solidFill>
                          <a:effectLst/>
                          <a:latin typeface="Helvetica" charset="0"/>
                          <a:ea typeface="ＭＳ Ｐゴシック" charset="-128"/>
                        </a:rPr>
                        <a:t> εξυπνότερος/η από εσένα</a:t>
                      </a:r>
                      <a:r>
                        <a:rPr kumimoji="0" lang="en-GB" altLang="en-US" sz="1600" b="0" i="1" u="none" strike="noStrike" cap="none" normalizeH="0" baseline="0" dirty="0">
                          <a:ln>
                            <a:noFill/>
                          </a:ln>
                          <a:solidFill>
                            <a:schemeClr val="tx1"/>
                          </a:solidFill>
                          <a:effectLst/>
                          <a:latin typeface="Helvetica" charset="0"/>
                          <a:ea typeface="ＭＳ Ｐゴシック" charset="-128"/>
                        </a:rPr>
                        <a:t>’</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9"/>
                  </a:ext>
                </a:extLst>
              </a:tr>
              <a:tr h="374617">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Τα </a:t>
                      </a:r>
                      <a:r>
                        <a:rPr kumimoji="0" lang="el-GR" altLang="en-US" sz="1600" b="0" i="0" u="none" strike="noStrike" cap="none" normalizeH="0" baseline="0" dirty="0" err="1">
                          <a:ln>
                            <a:noFill/>
                          </a:ln>
                          <a:solidFill>
                            <a:schemeClr val="tx1"/>
                          </a:solidFill>
                          <a:effectLst/>
                          <a:latin typeface="Helvetica" charset="0"/>
                          <a:ea typeface="ＭＳ Ｐゴシック" charset="-128"/>
                        </a:rPr>
                        <a:t>συμπερ</a:t>
                      </a:r>
                      <a:r>
                        <a:rPr kumimoji="0" lang="en-GB" altLang="en-US" sz="1600" b="0" i="0" u="none" strike="noStrike" cap="none" normalizeH="0" baseline="0" dirty="0" err="1">
                          <a:ln>
                            <a:noFill/>
                          </a:ln>
                          <a:solidFill>
                            <a:schemeClr val="tx1"/>
                          </a:solidFill>
                          <a:effectLst/>
                          <a:latin typeface="Helvetica" charset="0"/>
                          <a:ea typeface="ＭＳ Ｐゴシック" charset="-128"/>
                        </a:rPr>
                        <a:t>ά</a:t>
                      </a:r>
                      <a:r>
                        <a:rPr kumimoji="0" lang="el-GR" altLang="en-US" sz="1600" b="0" i="0" u="none" strike="noStrike" cap="none" normalizeH="0" baseline="0" dirty="0" err="1">
                          <a:ln>
                            <a:noFill/>
                          </a:ln>
                          <a:solidFill>
                            <a:schemeClr val="tx1"/>
                          </a:solidFill>
                          <a:effectLst/>
                          <a:latin typeface="Helvetica" charset="0"/>
                          <a:ea typeface="ＭＳ Ｐゴシック" charset="-128"/>
                        </a:rPr>
                        <a:t>σματα</a:t>
                      </a:r>
                      <a:r>
                        <a:rPr kumimoji="0" lang="el-GR" altLang="en-US" sz="1600" b="0" i="0" u="none" strike="noStrike" cap="none" normalizeH="0" baseline="0" dirty="0">
                          <a:ln>
                            <a:noFill/>
                          </a:ln>
                          <a:solidFill>
                            <a:schemeClr val="tx1"/>
                          </a:solidFill>
                          <a:effectLst/>
                          <a:latin typeface="Helvetica" charset="0"/>
                          <a:ea typeface="ＭＳ Ｐゴシック" charset="-128"/>
                        </a:rPr>
                        <a:t> είναι δειλά</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eaLnBrk="0" hangingPunct="0">
                        <a:spcBef>
                          <a:spcPct val="20000"/>
                        </a:spcBef>
                        <a:buFont typeface="Arial" charset="0"/>
                        <a:defRPr sz="2800">
                          <a:solidFill>
                            <a:schemeClr val="tx1"/>
                          </a:solidFill>
                          <a:latin typeface="Franklin Gothic Medium" charset="0"/>
                          <a:ea typeface="ＭＳ Ｐゴシック" charset="-128"/>
                        </a:defRPr>
                      </a:lvl1pPr>
                      <a:lvl2pPr marL="742950" indent="-285750" eaLnBrk="0" hangingPunct="0">
                        <a:spcBef>
                          <a:spcPct val="20000"/>
                        </a:spcBef>
                        <a:buFont typeface="Arial" charset="0"/>
                        <a:defRPr sz="2400">
                          <a:solidFill>
                            <a:schemeClr val="tx1"/>
                          </a:solidFill>
                          <a:latin typeface="Franklin Gothic Medium" charset="0"/>
                          <a:ea typeface="ＭＳ Ｐゴシック" charset="-128"/>
                        </a:defRPr>
                      </a:lvl2pPr>
                      <a:lvl3pPr marL="1143000" indent="-228600" eaLnBrk="0" hangingPunct="0">
                        <a:spcBef>
                          <a:spcPct val="20000"/>
                        </a:spcBef>
                        <a:buFont typeface="Arial" charset="0"/>
                        <a:defRPr sz="2000">
                          <a:solidFill>
                            <a:schemeClr val="tx1"/>
                          </a:solidFill>
                          <a:latin typeface="Franklin Gothic Medium" charset="0"/>
                          <a:ea typeface="ＭＳ Ｐゴシック" charset="-128"/>
                        </a:defRPr>
                      </a:lvl3pPr>
                      <a:lvl4pPr marL="1600200" indent="-228600" eaLnBrk="0" hangingPunct="0">
                        <a:spcBef>
                          <a:spcPct val="20000"/>
                        </a:spcBef>
                        <a:buFont typeface="Arial" charset="0"/>
                        <a:defRPr>
                          <a:solidFill>
                            <a:schemeClr val="tx1"/>
                          </a:solidFill>
                          <a:latin typeface="Franklin Gothic Medium" charset="0"/>
                          <a:ea typeface="ＭＳ Ｐゴシック" charset="-128"/>
                        </a:defRPr>
                      </a:lvl4pPr>
                      <a:lvl5pPr marL="2057400" indent="-228600" eaLnBrk="0" hangingPunct="0">
                        <a:spcBef>
                          <a:spcPct val="20000"/>
                        </a:spcBef>
                        <a:buFont typeface="Arial" charset="0"/>
                        <a:defRPr>
                          <a:solidFill>
                            <a:schemeClr val="tx1"/>
                          </a:solidFill>
                          <a:latin typeface="Franklin Gothic Medium"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Franklin Gothic Medium"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l-GR" altLang="en-US" sz="1600" b="0" i="0" u="none" strike="noStrike" cap="none" normalizeH="0" baseline="0" dirty="0">
                          <a:ln>
                            <a:noFill/>
                          </a:ln>
                          <a:solidFill>
                            <a:schemeClr val="tx1"/>
                          </a:solidFill>
                          <a:effectLst/>
                          <a:latin typeface="Helvetica" charset="0"/>
                          <a:ea typeface="ＭＳ Ｐゴシック" charset="-128"/>
                        </a:rPr>
                        <a:t>Τα συμπεράσματα είναι συμπεράσματα</a:t>
                      </a:r>
                      <a:endParaRPr kumimoji="0" lang="en-GB" altLang="en-US" sz="1600" b="0" i="0" u="none" strike="noStrike" cap="none" normalizeH="0" baseline="0" dirty="0">
                        <a:ln>
                          <a:noFill/>
                        </a:ln>
                        <a:solidFill>
                          <a:schemeClr val="tx1"/>
                        </a:solidFill>
                        <a:effectLst/>
                        <a:latin typeface="Helvetica" charset="0"/>
                        <a:ea typeface="ＭＳ Ｐゴシック" charset="-128"/>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0"/>
                  </a:ext>
                </a:extLst>
              </a:tr>
            </a:tbl>
          </a:graphicData>
        </a:graphic>
      </p:graphicFrame>
      <p:pic>
        <p:nvPicPr>
          <p:cNvPr id="2" name="Picture 2" descr="P4C: Philosophy for Children | Learning and Development | Teach Early Years">
            <a:extLst>
              <a:ext uri="{FF2B5EF4-FFF2-40B4-BE49-F238E27FC236}">
                <a16:creationId xmlns:a16="http://schemas.microsoft.com/office/drawing/2014/main" id="{D9421D17-85D1-1086-8AE4-668AB41943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7813" y="0"/>
            <a:ext cx="2754187" cy="2033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2561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5B73C-EA2F-784D-9979-9653EDF5A23F}"/>
              </a:ext>
            </a:extLst>
          </p:cNvPr>
          <p:cNvSpPr>
            <a:spLocks noGrp="1"/>
          </p:cNvSpPr>
          <p:nvPr>
            <p:ph type="title"/>
          </p:nvPr>
        </p:nvSpPr>
        <p:spPr/>
        <p:txBody>
          <a:bodyPr/>
          <a:lstStyle/>
          <a:p>
            <a:r>
              <a:rPr lang="el-GR" dirty="0">
                <a:solidFill>
                  <a:srgbClr val="C00000"/>
                </a:solidFill>
                <a:latin typeface="Times New Roman" panose="02020603050405020304" pitchFamily="18" charset="0"/>
                <a:cs typeface="Times New Roman" panose="02020603050405020304" pitchFamily="18" charset="0"/>
              </a:rPr>
              <a:t>6. Ανασκόπηση</a:t>
            </a:r>
            <a:endParaRPr lang="en-SE" dirty="0">
              <a:solidFill>
                <a:srgbClr val="C00000"/>
              </a:solidFill>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71CA5C0A-9CD1-704F-B92F-6CB02FBE6879}"/>
              </a:ext>
            </a:extLst>
          </p:cNvPr>
          <p:cNvSpPr>
            <a:spLocks noGrp="1"/>
          </p:cNvSpPr>
          <p:nvPr>
            <p:ph idx="1"/>
          </p:nvPr>
        </p:nvSpPr>
        <p:spPr>
          <a:xfrm>
            <a:off x="531778" y="1529844"/>
            <a:ext cx="11128443" cy="5194570"/>
          </a:xfrm>
        </p:spPr>
        <p:txBody>
          <a:bodyPr>
            <a:normAutofit fontScale="70000" lnSpcReduction="20000"/>
          </a:bodyPr>
          <a:lstStyle/>
          <a:p>
            <a:pPr marL="0" indent="0">
              <a:buNone/>
            </a:pPr>
            <a:r>
              <a:rPr lang="el-GR" sz="3100" dirty="0">
                <a:latin typeface="Times New Roman" panose="02020603050405020304" pitchFamily="18" charset="0"/>
                <a:cs typeface="Times New Roman" panose="02020603050405020304" pitchFamily="18" charset="0"/>
              </a:rPr>
              <a:t>Θα μπορούσαμε να ζητήσουμε από τα παιδιά να σκεφτούν τα γνωστικά, ηθικά, πολιτικά ή φιλοσοφικά κριτήρια που καθορίζουν και διαμορφώνουν την φιλοσοφική πρακτική στην οποία ενεπλάκησαν. </a:t>
            </a:r>
          </a:p>
          <a:p>
            <a:pPr marL="0" indent="0">
              <a:buNone/>
            </a:pPr>
            <a:r>
              <a:rPr lang="el-GR" sz="3100" dirty="0">
                <a:latin typeface="Times New Roman" panose="02020603050405020304" pitchFamily="18" charset="0"/>
                <a:cs typeface="Times New Roman" panose="02020603050405020304" pitchFamily="18" charset="0"/>
              </a:rPr>
              <a:t>Τυπικές ερωτήσεις αξιολόγησης μπορεί να περιλαμβάνουν: </a:t>
            </a:r>
          </a:p>
          <a:p>
            <a:r>
              <a:rPr lang="el-GR" sz="3100" i="1" dirty="0">
                <a:latin typeface="Times New Roman" panose="02020603050405020304" pitchFamily="18" charset="0"/>
                <a:cs typeface="Times New Roman" panose="02020603050405020304" pitchFamily="18" charset="0"/>
              </a:rPr>
              <a:t>Εξετάσαμε το ζήτημα μας από διαφορετικές οπτικές γωνίες; </a:t>
            </a:r>
          </a:p>
          <a:p>
            <a:r>
              <a:rPr lang="el-GR" sz="3100" i="1" dirty="0">
                <a:latin typeface="Times New Roman" panose="02020603050405020304" pitchFamily="18" charset="0"/>
                <a:cs typeface="Times New Roman" panose="02020603050405020304" pitchFamily="18" charset="0"/>
              </a:rPr>
              <a:t>Διασφαλίζουμε ότι κανείς/καμία δεν κυριαρχεί στη συζήτηση; </a:t>
            </a:r>
          </a:p>
          <a:p>
            <a:r>
              <a:rPr lang="el-GR" sz="3100" i="1" dirty="0">
                <a:latin typeface="Times New Roman" panose="02020603050405020304" pitchFamily="18" charset="0"/>
                <a:cs typeface="Times New Roman" panose="02020603050405020304" pitchFamily="18" charset="0"/>
              </a:rPr>
              <a:t>Προκαλούμε τη σκέψη του/ης άλλου/ης; </a:t>
            </a:r>
          </a:p>
          <a:p>
            <a:r>
              <a:rPr lang="el-GR" sz="3100" i="1" dirty="0">
                <a:latin typeface="Times New Roman" panose="02020603050405020304" pitchFamily="18" charset="0"/>
                <a:cs typeface="Times New Roman" panose="02020603050405020304" pitchFamily="18" charset="0"/>
              </a:rPr>
              <a:t>Προχωρούμε προς ένα λογικό συμπέρασμα; </a:t>
            </a:r>
          </a:p>
          <a:p>
            <a:r>
              <a:rPr lang="el-GR" sz="3100" i="1" dirty="0">
                <a:latin typeface="Times New Roman" panose="02020603050405020304" pitchFamily="18" charset="0"/>
                <a:cs typeface="Times New Roman" panose="02020603050405020304" pitchFamily="18" charset="0"/>
              </a:rPr>
              <a:t>Σκαλίζουμε βαθιά τις έννοιες και τις ιδέες;</a:t>
            </a:r>
          </a:p>
          <a:p>
            <a:r>
              <a:rPr lang="el-GR" sz="3100" i="1" dirty="0">
                <a:latin typeface="Times New Roman" panose="02020603050405020304" pitchFamily="18" charset="0"/>
                <a:cs typeface="Times New Roman" panose="02020603050405020304" pitchFamily="18" charset="0"/>
              </a:rPr>
              <a:t> Είμαστε καλύτεροι σε [ένα από αυτά] από </a:t>
            </a:r>
            <a:r>
              <a:rPr lang="el-GR" sz="3100" i="1" dirty="0" err="1">
                <a:latin typeface="Times New Roman" panose="02020603050405020304" pitchFamily="18" charset="0"/>
                <a:cs typeface="Times New Roman" panose="02020603050405020304" pitchFamily="18" charset="0"/>
              </a:rPr>
              <a:t>ό</a:t>
            </a:r>
            <a:r>
              <a:rPr lang="el-GR" sz="3100" i="1" dirty="0">
                <a:latin typeface="Times New Roman" panose="02020603050405020304" pitchFamily="18" charset="0"/>
                <a:cs typeface="Times New Roman" panose="02020603050405020304" pitchFamily="18" charset="0"/>
              </a:rPr>
              <a:t>, τι κάποτε; </a:t>
            </a:r>
          </a:p>
          <a:p>
            <a:r>
              <a:rPr lang="el-GR" sz="3100" i="1" dirty="0">
                <a:latin typeface="Times New Roman" panose="02020603050405020304" pitchFamily="18" charset="0"/>
                <a:cs typeface="Times New Roman" panose="02020603050405020304" pitchFamily="18" charset="0"/>
              </a:rPr>
              <a:t>Πώς μπορούμε να βελτιώσουμε την πρακτική μας και τη σκέψη μας την επόμενη φορά; </a:t>
            </a:r>
          </a:p>
          <a:p>
            <a:pPr marL="0" indent="0">
              <a:buNone/>
            </a:pPr>
            <a:endParaRPr lang="el-GR" sz="3100" dirty="0">
              <a:latin typeface="Times New Roman" panose="02020603050405020304" pitchFamily="18" charset="0"/>
              <a:cs typeface="Times New Roman" panose="02020603050405020304" pitchFamily="18" charset="0"/>
            </a:endParaRPr>
          </a:p>
          <a:p>
            <a:pPr marL="0" indent="0">
              <a:buNone/>
            </a:pPr>
            <a:r>
              <a:rPr lang="el-GR" sz="3100" dirty="0">
                <a:latin typeface="Times New Roman" panose="02020603050405020304" pitchFamily="18" charset="0"/>
                <a:cs typeface="Times New Roman" panose="02020603050405020304" pitchFamily="18" charset="0"/>
              </a:rPr>
              <a:t>Αυτές οι πρακτικές βοηθούν στην αποσαφήνιση και την ενίσχυση των κανόνων της καλής έρευνας και ενθαρρύνουν τα παιδιά να αντιμετωπίσουν τη σκέψη ως κάτι που μπορεί να αναπτυχθεί δημιουργικά και συλλογικά.</a:t>
            </a:r>
            <a:endParaRPr lang="en-SE" dirty="0"/>
          </a:p>
        </p:txBody>
      </p:sp>
    </p:spTree>
    <p:extLst>
      <p:ext uri="{BB962C8B-B14F-4D97-AF65-F5344CB8AC3E}">
        <p14:creationId xmlns:p14="http://schemas.microsoft.com/office/powerpoint/2010/main" val="94568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A8981-BE83-754C-AD36-E9816AD47433}"/>
              </a:ext>
            </a:extLst>
          </p:cNvPr>
          <p:cNvSpPr>
            <a:spLocks noGrp="1"/>
          </p:cNvSpPr>
          <p:nvPr>
            <p:ph type="title"/>
          </p:nvPr>
        </p:nvSpPr>
        <p:spPr/>
        <p:txBody>
          <a:bodyPr/>
          <a:lstStyle/>
          <a:p>
            <a:r>
              <a:rPr lang="el-GR">
                <a:solidFill>
                  <a:srgbClr val="C00000"/>
                </a:solidFill>
                <a:latin typeface="Times New Roman" panose="02020603050405020304" pitchFamily="18" charset="0"/>
                <a:cs typeface="Times New Roman" panose="02020603050405020304" pitchFamily="18" charset="0"/>
              </a:rPr>
              <a:t>Τελικ</a:t>
            </a:r>
            <a:r>
              <a:rPr lang="en-SE">
                <a:solidFill>
                  <a:srgbClr val="C00000"/>
                </a:solidFill>
                <a:latin typeface="Times New Roman" panose="02020603050405020304" pitchFamily="18" charset="0"/>
                <a:cs typeface="Times New Roman" panose="02020603050405020304" pitchFamily="18" charset="0"/>
              </a:rPr>
              <a:t>ό</a:t>
            </a:r>
            <a:r>
              <a:rPr lang="el-GR">
                <a:solidFill>
                  <a:srgbClr val="C00000"/>
                </a:solidFill>
                <a:latin typeface="Times New Roman" panose="02020603050405020304" pitchFamily="18" charset="0"/>
                <a:cs typeface="Times New Roman" panose="02020603050405020304" pitchFamily="18" charset="0"/>
              </a:rPr>
              <a:t> στάδιο</a:t>
            </a:r>
            <a:endParaRPr lang="en-SE"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FF26A0E-A92E-6848-8B6C-642FDB921676}"/>
              </a:ext>
            </a:extLst>
          </p:cNvPr>
          <p:cNvSpPr>
            <a:spLocks noGrp="1"/>
          </p:cNvSpPr>
          <p:nvPr>
            <p:ph idx="1"/>
          </p:nvPr>
        </p:nvSpPr>
        <p:spPr>
          <a:xfrm>
            <a:off x="838200" y="1341121"/>
            <a:ext cx="6406662" cy="3627120"/>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Ένα τελικό στάδιο αυτής της ακολουθίας περιλαμβάνει την μετάφραση της όλης εμπειρίας αυτού του διερευνητικού διαλόγου σε κάτι άλλο πέρα από το λεκτικό προϊόν στο πλαίσιο συζητήσεων.</a:t>
            </a:r>
          </a:p>
          <a:p>
            <a:r>
              <a:rPr lang="el-GR" dirty="0">
                <a:latin typeface="Times New Roman" panose="02020603050405020304" pitchFamily="18" charset="0"/>
                <a:cs typeface="Times New Roman" panose="02020603050405020304" pitchFamily="18" charset="0"/>
              </a:rPr>
              <a:t>Αυτό το άλλο μπορεί να είναι ένα έργο τέχνης ή/και δράσης που κατά κάποιο τρόπο επεκτείνει και διευρύνει τη συζήτηση των παιδιών σε άλλα μονοπάτια ενώ συνεχίζει την φιλοσοφική διερεύνηση.</a:t>
            </a:r>
          </a:p>
          <a:p>
            <a:r>
              <a:rPr lang="en-US" dirty="0">
                <a:latin typeface="Times New Roman" panose="02020603050405020304" pitchFamily="18" charset="0"/>
                <a:cs typeface="Times New Roman" panose="02020603050405020304" pitchFamily="18" charset="0"/>
              </a:rPr>
              <a:t>(Lipman 2001, 2003). </a:t>
            </a:r>
          </a:p>
          <a:p>
            <a:endParaRPr lang="en-SE" dirty="0"/>
          </a:p>
        </p:txBody>
      </p:sp>
      <p:pic>
        <p:nvPicPr>
          <p:cNvPr id="4" name="Picture 2" descr="Philosophy through Art (P4C) – Session 2 of 3 – Viscount Nelson Education  Network CIC">
            <a:extLst>
              <a:ext uri="{FF2B5EF4-FFF2-40B4-BE49-F238E27FC236}">
                <a16:creationId xmlns:a16="http://schemas.microsoft.com/office/drawing/2014/main" id="{73891C32-AC2C-0CDB-073F-830841E2B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330" y="5002722"/>
            <a:ext cx="3204408" cy="16328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he Bridges Federation | P4C Silver Award for the Bridges Federation!">
            <a:extLst>
              <a:ext uri="{FF2B5EF4-FFF2-40B4-BE49-F238E27FC236}">
                <a16:creationId xmlns:a16="http://schemas.microsoft.com/office/drawing/2014/main" id="{749FA33C-A448-F07F-B458-DA199F3A1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397" y="5058020"/>
            <a:ext cx="1977990" cy="15612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ontent Placeholder 3">
            <a:extLst>
              <a:ext uri="{FF2B5EF4-FFF2-40B4-BE49-F238E27FC236}">
                <a16:creationId xmlns:a16="http://schemas.microsoft.com/office/drawing/2014/main" id="{44CE16FE-DF3A-A708-4E1A-A12C65F65E46}"/>
              </a:ext>
            </a:extLst>
          </p:cNvPr>
          <p:cNvGraphicFramePr>
            <a:graphicFrameLocks noChangeAspect="1"/>
          </p:cNvGraphicFramePr>
          <p:nvPr>
            <p:extLst>
              <p:ext uri="{D42A27DB-BD31-4B8C-83A1-F6EECF244321}">
                <p14:modId xmlns:p14="http://schemas.microsoft.com/office/powerpoint/2010/main" val="4044870708"/>
              </p:ext>
            </p:extLst>
          </p:nvPr>
        </p:nvGraphicFramePr>
        <p:xfrm>
          <a:off x="7930662" y="1213338"/>
          <a:ext cx="3589172" cy="5279537"/>
        </p:xfrm>
        <a:graphic>
          <a:graphicData uri="http://schemas.openxmlformats.org/presentationml/2006/ole">
            <mc:AlternateContent xmlns:mc="http://schemas.openxmlformats.org/markup-compatibility/2006">
              <mc:Choice xmlns:v="urn:schemas-microsoft-com:vml" Requires="v">
                <p:oleObj name="Acrobat Document" r:id="rId4" imgW="5533873" imgH="7829415" progId="AcroExch.Document.DC">
                  <p:embed/>
                </p:oleObj>
              </mc:Choice>
              <mc:Fallback>
                <p:oleObj name="Acrobat Document" r:id="rId4" imgW="5533873" imgH="7829415" progId="AcroExch.Document.DC">
                  <p:embed/>
                  <p:pic>
                    <p:nvPicPr>
                      <p:cNvPr id="4" name="Content Placeholder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0662" y="1213338"/>
                        <a:ext cx="3589172" cy="527953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846941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a:extLst>
              <a:ext uri="{FF2B5EF4-FFF2-40B4-BE49-F238E27FC236}">
                <a16:creationId xmlns:a16="http://schemas.microsoft.com/office/drawing/2014/main" id="{E151EECE-DD1A-0348-BB90-82F2F233DEC7}"/>
              </a:ext>
            </a:extLst>
          </p:cNvPr>
          <p:cNvSpPr txBox="1">
            <a:spLocks noChangeArrowheads="1"/>
          </p:cNvSpPr>
          <p:nvPr/>
        </p:nvSpPr>
        <p:spPr bwMode="auto">
          <a:xfrm>
            <a:off x="2180491" y="1561599"/>
            <a:ext cx="740312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sv-SE" sz="2800" dirty="0">
                <a:latin typeface="Times New Roman" panose="02020603050405020304" pitchFamily="18" charset="0"/>
                <a:ea typeface="ＭＳ Ｐゴシック" panose="020B0600070205080204" pitchFamily="34" charset="-128"/>
                <a:cs typeface="Times New Roman" panose="02020603050405020304" pitchFamily="18" charset="0"/>
              </a:rPr>
              <a:t>Δύο αστέρια και μια ευχή</a:t>
            </a:r>
            <a:endParaRPr lang="en-US" altLang="sv-SE" sz="28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100000"/>
              </a:lnSpc>
              <a:spcBef>
                <a:spcPct val="0"/>
              </a:spcBef>
              <a:buFontTx/>
              <a:buNone/>
            </a:pPr>
            <a:endParaRPr lang="el-GR" altLang="sv-SE" sz="2800" dirty="0">
              <a:solidFill>
                <a:srgbClr val="C000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100000"/>
              </a:lnSpc>
              <a:spcBef>
                <a:spcPct val="0"/>
              </a:spcBef>
              <a:buFontTx/>
              <a:buNone/>
            </a:pPr>
            <a:r>
              <a:rPr lang="el-GR" altLang="sv-SE" sz="2800" dirty="0">
                <a:solidFill>
                  <a:srgbClr val="C00000"/>
                </a:solidFill>
                <a:latin typeface="Times New Roman" panose="02020603050405020304" pitchFamily="18" charset="0"/>
                <a:ea typeface="ＭＳ Ｐゴシック" panose="020B0600070205080204" pitchFamily="34" charset="-128"/>
                <a:cs typeface="Times New Roman" panose="02020603050405020304" pitchFamily="18" charset="0"/>
              </a:rPr>
              <a:t>Σκέψου δύο πράγματα που πήγαν καλά στην διερεύνηση και ένα πράγμα το οποίο θα μπορούσε να είχε πάει καλύτερα.</a:t>
            </a:r>
          </a:p>
          <a:p>
            <a:pPr eaLnBrk="1" hangingPunct="1">
              <a:lnSpc>
                <a:spcPct val="100000"/>
              </a:lnSpc>
              <a:spcBef>
                <a:spcPct val="0"/>
              </a:spcBef>
              <a:buFontTx/>
              <a:buNone/>
            </a:pPr>
            <a:endParaRPr lang="el-GR" altLang="sv-SE" sz="28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100000"/>
              </a:lnSpc>
              <a:spcBef>
                <a:spcPct val="0"/>
              </a:spcBef>
              <a:buFontTx/>
              <a:buNone/>
            </a:pPr>
            <a:endParaRPr lang="el-GR" altLang="sv-SE" sz="2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9755930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495899A-6CE9-A242-8BA3-29CE7C0BCDDE}"/>
              </a:ext>
            </a:extLst>
          </p:cNvPr>
          <p:cNvSpPr>
            <a:spLocks noGrp="1" noChangeArrowheads="1"/>
          </p:cNvSpPr>
          <p:nvPr>
            <p:ph type="title"/>
          </p:nvPr>
        </p:nvSpPr>
        <p:spPr>
          <a:xfrm>
            <a:off x="838200" y="365126"/>
            <a:ext cx="10515600" cy="881784"/>
          </a:xfrm>
        </p:spPr>
        <p:txBody>
          <a:bodyPr>
            <a:normAutofit fontScale="90000"/>
          </a:bodyPr>
          <a:lstStyle/>
          <a:p>
            <a:r>
              <a:rPr lang="el-GR" altLang="en-US" dirty="0">
                <a:latin typeface="Arial" panose="020B0604020202020204" pitchFamily="34" charset="0"/>
                <a:ea typeface="ＭＳ Ｐゴシック" panose="020B0600070205080204" pitchFamily="34" charset="-128"/>
              </a:rPr>
              <a:t>Φιλοσοφία και Παιδιά στην Πράξη</a:t>
            </a:r>
            <a:br>
              <a:rPr lang="el-GR" altLang="en-US" dirty="0">
                <a:latin typeface="Arial" panose="020B0604020202020204" pitchFamily="34" charset="0"/>
                <a:ea typeface="ＭＳ Ｐゴシック" panose="020B0600070205080204" pitchFamily="34" charset="-128"/>
              </a:rPr>
            </a:br>
            <a:r>
              <a:rPr lang="en-GB" altLang="en-US" sz="4400" dirty="0">
                <a:solidFill>
                  <a:schemeClr val="tx2"/>
                </a:solidFill>
                <a:latin typeface="Times New Roman" panose="02020603050405020304" pitchFamily="18" charset="0"/>
                <a:ea typeface="ＭＳ Ｐゴシック" panose="020B0600070205080204" pitchFamily="34" charset="-128"/>
                <a:cs typeface="Times New Roman" panose="02020603050405020304" pitchFamily="18" charset="0"/>
                <a:hlinkClick r:id="rId3"/>
              </a:rPr>
              <a:t>www.decsy.org.uk</a:t>
            </a:r>
            <a:endParaRPr lang="en-US" altLang="en-US" dirty="0">
              <a:ea typeface="ＭＳ Ｐゴシック" panose="020B0600070205080204" pitchFamily="34" charset="-128"/>
            </a:endParaRPr>
          </a:p>
        </p:txBody>
      </p:sp>
      <p:sp>
        <p:nvSpPr>
          <p:cNvPr id="395267" name="Rectangle 3">
            <a:extLst>
              <a:ext uri="{FF2B5EF4-FFF2-40B4-BE49-F238E27FC236}">
                <a16:creationId xmlns:a16="http://schemas.microsoft.com/office/drawing/2014/main" id="{15897CA6-A57D-0A44-9ADC-D9C318EE2E07}"/>
              </a:ext>
            </a:extLst>
          </p:cNvPr>
          <p:cNvSpPr>
            <a:spLocks noGrp="1"/>
          </p:cNvSpPr>
          <p:nvPr>
            <p:ph idx="1"/>
          </p:nvPr>
        </p:nvSpPr>
        <p:spPr>
          <a:xfrm>
            <a:off x="2209800" y="1981200"/>
            <a:ext cx="7778750" cy="4511674"/>
          </a:xfrm>
        </p:spPr>
        <p:txBody>
          <a:bodyPr>
            <a:normAutofit fontScale="92500" lnSpcReduction="10000"/>
          </a:bodyPr>
          <a:lstStyle/>
          <a:p>
            <a:pPr marL="609600" indent="-609600">
              <a:buFont typeface="Franklin Gothic Medium" panose="020B0603020102020204" pitchFamily="34" charset="0"/>
              <a:buAutoNum type="arabicPeriod"/>
              <a:defRPr/>
            </a:pPr>
            <a:r>
              <a:rPr lang="el-GR" altLang="en-US" sz="2400" dirty="0">
                <a:latin typeface="Arial" panose="020B0604020202020204" pitchFamily="34" charset="0"/>
                <a:ea typeface="ＭＳ Ｐゴシック" panose="020B0600070205080204" pitchFamily="34" charset="-128"/>
              </a:rPr>
              <a:t>Ξεκινώ </a:t>
            </a:r>
            <a:endParaRPr lang="en-US" altLang="en-US" sz="2400" dirty="0">
              <a:latin typeface="Arial" panose="020B0604020202020204" pitchFamily="34" charset="0"/>
              <a:ea typeface="ＭＳ Ｐゴシック" panose="020B0600070205080204" pitchFamily="34" charset="-128"/>
            </a:endParaRPr>
          </a:p>
          <a:p>
            <a:pPr marL="609600" indent="-609600">
              <a:buFont typeface="Franklin Gothic Medium" panose="020B0603020102020204" pitchFamily="34" charset="0"/>
              <a:buAutoNum type="arabicPeriod"/>
              <a:defRPr/>
            </a:pPr>
            <a:r>
              <a:rPr lang="el-GR" altLang="en-US" sz="2400" dirty="0">
                <a:solidFill>
                  <a:srgbClr val="0000FF"/>
                </a:solidFill>
                <a:latin typeface="Arial" panose="020B0604020202020204" pitchFamily="34" charset="0"/>
                <a:ea typeface="ＭＳ Ｐゴシック" panose="020B0600070205080204" pitchFamily="34" charset="-128"/>
              </a:rPr>
              <a:t>Συζήτηση Κινήτρου γύρω από ένα θέμα</a:t>
            </a:r>
            <a:endParaRPr lang="en-US" altLang="en-US" sz="2400" dirty="0">
              <a:solidFill>
                <a:srgbClr val="0000FF"/>
              </a:solidFill>
              <a:latin typeface="Arial" panose="020B0604020202020204" pitchFamily="34" charset="0"/>
              <a:ea typeface="ＭＳ Ｐゴシック" panose="020B0600070205080204" pitchFamily="34" charset="-128"/>
            </a:endParaRPr>
          </a:p>
          <a:p>
            <a:pPr marL="609600" indent="-609600">
              <a:buFont typeface="Franklin Gothic Medium" panose="020B0603020102020204" pitchFamily="34" charset="0"/>
              <a:buAutoNum type="arabicPeriod"/>
              <a:defRPr/>
            </a:pPr>
            <a:r>
              <a:rPr lang="el-GR" altLang="en-US" sz="2400" dirty="0">
                <a:latin typeface="Arial" panose="020B0604020202020204" pitchFamily="34" charset="0"/>
                <a:ea typeface="ＭＳ Ｐゴシック" panose="020B0600070205080204" pitchFamily="34" charset="-128"/>
              </a:rPr>
              <a:t>Σκέψου τον Χρόνο</a:t>
            </a:r>
            <a:endParaRPr lang="en-US" altLang="en-US" sz="2400" dirty="0">
              <a:solidFill>
                <a:srgbClr val="00FF00"/>
              </a:solidFill>
              <a:latin typeface="Arial" panose="020B0604020202020204" pitchFamily="34" charset="0"/>
              <a:ea typeface="ＭＳ Ｐゴシック" panose="020B0600070205080204" pitchFamily="34" charset="-128"/>
            </a:endParaRPr>
          </a:p>
          <a:p>
            <a:pPr marL="609600" indent="-609600">
              <a:buFont typeface="Franklin Gothic Medium" panose="020B0603020102020204" pitchFamily="34" charset="0"/>
              <a:buAutoNum type="arabicPeriod"/>
              <a:defRPr/>
            </a:pPr>
            <a:r>
              <a:rPr lang="el-GR" altLang="en-US" sz="2400" dirty="0">
                <a:solidFill>
                  <a:srgbClr val="0000FF"/>
                </a:solidFill>
                <a:latin typeface="Arial" panose="020B0604020202020204" pitchFamily="34" charset="0"/>
                <a:ea typeface="ＭＳ Ｐゴシック" panose="020B0600070205080204" pitchFamily="34" charset="-128"/>
              </a:rPr>
              <a:t>Φτιάξε ερωτήσεις</a:t>
            </a:r>
            <a:endParaRPr lang="en-US" altLang="en-US" sz="2400" dirty="0">
              <a:solidFill>
                <a:srgbClr val="0000FF"/>
              </a:solidFill>
              <a:latin typeface="Arial" panose="020B0604020202020204" pitchFamily="34" charset="0"/>
              <a:ea typeface="ＭＳ Ｐゴシック" panose="020B0600070205080204" pitchFamily="34" charset="-128"/>
            </a:endParaRPr>
          </a:p>
          <a:p>
            <a:pPr marL="609600" indent="-609600">
              <a:buFont typeface="Franklin Gothic Medium" panose="020B0603020102020204" pitchFamily="34" charset="0"/>
              <a:buAutoNum type="arabicPeriod"/>
              <a:defRPr/>
            </a:pPr>
            <a:r>
              <a:rPr lang="el-GR" altLang="en-US" sz="2400" dirty="0">
                <a:latin typeface="Arial" panose="020B0604020202020204" pitchFamily="34" charset="0"/>
                <a:ea typeface="ＭＳ Ｐゴシック" panose="020B0600070205080204" pitchFamily="34" charset="-128"/>
              </a:rPr>
              <a:t>Ερωτήσεις</a:t>
            </a:r>
            <a:endParaRPr lang="en-US" altLang="en-US" sz="2400" dirty="0">
              <a:solidFill>
                <a:srgbClr val="00FF00"/>
              </a:solidFill>
              <a:latin typeface="Arial" panose="020B0604020202020204" pitchFamily="34" charset="0"/>
              <a:ea typeface="ＭＳ Ｐゴシック" panose="020B0600070205080204" pitchFamily="34" charset="-128"/>
            </a:endParaRPr>
          </a:p>
          <a:p>
            <a:pPr marL="609600" indent="-609600">
              <a:buFont typeface="Franklin Gothic Medium" panose="020B0603020102020204" pitchFamily="34" charset="0"/>
              <a:buAutoNum type="arabicPeriod"/>
              <a:defRPr/>
            </a:pPr>
            <a:r>
              <a:rPr lang="el-GR" altLang="en-US" sz="2400" dirty="0">
                <a:solidFill>
                  <a:srgbClr val="0000FF"/>
                </a:solidFill>
                <a:latin typeface="Arial" panose="020B0604020202020204" pitchFamily="34" charset="0"/>
                <a:ea typeface="ＭＳ Ｐゴシック" panose="020B0600070205080204" pitchFamily="34" charset="-128"/>
              </a:rPr>
              <a:t>Επιλογή μιας ερώτησης για να μπει σε διάλογο</a:t>
            </a:r>
            <a:endParaRPr lang="en-US" altLang="en-US" sz="2400" dirty="0">
              <a:solidFill>
                <a:srgbClr val="0000FF"/>
              </a:solidFill>
              <a:latin typeface="Arial" panose="020B0604020202020204" pitchFamily="34" charset="0"/>
              <a:ea typeface="ＭＳ Ｐゴシック" panose="020B0600070205080204" pitchFamily="34" charset="-128"/>
            </a:endParaRPr>
          </a:p>
          <a:p>
            <a:pPr marL="609600" indent="-609600">
              <a:buNone/>
              <a:defRPr/>
            </a:pPr>
            <a:r>
              <a:rPr lang="en-US" altLang="en-US" sz="2400" dirty="0">
                <a:solidFill>
                  <a:srgbClr val="0000FF"/>
                </a:solidFill>
                <a:latin typeface="Arial" panose="020B0604020202020204" pitchFamily="34" charset="0"/>
                <a:ea typeface="ＭＳ Ｐゴシック" panose="020B0600070205080204" pitchFamily="34" charset="-128"/>
              </a:rPr>
              <a:t>  </a:t>
            </a:r>
            <a:r>
              <a:rPr lang="el-GR" altLang="en-US" sz="2400" dirty="0">
                <a:solidFill>
                  <a:srgbClr val="FF0000"/>
                </a:solidFill>
                <a:latin typeface="Arial" panose="020B0604020202020204" pitchFamily="34" charset="0"/>
                <a:ea typeface="ＭＳ Ｐゴシック" panose="020B0600070205080204" pitchFamily="34" charset="-128"/>
              </a:rPr>
              <a:t>σημείο για μικρό διάλειμμα</a:t>
            </a:r>
            <a:endParaRPr lang="en-US" altLang="en-US" sz="2400" dirty="0">
              <a:solidFill>
                <a:srgbClr val="0000FF"/>
              </a:solidFill>
              <a:latin typeface="Arial" panose="020B0604020202020204" pitchFamily="34" charset="0"/>
              <a:ea typeface="ＭＳ Ｐゴシック" panose="020B0600070205080204" pitchFamily="34" charset="-128"/>
            </a:endParaRPr>
          </a:p>
          <a:p>
            <a:pPr marL="609600" indent="-609600">
              <a:buNone/>
              <a:defRPr/>
            </a:pPr>
            <a:r>
              <a:rPr lang="en-US" altLang="en-US" sz="2400" dirty="0">
                <a:latin typeface="Arial" panose="020B0604020202020204" pitchFamily="34" charset="0"/>
                <a:ea typeface="ＭＳ Ｐゴシック" panose="020B0600070205080204" pitchFamily="34" charset="-128"/>
              </a:rPr>
              <a:t>7.	</a:t>
            </a:r>
            <a:r>
              <a:rPr lang="el-GR" altLang="en-US" sz="2400" dirty="0">
                <a:latin typeface="Arial" panose="020B0604020202020204" pitchFamily="34" charset="0"/>
                <a:ea typeface="ＭＳ Ｐゴシック" panose="020B0600070205080204" pitchFamily="34" charset="-128"/>
              </a:rPr>
              <a:t>Πρώτες Σκέψεις</a:t>
            </a:r>
            <a:endParaRPr lang="en-US" altLang="en-US" sz="2400" dirty="0">
              <a:solidFill>
                <a:srgbClr val="00FF00"/>
              </a:solidFill>
              <a:latin typeface="Arial" panose="020B0604020202020204" pitchFamily="34" charset="0"/>
              <a:ea typeface="ＭＳ Ｐゴシック" panose="020B0600070205080204" pitchFamily="34" charset="-128"/>
            </a:endParaRPr>
          </a:p>
          <a:p>
            <a:pPr marL="609600" indent="-609600">
              <a:buNone/>
              <a:defRPr/>
            </a:pPr>
            <a:r>
              <a:rPr lang="en-US" altLang="en-US" sz="2400" dirty="0">
                <a:solidFill>
                  <a:srgbClr val="0000FF"/>
                </a:solidFill>
                <a:latin typeface="Arial" panose="020B0604020202020204" pitchFamily="34" charset="0"/>
                <a:ea typeface="ＭＳ Ｐゴシック" panose="020B0600070205080204" pitchFamily="34" charset="-128"/>
              </a:rPr>
              <a:t>8.	</a:t>
            </a:r>
            <a:r>
              <a:rPr lang="el-GR" altLang="en-US" sz="2400" dirty="0">
                <a:solidFill>
                  <a:srgbClr val="0000FF"/>
                </a:solidFill>
                <a:latin typeface="Arial" panose="020B0604020202020204" pitchFamily="34" charset="0"/>
                <a:ea typeface="ＭＳ Ｐゴシック" panose="020B0600070205080204" pitchFamily="34" charset="-128"/>
              </a:rPr>
              <a:t>Κατασκευή σύνθεσης μεταξύ ιδεών</a:t>
            </a:r>
            <a:r>
              <a:rPr lang="en-US" altLang="en-US" sz="2400" dirty="0">
                <a:latin typeface="Arial" panose="020B0604020202020204" pitchFamily="34" charset="0"/>
                <a:ea typeface="ＭＳ Ｐゴシック" panose="020B0600070205080204" pitchFamily="34" charset="-128"/>
              </a:rPr>
              <a:t> </a:t>
            </a:r>
          </a:p>
          <a:p>
            <a:pPr marL="609600" indent="-609600">
              <a:buNone/>
              <a:defRPr/>
            </a:pPr>
            <a:r>
              <a:rPr lang="en-US" altLang="en-US" sz="2400" dirty="0">
                <a:latin typeface="Arial" panose="020B0604020202020204" pitchFamily="34" charset="0"/>
                <a:ea typeface="ＭＳ Ｐゴシック" panose="020B0600070205080204" pitchFamily="34" charset="-128"/>
              </a:rPr>
              <a:t>9.	</a:t>
            </a:r>
            <a:r>
              <a:rPr lang="el-GR" altLang="en-US" sz="2400" dirty="0">
                <a:latin typeface="Arial" panose="020B0604020202020204" pitchFamily="34" charset="0"/>
                <a:ea typeface="ＭＳ Ｐゴシック" panose="020B0600070205080204" pitchFamily="34" charset="-128"/>
              </a:rPr>
              <a:t>Τελευταίες Σκέψεις</a:t>
            </a:r>
            <a:endParaRPr lang="en-US" altLang="en-US" sz="2400" dirty="0">
              <a:solidFill>
                <a:srgbClr val="00FF00"/>
              </a:solidFill>
              <a:latin typeface="Arial" panose="020B0604020202020204" pitchFamily="34" charset="0"/>
              <a:ea typeface="ＭＳ Ｐゴシック" panose="020B0600070205080204" pitchFamily="34" charset="-128"/>
            </a:endParaRPr>
          </a:p>
          <a:p>
            <a:pPr marL="609600" indent="-609600">
              <a:buNone/>
              <a:defRPr/>
            </a:pPr>
            <a:r>
              <a:rPr lang="en-US" altLang="en-US" sz="2400" dirty="0">
                <a:solidFill>
                  <a:srgbClr val="0000FF"/>
                </a:solidFill>
                <a:latin typeface="Arial" panose="020B0604020202020204" pitchFamily="34" charset="0"/>
                <a:ea typeface="ＭＳ Ｐゴシック" panose="020B0600070205080204" pitchFamily="34" charset="-128"/>
              </a:rPr>
              <a:t>10.	</a:t>
            </a:r>
            <a:r>
              <a:rPr lang="el-GR" altLang="en-US" sz="2400" dirty="0">
                <a:solidFill>
                  <a:srgbClr val="0000FF"/>
                </a:solidFill>
                <a:latin typeface="Arial" panose="020B0604020202020204" pitchFamily="34" charset="0"/>
                <a:ea typeface="ＭＳ Ｐゴシック" panose="020B0600070205080204" pitchFamily="34" charset="-128"/>
              </a:rPr>
              <a:t>Ανασκόπηση</a:t>
            </a:r>
            <a:r>
              <a:rPr lang="en-US" altLang="en-US" sz="2400" dirty="0">
                <a:solidFill>
                  <a:srgbClr val="00FF00"/>
                </a:solidFill>
                <a:latin typeface="Arial" panose="020B0604020202020204" pitchFamily="34" charset="0"/>
                <a:ea typeface="ＭＳ Ｐゴシック" panose="020B0600070205080204" pitchFamily="34" charset="-128"/>
              </a:rPr>
              <a:t> </a:t>
            </a:r>
          </a:p>
          <a:p>
            <a:pPr marL="609600" indent="-609600">
              <a:buNone/>
              <a:defRPr/>
            </a:pPr>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14289982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5267">
                                            <p:txEl>
                                              <p:pRg st="0" end="0"/>
                                            </p:txEl>
                                          </p:spTgt>
                                        </p:tgtEl>
                                        <p:attrNameLst>
                                          <p:attrName>style.visibility</p:attrName>
                                        </p:attrNameLst>
                                      </p:cBhvr>
                                      <p:to>
                                        <p:strVal val="visible"/>
                                      </p:to>
                                    </p:set>
                                    <p:anim calcmode="lin" valueType="num">
                                      <p:cBhvr additive="base">
                                        <p:cTn id="7" dur="500" fill="hold"/>
                                        <p:tgtEl>
                                          <p:spTgt spid="395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5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5267">
                                            <p:txEl>
                                              <p:pRg st="1" end="1"/>
                                            </p:txEl>
                                          </p:spTgt>
                                        </p:tgtEl>
                                        <p:attrNameLst>
                                          <p:attrName>style.visibility</p:attrName>
                                        </p:attrNameLst>
                                      </p:cBhvr>
                                      <p:to>
                                        <p:strVal val="visible"/>
                                      </p:to>
                                    </p:set>
                                    <p:anim calcmode="lin" valueType="num">
                                      <p:cBhvr additive="base">
                                        <p:cTn id="13" dur="500" fill="hold"/>
                                        <p:tgtEl>
                                          <p:spTgt spid="395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5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5267">
                                            <p:txEl>
                                              <p:pRg st="2" end="2"/>
                                            </p:txEl>
                                          </p:spTgt>
                                        </p:tgtEl>
                                        <p:attrNameLst>
                                          <p:attrName>style.visibility</p:attrName>
                                        </p:attrNameLst>
                                      </p:cBhvr>
                                      <p:to>
                                        <p:strVal val="visible"/>
                                      </p:to>
                                    </p:set>
                                    <p:anim calcmode="lin" valueType="num">
                                      <p:cBhvr additive="base">
                                        <p:cTn id="19" dur="500" fill="hold"/>
                                        <p:tgtEl>
                                          <p:spTgt spid="395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5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5267">
                                            <p:txEl>
                                              <p:pRg st="3" end="3"/>
                                            </p:txEl>
                                          </p:spTgt>
                                        </p:tgtEl>
                                        <p:attrNameLst>
                                          <p:attrName>style.visibility</p:attrName>
                                        </p:attrNameLst>
                                      </p:cBhvr>
                                      <p:to>
                                        <p:strVal val="visible"/>
                                      </p:to>
                                    </p:set>
                                    <p:anim calcmode="lin" valueType="num">
                                      <p:cBhvr additive="base">
                                        <p:cTn id="25" dur="500" fill="hold"/>
                                        <p:tgtEl>
                                          <p:spTgt spid="3952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5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5267">
                                            <p:txEl>
                                              <p:pRg st="4" end="4"/>
                                            </p:txEl>
                                          </p:spTgt>
                                        </p:tgtEl>
                                        <p:attrNameLst>
                                          <p:attrName>style.visibility</p:attrName>
                                        </p:attrNameLst>
                                      </p:cBhvr>
                                      <p:to>
                                        <p:strVal val="visible"/>
                                      </p:to>
                                    </p:set>
                                    <p:anim calcmode="lin" valueType="num">
                                      <p:cBhvr additive="base">
                                        <p:cTn id="31" dur="500" fill="hold"/>
                                        <p:tgtEl>
                                          <p:spTgt spid="39526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52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5267">
                                            <p:txEl>
                                              <p:pRg st="5" end="5"/>
                                            </p:txEl>
                                          </p:spTgt>
                                        </p:tgtEl>
                                        <p:attrNameLst>
                                          <p:attrName>style.visibility</p:attrName>
                                        </p:attrNameLst>
                                      </p:cBhvr>
                                      <p:to>
                                        <p:strVal val="visible"/>
                                      </p:to>
                                    </p:set>
                                    <p:anim calcmode="lin" valueType="num">
                                      <p:cBhvr additive="base">
                                        <p:cTn id="37" dur="500" fill="hold"/>
                                        <p:tgtEl>
                                          <p:spTgt spid="39526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526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95267">
                                            <p:txEl>
                                              <p:pRg st="6" end="6"/>
                                            </p:txEl>
                                          </p:spTgt>
                                        </p:tgtEl>
                                        <p:attrNameLst>
                                          <p:attrName>style.visibility</p:attrName>
                                        </p:attrNameLst>
                                      </p:cBhvr>
                                      <p:to>
                                        <p:strVal val="visible"/>
                                      </p:to>
                                    </p:set>
                                    <p:anim calcmode="lin" valueType="num">
                                      <p:cBhvr additive="base">
                                        <p:cTn id="43" dur="500" fill="hold"/>
                                        <p:tgtEl>
                                          <p:spTgt spid="39526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9526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5267">
                                            <p:txEl>
                                              <p:pRg st="7" end="7"/>
                                            </p:txEl>
                                          </p:spTgt>
                                        </p:tgtEl>
                                        <p:attrNameLst>
                                          <p:attrName>style.visibility</p:attrName>
                                        </p:attrNameLst>
                                      </p:cBhvr>
                                      <p:to>
                                        <p:strVal val="visible"/>
                                      </p:to>
                                    </p:set>
                                    <p:anim calcmode="lin" valueType="num">
                                      <p:cBhvr additive="base">
                                        <p:cTn id="49" dur="500" fill="hold"/>
                                        <p:tgtEl>
                                          <p:spTgt spid="39526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526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95267">
                                            <p:txEl>
                                              <p:pRg st="8" end="8"/>
                                            </p:txEl>
                                          </p:spTgt>
                                        </p:tgtEl>
                                        <p:attrNameLst>
                                          <p:attrName>style.visibility</p:attrName>
                                        </p:attrNameLst>
                                      </p:cBhvr>
                                      <p:to>
                                        <p:strVal val="visible"/>
                                      </p:to>
                                    </p:set>
                                    <p:anim calcmode="lin" valueType="num">
                                      <p:cBhvr additive="base">
                                        <p:cTn id="55" dur="500" fill="hold"/>
                                        <p:tgtEl>
                                          <p:spTgt spid="39526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9526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95267">
                                            <p:txEl>
                                              <p:pRg st="9" end="9"/>
                                            </p:txEl>
                                          </p:spTgt>
                                        </p:tgtEl>
                                        <p:attrNameLst>
                                          <p:attrName>style.visibility</p:attrName>
                                        </p:attrNameLst>
                                      </p:cBhvr>
                                      <p:to>
                                        <p:strVal val="visible"/>
                                      </p:to>
                                    </p:set>
                                    <p:anim calcmode="lin" valueType="num">
                                      <p:cBhvr additive="base">
                                        <p:cTn id="61" dur="500" fill="hold"/>
                                        <p:tgtEl>
                                          <p:spTgt spid="395267">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9526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95267">
                                            <p:txEl>
                                              <p:pRg st="10" end="10"/>
                                            </p:txEl>
                                          </p:spTgt>
                                        </p:tgtEl>
                                        <p:attrNameLst>
                                          <p:attrName>style.visibility</p:attrName>
                                        </p:attrNameLst>
                                      </p:cBhvr>
                                      <p:to>
                                        <p:strVal val="visible"/>
                                      </p:to>
                                    </p:set>
                                    <p:anim calcmode="lin" valueType="num">
                                      <p:cBhvr additive="base">
                                        <p:cTn id="67" dur="500" fill="hold"/>
                                        <p:tgtEl>
                                          <p:spTgt spid="395267">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9526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623FEF2B-B099-BE45-B3AB-29CBBEA6764B}"/>
              </a:ext>
            </a:extLst>
          </p:cNvPr>
          <p:cNvSpPr>
            <a:spLocks noGrp="1" noChangeArrowheads="1"/>
          </p:cNvSpPr>
          <p:nvPr>
            <p:ph type="title" idx="4294967295"/>
          </p:nvPr>
        </p:nvSpPr>
        <p:spPr>
          <a:xfrm>
            <a:off x="1059873" y="228600"/>
            <a:ext cx="10224653" cy="914400"/>
          </a:xfrm>
        </p:spPr>
        <p:txBody>
          <a:bodyPr>
            <a:normAutofit fontScale="90000"/>
          </a:bodyPr>
          <a:lstStyle/>
          <a:p>
            <a:pPr algn="ctr"/>
            <a:br>
              <a:rPr lang="el-GR" altLang="en-US" sz="3600" dirty="0">
                <a:latin typeface="Times New Roman" panose="02020603050405020304" pitchFamily="18" charset="0"/>
                <a:ea typeface="ＭＳ Ｐゴシック" panose="020B0600070205080204" pitchFamily="34" charset="-128"/>
                <a:cs typeface="Times New Roman" panose="02020603050405020304" pitchFamily="18" charset="0"/>
              </a:rPr>
            </a:br>
            <a:r>
              <a:rPr lang="el-GR"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Αξιολόγηση προγράμματος από </a:t>
            </a:r>
            <a:r>
              <a:rPr lang="sv-SE" altLang="en-US" sz="3600" dirty="0" err="1">
                <a:latin typeface="Times New Roman" panose="02020603050405020304" pitchFamily="18" charset="0"/>
                <a:ea typeface="ＭＳ Ｐゴシック" panose="020B0600070205080204" pitchFamily="34" charset="-128"/>
                <a:cs typeface="Times New Roman" panose="02020603050405020304" pitchFamily="18" charset="0"/>
              </a:rPr>
              <a:t>Decsy</a:t>
            </a:r>
            <a:br>
              <a:rPr lang="el-GR" altLang="en-US" sz="3600" dirty="0">
                <a:latin typeface="Times New Roman" panose="02020603050405020304" pitchFamily="18" charset="0"/>
                <a:ea typeface="ＭＳ Ｐゴシック" panose="020B0600070205080204" pitchFamily="34" charset="-128"/>
                <a:cs typeface="Times New Roman" panose="02020603050405020304" pitchFamily="18" charset="0"/>
              </a:rPr>
            </a:br>
            <a:r>
              <a:rPr lang="en-GB" altLang="en-US" sz="3600" dirty="0">
                <a:solidFill>
                  <a:schemeClr val="tx2"/>
                </a:solidFill>
                <a:latin typeface="Times New Roman" panose="02020603050405020304" pitchFamily="18" charset="0"/>
                <a:ea typeface="ＭＳ Ｐゴシック" panose="020B0600070205080204" pitchFamily="34" charset="-128"/>
                <a:cs typeface="Times New Roman" panose="02020603050405020304" pitchFamily="18" charset="0"/>
                <a:hlinkClick r:id="rId3"/>
              </a:rPr>
              <a:t>www.decsy.org.uk</a:t>
            </a:r>
            <a:br>
              <a:rPr lang="en-GB" altLang="en-US" dirty="0">
                <a:solidFill>
                  <a:schemeClr val="tx2"/>
                </a:solidFill>
                <a:latin typeface="Arial" panose="020B0604020202020204" pitchFamily="34" charset="0"/>
                <a:ea typeface="ＭＳ Ｐゴシック" panose="020B0600070205080204" pitchFamily="34" charset="-128"/>
              </a:rPr>
            </a:br>
            <a:endParaRPr lang="en-GB" altLang="en-US"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9458" name="Rectangle 3">
            <a:extLst>
              <a:ext uri="{FF2B5EF4-FFF2-40B4-BE49-F238E27FC236}">
                <a16:creationId xmlns:a16="http://schemas.microsoft.com/office/drawing/2014/main" id="{17CE3B77-2EE5-9644-A993-3C91C13EB8F1}"/>
              </a:ext>
            </a:extLst>
          </p:cNvPr>
          <p:cNvSpPr>
            <a:spLocks noGrp="1" noChangeArrowheads="1"/>
          </p:cNvSpPr>
          <p:nvPr>
            <p:ph type="body" idx="4294967295"/>
          </p:nvPr>
        </p:nvSpPr>
        <p:spPr bwMode="auto">
          <a:xfrm>
            <a:off x="1757463" y="1964987"/>
            <a:ext cx="8981872" cy="41526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a:buFont typeface="Arial" panose="020B0604020202020204" pitchFamily="34" charset="0"/>
              <a:buNone/>
            </a:pPr>
            <a:r>
              <a:rPr lang="el-GR" altLang="en-US" dirty="0" err="1">
                <a:latin typeface="Times New Roman" panose="02020603050405020304" pitchFamily="18" charset="0"/>
                <a:ea typeface="ＭＳ Ｐゴシック" panose="020B0600070205080204" pitchFamily="34" charset="-128"/>
                <a:cs typeface="Times New Roman" panose="02020603050405020304" pitchFamily="18" charset="0"/>
              </a:rPr>
              <a:t>Μει</a:t>
            </a:r>
            <a:r>
              <a:rPr lang="en-GB" altLang="en-US" dirty="0" err="1">
                <a:latin typeface="Times New Roman" panose="02020603050405020304" pitchFamily="18" charset="0"/>
                <a:ea typeface="ＭＳ Ｐゴシック" panose="020B0600070205080204" pitchFamily="34" charset="-128"/>
                <a:cs typeface="Times New Roman" panose="02020603050405020304" pitchFamily="18" charset="0"/>
              </a:rPr>
              <a:t>ώ</a:t>
            </a:r>
            <a:r>
              <a:rPr lang="el-GR" altLang="en-US" dirty="0" err="1">
                <a:latin typeface="Times New Roman" panose="02020603050405020304" pitchFamily="18" charset="0"/>
                <a:ea typeface="ＭＳ Ｐゴシック" panose="020B0600070205080204" pitchFamily="34" charset="-128"/>
                <a:cs typeface="Times New Roman" panose="02020603050405020304" pitchFamily="18" charset="0"/>
              </a:rPr>
              <a:t>νει</a:t>
            </a:r>
            <a:r>
              <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rPr>
              <a:t> το χάσμα μεταξύ καλών και όχι/καλών μαθητών και μαθητριών</a:t>
            </a:r>
            <a:r>
              <a:rPr lang="en-GB" altLang="en-US" dirty="0">
                <a:latin typeface="Times New Roman" panose="02020603050405020304" pitchFamily="18" charset="0"/>
                <a:ea typeface="ＭＳ Ｐゴシック" panose="020B0600070205080204" pitchFamily="34" charset="-128"/>
                <a:cs typeface="Times New Roman" panose="02020603050405020304" pitchFamily="18" charset="0"/>
              </a:rPr>
              <a:t> </a:t>
            </a:r>
            <a:endPar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endParaRPr>
          </a:p>
          <a:p>
            <a:endPar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endParaRPr>
          </a:p>
          <a:p>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Η αναγνωστική ικανότητα παιδιών από δύσκολα περιβάλλοντα μοιάζει να καλυτερεύει σε 4 μήνες </a:t>
            </a:r>
            <a:r>
              <a:rPr lang="en-GB"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(KS2 SATs)</a:t>
            </a:r>
          </a:p>
          <a:p>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Η ικανότητα στα μαθηματικά σε 3 μήνες</a:t>
            </a:r>
          </a:p>
          <a:p>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Η ικανότητα γραπτού λόγου σε 2 μήνες</a:t>
            </a:r>
            <a:endParaRPr lang="en-GB" altLang="en-US"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 typeface="Arial" panose="020B0604020202020204" pitchFamily="34" charset="0"/>
              <a:buNone/>
            </a:pPr>
            <a:endParaRPr lang="en-GB" altLang="en-US"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 typeface="Arial" panose="020B0604020202020204" pitchFamily="34" charset="0"/>
              <a:buNone/>
            </a:pPr>
            <a:r>
              <a:rPr lang="el-GR" altLang="en-US" sz="2400" dirty="0" err="1">
                <a:latin typeface="Times New Roman" panose="02020603050405020304" pitchFamily="18" charset="0"/>
                <a:ea typeface="ＭＳ Ｐゴシック" panose="020B0600070205080204" pitchFamily="34" charset="-128"/>
                <a:cs typeface="Times New Roman" panose="02020603050405020304" pitchFamily="18" charset="0"/>
              </a:rPr>
              <a:t>Συμπ</a:t>
            </a:r>
            <a:r>
              <a:rPr lang="en-GB" altLang="en-US" sz="2400" dirty="0" err="1">
                <a:latin typeface="Times New Roman" panose="02020603050405020304" pitchFamily="18" charset="0"/>
                <a:ea typeface="ＭＳ Ｐゴシック" panose="020B0600070205080204" pitchFamily="34" charset="-128"/>
                <a:cs typeface="Times New Roman" panose="02020603050405020304" pitchFamily="18" charset="0"/>
              </a:rPr>
              <a:t>έ</a:t>
            </a:r>
            <a:r>
              <a:rPr lang="el-GR" altLang="en-US" sz="2400" dirty="0" err="1">
                <a:latin typeface="Times New Roman" panose="02020603050405020304" pitchFamily="18" charset="0"/>
                <a:ea typeface="ＭＳ Ｐゴシック" panose="020B0600070205080204" pitchFamily="34" charset="-128"/>
                <a:cs typeface="Times New Roman" panose="02020603050405020304" pitchFamily="18" charset="0"/>
              </a:rPr>
              <a:t>ρασμα</a:t>
            </a:r>
            <a:r>
              <a:rPr lang="en-GB" altLang="en-US"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en-GB" altLang="en-US" sz="24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el-GR" altLang="en-US" sz="24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 φα</a:t>
            </a:r>
            <a:r>
              <a:rPr lang="en-GB" altLang="en-US" sz="2400" dirty="0" err="1">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ί</a:t>
            </a:r>
            <a:r>
              <a:rPr lang="el-GR" altLang="en-US" sz="2400" dirty="0" err="1">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νεται</a:t>
            </a:r>
            <a:r>
              <a:rPr lang="el-GR" altLang="en-US" sz="24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 ότι η φιλοσοφία για και με τα παιδιά μπορεί να δημιουργήσει ένα τόπο στα σχολεία όπου τα παιδιά και ιδιαίτερα τα παιδιά με δυσκολίες να καλυτερεύσουν τις δεξιότητες και ικανότητές τους.</a:t>
            </a:r>
          </a:p>
        </p:txBody>
      </p:sp>
    </p:spTree>
    <p:extLst>
      <p:ext uri="{BB962C8B-B14F-4D97-AF65-F5344CB8AC3E}">
        <p14:creationId xmlns:p14="http://schemas.microsoft.com/office/powerpoint/2010/main" val="1265586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0181B-D0E4-1148-9C17-4121BBBDA4A7}"/>
              </a:ext>
            </a:extLst>
          </p:cNvPr>
          <p:cNvSpPr>
            <a:spLocks noGrp="1"/>
          </p:cNvSpPr>
          <p:nvPr>
            <p:ph idx="1"/>
          </p:nvPr>
        </p:nvSpPr>
        <p:spPr/>
        <p:txBody>
          <a:bodyPr/>
          <a:lstStyle/>
          <a:p>
            <a:endParaRPr lang="el-GR" dirty="0"/>
          </a:p>
          <a:p>
            <a:pPr marL="0" indent="0" algn="ctr">
              <a:buNone/>
            </a:pPr>
            <a:r>
              <a:rPr lang="el-GR" altLang="en-US" sz="2800" b="1" dirty="0">
                <a:solidFill>
                  <a:srgbClr val="C00000"/>
                </a:solidFill>
                <a:latin typeface="+mj-lt"/>
                <a:ea typeface="ＭＳ Ｐゴシック" panose="020B0600070205080204" pitchFamily="34" charset="-128"/>
                <a:cs typeface="Times New Roman" panose="02020603050405020304" pitchFamily="18" charset="0"/>
              </a:rPr>
              <a:t>Πότε αρχίζω να διακρίνω ένα κόμπο;</a:t>
            </a:r>
            <a:endParaRPr lang="sv-SE" altLang="en-US" b="1" dirty="0">
              <a:solidFill>
                <a:srgbClr val="C00000"/>
              </a:solidFill>
              <a:latin typeface="+mj-lt"/>
              <a:ea typeface="ＭＳ Ｐゴシック" panose="020B0600070205080204" pitchFamily="34" charset="-128"/>
              <a:cs typeface="Times New Roman" panose="02020603050405020304" pitchFamily="18" charset="0"/>
            </a:endParaRPr>
          </a:p>
          <a:p>
            <a:pPr marL="0" indent="0" algn="ctr">
              <a:buNone/>
            </a:pPr>
            <a:r>
              <a:rPr lang="el-GR" b="1" dirty="0">
                <a:solidFill>
                  <a:srgbClr val="C00000"/>
                </a:solidFill>
                <a:latin typeface="+mj-lt"/>
                <a:ea typeface="ＭＳ Ｐゴシック" panose="020B0600070205080204" pitchFamily="34" charset="-128"/>
                <a:cs typeface="Times New Roman" panose="02020603050405020304" pitchFamily="18" charset="0"/>
              </a:rPr>
              <a:t>Πως δημιουργείται η απορία;</a:t>
            </a:r>
            <a:endParaRPr lang="el-GR" dirty="0">
              <a:latin typeface="+mj-lt"/>
            </a:endParaRPr>
          </a:p>
          <a:p>
            <a:endParaRPr lang="el-GR" dirty="0">
              <a:latin typeface="+mj-lt"/>
            </a:endParaRPr>
          </a:p>
          <a:p>
            <a:pPr marL="0" indent="0" algn="ctr">
              <a:buNone/>
            </a:pPr>
            <a:r>
              <a:rPr lang="el-GR" dirty="0">
                <a:latin typeface="+mj-lt"/>
                <a:cs typeface="Times New Roman" panose="02020603050405020304" pitchFamily="18" charset="0"/>
              </a:rPr>
              <a:t>Ι</a:t>
            </a:r>
            <a:r>
              <a:rPr lang="sv-SE" dirty="0">
                <a:latin typeface="+mj-lt"/>
                <a:cs typeface="Times New Roman" panose="02020603050405020304" pitchFamily="18" charset="0"/>
              </a:rPr>
              <a:t>:  </a:t>
            </a:r>
            <a:r>
              <a:rPr lang="el-GR" dirty="0">
                <a:latin typeface="+mj-lt"/>
                <a:cs typeface="Times New Roman" panose="02020603050405020304" pitchFamily="18" charset="0"/>
              </a:rPr>
              <a:t>η μέτρηση είναι πάντα μια ουδέτερη διαδικασία;</a:t>
            </a:r>
          </a:p>
          <a:p>
            <a:pPr marL="0" indent="0" algn="ctr">
              <a:buNone/>
            </a:pPr>
            <a:endParaRPr lang="el-GR" dirty="0">
              <a:latin typeface="+mj-lt"/>
              <a:cs typeface="Times New Roman" panose="02020603050405020304" pitchFamily="18" charset="0"/>
            </a:endParaRPr>
          </a:p>
          <a:p>
            <a:pPr marL="0" indent="0" algn="ctr">
              <a:buNone/>
            </a:pPr>
            <a:r>
              <a:rPr lang="sv-SE" dirty="0">
                <a:latin typeface="+mj-lt"/>
                <a:cs typeface="Times New Roman" panose="02020603050405020304" pitchFamily="18" charset="0"/>
              </a:rPr>
              <a:t>II:  </a:t>
            </a:r>
            <a:r>
              <a:rPr lang="el-GR" dirty="0" err="1">
                <a:latin typeface="+mj-lt"/>
                <a:cs typeface="Times New Roman" panose="02020603050405020304" pitchFamily="18" charset="0"/>
              </a:rPr>
              <a:t>έμφυλες</a:t>
            </a:r>
            <a:r>
              <a:rPr lang="el-GR" dirty="0">
                <a:latin typeface="+mj-lt"/>
                <a:cs typeface="Times New Roman" panose="02020603050405020304" pitchFamily="18" charset="0"/>
              </a:rPr>
              <a:t> σχέσεις στο πλαίσιο ομαδικής δραστηριότητας;</a:t>
            </a:r>
            <a:endParaRPr lang="en-SE" dirty="0">
              <a:latin typeface="+mj-lt"/>
              <a:cs typeface="Times New Roman" panose="02020603050405020304" pitchFamily="18" charset="0"/>
            </a:endParaRPr>
          </a:p>
        </p:txBody>
      </p:sp>
    </p:spTree>
    <p:extLst>
      <p:ext uri="{BB962C8B-B14F-4D97-AF65-F5344CB8AC3E}">
        <p14:creationId xmlns:p14="http://schemas.microsoft.com/office/powerpoint/2010/main" val="2316457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6174CD72-005B-E644-8BAC-213D299C0DE9}"/>
              </a:ext>
            </a:extLst>
          </p:cNvPr>
          <p:cNvSpPr>
            <a:spLocks noGrp="1"/>
          </p:cNvSpPr>
          <p:nvPr>
            <p:ph type="body" idx="4294967295"/>
          </p:nvPr>
        </p:nvSpPr>
        <p:spPr>
          <a:xfrm>
            <a:off x="2223655" y="1600201"/>
            <a:ext cx="7356763" cy="4082970"/>
          </a:xfrm>
        </p:spPr>
        <p:txBody>
          <a:bodyPr>
            <a:normAutofit fontScale="85000" lnSpcReduction="20000"/>
          </a:bodyPr>
          <a:lstStyle/>
          <a:p>
            <a:pPr>
              <a:buNone/>
              <a:defRPr/>
            </a:pPr>
            <a:r>
              <a:rPr lang="el-GR" altLang="en-US" sz="2400" dirty="0">
                <a:latin typeface="Times New Roman" panose="02020603050405020304" pitchFamily="18" charset="0"/>
                <a:ea typeface="ＭＳ Ｐゴシック" panose="020B0600070205080204" pitchFamily="34" charset="-128"/>
                <a:cs typeface="Times New Roman" panose="02020603050405020304" pitchFamily="18" charset="0"/>
              </a:rPr>
              <a:t>Όλα τα παιδιά μπορούν να εκφράσουν την άποψή τους καθαρά και με αυτοπεποίθηση … τους επιτρέπει να δουν την άποψη του άλλου και να δουν τον κόσμο πέρα από τον εαυτό τους… ένα μέσο για να διδάξουμε όλο το αναλυτικό πρόγραμμα.</a:t>
            </a:r>
          </a:p>
          <a:p>
            <a:pPr>
              <a:buNone/>
              <a:defRPr/>
            </a:pPr>
            <a:endParaRPr lang="el-GR"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‘All the children are able to express their</a:t>
            </a: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points of view very clearly, very confidently…it</a:t>
            </a: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allows them to see other people’s points of</a:t>
            </a: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view and see the world as beyond just</a:t>
            </a: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themselves…a tool with which we can teach</a:t>
            </a:r>
          </a:p>
          <a:p>
            <a:pPr>
              <a:buNone/>
              <a:defRPr/>
            </a:pPr>
            <a:r>
              <a:rPr lang="en-GB" altLang="en-US" sz="1800" dirty="0">
                <a:solidFill>
                  <a:schemeClr val="hlink"/>
                </a:solidFill>
                <a:latin typeface="Times New Roman" panose="02020603050405020304" pitchFamily="18" charset="0"/>
                <a:ea typeface="ＭＳ Ｐゴシック" panose="020B0600070205080204" pitchFamily="34" charset="-128"/>
                <a:cs typeface="Times New Roman" panose="02020603050405020304" pitchFamily="18" charset="0"/>
              </a:rPr>
              <a:t>the entire curriculum’</a:t>
            </a:r>
          </a:p>
          <a:p>
            <a:pPr>
              <a:buNone/>
              <a:defRPr/>
            </a:pPr>
            <a:endParaRPr lang="el-GR" altLang="en-US" sz="2000" i="1"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None/>
              <a:defRPr/>
            </a:pPr>
            <a:r>
              <a:rPr lang="en-GB" altLang="en-US" sz="2000" i="1" dirty="0">
                <a:latin typeface="Times New Roman" panose="02020603050405020304" pitchFamily="18" charset="0"/>
                <a:ea typeface="ＭＳ Ｐゴシック" panose="020B0600070205080204" pitchFamily="34" charset="-128"/>
                <a:cs typeface="Times New Roman" panose="02020603050405020304" pitchFamily="18" charset="0"/>
              </a:rPr>
              <a:t>Alexia Fox, Hinde House Primary, Sheffield, EEF project</a:t>
            </a:r>
          </a:p>
          <a:p>
            <a:pPr>
              <a:buNone/>
              <a:defRPr/>
            </a:pPr>
            <a:r>
              <a:rPr lang="en-GB" altLang="en-US" sz="2000" i="1" dirty="0">
                <a:latin typeface="Times New Roman" panose="02020603050405020304" pitchFamily="18" charset="0"/>
                <a:ea typeface="ＭＳ Ｐゴシック" panose="020B0600070205080204" pitchFamily="34" charset="-128"/>
                <a:cs typeface="Times New Roman" panose="02020603050405020304" pitchFamily="18" charset="0"/>
              </a:rPr>
              <a:t>school on Radio 4 Today Programme July 2015</a:t>
            </a:r>
          </a:p>
        </p:txBody>
      </p:sp>
    </p:spTree>
    <p:extLst>
      <p:ext uri="{BB962C8B-B14F-4D97-AF65-F5344CB8AC3E}">
        <p14:creationId xmlns:p14="http://schemas.microsoft.com/office/powerpoint/2010/main" val="11020707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D7353619-8292-E748-B84B-BB438072CA12}"/>
              </a:ext>
            </a:extLst>
          </p:cNvPr>
          <p:cNvSpPr>
            <a:spLocks noGrp="1" noChangeArrowheads="1"/>
          </p:cNvSpPr>
          <p:nvPr>
            <p:ph type="title"/>
          </p:nvPr>
        </p:nvSpPr>
        <p:spPr/>
        <p:txBody>
          <a:bodyPr/>
          <a:lstStyle/>
          <a:p>
            <a:endParaRPr lang="en-GB" altLang="en-US">
              <a:ea typeface="ＭＳ Ｐゴシック" panose="020B0600070205080204" pitchFamily="34" charset="-128"/>
            </a:endParaRPr>
          </a:p>
        </p:txBody>
      </p:sp>
      <p:sp>
        <p:nvSpPr>
          <p:cNvPr id="25602" name="Rectangle 3">
            <a:extLst>
              <a:ext uri="{FF2B5EF4-FFF2-40B4-BE49-F238E27FC236}">
                <a16:creationId xmlns:a16="http://schemas.microsoft.com/office/drawing/2014/main" id="{6E3D3248-9F91-6D48-BF6C-8B55F2CB49A0}"/>
              </a:ext>
            </a:extLst>
          </p:cNvPr>
          <p:cNvSpPr>
            <a:spLocks noGrp="1" noChangeArrowheads="1"/>
          </p:cNvSpPr>
          <p:nvPr>
            <p:ph idx="1"/>
          </p:nvPr>
        </p:nvSpPr>
        <p:spPr bwMode="auto">
          <a:xfrm>
            <a:off x="2081720" y="1825625"/>
            <a:ext cx="7270098" cy="4351338"/>
          </a:xfrm>
        </p:spPr>
        <p:txBody>
          <a:bodyPr wrap="square" numCol="1" anchor="t" anchorCtr="0" compatLnSpc="1">
            <a:prstTxWarp prst="textNoShape">
              <a:avLst/>
            </a:prstTxWarp>
          </a:bodyPr>
          <a:lstStyle/>
          <a:p>
            <a:pPr>
              <a:buFont typeface="Arial" panose="020B0604020202020204" pitchFamily="34" charset="0"/>
              <a:buNone/>
            </a:pPr>
            <a:r>
              <a:rPr lang="en-GB" altLang="en-US" sz="2000" dirty="0">
                <a:ea typeface="ＭＳ Ｐゴシック" panose="020B0600070205080204" pitchFamily="34" charset="-128"/>
              </a:rPr>
              <a:t>	</a:t>
            </a: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Πραγματικά βοηθάει τις κοινωνικές σου δεξιότητες …πριν ξεκινήσουμε στην Τρίτη τάξη, όλοι είμαστε σε αυτή τη φάση και έχουμε συνέχεια καβγάδες, αλλά μόλις ξεκινήσαμε με την φιλοσοφία είμαστε όλοι πιο ήσυχοι και …δεν την λέμε ο ένας στον άλλο…</a:t>
            </a:r>
          </a:p>
          <a:p>
            <a:pPr>
              <a:buFont typeface="Arial" panose="020B0604020202020204" pitchFamily="34" charset="0"/>
              <a:buNone/>
            </a:pPr>
            <a:endPar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 typeface="Arial" panose="020B0604020202020204" pitchFamily="34" charset="0"/>
              <a:buNone/>
            </a:pPr>
            <a:r>
              <a:rPr lang="en-GB" altLang="en-US" dirty="0">
                <a:latin typeface="Times New Roman" panose="02020603050405020304" pitchFamily="18" charset="0"/>
                <a:ea typeface="ＭＳ Ｐゴシック" panose="020B0600070205080204" pitchFamily="34" charset="-128"/>
                <a:cs typeface="Times New Roman" panose="02020603050405020304" pitchFamily="18" charset="0"/>
              </a:rPr>
              <a:t>‘</a:t>
            </a: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It really helps your social skills … before we started doing it in Y3, everybody is on this estate and there’s always loads of fights going on, but since we started doing P4C people have started getting more quieter and not just …..out at each other’ </a:t>
            </a:r>
          </a:p>
          <a:p>
            <a:pPr>
              <a:buFont typeface="Arial" panose="020B0604020202020204" pitchFamily="34" charset="0"/>
              <a:buNone/>
            </a:pPr>
            <a:r>
              <a:rPr lang="en-GB" altLang="en-US" dirty="0">
                <a:latin typeface="Times New Roman" panose="02020603050405020304" pitchFamily="18" charset="0"/>
                <a:ea typeface="ＭＳ Ｐゴシック" panose="020B0600070205080204" pitchFamily="34" charset="-128"/>
                <a:cs typeface="Times New Roman" panose="02020603050405020304" pitchFamily="18" charset="0"/>
              </a:rPr>
              <a:t>	(Y5 boy)</a:t>
            </a:r>
          </a:p>
        </p:txBody>
      </p:sp>
    </p:spTree>
    <p:extLst>
      <p:ext uri="{BB962C8B-B14F-4D97-AF65-F5344CB8AC3E}">
        <p14:creationId xmlns:p14="http://schemas.microsoft.com/office/powerpoint/2010/main" val="26785758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7D47F1C1-2DB3-E649-92AF-280418060852}"/>
              </a:ext>
            </a:extLst>
          </p:cNvPr>
          <p:cNvSpPr>
            <a:spLocks noGrp="1" noChangeArrowheads="1"/>
          </p:cNvSpPr>
          <p:nvPr>
            <p:ph type="title"/>
          </p:nvPr>
        </p:nvSpPr>
        <p:spPr/>
        <p:txBody>
          <a:bodyPr/>
          <a:lstStyle/>
          <a:p>
            <a:endParaRPr lang="en-GB" altLang="en-US">
              <a:ea typeface="ＭＳ Ｐゴシック" panose="020B0600070205080204" pitchFamily="34" charset="-128"/>
            </a:endParaRPr>
          </a:p>
        </p:txBody>
      </p:sp>
      <p:sp>
        <p:nvSpPr>
          <p:cNvPr id="27650" name="Rectangle 3">
            <a:extLst>
              <a:ext uri="{FF2B5EF4-FFF2-40B4-BE49-F238E27FC236}">
                <a16:creationId xmlns:a16="http://schemas.microsoft.com/office/drawing/2014/main" id="{0BB75D72-8316-744C-8054-F82C03A93C8D}"/>
              </a:ext>
            </a:extLst>
          </p:cNvPr>
          <p:cNvSpPr>
            <a:spLocks noGrp="1" noChangeArrowheads="1"/>
          </p:cNvSpPr>
          <p:nvPr>
            <p:ph idx="1"/>
          </p:nvPr>
        </p:nvSpPr>
        <p:spPr bwMode="auto">
          <a:xfrm>
            <a:off x="2410691" y="1690688"/>
            <a:ext cx="6317673" cy="4351338"/>
          </a:xfrm>
        </p:spPr>
        <p:txBody>
          <a:bodyPr wrap="square" numCol="1" anchor="t" anchorCtr="0" compatLnSpc="1">
            <a:prstTxWarp prst="textNoShape">
              <a:avLst/>
            </a:prstTxWarp>
          </a:bodyPr>
          <a:lstStyle/>
          <a:p>
            <a:pPr>
              <a:buFont typeface="Arial" panose="020B0604020202020204" pitchFamily="34" charset="0"/>
              <a:buNone/>
            </a:pPr>
            <a:r>
              <a:rPr lang="en-GB" altLang="en-US" dirty="0">
                <a:ea typeface="ＭＳ Ｐゴシック" panose="020B0600070205080204" pitchFamily="34" charset="-128"/>
              </a:rPr>
              <a:t>	</a:t>
            </a:r>
            <a:r>
              <a:rPr lang="en-GB" altLang="en-US" dirty="0" err="1">
                <a:latin typeface="Times New Roman" panose="02020603050405020304" pitchFamily="18" charset="0"/>
                <a:ea typeface="ＭＳ Ｐゴシック" panose="020B0600070205080204" pitchFamily="34" charset="-128"/>
                <a:cs typeface="Times New Roman" panose="02020603050405020304" pitchFamily="18" charset="0"/>
              </a:rPr>
              <a:t>Ό</a:t>
            </a:r>
            <a:r>
              <a:rPr lang="el-GR" altLang="en-US" dirty="0" err="1">
                <a:latin typeface="Times New Roman" panose="02020603050405020304" pitchFamily="18" charset="0"/>
                <a:ea typeface="ＭＳ Ｐゴシック" panose="020B0600070205080204" pitchFamily="34" charset="-128"/>
                <a:cs typeface="Times New Roman" panose="02020603050405020304" pitchFamily="18" charset="0"/>
              </a:rPr>
              <a:t>ταν</a:t>
            </a:r>
            <a:r>
              <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rPr>
              <a:t> είσαι σε κάποιο νέο μέρος, όπου δεν έχεις ξαναβρεθεί και νοιώθεις μόνος και βαρετά και βλέπεις ότι όλα τα παιδιά παίζουν με φίλους, σε βοηθάει, σου δίνει κουράγιο να προχωρήσεις και να ρωτήσεις τα παιδιά αν θέλουν να παίξετε μαζί</a:t>
            </a:r>
          </a:p>
          <a:p>
            <a:pPr>
              <a:buFont typeface="Arial" panose="020B0604020202020204" pitchFamily="34" charset="0"/>
              <a:buNone/>
            </a:pPr>
            <a:endParaRPr lang="el-GR"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buFont typeface="Arial" panose="020B0604020202020204" pitchFamily="34" charset="0"/>
              <a:buNone/>
            </a:pPr>
            <a:r>
              <a:rPr lang="en-GB" altLang="en-US" sz="1800" dirty="0">
                <a:latin typeface="Times New Roman" panose="02020603050405020304" pitchFamily="18" charset="0"/>
                <a:ea typeface="ＭＳ Ｐゴシック" panose="020B0600070205080204" pitchFamily="34" charset="-128"/>
                <a:cs typeface="Times New Roman" panose="02020603050405020304" pitchFamily="18" charset="0"/>
              </a:rPr>
              <a:t>‘when you’re out somewhere new that you’ve never been before and you’re bored and lonely and you see all the kids playing with friends it really helps you to give you courage to go and ask them if they want to play’ (Y5 boy)</a:t>
            </a:r>
          </a:p>
        </p:txBody>
      </p:sp>
    </p:spTree>
    <p:extLst>
      <p:ext uri="{BB962C8B-B14F-4D97-AF65-F5344CB8AC3E}">
        <p14:creationId xmlns:p14="http://schemas.microsoft.com/office/powerpoint/2010/main" val="166546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ontent Placeholder 2">
            <a:extLst>
              <a:ext uri="{FF2B5EF4-FFF2-40B4-BE49-F238E27FC236}">
                <a16:creationId xmlns:a16="http://schemas.microsoft.com/office/drawing/2014/main" id="{B3B72A6D-2175-284C-ABA5-3DADB7D92258}"/>
              </a:ext>
            </a:extLst>
          </p:cNvPr>
          <p:cNvSpPr>
            <a:spLocks noGrp="1" noChangeArrowheads="1"/>
          </p:cNvSpPr>
          <p:nvPr>
            <p:ph idx="1"/>
          </p:nvPr>
        </p:nvSpPr>
        <p:spPr bwMode="auto">
          <a:xfrm>
            <a:off x="2568102" y="428017"/>
            <a:ext cx="7217924" cy="6242946"/>
          </a:xfrm>
        </p:spPr>
        <p:txBody>
          <a:bodyPr wrap="square" numCol="1" anchor="t" anchorCtr="0" compatLnSpc="1">
            <a:prstTxWarp prst="textNoShape">
              <a:avLst/>
            </a:prstTxWarp>
            <a:normAutofit lnSpcReduction="10000"/>
          </a:bodyPr>
          <a:lstStyle/>
          <a:p>
            <a:pPr marL="0" indent="0">
              <a:buNone/>
            </a:pP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Τα παιδιά ευχαριστήθηκαν την διαδικασία και ένοιωσαν θετικές αλλαγές στην κοινωνική τους θέση και συμπεριφορά.</a:t>
            </a:r>
          </a:p>
          <a:p>
            <a:pPr marL="0" indent="0">
              <a:buNone/>
            </a:pP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Τα δεδομένα μέσα από τα ερωτηματολόγια αναδεικνύουν θετικά αποτελέσματα σε τομείς όπως αυτό αποτελεσματικότητα, συνεργασία στην ομάδα, </a:t>
            </a:r>
            <a:r>
              <a:rPr lang="el-GR" altLang="en-US" sz="2000" dirty="0" err="1">
                <a:latin typeface="Times New Roman" panose="02020603050405020304" pitchFamily="18" charset="0"/>
                <a:ea typeface="ＭＳ Ｐゴシック" panose="020B0600070205080204" pitchFamily="34" charset="-128"/>
                <a:cs typeface="Times New Roman" panose="02020603050405020304" pitchFamily="18" charset="0"/>
              </a:rPr>
              <a:t>διαπολιτισμικότητα</a:t>
            </a: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 και κατευνασμός ανησυχίας όταν καλούνται να εργαστούν με νέα άτομα.</a:t>
            </a:r>
          </a:p>
          <a:p>
            <a:pPr marL="0" indent="0">
              <a:buNone/>
            </a:pP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Συνολικά, τα παιδιά αναδεικνύουν ανεκτικότητα και </a:t>
            </a:r>
            <a:r>
              <a:rPr lang="el-GR" altLang="en-US" sz="2000" dirty="0" err="1">
                <a:latin typeface="Times New Roman" panose="02020603050405020304" pitchFamily="18" charset="0"/>
                <a:ea typeface="ＭＳ Ｐゴシック" panose="020B0600070205080204" pitchFamily="34" charset="-128"/>
                <a:cs typeface="Times New Roman" panose="02020603050405020304" pitchFamily="18" charset="0"/>
              </a:rPr>
              <a:t>ενσυναίσθηση</a:t>
            </a: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 για το Άλλο.</a:t>
            </a:r>
          </a:p>
          <a:p>
            <a:pPr marL="0" indent="0">
              <a:buNone/>
            </a:pP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Επιπλέον, τα παιδιά είχαν σημαντικά </a:t>
            </a:r>
            <a:r>
              <a:rPr lang="el-GR" altLang="en-US" sz="2000" dirty="0" err="1">
                <a:latin typeface="Times New Roman" panose="02020603050405020304" pitchFamily="18" charset="0"/>
                <a:ea typeface="ＭＳ Ｐゴシック" panose="020B0600070205080204" pitchFamily="34" charset="-128"/>
                <a:cs typeface="Times New Roman" panose="02020603050405020304" pitchFamily="18" charset="0"/>
              </a:rPr>
              <a:t>ακαδημαικά</a:t>
            </a: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 οφέλη στον προφορικό και στον γραπτό λόγο, αλλά και στις δεξιότητας να </a:t>
            </a:r>
            <a:r>
              <a:rPr lang="el-GR" altLang="en-US" sz="2000" dirty="0" err="1">
                <a:latin typeface="Times New Roman" panose="02020603050405020304" pitchFamily="18" charset="0"/>
                <a:ea typeface="ＭＳ Ｐゴシック" panose="020B0600070205080204" pitchFamily="34" charset="-128"/>
                <a:cs typeface="Times New Roman" panose="02020603050405020304" pitchFamily="18" charset="0"/>
              </a:rPr>
              <a:t>ακούουν</a:t>
            </a:r>
            <a:r>
              <a:rPr lang="el-GR"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 και να θέτουν ερωτήματα.</a:t>
            </a:r>
          </a:p>
          <a:p>
            <a:pPr marL="0" indent="0">
              <a:buNone/>
            </a:pPr>
            <a:endParaRPr lang="el-GR" altLang="en-US" sz="16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0" indent="0">
              <a:buNone/>
            </a:pPr>
            <a:r>
              <a:rPr lang="en-US" altLang="en-US" sz="1600" dirty="0">
                <a:latin typeface="Times New Roman" panose="02020603050405020304" pitchFamily="18" charset="0"/>
                <a:ea typeface="ＭＳ Ｐゴシック" panose="020B0600070205080204" pitchFamily="34" charset="-128"/>
                <a:cs typeface="Times New Roman" panose="02020603050405020304" pitchFamily="18" charset="0"/>
              </a:rPr>
              <a:t>The children enjoyed the process and experienced </a:t>
            </a:r>
            <a:r>
              <a:rPr lang="en-US" altLang="en-US" sz="1600" b="1" dirty="0">
                <a:latin typeface="Times New Roman" panose="02020603050405020304" pitchFamily="18" charset="0"/>
                <a:ea typeface="ＭＳ Ｐゴシック" panose="020B0600070205080204" pitchFamily="34" charset="-128"/>
                <a:cs typeface="Times New Roman" panose="02020603050405020304" pitchFamily="18" charset="0"/>
              </a:rPr>
              <a:t>positive changes in their existing social outlook and </a:t>
            </a:r>
            <a:r>
              <a:rPr lang="en-US" altLang="en-US" sz="1600" b="1" dirty="0" err="1">
                <a:latin typeface="Times New Roman" panose="02020603050405020304" pitchFamily="18" charset="0"/>
                <a:ea typeface="ＭＳ Ｐゴシック" panose="020B0600070205080204" pitchFamily="34" charset="-128"/>
                <a:cs typeface="Times New Roman" panose="02020603050405020304" pitchFamily="18" charset="0"/>
              </a:rPr>
              <a:t>behaviours</a:t>
            </a:r>
            <a:r>
              <a:rPr lang="en-US" altLang="en-US" sz="1600" b="1" dirty="0">
                <a:latin typeface="Times New Roman" panose="02020603050405020304" pitchFamily="18" charset="0"/>
                <a:ea typeface="ＭＳ Ｐゴシック" panose="020B0600070205080204" pitchFamily="34" charset="-128"/>
                <a:cs typeface="Times New Roman" panose="02020603050405020304" pitchFamily="18" charset="0"/>
              </a:rPr>
              <a:t>. </a:t>
            </a:r>
          </a:p>
          <a:p>
            <a:pPr marL="0" indent="0">
              <a:buNone/>
            </a:pPr>
            <a:r>
              <a:rPr lang="en-US" altLang="en-US" sz="1600" dirty="0">
                <a:latin typeface="Times New Roman" panose="02020603050405020304" pitchFamily="18" charset="0"/>
                <a:ea typeface="ＭＳ Ｐゴシック" panose="020B0600070205080204" pitchFamily="34" charset="-128"/>
                <a:cs typeface="Times New Roman" panose="02020603050405020304" pitchFamily="18" charset="0"/>
              </a:rPr>
              <a:t>The data generated from the questionnaires evidenced </a:t>
            </a:r>
            <a:r>
              <a:rPr lang="en-US" altLang="en-US" sz="1600" b="1" dirty="0">
                <a:latin typeface="Times New Roman" panose="02020603050405020304" pitchFamily="18" charset="0"/>
                <a:ea typeface="ＭＳ Ｐゴシック" panose="020B0600070205080204" pitchFamily="34" charset="-128"/>
                <a:cs typeface="Times New Roman" panose="02020603050405020304" pitchFamily="18" charset="0"/>
              </a:rPr>
              <a:t>positive gains in self-esteem, group working, multi-culturalism and decreased anxiety in working with new people. </a:t>
            </a:r>
          </a:p>
          <a:p>
            <a:pPr marL="0" indent="0">
              <a:buNone/>
            </a:pPr>
            <a:r>
              <a:rPr lang="en-US" altLang="en-US" sz="1600" dirty="0">
                <a:latin typeface="Times New Roman" panose="02020603050405020304" pitchFamily="18" charset="0"/>
                <a:ea typeface="ＭＳ Ｐゴシック" panose="020B0600070205080204" pitchFamily="34" charset="-128"/>
                <a:cs typeface="Times New Roman" panose="02020603050405020304" pitchFamily="18" charset="0"/>
              </a:rPr>
              <a:t>Overall, the children displayed </a:t>
            </a:r>
            <a:r>
              <a:rPr lang="en-US" altLang="en-US" sz="1600" b="1" dirty="0">
                <a:latin typeface="Times New Roman" panose="02020603050405020304" pitchFamily="18" charset="0"/>
                <a:ea typeface="ＭＳ Ｐゴシック" panose="020B0600070205080204" pitchFamily="34" charset="-128"/>
                <a:cs typeface="Times New Roman" panose="02020603050405020304" pitchFamily="18" charset="0"/>
              </a:rPr>
              <a:t>more tolerant attitudes and showed increased empathy. </a:t>
            </a:r>
          </a:p>
          <a:p>
            <a:pPr marL="0" indent="0">
              <a:buNone/>
            </a:pPr>
            <a:r>
              <a:rPr lang="en-US" altLang="en-US" sz="1600" dirty="0">
                <a:latin typeface="Times New Roman" panose="02020603050405020304" pitchFamily="18" charset="0"/>
                <a:ea typeface="ＭＳ Ｐゴシック" panose="020B0600070205080204" pitchFamily="34" charset="-128"/>
                <a:cs typeface="Times New Roman" panose="02020603050405020304" pitchFamily="18" charset="0"/>
              </a:rPr>
              <a:t>Furthermore, children made important individual, </a:t>
            </a:r>
            <a:r>
              <a:rPr lang="en-US" altLang="en-US" sz="1600" b="1" dirty="0">
                <a:latin typeface="Times New Roman" panose="02020603050405020304" pitchFamily="18" charset="0"/>
                <a:ea typeface="ＭＳ Ｐゴシック" panose="020B0600070205080204" pitchFamily="34" charset="-128"/>
                <a:cs typeface="Times New Roman" panose="02020603050405020304" pitchFamily="18" charset="0"/>
              </a:rPr>
              <a:t>academic gains in their speaking, listening and questioning skills</a:t>
            </a:r>
            <a:r>
              <a:rPr lang="en-US" altLang="en-US" sz="1600" dirty="0">
                <a:latin typeface="Times New Roman" panose="02020603050405020304" pitchFamily="18" charset="0"/>
                <a:ea typeface="ＭＳ Ｐゴシック" panose="020B0600070205080204" pitchFamily="34" charset="-128"/>
                <a:cs typeface="Times New Roman" panose="02020603050405020304" pitchFamily="18" charset="0"/>
              </a:rPr>
              <a:t>.</a:t>
            </a:r>
          </a:p>
        </p:txBody>
      </p:sp>
    </p:spTree>
    <p:extLst>
      <p:ext uri="{BB962C8B-B14F-4D97-AF65-F5344CB8AC3E}">
        <p14:creationId xmlns:p14="http://schemas.microsoft.com/office/powerpoint/2010/main" val="1045529551"/>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17CCC126-22FD-F342-9627-CF4FAFDE55D4}"/>
              </a:ext>
            </a:extLst>
          </p:cNvPr>
          <p:cNvSpPr>
            <a:spLocks noGrp="1" noChangeArrowheads="1"/>
          </p:cNvSpPr>
          <p:nvPr>
            <p:ph type="title"/>
          </p:nvPr>
        </p:nvSpPr>
        <p:spPr/>
        <p:txBody>
          <a:bodyPr/>
          <a:lstStyle/>
          <a:p>
            <a:r>
              <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rPr>
              <a:t>Απόψεις</a:t>
            </a:r>
            <a:r>
              <a:rPr lang="sv-SE" altLang="en-US"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el-GR" altLang="en-US" dirty="0">
                <a:latin typeface="Times New Roman" panose="02020603050405020304" pitchFamily="18" charset="0"/>
                <a:ea typeface="ＭＳ Ｐゴシック" panose="020B0600070205080204" pitchFamily="34" charset="-128"/>
                <a:cs typeface="Times New Roman" panose="02020603050405020304" pitchFamily="18" charset="0"/>
              </a:rPr>
              <a:t>παιδιών</a:t>
            </a:r>
            <a:endParaRPr lang="en-US" altLang="en-US"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43010" name="Content Placeholder 2">
            <a:extLst>
              <a:ext uri="{FF2B5EF4-FFF2-40B4-BE49-F238E27FC236}">
                <a16:creationId xmlns:a16="http://schemas.microsoft.com/office/drawing/2014/main" id="{409EE5B0-1E1A-D843-B9F6-9543F0C53D01}"/>
              </a:ext>
            </a:extLst>
          </p:cNvPr>
          <p:cNvSpPr>
            <a:spLocks noGrp="1"/>
          </p:cNvSpPr>
          <p:nvPr>
            <p:ph idx="1"/>
          </p:nvPr>
        </p:nvSpPr>
        <p:spPr/>
        <p:txBody>
          <a:bodyPr>
            <a:normAutofit/>
          </a:bodyPr>
          <a:lstStyle/>
          <a:p>
            <a:pPr>
              <a:defRPr/>
            </a:pPr>
            <a:r>
              <a:rPr lang="el-GR" altLang="en-US" sz="2400" i="1" dirty="0">
                <a:latin typeface="Times New Roman" panose="02020603050405020304" pitchFamily="18" charset="0"/>
                <a:ea typeface="ＭＳ Ｐゴシック" panose="020B0600070205080204" pitchFamily="34" charset="-128"/>
                <a:cs typeface="Times New Roman" panose="02020603050405020304" pitchFamily="18" charset="0"/>
              </a:rPr>
              <a:t>Νομίζω με υποστήριξε να </a:t>
            </a:r>
            <a:r>
              <a:rPr lang="el-GR" altLang="en-US" sz="2400" i="1" dirty="0" err="1">
                <a:latin typeface="Times New Roman" panose="02020603050405020304" pitchFamily="18" charset="0"/>
                <a:ea typeface="ＭＳ Ｐゴシック" panose="020B0600070205080204" pitchFamily="34" charset="-128"/>
                <a:cs typeface="Times New Roman" panose="02020603050405020304" pitchFamily="18" charset="0"/>
              </a:rPr>
              <a:t>αλληλεπιδρώ</a:t>
            </a:r>
            <a:r>
              <a:rPr lang="el-GR" altLang="en-US" sz="2400" i="1" dirty="0">
                <a:latin typeface="Times New Roman" panose="02020603050405020304" pitchFamily="18" charset="0"/>
                <a:ea typeface="ＭＳ Ｐゴシック" panose="020B0600070205080204" pitchFamily="34" charset="-128"/>
                <a:cs typeface="Times New Roman" panose="02020603050405020304" pitchFamily="18" charset="0"/>
              </a:rPr>
              <a:t> καλύτερα καθώς δεν είχα αυτή την ικανότητα πριν</a:t>
            </a:r>
          </a:p>
          <a:p>
            <a:pPr>
              <a:defRPr/>
            </a:pPr>
            <a:r>
              <a:rPr lang="el-GR" altLang="en-US" sz="2400" i="1" dirty="0">
                <a:latin typeface="Times New Roman" panose="02020603050405020304" pitchFamily="18" charset="0"/>
                <a:ea typeface="ＭＳ Ｐゴシック" panose="020B0600070205080204" pitchFamily="34" charset="-128"/>
                <a:cs typeface="Times New Roman" panose="02020603050405020304" pitchFamily="18" charset="0"/>
              </a:rPr>
              <a:t>Με βοήθησε να έχω παραπάνω αυτοπεποίθηση με διαφορετικούς ανθρώπους και με ανθρώπους διαφορετικών θρησκειών</a:t>
            </a:r>
          </a:p>
          <a:p>
            <a:pPr>
              <a:defRPr/>
            </a:pPr>
            <a:r>
              <a:rPr lang="el-GR" altLang="en-US" sz="2400" i="1" dirty="0">
                <a:latin typeface="Times New Roman" panose="02020603050405020304" pitchFamily="18" charset="0"/>
                <a:ea typeface="ＭＳ Ｐゴシック" panose="020B0600070205080204" pitchFamily="34" charset="-128"/>
                <a:cs typeface="Times New Roman" panose="02020603050405020304" pitchFamily="18" charset="0"/>
              </a:rPr>
              <a:t>Φαίνεται ότι ακούγοντας τις ιδέες των άλλων με βοήθησε να αλλάξω την άποψη μου για τα πράγματα και να τα δω διαφορετικά.</a:t>
            </a:r>
          </a:p>
          <a:p>
            <a:pPr marL="0" indent="0">
              <a:buNone/>
              <a:defRPr/>
            </a:pPr>
            <a:endParaRPr lang="el-GR" altLang="en-US" sz="1800" i="1" dirty="0">
              <a:latin typeface="Times New Roman" panose="02020603050405020304" pitchFamily="18" charset="0"/>
              <a:ea typeface="ＭＳ Ｐゴシック" panose="020B0600070205080204" pitchFamily="34" charset="-128"/>
              <a:cs typeface="Times New Roman" panose="02020603050405020304" pitchFamily="18" charset="0"/>
            </a:endParaRPr>
          </a:p>
          <a:p>
            <a:pPr>
              <a:defRPr/>
            </a:pPr>
            <a:r>
              <a:rPr lang="en-US" altLang="en-US" sz="1800" i="1" dirty="0">
                <a:latin typeface="Times New Roman" panose="02020603050405020304" pitchFamily="18" charset="0"/>
                <a:ea typeface="ＭＳ Ｐゴシック" panose="020B0600070205080204" pitchFamily="34" charset="-128"/>
                <a:cs typeface="Times New Roman" panose="02020603050405020304" pitchFamily="18" charset="0"/>
              </a:rPr>
              <a:t>“I think it’s helped me to interact with children better as I wasn’t good at it before”,</a:t>
            </a:r>
          </a:p>
          <a:p>
            <a:pPr>
              <a:defRPr/>
            </a:pPr>
            <a:r>
              <a:rPr lang="en-US" altLang="en-US" sz="1800" i="1" dirty="0">
                <a:latin typeface="Times New Roman" panose="02020603050405020304" pitchFamily="18" charset="0"/>
                <a:ea typeface="ＭＳ Ｐゴシック" panose="020B0600070205080204" pitchFamily="34" charset="-128"/>
                <a:cs typeface="Times New Roman" panose="02020603050405020304" pitchFamily="18" charset="0"/>
              </a:rPr>
              <a:t>“It has helped me to be more confident with different people and with people with different religions”.</a:t>
            </a:r>
          </a:p>
          <a:p>
            <a:pPr>
              <a:defRPr/>
            </a:pPr>
            <a:r>
              <a:rPr lang="en-US" altLang="en-US" sz="1800" i="1" dirty="0">
                <a:latin typeface="Times New Roman" panose="02020603050405020304" pitchFamily="18" charset="0"/>
                <a:ea typeface="ＭＳ Ｐゴシック" panose="020B0600070205080204" pitchFamily="34" charset="-128"/>
                <a:cs typeface="Times New Roman" panose="02020603050405020304" pitchFamily="18" charset="0"/>
              </a:rPr>
              <a:t>“It’s like another person’s ideas help to change your opinion and you see things differently.”</a:t>
            </a:r>
          </a:p>
        </p:txBody>
      </p:sp>
    </p:spTree>
    <p:extLst>
      <p:ext uri="{BB962C8B-B14F-4D97-AF65-F5344CB8AC3E}">
        <p14:creationId xmlns:p14="http://schemas.microsoft.com/office/powerpoint/2010/main" val="3145715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E48463-CBAB-F042-8803-763F08CD91A4}"/>
              </a:ext>
            </a:extLst>
          </p:cNvPr>
          <p:cNvSpPr>
            <a:spLocks noGrp="1"/>
          </p:cNvSpPr>
          <p:nvPr>
            <p:ph idx="1"/>
          </p:nvPr>
        </p:nvSpPr>
        <p:spPr>
          <a:xfrm>
            <a:off x="1491916" y="1516063"/>
            <a:ext cx="8821754" cy="5050992"/>
          </a:xfrm>
        </p:spPr>
        <p:txBody>
          <a:bodyPr/>
          <a:lstStyle/>
          <a:p>
            <a:pPr marL="0" indent="0">
              <a:buNone/>
            </a:pPr>
            <a:r>
              <a:rPr lang="el-GR"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Παράδειγμα 1</a:t>
            </a:r>
          </a:p>
          <a:p>
            <a:pPr marL="0" indent="0">
              <a:buNone/>
            </a:pPr>
            <a:endParaRPr lang="el-GR" u="sng" dirty="0">
              <a:solidFill>
                <a:srgbClr val="0563C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indent="0">
              <a:buNone/>
            </a:pPr>
            <a:r>
              <a:rPr lang="en-US" dirty="0">
                <a:solidFill>
                  <a:srgbClr val="0563C1"/>
                </a:solidFill>
                <a:hlinkClick r:id="rId2">
                  <a:extLst>
                    <a:ext uri="{A12FA001-AC4F-418D-AE19-62706E023703}">
                      <ahyp:hlinkClr xmlns:ahyp="http://schemas.microsoft.com/office/drawing/2018/hyperlinkcolor" val="tx"/>
                    </a:ext>
                  </a:extLst>
                </a:hlinkClick>
              </a:rPr>
              <a:t>https://northcoteschool.com/learning/philosophy-for-children/</a:t>
            </a:r>
            <a:endParaRPr lang="el-GR" dirty="0"/>
          </a:p>
          <a:p>
            <a:endParaRPr lang="el-GR" dirty="0"/>
          </a:p>
          <a:p>
            <a:endParaRPr lang="en-SE" dirty="0"/>
          </a:p>
        </p:txBody>
      </p:sp>
      <p:pic>
        <p:nvPicPr>
          <p:cNvPr id="72706" name="Picture 2">
            <a:extLst>
              <a:ext uri="{FF2B5EF4-FFF2-40B4-BE49-F238E27FC236}">
                <a16:creationId xmlns:a16="http://schemas.microsoft.com/office/drawing/2014/main" id="{39101316-40FE-1941-84C4-587407A04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3670" y="3429000"/>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72708" name="Picture 4">
            <a:extLst>
              <a:ext uri="{FF2B5EF4-FFF2-40B4-BE49-F238E27FC236}">
                <a16:creationId xmlns:a16="http://schemas.microsoft.com/office/drawing/2014/main" id="{092121A6-1DAD-2E4A-B813-FB24BFB52F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8330" y="4007644"/>
            <a:ext cx="3038475" cy="227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462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AED145-AFA2-BE40-BAB1-68EC4A4612A1}"/>
              </a:ext>
            </a:extLst>
          </p:cNvPr>
          <p:cNvSpPr>
            <a:spLocks noGrp="1"/>
          </p:cNvSpPr>
          <p:nvPr>
            <p:ph idx="1"/>
          </p:nvPr>
        </p:nvSpPr>
        <p:spPr>
          <a:xfrm>
            <a:off x="1025660" y="1599873"/>
            <a:ext cx="10328140" cy="3999573"/>
          </a:xfrm>
        </p:spPr>
        <p:txBody>
          <a:bodyPr/>
          <a:lstStyle/>
          <a:p>
            <a:pPr marL="0" indent="0">
              <a:buNone/>
            </a:pPr>
            <a:r>
              <a:rPr lang="el-GR"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Παράδειγμα 2</a:t>
            </a:r>
            <a:endParaRPr lang="el-GR" dirty="0">
              <a:hlinkClick r:id="rId3"/>
            </a:endParaRPr>
          </a:p>
          <a:p>
            <a:r>
              <a:rPr lang="en-US" dirty="0">
                <a:hlinkClick r:id="rId3"/>
              </a:rPr>
              <a:t>https://www.ivervillage-jun.bucks.sch.uk/p4c.html</a:t>
            </a:r>
            <a:endParaRPr lang="en-US" dirty="0"/>
          </a:p>
          <a:p>
            <a:endParaRPr lang="en-SE" dirty="0"/>
          </a:p>
        </p:txBody>
      </p:sp>
      <p:pic>
        <p:nvPicPr>
          <p:cNvPr id="65538" name="Picture 2" descr="Picture">
            <a:extLst>
              <a:ext uri="{FF2B5EF4-FFF2-40B4-BE49-F238E27FC236}">
                <a16:creationId xmlns:a16="http://schemas.microsoft.com/office/drawing/2014/main" id="{A8299AE7-0D84-104B-8803-72C1881D48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7399" y="3551722"/>
            <a:ext cx="3824661" cy="2858215"/>
          </a:xfrm>
          <a:prstGeom prst="rect">
            <a:avLst/>
          </a:prstGeom>
          <a:noFill/>
          <a:extLst>
            <a:ext uri="{909E8E84-426E-40DD-AFC4-6F175D3DCCD1}">
              <a14:hiddenFill xmlns:a14="http://schemas.microsoft.com/office/drawing/2010/main">
                <a:solidFill>
                  <a:srgbClr val="FFFFFF"/>
                </a:solidFill>
              </a14:hiddenFill>
            </a:ext>
          </a:extLst>
        </p:spPr>
      </p:pic>
      <p:pic>
        <p:nvPicPr>
          <p:cNvPr id="65540" name="Picture 4" descr="Picture">
            <a:extLst>
              <a:ext uri="{FF2B5EF4-FFF2-40B4-BE49-F238E27FC236}">
                <a16:creationId xmlns:a16="http://schemas.microsoft.com/office/drawing/2014/main" id="{DB8EBE5E-0376-2F44-9A04-F00BB5C5FF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4599" y="2410364"/>
            <a:ext cx="2988274" cy="3999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8821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74A1D-2BF9-D34C-A0BA-AC0E0C408BFB}"/>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66945A7B-1827-A649-B7CD-AF4C8A4886F8}"/>
              </a:ext>
            </a:extLst>
          </p:cNvPr>
          <p:cNvSpPr>
            <a:spLocks noGrp="1"/>
          </p:cNvSpPr>
          <p:nvPr>
            <p:ph idx="1"/>
          </p:nvPr>
        </p:nvSpPr>
        <p:spPr/>
        <p:txBody>
          <a:bodyPr/>
          <a:lstStyle/>
          <a:p>
            <a:endParaRPr lang="el-GR" dirty="0">
              <a:solidFill>
                <a:srgbClr val="0563C1"/>
              </a:solidFill>
              <a:hlinkClick r:id="rId2">
                <a:extLst>
                  <a:ext uri="{A12FA001-AC4F-418D-AE19-62706E023703}">
                    <ahyp:hlinkClr xmlns:ahyp="http://schemas.microsoft.com/office/drawing/2018/hyperlinkcolor" val="tx"/>
                  </a:ext>
                </a:extLst>
              </a:hlinkClick>
            </a:endParaRPr>
          </a:p>
          <a:p>
            <a:pPr marL="0" indent="0">
              <a:buNone/>
            </a:pPr>
            <a:r>
              <a:rPr lang="el-GR"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Παράδειγμα 3</a:t>
            </a:r>
          </a:p>
          <a:p>
            <a:endParaRPr lang="el-GR" dirty="0">
              <a:solidFill>
                <a:srgbClr val="0563C1"/>
              </a:solidFill>
              <a:hlinkClick r:id="rId2">
                <a:extLst>
                  <a:ext uri="{A12FA001-AC4F-418D-AE19-62706E023703}">
                    <ahyp:hlinkClr xmlns:ahyp="http://schemas.microsoft.com/office/drawing/2018/hyperlinkcolor" val="tx"/>
                  </a:ext>
                </a:extLst>
              </a:hlinkClick>
            </a:endParaRPr>
          </a:p>
          <a:p>
            <a:r>
              <a:rPr lang="en-US" dirty="0">
                <a:solidFill>
                  <a:srgbClr val="0563C1"/>
                </a:solidFill>
                <a:hlinkClick r:id="rId2">
                  <a:extLst>
                    <a:ext uri="{A12FA001-AC4F-418D-AE19-62706E023703}">
                      <ahyp:hlinkClr xmlns:ahyp="http://schemas.microsoft.com/office/drawing/2018/hyperlinkcolor" val="tx"/>
                    </a:ext>
                  </a:extLst>
                </a:hlinkClick>
              </a:rPr>
              <a:t>https://www.youtube.com/watch?v=bEjIZX3tFac</a:t>
            </a:r>
            <a:endParaRPr lang="en-US" dirty="0"/>
          </a:p>
          <a:p>
            <a:endParaRPr lang="el-GR" dirty="0"/>
          </a:p>
          <a:p>
            <a:r>
              <a:rPr lang="el-GR" dirty="0">
                <a:latin typeface="Times New Roman" panose="02020603050405020304" pitchFamily="18" charset="0"/>
                <a:cs typeface="Times New Roman" panose="02020603050405020304" pitchFamily="18" charset="0"/>
              </a:rPr>
              <a:t>1</a:t>
            </a:r>
            <a:r>
              <a:rPr lang="el-GR" baseline="30000" dirty="0">
                <a:latin typeface="Times New Roman" panose="02020603050405020304" pitchFamily="18" charset="0"/>
                <a:cs typeface="Times New Roman" panose="02020603050405020304" pitchFamily="18" charset="0"/>
              </a:rPr>
              <a:t>ο</a:t>
            </a:r>
            <a:r>
              <a:rPr lang="el-GR" dirty="0">
                <a:latin typeface="Times New Roman" panose="02020603050405020304" pitchFamily="18" charset="0"/>
                <a:cs typeface="Times New Roman" panose="02020603050405020304" pitchFamily="18" charset="0"/>
              </a:rPr>
              <a:t> Πειραματικό Δημοτικό Σχολείο Ιωαννίνων</a:t>
            </a:r>
            <a:endParaRPr lang="en-SE" dirty="0">
              <a:latin typeface="Times New Roman" panose="02020603050405020304" pitchFamily="18" charset="0"/>
              <a:cs typeface="Times New Roman" panose="02020603050405020304" pitchFamily="18" charset="0"/>
            </a:endParaRPr>
          </a:p>
        </p:txBody>
      </p:sp>
      <p:pic>
        <p:nvPicPr>
          <p:cNvPr id="72706" name="Picture 2">
            <a:hlinkClick r:id="rId3"/>
            <a:extLst>
              <a:ext uri="{FF2B5EF4-FFF2-40B4-BE49-F238E27FC236}">
                <a16:creationId xmlns:a16="http://schemas.microsoft.com/office/drawing/2014/main" id="{8817AF09-BAE7-0441-8D24-A827DB6D09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 y="-701675"/>
            <a:ext cx="60960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3256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7FE26-D20F-C1D3-B2BB-1C78B551D555}"/>
              </a:ext>
            </a:extLst>
          </p:cNvPr>
          <p:cNvSpPr>
            <a:spLocks noGrp="1"/>
          </p:cNvSpPr>
          <p:nvPr>
            <p:ph type="title"/>
          </p:nvPr>
        </p:nvSpPr>
        <p:spPr/>
        <p:txBody>
          <a:bodyPr/>
          <a:lstStyle/>
          <a:p>
            <a:r>
              <a:rPr lang="el-GR" dirty="0">
                <a:solidFill>
                  <a:srgbClr val="C00000"/>
                </a:solidFill>
              </a:rPr>
              <a:t>Μερικές ακόμη σκέψεις </a:t>
            </a:r>
            <a:endParaRPr lang="en-SE" dirty="0">
              <a:solidFill>
                <a:srgbClr val="C00000"/>
              </a:solidFill>
            </a:endParaRPr>
          </a:p>
        </p:txBody>
      </p:sp>
      <p:sp>
        <p:nvSpPr>
          <p:cNvPr id="3" name="Content Placeholder 2">
            <a:extLst>
              <a:ext uri="{FF2B5EF4-FFF2-40B4-BE49-F238E27FC236}">
                <a16:creationId xmlns:a16="http://schemas.microsoft.com/office/drawing/2014/main" id="{4B9092B4-CFD8-7E7B-5AAC-24EA27A34010}"/>
              </a:ext>
            </a:extLst>
          </p:cNvPr>
          <p:cNvSpPr>
            <a:spLocks noGrp="1"/>
          </p:cNvSpPr>
          <p:nvPr>
            <p:ph idx="1"/>
          </p:nvPr>
        </p:nvSpPr>
        <p:spPr>
          <a:xfrm>
            <a:off x="838200" y="1494692"/>
            <a:ext cx="10515600" cy="4682271"/>
          </a:xfrm>
        </p:spPr>
        <p:txBody>
          <a:bodyPr>
            <a:normAutofit fontScale="85000" lnSpcReduction="20000"/>
          </a:bodyPr>
          <a:lstStyle/>
          <a:p>
            <a:endParaRPr lang="el-GR" dirty="0">
              <a:latin typeface="+mj-lt"/>
            </a:endParaRPr>
          </a:p>
          <a:p>
            <a:r>
              <a:rPr lang="el-GR" dirty="0" err="1">
                <a:latin typeface="+mj-lt"/>
              </a:rPr>
              <a:t>απ</a:t>
            </a:r>
            <a:r>
              <a:rPr lang="en-SE" dirty="0">
                <a:latin typeface="+mj-lt"/>
              </a:rPr>
              <a:t>ό</a:t>
            </a:r>
            <a:r>
              <a:rPr lang="el-GR" dirty="0">
                <a:latin typeface="+mj-lt"/>
              </a:rPr>
              <a:t> το φιλοσοφία </a:t>
            </a:r>
            <a:r>
              <a:rPr lang="el-GR" i="1" dirty="0">
                <a:solidFill>
                  <a:srgbClr val="C00000"/>
                </a:solidFill>
                <a:latin typeface="+mj-lt"/>
              </a:rPr>
              <a:t>για</a:t>
            </a:r>
            <a:r>
              <a:rPr lang="el-GR" dirty="0">
                <a:latin typeface="+mj-lt"/>
              </a:rPr>
              <a:t> τα παιδιά,  στο </a:t>
            </a:r>
            <a:r>
              <a:rPr lang="el-GR" dirty="0">
                <a:solidFill>
                  <a:srgbClr val="C00000"/>
                </a:solidFill>
                <a:latin typeface="+mj-lt"/>
              </a:rPr>
              <a:t>με</a:t>
            </a:r>
            <a:r>
              <a:rPr lang="el-GR" dirty="0">
                <a:latin typeface="+mj-lt"/>
              </a:rPr>
              <a:t>,  στο </a:t>
            </a:r>
            <a:r>
              <a:rPr lang="el-GR" i="1" dirty="0">
                <a:solidFill>
                  <a:srgbClr val="C00000"/>
                </a:solidFill>
                <a:latin typeface="+mj-lt"/>
              </a:rPr>
              <a:t>μαζί με</a:t>
            </a:r>
            <a:r>
              <a:rPr lang="el-GR" dirty="0">
                <a:latin typeface="+mj-lt"/>
              </a:rPr>
              <a:t>, στο </a:t>
            </a:r>
            <a:r>
              <a:rPr lang="el-GR" i="1" dirty="0">
                <a:solidFill>
                  <a:srgbClr val="C00000"/>
                </a:solidFill>
                <a:latin typeface="+mj-lt"/>
              </a:rPr>
              <a:t>και</a:t>
            </a:r>
            <a:r>
              <a:rPr lang="el-GR" dirty="0">
                <a:latin typeface="+mj-lt"/>
              </a:rPr>
              <a:t>…</a:t>
            </a:r>
          </a:p>
          <a:p>
            <a:pPr lvl="1"/>
            <a:r>
              <a:rPr lang="el-GR" b="1" dirty="0">
                <a:solidFill>
                  <a:srgbClr val="00B050"/>
                </a:solidFill>
                <a:latin typeface="+mj-lt"/>
              </a:rPr>
              <a:t>πως συμμετέχουν τα παιδιά; </a:t>
            </a:r>
            <a:r>
              <a:rPr lang="el-GR" b="1" dirty="0" err="1">
                <a:solidFill>
                  <a:srgbClr val="00B050"/>
                </a:solidFill>
                <a:latin typeface="+mj-lt"/>
              </a:rPr>
              <a:t>ποιά</a:t>
            </a:r>
            <a:r>
              <a:rPr lang="el-GR" b="1" dirty="0">
                <a:solidFill>
                  <a:srgbClr val="00B050"/>
                </a:solidFill>
                <a:latin typeface="+mj-lt"/>
              </a:rPr>
              <a:t> είναι η δική τους φωνή; </a:t>
            </a:r>
          </a:p>
          <a:p>
            <a:pPr lvl="1"/>
            <a:r>
              <a:rPr lang="el-GR" b="1" dirty="0">
                <a:solidFill>
                  <a:srgbClr val="00B050"/>
                </a:solidFill>
                <a:latin typeface="+mj-lt"/>
              </a:rPr>
              <a:t>πως συμμετέχουμε κι εμείς μαζί με τα παιδιά; </a:t>
            </a:r>
          </a:p>
          <a:p>
            <a:pPr lvl="1"/>
            <a:r>
              <a:rPr lang="el-GR" b="1" dirty="0">
                <a:solidFill>
                  <a:srgbClr val="00B050"/>
                </a:solidFill>
                <a:latin typeface="+mj-lt"/>
              </a:rPr>
              <a:t>αλλά και εκείνες οι ελπιδοφόρες φωνές που αφορούν την συλλογική ζωή μας στον πλανήτη μας, στον κόσμο, στην κοινότητα </a:t>
            </a:r>
          </a:p>
          <a:p>
            <a:pPr marL="0" indent="0">
              <a:buNone/>
            </a:pPr>
            <a:endParaRPr lang="el-GR" dirty="0">
              <a:latin typeface="+mj-lt"/>
            </a:endParaRPr>
          </a:p>
          <a:p>
            <a:r>
              <a:rPr lang="el-GR" dirty="0">
                <a:latin typeface="+mj-lt"/>
              </a:rPr>
              <a:t>διάλογος,  διαλογικότητα  ή/και  δια του λόγου συζήτηση </a:t>
            </a:r>
          </a:p>
          <a:p>
            <a:pPr lvl="1"/>
            <a:r>
              <a:rPr lang="el-GR" b="1" dirty="0">
                <a:solidFill>
                  <a:srgbClr val="00B050"/>
                </a:solidFill>
                <a:latin typeface="+mj-lt"/>
              </a:rPr>
              <a:t>πως συμμετέχουν οι κυρίαρχοι λόγοι στη διερευνητική συζήτηση; και τι είδους προβλήματα δημιουργούνται; πως καθαρίζουμε τον δρόμο για να ακούσουμε φωνές που βρίσκονται στο περιθώριο; </a:t>
            </a:r>
          </a:p>
          <a:p>
            <a:pPr marL="0" indent="0">
              <a:buNone/>
            </a:pPr>
            <a:endParaRPr lang="el-GR" b="1" dirty="0">
              <a:solidFill>
                <a:srgbClr val="00B050"/>
              </a:solidFill>
              <a:latin typeface="+mj-lt"/>
            </a:endParaRPr>
          </a:p>
          <a:p>
            <a:r>
              <a:rPr lang="el-GR" dirty="0">
                <a:latin typeface="+mj-lt"/>
              </a:rPr>
              <a:t>ερωτήματα με στόχο τις απαντήσεις ή/και ερωτήματα με στόχο την ανάδειξη της ίδιας της απορίας;</a:t>
            </a:r>
          </a:p>
          <a:p>
            <a:pPr lvl="1"/>
            <a:r>
              <a:rPr lang="el-GR" b="1" dirty="0">
                <a:solidFill>
                  <a:srgbClr val="00B050"/>
                </a:solidFill>
                <a:latin typeface="+mj-lt"/>
              </a:rPr>
              <a:t>είναι οι απαντήσεις το ζητούμενο ή η ανάδειξη της απορίας; </a:t>
            </a:r>
          </a:p>
          <a:p>
            <a:pPr marL="457200" lvl="1" indent="0">
              <a:buNone/>
            </a:pPr>
            <a:endParaRPr lang="el-GR" b="1" dirty="0">
              <a:solidFill>
                <a:srgbClr val="00B050"/>
              </a:solidFill>
              <a:latin typeface="+mj-lt"/>
            </a:endParaRPr>
          </a:p>
          <a:p>
            <a:pPr lvl="1"/>
            <a:endParaRPr lang="el-GR" dirty="0"/>
          </a:p>
          <a:p>
            <a:endParaRPr lang="el-GR" dirty="0"/>
          </a:p>
          <a:p>
            <a:endParaRPr lang="el-GR" dirty="0"/>
          </a:p>
          <a:p>
            <a:pPr marL="0" indent="0">
              <a:buNone/>
            </a:pPr>
            <a:endParaRPr lang="el-GR" dirty="0"/>
          </a:p>
          <a:p>
            <a:pPr marL="0" indent="0">
              <a:buNone/>
            </a:pPr>
            <a:endParaRPr lang="en-SE" dirty="0"/>
          </a:p>
        </p:txBody>
      </p:sp>
    </p:spTree>
    <p:extLst>
      <p:ext uri="{BB962C8B-B14F-4D97-AF65-F5344CB8AC3E}">
        <p14:creationId xmlns:p14="http://schemas.microsoft.com/office/powerpoint/2010/main" val="11525512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52A58-1C26-8905-F0C4-108862EE392F}"/>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EC42DFA4-0296-2D4C-F4BF-9BFE0ECEBF4C}"/>
              </a:ext>
            </a:extLst>
          </p:cNvPr>
          <p:cNvSpPr>
            <a:spLocks noGrp="1"/>
          </p:cNvSpPr>
          <p:nvPr>
            <p:ph idx="1"/>
          </p:nvPr>
        </p:nvSpPr>
        <p:spPr/>
        <p:txBody>
          <a:bodyPr/>
          <a:lstStyle/>
          <a:p>
            <a:endParaRPr lang="el-GR" dirty="0"/>
          </a:p>
          <a:p>
            <a:endParaRPr lang="el-GR" dirty="0"/>
          </a:p>
          <a:p>
            <a:r>
              <a:rPr lang="el-GR" dirty="0">
                <a:solidFill>
                  <a:srgbClr val="C00000"/>
                </a:solidFill>
              </a:rPr>
              <a:t>Ευχαριστώ πολύ!</a:t>
            </a:r>
            <a:endParaRPr lang="en-SE" dirty="0">
              <a:solidFill>
                <a:srgbClr val="C00000"/>
              </a:solidFill>
            </a:endParaRPr>
          </a:p>
        </p:txBody>
      </p:sp>
    </p:spTree>
    <p:extLst>
      <p:ext uri="{BB962C8B-B14F-4D97-AF65-F5344CB8AC3E}">
        <p14:creationId xmlns:p14="http://schemas.microsoft.com/office/powerpoint/2010/main" val="1858199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a:cs typeface="Times New Roman" panose="02020603050405020304" pitchFamily="18" charset="0"/>
              </a:rPr>
              <a:t>μετρώ το σώμα....</a:t>
            </a:r>
          </a:p>
        </p:txBody>
      </p:sp>
      <p:pic>
        <p:nvPicPr>
          <p:cNvPr id="9218" name="Picture 2" descr="C:\Users\chronaki\Desktop\Papers2011_2012\christina nakou\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14800" y="1447800"/>
            <a:ext cx="3733800" cy="4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393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BCD26F-4F4B-1E4C-B31E-BF0FCAB3FCE3}"/>
              </a:ext>
            </a:extLst>
          </p:cNvPr>
          <p:cNvSpPr>
            <a:spLocks noGrp="1"/>
          </p:cNvSpPr>
          <p:nvPr>
            <p:ph idx="1"/>
          </p:nvPr>
        </p:nvSpPr>
        <p:spPr>
          <a:xfrm>
            <a:off x="838200" y="577516"/>
            <a:ext cx="10515600" cy="5599447"/>
          </a:xfrm>
        </p:spPr>
        <p:txBody>
          <a:bodyPr>
            <a:normAutofit fontScale="92500" lnSpcReduction="20000"/>
          </a:bodyPr>
          <a:lstStyle/>
          <a:p>
            <a:endParaRPr lang="en-US" dirty="0">
              <a:hlinkClick r:id="rId2"/>
            </a:endParaRPr>
          </a:p>
          <a:p>
            <a:r>
              <a:rPr lang="en-US" dirty="0">
                <a:hlinkClick r:id="rId2"/>
              </a:rPr>
              <a:t>https://www.youtube.com/watch?v=dh28kEL23q0&amp;feature=emb_logo</a:t>
            </a:r>
          </a:p>
          <a:p>
            <a:endParaRPr lang="en-US" dirty="0">
              <a:hlinkClick r:id="rId2"/>
            </a:endParaRPr>
          </a:p>
          <a:p>
            <a:r>
              <a:rPr lang="en-US" dirty="0">
                <a:hlinkClick r:id="rId2"/>
              </a:rPr>
              <a:t>https://socialpolicy.gr/2016/03/</a:t>
            </a:r>
            <a:r>
              <a:rPr lang="el-GR" dirty="0">
                <a:hlinkClick r:id="rId2"/>
              </a:rPr>
              <a:t>φιλοσοφία-για-παιδιά-</a:t>
            </a:r>
            <a:r>
              <a:rPr lang="en-US" dirty="0">
                <a:hlinkClick r:id="rId2"/>
              </a:rPr>
              <a:t>p4c.html</a:t>
            </a:r>
            <a:endParaRPr lang="en-US" dirty="0"/>
          </a:p>
          <a:p>
            <a:pPr marL="0" indent="0">
              <a:buNone/>
            </a:pPr>
            <a:endParaRPr lang="en-US" dirty="0"/>
          </a:p>
          <a:p>
            <a:pPr marL="0" indent="0">
              <a:buNone/>
            </a:pPr>
            <a:endParaRPr lang="en-US" dirty="0">
              <a:hlinkClick r:id="rId2"/>
            </a:endParaRPr>
          </a:p>
          <a:p>
            <a:r>
              <a:rPr lang="en-US" dirty="0">
                <a:hlinkClick r:id="rId2"/>
              </a:rPr>
              <a:t>https://www.youtube.com/embed/QwbmHCiEh_0</a:t>
            </a:r>
          </a:p>
          <a:p>
            <a:pPr marL="0" indent="0">
              <a:buNone/>
            </a:pPr>
            <a:endParaRPr lang="en-US" dirty="0">
              <a:hlinkClick r:id="rId2"/>
            </a:endParaRPr>
          </a:p>
          <a:p>
            <a:r>
              <a:rPr lang="en-US" dirty="0">
                <a:hlinkClick r:id="rId2"/>
              </a:rPr>
              <a:t>https://www.sapere.org.uk</a:t>
            </a:r>
          </a:p>
          <a:p>
            <a:endParaRPr lang="en-US" dirty="0">
              <a:hlinkClick r:id="rId2"/>
            </a:endParaRPr>
          </a:p>
          <a:p>
            <a:r>
              <a:rPr lang="en-US" dirty="0">
                <a:hlinkClick r:id="rId2"/>
              </a:rPr>
              <a:t>The giving tree:</a:t>
            </a:r>
          </a:p>
          <a:p>
            <a:r>
              <a:rPr lang="en-US" dirty="0">
                <a:hlinkClick r:id="rId2"/>
              </a:rPr>
              <a:t> https://www.sapere.org.uk/home/about-us/p4c-case-studies/manorfield-using-p4c-to-support-children-at-home-and-as-they-return-to-the-classroom.aspx</a:t>
            </a:r>
          </a:p>
          <a:p>
            <a:endParaRPr lang="en-US" dirty="0">
              <a:hlinkClick r:id="rId2"/>
            </a:endParaRPr>
          </a:p>
          <a:p>
            <a:endParaRPr lang="en-SE" dirty="0"/>
          </a:p>
        </p:txBody>
      </p:sp>
    </p:spTree>
    <p:extLst>
      <p:ext uri="{BB962C8B-B14F-4D97-AF65-F5344CB8AC3E}">
        <p14:creationId xmlns:p14="http://schemas.microsoft.com/office/powerpoint/2010/main" val="3521230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667E90-DCDA-EE48-B2BF-106FAAC22017}"/>
              </a:ext>
            </a:extLst>
          </p:cNvPr>
          <p:cNvSpPr>
            <a:spLocks noGrp="1"/>
          </p:cNvSpPr>
          <p:nvPr>
            <p:ph idx="1"/>
          </p:nvPr>
        </p:nvSpPr>
        <p:spPr>
          <a:xfrm>
            <a:off x="433137" y="1155031"/>
            <a:ext cx="10920663" cy="5021931"/>
          </a:xfrm>
        </p:spPr>
        <p:txBody>
          <a:bodyPr>
            <a:normAutofit fontScale="55000" lnSpcReduction="20000"/>
          </a:bodyPr>
          <a:lstStyle/>
          <a:p>
            <a:r>
              <a:rPr lang="en-US" dirty="0"/>
              <a:t>Lipman, M. (2001). Philosophy for children: Some assumptions and implications. </a:t>
            </a:r>
            <a:r>
              <a:rPr lang="en-US" dirty="0" err="1"/>
              <a:t>Ethik</a:t>
            </a:r>
            <a:r>
              <a:rPr lang="en-US" dirty="0"/>
              <a:t> und </a:t>
            </a:r>
            <a:r>
              <a:rPr lang="en-US" dirty="0" err="1"/>
              <a:t>Sozialwis</a:t>
            </a:r>
            <a:r>
              <a:rPr lang="en-US" dirty="0"/>
              <a:t>- </a:t>
            </a:r>
            <a:r>
              <a:rPr lang="en-US" dirty="0" err="1"/>
              <a:t>senschaften</a:t>
            </a:r>
            <a:r>
              <a:rPr lang="en-US" dirty="0"/>
              <a:t>. </a:t>
            </a:r>
            <a:r>
              <a:rPr lang="en-US" dirty="0" err="1"/>
              <a:t>Streitforum</a:t>
            </a:r>
            <a:r>
              <a:rPr lang="en-US" dirty="0"/>
              <a:t> </a:t>
            </a:r>
            <a:r>
              <a:rPr lang="en-US" dirty="0" err="1"/>
              <a:t>für</a:t>
            </a:r>
            <a:r>
              <a:rPr lang="en-US" dirty="0"/>
              <a:t> </a:t>
            </a:r>
            <a:r>
              <a:rPr lang="en-US" dirty="0" err="1"/>
              <a:t>Erwägungskultur</a:t>
            </a:r>
            <a:r>
              <a:rPr lang="en-US" dirty="0"/>
              <a:t> </a:t>
            </a:r>
            <a:r>
              <a:rPr lang="en-US" dirty="0" err="1"/>
              <a:t>EuS</a:t>
            </a:r>
            <a:r>
              <a:rPr lang="en-US" dirty="0"/>
              <a:t> 12 Heft 4/Number 4, 405–416. Retrieved from http:// </a:t>
            </a:r>
          </a:p>
          <a:p>
            <a:r>
              <a:rPr lang="en-US" dirty="0" err="1"/>
              <a:t>iug.upb.de</a:t>
            </a:r>
            <a:r>
              <a:rPr lang="en-US" dirty="0"/>
              <a:t>/ewe </a:t>
            </a:r>
          </a:p>
          <a:p>
            <a:r>
              <a:rPr lang="en-US" dirty="0"/>
              <a:t>Lipman, M. (2003). Thinking in education (2nd ed.). Cam- bridge, UK: Cambridge University Press. </a:t>
            </a:r>
          </a:p>
          <a:p>
            <a:r>
              <a:rPr lang="en-US" dirty="0"/>
              <a:t>Lipman, M. (2008). Philosophy for children’s debt to Dewey. In M. Taylor, H. Schreier, &amp; P. </a:t>
            </a:r>
            <a:r>
              <a:rPr lang="en-US" dirty="0" err="1"/>
              <a:t>Ghiraldelli</a:t>
            </a:r>
            <a:r>
              <a:rPr lang="en-US" dirty="0"/>
              <a:t> (Eds.), Pragmatism, education, and children: Interna- </a:t>
            </a:r>
            <a:r>
              <a:rPr lang="en-US" dirty="0" err="1"/>
              <a:t>tional</a:t>
            </a:r>
            <a:r>
              <a:rPr lang="en-US" dirty="0"/>
              <a:t> philosophical perspectives (pp. 143–151). Amsterdam: </a:t>
            </a:r>
            <a:r>
              <a:rPr lang="en-US" dirty="0" err="1"/>
              <a:t>Rodopi</a:t>
            </a:r>
            <a:r>
              <a:rPr lang="en-US" dirty="0"/>
              <a:t> B.V. </a:t>
            </a:r>
          </a:p>
          <a:p>
            <a:r>
              <a:rPr lang="en-US" dirty="0"/>
              <a:t>Lipman, M., Sharp, A., &amp; </a:t>
            </a:r>
            <a:r>
              <a:rPr lang="en-US" dirty="0" err="1"/>
              <a:t>Oscanyan</a:t>
            </a:r>
            <a:r>
              <a:rPr lang="en-US" dirty="0"/>
              <a:t>, F. (1980). Philosophy in the classroom. Philadelphia, PA: Temple University Press. </a:t>
            </a:r>
          </a:p>
          <a:p>
            <a:r>
              <a:rPr lang="en-US" dirty="0"/>
              <a:t>Lipman, M. (2003). Elfie (2nd ed.). Montclair: IAPC Mercer, N., &amp; Littleton, K. (2007). Dialogue and the development of children’s thinking: A socio-cultural </a:t>
            </a:r>
          </a:p>
          <a:p>
            <a:r>
              <a:rPr lang="en-US" dirty="0"/>
              <a:t>approach. London: Routledge.</a:t>
            </a:r>
            <a:br>
              <a:rPr lang="en-US" dirty="0"/>
            </a:br>
            <a:r>
              <a:rPr lang="en-US" dirty="0"/>
              <a:t>Peirce, C. S. (1955). The fixation of belief. In J. </a:t>
            </a:r>
            <a:r>
              <a:rPr lang="en-US" dirty="0" err="1"/>
              <a:t>Buchler</a:t>
            </a:r>
            <a:r>
              <a:rPr lang="en-US" dirty="0"/>
              <a:t> </a:t>
            </a:r>
          </a:p>
          <a:p>
            <a:r>
              <a:rPr lang="en-US" dirty="0"/>
              <a:t>(Ed.), Philosophical writings of Peirce (pp. 5–22). New </a:t>
            </a:r>
          </a:p>
          <a:p>
            <a:r>
              <a:rPr lang="en-US" dirty="0"/>
              <a:t>York: Dover Publications.</a:t>
            </a:r>
            <a:br>
              <a:rPr lang="en-US" dirty="0"/>
            </a:br>
            <a:r>
              <a:rPr lang="en-US" dirty="0"/>
              <a:t>Sharp, A. M. (1999). The Doll Hospital. Australia: ACER. </a:t>
            </a:r>
          </a:p>
          <a:p>
            <a:r>
              <a:rPr lang="en-US" dirty="0"/>
              <a:t>Retrieved from https://</a:t>
            </a:r>
            <a:r>
              <a:rPr lang="en-US" dirty="0" err="1"/>
              <a:t>www.acer.org</a:t>
            </a:r>
            <a:r>
              <a:rPr lang="en-US" dirty="0"/>
              <a:t>/</a:t>
            </a:r>
            <a:br>
              <a:rPr lang="en-US" dirty="0"/>
            </a:br>
            <a:r>
              <a:rPr lang="en-US" dirty="0"/>
              <a:t>Sharp, A. M. (2000). Geraldo. Australia: ACER. Retrieved </a:t>
            </a:r>
          </a:p>
          <a:p>
            <a:r>
              <a:rPr lang="en-US" dirty="0"/>
              <a:t>from https://</a:t>
            </a:r>
            <a:r>
              <a:rPr lang="en-US" dirty="0" err="1"/>
              <a:t>www.acer.org</a:t>
            </a:r>
            <a:r>
              <a:rPr lang="en-US" dirty="0"/>
              <a:t>/ </a:t>
            </a:r>
            <a:endParaRPr lang="el-GR" dirty="0"/>
          </a:p>
          <a:p>
            <a:r>
              <a:rPr lang="en-US" dirty="0" err="1"/>
              <a:t>Soter</a:t>
            </a:r>
            <a:r>
              <a:rPr lang="en-US" dirty="0"/>
              <a:t>, A., Wilkinson, I. A. G., Murphy, P. K., Rudge, L., </a:t>
            </a:r>
            <a:r>
              <a:rPr lang="en-US" dirty="0" err="1"/>
              <a:t>Reninger</a:t>
            </a:r>
            <a:r>
              <a:rPr lang="en-US" dirty="0"/>
              <a:t>, K., &amp; Edwards, M. (2008). What the dis- course tells us: Talk and indicators of high-level com- prehension. International Journal of Educational Research, 47, 372–391. </a:t>
            </a:r>
          </a:p>
          <a:p>
            <a:r>
              <a:rPr lang="en-US" dirty="0"/>
              <a:t>Splitter, L., &amp; Sharp, A. M. (1995). Teaching for better thinking: The classroom community of inquiry. Mel- </a:t>
            </a:r>
            <a:r>
              <a:rPr lang="en-US" dirty="0" err="1"/>
              <a:t>bourne</a:t>
            </a:r>
            <a:r>
              <a:rPr lang="en-US" dirty="0"/>
              <a:t>: ACER. Retrieved from https://</a:t>
            </a:r>
            <a:r>
              <a:rPr lang="en-US" dirty="0" err="1"/>
              <a:t>www.acer.org</a:t>
            </a:r>
            <a:r>
              <a:rPr lang="en-US" dirty="0"/>
              <a:t>/ </a:t>
            </a:r>
          </a:p>
          <a:p>
            <a:endParaRPr lang="en-US" dirty="0"/>
          </a:p>
          <a:p>
            <a:endParaRPr lang="en-SE" dirty="0"/>
          </a:p>
        </p:txBody>
      </p:sp>
    </p:spTree>
    <p:extLst>
      <p:ext uri="{BB962C8B-B14F-4D97-AF65-F5344CB8AC3E}">
        <p14:creationId xmlns:p14="http://schemas.microsoft.com/office/powerpoint/2010/main" val="32320384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a:extLst>
              <a:ext uri="{FF2B5EF4-FFF2-40B4-BE49-F238E27FC236}">
                <a16:creationId xmlns:a16="http://schemas.microsoft.com/office/drawing/2014/main" id="{6BF951D0-75EB-D844-A517-3517C55B5453}"/>
              </a:ext>
            </a:extLst>
          </p:cNvPr>
          <p:cNvSpPr>
            <a:spLocks noGrp="1" noChangeArrowheads="1"/>
          </p:cNvSpPr>
          <p:nvPr>
            <p:ph idx="1"/>
          </p:nvPr>
        </p:nvSpPr>
        <p:spPr bwMode="auto">
          <a:xfrm>
            <a:off x="2206625" y="238125"/>
            <a:ext cx="7778750" cy="5257800"/>
          </a:xfrm>
        </p:spPr>
        <p:txBody>
          <a:bodyPr wrap="square" numCol="1" anchor="t" anchorCtr="0" compatLnSpc="1">
            <a:prstTxWarp prst="textNoShape">
              <a:avLst/>
            </a:prstTxWarp>
          </a:bodyPr>
          <a:lstStyle/>
          <a:p>
            <a:pPr algn="ctr">
              <a:buFontTx/>
              <a:buNone/>
            </a:pPr>
            <a:endParaRPr lang="el-GR" altLang="en-US" dirty="0">
              <a:solidFill>
                <a:schemeClr val="tx2"/>
              </a:solidFill>
              <a:latin typeface="Arial" panose="020B0604020202020204" pitchFamily="34" charset="0"/>
              <a:ea typeface="ＭＳ Ｐゴシック" panose="020B0600070205080204" pitchFamily="34" charset="-128"/>
              <a:hlinkClick r:id="rId3"/>
            </a:endParaRPr>
          </a:p>
          <a:p>
            <a:pPr algn="ctr">
              <a:buFontTx/>
              <a:buNone/>
            </a:pPr>
            <a:endParaRPr lang="el-GR" altLang="en-US" dirty="0">
              <a:solidFill>
                <a:schemeClr val="tx2"/>
              </a:solidFill>
              <a:latin typeface="Arial" panose="020B0604020202020204" pitchFamily="34" charset="0"/>
              <a:ea typeface="ＭＳ Ｐゴシック" panose="020B0600070205080204" pitchFamily="34" charset="-128"/>
              <a:hlinkClick r:id="rId3"/>
            </a:endParaRPr>
          </a:p>
          <a:p>
            <a:pPr algn="ctr">
              <a:buFontTx/>
              <a:buNone/>
            </a:pPr>
            <a:endParaRPr lang="el-GR" altLang="en-US" dirty="0">
              <a:solidFill>
                <a:schemeClr val="tx2"/>
              </a:solidFill>
              <a:latin typeface="Arial" panose="020B0604020202020204" pitchFamily="34" charset="0"/>
              <a:ea typeface="ＭＳ Ｐゴシック" panose="020B0600070205080204" pitchFamily="34" charset="-128"/>
              <a:hlinkClick r:id="rId3"/>
            </a:endParaRPr>
          </a:p>
          <a:p>
            <a:pPr algn="ctr">
              <a:buFontTx/>
              <a:buNone/>
            </a:pPr>
            <a:r>
              <a:rPr lang="en-GB" altLang="en-US" dirty="0">
                <a:solidFill>
                  <a:schemeClr val="tx2"/>
                </a:solidFill>
                <a:latin typeface="Arial" panose="020B0604020202020204" pitchFamily="34" charset="0"/>
                <a:ea typeface="ＭＳ Ｐゴシック" panose="020B0600070205080204" pitchFamily="34" charset="-128"/>
                <a:hlinkClick r:id="rId3"/>
              </a:rPr>
              <a:t>www.sapere.org.uk</a:t>
            </a: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r>
              <a:rPr lang="en-GB" altLang="en-US" dirty="0">
                <a:solidFill>
                  <a:schemeClr val="tx2"/>
                </a:solidFill>
                <a:latin typeface="Arial" panose="020B0604020202020204" pitchFamily="34" charset="0"/>
                <a:ea typeface="ＭＳ Ｐゴシック" panose="020B0600070205080204" pitchFamily="34" charset="-128"/>
                <a:hlinkClick r:id="rId4"/>
              </a:rPr>
              <a:t>glp-e.org.uk</a:t>
            </a:r>
            <a:r>
              <a:rPr lang="en-GB" altLang="en-US" dirty="0">
                <a:solidFill>
                  <a:schemeClr val="tx2"/>
                </a:solidFill>
                <a:latin typeface="Arial" panose="020B0604020202020204" pitchFamily="34" charset="0"/>
                <a:ea typeface="ＭＳ Ｐゴシック" panose="020B0600070205080204" pitchFamily="34" charset="-128"/>
              </a:rPr>
              <a:t> </a:t>
            </a:r>
          </a:p>
          <a:p>
            <a:pPr algn="ctr">
              <a:buFontTx/>
              <a:buNone/>
            </a:pP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r>
              <a:rPr lang="en-GB" altLang="en-US" dirty="0">
                <a:solidFill>
                  <a:schemeClr val="tx2"/>
                </a:solidFill>
                <a:latin typeface="Arial" panose="020B0604020202020204" pitchFamily="34" charset="0"/>
                <a:ea typeface="ＭＳ Ｐゴシック" panose="020B0600070205080204" pitchFamily="34" charset="-128"/>
                <a:hlinkClick r:id="rId5"/>
              </a:rPr>
              <a:t>www.decsy.org.uk</a:t>
            </a: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r>
              <a:rPr lang="en-GB" altLang="en-US" dirty="0">
                <a:solidFill>
                  <a:schemeClr val="tx2"/>
                </a:solidFill>
                <a:latin typeface="Arial" panose="020B0604020202020204" pitchFamily="34" charset="0"/>
                <a:ea typeface="ＭＳ Ｐゴシック" panose="020B0600070205080204" pitchFamily="34" charset="-128"/>
                <a:hlinkClick r:id="rId6"/>
              </a:rPr>
              <a:t>www.sealgd.org.uk</a:t>
            </a:r>
            <a:endParaRPr lang="en-GB" altLang="en-US" dirty="0">
              <a:solidFill>
                <a:schemeClr val="tx2"/>
              </a:solidFill>
              <a:latin typeface="Arial" panose="020B0604020202020204" pitchFamily="34" charset="0"/>
              <a:ea typeface="ＭＳ Ｐゴシック" panose="020B0600070205080204" pitchFamily="34" charset="-128"/>
            </a:endParaRPr>
          </a:p>
          <a:p>
            <a:pPr algn="ctr">
              <a:buFontTx/>
              <a:buNone/>
            </a:pPr>
            <a:endParaRPr lang="en-GB" altLang="en-US" sz="3600" dirty="0">
              <a:solidFill>
                <a:schemeClr val="tx2"/>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154133"/>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245AF-96E5-B54F-957A-56634539DF64}"/>
              </a:ext>
            </a:extLst>
          </p:cNvPr>
          <p:cNvSpPr>
            <a:spLocks noGrp="1"/>
          </p:cNvSpPr>
          <p:nvPr>
            <p:ph type="title"/>
          </p:nvPr>
        </p:nvSpPr>
        <p:spPr/>
        <p:txBody>
          <a:bodyPr/>
          <a:lstStyle/>
          <a:p>
            <a:r>
              <a:rPr lang="el-GR" dirty="0"/>
              <a:t>κινήσεις και κόμποι…..</a:t>
            </a:r>
            <a:endParaRPr lang="en-SE" dirty="0"/>
          </a:p>
        </p:txBody>
      </p:sp>
      <p:pic>
        <p:nvPicPr>
          <p:cNvPr id="4" name="Picture 2" descr="II. Introduction to Ethics. I. Person, life Ludwig Wittgenstein was born on  April 26, 1889 in Vienna, Austria, to a wealthy industrial family, well  situated. - ppt download">
            <a:extLst>
              <a:ext uri="{FF2B5EF4-FFF2-40B4-BE49-F238E27FC236}">
                <a16:creationId xmlns:a16="http://schemas.microsoft.com/office/drawing/2014/main" id="{461E97E8-9DF1-924C-8EB7-82968A7A62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7510" y="1690688"/>
            <a:ext cx="5079907" cy="3819775"/>
          </a:xfrm>
          <a:prstGeom prst="rect">
            <a:avLst/>
          </a:prstGeom>
          <a:noFill/>
          <a:extLst>
            <a:ext uri="{909E8E84-426E-40DD-AFC4-6F175D3DCCD1}">
              <a14:hiddenFill xmlns:a14="http://schemas.microsoft.com/office/drawing/2010/main">
                <a:solidFill>
                  <a:srgbClr val="FFFFFF"/>
                </a:solidFill>
              </a14:hiddenFill>
            </a:ext>
          </a:extLst>
        </p:spPr>
      </p:pic>
      <p:pic>
        <p:nvPicPr>
          <p:cNvPr id="57346" name="Picture 2" descr="That knot in my stomach, the black hole of my anxiety">
            <a:extLst>
              <a:ext uri="{FF2B5EF4-FFF2-40B4-BE49-F238E27FC236}">
                <a16:creationId xmlns:a16="http://schemas.microsoft.com/office/drawing/2014/main" id="{81C51E23-80FA-5B4B-AA0D-A01470E617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4585" y="2502568"/>
            <a:ext cx="4267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378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a:cs typeface="Times New Roman" panose="02020603050405020304" pitchFamily="18" charset="0"/>
              </a:rPr>
              <a:t>πόσο ψηλή είμαι</a:t>
            </a:r>
            <a:r>
              <a:rPr lang="en-US" dirty="0">
                <a:cs typeface="Times New Roman" panose="02020603050405020304" pitchFamily="18" charset="0"/>
              </a:rPr>
              <a:t>;….</a:t>
            </a:r>
            <a:endParaRPr lang="el-GR" dirty="0">
              <a:cs typeface="Times New Roman" panose="02020603050405020304" pitchFamily="18" charset="0"/>
            </a:endParaRPr>
          </a:p>
        </p:txBody>
      </p:sp>
      <p:pic>
        <p:nvPicPr>
          <p:cNvPr id="4" name="Content Placeholder 3" descr="C:\Users\chronaki\Desktop\Papers2011_2012\christina nakou\1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81829" y="1600201"/>
            <a:ext cx="622834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40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0" y="274638"/>
            <a:ext cx="3352800" cy="5897562"/>
          </a:xfrm>
        </p:spPr>
        <p:txBody>
          <a:bodyPr/>
          <a:lstStyle/>
          <a:p>
            <a:r>
              <a:rPr lang="el-GR" dirty="0">
                <a:cs typeface="Times New Roman" panose="02020603050405020304" pitchFamily="18" charset="0"/>
              </a:rPr>
              <a:t>πως είναι το σώμα μου</a:t>
            </a:r>
            <a:r>
              <a:rPr lang="en-US" dirty="0">
                <a:cs typeface="Times New Roman" panose="02020603050405020304" pitchFamily="18" charset="0"/>
              </a:rPr>
              <a:t>;</a:t>
            </a:r>
            <a:endParaRPr lang="el-GR" dirty="0">
              <a:cs typeface="Times New Roman" panose="02020603050405020304" pitchFamily="18" charset="0"/>
            </a:endParaRPr>
          </a:p>
        </p:txBody>
      </p:sp>
      <p:pic>
        <p:nvPicPr>
          <p:cNvPr id="10243" name="Picture 3" descr="C:\Users\chronaki\Desktop\Papers2011_2012\christina nakou\1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28600"/>
            <a:ext cx="4648200" cy="6419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497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6" y="736220"/>
            <a:ext cx="4449816" cy="6121780"/>
          </a:xfrm>
        </p:spPr>
        <p:txBody>
          <a:bodyPr>
            <a:noAutofit/>
          </a:bodyPr>
          <a:lstStyle/>
          <a:p>
            <a:r>
              <a:rPr lang="el-GR" sz="3200" dirty="0" err="1">
                <a:cs typeface="Times New Roman" panose="02020603050405020304" pitchFamily="18" charset="0"/>
              </a:rPr>
              <a:t>Αλλ</a:t>
            </a:r>
            <a:r>
              <a:rPr lang="en-GB" sz="3200" dirty="0" err="1">
                <a:cs typeface="Times New Roman" panose="02020603050405020304" pitchFamily="18" charset="0"/>
              </a:rPr>
              <a:t>ά</a:t>
            </a:r>
            <a:r>
              <a:rPr lang="el-GR" sz="3200" dirty="0">
                <a:cs typeface="Times New Roman" panose="02020603050405020304" pitchFamily="18" charset="0"/>
              </a:rPr>
              <a:t>ζει το πρόσωπό μου όταν χαμογελώ;</a:t>
            </a:r>
            <a:br>
              <a:rPr lang="el-GR" sz="3200" dirty="0">
                <a:cs typeface="Times New Roman" panose="02020603050405020304" pitchFamily="18" charset="0"/>
              </a:rPr>
            </a:br>
            <a:br>
              <a:rPr lang="el-GR" sz="3200" dirty="0">
                <a:cs typeface="Times New Roman" panose="02020603050405020304" pitchFamily="18" charset="0"/>
              </a:rPr>
            </a:br>
            <a:r>
              <a:rPr lang="el-GR" sz="3200" dirty="0">
                <a:cs typeface="Times New Roman" panose="02020603050405020304" pitchFamily="18" charset="0"/>
              </a:rPr>
              <a:t>Έχουμε πάντα το ίδιο σώμα;</a:t>
            </a:r>
            <a:br>
              <a:rPr lang="el-GR" sz="3200" dirty="0">
                <a:cs typeface="Times New Roman" panose="02020603050405020304" pitchFamily="18" charset="0"/>
              </a:rPr>
            </a:br>
            <a:br>
              <a:rPr lang="el-GR" sz="3200" dirty="0">
                <a:cs typeface="Times New Roman" panose="02020603050405020304" pitchFamily="18" charset="0"/>
              </a:rPr>
            </a:br>
            <a:r>
              <a:rPr lang="el-GR" sz="3200" dirty="0">
                <a:cs typeface="Times New Roman" panose="02020603050405020304" pitchFamily="18" charset="0"/>
              </a:rPr>
              <a:t>Θέλουμε πάντα το ίδιο σώμα;</a:t>
            </a:r>
          </a:p>
        </p:txBody>
      </p:sp>
      <p:pic>
        <p:nvPicPr>
          <p:cNvPr id="11266" name="Picture 2" descr="C:\Users\chronaki\Desktop\Papers2011_2012\christina nakou\07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82862" y="577956"/>
            <a:ext cx="6785827" cy="570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420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2391</TotalTime>
  <Words>4665</Words>
  <Application>Microsoft Macintosh PowerPoint</Application>
  <PresentationFormat>Widescreen</PresentationFormat>
  <Paragraphs>456</Paragraphs>
  <Slides>63</Slides>
  <Notes>15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4" baseType="lpstr">
      <vt:lpstr>Arial</vt:lpstr>
      <vt:lpstr>Calibri</vt:lpstr>
      <vt:lpstr>Calibri Light</vt:lpstr>
      <vt:lpstr>Comic Sans MS</vt:lpstr>
      <vt:lpstr>Courier New</vt:lpstr>
      <vt:lpstr>Franklin Gothic Medium</vt:lpstr>
      <vt:lpstr>Helvetica</vt:lpstr>
      <vt:lpstr>Tahoma</vt:lpstr>
      <vt:lpstr>Times New Roman</vt:lpstr>
      <vt:lpstr>Office Theme</vt:lpstr>
      <vt:lpstr>Acrobat Document</vt:lpstr>
      <vt:lpstr>            όταν αρχίζω να διακρίνω ένα κόμπο   Φιλοσοφία και Παιδιά: Δημιουργώντας με μέθοδο την απορία; Άννα Χρονάκη, Καθηγήτρια ΠΤΠΕ, ΠΘ  </vt:lpstr>
      <vt:lpstr>PowerPoint Presentation</vt:lpstr>
      <vt:lpstr>PowerPoint Presentation</vt:lpstr>
      <vt:lpstr>Πως μπορούσαν οι άνθρωποι τα παλιά χρόνια να ‘θυμούνται’ τις ποσότητες...    Τότε που δεν είχαν ακόμη  συμφωνήσει για σύμβολα και αριθμολέξεις...   κόμποι στο νήμα</vt:lpstr>
      <vt:lpstr>PowerPoint Presentation</vt:lpstr>
      <vt:lpstr>μετρώ το σώμα....</vt:lpstr>
      <vt:lpstr>πόσο ψηλή είμαι;….</vt:lpstr>
      <vt:lpstr>πως είναι το σώμα μου;</vt:lpstr>
      <vt:lpstr>Αλλάζει το πρόσωπό μου όταν χαμογελώ;  Έχουμε πάντα το ίδιο σώμα;  Θέλουμε πάντα το ίδιο σώμα;</vt:lpstr>
      <vt:lpstr>Κανονικότητα; μη/κανονικότητα τάξη, α/ταξία, χάος</vt:lpstr>
      <vt:lpstr>Σκέψεις Ι.</vt:lpstr>
      <vt:lpstr> Παίζοντας με Ρομπότ... κατασκευάζω</vt:lpstr>
      <vt:lpstr>Το ρομπότ που τακτοποιεί τα ρούχα ή αυτό που βγάζει σπίθες κι είναι έτοιμο για πόλεμο</vt:lpstr>
      <vt:lpstr>PowerPoint Presentation</vt:lpstr>
      <vt:lpstr>PowerPoint Presentation</vt:lpstr>
      <vt:lpstr> Έμφυλες σχέσεις και έμφυλες μη/κανονικότητες </vt:lpstr>
      <vt:lpstr>Σκέψεις ΙΙ.</vt:lpstr>
      <vt:lpstr>PowerPoint Presentation</vt:lpstr>
      <vt:lpstr>                 φιλοσοφία και παιδιά:  δημιουργώντας με μέθοδο την απορία;   </vt:lpstr>
      <vt:lpstr>PowerPoint Presentation</vt:lpstr>
      <vt:lpstr>PowerPoint Presentation</vt:lpstr>
      <vt:lpstr>PowerPoint Presentation</vt:lpstr>
      <vt:lpstr>Μπορούν τα παιδιά να συμμετάσχουν  σε φιλοσοφικές συζητήσεις; </vt:lpstr>
      <vt:lpstr>Διαφορετικές εμπειρίες φιλοσοφίας με τα παιδιά</vt:lpstr>
      <vt:lpstr>Στο πρόγραμμα φιλοσοφίας με και για τα παιδιά  P4C</vt:lpstr>
      <vt:lpstr>PowerPoint Presentation</vt:lpstr>
      <vt:lpstr>PowerPoint Presentation</vt:lpstr>
      <vt:lpstr>PowerPoint Presentation</vt:lpstr>
      <vt:lpstr>PowerPoint Presentation</vt:lpstr>
      <vt:lpstr>Philosophy for children by Matthew Lipman, 1990 BBC</vt:lpstr>
      <vt:lpstr>PowerPoint Presentation</vt:lpstr>
      <vt:lpstr>PowerPoint Presentation</vt:lpstr>
      <vt:lpstr>Λέξεις κλειδιά</vt:lpstr>
      <vt:lpstr>PowerPoint Presentation</vt:lpstr>
      <vt:lpstr>PowerPoint Presentation</vt:lpstr>
      <vt:lpstr>    κριτική      critical  δημιουργία    creative  φροντίδα            caring  συνεργασία    collaborative   κοινότητα διερεύνησης :: community of inquiry</vt:lpstr>
      <vt:lpstr>Η μέθοδος P4C σε βήματα</vt:lpstr>
      <vt:lpstr>1. Κύκλος </vt:lpstr>
      <vt:lpstr>2. Εντοπίζουμε την απορία</vt:lpstr>
      <vt:lpstr>3. Δημιουργούμε ερωτήσεις</vt:lpstr>
      <vt:lpstr>4. Εντοπίζουμε ερωτήσεις για συζήτηση;</vt:lpstr>
      <vt:lpstr>PowerPoint Presentation</vt:lpstr>
      <vt:lpstr>5. Διερευνητικός διάλογος</vt:lpstr>
      <vt:lpstr>Διάλογος vs Δημόσια Αντιπαράθεση  (from P4C Pocketbook, Barry Hymer &amp; Roger Sutcliffe)</vt:lpstr>
      <vt:lpstr>6. Ανασκόπηση</vt:lpstr>
      <vt:lpstr>Τελικό στάδιο</vt:lpstr>
      <vt:lpstr>PowerPoint Presentation</vt:lpstr>
      <vt:lpstr>Φιλοσοφία και Παιδιά στην Πράξη www.decsy.org.uk</vt:lpstr>
      <vt:lpstr> Αξιολόγηση προγράμματος από Decsy www.decsy.org.uk </vt:lpstr>
      <vt:lpstr>PowerPoint Presentation</vt:lpstr>
      <vt:lpstr>PowerPoint Presentation</vt:lpstr>
      <vt:lpstr>PowerPoint Presentation</vt:lpstr>
      <vt:lpstr>PowerPoint Presentation</vt:lpstr>
      <vt:lpstr>Απόψεις παιδιών</vt:lpstr>
      <vt:lpstr>PowerPoint Presentation</vt:lpstr>
      <vt:lpstr>PowerPoint Presentation</vt:lpstr>
      <vt:lpstr>PowerPoint Presentation</vt:lpstr>
      <vt:lpstr>Μερικές ακόμη σκέψεις </vt:lpstr>
      <vt:lpstr>PowerPoint Presentation</vt:lpstr>
      <vt:lpstr>PowerPoint Presentation</vt:lpstr>
      <vt:lpstr>PowerPoint Presentation</vt:lpstr>
      <vt:lpstr>PowerPoint Presentation</vt:lpstr>
      <vt:lpstr>κινήσεις και κόμποι…..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Φιλοσοφία με/για τα Παιδιά (P4/wC)  Αννα Χρονάκη,Καθηγήτρια ΠΤΠΕ  </dc:title>
  <dc:creator>Anna Chronaki</dc:creator>
  <cp:lastModifiedBy>CHRONAKI ANNA</cp:lastModifiedBy>
  <cp:revision>41</cp:revision>
  <dcterms:created xsi:type="dcterms:W3CDTF">2020-11-20T06:09:33Z</dcterms:created>
  <dcterms:modified xsi:type="dcterms:W3CDTF">2022-12-10T07:59:14Z</dcterms:modified>
</cp:coreProperties>
</file>