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84" r:id="rId3"/>
    <p:sldMasterId id="2147483696" r:id="rId4"/>
    <p:sldMasterId id="2147483708" r:id="rId5"/>
  </p:sldMasterIdLst>
  <p:sldIdLst>
    <p:sldId id="256" r:id="rId6"/>
    <p:sldId id="272" r:id="rId7"/>
    <p:sldId id="275" r:id="rId8"/>
    <p:sldId id="273" r:id="rId9"/>
    <p:sldId id="274" r:id="rId10"/>
    <p:sldId id="282" r:id="rId11"/>
    <p:sldId id="280" r:id="rId12"/>
    <p:sldId id="279" r:id="rId13"/>
    <p:sldId id="281" r:id="rId14"/>
    <p:sldId id="271" r:id="rId15"/>
    <p:sldId id="283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0040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744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723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635F46-140F-4C29-ADD2-D5AE2F8BCAC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B1334-26E4-40E4-996E-505C8CB6B156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436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B19FE-0781-44D3-BDF4-C70779BC37F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013C-27C1-4B6E-A411-6F83456FBB8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792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C3AF7-8A04-41A4-B884-CB65894C2FF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40AC1-18B0-4631-88A0-738BFCC91F4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87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C2F3F-457B-4E61-9997-94D69953DEF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B4BA6-A565-45FA-B703-120B088071C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3239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E8414-0349-4C8F-88E0-A4CD80C1B91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8B5FC-3F0F-422B-B671-2552BB34BD78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24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A43A8-E70C-44CF-813C-20AEDD0B98B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AFB53-5F7B-4E48-BE49-0429383F577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020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F5FBC5-C03B-47EE-B99E-7925E222011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2C189-BDCC-4FE6-BE60-2DEC79D891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1578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D2DF9-FE5D-4260-B195-362A8A1A10D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16C4C-F8AA-4FB1-B043-790D08CB590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74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455608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86C75-BF89-4FA9-BCD9-50D093D3BC7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6D318-98EE-4C69-95FD-23811F441D9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026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4A311-5570-4BA1-9B7F-11E2C5933D9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D39DFD-B952-47DD-AFDE-BA318EC058C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2625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481B6-2BED-417F-8030-B6BEC281F9A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1DCC7-424C-469A-8D65-37E0B9AC8B7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3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954EF-39A6-4422-99A8-79948BD90652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4CF07-C283-4035-97B2-9CB2CF356BB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3670100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BCAB1-E133-4935-AC6C-68D5067B2866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C8D9C-2BC5-44C2-9D9F-05FC7989597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272984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E9D64-C985-4599-868C-21DCD0165294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90BA2-C6D2-41D8-945B-28A30FEC50D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938020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1DDD6-AF5A-46AF-A966-2BA3DBC3445B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2396E-8360-42A9-9B32-D79DB7DE9E30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286360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133FC-3E35-4BE2-B8E4-3A92104905B3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8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75A9B-D70F-4942-B7A7-7F9E8556319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52738567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5A11C-3ADE-4541-B8ED-6B04ADF69D3F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4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B9051-FFE5-4226-9619-CF1C793CA9CE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7687568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87F6A-734C-4733-92D7-2F28C66874E3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3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4FA4A-F2A1-4A23-96C1-54C2C333347A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036862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6403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F7013-BD82-4FEA-B492-C1CE7B30A9CF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A638B-B148-4D78-B9AA-EFFFAF5AC66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15767220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6D134-25FC-405D-8205-BEC1C782F741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6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25B47-3964-4A4F-96A1-AE7CF4062F36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339659009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74511-DBB5-4A60-8A85-B2537065646F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7D99F-6395-4E83-8857-A647D7246BD5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1610019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5A6C6-90AF-48C4-BC93-B2C74CEC0437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3C574C-9242-4465-9809-558A878127C3}" type="slidenum">
              <a:rPr lang="el-GR" altLang="el-GR"/>
              <a:pPr>
                <a:defRPr/>
              </a:pPr>
              <a:t>‹#›</a:t>
            </a:fld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427786450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FA5B1-5AEA-48E2-8200-98299B8F9D7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C1D04-FB4B-4E9A-82A8-DBEA4EFD254A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97864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3CDD2-6CA8-4A15-A994-D986CE384D1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26A65-5004-4170-B6E5-763439A1925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04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F10C3-50DC-4B33-AFAD-91EB2CF81F4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31254-2834-43E4-81DE-2D5561CB060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101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2EDCA-2EC1-455C-A57E-6F98AE1B3B6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143C2-7DA2-4639-8441-FCD6700EFB4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703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86F8FE-7086-4444-AC16-125E619A8C8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6864D-9FBE-48AB-8F91-20A3E7236022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8631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B10A8-D6CB-4D8A-8273-3ECB2BD955B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A8B96-F201-467A-B579-B7D11C5DD95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09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37831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8EB73-4662-4A02-9D11-5DBFBA507D2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2BCF6-E438-43A5-9A47-DAE0267BAC5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923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26889-E793-4166-9026-E016AE0C4586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E0C4D-E6B2-4F81-9533-7A60F36F435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2205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FA68B-F11E-4A17-8254-6775BCECA1B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BF70E-BF80-4F32-ABFF-EF93FB3C3975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3701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33CB5-2D62-4DA8-9189-88F653C3CD21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4A6E4-7524-43C5-AF8A-EB8CCC74BC5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3294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3D5D4-BCD3-4C5E-8135-217AE29FC9C0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A9FB3-3F58-4771-8B3F-967F3BF5480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31877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A0312-843D-4259-9739-DF1B3D2FE79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DC579-9567-42CA-BB90-F348E72C3F2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9076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E8A7A-42FC-4DAC-B99D-8CE9DD358AA7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23422-DA85-440B-A943-6C1F6CCBCE5B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5731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A4A9C-937A-42EE-80A1-E210E01F68AB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0689F-85CD-442F-8A29-BF5D5A08D6F4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30281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A356BB-7CC5-4825-BF97-E7D4855B4D7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05F78-778B-440C-A243-8C8BEDB4163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81117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A67B2B-24BD-470D-ADBA-75120AA711A3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539C0-4E05-4807-9316-FAA5F3B84D8F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255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877702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89C42-3E42-4329-88EF-5C0E581178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FF017-8AE1-4FEE-8C48-F21010D6DEE3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63201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FFCCD-D72B-4F57-AB37-CB0A13DCF159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FF41-0E42-4F60-B945-E3D719A81C8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68856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B3092-5513-4399-A7B3-B9B22E0D9725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87ED4-4063-40AE-952C-2BB52E72A3F7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63920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7A37E-5512-497F-BF17-855AEEB8930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1070F-1A39-4350-9B66-1B3F47E6441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1677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23759-846B-413D-A25C-287B0770E00F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7CC0-165D-405E-BAD6-2834F6D7A901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8098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0FFB0-F96C-460E-A32F-81236441314A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F3B6-3DC5-4929-8710-DABC576DB6DC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97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6273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924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35265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06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900D-E81C-42B1-BF07-D895F94D6F38}" type="datetimeFigureOut">
              <a:rPr lang="el-GR" smtClean="0"/>
              <a:t>1/11/2021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58667-AAE2-4EBC-BFF2-E9D820DA748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0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82A117-C0C9-418B-8AD1-E9D330427852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22AE76-777A-4936-912D-FBD637C9950D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118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5123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359186-EF2E-40E1-BE2F-A7AAF1B8AB59}" type="datetimeFigureOut">
              <a:rPr lang="el-GR"/>
              <a:pPr>
                <a:defRPr/>
              </a:pPr>
              <a:t>1/11/2021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64B3DE-4E62-4F68-93CD-85BF67904F12}" type="slidenum">
              <a:rPr lang="el-GR" altLang="el-GR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 altLang="el-GR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034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92C789-B4A8-492A-9A18-625382A98B7C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D2AA41-C22E-4431-A7CA-7D9F1DBE5139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04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Θέση τίτλου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κύριου τίτλου</a:t>
            </a:r>
          </a:p>
        </p:txBody>
      </p:sp>
      <p:sp>
        <p:nvSpPr>
          <p:cNvPr id="1027" name="Θέση κειμένου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Στυλ υποδείγματος κειμένου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B73ED0-CDE3-4450-A077-78E5DD7A2C14}" type="datetimeFigureOut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1/11/2021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5CB0E63-F669-4ED9-9507-87AFC705B2CE}" type="slidenum">
              <a:rPr lang="el-G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76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ΒΑΣΙΚΕΣ ΕΝΝΟΙΕΣ ΦΥΣΙΚΩΝ ΕΠΙΣΤΗΜΩΝ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3187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 smtClean="0"/>
              <a:t>Κατανοηση</a:t>
            </a:r>
            <a:endParaRPr lang="el-GR" dirty="0" smtClean="0"/>
          </a:p>
          <a:p>
            <a:pPr lvl="1"/>
            <a:r>
              <a:rPr lang="el-GR" dirty="0" err="1" smtClean="0"/>
              <a:t>Μακροσκοπικο</a:t>
            </a:r>
            <a:r>
              <a:rPr lang="el-GR" dirty="0" smtClean="0"/>
              <a:t>-</a:t>
            </a:r>
            <a:r>
              <a:rPr lang="el-GR" dirty="0" err="1" smtClean="0"/>
              <a:t>Μικροσκοπικο</a:t>
            </a:r>
            <a:endParaRPr lang="el-GR" dirty="0" smtClean="0"/>
          </a:p>
          <a:p>
            <a:pPr lvl="1"/>
            <a:r>
              <a:rPr lang="el-GR" dirty="0" err="1" smtClean="0"/>
              <a:t>τροποι</a:t>
            </a:r>
            <a:r>
              <a:rPr lang="el-GR" dirty="0" smtClean="0"/>
              <a:t> </a:t>
            </a:r>
            <a:r>
              <a:rPr lang="el-GR" dirty="0" smtClean="0"/>
              <a:t>περάσματος της ενέργειας</a:t>
            </a:r>
          </a:p>
          <a:p>
            <a:r>
              <a:rPr lang="el-GR" dirty="0" err="1" smtClean="0"/>
              <a:t>Ενδιαφερον</a:t>
            </a:r>
            <a:r>
              <a:rPr lang="el-GR" dirty="0" smtClean="0"/>
              <a:t>/</a:t>
            </a:r>
            <a:r>
              <a:rPr lang="el-GR" dirty="0" err="1" smtClean="0"/>
              <a:t>εντυπωσιακο</a:t>
            </a:r>
            <a:endParaRPr lang="el-GR" dirty="0" smtClean="0"/>
          </a:p>
          <a:p>
            <a:pPr lvl="1"/>
            <a:r>
              <a:rPr lang="el-GR" dirty="0" smtClean="0"/>
              <a:t>Επιδείξεις</a:t>
            </a:r>
          </a:p>
          <a:p>
            <a:pPr lvl="1"/>
            <a:r>
              <a:rPr lang="el-GR" dirty="0" err="1" smtClean="0"/>
              <a:t>Ορολογια</a:t>
            </a:r>
            <a:r>
              <a:rPr lang="el-GR" dirty="0" smtClean="0"/>
              <a:t> και </a:t>
            </a:r>
            <a:r>
              <a:rPr lang="el-GR" dirty="0" err="1" smtClean="0"/>
              <a:t>Ταξινομηση</a:t>
            </a:r>
            <a:endParaRPr lang="el-GR" dirty="0" smtClean="0"/>
          </a:p>
          <a:p>
            <a:pPr lvl="1"/>
            <a:r>
              <a:rPr lang="el-GR" dirty="0" err="1" smtClean="0"/>
              <a:t>Παρατηρηση</a:t>
            </a:r>
            <a:endParaRPr lang="el-GR" dirty="0" smtClean="0"/>
          </a:p>
          <a:p>
            <a:pPr lvl="1"/>
            <a:r>
              <a:rPr lang="el-GR" dirty="0" smtClean="0"/>
              <a:t>Πείραμα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5112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2275" y="1557338"/>
            <a:ext cx="6523004" cy="286232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Πώς θα έπρεπε να ονομάζουμε τη «θερμότητα» των Φυσικών;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Περιορισμοί: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Είναι ενέργεια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Είναι ενέργεια «σε </a:t>
            </a:r>
            <a:r>
              <a:rPr lang="el-GR" dirty="0" err="1">
                <a:solidFill>
                  <a:prstClr val="black"/>
                </a:solidFill>
                <a:cs typeface="Arial" charset="0"/>
              </a:rPr>
              <a:t>φαση</a:t>
            </a:r>
            <a:r>
              <a:rPr lang="el-GR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l-GR" dirty="0" err="1">
                <a:solidFill>
                  <a:prstClr val="black"/>
                </a:solidFill>
                <a:cs typeface="Arial" charset="0"/>
              </a:rPr>
              <a:t>ταξιδιου</a:t>
            </a:r>
            <a:r>
              <a:rPr lang="el-GR" dirty="0">
                <a:solidFill>
                  <a:prstClr val="black"/>
                </a:solidFill>
                <a:cs typeface="Arial" charset="0"/>
              </a:rPr>
              <a:t>/περάσματος»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Πρέπει να δηλώνει τον τρόπο με τον οποίο ταξιδεύει η ενέργεια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Δεν συνδέεται αναγκαστικά με αλλαγές στη θερμοκρασία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dirty="0" smtClean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 smtClean="0">
                <a:solidFill>
                  <a:prstClr val="black"/>
                </a:solidFill>
                <a:cs typeface="Arial" charset="0"/>
              </a:rPr>
              <a:t>Ποιήματα Φυσικής</a:t>
            </a:r>
            <a:endParaRPr lang="el-GR" dirty="0">
              <a:solidFill>
                <a:prstClr val="black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06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Αποριες</a:t>
            </a:r>
            <a:r>
              <a:rPr lang="el-GR" dirty="0" smtClean="0"/>
              <a:t> από…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Ερωτήσεις </a:t>
            </a:r>
            <a:r>
              <a:rPr lang="el-GR" dirty="0" err="1" smtClean="0"/>
              <a:t>αυτοαξιολόγησης</a:t>
            </a:r>
            <a:endParaRPr lang="el-GR" dirty="0" smtClean="0"/>
          </a:p>
          <a:p>
            <a:r>
              <a:rPr lang="el-GR" dirty="0" err="1" smtClean="0"/>
              <a:t>Προηγουμενη</a:t>
            </a:r>
            <a:r>
              <a:rPr lang="el-GR" dirty="0" smtClean="0"/>
              <a:t>/ες διάλεξη/εις</a:t>
            </a:r>
          </a:p>
          <a:p>
            <a:r>
              <a:rPr lang="el-GR" dirty="0" err="1" smtClean="0"/>
              <a:t>Ερωτηση</a:t>
            </a:r>
            <a:r>
              <a:rPr lang="el-GR" dirty="0" smtClean="0"/>
              <a:t> για </a:t>
            </a:r>
            <a:r>
              <a:rPr lang="el-GR" dirty="0" err="1" smtClean="0"/>
              <a:t>κλιμακες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Πως </a:t>
            </a:r>
            <a:r>
              <a:rPr lang="el-GR" dirty="0" err="1" smtClean="0"/>
              <a:t>μπορουμε</a:t>
            </a:r>
            <a:r>
              <a:rPr lang="el-GR" dirty="0" smtClean="0"/>
              <a:t> να </a:t>
            </a:r>
            <a:r>
              <a:rPr lang="el-GR" dirty="0" err="1" smtClean="0"/>
              <a:t>δουμε</a:t>
            </a:r>
            <a:r>
              <a:rPr lang="el-GR" dirty="0" smtClean="0"/>
              <a:t> </a:t>
            </a:r>
            <a:r>
              <a:rPr lang="el-GR" dirty="0" err="1" smtClean="0"/>
              <a:t>προηγουμενες</a:t>
            </a:r>
            <a:r>
              <a:rPr lang="el-GR" dirty="0" smtClean="0"/>
              <a:t> διαλέξεις</a:t>
            </a:r>
          </a:p>
          <a:p>
            <a:r>
              <a:rPr lang="el-GR" dirty="0" smtClean="0"/>
              <a:t>(</a:t>
            </a:r>
            <a:r>
              <a:rPr lang="el-GR" dirty="0" err="1" smtClean="0"/>
              <a:t>ό,τι</a:t>
            </a:r>
            <a:r>
              <a:rPr lang="el-GR" dirty="0" smtClean="0"/>
              <a:t> άλλο)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4733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 idx="4294967295"/>
          </p:nvPr>
        </p:nvSpPr>
        <p:spPr>
          <a:extLst>
            <a:ext uri="{91240B29-F687-4F45-9708-019B960494DF}">
              <a14:hiddenLine xmlns:a14="http://schemas.microsoft.com/office/drawing/2010/main" w="9525" cap="flat" algn="ctr">
                <a:solidFill>
                  <a:schemeClr val="tx1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l-GR" altLang="el-GR" dirty="0" smtClean="0">
                <a:solidFill>
                  <a:srgbClr val="FF0000"/>
                </a:solidFill>
              </a:rPr>
              <a:t>Ασκήσεις θερμοχωρητικότητας</a:t>
            </a:r>
            <a:endParaRPr lang="el-GR" altLang="el-GR" dirty="0" smtClean="0">
              <a:solidFill>
                <a:srgbClr val="FF0000"/>
              </a:solidFill>
            </a:endParaRPr>
          </a:p>
        </p:txBody>
      </p:sp>
      <p:sp>
        <p:nvSpPr>
          <p:cNvPr id="17412" name="Rectangle 3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extLst>
            <a:ext uri="{91240B29-F687-4F45-9708-019B960494DF}">
              <a14:hiddenLine xmlns:a14="http://schemas.microsoft.com/office/drawing/2010/main" w="9525" cap="flat" algn="ctr">
                <a:solidFill>
                  <a:schemeClr val="tx1"/>
                </a:solidFill>
                <a:prstDash val="solid"/>
                <a:miter lim="1000000"/>
                <a:headEnd type="none" w="med" len="med"/>
                <a:tailEnd type="none" w="med" len="med"/>
              </a14:hiddenLine>
            </a:ext>
          </a:extLst>
        </p:spPr>
        <p:txBody>
          <a:bodyPr rtlCol="0">
            <a:normAutofit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2400" dirty="0"/>
              <a:t>Α) </a:t>
            </a:r>
            <a:r>
              <a:rPr lang="el-GR" altLang="el-GR" sz="2400" dirty="0" err="1"/>
              <a:t>ανακατευουμε</a:t>
            </a:r>
            <a:r>
              <a:rPr lang="el-GR" altLang="el-GR" sz="2400" dirty="0"/>
              <a:t> συμπυκνωμένο γάλα (από το </a:t>
            </a:r>
            <a:r>
              <a:rPr lang="el-GR" altLang="el-GR" sz="2400" dirty="0" err="1"/>
              <a:t>ψυγειο</a:t>
            </a:r>
            <a:r>
              <a:rPr lang="el-GR" altLang="el-GR" sz="2400" dirty="0"/>
              <a:t>) με </a:t>
            </a:r>
            <a:r>
              <a:rPr lang="el-GR" altLang="el-GR" sz="2400" dirty="0" err="1"/>
              <a:t>νερο</a:t>
            </a:r>
            <a:r>
              <a:rPr lang="el-GR" altLang="el-GR" sz="2400" dirty="0"/>
              <a:t> σε </a:t>
            </a:r>
            <a:r>
              <a:rPr lang="el-GR" altLang="el-GR" sz="2400" dirty="0" err="1"/>
              <a:t>αναλογια</a:t>
            </a:r>
            <a:r>
              <a:rPr lang="el-GR" altLang="el-GR" sz="2400" dirty="0"/>
              <a:t> 1 προς 1. </a:t>
            </a:r>
            <a:r>
              <a:rPr lang="el-GR" altLang="el-GR" sz="2400" dirty="0" err="1"/>
              <a:t>Ποσο</a:t>
            </a:r>
            <a:r>
              <a:rPr lang="el-GR" altLang="el-GR" sz="2400" dirty="0"/>
              <a:t> </a:t>
            </a:r>
            <a:r>
              <a:rPr lang="el-GR" altLang="el-GR" sz="2400" dirty="0" err="1"/>
              <a:t>ζεστο</a:t>
            </a:r>
            <a:r>
              <a:rPr lang="el-GR" altLang="el-GR" sz="2400" dirty="0"/>
              <a:t> πρέπει να είναι το </a:t>
            </a:r>
            <a:r>
              <a:rPr lang="el-GR" altLang="el-GR" sz="2400" dirty="0" err="1"/>
              <a:t>νερο</a:t>
            </a:r>
            <a:r>
              <a:rPr lang="el-GR" altLang="el-GR" sz="2400" dirty="0"/>
              <a:t> για να έχει το </a:t>
            </a:r>
            <a:r>
              <a:rPr lang="el-GR" altLang="el-GR" sz="2400" dirty="0" err="1"/>
              <a:t>μιγμα</a:t>
            </a:r>
            <a:r>
              <a:rPr lang="el-GR" altLang="el-GR" sz="2400" dirty="0"/>
              <a:t> 36 </a:t>
            </a:r>
            <a:r>
              <a:rPr lang="el-GR" altLang="el-GR" sz="2400" dirty="0" err="1"/>
              <a:t>βαθμους</a:t>
            </a:r>
            <a:r>
              <a:rPr lang="el-GR" altLang="el-GR" sz="2400" dirty="0"/>
              <a:t> </a:t>
            </a:r>
            <a:r>
              <a:rPr lang="el-GR" altLang="el-GR" sz="2400" dirty="0" err="1"/>
              <a:t>θερμοκρασια</a:t>
            </a:r>
            <a:r>
              <a:rPr lang="el-GR" altLang="el-GR" sz="2400" dirty="0"/>
              <a:t>; (υποθέστε ότι τα δυο υγρά έχουν την </a:t>
            </a:r>
            <a:r>
              <a:rPr lang="el-GR" altLang="el-GR" sz="2400" dirty="0" err="1"/>
              <a:t>ιδια</a:t>
            </a:r>
            <a:r>
              <a:rPr lang="el-GR" altLang="el-GR" sz="2400" dirty="0"/>
              <a:t> θερμοχωρητικότητα)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2400" dirty="0"/>
              <a:t>Β) </a:t>
            </a:r>
            <a:r>
              <a:rPr lang="el-GR" altLang="el-GR" sz="2400" dirty="0" err="1"/>
              <a:t>Ποσο</a:t>
            </a:r>
            <a:r>
              <a:rPr lang="el-GR" altLang="el-GR" sz="2400" dirty="0"/>
              <a:t> ψηλά μπορώ να σηκώσω ένα </a:t>
            </a:r>
            <a:r>
              <a:rPr lang="el-GR" altLang="el-GR" sz="2400" dirty="0" err="1"/>
              <a:t>αυτοκινητο</a:t>
            </a:r>
            <a:r>
              <a:rPr lang="el-GR" altLang="el-GR" sz="2400" dirty="0"/>
              <a:t> ενός </a:t>
            </a:r>
            <a:r>
              <a:rPr lang="el-GR" altLang="el-GR" sz="2400" dirty="0" err="1"/>
              <a:t>τονου</a:t>
            </a:r>
            <a:r>
              <a:rPr lang="el-GR" altLang="el-GR" sz="2400" dirty="0"/>
              <a:t> με την ενέργεια που χρειάζομαι για να ψήσω ένα </a:t>
            </a:r>
            <a:r>
              <a:rPr lang="el-GR" altLang="el-GR" sz="2400" dirty="0" err="1"/>
              <a:t>ελληνικο</a:t>
            </a:r>
            <a:r>
              <a:rPr lang="el-GR" altLang="el-GR" sz="2400" dirty="0"/>
              <a:t> </a:t>
            </a:r>
            <a:r>
              <a:rPr lang="el-GR" altLang="el-GR" sz="2400" dirty="0" err="1"/>
              <a:t>καφε</a:t>
            </a:r>
            <a:endParaRPr lang="el-GR" altLang="el-GR" sz="24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2400" dirty="0"/>
              <a:t>Γ) </a:t>
            </a:r>
            <a:r>
              <a:rPr lang="el-GR" altLang="el-GR" sz="2400" dirty="0" err="1"/>
              <a:t>Ριχνω</a:t>
            </a:r>
            <a:r>
              <a:rPr lang="el-GR" altLang="el-GR" sz="2400" dirty="0"/>
              <a:t> ένα </a:t>
            </a:r>
            <a:r>
              <a:rPr lang="el-GR" altLang="el-GR" sz="2400" dirty="0" err="1"/>
              <a:t>ποτηρι</a:t>
            </a:r>
            <a:r>
              <a:rPr lang="el-GR" altLang="el-GR" sz="2400" dirty="0"/>
              <a:t> </a:t>
            </a:r>
            <a:r>
              <a:rPr lang="el-GR" altLang="el-GR" sz="2400" dirty="0" err="1"/>
              <a:t>νερο</a:t>
            </a:r>
            <a:r>
              <a:rPr lang="el-GR" altLang="el-GR" sz="2400" dirty="0"/>
              <a:t> 20 </a:t>
            </a:r>
            <a:r>
              <a:rPr lang="el-GR" altLang="el-GR" sz="2400" dirty="0" err="1"/>
              <a:t>βαθμων</a:t>
            </a:r>
            <a:r>
              <a:rPr lang="el-GR" altLang="el-GR" sz="2400" dirty="0"/>
              <a:t> </a:t>
            </a:r>
            <a:r>
              <a:rPr lang="el-GR" altLang="el-GR" sz="2400" dirty="0" err="1"/>
              <a:t>Κελσιου</a:t>
            </a:r>
            <a:r>
              <a:rPr lang="el-GR" altLang="el-GR" sz="2400" dirty="0"/>
              <a:t> σε μια </a:t>
            </a:r>
            <a:r>
              <a:rPr lang="el-GR" altLang="el-GR" sz="2400" dirty="0" err="1"/>
              <a:t>κατσαρολα</a:t>
            </a:r>
            <a:r>
              <a:rPr lang="el-GR" altLang="el-GR" sz="2400" dirty="0"/>
              <a:t> με </a:t>
            </a:r>
            <a:r>
              <a:rPr lang="el-GR" altLang="el-GR" sz="2400" dirty="0" err="1"/>
              <a:t>νερο</a:t>
            </a:r>
            <a:r>
              <a:rPr lang="el-GR" altLang="el-GR" sz="2400" dirty="0"/>
              <a:t> που βράζει. Αν το </a:t>
            </a:r>
            <a:r>
              <a:rPr lang="el-GR" altLang="el-GR" sz="2400" dirty="0" err="1"/>
              <a:t>νερο</a:t>
            </a:r>
            <a:r>
              <a:rPr lang="el-GR" altLang="el-GR" sz="2400" dirty="0"/>
              <a:t> στην </a:t>
            </a:r>
            <a:r>
              <a:rPr lang="el-GR" altLang="el-GR" sz="2400" dirty="0" err="1"/>
              <a:t>κατσαρολα</a:t>
            </a:r>
            <a:r>
              <a:rPr lang="el-GR" altLang="el-GR" sz="2400" dirty="0"/>
              <a:t> είναι 1 </a:t>
            </a:r>
            <a:r>
              <a:rPr lang="el-GR" altLang="el-GR" sz="2400" dirty="0" err="1"/>
              <a:t>κιλο</a:t>
            </a:r>
            <a:r>
              <a:rPr lang="el-GR" altLang="el-GR" sz="2400" dirty="0"/>
              <a:t> και στο </a:t>
            </a:r>
            <a:r>
              <a:rPr lang="el-GR" altLang="el-GR" sz="2400" dirty="0" err="1"/>
              <a:t>ποτηρι</a:t>
            </a:r>
            <a:r>
              <a:rPr lang="el-GR" altLang="el-GR" sz="2400" dirty="0"/>
              <a:t> 200 </a:t>
            </a:r>
            <a:r>
              <a:rPr lang="el-GR" altLang="el-GR" sz="2400" dirty="0" err="1"/>
              <a:t>γραμμαρια</a:t>
            </a:r>
            <a:r>
              <a:rPr lang="el-GR" altLang="el-GR" sz="2400" dirty="0"/>
              <a:t> </a:t>
            </a:r>
            <a:r>
              <a:rPr lang="el-GR" altLang="el-GR" sz="2400" dirty="0" err="1"/>
              <a:t>τοτε</a:t>
            </a:r>
            <a:r>
              <a:rPr lang="el-GR" altLang="el-GR" sz="2400" dirty="0"/>
              <a:t> </a:t>
            </a:r>
            <a:r>
              <a:rPr lang="el-GR" altLang="el-GR" sz="2400" dirty="0" err="1"/>
              <a:t>ποσο</a:t>
            </a:r>
            <a:r>
              <a:rPr lang="el-GR" altLang="el-GR" sz="2400" dirty="0"/>
              <a:t> θα </a:t>
            </a:r>
            <a:r>
              <a:rPr lang="el-GR" altLang="el-GR" sz="2400" dirty="0" err="1"/>
              <a:t>πεσει</a:t>
            </a:r>
            <a:r>
              <a:rPr lang="el-GR" altLang="el-GR" sz="2400" dirty="0"/>
              <a:t> η </a:t>
            </a:r>
            <a:r>
              <a:rPr lang="el-GR" altLang="el-GR" sz="2400" dirty="0" err="1"/>
              <a:t>θερμοκρασια</a:t>
            </a:r>
            <a:r>
              <a:rPr lang="el-GR" altLang="el-GR" sz="2400" dirty="0"/>
              <a:t> του </a:t>
            </a:r>
            <a:r>
              <a:rPr lang="el-GR" altLang="el-GR" sz="2400" dirty="0" err="1"/>
              <a:t>νερου</a:t>
            </a:r>
            <a:r>
              <a:rPr lang="el-GR" altLang="el-GR" sz="2400" dirty="0"/>
              <a:t> (συνολικά)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l-GR" altLang="el-GR" sz="2400" dirty="0"/>
              <a:t>Δ) Μια </a:t>
            </a:r>
            <a:r>
              <a:rPr lang="el-GR" altLang="el-GR" sz="2400" dirty="0" err="1"/>
              <a:t>πετρα</a:t>
            </a:r>
            <a:r>
              <a:rPr lang="el-GR" altLang="el-GR" sz="2400" dirty="0"/>
              <a:t> 2 κιλών με ειδική θερμοχωρητικότητα 1 </a:t>
            </a:r>
            <a:r>
              <a:rPr lang="en-US" altLang="el-GR" sz="2400" dirty="0"/>
              <a:t>J/ </a:t>
            </a:r>
            <a:r>
              <a:rPr lang="en-US" altLang="el-GR" sz="2400" dirty="0" err="1"/>
              <a:t>gr.C</a:t>
            </a:r>
            <a:r>
              <a:rPr lang="en-US" altLang="el-GR" sz="2400" dirty="0"/>
              <a:t> </a:t>
            </a:r>
            <a:r>
              <a:rPr lang="el-GR" altLang="el-GR" sz="2400" dirty="0"/>
              <a:t>σε θερμοκρασία 150</a:t>
            </a:r>
            <a:r>
              <a:rPr lang="en-US" altLang="el-GR" sz="2400" dirty="0"/>
              <a:t>C </a:t>
            </a:r>
            <a:r>
              <a:rPr lang="el-GR" altLang="el-GR" sz="2400" dirty="0"/>
              <a:t>πέφτει μέσα σε 5 κιλά νερό με θερμοκρασία 20</a:t>
            </a:r>
            <a:r>
              <a:rPr lang="en-US" altLang="el-GR" sz="2400" dirty="0"/>
              <a:t>C</a:t>
            </a:r>
            <a:r>
              <a:rPr lang="el-GR" altLang="el-GR" sz="2400" dirty="0"/>
              <a:t>. Πόσο θα ανέβει η θερμοκρασία του νερού όταν θα έρθουν σε ισορροπία;</a:t>
            </a:r>
          </a:p>
        </p:txBody>
      </p:sp>
    </p:spTree>
    <p:extLst>
      <p:ext uri="{BB962C8B-B14F-4D97-AF65-F5344CB8AC3E}">
        <p14:creationId xmlns:p14="http://schemas.microsoft.com/office/powerpoint/2010/main" val="3585071222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Εκτεταμένη άσκηση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Η εργασία για να μεταφέρουμε παγάκια (γραφήματα)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01844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err="1" smtClean="0">
                <a:solidFill>
                  <a:srgbClr val="FF0000"/>
                </a:solidFill>
              </a:rPr>
              <a:t>Αισθηση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ζεστου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err="1" smtClean="0">
                <a:solidFill>
                  <a:srgbClr val="FF0000"/>
                </a:solidFill>
              </a:rPr>
              <a:t>κρυου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1. Δυο </a:t>
            </a:r>
            <a:r>
              <a:rPr lang="el-GR" dirty="0" err="1" smtClean="0"/>
              <a:t>αντικειμενα</a:t>
            </a:r>
            <a:r>
              <a:rPr lang="el-GR" dirty="0" smtClean="0"/>
              <a:t>. </a:t>
            </a:r>
            <a:r>
              <a:rPr lang="el-GR" dirty="0" err="1" smtClean="0"/>
              <a:t>Ιδια</a:t>
            </a:r>
            <a:r>
              <a:rPr lang="el-GR" dirty="0" smtClean="0"/>
              <a:t> θερμοκρασία (θερμόμετρο). Διαφορετική </a:t>
            </a:r>
            <a:r>
              <a:rPr lang="el-GR" dirty="0" err="1" smtClean="0"/>
              <a:t>αισθηση</a:t>
            </a:r>
            <a:r>
              <a:rPr lang="el-GR" dirty="0" smtClean="0"/>
              <a:t> </a:t>
            </a:r>
            <a:r>
              <a:rPr lang="el-GR" dirty="0" err="1" smtClean="0"/>
              <a:t>ζεστου</a:t>
            </a:r>
            <a:r>
              <a:rPr lang="el-GR" dirty="0" smtClean="0"/>
              <a:t>/</a:t>
            </a:r>
            <a:r>
              <a:rPr lang="el-GR" dirty="0" err="1" smtClean="0"/>
              <a:t>κρυου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2. </a:t>
            </a:r>
            <a:r>
              <a:rPr lang="el-GR" dirty="0" err="1" smtClean="0"/>
              <a:t>Μπορω</a:t>
            </a:r>
            <a:r>
              <a:rPr lang="el-GR" dirty="0" smtClean="0"/>
              <a:t> να μετατρέψω την επίδειξη σε πείραμα; (τι θα μετρήσω; Πώ</a:t>
            </a:r>
            <a:r>
              <a:rPr lang="el-GR" dirty="0" smtClean="0"/>
              <a:t>ς θα μετρήσω;)</a:t>
            </a:r>
          </a:p>
          <a:p>
            <a:pPr marL="0" indent="0">
              <a:buNone/>
            </a:pPr>
            <a:r>
              <a:rPr lang="en-US" dirty="0"/>
              <a:t>https://www.youtube.com/watch?v=vqDbMEdLiCs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3. </a:t>
            </a:r>
            <a:r>
              <a:rPr lang="el-GR" dirty="0" err="1" smtClean="0"/>
              <a:t>Μπορω</a:t>
            </a:r>
            <a:r>
              <a:rPr lang="el-GR" dirty="0" smtClean="0"/>
              <a:t> να φτιάξω ένα μοντέλο/αναλογία γι αυτό που συμβαίνει;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5953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Οργανώνουμε τη σκέψη μας</a:t>
            </a:r>
          </a:p>
        </p:txBody>
      </p:sp>
      <p:sp>
        <p:nvSpPr>
          <p:cNvPr id="4" name="Έλλειψη 3"/>
          <p:cNvSpPr/>
          <p:nvPr/>
        </p:nvSpPr>
        <p:spPr>
          <a:xfrm>
            <a:off x="3132138" y="1557338"/>
            <a:ext cx="2160587" cy="7191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Διαφορά θερμοκρασίας</a:t>
            </a:r>
          </a:p>
        </p:txBody>
      </p:sp>
      <p:sp>
        <p:nvSpPr>
          <p:cNvPr id="5" name="Έλλειψη 4"/>
          <p:cNvSpPr/>
          <p:nvPr/>
        </p:nvSpPr>
        <p:spPr>
          <a:xfrm>
            <a:off x="971550" y="3933825"/>
            <a:ext cx="2592388" cy="7905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l-GR" dirty="0">
                <a:solidFill>
                  <a:prstClr val="white"/>
                </a:solidFill>
              </a:rPr>
              <a:t>Ροή θερμότητας</a:t>
            </a:r>
          </a:p>
        </p:txBody>
      </p:sp>
      <p:cxnSp>
        <p:nvCxnSpPr>
          <p:cNvPr id="7" name="Ευθεία γραμμή σύνδεσης 6"/>
          <p:cNvCxnSpPr/>
          <p:nvPr/>
        </p:nvCxnSpPr>
        <p:spPr>
          <a:xfrm flipH="1">
            <a:off x="3132138" y="2276475"/>
            <a:ext cx="503237" cy="720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2" name="TextBox 7"/>
          <p:cNvSpPr txBox="1">
            <a:spLocks noChangeArrowheads="1"/>
          </p:cNvSpPr>
          <p:nvPr/>
        </p:nvSpPr>
        <p:spPr bwMode="auto">
          <a:xfrm>
            <a:off x="2566988" y="3022600"/>
            <a:ext cx="10588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mtClean="0">
                <a:solidFill>
                  <a:prstClr val="black"/>
                </a:solidFill>
              </a:rPr>
              <a:t>προκαλεί</a:t>
            </a:r>
          </a:p>
        </p:txBody>
      </p:sp>
      <p:cxnSp>
        <p:nvCxnSpPr>
          <p:cNvPr id="10" name="Ευθεία γραμμή σύνδεσης 9"/>
          <p:cNvCxnSpPr/>
          <p:nvPr/>
        </p:nvCxnSpPr>
        <p:spPr>
          <a:xfrm flipH="1">
            <a:off x="2411413" y="3392488"/>
            <a:ext cx="360362" cy="541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84" name="TextBox 10"/>
          <p:cNvSpPr txBox="1">
            <a:spLocks noChangeArrowheads="1"/>
          </p:cNvSpPr>
          <p:nvPr/>
        </p:nvSpPr>
        <p:spPr bwMode="auto">
          <a:xfrm>
            <a:off x="5435600" y="2997200"/>
            <a:ext cx="33147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mtClean="0">
                <a:solidFill>
                  <a:prstClr val="black"/>
                </a:solidFill>
              </a:rPr>
              <a:t>Με τι προυποθέσεις;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mtClean="0">
                <a:solidFill>
                  <a:prstClr val="black"/>
                </a:solidFill>
              </a:rPr>
              <a:t>Από τι εξαρτάται το αποτέλεσμα;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l-GR" altLang="el-GR" smtClean="0">
              <a:solidFill>
                <a:prstClr val="black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l-GR" altLang="el-GR" smtClean="0">
                <a:solidFill>
                  <a:prstClr val="black"/>
                </a:solidFill>
              </a:rPr>
              <a:t>Πώς μετριέται το αποτέλεσμα;</a:t>
            </a:r>
          </a:p>
        </p:txBody>
      </p:sp>
    </p:spTree>
    <p:extLst>
      <p:ext uri="{BB962C8B-B14F-4D97-AF65-F5344CB8AC3E}">
        <p14:creationId xmlns:p14="http://schemas.microsoft.com/office/powerpoint/2010/main" val="3315249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συστολή </a:t>
            </a:r>
            <a:r>
              <a:rPr lang="el-GR" dirty="0" smtClean="0"/>
              <a:t>διαστολή(1/2)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https://www.youtube.com/watch?v=gWEfuFbaZb0</a:t>
            </a:r>
          </a:p>
          <a:p>
            <a:r>
              <a:rPr lang="en-US" dirty="0"/>
              <a:t>https://www.youtube.com/watch?v=kHfYk-QEohM</a:t>
            </a:r>
          </a:p>
          <a:p>
            <a:endParaRPr lang="el-GR" dirty="0" smtClean="0"/>
          </a:p>
          <a:p>
            <a:r>
              <a:rPr lang="el-GR" dirty="0" err="1" smtClean="0"/>
              <a:t>Καποιος</a:t>
            </a:r>
            <a:r>
              <a:rPr lang="el-GR" dirty="0" smtClean="0"/>
              <a:t> </a:t>
            </a:r>
            <a:r>
              <a:rPr lang="el-GR" dirty="0" err="1" smtClean="0"/>
              <a:t>λεει</a:t>
            </a:r>
            <a:r>
              <a:rPr lang="el-GR" dirty="0" smtClean="0"/>
              <a:t>: Χρειαζόμαστε εξήγηση και </a:t>
            </a:r>
            <a:r>
              <a:rPr lang="el-GR" dirty="0" err="1" smtClean="0"/>
              <a:t>δειχνει</a:t>
            </a:r>
            <a:r>
              <a:rPr lang="el-GR" dirty="0" smtClean="0"/>
              <a:t>:</a:t>
            </a:r>
            <a:r>
              <a:rPr lang="en-US" dirty="0"/>
              <a:t>https://phet.colorado.edu/sims/html/atomic-interactions/latest/atomic-interactions_el.html</a:t>
            </a:r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85960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Θερμική συστολή </a:t>
            </a:r>
            <a:r>
              <a:rPr lang="el-GR" dirty="0" smtClean="0"/>
              <a:t>διαστολή(2/2)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διαφέρουν οι εξηγήσεις από την ομαδοποίηση παρατηρήσεων;</a:t>
            </a:r>
          </a:p>
          <a:p>
            <a:r>
              <a:rPr lang="el-GR" dirty="0" smtClean="0"/>
              <a:t>Τι παραπάνω περιμένουμε από τις </a:t>
            </a:r>
            <a:r>
              <a:rPr lang="el-GR" dirty="0" smtClean="0"/>
              <a:t>εξηγήσεις; </a:t>
            </a:r>
            <a:r>
              <a:rPr lang="el-GR" dirty="0" err="1" smtClean="0"/>
              <a:t>Αξιζει</a:t>
            </a:r>
            <a:r>
              <a:rPr lang="el-GR" dirty="0" smtClean="0"/>
              <a:t> να </a:t>
            </a:r>
            <a:r>
              <a:rPr lang="el-GR" dirty="0" err="1" smtClean="0"/>
              <a:t>υπαρχουν</a:t>
            </a:r>
            <a:r>
              <a:rPr lang="el-GR" dirty="0" smtClean="0"/>
              <a:t> εξηγήσεις;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09267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altLang="el-GR" dirty="0" smtClean="0"/>
              <a:t>Εξήγηση: Καλοί </a:t>
            </a:r>
            <a:r>
              <a:rPr lang="el-GR" altLang="el-GR" dirty="0" smtClean="0"/>
              <a:t>και </a:t>
            </a:r>
            <a:r>
              <a:rPr lang="el-GR" altLang="el-GR" dirty="0" err="1" smtClean="0"/>
              <a:t>κακοι</a:t>
            </a:r>
            <a:r>
              <a:rPr lang="el-GR" altLang="el-GR" dirty="0" smtClean="0"/>
              <a:t> αγωγοί</a:t>
            </a:r>
          </a:p>
        </p:txBody>
      </p:sp>
      <p:pic>
        <p:nvPicPr>
          <p:cNvPr id="440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92950" y="4710113"/>
            <a:ext cx="1690688" cy="15843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225" y="2276475"/>
            <a:ext cx="5783263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403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724400"/>
            <a:ext cx="28479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8" y="2276475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24225" y="4508500"/>
            <a:ext cx="3525838" cy="1754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Από τι εξαρτάται η ροή της θερμότητας;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Υλικό;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Απόσταση που χωρίζει τα άκρα;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Διαφορά θερμοκρασίας;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dirty="0">
                <a:solidFill>
                  <a:prstClr val="black"/>
                </a:solidFill>
                <a:cs typeface="Arial" charset="0"/>
              </a:rPr>
              <a:t>Εμβαδό επιφάνειας;</a:t>
            </a:r>
          </a:p>
        </p:txBody>
      </p:sp>
    </p:spTree>
    <p:extLst>
      <p:ext uri="{BB962C8B-B14F-4D97-AF65-F5344CB8AC3E}">
        <p14:creationId xmlns:p14="http://schemas.microsoft.com/office/powerpoint/2010/main" val="229962588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389</Words>
  <Application>Microsoft Office PowerPoint</Application>
  <PresentationFormat>Προβολή στην οθόνη (4:3)</PresentationFormat>
  <Paragraphs>62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5</vt:i4>
      </vt:variant>
      <vt:variant>
        <vt:lpstr>Τίτλοι διαφανειών</vt:lpstr>
      </vt:variant>
      <vt:variant>
        <vt:i4>11</vt:i4>
      </vt:variant>
    </vt:vector>
  </HeadingPairs>
  <TitlesOfParts>
    <vt:vector size="16" baseType="lpstr">
      <vt:lpstr>Θέμα του Office</vt:lpstr>
      <vt:lpstr>1_Θέμα του Office</vt:lpstr>
      <vt:lpstr>4_Θέμα του Office</vt:lpstr>
      <vt:lpstr>3_Θέμα του Office</vt:lpstr>
      <vt:lpstr>2_Θέμα του Office</vt:lpstr>
      <vt:lpstr>ΒΑΣΙΚΕΣ ΕΝΝΟΙΕΣ ΦΥΣΙΚΩΝ ΕΠΙΣΤΗΜΩΝ</vt:lpstr>
      <vt:lpstr>Αποριες από…</vt:lpstr>
      <vt:lpstr>Ασκήσεις θερμοχωρητικότητας</vt:lpstr>
      <vt:lpstr>Εκτεταμένη άσκηση</vt:lpstr>
      <vt:lpstr>Αισθηση ζεστου κρυου</vt:lpstr>
      <vt:lpstr>Οργανώνουμε τη σκέψη μας</vt:lpstr>
      <vt:lpstr>Θερμική συστολή διαστολή(1/2)</vt:lpstr>
      <vt:lpstr>Θερμική συστολή διαστολή(2/2)</vt:lpstr>
      <vt:lpstr>Εξήγηση: Καλοί και κακοι αγωγοί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ΠΤΔΕ</dc:creator>
  <cp:lastModifiedBy>ΠΤΔΕ</cp:lastModifiedBy>
  <cp:revision>9</cp:revision>
  <dcterms:created xsi:type="dcterms:W3CDTF">2021-10-29T09:36:01Z</dcterms:created>
  <dcterms:modified xsi:type="dcterms:W3CDTF">2021-11-01T17:03:01Z</dcterms:modified>
</cp:coreProperties>
</file>