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4" r:id="rId6"/>
    <p:sldId id="267" r:id="rId7"/>
    <p:sldId id="260" r:id="rId8"/>
    <p:sldId id="261" r:id="rId9"/>
    <p:sldId id="266" r:id="rId10"/>
    <p:sldId id="262" r:id="rId11"/>
    <p:sldId id="263" r:id="rId12"/>
    <p:sldId id="265" r:id="rId13"/>
  </p:sldIdLst>
  <p:sldSz cx="9144000" cy="6858000" type="screen4x3"/>
  <p:notesSz cx="6858000" cy="9945688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34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4E85463-E03D-47C3-8F00-C6AD6E54C774}" type="datetimeFigureOut">
              <a:rPr lang="el-GR"/>
              <a:pPr>
                <a:defRPr/>
              </a:pPr>
              <a:t>22/11/2020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2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3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BBC945C5-5F2A-4938-B066-5004A14FB81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1514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00FF8A5A-FB42-40C5-BED7-F7AFE440878E}" type="datetimeFigureOut">
              <a:rPr lang="el-GR"/>
              <a:pPr>
                <a:defRPr/>
              </a:pPr>
              <a:t>22/11/2020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5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4F253E42-EB88-4E6D-B634-190724932B7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526600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1 - Θέση εικόνας διαφάνειας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16387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BCA9E5C-8A7D-4C70-9014-D7AB0742567B}" type="slidenum">
              <a:rPr lang="el-GR"/>
              <a:pPr/>
              <a:t>1</a:t>
            </a:fld>
            <a:endParaRPr lang="el-G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1 - Θέση εικόνας διαφάνειας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34819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9F76FB-1CA3-4201-B424-FC08CE892965}" type="slidenum">
              <a:rPr lang="el-GR"/>
              <a:pPr/>
              <a:t>10</a:t>
            </a:fld>
            <a:endParaRPr lang="el-G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1 - Θέση εικόνας διαφάνειας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6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36867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0624EEB-6E02-4D4E-9E97-FB8616881A60}" type="slidenum">
              <a:rPr lang="el-GR"/>
              <a:pPr/>
              <a:t>11</a:t>
            </a:fld>
            <a:endParaRPr lang="el-G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1 - Θέση εικόνας διαφάνειας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4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38915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7D6273A-DF42-4AB0-806D-CE9E27F32E48}" type="slidenum">
              <a:rPr lang="el-GR"/>
              <a:pPr/>
              <a:t>12</a:t>
            </a:fld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1 - Θέση εικόνας διαφάνειας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18435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453C76A-76E0-44CD-B686-936378DCD255}" type="slidenum">
              <a:rPr lang="el-GR"/>
              <a:pPr/>
              <a:t>2</a:t>
            </a:fld>
            <a:endParaRPr lang="el-G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1 - Θέση εικόνας διαφάνειας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20483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3C9DDE1-FE7A-49C8-AEF8-C9BFD0DF311C}" type="slidenum">
              <a:rPr lang="el-GR"/>
              <a:pPr/>
              <a:t>3</a:t>
            </a:fld>
            <a:endParaRPr lang="el-G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1 - Θέση εικόνας διαφάνειας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22531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89A2BF-EF8A-41E0-83F0-0DBB4147587D}" type="slidenum">
              <a:rPr lang="el-GR"/>
              <a:pPr/>
              <a:t>4</a:t>
            </a:fld>
            <a:endParaRPr lang="el-G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1 - Θέση εικόνας διαφάνειας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24579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4A97B14-9DBF-4902-B7C8-094DD5EA48A7}" type="slidenum">
              <a:rPr lang="el-GR"/>
              <a:pPr/>
              <a:t>5</a:t>
            </a:fld>
            <a:endParaRPr lang="el-G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1 - Θέση εικόνας διαφάνειας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26627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93DDDE-63A1-4694-94E9-951FE95681CF}" type="slidenum">
              <a:rPr lang="el-GR"/>
              <a:pPr/>
              <a:t>6</a:t>
            </a:fld>
            <a:endParaRPr lang="el-G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1 - Θέση εικόνας διαφάνειας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28675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9D76FC2-A291-47AA-8396-3C610BBB3D6C}" type="slidenum">
              <a:rPr lang="el-GR"/>
              <a:pPr/>
              <a:t>7</a:t>
            </a:fld>
            <a:endParaRPr lang="el-G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1 - Θέση εικόνας διαφάνειας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30723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277BCBA-8213-4784-9833-CAEAC4FAE00A}" type="slidenum">
              <a:rPr lang="el-GR"/>
              <a:pPr/>
              <a:t>8</a:t>
            </a:fld>
            <a:endParaRPr lang="el-G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1 - Θέση εικόνας διαφάνειας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32771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F0EE41C-73DA-4D08-A53D-7E8ECD359B8F}" type="slidenum">
              <a:rPr lang="el-GR"/>
              <a:pPr/>
              <a:t>9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FD00D1-1C6B-45A1-A763-A90DAB74AEBB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2DF72D-DC01-47D2-AD3F-8743B1B1600F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EA8BF7-25E0-474A-B472-A620A6E354DF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FC93D8-A1AF-4FF2-8EF3-8F525A8356F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12560D-F5CE-4636-B8A7-43F465E0DC2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BFD55A-10BE-4F8D-8380-12052A09E24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94AF25-A288-4118-A935-A9D3E5E5FA4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BDBE5D-641C-4820-B9AA-B9BED35DCF41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C8C498-0BDF-463C-A191-5C7DE0F8AEAA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207D25-280A-4588-AE62-27864069490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3A0A2E-CE28-4CCA-BAA2-F9FFC41D1A5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Κάντε κλικ για επεξεργασία του τίτλου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0CE59271-A654-46C7-AD4F-429F459B7188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1676400"/>
            <a:ext cx="8305800" cy="1828800"/>
          </a:xfrm>
        </p:spPr>
        <p:txBody>
          <a:bodyPr/>
          <a:lstStyle/>
          <a:p>
            <a:pPr eaLnBrk="1" hangingPunct="1">
              <a:defRPr/>
            </a:pPr>
            <a:r>
              <a:rPr lang="el-GR" sz="4800" b="1">
                <a:solidFill>
                  <a:schemeClr val="folHlink"/>
                </a:solidFill>
              </a:rPr>
              <a:t>Φαρμακείο πρώτων βοηθειών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l-GR"/>
          </a:p>
        </p:txBody>
      </p:sp>
      <p:pic>
        <p:nvPicPr>
          <p:cNvPr id="15363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97775" y="0"/>
            <a:ext cx="1546225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0" y="3429000"/>
            <a:ext cx="2117725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76200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hangingPunct="1">
              <a:defRPr/>
            </a:pPr>
            <a:r>
              <a:rPr lang="el-GR" sz="4000" b="1" dirty="0">
                <a:solidFill>
                  <a:schemeClr val="folHlink"/>
                </a:solidFill>
                <a:effectLst/>
                <a:latin typeface="Calibri" pitchFamily="34" charset="0"/>
              </a:rPr>
              <a:t>Γ) Άλλα υλικά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05000"/>
            <a:ext cx="8229600" cy="4191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buClr>
                <a:schemeClr val="bg2">
                  <a:lumMod val="60000"/>
                  <a:lumOff val="40000"/>
                </a:schemeClr>
              </a:buClr>
              <a:buFont typeface="Wingdings 2" pitchFamily="18" charset="2"/>
              <a:buChar char="Q"/>
              <a:defRPr/>
            </a:pPr>
            <a:r>
              <a:rPr lang="el-GR" b="1" dirty="0" smtClean="0">
                <a:effectLst/>
                <a:latin typeface="Calibri" pitchFamily="34" charset="0"/>
              </a:rPr>
              <a:t>Μικρό </a:t>
            </a:r>
            <a:r>
              <a:rPr lang="el-GR" b="1" dirty="0">
                <a:effectLst/>
                <a:latin typeface="Calibri" pitchFamily="34" charset="0"/>
              </a:rPr>
              <a:t>ψαλίδι</a:t>
            </a:r>
          </a:p>
          <a:p>
            <a:pPr eaLnBrk="1" hangingPunct="1">
              <a:buClr>
                <a:schemeClr val="bg2">
                  <a:lumMod val="60000"/>
                  <a:lumOff val="40000"/>
                </a:schemeClr>
              </a:buClr>
              <a:buFont typeface="Wingdings 2" pitchFamily="18" charset="2"/>
              <a:buChar char="Q"/>
              <a:defRPr/>
            </a:pPr>
            <a:r>
              <a:rPr lang="el-GR" b="1" dirty="0" smtClean="0">
                <a:effectLst/>
                <a:latin typeface="Calibri" pitchFamily="34" charset="0"/>
              </a:rPr>
              <a:t>Λαβίδα</a:t>
            </a:r>
            <a:endParaRPr lang="el-GR" b="1" dirty="0">
              <a:effectLst/>
              <a:latin typeface="Calibri" pitchFamily="34" charset="0"/>
            </a:endParaRPr>
          </a:p>
          <a:p>
            <a:pPr eaLnBrk="1" hangingPunct="1">
              <a:buClr>
                <a:schemeClr val="bg2">
                  <a:lumMod val="60000"/>
                  <a:lumOff val="40000"/>
                </a:schemeClr>
              </a:buClr>
              <a:buFont typeface="Wingdings 2" pitchFamily="18" charset="2"/>
              <a:buChar char="Q"/>
              <a:defRPr/>
            </a:pPr>
            <a:r>
              <a:rPr lang="el-GR" b="1" dirty="0" smtClean="0">
                <a:effectLst/>
                <a:latin typeface="Calibri" pitchFamily="34" charset="0"/>
              </a:rPr>
              <a:t>Θερμόμετρο</a:t>
            </a:r>
            <a:endParaRPr lang="el-GR" b="1" dirty="0">
              <a:effectLst/>
              <a:latin typeface="Calibri" pitchFamily="34" charset="0"/>
            </a:endParaRPr>
          </a:p>
          <a:p>
            <a:pPr eaLnBrk="1" hangingPunct="1">
              <a:buClr>
                <a:schemeClr val="bg2">
                  <a:lumMod val="60000"/>
                  <a:lumOff val="40000"/>
                </a:schemeClr>
              </a:buClr>
              <a:buFont typeface="Wingdings 2" pitchFamily="18" charset="2"/>
              <a:buChar char="Q"/>
              <a:defRPr/>
            </a:pPr>
            <a:r>
              <a:rPr lang="el-GR" b="1" dirty="0" smtClean="0">
                <a:effectLst/>
                <a:latin typeface="Calibri" pitchFamily="34" charset="0"/>
              </a:rPr>
              <a:t>Παραμάνες </a:t>
            </a:r>
            <a:r>
              <a:rPr lang="el-GR" b="1" dirty="0">
                <a:effectLst/>
                <a:latin typeface="Calibri" pitchFamily="34" charset="0"/>
              </a:rPr>
              <a:t>διαφόρων μεγεθών</a:t>
            </a:r>
          </a:p>
          <a:p>
            <a:pPr eaLnBrk="1" hangingPunct="1">
              <a:buClr>
                <a:schemeClr val="bg2">
                  <a:lumMod val="60000"/>
                  <a:lumOff val="40000"/>
                </a:schemeClr>
              </a:buClr>
              <a:buFont typeface="Wingdings 2" pitchFamily="18" charset="2"/>
              <a:buChar char="Q"/>
              <a:defRPr/>
            </a:pPr>
            <a:r>
              <a:rPr lang="el-GR" b="1" dirty="0" smtClean="0">
                <a:effectLst/>
                <a:latin typeface="Calibri" pitchFamily="34" charset="0"/>
              </a:rPr>
              <a:t>Αποστειρωμένες </a:t>
            </a:r>
            <a:r>
              <a:rPr lang="el-GR" b="1" dirty="0">
                <a:effectLst/>
                <a:latin typeface="Calibri" pitchFamily="34" charset="0"/>
              </a:rPr>
              <a:t>βελόνες</a:t>
            </a:r>
          </a:p>
          <a:p>
            <a:pPr eaLnBrk="1" hangingPunct="1">
              <a:buClr>
                <a:schemeClr val="bg2">
                  <a:lumMod val="60000"/>
                  <a:lumOff val="40000"/>
                </a:schemeClr>
              </a:buClr>
              <a:buFont typeface="Wingdings 2" pitchFamily="18" charset="2"/>
              <a:buChar char="Q"/>
              <a:defRPr/>
            </a:pPr>
            <a:r>
              <a:rPr lang="el-GR" b="1" dirty="0" smtClean="0">
                <a:effectLst/>
                <a:latin typeface="Calibri" pitchFamily="34" charset="0"/>
              </a:rPr>
              <a:t>Φακός μικρός</a:t>
            </a:r>
          </a:p>
          <a:p>
            <a:pPr eaLnBrk="1" hangingPunct="1">
              <a:buClr>
                <a:schemeClr val="bg2">
                  <a:lumMod val="60000"/>
                  <a:lumOff val="40000"/>
                </a:schemeClr>
              </a:buClr>
              <a:buFont typeface="Wingdings 2" pitchFamily="18" charset="2"/>
              <a:buChar char="Q"/>
              <a:defRPr/>
            </a:pPr>
            <a:r>
              <a:rPr lang="el-GR" b="1" dirty="0" smtClean="0">
                <a:effectLst/>
                <a:latin typeface="Calibri" pitchFamily="34" charset="0"/>
              </a:rPr>
              <a:t>2 σύριγγες </a:t>
            </a:r>
            <a:r>
              <a:rPr lang="en-US" b="1" dirty="0" smtClean="0">
                <a:effectLst/>
                <a:latin typeface="Calibri" pitchFamily="34" charset="0"/>
              </a:rPr>
              <a:t>10 ml</a:t>
            </a:r>
            <a:endParaRPr lang="el-GR" b="1" dirty="0">
              <a:effectLst/>
              <a:latin typeface="Calibri" pitchFamily="34" charset="0"/>
            </a:endParaRPr>
          </a:p>
          <a:p>
            <a:pPr eaLnBrk="1" hangingPunct="1">
              <a:defRPr/>
            </a:pPr>
            <a:endParaRPr lang="el-GR" b="1" dirty="0"/>
          </a:p>
        </p:txBody>
      </p:sp>
      <p:pic>
        <p:nvPicPr>
          <p:cNvPr id="33795" name="Picture 17" descr="Φαρμακείο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67600" y="2362200"/>
            <a:ext cx="792163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229600" cy="91440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defRPr/>
            </a:pPr>
            <a:r>
              <a:rPr lang="el-GR" sz="2800" b="1" dirty="0">
                <a:solidFill>
                  <a:srgbClr val="FF0000"/>
                </a:solidFill>
                <a:effectLst/>
                <a:latin typeface="Calibri" pitchFamily="34" charset="0"/>
              </a:rPr>
              <a:t>ΧΡΕΙΑΖΕΤΑΙ 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Calibri" pitchFamily="34" charset="0"/>
              </a:rPr>
              <a:t>  </a:t>
            </a:r>
            <a:r>
              <a:rPr lang="el-GR" sz="2800" b="1" dirty="0" smtClean="0">
                <a:solidFill>
                  <a:srgbClr val="FF0000"/>
                </a:solidFill>
                <a:effectLst/>
                <a:latin typeface="Calibri" pitchFamily="34" charset="0"/>
              </a:rPr>
              <a:t>ΙΔΙΑΙΤΕΡΗ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Calibri" pitchFamily="34" charset="0"/>
              </a:rPr>
              <a:t>  </a:t>
            </a:r>
            <a:r>
              <a:rPr lang="el-GR" sz="2800" b="1" dirty="0" smtClean="0">
                <a:solidFill>
                  <a:srgbClr val="FF0000"/>
                </a:solidFill>
                <a:effectLst/>
                <a:latin typeface="Calibri" pitchFamily="34" charset="0"/>
              </a:rPr>
              <a:t> </a:t>
            </a:r>
            <a:r>
              <a:rPr lang="el-GR" sz="2800" b="1" dirty="0">
                <a:solidFill>
                  <a:srgbClr val="FF0000"/>
                </a:solidFill>
                <a:effectLst/>
                <a:latin typeface="Calibri" pitchFamily="34" charset="0"/>
              </a:rPr>
              <a:t>ΠΡΟΣΟΧΗ 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Calibri" pitchFamily="34" charset="0"/>
              </a:rPr>
              <a:t>  </a:t>
            </a:r>
            <a:r>
              <a:rPr lang="el-GR" sz="2800" b="1" dirty="0" smtClean="0">
                <a:solidFill>
                  <a:srgbClr val="FF0000"/>
                </a:solidFill>
                <a:effectLst/>
                <a:latin typeface="Calibri" pitchFamily="34" charset="0"/>
              </a:rPr>
              <a:t>ΣΤΟ </a:t>
            </a:r>
            <a:r>
              <a:rPr lang="el-GR" sz="2800" b="1" dirty="0">
                <a:solidFill>
                  <a:srgbClr val="FF0000"/>
                </a:solidFill>
                <a:effectLst/>
                <a:latin typeface="Calibri" pitchFamily="34" charset="0"/>
              </a:rPr>
              <a:t>ΦΑΡΜΑΚΕΥΤΙΚΟ 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Calibri" pitchFamily="34" charset="0"/>
              </a:rPr>
              <a:t>  </a:t>
            </a:r>
            <a:r>
              <a:rPr lang="el-GR" sz="2800" b="1" dirty="0" smtClean="0">
                <a:solidFill>
                  <a:srgbClr val="FF0000"/>
                </a:solidFill>
                <a:effectLst/>
                <a:latin typeface="Calibri" pitchFamily="34" charset="0"/>
              </a:rPr>
              <a:t>ΥΛΙΚΟ</a:t>
            </a:r>
            <a:endParaRPr lang="el-GR" sz="2800" b="1" dirty="0">
              <a:solidFill>
                <a:srgbClr val="FF0000"/>
              </a:solidFill>
              <a:effectLst/>
              <a:latin typeface="Calibri" pitchFamily="34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8800" y="3124200"/>
            <a:ext cx="6477000" cy="3352800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l-GR" sz="2400" b="1" smtClean="0">
                <a:solidFill>
                  <a:srgbClr val="EEF0F3"/>
                </a:solidFill>
                <a:effectLst/>
                <a:latin typeface="Calibri" pitchFamily="34" charset="0"/>
              </a:rPr>
              <a:t>Η ασπιρίνη μπορεί να προκαλέσει  αιμορραγία.</a:t>
            </a:r>
          </a:p>
          <a:p>
            <a:pPr eaLnBrk="1" hangingPunct="1">
              <a:lnSpc>
                <a:spcPct val="80000"/>
              </a:lnSpc>
            </a:pPr>
            <a:r>
              <a:rPr lang="el-GR" sz="2400" b="1" smtClean="0">
                <a:solidFill>
                  <a:srgbClr val="EEF0F3"/>
                </a:solidFill>
                <a:effectLst/>
                <a:latin typeface="Calibri" pitchFamily="34" charset="0"/>
              </a:rPr>
              <a:t>Τα αντιβιοτικά μπορεί να κάνουν έντονες αλλεργικές αντιδράσεις σε ορισμένα άτομα.</a:t>
            </a:r>
          </a:p>
          <a:p>
            <a:pPr eaLnBrk="1" hangingPunct="1">
              <a:lnSpc>
                <a:spcPct val="80000"/>
              </a:lnSpc>
            </a:pPr>
            <a:r>
              <a:rPr lang="el-GR" sz="2400" b="1" smtClean="0">
                <a:solidFill>
                  <a:srgbClr val="EEF0F3"/>
                </a:solidFill>
                <a:effectLst/>
                <a:latin typeface="Calibri" pitchFamily="34" charset="0"/>
              </a:rPr>
              <a:t>Οφθαλμικά κολλύρια αν δοθούν απ</a:t>
            </a:r>
            <a:r>
              <a:rPr lang="en-US" sz="2400" b="1" smtClean="0">
                <a:solidFill>
                  <a:srgbClr val="EEF0F3"/>
                </a:solidFill>
                <a:effectLst/>
                <a:latin typeface="Calibri" pitchFamily="34" charset="0"/>
              </a:rPr>
              <a:t>o </a:t>
            </a:r>
            <a:r>
              <a:rPr lang="el-GR" sz="2400" b="1" smtClean="0">
                <a:solidFill>
                  <a:srgbClr val="EEF0F3"/>
                </a:solidFill>
                <a:effectLst/>
                <a:latin typeface="Calibri" pitchFamily="34" charset="0"/>
              </a:rPr>
              <a:t>το ένα άτομο σε άλλο μπορεί να</a:t>
            </a:r>
            <a:r>
              <a:rPr lang="en-US" sz="2400" b="1" smtClean="0">
                <a:solidFill>
                  <a:srgbClr val="EEF0F3"/>
                </a:solidFill>
                <a:effectLst/>
                <a:latin typeface="Calibri" pitchFamily="34" charset="0"/>
              </a:rPr>
              <a:t> </a:t>
            </a:r>
            <a:r>
              <a:rPr lang="el-GR" sz="2400" b="1" smtClean="0">
                <a:solidFill>
                  <a:srgbClr val="EEF0F3"/>
                </a:solidFill>
                <a:effectLst/>
                <a:latin typeface="Calibri" pitchFamily="34" charset="0"/>
              </a:rPr>
              <a:t>μεταφέρουν μια μόλυνση.</a:t>
            </a:r>
          </a:p>
          <a:p>
            <a:pPr eaLnBrk="1" hangingPunct="1">
              <a:lnSpc>
                <a:spcPct val="80000"/>
              </a:lnSpc>
            </a:pPr>
            <a:r>
              <a:rPr lang="el-GR" sz="2400" b="1" smtClean="0">
                <a:solidFill>
                  <a:srgbClr val="EEF0F3"/>
                </a:solidFill>
                <a:effectLst/>
                <a:latin typeface="Calibri" pitchFamily="34" charset="0"/>
              </a:rPr>
              <a:t>Ηρεμιστικά υπό ορισμένες προϋποθέσεις μπορεί να προκαλέσουν κώμα κλπ.</a:t>
            </a:r>
            <a:endParaRPr lang="el-GR" sz="2400" smtClean="0">
              <a:solidFill>
                <a:srgbClr val="FFFFFF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l-GR" sz="2400" smtClean="0">
              <a:solidFill>
                <a:srgbClr val="FFFFFF"/>
              </a:solidFill>
            </a:endParaRPr>
          </a:p>
        </p:txBody>
      </p:sp>
      <p:pic>
        <p:nvPicPr>
          <p:cNvPr id="35845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62800" y="1295400"/>
            <a:ext cx="19812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6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2819400"/>
            <a:ext cx="17526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1447800" y="1295400"/>
            <a:ext cx="5715000" cy="120015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l-GR" sz="2400" b="1" dirty="0">
                <a:solidFill>
                  <a:srgbClr val="66FF66"/>
                </a:solidFill>
              </a:rPr>
              <a:t>ΚΑΘΕ ΦΑΡΜΑΚΟ ΕΚΤΟΣ ΑΠΟ ΕΝΔΕΙΞΕΙΣ ΕΧΕΙ ΚΑΙ ΠΑΡΕΝΕΡΓΕΙΕΣ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219200"/>
          </a:xfrm>
        </p:spPr>
        <p:txBody>
          <a:bodyPr/>
          <a:lstStyle/>
          <a:p>
            <a:pPr eaLnBrk="1" hangingPunct="1"/>
            <a:r>
              <a:rPr lang="el-GR" sz="3200" b="1" smtClean="0">
                <a:solidFill>
                  <a:srgbClr val="66FF66"/>
                </a:solidFill>
                <a:effectLst/>
              </a:rPr>
              <a:t>Ο χρυσός κανόνας για τη χορήγηση φαρμάκων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153400" cy="3276600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l-GR" sz="2800" b="1" u="sng" dirty="0">
                <a:solidFill>
                  <a:srgbClr val="FFFF99"/>
                </a:solidFill>
                <a:effectLst/>
              </a:rPr>
              <a:t>Χορηγείστε ένα φάρμακο</a:t>
            </a:r>
          </a:p>
          <a:p>
            <a:pPr eaLnBrk="1" hangingPunct="1">
              <a:buFont typeface="Wingdings" pitchFamily="2" charset="2"/>
              <a:buChar char="v"/>
              <a:defRPr/>
            </a:pPr>
            <a:r>
              <a:rPr lang="el-GR" sz="2400" b="1" dirty="0" smtClean="0">
                <a:effectLst/>
              </a:rPr>
              <a:t>Στο </a:t>
            </a:r>
            <a:r>
              <a:rPr lang="el-GR" sz="2400" b="1" dirty="0">
                <a:effectLst/>
              </a:rPr>
              <a:t>σωστό χρόνο</a:t>
            </a:r>
          </a:p>
          <a:p>
            <a:pPr eaLnBrk="1" hangingPunct="1">
              <a:buFont typeface="Wingdings" pitchFamily="2" charset="2"/>
              <a:buChar char="v"/>
              <a:defRPr/>
            </a:pPr>
            <a:r>
              <a:rPr lang="el-GR" sz="2400" b="1" dirty="0">
                <a:effectLst/>
              </a:rPr>
              <a:t>Στη σωστή δόση</a:t>
            </a:r>
          </a:p>
          <a:p>
            <a:pPr eaLnBrk="1" hangingPunct="1">
              <a:buFont typeface="Wingdings" pitchFamily="2" charset="2"/>
              <a:buChar char="v"/>
              <a:defRPr/>
            </a:pPr>
            <a:r>
              <a:rPr lang="el-GR" sz="2400" b="1" dirty="0">
                <a:effectLst/>
              </a:rPr>
              <a:t>Με το σωστό τρόπο </a:t>
            </a:r>
          </a:p>
          <a:p>
            <a:pPr eaLnBrk="1" hangingPunct="1">
              <a:buFont typeface="Wingdings" pitchFamily="2" charset="2"/>
              <a:buChar char="v"/>
              <a:defRPr/>
            </a:pPr>
            <a:r>
              <a:rPr lang="el-GR" sz="2400" b="1" dirty="0">
                <a:effectLst/>
              </a:rPr>
              <a:t>Για τον σωστό </a:t>
            </a:r>
            <a:r>
              <a:rPr lang="el-GR" sz="2400" b="1" dirty="0" smtClean="0">
                <a:effectLst/>
              </a:rPr>
              <a:t>λόγο</a:t>
            </a:r>
          </a:p>
          <a:p>
            <a:pPr eaLnBrk="1" hangingPunct="1">
              <a:buFont typeface="Wingdings" pitchFamily="2" charset="2"/>
              <a:buChar char="v"/>
              <a:defRPr/>
            </a:pPr>
            <a:r>
              <a:rPr lang="el-GR" sz="2400" b="1" dirty="0" smtClean="0">
                <a:effectLst/>
              </a:rPr>
              <a:t>Έχοντας </a:t>
            </a:r>
            <a:r>
              <a:rPr lang="el-GR" sz="2400" b="1" dirty="0">
                <a:effectLst/>
              </a:rPr>
              <a:t>την δικαιοδοσία και τη γνώση για να το χορηγήσετε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1371600"/>
          </a:xfrm>
        </p:spPr>
        <p:txBody>
          <a:bodyPr/>
          <a:lstStyle/>
          <a:p>
            <a:pPr eaLnBrk="1" hangingPunct="1">
              <a:defRPr/>
            </a:pPr>
            <a:r>
              <a:rPr lang="el-GR" sz="3200" b="1">
                <a:solidFill>
                  <a:schemeClr val="folHlink"/>
                </a:solidFill>
              </a:rPr>
              <a:t>Για την αντιμετώπιση ενός έκτακτου περιστατικού εκτός νοσοκομείου απαιτείται:</a:t>
            </a:r>
            <a:r>
              <a:rPr lang="el-GR" sz="3200">
                <a:solidFill>
                  <a:schemeClr val="folHlink"/>
                </a:solidFill>
              </a:rPr>
              <a:t/>
            </a:r>
            <a:br>
              <a:rPr lang="el-GR" sz="3200">
                <a:solidFill>
                  <a:schemeClr val="folHlink"/>
                </a:solidFill>
              </a:rPr>
            </a:br>
            <a:endParaRPr lang="el-GR" sz="3200">
              <a:solidFill>
                <a:schemeClr val="folHlink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el-GR" dirty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l-GR" dirty="0">
                <a:effectLst/>
              </a:rPr>
              <a:t>α) Γνώση, εμπειρία και εκπαίδευση στην εφαρμογή πρώτων βοηθειών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l-GR" dirty="0">
                <a:effectLst/>
              </a:rPr>
              <a:t>β) Κατάλληλος εξοπλισμός </a:t>
            </a:r>
          </a:p>
        </p:txBody>
      </p:sp>
      <p:sp>
        <p:nvSpPr>
          <p:cNvPr id="17411" name="Text Box 4"/>
          <p:cNvSpPr txBox="1">
            <a:spLocks noChangeArrowheads="1"/>
          </p:cNvSpPr>
          <p:nvPr/>
        </p:nvSpPr>
        <p:spPr bwMode="auto">
          <a:xfrm>
            <a:off x="5867400" y="3810000"/>
            <a:ext cx="2209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l-GR"/>
          </a:p>
        </p:txBody>
      </p:sp>
      <p:pic>
        <p:nvPicPr>
          <p:cNvPr id="17412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81800" y="3886200"/>
            <a:ext cx="1762125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38400" y="4267200"/>
            <a:ext cx="2020888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sz="3600" b="1">
                <a:solidFill>
                  <a:schemeClr val="folHlink"/>
                </a:solidFill>
              </a:rPr>
              <a:t>Κατηγοριοποίηση των κουτιών πρώτων βοηθειών με βάση: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4495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el-GR" sz="2400" b="1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l-GR" sz="2400" b="1" dirty="0">
                <a:solidFill>
                  <a:srgbClr val="66FF66"/>
                </a:solidFill>
              </a:rPr>
              <a:t>Ι) Τη δυνατότητα ή μη μεταφοράς τους</a:t>
            </a:r>
            <a:endParaRPr lang="el-GR" sz="2400" dirty="0">
              <a:solidFill>
                <a:srgbClr val="66FF66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l-GR" sz="2400" dirty="0"/>
              <a:t>    Σταθερά      </a:t>
            </a:r>
            <a:endParaRPr lang="en-US" sz="24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dirty="0" smtClean="0"/>
              <a:t>    </a:t>
            </a:r>
            <a:r>
              <a:rPr lang="el-GR" sz="2400" dirty="0" smtClean="0"/>
              <a:t>Φορητά</a:t>
            </a:r>
            <a:endParaRPr lang="el-GR" sz="240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l-GR" sz="2400" b="1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l-GR" sz="2400" b="1" dirty="0">
                <a:solidFill>
                  <a:srgbClr val="66FF66"/>
                </a:solidFill>
              </a:rPr>
              <a:t>ΙΙ)</a:t>
            </a:r>
            <a:r>
              <a:rPr lang="el-GR" sz="2400" dirty="0">
                <a:solidFill>
                  <a:srgbClr val="66FF66"/>
                </a:solidFill>
              </a:rPr>
              <a:t> </a:t>
            </a:r>
            <a:r>
              <a:rPr lang="el-GR" sz="2400" b="1" dirty="0">
                <a:solidFill>
                  <a:srgbClr val="66FF66"/>
                </a:solidFill>
              </a:rPr>
              <a:t>Τη χρήση τους</a:t>
            </a:r>
            <a:endParaRPr lang="el-GR" sz="2400" dirty="0">
              <a:solidFill>
                <a:srgbClr val="66FF66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l-GR" sz="2400" dirty="0"/>
              <a:t>-- Βασικά ή γενικών χρήσεων (π.χ. του σπιτιού ή του αυτοκινήτου μας)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l-GR" sz="2400" dirty="0"/>
              <a:t>-- Ειδικών χρήσεων (σε χώρους εργασίας, π.χ. βιομηχανίες, πλοία)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l-GR" sz="2400" b="1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l-GR" sz="2400" b="1" dirty="0">
                <a:solidFill>
                  <a:srgbClr val="66FF66"/>
                </a:solidFill>
              </a:rPr>
              <a:t>ΙΙΙ</a:t>
            </a:r>
            <a:r>
              <a:rPr lang="el-GR" sz="2400" dirty="0">
                <a:solidFill>
                  <a:srgbClr val="66FF66"/>
                </a:solidFill>
              </a:rPr>
              <a:t>)</a:t>
            </a:r>
            <a:r>
              <a:rPr lang="el-GR" sz="2400" dirty="0"/>
              <a:t> Ανάλογα με τον </a:t>
            </a:r>
            <a:r>
              <a:rPr lang="el-GR" sz="2400" b="1" dirty="0">
                <a:solidFill>
                  <a:srgbClr val="66FF66"/>
                </a:solidFill>
              </a:rPr>
              <a:t>αριθμό των ατόμων</a:t>
            </a:r>
            <a:r>
              <a:rPr lang="el-GR" sz="2400" dirty="0"/>
              <a:t> που μπορεί να καλύπτουν και το </a:t>
            </a:r>
            <a:r>
              <a:rPr lang="el-GR" sz="2400" b="1" dirty="0">
                <a:solidFill>
                  <a:srgbClr val="66FF66"/>
                </a:solidFill>
              </a:rPr>
              <a:t>περιβάλλον</a:t>
            </a:r>
            <a:r>
              <a:rPr lang="el-GR" sz="2400" b="1" dirty="0"/>
              <a:t> </a:t>
            </a:r>
            <a:r>
              <a:rPr lang="el-GR" sz="2400" dirty="0"/>
              <a:t>που θα χρησιμοποιηθεί</a:t>
            </a:r>
          </a:p>
        </p:txBody>
      </p:sp>
      <p:pic>
        <p:nvPicPr>
          <p:cNvPr id="19459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0" y="1905000"/>
            <a:ext cx="22860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066800"/>
            <a:ext cx="723900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153400" cy="914400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eaLnBrk="1" hangingPunct="1">
              <a:defRPr/>
            </a:pPr>
            <a:r>
              <a:rPr lang="en-US" sz="3600" b="1" dirty="0" smtClean="0">
                <a:solidFill>
                  <a:schemeClr val="folHlink"/>
                </a:solidFill>
                <a:effectLst/>
              </a:rPr>
              <a:t/>
            </a:r>
            <a:br>
              <a:rPr lang="en-US" sz="3600" b="1" dirty="0" smtClean="0">
                <a:solidFill>
                  <a:schemeClr val="folHlink"/>
                </a:solidFill>
                <a:effectLst/>
              </a:rPr>
            </a:br>
            <a:r>
              <a:rPr lang="el-GR" sz="3600" b="1" dirty="0" smtClean="0">
                <a:solidFill>
                  <a:schemeClr val="folHlink"/>
                </a:solidFill>
                <a:effectLst/>
              </a:rPr>
              <a:t>Οδηγίες </a:t>
            </a:r>
            <a:r>
              <a:rPr lang="el-GR" sz="3600" b="1" dirty="0">
                <a:solidFill>
                  <a:schemeClr val="folHlink"/>
                </a:solidFill>
                <a:effectLst/>
              </a:rPr>
              <a:t>για τα κουτιά Α΄ Βοηθειών</a:t>
            </a:r>
            <a:r>
              <a:rPr lang="el-GR" sz="4000" dirty="0"/>
              <a:t/>
            </a:r>
            <a:br>
              <a:rPr lang="el-GR" sz="4000" dirty="0"/>
            </a:br>
            <a:endParaRPr lang="el-GR" sz="4000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828800"/>
            <a:ext cx="8382000" cy="4419600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l-GR" sz="2400" dirty="0">
                <a:effectLst/>
                <a:latin typeface="Calibri" pitchFamily="34" charset="0"/>
              </a:rPr>
              <a:t>Τοποθετημένα σε μέρος που τα μικρά παιδιά να μην έχουν πρόσβαση.</a:t>
            </a:r>
            <a:endParaRPr lang="en-US" sz="2400" dirty="0">
              <a:effectLst/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l-GR" sz="2400" dirty="0">
              <a:solidFill>
                <a:srgbClr val="FFFF99"/>
              </a:solidFill>
              <a:effectLst/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l-GR" sz="2400" dirty="0">
                <a:effectLst/>
                <a:latin typeface="Calibri" pitchFamily="34" charset="0"/>
              </a:rPr>
              <a:t>Να έχουν ειδική οπτική </a:t>
            </a:r>
            <a:r>
              <a:rPr lang="el-GR" sz="2400" dirty="0" smtClean="0">
                <a:effectLst/>
                <a:latin typeface="Calibri" pitchFamily="34" charset="0"/>
              </a:rPr>
              <a:t>σήμανση, να ασφαλίζουν αλλά όχι να κλειδώνουν και να είναι εύκολα προσπελάσιμα για τους ενήλικες. </a:t>
            </a:r>
            <a:endParaRPr lang="en-US" sz="2400" dirty="0">
              <a:effectLst/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l-GR" sz="2400" dirty="0">
              <a:effectLst/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l-GR" sz="2400" dirty="0">
                <a:solidFill>
                  <a:schemeClr val="tx1"/>
                </a:solidFill>
                <a:effectLst/>
                <a:latin typeface="Calibri" pitchFamily="34" charset="0"/>
              </a:rPr>
              <a:t>Να τοποθετούνται σε περιβάλλον με ξηρή ατμόσφαιρα (όχι σε υγρό και πολύ θερμό περιβάλλον), χωρίς έντονες </a:t>
            </a:r>
            <a:r>
              <a:rPr lang="el-GR" sz="2400" dirty="0" smtClean="0">
                <a:solidFill>
                  <a:schemeClr val="tx1"/>
                </a:solidFill>
                <a:effectLst/>
                <a:latin typeface="Calibri" pitchFamily="34" charset="0"/>
              </a:rPr>
              <a:t>οσμές. </a:t>
            </a:r>
            <a:endParaRPr lang="el-GR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914400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eaLnBrk="1" hangingPunct="1">
              <a:defRPr/>
            </a:pPr>
            <a:r>
              <a:rPr lang="el-GR" sz="3600" b="1" dirty="0">
                <a:solidFill>
                  <a:schemeClr val="folHlink"/>
                </a:solidFill>
                <a:effectLst/>
              </a:rPr>
              <a:t>Οδηγίες για τα κουτιά Α΄ Βοηθειών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4648200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l-GR" sz="2400" dirty="0">
                <a:effectLst/>
                <a:latin typeface="Calibri" pitchFamily="34" charset="0"/>
              </a:rPr>
              <a:t>Να αναγράφεται με έντονα γράμματα η ημερομηνία λήξης κάθε υλικού και η κύρια ένδειξη χρήσης τους </a:t>
            </a:r>
            <a:r>
              <a:rPr lang="el-GR" sz="2400" i="1" dirty="0">
                <a:effectLst/>
                <a:latin typeface="Calibri" pitchFamily="34" charset="0"/>
              </a:rPr>
              <a:t>(κυρίως για το φαρμακευτικό υλικό).</a:t>
            </a:r>
            <a:endParaRPr lang="en-US" sz="2400" i="1" dirty="0">
              <a:effectLst/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l-GR" sz="2400" dirty="0">
              <a:effectLst/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l-GR" sz="2400" dirty="0">
                <a:solidFill>
                  <a:srgbClr val="FFFF99"/>
                </a:solidFill>
                <a:effectLst/>
                <a:latin typeface="Calibri" pitchFamily="34" charset="0"/>
              </a:rPr>
              <a:t>Να υπάρχει εγχειρίδιο πρώτων βοηθειών κοντά ή μέσα στο κουτί </a:t>
            </a:r>
            <a:r>
              <a:rPr lang="en-US" sz="2400" dirty="0" smtClean="0">
                <a:solidFill>
                  <a:srgbClr val="FFFF99"/>
                </a:solidFill>
                <a:effectLst/>
                <a:latin typeface="Calibri" pitchFamily="34" charset="0"/>
              </a:rPr>
              <a:t> </a:t>
            </a:r>
            <a:r>
              <a:rPr lang="el-GR" sz="2400" dirty="0" smtClean="0">
                <a:solidFill>
                  <a:srgbClr val="FFFF99"/>
                </a:solidFill>
                <a:effectLst/>
                <a:latin typeface="Calibri" pitchFamily="34" charset="0"/>
              </a:rPr>
              <a:t>Α</a:t>
            </a:r>
            <a:r>
              <a:rPr lang="el-GR" sz="2400" dirty="0">
                <a:solidFill>
                  <a:srgbClr val="FFFF99"/>
                </a:solidFill>
                <a:effectLst/>
                <a:latin typeface="Calibri" pitchFamily="34" charset="0"/>
              </a:rPr>
              <a:t>' Βοηθειών</a:t>
            </a:r>
            <a:r>
              <a:rPr lang="el-GR" sz="2400" dirty="0">
                <a:effectLst/>
                <a:latin typeface="Calibri" pitchFamily="34" charset="0"/>
              </a:rPr>
              <a:t>.</a:t>
            </a:r>
            <a:endParaRPr lang="en-US" sz="2400" dirty="0">
              <a:effectLst/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l-GR" sz="2400" dirty="0">
              <a:effectLst/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l-GR" sz="2400" dirty="0">
                <a:effectLst/>
                <a:latin typeface="Calibri" pitchFamily="34" charset="0"/>
              </a:rPr>
              <a:t>Να υπάρχει κατάλογος με τα τηλέφωνα πρώτης ανάγκης </a:t>
            </a:r>
            <a:r>
              <a:rPr lang="el-GR" sz="2400" i="1" dirty="0">
                <a:effectLst/>
                <a:latin typeface="Calibri" pitchFamily="34" charset="0"/>
              </a:rPr>
              <a:t>(π.χ. ΕΚΑΒ, Οικογενειακός γιατρός, Νοσοκομείο) </a:t>
            </a:r>
            <a:endParaRPr lang="en-US" sz="2400" i="1" dirty="0">
              <a:effectLst/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l-GR" sz="2400" i="1" dirty="0">
              <a:effectLst/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l-GR" sz="2400" i="1" dirty="0">
                <a:solidFill>
                  <a:srgbClr val="FFFF99"/>
                </a:solidFill>
                <a:effectLst/>
                <a:latin typeface="Calibri" pitchFamily="34" charset="0"/>
              </a:rPr>
              <a:t>Να αντικαθιστούμε ότι έλλειμμα έχουμε.</a:t>
            </a:r>
            <a:endParaRPr lang="en-US" sz="2400" i="1" dirty="0">
              <a:solidFill>
                <a:srgbClr val="FFFF99"/>
              </a:solidFill>
              <a:effectLst/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l-GR" sz="2400" i="1" dirty="0">
              <a:solidFill>
                <a:srgbClr val="FFFF99"/>
              </a:solidFill>
              <a:effectLst/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l-GR" sz="2400" i="1" dirty="0">
                <a:effectLst/>
                <a:latin typeface="Calibri" pitchFamily="34" charset="0"/>
              </a:rPr>
              <a:t>Να μην πετάμε τις οδηγίες </a:t>
            </a:r>
            <a:r>
              <a:rPr lang="el-GR" sz="2400" i="1" dirty="0" smtClean="0">
                <a:effectLst/>
                <a:latin typeface="Calibri" pitchFamily="34" charset="0"/>
              </a:rPr>
              <a:t>χρήσης </a:t>
            </a:r>
            <a:r>
              <a:rPr lang="el-GR" sz="2400" i="1" dirty="0">
                <a:effectLst/>
                <a:latin typeface="Calibri" pitchFamily="34" charset="0"/>
              </a:rPr>
              <a:t>των φαρμάκων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355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hangingPunct="1">
              <a:defRPr/>
            </a:pPr>
            <a:r>
              <a:rPr lang="el-GR" sz="3200" dirty="0" smtClean="0">
                <a:effectLst/>
                <a:latin typeface="Calibri" pitchFamily="34" charset="0"/>
              </a:rPr>
              <a:t>Το υλικό ενός κουτιού πρώτων βοηθειών για </a:t>
            </a:r>
            <a:r>
              <a:rPr lang="el-GR" sz="3200" b="1" dirty="0" smtClean="0">
                <a:solidFill>
                  <a:srgbClr val="FFFF00"/>
                </a:solidFill>
                <a:effectLst/>
                <a:latin typeface="Calibri" pitchFamily="34" charset="0"/>
              </a:rPr>
              <a:t>γενική χρήση </a:t>
            </a:r>
            <a:r>
              <a:rPr lang="el-GR" sz="3200" dirty="0" smtClean="0">
                <a:effectLst/>
                <a:latin typeface="Calibri" pitchFamily="34" charset="0"/>
              </a:rPr>
              <a:t>αποτελείται από τρεις κατηγορίες</a:t>
            </a:r>
            <a:endParaRPr lang="el-GR" sz="3200" dirty="0">
              <a:effectLst/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21336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l-GR" b="1" dirty="0" smtClean="0">
                <a:effectLst/>
              </a:rPr>
              <a:t>Α) </a:t>
            </a:r>
            <a:r>
              <a:rPr lang="el-GR" b="1" dirty="0" err="1" smtClean="0">
                <a:effectLst/>
              </a:rPr>
              <a:t>Επιδεσμικό</a:t>
            </a:r>
            <a:r>
              <a:rPr lang="el-GR" b="1" dirty="0" smtClean="0">
                <a:effectLst/>
              </a:rPr>
              <a:t> υλικό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l-GR" b="1" dirty="0" smtClean="0">
                <a:effectLst/>
              </a:rPr>
              <a:t>Β) Φαρμακευτικό υλικό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l-GR" b="1" dirty="0" smtClean="0">
                <a:effectLst/>
              </a:rPr>
              <a:t>Γ) Άλλο υλικό</a:t>
            </a:r>
            <a:endParaRPr lang="el-GR" b="1" dirty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76200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hangingPunct="1">
              <a:defRPr/>
            </a:pPr>
            <a:r>
              <a:rPr lang="en-US" sz="4000" b="1" dirty="0" smtClean="0">
                <a:solidFill>
                  <a:schemeClr val="folHlink"/>
                </a:solidFill>
              </a:rPr>
              <a:t/>
            </a:r>
            <a:br>
              <a:rPr lang="en-US" sz="4000" b="1" dirty="0" smtClean="0">
                <a:solidFill>
                  <a:schemeClr val="folHlink"/>
                </a:solidFill>
              </a:rPr>
            </a:br>
            <a:r>
              <a:rPr lang="el-GR" sz="3600" b="1" dirty="0" smtClean="0">
                <a:solidFill>
                  <a:schemeClr val="folHlink"/>
                </a:solidFill>
                <a:effectLst/>
              </a:rPr>
              <a:t>Α</a:t>
            </a:r>
            <a:r>
              <a:rPr lang="el-GR" sz="3600" b="1" dirty="0">
                <a:solidFill>
                  <a:schemeClr val="folHlink"/>
                </a:solidFill>
                <a:effectLst/>
              </a:rPr>
              <a:t>) </a:t>
            </a:r>
            <a:r>
              <a:rPr lang="el-GR" sz="3600" b="1" dirty="0" err="1">
                <a:solidFill>
                  <a:schemeClr val="folHlink"/>
                </a:solidFill>
                <a:effectLst/>
              </a:rPr>
              <a:t>Επιδεσμικό</a:t>
            </a:r>
            <a:r>
              <a:rPr lang="el-GR" sz="3600" b="1" dirty="0">
                <a:solidFill>
                  <a:schemeClr val="folHlink"/>
                </a:solidFill>
                <a:effectLst/>
              </a:rPr>
              <a:t>  υλικό</a:t>
            </a:r>
            <a:r>
              <a:rPr lang="el-GR" sz="4000" dirty="0"/>
              <a:t/>
            </a:r>
            <a:br>
              <a:rPr lang="el-GR" sz="4000" dirty="0"/>
            </a:br>
            <a:endParaRPr lang="el-GR" sz="4000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6781800" cy="548640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l-GR" sz="2400" b="1" dirty="0">
                <a:effectLst/>
                <a:latin typeface="Calibri" pitchFamily="34" charset="0"/>
              </a:rPr>
              <a:t>Κυλινδρικοί ελαστικοί επίδεσμοι δύο μεγεθών </a:t>
            </a:r>
            <a:r>
              <a:rPr lang="el-GR" sz="2000" b="1" dirty="0">
                <a:effectLst/>
                <a:latin typeface="Calibri" pitchFamily="34" charset="0"/>
              </a:rPr>
              <a:t>(για ακινητοποίηση τραυματισμένου μέλους, για εξωτερική κάλυψη τραύματος κλπ)</a:t>
            </a:r>
            <a:endParaRPr lang="en-US" sz="2000" b="1" dirty="0">
              <a:effectLst/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l-GR" sz="2000" b="1" dirty="0">
              <a:effectLst/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l-GR" sz="2400" b="1" dirty="0">
                <a:solidFill>
                  <a:srgbClr val="66FF66"/>
                </a:solidFill>
                <a:effectLst/>
                <a:latin typeface="Calibri" pitchFamily="34" charset="0"/>
              </a:rPr>
              <a:t>Αποστειρωμένες γάζες </a:t>
            </a:r>
            <a:r>
              <a:rPr lang="el-GR" sz="2000" b="1" dirty="0">
                <a:solidFill>
                  <a:srgbClr val="66FF66"/>
                </a:solidFill>
                <a:effectLst/>
                <a:latin typeface="Calibri" pitchFamily="34" charset="0"/>
              </a:rPr>
              <a:t>(για καθαρισμό και επικάλυψη τραύματος κλπ)</a:t>
            </a:r>
            <a:r>
              <a:rPr lang="el-GR" sz="2400" b="1" dirty="0">
                <a:solidFill>
                  <a:srgbClr val="66FF66"/>
                </a:solidFill>
                <a:effectLst/>
                <a:latin typeface="Calibri" pitchFamily="34" charset="0"/>
              </a:rPr>
              <a:t> και γάζα σε ταινία</a:t>
            </a:r>
            <a:endParaRPr lang="en-US" sz="2400" b="1" dirty="0">
              <a:solidFill>
                <a:srgbClr val="66FF66"/>
              </a:solidFill>
              <a:effectLst/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l-GR" sz="2400" b="1" dirty="0">
              <a:solidFill>
                <a:srgbClr val="66FF66"/>
              </a:solidFill>
              <a:effectLst/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l-GR" sz="2400" b="1" dirty="0">
                <a:effectLst/>
                <a:latin typeface="Calibri" pitchFamily="34" charset="0"/>
              </a:rPr>
              <a:t>2 τριγωνικοί επίδεσμοι</a:t>
            </a:r>
            <a:endParaRPr lang="en-US" sz="2400" b="1" dirty="0">
              <a:effectLst/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l-GR" sz="2400" b="1" dirty="0">
              <a:effectLst/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l-GR" sz="2400" b="1" dirty="0">
                <a:solidFill>
                  <a:srgbClr val="66FF66"/>
                </a:solidFill>
                <a:effectLst/>
                <a:latin typeface="Calibri" pitchFamily="34" charset="0"/>
              </a:rPr>
              <a:t>2 ζευγάρια γάντια</a:t>
            </a:r>
            <a:endParaRPr lang="en-US" sz="2400" b="1" dirty="0">
              <a:solidFill>
                <a:srgbClr val="66FF66"/>
              </a:solidFill>
              <a:effectLst/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l-GR" sz="2400" b="1" dirty="0">
              <a:solidFill>
                <a:srgbClr val="66FF66"/>
              </a:solidFill>
              <a:effectLst/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l-GR" sz="2400" b="1" dirty="0">
                <a:effectLst/>
                <a:latin typeface="Calibri" pitchFamily="34" charset="0"/>
              </a:rPr>
              <a:t>Αποστειρωμένοι αυτοκόλλητοι επίδεσμοι σε διάφορα μεγέθη </a:t>
            </a:r>
            <a:r>
              <a:rPr lang="el-GR" sz="2000" b="1" dirty="0">
                <a:effectLst/>
                <a:latin typeface="Calibri" pitchFamily="34" charset="0"/>
              </a:rPr>
              <a:t>(</a:t>
            </a:r>
            <a:r>
              <a:rPr lang="en-US" sz="2000" b="1" dirty="0" err="1">
                <a:effectLst/>
                <a:latin typeface="Calibri" pitchFamily="34" charset="0"/>
              </a:rPr>
              <a:t>Hantzaplast</a:t>
            </a:r>
            <a:r>
              <a:rPr lang="el-GR" sz="2000" b="1" dirty="0">
                <a:effectLst/>
                <a:latin typeface="Calibri" pitchFamily="34" charset="0"/>
              </a:rPr>
              <a:t>, </a:t>
            </a:r>
            <a:r>
              <a:rPr lang="en-US" sz="2000" b="1" dirty="0" err="1">
                <a:effectLst/>
                <a:latin typeface="Calibri" pitchFamily="34" charset="0"/>
              </a:rPr>
              <a:t>cutiplast</a:t>
            </a:r>
            <a:r>
              <a:rPr lang="el-GR" sz="2000" b="1" dirty="0">
                <a:effectLst/>
                <a:latin typeface="Calibri" pitchFamily="34" charset="0"/>
              </a:rPr>
              <a:t>)</a:t>
            </a:r>
            <a:endParaRPr lang="en-US" sz="2000" b="1" dirty="0">
              <a:effectLst/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l-GR" sz="2000" b="1" dirty="0">
              <a:effectLst/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l-GR" sz="2400" b="1" dirty="0">
                <a:solidFill>
                  <a:srgbClr val="66FF66"/>
                </a:solidFill>
                <a:effectLst/>
                <a:latin typeface="Calibri" pitchFamily="34" charset="0"/>
              </a:rPr>
              <a:t>Αυτοκόλλητη </a:t>
            </a:r>
            <a:r>
              <a:rPr lang="el-GR" sz="2400" b="1" dirty="0" smtClean="0">
                <a:solidFill>
                  <a:srgbClr val="66FF66"/>
                </a:solidFill>
                <a:effectLst/>
                <a:latin typeface="Calibri" pitchFamily="34" charset="0"/>
              </a:rPr>
              <a:t>ταινία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l-GR" sz="2400" b="1" dirty="0" smtClean="0">
                <a:effectLst/>
                <a:latin typeface="Calibri" pitchFamily="34" charset="0"/>
              </a:rPr>
              <a:t>Αυτοκόλλητα ράμματα </a:t>
            </a:r>
            <a:endParaRPr lang="el-GR" sz="2400" b="1" dirty="0">
              <a:effectLst/>
              <a:latin typeface="Calibri" pitchFamily="34" charset="0"/>
            </a:endParaRPr>
          </a:p>
        </p:txBody>
      </p:sp>
      <p:pic>
        <p:nvPicPr>
          <p:cNvPr id="27651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10400" y="1295400"/>
            <a:ext cx="2133600" cy="162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2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24600" y="2971800"/>
            <a:ext cx="2819400" cy="187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83820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hangingPunct="1">
              <a:defRPr/>
            </a:pPr>
            <a:r>
              <a:rPr lang="el-GR" sz="3600" b="1" dirty="0">
                <a:solidFill>
                  <a:schemeClr val="folHlink"/>
                </a:solidFill>
                <a:effectLst/>
              </a:rPr>
              <a:t>Β) Φαρμακευτικό υλικό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447800"/>
            <a:ext cx="8153400" cy="4876800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l-GR" sz="2000" smtClean="0">
              <a:solidFill>
                <a:srgbClr val="FFFFFF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el-GR" sz="2400" b="1" smtClean="0">
                <a:solidFill>
                  <a:srgbClr val="FFFFFF"/>
                </a:solidFill>
                <a:effectLst/>
                <a:latin typeface="Calibri" pitchFamily="34" charset="0"/>
              </a:rPr>
              <a:t>Αντισηπτικό π.χ. </a:t>
            </a:r>
            <a:r>
              <a:rPr lang="en-US" sz="2400" b="1" smtClean="0">
                <a:solidFill>
                  <a:srgbClr val="FFFFFF"/>
                </a:solidFill>
                <a:effectLst/>
                <a:latin typeface="Calibri" pitchFamily="34" charset="0"/>
              </a:rPr>
              <a:t>Betadine.</a:t>
            </a:r>
            <a:r>
              <a:rPr lang="el-GR" sz="2400" b="1" smtClean="0">
                <a:solidFill>
                  <a:srgbClr val="FFFFFF"/>
                </a:solidFill>
                <a:effectLst/>
                <a:latin typeface="Calibri" pitchFamily="34" charset="0"/>
              </a:rPr>
              <a:t> Χρησιμοποιείται για την απολύμανση των τραυμάτων.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el-GR" sz="2400" b="1" smtClean="0">
                <a:solidFill>
                  <a:srgbClr val="66FF66"/>
                </a:solidFill>
                <a:effectLst/>
                <a:latin typeface="Calibri" pitchFamily="34" charset="0"/>
              </a:rPr>
              <a:t>Μαντιλάκια με καθαρό οινόπνευμα</a:t>
            </a:r>
            <a:r>
              <a:rPr lang="en-US" sz="2400" b="1" smtClean="0">
                <a:solidFill>
                  <a:srgbClr val="66FF66"/>
                </a:solidFill>
                <a:effectLst/>
                <a:latin typeface="Calibri" pitchFamily="34" charset="0"/>
              </a:rPr>
              <a:t>. </a:t>
            </a:r>
            <a:endParaRPr lang="el-GR" sz="2400" b="1" smtClean="0">
              <a:solidFill>
                <a:srgbClr val="66FF66"/>
              </a:solidFill>
              <a:effectLst/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el-GR" sz="2400" b="1" smtClean="0">
                <a:solidFill>
                  <a:srgbClr val="FFFFFF"/>
                </a:solidFill>
                <a:effectLst/>
                <a:latin typeface="Calibri" pitchFamily="34" charset="0"/>
              </a:rPr>
              <a:t>Αμπούλες με φυσιολογικό ορό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el-GR" sz="2400" b="1" smtClean="0">
                <a:solidFill>
                  <a:srgbClr val="66FF66"/>
                </a:solidFill>
                <a:effectLst/>
                <a:latin typeface="Calibri" pitchFamily="34" charset="0"/>
              </a:rPr>
              <a:t>Αντιβιοτικά φάρμακα σε σπρέι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el-GR" sz="2400" b="1" smtClean="0">
                <a:solidFill>
                  <a:srgbClr val="FFFFFF"/>
                </a:solidFill>
                <a:effectLst/>
                <a:latin typeface="Calibri" pitchFamily="34" charset="0"/>
              </a:rPr>
              <a:t>Βαζελινούχες αντιβιοτικές γάζες (Fucidin</a:t>
            </a:r>
            <a:r>
              <a:rPr lang="en-US" sz="2400" b="1" smtClean="0">
                <a:solidFill>
                  <a:srgbClr val="FFFFFF"/>
                </a:solidFill>
                <a:effectLst/>
                <a:latin typeface="Calibri" pitchFamily="34" charset="0"/>
              </a:rPr>
              <a:t>)</a:t>
            </a:r>
            <a:endParaRPr lang="el-GR" sz="2400" b="1" smtClean="0">
              <a:solidFill>
                <a:srgbClr val="FFFFFF"/>
              </a:solidFill>
              <a:effectLst/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el-GR" sz="2400" b="1" smtClean="0">
                <a:solidFill>
                  <a:srgbClr val="66FF66"/>
                </a:solidFill>
                <a:effectLst/>
                <a:latin typeface="Calibri" pitchFamily="34" charset="0"/>
              </a:rPr>
              <a:t>Κουτί με παυσίπονα π.χ ασπιρίνη, </a:t>
            </a:r>
            <a:r>
              <a:rPr lang="en-US" sz="2400" b="1" smtClean="0">
                <a:solidFill>
                  <a:srgbClr val="66FF66"/>
                </a:solidFill>
                <a:effectLst/>
                <a:latin typeface="Calibri" pitchFamily="34" charset="0"/>
              </a:rPr>
              <a:t>depon, ponstan</a:t>
            </a:r>
            <a:endParaRPr lang="el-GR" sz="2400" b="1" smtClean="0">
              <a:solidFill>
                <a:srgbClr val="66FF66"/>
              </a:solidFill>
              <a:effectLst/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el-GR" sz="2400" b="1" smtClean="0">
                <a:solidFill>
                  <a:srgbClr val="FFFFFF"/>
                </a:solidFill>
                <a:effectLst/>
                <a:latin typeface="Calibri" pitchFamily="34" charset="0"/>
              </a:rPr>
              <a:t>Αντιαλλεργική αλοιφή π.χ. </a:t>
            </a:r>
            <a:r>
              <a:rPr lang="en-US" sz="2400" b="1" smtClean="0">
                <a:solidFill>
                  <a:srgbClr val="FFFFFF"/>
                </a:solidFill>
                <a:effectLst/>
                <a:latin typeface="Calibri" pitchFamily="34" charset="0"/>
              </a:rPr>
              <a:t>Fenistil</a:t>
            </a:r>
            <a:endParaRPr lang="el-GR" sz="2400" b="1" smtClean="0">
              <a:solidFill>
                <a:srgbClr val="FFFFFF"/>
              </a:solidFill>
              <a:effectLst/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el-GR" sz="2400" b="1" smtClean="0">
                <a:solidFill>
                  <a:srgbClr val="66FF66"/>
                </a:solidFill>
                <a:effectLst/>
                <a:latin typeface="Calibri" pitchFamily="34" charset="0"/>
              </a:rPr>
              <a:t>Αμμωνία  </a:t>
            </a:r>
            <a:endParaRPr lang="en-US" sz="2400" b="1" smtClean="0">
              <a:solidFill>
                <a:srgbClr val="FFFFFF"/>
              </a:solidFill>
              <a:effectLst/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el-GR" sz="2400" b="1" smtClean="0">
                <a:solidFill>
                  <a:srgbClr val="FFFFFF"/>
                </a:solidFill>
                <a:effectLst/>
                <a:latin typeface="Calibri" pitchFamily="34" charset="0"/>
              </a:rPr>
              <a:t>Κορτιζόνη για παρεντερική χρήση.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el-GR" sz="2400" b="1" smtClean="0">
                <a:solidFill>
                  <a:srgbClr val="66FF66"/>
                </a:solidFill>
                <a:effectLst/>
                <a:latin typeface="Calibri" pitchFamily="34" charset="0"/>
              </a:rPr>
              <a:t>Αντιόξινα </a:t>
            </a:r>
            <a:endParaRPr lang="en-US" sz="2400" b="1" smtClean="0">
              <a:solidFill>
                <a:srgbClr val="66FF66"/>
              </a:solidFill>
              <a:effectLst/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</a:pPr>
            <a:endParaRPr lang="el-GR" sz="2000" smtClean="0">
              <a:solidFill>
                <a:srgbClr val="FFFFFF"/>
              </a:solidFill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</a:pPr>
            <a:endParaRPr lang="el-GR" sz="2000" smtClean="0">
              <a:solidFill>
                <a:srgbClr val="FFFFFF"/>
              </a:solidFill>
            </a:endParaRPr>
          </a:p>
        </p:txBody>
      </p:sp>
      <p:pic>
        <p:nvPicPr>
          <p:cNvPr id="29699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00800" y="2362200"/>
            <a:ext cx="1371600" cy="1331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0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62600" y="4648200"/>
            <a:ext cx="1676400" cy="125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83820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hangingPunct="1">
              <a:defRPr/>
            </a:pPr>
            <a:r>
              <a:rPr lang="el-GR" sz="4000" b="1" dirty="0" smtClean="0">
                <a:solidFill>
                  <a:schemeClr val="folHlink"/>
                </a:solidFill>
                <a:effectLst/>
              </a:rPr>
              <a:t>Β) Φαρμακευτικό υλικό</a:t>
            </a:r>
            <a:endParaRPr lang="el-GR" sz="4000" dirty="0">
              <a:effectLst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762000" y="1676400"/>
            <a:ext cx="7696200" cy="41148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l-GR" sz="2400" b="1" dirty="0" smtClean="0">
                <a:solidFill>
                  <a:srgbClr val="FFFF00"/>
                </a:solidFill>
                <a:effectLst/>
                <a:latin typeface="Calibri" pitchFamily="34" charset="0"/>
              </a:rPr>
              <a:t>Μπορούν επίσης να προστεθούν και φάρμακα που είναι απαραίτητα για  άτομα με ειδικά προβλήματα υγείας</a:t>
            </a:r>
            <a:r>
              <a:rPr lang="en-US" sz="2400" b="1" dirty="0" smtClean="0">
                <a:solidFill>
                  <a:srgbClr val="FFFF00"/>
                </a:solidFill>
                <a:effectLst/>
                <a:latin typeface="Calibri" pitchFamily="34" charset="0"/>
              </a:rPr>
              <a:t> </a:t>
            </a:r>
            <a:r>
              <a:rPr lang="el-GR" sz="2400" b="1" dirty="0" smtClean="0">
                <a:solidFill>
                  <a:srgbClr val="FFFF00"/>
                </a:solidFill>
                <a:effectLst/>
                <a:latin typeface="Calibri" pitchFamily="34" charset="0"/>
              </a:rPr>
              <a:t>ή ότι άλλο κρίνει απαραίτητο ο γιατρός εργασίας για τον συγκεκριμένο χώρο.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l-GR" sz="2400" b="1" dirty="0" smtClean="0">
              <a:solidFill>
                <a:srgbClr val="FFFF00"/>
              </a:solidFill>
              <a:effectLst/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l-GR" b="1" dirty="0" smtClean="0">
                <a:solidFill>
                  <a:srgbClr val="66FF66"/>
                </a:solidFill>
                <a:effectLst/>
                <a:latin typeface="Calibri" pitchFamily="34" charset="0"/>
              </a:rPr>
              <a:t>Αντισταμινικά σκευάσματα</a:t>
            </a:r>
            <a:endParaRPr lang="el-GR" b="1" dirty="0" smtClean="0">
              <a:solidFill>
                <a:srgbClr val="66FF66"/>
              </a:solidFill>
              <a:effectLst/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l-GR" b="1" dirty="0" smtClean="0">
                <a:effectLst/>
                <a:latin typeface="Calibri" pitchFamily="34" charset="0"/>
              </a:rPr>
              <a:t>Οφθαλμικά κολλύρια</a:t>
            </a:r>
            <a:endParaRPr lang="en-US" b="1" dirty="0" smtClean="0">
              <a:effectLst/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l-GR" b="1" dirty="0" smtClean="0">
                <a:effectLst/>
                <a:latin typeface="Calibri" pitchFamily="34" charset="0"/>
              </a:rPr>
              <a:t>Αλοιφή για εγκαύματα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b="1" dirty="0" smtClean="0">
                <a:solidFill>
                  <a:srgbClr val="66FF66"/>
                </a:solidFill>
                <a:effectLst/>
                <a:latin typeface="Calibri" pitchFamily="34" charset="0"/>
              </a:rPr>
              <a:t>Κουτί με αντιεμετικά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b="1" dirty="0" smtClean="0">
                <a:effectLst/>
                <a:latin typeface="Calibri" pitchFamily="34" charset="0"/>
              </a:rPr>
              <a:t>Κουτί με </a:t>
            </a:r>
            <a:r>
              <a:rPr lang="el-GR" b="1" dirty="0" err="1" smtClean="0">
                <a:effectLst/>
                <a:latin typeface="Calibri" pitchFamily="34" charset="0"/>
              </a:rPr>
              <a:t>αντιδιαρροικά</a:t>
            </a:r>
            <a:r>
              <a:rPr lang="el-GR" b="1" dirty="0" smtClean="0">
                <a:effectLst/>
                <a:latin typeface="Calibri" pitchFamily="34" charset="0"/>
              </a:rPr>
              <a:t> κ.α.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l-GR" b="1" dirty="0" smtClean="0">
              <a:solidFill>
                <a:srgbClr val="FFFF00"/>
              </a:solidFill>
              <a:effectLst/>
              <a:latin typeface="Calibri" pitchFamily="34" charset="0"/>
            </a:endParaRPr>
          </a:p>
          <a:p>
            <a:pPr eaLnBrk="1" hangingPunct="1">
              <a:defRPr/>
            </a:pP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Με υφή">
  <a:themeElements>
    <a:clrScheme name="Με υφή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Με υφή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Με υφή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Με υφή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Με υφή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Με υφή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Με υφή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Με υφή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Με υφή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Με υφή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182</TotalTime>
  <Words>534</Words>
  <Application>Microsoft Office PowerPoint</Application>
  <PresentationFormat>Προβολή στην οθόνη (4:3)</PresentationFormat>
  <Paragraphs>102</Paragraphs>
  <Slides>12</Slides>
  <Notes>12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3" baseType="lpstr">
      <vt:lpstr>Με υφή</vt:lpstr>
      <vt:lpstr>Φαρμακείο πρώτων βοηθειών</vt:lpstr>
      <vt:lpstr>Για την αντιμετώπιση ενός έκτακτου περιστατικού εκτός νοσοκομείου απαιτείται: </vt:lpstr>
      <vt:lpstr>Κατηγοριοποίηση των κουτιών πρώτων βοηθειών με βάση:</vt:lpstr>
      <vt:lpstr> Οδηγίες για τα κουτιά Α΄ Βοηθειών </vt:lpstr>
      <vt:lpstr>Οδηγίες για τα κουτιά Α΄ Βοηθειών</vt:lpstr>
      <vt:lpstr>Το υλικό ενός κουτιού πρώτων βοηθειών για γενική χρήση αποτελείται από τρεις κατηγορίες</vt:lpstr>
      <vt:lpstr> Α) Επιδεσμικό  υλικό </vt:lpstr>
      <vt:lpstr>Β) Φαρμακευτικό υλικό</vt:lpstr>
      <vt:lpstr>Β) Φαρμακευτικό υλικό</vt:lpstr>
      <vt:lpstr>Γ) Άλλα υλικά</vt:lpstr>
      <vt:lpstr>ΧΡΕΙΑΖΕΤΑΙ   ΙΔΙΑΙΤΕΡΗ   ΠΡΟΣΟΧΗ   ΣΤΟ ΦΑΡΜΑΚΕΥΤΙΚΟ   ΥΛΙΚΟ</vt:lpstr>
      <vt:lpstr>Ο χρυσός κανόνας για τη χορήγηση φαρμάκων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28</cp:revision>
  <cp:lastPrinted>1601-01-01T00:00:00Z</cp:lastPrinted>
  <dcterms:created xsi:type="dcterms:W3CDTF">1601-01-01T00:00:00Z</dcterms:created>
  <dcterms:modified xsi:type="dcterms:W3CDTF">2020-11-22T07:17:10Z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